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0"/>
  </p:notesMasterIdLst>
  <p:sldIdLst>
    <p:sldId id="257" r:id="rId2"/>
    <p:sldId id="281" r:id="rId3"/>
    <p:sldId id="282" r:id="rId4"/>
    <p:sldId id="287" r:id="rId5"/>
    <p:sldId id="288" r:id="rId6"/>
    <p:sldId id="335" r:id="rId7"/>
    <p:sldId id="334" r:id="rId8"/>
    <p:sldId id="333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309" r:id="rId31"/>
    <p:sldId id="310" r:id="rId32"/>
    <p:sldId id="311" r:id="rId33"/>
    <p:sldId id="312" r:id="rId34"/>
    <p:sldId id="313" r:id="rId35"/>
    <p:sldId id="314" r:id="rId36"/>
    <p:sldId id="315" r:id="rId37"/>
    <p:sldId id="331" r:id="rId38"/>
    <p:sldId id="332" r:id="rId39"/>
    <p:sldId id="318" r:id="rId40"/>
    <p:sldId id="319" r:id="rId41"/>
    <p:sldId id="320" r:id="rId42"/>
    <p:sldId id="321" r:id="rId43"/>
    <p:sldId id="276" r:id="rId44"/>
    <p:sldId id="277" r:id="rId45"/>
    <p:sldId id="278" r:id="rId46"/>
    <p:sldId id="279" r:id="rId47"/>
    <p:sldId id="280" r:id="rId48"/>
    <p:sldId id="330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660033"/>
    <a:srgbClr val="CC0000"/>
    <a:srgbClr val="0033CC"/>
    <a:srgbClr val="000099"/>
    <a:srgbClr val="990033"/>
    <a:srgbClr val="77777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fld id="{F8CB38AB-FA38-474D-8A0B-18363D187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9A45E-57D4-476F-8123-863A6E6F6E0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55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655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2C9B8-426D-4DFB-99D6-0005E5153171}" type="slidenum">
              <a:rPr lang="en-CA" smtClean="0"/>
              <a:pPr/>
              <a:t>10</a:t>
            </a:fld>
            <a:endParaRPr lang="en-CA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E4047-8D4D-4047-B20F-2A5ED540D984}" type="slidenum">
              <a:rPr lang="en-CA" smtClean="0"/>
              <a:pPr/>
              <a:t>11</a:t>
            </a:fld>
            <a:endParaRPr lang="en-CA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DA0EC-B614-4E92-81EF-FB07567B513E}" type="slidenum">
              <a:rPr lang="en-CA" smtClean="0"/>
              <a:pPr/>
              <a:t>12</a:t>
            </a:fld>
            <a:endParaRPr lang="en-CA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B48C4-E8BC-492A-925C-9246E575B329}" type="slidenum">
              <a:rPr lang="en-CA" smtClean="0"/>
              <a:pPr/>
              <a:t>13</a:t>
            </a:fld>
            <a:endParaRPr lang="en-CA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78CAE9-C5A1-4216-B6F4-AC4BB37ADD22}" type="slidenum">
              <a:rPr lang="en-CA" smtClean="0"/>
              <a:pPr/>
              <a:t>14</a:t>
            </a:fld>
            <a:endParaRPr lang="en-CA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445276-A1FC-4899-A334-31E871CCA7FB}" type="slidenum">
              <a:rPr lang="en-CA" smtClean="0"/>
              <a:pPr/>
              <a:t>15</a:t>
            </a:fld>
            <a:endParaRPr lang="en-CA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FF49B-5E8C-4A4E-9F47-967EF0CCC815}" type="slidenum">
              <a:rPr lang="en-CA" smtClean="0"/>
              <a:pPr/>
              <a:t>16</a:t>
            </a:fld>
            <a:endParaRPr lang="en-CA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96F687-A470-4D26-B2E8-6F559EB3A674}" type="slidenum">
              <a:rPr lang="en-CA" smtClean="0"/>
              <a:pPr/>
              <a:t>17</a:t>
            </a:fld>
            <a:endParaRPr lang="en-CA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4DF155-7CE1-4610-9F7A-9AC6ACDAF3BA}" type="slidenum">
              <a:rPr lang="en-CA" smtClean="0"/>
              <a:pPr/>
              <a:t>18</a:t>
            </a:fld>
            <a:endParaRPr lang="en-CA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1B16D0-C222-48B8-91C3-5C7B307A2245}" type="slidenum">
              <a:rPr lang="en-CA" smtClean="0"/>
              <a:pPr/>
              <a:t>19</a:t>
            </a:fld>
            <a:endParaRPr lang="en-CA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59E01B-B29F-4CE2-88FF-14209FA493F1}" type="slidenum">
              <a:rPr lang="en-CA" smtClean="0"/>
              <a:pPr/>
              <a:t>2</a:t>
            </a:fld>
            <a:endParaRPr lang="en-CA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82E85F-28EA-4E49-BFFC-5F938B56D6BE}" type="slidenum">
              <a:rPr lang="en-CA" smtClean="0"/>
              <a:pPr/>
              <a:t>20</a:t>
            </a:fld>
            <a:endParaRPr lang="en-CA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33CC15-4BD2-4BA8-BF80-E6FECD3AFD3B}" type="slidenum">
              <a:rPr lang="en-CA" smtClean="0"/>
              <a:pPr/>
              <a:t>21</a:t>
            </a:fld>
            <a:endParaRPr lang="en-CA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5CEC4-8DD8-4A8E-9FCF-52E67F474F9D}" type="slidenum">
              <a:rPr lang="en-CA" smtClean="0"/>
              <a:pPr/>
              <a:t>22</a:t>
            </a:fld>
            <a:endParaRPr lang="en-CA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ECB226-3DB0-4C83-8AD8-F3ED3F2B3D3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216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216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216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216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21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09240B-8669-4E3C-85E3-AD398ADAB29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31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319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31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31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CBC7AD-1667-4F44-BCAA-FFDE4776E86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42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42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42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421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42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42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DB3CA3-8D29-45FB-B3B0-9A4B400AB0D9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9523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523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523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523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52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524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BDF49F-32DF-402A-87CD-A1609BBDC327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9625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626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626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626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62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626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C5423E-D93C-4FEB-8A87-057D3F7C270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9728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728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728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728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72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728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6A88E1-3A4F-4A21-9466-16571D9B39B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830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830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830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831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831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831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1B130-92AD-46F0-AE39-538729B204EF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6F9A8-FCDE-4128-BAD8-159DB0EA1F4D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933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9933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993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9933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1951C7-4E38-4450-910D-8692E3E4E239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003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03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03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035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03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03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A5E51E-D297-46D8-9FF2-4BB21D67C86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013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13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13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138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13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13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9A5386-0B06-4943-B390-8B5D3382D72F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0240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40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240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40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24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240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3F283C-2740-42F6-87C9-0946646143F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034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34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34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343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34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343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AF8623-CC21-4EAB-87F3-B349E5E21A06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044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44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44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445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674023-AED0-463A-9556-E7B634567877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054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54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54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547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54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548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E5A06-49C9-434F-97A7-33A57FED0AA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064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65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65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D8A8FA-29FD-47A8-8B3D-B450BB8CAC43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075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752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752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752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75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752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910B92-7E4C-4C1A-9EFC-5551241669E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0854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854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854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855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855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855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052547-7A9A-4DA9-9409-3E657AEB01F1}" type="slidenum">
              <a:rPr lang="en-CA" smtClean="0"/>
              <a:pPr/>
              <a:t>4</a:t>
            </a:fld>
            <a:endParaRPr lang="en-CA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B61CF3-AEBE-4A5D-9911-85BD10EFEDE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0957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957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0957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957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095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0957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DC7645-03BF-4EC7-90C7-21C91A4C04D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1059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059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059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059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05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060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F9D6AE-C88F-4B42-8FB2-3B8736DFF5D2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1161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162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162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162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16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162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3E8479-1BF8-413D-A343-017E837D20F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1264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264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264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2646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26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26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560EA4-1033-43E0-9BBA-D65CB19A90C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1366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366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366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3670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36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36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D08391-26D7-4FE1-B28E-96B2547A473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1469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469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469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4694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469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46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081F06-38D1-46D3-8C71-FA888980379D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1571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571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571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571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571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572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6CD763-8DC2-4904-AE39-7844866490A5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1673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674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1674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6742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167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167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DE533-5D76-442E-B6DF-EB0998AD0D42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259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259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1" tIns="44447" rIns="90481" bIns="44447" anchor="b"/>
          <a:lstStyle/>
          <a:p>
            <a:pPr algn="r" eaLnBrk="0" hangingPunct="0"/>
            <a:r>
              <a:rPr kumimoji="0" lang="en-US" sz="1200"/>
              <a:t>6</a:t>
            </a:r>
          </a:p>
        </p:txBody>
      </p:sp>
      <p:sp>
        <p:nvSpPr>
          <p:cNvPr id="1259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25958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1259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1259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1" tIns="44447" rIns="90481" bIns="44447"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6E70A6-4C96-4314-A0CE-D9F77EFD2F41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209C91-C768-4242-9A8E-195B7E7C6CA4}" type="slidenum">
              <a:rPr lang="en-CA" smtClean="0"/>
              <a:pPr/>
              <a:t>6</a:t>
            </a:fld>
            <a:endParaRPr lang="en-CA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57E704-9976-488A-8951-6D72B0700134}" type="slidenum">
              <a:rPr lang="en-CA" smtClean="0"/>
              <a:pPr/>
              <a:t>7</a:t>
            </a:fld>
            <a:endParaRPr lang="en-CA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C3EF6E-2150-4292-B0D0-DCEA9A13E23F}" type="slidenum">
              <a:rPr lang="en-CA" smtClean="0"/>
              <a:pPr/>
              <a:t>8</a:t>
            </a:fld>
            <a:endParaRPr lang="en-CA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37F2AB-8ADD-428D-B11A-EF9320340A58}" type="slidenum">
              <a:rPr lang="en-CA" smtClean="0"/>
              <a:pPr/>
              <a:t>9</a:t>
            </a:fld>
            <a:endParaRPr lang="en-CA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9277" tIns="44639" rIns="89277" bIns="44639"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DBCFA-63C0-47ED-B1F7-0E2EBC262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E3A9B-29A4-4DFE-9FF6-0F87D5663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3300" y="609600"/>
            <a:ext cx="1562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0" y="609600"/>
            <a:ext cx="4533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FAA80-B7E7-4BE1-B173-1BD2FEB77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905000"/>
            <a:ext cx="2971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73148-C7FA-4381-8B54-C31E62394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09600"/>
            <a:ext cx="6096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791200" y="1905000"/>
            <a:ext cx="2971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791200" y="4038600"/>
            <a:ext cx="29718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E1A90-B3B1-4E7B-9ECA-4084B23D8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DB7D6-8F45-4EE3-A19E-A0BEEFF8B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DC90C-FF89-4B35-BD38-2BA93E88F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0" y="19050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19050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56B62-083E-4634-922C-0CDB30665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649C8-C88C-4960-96F7-846C1180B3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56952-3D54-495C-A4A4-69276685A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E0DBF-DC90-4903-97EC-EEF827396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17FB1-FED3-4C94-AEB7-A6882080E5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45694-9444-4BD5-BAAB-91DBAC83E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0"/>
              </a:schemeClr>
            </a:gs>
            <a:gs pos="39999">
              <a:schemeClr val="accent6">
                <a:lumMod val="75000"/>
              </a:schemeClr>
            </a:gs>
            <a:gs pos="70000">
              <a:schemeClr val="bg1"/>
            </a:gs>
            <a:gs pos="88000">
              <a:schemeClr val="bg1">
                <a:lumMod val="75000"/>
                <a:lumOff val="2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0" y="19050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3AE12B23-8857-40A7-857E-34652EA25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74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 bldLvl="2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1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u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Font typeface="Wingdings" pitchFamily="2" charset="2"/>
        <a:buChar char="«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6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1.wmf"/><Relationship Id="rId10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8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20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1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2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6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9.w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1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52388"/>
            <a:ext cx="8691562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 Simple Regression and </a:t>
            </a:r>
            <a:br>
              <a:rPr lang="en-US" sz="4400">
                <a:solidFill>
                  <a:schemeClr val="tx1"/>
                </a:solidFill>
              </a:rPr>
            </a:br>
            <a:r>
              <a:rPr lang="en-US" sz="4400">
                <a:solidFill>
                  <a:schemeClr val="tx1"/>
                </a:solidFill>
              </a:rPr>
              <a:t>OLS Estimation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1195388"/>
            <a:ext cx="9020175" cy="5662612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dirty="0"/>
              <a:t>Chapter 6 will expand on concepts introduced in Chapter 5 to cover the following: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 dirty="0"/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sz="3200" dirty="0"/>
              <a:t>Estimating parameters using Ordinary Least Squares (OLS) Estimation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sz="3200" dirty="0"/>
              <a:t>Hypothesis tests of OLS coefficients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sz="3200" dirty="0"/>
              <a:t>Confidence intervals of OLS coefficients</a:t>
            </a:r>
          </a:p>
          <a:p>
            <a:pPr marL="609600" indent="-609600" eaLnBrk="1" hangingPunct="1">
              <a:buFont typeface="Wingdings" pitchFamily="2" charset="2"/>
              <a:buAutoNum type="arabicParenR"/>
            </a:pPr>
            <a:r>
              <a:rPr lang="en-US" sz="3200" dirty="0"/>
              <a:t>Excel Regressions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95BE6B-0881-4BF4-A1B7-BF2B348CB270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6.1.2 Statistical Properties of OLS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In our model: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Y, the dependent variable, is made up of two components: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l-GR"/>
              <a:t>β</a:t>
            </a:r>
            <a:r>
              <a:rPr lang="en-US" baseline="-25000"/>
              <a:t>1 </a:t>
            </a:r>
            <a:r>
              <a:rPr lang="en-US"/>
              <a:t>+ </a:t>
            </a:r>
            <a:r>
              <a:rPr lang="el-GR"/>
              <a:t>β 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 – a non-random component that indicates the effect of X on Y.  In this course, X is non-random.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– a random error term representing other influences on Y.</a:t>
            </a:r>
            <a:endParaRPr lang="ru-RU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3FA372-BE2E-4A69-91DD-D4AFFEDD6094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6.1.2 Statistical Properties of OLS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Error Assumptions: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/>
              <a:t>E(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 = 0; we expect no error; we assume the model is complete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>
                <a:cs typeface="Tahoma" pitchFamily="34" charset="0"/>
              </a:rPr>
              <a:t>Var(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 = </a:t>
            </a:r>
            <a:r>
              <a:rPr lang="el-GR">
                <a:cs typeface="Tahoma" pitchFamily="34" charset="0"/>
              </a:rPr>
              <a:t>σ</a:t>
            </a:r>
            <a:r>
              <a:rPr lang="en-US" baseline="30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; the error term has a constant variance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>
                <a:cs typeface="Tahoma" pitchFamily="34" charset="0"/>
              </a:rPr>
              <a:t>Cov(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,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j</a:t>
            </a:r>
            <a:r>
              <a:rPr lang="en-US">
                <a:cs typeface="Tahoma" pitchFamily="34" charset="0"/>
              </a:rPr>
              <a:t>) = 0; error terms from two different observations are uncorrelated.  If the last error was positive, the next error need not be negative.</a:t>
            </a:r>
            <a:endParaRPr lang="el-GR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F41ACE-B58C-4071-884A-F025F7F42523}" type="slidenum">
              <a:rPr lang="en-CA" smtClean="0"/>
              <a:pPr>
                <a:defRPr/>
              </a:pPr>
              <a:t>12</a:t>
            </a:fld>
            <a:endParaRPr lang="en-CA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6.1.2 Statistical Properties of OLS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OLS Estimators are Random Variables: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/>
              <a:t>Y depends on </a:t>
            </a:r>
            <a:r>
              <a:rPr lang="ru-RU">
                <a:cs typeface="Tahoma" pitchFamily="34" charset="0"/>
              </a:rPr>
              <a:t>є</a:t>
            </a:r>
            <a:r>
              <a:rPr lang="en-US">
                <a:cs typeface="Tahoma" pitchFamily="34" charset="0"/>
              </a:rPr>
              <a:t> and is thus random.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1hat and 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 depend on Y…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>
                <a:cs typeface="Tahoma" pitchFamily="34" charset="0"/>
              </a:rPr>
              <a:t>Therefore they are random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>
                <a:cs typeface="Tahoma" pitchFamily="34" charset="0"/>
              </a:rPr>
              <a:t>All random variables have probability distributions, expected values, and variances</a:t>
            </a:r>
          </a:p>
          <a:p>
            <a:pPr marL="609600" indent="-609600" eaLnBrk="1" hangingPunct="1">
              <a:buFont typeface="Wingdings" pitchFamily="2" charset="2"/>
              <a:buAutoNum type="alphaLcParenR"/>
            </a:pPr>
            <a:r>
              <a:rPr lang="en-US">
                <a:cs typeface="Tahoma" pitchFamily="34" charset="0"/>
              </a:rPr>
              <a:t>These characteristics give rise to certain OLS estimator properties.</a:t>
            </a:r>
            <a:endParaRPr lang="ru-RU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50FC6F-686D-45F6-B969-65A8855BED64}" type="slidenum">
              <a:rPr lang="en-CA" smtClean="0"/>
              <a:pPr>
                <a:defRPr/>
              </a:pPr>
              <a:t>13</a:t>
            </a:fld>
            <a:endParaRPr lang="en-CA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6.1.2 OLS is BLUE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We use Ordinary Least Squares estimation because, given certain assumptions, it is BLUE: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4400" b="1">
                <a:cs typeface="Tahoma" pitchFamily="34" charset="0"/>
              </a:rPr>
              <a:t>B</a:t>
            </a:r>
            <a:r>
              <a:rPr lang="en-US">
                <a:cs typeface="Tahoma" pitchFamily="34" charset="0"/>
              </a:rPr>
              <a:t> est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4400" b="1">
                <a:cs typeface="Tahoma" pitchFamily="34" charset="0"/>
              </a:rPr>
              <a:t>L </a:t>
            </a:r>
            <a:r>
              <a:rPr lang="en-US">
                <a:cs typeface="Tahoma" pitchFamily="34" charset="0"/>
              </a:rPr>
              <a:t>inear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4400" b="1">
                <a:cs typeface="Tahoma" pitchFamily="34" charset="0"/>
              </a:rPr>
              <a:t>U</a:t>
            </a:r>
            <a:r>
              <a:rPr lang="en-US" b="1">
                <a:cs typeface="Tahoma" pitchFamily="34" charset="0"/>
              </a:rPr>
              <a:t> </a:t>
            </a:r>
            <a:r>
              <a:rPr lang="en-US">
                <a:cs typeface="Tahoma" pitchFamily="34" charset="0"/>
              </a:rPr>
              <a:t>nbiased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4400" b="1">
                <a:cs typeface="Tahoma" pitchFamily="34" charset="0"/>
              </a:rPr>
              <a:t>E </a:t>
            </a:r>
            <a:r>
              <a:rPr lang="en-US">
                <a:cs typeface="Tahoma" pitchFamily="34" charset="0"/>
              </a:rPr>
              <a:t>stimator</a:t>
            </a:r>
            <a:endParaRPr lang="ru-RU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B9AB66-8D12-47EB-B7DB-E302DFDF6FA2}" type="slidenum">
              <a:rPr lang="en-CA" smtClean="0"/>
              <a:pPr>
                <a:defRPr/>
              </a:pPr>
              <a:t>14</a:t>
            </a:fld>
            <a:endParaRPr lang="en-CA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600">
                <a:cs typeface="Tahoma" pitchFamily="34" charset="0"/>
              </a:rPr>
              <a:t>An estimator is unbiased if it expects the true value: E(dhat) = d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3200">
                <a:cs typeface="Tahoma" pitchFamily="34" charset="0"/>
              </a:rPr>
              <a:t>β</a:t>
            </a:r>
            <a:r>
              <a:rPr lang="en-US" sz="3200">
                <a:cs typeface="Tahoma" pitchFamily="34" charset="0"/>
              </a:rPr>
              <a:t>2hat  =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-Xbar)(Y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-Ybar)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  ----------------------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      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</a:t>
            </a:r>
            <a:r>
              <a:rPr lang="en-US" sz="3200" baseline="30000">
                <a:cs typeface="Tahoma" pitchFamily="34" charset="0"/>
              </a:rPr>
              <a:t>2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l-GR" sz="3200">
                <a:cs typeface="Tahoma" pitchFamily="34" charset="0"/>
              </a:rPr>
              <a:t>β</a:t>
            </a:r>
            <a:r>
              <a:rPr lang="en-US" sz="3200">
                <a:cs typeface="Tahoma" pitchFamily="34" charset="0"/>
              </a:rPr>
              <a:t>2hat  =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-Xbar)(Y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-Xbar)X</a:t>
            </a:r>
            <a:r>
              <a:rPr lang="en-US" sz="3200" baseline="-25000">
                <a:cs typeface="Tahoma" pitchFamily="34" charset="0"/>
              </a:rPr>
              <a:t>i</a:t>
            </a:r>
            <a:endParaRPr lang="en-US" sz="3200" baseline="3000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By a mathematical property.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E1E2E-AB35-4885-A24B-DEC93014A35A}" type="slidenum">
              <a:rPr lang="en-CA" smtClean="0"/>
              <a:pPr>
                <a:defRPr/>
              </a:pPr>
              <a:t>15</a:t>
            </a:fld>
            <a:endParaRPr lang="en-CA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l-GR" sz="3200">
                <a:cs typeface="Tahoma" pitchFamily="34" charset="0"/>
              </a:rPr>
              <a:t>β</a:t>
            </a:r>
            <a:r>
              <a:rPr lang="en-US" sz="3200">
                <a:cs typeface="Tahoma" pitchFamily="34" charset="0"/>
              </a:rPr>
              <a:t>2hat  =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-Xbar)(Y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-Xbar)X</a:t>
            </a:r>
            <a:r>
              <a:rPr lang="en-US" sz="3200" baseline="-25000">
                <a:cs typeface="Tahoma" pitchFamily="34" charset="0"/>
              </a:rPr>
              <a:t>i</a:t>
            </a:r>
            <a:endParaRPr lang="en-US" sz="3200" baseline="30000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E(</a:t>
            </a:r>
            <a:r>
              <a:rPr lang="el-GR" sz="3200">
                <a:cs typeface="Tahoma" pitchFamily="34" charset="0"/>
              </a:rPr>
              <a:t>β</a:t>
            </a:r>
            <a:r>
              <a:rPr lang="en-US" sz="3200">
                <a:cs typeface="Tahoma" pitchFamily="34" charset="0"/>
              </a:rPr>
              <a:t>2hat)  =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-Xbar)E(Y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    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		           ∑(X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-Xbar)X</a:t>
            </a:r>
            <a:r>
              <a:rPr lang="en-US" sz="3200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>
                <a:cs typeface="Tahoma" pitchFamily="34" charset="0"/>
              </a:rPr>
              <a:t>Since only Y</a:t>
            </a:r>
            <a:r>
              <a:rPr lang="en-US" sz="3200" baseline="-25000">
                <a:cs typeface="Tahoma" pitchFamily="34" charset="0"/>
              </a:rPr>
              <a:t>i</a:t>
            </a:r>
            <a:r>
              <a:rPr lang="en-US" sz="3200">
                <a:cs typeface="Tahoma" pitchFamily="34" charset="0"/>
              </a:rPr>
              <a:t> is variable.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066A16-C2C5-4424-9F97-E550BBB4D048}" type="slidenum">
              <a:rPr lang="en-CA" smtClean="0"/>
              <a:pPr>
                <a:defRPr/>
              </a:pPr>
              <a:t>16</a:t>
            </a:fld>
            <a:endParaRPr lang="en-CA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2hat)  =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-Xbar)E(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+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+ 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----------------------------------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         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-Xbar)X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Since Y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=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+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+ є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2hat)  =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-Xbar)(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 +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+ 0)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----------------------------------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         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-Xbar)X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Since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1,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, and 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are non-random and E(є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)=0.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398172-DDB5-4C75-A38F-6B66342D79D7}" type="slidenum">
              <a:rPr lang="en-CA" smtClean="0"/>
              <a:pPr>
                <a:defRPr/>
              </a:pPr>
              <a:t>17</a:t>
            </a:fld>
            <a:endParaRPr lang="en-CA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2hat)  =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 +</a:t>
            </a:r>
            <a:r>
              <a:rPr lang="el-GR"/>
              <a:t> 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</a:t>
            </a:r>
            <a:r>
              <a:rPr lang="en-US" baseline="-25000">
                <a:cs typeface="Tahoma" pitchFamily="34" charset="0"/>
              </a:rPr>
              <a:t> </a:t>
            </a:r>
            <a:r>
              <a:rPr lang="en-US">
                <a:cs typeface="Tahoma" pitchFamily="34" charset="0"/>
              </a:rPr>
              <a:t>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		                           		 -----------------------------------------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         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-Xbar)X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By simple algebra.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2hat)  =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1</a:t>
            </a:r>
            <a:r>
              <a:rPr lang="en-US">
                <a:cs typeface="Tahoma" pitchFamily="34" charset="0"/>
              </a:rPr>
              <a:t>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 +</a:t>
            </a:r>
            <a:r>
              <a:rPr lang="el-GR"/>
              <a:t> β</a:t>
            </a:r>
            <a:r>
              <a:rPr lang="en-US" baseline="-25000">
                <a:cs typeface="Tahoma" pitchFamily="34" charset="0"/>
              </a:rPr>
              <a:t>2</a:t>
            </a:r>
            <a:r>
              <a:rPr lang="en-US">
                <a:cs typeface="Tahoma" pitchFamily="34" charset="0"/>
              </a:rPr>
              <a:t>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</a:t>
            </a:r>
            <a:r>
              <a:rPr lang="en-US" baseline="-25000">
                <a:cs typeface="Tahoma" pitchFamily="34" charset="0"/>
              </a:rPr>
              <a:t> </a:t>
            </a:r>
            <a:r>
              <a:rPr lang="en-US">
                <a:cs typeface="Tahoma" pitchFamily="34" charset="0"/>
              </a:rPr>
              <a:t>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 		          		-----------------     --------------------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	          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-Xbar)X</a:t>
            </a:r>
            <a:r>
              <a:rPr lang="en-US" baseline="-25000">
                <a:cs typeface="Tahoma" pitchFamily="34" charset="0"/>
              </a:rPr>
              <a:t>i       </a:t>
            </a:r>
            <a:r>
              <a:rPr lang="en-US">
                <a:cs typeface="Tahoma" pitchFamily="34" charset="0"/>
              </a:rPr>
              <a:t>∑(X</a:t>
            </a:r>
            <a:r>
              <a:rPr lang="en-US" baseline="-25000">
                <a:cs typeface="Tahoma" pitchFamily="34" charset="0"/>
              </a:rPr>
              <a:t>i</a:t>
            </a:r>
            <a:r>
              <a:rPr lang="en-US">
                <a:cs typeface="Tahoma" pitchFamily="34" charset="0"/>
              </a:rPr>
              <a:t>-Xbar)X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Since there exists a common denominator.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E7715-AFEA-4480-A272-07C37A45AF7B}" type="slidenum">
              <a:rPr lang="en-CA" smtClean="0"/>
              <a:pPr>
                <a:defRPr/>
              </a:pPr>
              <a:t>18</a:t>
            </a:fld>
            <a:endParaRPr lang="en-CA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E(</a:t>
            </a:r>
            <a:r>
              <a:rPr lang="el-GR" dirty="0">
                <a:cs typeface="Tahoma" pitchFamily="34" charset="0"/>
              </a:rPr>
              <a:t>β</a:t>
            </a:r>
            <a:r>
              <a:rPr lang="en-US" dirty="0">
                <a:cs typeface="Tahoma" pitchFamily="34" charset="0"/>
              </a:rPr>
              <a:t>2hat)  =     </a:t>
            </a:r>
            <a:r>
              <a:rPr lang="el-GR" dirty="0"/>
              <a:t>β</a:t>
            </a:r>
            <a:r>
              <a:rPr lang="en-US" baseline="-25000" dirty="0">
                <a:cs typeface="Tahoma" pitchFamily="34" charset="0"/>
              </a:rPr>
              <a:t>1</a:t>
            </a:r>
            <a:r>
              <a:rPr lang="en-US" dirty="0">
                <a:cs typeface="Tahoma" pitchFamily="34" charset="0"/>
              </a:rPr>
              <a:t>(0)       + </a:t>
            </a:r>
            <a:r>
              <a:rPr lang="el-GR" dirty="0"/>
              <a:t>β</a:t>
            </a:r>
            <a:r>
              <a:rPr lang="en-US" baseline="-25000" dirty="0">
                <a:cs typeface="Tahoma" pitchFamily="34" charset="0"/>
              </a:rPr>
              <a:t>2</a:t>
            </a:r>
            <a:r>
              <a:rPr lang="en-US" dirty="0">
                <a:cs typeface="Tahoma" pitchFamily="34" charset="0"/>
              </a:rPr>
              <a:t>	                               		         ---------------      		         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		         ∑(X</a:t>
            </a:r>
            <a:r>
              <a:rPr lang="en-US" baseline="-25000" dirty="0">
                <a:cs typeface="Tahoma" pitchFamily="34" charset="0"/>
              </a:rPr>
              <a:t>i</a:t>
            </a:r>
            <a:r>
              <a:rPr lang="en-US" dirty="0">
                <a:cs typeface="Tahoma" pitchFamily="34" charset="0"/>
              </a:rPr>
              <a:t>-</a:t>
            </a:r>
            <a:r>
              <a:rPr lang="en-US" dirty="0" err="1">
                <a:cs typeface="Tahoma" pitchFamily="34" charset="0"/>
              </a:rPr>
              <a:t>Xbar</a:t>
            </a:r>
            <a:r>
              <a:rPr lang="en-US" dirty="0">
                <a:cs typeface="Tahoma" pitchFamily="34" charset="0"/>
              </a:rPr>
              <a:t>)X</a:t>
            </a:r>
            <a:r>
              <a:rPr lang="en-US" baseline="-25000" dirty="0">
                <a:cs typeface="Tahoma" pitchFamily="34" charset="0"/>
              </a:rPr>
              <a:t>i      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Since the sum of the difference between an observation and its mean is zero, by definition,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E(</a:t>
            </a:r>
            <a:r>
              <a:rPr lang="el-GR" dirty="0">
                <a:cs typeface="Tahoma" pitchFamily="34" charset="0"/>
              </a:rPr>
              <a:t>β</a:t>
            </a:r>
            <a:r>
              <a:rPr lang="en-US" dirty="0">
                <a:cs typeface="Tahoma" pitchFamily="34" charset="0"/>
              </a:rPr>
              <a:t>2hat)  = 0   + </a:t>
            </a:r>
            <a:r>
              <a:rPr lang="el-GR" dirty="0"/>
              <a:t>β</a:t>
            </a:r>
            <a:r>
              <a:rPr lang="en-US" baseline="-25000" dirty="0">
                <a:cs typeface="Tahoma" pitchFamily="34" charset="0"/>
              </a:rPr>
              <a:t>2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aseline="-25000" dirty="0">
                <a:cs typeface="Tahoma" pitchFamily="34" charset="0"/>
              </a:rPr>
              <a:t>		</a:t>
            </a:r>
            <a:r>
              <a:rPr lang="en-US" dirty="0">
                <a:cs typeface="Tahoma" pitchFamily="34" charset="0"/>
              </a:rPr>
              <a:t>       = </a:t>
            </a:r>
            <a:r>
              <a:rPr lang="el-GR" dirty="0"/>
              <a:t>β</a:t>
            </a:r>
            <a:r>
              <a:rPr lang="en-US" baseline="-25000" dirty="0">
                <a:cs typeface="Tahoma" pitchFamily="34" charset="0"/>
              </a:rPr>
              <a:t>2</a:t>
            </a: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>
              <a:cs typeface="Tahom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cs typeface="Tahoma" pitchFamily="34" charset="0"/>
              </a:rPr>
              <a:t>The proof that E(</a:t>
            </a:r>
            <a:r>
              <a:rPr lang="el-GR" dirty="0"/>
              <a:t>β</a:t>
            </a:r>
            <a:r>
              <a:rPr lang="en-US" dirty="0">
                <a:cs typeface="Tahoma" pitchFamily="34" charset="0"/>
              </a:rPr>
              <a:t>1hat)=</a:t>
            </a:r>
            <a:r>
              <a:rPr lang="el-GR" dirty="0"/>
              <a:t> β</a:t>
            </a:r>
            <a:r>
              <a:rPr lang="en-US" baseline="-25000" dirty="0">
                <a:cs typeface="Tahoma" pitchFamily="34" charset="0"/>
              </a:rPr>
              <a:t>1 </a:t>
            </a:r>
            <a:r>
              <a:rPr lang="en-US" dirty="0">
                <a:cs typeface="Tahoma" pitchFamily="34" charset="0"/>
              </a:rPr>
              <a:t>is similar.                               		</a:t>
            </a:r>
            <a:endParaRPr lang="ru-RU" sz="4000" dirty="0"/>
          </a:p>
        </p:txBody>
      </p:sp>
    </p:spTree>
  </p:cSld>
  <p:clrMapOvr>
    <a:masterClrMapping/>
  </p:clrMapOvr>
  <p:transition>
    <p:cover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177757-B2A8-46ED-84D5-AF5334090B3E}" type="slidenum">
              <a:rPr lang="en-CA" smtClean="0"/>
              <a:pPr>
                <a:defRPr/>
              </a:pPr>
              <a:t>19</a:t>
            </a:fld>
            <a:endParaRPr lang="en-CA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U</a:t>
            </a:r>
            <a:r>
              <a:rPr lang="en-US" sz="3600">
                <a:cs typeface="Tahoma" pitchFamily="34" charset="0"/>
              </a:rPr>
              <a:t> nbiased</a:t>
            </a:r>
            <a:br>
              <a:rPr lang="en-US" sz="3600">
                <a:cs typeface="Tahoma" pitchFamily="34" charset="0"/>
              </a:rPr>
            </a:br>
            <a:endParaRPr lang="en-US" sz="3600">
              <a:cs typeface="Tahoma" pitchFamily="34" charset="0"/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E(</a:t>
            </a:r>
            <a:r>
              <a:rPr lang="el-GR">
                <a:cs typeface="Tahoma" pitchFamily="34" charset="0"/>
              </a:rPr>
              <a:t>β</a:t>
            </a:r>
            <a:r>
              <a:rPr lang="en-US">
                <a:cs typeface="Tahoma" pitchFamily="34" charset="0"/>
              </a:rPr>
              <a:t>2hat) </a:t>
            </a:r>
            <a:r>
              <a:rPr lang="en-US" baseline="-25000">
                <a:cs typeface="Tahoma" pitchFamily="34" charset="0"/>
              </a:rPr>
              <a:t>	</a:t>
            </a:r>
            <a:r>
              <a:rPr lang="en-US">
                <a:cs typeface="Tahoma" pitchFamily="34" charset="0"/>
              </a:rPr>
              <a:t>= </a:t>
            </a:r>
            <a:r>
              <a:rPr lang="el-GR"/>
              <a:t>β</a:t>
            </a:r>
            <a:r>
              <a:rPr lang="en-US" baseline="-25000">
                <a:cs typeface="Tahoma" pitchFamily="34" charset="0"/>
              </a:rPr>
              <a:t>2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This means that </a:t>
            </a:r>
            <a:r>
              <a:rPr lang="en-US" i="1">
                <a:cs typeface="Tahoma" pitchFamily="34" charset="0"/>
              </a:rPr>
              <a:t>on average</a:t>
            </a:r>
            <a:r>
              <a:rPr lang="en-US">
                <a:cs typeface="Tahoma" pitchFamily="34" charset="0"/>
              </a:rPr>
              <a:t>, OLS estimation will estimate the correct coefficients.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Definition: </a:t>
            </a:r>
            <a:r>
              <a:rPr lang="en-US" b="1" i="1">
                <a:cs typeface="Tahoma" pitchFamily="34" charset="0"/>
              </a:rPr>
              <a:t>If the expected value of an estimator is equal to the parameter that it is being used to estimate, the estimator is unbiased.</a:t>
            </a:r>
            <a:r>
              <a:rPr lang="en-US">
                <a:cs typeface="Tahoma" pitchFamily="34" charset="0"/>
              </a:rPr>
              <a:t>                               		</a:t>
            </a: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5385CF-D85F-4335-91C4-D995D045D5D1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 Regression &amp; OLS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6.1 The OLS Estimator and its Properties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6.2 OLS Estimators and Goodness of Fit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6.3 Confidence Intervals for Simple Regression Models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6.4 Hypothesis Testing in a Simple Regression Context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6.6 Examples of Simple Regression Models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dirty="0"/>
              <a:t>6.7 Conclusion</a:t>
            </a:r>
          </a:p>
        </p:txBody>
      </p:sp>
    </p:spTree>
  </p:cSld>
  <p:clrMapOvr>
    <a:masterClrMapping/>
  </p:clrMapOvr>
  <p:transition>
    <p:cover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1FBD7-25D1-49C3-818B-148FCB80180D}" type="slidenum">
              <a:rPr lang="en-CA" smtClean="0"/>
              <a:pPr>
                <a:defRPr/>
              </a:pPr>
              <a:t>20</a:t>
            </a:fld>
            <a:endParaRPr lang="en-CA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L</a:t>
            </a:r>
            <a:r>
              <a:rPr lang="en-US" sz="3600">
                <a:cs typeface="Tahoma" pitchFamily="34" charset="0"/>
              </a:rPr>
              <a:t> inear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The OLS estimators are linear in the dependent variable (Y):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-Y’s are never raised to a power other than 1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-no non-linear operations are performed on the Y’s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Note: Since X’s are squared in the </a:t>
            </a:r>
            <a:r>
              <a:rPr lang="el-GR"/>
              <a:t>β</a:t>
            </a:r>
            <a:r>
              <a:rPr lang="en-US">
                <a:cs typeface="Tahoma" pitchFamily="34" charset="0"/>
              </a:rPr>
              <a:t>1hat and </a:t>
            </a:r>
            <a:r>
              <a:rPr lang="el-GR"/>
              <a:t>β</a:t>
            </a:r>
            <a:r>
              <a:rPr lang="en-US">
                <a:cs typeface="Tahoma" pitchFamily="34" charset="0"/>
              </a:rPr>
              <a:t>2hat formulae, OLS is not linear in the X’s   (which doesn’t matter for BLUE)                            		</a:t>
            </a:r>
            <a:endParaRPr lang="ru-RU" sz="4000"/>
          </a:p>
        </p:txBody>
      </p:sp>
    </p:spTree>
  </p:cSld>
  <p:clrMapOvr>
    <a:masterClrMapping/>
  </p:clrMapOvr>
  <p:transition>
    <p:cover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267C71-C96D-473F-B82A-B15FC4E4C94D}" type="slidenum">
              <a:rPr lang="en-CA" smtClean="0"/>
              <a:pPr>
                <a:defRPr/>
              </a:pPr>
              <a:t>21</a:t>
            </a:fld>
            <a:endParaRPr lang="en-CA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B</a:t>
            </a:r>
            <a:r>
              <a:rPr lang="en-US" sz="3600">
                <a:cs typeface="Tahoma" pitchFamily="34" charset="0"/>
              </a:rPr>
              <a:t> est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Of all linear unbiased estimators, OLS has the smallest variance.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	-there is a greater likelihood of obtaining an estimate close to the actual parameter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Large variance =&gt; High probability of obtaining an estimate far from the center                         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>
                <a:cs typeface="Tahoma" pitchFamily="34" charset="0"/>
              </a:rPr>
              <a:t>Small variance =&gt; Low probability of obtaining an estimate far from the center 	</a:t>
            </a:r>
            <a:endParaRPr lang="ru-RU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5B981E-A51D-4DAC-85AF-A0575FD63366}" type="slidenum">
              <a:rPr lang="en-CA" smtClean="0"/>
              <a:pPr>
                <a:defRPr/>
              </a:pPr>
              <a:t>22</a:t>
            </a:fld>
            <a:endParaRPr lang="en-CA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6.1.2 </a:t>
            </a:r>
            <a:r>
              <a:rPr lang="en-US">
                <a:cs typeface="Tahoma" pitchFamily="34" charset="0"/>
              </a:rPr>
              <a:t>E</a:t>
            </a:r>
            <a:r>
              <a:rPr lang="en-US" sz="3600">
                <a:cs typeface="Tahoma" pitchFamily="34" charset="0"/>
              </a:rPr>
              <a:t> stimator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algn="ctr" eaLnBrk="1" hangingPunct="1">
              <a:buFont typeface="Wingdings" pitchFamily="2" charset="2"/>
              <a:buNone/>
            </a:pPr>
            <a:endParaRPr lang="en-US" sz="4400" dirty="0">
              <a:cs typeface="Tahoma" pitchFamily="34" charset="0"/>
            </a:endParaRPr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4400" dirty="0">
                <a:cs typeface="Tahoma" pitchFamily="34" charset="0"/>
              </a:rPr>
              <a:t>By definition, the OLS estimator is an estimator; it estimates values for </a:t>
            </a:r>
            <a:r>
              <a:rPr lang="el-GR" sz="4400" dirty="0">
                <a:cs typeface="Tahoma" pitchFamily="34" charset="0"/>
              </a:rPr>
              <a:t>β</a:t>
            </a:r>
            <a:r>
              <a:rPr lang="en-US" sz="4400" baseline="-25000" dirty="0">
                <a:cs typeface="Tahoma" pitchFamily="34" charset="0"/>
              </a:rPr>
              <a:t>1</a:t>
            </a:r>
            <a:r>
              <a:rPr lang="en-US" sz="4400" dirty="0">
                <a:cs typeface="Tahoma" pitchFamily="34" charset="0"/>
              </a:rPr>
              <a:t> and </a:t>
            </a:r>
            <a:r>
              <a:rPr lang="el-GR" sz="4400" dirty="0">
                <a:cs typeface="Tahoma" pitchFamily="34" charset="0"/>
              </a:rPr>
              <a:t>β </a:t>
            </a:r>
            <a:r>
              <a:rPr lang="en-US" sz="4400" baseline="-25000" dirty="0">
                <a:cs typeface="Tahoma" pitchFamily="34" charset="0"/>
              </a:rPr>
              <a:t>2.</a:t>
            </a:r>
            <a:r>
              <a:rPr lang="en-US" dirty="0">
                <a:cs typeface="Tahoma" pitchFamily="34" charset="0"/>
              </a:rPr>
              <a:t> 	</a:t>
            </a:r>
            <a:endParaRPr lang="ru-RU" dirty="0">
              <a:cs typeface="Tahoma" pitchFamily="34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Y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None/>
            </a:pPr>
            <a:r>
              <a:rPr lang="en-US" sz="3200" dirty="0"/>
              <a:t>In order to conduct hypothesis tests and construct confidence intervals from OLS, we need to know the exact distributions of </a:t>
            </a:r>
            <a:r>
              <a:rPr lang="el-GR" sz="3200" dirty="0">
                <a:cs typeface="Tahoma" pitchFamily="34" charset="0"/>
              </a:rPr>
              <a:t>β</a:t>
            </a:r>
            <a:r>
              <a:rPr lang="en-US" sz="3200" dirty="0"/>
              <a:t>1hat and </a:t>
            </a:r>
            <a:r>
              <a:rPr lang="el-GR" sz="3200" dirty="0">
                <a:cs typeface="Tahoma" pitchFamily="34" charset="0"/>
              </a:rPr>
              <a:t>β</a:t>
            </a:r>
            <a:r>
              <a:rPr lang="en-US" sz="3200" dirty="0"/>
              <a:t>2hat (Otherwise, we can’t use statistical tables..)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1400" dirty="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 dirty="0"/>
              <a:t>We will see that if</a:t>
            </a:r>
          </a:p>
          <a:p>
            <a:pPr marL="514350" indent="-514350" eaLnBrk="1" hangingPunct="1">
              <a:buFont typeface="Wingdings" pitchFamily="2" charset="2"/>
              <a:buAutoNum type="arabicParenR"/>
            </a:pPr>
            <a:r>
              <a:rPr lang="en-US" sz="3200" dirty="0"/>
              <a:t>The error term is normally distributed</a:t>
            </a:r>
          </a:p>
          <a:p>
            <a:pPr marL="514350" indent="-514350" eaLnBrk="1" hangingPunct="1">
              <a:buNone/>
            </a:pPr>
            <a:r>
              <a:rPr lang="en-US" sz="3200" dirty="0"/>
              <a:t>Then</a:t>
            </a:r>
          </a:p>
          <a:p>
            <a:pPr marL="514350" indent="-514350" eaLnBrk="1" hangingPunct="1">
              <a:buNone/>
            </a:pPr>
            <a:r>
              <a:rPr lang="en-US" sz="3200" dirty="0"/>
              <a:t>2) Y is normally distributed</a:t>
            </a:r>
          </a:p>
          <a:p>
            <a:pPr marL="514350" indent="-514350" eaLnBrk="1" hangingPunct="1">
              <a:buNone/>
            </a:pPr>
            <a:r>
              <a:rPr lang="en-US" sz="3200" dirty="0"/>
              <a:t>Then</a:t>
            </a:r>
          </a:p>
          <a:p>
            <a:pPr marL="514350" indent="-514350" eaLnBrk="1" hangingPunct="1">
              <a:buNone/>
            </a:pPr>
            <a:r>
              <a:rPr lang="en-US" sz="3200" dirty="0"/>
              <a:t>3) </a:t>
            </a:r>
            <a:r>
              <a:rPr lang="el-GR" sz="3200" dirty="0">
                <a:cs typeface="Tahoma" pitchFamily="34" charset="0"/>
              </a:rPr>
              <a:t>β</a:t>
            </a:r>
            <a:r>
              <a:rPr lang="en-US" sz="3200" dirty="0"/>
              <a:t>1hat and </a:t>
            </a:r>
            <a:r>
              <a:rPr lang="el-GR" sz="3200" dirty="0">
                <a:cs typeface="Tahoma" pitchFamily="34" charset="0"/>
              </a:rPr>
              <a:t>β</a:t>
            </a:r>
            <a:r>
              <a:rPr lang="en-US" sz="3200" dirty="0"/>
              <a:t>2hat are normally distributed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85800"/>
            <a:ext cx="9144000" cy="5943600"/>
          </a:xfrm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sz="3200" dirty="0"/>
              <a:t>So far, we have assumed:</a:t>
            </a:r>
          </a:p>
          <a:p>
            <a:pPr marL="457200" indent="-457200" eaLnBrk="1" hangingPunct="1">
              <a:buFont typeface="Wingdings" pitchFamily="2" charset="2"/>
              <a:buChar char="Ø"/>
              <a:defRPr/>
            </a:pPr>
            <a:r>
              <a:rPr lang="en-US" sz="3200" dirty="0">
                <a:cs typeface="Tahoma" pitchFamily="34" charset="0"/>
              </a:rPr>
              <a:t>The error term, </a:t>
            </a:r>
            <a:r>
              <a:rPr lang="en-US" sz="3200" dirty="0" err="1">
                <a:cs typeface="Tahoma" pitchFamily="34" charset="0"/>
              </a:rPr>
              <a:t>є</a:t>
            </a:r>
            <a:r>
              <a:rPr lang="en-US" sz="3200" baseline="-25000" dirty="0" err="1">
                <a:cs typeface="Tahoma" pitchFamily="34" charset="0"/>
              </a:rPr>
              <a:t>i</a:t>
            </a:r>
            <a:r>
              <a:rPr lang="en-US" sz="3200" dirty="0">
                <a:cs typeface="Tahoma" pitchFamily="34" charset="0"/>
              </a:rPr>
              <a:t>, is random with</a:t>
            </a:r>
          </a:p>
          <a:p>
            <a:pPr marL="1357313" lvl="1" indent="-609600" eaLnBrk="1" hangingPunct="1">
              <a:buFont typeface="Wingdings" pitchFamily="2" charset="2"/>
              <a:buChar char="Ø"/>
              <a:defRPr/>
            </a:pPr>
            <a:r>
              <a:rPr lang="en-US" sz="3200" dirty="0">
                <a:cs typeface="Tahoma" pitchFamily="34" charset="0"/>
              </a:rPr>
              <a:t>E(</a:t>
            </a:r>
            <a:r>
              <a:rPr lang="en-US" sz="3200" dirty="0" err="1">
                <a:cs typeface="Tahoma" pitchFamily="34" charset="0"/>
              </a:rPr>
              <a:t>є</a:t>
            </a:r>
            <a:r>
              <a:rPr lang="en-US" sz="3200" baseline="-25000" dirty="0" err="1">
                <a:cs typeface="Tahoma" pitchFamily="34" charset="0"/>
              </a:rPr>
              <a:t>i</a:t>
            </a:r>
            <a:r>
              <a:rPr lang="en-US" sz="3200" dirty="0">
                <a:cs typeface="Tahoma" pitchFamily="34" charset="0"/>
              </a:rPr>
              <a:t>)=0; no expected error</a:t>
            </a:r>
          </a:p>
          <a:p>
            <a:pPr marL="1357313" lvl="1" indent="-609600" eaLnBrk="1" hangingPunct="1">
              <a:buFont typeface="Wingdings" pitchFamily="2" charset="2"/>
              <a:buChar char="Ø"/>
              <a:defRPr/>
            </a:pPr>
            <a:r>
              <a:rPr lang="en-US" sz="3200" dirty="0" err="1">
                <a:cs typeface="Tahoma" pitchFamily="34" charset="0"/>
              </a:rPr>
              <a:t>Var</a:t>
            </a:r>
            <a:r>
              <a:rPr lang="en-US" sz="3200" dirty="0">
                <a:cs typeface="Tahoma" pitchFamily="34" charset="0"/>
              </a:rPr>
              <a:t>(</a:t>
            </a:r>
            <a:r>
              <a:rPr lang="en-US" sz="3200" dirty="0" err="1">
                <a:cs typeface="Tahoma" pitchFamily="34" charset="0"/>
              </a:rPr>
              <a:t>єi</a:t>
            </a:r>
            <a:r>
              <a:rPr lang="en-US" sz="3200" dirty="0">
                <a:cs typeface="Tahoma" pitchFamily="34" charset="0"/>
              </a:rPr>
              <a:t>)=</a:t>
            </a:r>
            <a:r>
              <a:rPr lang="el-GR" sz="3200" dirty="0"/>
              <a:t>σ</a:t>
            </a:r>
            <a:r>
              <a:rPr lang="en-US" sz="3200" baseline="30000" dirty="0"/>
              <a:t>2</a:t>
            </a:r>
            <a:r>
              <a:rPr lang="en-US" sz="3200" dirty="0"/>
              <a:t>; constant variance</a:t>
            </a:r>
          </a:p>
          <a:p>
            <a:pPr marL="1357313" lvl="1" indent="-609600" eaLnBrk="1" hangingPunct="1">
              <a:buFont typeface="Wingdings" pitchFamily="2" charset="2"/>
              <a:buChar char="Ø"/>
              <a:defRPr/>
            </a:pPr>
            <a:r>
              <a:rPr lang="en-US" sz="3200" dirty="0" err="1"/>
              <a:t>Cov</a:t>
            </a:r>
            <a:r>
              <a:rPr lang="en-US" sz="3200" dirty="0"/>
              <a:t>(</a:t>
            </a:r>
            <a:r>
              <a:rPr lang="ru-RU" sz="3200" dirty="0">
                <a:cs typeface="Tahoma" pitchFamily="34" charset="0"/>
              </a:rPr>
              <a:t>є</a:t>
            </a:r>
            <a:r>
              <a:rPr lang="en-US" sz="3200" baseline="-25000" dirty="0" err="1">
                <a:cs typeface="Tahoma" pitchFamily="34" charset="0"/>
              </a:rPr>
              <a:t>i</a:t>
            </a:r>
            <a:r>
              <a:rPr lang="en-US" sz="3200" dirty="0">
                <a:cs typeface="Tahoma" pitchFamily="34" charset="0"/>
              </a:rPr>
              <a:t>,</a:t>
            </a:r>
            <a:r>
              <a:rPr lang="en-US" sz="3200" baseline="-25000" dirty="0">
                <a:cs typeface="Tahoma" pitchFamily="34" charset="0"/>
              </a:rPr>
              <a:t> </a:t>
            </a:r>
            <a:r>
              <a:rPr lang="ru-RU" sz="3200" dirty="0">
                <a:cs typeface="Tahoma" pitchFamily="34" charset="0"/>
              </a:rPr>
              <a:t>є</a:t>
            </a:r>
            <a:r>
              <a:rPr lang="en-US" sz="3200" baseline="-25000" dirty="0">
                <a:cs typeface="Tahoma" pitchFamily="34" charset="0"/>
              </a:rPr>
              <a:t>j</a:t>
            </a:r>
            <a:r>
              <a:rPr lang="en-US" sz="3200" dirty="0">
                <a:cs typeface="Tahoma" pitchFamily="34" charset="0"/>
              </a:rPr>
              <a:t>)=0; no covariance between errors</a:t>
            </a:r>
            <a:endParaRPr lang="el-GR" sz="3200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n-US" sz="3200" dirty="0"/>
              <a:t>Now we </a:t>
            </a:r>
            <a:r>
              <a:rPr lang="en-US" sz="3200" b="1" i="1" u="sng" dirty="0"/>
              <a:t>add the assumption</a:t>
            </a:r>
            <a:r>
              <a:rPr lang="en-US" sz="3200" dirty="0"/>
              <a:t> that the error term is normally distributed.  Therefore:</a:t>
            </a:r>
          </a:p>
          <a:p>
            <a:pPr marL="1357313" lvl="1" indent="-609600" eaLnBrk="1" hangingPunct="1">
              <a:buFont typeface="Wingdings" pitchFamily="2" charset="2"/>
              <a:buNone/>
              <a:defRPr/>
            </a:pPr>
            <a:r>
              <a:rPr lang="en-CA" sz="3200" dirty="0"/>
              <a:t>	    </a:t>
            </a:r>
            <a:r>
              <a:rPr lang="en-CA" sz="3200" baseline="-25000" dirty="0" err="1"/>
              <a:t>iid</a:t>
            </a:r>
            <a:r>
              <a:rPr lang="en-CA" sz="3200" baseline="-25000" dirty="0"/>
              <a:t>			</a:t>
            </a:r>
          </a:p>
          <a:p>
            <a:pPr marL="1357313" lvl="1" indent="-609600" eaLnBrk="1" hangingPunct="1">
              <a:buFont typeface="Wingdings" pitchFamily="2" charset="2"/>
              <a:buChar char="Ø"/>
              <a:defRPr/>
            </a:pPr>
            <a:r>
              <a:rPr lang="ru-RU" sz="3200" dirty="0"/>
              <a:t>Є</a:t>
            </a:r>
            <a:r>
              <a:rPr lang="en-US" sz="3200" baseline="-25000" dirty="0" err="1"/>
              <a:t>i</a:t>
            </a:r>
            <a:r>
              <a:rPr lang="en-US" sz="3200" dirty="0"/>
              <a:t> ~ N(0,</a:t>
            </a:r>
            <a:r>
              <a:rPr lang="el-GR" sz="3200" dirty="0"/>
              <a:t>σ</a:t>
            </a:r>
            <a:r>
              <a:rPr lang="en-US" sz="3200" baseline="30000" dirty="0"/>
              <a:t>2</a:t>
            </a:r>
            <a:r>
              <a:rPr lang="en-US" sz="3200" dirty="0"/>
              <a:t>)  </a:t>
            </a:r>
          </a:p>
          <a:p>
            <a:pPr marL="957263" indent="-609600" eaLnBrk="1" hangingPunct="1">
              <a:buFont typeface="Wingdings" pitchFamily="2" charset="2"/>
              <a:buNone/>
              <a:defRPr/>
            </a:pPr>
            <a:r>
              <a:rPr lang="en-US" dirty="0"/>
              <a:t>(</a:t>
            </a:r>
            <a:r>
              <a:rPr lang="en-US" dirty="0" err="1"/>
              <a:t>iid</a:t>
            </a:r>
            <a:r>
              <a:rPr lang="en-US" dirty="0"/>
              <a:t> means identically and independently distributed)</a:t>
            </a:r>
            <a:endParaRPr lang="el-GR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sz="3200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Y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If the error is normally distributed, so will be the Y term (since the randomness of Y depends on the randomness of the error term). Therefore: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E(Y</a:t>
            </a:r>
            <a:r>
              <a:rPr lang="en-US" sz="3200" baseline="-25000"/>
              <a:t>i</a:t>
            </a:r>
            <a:r>
              <a:rPr lang="en-US" sz="3200"/>
              <a:t>) = E(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+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X</a:t>
            </a:r>
            <a:r>
              <a:rPr lang="en-US" sz="3200" baseline="-25000"/>
              <a:t>i</a:t>
            </a:r>
            <a:r>
              <a:rPr lang="en-US" sz="3200"/>
              <a:t>+</a:t>
            </a:r>
            <a:r>
              <a:rPr lang="ru-RU" sz="3200"/>
              <a:t>є</a:t>
            </a:r>
            <a:r>
              <a:rPr lang="en-US" sz="3200" baseline="-25000"/>
              <a:t>i</a:t>
            </a:r>
            <a:r>
              <a:rPr lang="en-US" sz="3200"/>
              <a:t>)=</a:t>
            </a:r>
            <a:r>
              <a:rPr lang="el-GR" sz="3200"/>
              <a:t> β</a:t>
            </a:r>
            <a:r>
              <a:rPr lang="en-US" sz="3200" baseline="-25000"/>
              <a:t>1</a:t>
            </a:r>
            <a:r>
              <a:rPr lang="en-US" sz="3200"/>
              <a:t>+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X</a:t>
            </a:r>
            <a:r>
              <a:rPr lang="en-US" sz="3200" baseline="-25000"/>
              <a:t>i</a:t>
            </a: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Var(Y</a:t>
            </a:r>
            <a:r>
              <a:rPr lang="en-US" sz="3200" baseline="-25000"/>
              <a:t>i</a:t>
            </a:r>
            <a:r>
              <a:rPr lang="en-US" sz="3200"/>
              <a:t>) = Var(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+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X</a:t>
            </a:r>
            <a:r>
              <a:rPr lang="en-US" sz="3200" baseline="-25000"/>
              <a:t>i</a:t>
            </a:r>
            <a:r>
              <a:rPr lang="en-US" sz="3200"/>
              <a:t>+</a:t>
            </a:r>
            <a:r>
              <a:rPr lang="ru-RU" sz="3200"/>
              <a:t>є</a:t>
            </a:r>
            <a:r>
              <a:rPr lang="en-US" sz="3200" baseline="-25000"/>
              <a:t>i</a:t>
            </a:r>
            <a:r>
              <a:rPr lang="en-US" sz="3200"/>
              <a:t>)=Var(</a:t>
            </a:r>
            <a:r>
              <a:rPr lang="ru-RU" sz="3200"/>
              <a:t>є</a:t>
            </a:r>
            <a:r>
              <a:rPr lang="en-US" sz="3200" baseline="-25000"/>
              <a:t>i</a:t>
            </a:r>
            <a:r>
              <a:rPr lang="en-US" sz="3200"/>
              <a:t>) = </a:t>
            </a:r>
            <a:r>
              <a:rPr lang="el-GR" sz="3200"/>
              <a:t>σ</a:t>
            </a:r>
            <a:r>
              <a:rPr lang="en-US" sz="3200" baseline="30000"/>
              <a:t>2</a:t>
            </a: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(Given all our previous assumptions.)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6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Therefore:</a:t>
            </a:r>
          </a:p>
          <a:p>
            <a:pPr marL="1357313" lvl="1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Y</a:t>
            </a:r>
            <a:r>
              <a:rPr lang="en-US" sz="3200" baseline="-25000"/>
              <a:t>i</a:t>
            </a:r>
            <a:r>
              <a:rPr lang="en-US" sz="3200"/>
              <a:t> ~ N(</a:t>
            </a:r>
            <a:r>
              <a:rPr lang="el-GR" sz="2800"/>
              <a:t>β</a:t>
            </a:r>
            <a:r>
              <a:rPr lang="en-US" sz="3100" baseline="-25000"/>
              <a:t>1</a:t>
            </a:r>
            <a:r>
              <a:rPr lang="en-US" sz="3100"/>
              <a:t>+</a:t>
            </a:r>
            <a:r>
              <a:rPr lang="el-GR" sz="2800"/>
              <a:t> β</a:t>
            </a:r>
            <a:r>
              <a:rPr lang="en-US" sz="3100" baseline="-25000"/>
              <a:t>2</a:t>
            </a:r>
            <a:r>
              <a:rPr lang="en-US" sz="3100"/>
              <a:t>X</a:t>
            </a:r>
            <a:r>
              <a:rPr lang="en-US" sz="3100" baseline="-25000"/>
              <a:t>i</a:t>
            </a:r>
            <a:r>
              <a:rPr lang="en-US" sz="3200"/>
              <a:t>, </a:t>
            </a:r>
            <a:r>
              <a:rPr lang="el-GR" sz="3200"/>
              <a:t>σ</a:t>
            </a:r>
            <a:r>
              <a:rPr lang="en-US" sz="3200" baseline="30000"/>
              <a:t>2</a:t>
            </a:r>
            <a:r>
              <a:rPr lang="en-US" sz="3200"/>
              <a:t>)</a:t>
            </a:r>
            <a:endParaRPr lang="el-GR" sz="3200"/>
          </a:p>
          <a:p>
            <a:pPr marL="457200" indent="-4572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(Y is normally distributed with mean 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+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X</a:t>
            </a:r>
            <a:r>
              <a:rPr lang="en-US" sz="3200" baseline="-25000"/>
              <a:t>i </a:t>
            </a:r>
            <a:r>
              <a:rPr lang="en-US" sz="3200"/>
              <a:t>and variance </a:t>
            </a:r>
            <a:r>
              <a:rPr lang="el-GR" sz="3300"/>
              <a:t>σ</a:t>
            </a:r>
            <a:r>
              <a:rPr lang="en-US" sz="3300" baseline="30000"/>
              <a:t>2</a:t>
            </a:r>
            <a:r>
              <a:rPr lang="en-US" sz="3200"/>
              <a:t>.)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3300" baseline="-250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OLS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Since </a:t>
            </a:r>
            <a:r>
              <a:rPr lang="el-GR" sz="3200"/>
              <a:t>β</a:t>
            </a:r>
            <a:r>
              <a:rPr lang="en-US" sz="3200"/>
              <a:t>1hat and </a:t>
            </a:r>
            <a:r>
              <a:rPr lang="el-GR" sz="3200"/>
              <a:t>β</a:t>
            </a:r>
            <a:r>
              <a:rPr lang="en-US" sz="3200"/>
              <a:t>2hat are linear functions of Y: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/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04800" y="2209799"/>
          <a:ext cx="7696200" cy="423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4" imgW="1803240" imgH="990360" progId="Equation.3">
                  <p:embed/>
                </p:oleObj>
              </mc:Choice>
              <mc:Fallback>
                <p:oleObj name="Equation" r:id="rId4" imgW="1803240" imgH="9903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09799"/>
                        <a:ext cx="7696200" cy="42306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OLS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If we know </a:t>
            </a:r>
            <a:r>
              <a:rPr lang="el-GR" sz="3200"/>
              <a:t>σ</a:t>
            </a:r>
            <a:r>
              <a:rPr lang="en-US" sz="3200"/>
              <a:t>, we can construct standard normal variables (z=(x-</a:t>
            </a:r>
            <a:r>
              <a:rPr lang="el-GR" sz="3200"/>
              <a:t>μ</a:t>
            </a:r>
            <a:r>
              <a:rPr lang="en-US" sz="3200"/>
              <a:t>)/</a:t>
            </a:r>
            <a:r>
              <a:rPr lang="el-GR" sz="3200"/>
              <a:t>σ</a:t>
            </a:r>
            <a:r>
              <a:rPr lang="en-US" sz="3200"/>
              <a:t>):</a:t>
            </a:r>
            <a:endParaRPr lang="el-GR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/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81000" y="2590800"/>
          <a:ext cx="4283075" cy="3576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4" imgW="1765080" imgH="1473120" progId="Equation.3">
                  <p:embed/>
                </p:oleObj>
              </mc:Choice>
              <mc:Fallback>
                <p:oleObj name="Equation" r:id="rId4" imgW="1765080" imgH="14731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0800"/>
                        <a:ext cx="4283075" cy="357663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OLS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Since we don’t know </a:t>
            </a:r>
            <a:r>
              <a:rPr lang="el-GR" sz="3200"/>
              <a:t>σ</a:t>
            </a:r>
            <a:r>
              <a:rPr lang="en-US" sz="3200" baseline="30000"/>
              <a:t>2</a:t>
            </a:r>
            <a:r>
              <a:rPr lang="en-US" sz="3200"/>
              <a:t>, we can estimate it: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4000"/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This gives us estimates of the variance of our coefficients: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/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531512"/>
              </p:ext>
            </p:extLst>
          </p:nvPr>
        </p:nvGraphicFramePr>
        <p:xfrm>
          <a:off x="152400" y="2041525"/>
          <a:ext cx="1787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4" imgW="736560" imgH="444240" progId="Equation.3">
                  <p:embed/>
                </p:oleObj>
              </mc:Choice>
              <mc:Fallback>
                <p:oleObj name="Equation" r:id="rId4" imgW="73656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041525"/>
                        <a:ext cx="1787525" cy="10795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352718"/>
              </p:ext>
            </p:extLst>
          </p:nvPr>
        </p:nvGraphicFramePr>
        <p:xfrm>
          <a:off x="2971800" y="4038600"/>
          <a:ext cx="4035425" cy="2405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6" imgW="1663560" imgH="990360" progId="Equation.3">
                  <p:embed/>
                </p:oleObj>
              </mc:Choice>
              <mc:Fallback>
                <p:oleObj name="Equation" r:id="rId6" imgW="1663560" imgH="9903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38600"/>
                        <a:ext cx="4035425" cy="24050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6.1.2 Normality of OLS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The square root of the </a:t>
            </a:r>
            <a:r>
              <a:rPr lang="en-US" sz="3200" i="1"/>
              <a:t>estimated</a:t>
            </a:r>
            <a:r>
              <a:rPr lang="en-US" sz="3200"/>
              <a:t> variance is referred to as the standard error (se) (as opposed to standard deviation)</a:t>
            </a: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Using our assumptions: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3200"/>
              <a:t>(</a:t>
            </a:r>
            <a:r>
              <a:rPr lang="el-GR" sz="3200"/>
              <a:t>β</a:t>
            </a:r>
            <a:r>
              <a:rPr lang="en-US" sz="3200"/>
              <a:t>1hat-</a:t>
            </a:r>
            <a:r>
              <a:rPr lang="el-GR" sz="3200"/>
              <a:t> β</a:t>
            </a:r>
            <a:r>
              <a:rPr lang="en-US" sz="3200"/>
              <a:t>1)/se(</a:t>
            </a:r>
            <a:r>
              <a:rPr lang="el-GR" sz="3200"/>
              <a:t>β</a:t>
            </a:r>
            <a:r>
              <a:rPr lang="en-US" sz="3200"/>
              <a:t>1hat) has a t distribution with </a:t>
            </a:r>
            <a:br>
              <a:rPr lang="en-US" sz="3200"/>
            </a:br>
            <a:r>
              <a:rPr lang="en-US" sz="3200" b="1" u="sng"/>
              <a:t>N-2</a:t>
            </a:r>
            <a:r>
              <a:rPr lang="en-US" sz="3200"/>
              <a:t> degrees of freedom</a:t>
            </a:r>
          </a:p>
          <a:p>
            <a:pPr marL="457200" indent="-457200" eaLnBrk="1" hangingPunct="1">
              <a:buFont typeface="Wingdings" pitchFamily="2" charset="2"/>
              <a:buChar char="Ø"/>
            </a:pPr>
            <a:r>
              <a:rPr lang="en-US" sz="3200"/>
              <a:t>(</a:t>
            </a:r>
            <a:r>
              <a:rPr lang="el-GR" sz="3200"/>
              <a:t>β</a:t>
            </a:r>
            <a:r>
              <a:rPr lang="en-US" sz="3200"/>
              <a:t>2hat-</a:t>
            </a:r>
            <a:r>
              <a:rPr lang="el-GR" sz="3200"/>
              <a:t> β</a:t>
            </a:r>
            <a:r>
              <a:rPr lang="en-US" sz="3200"/>
              <a:t>2)/se(</a:t>
            </a:r>
            <a:r>
              <a:rPr lang="el-GR" sz="3200"/>
              <a:t>β</a:t>
            </a:r>
            <a:r>
              <a:rPr lang="en-US" sz="3200"/>
              <a:t>2hat) has a t distribution with </a:t>
            </a:r>
            <a:br>
              <a:rPr lang="en-US" sz="3200"/>
            </a:br>
            <a:r>
              <a:rPr lang="en-US" sz="3200" b="1" u="sng"/>
              <a:t>N-2</a:t>
            </a:r>
            <a:r>
              <a:rPr lang="en-US" sz="3200" b="1"/>
              <a:t> </a:t>
            </a:r>
            <a:r>
              <a:rPr lang="en-US" sz="3200"/>
              <a:t>degrees of freedom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/>
          </a:p>
          <a:p>
            <a:pPr marL="457200" indent="-457200" algn="ctr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05044-EB55-4C43-873E-059ECB910C80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 sz="3600"/>
              <a:t>6.1 The OLS Estimator and its Properties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296400" cy="304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We’ve seen the true economic relationship:</a:t>
            </a:r>
          </a:p>
          <a:p>
            <a:pPr algn="ctr" eaLnBrk="1" hangingPunct="1">
              <a:buFontTx/>
              <a:buNone/>
            </a:pPr>
            <a:r>
              <a:rPr lang="en-US"/>
              <a:t>Y</a:t>
            </a:r>
            <a:r>
              <a:rPr lang="en-US" baseline="-25000"/>
              <a:t>i</a:t>
            </a:r>
            <a:r>
              <a:rPr lang="en-US"/>
              <a:t> = 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+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X</a:t>
            </a:r>
            <a:r>
              <a:rPr lang="en-US" baseline="-25000"/>
              <a:t>i</a:t>
            </a:r>
            <a:r>
              <a:rPr lang="en-US"/>
              <a:t> +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</a:t>
            </a:r>
          </a:p>
          <a:p>
            <a:pPr eaLnBrk="1" hangingPunct="1"/>
            <a:r>
              <a:rPr lang="en-CA"/>
              <a:t>Where </a:t>
            </a:r>
            <a:r>
              <a:rPr lang="ru-RU">
                <a:cs typeface="Tahoma" pitchFamily="34" charset="0"/>
              </a:rPr>
              <a:t>є</a:t>
            </a:r>
            <a:r>
              <a:rPr lang="en-US" baseline="-25000">
                <a:cs typeface="Tahoma" pitchFamily="34" charset="0"/>
              </a:rPr>
              <a:t>i </a:t>
            </a:r>
            <a:r>
              <a:rPr lang="en-US">
                <a:cs typeface="Tahoma" pitchFamily="34" charset="0"/>
              </a:rPr>
              <a:t>and therefore </a:t>
            </a:r>
            <a:r>
              <a:rPr lang="en-US"/>
              <a:t>Y</a:t>
            </a:r>
            <a:r>
              <a:rPr lang="en-US" baseline="-25000"/>
              <a:t>i </a:t>
            </a:r>
            <a:r>
              <a:rPr lang="en-US"/>
              <a:t>are random and the other terms are non-random</a:t>
            </a:r>
          </a:p>
          <a:p>
            <a:pPr eaLnBrk="1" hangingPunct="1"/>
            <a:r>
              <a:rPr lang="en-US">
                <a:cs typeface="Tahoma" pitchFamily="34" charset="0"/>
              </a:rPr>
              <a:t>When this relationship is unknown, we’ve seen how to estimate the relationship</a:t>
            </a:r>
            <a:endParaRPr lang="ru-RU">
              <a:cs typeface="Tahom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" y="4114800"/>
            <a:ext cx="91440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90000"/>
              <a:defRPr/>
            </a:pPr>
            <a:r>
              <a:rPr kumimoji="0" lang="en-CA" sz="2800" kern="0" dirty="0">
                <a:latin typeface="+mn-lt"/>
                <a:cs typeface="+mn-cs"/>
              </a:rPr>
              <a:t>Using:</a:t>
            </a:r>
            <a:endParaRPr kumimoji="0" lang="en-US" sz="2800" kern="0" baseline="-25000" dirty="0">
              <a:latin typeface="+mn-lt"/>
              <a:cs typeface="Tahoma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8" imgW="114120" imgH="215640" progId="Equation.3">
                  <p:embed/>
                </p:oleObj>
              </mc:Choice>
              <mc:Fallback>
                <p:oleObj name="Equation" r:id="rId8" imgW="1141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1371600" y="4114800"/>
          <a:ext cx="5699126" cy="265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9" imgW="2349360" imgH="1091880" progId="Equation.3">
                  <p:embed/>
                </p:oleObj>
              </mc:Choice>
              <mc:Fallback>
                <p:oleObj name="Equation" r:id="rId9" imgW="2349360" imgH="1091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14800"/>
                        <a:ext cx="5699126" cy="265165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419600" y="3352800"/>
          <a:ext cx="215582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1" imgW="888840" imgH="253800" progId="Equation.3">
                  <p:embed/>
                </p:oleObj>
              </mc:Choice>
              <mc:Fallback>
                <p:oleObj name="Equation" r:id="rId11" imgW="888840" imgH="2538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52800"/>
                        <a:ext cx="2155825" cy="617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6.2 OLS Estimators and Goodness of Fit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26670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r>
              <a:rPr lang="en-US" dirty="0"/>
              <a:t>On average, OLS works well:</a:t>
            </a:r>
          </a:p>
          <a:p>
            <a:pPr marL="280988" indent="-280988" eaLnBrk="1" hangingPunct="1">
              <a:buFont typeface="Wingdings" pitchFamily="2" charset="2"/>
              <a:buChar char="Ø"/>
            </a:pPr>
            <a:r>
              <a:rPr lang="en-US" dirty="0"/>
              <a:t>The average of the estimated errors is zero</a:t>
            </a:r>
          </a:p>
          <a:p>
            <a:pPr marL="280988" indent="-280988" eaLnBrk="1" hangingPunct="1">
              <a:buFont typeface="Wingdings" pitchFamily="2" charset="2"/>
              <a:buChar char="Ø"/>
            </a:pPr>
            <a:endParaRPr lang="en-US" dirty="0"/>
          </a:p>
          <a:p>
            <a:pPr marL="280988" indent="-280988" eaLnBrk="1" hangingPunct="1">
              <a:buFont typeface="Wingdings" pitchFamily="2" charset="2"/>
              <a:buChar char="Ø"/>
            </a:pPr>
            <a:r>
              <a:rPr lang="en-US" dirty="0"/>
              <a:t>The average of the estimated Y’s is always the average of the observed Y’s</a:t>
            </a:r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/>
          </a:p>
          <a:p>
            <a:pPr marL="280988" indent="-280988"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5562600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kumimoji="0" lang="en-US" sz="2800" kern="0" dirty="0">
                <a:latin typeface="+mn-lt"/>
                <a:cs typeface="+mn-cs"/>
              </a:rPr>
              <a:t>Note: The proof of the above is covered in Appendix A.</a:t>
            </a: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2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2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280988" indent="-280988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187437"/>
              </p:ext>
            </p:extLst>
          </p:nvPr>
        </p:nvGraphicFramePr>
        <p:xfrm>
          <a:off x="2209800" y="3414713"/>
          <a:ext cx="2033588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4" imgW="838080" imgH="444240" progId="Equation.3">
                  <p:embed/>
                </p:oleObj>
              </mc:Choice>
              <mc:Fallback>
                <p:oleObj name="Equation" r:id="rId4" imgW="8380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414713"/>
                        <a:ext cx="2033588" cy="10779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816761"/>
              </p:ext>
            </p:extLst>
          </p:nvPr>
        </p:nvGraphicFramePr>
        <p:xfrm>
          <a:off x="2476500" y="1905000"/>
          <a:ext cx="13509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6" imgW="558720" imgH="253800" progId="Equation.3">
                  <p:embed/>
                </p:oleObj>
              </mc:Choice>
              <mc:Fallback>
                <p:oleObj name="Equation" r:id="rId6" imgW="55872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1905000"/>
                        <a:ext cx="1350963" cy="6175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6.2 Measuring Goodness of Fit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280988" indent="-280988" eaLnBrk="1" hangingPunct="1">
              <a:buFont typeface="Wingdings" pitchFamily="2" charset="2"/>
              <a:buNone/>
            </a:pPr>
            <a:r>
              <a:rPr lang="en-US" sz="3200"/>
              <a:t>These conditions hold regardless of the quality of the model.</a:t>
            </a:r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sz="3200"/>
              <a:t>Ie: You could estimate average grades as a function of locust population in Mexico.  OLS would be a good estimator even though the model is useless.</a:t>
            </a:r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sz="3200"/>
              <a:t>“Goodness of Fit” measures how well the economic model fits the data.</a:t>
            </a:r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</a:t>
            </a:r>
            <a:r>
              <a:rPr lang="en-US" sz="3200"/>
              <a:t> is the most common measure of goodness of fit.</a:t>
            </a:r>
          </a:p>
          <a:p>
            <a:pPr marL="280988" indent="-280988" eaLnBrk="1" hangingPunct="1"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 </a:t>
            </a:r>
            <a:r>
              <a:rPr lang="en-US" sz="3200"/>
              <a:t>CANNOT be compared across models.</a:t>
            </a:r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/>
          </a:p>
          <a:p>
            <a:pPr marL="280988" indent="-280988" eaLnBrk="1" hangingPunct="1">
              <a:buFont typeface="Wingdings" pitchFamily="2" charset="2"/>
              <a:buNone/>
            </a:pPr>
            <a:endParaRPr lang="en-US" sz="3200"/>
          </a:p>
          <a:p>
            <a:pPr marL="280988" indent="-280988" eaLnBrk="1" hangingPunct="1">
              <a:buFont typeface="Wingdings" pitchFamily="2" charset="2"/>
              <a:buNone/>
            </a:pPr>
            <a:endParaRPr lang="en-US"/>
          </a:p>
          <a:p>
            <a:pPr marL="280988" indent="-280988" eaLnBrk="1" hangingPunct="1">
              <a:buFont typeface="Wingdings" pitchFamily="2" charset="2"/>
              <a:buNone/>
            </a:pPr>
            <a:endParaRPr lang="en-US"/>
          </a:p>
          <a:p>
            <a:pPr marL="280988" indent="-280988" eaLnBrk="1" hangingPunct="1">
              <a:buFont typeface="Wingdings" pitchFamily="2" charset="2"/>
              <a:buNone/>
            </a:pPr>
            <a:endParaRPr lang="en-US"/>
          </a:p>
          <a:p>
            <a:pPr marL="280988" indent="-280988" eaLnBrk="1" hangingPunct="1">
              <a:buFont typeface="Wingdings" pitchFamily="2" charset="2"/>
              <a:buNone/>
            </a:pPr>
            <a:endParaRPr lang="en-US"/>
          </a:p>
          <a:p>
            <a:pPr marL="280988" indent="-280988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6.2 Measuring Goodness of Fit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</a:t>
            </a:r>
            <a:r>
              <a:rPr lang="en-US" sz="3200"/>
              <a:t> is constructed by dividing the variation of Y into two parts:</a:t>
            </a:r>
          </a:p>
          <a:p>
            <a:pPr marL="457200" indent="-457200" eaLnBrk="1" hangingPunct="1">
              <a:buFont typeface="Wingdings" pitchFamily="2" charset="2"/>
              <a:buAutoNum type="arabicParenR"/>
            </a:pPr>
            <a:r>
              <a:rPr lang="en-US" sz="3200"/>
              <a:t>Variation in fitted Yhat terms.  This is explained by the model</a:t>
            </a:r>
          </a:p>
          <a:p>
            <a:pPr marL="457200" indent="-457200" eaLnBrk="1" hangingPunct="1">
              <a:buFont typeface="Wingdings" pitchFamily="2" charset="2"/>
              <a:buAutoNum type="arabicParenR"/>
            </a:pPr>
            <a:r>
              <a:rPr lang="en-US" sz="3200"/>
              <a:t>Variation in the estimated errors.  This is NOT explained by the model.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buFont typeface="Wingdings" pitchFamily="2" charset="2"/>
              <a:buNone/>
            </a:pPr>
            <a:endParaRPr lang="en-US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294293"/>
              </p:ext>
            </p:extLst>
          </p:nvPr>
        </p:nvGraphicFramePr>
        <p:xfrm>
          <a:off x="228600" y="4114800"/>
          <a:ext cx="6705600" cy="262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4" imgW="2145960" imgH="838080" progId="Equation.3">
                  <p:embed/>
                </p:oleObj>
              </mc:Choice>
              <mc:Fallback>
                <p:oleObj name="Equation" r:id="rId4" imgW="2145960" imgH="838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14800"/>
                        <a:ext cx="6705600" cy="262090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6.2 Measuring Goodness of Fit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14400"/>
            <a:ext cx="9144000" cy="5943600"/>
          </a:xfrm>
          <a:noFill/>
        </p:spPr>
        <p:txBody>
          <a:bodyPr lIns="90487" tIns="44450" rIns="90487" bIns="44450"/>
          <a:lstStyle/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</a:t>
            </a:r>
            <a:r>
              <a:rPr lang="en-US" sz="3200"/>
              <a:t> is the proportion of variation explained by the model.  It is expressed as: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en-US" sz="3200"/>
              <a:t>The ratio of explained variation to total variation in Y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Or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b) 1 minus the ratio of unexplained variation to total variation in Y</a:t>
            </a:r>
          </a:p>
          <a:p>
            <a:pPr marL="457200" indent="-45720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0&lt;R</a:t>
            </a:r>
            <a:r>
              <a:rPr lang="en-US" sz="3200" baseline="30000"/>
              <a:t>2</a:t>
            </a:r>
            <a:r>
              <a:rPr lang="en-US" sz="3200"/>
              <a:t>&lt;1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</a:t>
            </a:r>
            <a:r>
              <a:rPr lang="en-US" sz="3200"/>
              <a:t>=0; model has no explanatory power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/>
              <a:t>R</a:t>
            </a:r>
            <a:r>
              <a:rPr lang="en-US" sz="3200" baseline="30000"/>
              <a:t>2</a:t>
            </a:r>
            <a:r>
              <a:rPr lang="en-US" sz="3200"/>
              <a:t>=1; model completely explains variations in Y (and generally that means you did something wrong)</a:t>
            </a:r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 marL="457200" indent="-4572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52388"/>
            <a:ext cx="8691562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 Confidence Intervals for Simple Economic Models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1195388"/>
            <a:ext cx="9020175" cy="5662612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As covered previously, ordinary least squares estimation derives POINT ESTIMATES for our coefficients (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 and 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).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	-These are unlikely to be perfectly accurate.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Alternately, </a:t>
            </a:r>
            <a:r>
              <a:rPr lang="en-US" sz="3200" i="1"/>
              <a:t>Confidence Intervals</a:t>
            </a:r>
            <a:r>
              <a:rPr lang="en-US" sz="3200"/>
              <a:t> provide for us an estimate of a range for our coefficients.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	-We are reasonably certain that our value lies within that range.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52388"/>
            <a:ext cx="8691562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Deriving a Confidence Interval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1195388"/>
            <a:ext cx="9020175" cy="5662612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u="sng"/>
              <a:t>Step 1: Recall Distribution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We know that: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(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hat-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)/se(</a:t>
            </a:r>
            <a:r>
              <a:rPr lang="el-GR" sz="3200"/>
              <a:t>β</a:t>
            </a:r>
            <a:r>
              <a:rPr lang="en-US" sz="3200" baseline="-25000"/>
              <a:t>1</a:t>
            </a:r>
            <a:r>
              <a:rPr lang="en-US" sz="3200"/>
              <a:t>hat) has a </a:t>
            </a:r>
            <a:r>
              <a:rPr lang="en-US" sz="3200" b="1"/>
              <a:t>t distribution</a:t>
            </a:r>
            <a:r>
              <a:rPr lang="en-US" sz="3200"/>
              <a:t> with </a:t>
            </a:r>
            <a:r>
              <a:rPr lang="en-US" sz="3200" b="1"/>
              <a:t>N-2 </a:t>
            </a:r>
            <a:r>
              <a:rPr lang="en-US" sz="3200"/>
              <a:t>degrees of freedom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(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hat-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)/se(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hat) has a </a:t>
            </a:r>
            <a:r>
              <a:rPr lang="en-US" sz="3200" b="1"/>
              <a:t>t distribution</a:t>
            </a:r>
            <a:r>
              <a:rPr lang="en-US" sz="3200"/>
              <a:t> with </a:t>
            </a:r>
            <a:r>
              <a:rPr lang="en-US" sz="3200" b="1"/>
              <a:t>N-2 </a:t>
            </a:r>
            <a:r>
              <a:rPr lang="en-US" sz="3200"/>
              <a:t>degrees of freedom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52388"/>
            <a:ext cx="8691562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Deriving a Confidence Interval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1195388"/>
            <a:ext cx="9020175" cy="5662612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u="sng"/>
              <a:t>Step 2: Establish Probability: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Using t-tables with N-2 degrees of freedom, we find t* such that: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1600"/>
          </a:p>
          <a:p>
            <a:pPr marL="609600" indent="-609600" algn="ctr" eaLnBrk="1" hangingPunct="1">
              <a:buFont typeface="Wingdings" pitchFamily="2" charset="2"/>
              <a:buNone/>
            </a:pPr>
            <a:r>
              <a:rPr lang="en-US" sz="6000"/>
              <a:t>P(-t*&lt;t&lt;t*)=1-</a:t>
            </a:r>
            <a:r>
              <a:rPr lang="el-GR" sz="6000"/>
              <a:t>α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Note that ±t* cuts off α/2 of each tail.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Ie: if N=25 and α=0.10, t*=1.71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11138" y="52388"/>
            <a:ext cx="8691562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Deriving a Confidence Interval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" y="838200"/>
            <a:ext cx="9020175" cy="6019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u="sng"/>
              <a:t>Step 3: Combine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Steps 1 and 2 combine to give us: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200"/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en-US" sz="400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4000"/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1600200" y="4033838"/>
            <a:ext cx="5867400" cy="2735262"/>
            <a:chOff x="1600200" y="2895600"/>
            <a:chExt cx="5867400" cy="2734200"/>
          </a:xfrm>
        </p:grpSpPr>
        <p:sp>
          <p:nvSpPr>
            <p:cNvPr id="16395" name="Rectangle 5"/>
            <p:cNvSpPr>
              <a:spLocks noChangeArrowheads="1"/>
            </p:cNvSpPr>
            <p:nvPr/>
          </p:nvSpPr>
          <p:spPr bwMode="auto">
            <a:xfrm>
              <a:off x="1600200" y="2895600"/>
              <a:ext cx="5867400" cy="2734200"/>
            </a:xfrm>
            <a:prstGeom prst="rect">
              <a:avLst/>
            </a:prstGeom>
            <a:solidFill>
              <a:schemeClr val="tx1"/>
            </a:solidFill>
            <a:ln w="9525" algn="ctr">
              <a:solidFill>
                <a:srgbClr val="FF3399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endParaRPr kumimoji="0" lang="en-CA" b="1">
                <a:solidFill>
                  <a:schemeClr val="tx2"/>
                </a:solidFill>
                <a:latin typeface="Arial" charset="0"/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 rot="5400000" flipH="1" flipV="1">
              <a:off x="4114800" y="4419008"/>
              <a:ext cx="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Freeform 7"/>
            <p:cNvSpPr/>
            <p:nvPr/>
          </p:nvSpPr>
          <p:spPr bwMode="auto">
            <a:xfrm>
              <a:off x="2063750" y="3192347"/>
              <a:ext cx="2508250" cy="2010582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endParaRPr kumimoji="0" lang="en-CA" b="1">
                <a:solidFill>
                  <a:schemeClr val="tx2"/>
                </a:solidFill>
                <a:latin typeface="Arial" pitchFamily="34" charset="0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 flipH="1">
              <a:off x="4594225" y="3200282"/>
              <a:ext cx="2454275" cy="2043906"/>
            </a:xfrm>
            <a:custGeom>
              <a:avLst/>
              <a:gdLst>
                <a:gd name="connsiteX0" fmla="*/ 0 w 3190875"/>
                <a:gd name="connsiteY0" fmla="*/ 2514600 h 2514600"/>
                <a:gd name="connsiteX1" fmla="*/ 104775 w 3190875"/>
                <a:gd name="connsiteY1" fmla="*/ 2495550 h 2514600"/>
                <a:gd name="connsiteX2" fmla="*/ 266700 w 3190875"/>
                <a:gd name="connsiteY2" fmla="*/ 2505075 h 2514600"/>
                <a:gd name="connsiteX3" fmla="*/ 523875 w 3190875"/>
                <a:gd name="connsiteY3" fmla="*/ 2495550 h 2514600"/>
                <a:gd name="connsiteX4" fmla="*/ 581025 w 3190875"/>
                <a:gd name="connsiteY4" fmla="*/ 2476500 h 2514600"/>
                <a:gd name="connsiteX5" fmla="*/ 685800 w 3190875"/>
                <a:gd name="connsiteY5" fmla="*/ 2457450 h 2514600"/>
                <a:gd name="connsiteX6" fmla="*/ 762000 w 3190875"/>
                <a:gd name="connsiteY6" fmla="*/ 2438400 h 2514600"/>
                <a:gd name="connsiteX7" fmla="*/ 857250 w 3190875"/>
                <a:gd name="connsiteY7" fmla="*/ 2409825 h 2514600"/>
                <a:gd name="connsiteX8" fmla="*/ 885825 w 3190875"/>
                <a:gd name="connsiteY8" fmla="*/ 2390775 h 2514600"/>
                <a:gd name="connsiteX9" fmla="*/ 942975 w 3190875"/>
                <a:gd name="connsiteY9" fmla="*/ 2371725 h 2514600"/>
                <a:gd name="connsiteX10" fmla="*/ 971550 w 3190875"/>
                <a:gd name="connsiteY10" fmla="*/ 2352675 h 2514600"/>
                <a:gd name="connsiteX11" fmla="*/ 1028700 w 3190875"/>
                <a:gd name="connsiteY11" fmla="*/ 2333625 h 2514600"/>
                <a:gd name="connsiteX12" fmla="*/ 1057275 w 3190875"/>
                <a:gd name="connsiteY12" fmla="*/ 2324100 h 2514600"/>
                <a:gd name="connsiteX13" fmla="*/ 1085850 w 3190875"/>
                <a:gd name="connsiteY13" fmla="*/ 2305050 h 2514600"/>
                <a:gd name="connsiteX14" fmla="*/ 1114425 w 3190875"/>
                <a:gd name="connsiteY14" fmla="*/ 2295525 h 2514600"/>
                <a:gd name="connsiteX15" fmla="*/ 1143000 w 3190875"/>
                <a:gd name="connsiteY15" fmla="*/ 2276475 h 2514600"/>
                <a:gd name="connsiteX16" fmla="*/ 1200150 w 3190875"/>
                <a:gd name="connsiteY16" fmla="*/ 2257425 h 2514600"/>
                <a:gd name="connsiteX17" fmla="*/ 1228725 w 3190875"/>
                <a:gd name="connsiteY17" fmla="*/ 2228850 h 2514600"/>
                <a:gd name="connsiteX18" fmla="*/ 1257300 w 3190875"/>
                <a:gd name="connsiteY18" fmla="*/ 2219325 h 2514600"/>
                <a:gd name="connsiteX19" fmla="*/ 1285875 w 3190875"/>
                <a:gd name="connsiteY19" fmla="*/ 2200275 h 2514600"/>
                <a:gd name="connsiteX20" fmla="*/ 1314450 w 3190875"/>
                <a:gd name="connsiteY20" fmla="*/ 2190750 h 2514600"/>
                <a:gd name="connsiteX21" fmla="*/ 1371600 w 3190875"/>
                <a:gd name="connsiteY21" fmla="*/ 2152650 h 2514600"/>
                <a:gd name="connsiteX22" fmla="*/ 1400175 w 3190875"/>
                <a:gd name="connsiteY22" fmla="*/ 2133600 h 2514600"/>
                <a:gd name="connsiteX23" fmla="*/ 1457325 w 3190875"/>
                <a:gd name="connsiteY23" fmla="*/ 2076450 h 2514600"/>
                <a:gd name="connsiteX24" fmla="*/ 1524000 w 3190875"/>
                <a:gd name="connsiteY24" fmla="*/ 1990725 h 2514600"/>
                <a:gd name="connsiteX25" fmla="*/ 1571625 w 3190875"/>
                <a:gd name="connsiteY25" fmla="*/ 1943100 h 2514600"/>
                <a:gd name="connsiteX26" fmla="*/ 1590675 w 3190875"/>
                <a:gd name="connsiteY26" fmla="*/ 1914525 h 2514600"/>
                <a:gd name="connsiteX27" fmla="*/ 1619250 w 3190875"/>
                <a:gd name="connsiteY27" fmla="*/ 1857375 h 2514600"/>
                <a:gd name="connsiteX28" fmla="*/ 1676400 w 3190875"/>
                <a:gd name="connsiteY28" fmla="*/ 1800225 h 2514600"/>
                <a:gd name="connsiteX29" fmla="*/ 1704975 w 3190875"/>
                <a:gd name="connsiteY29" fmla="*/ 1771650 h 2514600"/>
                <a:gd name="connsiteX30" fmla="*/ 1762125 w 3190875"/>
                <a:gd name="connsiteY30" fmla="*/ 1685925 h 2514600"/>
                <a:gd name="connsiteX31" fmla="*/ 1838325 w 3190875"/>
                <a:gd name="connsiteY31" fmla="*/ 1571625 h 2514600"/>
                <a:gd name="connsiteX32" fmla="*/ 1857375 w 3190875"/>
                <a:gd name="connsiteY32" fmla="*/ 1543050 h 2514600"/>
                <a:gd name="connsiteX33" fmla="*/ 1876425 w 3190875"/>
                <a:gd name="connsiteY33" fmla="*/ 1514475 h 2514600"/>
                <a:gd name="connsiteX34" fmla="*/ 1905000 w 3190875"/>
                <a:gd name="connsiteY34" fmla="*/ 1495425 h 2514600"/>
                <a:gd name="connsiteX35" fmla="*/ 1962150 w 3190875"/>
                <a:gd name="connsiteY35" fmla="*/ 1409700 h 2514600"/>
                <a:gd name="connsiteX36" fmla="*/ 1981200 w 3190875"/>
                <a:gd name="connsiteY36" fmla="*/ 1381125 h 2514600"/>
                <a:gd name="connsiteX37" fmla="*/ 2009775 w 3190875"/>
                <a:gd name="connsiteY37" fmla="*/ 1323975 h 2514600"/>
                <a:gd name="connsiteX38" fmla="*/ 2066925 w 3190875"/>
                <a:gd name="connsiteY38" fmla="*/ 1266825 h 2514600"/>
                <a:gd name="connsiteX39" fmla="*/ 2114550 w 3190875"/>
                <a:gd name="connsiteY39" fmla="*/ 1209675 h 2514600"/>
                <a:gd name="connsiteX40" fmla="*/ 2124075 w 3190875"/>
                <a:gd name="connsiteY40" fmla="*/ 1181100 h 2514600"/>
                <a:gd name="connsiteX41" fmla="*/ 2171700 w 3190875"/>
                <a:gd name="connsiteY41" fmla="*/ 1123950 h 2514600"/>
                <a:gd name="connsiteX42" fmla="*/ 2200275 w 3190875"/>
                <a:gd name="connsiteY42" fmla="*/ 1066800 h 2514600"/>
                <a:gd name="connsiteX43" fmla="*/ 2209800 w 3190875"/>
                <a:gd name="connsiteY43" fmla="*/ 1038225 h 2514600"/>
                <a:gd name="connsiteX44" fmla="*/ 2247900 w 3190875"/>
                <a:gd name="connsiteY44" fmla="*/ 981075 h 2514600"/>
                <a:gd name="connsiteX45" fmla="*/ 2257425 w 3190875"/>
                <a:gd name="connsiteY45" fmla="*/ 952500 h 2514600"/>
                <a:gd name="connsiteX46" fmla="*/ 2324100 w 3190875"/>
                <a:gd name="connsiteY46" fmla="*/ 866775 h 2514600"/>
                <a:gd name="connsiteX47" fmla="*/ 2333625 w 3190875"/>
                <a:gd name="connsiteY47" fmla="*/ 838200 h 2514600"/>
                <a:gd name="connsiteX48" fmla="*/ 2371725 w 3190875"/>
                <a:gd name="connsiteY48" fmla="*/ 781050 h 2514600"/>
                <a:gd name="connsiteX49" fmla="*/ 2390775 w 3190875"/>
                <a:gd name="connsiteY49" fmla="*/ 723900 h 2514600"/>
                <a:gd name="connsiteX50" fmla="*/ 2428875 w 3190875"/>
                <a:gd name="connsiteY50" fmla="*/ 666750 h 2514600"/>
                <a:gd name="connsiteX51" fmla="*/ 2447925 w 3190875"/>
                <a:gd name="connsiteY51" fmla="*/ 638175 h 2514600"/>
                <a:gd name="connsiteX52" fmla="*/ 2476500 w 3190875"/>
                <a:gd name="connsiteY52" fmla="*/ 609600 h 2514600"/>
                <a:gd name="connsiteX53" fmla="*/ 2514600 w 3190875"/>
                <a:gd name="connsiteY53" fmla="*/ 552450 h 2514600"/>
                <a:gd name="connsiteX54" fmla="*/ 2524125 w 3190875"/>
                <a:gd name="connsiteY54" fmla="*/ 523875 h 2514600"/>
                <a:gd name="connsiteX55" fmla="*/ 2552700 w 3190875"/>
                <a:gd name="connsiteY55" fmla="*/ 495300 h 2514600"/>
                <a:gd name="connsiteX56" fmla="*/ 2590800 w 3190875"/>
                <a:gd name="connsiteY56" fmla="*/ 438150 h 2514600"/>
                <a:gd name="connsiteX57" fmla="*/ 2609850 w 3190875"/>
                <a:gd name="connsiteY57" fmla="*/ 409575 h 2514600"/>
                <a:gd name="connsiteX58" fmla="*/ 2638425 w 3190875"/>
                <a:gd name="connsiteY58" fmla="*/ 381000 h 2514600"/>
                <a:gd name="connsiteX59" fmla="*/ 2676525 w 3190875"/>
                <a:gd name="connsiteY59" fmla="*/ 323850 h 2514600"/>
                <a:gd name="connsiteX60" fmla="*/ 2695575 w 3190875"/>
                <a:gd name="connsiteY60" fmla="*/ 295275 h 2514600"/>
                <a:gd name="connsiteX61" fmla="*/ 2724150 w 3190875"/>
                <a:gd name="connsiteY61" fmla="*/ 276225 h 2514600"/>
                <a:gd name="connsiteX62" fmla="*/ 2743200 w 3190875"/>
                <a:gd name="connsiteY62" fmla="*/ 247650 h 2514600"/>
                <a:gd name="connsiteX63" fmla="*/ 2771775 w 3190875"/>
                <a:gd name="connsiteY63" fmla="*/ 238125 h 2514600"/>
                <a:gd name="connsiteX64" fmla="*/ 2781300 w 3190875"/>
                <a:gd name="connsiteY64" fmla="*/ 209550 h 2514600"/>
                <a:gd name="connsiteX65" fmla="*/ 2809875 w 3190875"/>
                <a:gd name="connsiteY65" fmla="*/ 190500 h 2514600"/>
                <a:gd name="connsiteX66" fmla="*/ 2857500 w 3190875"/>
                <a:gd name="connsiteY66" fmla="*/ 142875 h 2514600"/>
                <a:gd name="connsiteX67" fmla="*/ 2886075 w 3190875"/>
                <a:gd name="connsiteY67" fmla="*/ 114300 h 2514600"/>
                <a:gd name="connsiteX68" fmla="*/ 2943225 w 3190875"/>
                <a:gd name="connsiteY68" fmla="*/ 95250 h 2514600"/>
                <a:gd name="connsiteX69" fmla="*/ 3000375 w 3190875"/>
                <a:gd name="connsiteY69" fmla="*/ 57150 h 2514600"/>
                <a:gd name="connsiteX70" fmla="*/ 3114675 w 3190875"/>
                <a:gd name="connsiteY70" fmla="*/ 19050 h 2514600"/>
                <a:gd name="connsiteX71" fmla="*/ 3143250 w 3190875"/>
                <a:gd name="connsiteY71" fmla="*/ 9525 h 2514600"/>
                <a:gd name="connsiteX72" fmla="*/ 3171825 w 3190875"/>
                <a:gd name="connsiteY72" fmla="*/ 0 h 2514600"/>
                <a:gd name="connsiteX73" fmla="*/ 3190875 w 3190875"/>
                <a:gd name="connsiteY73" fmla="*/ 0 h 251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3190875" h="2514600">
                  <a:moveTo>
                    <a:pt x="0" y="2514600"/>
                  </a:moveTo>
                  <a:cubicBezTo>
                    <a:pt x="15485" y="2511503"/>
                    <a:pt x="92588" y="2495550"/>
                    <a:pt x="104775" y="2495550"/>
                  </a:cubicBezTo>
                  <a:cubicBezTo>
                    <a:pt x="158843" y="2495550"/>
                    <a:pt x="212725" y="2501900"/>
                    <a:pt x="266700" y="2505075"/>
                  </a:cubicBezTo>
                  <a:cubicBezTo>
                    <a:pt x="352425" y="2501900"/>
                    <a:pt x="438444" y="2503316"/>
                    <a:pt x="523875" y="2495550"/>
                  </a:cubicBezTo>
                  <a:cubicBezTo>
                    <a:pt x="543873" y="2493732"/>
                    <a:pt x="561218" y="2479801"/>
                    <a:pt x="581025" y="2476500"/>
                  </a:cubicBezTo>
                  <a:cubicBezTo>
                    <a:pt x="616030" y="2470666"/>
                    <a:pt x="651187" y="2465438"/>
                    <a:pt x="685800" y="2457450"/>
                  </a:cubicBezTo>
                  <a:cubicBezTo>
                    <a:pt x="711311" y="2451563"/>
                    <a:pt x="736600" y="2444750"/>
                    <a:pt x="762000" y="2438400"/>
                  </a:cubicBezTo>
                  <a:cubicBezTo>
                    <a:pt x="783298" y="2433075"/>
                    <a:pt x="843336" y="2419101"/>
                    <a:pt x="857250" y="2409825"/>
                  </a:cubicBezTo>
                  <a:cubicBezTo>
                    <a:pt x="866775" y="2403475"/>
                    <a:pt x="875364" y="2395424"/>
                    <a:pt x="885825" y="2390775"/>
                  </a:cubicBezTo>
                  <a:cubicBezTo>
                    <a:pt x="904175" y="2382620"/>
                    <a:pt x="926267" y="2382864"/>
                    <a:pt x="942975" y="2371725"/>
                  </a:cubicBezTo>
                  <a:cubicBezTo>
                    <a:pt x="952500" y="2365375"/>
                    <a:pt x="961089" y="2357324"/>
                    <a:pt x="971550" y="2352675"/>
                  </a:cubicBezTo>
                  <a:cubicBezTo>
                    <a:pt x="989900" y="2344520"/>
                    <a:pt x="1009650" y="2339975"/>
                    <a:pt x="1028700" y="2333625"/>
                  </a:cubicBezTo>
                  <a:cubicBezTo>
                    <a:pt x="1038225" y="2330450"/>
                    <a:pt x="1048921" y="2329669"/>
                    <a:pt x="1057275" y="2324100"/>
                  </a:cubicBezTo>
                  <a:cubicBezTo>
                    <a:pt x="1066800" y="2317750"/>
                    <a:pt x="1075611" y="2310170"/>
                    <a:pt x="1085850" y="2305050"/>
                  </a:cubicBezTo>
                  <a:cubicBezTo>
                    <a:pt x="1094830" y="2300560"/>
                    <a:pt x="1105445" y="2300015"/>
                    <a:pt x="1114425" y="2295525"/>
                  </a:cubicBezTo>
                  <a:cubicBezTo>
                    <a:pt x="1124664" y="2290405"/>
                    <a:pt x="1132539" y="2281124"/>
                    <a:pt x="1143000" y="2276475"/>
                  </a:cubicBezTo>
                  <a:cubicBezTo>
                    <a:pt x="1161350" y="2268320"/>
                    <a:pt x="1200150" y="2257425"/>
                    <a:pt x="1200150" y="2257425"/>
                  </a:cubicBezTo>
                  <a:cubicBezTo>
                    <a:pt x="1209675" y="2247900"/>
                    <a:pt x="1217517" y="2236322"/>
                    <a:pt x="1228725" y="2228850"/>
                  </a:cubicBezTo>
                  <a:cubicBezTo>
                    <a:pt x="1237079" y="2223281"/>
                    <a:pt x="1248320" y="2223815"/>
                    <a:pt x="1257300" y="2219325"/>
                  </a:cubicBezTo>
                  <a:cubicBezTo>
                    <a:pt x="1267539" y="2214205"/>
                    <a:pt x="1275636" y="2205395"/>
                    <a:pt x="1285875" y="2200275"/>
                  </a:cubicBezTo>
                  <a:cubicBezTo>
                    <a:pt x="1294855" y="2195785"/>
                    <a:pt x="1305673" y="2195626"/>
                    <a:pt x="1314450" y="2190750"/>
                  </a:cubicBezTo>
                  <a:cubicBezTo>
                    <a:pt x="1334464" y="2179631"/>
                    <a:pt x="1352550" y="2165350"/>
                    <a:pt x="1371600" y="2152650"/>
                  </a:cubicBezTo>
                  <a:cubicBezTo>
                    <a:pt x="1381125" y="2146300"/>
                    <a:pt x="1392080" y="2141695"/>
                    <a:pt x="1400175" y="2133600"/>
                  </a:cubicBezTo>
                  <a:cubicBezTo>
                    <a:pt x="1419225" y="2114550"/>
                    <a:pt x="1442381" y="2098866"/>
                    <a:pt x="1457325" y="2076450"/>
                  </a:cubicBezTo>
                  <a:cubicBezTo>
                    <a:pt x="1553620" y="1932007"/>
                    <a:pt x="1449393" y="2080254"/>
                    <a:pt x="1524000" y="1990725"/>
                  </a:cubicBezTo>
                  <a:cubicBezTo>
                    <a:pt x="1563688" y="1943100"/>
                    <a:pt x="1519238" y="1978025"/>
                    <a:pt x="1571625" y="1943100"/>
                  </a:cubicBezTo>
                  <a:cubicBezTo>
                    <a:pt x="1577975" y="1933575"/>
                    <a:pt x="1585555" y="1924764"/>
                    <a:pt x="1590675" y="1914525"/>
                  </a:cubicBezTo>
                  <a:cubicBezTo>
                    <a:pt x="1609589" y="1876697"/>
                    <a:pt x="1588053" y="1892472"/>
                    <a:pt x="1619250" y="1857375"/>
                  </a:cubicBezTo>
                  <a:cubicBezTo>
                    <a:pt x="1637148" y="1837239"/>
                    <a:pt x="1657350" y="1819275"/>
                    <a:pt x="1676400" y="1800225"/>
                  </a:cubicBezTo>
                  <a:cubicBezTo>
                    <a:pt x="1685925" y="1790700"/>
                    <a:pt x="1697503" y="1782858"/>
                    <a:pt x="1704975" y="1771650"/>
                  </a:cubicBezTo>
                  <a:lnTo>
                    <a:pt x="1762125" y="1685925"/>
                  </a:lnTo>
                  <a:lnTo>
                    <a:pt x="1838325" y="1571625"/>
                  </a:lnTo>
                  <a:lnTo>
                    <a:pt x="1857375" y="1543050"/>
                  </a:lnTo>
                  <a:cubicBezTo>
                    <a:pt x="1863725" y="1533525"/>
                    <a:pt x="1866900" y="1520825"/>
                    <a:pt x="1876425" y="1514475"/>
                  </a:cubicBezTo>
                  <a:lnTo>
                    <a:pt x="1905000" y="1495425"/>
                  </a:lnTo>
                  <a:lnTo>
                    <a:pt x="1962150" y="1409700"/>
                  </a:lnTo>
                  <a:cubicBezTo>
                    <a:pt x="1968500" y="1400175"/>
                    <a:pt x="1977580" y="1391985"/>
                    <a:pt x="1981200" y="1381125"/>
                  </a:cubicBezTo>
                  <a:cubicBezTo>
                    <a:pt x="1990027" y="1354645"/>
                    <a:pt x="1990080" y="1346132"/>
                    <a:pt x="2009775" y="1323975"/>
                  </a:cubicBezTo>
                  <a:cubicBezTo>
                    <a:pt x="2027673" y="1303839"/>
                    <a:pt x="2051981" y="1289241"/>
                    <a:pt x="2066925" y="1266825"/>
                  </a:cubicBezTo>
                  <a:cubicBezTo>
                    <a:pt x="2093447" y="1227042"/>
                    <a:pt x="2077880" y="1246345"/>
                    <a:pt x="2114550" y="1209675"/>
                  </a:cubicBezTo>
                  <a:cubicBezTo>
                    <a:pt x="2117725" y="1200150"/>
                    <a:pt x="2119585" y="1190080"/>
                    <a:pt x="2124075" y="1181100"/>
                  </a:cubicBezTo>
                  <a:cubicBezTo>
                    <a:pt x="2137336" y="1154578"/>
                    <a:pt x="2150634" y="1145016"/>
                    <a:pt x="2171700" y="1123950"/>
                  </a:cubicBezTo>
                  <a:cubicBezTo>
                    <a:pt x="2195641" y="1052126"/>
                    <a:pt x="2163346" y="1140658"/>
                    <a:pt x="2200275" y="1066800"/>
                  </a:cubicBezTo>
                  <a:cubicBezTo>
                    <a:pt x="2204765" y="1057820"/>
                    <a:pt x="2204924" y="1047002"/>
                    <a:pt x="2209800" y="1038225"/>
                  </a:cubicBezTo>
                  <a:cubicBezTo>
                    <a:pt x="2220919" y="1018211"/>
                    <a:pt x="2240660" y="1002795"/>
                    <a:pt x="2247900" y="981075"/>
                  </a:cubicBezTo>
                  <a:cubicBezTo>
                    <a:pt x="2251075" y="971550"/>
                    <a:pt x="2252549" y="961277"/>
                    <a:pt x="2257425" y="952500"/>
                  </a:cubicBezTo>
                  <a:cubicBezTo>
                    <a:pt x="2285908" y="901231"/>
                    <a:pt x="2289390" y="901485"/>
                    <a:pt x="2324100" y="866775"/>
                  </a:cubicBezTo>
                  <a:cubicBezTo>
                    <a:pt x="2327275" y="857250"/>
                    <a:pt x="2328749" y="846977"/>
                    <a:pt x="2333625" y="838200"/>
                  </a:cubicBezTo>
                  <a:cubicBezTo>
                    <a:pt x="2344744" y="818186"/>
                    <a:pt x="2364485" y="802770"/>
                    <a:pt x="2371725" y="781050"/>
                  </a:cubicBezTo>
                  <a:cubicBezTo>
                    <a:pt x="2378075" y="762000"/>
                    <a:pt x="2379636" y="740608"/>
                    <a:pt x="2390775" y="723900"/>
                  </a:cubicBezTo>
                  <a:lnTo>
                    <a:pt x="2428875" y="666750"/>
                  </a:lnTo>
                  <a:cubicBezTo>
                    <a:pt x="2435225" y="657225"/>
                    <a:pt x="2439830" y="646270"/>
                    <a:pt x="2447925" y="638175"/>
                  </a:cubicBezTo>
                  <a:cubicBezTo>
                    <a:pt x="2457450" y="628650"/>
                    <a:pt x="2468230" y="620233"/>
                    <a:pt x="2476500" y="609600"/>
                  </a:cubicBezTo>
                  <a:cubicBezTo>
                    <a:pt x="2490556" y="591528"/>
                    <a:pt x="2507360" y="574170"/>
                    <a:pt x="2514600" y="552450"/>
                  </a:cubicBezTo>
                  <a:cubicBezTo>
                    <a:pt x="2517775" y="542925"/>
                    <a:pt x="2518556" y="532229"/>
                    <a:pt x="2524125" y="523875"/>
                  </a:cubicBezTo>
                  <a:cubicBezTo>
                    <a:pt x="2531597" y="512667"/>
                    <a:pt x="2544430" y="505933"/>
                    <a:pt x="2552700" y="495300"/>
                  </a:cubicBezTo>
                  <a:cubicBezTo>
                    <a:pt x="2566756" y="477228"/>
                    <a:pt x="2578100" y="457200"/>
                    <a:pt x="2590800" y="438150"/>
                  </a:cubicBezTo>
                  <a:cubicBezTo>
                    <a:pt x="2597150" y="428625"/>
                    <a:pt x="2601755" y="417670"/>
                    <a:pt x="2609850" y="409575"/>
                  </a:cubicBezTo>
                  <a:cubicBezTo>
                    <a:pt x="2619375" y="400050"/>
                    <a:pt x="2630155" y="391633"/>
                    <a:pt x="2638425" y="381000"/>
                  </a:cubicBezTo>
                  <a:cubicBezTo>
                    <a:pt x="2652481" y="362928"/>
                    <a:pt x="2663825" y="342900"/>
                    <a:pt x="2676525" y="323850"/>
                  </a:cubicBezTo>
                  <a:cubicBezTo>
                    <a:pt x="2682875" y="314325"/>
                    <a:pt x="2686050" y="301625"/>
                    <a:pt x="2695575" y="295275"/>
                  </a:cubicBezTo>
                  <a:lnTo>
                    <a:pt x="2724150" y="276225"/>
                  </a:lnTo>
                  <a:cubicBezTo>
                    <a:pt x="2730500" y="266700"/>
                    <a:pt x="2734261" y="254801"/>
                    <a:pt x="2743200" y="247650"/>
                  </a:cubicBezTo>
                  <a:cubicBezTo>
                    <a:pt x="2751040" y="241378"/>
                    <a:pt x="2764675" y="245225"/>
                    <a:pt x="2771775" y="238125"/>
                  </a:cubicBezTo>
                  <a:cubicBezTo>
                    <a:pt x="2778875" y="231025"/>
                    <a:pt x="2775028" y="217390"/>
                    <a:pt x="2781300" y="209550"/>
                  </a:cubicBezTo>
                  <a:cubicBezTo>
                    <a:pt x="2788451" y="200611"/>
                    <a:pt x="2800350" y="196850"/>
                    <a:pt x="2809875" y="190500"/>
                  </a:cubicBezTo>
                  <a:cubicBezTo>
                    <a:pt x="2844800" y="138113"/>
                    <a:pt x="2809875" y="182563"/>
                    <a:pt x="2857500" y="142875"/>
                  </a:cubicBezTo>
                  <a:cubicBezTo>
                    <a:pt x="2867848" y="134251"/>
                    <a:pt x="2874300" y="120842"/>
                    <a:pt x="2886075" y="114300"/>
                  </a:cubicBezTo>
                  <a:cubicBezTo>
                    <a:pt x="2903628" y="104548"/>
                    <a:pt x="2926517" y="106389"/>
                    <a:pt x="2943225" y="95250"/>
                  </a:cubicBezTo>
                  <a:cubicBezTo>
                    <a:pt x="2962275" y="82550"/>
                    <a:pt x="2978655" y="64390"/>
                    <a:pt x="3000375" y="57150"/>
                  </a:cubicBezTo>
                  <a:lnTo>
                    <a:pt x="3114675" y="19050"/>
                  </a:lnTo>
                  <a:lnTo>
                    <a:pt x="3143250" y="9525"/>
                  </a:lnTo>
                  <a:cubicBezTo>
                    <a:pt x="3152775" y="6350"/>
                    <a:pt x="3161785" y="0"/>
                    <a:pt x="3171825" y="0"/>
                  </a:cubicBezTo>
                  <a:lnTo>
                    <a:pt x="3190875" y="0"/>
                  </a:lnTo>
                </a:path>
              </a:pathLst>
            </a:custGeom>
            <a:noFill/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endParaRPr kumimoji="0" lang="en-CA" b="1">
                <a:solidFill>
                  <a:schemeClr val="tx2"/>
                </a:solidFill>
                <a:latin typeface="Arial" pitchFamily="34" charset="0"/>
              </a:endParaRPr>
            </a:p>
          </p:txBody>
        </p:sp>
        <p:cxnSp>
          <p:nvCxnSpPr>
            <p:cNvPr id="10" name="Straight Connector 9"/>
            <p:cNvCxnSpPr>
              <a:stCxn id="8" idx="50"/>
            </p:cNvCxnSpPr>
            <p:nvPr/>
          </p:nvCxnSpPr>
          <p:spPr bwMode="auto">
            <a:xfrm flipH="1">
              <a:off x="3962400" y="3725540"/>
              <a:ext cx="9525" cy="153293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H="1">
              <a:off x="5172075" y="3725540"/>
              <a:ext cx="9525" cy="153293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4">
                  <a:lumMod val="1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2" name="TextBox 11"/>
          <p:cNvSpPr txBox="1"/>
          <p:nvPr/>
        </p:nvSpPr>
        <p:spPr>
          <a:xfrm>
            <a:off x="3810000" y="6396038"/>
            <a:ext cx="533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-t*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0" y="6396038"/>
            <a:ext cx="762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t*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38600" y="5405438"/>
            <a:ext cx="1066800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(1-</a:t>
            </a:r>
            <a:r>
              <a:rPr lang="el-GR" sz="2200" dirty="0">
                <a:solidFill>
                  <a:schemeClr val="accent4">
                    <a:lumMod val="10000"/>
                  </a:schemeClr>
                </a:solidFill>
              </a:rPr>
              <a:t>α</a:t>
            </a:r>
            <a:r>
              <a:rPr lang="en-CA" sz="2200" dirty="0">
                <a:solidFill>
                  <a:schemeClr val="accent4">
                    <a:lumMod val="10000"/>
                  </a:schemeClr>
                </a:solidFill>
              </a:rPr>
              <a:t>)%</a:t>
            </a:r>
          </a:p>
        </p:txBody>
      </p:sp>
      <p:sp>
        <p:nvSpPr>
          <p:cNvPr id="15" name="Freeform 14"/>
          <p:cNvSpPr/>
          <p:nvPr/>
        </p:nvSpPr>
        <p:spPr bwMode="auto">
          <a:xfrm>
            <a:off x="4038600" y="4414838"/>
            <a:ext cx="1130300" cy="1798637"/>
          </a:xfrm>
          <a:custGeom>
            <a:avLst/>
            <a:gdLst>
              <a:gd name="connsiteX0" fmla="*/ 53364 w 1129817"/>
              <a:gd name="connsiteY0" fmla="*/ 353693 h 1798225"/>
              <a:gd name="connsiteX1" fmla="*/ 129564 w 1129817"/>
              <a:gd name="connsiteY1" fmla="*/ 328293 h 1798225"/>
              <a:gd name="connsiteX2" fmla="*/ 294664 w 1129817"/>
              <a:gd name="connsiteY2" fmla="*/ 239393 h 1798225"/>
              <a:gd name="connsiteX3" fmla="*/ 421664 w 1129817"/>
              <a:gd name="connsiteY3" fmla="*/ 150493 h 1798225"/>
              <a:gd name="connsiteX4" fmla="*/ 523264 w 1129817"/>
              <a:gd name="connsiteY4" fmla="*/ 48893 h 1798225"/>
              <a:gd name="connsiteX5" fmla="*/ 548664 w 1129817"/>
              <a:gd name="connsiteY5" fmla="*/ 10793 h 1798225"/>
              <a:gd name="connsiteX6" fmla="*/ 510564 w 1129817"/>
              <a:gd name="connsiteY6" fmla="*/ 36193 h 1798225"/>
              <a:gd name="connsiteX7" fmla="*/ 459764 w 1129817"/>
              <a:gd name="connsiteY7" fmla="*/ 61593 h 1798225"/>
              <a:gd name="connsiteX8" fmla="*/ 421664 w 1129817"/>
              <a:gd name="connsiteY8" fmla="*/ 99693 h 1798225"/>
              <a:gd name="connsiteX9" fmla="*/ 345464 w 1129817"/>
              <a:gd name="connsiteY9" fmla="*/ 150493 h 1798225"/>
              <a:gd name="connsiteX10" fmla="*/ 269264 w 1129817"/>
              <a:gd name="connsiteY10" fmla="*/ 201293 h 1798225"/>
              <a:gd name="connsiteX11" fmla="*/ 231164 w 1129817"/>
              <a:gd name="connsiteY11" fmla="*/ 226693 h 1798225"/>
              <a:gd name="connsiteX12" fmla="*/ 193064 w 1129817"/>
              <a:gd name="connsiteY12" fmla="*/ 264793 h 1798225"/>
              <a:gd name="connsiteX13" fmla="*/ 154964 w 1129817"/>
              <a:gd name="connsiteY13" fmla="*/ 340993 h 1798225"/>
              <a:gd name="connsiteX14" fmla="*/ 142264 w 1129817"/>
              <a:gd name="connsiteY14" fmla="*/ 379093 h 1798225"/>
              <a:gd name="connsiteX15" fmla="*/ 205764 w 1129817"/>
              <a:gd name="connsiteY15" fmla="*/ 366393 h 1798225"/>
              <a:gd name="connsiteX16" fmla="*/ 358164 w 1129817"/>
              <a:gd name="connsiteY16" fmla="*/ 277493 h 1798225"/>
              <a:gd name="connsiteX17" fmla="*/ 396264 w 1129817"/>
              <a:gd name="connsiteY17" fmla="*/ 252093 h 1798225"/>
              <a:gd name="connsiteX18" fmla="*/ 447064 w 1129817"/>
              <a:gd name="connsiteY18" fmla="*/ 213993 h 1798225"/>
              <a:gd name="connsiteX19" fmla="*/ 510564 w 1129817"/>
              <a:gd name="connsiteY19" fmla="*/ 188593 h 1798225"/>
              <a:gd name="connsiteX20" fmla="*/ 586764 w 1129817"/>
              <a:gd name="connsiteY20" fmla="*/ 137793 h 1798225"/>
              <a:gd name="connsiteX21" fmla="*/ 434364 w 1129817"/>
              <a:gd name="connsiteY21" fmla="*/ 252093 h 1798225"/>
              <a:gd name="connsiteX22" fmla="*/ 358164 w 1129817"/>
              <a:gd name="connsiteY22" fmla="*/ 315593 h 1798225"/>
              <a:gd name="connsiteX23" fmla="*/ 256564 w 1129817"/>
              <a:gd name="connsiteY23" fmla="*/ 391793 h 1798225"/>
              <a:gd name="connsiteX24" fmla="*/ 205764 w 1129817"/>
              <a:gd name="connsiteY24" fmla="*/ 417193 h 1798225"/>
              <a:gd name="connsiteX25" fmla="*/ 116864 w 1129817"/>
              <a:gd name="connsiteY25" fmla="*/ 506093 h 1798225"/>
              <a:gd name="connsiteX26" fmla="*/ 154964 w 1129817"/>
              <a:gd name="connsiteY26" fmla="*/ 493393 h 1798225"/>
              <a:gd name="connsiteX27" fmla="*/ 193064 w 1129817"/>
              <a:gd name="connsiteY27" fmla="*/ 467993 h 1798225"/>
              <a:gd name="connsiteX28" fmla="*/ 281964 w 1129817"/>
              <a:gd name="connsiteY28" fmla="*/ 404493 h 1798225"/>
              <a:gd name="connsiteX29" fmla="*/ 358164 w 1129817"/>
              <a:gd name="connsiteY29" fmla="*/ 366393 h 1798225"/>
              <a:gd name="connsiteX30" fmla="*/ 408964 w 1129817"/>
              <a:gd name="connsiteY30" fmla="*/ 315593 h 1798225"/>
              <a:gd name="connsiteX31" fmla="*/ 459764 w 1129817"/>
              <a:gd name="connsiteY31" fmla="*/ 302893 h 1798225"/>
              <a:gd name="connsiteX32" fmla="*/ 510564 w 1129817"/>
              <a:gd name="connsiteY32" fmla="*/ 277493 h 1798225"/>
              <a:gd name="connsiteX33" fmla="*/ 574064 w 1129817"/>
              <a:gd name="connsiteY33" fmla="*/ 252093 h 1798225"/>
              <a:gd name="connsiteX34" fmla="*/ 612164 w 1129817"/>
              <a:gd name="connsiteY34" fmla="*/ 239393 h 1798225"/>
              <a:gd name="connsiteX35" fmla="*/ 662964 w 1129817"/>
              <a:gd name="connsiteY35" fmla="*/ 213993 h 1798225"/>
              <a:gd name="connsiteX36" fmla="*/ 523264 w 1129817"/>
              <a:gd name="connsiteY36" fmla="*/ 340993 h 1798225"/>
              <a:gd name="connsiteX37" fmla="*/ 459764 w 1129817"/>
              <a:gd name="connsiteY37" fmla="*/ 366393 h 1798225"/>
              <a:gd name="connsiteX38" fmla="*/ 320064 w 1129817"/>
              <a:gd name="connsiteY38" fmla="*/ 480693 h 1798225"/>
              <a:gd name="connsiteX39" fmla="*/ 243864 w 1129817"/>
              <a:gd name="connsiteY39" fmla="*/ 518793 h 1798225"/>
              <a:gd name="connsiteX40" fmla="*/ 180364 w 1129817"/>
              <a:gd name="connsiteY40" fmla="*/ 569593 h 1798225"/>
              <a:gd name="connsiteX41" fmla="*/ 129564 w 1129817"/>
              <a:gd name="connsiteY41" fmla="*/ 594993 h 1798225"/>
              <a:gd name="connsiteX42" fmla="*/ 66064 w 1129817"/>
              <a:gd name="connsiteY42" fmla="*/ 645793 h 1798225"/>
              <a:gd name="connsiteX43" fmla="*/ 27964 w 1129817"/>
              <a:gd name="connsiteY43" fmla="*/ 658493 h 1798225"/>
              <a:gd name="connsiteX44" fmla="*/ 154964 w 1129817"/>
              <a:gd name="connsiteY44" fmla="*/ 620393 h 1798225"/>
              <a:gd name="connsiteX45" fmla="*/ 294664 w 1129817"/>
              <a:gd name="connsiteY45" fmla="*/ 556893 h 1798225"/>
              <a:gd name="connsiteX46" fmla="*/ 358164 w 1129817"/>
              <a:gd name="connsiteY46" fmla="*/ 544193 h 1798225"/>
              <a:gd name="connsiteX47" fmla="*/ 408964 w 1129817"/>
              <a:gd name="connsiteY47" fmla="*/ 506093 h 1798225"/>
              <a:gd name="connsiteX48" fmla="*/ 447064 w 1129817"/>
              <a:gd name="connsiteY48" fmla="*/ 493393 h 1798225"/>
              <a:gd name="connsiteX49" fmla="*/ 497864 w 1129817"/>
              <a:gd name="connsiteY49" fmla="*/ 455293 h 1798225"/>
              <a:gd name="connsiteX50" fmla="*/ 535964 w 1129817"/>
              <a:gd name="connsiteY50" fmla="*/ 429893 h 1798225"/>
              <a:gd name="connsiteX51" fmla="*/ 624864 w 1129817"/>
              <a:gd name="connsiteY51" fmla="*/ 340993 h 1798225"/>
              <a:gd name="connsiteX52" fmla="*/ 662964 w 1129817"/>
              <a:gd name="connsiteY52" fmla="*/ 302893 h 1798225"/>
              <a:gd name="connsiteX53" fmla="*/ 701064 w 1129817"/>
              <a:gd name="connsiteY53" fmla="*/ 290193 h 1798225"/>
              <a:gd name="connsiteX54" fmla="*/ 624864 w 1129817"/>
              <a:gd name="connsiteY54" fmla="*/ 366393 h 1798225"/>
              <a:gd name="connsiteX55" fmla="*/ 599464 w 1129817"/>
              <a:gd name="connsiteY55" fmla="*/ 404493 h 1798225"/>
              <a:gd name="connsiteX56" fmla="*/ 548664 w 1129817"/>
              <a:gd name="connsiteY56" fmla="*/ 429893 h 1798225"/>
              <a:gd name="connsiteX57" fmla="*/ 434364 w 1129817"/>
              <a:gd name="connsiteY57" fmla="*/ 531493 h 1798225"/>
              <a:gd name="connsiteX58" fmla="*/ 294664 w 1129817"/>
              <a:gd name="connsiteY58" fmla="*/ 620393 h 1798225"/>
              <a:gd name="connsiteX59" fmla="*/ 243864 w 1129817"/>
              <a:gd name="connsiteY59" fmla="*/ 645793 h 1798225"/>
              <a:gd name="connsiteX60" fmla="*/ 91464 w 1129817"/>
              <a:gd name="connsiteY60" fmla="*/ 734693 h 1798225"/>
              <a:gd name="connsiteX61" fmla="*/ 53364 w 1129817"/>
              <a:gd name="connsiteY61" fmla="*/ 772793 h 1798225"/>
              <a:gd name="connsiteX62" fmla="*/ 15264 w 1129817"/>
              <a:gd name="connsiteY62" fmla="*/ 798193 h 1798225"/>
              <a:gd name="connsiteX63" fmla="*/ 116864 w 1129817"/>
              <a:gd name="connsiteY63" fmla="*/ 721993 h 1798225"/>
              <a:gd name="connsiteX64" fmla="*/ 205764 w 1129817"/>
              <a:gd name="connsiteY64" fmla="*/ 658493 h 1798225"/>
              <a:gd name="connsiteX65" fmla="*/ 383564 w 1129817"/>
              <a:gd name="connsiteY65" fmla="*/ 556893 h 1798225"/>
              <a:gd name="connsiteX66" fmla="*/ 548664 w 1129817"/>
              <a:gd name="connsiteY66" fmla="*/ 442593 h 1798225"/>
              <a:gd name="connsiteX67" fmla="*/ 599464 w 1129817"/>
              <a:gd name="connsiteY67" fmla="*/ 391793 h 1798225"/>
              <a:gd name="connsiteX68" fmla="*/ 701064 w 1129817"/>
              <a:gd name="connsiteY68" fmla="*/ 315593 h 1798225"/>
              <a:gd name="connsiteX69" fmla="*/ 789964 w 1129817"/>
              <a:gd name="connsiteY69" fmla="*/ 252093 h 1798225"/>
              <a:gd name="connsiteX70" fmla="*/ 739164 w 1129817"/>
              <a:gd name="connsiteY70" fmla="*/ 328293 h 1798225"/>
              <a:gd name="connsiteX71" fmla="*/ 688364 w 1129817"/>
              <a:gd name="connsiteY71" fmla="*/ 391793 h 1798225"/>
              <a:gd name="connsiteX72" fmla="*/ 535964 w 1129817"/>
              <a:gd name="connsiteY72" fmla="*/ 544193 h 1798225"/>
              <a:gd name="connsiteX73" fmla="*/ 497864 w 1129817"/>
              <a:gd name="connsiteY73" fmla="*/ 569593 h 1798225"/>
              <a:gd name="connsiteX74" fmla="*/ 396264 w 1129817"/>
              <a:gd name="connsiteY74" fmla="*/ 658493 h 1798225"/>
              <a:gd name="connsiteX75" fmla="*/ 358164 w 1129817"/>
              <a:gd name="connsiteY75" fmla="*/ 683893 h 1798225"/>
              <a:gd name="connsiteX76" fmla="*/ 281964 w 1129817"/>
              <a:gd name="connsiteY76" fmla="*/ 760093 h 1798225"/>
              <a:gd name="connsiteX77" fmla="*/ 243864 w 1129817"/>
              <a:gd name="connsiteY77" fmla="*/ 785493 h 1798225"/>
              <a:gd name="connsiteX78" fmla="*/ 281964 w 1129817"/>
              <a:gd name="connsiteY78" fmla="*/ 772793 h 1798225"/>
              <a:gd name="connsiteX79" fmla="*/ 332764 w 1129817"/>
              <a:gd name="connsiteY79" fmla="*/ 747393 h 1798225"/>
              <a:gd name="connsiteX80" fmla="*/ 421664 w 1129817"/>
              <a:gd name="connsiteY80" fmla="*/ 696593 h 1798225"/>
              <a:gd name="connsiteX81" fmla="*/ 561364 w 1129817"/>
              <a:gd name="connsiteY81" fmla="*/ 607693 h 1798225"/>
              <a:gd name="connsiteX82" fmla="*/ 624864 w 1129817"/>
              <a:gd name="connsiteY82" fmla="*/ 582293 h 1798225"/>
              <a:gd name="connsiteX83" fmla="*/ 701064 w 1129817"/>
              <a:gd name="connsiteY83" fmla="*/ 518793 h 1798225"/>
              <a:gd name="connsiteX84" fmla="*/ 789964 w 1129817"/>
              <a:gd name="connsiteY84" fmla="*/ 467993 h 1798225"/>
              <a:gd name="connsiteX85" fmla="*/ 840764 w 1129817"/>
              <a:gd name="connsiteY85" fmla="*/ 429893 h 1798225"/>
              <a:gd name="connsiteX86" fmla="*/ 904264 w 1129817"/>
              <a:gd name="connsiteY86" fmla="*/ 391793 h 1798225"/>
              <a:gd name="connsiteX87" fmla="*/ 942364 w 1129817"/>
              <a:gd name="connsiteY87" fmla="*/ 366393 h 1798225"/>
              <a:gd name="connsiteX88" fmla="*/ 891564 w 1129817"/>
              <a:gd name="connsiteY88" fmla="*/ 417193 h 1798225"/>
              <a:gd name="connsiteX89" fmla="*/ 853464 w 1129817"/>
              <a:gd name="connsiteY89" fmla="*/ 467993 h 1798225"/>
              <a:gd name="connsiteX90" fmla="*/ 815364 w 1129817"/>
              <a:gd name="connsiteY90" fmla="*/ 493393 h 1798225"/>
              <a:gd name="connsiteX91" fmla="*/ 701064 w 1129817"/>
              <a:gd name="connsiteY91" fmla="*/ 582293 h 1798225"/>
              <a:gd name="connsiteX92" fmla="*/ 637564 w 1129817"/>
              <a:gd name="connsiteY92" fmla="*/ 607693 h 1798225"/>
              <a:gd name="connsiteX93" fmla="*/ 586764 w 1129817"/>
              <a:gd name="connsiteY93" fmla="*/ 645793 h 1798225"/>
              <a:gd name="connsiteX94" fmla="*/ 497864 w 1129817"/>
              <a:gd name="connsiteY94" fmla="*/ 709293 h 1798225"/>
              <a:gd name="connsiteX95" fmla="*/ 447064 w 1129817"/>
              <a:gd name="connsiteY95" fmla="*/ 747393 h 1798225"/>
              <a:gd name="connsiteX96" fmla="*/ 586764 w 1129817"/>
              <a:gd name="connsiteY96" fmla="*/ 683893 h 1798225"/>
              <a:gd name="connsiteX97" fmla="*/ 650264 w 1129817"/>
              <a:gd name="connsiteY97" fmla="*/ 645793 h 1798225"/>
              <a:gd name="connsiteX98" fmla="*/ 777264 w 1129817"/>
              <a:gd name="connsiteY98" fmla="*/ 607693 h 1798225"/>
              <a:gd name="connsiteX99" fmla="*/ 878864 w 1129817"/>
              <a:gd name="connsiteY99" fmla="*/ 569593 h 1798225"/>
              <a:gd name="connsiteX100" fmla="*/ 1005864 w 1129817"/>
              <a:gd name="connsiteY100" fmla="*/ 518793 h 1798225"/>
              <a:gd name="connsiteX101" fmla="*/ 942364 w 1129817"/>
              <a:gd name="connsiteY101" fmla="*/ 594993 h 1798225"/>
              <a:gd name="connsiteX102" fmla="*/ 904264 w 1129817"/>
              <a:gd name="connsiteY102" fmla="*/ 607693 h 1798225"/>
              <a:gd name="connsiteX103" fmla="*/ 777264 w 1129817"/>
              <a:gd name="connsiteY103" fmla="*/ 709293 h 1798225"/>
              <a:gd name="connsiteX104" fmla="*/ 688364 w 1129817"/>
              <a:gd name="connsiteY104" fmla="*/ 785493 h 1798225"/>
              <a:gd name="connsiteX105" fmla="*/ 777264 w 1129817"/>
              <a:gd name="connsiteY105" fmla="*/ 772793 h 1798225"/>
              <a:gd name="connsiteX106" fmla="*/ 853464 w 1129817"/>
              <a:gd name="connsiteY106" fmla="*/ 734693 h 1798225"/>
              <a:gd name="connsiteX107" fmla="*/ 891564 w 1129817"/>
              <a:gd name="connsiteY107" fmla="*/ 721993 h 1798225"/>
              <a:gd name="connsiteX108" fmla="*/ 878864 w 1129817"/>
              <a:gd name="connsiteY108" fmla="*/ 772793 h 1798225"/>
              <a:gd name="connsiteX109" fmla="*/ 802664 w 1129817"/>
              <a:gd name="connsiteY109" fmla="*/ 848993 h 1798225"/>
              <a:gd name="connsiteX110" fmla="*/ 764564 w 1129817"/>
              <a:gd name="connsiteY110" fmla="*/ 887093 h 1798225"/>
              <a:gd name="connsiteX111" fmla="*/ 866164 w 1129817"/>
              <a:gd name="connsiteY111" fmla="*/ 874393 h 1798225"/>
              <a:gd name="connsiteX112" fmla="*/ 929664 w 1129817"/>
              <a:gd name="connsiteY112" fmla="*/ 912493 h 1798225"/>
              <a:gd name="connsiteX113" fmla="*/ 916964 w 1129817"/>
              <a:gd name="connsiteY113" fmla="*/ 950593 h 1798225"/>
              <a:gd name="connsiteX114" fmla="*/ 955064 w 1129817"/>
              <a:gd name="connsiteY114" fmla="*/ 963293 h 1798225"/>
              <a:gd name="connsiteX115" fmla="*/ 980464 w 1129817"/>
              <a:gd name="connsiteY115" fmla="*/ 1166493 h 1798225"/>
              <a:gd name="connsiteX116" fmla="*/ 980464 w 1129817"/>
              <a:gd name="connsiteY116" fmla="*/ 1331593 h 1798225"/>
              <a:gd name="connsiteX117" fmla="*/ 942364 w 1129817"/>
              <a:gd name="connsiteY117" fmla="*/ 1344293 h 1798225"/>
              <a:gd name="connsiteX118" fmla="*/ 802664 w 1129817"/>
              <a:gd name="connsiteY118" fmla="*/ 1356993 h 1798225"/>
              <a:gd name="connsiteX119" fmla="*/ 701064 w 1129817"/>
              <a:gd name="connsiteY119" fmla="*/ 1369693 h 1798225"/>
              <a:gd name="connsiteX120" fmla="*/ 231164 w 1129817"/>
              <a:gd name="connsiteY120" fmla="*/ 1382393 h 1798225"/>
              <a:gd name="connsiteX121" fmla="*/ 256564 w 1129817"/>
              <a:gd name="connsiteY121" fmla="*/ 1420493 h 1798225"/>
              <a:gd name="connsiteX122" fmla="*/ 345464 w 1129817"/>
              <a:gd name="connsiteY122" fmla="*/ 1433193 h 1798225"/>
              <a:gd name="connsiteX123" fmla="*/ 586764 w 1129817"/>
              <a:gd name="connsiteY123" fmla="*/ 1483993 h 1798225"/>
              <a:gd name="connsiteX124" fmla="*/ 840764 w 1129817"/>
              <a:gd name="connsiteY124" fmla="*/ 1471293 h 1798225"/>
              <a:gd name="connsiteX125" fmla="*/ 802664 w 1129817"/>
              <a:gd name="connsiteY125" fmla="*/ 1433193 h 1798225"/>
              <a:gd name="connsiteX126" fmla="*/ 637564 w 1129817"/>
              <a:gd name="connsiteY126" fmla="*/ 1420493 h 1798225"/>
              <a:gd name="connsiteX127" fmla="*/ 294664 w 1129817"/>
              <a:gd name="connsiteY127" fmla="*/ 1433193 h 1798225"/>
              <a:gd name="connsiteX128" fmla="*/ 358164 w 1129817"/>
              <a:gd name="connsiteY128" fmla="*/ 1445893 h 1798225"/>
              <a:gd name="connsiteX129" fmla="*/ 891564 w 1129817"/>
              <a:gd name="connsiteY129" fmla="*/ 1471293 h 1798225"/>
              <a:gd name="connsiteX130" fmla="*/ 929664 w 1129817"/>
              <a:gd name="connsiteY130" fmla="*/ 1483993 h 1798225"/>
              <a:gd name="connsiteX131" fmla="*/ 777264 w 1129817"/>
              <a:gd name="connsiteY131" fmla="*/ 1496693 h 1798225"/>
              <a:gd name="connsiteX132" fmla="*/ 637564 w 1129817"/>
              <a:gd name="connsiteY132" fmla="*/ 1534793 h 1798225"/>
              <a:gd name="connsiteX133" fmla="*/ 523264 w 1129817"/>
              <a:gd name="connsiteY133" fmla="*/ 1572893 h 1798225"/>
              <a:gd name="connsiteX134" fmla="*/ 701064 w 1129817"/>
              <a:gd name="connsiteY134" fmla="*/ 1585593 h 1798225"/>
              <a:gd name="connsiteX135" fmla="*/ 866164 w 1129817"/>
              <a:gd name="connsiteY135" fmla="*/ 1610993 h 1798225"/>
              <a:gd name="connsiteX136" fmla="*/ 967764 w 1129817"/>
              <a:gd name="connsiteY136" fmla="*/ 1623693 h 1798225"/>
              <a:gd name="connsiteX137" fmla="*/ 1056664 w 1129817"/>
              <a:gd name="connsiteY137" fmla="*/ 1649093 h 1798225"/>
              <a:gd name="connsiteX138" fmla="*/ 1120164 w 1129817"/>
              <a:gd name="connsiteY138" fmla="*/ 1661793 h 1798225"/>
              <a:gd name="connsiteX139" fmla="*/ 1043964 w 1129817"/>
              <a:gd name="connsiteY139" fmla="*/ 1674493 h 1798225"/>
              <a:gd name="connsiteX140" fmla="*/ 383564 w 1129817"/>
              <a:gd name="connsiteY140" fmla="*/ 1687193 h 1798225"/>
              <a:gd name="connsiteX141" fmla="*/ 599464 w 1129817"/>
              <a:gd name="connsiteY141" fmla="*/ 1699893 h 1798225"/>
              <a:gd name="connsiteX142" fmla="*/ 726464 w 1129817"/>
              <a:gd name="connsiteY142" fmla="*/ 1737993 h 1798225"/>
              <a:gd name="connsiteX143" fmla="*/ 815364 w 1129817"/>
              <a:gd name="connsiteY143" fmla="*/ 1750693 h 1798225"/>
              <a:gd name="connsiteX144" fmla="*/ 612164 w 1129817"/>
              <a:gd name="connsiteY144" fmla="*/ 1776093 h 1798225"/>
              <a:gd name="connsiteX145" fmla="*/ 281964 w 1129817"/>
              <a:gd name="connsiteY145" fmla="*/ 1788793 h 1798225"/>
              <a:gd name="connsiteX146" fmla="*/ 383564 w 1129817"/>
              <a:gd name="connsiteY146" fmla="*/ 1776093 h 1798225"/>
              <a:gd name="connsiteX147" fmla="*/ 713764 w 1129817"/>
              <a:gd name="connsiteY147" fmla="*/ 1763393 h 1798225"/>
              <a:gd name="connsiteX148" fmla="*/ 307364 w 1129817"/>
              <a:gd name="connsiteY148" fmla="*/ 1750693 h 1798225"/>
              <a:gd name="connsiteX149" fmla="*/ 561364 w 1129817"/>
              <a:gd name="connsiteY149" fmla="*/ 1712593 h 1798225"/>
              <a:gd name="connsiteX150" fmla="*/ 726464 w 1129817"/>
              <a:gd name="connsiteY150" fmla="*/ 1725293 h 1798225"/>
              <a:gd name="connsiteX151" fmla="*/ 231164 w 1129817"/>
              <a:gd name="connsiteY151" fmla="*/ 1699893 h 1798225"/>
              <a:gd name="connsiteX152" fmla="*/ 142264 w 1129817"/>
              <a:gd name="connsiteY152" fmla="*/ 1687193 h 1798225"/>
              <a:gd name="connsiteX153" fmla="*/ 205764 w 1129817"/>
              <a:gd name="connsiteY153" fmla="*/ 1674493 h 1798225"/>
              <a:gd name="connsiteX154" fmla="*/ 434364 w 1129817"/>
              <a:gd name="connsiteY154" fmla="*/ 1661793 h 1798225"/>
              <a:gd name="connsiteX155" fmla="*/ 332764 w 1129817"/>
              <a:gd name="connsiteY155" fmla="*/ 1649093 h 1798225"/>
              <a:gd name="connsiteX156" fmla="*/ 243864 w 1129817"/>
              <a:gd name="connsiteY156" fmla="*/ 1636393 h 1798225"/>
              <a:gd name="connsiteX157" fmla="*/ 180364 w 1129817"/>
              <a:gd name="connsiteY157" fmla="*/ 1585593 h 1798225"/>
              <a:gd name="connsiteX158" fmla="*/ 281964 w 1129817"/>
              <a:gd name="connsiteY158" fmla="*/ 1522093 h 1798225"/>
              <a:gd name="connsiteX159" fmla="*/ 320064 w 1129817"/>
              <a:gd name="connsiteY159" fmla="*/ 1509393 h 1798225"/>
              <a:gd name="connsiteX160" fmla="*/ 269264 w 1129817"/>
              <a:gd name="connsiteY160" fmla="*/ 1496693 h 1798225"/>
              <a:gd name="connsiteX161" fmla="*/ 193064 w 1129817"/>
              <a:gd name="connsiteY161" fmla="*/ 1483993 h 1798225"/>
              <a:gd name="connsiteX162" fmla="*/ 243864 w 1129817"/>
              <a:gd name="connsiteY162" fmla="*/ 1471293 h 1798225"/>
              <a:gd name="connsiteX163" fmla="*/ 320064 w 1129817"/>
              <a:gd name="connsiteY163" fmla="*/ 1458593 h 1798225"/>
              <a:gd name="connsiteX164" fmla="*/ 332764 w 1129817"/>
              <a:gd name="connsiteY164" fmla="*/ 1420493 h 1798225"/>
              <a:gd name="connsiteX165" fmla="*/ 193064 w 1129817"/>
              <a:gd name="connsiteY165" fmla="*/ 1344293 h 1798225"/>
              <a:gd name="connsiteX166" fmla="*/ 142264 w 1129817"/>
              <a:gd name="connsiteY166" fmla="*/ 1318893 h 1798225"/>
              <a:gd name="connsiteX167" fmla="*/ 104164 w 1129817"/>
              <a:gd name="connsiteY167" fmla="*/ 1293493 h 1798225"/>
              <a:gd name="connsiteX168" fmla="*/ 66064 w 1129817"/>
              <a:gd name="connsiteY168" fmla="*/ 1280793 h 1798225"/>
              <a:gd name="connsiteX169" fmla="*/ 40664 w 1129817"/>
              <a:gd name="connsiteY169" fmla="*/ 1141093 h 1798225"/>
              <a:gd name="connsiteX170" fmla="*/ 40664 w 1129817"/>
              <a:gd name="connsiteY170" fmla="*/ 1102993 h 179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</a:cxnLst>
            <a:rect l="l" t="t" r="r" b="b"/>
            <a:pathLst>
              <a:path w="1129817" h="1798225">
                <a:moveTo>
                  <a:pt x="53364" y="353693"/>
                </a:moveTo>
                <a:cubicBezTo>
                  <a:pt x="78764" y="345226"/>
                  <a:pt x="104955" y="338840"/>
                  <a:pt x="129564" y="328293"/>
                </a:cubicBezTo>
                <a:cubicBezTo>
                  <a:pt x="184966" y="304549"/>
                  <a:pt x="243206" y="272139"/>
                  <a:pt x="294664" y="239393"/>
                </a:cubicBezTo>
                <a:cubicBezTo>
                  <a:pt x="313829" y="227197"/>
                  <a:pt x="398201" y="172001"/>
                  <a:pt x="421664" y="150493"/>
                </a:cubicBezTo>
                <a:cubicBezTo>
                  <a:pt x="456970" y="118129"/>
                  <a:pt x="496697" y="88744"/>
                  <a:pt x="523264" y="48893"/>
                </a:cubicBezTo>
                <a:cubicBezTo>
                  <a:pt x="531731" y="36193"/>
                  <a:pt x="559457" y="21586"/>
                  <a:pt x="548664" y="10793"/>
                </a:cubicBezTo>
                <a:cubicBezTo>
                  <a:pt x="537871" y="0"/>
                  <a:pt x="523816" y="28620"/>
                  <a:pt x="510564" y="36193"/>
                </a:cubicBezTo>
                <a:cubicBezTo>
                  <a:pt x="494126" y="45586"/>
                  <a:pt x="475170" y="50589"/>
                  <a:pt x="459764" y="61593"/>
                </a:cubicBezTo>
                <a:cubicBezTo>
                  <a:pt x="445149" y="72032"/>
                  <a:pt x="435841" y="88666"/>
                  <a:pt x="421664" y="99693"/>
                </a:cubicBezTo>
                <a:cubicBezTo>
                  <a:pt x="397567" y="118435"/>
                  <a:pt x="370864" y="133560"/>
                  <a:pt x="345464" y="150493"/>
                </a:cubicBezTo>
                <a:lnTo>
                  <a:pt x="269264" y="201293"/>
                </a:lnTo>
                <a:cubicBezTo>
                  <a:pt x="256564" y="209760"/>
                  <a:pt x="241957" y="215900"/>
                  <a:pt x="231164" y="226693"/>
                </a:cubicBezTo>
                <a:lnTo>
                  <a:pt x="193064" y="264793"/>
                </a:lnTo>
                <a:cubicBezTo>
                  <a:pt x="161142" y="360558"/>
                  <a:pt x="204203" y="242516"/>
                  <a:pt x="154964" y="340993"/>
                </a:cubicBezTo>
                <a:cubicBezTo>
                  <a:pt x="148977" y="352967"/>
                  <a:pt x="130290" y="373106"/>
                  <a:pt x="142264" y="379093"/>
                </a:cubicBezTo>
                <a:cubicBezTo>
                  <a:pt x="161571" y="388746"/>
                  <a:pt x="184597" y="370626"/>
                  <a:pt x="205764" y="366393"/>
                </a:cubicBezTo>
                <a:cubicBezTo>
                  <a:pt x="361224" y="262753"/>
                  <a:pt x="202908" y="363746"/>
                  <a:pt x="358164" y="277493"/>
                </a:cubicBezTo>
                <a:cubicBezTo>
                  <a:pt x="371507" y="270080"/>
                  <a:pt x="383844" y="260965"/>
                  <a:pt x="396264" y="252093"/>
                </a:cubicBezTo>
                <a:cubicBezTo>
                  <a:pt x="413488" y="239790"/>
                  <a:pt x="428561" y="224272"/>
                  <a:pt x="447064" y="213993"/>
                </a:cubicBezTo>
                <a:cubicBezTo>
                  <a:pt x="466992" y="202922"/>
                  <a:pt x="490550" y="199509"/>
                  <a:pt x="510564" y="188593"/>
                </a:cubicBezTo>
                <a:cubicBezTo>
                  <a:pt x="537364" y="173975"/>
                  <a:pt x="608350" y="116207"/>
                  <a:pt x="586764" y="137793"/>
                </a:cubicBezTo>
                <a:cubicBezTo>
                  <a:pt x="481744" y="242813"/>
                  <a:pt x="536774" y="211129"/>
                  <a:pt x="434364" y="252093"/>
                </a:cubicBezTo>
                <a:cubicBezTo>
                  <a:pt x="388070" y="321534"/>
                  <a:pt x="435507" y="264031"/>
                  <a:pt x="358164" y="315593"/>
                </a:cubicBezTo>
                <a:cubicBezTo>
                  <a:pt x="322941" y="339075"/>
                  <a:pt x="294428" y="372861"/>
                  <a:pt x="256564" y="391793"/>
                </a:cubicBezTo>
                <a:cubicBezTo>
                  <a:pt x="239631" y="400260"/>
                  <a:pt x="220417" y="405205"/>
                  <a:pt x="205764" y="417193"/>
                </a:cubicBezTo>
                <a:cubicBezTo>
                  <a:pt x="173329" y="443731"/>
                  <a:pt x="77107" y="519345"/>
                  <a:pt x="116864" y="506093"/>
                </a:cubicBezTo>
                <a:cubicBezTo>
                  <a:pt x="129564" y="501860"/>
                  <a:pt x="142990" y="499380"/>
                  <a:pt x="154964" y="493393"/>
                </a:cubicBezTo>
                <a:cubicBezTo>
                  <a:pt x="168616" y="486567"/>
                  <a:pt x="180644" y="476865"/>
                  <a:pt x="193064" y="467993"/>
                </a:cubicBezTo>
                <a:cubicBezTo>
                  <a:pt x="216171" y="451488"/>
                  <a:pt x="255027" y="419458"/>
                  <a:pt x="281964" y="404493"/>
                </a:cubicBezTo>
                <a:cubicBezTo>
                  <a:pt x="306788" y="390702"/>
                  <a:pt x="334899" y="382678"/>
                  <a:pt x="358164" y="366393"/>
                </a:cubicBezTo>
                <a:cubicBezTo>
                  <a:pt x="377782" y="352660"/>
                  <a:pt x="388657" y="328285"/>
                  <a:pt x="408964" y="315593"/>
                </a:cubicBezTo>
                <a:cubicBezTo>
                  <a:pt x="423765" y="306342"/>
                  <a:pt x="443421" y="309022"/>
                  <a:pt x="459764" y="302893"/>
                </a:cubicBezTo>
                <a:cubicBezTo>
                  <a:pt x="477491" y="296246"/>
                  <a:pt x="493264" y="285182"/>
                  <a:pt x="510564" y="277493"/>
                </a:cubicBezTo>
                <a:cubicBezTo>
                  <a:pt x="531396" y="268234"/>
                  <a:pt x="552718" y="260098"/>
                  <a:pt x="574064" y="252093"/>
                </a:cubicBezTo>
                <a:cubicBezTo>
                  <a:pt x="586599" y="247393"/>
                  <a:pt x="599859" y="244666"/>
                  <a:pt x="612164" y="239393"/>
                </a:cubicBezTo>
                <a:cubicBezTo>
                  <a:pt x="629565" y="231935"/>
                  <a:pt x="672704" y="197759"/>
                  <a:pt x="662964" y="213993"/>
                </a:cubicBezTo>
                <a:cubicBezTo>
                  <a:pt x="650635" y="234542"/>
                  <a:pt x="561357" y="319830"/>
                  <a:pt x="523264" y="340993"/>
                </a:cubicBezTo>
                <a:cubicBezTo>
                  <a:pt x="503336" y="352064"/>
                  <a:pt x="480931" y="357926"/>
                  <a:pt x="459764" y="366393"/>
                </a:cubicBezTo>
                <a:cubicBezTo>
                  <a:pt x="413197" y="404493"/>
                  <a:pt x="373879" y="453786"/>
                  <a:pt x="320064" y="480693"/>
                </a:cubicBezTo>
                <a:cubicBezTo>
                  <a:pt x="294664" y="493393"/>
                  <a:pt x="267822" y="503547"/>
                  <a:pt x="243864" y="518793"/>
                </a:cubicBezTo>
                <a:cubicBezTo>
                  <a:pt x="220995" y="533346"/>
                  <a:pt x="202918" y="554557"/>
                  <a:pt x="180364" y="569593"/>
                </a:cubicBezTo>
                <a:cubicBezTo>
                  <a:pt x="164612" y="580095"/>
                  <a:pt x="145316" y="584491"/>
                  <a:pt x="129564" y="594993"/>
                </a:cubicBezTo>
                <a:cubicBezTo>
                  <a:pt x="107010" y="610029"/>
                  <a:pt x="89050" y="631427"/>
                  <a:pt x="66064" y="645793"/>
                </a:cubicBezTo>
                <a:cubicBezTo>
                  <a:pt x="54712" y="652888"/>
                  <a:pt x="15990" y="664480"/>
                  <a:pt x="27964" y="658493"/>
                </a:cubicBezTo>
                <a:cubicBezTo>
                  <a:pt x="83659" y="630646"/>
                  <a:pt x="95477" y="632290"/>
                  <a:pt x="154964" y="620393"/>
                </a:cubicBezTo>
                <a:cubicBezTo>
                  <a:pt x="198931" y="598410"/>
                  <a:pt x="249106" y="572079"/>
                  <a:pt x="294664" y="556893"/>
                </a:cubicBezTo>
                <a:cubicBezTo>
                  <a:pt x="315142" y="550067"/>
                  <a:pt x="336997" y="548426"/>
                  <a:pt x="358164" y="544193"/>
                </a:cubicBezTo>
                <a:cubicBezTo>
                  <a:pt x="375097" y="531493"/>
                  <a:pt x="390586" y="516595"/>
                  <a:pt x="408964" y="506093"/>
                </a:cubicBezTo>
                <a:cubicBezTo>
                  <a:pt x="420587" y="499451"/>
                  <a:pt x="435441" y="500035"/>
                  <a:pt x="447064" y="493393"/>
                </a:cubicBezTo>
                <a:cubicBezTo>
                  <a:pt x="465442" y="482891"/>
                  <a:pt x="480640" y="467596"/>
                  <a:pt x="497864" y="455293"/>
                </a:cubicBezTo>
                <a:cubicBezTo>
                  <a:pt x="510284" y="446421"/>
                  <a:pt x="524619" y="440104"/>
                  <a:pt x="535964" y="429893"/>
                </a:cubicBezTo>
                <a:cubicBezTo>
                  <a:pt x="567114" y="401858"/>
                  <a:pt x="595231" y="370626"/>
                  <a:pt x="624864" y="340993"/>
                </a:cubicBezTo>
                <a:cubicBezTo>
                  <a:pt x="637564" y="328293"/>
                  <a:pt x="645925" y="308573"/>
                  <a:pt x="662964" y="302893"/>
                </a:cubicBezTo>
                <a:lnTo>
                  <a:pt x="701064" y="290193"/>
                </a:lnTo>
                <a:cubicBezTo>
                  <a:pt x="675664" y="315593"/>
                  <a:pt x="644789" y="336505"/>
                  <a:pt x="624864" y="366393"/>
                </a:cubicBezTo>
                <a:cubicBezTo>
                  <a:pt x="616397" y="379093"/>
                  <a:pt x="611190" y="394722"/>
                  <a:pt x="599464" y="404493"/>
                </a:cubicBezTo>
                <a:cubicBezTo>
                  <a:pt x="584920" y="416613"/>
                  <a:pt x="564416" y="419391"/>
                  <a:pt x="548664" y="429893"/>
                </a:cubicBezTo>
                <a:cubicBezTo>
                  <a:pt x="471554" y="481300"/>
                  <a:pt x="499835" y="474206"/>
                  <a:pt x="434364" y="531493"/>
                </a:cubicBezTo>
                <a:cubicBezTo>
                  <a:pt x="391129" y="569323"/>
                  <a:pt x="345716" y="592546"/>
                  <a:pt x="294664" y="620393"/>
                </a:cubicBezTo>
                <a:cubicBezTo>
                  <a:pt x="278044" y="629459"/>
                  <a:pt x="260365" y="636511"/>
                  <a:pt x="243864" y="645793"/>
                </a:cubicBezTo>
                <a:cubicBezTo>
                  <a:pt x="192605" y="674626"/>
                  <a:pt x="133050" y="693107"/>
                  <a:pt x="91464" y="734693"/>
                </a:cubicBezTo>
                <a:cubicBezTo>
                  <a:pt x="78764" y="747393"/>
                  <a:pt x="67162" y="761295"/>
                  <a:pt x="53364" y="772793"/>
                </a:cubicBezTo>
                <a:cubicBezTo>
                  <a:pt x="41638" y="782564"/>
                  <a:pt x="0" y="798193"/>
                  <a:pt x="15264" y="798193"/>
                </a:cubicBezTo>
                <a:cubicBezTo>
                  <a:pt x="54626" y="798193"/>
                  <a:pt x="94239" y="740505"/>
                  <a:pt x="116864" y="721993"/>
                </a:cubicBezTo>
                <a:cubicBezTo>
                  <a:pt x="145049" y="698933"/>
                  <a:pt x="174537" y="677229"/>
                  <a:pt x="205764" y="658493"/>
                </a:cubicBezTo>
                <a:cubicBezTo>
                  <a:pt x="289625" y="608176"/>
                  <a:pt x="312174" y="617300"/>
                  <a:pt x="383564" y="556893"/>
                </a:cubicBezTo>
                <a:cubicBezTo>
                  <a:pt x="523746" y="438278"/>
                  <a:pt x="412039" y="488135"/>
                  <a:pt x="548664" y="442593"/>
                </a:cubicBezTo>
                <a:cubicBezTo>
                  <a:pt x="565597" y="425660"/>
                  <a:pt x="581566" y="407703"/>
                  <a:pt x="599464" y="391793"/>
                </a:cubicBezTo>
                <a:cubicBezTo>
                  <a:pt x="665865" y="332770"/>
                  <a:pt x="645488" y="355290"/>
                  <a:pt x="701064" y="315593"/>
                </a:cubicBezTo>
                <a:cubicBezTo>
                  <a:pt x="811333" y="236829"/>
                  <a:pt x="700174" y="311953"/>
                  <a:pt x="789964" y="252093"/>
                </a:cubicBezTo>
                <a:cubicBezTo>
                  <a:pt x="768857" y="315413"/>
                  <a:pt x="790389" y="269750"/>
                  <a:pt x="739164" y="328293"/>
                </a:cubicBezTo>
                <a:cubicBezTo>
                  <a:pt x="721314" y="348693"/>
                  <a:pt x="706942" y="372054"/>
                  <a:pt x="688364" y="391793"/>
                </a:cubicBezTo>
                <a:cubicBezTo>
                  <a:pt x="639126" y="444108"/>
                  <a:pt x="595740" y="504342"/>
                  <a:pt x="535964" y="544193"/>
                </a:cubicBezTo>
                <a:cubicBezTo>
                  <a:pt x="523264" y="552660"/>
                  <a:pt x="509453" y="559660"/>
                  <a:pt x="497864" y="569593"/>
                </a:cubicBezTo>
                <a:cubicBezTo>
                  <a:pt x="386117" y="665376"/>
                  <a:pt x="506863" y="579494"/>
                  <a:pt x="396264" y="658493"/>
                </a:cubicBezTo>
                <a:cubicBezTo>
                  <a:pt x="383844" y="667365"/>
                  <a:pt x="369572" y="673752"/>
                  <a:pt x="358164" y="683893"/>
                </a:cubicBezTo>
                <a:cubicBezTo>
                  <a:pt x="331316" y="707758"/>
                  <a:pt x="311852" y="740168"/>
                  <a:pt x="281964" y="760093"/>
                </a:cubicBezTo>
                <a:cubicBezTo>
                  <a:pt x="269264" y="768560"/>
                  <a:pt x="243864" y="770229"/>
                  <a:pt x="243864" y="785493"/>
                </a:cubicBezTo>
                <a:cubicBezTo>
                  <a:pt x="243864" y="798880"/>
                  <a:pt x="269659" y="778066"/>
                  <a:pt x="281964" y="772793"/>
                </a:cubicBezTo>
                <a:cubicBezTo>
                  <a:pt x="299365" y="765335"/>
                  <a:pt x="317358" y="758397"/>
                  <a:pt x="332764" y="747393"/>
                </a:cubicBezTo>
                <a:cubicBezTo>
                  <a:pt x="414248" y="689190"/>
                  <a:pt x="323273" y="721191"/>
                  <a:pt x="421664" y="696593"/>
                </a:cubicBezTo>
                <a:cubicBezTo>
                  <a:pt x="480759" y="652271"/>
                  <a:pt x="484737" y="646007"/>
                  <a:pt x="561364" y="607693"/>
                </a:cubicBezTo>
                <a:cubicBezTo>
                  <a:pt x="581754" y="597498"/>
                  <a:pt x="603697" y="590760"/>
                  <a:pt x="624864" y="582293"/>
                </a:cubicBezTo>
                <a:cubicBezTo>
                  <a:pt x="650264" y="561126"/>
                  <a:pt x="673880" y="537613"/>
                  <a:pt x="701064" y="518793"/>
                </a:cubicBezTo>
                <a:cubicBezTo>
                  <a:pt x="729126" y="499366"/>
                  <a:pt x="761170" y="486317"/>
                  <a:pt x="789964" y="467993"/>
                </a:cubicBezTo>
                <a:cubicBezTo>
                  <a:pt x="807822" y="456629"/>
                  <a:pt x="823152" y="441634"/>
                  <a:pt x="840764" y="429893"/>
                </a:cubicBezTo>
                <a:cubicBezTo>
                  <a:pt x="861303" y="416201"/>
                  <a:pt x="883332" y="404876"/>
                  <a:pt x="904264" y="391793"/>
                </a:cubicBezTo>
                <a:cubicBezTo>
                  <a:pt x="917207" y="383703"/>
                  <a:pt x="949190" y="352741"/>
                  <a:pt x="942364" y="366393"/>
                </a:cubicBezTo>
                <a:cubicBezTo>
                  <a:pt x="931654" y="387812"/>
                  <a:pt x="907333" y="399171"/>
                  <a:pt x="891564" y="417193"/>
                </a:cubicBezTo>
                <a:cubicBezTo>
                  <a:pt x="877626" y="433123"/>
                  <a:pt x="868431" y="453026"/>
                  <a:pt x="853464" y="467993"/>
                </a:cubicBezTo>
                <a:cubicBezTo>
                  <a:pt x="842671" y="478786"/>
                  <a:pt x="827090" y="483622"/>
                  <a:pt x="815364" y="493393"/>
                </a:cubicBezTo>
                <a:cubicBezTo>
                  <a:pt x="743702" y="553111"/>
                  <a:pt x="812564" y="521475"/>
                  <a:pt x="701064" y="582293"/>
                </a:cubicBezTo>
                <a:cubicBezTo>
                  <a:pt x="681050" y="593209"/>
                  <a:pt x="657492" y="596622"/>
                  <a:pt x="637564" y="607693"/>
                </a:cubicBezTo>
                <a:cubicBezTo>
                  <a:pt x="619061" y="617972"/>
                  <a:pt x="604713" y="634575"/>
                  <a:pt x="586764" y="645793"/>
                </a:cubicBezTo>
                <a:cubicBezTo>
                  <a:pt x="450498" y="730960"/>
                  <a:pt x="615192" y="608727"/>
                  <a:pt x="497864" y="709293"/>
                </a:cubicBezTo>
                <a:cubicBezTo>
                  <a:pt x="481793" y="723068"/>
                  <a:pt x="427411" y="755254"/>
                  <a:pt x="447064" y="747393"/>
                </a:cubicBezTo>
                <a:cubicBezTo>
                  <a:pt x="512700" y="721139"/>
                  <a:pt x="520358" y="720114"/>
                  <a:pt x="586764" y="683893"/>
                </a:cubicBezTo>
                <a:cubicBezTo>
                  <a:pt x="608434" y="672073"/>
                  <a:pt x="627345" y="654961"/>
                  <a:pt x="650264" y="645793"/>
                </a:cubicBezTo>
                <a:cubicBezTo>
                  <a:pt x="691300" y="629379"/>
                  <a:pt x="734931" y="620393"/>
                  <a:pt x="777264" y="607693"/>
                </a:cubicBezTo>
                <a:cubicBezTo>
                  <a:pt x="863286" y="550345"/>
                  <a:pt x="758025" y="613535"/>
                  <a:pt x="878864" y="569593"/>
                </a:cubicBezTo>
                <a:cubicBezTo>
                  <a:pt x="1080850" y="496144"/>
                  <a:pt x="859797" y="555310"/>
                  <a:pt x="1005864" y="518793"/>
                </a:cubicBezTo>
                <a:cubicBezTo>
                  <a:pt x="987122" y="546906"/>
                  <a:pt x="971700" y="575436"/>
                  <a:pt x="942364" y="594993"/>
                </a:cubicBezTo>
                <a:cubicBezTo>
                  <a:pt x="931225" y="602419"/>
                  <a:pt x="916964" y="603460"/>
                  <a:pt x="904264" y="607693"/>
                </a:cubicBezTo>
                <a:cubicBezTo>
                  <a:pt x="724654" y="787303"/>
                  <a:pt x="881074" y="657388"/>
                  <a:pt x="777264" y="709293"/>
                </a:cubicBezTo>
                <a:cubicBezTo>
                  <a:pt x="765135" y="715357"/>
                  <a:pt x="677948" y="775077"/>
                  <a:pt x="688364" y="785493"/>
                </a:cubicBezTo>
                <a:cubicBezTo>
                  <a:pt x="709531" y="806660"/>
                  <a:pt x="747631" y="777026"/>
                  <a:pt x="777264" y="772793"/>
                </a:cubicBezTo>
                <a:cubicBezTo>
                  <a:pt x="802664" y="760093"/>
                  <a:pt x="827514" y="746227"/>
                  <a:pt x="853464" y="734693"/>
                </a:cubicBezTo>
                <a:cubicBezTo>
                  <a:pt x="865697" y="729256"/>
                  <a:pt x="884138" y="710854"/>
                  <a:pt x="891564" y="721993"/>
                </a:cubicBezTo>
                <a:cubicBezTo>
                  <a:pt x="901246" y="736516"/>
                  <a:pt x="888873" y="758494"/>
                  <a:pt x="878864" y="772793"/>
                </a:cubicBezTo>
                <a:cubicBezTo>
                  <a:pt x="858265" y="802221"/>
                  <a:pt x="828064" y="823593"/>
                  <a:pt x="802664" y="848993"/>
                </a:cubicBezTo>
                <a:cubicBezTo>
                  <a:pt x="789964" y="861693"/>
                  <a:pt x="746742" y="889321"/>
                  <a:pt x="764564" y="887093"/>
                </a:cubicBezTo>
                <a:lnTo>
                  <a:pt x="866164" y="874393"/>
                </a:lnTo>
                <a:cubicBezTo>
                  <a:pt x="956770" y="844191"/>
                  <a:pt x="952510" y="821107"/>
                  <a:pt x="929664" y="912493"/>
                </a:cubicBezTo>
                <a:cubicBezTo>
                  <a:pt x="926417" y="925480"/>
                  <a:pt x="921197" y="937893"/>
                  <a:pt x="916964" y="950593"/>
                </a:cubicBezTo>
                <a:cubicBezTo>
                  <a:pt x="929664" y="954826"/>
                  <a:pt x="943925" y="955867"/>
                  <a:pt x="955064" y="963293"/>
                </a:cubicBezTo>
                <a:cubicBezTo>
                  <a:pt x="1034075" y="1015967"/>
                  <a:pt x="988760" y="1058642"/>
                  <a:pt x="980464" y="1166493"/>
                </a:cubicBezTo>
                <a:cubicBezTo>
                  <a:pt x="995801" y="1227842"/>
                  <a:pt x="1009719" y="1258455"/>
                  <a:pt x="980464" y="1331593"/>
                </a:cubicBezTo>
                <a:cubicBezTo>
                  <a:pt x="975492" y="1344022"/>
                  <a:pt x="955616" y="1342400"/>
                  <a:pt x="942364" y="1344293"/>
                </a:cubicBezTo>
                <a:cubicBezTo>
                  <a:pt x="896075" y="1350906"/>
                  <a:pt x="849166" y="1352098"/>
                  <a:pt x="802664" y="1356993"/>
                </a:cubicBezTo>
                <a:cubicBezTo>
                  <a:pt x="768721" y="1360566"/>
                  <a:pt x="735161" y="1368178"/>
                  <a:pt x="701064" y="1369693"/>
                </a:cubicBezTo>
                <a:cubicBezTo>
                  <a:pt x="544528" y="1376650"/>
                  <a:pt x="387797" y="1378160"/>
                  <a:pt x="231164" y="1382393"/>
                </a:cubicBezTo>
                <a:cubicBezTo>
                  <a:pt x="182902" y="1398480"/>
                  <a:pt x="161110" y="1396629"/>
                  <a:pt x="256564" y="1420493"/>
                </a:cubicBezTo>
                <a:cubicBezTo>
                  <a:pt x="285604" y="1427753"/>
                  <a:pt x="316068" y="1427540"/>
                  <a:pt x="345464" y="1433193"/>
                </a:cubicBezTo>
                <a:cubicBezTo>
                  <a:pt x="426181" y="1448716"/>
                  <a:pt x="586764" y="1483993"/>
                  <a:pt x="586764" y="1483993"/>
                </a:cubicBezTo>
                <a:cubicBezTo>
                  <a:pt x="671431" y="1479760"/>
                  <a:pt x="758245" y="1490709"/>
                  <a:pt x="840764" y="1471293"/>
                </a:cubicBezTo>
                <a:cubicBezTo>
                  <a:pt x="858247" y="1467179"/>
                  <a:pt x="820088" y="1437549"/>
                  <a:pt x="802664" y="1433193"/>
                </a:cubicBezTo>
                <a:cubicBezTo>
                  <a:pt x="749116" y="1419806"/>
                  <a:pt x="692597" y="1424726"/>
                  <a:pt x="637564" y="1420493"/>
                </a:cubicBezTo>
                <a:cubicBezTo>
                  <a:pt x="523264" y="1424726"/>
                  <a:pt x="408573" y="1422838"/>
                  <a:pt x="294664" y="1433193"/>
                </a:cubicBezTo>
                <a:cubicBezTo>
                  <a:pt x="273167" y="1435147"/>
                  <a:pt x="336622" y="1444518"/>
                  <a:pt x="358164" y="1445893"/>
                </a:cubicBezTo>
                <a:cubicBezTo>
                  <a:pt x="535804" y="1457232"/>
                  <a:pt x="713764" y="1462826"/>
                  <a:pt x="891564" y="1471293"/>
                </a:cubicBezTo>
                <a:cubicBezTo>
                  <a:pt x="904264" y="1475526"/>
                  <a:pt x="942732" y="1481089"/>
                  <a:pt x="929664" y="1483993"/>
                </a:cubicBezTo>
                <a:cubicBezTo>
                  <a:pt x="879902" y="1495051"/>
                  <a:pt x="827676" y="1489131"/>
                  <a:pt x="777264" y="1496693"/>
                </a:cubicBezTo>
                <a:cubicBezTo>
                  <a:pt x="681947" y="1510991"/>
                  <a:pt x="701392" y="1516557"/>
                  <a:pt x="637564" y="1534793"/>
                </a:cubicBezTo>
                <a:cubicBezTo>
                  <a:pt x="541861" y="1562137"/>
                  <a:pt x="632731" y="1529106"/>
                  <a:pt x="523264" y="1572893"/>
                </a:cubicBezTo>
                <a:cubicBezTo>
                  <a:pt x="582531" y="1577126"/>
                  <a:pt x="642010" y="1579031"/>
                  <a:pt x="701064" y="1585593"/>
                </a:cubicBezTo>
                <a:cubicBezTo>
                  <a:pt x="756404" y="1591742"/>
                  <a:pt x="811043" y="1603119"/>
                  <a:pt x="866164" y="1610993"/>
                </a:cubicBezTo>
                <a:cubicBezTo>
                  <a:pt x="899951" y="1615820"/>
                  <a:pt x="933897" y="1619460"/>
                  <a:pt x="967764" y="1623693"/>
                </a:cubicBezTo>
                <a:cubicBezTo>
                  <a:pt x="997397" y="1632160"/>
                  <a:pt x="1026765" y="1641618"/>
                  <a:pt x="1056664" y="1649093"/>
                </a:cubicBezTo>
                <a:cubicBezTo>
                  <a:pt x="1077605" y="1654328"/>
                  <a:pt x="1129817" y="1642486"/>
                  <a:pt x="1120164" y="1661793"/>
                </a:cubicBezTo>
                <a:cubicBezTo>
                  <a:pt x="1108648" y="1684825"/>
                  <a:pt x="1069699" y="1673606"/>
                  <a:pt x="1043964" y="1674493"/>
                </a:cubicBezTo>
                <a:cubicBezTo>
                  <a:pt x="823921" y="1682081"/>
                  <a:pt x="603697" y="1682960"/>
                  <a:pt x="383564" y="1687193"/>
                </a:cubicBezTo>
                <a:cubicBezTo>
                  <a:pt x="455531" y="1691426"/>
                  <a:pt x="527669" y="1693366"/>
                  <a:pt x="599464" y="1699893"/>
                </a:cubicBezTo>
                <a:cubicBezTo>
                  <a:pt x="701030" y="1709126"/>
                  <a:pt x="626329" y="1712959"/>
                  <a:pt x="726464" y="1737993"/>
                </a:cubicBezTo>
                <a:cubicBezTo>
                  <a:pt x="755504" y="1745253"/>
                  <a:pt x="785731" y="1746460"/>
                  <a:pt x="815364" y="1750693"/>
                </a:cubicBezTo>
                <a:cubicBezTo>
                  <a:pt x="724154" y="1773496"/>
                  <a:pt x="755546" y="1768547"/>
                  <a:pt x="612164" y="1776093"/>
                </a:cubicBezTo>
                <a:cubicBezTo>
                  <a:pt x="502168" y="1781882"/>
                  <a:pt x="392031" y="1784560"/>
                  <a:pt x="281964" y="1788793"/>
                </a:cubicBezTo>
                <a:cubicBezTo>
                  <a:pt x="315831" y="1784560"/>
                  <a:pt x="349493" y="1778097"/>
                  <a:pt x="383564" y="1776093"/>
                </a:cubicBezTo>
                <a:cubicBezTo>
                  <a:pt x="493522" y="1769625"/>
                  <a:pt x="818260" y="1798225"/>
                  <a:pt x="713764" y="1763393"/>
                </a:cubicBezTo>
                <a:cubicBezTo>
                  <a:pt x="585186" y="1720534"/>
                  <a:pt x="442831" y="1754926"/>
                  <a:pt x="307364" y="1750693"/>
                </a:cubicBezTo>
                <a:cubicBezTo>
                  <a:pt x="476082" y="1716949"/>
                  <a:pt x="391407" y="1729589"/>
                  <a:pt x="561364" y="1712593"/>
                </a:cubicBezTo>
                <a:lnTo>
                  <a:pt x="726464" y="1725293"/>
                </a:lnTo>
                <a:cubicBezTo>
                  <a:pt x="561269" y="1718939"/>
                  <a:pt x="396130" y="1710652"/>
                  <a:pt x="231164" y="1699893"/>
                </a:cubicBezTo>
                <a:cubicBezTo>
                  <a:pt x="201293" y="1697945"/>
                  <a:pt x="171897" y="1691426"/>
                  <a:pt x="142264" y="1687193"/>
                </a:cubicBezTo>
                <a:cubicBezTo>
                  <a:pt x="163431" y="1682960"/>
                  <a:pt x="184259" y="1676363"/>
                  <a:pt x="205764" y="1674493"/>
                </a:cubicBezTo>
                <a:cubicBezTo>
                  <a:pt x="281795" y="1667882"/>
                  <a:pt x="359529" y="1676760"/>
                  <a:pt x="434364" y="1661793"/>
                </a:cubicBezTo>
                <a:cubicBezTo>
                  <a:pt x="467831" y="1655100"/>
                  <a:pt x="366595" y="1653604"/>
                  <a:pt x="332764" y="1649093"/>
                </a:cubicBezTo>
                <a:lnTo>
                  <a:pt x="243864" y="1636393"/>
                </a:lnTo>
                <a:cubicBezTo>
                  <a:pt x="220074" y="1628463"/>
                  <a:pt x="180364" y="1623890"/>
                  <a:pt x="180364" y="1585593"/>
                </a:cubicBezTo>
                <a:cubicBezTo>
                  <a:pt x="180364" y="1538633"/>
                  <a:pt x="261890" y="1528784"/>
                  <a:pt x="281964" y="1522093"/>
                </a:cubicBezTo>
                <a:lnTo>
                  <a:pt x="320064" y="1509393"/>
                </a:lnTo>
                <a:cubicBezTo>
                  <a:pt x="303131" y="1505160"/>
                  <a:pt x="286380" y="1500116"/>
                  <a:pt x="269264" y="1496693"/>
                </a:cubicBezTo>
                <a:cubicBezTo>
                  <a:pt x="244014" y="1491643"/>
                  <a:pt x="211272" y="1502201"/>
                  <a:pt x="193064" y="1483993"/>
                </a:cubicBezTo>
                <a:cubicBezTo>
                  <a:pt x="180722" y="1471651"/>
                  <a:pt x="226748" y="1474716"/>
                  <a:pt x="243864" y="1471293"/>
                </a:cubicBezTo>
                <a:cubicBezTo>
                  <a:pt x="269114" y="1466243"/>
                  <a:pt x="294664" y="1462826"/>
                  <a:pt x="320064" y="1458593"/>
                </a:cubicBezTo>
                <a:cubicBezTo>
                  <a:pt x="324297" y="1445893"/>
                  <a:pt x="340545" y="1431386"/>
                  <a:pt x="332764" y="1420493"/>
                </a:cubicBezTo>
                <a:cubicBezTo>
                  <a:pt x="304912" y="1381500"/>
                  <a:pt x="234637" y="1362770"/>
                  <a:pt x="193064" y="1344293"/>
                </a:cubicBezTo>
                <a:cubicBezTo>
                  <a:pt x="175764" y="1336604"/>
                  <a:pt x="158702" y="1328286"/>
                  <a:pt x="142264" y="1318893"/>
                </a:cubicBezTo>
                <a:cubicBezTo>
                  <a:pt x="129012" y="1311320"/>
                  <a:pt x="117816" y="1300319"/>
                  <a:pt x="104164" y="1293493"/>
                </a:cubicBezTo>
                <a:cubicBezTo>
                  <a:pt x="92190" y="1287506"/>
                  <a:pt x="78764" y="1285026"/>
                  <a:pt x="66064" y="1280793"/>
                </a:cubicBezTo>
                <a:cubicBezTo>
                  <a:pt x="58530" y="1243121"/>
                  <a:pt x="44726" y="1177653"/>
                  <a:pt x="40664" y="1141093"/>
                </a:cubicBezTo>
                <a:cubicBezTo>
                  <a:pt x="39262" y="1128471"/>
                  <a:pt x="40664" y="1115693"/>
                  <a:pt x="40664" y="1102993"/>
                </a:cubicBezTo>
              </a:path>
            </a:pathLst>
          </a:custGeom>
          <a:noFill/>
          <a:ln w="9525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kumimoji="0" lang="en-CA" b="1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10400" y="6167438"/>
            <a:ext cx="533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CA" dirty="0">
                <a:solidFill>
                  <a:schemeClr val="accent4">
                    <a:lumMod val="10000"/>
                  </a:schemeClr>
                </a:solidFill>
              </a:rPr>
              <a:t>t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066800" y="1981200"/>
          <a:ext cx="6858000" cy="1948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4" imgW="2145960" imgH="609480" progId="Equation.3">
                  <p:embed/>
                </p:oleObj>
              </mc:Choice>
              <mc:Fallback>
                <p:oleObj name="Equation" r:id="rId4" imgW="214596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81200"/>
                        <a:ext cx="6858000" cy="194867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Deriving a Confidence Interval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90600"/>
            <a:ext cx="9144000" cy="58674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u="sng" dirty="0"/>
              <a:t>Step 4: Rearrange for CI: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6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6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600" dirty="0"/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6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CA" sz="3200" dirty="0"/>
              <a:t>OR</a:t>
            </a:r>
            <a:endParaRPr lang="en-US" sz="3200" dirty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3200" dirty="0"/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en-US" sz="3200" dirty="0"/>
              <a:t>By repeatedly calculating Confidence Intervals using OLS, 100(1- </a:t>
            </a:r>
            <a:r>
              <a:rPr lang="el-GR" sz="3200" dirty="0"/>
              <a:t>α</a:t>
            </a:r>
            <a:r>
              <a:rPr lang="en-US" sz="3200" dirty="0"/>
              <a:t>)% of these CI’s will contain the true value of the parameter (</a:t>
            </a:r>
            <a:r>
              <a:rPr lang="el-GR" sz="3200" dirty="0"/>
              <a:t>β</a:t>
            </a:r>
            <a:r>
              <a:rPr lang="en-US" sz="3200" baseline="-25000" dirty="0"/>
              <a:t>1 </a:t>
            </a:r>
            <a:r>
              <a:rPr lang="en-US" sz="3200" dirty="0"/>
              <a:t>or </a:t>
            </a:r>
            <a:r>
              <a:rPr lang="el-GR" sz="3200" dirty="0"/>
              <a:t>β</a:t>
            </a:r>
            <a:r>
              <a:rPr lang="en-US" sz="3200" baseline="-25000" dirty="0"/>
              <a:t>2</a:t>
            </a:r>
            <a:r>
              <a:rPr lang="en-US" sz="3200" dirty="0"/>
              <a:t>).</a:t>
            </a:r>
            <a:endParaRPr lang="el-GR" sz="3200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762000" y="1600200"/>
          <a:ext cx="6161087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4" imgW="2539800" imgH="609480" progId="Equation.3">
                  <p:embed/>
                </p:oleObj>
              </mc:Choice>
              <mc:Fallback>
                <p:oleObj name="Equation" r:id="rId4" imgW="2539800" imgH="609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600200"/>
                        <a:ext cx="6161087" cy="14795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14400" y="3810000"/>
          <a:ext cx="743136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6" imgW="2603160" imgH="266400" progId="Equation.3">
                  <p:embed/>
                </p:oleObj>
              </mc:Choice>
              <mc:Fallback>
                <p:oleObj name="Equation" r:id="rId6" imgW="2603160" imgH="266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0000"/>
                        <a:ext cx="7431368" cy="762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Confident Example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56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 dirty="0"/>
              <a:t>Suppose OLS Gives us the Output: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 dirty="0"/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en-US" sz="3600" dirty="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dirty="0"/>
              <a:t>If N=400, construct a 95% CI for B</a:t>
            </a:r>
            <a:r>
              <a:rPr lang="en-US" sz="3200" baseline="-25000" dirty="0"/>
              <a:t>1</a:t>
            </a:r>
            <a:r>
              <a:rPr lang="en-US" sz="3200" dirty="0"/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dirty="0"/>
              <a:t>To cut off 2.5% of each tail with </a:t>
            </a:r>
            <a:r>
              <a:rPr lang="en-US" sz="3200" dirty="0" err="1"/>
              <a:t>df</a:t>
            </a:r>
            <a:r>
              <a:rPr lang="en-US" sz="3200" dirty="0"/>
              <a:t>=infinity,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 dirty="0"/>
              <a:t>t*=1.96</a:t>
            </a:r>
            <a:endParaRPr lang="el-GR" sz="3200" dirty="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520228"/>
              </p:ext>
            </p:extLst>
          </p:nvPr>
        </p:nvGraphicFramePr>
        <p:xfrm>
          <a:off x="1600200" y="1882775"/>
          <a:ext cx="4419600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4" imgW="1257120" imgH="368280" progId="Equation.3">
                  <p:embed/>
                </p:oleObj>
              </mc:Choice>
              <mc:Fallback>
                <p:oleObj name="Equation" r:id="rId4" imgW="1257120" imgH="368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82775"/>
                        <a:ext cx="4419600" cy="12938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1752600" y="4572000"/>
          <a:ext cx="6038850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6" imgW="2489040" imgH="698400" progId="Equation.3">
                  <p:embed/>
                </p:oleObj>
              </mc:Choice>
              <mc:Fallback>
                <p:oleObj name="Equation" r:id="rId6" imgW="2489040" imgH="698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72000"/>
                        <a:ext cx="6038850" cy="16954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F1F1BC-8C5A-4824-B181-FA2FAF113232}" type="slidenum">
              <a:rPr lang="en-CA" smtClean="0"/>
              <a:pPr>
                <a:defRPr/>
              </a:pPr>
              <a:t>4</a:t>
            </a:fld>
            <a:endParaRPr lang="en-CA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838200"/>
          </a:xfrm>
        </p:spPr>
        <p:txBody>
          <a:bodyPr/>
          <a:lstStyle/>
          <a:p>
            <a:pPr algn="ctr" eaLnBrk="1" hangingPunct="1"/>
            <a:r>
              <a:rPr lang="en-US"/>
              <a:t>6.1 Properties of the OLS Estimator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Char char="Ø"/>
            </a:pPr>
            <a:r>
              <a:rPr lang="en-US"/>
              <a:t>There exist a variety of methods to estimate the coefficients of our model (</a:t>
            </a:r>
            <a:r>
              <a:rPr lang="el-GR"/>
              <a:t>β</a:t>
            </a:r>
            <a:r>
              <a:rPr lang="en-US" baseline="-25000"/>
              <a:t>1</a:t>
            </a:r>
            <a:r>
              <a:rPr lang="en-US"/>
              <a:t> and </a:t>
            </a:r>
            <a:r>
              <a:rPr lang="el-GR"/>
              <a:t>β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pPr marL="723900" lvl="1" indent="-609600" eaLnBrk="1" hangingPunct="1">
              <a:buFont typeface="Wingdings" pitchFamily="2" charset="2"/>
              <a:buChar char="Ø"/>
            </a:pPr>
            <a:r>
              <a:rPr lang="en-US"/>
              <a:t>Why use Ordinary Least Squares (OLS)?</a:t>
            </a:r>
          </a:p>
          <a:p>
            <a:pPr marL="723900" lvl="1" indent="-609600" eaLnBrk="1" hangingPunct="1">
              <a:buFont typeface="Wingdings" pitchFamily="2" charset="2"/>
              <a:buNone/>
            </a:pPr>
            <a:endParaRPr lang="en-US"/>
          </a:p>
          <a:p>
            <a:pPr marL="723900" lvl="1" indent="-609600" eaLnBrk="1" hangingPunct="1">
              <a:buFont typeface="Wingdings" pitchFamily="2" charset="2"/>
              <a:buAutoNum type="arabicParenR"/>
            </a:pPr>
            <a:r>
              <a:rPr lang="en-US"/>
              <a:t>OLS minimizes the sum of squared errors, creating a line that fits best with the observations</a:t>
            </a:r>
          </a:p>
          <a:p>
            <a:pPr marL="723900" lvl="1" indent="-609600" eaLnBrk="1" hangingPunct="1">
              <a:buFont typeface="Wingdings" pitchFamily="2" charset="2"/>
              <a:buAutoNum type="arabicParenR"/>
            </a:pPr>
            <a:r>
              <a:rPr lang="en-US"/>
              <a:t>With certain assumptions, OLS exhibits beneficial statistical properties.  In particular, OLS is BLUE.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>
    <p:cover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Confident Example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56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/>
              <a:t>Suppose OLS Gives us the Output: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/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en-US" sz="3600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If N=25, construct a 90% CI for B</a:t>
            </a:r>
            <a:r>
              <a:rPr lang="en-US" sz="3200" baseline="-25000"/>
              <a:t>2</a:t>
            </a:r>
            <a:r>
              <a:rPr lang="en-US" sz="3200"/>
              <a:t>: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To cut off 5% of each tail with df=23,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sz="3200"/>
              <a:t>t*=1.71</a:t>
            </a:r>
            <a:endParaRPr lang="el-GR" sz="3200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76400" y="4648200"/>
          <a:ext cx="5637212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4" imgW="2323800" imgH="698400" progId="Equation.3">
                  <p:embed/>
                </p:oleObj>
              </mc:Choice>
              <mc:Fallback>
                <p:oleObj name="Equation" r:id="rId4" imgW="2323800" imgH="698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48200"/>
                        <a:ext cx="5637212" cy="16954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814224"/>
              </p:ext>
            </p:extLst>
          </p:nvPr>
        </p:nvGraphicFramePr>
        <p:xfrm>
          <a:off x="2209800" y="1966913"/>
          <a:ext cx="3049588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Equation" r:id="rId6" imgW="1257120" imgH="368280" progId="Equation.3">
                  <p:embed/>
                </p:oleObj>
              </mc:Choice>
              <mc:Fallback>
                <p:oleObj name="Equation" r:id="rId6" imgW="1257120" imgH="3682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66913"/>
                        <a:ext cx="3049588" cy="8937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6.3.1 Confident Example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55626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u="sng" dirty="0"/>
              <a:t>Suppose OLS Gives us the Output: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u="sng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u="sng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u="sng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u="sng" dirty="0"/>
          </a:p>
          <a:p>
            <a:pPr marL="609600" indent="-609600" eaLnBrk="1" hangingPunct="1">
              <a:buNone/>
            </a:pPr>
            <a:r>
              <a:rPr lang="en-US" dirty="0"/>
              <a:t>In repeated samples, 95% (90%) of such confidence intervals will contain the true parameter </a:t>
            </a:r>
            <a:r>
              <a:rPr lang="el-GR" dirty="0"/>
              <a:t>β</a:t>
            </a:r>
            <a:r>
              <a:rPr lang="en-US" baseline="-25000" dirty="0"/>
              <a:t>1</a:t>
            </a:r>
            <a:r>
              <a:rPr lang="en-US" dirty="0"/>
              <a:t> (</a:t>
            </a:r>
            <a:r>
              <a:rPr lang="el-GR" dirty="0"/>
              <a:t>β</a:t>
            </a:r>
            <a:r>
              <a:rPr lang="en-US" baseline="-25000" dirty="0"/>
              <a:t>2</a:t>
            </a:r>
            <a:r>
              <a:rPr lang="en-US" dirty="0"/>
              <a:t>).</a:t>
            </a:r>
            <a:br>
              <a:rPr lang="en-US" dirty="0"/>
            </a:br>
            <a:r>
              <a:rPr lang="el-GR" dirty="0"/>
              <a:t> β</a:t>
            </a:r>
            <a:r>
              <a:rPr lang="en-US" baseline="-25000" dirty="0"/>
              <a:t>1</a:t>
            </a:r>
            <a:r>
              <a:rPr lang="en-US" dirty="0"/>
              <a:t> = The value of Y when X is zero.</a:t>
            </a:r>
            <a:br>
              <a:rPr lang="en-US" dirty="0"/>
            </a:br>
            <a:r>
              <a:rPr lang="el-GR" dirty="0"/>
              <a:t> β</a:t>
            </a:r>
            <a:r>
              <a:rPr lang="en-US" baseline="-25000" dirty="0"/>
              <a:t>2</a:t>
            </a:r>
            <a:r>
              <a:rPr lang="en-US" dirty="0"/>
              <a:t> = The change in Y when X increases by 1.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Here, we are confident that X has a positive effect on Y.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We are confident that when X=0, Y is positive.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 dirty="0"/>
          </a:p>
          <a:p>
            <a:pPr marL="609600" indent="-609600" algn="ctr" eaLnBrk="1" hangingPunct="1">
              <a:buFont typeface="Wingdings" pitchFamily="2" charset="2"/>
              <a:buNone/>
            </a:pPr>
            <a:endParaRPr lang="en-US" sz="3600" dirty="0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886200" y="2895600"/>
          <a:ext cx="32956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4" imgW="1358640" imgH="241200" progId="Equation.3">
                  <p:embed/>
                </p:oleObj>
              </mc:Choice>
              <mc:Fallback>
                <p:oleObj name="Equation" r:id="rId4" imgW="1358640" imgH="241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895600"/>
                        <a:ext cx="3295650" cy="5857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304800" y="2895600"/>
          <a:ext cx="30194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6" imgW="1244520" imgH="241200" progId="Equation.3">
                  <p:embed/>
                </p:oleObj>
              </mc:Choice>
              <mc:Fallback>
                <p:oleObj name="Equation" r:id="rId6" imgW="124452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95600"/>
                        <a:ext cx="3019425" cy="5857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4358"/>
              </p:ext>
            </p:extLst>
          </p:nvPr>
        </p:nvGraphicFramePr>
        <p:xfrm>
          <a:off x="2743200" y="1812925"/>
          <a:ext cx="304958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8" imgW="1257120" imgH="368280" progId="Equation.3">
                  <p:embed/>
                </p:oleObj>
              </mc:Choice>
              <mc:Fallback>
                <p:oleObj name="Equation" r:id="rId8" imgW="1257120" imgH="368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12925"/>
                        <a:ext cx="3049588" cy="895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 Hypothesis Testing in a Simple Regression Context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CA" sz="3200"/>
              <a:t>As econometricians, we have questions.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CA" sz="3200"/>
              <a:t>	-Do intelligent baby toys affect baby 	intellect?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CA" sz="3200"/>
              <a:t>	-Do scarves have an elastic or inelastic 	demand?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CA" sz="3200"/>
              <a:t>Data has answers.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CA" sz="3200"/>
              <a:t>	-Through hypothesis testing</a:t>
            </a:r>
            <a:endParaRPr lang="en-US" sz="31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6.4.1 Setting Up the Hypothesis Test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AutoNum type="arabicParenR"/>
            </a:pPr>
            <a:r>
              <a:rPr lang="en-US" sz="3200"/>
              <a:t>State null and alternate hypotheses: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	H</a:t>
            </a:r>
            <a:r>
              <a:rPr lang="en-US" sz="3100" baseline="-25000"/>
              <a:t>o</a:t>
            </a:r>
            <a:r>
              <a:rPr lang="en-US" sz="3100"/>
              <a:t>: </a:t>
            </a:r>
            <a:r>
              <a:rPr lang="el-GR" sz="2800"/>
              <a:t>β</a:t>
            </a:r>
            <a:r>
              <a:rPr lang="en-US" sz="3100" baseline="-25000"/>
              <a:t>2</a:t>
            </a:r>
            <a:r>
              <a:rPr lang="en-US" sz="3100"/>
              <a:t>=2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	H</a:t>
            </a:r>
            <a:r>
              <a:rPr lang="en-US" sz="3100" baseline="-25000"/>
              <a:t>a</a:t>
            </a:r>
            <a:r>
              <a:rPr lang="en-US" sz="3100"/>
              <a:t>: </a:t>
            </a:r>
            <a:r>
              <a:rPr lang="el-GR" sz="2800"/>
              <a:t>β</a:t>
            </a:r>
            <a:r>
              <a:rPr lang="en-US" sz="3100" baseline="-25000"/>
              <a:t>2</a:t>
            </a:r>
            <a:r>
              <a:rPr lang="en-US" sz="3100"/>
              <a:t>≠2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2) Select a level of significance 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		</a:t>
            </a:r>
            <a:r>
              <a:rPr lang="el-GR" sz="3100"/>
              <a:t>α</a:t>
            </a:r>
            <a:r>
              <a:rPr lang="en-US" sz="3100"/>
              <a:t>=Prob(Type 1 Error)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	Let </a:t>
            </a:r>
            <a:r>
              <a:rPr lang="el-GR" sz="3100"/>
              <a:t>α</a:t>
            </a:r>
            <a:r>
              <a:rPr lang="en-US" sz="3100"/>
              <a:t>=0.05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3) Determine critical t values (df=n-2)</a:t>
            </a:r>
          </a:p>
          <a:p>
            <a:pPr marL="557213" lvl="1" indent="-442913" eaLnBrk="1" hangingPunct="1">
              <a:buFont typeface="Wingdings" pitchFamily="2" charset="2"/>
              <a:buNone/>
            </a:pPr>
            <a:r>
              <a:rPr lang="en-US" sz="3100"/>
              <a:t>If N=25, t* = ±2.069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6.4.1 Setting Up the Hypothesis Test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4) Calculate test statistic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If 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hat=6.465 and se(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hat)=1.034,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t=(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hat-</a:t>
            </a:r>
            <a:r>
              <a:rPr lang="el-GR" sz="3200"/>
              <a:t> β</a:t>
            </a:r>
            <a:r>
              <a:rPr lang="en-US" sz="3200" baseline="-25000"/>
              <a:t>2</a:t>
            </a:r>
            <a:r>
              <a:rPr lang="en-US" sz="3200"/>
              <a:t>)/se(</a:t>
            </a:r>
            <a:r>
              <a:rPr lang="el-GR" sz="3200"/>
              <a:t>β</a:t>
            </a:r>
            <a:r>
              <a:rPr lang="en-US" sz="3200" baseline="-25000"/>
              <a:t>2</a:t>
            </a:r>
            <a:r>
              <a:rPr lang="en-US" sz="3200"/>
              <a:t>hat)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 =(6.465-2)/1.034)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 = 4.318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5) Decide (Reject and do not reject regions)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Since t=4.318&gt;t*=2.069, reject H</a:t>
            </a:r>
            <a:r>
              <a:rPr lang="en-US" sz="3200" baseline="-25000"/>
              <a:t>0</a:t>
            </a: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6.4.1 Setting Up the Hypothesis Test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6) Interpret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/>
              <a:t>At a 5% level of significance, the change in Y due to a 1 unit change in X is not equal to 2.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 sz="3200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  <a:p>
            <a:pPr marL="0" indent="0"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6.4.1 Example 2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Given a sample size of 26, we estimate the formula: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We want to test whether studying has any effect on grades.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H</a:t>
            </a:r>
            <a:r>
              <a:rPr lang="en-US" sz="3200" baseline="-25000" dirty="0"/>
              <a:t>0</a:t>
            </a:r>
            <a:r>
              <a:rPr lang="en-US" sz="3200" dirty="0"/>
              <a:t>: </a:t>
            </a:r>
            <a:r>
              <a:rPr lang="el-GR" sz="3200" dirty="0"/>
              <a:t>β</a:t>
            </a:r>
            <a:r>
              <a:rPr lang="en-US" sz="3200" baseline="-25000" dirty="0"/>
              <a:t>2</a:t>
            </a:r>
            <a:r>
              <a:rPr lang="en-US" sz="3200" dirty="0"/>
              <a:t>=0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H</a:t>
            </a:r>
            <a:r>
              <a:rPr lang="en-US" sz="3200" baseline="-25000" dirty="0"/>
              <a:t>a</a:t>
            </a:r>
            <a:r>
              <a:rPr lang="en-US" sz="3200" dirty="0"/>
              <a:t>: </a:t>
            </a:r>
            <a:r>
              <a:rPr lang="el-GR" sz="3200" dirty="0"/>
              <a:t>β</a:t>
            </a:r>
            <a:r>
              <a:rPr lang="en-US" sz="3200" baseline="-25000" dirty="0"/>
              <a:t>2</a:t>
            </a:r>
            <a:r>
              <a:rPr lang="en-US" sz="3200" dirty="0"/>
              <a:t>≠0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l-GR" sz="3300" dirty="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3975"/>
              </p:ext>
            </p:extLst>
          </p:nvPr>
        </p:nvGraphicFramePr>
        <p:xfrm>
          <a:off x="1995488" y="2209800"/>
          <a:ext cx="4343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4" imgW="1790640" imgH="355320" progId="Equation.3">
                  <p:embed/>
                </p:oleObj>
              </mc:Choice>
              <mc:Fallback>
                <p:oleObj name="Equation" r:id="rId4" imgW="179064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488" y="2209800"/>
                        <a:ext cx="4343400" cy="863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>
                <a:solidFill>
                  <a:schemeClr val="tx1"/>
                </a:solidFill>
              </a:rPr>
              <a:t>6.4.1 Example 2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524000"/>
            <a:ext cx="9144000" cy="5334000"/>
          </a:xfrm>
          <a:noFill/>
        </p:spPr>
        <p:txBody>
          <a:bodyPr lIns="90487" tIns="44450" rIns="90487" bIns="44450"/>
          <a:lstStyle/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Given </a:t>
            </a:r>
            <a:r>
              <a:rPr lang="el-GR" sz="3200" dirty="0"/>
              <a:t>α</a:t>
            </a:r>
            <a:r>
              <a:rPr lang="en-US" sz="3200" dirty="0"/>
              <a:t>=0.01 and n-2=24,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t*=±2.80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t=(0.01-0)/0.005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 =2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Since t&lt;t*, Do not reject H</a:t>
            </a:r>
            <a:r>
              <a:rPr lang="en-US" sz="3200" baseline="-25000" dirty="0"/>
              <a:t>0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200" dirty="0"/>
              <a:t>At a 1% level of significance, studying has no effect on mark.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l-GR" sz="3300" dirty="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l-GR" sz="3300" baseline="-250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3200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dirty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93132"/>
              </p:ext>
            </p:extLst>
          </p:nvPr>
        </p:nvGraphicFramePr>
        <p:xfrm>
          <a:off x="2149475" y="990600"/>
          <a:ext cx="43418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4" imgW="1790640" imgH="355320" progId="Equation.3">
                  <p:embed/>
                </p:oleObj>
              </mc:Choice>
              <mc:Fallback>
                <p:oleObj name="Equation" r:id="rId4" imgW="1790640" imgH="3553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990600"/>
                        <a:ext cx="4341813" cy="863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noFill/>
        </p:spPr>
        <p:txBody>
          <a:bodyPr lIns="90487" tIns="44450" rIns="90487" bIns="44450"/>
          <a:lstStyle/>
          <a:p>
            <a:pPr algn="ctr" eaLnBrk="1" hangingPunct="1">
              <a:lnSpc>
                <a:spcPct val="80000"/>
              </a:lnSpc>
            </a:pPr>
            <a:r>
              <a:rPr lang="en-US" sz="4400" dirty="0">
                <a:solidFill>
                  <a:schemeClr val="tx1"/>
                </a:solidFill>
              </a:rPr>
              <a:t>6.6 OLS Estimation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19200"/>
            <a:ext cx="9144000" cy="3733800"/>
          </a:xfrm>
          <a:noFill/>
        </p:spPr>
        <p:txBody>
          <a:bodyPr lIns="90487" tIns="44450" rIns="90487" bIns="44450"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Often the calculation required for OLS estimation is greater than pen and paper is capable of.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When this occurs, an econometric program (such as Excel) is used to make the calculations.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 dirty="0"/>
              <a:t>The results should be expressed in this form: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dirty="0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394200" y="3346450"/>
          <a:ext cx="3556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2" name="Equation" r:id="rId4" imgW="355320" imgH="164880" progId="Equation.3">
                  <p:embed/>
                </p:oleObj>
              </mc:Choice>
              <mc:Fallback>
                <p:oleObj name="Equation" r:id="rId4" imgW="355320" imgH="1648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346450"/>
                        <a:ext cx="3556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51054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7" tIns="44450" rIns="90487" bIns="44450"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kumimoji="0" lang="en-US" sz="2800" kern="0" dirty="0">
                <a:latin typeface="+mn-lt"/>
                <a:cs typeface="+mn-cs"/>
              </a:rPr>
              <a:t>For Example: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600" kern="0" dirty="0">
              <a:latin typeface="+mn-lt"/>
              <a:cs typeface="+mn-cs"/>
            </a:endParaRP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667000" y="3657600"/>
          <a:ext cx="2560638" cy="1412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3" name="Equation" r:id="rId6" imgW="1244520" imgH="685800" progId="Equation.3">
                  <p:embed/>
                </p:oleObj>
              </mc:Choice>
              <mc:Fallback>
                <p:oleObj name="Equation" r:id="rId6" imgW="1244520" imgH="685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657600"/>
                        <a:ext cx="2560638" cy="141299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2667000" y="5181600"/>
          <a:ext cx="5730875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Equation" r:id="rId8" imgW="2361960" imgH="583920" progId="Equation.3">
                  <p:embed/>
                </p:oleObj>
              </mc:Choice>
              <mc:Fallback>
                <p:oleObj name="Equation" r:id="rId8" imgW="2361960" imgH="58392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81600"/>
                        <a:ext cx="5730875" cy="141922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3C595-2366-4DE4-812A-FE1679EE0CC2}" type="slidenum">
              <a:rPr lang="en-CA" smtClean="0"/>
              <a:pPr>
                <a:defRPr/>
              </a:pPr>
              <a:t>5</a:t>
            </a:fld>
            <a:endParaRPr lang="en-CA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/>
              <a:t>6.1 The OLS Estimator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These OLS estimates create a straight line going through the “middle” of the estimates:</a:t>
            </a:r>
            <a:endParaRPr lang="en-US">
              <a:cs typeface="Tahom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47800" y="2286000"/>
          <a:ext cx="6334125" cy="437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hart" r:id="rId4" imgW="3667110" imgH="2533741" progId="Excel.Sheet.8">
                  <p:embed/>
                </p:oleObj>
              </mc:Choice>
              <mc:Fallback>
                <p:oleObj name="Chart" r:id="rId4" imgW="3667110" imgH="2533741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86000"/>
                        <a:ext cx="6334125" cy="437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9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Line 6"/>
          <p:cNvSpPr>
            <a:spLocks noChangeShapeType="1"/>
          </p:cNvSpPr>
          <p:nvPr/>
        </p:nvSpPr>
        <p:spPr bwMode="auto">
          <a:xfrm flipV="1">
            <a:off x="4038600" y="3352800"/>
            <a:ext cx="2895600" cy="1676400"/>
          </a:xfrm>
          <a:prstGeom prst="line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CA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2238B-0B12-47D6-932A-722A2DB7078C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/>
              <a:t>6.1.1 Fitted or Predicted Values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49530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From the above we see that often the </a:t>
            </a:r>
            <a:r>
              <a:rPr lang="en-US" u="sng"/>
              <a:t>actual</a:t>
            </a:r>
            <a:r>
              <a:rPr lang="en-US"/>
              <a:t> data points lie above or below the </a:t>
            </a:r>
            <a:r>
              <a:rPr lang="en-US" u="sng"/>
              <a:t>estimated</a:t>
            </a:r>
            <a:r>
              <a:rPr lang="en-US"/>
              <a:t> line.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Points on the line give us ESTIMATED y values for each given x.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 </a:t>
            </a:r>
            <a:r>
              <a:rPr lang="en-US" b="1"/>
              <a:t>predicted</a:t>
            </a:r>
            <a:r>
              <a:rPr lang="en-US"/>
              <a:t> or </a:t>
            </a:r>
            <a:r>
              <a:rPr lang="en-US" b="1"/>
              <a:t>fitted</a:t>
            </a:r>
            <a:r>
              <a:rPr lang="en-US"/>
              <a:t> y values are found using our x data and our estimated </a:t>
            </a:r>
            <a:r>
              <a:rPr lang="el-GR"/>
              <a:t>β</a:t>
            </a:r>
            <a:r>
              <a:rPr lang="en-US"/>
              <a:t>’s: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981200" y="5181599"/>
          <a:ext cx="4419600" cy="1265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4" imgW="888840" imgH="253800" progId="Equation.3">
                  <p:embed/>
                </p:oleObj>
              </mc:Choice>
              <mc:Fallback>
                <p:oleObj name="Equation" r:id="rId4" imgW="8888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181599"/>
                        <a:ext cx="4419600" cy="126506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B7DFE-8D93-4086-9CAE-331F1E578C6D}" type="slidenum">
              <a:rPr lang="en-CA" smtClean="0"/>
              <a:pPr>
                <a:defRPr/>
              </a:pPr>
              <a:t>7</a:t>
            </a:fld>
            <a:endParaRPr lang="en-CA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153400" cy="1143000"/>
          </a:xfrm>
        </p:spPr>
        <p:txBody>
          <a:bodyPr/>
          <a:lstStyle/>
          <a:p>
            <a:pPr algn="ctr" eaLnBrk="1" hangingPunct="1"/>
            <a:r>
              <a:rPr lang="en-US"/>
              <a:t>6.1.1 Estimators Example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057400"/>
            <a:ext cx="9144000" cy="480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400" u="sng">
                <a:cs typeface="Tahoma" pitchFamily="34" charset="0"/>
              </a:rPr>
              <a:t>Ols Estimation</a:t>
            </a:r>
            <a:r>
              <a:rPr lang="en-US" sz="2400">
                <a:cs typeface="Tahoma" pitchFamily="34" charset="0"/>
              </a:rPr>
              <a:t> (From Chapter 5)</a:t>
            </a:r>
            <a:endParaRPr lang="en-US" sz="2400" u="sng">
              <a:cs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2400">
              <a:cs typeface="Tahoma" pitchFamily="34" charset="0"/>
            </a:endParaRPr>
          </a:p>
        </p:txBody>
      </p:sp>
      <p:graphicFrame>
        <p:nvGraphicFramePr>
          <p:cNvPr id="419844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6858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467600" y="2895600"/>
          <a:ext cx="1477962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4" imgW="609480" imgH="1041120" progId="Equation.3">
                  <p:embed/>
                </p:oleObj>
              </mc:Choice>
              <mc:Fallback>
                <p:oleObj name="Equation" r:id="rId4" imgW="609480" imgH="10411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2895600"/>
                        <a:ext cx="1477962" cy="25273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3886200" y="2514600"/>
          <a:ext cx="2962952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6" imgW="1257120" imgH="1841400" progId="Equation.3">
                  <p:embed/>
                </p:oleObj>
              </mc:Choice>
              <mc:Fallback>
                <p:oleObj name="Equation" r:id="rId6" imgW="1257120" imgH="1841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514600"/>
                        <a:ext cx="2962952" cy="43434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315236" y="2514600"/>
          <a:ext cx="2962952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8" imgW="1257120" imgH="1841400" progId="Equation.3">
                  <p:embed/>
                </p:oleObj>
              </mc:Choice>
              <mc:Fallback>
                <p:oleObj name="Equation" r:id="rId8" imgW="1257120" imgH="1841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36" y="2514600"/>
                        <a:ext cx="2962952" cy="43434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A89372-6A1C-47AE-9896-B13FC9B052F3}" type="slidenum">
              <a:rPr lang="en-CA" smtClean="0"/>
              <a:pPr>
                <a:defRPr/>
              </a:pPr>
              <a:t>8</a:t>
            </a:fld>
            <a:endParaRPr lang="en-CA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6096000" cy="1143000"/>
          </a:xfrm>
        </p:spPr>
        <p:txBody>
          <a:bodyPr/>
          <a:lstStyle/>
          <a:p>
            <a:pPr algn="ctr" eaLnBrk="1" hangingPunct="1"/>
            <a:r>
              <a:rPr lang="en-US"/>
              <a:t>6.1.1 Estimating Errors or Residuals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915400" cy="1600200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 estimated y values (yhat) are rarely equal to their actual values (y).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en-US"/>
              <a:t>The difference is the estimated error term: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en-US"/>
          </a:p>
          <a:p>
            <a:pPr marL="609600" indent="-609600" eaLnBrk="1" hangingPunct="1">
              <a:buFont typeface="Wingdings" pitchFamily="2" charset="2"/>
              <a:buNone/>
            </a:pPr>
            <a:endParaRPr lang="en-US" sz="3600"/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360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4953000"/>
            <a:ext cx="8915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7" rIns="92075" bIns="46037"/>
          <a:lstStyle/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r>
              <a:rPr kumimoji="0" lang="en-US" sz="2800" kern="0" dirty="0">
                <a:latin typeface="+mn-lt"/>
                <a:cs typeface="+mn-cs"/>
              </a:rPr>
              <a:t>Since we are indifferent whether our estimates are above or below the actual, we can square these estimated errors.  A higher squared error means an estimate farther from the actual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28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en-US" sz="3600" kern="0" dirty="0">
              <a:latin typeface="+mn-lt"/>
              <a:cs typeface="+mn-cs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0000"/>
              <a:buFont typeface="Wingdings" pitchFamily="2" charset="2"/>
              <a:buNone/>
              <a:defRPr/>
            </a:pPr>
            <a:endParaRPr kumimoji="0" lang="ru-RU" sz="3600" kern="0" dirty="0">
              <a:latin typeface="+mn-lt"/>
              <a:cs typeface="+mn-cs"/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7200" y="2743200"/>
          <a:ext cx="576292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4" imgW="685800" imgH="253800" progId="Equation.3">
                  <p:embed/>
                </p:oleObj>
              </mc:Choice>
              <mc:Fallback>
                <p:oleObj name="Equation" r:id="rId4" imgW="68580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43200"/>
                        <a:ext cx="5762920" cy="2133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447DE3-B44D-4670-B277-165C2185D1C0}" type="slidenum">
              <a:rPr lang="en-CA" smtClean="0"/>
              <a:pPr>
                <a:defRPr/>
              </a:pPr>
              <a:t>9</a:t>
            </a:fld>
            <a:endParaRPr lang="en-CA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-152400"/>
            <a:ext cx="8686800" cy="1143000"/>
          </a:xfrm>
        </p:spPr>
        <p:txBody>
          <a:bodyPr/>
          <a:lstStyle/>
          <a:p>
            <a:pPr algn="ctr" eaLnBrk="1" hangingPunct="1"/>
            <a:r>
              <a:rPr lang="en-US"/>
              <a:t>6.1.1 Estimators Example</a:t>
            </a:r>
          </a:p>
        </p:txBody>
      </p:sp>
      <p:graphicFrame>
        <p:nvGraphicFramePr>
          <p:cNvPr id="428036" name="Group 4"/>
          <p:cNvGraphicFramePr>
            <a:graphicFrameLocks noGrp="1"/>
          </p:cNvGraphicFramePr>
          <p:nvPr>
            <p:ph sz="half" idx="2"/>
          </p:nvPr>
        </p:nvGraphicFramePr>
        <p:xfrm>
          <a:off x="228600" y="685800"/>
          <a:ext cx="7543800" cy="1219200"/>
        </p:xfrm>
        <a:graphic>
          <a:graphicData uri="http://schemas.openxmlformats.org/drawingml/2006/table">
            <a:tbl>
              <a:tblPr/>
              <a:tblGrid>
                <a:gridCol w="173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Price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Pbar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 =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Quantity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Qbar=15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57200" y="2133600"/>
          <a:ext cx="2125662" cy="443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4" imgW="876240" imgH="1828800" progId="Equation.3">
                  <p:embed/>
                </p:oleObj>
              </mc:Choice>
              <mc:Fallback>
                <p:oleObj name="Equation" r:id="rId4" imgW="876240" imgH="1828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133600"/>
                        <a:ext cx="2125662" cy="44386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3733800" y="2082799"/>
          <a:ext cx="2155825" cy="4470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6" imgW="888840" imgH="1841400" progId="Equation.3">
                  <p:embed/>
                </p:oleObj>
              </mc:Choice>
              <mc:Fallback>
                <p:oleObj name="Equation" r:id="rId6" imgW="888840" imgH="1841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82799"/>
                        <a:ext cx="2155825" cy="447040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Generic</Template>
  <TotalTime>12085</TotalTime>
  <Words>2742</Words>
  <Application>Microsoft Office PowerPoint</Application>
  <PresentationFormat>On-screen Show (4:3)</PresentationFormat>
  <Paragraphs>612</Paragraphs>
  <Slides>48</Slides>
  <Notes>48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Arial Narrow</vt:lpstr>
      <vt:lpstr>Tahoma</vt:lpstr>
      <vt:lpstr>Times New Roman</vt:lpstr>
      <vt:lpstr>Wingdings</vt:lpstr>
      <vt:lpstr>Generic</vt:lpstr>
      <vt:lpstr>Equation</vt:lpstr>
      <vt:lpstr>Chart</vt:lpstr>
      <vt:lpstr>6. Simple Regression and  OLS Estimation</vt:lpstr>
      <vt:lpstr>6. Regression &amp; OLS</vt:lpstr>
      <vt:lpstr>6.1 The OLS Estimator and its Properties</vt:lpstr>
      <vt:lpstr>6.1 Properties of the OLS Estimator</vt:lpstr>
      <vt:lpstr>6.1 The OLS Estimator</vt:lpstr>
      <vt:lpstr>6.1.1 Fitted or Predicted Values</vt:lpstr>
      <vt:lpstr>6.1.1 Estimators Example</vt:lpstr>
      <vt:lpstr>6.1.1 Estimating Errors or Residuals</vt:lpstr>
      <vt:lpstr>6.1.1 Estimators Example</vt:lpstr>
      <vt:lpstr>6.1.2 Statistical Properties of OLS</vt:lpstr>
      <vt:lpstr>6.1.2 Statistical Properties of OLS</vt:lpstr>
      <vt:lpstr>6.1.2 Statistical Properties of OLS</vt:lpstr>
      <vt:lpstr>6.1.2 OLS is BLUE</vt:lpstr>
      <vt:lpstr>6.1.2 U nbiased </vt:lpstr>
      <vt:lpstr>6.1.2 U nbiased </vt:lpstr>
      <vt:lpstr>6.1.2 U nbiased </vt:lpstr>
      <vt:lpstr>6.1.2 U nbiased </vt:lpstr>
      <vt:lpstr>6.1.2 U nbiased </vt:lpstr>
      <vt:lpstr>6.1.2 U nbiased </vt:lpstr>
      <vt:lpstr>6.1.2 L inear</vt:lpstr>
      <vt:lpstr>6.1.2 B est</vt:lpstr>
      <vt:lpstr>6.1.2 E stimator</vt:lpstr>
      <vt:lpstr>6.1.2 Normality of Y</vt:lpstr>
      <vt:lpstr>6.1.2 Normality of Y</vt:lpstr>
      <vt:lpstr>6.1.2 Normality of Y</vt:lpstr>
      <vt:lpstr>6.1.2 Normality of OLS</vt:lpstr>
      <vt:lpstr>6.1.2 Normality of OLS</vt:lpstr>
      <vt:lpstr>6.1.2 Normality of OLS</vt:lpstr>
      <vt:lpstr>6.1.2 Normality of OLS</vt:lpstr>
      <vt:lpstr>6.2 OLS Estimators and Goodness of Fit</vt:lpstr>
      <vt:lpstr>6.2 Measuring Goodness of Fit</vt:lpstr>
      <vt:lpstr>6.2 Measuring Goodness of Fit</vt:lpstr>
      <vt:lpstr>6.2 Measuring Goodness of Fit</vt:lpstr>
      <vt:lpstr>6.3 Confidence Intervals for Simple Economic Models</vt:lpstr>
      <vt:lpstr>6.3.1 Deriving a Confidence Interval</vt:lpstr>
      <vt:lpstr>6.3.1 Deriving a Confidence Interval</vt:lpstr>
      <vt:lpstr>6.3.1 Deriving a Confidence Interval</vt:lpstr>
      <vt:lpstr>6.3.1 Deriving a Confidence Interval</vt:lpstr>
      <vt:lpstr>6.3.1 Confident Example</vt:lpstr>
      <vt:lpstr>6.3.1 Confident Example</vt:lpstr>
      <vt:lpstr>6.3.1 Confident Example</vt:lpstr>
      <vt:lpstr>6.4 Hypothesis Testing in a Simple Regression Context</vt:lpstr>
      <vt:lpstr>6.4.1 Setting Up the Hypothesis Test</vt:lpstr>
      <vt:lpstr>6.4.1 Setting Up the Hypothesis Test</vt:lpstr>
      <vt:lpstr>6.4.1 Setting Up the Hypothesis Test</vt:lpstr>
      <vt:lpstr>6.4.1 Example 2</vt:lpstr>
      <vt:lpstr>6.4.1 Example 2</vt:lpstr>
      <vt:lpstr>6.6 OLS Estimation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 Goals &amp; Policy</dc:title>
  <dc:creator>Lorne</dc:creator>
  <cp:lastModifiedBy>Lorne</cp:lastModifiedBy>
  <cp:revision>80</cp:revision>
  <dcterms:created xsi:type="dcterms:W3CDTF">2004-11-25T18:39:36Z</dcterms:created>
  <dcterms:modified xsi:type="dcterms:W3CDTF">2019-12-29T07:42:41Z</dcterms:modified>
</cp:coreProperties>
</file>