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47"/>
  </p:notesMasterIdLst>
  <p:handoutMasterIdLst>
    <p:handoutMasterId r:id="rId148"/>
  </p:handoutMasterIdLst>
  <p:sldIdLst>
    <p:sldId id="460" r:id="rId2"/>
    <p:sldId id="308" r:id="rId3"/>
    <p:sldId id="309" r:id="rId4"/>
    <p:sldId id="310" r:id="rId5"/>
    <p:sldId id="311" r:id="rId6"/>
    <p:sldId id="312" r:id="rId7"/>
    <p:sldId id="474" r:id="rId8"/>
    <p:sldId id="313" r:id="rId9"/>
    <p:sldId id="315" r:id="rId10"/>
    <p:sldId id="359" r:id="rId11"/>
    <p:sldId id="461" r:id="rId12"/>
    <p:sldId id="475" r:id="rId13"/>
    <p:sldId id="476" r:id="rId14"/>
    <p:sldId id="316" r:id="rId15"/>
    <p:sldId id="314" r:id="rId16"/>
    <p:sldId id="317" r:id="rId17"/>
    <p:sldId id="478" r:id="rId18"/>
    <p:sldId id="477" r:id="rId19"/>
    <p:sldId id="479" r:id="rId20"/>
    <p:sldId id="480" r:id="rId21"/>
    <p:sldId id="481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470" r:id="rId30"/>
    <p:sldId id="471" r:id="rId31"/>
    <p:sldId id="472" r:id="rId32"/>
    <p:sldId id="325" r:id="rId33"/>
    <p:sldId id="326" r:id="rId34"/>
    <p:sldId id="327" r:id="rId35"/>
    <p:sldId id="328" r:id="rId36"/>
    <p:sldId id="329" r:id="rId37"/>
    <p:sldId id="330" r:id="rId38"/>
    <p:sldId id="331" r:id="rId39"/>
    <p:sldId id="332" r:id="rId40"/>
    <p:sldId id="333" r:id="rId41"/>
    <p:sldId id="334" r:id="rId42"/>
    <p:sldId id="335" r:id="rId43"/>
    <p:sldId id="336" r:id="rId44"/>
    <p:sldId id="337" r:id="rId45"/>
    <p:sldId id="338" r:id="rId46"/>
    <p:sldId id="339" r:id="rId47"/>
    <p:sldId id="360" r:id="rId48"/>
    <p:sldId id="361" r:id="rId49"/>
    <p:sldId id="362" r:id="rId50"/>
    <p:sldId id="363" r:id="rId51"/>
    <p:sldId id="364" r:id="rId52"/>
    <p:sldId id="365" r:id="rId53"/>
    <p:sldId id="366" r:id="rId54"/>
    <p:sldId id="367" r:id="rId55"/>
    <p:sldId id="368" r:id="rId56"/>
    <p:sldId id="369" r:id="rId57"/>
    <p:sldId id="370" r:id="rId58"/>
    <p:sldId id="371" r:id="rId59"/>
    <p:sldId id="372" r:id="rId60"/>
    <p:sldId id="373" r:id="rId61"/>
    <p:sldId id="374" r:id="rId62"/>
    <p:sldId id="375" r:id="rId63"/>
    <p:sldId id="376" r:id="rId64"/>
    <p:sldId id="377" r:id="rId65"/>
    <p:sldId id="378" r:id="rId66"/>
    <p:sldId id="379" r:id="rId67"/>
    <p:sldId id="380" r:id="rId68"/>
    <p:sldId id="462" r:id="rId69"/>
    <p:sldId id="382" r:id="rId70"/>
    <p:sldId id="383" r:id="rId71"/>
    <p:sldId id="384" r:id="rId72"/>
    <p:sldId id="385" r:id="rId73"/>
    <p:sldId id="386" r:id="rId74"/>
    <p:sldId id="463" r:id="rId75"/>
    <p:sldId id="388" r:id="rId76"/>
    <p:sldId id="389" r:id="rId77"/>
    <p:sldId id="390" r:id="rId78"/>
    <p:sldId id="391" r:id="rId79"/>
    <p:sldId id="473" r:id="rId80"/>
    <p:sldId id="392" r:id="rId81"/>
    <p:sldId id="464" r:id="rId82"/>
    <p:sldId id="482" r:id="rId83"/>
    <p:sldId id="465" r:id="rId84"/>
    <p:sldId id="483" r:id="rId85"/>
    <p:sldId id="484" r:id="rId86"/>
    <p:sldId id="485" r:id="rId87"/>
    <p:sldId id="395" r:id="rId88"/>
    <p:sldId id="487" r:id="rId89"/>
    <p:sldId id="466" r:id="rId90"/>
    <p:sldId id="488" r:id="rId91"/>
    <p:sldId id="397" r:id="rId92"/>
    <p:sldId id="489" r:id="rId93"/>
    <p:sldId id="467" r:id="rId94"/>
    <p:sldId id="468" r:id="rId95"/>
    <p:sldId id="490" r:id="rId96"/>
    <p:sldId id="400" r:id="rId97"/>
    <p:sldId id="401" r:id="rId98"/>
    <p:sldId id="402" r:id="rId99"/>
    <p:sldId id="403" r:id="rId100"/>
    <p:sldId id="404" r:id="rId101"/>
    <p:sldId id="405" r:id="rId102"/>
    <p:sldId id="406" r:id="rId103"/>
    <p:sldId id="407" r:id="rId104"/>
    <p:sldId id="409" r:id="rId105"/>
    <p:sldId id="408" r:id="rId106"/>
    <p:sldId id="410" r:id="rId107"/>
    <p:sldId id="411" r:id="rId108"/>
    <p:sldId id="412" r:id="rId109"/>
    <p:sldId id="413" r:id="rId110"/>
    <p:sldId id="414" r:id="rId111"/>
    <p:sldId id="415" r:id="rId112"/>
    <p:sldId id="416" r:id="rId113"/>
    <p:sldId id="417" r:id="rId114"/>
    <p:sldId id="418" r:id="rId115"/>
    <p:sldId id="419" r:id="rId116"/>
    <p:sldId id="420" r:id="rId117"/>
    <p:sldId id="421" r:id="rId118"/>
    <p:sldId id="448" r:id="rId119"/>
    <p:sldId id="422" r:id="rId120"/>
    <p:sldId id="423" r:id="rId121"/>
    <p:sldId id="426" r:id="rId122"/>
    <p:sldId id="469" r:id="rId123"/>
    <p:sldId id="428" r:id="rId124"/>
    <p:sldId id="429" r:id="rId125"/>
    <p:sldId id="430" r:id="rId126"/>
    <p:sldId id="454" r:id="rId127"/>
    <p:sldId id="456" r:id="rId128"/>
    <p:sldId id="458" r:id="rId129"/>
    <p:sldId id="451" r:id="rId130"/>
    <p:sldId id="452" r:id="rId131"/>
    <p:sldId id="457" r:id="rId132"/>
    <p:sldId id="459" r:id="rId133"/>
    <p:sldId id="437" r:id="rId134"/>
    <p:sldId id="438" r:id="rId135"/>
    <p:sldId id="439" r:id="rId136"/>
    <p:sldId id="440" r:id="rId137"/>
    <p:sldId id="441" r:id="rId138"/>
    <p:sldId id="442" r:id="rId139"/>
    <p:sldId id="443" r:id="rId140"/>
    <p:sldId id="444" r:id="rId141"/>
    <p:sldId id="445" r:id="rId142"/>
    <p:sldId id="446" r:id="rId143"/>
    <p:sldId id="447" r:id="rId144"/>
    <p:sldId id="491" r:id="rId145"/>
    <p:sldId id="492" r:id="rId146"/>
  </p:sldIdLst>
  <p:sldSz cx="9144000" cy="6858000" type="screen4x3"/>
  <p:notesSz cx="7315200" cy="96012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FF"/>
    <a:srgbClr val="FF00FF"/>
    <a:srgbClr val="004846"/>
    <a:srgbClr val="FF9933"/>
    <a:srgbClr val="00CC66"/>
    <a:srgbClr val="CCFFF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8" autoAdjust="0"/>
    <p:restoredTop sz="94660"/>
  </p:normalViewPr>
  <p:slideViewPr>
    <p:cSldViewPr>
      <p:cViewPr varScale="1">
        <p:scale>
          <a:sx n="60" d="100"/>
          <a:sy n="60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  <p:sld r:id="rId49" collapse="1"/>
      <p:sld r:id="rId50" collapse="1"/>
      <p:sld r:id="rId51" collapse="1"/>
      <p:sld r:id="rId52" collapse="1"/>
      <p:sld r:id="rId53" collapse="1"/>
      <p:sld r:id="rId54" collapse="1"/>
      <p:sld r:id="rId55" collapse="1"/>
      <p:sld r:id="rId56" collapse="1"/>
      <p:sld r:id="rId57" collapse="1"/>
      <p:sld r:id="rId58" collapse="1"/>
      <p:sld r:id="rId59" collapse="1"/>
      <p:sld r:id="rId60" collapse="1"/>
      <p:sld r:id="rId61" collapse="1"/>
      <p:sld r:id="rId62" collapse="1"/>
      <p:sld r:id="rId63" collapse="1"/>
      <p:sld r:id="rId64" collapse="1"/>
      <p:sld r:id="rId65" collapse="1"/>
      <p:sld r:id="rId66" collapse="1"/>
      <p:sld r:id="rId67" collapse="1"/>
      <p:sld r:id="rId68" collapse="1"/>
      <p:sld r:id="rId69" collapse="1"/>
      <p:sld r:id="rId70" collapse="1"/>
      <p:sld r:id="rId71" collapse="1"/>
      <p:sld r:id="rId72" collapse="1"/>
      <p:sld r:id="rId73" collapse="1"/>
      <p:sld r:id="rId74" collapse="1"/>
      <p:sld r:id="rId75" collapse="1"/>
      <p:sld r:id="rId76" collapse="1"/>
      <p:sld r:id="rId77" collapse="1"/>
      <p:sld r:id="rId78" collapse="1"/>
      <p:sld r:id="rId79" collapse="1"/>
      <p:sld r:id="rId80" collapse="1"/>
      <p:sld r:id="rId81" collapse="1"/>
      <p:sld r:id="rId82" collapse="1"/>
      <p:sld r:id="rId83" collapse="1"/>
      <p:sld r:id="rId84" collapse="1"/>
      <p:sld r:id="rId85" collapse="1"/>
      <p:sld r:id="rId86" collapse="1"/>
      <p:sld r:id="rId87" collapse="1"/>
      <p:sld r:id="rId88" collapse="1"/>
      <p:sld r:id="rId89" collapse="1"/>
      <p:sld r:id="rId90" collapse="1"/>
      <p:sld r:id="rId91" collapse="1"/>
      <p:sld r:id="rId92" collapse="1"/>
      <p:sld r:id="rId93" collapse="1"/>
      <p:sld r:id="rId94" collapse="1"/>
      <p:sld r:id="rId95" collapse="1"/>
      <p:sld r:id="rId96" collapse="1"/>
      <p:sld r:id="rId97" collapse="1"/>
      <p:sld r:id="rId98" collapse="1"/>
      <p:sld r:id="rId99" collapse="1"/>
      <p:sld r:id="rId100" collapse="1"/>
      <p:sld r:id="rId101" collapse="1"/>
      <p:sld r:id="rId102" collapse="1"/>
      <p:sld r:id="rId103" collapse="1"/>
      <p:sld r:id="rId104" collapse="1"/>
      <p:sld r:id="rId105" collapse="1"/>
      <p:sld r:id="rId106" collapse="1"/>
      <p:sld r:id="rId107" collapse="1"/>
      <p:sld r:id="rId108" collapse="1"/>
      <p:sld r:id="rId109" collapse="1"/>
      <p:sld r:id="rId110" collapse="1"/>
      <p:sld r:id="rId111" collapse="1"/>
      <p:sld r:id="rId112" collapse="1"/>
      <p:sld r:id="rId113" collapse="1"/>
      <p:sld r:id="rId114" collapse="1"/>
      <p:sld r:id="rId115" collapse="1"/>
      <p:sld r:id="rId116" collapse="1"/>
      <p:sld r:id="rId117" collapse="1"/>
      <p:sld r:id="rId118" collapse="1"/>
      <p:sld r:id="rId119" collapse="1"/>
      <p:sld r:id="rId120" collapse="1"/>
      <p:sld r:id="rId121" collapse="1"/>
      <p:sld r:id="rId122" collapse="1"/>
      <p:sld r:id="rId123" collapse="1"/>
      <p:sld r:id="rId124" collapse="1"/>
      <p:sld r:id="rId125" collapse="1"/>
      <p:sld r:id="rId126" collapse="1"/>
      <p:sld r:id="rId127" collapse="1"/>
      <p:sld r:id="rId128" collapse="1"/>
      <p:sld r:id="rId129" collapse="1"/>
      <p:sld r:id="rId130" collapse="1"/>
      <p:sld r:id="rId131" collapse="1"/>
      <p:sld r:id="rId132" collapse="1"/>
      <p:sld r:id="rId133" collapse="1"/>
      <p:sld r:id="rId134" collapse="1"/>
      <p:sld r:id="rId135" collapse="1"/>
      <p:sld r:id="rId136" collapse="1"/>
      <p:sld r:id="rId137" collapse="1"/>
      <p:sld r:id="rId138" collapse="1"/>
      <p:sld r:id="rId139" collapse="1"/>
      <p:sld r:id="rId140" collapse="1"/>
      <p:sld r:id="rId141" collapse="1"/>
      <p:sld r:id="rId142" collapse="1"/>
      <p:sld r:id="rId143" collapse="1"/>
      <p:sld r:id="rId144" collapse="1"/>
      <p:sld r:id="rId14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2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handoutMaster" Target="handoutMasters/handoutMaster1.xml"/><Relationship Id="rId15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26" Type="http://schemas.openxmlformats.org/officeDocument/2006/relationships/slide" Target="slides/slide26.xml"/><Relationship Id="rId117" Type="http://schemas.openxmlformats.org/officeDocument/2006/relationships/slide" Target="slides/slide117.xml"/><Relationship Id="rId21" Type="http://schemas.openxmlformats.org/officeDocument/2006/relationships/slide" Target="slides/slide21.xml"/><Relationship Id="rId42" Type="http://schemas.openxmlformats.org/officeDocument/2006/relationships/slide" Target="slides/slide42.xml"/><Relationship Id="rId47" Type="http://schemas.openxmlformats.org/officeDocument/2006/relationships/slide" Target="slides/slide47.xml"/><Relationship Id="rId63" Type="http://schemas.openxmlformats.org/officeDocument/2006/relationships/slide" Target="slides/slide63.xml"/><Relationship Id="rId68" Type="http://schemas.openxmlformats.org/officeDocument/2006/relationships/slide" Target="slides/slide68.xml"/><Relationship Id="rId84" Type="http://schemas.openxmlformats.org/officeDocument/2006/relationships/slide" Target="slides/slide84.xml"/><Relationship Id="rId89" Type="http://schemas.openxmlformats.org/officeDocument/2006/relationships/slide" Target="slides/slide89.xml"/><Relationship Id="rId112" Type="http://schemas.openxmlformats.org/officeDocument/2006/relationships/slide" Target="slides/slide112.xml"/><Relationship Id="rId133" Type="http://schemas.openxmlformats.org/officeDocument/2006/relationships/slide" Target="slides/slide133.xml"/><Relationship Id="rId138" Type="http://schemas.openxmlformats.org/officeDocument/2006/relationships/slide" Target="slides/slide138.xml"/><Relationship Id="rId16" Type="http://schemas.openxmlformats.org/officeDocument/2006/relationships/slide" Target="slides/slide16.xml"/><Relationship Id="rId107" Type="http://schemas.openxmlformats.org/officeDocument/2006/relationships/slide" Target="slides/slide107.xml"/><Relationship Id="rId11" Type="http://schemas.openxmlformats.org/officeDocument/2006/relationships/slide" Target="slides/slide11.xml"/><Relationship Id="rId32" Type="http://schemas.openxmlformats.org/officeDocument/2006/relationships/slide" Target="slides/slide32.xml"/><Relationship Id="rId37" Type="http://schemas.openxmlformats.org/officeDocument/2006/relationships/slide" Target="slides/slide37.xml"/><Relationship Id="rId53" Type="http://schemas.openxmlformats.org/officeDocument/2006/relationships/slide" Target="slides/slide53.xml"/><Relationship Id="rId58" Type="http://schemas.openxmlformats.org/officeDocument/2006/relationships/slide" Target="slides/slide58.xml"/><Relationship Id="rId74" Type="http://schemas.openxmlformats.org/officeDocument/2006/relationships/slide" Target="slides/slide74.xml"/><Relationship Id="rId79" Type="http://schemas.openxmlformats.org/officeDocument/2006/relationships/slide" Target="slides/slide79.xml"/><Relationship Id="rId102" Type="http://schemas.openxmlformats.org/officeDocument/2006/relationships/slide" Target="slides/slide102.xml"/><Relationship Id="rId123" Type="http://schemas.openxmlformats.org/officeDocument/2006/relationships/slide" Target="slides/slide123.xml"/><Relationship Id="rId128" Type="http://schemas.openxmlformats.org/officeDocument/2006/relationships/slide" Target="slides/slide128.xml"/><Relationship Id="rId144" Type="http://schemas.openxmlformats.org/officeDocument/2006/relationships/slide" Target="slides/slide144.xml"/><Relationship Id="rId5" Type="http://schemas.openxmlformats.org/officeDocument/2006/relationships/slide" Target="slides/slide5.xml"/><Relationship Id="rId90" Type="http://schemas.openxmlformats.org/officeDocument/2006/relationships/slide" Target="slides/slide90.xml"/><Relationship Id="rId95" Type="http://schemas.openxmlformats.org/officeDocument/2006/relationships/slide" Target="slides/slide95.xml"/><Relationship Id="rId22" Type="http://schemas.openxmlformats.org/officeDocument/2006/relationships/slide" Target="slides/slide22.xml"/><Relationship Id="rId27" Type="http://schemas.openxmlformats.org/officeDocument/2006/relationships/slide" Target="slides/slide27.xml"/><Relationship Id="rId43" Type="http://schemas.openxmlformats.org/officeDocument/2006/relationships/slide" Target="slides/slide43.xml"/><Relationship Id="rId48" Type="http://schemas.openxmlformats.org/officeDocument/2006/relationships/slide" Target="slides/slide48.xml"/><Relationship Id="rId64" Type="http://schemas.openxmlformats.org/officeDocument/2006/relationships/slide" Target="slides/slide64.xml"/><Relationship Id="rId69" Type="http://schemas.openxmlformats.org/officeDocument/2006/relationships/slide" Target="slides/slide69.xml"/><Relationship Id="rId113" Type="http://schemas.openxmlformats.org/officeDocument/2006/relationships/slide" Target="slides/slide113.xml"/><Relationship Id="rId118" Type="http://schemas.openxmlformats.org/officeDocument/2006/relationships/slide" Target="slides/slide118.xml"/><Relationship Id="rId134" Type="http://schemas.openxmlformats.org/officeDocument/2006/relationships/slide" Target="slides/slide134.xml"/><Relationship Id="rId139" Type="http://schemas.openxmlformats.org/officeDocument/2006/relationships/slide" Target="slides/slide139.xml"/><Relationship Id="rId80" Type="http://schemas.openxmlformats.org/officeDocument/2006/relationships/slide" Target="slides/slide80.xml"/><Relationship Id="rId85" Type="http://schemas.openxmlformats.org/officeDocument/2006/relationships/slide" Target="slides/slide85.xml"/><Relationship Id="rId3" Type="http://schemas.openxmlformats.org/officeDocument/2006/relationships/slide" Target="slides/slide3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33" Type="http://schemas.openxmlformats.org/officeDocument/2006/relationships/slide" Target="slides/slide33.xml"/><Relationship Id="rId38" Type="http://schemas.openxmlformats.org/officeDocument/2006/relationships/slide" Target="slides/slide38.xml"/><Relationship Id="rId46" Type="http://schemas.openxmlformats.org/officeDocument/2006/relationships/slide" Target="slides/slide46.xml"/><Relationship Id="rId59" Type="http://schemas.openxmlformats.org/officeDocument/2006/relationships/slide" Target="slides/slide59.xml"/><Relationship Id="rId67" Type="http://schemas.openxmlformats.org/officeDocument/2006/relationships/slide" Target="slides/slide67.xml"/><Relationship Id="rId103" Type="http://schemas.openxmlformats.org/officeDocument/2006/relationships/slide" Target="slides/slide103.xml"/><Relationship Id="rId108" Type="http://schemas.openxmlformats.org/officeDocument/2006/relationships/slide" Target="slides/slide108.xml"/><Relationship Id="rId116" Type="http://schemas.openxmlformats.org/officeDocument/2006/relationships/slide" Target="slides/slide116.xml"/><Relationship Id="rId124" Type="http://schemas.openxmlformats.org/officeDocument/2006/relationships/slide" Target="slides/slide124.xml"/><Relationship Id="rId129" Type="http://schemas.openxmlformats.org/officeDocument/2006/relationships/slide" Target="slides/slide129.xml"/><Relationship Id="rId137" Type="http://schemas.openxmlformats.org/officeDocument/2006/relationships/slide" Target="slides/slide137.xml"/><Relationship Id="rId20" Type="http://schemas.openxmlformats.org/officeDocument/2006/relationships/slide" Target="slides/slide20.xml"/><Relationship Id="rId41" Type="http://schemas.openxmlformats.org/officeDocument/2006/relationships/slide" Target="slides/slide41.xml"/><Relationship Id="rId54" Type="http://schemas.openxmlformats.org/officeDocument/2006/relationships/slide" Target="slides/slide54.xml"/><Relationship Id="rId62" Type="http://schemas.openxmlformats.org/officeDocument/2006/relationships/slide" Target="slides/slide62.xml"/><Relationship Id="rId70" Type="http://schemas.openxmlformats.org/officeDocument/2006/relationships/slide" Target="slides/slide70.xml"/><Relationship Id="rId75" Type="http://schemas.openxmlformats.org/officeDocument/2006/relationships/slide" Target="slides/slide75.xml"/><Relationship Id="rId83" Type="http://schemas.openxmlformats.org/officeDocument/2006/relationships/slide" Target="slides/slide83.xml"/><Relationship Id="rId88" Type="http://schemas.openxmlformats.org/officeDocument/2006/relationships/slide" Target="slides/slide88.xml"/><Relationship Id="rId91" Type="http://schemas.openxmlformats.org/officeDocument/2006/relationships/slide" Target="slides/slide91.xml"/><Relationship Id="rId96" Type="http://schemas.openxmlformats.org/officeDocument/2006/relationships/slide" Target="slides/slide96.xml"/><Relationship Id="rId111" Type="http://schemas.openxmlformats.org/officeDocument/2006/relationships/slide" Target="slides/slide111.xml"/><Relationship Id="rId132" Type="http://schemas.openxmlformats.org/officeDocument/2006/relationships/slide" Target="slides/slide132.xml"/><Relationship Id="rId140" Type="http://schemas.openxmlformats.org/officeDocument/2006/relationships/slide" Target="slides/slide140.xml"/><Relationship Id="rId145" Type="http://schemas.openxmlformats.org/officeDocument/2006/relationships/slide" Target="slides/slide145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36" Type="http://schemas.openxmlformats.org/officeDocument/2006/relationships/slide" Target="slides/slide36.xml"/><Relationship Id="rId49" Type="http://schemas.openxmlformats.org/officeDocument/2006/relationships/slide" Target="slides/slide49.xml"/><Relationship Id="rId57" Type="http://schemas.openxmlformats.org/officeDocument/2006/relationships/slide" Target="slides/slide57.xml"/><Relationship Id="rId106" Type="http://schemas.openxmlformats.org/officeDocument/2006/relationships/slide" Target="slides/slide106.xml"/><Relationship Id="rId114" Type="http://schemas.openxmlformats.org/officeDocument/2006/relationships/slide" Target="slides/slide114.xml"/><Relationship Id="rId119" Type="http://schemas.openxmlformats.org/officeDocument/2006/relationships/slide" Target="slides/slide119.xml"/><Relationship Id="rId127" Type="http://schemas.openxmlformats.org/officeDocument/2006/relationships/slide" Target="slides/slide127.xml"/><Relationship Id="rId10" Type="http://schemas.openxmlformats.org/officeDocument/2006/relationships/slide" Target="slides/slide10.xml"/><Relationship Id="rId31" Type="http://schemas.openxmlformats.org/officeDocument/2006/relationships/slide" Target="slides/slide31.xml"/><Relationship Id="rId44" Type="http://schemas.openxmlformats.org/officeDocument/2006/relationships/slide" Target="slides/slide44.xml"/><Relationship Id="rId52" Type="http://schemas.openxmlformats.org/officeDocument/2006/relationships/slide" Target="slides/slide52.xml"/><Relationship Id="rId60" Type="http://schemas.openxmlformats.org/officeDocument/2006/relationships/slide" Target="slides/slide60.xml"/><Relationship Id="rId65" Type="http://schemas.openxmlformats.org/officeDocument/2006/relationships/slide" Target="slides/slide65.xml"/><Relationship Id="rId73" Type="http://schemas.openxmlformats.org/officeDocument/2006/relationships/slide" Target="slides/slide73.xml"/><Relationship Id="rId78" Type="http://schemas.openxmlformats.org/officeDocument/2006/relationships/slide" Target="slides/slide78.xml"/><Relationship Id="rId81" Type="http://schemas.openxmlformats.org/officeDocument/2006/relationships/slide" Target="slides/slide81.xml"/><Relationship Id="rId86" Type="http://schemas.openxmlformats.org/officeDocument/2006/relationships/slide" Target="slides/slide86.xml"/><Relationship Id="rId94" Type="http://schemas.openxmlformats.org/officeDocument/2006/relationships/slide" Target="slides/slide94.xml"/><Relationship Id="rId99" Type="http://schemas.openxmlformats.org/officeDocument/2006/relationships/slide" Target="slides/slide99.xml"/><Relationship Id="rId101" Type="http://schemas.openxmlformats.org/officeDocument/2006/relationships/slide" Target="slides/slide101.xml"/><Relationship Id="rId122" Type="http://schemas.openxmlformats.org/officeDocument/2006/relationships/slide" Target="slides/slide122.xml"/><Relationship Id="rId130" Type="http://schemas.openxmlformats.org/officeDocument/2006/relationships/slide" Target="slides/slide130.xml"/><Relationship Id="rId135" Type="http://schemas.openxmlformats.org/officeDocument/2006/relationships/slide" Target="slides/slide135.xml"/><Relationship Id="rId143" Type="http://schemas.openxmlformats.org/officeDocument/2006/relationships/slide" Target="slides/slide143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39" Type="http://schemas.openxmlformats.org/officeDocument/2006/relationships/slide" Target="slides/slide39.xml"/><Relationship Id="rId109" Type="http://schemas.openxmlformats.org/officeDocument/2006/relationships/slide" Target="slides/slide109.xml"/><Relationship Id="rId34" Type="http://schemas.openxmlformats.org/officeDocument/2006/relationships/slide" Target="slides/slide34.xml"/><Relationship Id="rId50" Type="http://schemas.openxmlformats.org/officeDocument/2006/relationships/slide" Target="slides/slide50.xml"/><Relationship Id="rId55" Type="http://schemas.openxmlformats.org/officeDocument/2006/relationships/slide" Target="slides/slide55.xml"/><Relationship Id="rId76" Type="http://schemas.openxmlformats.org/officeDocument/2006/relationships/slide" Target="slides/slide76.xml"/><Relationship Id="rId97" Type="http://schemas.openxmlformats.org/officeDocument/2006/relationships/slide" Target="slides/slide97.xml"/><Relationship Id="rId104" Type="http://schemas.openxmlformats.org/officeDocument/2006/relationships/slide" Target="slides/slide104.xml"/><Relationship Id="rId120" Type="http://schemas.openxmlformats.org/officeDocument/2006/relationships/slide" Target="slides/slide120.xml"/><Relationship Id="rId125" Type="http://schemas.openxmlformats.org/officeDocument/2006/relationships/slide" Target="slides/slide125.xml"/><Relationship Id="rId141" Type="http://schemas.openxmlformats.org/officeDocument/2006/relationships/slide" Target="slides/slide141.xml"/><Relationship Id="rId7" Type="http://schemas.openxmlformats.org/officeDocument/2006/relationships/slide" Target="slides/slide7.xml"/><Relationship Id="rId71" Type="http://schemas.openxmlformats.org/officeDocument/2006/relationships/slide" Target="slides/slide71.xml"/><Relationship Id="rId92" Type="http://schemas.openxmlformats.org/officeDocument/2006/relationships/slide" Target="slides/slide92.xml"/><Relationship Id="rId2" Type="http://schemas.openxmlformats.org/officeDocument/2006/relationships/slide" Target="slides/slide2.xml"/><Relationship Id="rId29" Type="http://schemas.openxmlformats.org/officeDocument/2006/relationships/slide" Target="slides/slide29.xml"/><Relationship Id="rId24" Type="http://schemas.openxmlformats.org/officeDocument/2006/relationships/slide" Target="slides/slide24.xml"/><Relationship Id="rId40" Type="http://schemas.openxmlformats.org/officeDocument/2006/relationships/slide" Target="slides/slide40.xml"/><Relationship Id="rId45" Type="http://schemas.openxmlformats.org/officeDocument/2006/relationships/slide" Target="slides/slide45.xml"/><Relationship Id="rId66" Type="http://schemas.openxmlformats.org/officeDocument/2006/relationships/slide" Target="slides/slide66.xml"/><Relationship Id="rId87" Type="http://schemas.openxmlformats.org/officeDocument/2006/relationships/slide" Target="slides/slide87.xml"/><Relationship Id="rId110" Type="http://schemas.openxmlformats.org/officeDocument/2006/relationships/slide" Target="slides/slide110.xml"/><Relationship Id="rId115" Type="http://schemas.openxmlformats.org/officeDocument/2006/relationships/slide" Target="slides/slide115.xml"/><Relationship Id="rId131" Type="http://schemas.openxmlformats.org/officeDocument/2006/relationships/slide" Target="slides/slide131.xml"/><Relationship Id="rId136" Type="http://schemas.openxmlformats.org/officeDocument/2006/relationships/slide" Target="slides/slide136.xml"/><Relationship Id="rId61" Type="http://schemas.openxmlformats.org/officeDocument/2006/relationships/slide" Target="slides/slide61.xml"/><Relationship Id="rId82" Type="http://schemas.openxmlformats.org/officeDocument/2006/relationships/slide" Target="slides/slide82.xml"/><Relationship Id="rId19" Type="http://schemas.openxmlformats.org/officeDocument/2006/relationships/slide" Target="slides/slide19.xml"/><Relationship Id="rId14" Type="http://schemas.openxmlformats.org/officeDocument/2006/relationships/slide" Target="slides/slide14.xml"/><Relationship Id="rId30" Type="http://schemas.openxmlformats.org/officeDocument/2006/relationships/slide" Target="slides/slide30.xml"/><Relationship Id="rId35" Type="http://schemas.openxmlformats.org/officeDocument/2006/relationships/slide" Target="slides/slide35.xml"/><Relationship Id="rId56" Type="http://schemas.openxmlformats.org/officeDocument/2006/relationships/slide" Target="slides/slide56.xml"/><Relationship Id="rId77" Type="http://schemas.openxmlformats.org/officeDocument/2006/relationships/slide" Target="slides/slide77.xml"/><Relationship Id="rId100" Type="http://schemas.openxmlformats.org/officeDocument/2006/relationships/slide" Target="slides/slide100.xml"/><Relationship Id="rId105" Type="http://schemas.openxmlformats.org/officeDocument/2006/relationships/slide" Target="slides/slide105.xml"/><Relationship Id="rId126" Type="http://schemas.openxmlformats.org/officeDocument/2006/relationships/slide" Target="slides/slide126.xml"/><Relationship Id="rId8" Type="http://schemas.openxmlformats.org/officeDocument/2006/relationships/slide" Target="slides/slide8.xml"/><Relationship Id="rId51" Type="http://schemas.openxmlformats.org/officeDocument/2006/relationships/slide" Target="slides/slide51.xml"/><Relationship Id="rId72" Type="http://schemas.openxmlformats.org/officeDocument/2006/relationships/slide" Target="slides/slide72.xml"/><Relationship Id="rId93" Type="http://schemas.openxmlformats.org/officeDocument/2006/relationships/slide" Target="slides/slide93.xml"/><Relationship Id="rId98" Type="http://schemas.openxmlformats.org/officeDocument/2006/relationships/slide" Target="slides/slide98.xml"/><Relationship Id="rId121" Type="http://schemas.openxmlformats.org/officeDocument/2006/relationships/slide" Target="slides/slide121.xml"/><Relationship Id="rId142" Type="http://schemas.openxmlformats.org/officeDocument/2006/relationships/slide" Target="slides/slide14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4DAC3A0-06AA-4D12-A34A-C49C6233635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286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31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A9FF9DA-9B73-48AC-B71F-1144F8F20F9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3528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FC2402-4F2B-4B13-AAB8-051BF411B0F2}" type="slidenum">
              <a:rPr lang="en-CA" smtClean="0">
                <a:cs typeface="Arial" charset="0"/>
              </a:rPr>
              <a:pPr/>
              <a:t>1</a:t>
            </a:fld>
            <a:endParaRPr lang="en-CA">
              <a:cs typeface="Arial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127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DC21B8-5A4A-4960-9585-FCEB1F22CF0C}" type="slidenum">
              <a:rPr lang="en-CA" smtClean="0">
                <a:cs typeface="Arial" charset="0"/>
              </a:rPr>
              <a:pPr/>
              <a:t>10</a:t>
            </a:fld>
            <a:endParaRPr lang="en-CA">
              <a:cs typeface="Arial" charset="0"/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224428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88EA58-230A-486C-9540-F050762DF13F}" type="slidenum">
              <a:rPr lang="en-CA" smtClean="0">
                <a:cs typeface="Arial" charset="0"/>
              </a:rPr>
              <a:pPr/>
              <a:t>100</a:t>
            </a:fld>
            <a:endParaRPr lang="en-CA">
              <a:cs typeface="Arial" charset="0"/>
            </a:endParaRPr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24850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63845E-F3C6-4D34-9FF1-EE91C270A1A2}" type="slidenum">
              <a:rPr lang="en-CA" smtClean="0">
                <a:cs typeface="Arial" charset="0"/>
              </a:rPr>
              <a:pPr/>
              <a:t>101</a:t>
            </a:fld>
            <a:endParaRPr lang="en-CA">
              <a:cs typeface="Arial" charset="0"/>
            </a:endParaRPr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74142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B613C-128C-4299-9812-950F6755735A}" type="slidenum">
              <a:rPr lang="en-CA" smtClean="0">
                <a:cs typeface="Arial" charset="0"/>
              </a:rPr>
              <a:pPr/>
              <a:t>102</a:t>
            </a:fld>
            <a:endParaRPr lang="en-CA">
              <a:cs typeface="Arial" charset="0"/>
            </a:endParaRPr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3493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7186C-AFA5-47B1-9B89-FE0EF7708AFD}" type="slidenum">
              <a:rPr lang="en-CA" smtClean="0">
                <a:cs typeface="Arial" charset="0"/>
              </a:rPr>
              <a:pPr/>
              <a:t>103</a:t>
            </a:fld>
            <a:endParaRPr lang="en-CA">
              <a:cs typeface="Arial" charset="0"/>
            </a:endParaRPr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72605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8B809E-42BD-4B5A-8507-16FE17DFFEAD}" type="slidenum">
              <a:rPr lang="en-CA" smtClean="0">
                <a:cs typeface="Arial" charset="0"/>
              </a:rPr>
              <a:pPr/>
              <a:t>104</a:t>
            </a:fld>
            <a:endParaRPr lang="en-CA">
              <a:cs typeface="Arial" charset="0"/>
            </a:endParaRPr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08169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4A219-3708-41FD-B70D-C871A93B177C}" type="slidenum">
              <a:rPr lang="en-CA" smtClean="0">
                <a:cs typeface="Arial" charset="0"/>
              </a:rPr>
              <a:pPr/>
              <a:t>105</a:t>
            </a:fld>
            <a:endParaRPr lang="en-CA">
              <a:cs typeface="Arial" charset="0"/>
            </a:endParaRPr>
          </a:p>
        </p:txBody>
      </p:sp>
      <p:sp>
        <p:nvSpPr>
          <p:cNvPr id="218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2257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6743C3-9C33-4BFC-BA05-46C5F7936A1A}" type="slidenum">
              <a:rPr lang="en-CA" smtClean="0">
                <a:cs typeface="Arial" charset="0"/>
              </a:rPr>
              <a:pPr/>
              <a:t>106</a:t>
            </a:fld>
            <a:endParaRPr lang="en-CA">
              <a:cs typeface="Arial" charset="0"/>
            </a:endParaRPr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48937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A3966-22AA-45CE-A2BB-C829EF8EE3DA}" type="slidenum">
              <a:rPr lang="en-CA" smtClean="0">
                <a:cs typeface="Arial" charset="0"/>
              </a:rPr>
              <a:pPr/>
              <a:t>107</a:t>
            </a:fld>
            <a:endParaRPr lang="en-CA">
              <a:cs typeface="Arial" charset="0"/>
            </a:endParaRPr>
          </a:p>
        </p:txBody>
      </p:sp>
      <p:sp>
        <p:nvSpPr>
          <p:cNvPr id="220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00523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585056-4A9D-4F91-845E-CBE326CB0A9F}" type="slidenum">
              <a:rPr lang="en-CA" smtClean="0">
                <a:cs typeface="Arial" charset="0"/>
              </a:rPr>
              <a:pPr/>
              <a:t>108</a:t>
            </a:fld>
            <a:endParaRPr lang="en-CA">
              <a:cs typeface="Arial" charset="0"/>
            </a:endParaRPr>
          </a:p>
        </p:txBody>
      </p:sp>
      <p:sp>
        <p:nvSpPr>
          <p:cNvPr id="221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046203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7E03A6-FB9A-4046-8C87-07554F33488E}" type="slidenum">
              <a:rPr lang="en-CA" smtClean="0">
                <a:cs typeface="Arial" charset="0"/>
              </a:rPr>
              <a:pPr/>
              <a:t>109</a:t>
            </a:fld>
            <a:endParaRPr lang="en-CA">
              <a:cs typeface="Arial" charset="0"/>
            </a:endParaRPr>
          </a:p>
        </p:txBody>
      </p:sp>
      <p:sp>
        <p:nvSpPr>
          <p:cNvPr id="222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41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019B9-B230-4880-A6FB-327DB4B8F023}" type="slidenum">
              <a:rPr lang="en-CA" smtClean="0">
                <a:cs typeface="Arial" charset="0"/>
              </a:rPr>
              <a:pPr/>
              <a:t>11</a:t>
            </a:fld>
            <a:endParaRPr lang="en-CA">
              <a:cs typeface="Arial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13211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F8D097-E138-4C9E-A333-07E21809A953}" type="slidenum">
              <a:rPr lang="en-CA" smtClean="0">
                <a:cs typeface="Arial" charset="0"/>
              </a:rPr>
              <a:pPr/>
              <a:t>110</a:t>
            </a:fld>
            <a:endParaRPr lang="en-CA">
              <a:cs typeface="Arial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880688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5C54F-9EF9-4A2E-B47E-A9CCEFF22640}" type="slidenum">
              <a:rPr lang="en-CA" smtClean="0">
                <a:cs typeface="Arial" charset="0"/>
              </a:rPr>
              <a:pPr/>
              <a:t>111</a:t>
            </a:fld>
            <a:endParaRPr lang="en-CA">
              <a:cs typeface="Arial" charset="0"/>
            </a:endParaRPr>
          </a:p>
        </p:txBody>
      </p:sp>
      <p:sp>
        <p:nvSpPr>
          <p:cNvPr id="224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323477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27CD89-C885-472B-82B4-C105DC2DAD36}" type="slidenum">
              <a:rPr lang="en-CA" smtClean="0">
                <a:cs typeface="Arial" charset="0"/>
              </a:rPr>
              <a:pPr/>
              <a:t>112</a:t>
            </a:fld>
            <a:endParaRPr lang="en-CA">
              <a:cs typeface="Arial" charset="0"/>
            </a:endParaRPr>
          </a:p>
        </p:txBody>
      </p:sp>
      <p:sp>
        <p:nvSpPr>
          <p:cNvPr id="225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31137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1CBD16-55C5-40E4-961D-45F67BB66B6C}" type="slidenum">
              <a:rPr lang="en-CA" smtClean="0">
                <a:cs typeface="Arial" charset="0"/>
              </a:rPr>
              <a:pPr/>
              <a:t>113</a:t>
            </a:fld>
            <a:endParaRPr lang="en-CA">
              <a:cs typeface="Arial" charset="0"/>
            </a:endParaRPr>
          </a:p>
        </p:txBody>
      </p:sp>
      <p:sp>
        <p:nvSpPr>
          <p:cNvPr id="226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87689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28B79E-FD1B-4255-B755-0AF41C67204B}" type="slidenum">
              <a:rPr lang="en-CA" smtClean="0">
                <a:cs typeface="Arial" charset="0"/>
              </a:rPr>
              <a:pPr/>
              <a:t>114</a:t>
            </a:fld>
            <a:endParaRPr lang="en-CA">
              <a:cs typeface="Arial" charset="0"/>
            </a:endParaRPr>
          </a:p>
        </p:txBody>
      </p:sp>
      <p:sp>
        <p:nvSpPr>
          <p:cNvPr id="227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732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99B870-7EC1-45CF-83FB-8F76A8E483E4}" type="slidenum">
              <a:rPr lang="en-CA" smtClean="0">
                <a:cs typeface="Arial" charset="0"/>
              </a:rPr>
              <a:pPr/>
              <a:t>115</a:t>
            </a:fld>
            <a:endParaRPr lang="en-CA">
              <a:cs typeface="Arial" charset="0"/>
            </a:endParaRPr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83214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83145E-36B7-404A-B107-9838D8BA8F28}" type="slidenum">
              <a:rPr lang="en-CA" smtClean="0">
                <a:cs typeface="Arial" charset="0"/>
              </a:rPr>
              <a:pPr/>
              <a:t>116</a:t>
            </a:fld>
            <a:endParaRPr lang="en-CA">
              <a:cs typeface="Arial" charset="0"/>
            </a:endParaRPr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27427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F2385-6447-41F3-AFAF-CBFE3DE70EA6}" type="slidenum">
              <a:rPr lang="en-CA" smtClean="0">
                <a:cs typeface="Arial" charset="0"/>
              </a:rPr>
              <a:pPr/>
              <a:t>117</a:t>
            </a:fld>
            <a:endParaRPr lang="en-CA">
              <a:cs typeface="Arial" charset="0"/>
            </a:endParaRPr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81407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A88D1C-B177-47B4-B33E-E3568724A420}" type="slidenum">
              <a:rPr lang="en-CA" smtClean="0">
                <a:cs typeface="Arial" charset="0"/>
              </a:rPr>
              <a:pPr/>
              <a:t>118</a:t>
            </a:fld>
            <a:endParaRPr lang="en-CA">
              <a:cs typeface="Arial" charset="0"/>
            </a:endParaRPr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92226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698C3B-ECF7-4562-ABB9-39E1519ACAA9}" type="slidenum">
              <a:rPr lang="en-CA" smtClean="0">
                <a:cs typeface="Arial" charset="0"/>
              </a:rPr>
              <a:pPr/>
              <a:t>119</a:t>
            </a:fld>
            <a:endParaRPr lang="en-CA">
              <a:cs typeface="Arial" charset="0"/>
            </a:endParaRPr>
          </a:p>
        </p:txBody>
      </p:sp>
      <p:sp>
        <p:nvSpPr>
          <p:cNvPr id="232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37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019B9-B230-4880-A6FB-327DB4B8F023}" type="slidenum">
              <a:rPr lang="en-CA" smtClean="0">
                <a:cs typeface="Arial" charset="0"/>
              </a:rPr>
              <a:pPr/>
              <a:t>12</a:t>
            </a:fld>
            <a:endParaRPr lang="en-CA">
              <a:cs typeface="Arial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33093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3496C4-29F3-4345-AA0C-EAD657A7F393}" type="slidenum">
              <a:rPr lang="en-CA" smtClean="0">
                <a:cs typeface="Arial" charset="0"/>
              </a:rPr>
              <a:pPr/>
              <a:t>120</a:t>
            </a:fld>
            <a:endParaRPr lang="en-CA">
              <a:cs typeface="Arial" charset="0"/>
            </a:endParaRPr>
          </a:p>
        </p:txBody>
      </p:sp>
      <p:sp>
        <p:nvSpPr>
          <p:cNvPr id="233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8198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7E45C6-1B2C-4965-9908-FD02CA43A143}" type="slidenum">
              <a:rPr lang="en-CA" smtClean="0">
                <a:cs typeface="Arial" charset="0"/>
              </a:rPr>
              <a:pPr/>
              <a:t>121</a:t>
            </a:fld>
            <a:endParaRPr lang="en-CA">
              <a:cs typeface="Arial" charset="0"/>
            </a:endParaRPr>
          </a:p>
        </p:txBody>
      </p:sp>
      <p:sp>
        <p:nvSpPr>
          <p:cNvPr id="236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3497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2C9F8D-BD1F-40BA-9942-0D876E67651F}" type="slidenum">
              <a:rPr lang="en-CA" smtClean="0">
                <a:cs typeface="Arial" charset="0"/>
              </a:rPr>
              <a:pPr/>
              <a:t>122</a:t>
            </a:fld>
            <a:endParaRPr lang="en-CA">
              <a:cs typeface="Arial" charset="0"/>
            </a:endParaRPr>
          </a:p>
        </p:txBody>
      </p:sp>
      <p:sp>
        <p:nvSpPr>
          <p:cNvPr id="237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804560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EE95EF-ADD0-41D5-9FEE-495841FA81C3}" type="slidenum">
              <a:rPr lang="en-CA" smtClean="0">
                <a:cs typeface="Arial" charset="0"/>
              </a:rPr>
              <a:pPr/>
              <a:t>123</a:t>
            </a:fld>
            <a:endParaRPr lang="en-CA">
              <a:cs typeface="Arial" charset="0"/>
            </a:endParaRPr>
          </a:p>
        </p:txBody>
      </p:sp>
      <p:sp>
        <p:nvSpPr>
          <p:cNvPr id="238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202888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2B9AEF-67C3-47A7-895C-D68CF8548253}" type="slidenum">
              <a:rPr lang="en-CA" smtClean="0">
                <a:cs typeface="Arial" charset="0"/>
              </a:rPr>
              <a:pPr/>
              <a:t>124</a:t>
            </a:fld>
            <a:endParaRPr lang="en-CA">
              <a:cs typeface="Arial" charset="0"/>
            </a:endParaRPr>
          </a:p>
        </p:txBody>
      </p:sp>
      <p:sp>
        <p:nvSpPr>
          <p:cNvPr id="239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112263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738A6-931F-437D-A41A-880BCA42F55F}" type="slidenum">
              <a:rPr lang="en-CA" smtClean="0">
                <a:cs typeface="Arial" charset="0"/>
              </a:rPr>
              <a:pPr/>
              <a:t>125</a:t>
            </a:fld>
            <a:endParaRPr lang="en-CA">
              <a:cs typeface="Arial" charset="0"/>
            </a:endParaRPr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27447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6175AF-EBD9-4DF6-BEE2-5CCF82BD8524}" type="slidenum">
              <a:rPr lang="en-CA" smtClean="0">
                <a:cs typeface="Arial" charset="0"/>
              </a:rPr>
              <a:pPr/>
              <a:t>126</a:t>
            </a:fld>
            <a:endParaRPr lang="en-CA">
              <a:cs typeface="Arial" charset="0"/>
            </a:endParaRPr>
          </a:p>
        </p:txBody>
      </p:sp>
      <p:sp>
        <p:nvSpPr>
          <p:cNvPr id="241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625910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DFC3E1-55C7-4E77-9C92-4EF5B1A8F0BB}" type="slidenum">
              <a:rPr lang="en-CA" smtClean="0">
                <a:cs typeface="Arial" charset="0"/>
              </a:rPr>
              <a:pPr/>
              <a:t>127</a:t>
            </a:fld>
            <a:endParaRPr lang="en-CA">
              <a:cs typeface="Arial" charset="0"/>
            </a:endParaRPr>
          </a:p>
        </p:txBody>
      </p:sp>
      <p:sp>
        <p:nvSpPr>
          <p:cNvPr id="242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93218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64C2B0-6AC5-48FC-985B-6833C5952107}" type="slidenum">
              <a:rPr lang="en-CA" smtClean="0">
                <a:cs typeface="Arial" charset="0"/>
              </a:rPr>
              <a:pPr/>
              <a:t>128</a:t>
            </a:fld>
            <a:endParaRPr lang="en-CA">
              <a:cs typeface="Arial" charset="0"/>
            </a:endParaRPr>
          </a:p>
        </p:txBody>
      </p:sp>
      <p:sp>
        <p:nvSpPr>
          <p:cNvPr id="243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569788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894A27-DE71-4B37-9F94-FBA8BD679A8D}" type="slidenum">
              <a:rPr lang="en-CA" smtClean="0">
                <a:cs typeface="Arial" charset="0"/>
              </a:rPr>
              <a:pPr/>
              <a:t>129</a:t>
            </a:fld>
            <a:endParaRPr lang="en-CA">
              <a:cs typeface="Arial" charset="0"/>
            </a:endParaRPr>
          </a:p>
        </p:txBody>
      </p:sp>
      <p:sp>
        <p:nvSpPr>
          <p:cNvPr id="244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850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019B9-B230-4880-A6FB-327DB4B8F023}" type="slidenum">
              <a:rPr lang="en-CA" smtClean="0">
                <a:cs typeface="Arial" charset="0"/>
              </a:rPr>
              <a:pPr/>
              <a:t>13</a:t>
            </a:fld>
            <a:endParaRPr lang="en-CA">
              <a:cs typeface="Arial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55776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EEAA1-9CBD-4B6D-A4E2-CF50A3FD165A}" type="slidenum">
              <a:rPr lang="en-CA" smtClean="0">
                <a:cs typeface="Arial" charset="0"/>
              </a:rPr>
              <a:pPr/>
              <a:t>130</a:t>
            </a:fld>
            <a:endParaRPr lang="en-CA">
              <a:cs typeface="Arial" charset="0"/>
            </a:endParaRPr>
          </a:p>
        </p:txBody>
      </p:sp>
      <p:sp>
        <p:nvSpPr>
          <p:cNvPr id="245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352999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23EC71-BD35-4377-8686-7A7EA84BBD37}" type="slidenum">
              <a:rPr lang="en-CA" smtClean="0">
                <a:cs typeface="Arial" charset="0"/>
              </a:rPr>
              <a:pPr/>
              <a:t>131</a:t>
            </a:fld>
            <a:endParaRPr lang="en-CA">
              <a:cs typeface="Arial" charset="0"/>
            </a:endParaRPr>
          </a:p>
        </p:txBody>
      </p:sp>
      <p:sp>
        <p:nvSpPr>
          <p:cNvPr id="246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03989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1A2886-7C3B-4F67-A695-2A6943E35ADC}" type="slidenum">
              <a:rPr lang="en-CA" smtClean="0">
                <a:cs typeface="Arial" charset="0"/>
              </a:rPr>
              <a:pPr/>
              <a:t>132</a:t>
            </a:fld>
            <a:endParaRPr lang="en-CA">
              <a:cs typeface="Arial" charset="0"/>
            </a:endParaRPr>
          </a:p>
        </p:txBody>
      </p:sp>
      <p:sp>
        <p:nvSpPr>
          <p:cNvPr id="247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83062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1B88F5-7144-46FE-9923-9108678E6AF9}" type="slidenum">
              <a:rPr lang="en-CA" smtClean="0">
                <a:cs typeface="Arial" charset="0"/>
              </a:rPr>
              <a:pPr/>
              <a:t>133</a:t>
            </a:fld>
            <a:endParaRPr lang="en-CA">
              <a:cs typeface="Arial" charset="0"/>
            </a:endParaRPr>
          </a:p>
        </p:txBody>
      </p:sp>
      <p:sp>
        <p:nvSpPr>
          <p:cNvPr id="248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0340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E597F-68CF-4330-A8DB-751AC3616053}" type="slidenum">
              <a:rPr lang="en-CA" smtClean="0">
                <a:cs typeface="Arial" charset="0"/>
              </a:rPr>
              <a:pPr/>
              <a:t>134</a:t>
            </a:fld>
            <a:endParaRPr lang="en-CA">
              <a:cs typeface="Arial" charset="0"/>
            </a:endParaRPr>
          </a:p>
        </p:txBody>
      </p:sp>
      <p:sp>
        <p:nvSpPr>
          <p:cNvPr id="249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009758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2096D5-C561-45AA-A411-2DB52A39C41C}" type="slidenum">
              <a:rPr lang="en-CA" smtClean="0">
                <a:cs typeface="Arial" charset="0"/>
              </a:rPr>
              <a:pPr/>
              <a:t>135</a:t>
            </a:fld>
            <a:endParaRPr lang="en-CA">
              <a:cs typeface="Arial" charset="0"/>
            </a:endParaRPr>
          </a:p>
        </p:txBody>
      </p:sp>
      <p:sp>
        <p:nvSpPr>
          <p:cNvPr id="250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68535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83ECC5-E20C-4DF8-802C-A4AB827D98EE}" type="slidenum">
              <a:rPr lang="en-CA" smtClean="0">
                <a:cs typeface="Arial" charset="0"/>
              </a:rPr>
              <a:pPr/>
              <a:t>136</a:t>
            </a:fld>
            <a:endParaRPr lang="en-CA">
              <a:cs typeface="Arial" charset="0"/>
            </a:endParaRPr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44053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316B36-6DA9-4E13-98DF-26DE3E7CBD20}" type="slidenum">
              <a:rPr lang="en-CA" smtClean="0">
                <a:cs typeface="Arial" charset="0"/>
              </a:rPr>
              <a:pPr/>
              <a:t>137</a:t>
            </a:fld>
            <a:endParaRPr lang="en-CA">
              <a:cs typeface="Arial" charset="0"/>
            </a:endParaRPr>
          </a:p>
        </p:txBody>
      </p:sp>
      <p:sp>
        <p:nvSpPr>
          <p:cNvPr id="252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57097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AC8516-2A7E-4E78-8AA5-DB641F21E9D2}" type="slidenum">
              <a:rPr lang="en-CA" smtClean="0">
                <a:cs typeface="Arial" charset="0"/>
              </a:rPr>
              <a:pPr/>
              <a:t>138</a:t>
            </a:fld>
            <a:endParaRPr lang="en-CA">
              <a:cs typeface="Arial" charset="0"/>
            </a:endParaRPr>
          </a:p>
        </p:txBody>
      </p:sp>
      <p:sp>
        <p:nvSpPr>
          <p:cNvPr id="253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784636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54797-191C-4EA0-976F-A640CF00B1B6}" type="slidenum">
              <a:rPr lang="en-CA" smtClean="0">
                <a:cs typeface="Arial" charset="0"/>
              </a:rPr>
              <a:pPr/>
              <a:t>139</a:t>
            </a:fld>
            <a:endParaRPr lang="en-CA">
              <a:cs typeface="Arial" charset="0"/>
            </a:endParaRPr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0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11980B-F896-40F8-89A7-2DB0BF41E53F}" type="slidenum">
              <a:rPr lang="en-CA" smtClean="0">
                <a:cs typeface="Arial" charset="0"/>
              </a:rPr>
              <a:pPr/>
              <a:t>14</a:t>
            </a:fld>
            <a:endParaRPr lang="en-CA">
              <a:cs typeface="Arial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373729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48DA1-5989-4469-830B-ABDDBCE2AFF4}" type="slidenum">
              <a:rPr lang="en-CA" smtClean="0">
                <a:cs typeface="Arial" charset="0"/>
              </a:rPr>
              <a:pPr/>
              <a:t>140</a:t>
            </a:fld>
            <a:endParaRPr lang="en-CA">
              <a:cs typeface="Arial" charset="0"/>
            </a:endParaRPr>
          </a:p>
        </p:txBody>
      </p:sp>
      <p:sp>
        <p:nvSpPr>
          <p:cNvPr id="256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4300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C6AED9-DA19-4BA2-A988-F1740C00A3CB}" type="slidenum">
              <a:rPr lang="en-CA" smtClean="0">
                <a:cs typeface="Arial" charset="0"/>
              </a:rPr>
              <a:pPr/>
              <a:t>141</a:t>
            </a:fld>
            <a:endParaRPr lang="en-CA">
              <a:cs typeface="Arial" charset="0"/>
            </a:endParaRPr>
          </a:p>
        </p:txBody>
      </p:sp>
      <p:sp>
        <p:nvSpPr>
          <p:cNvPr id="257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881062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11E3D8-0B24-4410-842C-48F290ACB914}" type="slidenum">
              <a:rPr lang="en-CA" smtClean="0">
                <a:cs typeface="Arial" charset="0"/>
              </a:rPr>
              <a:pPr/>
              <a:t>142</a:t>
            </a:fld>
            <a:endParaRPr lang="en-CA">
              <a:cs typeface="Arial" charset="0"/>
            </a:endParaRPr>
          </a:p>
        </p:txBody>
      </p:sp>
      <p:sp>
        <p:nvSpPr>
          <p:cNvPr id="258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835462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BEA91D-6DE5-4387-A293-885161345770}" type="slidenum">
              <a:rPr lang="en-CA" smtClean="0">
                <a:cs typeface="Arial" charset="0"/>
              </a:rPr>
              <a:pPr/>
              <a:t>143</a:t>
            </a:fld>
            <a:endParaRPr lang="en-CA">
              <a:cs typeface="Arial" charset="0"/>
            </a:endParaRPr>
          </a:p>
        </p:txBody>
      </p:sp>
      <p:sp>
        <p:nvSpPr>
          <p:cNvPr id="259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87733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11E3D8-0B24-4410-842C-48F290ACB914}" type="slidenum">
              <a:rPr lang="en-CA" smtClean="0">
                <a:cs typeface="Arial" charset="0"/>
              </a:rPr>
              <a:pPr/>
              <a:t>144</a:t>
            </a:fld>
            <a:endParaRPr lang="en-CA">
              <a:cs typeface="Arial" charset="0"/>
            </a:endParaRPr>
          </a:p>
        </p:txBody>
      </p:sp>
      <p:sp>
        <p:nvSpPr>
          <p:cNvPr id="258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48442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11E3D8-0B24-4410-842C-48F290ACB914}" type="slidenum">
              <a:rPr lang="en-CA" smtClean="0">
                <a:cs typeface="Arial" charset="0"/>
              </a:rPr>
              <a:pPr/>
              <a:t>145</a:t>
            </a:fld>
            <a:endParaRPr lang="en-CA">
              <a:cs typeface="Arial" charset="0"/>
            </a:endParaRPr>
          </a:p>
        </p:txBody>
      </p:sp>
      <p:sp>
        <p:nvSpPr>
          <p:cNvPr id="258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257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96A13-A5E8-46BE-B09D-C6B1537679B6}" type="slidenum">
              <a:rPr lang="en-CA" smtClean="0">
                <a:cs typeface="Arial" charset="0"/>
              </a:rPr>
              <a:pPr/>
              <a:t>15</a:t>
            </a:fld>
            <a:endParaRPr lang="en-CA">
              <a:cs typeface="Arial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145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96D917-85AF-47AA-A2DE-F6EB7A46697C}" type="slidenum">
              <a:rPr lang="en-CA" smtClean="0">
                <a:cs typeface="Arial" charset="0"/>
              </a:rPr>
              <a:pPr/>
              <a:t>16</a:t>
            </a:fld>
            <a:endParaRPr lang="en-CA">
              <a:cs typeface="Arial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909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96D917-85AF-47AA-A2DE-F6EB7A46697C}" type="slidenum">
              <a:rPr lang="en-CA" smtClean="0">
                <a:cs typeface="Arial" charset="0"/>
              </a:rPr>
              <a:pPr/>
              <a:t>17</a:t>
            </a:fld>
            <a:endParaRPr lang="en-CA">
              <a:cs typeface="Arial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527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96D917-85AF-47AA-A2DE-F6EB7A46697C}" type="slidenum">
              <a:rPr lang="en-CA" smtClean="0">
                <a:cs typeface="Arial" charset="0"/>
              </a:rPr>
              <a:pPr/>
              <a:t>18</a:t>
            </a:fld>
            <a:endParaRPr lang="en-CA">
              <a:cs typeface="Arial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7909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96D917-85AF-47AA-A2DE-F6EB7A46697C}" type="slidenum">
              <a:rPr lang="en-CA" smtClean="0">
                <a:cs typeface="Arial" charset="0"/>
              </a:rPr>
              <a:pPr/>
              <a:t>19</a:t>
            </a:fld>
            <a:endParaRPr lang="en-CA">
              <a:cs typeface="Arial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6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5B7315-43A6-4366-A54D-1FBAAEE8E7E2}" type="slidenum">
              <a:rPr lang="en-CA" smtClean="0">
                <a:cs typeface="Arial" charset="0"/>
              </a:rPr>
              <a:pPr/>
              <a:t>2</a:t>
            </a:fld>
            <a:endParaRPr lang="en-CA">
              <a:cs typeface="Arial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9710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019B9-B230-4880-A6FB-327DB4B8F023}" type="slidenum">
              <a:rPr lang="en-CA" smtClean="0">
                <a:cs typeface="Arial" charset="0"/>
              </a:rPr>
              <a:pPr/>
              <a:t>20</a:t>
            </a:fld>
            <a:endParaRPr lang="en-CA">
              <a:cs typeface="Arial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2897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019B9-B230-4880-A6FB-327DB4B8F023}" type="slidenum">
              <a:rPr lang="en-CA" smtClean="0">
                <a:cs typeface="Arial" charset="0"/>
              </a:rPr>
              <a:pPr/>
              <a:t>21</a:t>
            </a:fld>
            <a:endParaRPr lang="en-CA">
              <a:cs typeface="Arial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9404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0E79D-CAD1-4D9C-9995-EF43955CC408}" type="slidenum">
              <a:rPr lang="en-CA" smtClean="0">
                <a:cs typeface="Arial" charset="0"/>
              </a:rPr>
              <a:pPr/>
              <a:t>22</a:t>
            </a:fld>
            <a:endParaRPr lang="en-CA">
              <a:cs typeface="Arial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446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AB10C1-D304-46BF-97BB-DFAC82E0418A}" type="slidenum">
              <a:rPr lang="en-CA" smtClean="0">
                <a:cs typeface="Arial" charset="0"/>
              </a:rPr>
              <a:pPr/>
              <a:t>23</a:t>
            </a:fld>
            <a:endParaRPr lang="en-CA">
              <a:cs typeface="Arial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1128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7D6C7-2862-4F17-920B-972630BE8FE6}" type="slidenum">
              <a:rPr lang="en-CA" smtClean="0">
                <a:cs typeface="Arial" charset="0"/>
              </a:rPr>
              <a:pPr/>
              <a:t>24</a:t>
            </a:fld>
            <a:endParaRPr lang="en-CA">
              <a:cs typeface="Arial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5962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D86119-9EEF-4F00-ABC9-CBA9C960EA34}" type="slidenum">
              <a:rPr lang="en-CA" smtClean="0">
                <a:cs typeface="Arial" charset="0"/>
              </a:rPr>
              <a:pPr/>
              <a:t>25</a:t>
            </a:fld>
            <a:endParaRPr lang="en-CA">
              <a:cs typeface="Arial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0486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4525D3-134D-4D0B-A9F1-1ED64D410E14}" type="slidenum">
              <a:rPr lang="en-CA" smtClean="0">
                <a:cs typeface="Arial" charset="0"/>
              </a:rPr>
              <a:pPr/>
              <a:t>26</a:t>
            </a:fld>
            <a:endParaRPr lang="en-CA">
              <a:cs typeface="Arial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9976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1C9222-723F-4698-88B4-7F3D5CC30225}" type="slidenum">
              <a:rPr lang="en-CA" smtClean="0">
                <a:cs typeface="Arial" charset="0"/>
              </a:rPr>
              <a:pPr/>
              <a:t>27</a:t>
            </a:fld>
            <a:endParaRPr lang="en-CA">
              <a:cs typeface="Arial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17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8DE3E-1D5B-46DA-91CF-A51068F04075}" type="slidenum">
              <a:rPr lang="en-CA" smtClean="0">
                <a:cs typeface="Arial" charset="0"/>
              </a:rPr>
              <a:pPr/>
              <a:t>28</a:t>
            </a:fld>
            <a:endParaRPr lang="en-CA">
              <a:cs typeface="Arial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871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8DE3E-1D5B-46DA-91CF-A51068F04075}" type="slidenum">
              <a:rPr lang="en-CA" smtClean="0">
                <a:cs typeface="Arial" charset="0"/>
              </a:rPr>
              <a:pPr/>
              <a:t>29</a:t>
            </a:fld>
            <a:endParaRPr lang="en-CA">
              <a:cs typeface="Arial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114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DB884-9402-4321-B6D5-F79B2373BF2A}" type="slidenum">
              <a:rPr lang="en-CA" smtClean="0">
                <a:cs typeface="Arial" charset="0"/>
              </a:rPr>
              <a:pPr/>
              <a:t>3</a:t>
            </a:fld>
            <a:endParaRPr lang="en-CA">
              <a:cs typeface="Arial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5455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8DE3E-1D5B-46DA-91CF-A51068F04075}" type="slidenum">
              <a:rPr lang="en-CA" smtClean="0">
                <a:cs typeface="Arial" charset="0"/>
              </a:rPr>
              <a:pPr/>
              <a:t>30</a:t>
            </a:fld>
            <a:endParaRPr lang="en-CA">
              <a:cs typeface="Arial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720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8DE3E-1D5B-46DA-91CF-A51068F04075}" type="slidenum">
              <a:rPr lang="en-CA" smtClean="0">
                <a:cs typeface="Arial" charset="0"/>
              </a:rPr>
              <a:pPr/>
              <a:t>31</a:t>
            </a:fld>
            <a:endParaRPr lang="en-CA">
              <a:cs typeface="Arial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7137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1EA455-EB8F-4186-B2B2-7DD20F568E3E}" type="slidenum">
              <a:rPr lang="en-CA" smtClean="0">
                <a:cs typeface="Arial" charset="0"/>
              </a:rPr>
              <a:pPr/>
              <a:t>32</a:t>
            </a:fld>
            <a:endParaRPr lang="en-CA">
              <a:cs typeface="Arial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1558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178427-8EBE-4E27-B0DC-A561B6873343}" type="slidenum">
              <a:rPr lang="en-CA" smtClean="0">
                <a:cs typeface="Arial" charset="0"/>
              </a:rPr>
              <a:pPr/>
              <a:t>33</a:t>
            </a:fld>
            <a:endParaRPr lang="en-CA">
              <a:cs typeface="Arial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1044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E2066-F00A-40CF-B37A-625871AD94DF}" type="slidenum">
              <a:rPr lang="en-CA" smtClean="0">
                <a:cs typeface="Arial" charset="0"/>
              </a:rPr>
              <a:pPr/>
              <a:t>34</a:t>
            </a:fld>
            <a:endParaRPr lang="en-CA">
              <a:cs typeface="Arial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3652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4A12F1-65AB-4BE9-AC54-0B74A2E013FC}" type="slidenum">
              <a:rPr lang="en-CA" smtClean="0">
                <a:cs typeface="Arial" charset="0"/>
              </a:rPr>
              <a:pPr/>
              <a:t>35</a:t>
            </a:fld>
            <a:endParaRPr lang="en-CA">
              <a:cs typeface="Arial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44829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D71FA9-9219-4A9D-812C-B4F22BA00D6A}" type="slidenum">
              <a:rPr lang="en-CA" smtClean="0">
                <a:cs typeface="Arial" charset="0"/>
              </a:rPr>
              <a:pPr/>
              <a:t>36</a:t>
            </a:fld>
            <a:endParaRPr lang="en-CA">
              <a:cs typeface="Arial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0708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2B423-7A2D-4A15-9A42-D038B950EC23}" type="slidenum">
              <a:rPr lang="en-CA" smtClean="0">
                <a:cs typeface="Arial" charset="0"/>
              </a:rPr>
              <a:pPr/>
              <a:t>37</a:t>
            </a:fld>
            <a:endParaRPr lang="en-CA">
              <a:cs typeface="Arial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12261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E1387-650A-44BB-9E83-6122837727CB}" type="slidenum">
              <a:rPr lang="en-CA" smtClean="0">
                <a:cs typeface="Arial" charset="0"/>
              </a:rPr>
              <a:pPr/>
              <a:t>38</a:t>
            </a:fld>
            <a:endParaRPr lang="en-CA">
              <a:cs typeface="Arial" charset="0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964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85A13-11C8-4B01-8406-D093C2E0F015}" type="slidenum">
              <a:rPr lang="en-CA" smtClean="0">
                <a:cs typeface="Arial" charset="0"/>
              </a:rPr>
              <a:pPr/>
              <a:t>39</a:t>
            </a:fld>
            <a:endParaRPr lang="en-CA">
              <a:cs typeface="Arial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121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447B58-7B3F-4FDC-9054-B0F9AC8A014F}" type="slidenum">
              <a:rPr lang="en-CA" smtClean="0">
                <a:cs typeface="Arial" charset="0"/>
              </a:rPr>
              <a:pPr/>
              <a:t>4</a:t>
            </a:fld>
            <a:endParaRPr lang="en-CA">
              <a:cs typeface="Arial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2532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4A53F6-2762-4C34-B8E2-5BA244B28F9D}" type="slidenum">
              <a:rPr lang="en-CA" smtClean="0">
                <a:cs typeface="Arial" charset="0"/>
              </a:rPr>
              <a:pPr/>
              <a:t>40</a:t>
            </a:fld>
            <a:endParaRPr lang="en-CA">
              <a:cs typeface="Arial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87345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1C7F38-67FD-4EDC-BD08-E8B412E4A86E}" type="slidenum">
              <a:rPr lang="en-CA" smtClean="0">
                <a:cs typeface="Arial" charset="0"/>
              </a:rPr>
              <a:pPr/>
              <a:t>41</a:t>
            </a:fld>
            <a:endParaRPr lang="en-CA">
              <a:cs typeface="Arial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8198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089E9E-FBD2-4AF4-ADBA-4F06FF84D0D7}" type="slidenum">
              <a:rPr lang="en-CA" smtClean="0">
                <a:cs typeface="Arial" charset="0"/>
              </a:rPr>
              <a:pPr/>
              <a:t>42</a:t>
            </a:fld>
            <a:endParaRPr lang="en-CA">
              <a:cs typeface="Arial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2671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E41741-3E25-419E-8DB8-670553F5D5C8}" type="slidenum">
              <a:rPr lang="en-CA" smtClean="0">
                <a:cs typeface="Arial" charset="0"/>
              </a:rPr>
              <a:pPr/>
              <a:t>43</a:t>
            </a:fld>
            <a:endParaRPr lang="en-CA">
              <a:cs typeface="Arial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236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3FB75-18B6-4B86-A7A5-3A1EFDD22A87}" type="slidenum">
              <a:rPr lang="en-CA" smtClean="0">
                <a:cs typeface="Arial" charset="0"/>
              </a:rPr>
              <a:pPr/>
              <a:t>44</a:t>
            </a:fld>
            <a:endParaRPr lang="en-CA">
              <a:cs typeface="Arial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81393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C571B-906E-4AD6-B328-EF71B8123523}" type="slidenum">
              <a:rPr lang="en-CA" smtClean="0">
                <a:cs typeface="Arial" charset="0"/>
              </a:rPr>
              <a:pPr/>
              <a:t>45</a:t>
            </a:fld>
            <a:endParaRPr lang="en-CA">
              <a:cs typeface="Arial" charset="0"/>
            </a:endParaRPr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98654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F6923E-80D6-4377-89F9-FEB47F05DDF5}" type="slidenum">
              <a:rPr lang="en-CA" smtClean="0">
                <a:cs typeface="Arial" charset="0"/>
              </a:rPr>
              <a:pPr/>
              <a:t>46</a:t>
            </a:fld>
            <a:endParaRPr lang="en-CA">
              <a:cs typeface="Arial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31713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BB1D56-C262-4B42-A2E5-11DAF3F28EE5}" type="slidenum">
              <a:rPr lang="en-CA" smtClean="0">
                <a:cs typeface="Arial" charset="0"/>
              </a:rPr>
              <a:pPr/>
              <a:t>47</a:t>
            </a:fld>
            <a:endParaRPr lang="en-CA">
              <a:cs typeface="Arial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55971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9F7E74-E8C0-4CE2-8FAD-7624427FE3D6}" type="slidenum">
              <a:rPr lang="en-CA" smtClean="0">
                <a:cs typeface="Arial" charset="0"/>
              </a:rPr>
              <a:pPr/>
              <a:t>48</a:t>
            </a:fld>
            <a:endParaRPr lang="en-CA">
              <a:cs typeface="Arial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8757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99793A-6E42-4AA4-A82F-6A59C2E6609F}" type="slidenum">
              <a:rPr lang="en-CA" smtClean="0">
                <a:cs typeface="Arial" charset="0"/>
              </a:rPr>
              <a:pPr/>
              <a:t>49</a:t>
            </a:fld>
            <a:endParaRPr lang="en-CA">
              <a:cs typeface="Arial" charset="0"/>
            </a:endParaRPr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442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CC99F3-093C-4455-B9B5-79CB6986C3E6}" type="slidenum">
              <a:rPr lang="en-CA" smtClean="0">
                <a:cs typeface="Arial" charset="0"/>
              </a:rPr>
              <a:pPr/>
              <a:t>5</a:t>
            </a:fld>
            <a:endParaRPr lang="en-CA">
              <a:cs typeface="Arial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4599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E15992-3866-4C63-B382-076600072337}" type="slidenum">
              <a:rPr lang="en-CA" smtClean="0">
                <a:cs typeface="Arial" charset="0"/>
              </a:rPr>
              <a:pPr/>
              <a:t>50</a:t>
            </a:fld>
            <a:endParaRPr lang="en-CA">
              <a:cs typeface="Arial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1313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D69A1B-7B9A-427C-9717-331D05F99210}" type="slidenum">
              <a:rPr lang="en-CA" smtClean="0">
                <a:cs typeface="Arial" charset="0"/>
              </a:rPr>
              <a:pPr/>
              <a:t>51</a:t>
            </a:fld>
            <a:endParaRPr lang="en-CA">
              <a:cs typeface="Arial" charset="0"/>
            </a:endParaRPr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80951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34A67F-82EE-4616-A38B-63A982539396}" type="slidenum">
              <a:rPr lang="en-CA" smtClean="0">
                <a:cs typeface="Arial" charset="0"/>
              </a:rPr>
              <a:pPr/>
              <a:t>52</a:t>
            </a:fld>
            <a:endParaRPr lang="en-CA">
              <a:cs typeface="Arial" charset="0"/>
            </a:endParaRPr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48385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17BF1C-11B5-427B-BCBB-F4864302EB65}" type="slidenum">
              <a:rPr lang="en-CA" smtClean="0">
                <a:cs typeface="Arial" charset="0"/>
              </a:rPr>
              <a:pPr/>
              <a:t>53</a:t>
            </a:fld>
            <a:endParaRPr lang="en-CA">
              <a:cs typeface="Arial" charset="0"/>
            </a:endParaRPr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91418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4FAC44-03C1-4A60-AE93-4B7FDACC88EA}" type="slidenum">
              <a:rPr lang="en-CA" smtClean="0">
                <a:cs typeface="Arial" charset="0"/>
              </a:rPr>
              <a:pPr/>
              <a:t>54</a:t>
            </a:fld>
            <a:endParaRPr lang="en-CA">
              <a:cs typeface="Arial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34063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C6A5D-A1AD-4C39-86FF-63801EDB8DFF}" type="slidenum">
              <a:rPr lang="en-CA" smtClean="0">
                <a:cs typeface="Arial" charset="0"/>
              </a:rPr>
              <a:pPr/>
              <a:t>55</a:t>
            </a:fld>
            <a:endParaRPr lang="en-CA">
              <a:cs typeface="Arial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58075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D4B98E-4531-4346-89A0-3E35AF9EE8B8}" type="slidenum">
              <a:rPr lang="en-CA" smtClean="0">
                <a:cs typeface="Arial" charset="0"/>
              </a:rPr>
              <a:pPr/>
              <a:t>56</a:t>
            </a:fld>
            <a:endParaRPr lang="en-CA">
              <a:cs typeface="Arial" charset="0"/>
            </a:endParaRPr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42124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ADC3B5-38A2-4830-BE96-855BB95B65AC}" type="slidenum">
              <a:rPr lang="en-CA" smtClean="0">
                <a:cs typeface="Arial" charset="0"/>
              </a:rPr>
              <a:pPr/>
              <a:t>57</a:t>
            </a:fld>
            <a:endParaRPr lang="en-CA">
              <a:cs typeface="Arial" charset="0"/>
            </a:endParaRPr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740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D8FA70-99A0-49B0-A2FA-7F573CAF8148}" type="slidenum">
              <a:rPr lang="en-CA" smtClean="0">
                <a:cs typeface="Arial" charset="0"/>
              </a:rPr>
              <a:pPr/>
              <a:t>58</a:t>
            </a:fld>
            <a:endParaRPr lang="en-CA">
              <a:cs typeface="Arial" charset="0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0286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5A8F42-D179-423C-91EE-6DD54F90F3FA}" type="slidenum">
              <a:rPr lang="en-CA" smtClean="0">
                <a:cs typeface="Arial" charset="0"/>
              </a:rPr>
              <a:pPr/>
              <a:t>59</a:t>
            </a:fld>
            <a:endParaRPr lang="en-CA">
              <a:cs typeface="Arial" charset="0"/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82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9EF39-BBA6-4CDA-A7E8-C95559B51307}" type="slidenum">
              <a:rPr lang="en-CA" smtClean="0">
                <a:cs typeface="Arial" charset="0"/>
              </a:rPr>
              <a:pPr/>
              <a:t>6</a:t>
            </a:fld>
            <a:endParaRPr lang="en-CA">
              <a:cs typeface="Arial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12560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07BDE3-2004-4BA8-99DC-5495C83C6B5E}" type="slidenum">
              <a:rPr lang="en-CA" smtClean="0">
                <a:cs typeface="Arial" charset="0"/>
              </a:rPr>
              <a:pPr/>
              <a:t>60</a:t>
            </a:fld>
            <a:endParaRPr lang="en-CA">
              <a:cs typeface="Arial" charset="0"/>
            </a:endParaRPr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1187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0D98D-0CB7-4614-9459-3A730890B78E}" type="slidenum">
              <a:rPr lang="en-CA" smtClean="0">
                <a:cs typeface="Arial" charset="0"/>
              </a:rPr>
              <a:pPr/>
              <a:t>61</a:t>
            </a:fld>
            <a:endParaRPr lang="en-CA">
              <a:cs typeface="Arial" charset="0"/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12837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97116E-1848-433F-B630-B7E56E18FB49}" type="slidenum">
              <a:rPr lang="en-CA" smtClean="0">
                <a:cs typeface="Arial" charset="0"/>
              </a:rPr>
              <a:pPr/>
              <a:t>62</a:t>
            </a:fld>
            <a:endParaRPr lang="en-CA">
              <a:cs typeface="Arial" charset="0"/>
            </a:endParaRPr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7111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6C9FC7-A21B-437A-B32E-47DB436ADFBC}" type="slidenum">
              <a:rPr lang="en-CA" smtClean="0">
                <a:cs typeface="Arial" charset="0"/>
              </a:rPr>
              <a:pPr/>
              <a:t>63</a:t>
            </a:fld>
            <a:endParaRPr lang="en-CA">
              <a:cs typeface="Arial" charset="0"/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92766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E366B-5C54-4D8B-87AA-5396432F503A}" type="slidenum">
              <a:rPr lang="en-CA" smtClean="0">
                <a:cs typeface="Arial" charset="0"/>
              </a:rPr>
              <a:pPr/>
              <a:t>64</a:t>
            </a:fld>
            <a:endParaRPr lang="en-CA">
              <a:cs typeface="Arial" charset="0"/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40772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81F74F-9F71-4365-B7AA-27A3B7503E1A}" type="slidenum">
              <a:rPr lang="en-CA" smtClean="0">
                <a:cs typeface="Arial" charset="0"/>
              </a:rPr>
              <a:pPr/>
              <a:t>65</a:t>
            </a:fld>
            <a:endParaRPr lang="en-CA">
              <a:cs typeface="Arial" charset="0"/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67113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F34183-4512-48B4-B005-0470E5D2FEAD}" type="slidenum">
              <a:rPr lang="en-CA" smtClean="0">
                <a:cs typeface="Arial" charset="0"/>
              </a:rPr>
              <a:pPr/>
              <a:t>66</a:t>
            </a:fld>
            <a:endParaRPr lang="en-CA">
              <a:cs typeface="Arial" charset="0"/>
            </a:endParaRPr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9117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C7E054-9380-4812-9991-6909B3832E2B}" type="slidenum">
              <a:rPr lang="en-CA" smtClean="0">
                <a:cs typeface="Arial" charset="0"/>
              </a:rPr>
              <a:pPr/>
              <a:t>67</a:t>
            </a:fld>
            <a:endParaRPr lang="en-CA">
              <a:cs typeface="Arial" charset="0"/>
            </a:endParaRPr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7061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FFDA24-B162-4711-AFAD-52BDA73C7883}" type="slidenum">
              <a:rPr lang="en-CA" smtClean="0">
                <a:cs typeface="Arial" charset="0"/>
              </a:rPr>
              <a:pPr/>
              <a:t>68</a:t>
            </a:fld>
            <a:endParaRPr lang="en-CA">
              <a:cs typeface="Arial" charset="0"/>
            </a:endParaRPr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99547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EFF07-B0C9-4D79-9DE0-E6BE9BB526DC}" type="slidenum">
              <a:rPr lang="en-CA" smtClean="0">
                <a:cs typeface="Arial" charset="0"/>
              </a:rPr>
              <a:pPr/>
              <a:t>69</a:t>
            </a:fld>
            <a:endParaRPr lang="en-CA">
              <a:cs typeface="Arial" charset="0"/>
            </a:endParaRPr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643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37743F-D264-4258-8E91-AD046D00A316}" type="slidenum">
              <a:rPr lang="en-CA" smtClean="0">
                <a:cs typeface="Arial" charset="0"/>
              </a:rPr>
              <a:pPr/>
              <a:t>7</a:t>
            </a:fld>
            <a:endParaRPr lang="en-CA">
              <a:cs typeface="Arial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43860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A59CC7-F42A-4C36-90A2-A2F21602C8FC}" type="slidenum">
              <a:rPr lang="en-CA" smtClean="0">
                <a:cs typeface="Arial" charset="0"/>
              </a:rPr>
              <a:pPr/>
              <a:t>70</a:t>
            </a:fld>
            <a:endParaRPr lang="en-CA">
              <a:cs typeface="Arial" charset="0"/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70986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6C4263-E852-4A06-93A5-573614F074CE}" type="slidenum">
              <a:rPr lang="en-CA" smtClean="0">
                <a:cs typeface="Arial" charset="0"/>
              </a:rPr>
              <a:pPr/>
              <a:t>71</a:t>
            </a:fld>
            <a:endParaRPr lang="en-CA">
              <a:cs typeface="Arial" charset="0"/>
            </a:endParaRPr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8953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0F706F-07E8-4FAC-86AA-6BE7C91576B7}" type="slidenum">
              <a:rPr lang="en-CA" smtClean="0">
                <a:cs typeface="Arial" charset="0"/>
              </a:rPr>
              <a:pPr/>
              <a:t>72</a:t>
            </a:fld>
            <a:endParaRPr lang="en-CA">
              <a:cs typeface="Arial" charset="0"/>
            </a:endParaRPr>
          </a:p>
        </p:txBody>
      </p:sp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5473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169F70-DC5D-4FCD-B517-6DAE6C93CEEA}" type="slidenum">
              <a:rPr lang="en-CA" smtClean="0">
                <a:cs typeface="Arial" charset="0"/>
              </a:rPr>
              <a:pPr/>
              <a:t>73</a:t>
            </a:fld>
            <a:endParaRPr lang="en-CA">
              <a:cs typeface="Arial" charset="0"/>
            </a:endParaRPr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0871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6D316-FD2E-455D-8F6F-326B16B89D78}" type="slidenum">
              <a:rPr lang="en-CA" smtClean="0">
                <a:cs typeface="Arial" charset="0"/>
              </a:rPr>
              <a:pPr/>
              <a:t>74</a:t>
            </a:fld>
            <a:endParaRPr lang="en-CA">
              <a:cs typeface="Arial" charset="0"/>
            </a:endParaRPr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53091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1FCC5E-6B7E-4B2C-94AB-83072E945B5A}" type="slidenum">
              <a:rPr lang="en-CA" smtClean="0">
                <a:cs typeface="Arial" charset="0"/>
              </a:rPr>
              <a:pPr/>
              <a:t>75</a:t>
            </a:fld>
            <a:endParaRPr lang="en-CA">
              <a:cs typeface="Arial" charset="0"/>
            </a:endParaRPr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2082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1382F3-9CFC-4F57-A519-265CAE5D93FA}" type="slidenum">
              <a:rPr lang="en-CA" smtClean="0">
                <a:cs typeface="Arial" charset="0"/>
              </a:rPr>
              <a:pPr/>
              <a:t>76</a:t>
            </a:fld>
            <a:endParaRPr lang="en-CA">
              <a:cs typeface="Arial" charset="0"/>
            </a:endParaRPr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35320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DB8A2-0E34-49AE-8579-FE8BFEAF4313}" type="slidenum">
              <a:rPr lang="en-CA" smtClean="0">
                <a:cs typeface="Arial" charset="0"/>
              </a:rPr>
              <a:pPr/>
              <a:t>77</a:t>
            </a:fld>
            <a:endParaRPr lang="en-CA">
              <a:cs typeface="Arial" charset="0"/>
            </a:endParaRPr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16970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830459-9988-4830-ABFF-A89324919307}" type="slidenum">
              <a:rPr lang="en-CA" smtClean="0">
                <a:cs typeface="Arial" charset="0"/>
              </a:rPr>
              <a:pPr/>
              <a:t>78</a:t>
            </a:fld>
            <a:endParaRPr lang="en-CA">
              <a:cs typeface="Arial" charset="0"/>
            </a:endParaRPr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08651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830459-9988-4830-ABFF-A89324919307}" type="slidenum">
              <a:rPr lang="en-CA" smtClean="0">
                <a:cs typeface="Arial" charset="0"/>
              </a:rPr>
              <a:pPr/>
              <a:t>79</a:t>
            </a:fld>
            <a:endParaRPr lang="en-CA">
              <a:cs typeface="Arial" charset="0"/>
            </a:endParaRPr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605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37743F-D264-4258-8E91-AD046D00A316}" type="slidenum">
              <a:rPr lang="en-CA" smtClean="0">
                <a:cs typeface="Arial" charset="0"/>
              </a:rPr>
              <a:pPr/>
              <a:t>8</a:t>
            </a:fld>
            <a:endParaRPr lang="en-CA">
              <a:cs typeface="Arial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53581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B3685D-B319-4D0F-8FD2-B2F583C3553D}" type="slidenum">
              <a:rPr lang="en-CA" smtClean="0">
                <a:cs typeface="Arial" charset="0"/>
              </a:rPr>
              <a:pPr/>
              <a:t>80</a:t>
            </a:fld>
            <a:endParaRPr lang="en-CA">
              <a:cs typeface="Arial" charset="0"/>
            </a:endParaRPr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85124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6746B0-E970-430E-851D-774B478F3E11}" type="slidenum">
              <a:rPr lang="en-CA" smtClean="0">
                <a:cs typeface="Arial" charset="0"/>
              </a:rPr>
              <a:pPr/>
              <a:t>81</a:t>
            </a:fld>
            <a:endParaRPr lang="en-CA">
              <a:cs typeface="Arial" charset="0"/>
            </a:endParaRPr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64916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6746B0-E970-430E-851D-774B478F3E11}" type="slidenum">
              <a:rPr lang="en-CA" smtClean="0">
                <a:cs typeface="Arial" charset="0"/>
              </a:rPr>
              <a:pPr/>
              <a:t>82</a:t>
            </a:fld>
            <a:endParaRPr lang="en-CA">
              <a:cs typeface="Arial" charset="0"/>
            </a:endParaRPr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06157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36C8F-C94D-483F-9A52-122C27AA1459}" type="slidenum">
              <a:rPr lang="en-CA" smtClean="0">
                <a:cs typeface="Arial" charset="0"/>
              </a:rPr>
              <a:pPr/>
              <a:t>83</a:t>
            </a:fld>
            <a:endParaRPr lang="en-CA">
              <a:cs typeface="Arial" charset="0"/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6816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36C8F-C94D-483F-9A52-122C27AA1459}" type="slidenum">
              <a:rPr lang="en-CA" smtClean="0">
                <a:cs typeface="Arial" charset="0"/>
              </a:rPr>
              <a:pPr/>
              <a:t>84</a:t>
            </a:fld>
            <a:endParaRPr lang="en-CA">
              <a:cs typeface="Arial" charset="0"/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7417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36C8F-C94D-483F-9A52-122C27AA1459}" type="slidenum">
              <a:rPr lang="en-CA" smtClean="0">
                <a:cs typeface="Arial" charset="0"/>
              </a:rPr>
              <a:pPr/>
              <a:t>85</a:t>
            </a:fld>
            <a:endParaRPr lang="en-CA">
              <a:cs typeface="Arial" charset="0"/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36031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36C8F-C94D-483F-9A52-122C27AA1459}" type="slidenum">
              <a:rPr lang="en-CA" smtClean="0">
                <a:cs typeface="Arial" charset="0"/>
              </a:rPr>
              <a:pPr/>
              <a:t>86</a:t>
            </a:fld>
            <a:endParaRPr lang="en-CA">
              <a:cs typeface="Arial" charset="0"/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3298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B93089-D2DA-40CD-AAC2-0B1A7C3F18E0}" type="slidenum">
              <a:rPr lang="en-CA" smtClean="0">
                <a:cs typeface="Arial" charset="0"/>
              </a:rPr>
              <a:pPr/>
              <a:t>87</a:t>
            </a:fld>
            <a:endParaRPr lang="en-CA">
              <a:cs typeface="Arial" charset="0"/>
            </a:endParaRPr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196363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B93089-D2DA-40CD-AAC2-0B1A7C3F18E0}" type="slidenum">
              <a:rPr lang="en-CA" smtClean="0">
                <a:cs typeface="Arial" charset="0"/>
              </a:rPr>
              <a:pPr/>
              <a:t>88</a:t>
            </a:fld>
            <a:endParaRPr lang="en-CA">
              <a:cs typeface="Arial" charset="0"/>
            </a:endParaRPr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63153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7CF6DE-301A-40A9-9FA0-59CDD4851B09}" type="slidenum">
              <a:rPr lang="en-CA" smtClean="0">
                <a:cs typeface="Arial" charset="0"/>
              </a:rPr>
              <a:pPr/>
              <a:t>89</a:t>
            </a:fld>
            <a:endParaRPr lang="en-CA">
              <a:cs typeface="Arial" charset="0"/>
            </a:endParaRPr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980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05CF47-D0F8-4C25-9067-AB5DBEE37740}" type="slidenum">
              <a:rPr lang="en-CA" smtClean="0">
                <a:cs typeface="Arial" charset="0"/>
              </a:rPr>
              <a:pPr/>
              <a:t>9</a:t>
            </a:fld>
            <a:endParaRPr lang="en-CA">
              <a:cs typeface="Arial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5940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7CF6DE-301A-40A9-9FA0-59CDD4851B09}" type="slidenum">
              <a:rPr lang="en-CA" smtClean="0">
                <a:cs typeface="Arial" charset="0"/>
              </a:rPr>
              <a:pPr/>
              <a:t>90</a:t>
            </a:fld>
            <a:endParaRPr lang="en-CA">
              <a:cs typeface="Arial" charset="0"/>
            </a:endParaRPr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87745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EE69E1-C87F-4F13-AFA0-A6C6E07FAEBF}" type="slidenum">
              <a:rPr lang="en-CA" smtClean="0">
                <a:cs typeface="Arial" charset="0"/>
              </a:rPr>
              <a:pPr/>
              <a:t>91</a:t>
            </a:fld>
            <a:endParaRPr lang="en-CA">
              <a:cs typeface="Arial" charset="0"/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5927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7CF6DE-301A-40A9-9FA0-59CDD4851B09}" type="slidenum">
              <a:rPr lang="en-CA" smtClean="0">
                <a:cs typeface="Arial" charset="0"/>
              </a:rPr>
              <a:pPr/>
              <a:t>92</a:t>
            </a:fld>
            <a:endParaRPr lang="en-CA">
              <a:cs typeface="Arial" charset="0"/>
            </a:endParaRPr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254126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5E5B2D-8755-4887-BE26-AAC3CA2E348A}" type="slidenum">
              <a:rPr lang="en-CA" smtClean="0">
                <a:cs typeface="Arial" charset="0"/>
              </a:rPr>
              <a:pPr/>
              <a:t>93</a:t>
            </a:fld>
            <a:endParaRPr lang="en-CA">
              <a:cs typeface="Arial" charset="0"/>
            </a:endParaRPr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224995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B45A44-DC32-4D7D-B885-061C3D723968}" type="slidenum">
              <a:rPr lang="en-CA" smtClean="0">
                <a:cs typeface="Arial" charset="0"/>
              </a:rPr>
              <a:pPr/>
              <a:t>94</a:t>
            </a:fld>
            <a:endParaRPr lang="en-CA">
              <a:cs typeface="Arial" charset="0"/>
            </a:endParaRPr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89213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B45A44-DC32-4D7D-B885-061C3D723968}" type="slidenum">
              <a:rPr lang="en-CA" smtClean="0">
                <a:cs typeface="Arial" charset="0"/>
              </a:rPr>
              <a:pPr/>
              <a:t>95</a:t>
            </a:fld>
            <a:endParaRPr lang="en-CA">
              <a:cs typeface="Arial" charset="0"/>
            </a:endParaRPr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32133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0BED1B-27D8-4953-A975-B96479B99B8B}" type="slidenum">
              <a:rPr lang="en-CA" smtClean="0">
                <a:cs typeface="Arial" charset="0"/>
              </a:rPr>
              <a:pPr/>
              <a:t>96</a:t>
            </a:fld>
            <a:endParaRPr lang="en-CA">
              <a:cs typeface="Arial" charset="0"/>
            </a:endParaRPr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03408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A0E804-D9C7-4283-8FFD-BEBE72A8C2E5}" type="slidenum">
              <a:rPr lang="en-CA" smtClean="0">
                <a:cs typeface="Arial" charset="0"/>
              </a:rPr>
              <a:pPr/>
              <a:t>97</a:t>
            </a:fld>
            <a:endParaRPr lang="en-CA">
              <a:cs typeface="Arial" charset="0"/>
            </a:endParaRPr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51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D99754-DAC5-48ED-9C38-D9AC67F2322E}" type="slidenum">
              <a:rPr lang="en-CA" smtClean="0">
                <a:cs typeface="Arial" charset="0"/>
              </a:rPr>
              <a:pPr/>
              <a:t>98</a:t>
            </a:fld>
            <a:endParaRPr lang="en-CA">
              <a:cs typeface="Arial" charset="0"/>
            </a:endParaRPr>
          </a:p>
        </p:txBody>
      </p:sp>
      <p:sp>
        <p:nvSpPr>
          <p:cNvPr id="210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92887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FE9828-25DD-4E39-82E5-60D0B3E16A7D}" type="slidenum">
              <a:rPr lang="en-CA" smtClean="0">
                <a:cs typeface="Arial" charset="0"/>
              </a:rPr>
              <a:pPr/>
              <a:t>99</a:t>
            </a:fld>
            <a:endParaRPr lang="en-CA">
              <a:cs typeface="Arial" charset="0"/>
            </a:endParaRPr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383" tIns="47192" rIns="94383" bIns="47192"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598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wb00465_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6E821-CCC3-4911-9A26-E98659DB7EF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9845-1BDB-4AAC-9186-7D42228E899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-152400"/>
            <a:ext cx="222885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152400"/>
            <a:ext cx="653415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B6918-F4CA-4B5B-A90E-BF5E357013B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8686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79B4E-2319-4C45-A559-1EAA37E818E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8686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2672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2672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A65FD-8909-4515-85E4-769F669E835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914CC-CA52-404C-B1C0-A57A8CAF655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0FC28-2CF3-4DD0-9887-0E938A26182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EBFDD-1696-43FC-A45E-F0F1374EECC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5DC38-04C5-4172-82CE-2A04B50AB2D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DB494-6C2D-4701-BA44-2525F68E810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A8E52-9AA6-4E50-94C8-A28AEC9CFAB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8C98-5058-40B5-BCBB-96118B1E86F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2DEB0-C2B7-4792-9766-A1C9E7A656F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524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EB76412-119A-4EDF-9D02-CF5E8793ACB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</p:sldLayoutIdLst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5" autoUpdateAnimBg="0">
        <p:tmplLst>
          <p:tmpl lvl="1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5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541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5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541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5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541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5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541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5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54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B7CFFF"/>
          </a:solidFill>
          <a:latin typeface="Tahom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2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4.bin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5.bin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7.bin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8.bin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0.bin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2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1.bin"/></Relationships>
</file>

<file path=ppt/slides/_rels/slide1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27.xml"/><Relationship Id="rId7" Type="http://schemas.openxmlformats.org/officeDocument/2006/relationships/image" Target="../media/image37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6.e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8.wmf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8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5.bin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0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8.bin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1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0.bin"/></Relationships>
</file>

<file path=ppt/slides/_rels/slide1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3.v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2.bin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3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3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3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3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3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3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3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3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3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3.xml"/></Relationships>
</file>

<file path=ppt/slides/_rels/slide1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144.xml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9.wmf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5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jpeg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8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4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3.bin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6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5.bin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7.bin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0.bin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1.bin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2.bin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E0401-BC05-430F-B106-424CF7FA5E64}" type="slidenum">
              <a:rPr lang="en-CA" smtClean="0">
                <a:latin typeface="Arial" charset="0"/>
              </a:rPr>
              <a:pPr>
                <a:defRPr/>
              </a:pPr>
              <a:t>1</a:t>
            </a:fld>
            <a:endParaRPr lang="en-CA"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Chapter 5 – Statistical Review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Chapter 5 is a </a:t>
            </a:r>
            <a:r>
              <a:rPr lang="en-US" b="1" i="1" dirty="0"/>
              <a:t>brief</a:t>
            </a:r>
            <a:r>
              <a:rPr lang="en-US" dirty="0"/>
              <a:t> review of statistical concepts.  It is </a:t>
            </a:r>
            <a:r>
              <a:rPr lang="en-US" b="1" i="1" dirty="0"/>
              <a:t>NOT</a:t>
            </a:r>
            <a:r>
              <a:rPr lang="en-US" dirty="0"/>
              <a:t> a replacement for a statistics course.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By the end of the chapter, you will be able to: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/>
              <a:t>	1) Identify population and sample data and perform population and sample statistical calculations.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/>
              <a:t>	2) Define, interpret and evaluate statistics.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/>
              <a:t>	3) Demonstrate the use of statistical tables.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/>
              <a:t>	4) Construct confidence intervals and hypothesis tests from sample data.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/>
              <a:t>	5) Begin to calculate OLS estimations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/>
              <a:t>	</a:t>
            </a:r>
          </a:p>
        </p:txBody>
      </p:sp>
    </p:spTree>
  </p:cSld>
  <p:clrMapOvr>
    <a:masterClrMapping/>
  </p:clrMapOvr>
  <p:transition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07F99-EBB0-473A-ADFD-FFA739DA2F14}" type="slidenum">
              <a:rPr lang="en-CA" smtClean="0">
                <a:latin typeface="Arial" charset="0"/>
              </a:rPr>
              <a:pPr>
                <a:defRPr/>
              </a:pPr>
              <a:t>10</a:t>
            </a:fld>
            <a:endParaRPr lang="en-CA">
              <a:latin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Probability = the likelihood of an event occurring (between 0 and 1)</a:t>
            </a:r>
          </a:p>
          <a:p>
            <a:pPr eaLnBrk="1" hangingPunct="1">
              <a:buFontTx/>
              <a:buNone/>
            </a:pPr>
            <a:endParaRPr lang="en-US" sz="80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P(a) = Prob(a) = probability that event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a</a:t>
            </a:r>
            <a:r>
              <a:rPr lang="en-US" sz="3600">
                <a:cs typeface="Tahoma" pitchFamily="34" charset="0"/>
              </a:rPr>
              <a:t> will occur</a:t>
            </a:r>
          </a:p>
          <a:p>
            <a:pPr eaLnBrk="1" hangingPunct="1">
              <a:buFontTx/>
              <a:buNone/>
            </a:pPr>
            <a:endParaRPr lang="en-US" sz="80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P(Y=y) = probability that the random variable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Y</a:t>
            </a:r>
            <a:r>
              <a:rPr lang="en-US" sz="3600">
                <a:cs typeface="Tahoma" pitchFamily="34" charset="0"/>
              </a:rPr>
              <a:t> will take on value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y</a:t>
            </a:r>
          </a:p>
          <a:p>
            <a:pPr eaLnBrk="1" hangingPunct="1">
              <a:buFontTx/>
              <a:buNone/>
            </a:pPr>
            <a:endParaRPr lang="en-US" sz="800">
              <a:solidFill>
                <a:srgbClr val="FFCC66"/>
              </a:solidFill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P(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y</a:t>
            </a:r>
            <a:r>
              <a:rPr lang="en-US" sz="3600" baseline="-25000">
                <a:solidFill>
                  <a:srgbClr val="FFCC66"/>
                </a:solidFill>
                <a:cs typeface="Tahoma" pitchFamily="34" charset="0"/>
              </a:rPr>
              <a:t>low</a:t>
            </a:r>
            <a:r>
              <a:rPr lang="en-US" sz="3600" baseline="-25000">
                <a:cs typeface="Tahoma" pitchFamily="34" charset="0"/>
              </a:rPr>
              <a:t> </a:t>
            </a:r>
            <a:r>
              <a:rPr lang="en-US" sz="3600">
                <a:cs typeface="Tahoma" pitchFamily="34" charset="0"/>
              </a:rPr>
              <a:t>&lt;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Y</a:t>
            </a:r>
            <a:r>
              <a:rPr lang="en-US" sz="3600">
                <a:cs typeface="Tahoma" pitchFamily="34" charset="0"/>
              </a:rPr>
              <a:t> &lt;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y</a:t>
            </a:r>
            <a:r>
              <a:rPr lang="en-US" sz="3600" baseline="-25000">
                <a:solidFill>
                  <a:srgbClr val="FFCC66"/>
                </a:solidFill>
                <a:cs typeface="Tahoma" pitchFamily="34" charset="0"/>
              </a:rPr>
              <a:t>high</a:t>
            </a:r>
            <a:r>
              <a:rPr lang="en-US" sz="3600">
                <a:cs typeface="Tahoma" pitchFamily="34" charset="0"/>
              </a:rPr>
              <a:t>) = probability that the random variable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Y</a:t>
            </a:r>
            <a:r>
              <a:rPr lang="en-US" sz="3600">
                <a:cs typeface="Tahoma" pitchFamily="34" charset="0"/>
              </a:rPr>
              <a:t> takes on any value between </a:t>
            </a:r>
            <a:r>
              <a:rPr lang="en-US" sz="3600">
                <a:solidFill>
                  <a:srgbClr val="FFC000"/>
                </a:solidFill>
                <a:cs typeface="Tahoma" pitchFamily="34" charset="0"/>
              </a:rPr>
              <a:t>y</a:t>
            </a:r>
            <a:r>
              <a:rPr lang="en-US" sz="3600" baseline="-25000">
                <a:solidFill>
                  <a:srgbClr val="FFC000"/>
                </a:solidFill>
                <a:cs typeface="Tahoma" pitchFamily="34" charset="0"/>
              </a:rPr>
              <a:t>low</a:t>
            </a:r>
            <a:r>
              <a:rPr lang="en-US" sz="3600" baseline="-25000">
                <a:cs typeface="Tahoma" pitchFamily="34" charset="0"/>
              </a:rPr>
              <a:t> </a:t>
            </a:r>
            <a:r>
              <a:rPr lang="en-US" sz="3600">
                <a:cs typeface="Tahoma" pitchFamily="34" charset="0"/>
              </a:rPr>
              <a:t>and </a:t>
            </a:r>
            <a:r>
              <a:rPr lang="en-US" sz="3600">
                <a:solidFill>
                  <a:srgbClr val="FFC000"/>
                </a:solidFill>
                <a:cs typeface="Tahoma" pitchFamily="34" charset="0"/>
              </a:rPr>
              <a:t>y</a:t>
            </a:r>
            <a:r>
              <a:rPr lang="en-US" sz="3600" baseline="-25000">
                <a:solidFill>
                  <a:srgbClr val="FFC000"/>
                </a:solidFill>
                <a:cs typeface="Tahoma" pitchFamily="34" charset="0"/>
              </a:rPr>
              <a:t>high</a:t>
            </a:r>
            <a:endParaRPr lang="ru-RU" sz="360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r"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F86C6-70D4-4BF2-8E85-576F98CD993A}" type="slidenum">
              <a:rPr lang="en-CA" smtClean="0">
                <a:latin typeface="Arial" charset="0"/>
              </a:rPr>
              <a:pPr>
                <a:defRPr/>
              </a:pPr>
              <a:t>100</a:t>
            </a:fld>
            <a:endParaRPr lang="en-CA">
              <a:latin typeface="Arial" charset="0"/>
            </a:endParaRPr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8915400" cy="4191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>
                <a:cs typeface="Tahoma" pitchFamily="34" charset="0"/>
              </a:rPr>
              <a:t>Sample Correlation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Corr(p,q)	= Cov(p,q)/S</a:t>
            </a:r>
            <a:r>
              <a:rPr lang="en-US" baseline="-25000">
                <a:cs typeface="Tahoma" pitchFamily="34" charset="0"/>
              </a:rPr>
              <a:t>p</a:t>
            </a:r>
            <a:r>
              <a:rPr lang="en-US">
                <a:cs typeface="Tahoma" pitchFamily="34" charset="0"/>
              </a:rPr>
              <a:t>S</a:t>
            </a:r>
            <a:r>
              <a:rPr lang="en-US" baseline="-25000">
                <a:cs typeface="Tahoma" pitchFamily="34" charset="0"/>
              </a:rPr>
              <a:t>q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aseline="-25000">
                <a:cs typeface="Tahoma" pitchFamily="34" charset="0"/>
              </a:rPr>
              <a:t>		</a:t>
            </a:r>
            <a:r>
              <a:rPr lang="en-US">
                <a:cs typeface="Tahoma" pitchFamily="34" charset="0"/>
              </a:rPr>
              <a:t>= 5/3 / [2(50/3)]</a:t>
            </a:r>
            <a:r>
              <a:rPr lang="en-US" baseline="30000">
                <a:cs typeface="Tahoma" pitchFamily="34" charset="0"/>
              </a:rPr>
              <a:t>1/2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aseline="30000">
                <a:cs typeface="Tahoma" pitchFamily="34" charset="0"/>
              </a:rPr>
              <a:t>		</a:t>
            </a:r>
            <a:r>
              <a:rPr lang="en-US">
                <a:cs typeface="Tahoma" pitchFamily="34" charset="0"/>
              </a:rPr>
              <a:t>= -5/3 / (10/3</a:t>
            </a:r>
            <a:r>
              <a:rPr lang="en-US" baseline="30000">
                <a:cs typeface="Tahoma" pitchFamily="34" charset="0"/>
              </a:rPr>
              <a:t>1/2</a:t>
            </a:r>
            <a:r>
              <a:rPr lang="en-US">
                <a:cs typeface="Tahoma" pitchFamily="34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 -0.2886</a:t>
            </a:r>
            <a:endParaRPr lang="ru-RU">
              <a:cs typeface="Tahoma" pitchFamily="34" charset="0"/>
            </a:endParaRPr>
          </a:p>
        </p:txBody>
      </p:sp>
      <p:graphicFrame>
        <p:nvGraphicFramePr>
          <p:cNvPr id="406532" name="Group 4"/>
          <p:cNvGraphicFramePr>
            <a:graphicFrameLocks noGrp="1"/>
          </p:cNvGraphicFramePr>
          <p:nvPr>
            <p:ph sz="half" idx="2"/>
          </p:nvPr>
        </p:nvGraphicFramePr>
        <p:xfrm>
          <a:off x="228600" y="838200"/>
          <a:ext cx="7543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8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8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83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uiExpand="1" build="p" bldLvl="5" autoUpdateAnimBg="0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5E5D-1670-4B97-B135-C5B9EA41D87D}" type="slidenum">
              <a:rPr lang="en-CA" smtClean="0">
                <a:latin typeface="Arial" charset="0"/>
              </a:rPr>
              <a:pPr>
                <a:defRPr/>
              </a:pPr>
              <a:t>101</a:t>
            </a:fld>
            <a:endParaRPr lang="en-CA">
              <a:latin typeface="Arial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93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057400"/>
            <a:ext cx="9144000" cy="480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400" u="sng">
                <a:cs typeface="Tahoma" pitchFamily="34" charset="0"/>
              </a:rPr>
              <a:t>Ols Estimation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4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B2hat  = ∑(X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-Xbar)(Y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-Ybar)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	----------------------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	     ∑(X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-Xbar)</a:t>
            </a:r>
            <a:r>
              <a:rPr lang="en-US" sz="2800" baseline="30000">
                <a:cs typeface="Tahoma" pitchFamily="34" charset="0"/>
              </a:rPr>
              <a:t>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= </a:t>
            </a:r>
            <a:r>
              <a:rPr lang="en-US" sz="2400">
                <a:cs typeface="Tahoma" pitchFamily="34" charset="0"/>
              </a:rPr>
              <a:t>[(4-4)(10-15)+(3-4)(15-15)+(3-4)(20-15)+(6-4)(15-15)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>
                <a:cs typeface="Tahoma" pitchFamily="34" charset="0"/>
              </a:rPr>
              <a:t>-----------------------------------------------------------------------------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(4-4)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+(3-4)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+(3-4)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+(6-4)</a:t>
            </a:r>
            <a:r>
              <a:rPr lang="en-US" sz="2800" baseline="30000">
                <a:cs typeface="Tahoma" pitchFamily="34" charset="0"/>
              </a:rPr>
              <a:t>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=-5/6</a:t>
            </a:r>
            <a:endParaRPr lang="ru-RU" sz="2800">
              <a:cs typeface="Tahoma" pitchFamily="34" charset="0"/>
            </a:endParaRPr>
          </a:p>
        </p:txBody>
      </p:sp>
      <p:graphicFrame>
        <p:nvGraphicFramePr>
          <p:cNvPr id="408580" name="Group 4"/>
          <p:cNvGraphicFramePr>
            <a:graphicFrameLocks noGrp="1"/>
          </p:cNvGraphicFramePr>
          <p:nvPr>
            <p:ph sz="half" idx="2"/>
          </p:nvPr>
        </p:nvGraphicFramePr>
        <p:xfrm>
          <a:off x="228600" y="838200"/>
          <a:ext cx="7543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9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93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9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 uiExpand="1" build="p" bldLvl="5" autoUpdateAnimBg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F3BE-9C76-4983-8991-0696FA408495}" type="slidenum">
              <a:rPr lang="en-CA" smtClean="0">
                <a:latin typeface="Arial" charset="0"/>
              </a:rPr>
              <a:pPr>
                <a:defRPr/>
              </a:pPr>
              <a:t>102</a:t>
            </a:fld>
            <a:endParaRPr lang="en-CA">
              <a:latin typeface="Arial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10600" cy="5562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24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4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4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u="sng" dirty="0" err="1">
                <a:cs typeface="Tahoma" pitchFamily="34" charset="0"/>
              </a:rPr>
              <a:t>Ols</a:t>
            </a:r>
            <a:r>
              <a:rPr lang="en-US" sz="2400" u="sng" dirty="0">
                <a:cs typeface="Tahoma" pitchFamily="34" charset="0"/>
              </a:rPr>
              <a:t> Estimation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400" dirty="0">
              <a:cs typeface="Tahoma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2800" dirty="0">
                <a:cs typeface="Tahoma" pitchFamily="34" charset="0"/>
              </a:rPr>
              <a:t>B1hat = </a:t>
            </a:r>
            <a:r>
              <a:rPr lang="en-US" sz="2800" dirty="0" err="1">
                <a:cs typeface="Tahoma" pitchFamily="34" charset="0"/>
              </a:rPr>
              <a:t>Ybar</a:t>
            </a:r>
            <a:r>
              <a:rPr lang="en-US" sz="2800" dirty="0">
                <a:cs typeface="Tahoma" pitchFamily="34" charset="0"/>
              </a:rPr>
              <a:t> – (B2hat)(</a:t>
            </a:r>
            <a:r>
              <a:rPr lang="en-US" sz="2800" dirty="0" err="1">
                <a:cs typeface="Tahoma" pitchFamily="34" charset="0"/>
              </a:rPr>
              <a:t>Xbar</a:t>
            </a:r>
            <a:r>
              <a:rPr lang="en-US" sz="2800" dirty="0">
                <a:cs typeface="Tahoma" pitchFamily="34" charset="0"/>
              </a:rPr>
              <a:t>)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2800" dirty="0">
                <a:cs typeface="Tahoma" pitchFamily="34" charset="0"/>
              </a:rPr>
              <a:t>	= 15- (-5/6)4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2800" dirty="0">
                <a:cs typeface="Tahoma" pitchFamily="34" charset="0"/>
              </a:rPr>
              <a:t>	= 90/6 + 20/6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2800" dirty="0">
                <a:cs typeface="Tahoma" pitchFamily="34" charset="0"/>
              </a:rPr>
              <a:t>	= 110/6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US" sz="2800" dirty="0">
              <a:cs typeface="Tahoma" pitchFamily="34" charset="0"/>
            </a:endParaRPr>
          </a:p>
        </p:txBody>
      </p:sp>
      <p:graphicFrame>
        <p:nvGraphicFramePr>
          <p:cNvPr id="410653" name="Group 29"/>
          <p:cNvGraphicFramePr>
            <a:graphicFrameLocks noGrp="1"/>
          </p:cNvGraphicFramePr>
          <p:nvPr>
            <p:ph sz="quarter" idx="2"/>
          </p:nvPr>
        </p:nvGraphicFramePr>
        <p:xfrm>
          <a:off x="381000" y="838200"/>
          <a:ext cx="7772400" cy="1600200"/>
        </p:xfrm>
        <a:graphic>
          <a:graphicData uri="http://schemas.openxmlformats.org/drawingml/2006/table">
            <a:tbl>
              <a:tblPr/>
              <a:tblGrid>
                <a:gridCol w="1558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905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7130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4114800" y="4191000"/>
          <a:ext cx="2624138" cy="223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4" imgW="952200" imgH="812520" progId="Equation.3">
                  <p:embed/>
                </p:oleObj>
              </mc:Choice>
              <mc:Fallback>
                <p:oleObj name="Equation" r:id="rId4" imgW="952200" imgH="8125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91000"/>
                        <a:ext cx="2624138" cy="2238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0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 bldLvl="5" autoUpdateAnimBg="0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67D0FB-8924-423D-BD4F-D2BCA571C203}" type="slidenum">
              <a:rPr lang="en-CA" smtClean="0">
                <a:latin typeface="Arial" charset="0"/>
              </a:rPr>
              <a:pPr>
                <a:defRPr/>
              </a:pPr>
              <a:t>103</a:t>
            </a:fld>
            <a:endParaRPr lang="en-CA">
              <a:latin typeface="Arial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5.7.1 Estimators as random variables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Each of these estimators will give us a result based upon the </a:t>
            </a:r>
            <a:r>
              <a:rPr lang="en-US" sz="2800" b="1" i="1">
                <a:cs typeface="Tahoma" pitchFamily="34" charset="0"/>
              </a:rPr>
              <a:t>data</a:t>
            </a:r>
            <a:r>
              <a:rPr lang="en-US" sz="2800">
                <a:cs typeface="Tahoma" pitchFamily="34" charset="0"/>
              </a:rPr>
              <a:t> available.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0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Therefore, two </a:t>
            </a:r>
            <a:r>
              <a:rPr lang="en-US" sz="2800" b="1" i="1">
                <a:cs typeface="Tahoma" pitchFamily="34" charset="0"/>
              </a:rPr>
              <a:t>different data </a:t>
            </a:r>
            <a:r>
              <a:rPr lang="en-US" sz="2800">
                <a:cs typeface="Tahoma" pitchFamily="34" charset="0"/>
              </a:rPr>
              <a:t>sets can yield two </a:t>
            </a:r>
            <a:r>
              <a:rPr lang="en-US" sz="2800" b="1" i="1">
                <a:cs typeface="Tahoma" pitchFamily="34" charset="0"/>
              </a:rPr>
              <a:t>different point estimates</a:t>
            </a:r>
            <a:r>
              <a:rPr lang="en-US" sz="2800">
                <a:cs typeface="Tahoma" pitchFamily="34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0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Therefore the value of the point estimate can be seen as being the result of a chance experiment – obtaining a data set.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0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Therefore each point estimate is a </a:t>
            </a:r>
            <a:r>
              <a:rPr lang="en-US" sz="2800" b="1" i="1">
                <a:cs typeface="Tahoma" pitchFamily="34" charset="0"/>
              </a:rPr>
              <a:t>random variable</a:t>
            </a:r>
            <a:r>
              <a:rPr lang="en-US" sz="2800">
                <a:cs typeface="Tahoma" pitchFamily="34" charset="0"/>
              </a:rPr>
              <a:t>, with a probability distribution that can be analyzed using the expectation and variance operator.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</p:spTree>
  </p:cSld>
  <p:clrMapOvr>
    <a:masterClrMapping/>
  </p:clrMapOvr>
  <p:transition>
    <p:cover dir="r"/>
  </p:transition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2DEED-A418-4980-A229-DD03AFD793C0}" type="slidenum">
              <a:rPr lang="en-CA" smtClean="0">
                <a:latin typeface="Arial" charset="0"/>
              </a:rPr>
              <a:pPr>
                <a:defRPr/>
              </a:pPr>
              <a:t>104</a:t>
            </a:fld>
            <a:endParaRPr lang="en-CA">
              <a:latin typeface="Arial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5.7.1 Estimators Distribution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2743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Since the same mean is a variable, we can easily apply expectation and summation rules to find the expected value of the sample mean: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828800" y="2386013"/>
          <a:ext cx="4584700" cy="439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4" imgW="1854000" imgH="1777680" progId="Equation.3">
                  <p:embed/>
                </p:oleObj>
              </mc:Choice>
              <mc:Fallback>
                <p:oleObj name="Equation" r:id="rId4" imgW="1854000" imgH="1777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86013"/>
                        <a:ext cx="4584700" cy="4395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D94D5-C209-4A2B-95AB-C160E83BA41F}" type="slidenum">
              <a:rPr lang="en-CA" smtClean="0">
                <a:latin typeface="Arial" charset="0"/>
              </a:rPr>
              <a:pPr>
                <a:defRPr/>
              </a:pPr>
              <a:t>105</a:t>
            </a:fld>
            <a:endParaRPr lang="en-CA">
              <a:latin typeface="Arial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5.7.1 Estimators Distribution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24384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If we make the simplifying assumption that there is no covariance between data points (ie: one person’s consumption is unaffected by the next person’s consumption), we can easily calculate variance for the sample mean: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468563" y="3048000"/>
          <a:ext cx="6026150" cy="360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4" imgW="2438280" imgH="1460160" progId="Equation.3">
                  <p:embed/>
                </p:oleObj>
              </mc:Choice>
              <mc:Fallback>
                <p:oleObj name="Equation" r:id="rId4" imgW="2438280" imgH="14601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3048000"/>
                        <a:ext cx="6026150" cy="3608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BB64C-550B-4DCF-B01A-F7CC62BA5AE4}" type="slidenum">
              <a:rPr lang="en-CA" smtClean="0">
                <a:latin typeface="Arial" charset="0"/>
              </a:rPr>
              <a:pPr>
                <a:defRPr/>
              </a:pPr>
              <a:t>106</a:t>
            </a:fld>
            <a:endParaRPr lang="en-CA">
              <a:latin typeface="Arial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5.7.1 Estimators Distribution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24384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Although we can’t observe the population variance of Ybar, we can calculate its sample variance, therefore,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314450" y="2286000"/>
          <a:ext cx="622935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4" imgW="1244520" imgH="838080" progId="Equation.3">
                  <p:embed/>
                </p:oleObj>
              </mc:Choice>
              <mc:Fallback>
                <p:oleObj name="Equation" r:id="rId4" imgW="1244520" imgH="8380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2286000"/>
                        <a:ext cx="6229350" cy="419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0B82F-069E-4E45-B970-10F000E64158}" type="slidenum">
              <a:rPr lang="en-CA" smtClean="0">
                <a:latin typeface="Arial" charset="0"/>
              </a:rPr>
              <a:pPr>
                <a:defRPr/>
              </a:pPr>
              <a:t>107</a:t>
            </a:fld>
            <a:endParaRPr lang="en-CA">
              <a:latin typeface="Arial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Common Economic Distributions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In order to test assumptions and models, economists need be familiar with the following distributions:</a:t>
            </a:r>
          </a:p>
          <a:p>
            <a:pPr marL="609600" indent="-609600" eaLnBrk="1" hangingPunct="1">
              <a:buFont typeface="Wingdings" pitchFamily="2" charset="2"/>
              <a:buChar char="§"/>
            </a:pPr>
            <a:r>
              <a:rPr lang="en-US" dirty="0">
                <a:cs typeface="Tahoma" pitchFamily="34" charset="0"/>
              </a:rPr>
              <a:t>Normal</a:t>
            </a:r>
          </a:p>
          <a:p>
            <a:pPr marL="609600" indent="-609600" eaLnBrk="1" hangingPunct="1">
              <a:buFont typeface="Wingdings" pitchFamily="2" charset="2"/>
              <a:buChar char="§"/>
            </a:pPr>
            <a:r>
              <a:rPr lang="en-US" dirty="0">
                <a:cs typeface="Tahoma" pitchFamily="34" charset="0"/>
              </a:rPr>
              <a:t>t</a:t>
            </a:r>
          </a:p>
          <a:p>
            <a:pPr marL="609600" indent="-609600" eaLnBrk="1" hangingPunct="1">
              <a:buFont typeface="Wingdings" pitchFamily="2" charset="2"/>
              <a:buChar char="§"/>
            </a:pPr>
            <a:r>
              <a:rPr lang="en-US" dirty="0">
                <a:cs typeface="Tahoma" pitchFamily="34" charset="0"/>
              </a:rPr>
              <a:t>Chi-square</a:t>
            </a:r>
          </a:p>
          <a:p>
            <a:pPr marL="609600" indent="-609600" eaLnBrk="1" hangingPunct="1">
              <a:buFont typeface="Wingdings" pitchFamily="2" charset="2"/>
              <a:buChar char="§"/>
            </a:pPr>
            <a:r>
              <a:rPr lang="en-US" dirty="0" smtClean="0">
                <a:cs typeface="Tahoma" pitchFamily="34" charset="0"/>
              </a:rPr>
              <a:t>F – </a:t>
            </a:r>
            <a:r>
              <a:rPr lang="en-US" smtClean="0">
                <a:cs typeface="Tahoma" pitchFamily="34" charset="0"/>
              </a:rPr>
              <a:t>covered in Econ 399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For full examples and explanations of these tables, please refer to a statistics text.</a:t>
            </a:r>
            <a:r>
              <a:rPr lang="en-US" sz="2800" dirty="0"/>
              <a:t> </a:t>
            </a:r>
            <a:endParaRPr lang="ru-RU" sz="2800" dirty="0"/>
          </a:p>
        </p:txBody>
      </p:sp>
    </p:spTree>
  </p:cSld>
  <p:clrMapOvr>
    <a:masterClrMapping/>
  </p:clrMapOvr>
  <p:transition>
    <p:cover dir="r"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D5B05-082E-4943-811D-215432821448}" type="slidenum">
              <a:rPr lang="en-CA" smtClean="0">
                <a:latin typeface="Arial" charset="0"/>
              </a:rPr>
              <a:pPr>
                <a:defRPr/>
              </a:pPr>
              <a:t>108</a:t>
            </a:fld>
            <a:endParaRPr lang="en-CA">
              <a:latin typeface="Arial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Normal Distribution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The Normal (Z) Distribution produces a </a:t>
            </a:r>
            <a:r>
              <a:rPr lang="en-US" u="sng"/>
              <a:t>symmetric</a:t>
            </a:r>
            <a:r>
              <a:rPr lang="en-US"/>
              <a:t> bell-shaped curve with a </a:t>
            </a:r>
            <a:r>
              <a:rPr lang="en-US" u="sng"/>
              <a:t>mean of zero </a:t>
            </a:r>
            <a:r>
              <a:rPr lang="en-US"/>
              <a:t>and a </a:t>
            </a:r>
            <a:r>
              <a:rPr lang="en-US" u="sng"/>
              <a:t>standard deviation of one</a:t>
            </a:r>
            <a:r>
              <a:rPr lang="en-US"/>
              <a:t>.</a:t>
            </a:r>
            <a:r>
              <a:rPr lang="en-US" sz="2800"/>
              <a:t> 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The probability that z&gt;0 is always 0.5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The probability that z&lt;0 is always 0.5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Z-tables generally (but not always) measure area from the centre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Probabilities decrease as you move from the center</a:t>
            </a:r>
            <a:endParaRPr lang="ru-RU" sz="2800"/>
          </a:p>
        </p:txBody>
      </p:sp>
    </p:spTree>
  </p:cSld>
  <p:clrMapOvr>
    <a:masterClrMapping/>
  </p:clrMapOvr>
  <p:transition>
    <p:cover dir="r"/>
  </p:transition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3A189-E056-4E8C-A7FC-B9B3D6C349FC}" type="slidenum">
              <a:rPr lang="en-CA" smtClean="0">
                <a:latin typeface="Arial" charset="0"/>
              </a:rPr>
              <a:pPr>
                <a:defRPr/>
              </a:pPr>
              <a:t>109</a:t>
            </a:fld>
            <a:endParaRPr lang="en-CA">
              <a:latin typeface="Arial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Normal Example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Weekly weight gain can be argued to have a normal distribution: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On average, no weight is gained or lost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A few pounds may be gained or lost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z="2800"/>
              <a:t>It is very unlikely to lose or gain many pounds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/>
              <a:t>Find Prob(Gain between 0 and 1 pound)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/>
              <a:t>Prob(0&lt;z&lt;1) = 0.3413</a:t>
            </a:r>
            <a:r>
              <a:rPr lang="en-US"/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= 34.13%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84710-568E-4C83-B30F-521735170A2D}" type="slidenum">
              <a:rPr lang="en-CA" smtClean="0">
                <a:latin typeface="Arial" charset="0"/>
              </a:rPr>
              <a:pPr>
                <a:defRPr/>
              </a:pPr>
              <a:t>11</a:t>
            </a:fld>
            <a:endParaRPr lang="en-CA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Examples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80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P(true love) = probability that you will find true love</a:t>
            </a:r>
          </a:p>
          <a:p>
            <a:pPr eaLnBrk="1" hangingPunct="1">
              <a:buFontTx/>
              <a:buNone/>
            </a:pPr>
            <a:endParaRPr lang="en-US" sz="80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P(Sleep=8 hours) = probability that the random variable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Sleep</a:t>
            </a:r>
            <a:r>
              <a:rPr lang="en-US" sz="3600">
                <a:cs typeface="Tahoma" pitchFamily="34" charset="0"/>
              </a:rPr>
              <a:t> will take on the value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8 hours</a:t>
            </a:r>
          </a:p>
          <a:p>
            <a:pPr eaLnBrk="1" hangingPunct="1">
              <a:buFontTx/>
              <a:buNone/>
            </a:pPr>
            <a:endParaRPr lang="en-US" sz="800">
              <a:solidFill>
                <a:srgbClr val="FFCC66"/>
              </a:solidFill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cs typeface="Tahoma" pitchFamily="34" charset="0"/>
              </a:rPr>
              <a:t>P(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$80</a:t>
            </a:r>
            <a:r>
              <a:rPr lang="en-US" sz="3600" baseline="-25000">
                <a:cs typeface="Tahoma" pitchFamily="34" charset="0"/>
              </a:rPr>
              <a:t> </a:t>
            </a:r>
            <a:r>
              <a:rPr lang="en-US" sz="3600">
                <a:cs typeface="Tahoma" pitchFamily="34" charset="0"/>
              </a:rPr>
              <a:t>&lt;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Wedding Gift </a:t>
            </a:r>
            <a:r>
              <a:rPr lang="en-US" sz="3600">
                <a:cs typeface="Tahoma" pitchFamily="34" charset="0"/>
              </a:rPr>
              <a:t>&lt;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$140</a:t>
            </a:r>
            <a:r>
              <a:rPr lang="en-US" sz="3600">
                <a:cs typeface="Tahoma" pitchFamily="34" charset="0"/>
              </a:rPr>
              <a:t>) = probability that the random variable </a:t>
            </a:r>
            <a:r>
              <a:rPr lang="en-US" sz="3600">
                <a:solidFill>
                  <a:srgbClr val="FFCC66"/>
                </a:solidFill>
                <a:cs typeface="Tahoma" pitchFamily="34" charset="0"/>
              </a:rPr>
              <a:t>Wedding Gift</a:t>
            </a:r>
            <a:r>
              <a:rPr lang="en-US" sz="3600">
                <a:cs typeface="Tahoma" pitchFamily="34" charset="0"/>
              </a:rPr>
              <a:t> takes on any value between </a:t>
            </a:r>
            <a:r>
              <a:rPr lang="en-US" sz="3600">
                <a:solidFill>
                  <a:srgbClr val="FFC000"/>
                </a:solidFill>
                <a:cs typeface="Tahoma" pitchFamily="34" charset="0"/>
              </a:rPr>
              <a:t>$80</a:t>
            </a:r>
            <a:r>
              <a:rPr lang="en-US" sz="3600" baseline="-25000">
                <a:cs typeface="Tahoma" pitchFamily="34" charset="0"/>
              </a:rPr>
              <a:t> </a:t>
            </a:r>
            <a:r>
              <a:rPr lang="en-US" sz="3600">
                <a:cs typeface="Tahoma" pitchFamily="34" charset="0"/>
              </a:rPr>
              <a:t>and </a:t>
            </a:r>
            <a:r>
              <a:rPr lang="en-US" sz="3600">
                <a:solidFill>
                  <a:srgbClr val="FFC000"/>
                </a:solidFill>
                <a:cs typeface="Tahoma" pitchFamily="34" charset="0"/>
              </a:rPr>
              <a:t>$140</a:t>
            </a:r>
            <a:endParaRPr lang="ru-RU" sz="360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r"/>
  </p:transition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A5D90-FA4A-46C1-B7A8-5E7FECAB2DC6}" type="slidenum">
              <a:rPr lang="en-CA" smtClean="0">
                <a:latin typeface="Arial" charset="0"/>
              </a:rPr>
              <a:pPr>
                <a:defRPr/>
              </a:pPr>
              <a:t>110</a:t>
            </a:fld>
            <a:endParaRPr lang="en-CA">
              <a:latin typeface="Arial" charset="0"/>
            </a:endParaRP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Normal Example</a:t>
            </a:r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Find Prob(Lose more than 2 pounds)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Prob(z&lt;-2) = 0.5 - 0.4772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= 0.0228 (2.28%)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Find Prob (Do not gain more than 2 pounds)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Prob(z&lt;2) = 0.5+0.4772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 = 0.9772(97.72%)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3E0D4-A23A-4A61-8219-14EE3E7104CB}" type="slidenum">
              <a:rPr lang="en-CA" smtClean="0">
                <a:latin typeface="Arial" charset="0"/>
              </a:rPr>
              <a:pPr>
                <a:defRPr/>
              </a:pPr>
              <a:t>111</a:t>
            </a:fld>
            <a:endParaRPr lang="en-CA">
              <a:latin typeface="Arial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Converting to a normal distribution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Z distributions assume that the mean is zero and the standard deviation is one.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If this is not the case, the distribution needs to be converted to a </a:t>
            </a:r>
            <a:r>
              <a:rPr lang="en-US">
                <a:solidFill>
                  <a:srgbClr val="FFCC66"/>
                </a:solidFill>
              </a:rPr>
              <a:t>normal distribution</a:t>
            </a:r>
            <a:r>
              <a:rPr lang="en-US"/>
              <a:t> using the following formula: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946400" y="4394200"/>
          <a:ext cx="27940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4" imgW="698400" imgH="431640" progId="Equation.3">
                  <p:embed/>
                </p:oleObj>
              </mc:Choice>
              <mc:Fallback>
                <p:oleObj name="Equation" r:id="rId4" imgW="69840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394200"/>
                        <a:ext cx="2794000" cy="1727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506AB-BED9-4B1D-BB29-2B0DDE922D3A}" type="slidenum">
              <a:rPr lang="en-CA" smtClean="0">
                <a:latin typeface="Arial" charset="0"/>
              </a:rPr>
              <a:pPr>
                <a:defRPr/>
              </a:pPr>
              <a:t>112</a:t>
            </a:fld>
            <a:endParaRPr lang="en-CA">
              <a:latin typeface="Arial" charset="0"/>
            </a:endParaRPr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Assignment Example</a:t>
            </a:r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The average for the Fall 2005 Assignment #2 was 82%.  Standard deviation was aprox. 6. What is the probability of a random student getting above 90%?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8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Prob(Y&gt;90)	= Prob[{(Y-82)/6}&gt;{(90-82)/6}]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	= Prob(Z&gt;1.33)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	= 0.5 - Prob (0&lt;Z&lt;1.33)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	= 0.5 - 0.4082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	=9.18%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DF21F9-BDAE-4916-AA5E-728C1F86F9D8}" type="slidenum">
              <a:rPr lang="en-CA" smtClean="0">
                <a:latin typeface="Arial" charset="0"/>
              </a:rPr>
              <a:pPr>
                <a:defRPr/>
              </a:pPr>
              <a:t>113</a:t>
            </a:fld>
            <a:endParaRPr lang="en-CA">
              <a:latin typeface="Arial" charset="0"/>
            </a:endParaRPr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Assignment Example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What is the probability of getting a mark in the 80’s?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Prob(79&lt;Y&lt;90)	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= Prob[{(79-82)/6}&lt;{(Y-82)/6}&lt;{(90-82)/6}]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= Prob(-0.5&lt;Z&lt;1.33)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= Prob(0&lt;Z&lt;0.5) + Prob(0&lt;Z&lt;1.33)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=0.1915 + 0.4082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=0.5997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=59.97%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0BD30-6E8F-4727-B20F-78930F921EB2}" type="slidenum">
              <a:rPr lang="en-CA" smtClean="0">
                <a:latin typeface="Arial" charset="0"/>
              </a:rPr>
              <a:pPr>
                <a:defRPr/>
              </a:pPr>
              <a:t>114</a:t>
            </a:fld>
            <a:endParaRPr lang="en-CA">
              <a:latin typeface="Arial" charset="0"/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Assignment Example</a:t>
            </a:r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Find the mark (Y*) wherein there is a 15% probability that Y&lt;Y* (Bottom 15% of the class)</a:t>
            </a:r>
          </a:p>
          <a:p>
            <a:pPr marL="609600" indent="-609600" algn="ctr" eaLnBrk="1" hangingPunct="1">
              <a:buFont typeface="Wingdings" pitchFamily="2" charset="2"/>
              <a:buNone/>
              <a:defRPr/>
            </a:pPr>
            <a:r>
              <a:rPr lang="en-US" i="1" dirty="0">
                <a:solidFill>
                  <a:srgbClr val="FFC000"/>
                </a:solidFill>
              </a:rPr>
              <a:t>(Since 0.15&lt;50, Z*&lt;0)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 err="1"/>
              <a:t>Prob</a:t>
            </a:r>
            <a:r>
              <a:rPr lang="en-US" dirty="0"/>
              <a:t>(Z&lt;Z*)	= 0.5-Prob(0&lt;Z&lt;-Z*)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/>
              <a:t>		 0.15 	= 0.5-Prob(0&lt;Z&lt;-Z*)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 err="1"/>
              <a:t>Prob</a:t>
            </a:r>
            <a:r>
              <a:rPr lang="en-US" dirty="0"/>
              <a:t> (0&lt;Z&lt;-Z*)=0.35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/>
              <a:t>		From tables, -Z	*= 1.04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/>
              <a:t>		Therefore	     Z* = -1.04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29013-AC72-415F-A420-A3358FA2C989}" type="slidenum">
              <a:rPr lang="en-CA" smtClean="0">
                <a:latin typeface="Arial" charset="0"/>
              </a:rPr>
              <a:pPr>
                <a:defRPr/>
              </a:pPr>
              <a:t>115</a:t>
            </a:fld>
            <a:endParaRPr lang="en-CA">
              <a:latin typeface="Arial" charset="0"/>
            </a:endParaRPr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Example Continued</a:t>
            </a:r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We know that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Z = (x-</a:t>
            </a:r>
            <a:r>
              <a:rPr lang="el-GR">
                <a:cs typeface="Tahoma" pitchFamily="34" charset="0"/>
              </a:rPr>
              <a:t>μ</a:t>
            </a:r>
            <a:r>
              <a:rPr lang="en-US"/>
              <a:t>)/</a:t>
            </a:r>
            <a:r>
              <a:rPr lang="el-GR">
                <a:cs typeface="Tahoma" pitchFamily="34" charset="0"/>
              </a:rPr>
              <a:t>σ</a:t>
            </a:r>
            <a:endParaRPr lang="en-US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X= </a:t>
            </a:r>
            <a:r>
              <a:rPr lang="el-GR">
                <a:cs typeface="Tahoma" pitchFamily="34" charset="0"/>
              </a:rPr>
              <a:t>μ</a:t>
            </a:r>
            <a:r>
              <a:rPr lang="en-US"/>
              <a:t>+z(</a:t>
            </a:r>
            <a:r>
              <a:rPr lang="el-GR">
                <a:cs typeface="Tahoma" pitchFamily="34" charset="0"/>
              </a:rPr>
              <a:t>σ</a:t>
            </a:r>
            <a:r>
              <a:rPr lang="en-US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X= 82+(-1.04)6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X= 82-6.24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X= 75.76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There is a 15% chance that a student scored less than 75.76%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F9158-36F0-4CAA-806E-63D1052DEBE0}" type="slidenum">
              <a:rPr lang="en-CA" smtClean="0">
                <a:latin typeface="Arial" charset="0"/>
              </a:rPr>
              <a:pPr>
                <a:defRPr/>
              </a:pPr>
              <a:t>116</a:t>
            </a:fld>
            <a:endParaRPr lang="en-CA">
              <a:latin typeface="Arial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Other Distributions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All other distributions depend on DEGREES OF FREEDOM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Degrees of Freedom are </a:t>
            </a:r>
            <a:r>
              <a:rPr lang="en-US" i="1"/>
              <a:t>generally</a:t>
            </a:r>
            <a:r>
              <a:rPr lang="en-US"/>
              <a:t> dependant on two things: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/>
              <a:t>Sample size (as sample rise rises, so does degrees of freedom)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/>
              <a:t>Complication of test (more complicated statistical tests reduce degrees of freedom)</a:t>
            </a:r>
          </a:p>
          <a:p>
            <a:pPr marL="1749425" lvl="2" indent="-609600" eaLnBrk="1" hangingPunct="1">
              <a:buFont typeface="Wingdings" pitchFamily="2" charset="2"/>
              <a:buChar char="Ø"/>
            </a:pPr>
            <a:r>
              <a:rPr lang="en-US"/>
              <a:t>Simple conclusions are easier to make than complicated ones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69B60-06A9-4ABB-89D8-488F6A36AB6F}" type="slidenum">
              <a:rPr lang="en-CA" smtClean="0">
                <a:latin typeface="Arial" charset="0"/>
              </a:rPr>
              <a:pPr>
                <a:defRPr/>
              </a:pPr>
              <a:t>117</a:t>
            </a:fld>
            <a:endParaRPr lang="en-CA">
              <a:latin typeface="Arial" charset="0"/>
            </a:endParaRPr>
          </a:p>
        </p:txBody>
      </p:sp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t-distribution</a:t>
            </a:r>
          </a:p>
        </p:txBody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t-distributions can involve 1-tail or 2-tail tests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Interpolation is often needed within the table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14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Example 1</a:t>
            </a:r>
            <a:r>
              <a:rPr lang="en-US"/>
              <a:t>: 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14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Find the critical t-values (t*) that cuts of 1% of both tails with 27df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solidFill>
                  <a:srgbClr val="FFC000"/>
                </a:solidFill>
              </a:rPr>
              <a:t>(Note: 1% off both tails = 0.5% off each tail)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For p=0.495, df 27 gives t*=2.77, -2.77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15F1B9-1842-46B1-9AD0-B9F74826670B}" type="slidenum">
              <a:rPr lang="en-CA" smtClean="0">
                <a:latin typeface="Arial" charset="0"/>
              </a:rPr>
              <a:pPr>
                <a:defRPr/>
              </a:pPr>
              <a:t>118</a:t>
            </a:fld>
            <a:endParaRPr lang="en-CA">
              <a:latin typeface="Arial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t-distribution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Example 2</a:t>
            </a:r>
            <a:r>
              <a:rPr lang="en-US"/>
              <a:t>: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Find the critical t-value (t*) that cuts of 1% of the right tail with 35df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For 1T=0.01, df 30 gives t*=2.46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			     df 40 gives t*=2.42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14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Since 35 is </a:t>
            </a:r>
            <a:r>
              <a:rPr lang="en-US">
                <a:solidFill>
                  <a:srgbClr val="FFC000"/>
                </a:solidFill>
              </a:rPr>
              <a:t>halfway</a:t>
            </a:r>
            <a:r>
              <a:rPr lang="en-US"/>
              <a:t> between 30 and 40, a good approximation of df 35 would be: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t*=(2.46+2.42)/2 = 2.44</a:t>
            </a:r>
            <a:endParaRPr lang="en-US" u="sng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4492F6-FB79-4B75-9AA2-3E00AF5B2D27}" type="slidenum">
              <a:rPr lang="en-CA" smtClean="0">
                <a:latin typeface="Arial" charset="0"/>
              </a:rPr>
              <a:pPr>
                <a:defRPr/>
              </a:pPr>
              <a:t>119</a:t>
            </a:fld>
            <a:endParaRPr lang="en-CA">
              <a:latin typeface="Arial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t-distribution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Typically, the following variable (similar to the normal Z variable seen earlier) will have a t-distribution:  (we will see examples later)</a:t>
            </a:r>
            <a:endParaRPr lang="en-US" u="sng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711200" y="3657600"/>
          <a:ext cx="74168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4" imgW="1854000" imgH="419040" progId="Equation.3">
                  <p:embed/>
                </p:oleObj>
              </mc:Choice>
              <mc:Fallback>
                <p:oleObj name="Equation" r:id="rId4" imgW="185400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3657600"/>
                        <a:ext cx="7416800" cy="167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84710-568E-4C83-B30F-521735170A2D}" type="slidenum">
              <a:rPr lang="en-CA" smtClean="0">
                <a:latin typeface="Arial" charset="0"/>
              </a:rPr>
              <a:pPr>
                <a:defRPr/>
              </a:pPr>
              <a:t>12</a:t>
            </a:fld>
            <a:endParaRPr lang="en-CA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5.2 Probability Calculations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1447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800" dirty="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cs typeface="Tahoma" pitchFamily="34" charset="0"/>
              </a:rPr>
              <a:t>IF probability can be calculated, two methods are:</a:t>
            </a:r>
          </a:p>
          <a:p>
            <a:pPr eaLnBrk="1" hangingPunct="1">
              <a:buFontTx/>
              <a:buNone/>
            </a:pP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24200" y="1676400"/>
          <a:ext cx="5334000" cy="2081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2" name="Equation" r:id="rId4" imgW="2082600" imgH="812520" progId="Equation.3">
                  <p:embed/>
                </p:oleObj>
              </mc:Choice>
              <mc:Fallback>
                <p:oleObj name="Equation" r:id="rId4" imgW="2082600" imgH="812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676400"/>
                        <a:ext cx="5334000" cy="208156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37338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ahom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-Method 1 is used for full information</a:t>
            </a:r>
            <a:r>
              <a:rPr kumimoji="0" lang="en-US" sz="36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(die roll)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kern="0" baseline="0" dirty="0">
                <a:solidFill>
                  <a:schemeClr val="tx1"/>
                </a:solidFill>
                <a:latin typeface="+mn-lt"/>
                <a:cs typeface="Tahoma" pitchFamily="34" charset="0"/>
              </a:rPr>
              <a:t>-Method 2 is used for a test</a:t>
            </a:r>
            <a:r>
              <a:rPr lang="en-US" sz="3600" b="0" kern="0" dirty="0">
                <a:solidFill>
                  <a:schemeClr val="tx1"/>
                </a:solidFill>
                <a:latin typeface="+mn-lt"/>
                <a:cs typeface="Tahoma" pitchFamily="34" charset="0"/>
              </a:rPr>
              <a:t> (asking names at a party)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ahoma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65177-642F-4FE4-A020-BCB771454A1D}" type="slidenum">
              <a:rPr lang="en-CA" smtClean="0">
                <a:latin typeface="Arial" charset="0"/>
              </a:rPr>
              <a:pPr>
                <a:defRPr/>
              </a:pPr>
              <a:t>120</a:t>
            </a:fld>
            <a:endParaRPr lang="en-CA">
              <a:latin typeface="Arial" charset="0"/>
            </a:endParaRPr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chi-square distribution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Chi-square distributions are 1-tail tests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Interpolation is often needed within the table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Example</a:t>
            </a:r>
            <a:r>
              <a:rPr lang="en-US"/>
              <a:t>: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Find the critical chi-squared value that cuts off 5% of the right tail with 2df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For Right Tail = 0.05, df=2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Critical Chi-Squared Value = 5.99</a:t>
            </a:r>
            <a:endParaRPr lang="en-US" u="sng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072D8-78A2-4DF2-93D9-8EF9EBA4DC58}" type="slidenum">
              <a:rPr lang="en-CA" smtClean="0">
                <a:latin typeface="Arial" charset="0"/>
              </a:rPr>
              <a:pPr>
                <a:defRPr/>
              </a:pPr>
              <a:t>121</a:t>
            </a:fld>
            <a:endParaRPr lang="en-CA">
              <a:latin typeface="Arial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5.8 Distribution Usage</a:t>
            </a:r>
          </a:p>
        </p:txBody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Different testing of models will use different tables, as we will see later in the course.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In general:</a:t>
            </a:r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dirty="0"/>
              <a:t>Normal tables do distribution estimations</a:t>
            </a:r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dirty="0"/>
              <a:t>t-tables do simple tests</a:t>
            </a:r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dirty="0" smtClean="0"/>
              <a:t>Chi-squared </a:t>
            </a:r>
            <a:r>
              <a:rPr lang="en-US" dirty="0"/>
              <a:t>tables do complicated tests devised by mathematicians smarter than you or I (they invented them, we use them)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C691B-B899-4E7C-8838-0F6192221BFC}" type="slidenum">
              <a:rPr lang="en-CA" smtClean="0">
                <a:latin typeface="Arial" charset="0"/>
              </a:rPr>
              <a:pPr>
                <a:defRPr/>
              </a:pPr>
              <a:t>122</a:t>
            </a:fld>
            <a:endParaRPr lang="en-CA">
              <a:latin typeface="Arial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 Confidence Intervals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915400" cy="4953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/>
              <a:t>Thus far, all our estimates have been POINT estimates; a single number emerges as our estimate for an unknown parameter.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 err="1"/>
              <a:t>Ie</a:t>
            </a:r>
            <a:r>
              <a:rPr lang="en-US" sz="2800" dirty="0"/>
              <a:t>) 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3600" dirty="0"/>
          </a:p>
        </p:txBody>
      </p:sp>
      <p:sp>
        <p:nvSpPr>
          <p:cNvPr id="462859" name="Rectangle 11"/>
          <p:cNvSpPr>
            <a:spLocks noChangeArrowheads="1"/>
          </p:cNvSpPr>
          <p:nvPr/>
        </p:nvSpPr>
        <p:spPr bwMode="auto">
          <a:xfrm>
            <a:off x="228600" y="3657600"/>
            <a:ext cx="8915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Even if we have good data and have an estimator with a small variance, the chances that our estimate will equal our actual value are very low.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Ie) If a coin is expected to turn heads half the time.  The chance that it actually does that in an experiment is very low</a:t>
            </a:r>
            <a:endParaRPr lang="ru-RU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600" b="0">
              <a:solidFill>
                <a:schemeClr val="tx1"/>
              </a:solidFill>
              <a:latin typeface="Tahoma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6800" y="2819400"/>
          <a:ext cx="298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4" imgW="596880" imgH="203040" progId="Equation.3">
                  <p:embed/>
                </p:oleObj>
              </mc:Choice>
              <mc:Fallback>
                <p:oleObj name="Equation" r:id="rId4" imgW="59688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19400"/>
                        <a:ext cx="2984500" cy="1016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62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62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9" grpId="0" uiExpand="1" build="p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7DF5D8-6C89-438F-B979-8EAB2EE69AA5}" type="slidenum">
              <a:rPr lang="en-CA" smtClean="0">
                <a:latin typeface="Arial" charset="0"/>
              </a:rPr>
              <a:pPr>
                <a:defRPr/>
              </a:pPr>
              <a:t>123</a:t>
            </a:fld>
            <a:endParaRPr lang="en-CA">
              <a:latin typeface="Arial" charset="0"/>
            </a:endParaRPr>
          </a:p>
        </p:txBody>
      </p:sp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/>
              <a:t>5.9.1 Constructing Confidence Intervals</a:t>
            </a:r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5334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b="1"/>
              <a:t>Confidence intervals </a:t>
            </a:r>
            <a:r>
              <a:rPr lang="en-US"/>
              <a:t>or interval estimators acknowledge underlying </a:t>
            </a:r>
            <a:r>
              <a:rPr lang="en-US" i="1"/>
              <a:t>uncertainties</a:t>
            </a:r>
            <a:r>
              <a:rPr lang="en-US"/>
              <a:t> and are an alternative to point estimators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Confidence intervals propose a </a:t>
            </a:r>
            <a:r>
              <a:rPr lang="en-US" b="1" i="1"/>
              <a:t>range</a:t>
            </a:r>
            <a:r>
              <a:rPr lang="en-US"/>
              <a:t> of values in which the true parameter could lie, given a range of probability.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Confidence intervals can be constructed since our point estimates are </a:t>
            </a:r>
            <a:r>
              <a:rPr lang="en-US" b="1"/>
              <a:t>RANDOM VARIABLES.</a:t>
            </a:r>
            <a:endParaRPr lang="ru-RU" b="1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E4878-2D93-4501-9D8F-B1A27CC3B6FB}" type="slidenum">
              <a:rPr lang="en-CA" smtClean="0">
                <a:latin typeface="Arial" charset="0"/>
              </a:rPr>
              <a:pPr>
                <a:defRPr/>
              </a:pPr>
              <a:t>124</a:t>
            </a:fld>
            <a:endParaRPr lang="en-CA">
              <a:latin typeface="Arial" charset="0"/>
            </a:endParaRPr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Degrees of Freedom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762000"/>
            <a:ext cx="9144000" cy="5867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When given actual population data, we converted into a z-score: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/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Z = (x-</a:t>
            </a:r>
            <a:r>
              <a:rPr lang="el-GR">
                <a:cs typeface="Tahoma" pitchFamily="34" charset="0"/>
              </a:rPr>
              <a:t>μ</a:t>
            </a:r>
            <a:r>
              <a:rPr lang="en-US">
                <a:cs typeface="Tahoma" pitchFamily="34" charset="0"/>
              </a:rPr>
              <a:t>)/</a:t>
            </a:r>
            <a:r>
              <a:rPr lang="el-GR">
                <a:cs typeface="Tahoma" pitchFamily="34" charset="0"/>
              </a:rPr>
              <a:t>σ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With random samples, we convert into a t-score: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>
              <a:cs typeface="Tahoma" pitchFamily="34" charset="0"/>
            </a:endParaRP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t = (x – </a:t>
            </a:r>
            <a:r>
              <a:rPr lang="en-CA">
                <a:cs typeface="Tahoma" pitchFamily="34" charset="0"/>
              </a:rPr>
              <a:t>E(x</a:t>
            </a:r>
            <a:r>
              <a:rPr lang="en-US">
                <a:cs typeface="Tahoma" pitchFamily="34" charset="0"/>
              </a:rPr>
              <a:t>)) / sample sd(x)</a:t>
            </a:r>
            <a:r>
              <a:rPr lang="en-US" baseline="-25000">
                <a:cs typeface="Tahoma" pitchFamily="34" charset="0"/>
              </a:rPr>
              <a:t> </a:t>
            </a:r>
            <a:r>
              <a:rPr lang="en-US">
                <a:cs typeface="Tahoma" pitchFamily="34" charset="0"/>
              </a:rPr>
              <a:t> </a:t>
            </a:r>
            <a:br>
              <a:rPr lang="en-US">
                <a:cs typeface="Tahoma" pitchFamily="34" charset="0"/>
              </a:rPr>
            </a:br>
            <a:r>
              <a:rPr lang="en-US">
                <a:cs typeface="Tahoma" pitchFamily="34" charset="0"/>
              </a:rPr>
              <a:t>with </a:t>
            </a:r>
            <a:r>
              <a:rPr lang="en-US" b="1" u="sng">
                <a:cs typeface="Tahoma" pitchFamily="34" charset="0"/>
              </a:rPr>
              <a:t>n-1</a:t>
            </a:r>
            <a:r>
              <a:rPr lang="en-US">
                <a:cs typeface="Tahoma" pitchFamily="34" charset="0"/>
              </a:rPr>
              <a:t> degrees of freedom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This is proven by various complicated central limit theorems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FDBF0-A04F-40F9-99E6-CAFF313075D7}" type="slidenum">
              <a:rPr lang="en-CA" smtClean="0">
                <a:latin typeface="Arial" charset="0"/>
              </a:rPr>
              <a:pPr>
                <a:defRPr/>
              </a:pPr>
              <a:t>125</a:t>
            </a:fld>
            <a:endParaRPr lang="en-CA">
              <a:latin typeface="Arial" charset="0"/>
            </a:endParaRPr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CI’s and Alpha</a:t>
            </a:r>
          </a:p>
        </p:txBody>
      </p:sp>
      <p:sp>
        <p:nvSpPr>
          <p:cNvPr id="1187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5334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Probabilities of confidence intervals are denoted by </a:t>
            </a:r>
            <a:r>
              <a:rPr lang="el-GR">
                <a:latin typeface="Arial" charset="0"/>
              </a:rPr>
              <a:t>α</a:t>
            </a:r>
            <a:r>
              <a:rPr lang="en-US">
                <a:latin typeface="Arial" charset="0"/>
              </a:rPr>
              <a:t> (alpha).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latin typeface="Arial" charset="0"/>
              </a:rPr>
              <a:t>Given </a:t>
            </a:r>
            <a:r>
              <a:rPr lang="el-GR">
                <a:latin typeface="Arial" charset="0"/>
              </a:rPr>
              <a:t>α</a:t>
            </a:r>
            <a:r>
              <a:rPr lang="en-US">
                <a:latin typeface="Arial" charset="0"/>
              </a:rPr>
              <a:t>, we construct a 100(1- </a:t>
            </a:r>
            <a:r>
              <a:rPr lang="el-GR">
                <a:latin typeface="Arial" charset="0"/>
              </a:rPr>
              <a:t>α</a:t>
            </a:r>
            <a:r>
              <a:rPr lang="en-US">
                <a:latin typeface="Arial" charset="0"/>
              </a:rPr>
              <a:t>)% confidence interval.  If </a:t>
            </a:r>
            <a:r>
              <a:rPr lang="el-GR">
                <a:latin typeface="Arial" charset="0"/>
              </a:rPr>
              <a:t>α</a:t>
            </a:r>
            <a:r>
              <a:rPr lang="en-US">
                <a:latin typeface="Arial" charset="0"/>
              </a:rPr>
              <a:t>=5%, we construct a 95% confidence interval.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latin typeface="Arial" charset="0"/>
              </a:rPr>
              <a:t>P(Lower limit&lt;true parameter&lt;Upper limit)=1- </a:t>
            </a:r>
            <a:r>
              <a:rPr lang="el-GR">
                <a:latin typeface="Arial" charset="0"/>
              </a:rPr>
              <a:t>α</a:t>
            </a:r>
            <a:endParaRPr lang="el-GR" i="1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1CDB-7BB6-4389-BA94-9FC15C59A609}" type="slidenum">
              <a:rPr lang="en-CA" smtClean="0">
                <a:latin typeface="Arial" charset="0"/>
              </a:rPr>
              <a:pPr>
                <a:defRPr/>
              </a:pPr>
              <a:t>126</a:t>
            </a:fld>
            <a:endParaRPr lang="en-CA">
              <a:latin typeface="Arial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Formula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762000"/>
            <a:ext cx="8686800" cy="1828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Given a repeated sample, we want to construct confidence intervals for the mean such that: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>
              <a:latin typeface="Arial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600200" y="2895600"/>
            <a:ext cx="5867400" cy="2733675"/>
            <a:chOff x="1600200" y="2895600"/>
            <a:chExt cx="5867400" cy="2734200"/>
          </a:xfrm>
        </p:grpSpPr>
        <p:sp>
          <p:nvSpPr>
            <p:cNvPr id="16397" name="Rectangle 9"/>
            <p:cNvSpPr>
              <a:spLocks noChangeArrowheads="1"/>
            </p:cNvSpPr>
            <p:nvPr/>
          </p:nvSpPr>
          <p:spPr bwMode="auto">
            <a:xfrm>
              <a:off x="1600200" y="2895600"/>
              <a:ext cx="5867400" cy="2734200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rgbClr val="FF3399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 rot="5400000" flipH="1" flipV="1">
              <a:off x="4114800" y="4418305"/>
              <a:ext cx="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" name="Freeform 11"/>
            <p:cNvSpPr/>
            <p:nvPr/>
          </p:nvSpPr>
          <p:spPr bwMode="auto">
            <a:xfrm>
              <a:off x="2063750" y="3192520"/>
              <a:ext cx="2508250" cy="2010161"/>
            </a:xfrm>
            <a:custGeom>
              <a:avLst/>
              <a:gdLst>
                <a:gd name="connsiteX0" fmla="*/ 0 w 3190875"/>
                <a:gd name="connsiteY0" fmla="*/ 2514600 h 2514600"/>
                <a:gd name="connsiteX1" fmla="*/ 104775 w 3190875"/>
                <a:gd name="connsiteY1" fmla="*/ 2495550 h 2514600"/>
                <a:gd name="connsiteX2" fmla="*/ 266700 w 3190875"/>
                <a:gd name="connsiteY2" fmla="*/ 2505075 h 2514600"/>
                <a:gd name="connsiteX3" fmla="*/ 523875 w 3190875"/>
                <a:gd name="connsiteY3" fmla="*/ 2495550 h 2514600"/>
                <a:gd name="connsiteX4" fmla="*/ 581025 w 3190875"/>
                <a:gd name="connsiteY4" fmla="*/ 2476500 h 2514600"/>
                <a:gd name="connsiteX5" fmla="*/ 685800 w 3190875"/>
                <a:gd name="connsiteY5" fmla="*/ 2457450 h 2514600"/>
                <a:gd name="connsiteX6" fmla="*/ 762000 w 3190875"/>
                <a:gd name="connsiteY6" fmla="*/ 2438400 h 2514600"/>
                <a:gd name="connsiteX7" fmla="*/ 857250 w 3190875"/>
                <a:gd name="connsiteY7" fmla="*/ 2409825 h 2514600"/>
                <a:gd name="connsiteX8" fmla="*/ 885825 w 3190875"/>
                <a:gd name="connsiteY8" fmla="*/ 2390775 h 2514600"/>
                <a:gd name="connsiteX9" fmla="*/ 942975 w 3190875"/>
                <a:gd name="connsiteY9" fmla="*/ 2371725 h 2514600"/>
                <a:gd name="connsiteX10" fmla="*/ 971550 w 3190875"/>
                <a:gd name="connsiteY10" fmla="*/ 2352675 h 2514600"/>
                <a:gd name="connsiteX11" fmla="*/ 1028700 w 3190875"/>
                <a:gd name="connsiteY11" fmla="*/ 2333625 h 2514600"/>
                <a:gd name="connsiteX12" fmla="*/ 1057275 w 3190875"/>
                <a:gd name="connsiteY12" fmla="*/ 2324100 h 2514600"/>
                <a:gd name="connsiteX13" fmla="*/ 1085850 w 3190875"/>
                <a:gd name="connsiteY13" fmla="*/ 2305050 h 2514600"/>
                <a:gd name="connsiteX14" fmla="*/ 1114425 w 3190875"/>
                <a:gd name="connsiteY14" fmla="*/ 2295525 h 2514600"/>
                <a:gd name="connsiteX15" fmla="*/ 1143000 w 3190875"/>
                <a:gd name="connsiteY15" fmla="*/ 2276475 h 2514600"/>
                <a:gd name="connsiteX16" fmla="*/ 1200150 w 3190875"/>
                <a:gd name="connsiteY16" fmla="*/ 2257425 h 2514600"/>
                <a:gd name="connsiteX17" fmla="*/ 1228725 w 3190875"/>
                <a:gd name="connsiteY17" fmla="*/ 2228850 h 2514600"/>
                <a:gd name="connsiteX18" fmla="*/ 1257300 w 3190875"/>
                <a:gd name="connsiteY18" fmla="*/ 2219325 h 2514600"/>
                <a:gd name="connsiteX19" fmla="*/ 1285875 w 3190875"/>
                <a:gd name="connsiteY19" fmla="*/ 2200275 h 2514600"/>
                <a:gd name="connsiteX20" fmla="*/ 1314450 w 3190875"/>
                <a:gd name="connsiteY20" fmla="*/ 2190750 h 2514600"/>
                <a:gd name="connsiteX21" fmla="*/ 1371600 w 3190875"/>
                <a:gd name="connsiteY21" fmla="*/ 2152650 h 2514600"/>
                <a:gd name="connsiteX22" fmla="*/ 1400175 w 3190875"/>
                <a:gd name="connsiteY22" fmla="*/ 2133600 h 2514600"/>
                <a:gd name="connsiteX23" fmla="*/ 1457325 w 3190875"/>
                <a:gd name="connsiteY23" fmla="*/ 2076450 h 2514600"/>
                <a:gd name="connsiteX24" fmla="*/ 1524000 w 3190875"/>
                <a:gd name="connsiteY24" fmla="*/ 1990725 h 2514600"/>
                <a:gd name="connsiteX25" fmla="*/ 1571625 w 3190875"/>
                <a:gd name="connsiteY25" fmla="*/ 1943100 h 2514600"/>
                <a:gd name="connsiteX26" fmla="*/ 1590675 w 3190875"/>
                <a:gd name="connsiteY26" fmla="*/ 1914525 h 2514600"/>
                <a:gd name="connsiteX27" fmla="*/ 1619250 w 3190875"/>
                <a:gd name="connsiteY27" fmla="*/ 1857375 h 2514600"/>
                <a:gd name="connsiteX28" fmla="*/ 1676400 w 3190875"/>
                <a:gd name="connsiteY28" fmla="*/ 1800225 h 2514600"/>
                <a:gd name="connsiteX29" fmla="*/ 1704975 w 3190875"/>
                <a:gd name="connsiteY29" fmla="*/ 1771650 h 2514600"/>
                <a:gd name="connsiteX30" fmla="*/ 1762125 w 3190875"/>
                <a:gd name="connsiteY30" fmla="*/ 1685925 h 2514600"/>
                <a:gd name="connsiteX31" fmla="*/ 1838325 w 3190875"/>
                <a:gd name="connsiteY31" fmla="*/ 1571625 h 2514600"/>
                <a:gd name="connsiteX32" fmla="*/ 1857375 w 3190875"/>
                <a:gd name="connsiteY32" fmla="*/ 1543050 h 2514600"/>
                <a:gd name="connsiteX33" fmla="*/ 1876425 w 3190875"/>
                <a:gd name="connsiteY33" fmla="*/ 1514475 h 2514600"/>
                <a:gd name="connsiteX34" fmla="*/ 1905000 w 3190875"/>
                <a:gd name="connsiteY34" fmla="*/ 1495425 h 2514600"/>
                <a:gd name="connsiteX35" fmla="*/ 1962150 w 3190875"/>
                <a:gd name="connsiteY35" fmla="*/ 1409700 h 2514600"/>
                <a:gd name="connsiteX36" fmla="*/ 1981200 w 3190875"/>
                <a:gd name="connsiteY36" fmla="*/ 1381125 h 2514600"/>
                <a:gd name="connsiteX37" fmla="*/ 2009775 w 3190875"/>
                <a:gd name="connsiteY37" fmla="*/ 1323975 h 2514600"/>
                <a:gd name="connsiteX38" fmla="*/ 2066925 w 3190875"/>
                <a:gd name="connsiteY38" fmla="*/ 1266825 h 2514600"/>
                <a:gd name="connsiteX39" fmla="*/ 2114550 w 3190875"/>
                <a:gd name="connsiteY39" fmla="*/ 1209675 h 2514600"/>
                <a:gd name="connsiteX40" fmla="*/ 2124075 w 3190875"/>
                <a:gd name="connsiteY40" fmla="*/ 1181100 h 2514600"/>
                <a:gd name="connsiteX41" fmla="*/ 2171700 w 3190875"/>
                <a:gd name="connsiteY41" fmla="*/ 1123950 h 2514600"/>
                <a:gd name="connsiteX42" fmla="*/ 2200275 w 3190875"/>
                <a:gd name="connsiteY42" fmla="*/ 1066800 h 2514600"/>
                <a:gd name="connsiteX43" fmla="*/ 2209800 w 3190875"/>
                <a:gd name="connsiteY43" fmla="*/ 1038225 h 2514600"/>
                <a:gd name="connsiteX44" fmla="*/ 2247900 w 3190875"/>
                <a:gd name="connsiteY44" fmla="*/ 981075 h 2514600"/>
                <a:gd name="connsiteX45" fmla="*/ 2257425 w 3190875"/>
                <a:gd name="connsiteY45" fmla="*/ 952500 h 2514600"/>
                <a:gd name="connsiteX46" fmla="*/ 2324100 w 3190875"/>
                <a:gd name="connsiteY46" fmla="*/ 866775 h 2514600"/>
                <a:gd name="connsiteX47" fmla="*/ 2333625 w 3190875"/>
                <a:gd name="connsiteY47" fmla="*/ 838200 h 2514600"/>
                <a:gd name="connsiteX48" fmla="*/ 2371725 w 3190875"/>
                <a:gd name="connsiteY48" fmla="*/ 781050 h 2514600"/>
                <a:gd name="connsiteX49" fmla="*/ 2390775 w 3190875"/>
                <a:gd name="connsiteY49" fmla="*/ 723900 h 2514600"/>
                <a:gd name="connsiteX50" fmla="*/ 2428875 w 3190875"/>
                <a:gd name="connsiteY50" fmla="*/ 666750 h 2514600"/>
                <a:gd name="connsiteX51" fmla="*/ 2447925 w 3190875"/>
                <a:gd name="connsiteY51" fmla="*/ 638175 h 2514600"/>
                <a:gd name="connsiteX52" fmla="*/ 2476500 w 3190875"/>
                <a:gd name="connsiteY52" fmla="*/ 609600 h 2514600"/>
                <a:gd name="connsiteX53" fmla="*/ 2514600 w 3190875"/>
                <a:gd name="connsiteY53" fmla="*/ 552450 h 2514600"/>
                <a:gd name="connsiteX54" fmla="*/ 2524125 w 3190875"/>
                <a:gd name="connsiteY54" fmla="*/ 523875 h 2514600"/>
                <a:gd name="connsiteX55" fmla="*/ 2552700 w 3190875"/>
                <a:gd name="connsiteY55" fmla="*/ 495300 h 2514600"/>
                <a:gd name="connsiteX56" fmla="*/ 2590800 w 3190875"/>
                <a:gd name="connsiteY56" fmla="*/ 438150 h 2514600"/>
                <a:gd name="connsiteX57" fmla="*/ 2609850 w 3190875"/>
                <a:gd name="connsiteY57" fmla="*/ 409575 h 2514600"/>
                <a:gd name="connsiteX58" fmla="*/ 2638425 w 3190875"/>
                <a:gd name="connsiteY58" fmla="*/ 381000 h 2514600"/>
                <a:gd name="connsiteX59" fmla="*/ 2676525 w 3190875"/>
                <a:gd name="connsiteY59" fmla="*/ 323850 h 2514600"/>
                <a:gd name="connsiteX60" fmla="*/ 2695575 w 3190875"/>
                <a:gd name="connsiteY60" fmla="*/ 295275 h 2514600"/>
                <a:gd name="connsiteX61" fmla="*/ 2724150 w 3190875"/>
                <a:gd name="connsiteY61" fmla="*/ 276225 h 2514600"/>
                <a:gd name="connsiteX62" fmla="*/ 2743200 w 3190875"/>
                <a:gd name="connsiteY62" fmla="*/ 247650 h 2514600"/>
                <a:gd name="connsiteX63" fmla="*/ 2771775 w 3190875"/>
                <a:gd name="connsiteY63" fmla="*/ 238125 h 2514600"/>
                <a:gd name="connsiteX64" fmla="*/ 2781300 w 3190875"/>
                <a:gd name="connsiteY64" fmla="*/ 209550 h 2514600"/>
                <a:gd name="connsiteX65" fmla="*/ 2809875 w 3190875"/>
                <a:gd name="connsiteY65" fmla="*/ 190500 h 2514600"/>
                <a:gd name="connsiteX66" fmla="*/ 2857500 w 3190875"/>
                <a:gd name="connsiteY66" fmla="*/ 142875 h 2514600"/>
                <a:gd name="connsiteX67" fmla="*/ 2886075 w 3190875"/>
                <a:gd name="connsiteY67" fmla="*/ 114300 h 2514600"/>
                <a:gd name="connsiteX68" fmla="*/ 2943225 w 3190875"/>
                <a:gd name="connsiteY68" fmla="*/ 95250 h 2514600"/>
                <a:gd name="connsiteX69" fmla="*/ 3000375 w 3190875"/>
                <a:gd name="connsiteY69" fmla="*/ 57150 h 2514600"/>
                <a:gd name="connsiteX70" fmla="*/ 3114675 w 3190875"/>
                <a:gd name="connsiteY70" fmla="*/ 19050 h 2514600"/>
                <a:gd name="connsiteX71" fmla="*/ 3143250 w 3190875"/>
                <a:gd name="connsiteY71" fmla="*/ 9525 h 2514600"/>
                <a:gd name="connsiteX72" fmla="*/ 3171825 w 3190875"/>
                <a:gd name="connsiteY72" fmla="*/ 0 h 2514600"/>
                <a:gd name="connsiteX73" fmla="*/ 3190875 w 3190875"/>
                <a:gd name="connsiteY73" fmla="*/ 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3190875" h="2514600">
                  <a:moveTo>
                    <a:pt x="0" y="2514600"/>
                  </a:moveTo>
                  <a:cubicBezTo>
                    <a:pt x="15485" y="2511503"/>
                    <a:pt x="92588" y="2495550"/>
                    <a:pt x="104775" y="2495550"/>
                  </a:cubicBezTo>
                  <a:cubicBezTo>
                    <a:pt x="158843" y="2495550"/>
                    <a:pt x="212725" y="2501900"/>
                    <a:pt x="266700" y="2505075"/>
                  </a:cubicBezTo>
                  <a:cubicBezTo>
                    <a:pt x="352425" y="2501900"/>
                    <a:pt x="438444" y="2503316"/>
                    <a:pt x="523875" y="2495550"/>
                  </a:cubicBezTo>
                  <a:cubicBezTo>
                    <a:pt x="543873" y="2493732"/>
                    <a:pt x="561218" y="2479801"/>
                    <a:pt x="581025" y="2476500"/>
                  </a:cubicBezTo>
                  <a:cubicBezTo>
                    <a:pt x="616030" y="2470666"/>
                    <a:pt x="651187" y="2465438"/>
                    <a:pt x="685800" y="2457450"/>
                  </a:cubicBezTo>
                  <a:cubicBezTo>
                    <a:pt x="711311" y="2451563"/>
                    <a:pt x="736600" y="2444750"/>
                    <a:pt x="762000" y="2438400"/>
                  </a:cubicBezTo>
                  <a:cubicBezTo>
                    <a:pt x="783298" y="2433075"/>
                    <a:pt x="843336" y="2419101"/>
                    <a:pt x="857250" y="2409825"/>
                  </a:cubicBezTo>
                  <a:cubicBezTo>
                    <a:pt x="866775" y="2403475"/>
                    <a:pt x="875364" y="2395424"/>
                    <a:pt x="885825" y="2390775"/>
                  </a:cubicBezTo>
                  <a:cubicBezTo>
                    <a:pt x="904175" y="2382620"/>
                    <a:pt x="926267" y="2382864"/>
                    <a:pt x="942975" y="2371725"/>
                  </a:cubicBezTo>
                  <a:cubicBezTo>
                    <a:pt x="952500" y="2365375"/>
                    <a:pt x="961089" y="2357324"/>
                    <a:pt x="971550" y="2352675"/>
                  </a:cubicBezTo>
                  <a:cubicBezTo>
                    <a:pt x="989900" y="2344520"/>
                    <a:pt x="1009650" y="2339975"/>
                    <a:pt x="1028700" y="2333625"/>
                  </a:cubicBezTo>
                  <a:cubicBezTo>
                    <a:pt x="1038225" y="2330450"/>
                    <a:pt x="1048921" y="2329669"/>
                    <a:pt x="1057275" y="2324100"/>
                  </a:cubicBezTo>
                  <a:cubicBezTo>
                    <a:pt x="1066800" y="2317750"/>
                    <a:pt x="1075611" y="2310170"/>
                    <a:pt x="1085850" y="2305050"/>
                  </a:cubicBezTo>
                  <a:cubicBezTo>
                    <a:pt x="1094830" y="2300560"/>
                    <a:pt x="1105445" y="2300015"/>
                    <a:pt x="1114425" y="2295525"/>
                  </a:cubicBezTo>
                  <a:cubicBezTo>
                    <a:pt x="1124664" y="2290405"/>
                    <a:pt x="1132539" y="2281124"/>
                    <a:pt x="1143000" y="2276475"/>
                  </a:cubicBezTo>
                  <a:cubicBezTo>
                    <a:pt x="1161350" y="2268320"/>
                    <a:pt x="1200150" y="2257425"/>
                    <a:pt x="1200150" y="2257425"/>
                  </a:cubicBezTo>
                  <a:cubicBezTo>
                    <a:pt x="1209675" y="2247900"/>
                    <a:pt x="1217517" y="2236322"/>
                    <a:pt x="1228725" y="2228850"/>
                  </a:cubicBezTo>
                  <a:cubicBezTo>
                    <a:pt x="1237079" y="2223281"/>
                    <a:pt x="1248320" y="2223815"/>
                    <a:pt x="1257300" y="2219325"/>
                  </a:cubicBezTo>
                  <a:cubicBezTo>
                    <a:pt x="1267539" y="2214205"/>
                    <a:pt x="1275636" y="2205395"/>
                    <a:pt x="1285875" y="2200275"/>
                  </a:cubicBezTo>
                  <a:cubicBezTo>
                    <a:pt x="1294855" y="2195785"/>
                    <a:pt x="1305673" y="2195626"/>
                    <a:pt x="1314450" y="2190750"/>
                  </a:cubicBezTo>
                  <a:cubicBezTo>
                    <a:pt x="1334464" y="2179631"/>
                    <a:pt x="1352550" y="2165350"/>
                    <a:pt x="1371600" y="2152650"/>
                  </a:cubicBezTo>
                  <a:cubicBezTo>
                    <a:pt x="1381125" y="2146300"/>
                    <a:pt x="1392080" y="2141695"/>
                    <a:pt x="1400175" y="2133600"/>
                  </a:cubicBezTo>
                  <a:cubicBezTo>
                    <a:pt x="1419225" y="2114550"/>
                    <a:pt x="1442381" y="2098866"/>
                    <a:pt x="1457325" y="2076450"/>
                  </a:cubicBezTo>
                  <a:cubicBezTo>
                    <a:pt x="1553620" y="1932007"/>
                    <a:pt x="1449393" y="2080254"/>
                    <a:pt x="1524000" y="1990725"/>
                  </a:cubicBezTo>
                  <a:cubicBezTo>
                    <a:pt x="1563688" y="1943100"/>
                    <a:pt x="1519238" y="1978025"/>
                    <a:pt x="1571625" y="1943100"/>
                  </a:cubicBezTo>
                  <a:cubicBezTo>
                    <a:pt x="1577975" y="1933575"/>
                    <a:pt x="1585555" y="1924764"/>
                    <a:pt x="1590675" y="1914525"/>
                  </a:cubicBezTo>
                  <a:cubicBezTo>
                    <a:pt x="1609589" y="1876697"/>
                    <a:pt x="1588053" y="1892472"/>
                    <a:pt x="1619250" y="1857375"/>
                  </a:cubicBezTo>
                  <a:cubicBezTo>
                    <a:pt x="1637148" y="1837239"/>
                    <a:pt x="1657350" y="1819275"/>
                    <a:pt x="1676400" y="1800225"/>
                  </a:cubicBezTo>
                  <a:cubicBezTo>
                    <a:pt x="1685925" y="1790700"/>
                    <a:pt x="1697503" y="1782858"/>
                    <a:pt x="1704975" y="1771650"/>
                  </a:cubicBezTo>
                  <a:lnTo>
                    <a:pt x="1762125" y="1685925"/>
                  </a:lnTo>
                  <a:lnTo>
                    <a:pt x="1838325" y="1571625"/>
                  </a:lnTo>
                  <a:lnTo>
                    <a:pt x="1857375" y="1543050"/>
                  </a:lnTo>
                  <a:cubicBezTo>
                    <a:pt x="1863725" y="1533525"/>
                    <a:pt x="1866900" y="1520825"/>
                    <a:pt x="1876425" y="1514475"/>
                  </a:cubicBezTo>
                  <a:lnTo>
                    <a:pt x="1905000" y="1495425"/>
                  </a:lnTo>
                  <a:lnTo>
                    <a:pt x="1962150" y="1409700"/>
                  </a:lnTo>
                  <a:cubicBezTo>
                    <a:pt x="1968500" y="1400175"/>
                    <a:pt x="1977580" y="1391985"/>
                    <a:pt x="1981200" y="1381125"/>
                  </a:cubicBezTo>
                  <a:cubicBezTo>
                    <a:pt x="1990027" y="1354645"/>
                    <a:pt x="1990080" y="1346132"/>
                    <a:pt x="2009775" y="1323975"/>
                  </a:cubicBezTo>
                  <a:cubicBezTo>
                    <a:pt x="2027673" y="1303839"/>
                    <a:pt x="2051981" y="1289241"/>
                    <a:pt x="2066925" y="1266825"/>
                  </a:cubicBezTo>
                  <a:cubicBezTo>
                    <a:pt x="2093447" y="1227042"/>
                    <a:pt x="2077880" y="1246345"/>
                    <a:pt x="2114550" y="1209675"/>
                  </a:cubicBezTo>
                  <a:cubicBezTo>
                    <a:pt x="2117725" y="1200150"/>
                    <a:pt x="2119585" y="1190080"/>
                    <a:pt x="2124075" y="1181100"/>
                  </a:cubicBezTo>
                  <a:cubicBezTo>
                    <a:pt x="2137336" y="1154578"/>
                    <a:pt x="2150634" y="1145016"/>
                    <a:pt x="2171700" y="1123950"/>
                  </a:cubicBezTo>
                  <a:cubicBezTo>
                    <a:pt x="2195641" y="1052126"/>
                    <a:pt x="2163346" y="1140658"/>
                    <a:pt x="2200275" y="1066800"/>
                  </a:cubicBezTo>
                  <a:cubicBezTo>
                    <a:pt x="2204765" y="1057820"/>
                    <a:pt x="2204924" y="1047002"/>
                    <a:pt x="2209800" y="1038225"/>
                  </a:cubicBezTo>
                  <a:cubicBezTo>
                    <a:pt x="2220919" y="1018211"/>
                    <a:pt x="2240660" y="1002795"/>
                    <a:pt x="2247900" y="981075"/>
                  </a:cubicBezTo>
                  <a:cubicBezTo>
                    <a:pt x="2251075" y="971550"/>
                    <a:pt x="2252549" y="961277"/>
                    <a:pt x="2257425" y="952500"/>
                  </a:cubicBezTo>
                  <a:cubicBezTo>
                    <a:pt x="2285908" y="901231"/>
                    <a:pt x="2289390" y="901485"/>
                    <a:pt x="2324100" y="866775"/>
                  </a:cubicBezTo>
                  <a:cubicBezTo>
                    <a:pt x="2327275" y="857250"/>
                    <a:pt x="2328749" y="846977"/>
                    <a:pt x="2333625" y="838200"/>
                  </a:cubicBezTo>
                  <a:cubicBezTo>
                    <a:pt x="2344744" y="818186"/>
                    <a:pt x="2364485" y="802770"/>
                    <a:pt x="2371725" y="781050"/>
                  </a:cubicBezTo>
                  <a:cubicBezTo>
                    <a:pt x="2378075" y="762000"/>
                    <a:pt x="2379636" y="740608"/>
                    <a:pt x="2390775" y="723900"/>
                  </a:cubicBezTo>
                  <a:lnTo>
                    <a:pt x="2428875" y="666750"/>
                  </a:lnTo>
                  <a:cubicBezTo>
                    <a:pt x="2435225" y="657225"/>
                    <a:pt x="2439830" y="646270"/>
                    <a:pt x="2447925" y="638175"/>
                  </a:cubicBezTo>
                  <a:cubicBezTo>
                    <a:pt x="2457450" y="628650"/>
                    <a:pt x="2468230" y="620233"/>
                    <a:pt x="2476500" y="609600"/>
                  </a:cubicBezTo>
                  <a:cubicBezTo>
                    <a:pt x="2490556" y="591528"/>
                    <a:pt x="2507360" y="574170"/>
                    <a:pt x="2514600" y="552450"/>
                  </a:cubicBezTo>
                  <a:cubicBezTo>
                    <a:pt x="2517775" y="542925"/>
                    <a:pt x="2518556" y="532229"/>
                    <a:pt x="2524125" y="523875"/>
                  </a:cubicBezTo>
                  <a:cubicBezTo>
                    <a:pt x="2531597" y="512667"/>
                    <a:pt x="2544430" y="505933"/>
                    <a:pt x="2552700" y="495300"/>
                  </a:cubicBezTo>
                  <a:cubicBezTo>
                    <a:pt x="2566756" y="477228"/>
                    <a:pt x="2578100" y="457200"/>
                    <a:pt x="2590800" y="438150"/>
                  </a:cubicBezTo>
                  <a:cubicBezTo>
                    <a:pt x="2597150" y="428625"/>
                    <a:pt x="2601755" y="417670"/>
                    <a:pt x="2609850" y="409575"/>
                  </a:cubicBezTo>
                  <a:cubicBezTo>
                    <a:pt x="2619375" y="400050"/>
                    <a:pt x="2630155" y="391633"/>
                    <a:pt x="2638425" y="381000"/>
                  </a:cubicBezTo>
                  <a:cubicBezTo>
                    <a:pt x="2652481" y="362928"/>
                    <a:pt x="2663825" y="342900"/>
                    <a:pt x="2676525" y="323850"/>
                  </a:cubicBezTo>
                  <a:cubicBezTo>
                    <a:pt x="2682875" y="314325"/>
                    <a:pt x="2686050" y="301625"/>
                    <a:pt x="2695575" y="295275"/>
                  </a:cubicBezTo>
                  <a:lnTo>
                    <a:pt x="2724150" y="276225"/>
                  </a:lnTo>
                  <a:cubicBezTo>
                    <a:pt x="2730500" y="266700"/>
                    <a:pt x="2734261" y="254801"/>
                    <a:pt x="2743200" y="247650"/>
                  </a:cubicBezTo>
                  <a:cubicBezTo>
                    <a:pt x="2751040" y="241378"/>
                    <a:pt x="2764675" y="245225"/>
                    <a:pt x="2771775" y="238125"/>
                  </a:cubicBezTo>
                  <a:cubicBezTo>
                    <a:pt x="2778875" y="231025"/>
                    <a:pt x="2775028" y="217390"/>
                    <a:pt x="2781300" y="209550"/>
                  </a:cubicBezTo>
                  <a:cubicBezTo>
                    <a:pt x="2788451" y="200611"/>
                    <a:pt x="2800350" y="196850"/>
                    <a:pt x="2809875" y="190500"/>
                  </a:cubicBezTo>
                  <a:cubicBezTo>
                    <a:pt x="2844800" y="138113"/>
                    <a:pt x="2809875" y="182563"/>
                    <a:pt x="2857500" y="142875"/>
                  </a:cubicBezTo>
                  <a:cubicBezTo>
                    <a:pt x="2867848" y="134251"/>
                    <a:pt x="2874300" y="120842"/>
                    <a:pt x="2886075" y="114300"/>
                  </a:cubicBezTo>
                  <a:cubicBezTo>
                    <a:pt x="2903628" y="104548"/>
                    <a:pt x="2926517" y="106389"/>
                    <a:pt x="2943225" y="95250"/>
                  </a:cubicBezTo>
                  <a:cubicBezTo>
                    <a:pt x="2962275" y="82550"/>
                    <a:pt x="2978655" y="64390"/>
                    <a:pt x="3000375" y="57150"/>
                  </a:cubicBezTo>
                  <a:lnTo>
                    <a:pt x="3114675" y="19050"/>
                  </a:lnTo>
                  <a:lnTo>
                    <a:pt x="3143250" y="9525"/>
                  </a:lnTo>
                  <a:cubicBezTo>
                    <a:pt x="3152775" y="6350"/>
                    <a:pt x="3161785" y="0"/>
                    <a:pt x="3171825" y="0"/>
                  </a:cubicBezTo>
                  <a:lnTo>
                    <a:pt x="3190875" y="0"/>
                  </a:lnTo>
                </a:path>
              </a:pathLst>
            </a:cu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CA">
                <a:latin typeface="Arial" pitchFamily="34" charset="0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 flipH="1">
              <a:off x="4594225" y="3200459"/>
              <a:ext cx="2454275" cy="2043505"/>
            </a:xfrm>
            <a:custGeom>
              <a:avLst/>
              <a:gdLst>
                <a:gd name="connsiteX0" fmla="*/ 0 w 3190875"/>
                <a:gd name="connsiteY0" fmla="*/ 2514600 h 2514600"/>
                <a:gd name="connsiteX1" fmla="*/ 104775 w 3190875"/>
                <a:gd name="connsiteY1" fmla="*/ 2495550 h 2514600"/>
                <a:gd name="connsiteX2" fmla="*/ 266700 w 3190875"/>
                <a:gd name="connsiteY2" fmla="*/ 2505075 h 2514600"/>
                <a:gd name="connsiteX3" fmla="*/ 523875 w 3190875"/>
                <a:gd name="connsiteY3" fmla="*/ 2495550 h 2514600"/>
                <a:gd name="connsiteX4" fmla="*/ 581025 w 3190875"/>
                <a:gd name="connsiteY4" fmla="*/ 2476500 h 2514600"/>
                <a:gd name="connsiteX5" fmla="*/ 685800 w 3190875"/>
                <a:gd name="connsiteY5" fmla="*/ 2457450 h 2514600"/>
                <a:gd name="connsiteX6" fmla="*/ 762000 w 3190875"/>
                <a:gd name="connsiteY6" fmla="*/ 2438400 h 2514600"/>
                <a:gd name="connsiteX7" fmla="*/ 857250 w 3190875"/>
                <a:gd name="connsiteY7" fmla="*/ 2409825 h 2514600"/>
                <a:gd name="connsiteX8" fmla="*/ 885825 w 3190875"/>
                <a:gd name="connsiteY8" fmla="*/ 2390775 h 2514600"/>
                <a:gd name="connsiteX9" fmla="*/ 942975 w 3190875"/>
                <a:gd name="connsiteY9" fmla="*/ 2371725 h 2514600"/>
                <a:gd name="connsiteX10" fmla="*/ 971550 w 3190875"/>
                <a:gd name="connsiteY10" fmla="*/ 2352675 h 2514600"/>
                <a:gd name="connsiteX11" fmla="*/ 1028700 w 3190875"/>
                <a:gd name="connsiteY11" fmla="*/ 2333625 h 2514600"/>
                <a:gd name="connsiteX12" fmla="*/ 1057275 w 3190875"/>
                <a:gd name="connsiteY12" fmla="*/ 2324100 h 2514600"/>
                <a:gd name="connsiteX13" fmla="*/ 1085850 w 3190875"/>
                <a:gd name="connsiteY13" fmla="*/ 2305050 h 2514600"/>
                <a:gd name="connsiteX14" fmla="*/ 1114425 w 3190875"/>
                <a:gd name="connsiteY14" fmla="*/ 2295525 h 2514600"/>
                <a:gd name="connsiteX15" fmla="*/ 1143000 w 3190875"/>
                <a:gd name="connsiteY15" fmla="*/ 2276475 h 2514600"/>
                <a:gd name="connsiteX16" fmla="*/ 1200150 w 3190875"/>
                <a:gd name="connsiteY16" fmla="*/ 2257425 h 2514600"/>
                <a:gd name="connsiteX17" fmla="*/ 1228725 w 3190875"/>
                <a:gd name="connsiteY17" fmla="*/ 2228850 h 2514600"/>
                <a:gd name="connsiteX18" fmla="*/ 1257300 w 3190875"/>
                <a:gd name="connsiteY18" fmla="*/ 2219325 h 2514600"/>
                <a:gd name="connsiteX19" fmla="*/ 1285875 w 3190875"/>
                <a:gd name="connsiteY19" fmla="*/ 2200275 h 2514600"/>
                <a:gd name="connsiteX20" fmla="*/ 1314450 w 3190875"/>
                <a:gd name="connsiteY20" fmla="*/ 2190750 h 2514600"/>
                <a:gd name="connsiteX21" fmla="*/ 1371600 w 3190875"/>
                <a:gd name="connsiteY21" fmla="*/ 2152650 h 2514600"/>
                <a:gd name="connsiteX22" fmla="*/ 1400175 w 3190875"/>
                <a:gd name="connsiteY22" fmla="*/ 2133600 h 2514600"/>
                <a:gd name="connsiteX23" fmla="*/ 1457325 w 3190875"/>
                <a:gd name="connsiteY23" fmla="*/ 2076450 h 2514600"/>
                <a:gd name="connsiteX24" fmla="*/ 1524000 w 3190875"/>
                <a:gd name="connsiteY24" fmla="*/ 1990725 h 2514600"/>
                <a:gd name="connsiteX25" fmla="*/ 1571625 w 3190875"/>
                <a:gd name="connsiteY25" fmla="*/ 1943100 h 2514600"/>
                <a:gd name="connsiteX26" fmla="*/ 1590675 w 3190875"/>
                <a:gd name="connsiteY26" fmla="*/ 1914525 h 2514600"/>
                <a:gd name="connsiteX27" fmla="*/ 1619250 w 3190875"/>
                <a:gd name="connsiteY27" fmla="*/ 1857375 h 2514600"/>
                <a:gd name="connsiteX28" fmla="*/ 1676400 w 3190875"/>
                <a:gd name="connsiteY28" fmla="*/ 1800225 h 2514600"/>
                <a:gd name="connsiteX29" fmla="*/ 1704975 w 3190875"/>
                <a:gd name="connsiteY29" fmla="*/ 1771650 h 2514600"/>
                <a:gd name="connsiteX30" fmla="*/ 1762125 w 3190875"/>
                <a:gd name="connsiteY30" fmla="*/ 1685925 h 2514600"/>
                <a:gd name="connsiteX31" fmla="*/ 1838325 w 3190875"/>
                <a:gd name="connsiteY31" fmla="*/ 1571625 h 2514600"/>
                <a:gd name="connsiteX32" fmla="*/ 1857375 w 3190875"/>
                <a:gd name="connsiteY32" fmla="*/ 1543050 h 2514600"/>
                <a:gd name="connsiteX33" fmla="*/ 1876425 w 3190875"/>
                <a:gd name="connsiteY33" fmla="*/ 1514475 h 2514600"/>
                <a:gd name="connsiteX34" fmla="*/ 1905000 w 3190875"/>
                <a:gd name="connsiteY34" fmla="*/ 1495425 h 2514600"/>
                <a:gd name="connsiteX35" fmla="*/ 1962150 w 3190875"/>
                <a:gd name="connsiteY35" fmla="*/ 1409700 h 2514600"/>
                <a:gd name="connsiteX36" fmla="*/ 1981200 w 3190875"/>
                <a:gd name="connsiteY36" fmla="*/ 1381125 h 2514600"/>
                <a:gd name="connsiteX37" fmla="*/ 2009775 w 3190875"/>
                <a:gd name="connsiteY37" fmla="*/ 1323975 h 2514600"/>
                <a:gd name="connsiteX38" fmla="*/ 2066925 w 3190875"/>
                <a:gd name="connsiteY38" fmla="*/ 1266825 h 2514600"/>
                <a:gd name="connsiteX39" fmla="*/ 2114550 w 3190875"/>
                <a:gd name="connsiteY39" fmla="*/ 1209675 h 2514600"/>
                <a:gd name="connsiteX40" fmla="*/ 2124075 w 3190875"/>
                <a:gd name="connsiteY40" fmla="*/ 1181100 h 2514600"/>
                <a:gd name="connsiteX41" fmla="*/ 2171700 w 3190875"/>
                <a:gd name="connsiteY41" fmla="*/ 1123950 h 2514600"/>
                <a:gd name="connsiteX42" fmla="*/ 2200275 w 3190875"/>
                <a:gd name="connsiteY42" fmla="*/ 1066800 h 2514600"/>
                <a:gd name="connsiteX43" fmla="*/ 2209800 w 3190875"/>
                <a:gd name="connsiteY43" fmla="*/ 1038225 h 2514600"/>
                <a:gd name="connsiteX44" fmla="*/ 2247900 w 3190875"/>
                <a:gd name="connsiteY44" fmla="*/ 981075 h 2514600"/>
                <a:gd name="connsiteX45" fmla="*/ 2257425 w 3190875"/>
                <a:gd name="connsiteY45" fmla="*/ 952500 h 2514600"/>
                <a:gd name="connsiteX46" fmla="*/ 2324100 w 3190875"/>
                <a:gd name="connsiteY46" fmla="*/ 866775 h 2514600"/>
                <a:gd name="connsiteX47" fmla="*/ 2333625 w 3190875"/>
                <a:gd name="connsiteY47" fmla="*/ 838200 h 2514600"/>
                <a:gd name="connsiteX48" fmla="*/ 2371725 w 3190875"/>
                <a:gd name="connsiteY48" fmla="*/ 781050 h 2514600"/>
                <a:gd name="connsiteX49" fmla="*/ 2390775 w 3190875"/>
                <a:gd name="connsiteY49" fmla="*/ 723900 h 2514600"/>
                <a:gd name="connsiteX50" fmla="*/ 2428875 w 3190875"/>
                <a:gd name="connsiteY50" fmla="*/ 666750 h 2514600"/>
                <a:gd name="connsiteX51" fmla="*/ 2447925 w 3190875"/>
                <a:gd name="connsiteY51" fmla="*/ 638175 h 2514600"/>
                <a:gd name="connsiteX52" fmla="*/ 2476500 w 3190875"/>
                <a:gd name="connsiteY52" fmla="*/ 609600 h 2514600"/>
                <a:gd name="connsiteX53" fmla="*/ 2514600 w 3190875"/>
                <a:gd name="connsiteY53" fmla="*/ 552450 h 2514600"/>
                <a:gd name="connsiteX54" fmla="*/ 2524125 w 3190875"/>
                <a:gd name="connsiteY54" fmla="*/ 523875 h 2514600"/>
                <a:gd name="connsiteX55" fmla="*/ 2552700 w 3190875"/>
                <a:gd name="connsiteY55" fmla="*/ 495300 h 2514600"/>
                <a:gd name="connsiteX56" fmla="*/ 2590800 w 3190875"/>
                <a:gd name="connsiteY56" fmla="*/ 438150 h 2514600"/>
                <a:gd name="connsiteX57" fmla="*/ 2609850 w 3190875"/>
                <a:gd name="connsiteY57" fmla="*/ 409575 h 2514600"/>
                <a:gd name="connsiteX58" fmla="*/ 2638425 w 3190875"/>
                <a:gd name="connsiteY58" fmla="*/ 381000 h 2514600"/>
                <a:gd name="connsiteX59" fmla="*/ 2676525 w 3190875"/>
                <a:gd name="connsiteY59" fmla="*/ 323850 h 2514600"/>
                <a:gd name="connsiteX60" fmla="*/ 2695575 w 3190875"/>
                <a:gd name="connsiteY60" fmla="*/ 295275 h 2514600"/>
                <a:gd name="connsiteX61" fmla="*/ 2724150 w 3190875"/>
                <a:gd name="connsiteY61" fmla="*/ 276225 h 2514600"/>
                <a:gd name="connsiteX62" fmla="*/ 2743200 w 3190875"/>
                <a:gd name="connsiteY62" fmla="*/ 247650 h 2514600"/>
                <a:gd name="connsiteX63" fmla="*/ 2771775 w 3190875"/>
                <a:gd name="connsiteY63" fmla="*/ 238125 h 2514600"/>
                <a:gd name="connsiteX64" fmla="*/ 2781300 w 3190875"/>
                <a:gd name="connsiteY64" fmla="*/ 209550 h 2514600"/>
                <a:gd name="connsiteX65" fmla="*/ 2809875 w 3190875"/>
                <a:gd name="connsiteY65" fmla="*/ 190500 h 2514600"/>
                <a:gd name="connsiteX66" fmla="*/ 2857500 w 3190875"/>
                <a:gd name="connsiteY66" fmla="*/ 142875 h 2514600"/>
                <a:gd name="connsiteX67" fmla="*/ 2886075 w 3190875"/>
                <a:gd name="connsiteY67" fmla="*/ 114300 h 2514600"/>
                <a:gd name="connsiteX68" fmla="*/ 2943225 w 3190875"/>
                <a:gd name="connsiteY68" fmla="*/ 95250 h 2514600"/>
                <a:gd name="connsiteX69" fmla="*/ 3000375 w 3190875"/>
                <a:gd name="connsiteY69" fmla="*/ 57150 h 2514600"/>
                <a:gd name="connsiteX70" fmla="*/ 3114675 w 3190875"/>
                <a:gd name="connsiteY70" fmla="*/ 19050 h 2514600"/>
                <a:gd name="connsiteX71" fmla="*/ 3143250 w 3190875"/>
                <a:gd name="connsiteY71" fmla="*/ 9525 h 2514600"/>
                <a:gd name="connsiteX72" fmla="*/ 3171825 w 3190875"/>
                <a:gd name="connsiteY72" fmla="*/ 0 h 2514600"/>
                <a:gd name="connsiteX73" fmla="*/ 3190875 w 3190875"/>
                <a:gd name="connsiteY73" fmla="*/ 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3190875" h="2514600">
                  <a:moveTo>
                    <a:pt x="0" y="2514600"/>
                  </a:moveTo>
                  <a:cubicBezTo>
                    <a:pt x="15485" y="2511503"/>
                    <a:pt x="92588" y="2495550"/>
                    <a:pt x="104775" y="2495550"/>
                  </a:cubicBezTo>
                  <a:cubicBezTo>
                    <a:pt x="158843" y="2495550"/>
                    <a:pt x="212725" y="2501900"/>
                    <a:pt x="266700" y="2505075"/>
                  </a:cubicBezTo>
                  <a:cubicBezTo>
                    <a:pt x="352425" y="2501900"/>
                    <a:pt x="438444" y="2503316"/>
                    <a:pt x="523875" y="2495550"/>
                  </a:cubicBezTo>
                  <a:cubicBezTo>
                    <a:pt x="543873" y="2493732"/>
                    <a:pt x="561218" y="2479801"/>
                    <a:pt x="581025" y="2476500"/>
                  </a:cubicBezTo>
                  <a:cubicBezTo>
                    <a:pt x="616030" y="2470666"/>
                    <a:pt x="651187" y="2465438"/>
                    <a:pt x="685800" y="2457450"/>
                  </a:cubicBezTo>
                  <a:cubicBezTo>
                    <a:pt x="711311" y="2451563"/>
                    <a:pt x="736600" y="2444750"/>
                    <a:pt x="762000" y="2438400"/>
                  </a:cubicBezTo>
                  <a:cubicBezTo>
                    <a:pt x="783298" y="2433075"/>
                    <a:pt x="843336" y="2419101"/>
                    <a:pt x="857250" y="2409825"/>
                  </a:cubicBezTo>
                  <a:cubicBezTo>
                    <a:pt x="866775" y="2403475"/>
                    <a:pt x="875364" y="2395424"/>
                    <a:pt x="885825" y="2390775"/>
                  </a:cubicBezTo>
                  <a:cubicBezTo>
                    <a:pt x="904175" y="2382620"/>
                    <a:pt x="926267" y="2382864"/>
                    <a:pt x="942975" y="2371725"/>
                  </a:cubicBezTo>
                  <a:cubicBezTo>
                    <a:pt x="952500" y="2365375"/>
                    <a:pt x="961089" y="2357324"/>
                    <a:pt x="971550" y="2352675"/>
                  </a:cubicBezTo>
                  <a:cubicBezTo>
                    <a:pt x="989900" y="2344520"/>
                    <a:pt x="1009650" y="2339975"/>
                    <a:pt x="1028700" y="2333625"/>
                  </a:cubicBezTo>
                  <a:cubicBezTo>
                    <a:pt x="1038225" y="2330450"/>
                    <a:pt x="1048921" y="2329669"/>
                    <a:pt x="1057275" y="2324100"/>
                  </a:cubicBezTo>
                  <a:cubicBezTo>
                    <a:pt x="1066800" y="2317750"/>
                    <a:pt x="1075611" y="2310170"/>
                    <a:pt x="1085850" y="2305050"/>
                  </a:cubicBezTo>
                  <a:cubicBezTo>
                    <a:pt x="1094830" y="2300560"/>
                    <a:pt x="1105445" y="2300015"/>
                    <a:pt x="1114425" y="2295525"/>
                  </a:cubicBezTo>
                  <a:cubicBezTo>
                    <a:pt x="1124664" y="2290405"/>
                    <a:pt x="1132539" y="2281124"/>
                    <a:pt x="1143000" y="2276475"/>
                  </a:cubicBezTo>
                  <a:cubicBezTo>
                    <a:pt x="1161350" y="2268320"/>
                    <a:pt x="1200150" y="2257425"/>
                    <a:pt x="1200150" y="2257425"/>
                  </a:cubicBezTo>
                  <a:cubicBezTo>
                    <a:pt x="1209675" y="2247900"/>
                    <a:pt x="1217517" y="2236322"/>
                    <a:pt x="1228725" y="2228850"/>
                  </a:cubicBezTo>
                  <a:cubicBezTo>
                    <a:pt x="1237079" y="2223281"/>
                    <a:pt x="1248320" y="2223815"/>
                    <a:pt x="1257300" y="2219325"/>
                  </a:cubicBezTo>
                  <a:cubicBezTo>
                    <a:pt x="1267539" y="2214205"/>
                    <a:pt x="1275636" y="2205395"/>
                    <a:pt x="1285875" y="2200275"/>
                  </a:cubicBezTo>
                  <a:cubicBezTo>
                    <a:pt x="1294855" y="2195785"/>
                    <a:pt x="1305673" y="2195626"/>
                    <a:pt x="1314450" y="2190750"/>
                  </a:cubicBezTo>
                  <a:cubicBezTo>
                    <a:pt x="1334464" y="2179631"/>
                    <a:pt x="1352550" y="2165350"/>
                    <a:pt x="1371600" y="2152650"/>
                  </a:cubicBezTo>
                  <a:cubicBezTo>
                    <a:pt x="1381125" y="2146300"/>
                    <a:pt x="1392080" y="2141695"/>
                    <a:pt x="1400175" y="2133600"/>
                  </a:cubicBezTo>
                  <a:cubicBezTo>
                    <a:pt x="1419225" y="2114550"/>
                    <a:pt x="1442381" y="2098866"/>
                    <a:pt x="1457325" y="2076450"/>
                  </a:cubicBezTo>
                  <a:cubicBezTo>
                    <a:pt x="1553620" y="1932007"/>
                    <a:pt x="1449393" y="2080254"/>
                    <a:pt x="1524000" y="1990725"/>
                  </a:cubicBezTo>
                  <a:cubicBezTo>
                    <a:pt x="1563688" y="1943100"/>
                    <a:pt x="1519238" y="1978025"/>
                    <a:pt x="1571625" y="1943100"/>
                  </a:cubicBezTo>
                  <a:cubicBezTo>
                    <a:pt x="1577975" y="1933575"/>
                    <a:pt x="1585555" y="1924764"/>
                    <a:pt x="1590675" y="1914525"/>
                  </a:cubicBezTo>
                  <a:cubicBezTo>
                    <a:pt x="1609589" y="1876697"/>
                    <a:pt x="1588053" y="1892472"/>
                    <a:pt x="1619250" y="1857375"/>
                  </a:cubicBezTo>
                  <a:cubicBezTo>
                    <a:pt x="1637148" y="1837239"/>
                    <a:pt x="1657350" y="1819275"/>
                    <a:pt x="1676400" y="1800225"/>
                  </a:cubicBezTo>
                  <a:cubicBezTo>
                    <a:pt x="1685925" y="1790700"/>
                    <a:pt x="1697503" y="1782858"/>
                    <a:pt x="1704975" y="1771650"/>
                  </a:cubicBezTo>
                  <a:lnTo>
                    <a:pt x="1762125" y="1685925"/>
                  </a:lnTo>
                  <a:lnTo>
                    <a:pt x="1838325" y="1571625"/>
                  </a:lnTo>
                  <a:lnTo>
                    <a:pt x="1857375" y="1543050"/>
                  </a:lnTo>
                  <a:cubicBezTo>
                    <a:pt x="1863725" y="1533525"/>
                    <a:pt x="1866900" y="1520825"/>
                    <a:pt x="1876425" y="1514475"/>
                  </a:cubicBezTo>
                  <a:lnTo>
                    <a:pt x="1905000" y="1495425"/>
                  </a:lnTo>
                  <a:lnTo>
                    <a:pt x="1962150" y="1409700"/>
                  </a:lnTo>
                  <a:cubicBezTo>
                    <a:pt x="1968500" y="1400175"/>
                    <a:pt x="1977580" y="1391985"/>
                    <a:pt x="1981200" y="1381125"/>
                  </a:cubicBezTo>
                  <a:cubicBezTo>
                    <a:pt x="1990027" y="1354645"/>
                    <a:pt x="1990080" y="1346132"/>
                    <a:pt x="2009775" y="1323975"/>
                  </a:cubicBezTo>
                  <a:cubicBezTo>
                    <a:pt x="2027673" y="1303839"/>
                    <a:pt x="2051981" y="1289241"/>
                    <a:pt x="2066925" y="1266825"/>
                  </a:cubicBezTo>
                  <a:cubicBezTo>
                    <a:pt x="2093447" y="1227042"/>
                    <a:pt x="2077880" y="1246345"/>
                    <a:pt x="2114550" y="1209675"/>
                  </a:cubicBezTo>
                  <a:cubicBezTo>
                    <a:pt x="2117725" y="1200150"/>
                    <a:pt x="2119585" y="1190080"/>
                    <a:pt x="2124075" y="1181100"/>
                  </a:cubicBezTo>
                  <a:cubicBezTo>
                    <a:pt x="2137336" y="1154578"/>
                    <a:pt x="2150634" y="1145016"/>
                    <a:pt x="2171700" y="1123950"/>
                  </a:cubicBezTo>
                  <a:cubicBezTo>
                    <a:pt x="2195641" y="1052126"/>
                    <a:pt x="2163346" y="1140658"/>
                    <a:pt x="2200275" y="1066800"/>
                  </a:cubicBezTo>
                  <a:cubicBezTo>
                    <a:pt x="2204765" y="1057820"/>
                    <a:pt x="2204924" y="1047002"/>
                    <a:pt x="2209800" y="1038225"/>
                  </a:cubicBezTo>
                  <a:cubicBezTo>
                    <a:pt x="2220919" y="1018211"/>
                    <a:pt x="2240660" y="1002795"/>
                    <a:pt x="2247900" y="981075"/>
                  </a:cubicBezTo>
                  <a:cubicBezTo>
                    <a:pt x="2251075" y="971550"/>
                    <a:pt x="2252549" y="961277"/>
                    <a:pt x="2257425" y="952500"/>
                  </a:cubicBezTo>
                  <a:cubicBezTo>
                    <a:pt x="2285908" y="901231"/>
                    <a:pt x="2289390" y="901485"/>
                    <a:pt x="2324100" y="866775"/>
                  </a:cubicBezTo>
                  <a:cubicBezTo>
                    <a:pt x="2327275" y="857250"/>
                    <a:pt x="2328749" y="846977"/>
                    <a:pt x="2333625" y="838200"/>
                  </a:cubicBezTo>
                  <a:cubicBezTo>
                    <a:pt x="2344744" y="818186"/>
                    <a:pt x="2364485" y="802770"/>
                    <a:pt x="2371725" y="781050"/>
                  </a:cubicBezTo>
                  <a:cubicBezTo>
                    <a:pt x="2378075" y="762000"/>
                    <a:pt x="2379636" y="740608"/>
                    <a:pt x="2390775" y="723900"/>
                  </a:cubicBezTo>
                  <a:lnTo>
                    <a:pt x="2428875" y="666750"/>
                  </a:lnTo>
                  <a:cubicBezTo>
                    <a:pt x="2435225" y="657225"/>
                    <a:pt x="2439830" y="646270"/>
                    <a:pt x="2447925" y="638175"/>
                  </a:cubicBezTo>
                  <a:cubicBezTo>
                    <a:pt x="2457450" y="628650"/>
                    <a:pt x="2468230" y="620233"/>
                    <a:pt x="2476500" y="609600"/>
                  </a:cubicBezTo>
                  <a:cubicBezTo>
                    <a:pt x="2490556" y="591528"/>
                    <a:pt x="2507360" y="574170"/>
                    <a:pt x="2514600" y="552450"/>
                  </a:cubicBezTo>
                  <a:cubicBezTo>
                    <a:pt x="2517775" y="542925"/>
                    <a:pt x="2518556" y="532229"/>
                    <a:pt x="2524125" y="523875"/>
                  </a:cubicBezTo>
                  <a:cubicBezTo>
                    <a:pt x="2531597" y="512667"/>
                    <a:pt x="2544430" y="505933"/>
                    <a:pt x="2552700" y="495300"/>
                  </a:cubicBezTo>
                  <a:cubicBezTo>
                    <a:pt x="2566756" y="477228"/>
                    <a:pt x="2578100" y="457200"/>
                    <a:pt x="2590800" y="438150"/>
                  </a:cubicBezTo>
                  <a:cubicBezTo>
                    <a:pt x="2597150" y="428625"/>
                    <a:pt x="2601755" y="417670"/>
                    <a:pt x="2609850" y="409575"/>
                  </a:cubicBezTo>
                  <a:cubicBezTo>
                    <a:pt x="2619375" y="400050"/>
                    <a:pt x="2630155" y="391633"/>
                    <a:pt x="2638425" y="381000"/>
                  </a:cubicBezTo>
                  <a:cubicBezTo>
                    <a:pt x="2652481" y="362928"/>
                    <a:pt x="2663825" y="342900"/>
                    <a:pt x="2676525" y="323850"/>
                  </a:cubicBezTo>
                  <a:cubicBezTo>
                    <a:pt x="2682875" y="314325"/>
                    <a:pt x="2686050" y="301625"/>
                    <a:pt x="2695575" y="295275"/>
                  </a:cubicBezTo>
                  <a:lnTo>
                    <a:pt x="2724150" y="276225"/>
                  </a:lnTo>
                  <a:cubicBezTo>
                    <a:pt x="2730500" y="266700"/>
                    <a:pt x="2734261" y="254801"/>
                    <a:pt x="2743200" y="247650"/>
                  </a:cubicBezTo>
                  <a:cubicBezTo>
                    <a:pt x="2751040" y="241378"/>
                    <a:pt x="2764675" y="245225"/>
                    <a:pt x="2771775" y="238125"/>
                  </a:cubicBezTo>
                  <a:cubicBezTo>
                    <a:pt x="2778875" y="231025"/>
                    <a:pt x="2775028" y="217390"/>
                    <a:pt x="2781300" y="209550"/>
                  </a:cubicBezTo>
                  <a:cubicBezTo>
                    <a:pt x="2788451" y="200611"/>
                    <a:pt x="2800350" y="196850"/>
                    <a:pt x="2809875" y="190500"/>
                  </a:cubicBezTo>
                  <a:cubicBezTo>
                    <a:pt x="2844800" y="138113"/>
                    <a:pt x="2809875" y="182563"/>
                    <a:pt x="2857500" y="142875"/>
                  </a:cubicBezTo>
                  <a:cubicBezTo>
                    <a:pt x="2867848" y="134251"/>
                    <a:pt x="2874300" y="120842"/>
                    <a:pt x="2886075" y="114300"/>
                  </a:cubicBezTo>
                  <a:cubicBezTo>
                    <a:pt x="2903628" y="104548"/>
                    <a:pt x="2926517" y="106389"/>
                    <a:pt x="2943225" y="95250"/>
                  </a:cubicBezTo>
                  <a:cubicBezTo>
                    <a:pt x="2962275" y="82550"/>
                    <a:pt x="2978655" y="64390"/>
                    <a:pt x="3000375" y="57150"/>
                  </a:cubicBezTo>
                  <a:lnTo>
                    <a:pt x="3114675" y="19050"/>
                  </a:lnTo>
                  <a:lnTo>
                    <a:pt x="3143250" y="9525"/>
                  </a:lnTo>
                  <a:cubicBezTo>
                    <a:pt x="3152775" y="6350"/>
                    <a:pt x="3161785" y="0"/>
                    <a:pt x="3171825" y="0"/>
                  </a:cubicBezTo>
                  <a:lnTo>
                    <a:pt x="3190875" y="0"/>
                  </a:lnTo>
                </a:path>
              </a:pathLst>
            </a:cu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CA">
                <a:latin typeface="Arial" pitchFamily="34" charset="0"/>
              </a:endParaRPr>
            </a:p>
          </p:txBody>
        </p:sp>
        <p:cxnSp>
          <p:nvCxnSpPr>
            <p:cNvPr id="14" name="Straight Connector 13"/>
            <p:cNvCxnSpPr>
              <a:stCxn id="12" idx="50"/>
            </p:cNvCxnSpPr>
            <p:nvPr/>
          </p:nvCxnSpPr>
          <p:spPr bwMode="auto">
            <a:xfrm flipH="1">
              <a:off x="3962400" y="3726022"/>
              <a:ext cx="9525" cy="153223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172075" y="3726022"/>
              <a:ext cx="9525" cy="153223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1" name="TextBox 20"/>
          <p:cNvSpPr txBox="1"/>
          <p:nvPr/>
        </p:nvSpPr>
        <p:spPr>
          <a:xfrm>
            <a:off x="3810000" y="5257800"/>
            <a:ext cx="533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chemeClr val="accent4">
                    <a:lumMod val="10000"/>
                  </a:schemeClr>
                </a:solidFill>
              </a:rPr>
              <a:t>-t*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5257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chemeClr val="accent4">
                    <a:lumMod val="10000"/>
                  </a:schemeClr>
                </a:solidFill>
              </a:rPr>
              <a:t>t*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38600" y="4267200"/>
            <a:ext cx="10668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chemeClr val="accent4">
                    <a:lumMod val="10000"/>
                  </a:schemeClr>
                </a:solidFill>
              </a:rPr>
              <a:t>(1-</a:t>
            </a:r>
            <a:r>
              <a:rPr lang="el-GR" sz="2200" dirty="0">
                <a:solidFill>
                  <a:schemeClr val="accent4">
                    <a:lumMod val="10000"/>
                  </a:schemeClr>
                </a:solidFill>
              </a:rPr>
              <a:t>α</a:t>
            </a:r>
            <a:r>
              <a:rPr lang="en-CA" sz="2200" dirty="0">
                <a:solidFill>
                  <a:schemeClr val="accent4">
                    <a:lumMod val="10000"/>
                  </a:schemeClr>
                </a:solidFill>
              </a:rPr>
              <a:t>)%</a:t>
            </a:r>
          </a:p>
        </p:txBody>
      </p:sp>
      <p:sp>
        <p:nvSpPr>
          <p:cNvPr id="28" name="Freeform 27"/>
          <p:cNvSpPr/>
          <p:nvPr/>
        </p:nvSpPr>
        <p:spPr bwMode="auto">
          <a:xfrm>
            <a:off x="4038600" y="3276600"/>
            <a:ext cx="1130300" cy="1798638"/>
          </a:xfrm>
          <a:custGeom>
            <a:avLst/>
            <a:gdLst>
              <a:gd name="connsiteX0" fmla="*/ 53364 w 1129817"/>
              <a:gd name="connsiteY0" fmla="*/ 353693 h 1798225"/>
              <a:gd name="connsiteX1" fmla="*/ 129564 w 1129817"/>
              <a:gd name="connsiteY1" fmla="*/ 328293 h 1798225"/>
              <a:gd name="connsiteX2" fmla="*/ 294664 w 1129817"/>
              <a:gd name="connsiteY2" fmla="*/ 239393 h 1798225"/>
              <a:gd name="connsiteX3" fmla="*/ 421664 w 1129817"/>
              <a:gd name="connsiteY3" fmla="*/ 150493 h 1798225"/>
              <a:gd name="connsiteX4" fmla="*/ 523264 w 1129817"/>
              <a:gd name="connsiteY4" fmla="*/ 48893 h 1798225"/>
              <a:gd name="connsiteX5" fmla="*/ 548664 w 1129817"/>
              <a:gd name="connsiteY5" fmla="*/ 10793 h 1798225"/>
              <a:gd name="connsiteX6" fmla="*/ 510564 w 1129817"/>
              <a:gd name="connsiteY6" fmla="*/ 36193 h 1798225"/>
              <a:gd name="connsiteX7" fmla="*/ 459764 w 1129817"/>
              <a:gd name="connsiteY7" fmla="*/ 61593 h 1798225"/>
              <a:gd name="connsiteX8" fmla="*/ 421664 w 1129817"/>
              <a:gd name="connsiteY8" fmla="*/ 99693 h 1798225"/>
              <a:gd name="connsiteX9" fmla="*/ 345464 w 1129817"/>
              <a:gd name="connsiteY9" fmla="*/ 150493 h 1798225"/>
              <a:gd name="connsiteX10" fmla="*/ 269264 w 1129817"/>
              <a:gd name="connsiteY10" fmla="*/ 201293 h 1798225"/>
              <a:gd name="connsiteX11" fmla="*/ 231164 w 1129817"/>
              <a:gd name="connsiteY11" fmla="*/ 226693 h 1798225"/>
              <a:gd name="connsiteX12" fmla="*/ 193064 w 1129817"/>
              <a:gd name="connsiteY12" fmla="*/ 264793 h 1798225"/>
              <a:gd name="connsiteX13" fmla="*/ 154964 w 1129817"/>
              <a:gd name="connsiteY13" fmla="*/ 340993 h 1798225"/>
              <a:gd name="connsiteX14" fmla="*/ 142264 w 1129817"/>
              <a:gd name="connsiteY14" fmla="*/ 379093 h 1798225"/>
              <a:gd name="connsiteX15" fmla="*/ 205764 w 1129817"/>
              <a:gd name="connsiteY15" fmla="*/ 366393 h 1798225"/>
              <a:gd name="connsiteX16" fmla="*/ 358164 w 1129817"/>
              <a:gd name="connsiteY16" fmla="*/ 277493 h 1798225"/>
              <a:gd name="connsiteX17" fmla="*/ 396264 w 1129817"/>
              <a:gd name="connsiteY17" fmla="*/ 252093 h 1798225"/>
              <a:gd name="connsiteX18" fmla="*/ 447064 w 1129817"/>
              <a:gd name="connsiteY18" fmla="*/ 213993 h 1798225"/>
              <a:gd name="connsiteX19" fmla="*/ 510564 w 1129817"/>
              <a:gd name="connsiteY19" fmla="*/ 188593 h 1798225"/>
              <a:gd name="connsiteX20" fmla="*/ 586764 w 1129817"/>
              <a:gd name="connsiteY20" fmla="*/ 137793 h 1798225"/>
              <a:gd name="connsiteX21" fmla="*/ 434364 w 1129817"/>
              <a:gd name="connsiteY21" fmla="*/ 252093 h 1798225"/>
              <a:gd name="connsiteX22" fmla="*/ 358164 w 1129817"/>
              <a:gd name="connsiteY22" fmla="*/ 315593 h 1798225"/>
              <a:gd name="connsiteX23" fmla="*/ 256564 w 1129817"/>
              <a:gd name="connsiteY23" fmla="*/ 391793 h 1798225"/>
              <a:gd name="connsiteX24" fmla="*/ 205764 w 1129817"/>
              <a:gd name="connsiteY24" fmla="*/ 417193 h 1798225"/>
              <a:gd name="connsiteX25" fmla="*/ 116864 w 1129817"/>
              <a:gd name="connsiteY25" fmla="*/ 506093 h 1798225"/>
              <a:gd name="connsiteX26" fmla="*/ 154964 w 1129817"/>
              <a:gd name="connsiteY26" fmla="*/ 493393 h 1798225"/>
              <a:gd name="connsiteX27" fmla="*/ 193064 w 1129817"/>
              <a:gd name="connsiteY27" fmla="*/ 467993 h 1798225"/>
              <a:gd name="connsiteX28" fmla="*/ 281964 w 1129817"/>
              <a:gd name="connsiteY28" fmla="*/ 404493 h 1798225"/>
              <a:gd name="connsiteX29" fmla="*/ 358164 w 1129817"/>
              <a:gd name="connsiteY29" fmla="*/ 366393 h 1798225"/>
              <a:gd name="connsiteX30" fmla="*/ 408964 w 1129817"/>
              <a:gd name="connsiteY30" fmla="*/ 315593 h 1798225"/>
              <a:gd name="connsiteX31" fmla="*/ 459764 w 1129817"/>
              <a:gd name="connsiteY31" fmla="*/ 302893 h 1798225"/>
              <a:gd name="connsiteX32" fmla="*/ 510564 w 1129817"/>
              <a:gd name="connsiteY32" fmla="*/ 277493 h 1798225"/>
              <a:gd name="connsiteX33" fmla="*/ 574064 w 1129817"/>
              <a:gd name="connsiteY33" fmla="*/ 252093 h 1798225"/>
              <a:gd name="connsiteX34" fmla="*/ 612164 w 1129817"/>
              <a:gd name="connsiteY34" fmla="*/ 239393 h 1798225"/>
              <a:gd name="connsiteX35" fmla="*/ 662964 w 1129817"/>
              <a:gd name="connsiteY35" fmla="*/ 213993 h 1798225"/>
              <a:gd name="connsiteX36" fmla="*/ 523264 w 1129817"/>
              <a:gd name="connsiteY36" fmla="*/ 340993 h 1798225"/>
              <a:gd name="connsiteX37" fmla="*/ 459764 w 1129817"/>
              <a:gd name="connsiteY37" fmla="*/ 366393 h 1798225"/>
              <a:gd name="connsiteX38" fmla="*/ 320064 w 1129817"/>
              <a:gd name="connsiteY38" fmla="*/ 480693 h 1798225"/>
              <a:gd name="connsiteX39" fmla="*/ 243864 w 1129817"/>
              <a:gd name="connsiteY39" fmla="*/ 518793 h 1798225"/>
              <a:gd name="connsiteX40" fmla="*/ 180364 w 1129817"/>
              <a:gd name="connsiteY40" fmla="*/ 569593 h 1798225"/>
              <a:gd name="connsiteX41" fmla="*/ 129564 w 1129817"/>
              <a:gd name="connsiteY41" fmla="*/ 594993 h 1798225"/>
              <a:gd name="connsiteX42" fmla="*/ 66064 w 1129817"/>
              <a:gd name="connsiteY42" fmla="*/ 645793 h 1798225"/>
              <a:gd name="connsiteX43" fmla="*/ 27964 w 1129817"/>
              <a:gd name="connsiteY43" fmla="*/ 658493 h 1798225"/>
              <a:gd name="connsiteX44" fmla="*/ 154964 w 1129817"/>
              <a:gd name="connsiteY44" fmla="*/ 620393 h 1798225"/>
              <a:gd name="connsiteX45" fmla="*/ 294664 w 1129817"/>
              <a:gd name="connsiteY45" fmla="*/ 556893 h 1798225"/>
              <a:gd name="connsiteX46" fmla="*/ 358164 w 1129817"/>
              <a:gd name="connsiteY46" fmla="*/ 544193 h 1798225"/>
              <a:gd name="connsiteX47" fmla="*/ 408964 w 1129817"/>
              <a:gd name="connsiteY47" fmla="*/ 506093 h 1798225"/>
              <a:gd name="connsiteX48" fmla="*/ 447064 w 1129817"/>
              <a:gd name="connsiteY48" fmla="*/ 493393 h 1798225"/>
              <a:gd name="connsiteX49" fmla="*/ 497864 w 1129817"/>
              <a:gd name="connsiteY49" fmla="*/ 455293 h 1798225"/>
              <a:gd name="connsiteX50" fmla="*/ 535964 w 1129817"/>
              <a:gd name="connsiteY50" fmla="*/ 429893 h 1798225"/>
              <a:gd name="connsiteX51" fmla="*/ 624864 w 1129817"/>
              <a:gd name="connsiteY51" fmla="*/ 340993 h 1798225"/>
              <a:gd name="connsiteX52" fmla="*/ 662964 w 1129817"/>
              <a:gd name="connsiteY52" fmla="*/ 302893 h 1798225"/>
              <a:gd name="connsiteX53" fmla="*/ 701064 w 1129817"/>
              <a:gd name="connsiteY53" fmla="*/ 290193 h 1798225"/>
              <a:gd name="connsiteX54" fmla="*/ 624864 w 1129817"/>
              <a:gd name="connsiteY54" fmla="*/ 366393 h 1798225"/>
              <a:gd name="connsiteX55" fmla="*/ 599464 w 1129817"/>
              <a:gd name="connsiteY55" fmla="*/ 404493 h 1798225"/>
              <a:gd name="connsiteX56" fmla="*/ 548664 w 1129817"/>
              <a:gd name="connsiteY56" fmla="*/ 429893 h 1798225"/>
              <a:gd name="connsiteX57" fmla="*/ 434364 w 1129817"/>
              <a:gd name="connsiteY57" fmla="*/ 531493 h 1798225"/>
              <a:gd name="connsiteX58" fmla="*/ 294664 w 1129817"/>
              <a:gd name="connsiteY58" fmla="*/ 620393 h 1798225"/>
              <a:gd name="connsiteX59" fmla="*/ 243864 w 1129817"/>
              <a:gd name="connsiteY59" fmla="*/ 645793 h 1798225"/>
              <a:gd name="connsiteX60" fmla="*/ 91464 w 1129817"/>
              <a:gd name="connsiteY60" fmla="*/ 734693 h 1798225"/>
              <a:gd name="connsiteX61" fmla="*/ 53364 w 1129817"/>
              <a:gd name="connsiteY61" fmla="*/ 772793 h 1798225"/>
              <a:gd name="connsiteX62" fmla="*/ 15264 w 1129817"/>
              <a:gd name="connsiteY62" fmla="*/ 798193 h 1798225"/>
              <a:gd name="connsiteX63" fmla="*/ 116864 w 1129817"/>
              <a:gd name="connsiteY63" fmla="*/ 721993 h 1798225"/>
              <a:gd name="connsiteX64" fmla="*/ 205764 w 1129817"/>
              <a:gd name="connsiteY64" fmla="*/ 658493 h 1798225"/>
              <a:gd name="connsiteX65" fmla="*/ 383564 w 1129817"/>
              <a:gd name="connsiteY65" fmla="*/ 556893 h 1798225"/>
              <a:gd name="connsiteX66" fmla="*/ 548664 w 1129817"/>
              <a:gd name="connsiteY66" fmla="*/ 442593 h 1798225"/>
              <a:gd name="connsiteX67" fmla="*/ 599464 w 1129817"/>
              <a:gd name="connsiteY67" fmla="*/ 391793 h 1798225"/>
              <a:gd name="connsiteX68" fmla="*/ 701064 w 1129817"/>
              <a:gd name="connsiteY68" fmla="*/ 315593 h 1798225"/>
              <a:gd name="connsiteX69" fmla="*/ 789964 w 1129817"/>
              <a:gd name="connsiteY69" fmla="*/ 252093 h 1798225"/>
              <a:gd name="connsiteX70" fmla="*/ 739164 w 1129817"/>
              <a:gd name="connsiteY70" fmla="*/ 328293 h 1798225"/>
              <a:gd name="connsiteX71" fmla="*/ 688364 w 1129817"/>
              <a:gd name="connsiteY71" fmla="*/ 391793 h 1798225"/>
              <a:gd name="connsiteX72" fmla="*/ 535964 w 1129817"/>
              <a:gd name="connsiteY72" fmla="*/ 544193 h 1798225"/>
              <a:gd name="connsiteX73" fmla="*/ 497864 w 1129817"/>
              <a:gd name="connsiteY73" fmla="*/ 569593 h 1798225"/>
              <a:gd name="connsiteX74" fmla="*/ 396264 w 1129817"/>
              <a:gd name="connsiteY74" fmla="*/ 658493 h 1798225"/>
              <a:gd name="connsiteX75" fmla="*/ 358164 w 1129817"/>
              <a:gd name="connsiteY75" fmla="*/ 683893 h 1798225"/>
              <a:gd name="connsiteX76" fmla="*/ 281964 w 1129817"/>
              <a:gd name="connsiteY76" fmla="*/ 760093 h 1798225"/>
              <a:gd name="connsiteX77" fmla="*/ 243864 w 1129817"/>
              <a:gd name="connsiteY77" fmla="*/ 785493 h 1798225"/>
              <a:gd name="connsiteX78" fmla="*/ 281964 w 1129817"/>
              <a:gd name="connsiteY78" fmla="*/ 772793 h 1798225"/>
              <a:gd name="connsiteX79" fmla="*/ 332764 w 1129817"/>
              <a:gd name="connsiteY79" fmla="*/ 747393 h 1798225"/>
              <a:gd name="connsiteX80" fmla="*/ 421664 w 1129817"/>
              <a:gd name="connsiteY80" fmla="*/ 696593 h 1798225"/>
              <a:gd name="connsiteX81" fmla="*/ 561364 w 1129817"/>
              <a:gd name="connsiteY81" fmla="*/ 607693 h 1798225"/>
              <a:gd name="connsiteX82" fmla="*/ 624864 w 1129817"/>
              <a:gd name="connsiteY82" fmla="*/ 582293 h 1798225"/>
              <a:gd name="connsiteX83" fmla="*/ 701064 w 1129817"/>
              <a:gd name="connsiteY83" fmla="*/ 518793 h 1798225"/>
              <a:gd name="connsiteX84" fmla="*/ 789964 w 1129817"/>
              <a:gd name="connsiteY84" fmla="*/ 467993 h 1798225"/>
              <a:gd name="connsiteX85" fmla="*/ 840764 w 1129817"/>
              <a:gd name="connsiteY85" fmla="*/ 429893 h 1798225"/>
              <a:gd name="connsiteX86" fmla="*/ 904264 w 1129817"/>
              <a:gd name="connsiteY86" fmla="*/ 391793 h 1798225"/>
              <a:gd name="connsiteX87" fmla="*/ 942364 w 1129817"/>
              <a:gd name="connsiteY87" fmla="*/ 366393 h 1798225"/>
              <a:gd name="connsiteX88" fmla="*/ 891564 w 1129817"/>
              <a:gd name="connsiteY88" fmla="*/ 417193 h 1798225"/>
              <a:gd name="connsiteX89" fmla="*/ 853464 w 1129817"/>
              <a:gd name="connsiteY89" fmla="*/ 467993 h 1798225"/>
              <a:gd name="connsiteX90" fmla="*/ 815364 w 1129817"/>
              <a:gd name="connsiteY90" fmla="*/ 493393 h 1798225"/>
              <a:gd name="connsiteX91" fmla="*/ 701064 w 1129817"/>
              <a:gd name="connsiteY91" fmla="*/ 582293 h 1798225"/>
              <a:gd name="connsiteX92" fmla="*/ 637564 w 1129817"/>
              <a:gd name="connsiteY92" fmla="*/ 607693 h 1798225"/>
              <a:gd name="connsiteX93" fmla="*/ 586764 w 1129817"/>
              <a:gd name="connsiteY93" fmla="*/ 645793 h 1798225"/>
              <a:gd name="connsiteX94" fmla="*/ 497864 w 1129817"/>
              <a:gd name="connsiteY94" fmla="*/ 709293 h 1798225"/>
              <a:gd name="connsiteX95" fmla="*/ 447064 w 1129817"/>
              <a:gd name="connsiteY95" fmla="*/ 747393 h 1798225"/>
              <a:gd name="connsiteX96" fmla="*/ 586764 w 1129817"/>
              <a:gd name="connsiteY96" fmla="*/ 683893 h 1798225"/>
              <a:gd name="connsiteX97" fmla="*/ 650264 w 1129817"/>
              <a:gd name="connsiteY97" fmla="*/ 645793 h 1798225"/>
              <a:gd name="connsiteX98" fmla="*/ 777264 w 1129817"/>
              <a:gd name="connsiteY98" fmla="*/ 607693 h 1798225"/>
              <a:gd name="connsiteX99" fmla="*/ 878864 w 1129817"/>
              <a:gd name="connsiteY99" fmla="*/ 569593 h 1798225"/>
              <a:gd name="connsiteX100" fmla="*/ 1005864 w 1129817"/>
              <a:gd name="connsiteY100" fmla="*/ 518793 h 1798225"/>
              <a:gd name="connsiteX101" fmla="*/ 942364 w 1129817"/>
              <a:gd name="connsiteY101" fmla="*/ 594993 h 1798225"/>
              <a:gd name="connsiteX102" fmla="*/ 904264 w 1129817"/>
              <a:gd name="connsiteY102" fmla="*/ 607693 h 1798225"/>
              <a:gd name="connsiteX103" fmla="*/ 777264 w 1129817"/>
              <a:gd name="connsiteY103" fmla="*/ 709293 h 1798225"/>
              <a:gd name="connsiteX104" fmla="*/ 688364 w 1129817"/>
              <a:gd name="connsiteY104" fmla="*/ 785493 h 1798225"/>
              <a:gd name="connsiteX105" fmla="*/ 777264 w 1129817"/>
              <a:gd name="connsiteY105" fmla="*/ 772793 h 1798225"/>
              <a:gd name="connsiteX106" fmla="*/ 853464 w 1129817"/>
              <a:gd name="connsiteY106" fmla="*/ 734693 h 1798225"/>
              <a:gd name="connsiteX107" fmla="*/ 891564 w 1129817"/>
              <a:gd name="connsiteY107" fmla="*/ 721993 h 1798225"/>
              <a:gd name="connsiteX108" fmla="*/ 878864 w 1129817"/>
              <a:gd name="connsiteY108" fmla="*/ 772793 h 1798225"/>
              <a:gd name="connsiteX109" fmla="*/ 802664 w 1129817"/>
              <a:gd name="connsiteY109" fmla="*/ 848993 h 1798225"/>
              <a:gd name="connsiteX110" fmla="*/ 764564 w 1129817"/>
              <a:gd name="connsiteY110" fmla="*/ 887093 h 1798225"/>
              <a:gd name="connsiteX111" fmla="*/ 866164 w 1129817"/>
              <a:gd name="connsiteY111" fmla="*/ 874393 h 1798225"/>
              <a:gd name="connsiteX112" fmla="*/ 929664 w 1129817"/>
              <a:gd name="connsiteY112" fmla="*/ 912493 h 1798225"/>
              <a:gd name="connsiteX113" fmla="*/ 916964 w 1129817"/>
              <a:gd name="connsiteY113" fmla="*/ 950593 h 1798225"/>
              <a:gd name="connsiteX114" fmla="*/ 955064 w 1129817"/>
              <a:gd name="connsiteY114" fmla="*/ 963293 h 1798225"/>
              <a:gd name="connsiteX115" fmla="*/ 980464 w 1129817"/>
              <a:gd name="connsiteY115" fmla="*/ 1166493 h 1798225"/>
              <a:gd name="connsiteX116" fmla="*/ 980464 w 1129817"/>
              <a:gd name="connsiteY116" fmla="*/ 1331593 h 1798225"/>
              <a:gd name="connsiteX117" fmla="*/ 942364 w 1129817"/>
              <a:gd name="connsiteY117" fmla="*/ 1344293 h 1798225"/>
              <a:gd name="connsiteX118" fmla="*/ 802664 w 1129817"/>
              <a:gd name="connsiteY118" fmla="*/ 1356993 h 1798225"/>
              <a:gd name="connsiteX119" fmla="*/ 701064 w 1129817"/>
              <a:gd name="connsiteY119" fmla="*/ 1369693 h 1798225"/>
              <a:gd name="connsiteX120" fmla="*/ 231164 w 1129817"/>
              <a:gd name="connsiteY120" fmla="*/ 1382393 h 1798225"/>
              <a:gd name="connsiteX121" fmla="*/ 256564 w 1129817"/>
              <a:gd name="connsiteY121" fmla="*/ 1420493 h 1798225"/>
              <a:gd name="connsiteX122" fmla="*/ 345464 w 1129817"/>
              <a:gd name="connsiteY122" fmla="*/ 1433193 h 1798225"/>
              <a:gd name="connsiteX123" fmla="*/ 586764 w 1129817"/>
              <a:gd name="connsiteY123" fmla="*/ 1483993 h 1798225"/>
              <a:gd name="connsiteX124" fmla="*/ 840764 w 1129817"/>
              <a:gd name="connsiteY124" fmla="*/ 1471293 h 1798225"/>
              <a:gd name="connsiteX125" fmla="*/ 802664 w 1129817"/>
              <a:gd name="connsiteY125" fmla="*/ 1433193 h 1798225"/>
              <a:gd name="connsiteX126" fmla="*/ 637564 w 1129817"/>
              <a:gd name="connsiteY126" fmla="*/ 1420493 h 1798225"/>
              <a:gd name="connsiteX127" fmla="*/ 294664 w 1129817"/>
              <a:gd name="connsiteY127" fmla="*/ 1433193 h 1798225"/>
              <a:gd name="connsiteX128" fmla="*/ 358164 w 1129817"/>
              <a:gd name="connsiteY128" fmla="*/ 1445893 h 1798225"/>
              <a:gd name="connsiteX129" fmla="*/ 891564 w 1129817"/>
              <a:gd name="connsiteY129" fmla="*/ 1471293 h 1798225"/>
              <a:gd name="connsiteX130" fmla="*/ 929664 w 1129817"/>
              <a:gd name="connsiteY130" fmla="*/ 1483993 h 1798225"/>
              <a:gd name="connsiteX131" fmla="*/ 777264 w 1129817"/>
              <a:gd name="connsiteY131" fmla="*/ 1496693 h 1798225"/>
              <a:gd name="connsiteX132" fmla="*/ 637564 w 1129817"/>
              <a:gd name="connsiteY132" fmla="*/ 1534793 h 1798225"/>
              <a:gd name="connsiteX133" fmla="*/ 523264 w 1129817"/>
              <a:gd name="connsiteY133" fmla="*/ 1572893 h 1798225"/>
              <a:gd name="connsiteX134" fmla="*/ 701064 w 1129817"/>
              <a:gd name="connsiteY134" fmla="*/ 1585593 h 1798225"/>
              <a:gd name="connsiteX135" fmla="*/ 866164 w 1129817"/>
              <a:gd name="connsiteY135" fmla="*/ 1610993 h 1798225"/>
              <a:gd name="connsiteX136" fmla="*/ 967764 w 1129817"/>
              <a:gd name="connsiteY136" fmla="*/ 1623693 h 1798225"/>
              <a:gd name="connsiteX137" fmla="*/ 1056664 w 1129817"/>
              <a:gd name="connsiteY137" fmla="*/ 1649093 h 1798225"/>
              <a:gd name="connsiteX138" fmla="*/ 1120164 w 1129817"/>
              <a:gd name="connsiteY138" fmla="*/ 1661793 h 1798225"/>
              <a:gd name="connsiteX139" fmla="*/ 1043964 w 1129817"/>
              <a:gd name="connsiteY139" fmla="*/ 1674493 h 1798225"/>
              <a:gd name="connsiteX140" fmla="*/ 383564 w 1129817"/>
              <a:gd name="connsiteY140" fmla="*/ 1687193 h 1798225"/>
              <a:gd name="connsiteX141" fmla="*/ 599464 w 1129817"/>
              <a:gd name="connsiteY141" fmla="*/ 1699893 h 1798225"/>
              <a:gd name="connsiteX142" fmla="*/ 726464 w 1129817"/>
              <a:gd name="connsiteY142" fmla="*/ 1737993 h 1798225"/>
              <a:gd name="connsiteX143" fmla="*/ 815364 w 1129817"/>
              <a:gd name="connsiteY143" fmla="*/ 1750693 h 1798225"/>
              <a:gd name="connsiteX144" fmla="*/ 612164 w 1129817"/>
              <a:gd name="connsiteY144" fmla="*/ 1776093 h 1798225"/>
              <a:gd name="connsiteX145" fmla="*/ 281964 w 1129817"/>
              <a:gd name="connsiteY145" fmla="*/ 1788793 h 1798225"/>
              <a:gd name="connsiteX146" fmla="*/ 383564 w 1129817"/>
              <a:gd name="connsiteY146" fmla="*/ 1776093 h 1798225"/>
              <a:gd name="connsiteX147" fmla="*/ 713764 w 1129817"/>
              <a:gd name="connsiteY147" fmla="*/ 1763393 h 1798225"/>
              <a:gd name="connsiteX148" fmla="*/ 307364 w 1129817"/>
              <a:gd name="connsiteY148" fmla="*/ 1750693 h 1798225"/>
              <a:gd name="connsiteX149" fmla="*/ 561364 w 1129817"/>
              <a:gd name="connsiteY149" fmla="*/ 1712593 h 1798225"/>
              <a:gd name="connsiteX150" fmla="*/ 726464 w 1129817"/>
              <a:gd name="connsiteY150" fmla="*/ 1725293 h 1798225"/>
              <a:gd name="connsiteX151" fmla="*/ 231164 w 1129817"/>
              <a:gd name="connsiteY151" fmla="*/ 1699893 h 1798225"/>
              <a:gd name="connsiteX152" fmla="*/ 142264 w 1129817"/>
              <a:gd name="connsiteY152" fmla="*/ 1687193 h 1798225"/>
              <a:gd name="connsiteX153" fmla="*/ 205764 w 1129817"/>
              <a:gd name="connsiteY153" fmla="*/ 1674493 h 1798225"/>
              <a:gd name="connsiteX154" fmla="*/ 434364 w 1129817"/>
              <a:gd name="connsiteY154" fmla="*/ 1661793 h 1798225"/>
              <a:gd name="connsiteX155" fmla="*/ 332764 w 1129817"/>
              <a:gd name="connsiteY155" fmla="*/ 1649093 h 1798225"/>
              <a:gd name="connsiteX156" fmla="*/ 243864 w 1129817"/>
              <a:gd name="connsiteY156" fmla="*/ 1636393 h 1798225"/>
              <a:gd name="connsiteX157" fmla="*/ 180364 w 1129817"/>
              <a:gd name="connsiteY157" fmla="*/ 1585593 h 1798225"/>
              <a:gd name="connsiteX158" fmla="*/ 281964 w 1129817"/>
              <a:gd name="connsiteY158" fmla="*/ 1522093 h 1798225"/>
              <a:gd name="connsiteX159" fmla="*/ 320064 w 1129817"/>
              <a:gd name="connsiteY159" fmla="*/ 1509393 h 1798225"/>
              <a:gd name="connsiteX160" fmla="*/ 269264 w 1129817"/>
              <a:gd name="connsiteY160" fmla="*/ 1496693 h 1798225"/>
              <a:gd name="connsiteX161" fmla="*/ 193064 w 1129817"/>
              <a:gd name="connsiteY161" fmla="*/ 1483993 h 1798225"/>
              <a:gd name="connsiteX162" fmla="*/ 243864 w 1129817"/>
              <a:gd name="connsiteY162" fmla="*/ 1471293 h 1798225"/>
              <a:gd name="connsiteX163" fmla="*/ 320064 w 1129817"/>
              <a:gd name="connsiteY163" fmla="*/ 1458593 h 1798225"/>
              <a:gd name="connsiteX164" fmla="*/ 332764 w 1129817"/>
              <a:gd name="connsiteY164" fmla="*/ 1420493 h 1798225"/>
              <a:gd name="connsiteX165" fmla="*/ 193064 w 1129817"/>
              <a:gd name="connsiteY165" fmla="*/ 1344293 h 1798225"/>
              <a:gd name="connsiteX166" fmla="*/ 142264 w 1129817"/>
              <a:gd name="connsiteY166" fmla="*/ 1318893 h 1798225"/>
              <a:gd name="connsiteX167" fmla="*/ 104164 w 1129817"/>
              <a:gd name="connsiteY167" fmla="*/ 1293493 h 1798225"/>
              <a:gd name="connsiteX168" fmla="*/ 66064 w 1129817"/>
              <a:gd name="connsiteY168" fmla="*/ 1280793 h 1798225"/>
              <a:gd name="connsiteX169" fmla="*/ 40664 w 1129817"/>
              <a:gd name="connsiteY169" fmla="*/ 1141093 h 1798225"/>
              <a:gd name="connsiteX170" fmla="*/ 40664 w 1129817"/>
              <a:gd name="connsiteY170" fmla="*/ 1102993 h 179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129817" h="1798225">
                <a:moveTo>
                  <a:pt x="53364" y="353693"/>
                </a:moveTo>
                <a:cubicBezTo>
                  <a:pt x="78764" y="345226"/>
                  <a:pt x="104955" y="338840"/>
                  <a:pt x="129564" y="328293"/>
                </a:cubicBezTo>
                <a:cubicBezTo>
                  <a:pt x="184966" y="304549"/>
                  <a:pt x="243206" y="272139"/>
                  <a:pt x="294664" y="239393"/>
                </a:cubicBezTo>
                <a:cubicBezTo>
                  <a:pt x="313829" y="227197"/>
                  <a:pt x="398201" y="172001"/>
                  <a:pt x="421664" y="150493"/>
                </a:cubicBezTo>
                <a:cubicBezTo>
                  <a:pt x="456970" y="118129"/>
                  <a:pt x="496697" y="88744"/>
                  <a:pt x="523264" y="48893"/>
                </a:cubicBezTo>
                <a:cubicBezTo>
                  <a:pt x="531731" y="36193"/>
                  <a:pt x="559457" y="21586"/>
                  <a:pt x="548664" y="10793"/>
                </a:cubicBezTo>
                <a:cubicBezTo>
                  <a:pt x="537871" y="0"/>
                  <a:pt x="523816" y="28620"/>
                  <a:pt x="510564" y="36193"/>
                </a:cubicBezTo>
                <a:cubicBezTo>
                  <a:pt x="494126" y="45586"/>
                  <a:pt x="475170" y="50589"/>
                  <a:pt x="459764" y="61593"/>
                </a:cubicBezTo>
                <a:cubicBezTo>
                  <a:pt x="445149" y="72032"/>
                  <a:pt x="435841" y="88666"/>
                  <a:pt x="421664" y="99693"/>
                </a:cubicBezTo>
                <a:cubicBezTo>
                  <a:pt x="397567" y="118435"/>
                  <a:pt x="370864" y="133560"/>
                  <a:pt x="345464" y="150493"/>
                </a:cubicBezTo>
                <a:lnTo>
                  <a:pt x="269264" y="201293"/>
                </a:lnTo>
                <a:cubicBezTo>
                  <a:pt x="256564" y="209760"/>
                  <a:pt x="241957" y="215900"/>
                  <a:pt x="231164" y="226693"/>
                </a:cubicBezTo>
                <a:lnTo>
                  <a:pt x="193064" y="264793"/>
                </a:lnTo>
                <a:cubicBezTo>
                  <a:pt x="161142" y="360558"/>
                  <a:pt x="204203" y="242516"/>
                  <a:pt x="154964" y="340993"/>
                </a:cubicBezTo>
                <a:cubicBezTo>
                  <a:pt x="148977" y="352967"/>
                  <a:pt x="130290" y="373106"/>
                  <a:pt x="142264" y="379093"/>
                </a:cubicBezTo>
                <a:cubicBezTo>
                  <a:pt x="161571" y="388746"/>
                  <a:pt x="184597" y="370626"/>
                  <a:pt x="205764" y="366393"/>
                </a:cubicBezTo>
                <a:cubicBezTo>
                  <a:pt x="361224" y="262753"/>
                  <a:pt x="202908" y="363746"/>
                  <a:pt x="358164" y="277493"/>
                </a:cubicBezTo>
                <a:cubicBezTo>
                  <a:pt x="371507" y="270080"/>
                  <a:pt x="383844" y="260965"/>
                  <a:pt x="396264" y="252093"/>
                </a:cubicBezTo>
                <a:cubicBezTo>
                  <a:pt x="413488" y="239790"/>
                  <a:pt x="428561" y="224272"/>
                  <a:pt x="447064" y="213993"/>
                </a:cubicBezTo>
                <a:cubicBezTo>
                  <a:pt x="466992" y="202922"/>
                  <a:pt x="490550" y="199509"/>
                  <a:pt x="510564" y="188593"/>
                </a:cubicBezTo>
                <a:cubicBezTo>
                  <a:pt x="537364" y="173975"/>
                  <a:pt x="608350" y="116207"/>
                  <a:pt x="586764" y="137793"/>
                </a:cubicBezTo>
                <a:cubicBezTo>
                  <a:pt x="481744" y="242813"/>
                  <a:pt x="536774" y="211129"/>
                  <a:pt x="434364" y="252093"/>
                </a:cubicBezTo>
                <a:cubicBezTo>
                  <a:pt x="388070" y="321534"/>
                  <a:pt x="435507" y="264031"/>
                  <a:pt x="358164" y="315593"/>
                </a:cubicBezTo>
                <a:cubicBezTo>
                  <a:pt x="322941" y="339075"/>
                  <a:pt x="294428" y="372861"/>
                  <a:pt x="256564" y="391793"/>
                </a:cubicBezTo>
                <a:cubicBezTo>
                  <a:pt x="239631" y="400260"/>
                  <a:pt x="220417" y="405205"/>
                  <a:pt x="205764" y="417193"/>
                </a:cubicBezTo>
                <a:cubicBezTo>
                  <a:pt x="173329" y="443731"/>
                  <a:pt x="77107" y="519345"/>
                  <a:pt x="116864" y="506093"/>
                </a:cubicBezTo>
                <a:cubicBezTo>
                  <a:pt x="129564" y="501860"/>
                  <a:pt x="142990" y="499380"/>
                  <a:pt x="154964" y="493393"/>
                </a:cubicBezTo>
                <a:cubicBezTo>
                  <a:pt x="168616" y="486567"/>
                  <a:pt x="180644" y="476865"/>
                  <a:pt x="193064" y="467993"/>
                </a:cubicBezTo>
                <a:cubicBezTo>
                  <a:pt x="216171" y="451488"/>
                  <a:pt x="255027" y="419458"/>
                  <a:pt x="281964" y="404493"/>
                </a:cubicBezTo>
                <a:cubicBezTo>
                  <a:pt x="306788" y="390702"/>
                  <a:pt x="334899" y="382678"/>
                  <a:pt x="358164" y="366393"/>
                </a:cubicBezTo>
                <a:cubicBezTo>
                  <a:pt x="377782" y="352660"/>
                  <a:pt x="388657" y="328285"/>
                  <a:pt x="408964" y="315593"/>
                </a:cubicBezTo>
                <a:cubicBezTo>
                  <a:pt x="423765" y="306342"/>
                  <a:pt x="443421" y="309022"/>
                  <a:pt x="459764" y="302893"/>
                </a:cubicBezTo>
                <a:cubicBezTo>
                  <a:pt x="477491" y="296246"/>
                  <a:pt x="493264" y="285182"/>
                  <a:pt x="510564" y="277493"/>
                </a:cubicBezTo>
                <a:cubicBezTo>
                  <a:pt x="531396" y="268234"/>
                  <a:pt x="552718" y="260098"/>
                  <a:pt x="574064" y="252093"/>
                </a:cubicBezTo>
                <a:cubicBezTo>
                  <a:pt x="586599" y="247393"/>
                  <a:pt x="599859" y="244666"/>
                  <a:pt x="612164" y="239393"/>
                </a:cubicBezTo>
                <a:cubicBezTo>
                  <a:pt x="629565" y="231935"/>
                  <a:pt x="672704" y="197759"/>
                  <a:pt x="662964" y="213993"/>
                </a:cubicBezTo>
                <a:cubicBezTo>
                  <a:pt x="650635" y="234542"/>
                  <a:pt x="561357" y="319830"/>
                  <a:pt x="523264" y="340993"/>
                </a:cubicBezTo>
                <a:cubicBezTo>
                  <a:pt x="503336" y="352064"/>
                  <a:pt x="480931" y="357926"/>
                  <a:pt x="459764" y="366393"/>
                </a:cubicBezTo>
                <a:cubicBezTo>
                  <a:pt x="413197" y="404493"/>
                  <a:pt x="373879" y="453786"/>
                  <a:pt x="320064" y="480693"/>
                </a:cubicBezTo>
                <a:cubicBezTo>
                  <a:pt x="294664" y="493393"/>
                  <a:pt x="267822" y="503547"/>
                  <a:pt x="243864" y="518793"/>
                </a:cubicBezTo>
                <a:cubicBezTo>
                  <a:pt x="220995" y="533346"/>
                  <a:pt x="202918" y="554557"/>
                  <a:pt x="180364" y="569593"/>
                </a:cubicBezTo>
                <a:cubicBezTo>
                  <a:pt x="164612" y="580095"/>
                  <a:pt x="145316" y="584491"/>
                  <a:pt x="129564" y="594993"/>
                </a:cubicBezTo>
                <a:cubicBezTo>
                  <a:pt x="107010" y="610029"/>
                  <a:pt x="89050" y="631427"/>
                  <a:pt x="66064" y="645793"/>
                </a:cubicBezTo>
                <a:cubicBezTo>
                  <a:pt x="54712" y="652888"/>
                  <a:pt x="15990" y="664480"/>
                  <a:pt x="27964" y="658493"/>
                </a:cubicBezTo>
                <a:cubicBezTo>
                  <a:pt x="83659" y="630646"/>
                  <a:pt x="95477" y="632290"/>
                  <a:pt x="154964" y="620393"/>
                </a:cubicBezTo>
                <a:cubicBezTo>
                  <a:pt x="198931" y="598410"/>
                  <a:pt x="249106" y="572079"/>
                  <a:pt x="294664" y="556893"/>
                </a:cubicBezTo>
                <a:cubicBezTo>
                  <a:pt x="315142" y="550067"/>
                  <a:pt x="336997" y="548426"/>
                  <a:pt x="358164" y="544193"/>
                </a:cubicBezTo>
                <a:cubicBezTo>
                  <a:pt x="375097" y="531493"/>
                  <a:pt x="390586" y="516595"/>
                  <a:pt x="408964" y="506093"/>
                </a:cubicBezTo>
                <a:cubicBezTo>
                  <a:pt x="420587" y="499451"/>
                  <a:pt x="435441" y="500035"/>
                  <a:pt x="447064" y="493393"/>
                </a:cubicBezTo>
                <a:cubicBezTo>
                  <a:pt x="465442" y="482891"/>
                  <a:pt x="480640" y="467596"/>
                  <a:pt x="497864" y="455293"/>
                </a:cubicBezTo>
                <a:cubicBezTo>
                  <a:pt x="510284" y="446421"/>
                  <a:pt x="524619" y="440104"/>
                  <a:pt x="535964" y="429893"/>
                </a:cubicBezTo>
                <a:cubicBezTo>
                  <a:pt x="567114" y="401858"/>
                  <a:pt x="595231" y="370626"/>
                  <a:pt x="624864" y="340993"/>
                </a:cubicBezTo>
                <a:cubicBezTo>
                  <a:pt x="637564" y="328293"/>
                  <a:pt x="645925" y="308573"/>
                  <a:pt x="662964" y="302893"/>
                </a:cubicBezTo>
                <a:lnTo>
                  <a:pt x="701064" y="290193"/>
                </a:lnTo>
                <a:cubicBezTo>
                  <a:pt x="675664" y="315593"/>
                  <a:pt x="644789" y="336505"/>
                  <a:pt x="624864" y="366393"/>
                </a:cubicBezTo>
                <a:cubicBezTo>
                  <a:pt x="616397" y="379093"/>
                  <a:pt x="611190" y="394722"/>
                  <a:pt x="599464" y="404493"/>
                </a:cubicBezTo>
                <a:cubicBezTo>
                  <a:pt x="584920" y="416613"/>
                  <a:pt x="564416" y="419391"/>
                  <a:pt x="548664" y="429893"/>
                </a:cubicBezTo>
                <a:cubicBezTo>
                  <a:pt x="471554" y="481300"/>
                  <a:pt x="499835" y="474206"/>
                  <a:pt x="434364" y="531493"/>
                </a:cubicBezTo>
                <a:cubicBezTo>
                  <a:pt x="391129" y="569323"/>
                  <a:pt x="345716" y="592546"/>
                  <a:pt x="294664" y="620393"/>
                </a:cubicBezTo>
                <a:cubicBezTo>
                  <a:pt x="278044" y="629459"/>
                  <a:pt x="260365" y="636511"/>
                  <a:pt x="243864" y="645793"/>
                </a:cubicBezTo>
                <a:cubicBezTo>
                  <a:pt x="192605" y="674626"/>
                  <a:pt x="133050" y="693107"/>
                  <a:pt x="91464" y="734693"/>
                </a:cubicBezTo>
                <a:cubicBezTo>
                  <a:pt x="78764" y="747393"/>
                  <a:pt x="67162" y="761295"/>
                  <a:pt x="53364" y="772793"/>
                </a:cubicBezTo>
                <a:cubicBezTo>
                  <a:pt x="41638" y="782564"/>
                  <a:pt x="0" y="798193"/>
                  <a:pt x="15264" y="798193"/>
                </a:cubicBezTo>
                <a:cubicBezTo>
                  <a:pt x="54626" y="798193"/>
                  <a:pt x="94239" y="740505"/>
                  <a:pt x="116864" y="721993"/>
                </a:cubicBezTo>
                <a:cubicBezTo>
                  <a:pt x="145049" y="698933"/>
                  <a:pt x="174537" y="677229"/>
                  <a:pt x="205764" y="658493"/>
                </a:cubicBezTo>
                <a:cubicBezTo>
                  <a:pt x="289625" y="608176"/>
                  <a:pt x="312174" y="617300"/>
                  <a:pt x="383564" y="556893"/>
                </a:cubicBezTo>
                <a:cubicBezTo>
                  <a:pt x="523746" y="438278"/>
                  <a:pt x="412039" y="488135"/>
                  <a:pt x="548664" y="442593"/>
                </a:cubicBezTo>
                <a:cubicBezTo>
                  <a:pt x="565597" y="425660"/>
                  <a:pt x="581566" y="407703"/>
                  <a:pt x="599464" y="391793"/>
                </a:cubicBezTo>
                <a:cubicBezTo>
                  <a:pt x="665865" y="332770"/>
                  <a:pt x="645488" y="355290"/>
                  <a:pt x="701064" y="315593"/>
                </a:cubicBezTo>
                <a:cubicBezTo>
                  <a:pt x="811333" y="236829"/>
                  <a:pt x="700174" y="311953"/>
                  <a:pt x="789964" y="252093"/>
                </a:cubicBezTo>
                <a:cubicBezTo>
                  <a:pt x="768857" y="315413"/>
                  <a:pt x="790389" y="269750"/>
                  <a:pt x="739164" y="328293"/>
                </a:cubicBezTo>
                <a:cubicBezTo>
                  <a:pt x="721314" y="348693"/>
                  <a:pt x="706942" y="372054"/>
                  <a:pt x="688364" y="391793"/>
                </a:cubicBezTo>
                <a:cubicBezTo>
                  <a:pt x="639126" y="444108"/>
                  <a:pt x="595740" y="504342"/>
                  <a:pt x="535964" y="544193"/>
                </a:cubicBezTo>
                <a:cubicBezTo>
                  <a:pt x="523264" y="552660"/>
                  <a:pt x="509453" y="559660"/>
                  <a:pt x="497864" y="569593"/>
                </a:cubicBezTo>
                <a:cubicBezTo>
                  <a:pt x="386117" y="665376"/>
                  <a:pt x="506863" y="579494"/>
                  <a:pt x="396264" y="658493"/>
                </a:cubicBezTo>
                <a:cubicBezTo>
                  <a:pt x="383844" y="667365"/>
                  <a:pt x="369572" y="673752"/>
                  <a:pt x="358164" y="683893"/>
                </a:cubicBezTo>
                <a:cubicBezTo>
                  <a:pt x="331316" y="707758"/>
                  <a:pt x="311852" y="740168"/>
                  <a:pt x="281964" y="760093"/>
                </a:cubicBezTo>
                <a:cubicBezTo>
                  <a:pt x="269264" y="768560"/>
                  <a:pt x="243864" y="770229"/>
                  <a:pt x="243864" y="785493"/>
                </a:cubicBezTo>
                <a:cubicBezTo>
                  <a:pt x="243864" y="798880"/>
                  <a:pt x="269659" y="778066"/>
                  <a:pt x="281964" y="772793"/>
                </a:cubicBezTo>
                <a:cubicBezTo>
                  <a:pt x="299365" y="765335"/>
                  <a:pt x="317358" y="758397"/>
                  <a:pt x="332764" y="747393"/>
                </a:cubicBezTo>
                <a:cubicBezTo>
                  <a:pt x="414248" y="689190"/>
                  <a:pt x="323273" y="721191"/>
                  <a:pt x="421664" y="696593"/>
                </a:cubicBezTo>
                <a:cubicBezTo>
                  <a:pt x="480759" y="652271"/>
                  <a:pt x="484737" y="646007"/>
                  <a:pt x="561364" y="607693"/>
                </a:cubicBezTo>
                <a:cubicBezTo>
                  <a:pt x="581754" y="597498"/>
                  <a:pt x="603697" y="590760"/>
                  <a:pt x="624864" y="582293"/>
                </a:cubicBezTo>
                <a:cubicBezTo>
                  <a:pt x="650264" y="561126"/>
                  <a:pt x="673880" y="537613"/>
                  <a:pt x="701064" y="518793"/>
                </a:cubicBezTo>
                <a:cubicBezTo>
                  <a:pt x="729126" y="499366"/>
                  <a:pt x="761170" y="486317"/>
                  <a:pt x="789964" y="467993"/>
                </a:cubicBezTo>
                <a:cubicBezTo>
                  <a:pt x="807822" y="456629"/>
                  <a:pt x="823152" y="441634"/>
                  <a:pt x="840764" y="429893"/>
                </a:cubicBezTo>
                <a:cubicBezTo>
                  <a:pt x="861303" y="416201"/>
                  <a:pt x="883332" y="404876"/>
                  <a:pt x="904264" y="391793"/>
                </a:cubicBezTo>
                <a:cubicBezTo>
                  <a:pt x="917207" y="383703"/>
                  <a:pt x="949190" y="352741"/>
                  <a:pt x="942364" y="366393"/>
                </a:cubicBezTo>
                <a:cubicBezTo>
                  <a:pt x="931654" y="387812"/>
                  <a:pt x="907333" y="399171"/>
                  <a:pt x="891564" y="417193"/>
                </a:cubicBezTo>
                <a:cubicBezTo>
                  <a:pt x="877626" y="433123"/>
                  <a:pt x="868431" y="453026"/>
                  <a:pt x="853464" y="467993"/>
                </a:cubicBezTo>
                <a:cubicBezTo>
                  <a:pt x="842671" y="478786"/>
                  <a:pt x="827090" y="483622"/>
                  <a:pt x="815364" y="493393"/>
                </a:cubicBezTo>
                <a:cubicBezTo>
                  <a:pt x="743702" y="553111"/>
                  <a:pt x="812564" y="521475"/>
                  <a:pt x="701064" y="582293"/>
                </a:cubicBezTo>
                <a:cubicBezTo>
                  <a:pt x="681050" y="593209"/>
                  <a:pt x="657492" y="596622"/>
                  <a:pt x="637564" y="607693"/>
                </a:cubicBezTo>
                <a:cubicBezTo>
                  <a:pt x="619061" y="617972"/>
                  <a:pt x="604713" y="634575"/>
                  <a:pt x="586764" y="645793"/>
                </a:cubicBezTo>
                <a:cubicBezTo>
                  <a:pt x="450498" y="730960"/>
                  <a:pt x="615192" y="608727"/>
                  <a:pt x="497864" y="709293"/>
                </a:cubicBezTo>
                <a:cubicBezTo>
                  <a:pt x="481793" y="723068"/>
                  <a:pt x="427411" y="755254"/>
                  <a:pt x="447064" y="747393"/>
                </a:cubicBezTo>
                <a:cubicBezTo>
                  <a:pt x="512700" y="721139"/>
                  <a:pt x="520358" y="720114"/>
                  <a:pt x="586764" y="683893"/>
                </a:cubicBezTo>
                <a:cubicBezTo>
                  <a:pt x="608434" y="672073"/>
                  <a:pt x="627345" y="654961"/>
                  <a:pt x="650264" y="645793"/>
                </a:cubicBezTo>
                <a:cubicBezTo>
                  <a:pt x="691300" y="629379"/>
                  <a:pt x="734931" y="620393"/>
                  <a:pt x="777264" y="607693"/>
                </a:cubicBezTo>
                <a:cubicBezTo>
                  <a:pt x="863286" y="550345"/>
                  <a:pt x="758025" y="613535"/>
                  <a:pt x="878864" y="569593"/>
                </a:cubicBezTo>
                <a:cubicBezTo>
                  <a:pt x="1080850" y="496144"/>
                  <a:pt x="859797" y="555310"/>
                  <a:pt x="1005864" y="518793"/>
                </a:cubicBezTo>
                <a:cubicBezTo>
                  <a:pt x="987122" y="546906"/>
                  <a:pt x="971700" y="575436"/>
                  <a:pt x="942364" y="594993"/>
                </a:cubicBezTo>
                <a:cubicBezTo>
                  <a:pt x="931225" y="602419"/>
                  <a:pt x="916964" y="603460"/>
                  <a:pt x="904264" y="607693"/>
                </a:cubicBezTo>
                <a:cubicBezTo>
                  <a:pt x="724654" y="787303"/>
                  <a:pt x="881074" y="657388"/>
                  <a:pt x="777264" y="709293"/>
                </a:cubicBezTo>
                <a:cubicBezTo>
                  <a:pt x="765135" y="715357"/>
                  <a:pt x="677948" y="775077"/>
                  <a:pt x="688364" y="785493"/>
                </a:cubicBezTo>
                <a:cubicBezTo>
                  <a:pt x="709531" y="806660"/>
                  <a:pt x="747631" y="777026"/>
                  <a:pt x="777264" y="772793"/>
                </a:cubicBezTo>
                <a:cubicBezTo>
                  <a:pt x="802664" y="760093"/>
                  <a:pt x="827514" y="746227"/>
                  <a:pt x="853464" y="734693"/>
                </a:cubicBezTo>
                <a:cubicBezTo>
                  <a:pt x="865697" y="729256"/>
                  <a:pt x="884138" y="710854"/>
                  <a:pt x="891564" y="721993"/>
                </a:cubicBezTo>
                <a:cubicBezTo>
                  <a:pt x="901246" y="736516"/>
                  <a:pt x="888873" y="758494"/>
                  <a:pt x="878864" y="772793"/>
                </a:cubicBezTo>
                <a:cubicBezTo>
                  <a:pt x="858265" y="802221"/>
                  <a:pt x="828064" y="823593"/>
                  <a:pt x="802664" y="848993"/>
                </a:cubicBezTo>
                <a:cubicBezTo>
                  <a:pt x="789964" y="861693"/>
                  <a:pt x="746742" y="889321"/>
                  <a:pt x="764564" y="887093"/>
                </a:cubicBezTo>
                <a:lnTo>
                  <a:pt x="866164" y="874393"/>
                </a:lnTo>
                <a:cubicBezTo>
                  <a:pt x="956770" y="844191"/>
                  <a:pt x="952510" y="821107"/>
                  <a:pt x="929664" y="912493"/>
                </a:cubicBezTo>
                <a:cubicBezTo>
                  <a:pt x="926417" y="925480"/>
                  <a:pt x="921197" y="937893"/>
                  <a:pt x="916964" y="950593"/>
                </a:cubicBezTo>
                <a:cubicBezTo>
                  <a:pt x="929664" y="954826"/>
                  <a:pt x="943925" y="955867"/>
                  <a:pt x="955064" y="963293"/>
                </a:cubicBezTo>
                <a:cubicBezTo>
                  <a:pt x="1034075" y="1015967"/>
                  <a:pt x="988760" y="1058642"/>
                  <a:pt x="980464" y="1166493"/>
                </a:cubicBezTo>
                <a:cubicBezTo>
                  <a:pt x="995801" y="1227842"/>
                  <a:pt x="1009719" y="1258455"/>
                  <a:pt x="980464" y="1331593"/>
                </a:cubicBezTo>
                <a:cubicBezTo>
                  <a:pt x="975492" y="1344022"/>
                  <a:pt x="955616" y="1342400"/>
                  <a:pt x="942364" y="1344293"/>
                </a:cubicBezTo>
                <a:cubicBezTo>
                  <a:pt x="896075" y="1350906"/>
                  <a:pt x="849166" y="1352098"/>
                  <a:pt x="802664" y="1356993"/>
                </a:cubicBezTo>
                <a:cubicBezTo>
                  <a:pt x="768721" y="1360566"/>
                  <a:pt x="735161" y="1368178"/>
                  <a:pt x="701064" y="1369693"/>
                </a:cubicBezTo>
                <a:cubicBezTo>
                  <a:pt x="544528" y="1376650"/>
                  <a:pt x="387797" y="1378160"/>
                  <a:pt x="231164" y="1382393"/>
                </a:cubicBezTo>
                <a:cubicBezTo>
                  <a:pt x="182902" y="1398480"/>
                  <a:pt x="161110" y="1396629"/>
                  <a:pt x="256564" y="1420493"/>
                </a:cubicBezTo>
                <a:cubicBezTo>
                  <a:pt x="285604" y="1427753"/>
                  <a:pt x="316068" y="1427540"/>
                  <a:pt x="345464" y="1433193"/>
                </a:cubicBezTo>
                <a:cubicBezTo>
                  <a:pt x="426181" y="1448716"/>
                  <a:pt x="586764" y="1483993"/>
                  <a:pt x="586764" y="1483993"/>
                </a:cubicBezTo>
                <a:cubicBezTo>
                  <a:pt x="671431" y="1479760"/>
                  <a:pt x="758245" y="1490709"/>
                  <a:pt x="840764" y="1471293"/>
                </a:cubicBezTo>
                <a:cubicBezTo>
                  <a:pt x="858247" y="1467179"/>
                  <a:pt x="820088" y="1437549"/>
                  <a:pt x="802664" y="1433193"/>
                </a:cubicBezTo>
                <a:cubicBezTo>
                  <a:pt x="749116" y="1419806"/>
                  <a:pt x="692597" y="1424726"/>
                  <a:pt x="637564" y="1420493"/>
                </a:cubicBezTo>
                <a:cubicBezTo>
                  <a:pt x="523264" y="1424726"/>
                  <a:pt x="408573" y="1422838"/>
                  <a:pt x="294664" y="1433193"/>
                </a:cubicBezTo>
                <a:cubicBezTo>
                  <a:pt x="273167" y="1435147"/>
                  <a:pt x="336622" y="1444518"/>
                  <a:pt x="358164" y="1445893"/>
                </a:cubicBezTo>
                <a:cubicBezTo>
                  <a:pt x="535804" y="1457232"/>
                  <a:pt x="713764" y="1462826"/>
                  <a:pt x="891564" y="1471293"/>
                </a:cubicBezTo>
                <a:cubicBezTo>
                  <a:pt x="904264" y="1475526"/>
                  <a:pt x="942732" y="1481089"/>
                  <a:pt x="929664" y="1483993"/>
                </a:cubicBezTo>
                <a:cubicBezTo>
                  <a:pt x="879902" y="1495051"/>
                  <a:pt x="827676" y="1489131"/>
                  <a:pt x="777264" y="1496693"/>
                </a:cubicBezTo>
                <a:cubicBezTo>
                  <a:pt x="681947" y="1510991"/>
                  <a:pt x="701392" y="1516557"/>
                  <a:pt x="637564" y="1534793"/>
                </a:cubicBezTo>
                <a:cubicBezTo>
                  <a:pt x="541861" y="1562137"/>
                  <a:pt x="632731" y="1529106"/>
                  <a:pt x="523264" y="1572893"/>
                </a:cubicBezTo>
                <a:cubicBezTo>
                  <a:pt x="582531" y="1577126"/>
                  <a:pt x="642010" y="1579031"/>
                  <a:pt x="701064" y="1585593"/>
                </a:cubicBezTo>
                <a:cubicBezTo>
                  <a:pt x="756404" y="1591742"/>
                  <a:pt x="811043" y="1603119"/>
                  <a:pt x="866164" y="1610993"/>
                </a:cubicBezTo>
                <a:cubicBezTo>
                  <a:pt x="899951" y="1615820"/>
                  <a:pt x="933897" y="1619460"/>
                  <a:pt x="967764" y="1623693"/>
                </a:cubicBezTo>
                <a:cubicBezTo>
                  <a:pt x="997397" y="1632160"/>
                  <a:pt x="1026765" y="1641618"/>
                  <a:pt x="1056664" y="1649093"/>
                </a:cubicBezTo>
                <a:cubicBezTo>
                  <a:pt x="1077605" y="1654328"/>
                  <a:pt x="1129817" y="1642486"/>
                  <a:pt x="1120164" y="1661793"/>
                </a:cubicBezTo>
                <a:cubicBezTo>
                  <a:pt x="1108648" y="1684825"/>
                  <a:pt x="1069699" y="1673606"/>
                  <a:pt x="1043964" y="1674493"/>
                </a:cubicBezTo>
                <a:cubicBezTo>
                  <a:pt x="823921" y="1682081"/>
                  <a:pt x="603697" y="1682960"/>
                  <a:pt x="383564" y="1687193"/>
                </a:cubicBezTo>
                <a:cubicBezTo>
                  <a:pt x="455531" y="1691426"/>
                  <a:pt x="527669" y="1693366"/>
                  <a:pt x="599464" y="1699893"/>
                </a:cubicBezTo>
                <a:cubicBezTo>
                  <a:pt x="701030" y="1709126"/>
                  <a:pt x="626329" y="1712959"/>
                  <a:pt x="726464" y="1737993"/>
                </a:cubicBezTo>
                <a:cubicBezTo>
                  <a:pt x="755504" y="1745253"/>
                  <a:pt x="785731" y="1746460"/>
                  <a:pt x="815364" y="1750693"/>
                </a:cubicBezTo>
                <a:cubicBezTo>
                  <a:pt x="724154" y="1773496"/>
                  <a:pt x="755546" y="1768547"/>
                  <a:pt x="612164" y="1776093"/>
                </a:cubicBezTo>
                <a:cubicBezTo>
                  <a:pt x="502168" y="1781882"/>
                  <a:pt x="392031" y="1784560"/>
                  <a:pt x="281964" y="1788793"/>
                </a:cubicBezTo>
                <a:cubicBezTo>
                  <a:pt x="315831" y="1784560"/>
                  <a:pt x="349493" y="1778097"/>
                  <a:pt x="383564" y="1776093"/>
                </a:cubicBezTo>
                <a:cubicBezTo>
                  <a:pt x="493522" y="1769625"/>
                  <a:pt x="818260" y="1798225"/>
                  <a:pt x="713764" y="1763393"/>
                </a:cubicBezTo>
                <a:cubicBezTo>
                  <a:pt x="585186" y="1720534"/>
                  <a:pt x="442831" y="1754926"/>
                  <a:pt x="307364" y="1750693"/>
                </a:cubicBezTo>
                <a:cubicBezTo>
                  <a:pt x="476082" y="1716949"/>
                  <a:pt x="391407" y="1729589"/>
                  <a:pt x="561364" y="1712593"/>
                </a:cubicBezTo>
                <a:lnTo>
                  <a:pt x="726464" y="1725293"/>
                </a:lnTo>
                <a:cubicBezTo>
                  <a:pt x="561269" y="1718939"/>
                  <a:pt x="396130" y="1710652"/>
                  <a:pt x="231164" y="1699893"/>
                </a:cubicBezTo>
                <a:cubicBezTo>
                  <a:pt x="201293" y="1697945"/>
                  <a:pt x="171897" y="1691426"/>
                  <a:pt x="142264" y="1687193"/>
                </a:cubicBezTo>
                <a:cubicBezTo>
                  <a:pt x="163431" y="1682960"/>
                  <a:pt x="184259" y="1676363"/>
                  <a:pt x="205764" y="1674493"/>
                </a:cubicBezTo>
                <a:cubicBezTo>
                  <a:pt x="281795" y="1667882"/>
                  <a:pt x="359529" y="1676760"/>
                  <a:pt x="434364" y="1661793"/>
                </a:cubicBezTo>
                <a:cubicBezTo>
                  <a:pt x="467831" y="1655100"/>
                  <a:pt x="366595" y="1653604"/>
                  <a:pt x="332764" y="1649093"/>
                </a:cubicBezTo>
                <a:lnTo>
                  <a:pt x="243864" y="1636393"/>
                </a:lnTo>
                <a:cubicBezTo>
                  <a:pt x="220074" y="1628463"/>
                  <a:pt x="180364" y="1623890"/>
                  <a:pt x="180364" y="1585593"/>
                </a:cubicBezTo>
                <a:cubicBezTo>
                  <a:pt x="180364" y="1538633"/>
                  <a:pt x="261890" y="1528784"/>
                  <a:pt x="281964" y="1522093"/>
                </a:cubicBezTo>
                <a:lnTo>
                  <a:pt x="320064" y="1509393"/>
                </a:lnTo>
                <a:cubicBezTo>
                  <a:pt x="303131" y="1505160"/>
                  <a:pt x="286380" y="1500116"/>
                  <a:pt x="269264" y="1496693"/>
                </a:cubicBezTo>
                <a:cubicBezTo>
                  <a:pt x="244014" y="1491643"/>
                  <a:pt x="211272" y="1502201"/>
                  <a:pt x="193064" y="1483993"/>
                </a:cubicBezTo>
                <a:cubicBezTo>
                  <a:pt x="180722" y="1471651"/>
                  <a:pt x="226748" y="1474716"/>
                  <a:pt x="243864" y="1471293"/>
                </a:cubicBezTo>
                <a:cubicBezTo>
                  <a:pt x="269114" y="1466243"/>
                  <a:pt x="294664" y="1462826"/>
                  <a:pt x="320064" y="1458593"/>
                </a:cubicBezTo>
                <a:cubicBezTo>
                  <a:pt x="324297" y="1445893"/>
                  <a:pt x="340545" y="1431386"/>
                  <a:pt x="332764" y="1420493"/>
                </a:cubicBezTo>
                <a:cubicBezTo>
                  <a:pt x="304912" y="1381500"/>
                  <a:pt x="234637" y="1362770"/>
                  <a:pt x="193064" y="1344293"/>
                </a:cubicBezTo>
                <a:cubicBezTo>
                  <a:pt x="175764" y="1336604"/>
                  <a:pt x="158702" y="1328286"/>
                  <a:pt x="142264" y="1318893"/>
                </a:cubicBezTo>
                <a:cubicBezTo>
                  <a:pt x="129012" y="1311320"/>
                  <a:pt x="117816" y="1300319"/>
                  <a:pt x="104164" y="1293493"/>
                </a:cubicBezTo>
                <a:cubicBezTo>
                  <a:pt x="92190" y="1287506"/>
                  <a:pt x="78764" y="1285026"/>
                  <a:pt x="66064" y="1280793"/>
                </a:cubicBezTo>
                <a:cubicBezTo>
                  <a:pt x="58530" y="1243121"/>
                  <a:pt x="44726" y="1177653"/>
                  <a:pt x="40664" y="1141093"/>
                </a:cubicBezTo>
                <a:cubicBezTo>
                  <a:pt x="39262" y="1128471"/>
                  <a:pt x="40664" y="1115693"/>
                  <a:pt x="40664" y="1102993"/>
                </a:cubicBezTo>
              </a:path>
            </a:pathLst>
          </a:cu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CA">
              <a:latin typeface="Arial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04800" y="5791200"/>
            <a:ext cx="8686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Where t has n-1 degrees of freedom, and ±t* cuts </a:t>
            </a:r>
            <a:r>
              <a:rPr lang="el-GR" sz="3200" b="0">
                <a:solidFill>
                  <a:schemeClr val="tx1"/>
                </a:solidFill>
              </a:rPr>
              <a:t>α</a:t>
            </a:r>
            <a:r>
              <a:rPr lang="en-US" sz="3200" b="0">
                <a:solidFill>
                  <a:schemeClr val="tx1"/>
                </a:solidFill>
              </a:rPr>
              <a:t>/2 off both tails.  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10400" y="5029200"/>
            <a:ext cx="533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chemeClr val="accent4">
                    <a:lumMod val="10000"/>
                  </a:schemeClr>
                </a:solidFill>
              </a:rPr>
              <a:t>t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55600" y="1752600"/>
          <a:ext cx="8483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4" imgW="2120760" imgH="266400" progId="Equation.3">
                  <p:embed/>
                </p:oleObj>
              </mc:Choice>
              <mc:Fallback>
                <p:oleObj name="Equation" r:id="rId4" imgW="2120760" imgH="26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1752600"/>
                        <a:ext cx="8483600" cy="1066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117CA-3880-4AF7-AEE5-30285CA0D200}" type="slidenum">
              <a:rPr lang="en-CA" smtClean="0">
                <a:latin typeface="Arial" charset="0"/>
              </a:rPr>
              <a:pPr>
                <a:defRPr/>
              </a:pPr>
              <a:t>127</a:t>
            </a:fld>
            <a:endParaRPr lang="en-CA">
              <a:latin typeface="Arial" charset="0"/>
            </a:endParaRPr>
          </a:p>
        </p:txBody>
      </p:sp>
      <p:sp>
        <p:nvSpPr>
          <p:cNvPr id="174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Formula</a:t>
            </a:r>
          </a:p>
        </p:txBody>
      </p:sp>
      <p:sp>
        <p:nvSpPr>
          <p:cNvPr id="474120" name="Rectangle 8"/>
          <p:cNvSpPr>
            <a:spLocks noChangeArrowheads="1"/>
          </p:cNvSpPr>
          <p:nvPr/>
        </p:nvSpPr>
        <p:spPr bwMode="auto">
          <a:xfrm>
            <a:off x="304800" y="914400"/>
            <a:ext cx="8686800" cy="792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Rearranging we get: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  <p:grpSp>
        <p:nvGrpSpPr>
          <p:cNvPr id="17416" name="Group 9"/>
          <p:cNvGrpSpPr>
            <a:grpSpLocks/>
          </p:cNvGrpSpPr>
          <p:nvPr/>
        </p:nvGrpSpPr>
        <p:grpSpPr bwMode="auto">
          <a:xfrm>
            <a:off x="1600200" y="2590800"/>
            <a:ext cx="5867400" cy="2733675"/>
            <a:chOff x="1600200" y="2895600"/>
            <a:chExt cx="5867400" cy="2734200"/>
          </a:xfrm>
        </p:grpSpPr>
        <p:sp>
          <p:nvSpPr>
            <p:cNvPr id="17420" name="Rectangle 10"/>
            <p:cNvSpPr>
              <a:spLocks noChangeArrowheads="1"/>
            </p:cNvSpPr>
            <p:nvPr/>
          </p:nvSpPr>
          <p:spPr bwMode="auto">
            <a:xfrm>
              <a:off x="1600200" y="2895600"/>
              <a:ext cx="5867400" cy="2734200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rgbClr val="FF3399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rot="5400000" flipH="1" flipV="1">
              <a:off x="4114800" y="4418305"/>
              <a:ext cx="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Freeform 12"/>
            <p:cNvSpPr/>
            <p:nvPr/>
          </p:nvSpPr>
          <p:spPr bwMode="auto">
            <a:xfrm>
              <a:off x="2063750" y="3192520"/>
              <a:ext cx="2508250" cy="2010161"/>
            </a:xfrm>
            <a:custGeom>
              <a:avLst/>
              <a:gdLst>
                <a:gd name="connsiteX0" fmla="*/ 0 w 3190875"/>
                <a:gd name="connsiteY0" fmla="*/ 2514600 h 2514600"/>
                <a:gd name="connsiteX1" fmla="*/ 104775 w 3190875"/>
                <a:gd name="connsiteY1" fmla="*/ 2495550 h 2514600"/>
                <a:gd name="connsiteX2" fmla="*/ 266700 w 3190875"/>
                <a:gd name="connsiteY2" fmla="*/ 2505075 h 2514600"/>
                <a:gd name="connsiteX3" fmla="*/ 523875 w 3190875"/>
                <a:gd name="connsiteY3" fmla="*/ 2495550 h 2514600"/>
                <a:gd name="connsiteX4" fmla="*/ 581025 w 3190875"/>
                <a:gd name="connsiteY4" fmla="*/ 2476500 h 2514600"/>
                <a:gd name="connsiteX5" fmla="*/ 685800 w 3190875"/>
                <a:gd name="connsiteY5" fmla="*/ 2457450 h 2514600"/>
                <a:gd name="connsiteX6" fmla="*/ 762000 w 3190875"/>
                <a:gd name="connsiteY6" fmla="*/ 2438400 h 2514600"/>
                <a:gd name="connsiteX7" fmla="*/ 857250 w 3190875"/>
                <a:gd name="connsiteY7" fmla="*/ 2409825 h 2514600"/>
                <a:gd name="connsiteX8" fmla="*/ 885825 w 3190875"/>
                <a:gd name="connsiteY8" fmla="*/ 2390775 h 2514600"/>
                <a:gd name="connsiteX9" fmla="*/ 942975 w 3190875"/>
                <a:gd name="connsiteY9" fmla="*/ 2371725 h 2514600"/>
                <a:gd name="connsiteX10" fmla="*/ 971550 w 3190875"/>
                <a:gd name="connsiteY10" fmla="*/ 2352675 h 2514600"/>
                <a:gd name="connsiteX11" fmla="*/ 1028700 w 3190875"/>
                <a:gd name="connsiteY11" fmla="*/ 2333625 h 2514600"/>
                <a:gd name="connsiteX12" fmla="*/ 1057275 w 3190875"/>
                <a:gd name="connsiteY12" fmla="*/ 2324100 h 2514600"/>
                <a:gd name="connsiteX13" fmla="*/ 1085850 w 3190875"/>
                <a:gd name="connsiteY13" fmla="*/ 2305050 h 2514600"/>
                <a:gd name="connsiteX14" fmla="*/ 1114425 w 3190875"/>
                <a:gd name="connsiteY14" fmla="*/ 2295525 h 2514600"/>
                <a:gd name="connsiteX15" fmla="*/ 1143000 w 3190875"/>
                <a:gd name="connsiteY15" fmla="*/ 2276475 h 2514600"/>
                <a:gd name="connsiteX16" fmla="*/ 1200150 w 3190875"/>
                <a:gd name="connsiteY16" fmla="*/ 2257425 h 2514600"/>
                <a:gd name="connsiteX17" fmla="*/ 1228725 w 3190875"/>
                <a:gd name="connsiteY17" fmla="*/ 2228850 h 2514600"/>
                <a:gd name="connsiteX18" fmla="*/ 1257300 w 3190875"/>
                <a:gd name="connsiteY18" fmla="*/ 2219325 h 2514600"/>
                <a:gd name="connsiteX19" fmla="*/ 1285875 w 3190875"/>
                <a:gd name="connsiteY19" fmla="*/ 2200275 h 2514600"/>
                <a:gd name="connsiteX20" fmla="*/ 1314450 w 3190875"/>
                <a:gd name="connsiteY20" fmla="*/ 2190750 h 2514600"/>
                <a:gd name="connsiteX21" fmla="*/ 1371600 w 3190875"/>
                <a:gd name="connsiteY21" fmla="*/ 2152650 h 2514600"/>
                <a:gd name="connsiteX22" fmla="*/ 1400175 w 3190875"/>
                <a:gd name="connsiteY22" fmla="*/ 2133600 h 2514600"/>
                <a:gd name="connsiteX23" fmla="*/ 1457325 w 3190875"/>
                <a:gd name="connsiteY23" fmla="*/ 2076450 h 2514600"/>
                <a:gd name="connsiteX24" fmla="*/ 1524000 w 3190875"/>
                <a:gd name="connsiteY24" fmla="*/ 1990725 h 2514600"/>
                <a:gd name="connsiteX25" fmla="*/ 1571625 w 3190875"/>
                <a:gd name="connsiteY25" fmla="*/ 1943100 h 2514600"/>
                <a:gd name="connsiteX26" fmla="*/ 1590675 w 3190875"/>
                <a:gd name="connsiteY26" fmla="*/ 1914525 h 2514600"/>
                <a:gd name="connsiteX27" fmla="*/ 1619250 w 3190875"/>
                <a:gd name="connsiteY27" fmla="*/ 1857375 h 2514600"/>
                <a:gd name="connsiteX28" fmla="*/ 1676400 w 3190875"/>
                <a:gd name="connsiteY28" fmla="*/ 1800225 h 2514600"/>
                <a:gd name="connsiteX29" fmla="*/ 1704975 w 3190875"/>
                <a:gd name="connsiteY29" fmla="*/ 1771650 h 2514600"/>
                <a:gd name="connsiteX30" fmla="*/ 1762125 w 3190875"/>
                <a:gd name="connsiteY30" fmla="*/ 1685925 h 2514600"/>
                <a:gd name="connsiteX31" fmla="*/ 1838325 w 3190875"/>
                <a:gd name="connsiteY31" fmla="*/ 1571625 h 2514600"/>
                <a:gd name="connsiteX32" fmla="*/ 1857375 w 3190875"/>
                <a:gd name="connsiteY32" fmla="*/ 1543050 h 2514600"/>
                <a:gd name="connsiteX33" fmla="*/ 1876425 w 3190875"/>
                <a:gd name="connsiteY33" fmla="*/ 1514475 h 2514600"/>
                <a:gd name="connsiteX34" fmla="*/ 1905000 w 3190875"/>
                <a:gd name="connsiteY34" fmla="*/ 1495425 h 2514600"/>
                <a:gd name="connsiteX35" fmla="*/ 1962150 w 3190875"/>
                <a:gd name="connsiteY35" fmla="*/ 1409700 h 2514600"/>
                <a:gd name="connsiteX36" fmla="*/ 1981200 w 3190875"/>
                <a:gd name="connsiteY36" fmla="*/ 1381125 h 2514600"/>
                <a:gd name="connsiteX37" fmla="*/ 2009775 w 3190875"/>
                <a:gd name="connsiteY37" fmla="*/ 1323975 h 2514600"/>
                <a:gd name="connsiteX38" fmla="*/ 2066925 w 3190875"/>
                <a:gd name="connsiteY38" fmla="*/ 1266825 h 2514600"/>
                <a:gd name="connsiteX39" fmla="*/ 2114550 w 3190875"/>
                <a:gd name="connsiteY39" fmla="*/ 1209675 h 2514600"/>
                <a:gd name="connsiteX40" fmla="*/ 2124075 w 3190875"/>
                <a:gd name="connsiteY40" fmla="*/ 1181100 h 2514600"/>
                <a:gd name="connsiteX41" fmla="*/ 2171700 w 3190875"/>
                <a:gd name="connsiteY41" fmla="*/ 1123950 h 2514600"/>
                <a:gd name="connsiteX42" fmla="*/ 2200275 w 3190875"/>
                <a:gd name="connsiteY42" fmla="*/ 1066800 h 2514600"/>
                <a:gd name="connsiteX43" fmla="*/ 2209800 w 3190875"/>
                <a:gd name="connsiteY43" fmla="*/ 1038225 h 2514600"/>
                <a:gd name="connsiteX44" fmla="*/ 2247900 w 3190875"/>
                <a:gd name="connsiteY44" fmla="*/ 981075 h 2514600"/>
                <a:gd name="connsiteX45" fmla="*/ 2257425 w 3190875"/>
                <a:gd name="connsiteY45" fmla="*/ 952500 h 2514600"/>
                <a:gd name="connsiteX46" fmla="*/ 2324100 w 3190875"/>
                <a:gd name="connsiteY46" fmla="*/ 866775 h 2514600"/>
                <a:gd name="connsiteX47" fmla="*/ 2333625 w 3190875"/>
                <a:gd name="connsiteY47" fmla="*/ 838200 h 2514600"/>
                <a:gd name="connsiteX48" fmla="*/ 2371725 w 3190875"/>
                <a:gd name="connsiteY48" fmla="*/ 781050 h 2514600"/>
                <a:gd name="connsiteX49" fmla="*/ 2390775 w 3190875"/>
                <a:gd name="connsiteY49" fmla="*/ 723900 h 2514600"/>
                <a:gd name="connsiteX50" fmla="*/ 2428875 w 3190875"/>
                <a:gd name="connsiteY50" fmla="*/ 666750 h 2514600"/>
                <a:gd name="connsiteX51" fmla="*/ 2447925 w 3190875"/>
                <a:gd name="connsiteY51" fmla="*/ 638175 h 2514600"/>
                <a:gd name="connsiteX52" fmla="*/ 2476500 w 3190875"/>
                <a:gd name="connsiteY52" fmla="*/ 609600 h 2514600"/>
                <a:gd name="connsiteX53" fmla="*/ 2514600 w 3190875"/>
                <a:gd name="connsiteY53" fmla="*/ 552450 h 2514600"/>
                <a:gd name="connsiteX54" fmla="*/ 2524125 w 3190875"/>
                <a:gd name="connsiteY54" fmla="*/ 523875 h 2514600"/>
                <a:gd name="connsiteX55" fmla="*/ 2552700 w 3190875"/>
                <a:gd name="connsiteY55" fmla="*/ 495300 h 2514600"/>
                <a:gd name="connsiteX56" fmla="*/ 2590800 w 3190875"/>
                <a:gd name="connsiteY56" fmla="*/ 438150 h 2514600"/>
                <a:gd name="connsiteX57" fmla="*/ 2609850 w 3190875"/>
                <a:gd name="connsiteY57" fmla="*/ 409575 h 2514600"/>
                <a:gd name="connsiteX58" fmla="*/ 2638425 w 3190875"/>
                <a:gd name="connsiteY58" fmla="*/ 381000 h 2514600"/>
                <a:gd name="connsiteX59" fmla="*/ 2676525 w 3190875"/>
                <a:gd name="connsiteY59" fmla="*/ 323850 h 2514600"/>
                <a:gd name="connsiteX60" fmla="*/ 2695575 w 3190875"/>
                <a:gd name="connsiteY60" fmla="*/ 295275 h 2514600"/>
                <a:gd name="connsiteX61" fmla="*/ 2724150 w 3190875"/>
                <a:gd name="connsiteY61" fmla="*/ 276225 h 2514600"/>
                <a:gd name="connsiteX62" fmla="*/ 2743200 w 3190875"/>
                <a:gd name="connsiteY62" fmla="*/ 247650 h 2514600"/>
                <a:gd name="connsiteX63" fmla="*/ 2771775 w 3190875"/>
                <a:gd name="connsiteY63" fmla="*/ 238125 h 2514600"/>
                <a:gd name="connsiteX64" fmla="*/ 2781300 w 3190875"/>
                <a:gd name="connsiteY64" fmla="*/ 209550 h 2514600"/>
                <a:gd name="connsiteX65" fmla="*/ 2809875 w 3190875"/>
                <a:gd name="connsiteY65" fmla="*/ 190500 h 2514600"/>
                <a:gd name="connsiteX66" fmla="*/ 2857500 w 3190875"/>
                <a:gd name="connsiteY66" fmla="*/ 142875 h 2514600"/>
                <a:gd name="connsiteX67" fmla="*/ 2886075 w 3190875"/>
                <a:gd name="connsiteY67" fmla="*/ 114300 h 2514600"/>
                <a:gd name="connsiteX68" fmla="*/ 2943225 w 3190875"/>
                <a:gd name="connsiteY68" fmla="*/ 95250 h 2514600"/>
                <a:gd name="connsiteX69" fmla="*/ 3000375 w 3190875"/>
                <a:gd name="connsiteY69" fmla="*/ 57150 h 2514600"/>
                <a:gd name="connsiteX70" fmla="*/ 3114675 w 3190875"/>
                <a:gd name="connsiteY70" fmla="*/ 19050 h 2514600"/>
                <a:gd name="connsiteX71" fmla="*/ 3143250 w 3190875"/>
                <a:gd name="connsiteY71" fmla="*/ 9525 h 2514600"/>
                <a:gd name="connsiteX72" fmla="*/ 3171825 w 3190875"/>
                <a:gd name="connsiteY72" fmla="*/ 0 h 2514600"/>
                <a:gd name="connsiteX73" fmla="*/ 3190875 w 3190875"/>
                <a:gd name="connsiteY73" fmla="*/ 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3190875" h="2514600">
                  <a:moveTo>
                    <a:pt x="0" y="2514600"/>
                  </a:moveTo>
                  <a:cubicBezTo>
                    <a:pt x="15485" y="2511503"/>
                    <a:pt x="92588" y="2495550"/>
                    <a:pt x="104775" y="2495550"/>
                  </a:cubicBezTo>
                  <a:cubicBezTo>
                    <a:pt x="158843" y="2495550"/>
                    <a:pt x="212725" y="2501900"/>
                    <a:pt x="266700" y="2505075"/>
                  </a:cubicBezTo>
                  <a:cubicBezTo>
                    <a:pt x="352425" y="2501900"/>
                    <a:pt x="438444" y="2503316"/>
                    <a:pt x="523875" y="2495550"/>
                  </a:cubicBezTo>
                  <a:cubicBezTo>
                    <a:pt x="543873" y="2493732"/>
                    <a:pt x="561218" y="2479801"/>
                    <a:pt x="581025" y="2476500"/>
                  </a:cubicBezTo>
                  <a:cubicBezTo>
                    <a:pt x="616030" y="2470666"/>
                    <a:pt x="651187" y="2465438"/>
                    <a:pt x="685800" y="2457450"/>
                  </a:cubicBezTo>
                  <a:cubicBezTo>
                    <a:pt x="711311" y="2451563"/>
                    <a:pt x="736600" y="2444750"/>
                    <a:pt x="762000" y="2438400"/>
                  </a:cubicBezTo>
                  <a:cubicBezTo>
                    <a:pt x="783298" y="2433075"/>
                    <a:pt x="843336" y="2419101"/>
                    <a:pt x="857250" y="2409825"/>
                  </a:cubicBezTo>
                  <a:cubicBezTo>
                    <a:pt x="866775" y="2403475"/>
                    <a:pt x="875364" y="2395424"/>
                    <a:pt x="885825" y="2390775"/>
                  </a:cubicBezTo>
                  <a:cubicBezTo>
                    <a:pt x="904175" y="2382620"/>
                    <a:pt x="926267" y="2382864"/>
                    <a:pt x="942975" y="2371725"/>
                  </a:cubicBezTo>
                  <a:cubicBezTo>
                    <a:pt x="952500" y="2365375"/>
                    <a:pt x="961089" y="2357324"/>
                    <a:pt x="971550" y="2352675"/>
                  </a:cubicBezTo>
                  <a:cubicBezTo>
                    <a:pt x="989900" y="2344520"/>
                    <a:pt x="1009650" y="2339975"/>
                    <a:pt x="1028700" y="2333625"/>
                  </a:cubicBezTo>
                  <a:cubicBezTo>
                    <a:pt x="1038225" y="2330450"/>
                    <a:pt x="1048921" y="2329669"/>
                    <a:pt x="1057275" y="2324100"/>
                  </a:cubicBezTo>
                  <a:cubicBezTo>
                    <a:pt x="1066800" y="2317750"/>
                    <a:pt x="1075611" y="2310170"/>
                    <a:pt x="1085850" y="2305050"/>
                  </a:cubicBezTo>
                  <a:cubicBezTo>
                    <a:pt x="1094830" y="2300560"/>
                    <a:pt x="1105445" y="2300015"/>
                    <a:pt x="1114425" y="2295525"/>
                  </a:cubicBezTo>
                  <a:cubicBezTo>
                    <a:pt x="1124664" y="2290405"/>
                    <a:pt x="1132539" y="2281124"/>
                    <a:pt x="1143000" y="2276475"/>
                  </a:cubicBezTo>
                  <a:cubicBezTo>
                    <a:pt x="1161350" y="2268320"/>
                    <a:pt x="1200150" y="2257425"/>
                    <a:pt x="1200150" y="2257425"/>
                  </a:cubicBezTo>
                  <a:cubicBezTo>
                    <a:pt x="1209675" y="2247900"/>
                    <a:pt x="1217517" y="2236322"/>
                    <a:pt x="1228725" y="2228850"/>
                  </a:cubicBezTo>
                  <a:cubicBezTo>
                    <a:pt x="1237079" y="2223281"/>
                    <a:pt x="1248320" y="2223815"/>
                    <a:pt x="1257300" y="2219325"/>
                  </a:cubicBezTo>
                  <a:cubicBezTo>
                    <a:pt x="1267539" y="2214205"/>
                    <a:pt x="1275636" y="2205395"/>
                    <a:pt x="1285875" y="2200275"/>
                  </a:cubicBezTo>
                  <a:cubicBezTo>
                    <a:pt x="1294855" y="2195785"/>
                    <a:pt x="1305673" y="2195626"/>
                    <a:pt x="1314450" y="2190750"/>
                  </a:cubicBezTo>
                  <a:cubicBezTo>
                    <a:pt x="1334464" y="2179631"/>
                    <a:pt x="1352550" y="2165350"/>
                    <a:pt x="1371600" y="2152650"/>
                  </a:cubicBezTo>
                  <a:cubicBezTo>
                    <a:pt x="1381125" y="2146300"/>
                    <a:pt x="1392080" y="2141695"/>
                    <a:pt x="1400175" y="2133600"/>
                  </a:cubicBezTo>
                  <a:cubicBezTo>
                    <a:pt x="1419225" y="2114550"/>
                    <a:pt x="1442381" y="2098866"/>
                    <a:pt x="1457325" y="2076450"/>
                  </a:cubicBezTo>
                  <a:cubicBezTo>
                    <a:pt x="1553620" y="1932007"/>
                    <a:pt x="1449393" y="2080254"/>
                    <a:pt x="1524000" y="1990725"/>
                  </a:cubicBezTo>
                  <a:cubicBezTo>
                    <a:pt x="1563688" y="1943100"/>
                    <a:pt x="1519238" y="1978025"/>
                    <a:pt x="1571625" y="1943100"/>
                  </a:cubicBezTo>
                  <a:cubicBezTo>
                    <a:pt x="1577975" y="1933575"/>
                    <a:pt x="1585555" y="1924764"/>
                    <a:pt x="1590675" y="1914525"/>
                  </a:cubicBezTo>
                  <a:cubicBezTo>
                    <a:pt x="1609589" y="1876697"/>
                    <a:pt x="1588053" y="1892472"/>
                    <a:pt x="1619250" y="1857375"/>
                  </a:cubicBezTo>
                  <a:cubicBezTo>
                    <a:pt x="1637148" y="1837239"/>
                    <a:pt x="1657350" y="1819275"/>
                    <a:pt x="1676400" y="1800225"/>
                  </a:cubicBezTo>
                  <a:cubicBezTo>
                    <a:pt x="1685925" y="1790700"/>
                    <a:pt x="1697503" y="1782858"/>
                    <a:pt x="1704975" y="1771650"/>
                  </a:cubicBezTo>
                  <a:lnTo>
                    <a:pt x="1762125" y="1685925"/>
                  </a:lnTo>
                  <a:lnTo>
                    <a:pt x="1838325" y="1571625"/>
                  </a:lnTo>
                  <a:lnTo>
                    <a:pt x="1857375" y="1543050"/>
                  </a:lnTo>
                  <a:cubicBezTo>
                    <a:pt x="1863725" y="1533525"/>
                    <a:pt x="1866900" y="1520825"/>
                    <a:pt x="1876425" y="1514475"/>
                  </a:cubicBezTo>
                  <a:lnTo>
                    <a:pt x="1905000" y="1495425"/>
                  </a:lnTo>
                  <a:lnTo>
                    <a:pt x="1962150" y="1409700"/>
                  </a:lnTo>
                  <a:cubicBezTo>
                    <a:pt x="1968500" y="1400175"/>
                    <a:pt x="1977580" y="1391985"/>
                    <a:pt x="1981200" y="1381125"/>
                  </a:cubicBezTo>
                  <a:cubicBezTo>
                    <a:pt x="1990027" y="1354645"/>
                    <a:pt x="1990080" y="1346132"/>
                    <a:pt x="2009775" y="1323975"/>
                  </a:cubicBezTo>
                  <a:cubicBezTo>
                    <a:pt x="2027673" y="1303839"/>
                    <a:pt x="2051981" y="1289241"/>
                    <a:pt x="2066925" y="1266825"/>
                  </a:cubicBezTo>
                  <a:cubicBezTo>
                    <a:pt x="2093447" y="1227042"/>
                    <a:pt x="2077880" y="1246345"/>
                    <a:pt x="2114550" y="1209675"/>
                  </a:cubicBezTo>
                  <a:cubicBezTo>
                    <a:pt x="2117725" y="1200150"/>
                    <a:pt x="2119585" y="1190080"/>
                    <a:pt x="2124075" y="1181100"/>
                  </a:cubicBezTo>
                  <a:cubicBezTo>
                    <a:pt x="2137336" y="1154578"/>
                    <a:pt x="2150634" y="1145016"/>
                    <a:pt x="2171700" y="1123950"/>
                  </a:cubicBezTo>
                  <a:cubicBezTo>
                    <a:pt x="2195641" y="1052126"/>
                    <a:pt x="2163346" y="1140658"/>
                    <a:pt x="2200275" y="1066800"/>
                  </a:cubicBezTo>
                  <a:cubicBezTo>
                    <a:pt x="2204765" y="1057820"/>
                    <a:pt x="2204924" y="1047002"/>
                    <a:pt x="2209800" y="1038225"/>
                  </a:cubicBezTo>
                  <a:cubicBezTo>
                    <a:pt x="2220919" y="1018211"/>
                    <a:pt x="2240660" y="1002795"/>
                    <a:pt x="2247900" y="981075"/>
                  </a:cubicBezTo>
                  <a:cubicBezTo>
                    <a:pt x="2251075" y="971550"/>
                    <a:pt x="2252549" y="961277"/>
                    <a:pt x="2257425" y="952500"/>
                  </a:cubicBezTo>
                  <a:cubicBezTo>
                    <a:pt x="2285908" y="901231"/>
                    <a:pt x="2289390" y="901485"/>
                    <a:pt x="2324100" y="866775"/>
                  </a:cubicBezTo>
                  <a:cubicBezTo>
                    <a:pt x="2327275" y="857250"/>
                    <a:pt x="2328749" y="846977"/>
                    <a:pt x="2333625" y="838200"/>
                  </a:cubicBezTo>
                  <a:cubicBezTo>
                    <a:pt x="2344744" y="818186"/>
                    <a:pt x="2364485" y="802770"/>
                    <a:pt x="2371725" y="781050"/>
                  </a:cubicBezTo>
                  <a:cubicBezTo>
                    <a:pt x="2378075" y="762000"/>
                    <a:pt x="2379636" y="740608"/>
                    <a:pt x="2390775" y="723900"/>
                  </a:cubicBezTo>
                  <a:lnTo>
                    <a:pt x="2428875" y="666750"/>
                  </a:lnTo>
                  <a:cubicBezTo>
                    <a:pt x="2435225" y="657225"/>
                    <a:pt x="2439830" y="646270"/>
                    <a:pt x="2447925" y="638175"/>
                  </a:cubicBezTo>
                  <a:cubicBezTo>
                    <a:pt x="2457450" y="628650"/>
                    <a:pt x="2468230" y="620233"/>
                    <a:pt x="2476500" y="609600"/>
                  </a:cubicBezTo>
                  <a:cubicBezTo>
                    <a:pt x="2490556" y="591528"/>
                    <a:pt x="2507360" y="574170"/>
                    <a:pt x="2514600" y="552450"/>
                  </a:cubicBezTo>
                  <a:cubicBezTo>
                    <a:pt x="2517775" y="542925"/>
                    <a:pt x="2518556" y="532229"/>
                    <a:pt x="2524125" y="523875"/>
                  </a:cubicBezTo>
                  <a:cubicBezTo>
                    <a:pt x="2531597" y="512667"/>
                    <a:pt x="2544430" y="505933"/>
                    <a:pt x="2552700" y="495300"/>
                  </a:cubicBezTo>
                  <a:cubicBezTo>
                    <a:pt x="2566756" y="477228"/>
                    <a:pt x="2578100" y="457200"/>
                    <a:pt x="2590800" y="438150"/>
                  </a:cubicBezTo>
                  <a:cubicBezTo>
                    <a:pt x="2597150" y="428625"/>
                    <a:pt x="2601755" y="417670"/>
                    <a:pt x="2609850" y="409575"/>
                  </a:cubicBezTo>
                  <a:cubicBezTo>
                    <a:pt x="2619375" y="400050"/>
                    <a:pt x="2630155" y="391633"/>
                    <a:pt x="2638425" y="381000"/>
                  </a:cubicBezTo>
                  <a:cubicBezTo>
                    <a:pt x="2652481" y="362928"/>
                    <a:pt x="2663825" y="342900"/>
                    <a:pt x="2676525" y="323850"/>
                  </a:cubicBezTo>
                  <a:cubicBezTo>
                    <a:pt x="2682875" y="314325"/>
                    <a:pt x="2686050" y="301625"/>
                    <a:pt x="2695575" y="295275"/>
                  </a:cubicBezTo>
                  <a:lnTo>
                    <a:pt x="2724150" y="276225"/>
                  </a:lnTo>
                  <a:cubicBezTo>
                    <a:pt x="2730500" y="266700"/>
                    <a:pt x="2734261" y="254801"/>
                    <a:pt x="2743200" y="247650"/>
                  </a:cubicBezTo>
                  <a:cubicBezTo>
                    <a:pt x="2751040" y="241378"/>
                    <a:pt x="2764675" y="245225"/>
                    <a:pt x="2771775" y="238125"/>
                  </a:cubicBezTo>
                  <a:cubicBezTo>
                    <a:pt x="2778875" y="231025"/>
                    <a:pt x="2775028" y="217390"/>
                    <a:pt x="2781300" y="209550"/>
                  </a:cubicBezTo>
                  <a:cubicBezTo>
                    <a:pt x="2788451" y="200611"/>
                    <a:pt x="2800350" y="196850"/>
                    <a:pt x="2809875" y="190500"/>
                  </a:cubicBezTo>
                  <a:cubicBezTo>
                    <a:pt x="2844800" y="138113"/>
                    <a:pt x="2809875" y="182563"/>
                    <a:pt x="2857500" y="142875"/>
                  </a:cubicBezTo>
                  <a:cubicBezTo>
                    <a:pt x="2867848" y="134251"/>
                    <a:pt x="2874300" y="120842"/>
                    <a:pt x="2886075" y="114300"/>
                  </a:cubicBezTo>
                  <a:cubicBezTo>
                    <a:pt x="2903628" y="104548"/>
                    <a:pt x="2926517" y="106389"/>
                    <a:pt x="2943225" y="95250"/>
                  </a:cubicBezTo>
                  <a:cubicBezTo>
                    <a:pt x="2962275" y="82550"/>
                    <a:pt x="2978655" y="64390"/>
                    <a:pt x="3000375" y="57150"/>
                  </a:cubicBezTo>
                  <a:lnTo>
                    <a:pt x="3114675" y="19050"/>
                  </a:lnTo>
                  <a:lnTo>
                    <a:pt x="3143250" y="9525"/>
                  </a:lnTo>
                  <a:cubicBezTo>
                    <a:pt x="3152775" y="6350"/>
                    <a:pt x="3161785" y="0"/>
                    <a:pt x="3171825" y="0"/>
                  </a:cubicBezTo>
                  <a:lnTo>
                    <a:pt x="3190875" y="0"/>
                  </a:lnTo>
                </a:path>
              </a:pathLst>
            </a:cu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CA">
                <a:latin typeface="Arial" pitchFamily="34" charset="0"/>
              </a:endParaRPr>
            </a:p>
          </p:txBody>
        </p:sp>
        <p:sp>
          <p:nvSpPr>
            <p:cNvPr id="14" name="Freeform 13"/>
            <p:cNvSpPr/>
            <p:nvPr/>
          </p:nvSpPr>
          <p:spPr bwMode="auto">
            <a:xfrm flipH="1">
              <a:off x="4594225" y="3200459"/>
              <a:ext cx="2454275" cy="2043505"/>
            </a:xfrm>
            <a:custGeom>
              <a:avLst/>
              <a:gdLst>
                <a:gd name="connsiteX0" fmla="*/ 0 w 3190875"/>
                <a:gd name="connsiteY0" fmla="*/ 2514600 h 2514600"/>
                <a:gd name="connsiteX1" fmla="*/ 104775 w 3190875"/>
                <a:gd name="connsiteY1" fmla="*/ 2495550 h 2514600"/>
                <a:gd name="connsiteX2" fmla="*/ 266700 w 3190875"/>
                <a:gd name="connsiteY2" fmla="*/ 2505075 h 2514600"/>
                <a:gd name="connsiteX3" fmla="*/ 523875 w 3190875"/>
                <a:gd name="connsiteY3" fmla="*/ 2495550 h 2514600"/>
                <a:gd name="connsiteX4" fmla="*/ 581025 w 3190875"/>
                <a:gd name="connsiteY4" fmla="*/ 2476500 h 2514600"/>
                <a:gd name="connsiteX5" fmla="*/ 685800 w 3190875"/>
                <a:gd name="connsiteY5" fmla="*/ 2457450 h 2514600"/>
                <a:gd name="connsiteX6" fmla="*/ 762000 w 3190875"/>
                <a:gd name="connsiteY6" fmla="*/ 2438400 h 2514600"/>
                <a:gd name="connsiteX7" fmla="*/ 857250 w 3190875"/>
                <a:gd name="connsiteY7" fmla="*/ 2409825 h 2514600"/>
                <a:gd name="connsiteX8" fmla="*/ 885825 w 3190875"/>
                <a:gd name="connsiteY8" fmla="*/ 2390775 h 2514600"/>
                <a:gd name="connsiteX9" fmla="*/ 942975 w 3190875"/>
                <a:gd name="connsiteY9" fmla="*/ 2371725 h 2514600"/>
                <a:gd name="connsiteX10" fmla="*/ 971550 w 3190875"/>
                <a:gd name="connsiteY10" fmla="*/ 2352675 h 2514600"/>
                <a:gd name="connsiteX11" fmla="*/ 1028700 w 3190875"/>
                <a:gd name="connsiteY11" fmla="*/ 2333625 h 2514600"/>
                <a:gd name="connsiteX12" fmla="*/ 1057275 w 3190875"/>
                <a:gd name="connsiteY12" fmla="*/ 2324100 h 2514600"/>
                <a:gd name="connsiteX13" fmla="*/ 1085850 w 3190875"/>
                <a:gd name="connsiteY13" fmla="*/ 2305050 h 2514600"/>
                <a:gd name="connsiteX14" fmla="*/ 1114425 w 3190875"/>
                <a:gd name="connsiteY14" fmla="*/ 2295525 h 2514600"/>
                <a:gd name="connsiteX15" fmla="*/ 1143000 w 3190875"/>
                <a:gd name="connsiteY15" fmla="*/ 2276475 h 2514600"/>
                <a:gd name="connsiteX16" fmla="*/ 1200150 w 3190875"/>
                <a:gd name="connsiteY16" fmla="*/ 2257425 h 2514600"/>
                <a:gd name="connsiteX17" fmla="*/ 1228725 w 3190875"/>
                <a:gd name="connsiteY17" fmla="*/ 2228850 h 2514600"/>
                <a:gd name="connsiteX18" fmla="*/ 1257300 w 3190875"/>
                <a:gd name="connsiteY18" fmla="*/ 2219325 h 2514600"/>
                <a:gd name="connsiteX19" fmla="*/ 1285875 w 3190875"/>
                <a:gd name="connsiteY19" fmla="*/ 2200275 h 2514600"/>
                <a:gd name="connsiteX20" fmla="*/ 1314450 w 3190875"/>
                <a:gd name="connsiteY20" fmla="*/ 2190750 h 2514600"/>
                <a:gd name="connsiteX21" fmla="*/ 1371600 w 3190875"/>
                <a:gd name="connsiteY21" fmla="*/ 2152650 h 2514600"/>
                <a:gd name="connsiteX22" fmla="*/ 1400175 w 3190875"/>
                <a:gd name="connsiteY22" fmla="*/ 2133600 h 2514600"/>
                <a:gd name="connsiteX23" fmla="*/ 1457325 w 3190875"/>
                <a:gd name="connsiteY23" fmla="*/ 2076450 h 2514600"/>
                <a:gd name="connsiteX24" fmla="*/ 1524000 w 3190875"/>
                <a:gd name="connsiteY24" fmla="*/ 1990725 h 2514600"/>
                <a:gd name="connsiteX25" fmla="*/ 1571625 w 3190875"/>
                <a:gd name="connsiteY25" fmla="*/ 1943100 h 2514600"/>
                <a:gd name="connsiteX26" fmla="*/ 1590675 w 3190875"/>
                <a:gd name="connsiteY26" fmla="*/ 1914525 h 2514600"/>
                <a:gd name="connsiteX27" fmla="*/ 1619250 w 3190875"/>
                <a:gd name="connsiteY27" fmla="*/ 1857375 h 2514600"/>
                <a:gd name="connsiteX28" fmla="*/ 1676400 w 3190875"/>
                <a:gd name="connsiteY28" fmla="*/ 1800225 h 2514600"/>
                <a:gd name="connsiteX29" fmla="*/ 1704975 w 3190875"/>
                <a:gd name="connsiteY29" fmla="*/ 1771650 h 2514600"/>
                <a:gd name="connsiteX30" fmla="*/ 1762125 w 3190875"/>
                <a:gd name="connsiteY30" fmla="*/ 1685925 h 2514600"/>
                <a:gd name="connsiteX31" fmla="*/ 1838325 w 3190875"/>
                <a:gd name="connsiteY31" fmla="*/ 1571625 h 2514600"/>
                <a:gd name="connsiteX32" fmla="*/ 1857375 w 3190875"/>
                <a:gd name="connsiteY32" fmla="*/ 1543050 h 2514600"/>
                <a:gd name="connsiteX33" fmla="*/ 1876425 w 3190875"/>
                <a:gd name="connsiteY33" fmla="*/ 1514475 h 2514600"/>
                <a:gd name="connsiteX34" fmla="*/ 1905000 w 3190875"/>
                <a:gd name="connsiteY34" fmla="*/ 1495425 h 2514600"/>
                <a:gd name="connsiteX35" fmla="*/ 1962150 w 3190875"/>
                <a:gd name="connsiteY35" fmla="*/ 1409700 h 2514600"/>
                <a:gd name="connsiteX36" fmla="*/ 1981200 w 3190875"/>
                <a:gd name="connsiteY36" fmla="*/ 1381125 h 2514600"/>
                <a:gd name="connsiteX37" fmla="*/ 2009775 w 3190875"/>
                <a:gd name="connsiteY37" fmla="*/ 1323975 h 2514600"/>
                <a:gd name="connsiteX38" fmla="*/ 2066925 w 3190875"/>
                <a:gd name="connsiteY38" fmla="*/ 1266825 h 2514600"/>
                <a:gd name="connsiteX39" fmla="*/ 2114550 w 3190875"/>
                <a:gd name="connsiteY39" fmla="*/ 1209675 h 2514600"/>
                <a:gd name="connsiteX40" fmla="*/ 2124075 w 3190875"/>
                <a:gd name="connsiteY40" fmla="*/ 1181100 h 2514600"/>
                <a:gd name="connsiteX41" fmla="*/ 2171700 w 3190875"/>
                <a:gd name="connsiteY41" fmla="*/ 1123950 h 2514600"/>
                <a:gd name="connsiteX42" fmla="*/ 2200275 w 3190875"/>
                <a:gd name="connsiteY42" fmla="*/ 1066800 h 2514600"/>
                <a:gd name="connsiteX43" fmla="*/ 2209800 w 3190875"/>
                <a:gd name="connsiteY43" fmla="*/ 1038225 h 2514600"/>
                <a:gd name="connsiteX44" fmla="*/ 2247900 w 3190875"/>
                <a:gd name="connsiteY44" fmla="*/ 981075 h 2514600"/>
                <a:gd name="connsiteX45" fmla="*/ 2257425 w 3190875"/>
                <a:gd name="connsiteY45" fmla="*/ 952500 h 2514600"/>
                <a:gd name="connsiteX46" fmla="*/ 2324100 w 3190875"/>
                <a:gd name="connsiteY46" fmla="*/ 866775 h 2514600"/>
                <a:gd name="connsiteX47" fmla="*/ 2333625 w 3190875"/>
                <a:gd name="connsiteY47" fmla="*/ 838200 h 2514600"/>
                <a:gd name="connsiteX48" fmla="*/ 2371725 w 3190875"/>
                <a:gd name="connsiteY48" fmla="*/ 781050 h 2514600"/>
                <a:gd name="connsiteX49" fmla="*/ 2390775 w 3190875"/>
                <a:gd name="connsiteY49" fmla="*/ 723900 h 2514600"/>
                <a:gd name="connsiteX50" fmla="*/ 2428875 w 3190875"/>
                <a:gd name="connsiteY50" fmla="*/ 666750 h 2514600"/>
                <a:gd name="connsiteX51" fmla="*/ 2447925 w 3190875"/>
                <a:gd name="connsiteY51" fmla="*/ 638175 h 2514600"/>
                <a:gd name="connsiteX52" fmla="*/ 2476500 w 3190875"/>
                <a:gd name="connsiteY52" fmla="*/ 609600 h 2514600"/>
                <a:gd name="connsiteX53" fmla="*/ 2514600 w 3190875"/>
                <a:gd name="connsiteY53" fmla="*/ 552450 h 2514600"/>
                <a:gd name="connsiteX54" fmla="*/ 2524125 w 3190875"/>
                <a:gd name="connsiteY54" fmla="*/ 523875 h 2514600"/>
                <a:gd name="connsiteX55" fmla="*/ 2552700 w 3190875"/>
                <a:gd name="connsiteY55" fmla="*/ 495300 h 2514600"/>
                <a:gd name="connsiteX56" fmla="*/ 2590800 w 3190875"/>
                <a:gd name="connsiteY56" fmla="*/ 438150 h 2514600"/>
                <a:gd name="connsiteX57" fmla="*/ 2609850 w 3190875"/>
                <a:gd name="connsiteY57" fmla="*/ 409575 h 2514600"/>
                <a:gd name="connsiteX58" fmla="*/ 2638425 w 3190875"/>
                <a:gd name="connsiteY58" fmla="*/ 381000 h 2514600"/>
                <a:gd name="connsiteX59" fmla="*/ 2676525 w 3190875"/>
                <a:gd name="connsiteY59" fmla="*/ 323850 h 2514600"/>
                <a:gd name="connsiteX60" fmla="*/ 2695575 w 3190875"/>
                <a:gd name="connsiteY60" fmla="*/ 295275 h 2514600"/>
                <a:gd name="connsiteX61" fmla="*/ 2724150 w 3190875"/>
                <a:gd name="connsiteY61" fmla="*/ 276225 h 2514600"/>
                <a:gd name="connsiteX62" fmla="*/ 2743200 w 3190875"/>
                <a:gd name="connsiteY62" fmla="*/ 247650 h 2514600"/>
                <a:gd name="connsiteX63" fmla="*/ 2771775 w 3190875"/>
                <a:gd name="connsiteY63" fmla="*/ 238125 h 2514600"/>
                <a:gd name="connsiteX64" fmla="*/ 2781300 w 3190875"/>
                <a:gd name="connsiteY64" fmla="*/ 209550 h 2514600"/>
                <a:gd name="connsiteX65" fmla="*/ 2809875 w 3190875"/>
                <a:gd name="connsiteY65" fmla="*/ 190500 h 2514600"/>
                <a:gd name="connsiteX66" fmla="*/ 2857500 w 3190875"/>
                <a:gd name="connsiteY66" fmla="*/ 142875 h 2514600"/>
                <a:gd name="connsiteX67" fmla="*/ 2886075 w 3190875"/>
                <a:gd name="connsiteY67" fmla="*/ 114300 h 2514600"/>
                <a:gd name="connsiteX68" fmla="*/ 2943225 w 3190875"/>
                <a:gd name="connsiteY68" fmla="*/ 95250 h 2514600"/>
                <a:gd name="connsiteX69" fmla="*/ 3000375 w 3190875"/>
                <a:gd name="connsiteY69" fmla="*/ 57150 h 2514600"/>
                <a:gd name="connsiteX70" fmla="*/ 3114675 w 3190875"/>
                <a:gd name="connsiteY70" fmla="*/ 19050 h 2514600"/>
                <a:gd name="connsiteX71" fmla="*/ 3143250 w 3190875"/>
                <a:gd name="connsiteY71" fmla="*/ 9525 h 2514600"/>
                <a:gd name="connsiteX72" fmla="*/ 3171825 w 3190875"/>
                <a:gd name="connsiteY72" fmla="*/ 0 h 2514600"/>
                <a:gd name="connsiteX73" fmla="*/ 3190875 w 3190875"/>
                <a:gd name="connsiteY73" fmla="*/ 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3190875" h="2514600">
                  <a:moveTo>
                    <a:pt x="0" y="2514600"/>
                  </a:moveTo>
                  <a:cubicBezTo>
                    <a:pt x="15485" y="2511503"/>
                    <a:pt x="92588" y="2495550"/>
                    <a:pt x="104775" y="2495550"/>
                  </a:cubicBezTo>
                  <a:cubicBezTo>
                    <a:pt x="158843" y="2495550"/>
                    <a:pt x="212725" y="2501900"/>
                    <a:pt x="266700" y="2505075"/>
                  </a:cubicBezTo>
                  <a:cubicBezTo>
                    <a:pt x="352425" y="2501900"/>
                    <a:pt x="438444" y="2503316"/>
                    <a:pt x="523875" y="2495550"/>
                  </a:cubicBezTo>
                  <a:cubicBezTo>
                    <a:pt x="543873" y="2493732"/>
                    <a:pt x="561218" y="2479801"/>
                    <a:pt x="581025" y="2476500"/>
                  </a:cubicBezTo>
                  <a:cubicBezTo>
                    <a:pt x="616030" y="2470666"/>
                    <a:pt x="651187" y="2465438"/>
                    <a:pt x="685800" y="2457450"/>
                  </a:cubicBezTo>
                  <a:cubicBezTo>
                    <a:pt x="711311" y="2451563"/>
                    <a:pt x="736600" y="2444750"/>
                    <a:pt x="762000" y="2438400"/>
                  </a:cubicBezTo>
                  <a:cubicBezTo>
                    <a:pt x="783298" y="2433075"/>
                    <a:pt x="843336" y="2419101"/>
                    <a:pt x="857250" y="2409825"/>
                  </a:cubicBezTo>
                  <a:cubicBezTo>
                    <a:pt x="866775" y="2403475"/>
                    <a:pt x="875364" y="2395424"/>
                    <a:pt x="885825" y="2390775"/>
                  </a:cubicBezTo>
                  <a:cubicBezTo>
                    <a:pt x="904175" y="2382620"/>
                    <a:pt x="926267" y="2382864"/>
                    <a:pt x="942975" y="2371725"/>
                  </a:cubicBezTo>
                  <a:cubicBezTo>
                    <a:pt x="952500" y="2365375"/>
                    <a:pt x="961089" y="2357324"/>
                    <a:pt x="971550" y="2352675"/>
                  </a:cubicBezTo>
                  <a:cubicBezTo>
                    <a:pt x="989900" y="2344520"/>
                    <a:pt x="1009650" y="2339975"/>
                    <a:pt x="1028700" y="2333625"/>
                  </a:cubicBezTo>
                  <a:cubicBezTo>
                    <a:pt x="1038225" y="2330450"/>
                    <a:pt x="1048921" y="2329669"/>
                    <a:pt x="1057275" y="2324100"/>
                  </a:cubicBezTo>
                  <a:cubicBezTo>
                    <a:pt x="1066800" y="2317750"/>
                    <a:pt x="1075611" y="2310170"/>
                    <a:pt x="1085850" y="2305050"/>
                  </a:cubicBezTo>
                  <a:cubicBezTo>
                    <a:pt x="1094830" y="2300560"/>
                    <a:pt x="1105445" y="2300015"/>
                    <a:pt x="1114425" y="2295525"/>
                  </a:cubicBezTo>
                  <a:cubicBezTo>
                    <a:pt x="1124664" y="2290405"/>
                    <a:pt x="1132539" y="2281124"/>
                    <a:pt x="1143000" y="2276475"/>
                  </a:cubicBezTo>
                  <a:cubicBezTo>
                    <a:pt x="1161350" y="2268320"/>
                    <a:pt x="1200150" y="2257425"/>
                    <a:pt x="1200150" y="2257425"/>
                  </a:cubicBezTo>
                  <a:cubicBezTo>
                    <a:pt x="1209675" y="2247900"/>
                    <a:pt x="1217517" y="2236322"/>
                    <a:pt x="1228725" y="2228850"/>
                  </a:cubicBezTo>
                  <a:cubicBezTo>
                    <a:pt x="1237079" y="2223281"/>
                    <a:pt x="1248320" y="2223815"/>
                    <a:pt x="1257300" y="2219325"/>
                  </a:cubicBezTo>
                  <a:cubicBezTo>
                    <a:pt x="1267539" y="2214205"/>
                    <a:pt x="1275636" y="2205395"/>
                    <a:pt x="1285875" y="2200275"/>
                  </a:cubicBezTo>
                  <a:cubicBezTo>
                    <a:pt x="1294855" y="2195785"/>
                    <a:pt x="1305673" y="2195626"/>
                    <a:pt x="1314450" y="2190750"/>
                  </a:cubicBezTo>
                  <a:cubicBezTo>
                    <a:pt x="1334464" y="2179631"/>
                    <a:pt x="1352550" y="2165350"/>
                    <a:pt x="1371600" y="2152650"/>
                  </a:cubicBezTo>
                  <a:cubicBezTo>
                    <a:pt x="1381125" y="2146300"/>
                    <a:pt x="1392080" y="2141695"/>
                    <a:pt x="1400175" y="2133600"/>
                  </a:cubicBezTo>
                  <a:cubicBezTo>
                    <a:pt x="1419225" y="2114550"/>
                    <a:pt x="1442381" y="2098866"/>
                    <a:pt x="1457325" y="2076450"/>
                  </a:cubicBezTo>
                  <a:cubicBezTo>
                    <a:pt x="1553620" y="1932007"/>
                    <a:pt x="1449393" y="2080254"/>
                    <a:pt x="1524000" y="1990725"/>
                  </a:cubicBezTo>
                  <a:cubicBezTo>
                    <a:pt x="1563688" y="1943100"/>
                    <a:pt x="1519238" y="1978025"/>
                    <a:pt x="1571625" y="1943100"/>
                  </a:cubicBezTo>
                  <a:cubicBezTo>
                    <a:pt x="1577975" y="1933575"/>
                    <a:pt x="1585555" y="1924764"/>
                    <a:pt x="1590675" y="1914525"/>
                  </a:cubicBezTo>
                  <a:cubicBezTo>
                    <a:pt x="1609589" y="1876697"/>
                    <a:pt x="1588053" y="1892472"/>
                    <a:pt x="1619250" y="1857375"/>
                  </a:cubicBezTo>
                  <a:cubicBezTo>
                    <a:pt x="1637148" y="1837239"/>
                    <a:pt x="1657350" y="1819275"/>
                    <a:pt x="1676400" y="1800225"/>
                  </a:cubicBezTo>
                  <a:cubicBezTo>
                    <a:pt x="1685925" y="1790700"/>
                    <a:pt x="1697503" y="1782858"/>
                    <a:pt x="1704975" y="1771650"/>
                  </a:cubicBezTo>
                  <a:lnTo>
                    <a:pt x="1762125" y="1685925"/>
                  </a:lnTo>
                  <a:lnTo>
                    <a:pt x="1838325" y="1571625"/>
                  </a:lnTo>
                  <a:lnTo>
                    <a:pt x="1857375" y="1543050"/>
                  </a:lnTo>
                  <a:cubicBezTo>
                    <a:pt x="1863725" y="1533525"/>
                    <a:pt x="1866900" y="1520825"/>
                    <a:pt x="1876425" y="1514475"/>
                  </a:cubicBezTo>
                  <a:lnTo>
                    <a:pt x="1905000" y="1495425"/>
                  </a:lnTo>
                  <a:lnTo>
                    <a:pt x="1962150" y="1409700"/>
                  </a:lnTo>
                  <a:cubicBezTo>
                    <a:pt x="1968500" y="1400175"/>
                    <a:pt x="1977580" y="1391985"/>
                    <a:pt x="1981200" y="1381125"/>
                  </a:cubicBezTo>
                  <a:cubicBezTo>
                    <a:pt x="1990027" y="1354645"/>
                    <a:pt x="1990080" y="1346132"/>
                    <a:pt x="2009775" y="1323975"/>
                  </a:cubicBezTo>
                  <a:cubicBezTo>
                    <a:pt x="2027673" y="1303839"/>
                    <a:pt x="2051981" y="1289241"/>
                    <a:pt x="2066925" y="1266825"/>
                  </a:cubicBezTo>
                  <a:cubicBezTo>
                    <a:pt x="2093447" y="1227042"/>
                    <a:pt x="2077880" y="1246345"/>
                    <a:pt x="2114550" y="1209675"/>
                  </a:cubicBezTo>
                  <a:cubicBezTo>
                    <a:pt x="2117725" y="1200150"/>
                    <a:pt x="2119585" y="1190080"/>
                    <a:pt x="2124075" y="1181100"/>
                  </a:cubicBezTo>
                  <a:cubicBezTo>
                    <a:pt x="2137336" y="1154578"/>
                    <a:pt x="2150634" y="1145016"/>
                    <a:pt x="2171700" y="1123950"/>
                  </a:cubicBezTo>
                  <a:cubicBezTo>
                    <a:pt x="2195641" y="1052126"/>
                    <a:pt x="2163346" y="1140658"/>
                    <a:pt x="2200275" y="1066800"/>
                  </a:cubicBezTo>
                  <a:cubicBezTo>
                    <a:pt x="2204765" y="1057820"/>
                    <a:pt x="2204924" y="1047002"/>
                    <a:pt x="2209800" y="1038225"/>
                  </a:cubicBezTo>
                  <a:cubicBezTo>
                    <a:pt x="2220919" y="1018211"/>
                    <a:pt x="2240660" y="1002795"/>
                    <a:pt x="2247900" y="981075"/>
                  </a:cubicBezTo>
                  <a:cubicBezTo>
                    <a:pt x="2251075" y="971550"/>
                    <a:pt x="2252549" y="961277"/>
                    <a:pt x="2257425" y="952500"/>
                  </a:cubicBezTo>
                  <a:cubicBezTo>
                    <a:pt x="2285908" y="901231"/>
                    <a:pt x="2289390" y="901485"/>
                    <a:pt x="2324100" y="866775"/>
                  </a:cubicBezTo>
                  <a:cubicBezTo>
                    <a:pt x="2327275" y="857250"/>
                    <a:pt x="2328749" y="846977"/>
                    <a:pt x="2333625" y="838200"/>
                  </a:cubicBezTo>
                  <a:cubicBezTo>
                    <a:pt x="2344744" y="818186"/>
                    <a:pt x="2364485" y="802770"/>
                    <a:pt x="2371725" y="781050"/>
                  </a:cubicBezTo>
                  <a:cubicBezTo>
                    <a:pt x="2378075" y="762000"/>
                    <a:pt x="2379636" y="740608"/>
                    <a:pt x="2390775" y="723900"/>
                  </a:cubicBezTo>
                  <a:lnTo>
                    <a:pt x="2428875" y="666750"/>
                  </a:lnTo>
                  <a:cubicBezTo>
                    <a:pt x="2435225" y="657225"/>
                    <a:pt x="2439830" y="646270"/>
                    <a:pt x="2447925" y="638175"/>
                  </a:cubicBezTo>
                  <a:cubicBezTo>
                    <a:pt x="2457450" y="628650"/>
                    <a:pt x="2468230" y="620233"/>
                    <a:pt x="2476500" y="609600"/>
                  </a:cubicBezTo>
                  <a:cubicBezTo>
                    <a:pt x="2490556" y="591528"/>
                    <a:pt x="2507360" y="574170"/>
                    <a:pt x="2514600" y="552450"/>
                  </a:cubicBezTo>
                  <a:cubicBezTo>
                    <a:pt x="2517775" y="542925"/>
                    <a:pt x="2518556" y="532229"/>
                    <a:pt x="2524125" y="523875"/>
                  </a:cubicBezTo>
                  <a:cubicBezTo>
                    <a:pt x="2531597" y="512667"/>
                    <a:pt x="2544430" y="505933"/>
                    <a:pt x="2552700" y="495300"/>
                  </a:cubicBezTo>
                  <a:cubicBezTo>
                    <a:pt x="2566756" y="477228"/>
                    <a:pt x="2578100" y="457200"/>
                    <a:pt x="2590800" y="438150"/>
                  </a:cubicBezTo>
                  <a:cubicBezTo>
                    <a:pt x="2597150" y="428625"/>
                    <a:pt x="2601755" y="417670"/>
                    <a:pt x="2609850" y="409575"/>
                  </a:cubicBezTo>
                  <a:cubicBezTo>
                    <a:pt x="2619375" y="400050"/>
                    <a:pt x="2630155" y="391633"/>
                    <a:pt x="2638425" y="381000"/>
                  </a:cubicBezTo>
                  <a:cubicBezTo>
                    <a:pt x="2652481" y="362928"/>
                    <a:pt x="2663825" y="342900"/>
                    <a:pt x="2676525" y="323850"/>
                  </a:cubicBezTo>
                  <a:cubicBezTo>
                    <a:pt x="2682875" y="314325"/>
                    <a:pt x="2686050" y="301625"/>
                    <a:pt x="2695575" y="295275"/>
                  </a:cubicBezTo>
                  <a:lnTo>
                    <a:pt x="2724150" y="276225"/>
                  </a:lnTo>
                  <a:cubicBezTo>
                    <a:pt x="2730500" y="266700"/>
                    <a:pt x="2734261" y="254801"/>
                    <a:pt x="2743200" y="247650"/>
                  </a:cubicBezTo>
                  <a:cubicBezTo>
                    <a:pt x="2751040" y="241378"/>
                    <a:pt x="2764675" y="245225"/>
                    <a:pt x="2771775" y="238125"/>
                  </a:cubicBezTo>
                  <a:cubicBezTo>
                    <a:pt x="2778875" y="231025"/>
                    <a:pt x="2775028" y="217390"/>
                    <a:pt x="2781300" y="209550"/>
                  </a:cubicBezTo>
                  <a:cubicBezTo>
                    <a:pt x="2788451" y="200611"/>
                    <a:pt x="2800350" y="196850"/>
                    <a:pt x="2809875" y="190500"/>
                  </a:cubicBezTo>
                  <a:cubicBezTo>
                    <a:pt x="2844800" y="138113"/>
                    <a:pt x="2809875" y="182563"/>
                    <a:pt x="2857500" y="142875"/>
                  </a:cubicBezTo>
                  <a:cubicBezTo>
                    <a:pt x="2867848" y="134251"/>
                    <a:pt x="2874300" y="120842"/>
                    <a:pt x="2886075" y="114300"/>
                  </a:cubicBezTo>
                  <a:cubicBezTo>
                    <a:pt x="2903628" y="104548"/>
                    <a:pt x="2926517" y="106389"/>
                    <a:pt x="2943225" y="95250"/>
                  </a:cubicBezTo>
                  <a:cubicBezTo>
                    <a:pt x="2962275" y="82550"/>
                    <a:pt x="2978655" y="64390"/>
                    <a:pt x="3000375" y="57150"/>
                  </a:cubicBezTo>
                  <a:lnTo>
                    <a:pt x="3114675" y="19050"/>
                  </a:lnTo>
                  <a:lnTo>
                    <a:pt x="3143250" y="9525"/>
                  </a:lnTo>
                  <a:cubicBezTo>
                    <a:pt x="3152775" y="6350"/>
                    <a:pt x="3161785" y="0"/>
                    <a:pt x="3171825" y="0"/>
                  </a:cubicBezTo>
                  <a:lnTo>
                    <a:pt x="3190875" y="0"/>
                  </a:lnTo>
                </a:path>
              </a:pathLst>
            </a:cu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CA">
                <a:latin typeface="Arial" pitchFamily="34" charset="0"/>
              </a:endParaRPr>
            </a:p>
          </p:txBody>
        </p:sp>
        <p:cxnSp>
          <p:nvCxnSpPr>
            <p:cNvPr id="15" name="Straight Connector 14"/>
            <p:cNvCxnSpPr>
              <a:stCxn id="13" idx="50"/>
            </p:cNvCxnSpPr>
            <p:nvPr/>
          </p:nvCxnSpPr>
          <p:spPr bwMode="auto">
            <a:xfrm flipH="1">
              <a:off x="3962400" y="3726022"/>
              <a:ext cx="9525" cy="153223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H="1">
              <a:off x="5172075" y="3726022"/>
              <a:ext cx="9525" cy="153223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038600" y="3962400"/>
            <a:ext cx="10668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chemeClr val="accent4">
                    <a:lumMod val="10000"/>
                  </a:schemeClr>
                </a:solidFill>
              </a:rPr>
              <a:t>(1-</a:t>
            </a:r>
            <a:r>
              <a:rPr lang="el-GR" sz="2200" dirty="0">
                <a:solidFill>
                  <a:schemeClr val="accent4">
                    <a:lumMod val="10000"/>
                  </a:schemeClr>
                </a:solidFill>
              </a:rPr>
              <a:t>α</a:t>
            </a:r>
            <a:r>
              <a:rPr lang="en-CA" sz="2200" dirty="0">
                <a:solidFill>
                  <a:schemeClr val="accent4">
                    <a:lumMod val="10000"/>
                  </a:schemeClr>
                </a:solidFill>
              </a:rPr>
              <a:t>)%</a:t>
            </a:r>
          </a:p>
        </p:txBody>
      </p:sp>
      <p:sp>
        <p:nvSpPr>
          <p:cNvPr id="20" name="Freeform 19"/>
          <p:cNvSpPr/>
          <p:nvPr/>
        </p:nvSpPr>
        <p:spPr bwMode="auto">
          <a:xfrm>
            <a:off x="4038600" y="2971800"/>
            <a:ext cx="1130300" cy="1798638"/>
          </a:xfrm>
          <a:custGeom>
            <a:avLst/>
            <a:gdLst>
              <a:gd name="connsiteX0" fmla="*/ 53364 w 1129817"/>
              <a:gd name="connsiteY0" fmla="*/ 353693 h 1798225"/>
              <a:gd name="connsiteX1" fmla="*/ 129564 w 1129817"/>
              <a:gd name="connsiteY1" fmla="*/ 328293 h 1798225"/>
              <a:gd name="connsiteX2" fmla="*/ 294664 w 1129817"/>
              <a:gd name="connsiteY2" fmla="*/ 239393 h 1798225"/>
              <a:gd name="connsiteX3" fmla="*/ 421664 w 1129817"/>
              <a:gd name="connsiteY3" fmla="*/ 150493 h 1798225"/>
              <a:gd name="connsiteX4" fmla="*/ 523264 w 1129817"/>
              <a:gd name="connsiteY4" fmla="*/ 48893 h 1798225"/>
              <a:gd name="connsiteX5" fmla="*/ 548664 w 1129817"/>
              <a:gd name="connsiteY5" fmla="*/ 10793 h 1798225"/>
              <a:gd name="connsiteX6" fmla="*/ 510564 w 1129817"/>
              <a:gd name="connsiteY6" fmla="*/ 36193 h 1798225"/>
              <a:gd name="connsiteX7" fmla="*/ 459764 w 1129817"/>
              <a:gd name="connsiteY7" fmla="*/ 61593 h 1798225"/>
              <a:gd name="connsiteX8" fmla="*/ 421664 w 1129817"/>
              <a:gd name="connsiteY8" fmla="*/ 99693 h 1798225"/>
              <a:gd name="connsiteX9" fmla="*/ 345464 w 1129817"/>
              <a:gd name="connsiteY9" fmla="*/ 150493 h 1798225"/>
              <a:gd name="connsiteX10" fmla="*/ 269264 w 1129817"/>
              <a:gd name="connsiteY10" fmla="*/ 201293 h 1798225"/>
              <a:gd name="connsiteX11" fmla="*/ 231164 w 1129817"/>
              <a:gd name="connsiteY11" fmla="*/ 226693 h 1798225"/>
              <a:gd name="connsiteX12" fmla="*/ 193064 w 1129817"/>
              <a:gd name="connsiteY12" fmla="*/ 264793 h 1798225"/>
              <a:gd name="connsiteX13" fmla="*/ 154964 w 1129817"/>
              <a:gd name="connsiteY13" fmla="*/ 340993 h 1798225"/>
              <a:gd name="connsiteX14" fmla="*/ 142264 w 1129817"/>
              <a:gd name="connsiteY14" fmla="*/ 379093 h 1798225"/>
              <a:gd name="connsiteX15" fmla="*/ 205764 w 1129817"/>
              <a:gd name="connsiteY15" fmla="*/ 366393 h 1798225"/>
              <a:gd name="connsiteX16" fmla="*/ 358164 w 1129817"/>
              <a:gd name="connsiteY16" fmla="*/ 277493 h 1798225"/>
              <a:gd name="connsiteX17" fmla="*/ 396264 w 1129817"/>
              <a:gd name="connsiteY17" fmla="*/ 252093 h 1798225"/>
              <a:gd name="connsiteX18" fmla="*/ 447064 w 1129817"/>
              <a:gd name="connsiteY18" fmla="*/ 213993 h 1798225"/>
              <a:gd name="connsiteX19" fmla="*/ 510564 w 1129817"/>
              <a:gd name="connsiteY19" fmla="*/ 188593 h 1798225"/>
              <a:gd name="connsiteX20" fmla="*/ 586764 w 1129817"/>
              <a:gd name="connsiteY20" fmla="*/ 137793 h 1798225"/>
              <a:gd name="connsiteX21" fmla="*/ 434364 w 1129817"/>
              <a:gd name="connsiteY21" fmla="*/ 252093 h 1798225"/>
              <a:gd name="connsiteX22" fmla="*/ 358164 w 1129817"/>
              <a:gd name="connsiteY22" fmla="*/ 315593 h 1798225"/>
              <a:gd name="connsiteX23" fmla="*/ 256564 w 1129817"/>
              <a:gd name="connsiteY23" fmla="*/ 391793 h 1798225"/>
              <a:gd name="connsiteX24" fmla="*/ 205764 w 1129817"/>
              <a:gd name="connsiteY24" fmla="*/ 417193 h 1798225"/>
              <a:gd name="connsiteX25" fmla="*/ 116864 w 1129817"/>
              <a:gd name="connsiteY25" fmla="*/ 506093 h 1798225"/>
              <a:gd name="connsiteX26" fmla="*/ 154964 w 1129817"/>
              <a:gd name="connsiteY26" fmla="*/ 493393 h 1798225"/>
              <a:gd name="connsiteX27" fmla="*/ 193064 w 1129817"/>
              <a:gd name="connsiteY27" fmla="*/ 467993 h 1798225"/>
              <a:gd name="connsiteX28" fmla="*/ 281964 w 1129817"/>
              <a:gd name="connsiteY28" fmla="*/ 404493 h 1798225"/>
              <a:gd name="connsiteX29" fmla="*/ 358164 w 1129817"/>
              <a:gd name="connsiteY29" fmla="*/ 366393 h 1798225"/>
              <a:gd name="connsiteX30" fmla="*/ 408964 w 1129817"/>
              <a:gd name="connsiteY30" fmla="*/ 315593 h 1798225"/>
              <a:gd name="connsiteX31" fmla="*/ 459764 w 1129817"/>
              <a:gd name="connsiteY31" fmla="*/ 302893 h 1798225"/>
              <a:gd name="connsiteX32" fmla="*/ 510564 w 1129817"/>
              <a:gd name="connsiteY32" fmla="*/ 277493 h 1798225"/>
              <a:gd name="connsiteX33" fmla="*/ 574064 w 1129817"/>
              <a:gd name="connsiteY33" fmla="*/ 252093 h 1798225"/>
              <a:gd name="connsiteX34" fmla="*/ 612164 w 1129817"/>
              <a:gd name="connsiteY34" fmla="*/ 239393 h 1798225"/>
              <a:gd name="connsiteX35" fmla="*/ 662964 w 1129817"/>
              <a:gd name="connsiteY35" fmla="*/ 213993 h 1798225"/>
              <a:gd name="connsiteX36" fmla="*/ 523264 w 1129817"/>
              <a:gd name="connsiteY36" fmla="*/ 340993 h 1798225"/>
              <a:gd name="connsiteX37" fmla="*/ 459764 w 1129817"/>
              <a:gd name="connsiteY37" fmla="*/ 366393 h 1798225"/>
              <a:gd name="connsiteX38" fmla="*/ 320064 w 1129817"/>
              <a:gd name="connsiteY38" fmla="*/ 480693 h 1798225"/>
              <a:gd name="connsiteX39" fmla="*/ 243864 w 1129817"/>
              <a:gd name="connsiteY39" fmla="*/ 518793 h 1798225"/>
              <a:gd name="connsiteX40" fmla="*/ 180364 w 1129817"/>
              <a:gd name="connsiteY40" fmla="*/ 569593 h 1798225"/>
              <a:gd name="connsiteX41" fmla="*/ 129564 w 1129817"/>
              <a:gd name="connsiteY41" fmla="*/ 594993 h 1798225"/>
              <a:gd name="connsiteX42" fmla="*/ 66064 w 1129817"/>
              <a:gd name="connsiteY42" fmla="*/ 645793 h 1798225"/>
              <a:gd name="connsiteX43" fmla="*/ 27964 w 1129817"/>
              <a:gd name="connsiteY43" fmla="*/ 658493 h 1798225"/>
              <a:gd name="connsiteX44" fmla="*/ 154964 w 1129817"/>
              <a:gd name="connsiteY44" fmla="*/ 620393 h 1798225"/>
              <a:gd name="connsiteX45" fmla="*/ 294664 w 1129817"/>
              <a:gd name="connsiteY45" fmla="*/ 556893 h 1798225"/>
              <a:gd name="connsiteX46" fmla="*/ 358164 w 1129817"/>
              <a:gd name="connsiteY46" fmla="*/ 544193 h 1798225"/>
              <a:gd name="connsiteX47" fmla="*/ 408964 w 1129817"/>
              <a:gd name="connsiteY47" fmla="*/ 506093 h 1798225"/>
              <a:gd name="connsiteX48" fmla="*/ 447064 w 1129817"/>
              <a:gd name="connsiteY48" fmla="*/ 493393 h 1798225"/>
              <a:gd name="connsiteX49" fmla="*/ 497864 w 1129817"/>
              <a:gd name="connsiteY49" fmla="*/ 455293 h 1798225"/>
              <a:gd name="connsiteX50" fmla="*/ 535964 w 1129817"/>
              <a:gd name="connsiteY50" fmla="*/ 429893 h 1798225"/>
              <a:gd name="connsiteX51" fmla="*/ 624864 w 1129817"/>
              <a:gd name="connsiteY51" fmla="*/ 340993 h 1798225"/>
              <a:gd name="connsiteX52" fmla="*/ 662964 w 1129817"/>
              <a:gd name="connsiteY52" fmla="*/ 302893 h 1798225"/>
              <a:gd name="connsiteX53" fmla="*/ 701064 w 1129817"/>
              <a:gd name="connsiteY53" fmla="*/ 290193 h 1798225"/>
              <a:gd name="connsiteX54" fmla="*/ 624864 w 1129817"/>
              <a:gd name="connsiteY54" fmla="*/ 366393 h 1798225"/>
              <a:gd name="connsiteX55" fmla="*/ 599464 w 1129817"/>
              <a:gd name="connsiteY55" fmla="*/ 404493 h 1798225"/>
              <a:gd name="connsiteX56" fmla="*/ 548664 w 1129817"/>
              <a:gd name="connsiteY56" fmla="*/ 429893 h 1798225"/>
              <a:gd name="connsiteX57" fmla="*/ 434364 w 1129817"/>
              <a:gd name="connsiteY57" fmla="*/ 531493 h 1798225"/>
              <a:gd name="connsiteX58" fmla="*/ 294664 w 1129817"/>
              <a:gd name="connsiteY58" fmla="*/ 620393 h 1798225"/>
              <a:gd name="connsiteX59" fmla="*/ 243864 w 1129817"/>
              <a:gd name="connsiteY59" fmla="*/ 645793 h 1798225"/>
              <a:gd name="connsiteX60" fmla="*/ 91464 w 1129817"/>
              <a:gd name="connsiteY60" fmla="*/ 734693 h 1798225"/>
              <a:gd name="connsiteX61" fmla="*/ 53364 w 1129817"/>
              <a:gd name="connsiteY61" fmla="*/ 772793 h 1798225"/>
              <a:gd name="connsiteX62" fmla="*/ 15264 w 1129817"/>
              <a:gd name="connsiteY62" fmla="*/ 798193 h 1798225"/>
              <a:gd name="connsiteX63" fmla="*/ 116864 w 1129817"/>
              <a:gd name="connsiteY63" fmla="*/ 721993 h 1798225"/>
              <a:gd name="connsiteX64" fmla="*/ 205764 w 1129817"/>
              <a:gd name="connsiteY64" fmla="*/ 658493 h 1798225"/>
              <a:gd name="connsiteX65" fmla="*/ 383564 w 1129817"/>
              <a:gd name="connsiteY65" fmla="*/ 556893 h 1798225"/>
              <a:gd name="connsiteX66" fmla="*/ 548664 w 1129817"/>
              <a:gd name="connsiteY66" fmla="*/ 442593 h 1798225"/>
              <a:gd name="connsiteX67" fmla="*/ 599464 w 1129817"/>
              <a:gd name="connsiteY67" fmla="*/ 391793 h 1798225"/>
              <a:gd name="connsiteX68" fmla="*/ 701064 w 1129817"/>
              <a:gd name="connsiteY68" fmla="*/ 315593 h 1798225"/>
              <a:gd name="connsiteX69" fmla="*/ 789964 w 1129817"/>
              <a:gd name="connsiteY69" fmla="*/ 252093 h 1798225"/>
              <a:gd name="connsiteX70" fmla="*/ 739164 w 1129817"/>
              <a:gd name="connsiteY70" fmla="*/ 328293 h 1798225"/>
              <a:gd name="connsiteX71" fmla="*/ 688364 w 1129817"/>
              <a:gd name="connsiteY71" fmla="*/ 391793 h 1798225"/>
              <a:gd name="connsiteX72" fmla="*/ 535964 w 1129817"/>
              <a:gd name="connsiteY72" fmla="*/ 544193 h 1798225"/>
              <a:gd name="connsiteX73" fmla="*/ 497864 w 1129817"/>
              <a:gd name="connsiteY73" fmla="*/ 569593 h 1798225"/>
              <a:gd name="connsiteX74" fmla="*/ 396264 w 1129817"/>
              <a:gd name="connsiteY74" fmla="*/ 658493 h 1798225"/>
              <a:gd name="connsiteX75" fmla="*/ 358164 w 1129817"/>
              <a:gd name="connsiteY75" fmla="*/ 683893 h 1798225"/>
              <a:gd name="connsiteX76" fmla="*/ 281964 w 1129817"/>
              <a:gd name="connsiteY76" fmla="*/ 760093 h 1798225"/>
              <a:gd name="connsiteX77" fmla="*/ 243864 w 1129817"/>
              <a:gd name="connsiteY77" fmla="*/ 785493 h 1798225"/>
              <a:gd name="connsiteX78" fmla="*/ 281964 w 1129817"/>
              <a:gd name="connsiteY78" fmla="*/ 772793 h 1798225"/>
              <a:gd name="connsiteX79" fmla="*/ 332764 w 1129817"/>
              <a:gd name="connsiteY79" fmla="*/ 747393 h 1798225"/>
              <a:gd name="connsiteX80" fmla="*/ 421664 w 1129817"/>
              <a:gd name="connsiteY80" fmla="*/ 696593 h 1798225"/>
              <a:gd name="connsiteX81" fmla="*/ 561364 w 1129817"/>
              <a:gd name="connsiteY81" fmla="*/ 607693 h 1798225"/>
              <a:gd name="connsiteX82" fmla="*/ 624864 w 1129817"/>
              <a:gd name="connsiteY82" fmla="*/ 582293 h 1798225"/>
              <a:gd name="connsiteX83" fmla="*/ 701064 w 1129817"/>
              <a:gd name="connsiteY83" fmla="*/ 518793 h 1798225"/>
              <a:gd name="connsiteX84" fmla="*/ 789964 w 1129817"/>
              <a:gd name="connsiteY84" fmla="*/ 467993 h 1798225"/>
              <a:gd name="connsiteX85" fmla="*/ 840764 w 1129817"/>
              <a:gd name="connsiteY85" fmla="*/ 429893 h 1798225"/>
              <a:gd name="connsiteX86" fmla="*/ 904264 w 1129817"/>
              <a:gd name="connsiteY86" fmla="*/ 391793 h 1798225"/>
              <a:gd name="connsiteX87" fmla="*/ 942364 w 1129817"/>
              <a:gd name="connsiteY87" fmla="*/ 366393 h 1798225"/>
              <a:gd name="connsiteX88" fmla="*/ 891564 w 1129817"/>
              <a:gd name="connsiteY88" fmla="*/ 417193 h 1798225"/>
              <a:gd name="connsiteX89" fmla="*/ 853464 w 1129817"/>
              <a:gd name="connsiteY89" fmla="*/ 467993 h 1798225"/>
              <a:gd name="connsiteX90" fmla="*/ 815364 w 1129817"/>
              <a:gd name="connsiteY90" fmla="*/ 493393 h 1798225"/>
              <a:gd name="connsiteX91" fmla="*/ 701064 w 1129817"/>
              <a:gd name="connsiteY91" fmla="*/ 582293 h 1798225"/>
              <a:gd name="connsiteX92" fmla="*/ 637564 w 1129817"/>
              <a:gd name="connsiteY92" fmla="*/ 607693 h 1798225"/>
              <a:gd name="connsiteX93" fmla="*/ 586764 w 1129817"/>
              <a:gd name="connsiteY93" fmla="*/ 645793 h 1798225"/>
              <a:gd name="connsiteX94" fmla="*/ 497864 w 1129817"/>
              <a:gd name="connsiteY94" fmla="*/ 709293 h 1798225"/>
              <a:gd name="connsiteX95" fmla="*/ 447064 w 1129817"/>
              <a:gd name="connsiteY95" fmla="*/ 747393 h 1798225"/>
              <a:gd name="connsiteX96" fmla="*/ 586764 w 1129817"/>
              <a:gd name="connsiteY96" fmla="*/ 683893 h 1798225"/>
              <a:gd name="connsiteX97" fmla="*/ 650264 w 1129817"/>
              <a:gd name="connsiteY97" fmla="*/ 645793 h 1798225"/>
              <a:gd name="connsiteX98" fmla="*/ 777264 w 1129817"/>
              <a:gd name="connsiteY98" fmla="*/ 607693 h 1798225"/>
              <a:gd name="connsiteX99" fmla="*/ 878864 w 1129817"/>
              <a:gd name="connsiteY99" fmla="*/ 569593 h 1798225"/>
              <a:gd name="connsiteX100" fmla="*/ 1005864 w 1129817"/>
              <a:gd name="connsiteY100" fmla="*/ 518793 h 1798225"/>
              <a:gd name="connsiteX101" fmla="*/ 942364 w 1129817"/>
              <a:gd name="connsiteY101" fmla="*/ 594993 h 1798225"/>
              <a:gd name="connsiteX102" fmla="*/ 904264 w 1129817"/>
              <a:gd name="connsiteY102" fmla="*/ 607693 h 1798225"/>
              <a:gd name="connsiteX103" fmla="*/ 777264 w 1129817"/>
              <a:gd name="connsiteY103" fmla="*/ 709293 h 1798225"/>
              <a:gd name="connsiteX104" fmla="*/ 688364 w 1129817"/>
              <a:gd name="connsiteY104" fmla="*/ 785493 h 1798225"/>
              <a:gd name="connsiteX105" fmla="*/ 777264 w 1129817"/>
              <a:gd name="connsiteY105" fmla="*/ 772793 h 1798225"/>
              <a:gd name="connsiteX106" fmla="*/ 853464 w 1129817"/>
              <a:gd name="connsiteY106" fmla="*/ 734693 h 1798225"/>
              <a:gd name="connsiteX107" fmla="*/ 891564 w 1129817"/>
              <a:gd name="connsiteY107" fmla="*/ 721993 h 1798225"/>
              <a:gd name="connsiteX108" fmla="*/ 878864 w 1129817"/>
              <a:gd name="connsiteY108" fmla="*/ 772793 h 1798225"/>
              <a:gd name="connsiteX109" fmla="*/ 802664 w 1129817"/>
              <a:gd name="connsiteY109" fmla="*/ 848993 h 1798225"/>
              <a:gd name="connsiteX110" fmla="*/ 764564 w 1129817"/>
              <a:gd name="connsiteY110" fmla="*/ 887093 h 1798225"/>
              <a:gd name="connsiteX111" fmla="*/ 866164 w 1129817"/>
              <a:gd name="connsiteY111" fmla="*/ 874393 h 1798225"/>
              <a:gd name="connsiteX112" fmla="*/ 929664 w 1129817"/>
              <a:gd name="connsiteY112" fmla="*/ 912493 h 1798225"/>
              <a:gd name="connsiteX113" fmla="*/ 916964 w 1129817"/>
              <a:gd name="connsiteY113" fmla="*/ 950593 h 1798225"/>
              <a:gd name="connsiteX114" fmla="*/ 955064 w 1129817"/>
              <a:gd name="connsiteY114" fmla="*/ 963293 h 1798225"/>
              <a:gd name="connsiteX115" fmla="*/ 980464 w 1129817"/>
              <a:gd name="connsiteY115" fmla="*/ 1166493 h 1798225"/>
              <a:gd name="connsiteX116" fmla="*/ 980464 w 1129817"/>
              <a:gd name="connsiteY116" fmla="*/ 1331593 h 1798225"/>
              <a:gd name="connsiteX117" fmla="*/ 942364 w 1129817"/>
              <a:gd name="connsiteY117" fmla="*/ 1344293 h 1798225"/>
              <a:gd name="connsiteX118" fmla="*/ 802664 w 1129817"/>
              <a:gd name="connsiteY118" fmla="*/ 1356993 h 1798225"/>
              <a:gd name="connsiteX119" fmla="*/ 701064 w 1129817"/>
              <a:gd name="connsiteY119" fmla="*/ 1369693 h 1798225"/>
              <a:gd name="connsiteX120" fmla="*/ 231164 w 1129817"/>
              <a:gd name="connsiteY120" fmla="*/ 1382393 h 1798225"/>
              <a:gd name="connsiteX121" fmla="*/ 256564 w 1129817"/>
              <a:gd name="connsiteY121" fmla="*/ 1420493 h 1798225"/>
              <a:gd name="connsiteX122" fmla="*/ 345464 w 1129817"/>
              <a:gd name="connsiteY122" fmla="*/ 1433193 h 1798225"/>
              <a:gd name="connsiteX123" fmla="*/ 586764 w 1129817"/>
              <a:gd name="connsiteY123" fmla="*/ 1483993 h 1798225"/>
              <a:gd name="connsiteX124" fmla="*/ 840764 w 1129817"/>
              <a:gd name="connsiteY124" fmla="*/ 1471293 h 1798225"/>
              <a:gd name="connsiteX125" fmla="*/ 802664 w 1129817"/>
              <a:gd name="connsiteY125" fmla="*/ 1433193 h 1798225"/>
              <a:gd name="connsiteX126" fmla="*/ 637564 w 1129817"/>
              <a:gd name="connsiteY126" fmla="*/ 1420493 h 1798225"/>
              <a:gd name="connsiteX127" fmla="*/ 294664 w 1129817"/>
              <a:gd name="connsiteY127" fmla="*/ 1433193 h 1798225"/>
              <a:gd name="connsiteX128" fmla="*/ 358164 w 1129817"/>
              <a:gd name="connsiteY128" fmla="*/ 1445893 h 1798225"/>
              <a:gd name="connsiteX129" fmla="*/ 891564 w 1129817"/>
              <a:gd name="connsiteY129" fmla="*/ 1471293 h 1798225"/>
              <a:gd name="connsiteX130" fmla="*/ 929664 w 1129817"/>
              <a:gd name="connsiteY130" fmla="*/ 1483993 h 1798225"/>
              <a:gd name="connsiteX131" fmla="*/ 777264 w 1129817"/>
              <a:gd name="connsiteY131" fmla="*/ 1496693 h 1798225"/>
              <a:gd name="connsiteX132" fmla="*/ 637564 w 1129817"/>
              <a:gd name="connsiteY132" fmla="*/ 1534793 h 1798225"/>
              <a:gd name="connsiteX133" fmla="*/ 523264 w 1129817"/>
              <a:gd name="connsiteY133" fmla="*/ 1572893 h 1798225"/>
              <a:gd name="connsiteX134" fmla="*/ 701064 w 1129817"/>
              <a:gd name="connsiteY134" fmla="*/ 1585593 h 1798225"/>
              <a:gd name="connsiteX135" fmla="*/ 866164 w 1129817"/>
              <a:gd name="connsiteY135" fmla="*/ 1610993 h 1798225"/>
              <a:gd name="connsiteX136" fmla="*/ 967764 w 1129817"/>
              <a:gd name="connsiteY136" fmla="*/ 1623693 h 1798225"/>
              <a:gd name="connsiteX137" fmla="*/ 1056664 w 1129817"/>
              <a:gd name="connsiteY137" fmla="*/ 1649093 h 1798225"/>
              <a:gd name="connsiteX138" fmla="*/ 1120164 w 1129817"/>
              <a:gd name="connsiteY138" fmla="*/ 1661793 h 1798225"/>
              <a:gd name="connsiteX139" fmla="*/ 1043964 w 1129817"/>
              <a:gd name="connsiteY139" fmla="*/ 1674493 h 1798225"/>
              <a:gd name="connsiteX140" fmla="*/ 383564 w 1129817"/>
              <a:gd name="connsiteY140" fmla="*/ 1687193 h 1798225"/>
              <a:gd name="connsiteX141" fmla="*/ 599464 w 1129817"/>
              <a:gd name="connsiteY141" fmla="*/ 1699893 h 1798225"/>
              <a:gd name="connsiteX142" fmla="*/ 726464 w 1129817"/>
              <a:gd name="connsiteY142" fmla="*/ 1737993 h 1798225"/>
              <a:gd name="connsiteX143" fmla="*/ 815364 w 1129817"/>
              <a:gd name="connsiteY143" fmla="*/ 1750693 h 1798225"/>
              <a:gd name="connsiteX144" fmla="*/ 612164 w 1129817"/>
              <a:gd name="connsiteY144" fmla="*/ 1776093 h 1798225"/>
              <a:gd name="connsiteX145" fmla="*/ 281964 w 1129817"/>
              <a:gd name="connsiteY145" fmla="*/ 1788793 h 1798225"/>
              <a:gd name="connsiteX146" fmla="*/ 383564 w 1129817"/>
              <a:gd name="connsiteY146" fmla="*/ 1776093 h 1798225"/>
              <a:gd name="connsiteX147" fmla="*/ 713764 w 1129817"/>
              <a:gd name="connsiteY147" fmla="*/ 1763393 h 1798225"/>
              <a:gd name="connsiteX148" fmla="*/ 307364 w 1129817"/>
              <a:gd name="connsiteY148" fmla="*/ 1750693 h 1798225"/>
              <a:gd name="connsiteX149" fmla="*/ 561364 w 1129817"/>
              <a:gd name="connsiteY149" fmla="*/ 1712593 h 1798225"/>
              <a:gd name="connsiteX150" fmla="*/ 726464 w 1129817"/>
              <a:gd name="connsiteY150" fmla="*/ 1725293 h 1798225"/>
              <a:gd name="connsiteX151" fmla="*/ 231164 w 1129817"/>
              <a:gd name="connsiteY151" fmla="*/ 1699893 h 1798225"/>
              <a:gd name="connsiteX152" fmla="*/ 142264 w 1129817"/>
              <a:gd name="connsiteY152" fmla="*/ 1687193 h 1798225"/>
              <a:gd name="connsiteX153" fmla="*/ 205764 w 1129817"/>
              <a:gd name="connsiteY153" fmla="*/ 1674493 h 1798225"/>
              <a:gd name="connsiteX154" fmla="*/ 434364 w 1129817"/>
              <a:gd name="connsiteY154" fmla="*/ 1661793 h 1798225"/>
              <a:gd name="connsiteX155" fmla="*/ 332764 w 1129817"/>
              <a:gd name="connsiteY155" fmla="*/ 1649093 h 1798225"/>
              <a:gd name="connsiteX156" fmla="*/ 243864 w 1129817"/>
              <a:gd name="connsiteY156" fmla="*/ 1636393 h 1798225"/>
              <a:gd name="connsiteX157" fmla="*/ 180364 w 1129817"/>
              <a:gd name="connsiteY157" fmla="*/ 1585593 h 1798225"/>
              <a:gd name="connsiteX158" fmla="*/ 281964 w 1129817"/>
              <a:gd name="connsiteY158" fmla="*/ 1522093 h 1798225"/>
              <a:gd name="connsiteX159" fmla="*/ 320064 w 1129817"/>
              <a:gd name="connsiteY159" fmla="*/ 1509393 h 1798225"/>
              <a:gd name="connsiteX160" fmla="*/ 269264 w 1129817"/>
              <a:gd name="connsiteY160" fmla="*/ 1496693 h 1798225"/>
              <a:gd name="connsiteX161" fmla="*/ 193064 w 1129817"/>
              <a:gd name="connsiteY161" fmla="*/ 1483993 h 1798225"/>
              <a:gd name="connsiteX162" fmla="*/ 243864 w 1129817"/>
              <a:gd name="connsiteY162" fmla="*/ 1471293 h 1798225"/>
              <a:gd name="connsiteX163" fmla="*/ 320064 w 1129817"/>
              <a:gd name="connsiteY163" fmla="*/ 1458593 h 1798225"/>
              <a:gd name="connsiteX164" fmla="*/ 332764 w 1129817"/>
              <a:gd name="connsiteY164" fmla="*/ 1420493 h 1798225"/>
              <a:gd name="connsiteX165" fmla="*/ 193064 w 1129817"/>
              <a:gd name="connsiteY165" fmla="*/ 1344293 h 1798225"/>
              <a:gd name="connsiteX166" fmla="*/ 142264 w 1129817"/>
              <a:gd name="connsiteY166" fmla="*/ 1318893 h 1798225"/>
              <a:gd name="connsiteX167" fmla="*/ 104164 w 1129817"/>
              <a:gd name="connsiteY167" fmla="*/ 1293493 h 1798225"/>
              <a:gd name="connsiteX168" fmla="*/ 66064 w 1129817"/>
              <a:gd name="connsiteY168" fmla="*/ 1280793 h 1798225"/>
              <a:gd name="connsiteX169" fmla="*/ 40664 w 1129817"/>
              <a:gd name="connsiteY169" fmla="*/ 1141093 h 1798225"/>
              <a:gd name="connsiteX170" fmla="*/ 40664 w 1129817"/>
              <a:gd name="connsiteY170" fmla="*/ 1102993 h 179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129817" h="1798225">
                <a:moveTo>
                  <a:pt x="53364" y="353693"/>
                </a:moveTo>
                <a:cubicBezTo>
                  <a:pt x="78764" y="345226"/>
                  <a:pt x="104955" y="338840"/>
                  <a:pt x="129564" y="328293"/>
                </a:cubicBezTo>
                <a:cubicBezTo>
                  <a:pt x="184966" y="304549"/>
                  <a:pt x="243206" y="272139"/>
                  <a:pt x="294664" y="239393"/>
                </a:cubicBezTo>
                <a:cubicBezTo>
                  <a:pt x="313829" y="227197"/>
                  <a:pt x="398201" y="172001"/>
                  <a:pt x="421664" y="150493"/>
                </a:cubicBezTo>
                <a:cubicBezTo>
                  <a:pt x="456970" y="118129"/>
                  <a:pt x="496697" y="88744"/>
                  <a:pt x="523264" y="48893"/>
                </a:cubicBezTo>
                <a:cubicBezTo>
                  <a:pt x="531731" y="36193"/>
                  <a:pt x="559457" y="21586"/>
                  <a:pt x="548664" y="10793"/>
                </a:cubicBezTo>
                <a:cubicBezTo>
                  <a:pt x="537871" y="0"/>
                  <a:pt x="523816" y="28620"/>
                  <a:pt x="510564" y="36193"/>
                </a:cubicBezTo>
                <a:cubicBezTo>
                  <a:pt x="494126" y="45586"/>
                  <a:pt x="475170" y="50589"/>
                  <a:pt x="459764" y="61593"/>
                </a:cubicBezTo>
                <a:cubicBezTo>
                  <a:pt x="445149" y="72032"/>
                  <a:pt x="435841" y="88666"/>
                  <a:pt x="421664" y="99693"/>
                </a:cubicBezTo>
                <a:cubicBezTo>
                  <a:pt x="397567" y="118435"/>
                  <a:pt x="370864" y="133560"/>
                  <a:pt x="345464" y="150493"/>
                </a:cubicBezTo>
                <a:lnTo>
                  <a:pt x="269264" y="201293"/>
                </a:lnTo>
                <a:cubicBezTo>
                  <a:pt x="256564" y="209760"/>
                  <a:pt x="241957" y="215900"/>
                  <a:pt x="231164" y="226693"/>
                </a:cubicBezTo>
                <a:lnTo>
                  <a:pt x="193064" y="264793"/>
                </a:lnTo>
                <a:cubicBezTo>
                  <a:pt x="161142" y="360558"/>
                  <a:pt x="204203" y="242516"/>
                  <a:pt x="154964" y="340993"/>
                </a:cubicBezTo>
                <a:cubicBezTo>
                  <a:pt x="148977" y="352967"/>
                  <a:pt x="130290" y="373106"/>
                  <a:pt x="142264" y="379093"/>
                </a:cubicBezTo>
                <a:cubicBezTo>
                  <a:pt x="161571" y="388746"/>
                  <a:pt x="184597" y="370626"/>
                  <a:pt x="205764" y="366393"/>
                </a:cubicBezTo>
                <a:cubicBezTo>
                  <a:pt x="361224" y="262753"/>
                  <a:pt x="202908" y="363746"/>
                  <a:pt x="358164" y="277493"/>
                </a:cubicBezTo>
                <a:cubicBezTo>
                  <a:pt x="371507" y="270080"/>
                  <a:pt x="383844" y="260965"/>
                  <a:pt x="396264" y="252093"/>
                </a:cubicBezTo>
                <a:cubicBezTo>
                  <a:pt x="413488" y="239790"/>
                  <a:pt x="428561" y="224272"/>
                  <a:pt x="447064" y="213993"/>
                </a:cubicBezTo>
                <a:cubicBezTo>
                  <a:pt x="466992" y="202922"/>
                  <a:pt x="490550" y="199509"/>
                  <a:pt x="510564" y="188593"/>
                </a:cubicBezTo>
                <a:cubicBezTo>
                  <a:pt x="537364" y="173975"/>
                  <a:pt x="608350" y="116207"/>
                  <a:pt x="586764" y="137793"/>
                </a:cubicBezTo>
                <a:cubicBezTo>
                  <a:pt x="481744" y="242813"/>
                  <a:pt x="536774" y="211129"/>
                  <a:pt x="434364" y="252093"/>
                </a:cubicBezTo>
                <a:cubicBezTo>
                  <a:pt x="388070" y="321534"/>
                  <a:pt x="435507" y="264031"/>
                  <a:pt x="358164" y="315593"/>
                </a:cubicBezTo>
                <a:cubicBezTo>
                  <a:pt x="322941" y="339075"/>
                  <a:pt x="294428" y="372861"/>
                  <a:pt x="256564" y="391793"/>
                </a:cubicBezTo>
                <a:cubicBezTo>
                  <a:pt x="239631" y="400260"/>
                  <a:pt x="220417" y="405205"/>
                  <a:pt x="205764" y="417193"/>
                </a:cubicBezTo>
                <a:cubicBezTo>
                  <a:pt x="173329" y="443731"/>
                  <a:pt x="77107" y="519345"/>
                  <a:pt x="116864" y="506093"/>
                </a:cubicBezTo>
                <a:cubicBezTo>
                  <a:pt x="129564" y="501860"/>
                  <a:pt x="142990" y="499380"/>
                  <a:pt x="154964" y="493393"/>
                </a:cubicBezTo>
                <a:cubicBezTo>
                  <a:pt x="168616" y="486567"/>
                  <a:pt x="180644" y="476865"/>
                  <a:pt x="193064" y="467993"/>
                </a:cubicBezTo>
                <a:cubicBezTo>
                  <a:pt x="216171" y="451488"/>
                  <a:pt x="255027" y="419458"/>
                  <a:pt x="281964" y="404493"/>
                </a:cubicBezTo>
                <a:cubicBezTo>
                  <a:pt x="306788" y="390702"/>
                  <a:pt x="334899" y="382678"/>
                  <a:pt x="358164" y="366393"/>
                </a:cubicBezTo>
                <a:cubicBezTo>
                  <a:pt x="377782" y="352660"/>
                  <a:pt x="388657" y="328285"/>
                  <a:pt x="408964" y="315593"/>
                </a:cubicBezTo>
                <a:cubicBezTo>
                  <a:pt x="423765" y="306342"/>
                  <a:pt x="443421" y="309022"/>
                  <a:pt x="459764" y="302893"/>
                </a:cubicBezTo>
                <a:cubicBezTo>
                  <a:pt x="477491" y="296246"/>
                  <a:pt x="493264" y="285182"/>
                  <a:pt x="510564" y="277493"/>
                </a:cubicBezTo>
                <a:cubicBezTo>
                  <a:pt x="531396" y="268234"/>
                  <a:pt x="552718" y="260098"/>
                  <a:pt x="574064" y="252093"/>
                </a:cubicBezTo>
                <a:cubicBezTo>
                  <a:pt x="586599" y="247393"/>
                  <a:pt x="599859" y="244666"/>
                  <a:pt x="612164" y="239393"/>
                </a:cubicBezTo>
                <a:cubicBezTo>
                  <a:pt x="629565" y="231935"/>
                  <a:pt x="672704" y="197759"/>
                  <a:pt x="662964" y="213993"/>
                </a:cubicBezTo>
                <a:cubicBezTo>
                  <a:pt x="650635" y="234542"/>
                  <a:pt x="561357" y="319830"/>
                  <a:pt x="523264" y="340993"/>
                </a:cubicBezTo>
                <a:cubicBezTo>
                  <a:pt x="503336" y="352064"/>
                  <a:pt x="480931" y="357926"/>
                  <a:pt x="459764" y="366393"/>
                </a:cubicBezTo>
                <a:cubicBezTo>
                  <a:pt x="413197" y="404493"/>
                  <a:pt x="373879" y="453786"/>
                  <a:pt x="320064" y="480693"/>
                </a:cubicBezTo>
                <a:cubicBezTo>
                  <a:pt x="294664" y="493393"/>
                  <a:pt x="267822" y="503547"/>
                  <a:pt x="243864" y="518793"/>
                </a:cubicBezTo>
                <a:cubicBezTo>
                  <a:pt x="220995" y="533346"/>
                  <a:pt x="202918" y="554557"/>
                  <a:pt x="180364" y="569593"/>
                </a:cubicBezTo>
                <a:cubicBezTo>
                  <a:pt x="164612" y="580095"/>
                  <a:pt x="145316" y="584491"/>
                  <a:pt x="129564" y="594993"/>
                </a:cubicBezTo>
                <a:cubicBezTo>
                  <a:pt x="107010" y="610029"/>
                  <a:pt x="89050" y="631427"/>
                  <a:pt x="66064" y="645793"/>
                </a:cubicBezTo>
                <a:cubicBezTo>
                  <a:pt x="54712" y="652888"/>
                  <a:pt x="15990" y="664480"/>
                  <a:pt x="27964" y="658493"/>
                </a:cubicBezTo>
                <a:cubicBezTo>
                  <a:pt x="83659" y="630646"/>
                  <a:pt x="95477" y="632290"/>
                  <a:pt x="154964" y="620393"/>
                </a:cubicBezTo>
                <a:cubicBezTo>
                  <a:pt x="198931" y="598410"/>
                  <a:pt x="249106" y="572079"/>
                  <a:pt x="294664" y="556893"/>
                </a:cubicBezTo>
                <a:cubicBezTo>
                  <a:pt x="315142" y="550067"/>
                  <a:pt x="336997" y="548426"/>
                  <a:pt x="358164" y="544193"/>
                </a:cubicBezTo>
                <a:cubicBezTo>
                  <a:pt x="375097" y="531493"/>
                  <a:pt x="390586" y="516595"/>
                  <a:pt x="408964" y="506093"/>
                </a:cubicBezTo>
                <a:cubicBezTo>
                  <a:pt x="420587" y="499451"/>
                  <a:pt x="435441" y="500035"/>
                  <a:pt x="447064" y="493393"/>
                </a:cubicBezTo>
                <a:cubicBezTo>
                  <a:pt x="465442" y="482891"/>
                  <a:pt x="480640" y="467596"/>
                  <a:pt x="497864" y="455293"/>
                </a:cubicBezTo>
                <a:cubicBezTo>
                  <a:pt x="510284" y="446421"/>
                  <a:pt x="524619" y="440104"/>
                  <a:pt x="535964" y="429893"/>
                </a:cubicBezTo>
                <a:cubicBezTo>
                  <a:pt x="567114" y="401858"/>
                  <a:pt x="595231" y="370626"/>
                  <a:pt x="624864" y="340993"/>
                </a:cubicBezTo>
                <a:cubicBezTo>
                  <a:pt x="637564" y="328293"/>
                  <a:pt x="645925" y="308573"/>
                  <a:pt x="662964" y="302893"/>
                </a:cubicBezTo>
                <a:lnTo>
                  <a:pt x="701064" y="290193"/>
                </a:lnTo>
                <a:cubicBezTo>
                  <a:pt x="675664" y="315593"/>
                  <a:pt x="644789" y="336505"/>
                  <a:pt x="624864" y="366393"/>
                </a:cubicBezTo>
                <a:cubicBezTo>
                  <a:pt x="616397" y="379093"/>
                  <a:pt x="611190" y="394722"/>
                  <a:pt x="599464" y="404493"/>
                </a:cubicBezTo>
                <a:cubicBezTo>
                  <a:pt x="584920" y="416613"/>
                  <a:pt x="564416" y="419391"/>
                  <a:pt x="548664" y="429893"/>
                </a:cubicBezTo>
                <a:cubicBezTo>
                  <a:pt x="471554" y="481300"/>
                  <a:pt x="499835" y="474206"/>
                  <a:pt x="434364" y="531493"/>
                </a:cubicBezTo>
                <a:cubicBezTo>
                  <a:pt x="391129" y="569323"/>
                  <a:pt x="345716" y="592546"/>
                  <a:pt x="294664" y="620393"/>
                </a:cubicBezTo>
                <a:cubicBezTo>
                  <a:pt x="278044" y="629459"/>
                  <a:pt x="260365" y="636511"/>
                  <a:pt x="243864" y="645793"/>
                </a:cubicBezTo>
                <a:cubicBezTo>
                  <a:pt x="192605" y="674626"/>
                  <a:pt x="133050" y="693107"/>
                  <a:pt x="91464" y="734693"/>
                </a:cubicBezTo>
                <a:cubicBezTo>
                  <a:pt x="78764" y="747393"/>
                  <a:pt x="67162" y="761295"/>
                  <a:pt x="53364" y="772793"/>
                </a:cubicBezTo>
                <a:cubicBezTo>
                  <a:pt x="41638" y="782564"/>
                  <a:pt x="0" y="798193"/>
                  <a:pt x="15264" y="798193"/>
                </a:cubicBezTo>
                <a:cubicBezTo>
                  <a:pt x="54626" y="798193"/>
                  <a:pt x="94239" y="740505"/>
                  <a:pt x="116864" y="721993"/>
                </a:cubicBezTo>
                <a:cubicBezTo>
                  <a:pt x="145049" y="698933"/>
                  <a:pt x="174537" y="677229"/>
                  <a:pt x="205764" y="658493"/>
                </a:cubicBezTo>
                <a:cubicBezTo>
                  <a:pt x="289625" y="608176"/>
                  <a:pt x="312174" y="617300"/>
                  <a:pt x="383564" y="556893"/>
                </a:cubicBezTo>
                <a:cubicBezTo>
                  <a:pt x="523746" y="438278"/>
                  <a:pt x="412039" y="488135"/>
                  <a:pt x="548664" y="442593"/>
                </a:cubicBezTo>
                <a:cubicBezTo>
                  <a:pt x="565597" y="425660"/>
                  <a:pt x="581566" y="407703"/>
                  <a:pt x="599464" y="391793"/>
                </a:cubicBezTo>
                <a:cubicBezTo>
                  <a:pt x="665865" y="332770"/>
                  <a:pt x="645488" y="355290"/>
                  <a:pt x="701064" y="315593"/>
                </a:cubicBezTo>
                <a:cubicBezTo>
                  <a:pt x="811333" y="236829"/>
                  <a:pt x="700174" y="311953"/>
                  <a:pt x="789964" y="252093"/>
                </a:cubicBezTo>
                <a:cubicBezTo>
                  <a:pt x="768857" y="315413"/>
                  <a:pt x="790389" y="269750"/>
                  <a:pt x="739164" y="328293"/>
                </a:cubicBezTo>
                <a:cubicBezTo>
                  <a:pt x="721314" y="348693"/>
                  <a:pt x="706942" y="372054"/>
                  <a:pt x="688364" y="391793"/>
                </a:cubicBezTo>
                <a:cubicBezTo>
                  <a:pt x="639126" y="444108"/>
                  <a:pt x="595740" y="504342"/>
                  <a:pt x="535964" y="544193"/>
                </a:cubicBezTo>
                <a:cubicBezTo>
                  <a:pt x="523264" y="552660"/>
                  <a:pt x="509453" y="559660"/>
                  <a:pt x="497864" y="569593"/>
                </a:cubicBezTo>
                <a:cubicBezTo>
                  <a:pt x="386117" y="665376"/>
                  <a:pt x="506863" y="579494"/>
                  <a:pt x="396264" y="658493"/>
                </a:cubicBezTo>
                <a:cubicBezTo>
                  <a:pt x="383844" y="667365"/>
                  <a:pt x="369572" y="673752"/>
                  <a:pt x="358164" y="683893"/>
                </a:cubicBezTo>
                <a:cubicBezTo>
                  <a:pt x="331316" y="707758"/>
                  <a:pt x="311852" y="740168"/>
                  <a:pt x="281964" y="760093"/>
                </a:cubicBezTo>
                <a:cubicBezTo>
                  <a:pt x="269264" y="768560"/>
                  <a:pt x="243864" y="770229"/>
                  <a:pt x="243864" y="785493"/>
                </a:cubicBezTo>
                <a:cubicBezTo>
                  <a:pt x="243864" y="798880"/>
                  <a:pt x="269659" y="778066"/>
                  <a:pt x="281964" y="772793"/>
                </a:cubicBezTo>
                <a:cubicBezTo>
                  <a:pt x="299365" y="765335"/>
                  <a:pt x="317358" y="758397"/>
                  <a:pt x="332764" y="747393"/>
                </a:cubicBezTo>
                <a:cubicBezTo>
                  <a:pt x="414248" y="689190"/>
                  <a:pt x="323273" y="721191"/>
                  <a:pt x="421664" y="696593"/>
                </a:cubicBezTo>
                <a:cubicBezTo>
                  <a:pt x="480759" y="652271"/>
                  <a:pt x="484737" y="646007"/>
                  <a:pt x="561364" y="607693"/>
                </a:cubicBezTo>
                <a:cubicBezTo>
                  <a:pt x="581754" y="597498"/>
                  <a:pt x="603697" y="590760"/>
                  <a:pt x="624864" y="582293"/>
                </a:cubicBezTo>
                <a:cubicBezTo>
                  <a:pt x="650264" y="561126"/>
                  <a:pt x="673880" y="537613"/>
                  <a:pt x="701064" y="518793"/>
                </a:cubicBezTo>
                <a:cubicBezTo>
                  <a:pt x="729126" y="499366"/>
                  <a:pt x="761170" y="486317"/>
                  <a:pt x="789964" y="467993"/>
                </a:cubicBezTo>
                <a:cubicBezTo>
                  <a:pt x="807822" y="456629"/>
                  <a:pt x="823152" y="441634"/>
                  <a:pt x="840764" y="429893"/>
                </a:cubicBezTo>
                <a:cubicBezTo>
                  <a:pt x="861303" y="416201"/>
                  <a:pt x="883332" y="404876"/>
                  <a:pt x="904264" y="391793"/>
                </a:cubicBezTo>
                <a:cubicBezTo>
                  <a:pt x="917207" y="383703"/>
                  <a:pt x="949190" y="352741"/>
                  <a:pt x="942364" y="366393"/>
                </a:cubicBezTo>
                <a:cubicBezTo>
                  <a:pt x="931654" y="387812"/>
                  <a:pt x="907333" y="399171"/>
                  <a:pt x="891564" y="417193"/>
                </a:cubicBezTo>
                <a:cubicBezTo>
                  <a:pt x="877626" y="433123"/>
                  <a:pt x="868431" y="453026"/>
                  <a:pt x="853464" y="467993"/>
                </a:cubicBezTo>
                <a:cubicBezTo>
                  <a:pt x="842671" y="478786"/>
                  <a:pt x="827090" y="483622"/>
                  <a:pt x="815364" y="493393"/>
                </a:cubicBezTo>
                <a:cubicBezTo>
                  <a:pt x="743702" y="553111"/>
                  <a:pt x="812564" y="521475"/>
                  <a:pt x="701064" y="582293"/>
                </a:cubicBezTo>
                <a:cubicBezTo>
                  <a:pt x="681050" y="593209"/>
                  <a:pt x="657492" y="596622"/>
                  <a:pt x="637564" y="607693"/>
                </a:cubicBezTo>
                <a:cubicBezTo>
                  <a:pt x="619061" y="617972"/>
                  <a:pt x="604713" y="634575"/>
                  <a:pt x="586764" y="645793"/>
                </a:cubicBezTo>
                <a:cubicBezTo>
                  <a:pt x="450498" y="730960"/>
                  <a:pt x="615192" y="608727"/>
                  <a:pt x="497864" y="709293"/>
                </a:cubicBezTo>
                <a:cubicBezTo>
                  <a:pt x="481793" y="723068"/>
                  <a:pt x="427411" y="755254"/>
                  <a:pt x="447064" y="747393"/>
                </a:cubicBezTo>
                <a:cubicBezTo>
                  <a:pt x="512700" y="721139"/>
                  <a:pt x="520358" y="720114"/>
                  <a:pt x="586764" y="683893"/>
                </a:cubicBezTo>
                <a:cubicBezTo>
                  <a:pt x="608434" y="672073"/>
                  <a:pt x="627345" y="654961"/>
                  <a:pt x="650264" y="645793"/>
                </a:cubicBezTo>
                <a:cubicBezTo>
                  <a:pt x="691300" y="629379"/>
                  <a:pt x="734931" y="620393"/>
                  <a:pt x="777264" y="607693"/>
                </a:cubicBezTo>
                <a:cubicBezTo>
                  <a:pt x="863286" y="550345"/>
                  <a:pt x="758025" y="613535"/>
                  <a:pt x="878864" y="569593"/>
                </a:cubicBezTo>
                <a:cubicBezTo>
                  <a:pt x="1080850" y="496144"/>
                  <a:pt x="859797" y="555310"/>
                  <a:pt x="1005864" y="518793"/>
                </a:cubicBezTo>
                <a:cubicBezTo>
                  <a:pt x="987122" y="546906"/>
                  <a:pt x="971700" y="575436"/>
                  <a:pt x="942364" y="594993"/>
                </a:cubicBezTo>
                <a:cubicBezTo>
                  <a:pt x="931225" y="602419"/>
                  <a:pt x="916964" y="603460"/>
                  <a:pt x="904264" y="607693"/>
                </a:cubicBezTo>
                <a:cubicBezTo>
                  <a:pt x="724654" y="787303"/>
                  <a:pt x="881074" y="657388"/>
                  <a:pt x="777264" y="709293"/>
                </a:cubicBezTo>
                <a:cubicBezTo>
                  <a:pt x="765135" y="715357"/>
                  <a:pt x="677948" y="775077"/>
                  <a:pt x="688364" y="785493"/>
                </a:cubicBezTo>
                <a:cubicBezTo>
                  <a:pt x="709531" y="806660"/>
                  <a:pt x="747631" y="777026"/>
                  <a:pt x="777264" y="772793"/>
                </a:cubicBezTo>
                <a:cubicBezTo>
                  <a:pt x="802664" y="760093"/>
                  <a:pt x="827514" y="746227"/>
                  <a:pt x="853464" y="734693"/>
                </a:cubicBezTo>
                <a:cubicBezTo>
                  <a:pt x="865697" y="729256"/>
                  <a:pt x="884138" y="710854"/>
                  <a:pt x="891564" y="721993"/>
                </a:cubicBezTo>
                <a:cubicBezTo>
                  <a:pt x="901246" y="736516"/>
                  <a:pt x="888873" y="758494"/>
                  <a:pt x="878864" y="772793"/>
                </a:cubicBezTo>
                <a:cubicBezTo>
                  <a:pt x="858265" y="802221"/>
                  <a:pt x="828064" y="823593"/>
                  <a:pt x="802664" y="848993"/>
                </a:cubicBezTo>
                <a:cubicBezTo>
                  <a:pt x="789964" y="861693"/>
                  <a:pt x="746742" y="889321"/>
                  <a:pt x="764564" y="887093"/>
                </a:cubicBezTo>
                <a:lnTo>
                  <a:pt x="866164" y="874393"/>
                </a:lnTo>
                <a:cubicBezTo>
                  <a:pt x="956770" y="844191"/>
                  <a:pt x="952510" y="821107"/>
                  <a:pt x="929664" y="912493"/>
                </a:cubicBezTo>
                <a:cubicBezTo>
                  <a:pt x="926417" y="925480"/>
                  <a:pt x="921197" y="937893"/>
                  <a:pt x="916964" y="950593"/>
                </a:cubicBezTo>
                <a:cubicBezTo>
                  <a:pt x="929664" y="954826"/>
                  <a:pt x="943925" y="955867"/>
                  <a:pt x="955064" y="963293"/>
                </a:cubicBezTo>
                <a:cubicBezTo>
                  <a:pt x="1034075" y="1015967"/>
                  <a:pt x="988760" y="1058642"/>
                  <a:pt x="980464" y="1166493"/>
                </a:cubicBezTo>
                <a:cubicBezTo>
                  <a:pt x="995801" y="1227842"/>
                  <a:pt x="1009719" y="1258455"/>
                  <a:pt x="980464" y="1331593"/>
                </a:cubicBezTo>
                <a:cubicBezTo>
                  <a:pt x="975492" y="1344022"/>
                  <a:pt x="955616" y="1342400"/>
                  <a:pt x="942364" y="1344293"/>
                </a:cubicBezTo>
                <a:cubicBezTo>
                  <a:pt x="896075" y="1350906"/>
                  <a:pt x="849166" y="1352098"/>
                  <a:pt x="802664" y="1356993"/>
                </a:cubicBezTo>
                <a:cubicBezTo>
                  <a:pt x="768721" y="1360566"/>
                  <a:pt x="735161" y="1368178"/>
                  <a:pt x="701064" y="1369693"/>
                </a:cubicBezTo>
                <a:cubicBezTo>
                  <a:pt x="544528" y="1376650"/>
                  <a:pt x="387797" y="1378160"/>
                  <a:pt x="231164" y="1382393"/>
                </a:cubicBezTo>
                <a:cubicBezTo>
                  <a:pt x="182902" y="1398480"/>
                  <a:pt x="161110" y="1396629"/>
                  <a:pt x="256564" y="1420493"/>
                </a:cubicBezTo>
                <a:cubicBezTo>
                  <a:pt x="285604" y="1427753"/>
                  <a:pt x="316068" y="1427540"/>
                  <a:pt x="345464" y="1433193"/>
                </a:cubicBezTo>
                <a:cubicBezTo>
                  <a:pt x="426181" y="1448716"/>
                  <a:pt x="586764" y="1483993"/>
                  <a:pt x="586764" y="1483993"/>
                </a:cubicBezTo>
                <a:cubicBezTo>
                  <a:pt x="671431" y="1479760"/>
                  <a:pt x="758245" y="1490709"/>
                  <a:pt x="840764" y="1471293"/>
                </a:cubicBezTo>
                <a:cubicBezTo>
                  <a:pt x="858247" y="1467179"/>
                  <a:pt x="820088" y="1437549"/>
                  <a:pt x="802664" y="1433193"/>
                </a:cubicBezTo>
                <a:cubicBezTo>
                  <a:pt x="749116" y="1419806"/>
                  <a:pt x="692597" y="1424726"/>
                  <a:pt x="637564" y="1420493"/>
                </a:cubicBezTo>
                <a:cubicBezTo>
                  <a:pt x="523264" y="1424726"/>
                  <a:pt x="408573" y="1422838"/>
                  <a:pt x="294664" y="1433193"/>
                </a:cubicBezTo>
                <a:cubicBezTo>
                  <a:pt x="273167" y="1435147"/>
                  <a:pt x="336622" y="1444518"/>
                  <a:pt x="358164" y="1445893"/>
                </a:cubicBezTo>
                <a:cubicBezTo>
                  <a:pt x="535804" y="1457232"/>
                  <a:pt x="713764" y="1462826"/>
                  <a:pt x="891564" y="1471293"/>
                </a:cubicBezTo>
                <a:cubicBezTo>
                  <a:pt x="904264" y="1475526"/>
                  <a:pt x="942732" y="1481089"/>
                  <a:pt x="929664" y="1483993"/>
                </a:cubicBezTo>
                <a:cubicBezTo>
                  <a:pt x="879902" y="1495051"/>
                  <a:pt x="827676" y="1489131"/>
                  <a:pt x="777264" y="1496693"/>
                </a:cubicBezTo>
                <a:cubicBezTo>
                  <a:pt x="681947" y="1510991"/>
                  <a:pt x="701392" y="1516557"/>
                  <a:pt x="637564" y="1534793"/>
                </a:cubicBezTo>
                <a:cubicBezTo>
                  <a:pt x="541861" y="1562137"/>
                  <a:pt x="632731" y="1529106"/>
                  <a:pt x="523264" y="1572893"/>
                </a:cubicBezTo>
                <a:cubicBezTo>
                  <a:pt x="582531" y="1577126"/>
                  <a:pt x="642010" y="1579031"/>
                  <a:pt x="701064" y="1585593"/>
                </a:cubicBezTo>
                <a:cubicBezTo>
                  <a:pt x="756404" y="1591742"/>
                  <a:pt x="811043" y="1603119"/>
                  <a:pt x="866164" y="1610993"/>
                </a:cubicBezTo>
                <a:cubicBezTo>
                  <a:pt x="899951" y="1615820"/>
                  <a:pt x="933897" y="1619460"/>
                  <a:pt x="967764" y="1623693"/>
                </a:cubicBezTo>
                <a:cubicBezTo>
                  <a:pt x="997397" y="1632160"/>
                  <a:pt x="1026765" y="1641618"/>
                  <a:pt x="1056664" y="1649093"/>
                </a:cubicBezTo>
                <a:cubicBezTo>
                  <a:pt x="1077605" y="1654328"/>
                  <a:pt x="1129817" y="1642486"/>
                  <a:pt x="1120164" y="1661793"/>
                </a:cubicBezTo>
                <a:cubicBezTo>
                  <a:pt x="1108648" y="1684825"/>
                  <a:pt x="1069699" y="1673606"/>
                  <a:pt x="1043964" y="1674493"/>
                </a:cubicBezTo>
                <a:cubicBezTo>
                  <a:pt x="823921" y="1682081"/>
                  <a:pt x="603697" y="1682960"/>
                  <a:pt x="383564" y="1687193"/>
                </a:cubicBezTo>
                <a:cubicBezTo>
                  <a:pt x="455531" y="1691426"/>
                  <a:pt x="527669" y="1693366"/>
                  <a:pt x="599464" y="1699893"/>
                </a:cubicBezTo>
                <a:cubicBezTo>
                  <a:pt x="701030" y="1709126"/>
                  <a:pt x="626329" y="1712959"/>
                  <a:pt x="726464" y="1737993"/>
                </a:cubicBezTo>
                <a:cubicBezTo>
                  <a:pt x="755504" y="1745253"/>
                  <a:pt x="785731" y="1746460"/>
                  <a:pt x="815364" y="1750693"/>
                </a:cubicBezTo>
                <a:cubicBezTo>
                  <a:pt x="724154" y="1773496"/>
                  <a:pt x="755546" y="1768547"/>
                  <a:pt x="612164" y="1776093"/>
                </a:cubicBezTo>
                <a:cubicBezTo>
                  <a:pt x="502168" y="1781882"/>
                  <a:pt x="392031" y="1784560"/>
                  <a:pt x="281964" y="1788793"/>
                </a:cubicBezTo>
                <a:cubicBezTo>
                  <a:pt x="315831" y="1784560"/>
                  <a:pt x="349493" y="1778097"/>
                  <a:pt x="383564" y="1776093"/>
                </a:cubicBezTo>
                <a:cubicBezTo>
                  <a:pt x="493522" y="1769625"/>
                  <a:pt x="818260" y="1798225"/>
                  <a:pt x="713764" y="1763393"/>
                </a:cubicBezTo>
                <a:cubicBezTo>
                  <a:pt x="585186" y="1720534"/>
                  <a:pt x="442831" y="1754926"/>
                  <a:pt x="307364" y="1750693"/>
                </a:cubicBezTo>
                <a:cubicBezTo>
                  <a:pt x="476082" y="1716949"/>
                  <a:pt x="391407" y="1729589"/>
                  <a:pt x="561364" y="1712593"/>
                </a:cubicBezTo>
                <a:lnTo>
                  <a:pt x="726464" y="1725293"/>
                </a:lnTo>
                <a:cubicBezTo>
                  <a:pt x="561269" y="1718939"/>
                  <a:pt x="396130" y="1710652"/>
                  <a:pt x="231164" y="1699893"/>
                </a:cubicBezTo>
                <a:cubicBezTo>
                  <a:pt x="201293" y="1697945"/>
                  <a:pt x="171897" y="1691426"/>
                  <a:pt x="142264" y="1687193"/>
                </a:cubicBezTo>
                <a:cubicBezTo>
                  <a:pt x="163431" y="1682960"/>
                  <a:pt x="184259" y="1676363"/>
                  <a:pt x="205764" y="1674493"/>
                </a:cubicBezTo>
                <a:cubicBezTo>
                  <a:pt x="281795" y="1667882"/>
                  <a:pt x="359529" y="1676760"/>
                  <a:pt x="434364" y="1661793"/>
                </a:cubicBezTo>
                <a:cubicBezTo>
                  <a:pt x="467831" y="1655100"/>
                  <a:pt x="366595" y="1653604"/>
                  <a:pt x="332764" y="1649093"/>
                </a:cubicBezTo>
                <a:lnTo>
                  <a:pt x="243864" y="1636393"/>
                </a:lnTo>
                <a:cubicBezTo>
                  <a:pt x="220074" y="1628463"/>
                  <a:pt x="180364" y="1623890"/>
                  <a:pt x="180364" y="1585593"/>
                </a:cubicBezTo>
                <a:cubicBezTo>
                  <a:pt x="180364" y="1538633"/>
                  <a:pt x="261890" y="1528784"/>
                  <a:pt x="281964" y="1522093"/>
                </a:cubicBezTo>
                <a:lnTo>
                  <a:pt x="320064" y="1509393"/>
                </a:lnTo>
                <a:cubicBezTo>
                  <a:pt x="303131" y="1505160"/>
                  <a:pt x="286380" y="1500116"/>
                  <a:pt x="269264" y="1496693"/>
                </a:cubicBezTo>
                <a:cubicBezTo>
                  <a:pt x="244014" y="1491643"/>
                  <a:pt x="211272" y="1502201"/>
                  <a:pt x="193064" y="1483993"/>
                </a:cubicBezTo>
                <a:cubicBezTo>
                  <a:pt x="180722" y="1471651"/>
                  <a:pt x="226748" y="1474716"/>
                  <a:pt x="243864" y="1471293"/>
                </a:cubicBezTo>
                <a:cubicBezTo>
                  <a:pt x="269114" y="1466243"/>
                  <a:pt x="294664" y="1462826"/>
                  <a:pt x="320064" y="1458593"/>
                </a:cubicBezTo>
                <a:cubicBezTo>
                  <a:pt x="324297" y="1445893"/>
                  <a:pt x="340545" y="1431386"/>
                  <a:pt x="332764" y="1420493"/>
                </a:cubicBezTo>
                <a:cubicBezTo>
                  <a:pt x="304912" y="1381500"/>
                  <a:pt x="234637" y="1362770"/>
                  <a:pt x="193064" y="1344293"/>
                </a:cubicBezTo>
                <a:cubicBezTo>
                  <a:pt x="175764" y="1336604"/>
                  <a:pt x="158702" y="1328286"/>
                  <a:pt x="142264" y="1318893"/>
                </a:cubicBezTo>
                <a:cubicBezTo>
                  <a:pt x="129012" y="1311320"/>
                  <a:pt x="117816" y="1300319"/>
                  <a:pt x="104164" y="1293493"/>
                </a:cubicBezTo>
                <a:cubicBezTo>
                  <a:pt x="92190" y="1287506"/>
                  <a:pt x="78764" y="1285026"/>
                  <a:pt x="66064" y="1280793"/>
                </a:cubicBezTo>
                <a:cubicBezTo>
                  <a:pt x="58530" y="1243121"/>
                  <a:pt x="44726" y="1177653"/>
                  <a:pt x="40664" y="1141093"/>
                </a:cubicBezTo>
                <a:cubicBezTo>
                  <a:pt x="39262" y="1128471"/>
                  <a:pt x="40664" y="1115693"/>
                  <a:pt x="40664" y="1102993"/>
                </a:cubicBezTo>
              </a:path>
            </a:pathLst>
          </a:cu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CA">
              <a:latin typeface="Arial" pitchFamily="34" charset="0"/>
            </a:endParaRP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505200" y="4916488"/>
          <a:ext cx="9556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4" imgW="609480" imgH="266400" progId="Equation.3">
                  <p:embed/>
                </p:oleObj>
              </mc:Choice>
              <mc:Fallback>
                <p:oleObj name="Equation" r:id="rId4" imgW="609480" imgH="266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16488"/>
                        <a:ext cx="955675" cy="4175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3"/>
          <p:cNvGraphicFramePr>
            <a:graphicFrameLocks noChangeAspect="1"/>
          </p:cNvGraphicFramePr>
          <p:nvPr/>
        </p:nvGraphicFramePr>
        <p:xfrm>
          <a:off x="4759325" y="4876800"/>
          <a:ext cx="9556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6" imgW="609480" imgH="266400" progId="Equation.3">
                  <p:embed/>
                </p:oleObj>
              </mc:Choice>
              <mc:Fallback>
                <p:oleObj name="Equation" r:id="rId6" imgW="609480" imgH="266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25" y="4876800"/>
                        <a:ext cx="955675" cy="4175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010400" y="4724400"/>
            <a:ext cx="685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dirty="0">
                <a:solidFill>
                  <a:schemeClr val="accent4">
                    <a:lumMod val="10000"/>
                  </a:schemeClr>
                </a:solidFill>
              </a:rPr>
              <a:t>μ</a:t>
            </a:r>
            <a:r>
              <a:rPr lang="en-CA" baseline="-25000" dirty="0">
                <a:solidFill>
                  <a:schemeClr val="accent4">
                    <a:lumMod val="10000"/>
                  </a:schemeClr>
                </a:solidFill>
              </a:rPr>
              <a:t>X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76200" y="1497080"/>
          <a:ext cx="8915400" cy="1017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8" imgW="2336760" imgH="266400" progId="Equation.3">
                  <p:embed/>
                </p:oleObj>
              </mc:Choice>
              <mc:Fallback>
                <p:oleObj name="Equation" r:id="rId8" imgW="2336760" imgH="26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497080"/>
                        <a:ext cx="8915400" cy="10175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4E3B8-F37D-4866-AF27-831B3FE151FD}" type="slidenum">
              <a:rPr lang="en-CA" smtClean="0">
                <a:latin typeface="Arial" charset="0"/>
              </a:rPr>
              <a:pPr>
                <a:defRPr/>
              </a:pPr>
              <a:t>128</a:t>
            </a:fld>
            <a:endParaRPr lang="en-CA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Formula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90600"/>
            <a:ext cx="8686800" cy="1981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Our final formula becomes: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600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28600" y="3429000"/>
            <a:ext cx="8686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3200" b="0" kern="0" dirty="0">
                <a:solidFill>
                  <a:schemeClr val="tx1"/>
                </a:solidFill>
                <a:latin typeface="+mn-lt"/>
                <a:cs typeface="+mn-cs"/>
              </a:rPr>
              <a:t>Or in general:</a:t>
            </a: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3600" b="0" kern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ru-RU" sz="3200" b="0" kern="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5029200"/>
            <a:ext cx="8686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3200" b="0" kern="0" dirty="0">
                <a:solidFill>
                  <a:schemeClr val="tx1"/>
                </a:solidFill>
                <a:latin typeface="+mn-lt"/>
                <a:cs typeface="+mn-cs"/>
              </a:rPr>
              <a:t>Which gives us an upper and lower bound for our CI.</a:t>
            </a: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3600" b="0" kern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ru-RU" sz="3200" b="0" kern="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80999" y="1676400"/>
          <a:ext cx="6705597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4" imgW="1066680" imgH="266400" progId="Equation.3">
                  <p:embed/>
                </p:oleObj>
              </mc:Choice>
              <mc:Fallback>
                <p:oleObj name="Equation" r:id="rId4" imgW="1066680" imgH="26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999" y="1676400"/>
                        <a:ext cx="6705597" cy="167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04800" y="4038600"/>
          <a:ext cx="8153400" cy="99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6" imgW="1866600" imgH="228600" progId="Equation.3">
                  <p:embed/>
                </p:oleObj>
              </mc:Choice>
              <mc:Fallback>
                <p:oleObj name="Equation" r:id="rId6" imgW="18666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038600"/>
                        <a:ext cx="8153400" cy="9982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32778-DC0C-415B-8B9F-AA63420368C5}" type="slidenum">
              <a:rPr lang="en-CA" smtClean="0">
                <a:latin typeface="Arial" charset="0"/>
              </a:rPr>
              <a:pPr>
                <a:defRPr/>
              </a:pPr>
              <a:t>129</a:t>
            </a:fld>
            <a:endParaRPr lang="en-CA">
              <a:latin typeface="Arial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Example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/>
              <a:t>Flipping a coin has given us 25 heads with a value of 1, and 15 tails with a value of zero.  Find the 95% CI if n=40.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/>
              <a:t>We therefore have: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81000" y="4038600"/>
          <a:ext cx="8320088" cy="172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4" imgW="1904760" imgH="393480" progId="Equation.3">
                  <p:embed/>
                </p:oleObj>
              </mc:Choice>
              <mc:Fallback>
                <p:oleObj name="Equation" r:id="rId4" imgW="190476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038600"/>
                        <a:ext cx="8320088" cy="1720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84710-568E-4C83-B30F-521735170A2D}" type="slidenum">
              <a:rPr lang="en-CA" smtClean="0">
                <a:latin typeface="Arial" charset="0"/>
              </a:rPr>
              <a:pPr>
                <a:defRPr/>
              </a:pPr>
              <a:t>13</a:t>
            </a:fld>
            <a:endParaRPr lang="en-CA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5.2 Probability of Small World’s Die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0" y="838200"/>
            <a:ext cx="5791200" cy="3581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800" dirty="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cs typeface="Tahoma" pitchFamily="34" charset="0"/>
              </a:rPr>
              <a:t>In the board game Small World, the 6-sided die has a blank (0) on 3 sides, and a 1, 2, and 3 on each of the remaining sides</a:t>
            </a:r>
          </a:p>
          <a:p>
            <a:pPr eaLnBrk="1" hangingPunct="1">
              <a:buFontTx/>
              <a:buNone/>
            </a:pP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81400" y="4495800"/>
          <a:ext cx="4000500" cy="208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55" name="Equation" r:id="rId4" imgW="1562040" imgH="812520" progId="Equation.3">
                  <p:embed/>
                </p:oleObj>
              </mc:Choice>
              <mc:Fallback>
                <p:oleObj name="Equation" r:id="rId4" imgW="1562040" imgH="8125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95800"/>
                        <a:ext cx="4000500" cy="20812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 descr="Small world di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-1" y="838200"/>
            <a:ext cx="3316637" cy="3657600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59227D-642A-4B40-92FC-575237F3D40F}" type="slidenum">
              <a:rPr lang="en-CA" smtClean="0">
                <a:latin typeface="Arial" charset="0"/>
              </a:rPr>
              <a:pPr>
                <a:defRPr/>
              </a:pPr>
              <a:t>130</a:t>
            </a:fld>
            <a:endParaRPr lang="en-CA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86800" cy="1143000"/>
          </a:xfrm>
        </p:spPr>
        <p:txBody>
          <a:bodyPr/>
          <a:lstStyle/>
          <a:p>
            <a:pPr algn="ctr" eaLnBrk="1" hangingPunct="1"/>
            <a:r>
              <a:rPr lang="en-US" sz="3600"/>
              <a:t>5.9.1 </a:t>
            </a:r>
            <a:r>
              <a:rPr lang="en-US" sz="3600" b="1" u="sng"/>
              <a:t>IMPORTANT </a:t>
            </a:r>
            <a:r>
              <a:rPr lang="en-US" sz="3600"/>
              <a:t>- Estimated Standard Deviation of a Sample Mean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/>
              <a:t>We have already seen that sample standard deviation is found through the formula: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/>
              <a:t>Standard deviation of a </a:t>
            </a:r>
            <a:r>
              <a:rPr lang="en-US" sz="2800" b="1" u="sng" dirty="0"/>
              <a:t>sample mean </a:t>
            </a:r>
            <a:r>
              <a:rPr lang="en-US" sz="2800" dirty="0"/>
              <a:t>is found through: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2024319" y="2286000"/>
          <a:ext cx="4757481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4" imgW="1206360" imgH="482400" progId="Equation.3">
                  <p:embed/>
                </p:oleObj>
              </mc:Choice>
              <mc:Fallback>
                <p:oleObj name="Equation" r:id="rId4" imgW="120636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319" y="2286000"/>
                        <a:ext cx="4757481" cy="1905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667000" y="5029200"/>
          <a:ext cx="315436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6" imgW="799920" imgH="266400" progId="Equation.3">
                  <p:embed/>
                </p:oleObj>
              </mc:Choice>
              <mc:Fallback>
                <p:oleObj name="Equation" r:id="rId6" imgW="799920" imgH="266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29200"/>
                        <a:ext cx="3154362" cy="1054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uiExpand="1" build="p" bldLvl="5" autoUpdateAnimBg="0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6FE4E-C41B-44EE-AF36-3F7B63BFDDEF}" type="slidenum">
              <a:rPr lang="en-CA" smtClean="0">
                <a:latin typeface="Arial" charset="0"/>
              </a:rPr>
              <a:pPr>
                <a:defRPr/>
              </a:pPr>
              <a:t>131</a:t>
            </a:fld>
            <a:endParaRPr lang="en-CA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/>
          <a:lstStyle/>
          <a:p>
            <a:pPr algn="ctr" eaLnBrk="1" hangingPunct="1"/>
            <a:r>
              <a:rPr lang="en-US" sz="3600"/>
              <a:t>5.9.1 Example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228600" y="838200"/>
          <a:ext cx="6359349" cy="384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4" imgW="2336760" imgH="1409400" progId="Equation.3">
                  <p:embed/>
                </p:oleObj>
              </mc:Choice>
              <mc:Fallback>
                <p:oleObj name="Equation" r:id="rId4" imgW="2336760" imgH="1409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838200"/>
                        <a:ext cx="6359349" cy="38465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457200" y="4953000"/>
          <a:ext cx="826135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6" imgW="2095200" imgH="266400" progId="Equation.3">
                  <p:embed/>
                </p:oleObj>
              </mc:Choice>
              <mc:Fallback>
                <p:oleObj name="Equation" r:id="rId6" imgW="2095200" imgH="266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953000"/>
                        <a:ext cx="8261350" cy="1054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CFEF-FFEC-478F-8DC6-33EEF85941C5}" type="slidenum">
              <a:rPr lang="en-CA" smtClean="0">
                <a:latin typeface="Arial" charset="0"/>
              </a:rPr>
              <a:pPr>
                <a:defRPr/>
              </a:pPr>
              <a:t>132</a:t>
            </a:fld>
            <a:endParaRPr lang="en-CA">
              <a:latin typeface="Arial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Example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481287" name="Rectangle 7"/>
          <p:cNvSpPr>
            <a:spLocks noChangeArrowheads="1"/>
          </p:cNvSpPr>
          <p:nvPr/>
        </p:nvSpPr>
        <p:spPr bwMode="auto">
          <a:xfrm>
            <a:off x="0" y="144780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A 95% CI has 2.5% off each tail. If n=40,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t* = 2.02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762000" y="2667000"/>
          <a:ext cx="6608763" cy="306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4" imgW="1676160" imgH="774360" progId="Equation.3">
                  <p:embed/>
                </p:oleObj>
              </mc:Choice>
              <mc:Fallback>
                <p:oleObj name="Equation" r:id="rId4" imgW="1676160" imgH="7743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67000"/>
                        <a:ext cx="6608763" cy="30622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1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1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7" grpId="0" build="p"/>
    </p:bld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A523D-EB37-4FE9-92AF-33A7A55EA737}" type="slidenum">
              <a:rPr lang="en-CA" smtClean="0">
                <a:latin typeface="Arial" charset="0"/>
              </a:rPr>
              <a:pPr>
                <a:defRPr/>
              </a:pPr>
              <a:t>133</a:t>
            </a:fld>
            <a:endParaRPr lang="en-CA">
              <a:latin typeface="Arial" charset="0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Interpretation:</a:t>
            </a: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In this example, we have a confidence interval of 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[0.47, 0.78].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 other words, in repeated samples, </a:t>
            </a:r>
            <a:r>
              <a:rPr lang="en-US" sz="3200" b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95%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of these intervals will include the probability of getting a “heads” when flipping a coin.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2154A-989B-42BD-8E1B-9D57023F4EF7}" type="slidenum">
              <a:rPr lang="en-CA" smtClean="0">
                <a:latin typeface="Arial" charset="0"/>
              </a:rPr>
              <a:pPr>
                <a:defRPr/>
              </a:pPr>
              <a:t>134</a:t>
            </a:fld>
            <a:endParaRPr lang="en-CA">
              <a:latin typeface="Arial" charset="0"/>
            </a:endParaRPr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5.9.1 Confidence Requirements</a:t>
            </a: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0181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In order to construct a confidence interval, one needs: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lphaLcParenR"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A </a:t>
            </a:r>
            <a:r>
              <a:rPr lang="en-US" sz="3200" b="0" i="1">
                <a:solidFill>
                  <a:schemeClr val="tx1"/>
                </a:solidFill>
                <a:latin typeface="Tahoma" pitchFamily="34" charset="0"/>
              </a:rPr>
              <a:t>point estimate 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of the parameter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lphaLcParenR"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Estimated standard deviation of the parameter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lphaLcParenR"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 critical value from a probability distribution (or </a:t>
            </a:r>
            <a:r>
              <a:rPr lang="el-GR" sz="3200" b="0">
                <a:solidFill>
                  <a:schemeClr val="tx1"/>
                </a:solidFill>
              </a:rPr>
              <a:t>α</a:t>
            </a:r>
            <a:r>
              <a:rPr lang="en-US" sz="3200" b="0">
                <a:solidFill>
                  <a:schemeClr val="tx1"/>
                </a:solidFill>
              </a:rPr>
              <a:t> and the sample size, n)</a:t>
            </a:r>
            <a:endParaRPr lang="en-US" sz="3200" b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B7A599-FE20-4DA5-A572-A128E920EB97}" type="slidenum">
              <a:rPr lang="en-CA" smtClean="0">
                <a:latin typeface="Arial" charset="0"/>
              </a:rPr>
              <a:pPr>
                <a:defRPr/>
              </a:pPr>
              <a:t>135</a:t>
            </a:fld>
            <a:endParaRPr lang="en-CA">
              <a:latin typeface="Arial" charset="0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0" y="838200"/>
            <a:ext cx="9144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</a:rPr>
              <a:t>After a model has been derived, it is often useful to test various hypotheses: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Are a pair of dice weighted towards another number (say 11)?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Does a player get blackjack more often than he should?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Will raising tuition increase graduation rates?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Will soaring gas costs decrease car sales?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Will the recession affect Xbox sales?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Does fancy wrapping increase the appeal of Christmas presents?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="0">
                <a:solidFill>
                  <a:schemeClr val="tx1"/>
                </a:solidFill>
              </a:rPr>
              <a:t>Does communication between rivals affect price?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28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096526-C18C-42E0-AED7-D565DC36FB94}" type="slidenum">
              <a:rPr lang="en-CA" smtClean="0">
                <a:latin typeface="Arial" charset="0"/>
              </a:rPr>
              <a:pPr>
                <a:defRPr/>
              </a:pPr>
              <a:t>136</a:t>
            </a:fld>
            <a:endParaRPr lang="en-CA">
              <a:latin typeface="Arial" charset="0"/>
            </a:endParaRPr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28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Question: Is our data CONSISTENT with a particular parameter having a specific value?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14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Although we may observe an outcome (ie: a Blackjack player has 150% of his starting chips) (assume the average outcome should be 80%),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14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We need to test if this outcome is: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arenR"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Consistent with typical chance 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arenR"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Inconsistent – perhaps showing cheating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99AAB-512F-4B11-9A9A-8546F66F6486}" type="slidenum">
              <a:rPr lang="en-CA" smtClean="0">
                <a:latin typeface="Arial" charset="0"/>
              </a:rPr>
              <a:pPr>
                <a:defRPr/>
              </a:pPr>
              <a:t>137</a:t>
            </a:fld>
            <a:endParaRPr lang="en-CA">
              <a:latin typeface="Arial" charset="0"/>
            </a:endParaRP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Testing Consistency of a Hypothesized Parameter: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arenR"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</a:rPr>
              <a:t>Form a null and an alternate hypothesis.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sz="3200" b="0" baseline="-25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0 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= null hypothesis = variable is equal to a number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sz="3200" b="0" baseline="-25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= alternate hypothesis = variable is not equal to a number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EX)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sz="3200" b="0" baseline="-25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0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 Outcome=0.8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sz="3200" b="0" baseline="-25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 Outcome≠0.8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5850D-2ABD-4156-A8A1-928A71CB0C41}" type="slidenum">
              <a:rPr lang="en-CA" smtClean="0">
                <a:latin typeface="Arial" charset="0"/>
              </a:rPr>
              <a:pPr>
                <a:defRPr/>
              </a:pPr>
              <a:t>138</a:t>
            </a:fld>
            <a:endParaRPr lang="en-CA">
              <a:latin typeface="Arial" charset="0"/>
            </a:endParaRPr>
          </a:p>
        </p:txBody>
      </p: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Testing Consistency of a Hypothesized Parameter: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2) Collect appropriate sample data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3) Select an acceptable probability (</a:t>
            </a:r>
            <a:r>
              <a:rPr lang="el-GR" sz="3200" b="0">
                <a:solidFill>
                  <a:schemeClr val="tx1"/>
                </a:solidFill>
              </a:rPr>
              <a:t>α</a:t>
            </a:r>
            <a:r>
              <a:rPr lang="en-US" sz="3200" b="0">
                <a:solidFill>
                  <a:schemeClr val="tx1"/>
                </a:solidFill>
              </a:rPr>
              <a:t>) of rejecting a null hypothesis when it is true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			-Type one error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-Lower </a:t>
            </a:r>
            <a:r>
              <a:rPr lang="el-GR" sz="3200" b="0">
                <a:solidFill>
                  <a:schemeClr val="tx1"/>
                </a:solidFill>
              </a:rPr>
              <a:t>α</a:t>
            </a:r>
            <a:r>
              <a:rPr lang="en-US" sz="3200" b="0">
                <a:solidFill>
                  <a:schemeClr val="tx1"/>
                </a:solidFill>
              </a:rPr>
              <a:t>, more unlikely to find a sample that rejects the null hypothesis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 </a:t>
            </a:r>
            <a:r>
              <a:rPr lang="el-GR" sz="3200" b="0">
                <a:solidFill>
                  <a:schemeClr val="tx1"/>
                </a:solidFill>
              </a:rPr>
              <a:t>α</a:t>
            </a:r>
            <a:r>
              <a:rPr lang="en-US" sz="3200" b="0">
                <a:solidFill>
                  <a:schemeClr val="tx1"/>
                </a:solidFill>
              </a:rPr>
              <a:t> is often 10%, 5%, or 1%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168D4-1549-4A93-94E5-68019794A672}" type="slidenum">
              <a:rPr lang="en-CA" smtClean="0">
                <a:latin typeface="Arial" charset="0"/>
              </a:rPr>
              <a:pPr>
                <a:defRPr/>
              </a:pPr>
              <a:t>139</a:t>
            </a:fld>
            <a:endParaRPr lang="en-CA">
              <a:latin typeface="Arial" charset="0"/>
            </a:endParaRPr>
          </a:p>
        </p:txBody>
      </p:sp>
      <p:sp>
        <p:nvSpPr>
          <p:cNvPr id="1259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59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Testing Consistency of a Hypothesized Parameter: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4) Construct an appropriate test statistic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-ensure the test statistic can be calculated from the sample data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-ensure its distribution is appropriate to that being tested (ie: t-statistic for test for mean)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EDE2-FEBF-4D57-9F85-A748B50EE37F}" type="slidenum">
              <a:rPr lang="en-CA" smtClean="0">
                <a:latin typeface="Arial" charset="0"/>
              </a:rPr>
              <a:pPr>
                <a:defRPr/>
              </a:pPr>
              <a:t>14</a:t>
            </a:fld>
            <a:endParaRPr lang="en-CA">
              <a:latin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Extremes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cs typeface="Tahoma" pitchFamily="34" charset="0"/>
              </a:rPr>
              <a:t>If Prob(a) = 0, the event will </a:t>
            </a:r>
            <a:r>
              <a:rPr lang="en-US" b="1" i="1">
                <a:cs typeface="Tahoma" pitchFamily="34" charset="0"/>
              </a:rPr>
              <a:t>never</a:t>
            </a:r>
            <a:r>
              <a:rPr lang="en-US">
                <a:cs typeface="Tahoma" pitchFamily="34" charset="0"/>
              </a:rPr>
              <a:t> occur </a:t>
            </a:r>
          </a:p>
          <a:p>
            <a:pPr lvl="1" eaLnBrk="1" hangingPunct="1">
              <a:buFontTx/>
              <a:buNone/>
            </a:pPr>
            <a:r>
              <a:rPr lang="en-US">
                <a:cs typeface="Tahoma" pitchFamily="34" charset="0"/>
              </a:rPr>
              <a:t>ie: Canada moves to Europe</a:t>
            </a:r>
          </a:p>
          <a:p>
            <a:pPr lvl="1" eaLnBrk="1" hangingPunct="1">
              <a:buFontTx/>
              <a:buNone/>
            </a:pPr>
            <a:r>
              <a:rPr lang="en-US">
                <a:cs typeface="Tahoma" pitchFamily="34" charset="0"/>
              </a:rPr>
              <a:t>ie: the price of cars drops below zero</a:t>
            </a:r>
          </a:p>
          <a:p>
            <a:pPr lvl="1" eaLnBrk="1" hangingPunct="1">
              <a:buFontTx/>
              <a:buNone/>
            </a:pPr>
            <a:r>
              <a:rPr lang="en-US">
                <a:cs typeface="Tahoma" pitchFamily="34" charset="0"/>
              </a:rPr>
              <a:t>ie: your instructor turns into a giant llama</a:t>
            </a:r>
          </a:p>
          <a:p>
            <a:pPr lvl="1"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>
                <a:cs typeface="Tahoma" pitchFamily="34" charset="0"/>
              </a:rPr>
              <a:t>If Prob(b) = 1, the event will </a:t>
            </a:r>
            <a:r>
              <a:rPr lang="en-US" b="1" i="1">
                <a:cs typeface="Tahoma" pitchFamily="34" charset="0"/>
              </a:rPr>
              <a:t>always</a:t>
            </a:r>
            <a:r>
              <a:rPr lang="en-US">
                <a:cs typeface="Tahoma" pitchFamily="34" charset="0"/>
              </a:rPr>
              <a:t> occur </a:t>
            </a:r>
          </a:p>
          <a:p>
            <a:pPr lvl="1" eaLnBrk="1" hangingPunct="1">
              <a:buFontTx/>
              <a:buNone/>
            </a:pPr>
            <a:r>
              <a:rPr lang="en-US">
                <a:cs typeface="Tahoma" pitchFamily="34" charset="0"/>
              </a:rPr>
              <a:t>ie: you will get a mark on your final exam</a:t>
            </a:r>
          </a:p>
          <a:p>
            <a:pPr lvl="1" eaLnBrk="1" hangingPunct="1">
              <a:buFontTx/>
              <a:buNone/>
            </a:pPr>
            <a:r>
              <a:rPr lang="en-US">
                <a:cs typeface="Tahoma" pitchFamily="34" charset="0"/>
              </a:rPr>
              <a:t>ie: you will either marry your true love or not</a:t>
            </a:r>
            <a:endParaRPr lang="el-GR">
              <a:cs typeface="Tahoma" pitchFamily="34" charset="0"/>
            </a:endParaRPr>
          </a:p>
          <a:p>
            <a:pPr lvl="1" eaLnBrk="1" hangingPunct="1">
              <a:buFontTx/>
              <a:buNone/>
            </a:pPr>
            <a:r>
              <a:rPr lang="en-US">
                <a:cs typeface="Tahoma" pitchFamily="34" charset="0"/>
              </a:rPr>
              <a:t>ie: the sun will rise tomorrow</a:t>
            </a:r>
            <a:endParaRPr lang="el-GR">
              <a:cs typeface="Tahoma" pitchFamily="34" charset="0"/>
            </a:endParaRPr>
          </a:p>
          <a:p>
            <a:pPr eaLnBrk="1" hangingPunct="1">
              <a:buFontTx/>
              <a:buNone/>
            </a:pPr>
            <a:endParaRPr lang="el-GR">
              <a:cs typeface="Tahoma" pitchFamily="34" charset="0"/>
            </a:endParaRPr>
          </a:p>
          <a:p>
            <a:pPr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lvl="1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7CA29-09FD-4142-84F0-53D021719ED4}" type="slidenum">
              <a:rPr lang="en-CA" smtClean="0">
                <a:latin typeface="Arial" charset="0"/>
              </a:rPr>
              <a:pPr>
                <a:defRPr/>
              </a:pPr>
              <a:t>140</a:t>
            </a:fld>
            <a:endParaRPr lang="en-CA">
              <a:latin typeface="Arial" charset="0"/>
            </a:endParaRPr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69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Testing Consistency of a Hypothesized Parameter: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5) Establish (do not) reject regions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-Construct bell curve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-Tails are </a:t>
            </a:r>
            <a:r>
              <a:rPr lang="en-US" sz="3200" b="0" i="1">
                <a:solidFill>
                  <a:schemeClr val="tx1"/>
                </a:solidFill>
              </a:rPr>
              <a:t>Reject H</a:t>
            </a:r>
            <a:r>
              <a:rPr lang="en-US" sz="3200" b="0" i="1" baseline="-25000">
                <a:solidFill>
                  <a:schemeClr val="tx1"/>
                </a:solidFill>
              </a:rPr>
              <a:t>0</a:t>
            </a:r>
            <a:r>
              <a:rPr lang="en-US" sz="3200" b="0" i="1">
                <a:solidFill>
                  <a:schemeClr val="tx1"/>
                </a:solidFill>
              </a:rPr>
              <a:t> </a:t>
            </a:r>
            <a:r>
              <a:rPr lang="en-US" sz="3200" b="0">
                <a:solidFill>
                  <a:schemeClr val="tx1"/>
                </a:solidFill>
              </a:rPr>
              <a:t>regions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-Centre is </a:t>
            </a:r>
            <a:r>
              <a:rPr lang="en-US" sz="3200" b="0" i="1">
                <a:solidFill>
                  <a:schemeClr val="tx1"/>
                </a:solidFill>
              </a:rPr>
              <a:t>Do not Reject H</a:t>
            </a:r>
            <a:r>
              <a:rPr lang="en-US" sz="3200" b="0" i="1" baseline="-25000">
                <a:solidFill>
                  <a:schemeClr val="tx1"/>
                </a:solidFill>
              </a:rPr>
              <a:t>0</a:t>
            </a:r>
            <a:r>
              <a:rPr lang="en-US" sz="3200" b="0">
                <a:solidFill>
                  <a:schemeClr val="tx1"/>
                </a:solidFill>
              </a:rPr>
              <a:t> regions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71BD5-6D64-49E2-8FA0-8B147F1681E0}" type="slidenum">
              <a:rPr lang="en-CA" smtClean="0">
                <a:latin typeface="Arial" charset="0"/>
              </a:rPr>
              <a:pPr>
                <a:defRPr/>
              </a:pPr>
              <a:t>141</a:t>
            </a:fld>
            <a:endParaRPr lang="en-CA">
              <a:latin typeface="Arial" charset="0"/>
            </a:endParaRP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Hypothesis Testing</a:t>
            </a:r>
          </a:p>
        </p:txBody>
      </p:sp>
      <p:sp>
        <p:nvSpPr>
          <p:cNvPr id="1280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>
                <a:solidFill>
                  <a:schemeClr val="tx1"/>
                </a:solidFill>
                <a:latin typeface="Tahoma" pitchFamily="34" charset="0"/>
              </a:rPr>
              <a:t>Testing Consistency of a Hypothesized Parameter: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6) Compare the test statistic to the critical statistic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-If the test statistic lies in the tails, reject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-If the test statistic doesn’t lie in the tails, do not reject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		-Never Accept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</a:rPr>
              <a:t>7) Interpret Results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A7346-9028-4EB3-93A5-05FF323B7661}" type="slidenum">
              <a:rPr lang="en-CA" smtClean="0">
                <a:latin typeface="Arial" charset="0"/>
              </a:rPr>
              <a:pPr>
                <a:defRPr/>
              </a:pPr>
              <a:t>142</a:t>
            </a:fld>
            <a:endParaRPr lang="en-CA">
              <a:latin typeface="Arial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Hypothetical Example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0" y="7620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 dirty="0">
                <a:solidFill>
                  <a:schemeClr val="tx1"/>
                </a:solidFill>
                <a:latin typeface="Tahoma" pitchFamily="34" charset="0"/>
              </a:rPr>
              <a:t>Johnny is a poker player who has an average of 8 times out of ten (from 120 games and the standard deviation is 0.5).  Test the hypothesis that Johnny never wins.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1400" b="0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arenR"/>
            </a:pPr>
            <a:r>
              <a:rPr lang="en-US" sz="2800" b="0" dirty="0">
                <a:solidFill>
                  <a:schemeClr val="tx1"/>
                </a:solidFill>
                <a:latin typeface="Tahoma" pitchFamily="34" charset="0"/>
              </a:rPr>
              <a:t> 	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H</a:t>
            </a:r>
            <a:r>
              <a:rPr lang="en-US" sz="3200" b="0" baseline="-25000" dirty="0">
                <a:solidFill>
                  <a:schemeClr val="tx1"/>
                </a:solidFill>
                <a:latin typeface="+mj-lt"/>
              </a:rPr>
              <a:t>0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: W=0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  <a:latin typeface="+mj-lt"/>
              </a:rPr>
              <a:t>	H</a:t>
            </a:r>
            <a:r>
              <a:rPr lang="en-US" sz="3200" b="0" baseline="-25000" dirty="0">
                <a:solidFill>
                  <a:schemeClr val="tx1"/>
                </a:solidFill>
                <a:latin typeface="+mj-lt"/>
              </a:rPr>
              <a:t>a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: W ≠0</a:t>
            </a: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2) We have estimated W=8.  The standard deviation was 0.5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3) We let </a:t>
            </a:r>
            <a:r>
              <a:rPr lang="el-GR" sz="3200" b="0" dirty="0">
                <a:solidFill>
                  <a:schemeClr val="tx1"/>
                </a:solidFill>
              </a:rPr>
              <a:t>α</a:t>
            </a:r>
            <a:r>
              <a:rPr lang="en-US" sz="3200" b="0" dirty="0">
                <a:solidFill>
                  <a:schemeClr val="tx1"/>
                </a:solidFill>
              </a:rPr>
              <a:t>=1%; we want a strong result.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4) t= (estimate-hypothesis)/</a:t>
            </a:r>
            <a:r>
              <a:rPr lang="en-US" sz="3200" b="0" dirty="0" err="1">
                <a:solidFill>
                  <a:schemeClr val="tx1"/>
                </a:solidFill>
              </a:rPr>
              <a:t>sd</a:t>
            </a:r>
            <a:r>
              <a:rPr lang="en-US" sz="3200" b="0" dirty="0">
                <a:solidFill>
                  <a:schemeClr val="tx1"/>
                </a:solidFill>
              </a:rPr>
              <a:t> = (8-0)/0.5=16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5) t* for n-1=119, </a:t>
            </a:r>
            <a:r>
              <a:rPr lang="el-GR" sz="3200" b="0" dirty="0">
                <a:solidFill>
                  <a:schemeClr val="tx1"/>
                </a:solidFill>
              </a:rPr>
              <a:t>α</a:t>
            </a:r>
            <a:r>
              <a:rPr lang="en-US" sz="3200" b="0" dirty="0">
                <a:solidFill>
                  <a:schemeClr val="tx1"/>
                </a:solidFill>
              </a:rPr>
              <a:t>=1%:  t*=2.62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6) t*&lt;t; Reject H</a:t>
            </a:r>
            <a:r>
              <a:rPr lang="en-US" sz="3200" b="0" baseline="-25000" dirty="0">
                <a:solidFill>
                  <a:schemeClr val="tx1"/>
                </a:solidFill>
              </a:rPr>
              <a:t>0</a:t>
            </a: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 dirty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63F50-6154-4476-99E5-24F8134F13B9}" type="slidenum">
              <a:rPr lang="en-CA" smtClean="0">
                <a:latin typeface="Arial" charset="0"/>
              </a:rPr>
              <a:pPr>
                <a:defRPr/>
              </a:pPr>
              <a:t>143</a:t>
            </a:fld>
            <a:endParaRPr lang="en-CA">
              <a:latin typeface="Arial" charset="0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5.10 Hypothetical Example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 dirty="0">
                <a:solidFill>
                  <a:schemeClr val="tx1"/>
                </a:solidFill>
                <a:latin typeface="Tahoma" pitchFamily="34" charset="0"/>
              </a:rPr>
              <a:t>7) </a:t>
            </a:r>
            <a:r>
              <a:rPr lang="en-US" sz="3200" b="0" dirty="0">
                <a:solidFill>
                  <a:schemeClr val="tx1"/>
                </a:solidFill>
                <a:latin typeface="Tahoma" pitchFamily="34" charset="0"/>
              </a:rPr>
              <a:t>Allowing for a 1% chance of a Type 1 error, we reject the null hypothesis that Johnny never wins at Poker.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600" b="0" dirty="0">
                <a:solidFill>
                  <a:schemeClr val="tx1"/>
                </a:solidFill>
                <a:latin typeface="Tahoma" pitchFamily="34" charset="0"/>
              </a:rPr>
              <a:t>According to our data, it is consistent that Johnny sometimes wins at Poker.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600" b="0" dirty="0">
              <a:solidFill>
                <a:schemeClr val="tx1"/>
              </a:solidFill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 dirty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A7346-9028-4EB3-93A5-05FF323B7661}" type="slidenum">
              <a:rPr lang="en-CA" smtClean="0">
                <a:latin typeface="Arial" charset="0"/>
              </a:rPr>
              <a:pPr>
                <a:defRPr/>
              </a:pPr>
              <a:t>144</a:t>
            </a:fld>
            <a:endParaRPr lang="en-CA">
              <a:latin typeface="Arial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5.10 Hypothesis Example 2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0" y="7620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 dirty="0">
                <a:solidFill>
                  <a:schemeClr val="tx1"/>
                </a:solidFill>
                <a:latin typeface="Tahoma" pitchFamily="34" charset="0"/>
              </a:rPr>
              <a:t>Tom spends the following on 4 days of gaming conventions: $110, $85, $95, $130.  Test the hypothesis that Tom spends an average of $100 a day (</a:t>
            </a:r>
            <a:r>
              <a:rPr lang="el-GR" sz="2800" b="0" dirty="0">
                <a:solidFill>
                  <a:schemeClr val="tx1"/>
                </a:solidFill>
              </a:rPr>
              <a:t>α</a:t>
            </a:r>
            <a:r>
              <a:rPr lang="en-US" sz="2800" b="0" dirty="0">
                <a:solidFill>
                  <a:schemeClr val="tx1"/>
                </a:solidFill>
              </a:rPr>
              <a:t>=5%) </a:t>
            </a:r>
            <a:endParaRPr lang="en-US" sz="2800" b="0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1400" b="0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arenR"/>
            </a:pPr>
            <a:r>
              <a:rPr lang="en-US" sz="2800" b="0" dirty="0">
                <a:solidFill>
                  <a:schemeClr val="tx1"/>
                </a:solidFill>
                <a:latin typeface="Tahoma" pitchFamily="34" charset="0"/>
              </a:rPr>
              <a:t> 	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H</a:t>
            </a:r>
            <a:r>
              <a:rPr lang="en-US" sz="3200" b="0" baseline="-25000" dirty="0">
                <a:solidFill>
                  <a:schemeClr val="tx1"/>
                </a:solidFill>
                <a:latin typeface="+mj-lt"/>
              </a:rPr>
              <a:t>0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: </a:t>
            </a:r>
            <a:r>
              <a:rPr lang="el-GR" sz="3200" dirty="0">
                <a:cs typeface="Tahoma" pitchFamily="34" charset="0"/>
              </a:rPr>
              <a:t>μ</a:t>
            </a:r>
            <a:r>
              <a:rPr lang="en-CA" sz="3200" baseline="-25000" dirty="0">
                <a:cs typeface="Tahoma" pitchFamily="34" charset="0"/>
              </a:rPr>
              <a:t>S</a:t>
            </a:r>
            <a:r>
              <a:rPr lang="el-GR" sz="3200" dirty="0">
                <a:cs typeface="Tahoma" pitchFamily="34" charset="0"/>
              </a:rPr>
              <a:t> 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=100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  <a:latin typeface="+mj-lt"/>
              </a:rPr>
              <a:t>	H</a:t>
            </a:r>
            <a:r>
              <a:rPr lang="en-US" sz="3200" b="0" baseline="-25000" dirty="0">
                <a:solidFill>
                  <a:schemeClr val="tx1"/>
                </a:solidFill>
                <a:latin typeface="+mj-lt"/>
              </a:rPr>
              <a:t>a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: </a:t>
            </a:r>
            <a:r>
              <a:rPr lang="el-GR" sz="3200" dirty="0">
                <a:cs typeface="Tahoma" pitchFamily="34" charset="0"/>
              </a:rPr>
              <a:t>μ</a:t>
            </a:r>
            <a:r>
              <a:rPr lang="en-CA" sz="3200" baseline="-25000" dirty="0">
                <a:cs typeface="Tahoma" pitchFamily="34" charset="0"/>
              </a:rPr>
              <a:t>S</a:t>
            </a:r>
            <a:r>
              <a:rPr lang="en-US" sz="3200" b="0" dirty="0">
                <a:solidFill>
                  <a:schemeClr val="tx1"/>
                </a:solidFill>
                <a:latin typeface="+mj-lt"/>
              </a:rPr>
              <a:t> ≠100</a:t>
            </a: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2) From before: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 dirty="0">
              <a:solidFill>
                <a:schemeClr val="tx1"/>
              </a:solidFill>
              <a:latin typeface="Tahoma" pitchFamily="34" charset="0"/>
            </a:endParaRP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581400" y="1981200"/>
          <a:ext cx="5422900" cy="959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01" name="Equation" r:id="rId4" imgW="2438280" imgH="431640" progId="Equation.3">
                  <p:embed/>
                </p:oleObj>
              </mc:Choice>
              <mc:Fallback>
                <p:oleObj name="Equation" r:id="rId4" imgW="243828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81200"/>
                        <a:ext cx="5422900" cy="9597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3276600" y="3048000"/>
          <a:ext cx="5867400" cy="2128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02" name="Equation" r:id="rId6" imgW="3568680" imgH="1295280" progId="Equation.3">
                  <p:embed/>
                </p:oleObj>
              </mc:Choice>
              <mc:Fallback>
                <p:oleObj name="Equation" r:id="rId6" imgW="3568680" imgH="1295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00"/>
                        <a:ext cx="5867400" cy="212849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46088" y="5334000"/>
          <a:ext cx="6203950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03" name="Equation" r:id="rId8" imgW="1904760" imgH="457200" progId="Equation.3">
                  <p:embed/>
                </p:oleObj>
              </mc:Choice>
              <mc:Fallback>
                <p:oleObj name="Equation" r:id="rId8" imgW="190476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5334000"/>
                        <a:ext cx="6203950" cy="1492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A7346-9028-4EB3-93A5-05FF323B7661}" type="slidenum">
              <a:rPr lang="en-CA" smtClean="0">
                <a:latin typeface="Arial" charset="0"/>
              </a:rPr>
              <a:pPr>
                <a:defRPr/>
              </a:pPr>
              <a:t>145</a:t>
            </a:fld>
            <a:endParaRPr lang="en-CA">
              <a:latin typeface="Arial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5.10 Hypothesis Example 2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0" y="7620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3) We let </a:t>
            </a:r>
            <a:r>
              <a:rPr lang="el-GR" sz="3200" b="0" dirty="0">
                <a:solidFill>
                  <a:schemeClr val="tx1"/>
                </a:solidFill>
              </a:rPr>
              <a:t>α</a:t>
            </a:r>
            <a:r>
              <a:rPr lang="en-US" sz="3200" b="0" dirty="0">
                <a:solidFill>
                  <a:schemeClr val="tx1"/>
                </a:solidFill>
              </a:rPr>
              <a:t>=5%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4) t= (estimate-hypothesis)/</a:t>
            </a:r>
            <a:r>
              <a:rPr lang="en-US" sz="3200" b="0" dirty="0" err="1">
                <a:solidFill>
                  <a:schemeClr val="tx1"/>
                </a:solidFill>
              </a:rPr>
              <a:t>sd</a:t>
            </a: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5)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6) -t*&lt;t&lt;t*; Do Not reject H</a:t>
            </a:r>
            <a:r>
              <a:rPr lang="en-US" sz="3200" b="0" baseline="-25000" dirty="0">
                <a:solidFill>
                  <a:schemeClr val="tx1"/>
                </a:solidFill>
              </a:rPr>
              <a:t>0.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baseline="-25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 dirty="0">
                <a:solidFill>
                  <a:schemeClr val="tx1"/>
                </a:solidFill>
              </a:rPr>
              <a:t>At a 5% level of significance, according to our data, Tom could spend an average of $100 a day.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 dirty="0">
              <a:solidFill>
                <a:schemeClr val="tx1"/>
              </a:solidFill>
              <a:latin typeface="Tahoma" pitchFamily="34" charset="0"/>
            </a:endParaRP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81000" y="1828800"/>
          <a:ext cx="620395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20" name="Equation" r:id="rId4" imgW="1904760" imgH="469800" progId="Equation.3">
                  <p:embed/>
                </p:oleObj>
              </mc:Choice>
              <mc:Fallback>
                <p:oleObj name="Equation" r:id="rId4" imgW="190476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828800"/>
                        <a:ext cx="6203950" cy="1533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3505200"/>
          <a:ext cx="35988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21" name="Equation" r:id="rId6" imgW="1104840" imgH="241200" progId="Equation.3">
                  <p:embed/>
                </p:oleObj>
              </mc:Choice>
              <mc:Fallback>
                <p:oleObj name="Equation" r:id="rId6" imgW="110484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3598863" cy="787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96001-97CE-49DB-BE2F-64D1297F2C75}" type="slidenum">
              <a:rPr lang="en-CA" smtClean="0">
                <a:latin typeface="Arial" charset="0"/>
              </a:rPr>
              <a:pPr>
                <a:defRPr/>
              </a:pPr>
              <a:t>15</a:t>
            </a:fld>
            <a:endParaRPr lang="en-CA"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Terminology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Mutually Exclusive Events </a:t>
            </a:r>
            <a:r>
              <a:rPr lang="en-US" dirty="0">
                <a:cs typeface="Tahoma" pitchFamily="34" charset="0"/>
              </a:rPr>
              <a:t>– cannot occur at the same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-</a:t>
            </a:r>
            <a:r>
              <a:rPr lang="en-US" i="1" dirty="0">
                <a:cs typeface="Tahoma" pitchFamily="34" charset="0"/>
              </a:rPr>
              <a:t>rolling both a 3 and an 11; being both dead and alive; </a:t>
            </a:r>
            <a:endParaRPr lang="en-US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Exhaustive Events </a:t>
            </a:r>
            <a:r>
              <a:rPr lang="en-US" dirty="0">
                <a:cs typeface="Tahoma" pitchFamily="34" charset="0"/>
              </a:rPr>
              <a:t>– cover all possible outcomes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cs typeface="Tahoma" pitchFamily="34" charset="0"/>
              </a:rPr>
              <a:t>	-a dice roll must lie within S </a:t>
            </a:r>
            <a:r>
              <a:rPr lang="el-GR" i="1" dirty="0">
                <a:cs typeface="Tahoma" pitchFamily="34" charset="0"/>
              </a:rPr>
              <a:t>ε</a:t>
            </a:r>
            <a:r>
              <a:rPr lang="en-US" i="1" dirty="0">
                <a:cs typeface="Tahoma" pitchFamily="34" charset="0"/>
              </a:rPr>
              <a:t> [2,12]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cs typeface="Tahoma" pitchFamily="34" charset="0"/>
              </a:rPr>
              <a:t>	-a person is either married or not married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Complement</a:t>
            </a:r>
            <a:r>
              <a:rPr lang="en-US" dirty="0">
                <a:cs typeface="Tahoma" pitchFamily="34" charset="0"/>
              </a:rPr>
              <a:t>– everything other than the event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cs typeface="Tahoma" pitchFamily="34" charset="0"/>
              </a:rPr>
              <a:t>	-</a:t>
            </a:r>
            <a:r>
              <a:rPr lang="en-CA" i="1" dirty="0">
                <a:cs typeface="Tahoma" pitchFamily="34" charset="0"/>
              </a:rPr>
              <a:t>being dead is the complement to being alive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	</a:t>
            </a:r>
            <a:r>
              <a:rPr lang="en-CA" i="1" dirty="0">
                <a:cs typeface="Tahoma" pitchFamily="34" charset="0"/>
              </a:rPr>
              <a:t>-rolling an 11 or 12 is a complement to rolling a 2, 3, 4, 5, 6, 7, 8, 9, or 10</a:t>
            </a:r>
            <a:endParaRPr lang="el-GR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i="1" u="sng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8F46E-D53B-49EA-A4D7-4E1266DB4FCF}" type="slidenum">
              <a:rPr lang="en-CA" smtClean="0">
                <a:latin typeface="Arial" charset="0"/>
              </a:rPr>
              <a:pPr>
                <a:defRPr/>
              </a:pPr>
              <a:t>16</a:t>
            </a:fld>
            <a:endParaRPr lang="en-CA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Rules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b="1" u="sng" dirty="0">
                <a:cs typeface="Tahoma" pitchFamily="34" charset="0"/>
              </a:rPr>
              <a:t>Probability Range</a:t>
            </a:r>
          </a:p>
          <a:p>
            <a:pPr marL="609600" indent="-609600" eaLnBrk="1" hangingPunct="1">
              <a:buNone/>
            </a:pPr>
            <a:r>
              <a:rPr lang="en-US" dirty="0">
                <a:cs typeface="Tahoma" pitchFamily="34" charset="0"/>
              </a:rPr>
              <a:t>P(a) must be greater than or equal to 0 and less than or equal to 1 : </a:t>
            </a:r>
          </a:p>
          <a:p>
            <a:pPr marL="609600" indent="-609600" eaLnBrk="1" hangingPunct="1">
              <a:buNone/>
            </a:pPr>
            <a:r>
              <a:rPr lang="en-US" b="1" dirty="0">
                <a:cs typeface="Tahoma" pitchFamily="34" charset="0"/>
              </a:rPr>
              <a:t>	0≤ P(a) ≤1</a:t>
            </a:r>
          </a:p>
          <a:p>
            <a:pPr marL="609600" indent="-609600" eaLnBrk="1" hangingPunct="1">
              <a:buNone/>
            </a:pPr>
            <a:endParaRPr lang="en-US" b="1" dirty="0">
              <a:cs typeface="Tahoma" pitchFamily="34" charset="0"/>
            </a:endParaRPr>
          </a:p>
          <a:p>
            <a:pPr marL="609600" indent="-609600" eaLnBrk="1" hangingPunct="1">
              <a:buNone/>
            </a:pPr>
            <a:r>
              <a:rPr lang="en-US" b="1" dirty="0">
                <a:cs typeface="Tahoma" pitchFamily="34" charset="0"/>
              </a:rPr>
              <a:t>2) </a:t>
            </a:r>
            <a:r>
              <a:rPr lang="en-US" b="1" u="sng" dirty="0">
                <a:cs typeface="Tahoma" pitchFamily="34" charset="0"/>
              </a:rPr>
              <a:t>Something Must Happen</a:t>
            </a:r>
          </a:p>
          <a:p>
            <a:pPr marL="609600" indent="-609600" eaLnBrk="1" hangingPunct="1">
              <a:buNone/>
            </a:pPr>
            <a:r>
              <a:rPr lang="en-US" b="1" dirty="0">
                <a:cs typeface="Tahoma" pitchFamily="34" charset="0"/>
              </a:rPr>
              <a:t>	∑</a:t>
            </a:r>
            <a:r>
              <a:rPr lang="en-US" dirty="0">
                <a:cs typeface="Tahoma" pitchFamily="34" charset="0"/>
              </a:rPr>
              <a:t> P(a) =1</a:t>
            </a:r>
            <a:endParaRPr lang="en-US" b="1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8F46E-D53B-49EA-A4D7-4E1266DB4FCF}" type="slidenum">
              <a:rPr lang="en-CA" smtClean="0">
                <a:latin typeface="Arial" charset="0"/>
              </a:rPr>
              <a:pPr>
                <a:defRPr/>
              </a:pPr>
              <a:t>17</a:t>
            </a:fld>
            <a:endParaRPr lang="en-CA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Rules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en-US" dirty="0">
                <a:cs typeface="Tahoma" pitchFamily="34" charset="0"/>
              </a:rPr>
              <a:t>3) </a:t>
            </a:r>
            <a:r>
              <a:rPr lang="en-US" b="1" u="sng" dirty="0">
                <a:cs typeface="Tahoma" pitchFamily="34" charset="0"/>
              </a:rPr>
              <a:t>Exhaustive Rule</a:t>
            </a:r>
          </a:p>
          <a:p>
            <a:pPr marL="609600" indent="-609600" eaLnBrk="1" hangingPunct="1">
              <a:buNone/>
            </a:pPr>
            <a:r>
              <a:rPr lang="en-US" dirty="0">
                <a:cs typeface="Tahoma" pitchFamily="34" charset="0"/>
              </a:rPr>
              <a:t>If any set of events (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: {A,B,C}) are </a:t>
            </a:r>
            <a:r>
              <a:rPr lang="en-US" i="1" dirty="0">
                <a:cs typeface="Tahoma" pitchFamily="34" charset="0"/>
              </a:rPr>
              <a:t>exhaustive</a:t>
            </a:r>
            <a:r>
              <a:rPr lang="en-US" dirty="0">
                <a:cs typeface="Tahoma" pitchFamily="34" charset="0"/>
              </a:rPr>
              <a:t>, then	</a:t>
            </a:r>
            <a:r>
              <a:rPr lang="en-US" b="1" dirty="0">
                <a:cs typeface="Tahoma" pitchFamily="34" charset="0"/>
              </a:rPr>
              <a:t>P(A or B or C) = 1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ex) </a:t>
            </a:r>
            <a:r>
              <a:rPr lang="en-US" sz="2800" dirty="0" err="1">
                <a:cs typeface="Tahoma" pitchFamily="34" charset="0"/>
              </a:rPr>
              <a:t>Prob</a:t>
            </a:r>
            <a:r>
              <a:rPr lang="en-US" sz="2800" dirty="0">
                <a:cs typeface="Tahoma" pitchFamily="34" charset="0"/>
              </a:rPr>
              <a:t>(winning, losing or tying)=1</a:t>
            </a:r>
          </a:p>
          <a:p>
            <a:pPr marL="609600" indent="-609600" eaLnBrk="1" hangingPunct="1">
              <a:buFontTx/>
              <a:buNone/>
            </a:pPr>
            <a:endParaRPr lang="en-US" sz="2800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4a) </a:t>
            </a:r>
            <a:r>
              <a:rPr lang="en-US" b="1" u="sng" dirty="0">
                <a:cs typeface="Tahoma" pitchFamily="34" charset="0"/>
              </a:rPr>
              <a:t>Addition Rule (Mutually Exclusive)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 If any set of events (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: {A,B,C}) are </a:t>
            </a:r>
            <a:r>
              <a:rPr lang="en-US" i="1" dirty="0">
                <a:cs typeface="Tahoma" pitchFamily="34" charset="0"/>
              </a:rPr>
              <a:t>mutually exclusive</a:t>
            </a:r>
            <a:r>
              <a:rPr lang="en-US" dirty="0">
                <a:cs typeface="Tahoma" pitchFamily="34" charset="0"/>
              </a:rPr>
              <a:t>, then 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	</a:t>
            </a:r>
            <a:r>
              <a:rPr lang="en-US" b="1" dirty="0">
                <a:cs typeface="Tahoma" pitchFamily="34" charset="0"/>
              </a:rPr>
              <a:t>P(A or B or C)=P(A)+P(B)+P(C)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ex) Prob. of marrying the person to the right or left</a:t>
            </a:r>
          </a:p>
          <a:p>
            <a:pPr marL="609600" indent="-609600" eaLnBrk="1" hangingPunct="1"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8F46E-D53B-49EA-A4D7-4E1266DB4FCF}" type="slidenum">
              <a:rPr lang="en-CA" smtClean="0">
                <a:latin typeface="Arial" charset="0"/>
              </a:rPr>
              <a:pPr>
                <a:defRPr/>
              </a:pPr>
              <a:t>18</a:t>
            </a:fld>
            <a:endParaRPr lang="en-CA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Rules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4b) </a:t>
            </a:r>
            <a:r>
              <a:rPr lang="en-US" b="1" u="sng" dirty="0">
                <a:cs typeface="Tahoma" pitchFamily="34" charset="0"/>
              </a:rPr>
              <a:t>Addition Rule (General)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	</a:t>
            </a:r>
            <a:r>
              <a:rPr lang="en-US" b="1" dirty="0">
                <a:cs typeface="Tahoma" pitchFamily="34" charset="0"/>
              </a:rPr>
              <a:t>P(A or B)=P(A)+P(B)-P(A+B)</a:t>
            </a:r>
          </a:p>
          <a:p>
            <a:pPr marL="609600" indent="-609600" eaLnBrk="1" hangingPunct="1">
              <a:buFontTx/>
              <a:buNone/>
            </a:pPr>
            <a:endParaRPr lang="en-US" b="1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Example: 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P(Marrying a fellow student OR someone named Joe)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	= P(Marry a fellow student)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		+P(Marry Joe)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		-P(Marry a fellow student named Joe)</a:t>
            </a:r>
          </a:p>
          <a:p>
            <a:pPr marL="609600" indent="-609600" eaLnBrk="1" hangingPunct="1"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8F46E-D53B-49EA-A4D7-4E1266DB4FCF}" type="slidenum">
              <a:rPr lang="en-CA" smtClean="0">
                <a:latin typeface="Arial" charset="0"/>
              </a:rPr>
              <a:pPr>
                <a:defRPr/>
              </a:pPr>
              <a:t>19</a:t>
            </a:fld>
            <a:endParaRPr lang="en-CA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Rules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5) </a:t>
            </a:r>
            <a:r>
              <a:rPr lang="en-US" b="1" u="sng" dirty="0">
                <a:cs typeface="Tahoma" pitchFamily="34" charset="0"/>
              </a:rPr>
              <a:t>Complement Rule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	</a:t>
            </a:r>
            <a:r>
              <a:rPr lang="en-US" b="1" dirty="0">
                <a:cs typeface="Tahoma" pitchFamily="34" charset="0"/>
              </a:rPr>
              <a:t>P(not A)=1-P(A)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Example: 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P(Not eating ice cream)=1-P(Eating Ice Cream)</a:t>
            </a:r>
          </a:p>
          <a:p>
            <a:pPr marL="609600" indent="-609600" eaLnBrk="1" hangingPunct="1">
              <a:buFontTx/>
              <a:buNone/>
            </a:pPr>
            <a:endParaRPr lang="en-US" sz="2800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5) </a:t>
            </a:r>
            <a:r>
              <a:rPr lang="en-US" sz="2800" b="1" u="sng" dirty="0">
                <a:cs typeface="Tahoma" pitchFamily="34" charset="0"/>
              </a:rPr>
              <a:t>Multiplication Rule</a:t>
            </a:r>
            <a:r>
              <a:rPr lang="en-US" sz="2800" dirty="0">
                <a:cs typeface="Tahoma" pitchFamily="34" charset="0"/>
              </a:rPr>
              <a:t> </a:t>
            </a:r>
            <a:r>
              <a:rPr lang="en-US" sz="2400" dirty="0">
                <a:cs typeface="Tahoma" pitchFamily="34" charset="0"/>
              </a:rPr>
              <a:t>(A and B are independent/unrelated)</a:t>
            </a:r>
            <a:endParaRPr lang="en-US" sz="2400" b="1" u="sng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	P(</a:t>
            </a:r>
            <a:r>
              <a:rPr lang="en-US" sz="2800" b="1" dirty="0">
                <a:cs typeface="Tahoma" pitchFamily="34" charset="0"/>
              </a:rPr>
              <a:t>A and B)=P(A)P(B)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Example: 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P(Owning a cat AND having black hair)</a:t>
            </a:r>
            <a:br>
              <a:rPr lang="en-US" sz="2800" dirty="0">
                <a:cs typeface="Tahoma" pitchFamily="34" charset="0"/>
              </a:rPr>
            </a:br>
            <a:r>
              <a:rPr lang="en-US" sz="2800" dirty="0">
                <a:cs typeface="Tahoma" pitchFamily="34" charset="0"/>
              </a:rPr>
              <a:t>=P(Owning a Cat)P(Having black hair)</a:t>
            </a:r>
          </a:p>
          <a:p>
            <a:pPr marL="609600" indent="-609600" eaLnBrk="1" hangingPunct="1">
              <a:buFontTx/>
              <a:buNone/>
            </a:pPr>
            <a:endParaRPr lang="en-US" sz="2800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B5786-0F60-4875-ABA7-AEE6234EF297}" type="slidenum">
              <a:rPr lang="en-CA" smtClean="0">
                <a:latin typeface="Arial" charset="0"/>
              </a:rPr>
              <a:pPr>
                <a:defRPr/>
              </a:pPr>
              <a:t>2</a:t>
            </a:fld>
            <a:endParaRPr lang="en-CA"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5.1 Simple Economic Models </a:t>
            </a:r>
            <a:br>
              <a:rPr lang="en-US" sz="3600"/>
            </a:br>
            <a:r>
              <a:rPr lang="en-US" sz="3600"/>
              <a:t>and Random Components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/>
            <a:r>
              <a:rPr lang="en-US" sz="3600"/>
              <a:t>Consider the linear economic model:</a:t>
            </a:r>
          </a:p>
          <a:p>
            <a:pPr algn="ctr" eaLnBrk="1" hangingPunct="1">
              <a:buFontTx/>
              <a:buNone/>
            </a:pPr>
            <a:r>
              <a:rPr lang="en-US" sz="4800"/>
              <a:t>Y</a:t>
            </a:r>
            <a:r>
              <a:rPr lang="en-US" sz="4800" baseline="-25000"/>
              <a:t>i</a:t>
            </a:r>
            <a:r>
              <a:rPr lang="en-US" sz="4800"/>
              <a:t> = </a:t>
            </a:r>
            <a:r>
              <a:rPr lang="el-GR" sz="4800"/>
              <a:t>β</a:t>
            </a:r>
            <a:r>
              <a:rPr lang="en-US" sz="4800" baseline="-25000"/>
              <a:t>1</a:t>
            </a:r>
            <a:r>
              <a:rPr lang="en-US" sz="4800"/>
              <a:t> + </a:t>
            </a:r>
            <a:r>
              <a:rPr lang="el-GR" sz="4800"/>
              <a:t>β</a:t>
            </a:r>
            <a:r>
              <a:rPr lang="en-US" sz="4800" baseline="-25000"/>
              <a:t>2</a:t>
            </a:r>
            <a:r>
              <a:rPr lang="en-US" sz="4800"/>
              <a:t>X</a:t>
            </a:r>
            <a:r>
              <a:rPr lang="en-US" sz="4800" baseline="-25000"/>
              <a:t>i</a:t>
            </a:r>
            <a:r>
              <a:rPr lang="en-US" sz="4800"/>
              <a:t> + </a:t>
            </a:r>
            <a:r>
              <a:rPr lang="ru-RU" sz="4800">
                <a:cs typeface="Tahoma" pitchFamily="34" charset="0"/>
              </a:rPr>
              <a:t>є</a:t>
            </a:r>
            <a:r>
              <a:rPr lang="en-US" sz="4800" baseline="-25000">
                <a:cs typeface="Tahoma" pitchFamily="34" charset="0"/>
              </a:rPr>
              <a:t>i</a:t>
            </a:r>
          </a:p>
          <a:p>
            <a:pPr eaLnBrk="1" hangingPunct="1"/>
            <a:r>
              <a:rPr lang="en-US"/>
              <a:t>The variable Y is related to another variable X</a:t>
            </a:r>
          </a:p>
          <a:p>
            <a:pPr lvl="1" eaLnBrk="1" hangingPunct="1"/>
            <a:r>
              <a:rPr lang="en-US" i="1"/>
              <a:t>Utility is related to hours of TV watched</a:t>
            </a:r>
          </a:p>
          <a:p>
            <a:pPr eaLnBrk="1" hangingPunct="1"/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 </a:t>
            </a:r>
            <a:r>
              <a:rPr lang="en-US">
                <a:cs typeface="Tahoma" pitchFamily="34" charset="0"/>
              </a:rPr>
              <a:t>(or </a:t>
            </a:r>
            <a:r>
              <a:rPr lang="en-US" i="1">
                <a:cs typeface="Tahoma" pitchFamily="34" charset="0"/>
              </a:rPr>
              <a:t>epsilon</a:t>
            </a:r>
            <a:r>
              <a:rPr lang="en-US">
                <a:cs typeface="Tahoma" pitchFamily="34" charset="0"/>
              </a:rPr>
              <a:t>) represents error; everything included in Y that is not explained by X</a:t>
            </a:r>
          </a:p>
          <a:p>
            <a:pPr lvl="1" eaLnBrk="1" hangingPunct="1"/>
            <a:r>
              <a:rPr lang="en-US" i="1">
                <a:cs typeface="Tahoma" pitchFamily="34" charset="0"/>
              </a:rPr>
              <a:t>Ie: Quality of TV show, Quality of Popcorn, Other Facts of Life</a:t>
            </a:r>
            <a:endParaRPr lang="ru-RU" i="1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84710-568E-4C83-B30F-521735170A2D}" type="slidenum">
              <a:rPr lang="en-CA" smtClean="0">
                <a:latin typeface="Arial" charset="0"/>
              </a:rPr>
              <a:pPr>
                <a:defRPr/>
              </a:pPr>
              <a:t>20</a:t>
            </a:fld>
            <a:endParaRPr lang="en-CA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5.2 Probability of Small World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5791200" cy="3581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800" dirty="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I have the last action in </a:t>
            </a:r>
            <a:r>
              <a:rPr lang="en-US" sz="2800" dirty="0" err="1">
                <a:cs typeface="Tahoma" pitchFamily="34" charset="0"/>
              </a:rPr>
              <a:t>Smallworld</a:t>
            </a:r>
            <a:r>
              <a:rPr lang="en-US" sz="2800" dirty="0">
                <a:cs typeface="Tahoma" pitchFamily="34" charset="0"/>
              </a:rPr>
              <a:t>. Colin has 81 points, and I have 72, plus 8 guaranteed points this turn. (If our points are tied, I win.)</a:t>
            </a:r>
          </a:p>
          <a:p>
            <a:pPr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I have 3 final attacks with the die.  I lose each attack on a roll of zero, otherwise I win. Each attack I win gets me one point.</a:t>
            </a:r>
          </a:p>
          <a:p>
            <a:pPr eaLnBrk="1" hangingPunct="1">
              <a:buFontTx/>
              <a:buNone/>
            </a:pPr>
            <a:r>
              <a:rPr lang="en-US" sz="2800" dirty="0">
                <a:cs typeface="Tahoma" pitchFamily="34" charset="0"/>
              </a:rPr>
              <a:t>What is the probability that I will win and Colin will lose?</a:t>
            </a:r>
          </a:p>
          <a:p>
            <a:pPr eaLnBrk="1" hangingPunct="1">
              <a:buFontTx/>
              <a:buNone/>
            </a:pP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11" name="Picture 10" descr="Small world d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27363" y="838200"/>
            <a:ext cx="3316637" cy="3316637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84710-568E-4C83-B30F-521735170A2D}" type="slidenum">
              <a:rPr lang="en-CA" smtClean="0">
                <a:latin typeface="Arial" charset="0"/>
              </a:rPr>
              <a:pPr>
                <a:defRPr/>
              </a:pPr>
              <a:t>21</a:t>
            </a:fld>
            <a:endParaRPr lang="en-CA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5.2 Probability of Small World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2400" y="838200"/>
          <a:ext cx="2682258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80" name="Equation" r:id="rId4" imgW="1562040" imgH="812520" progId="Equation.3">
                  <p:embed/>
                </p:oleObj>
              </mc:Choice>
              <mc:Fallback>
                <p:oleObj name="Equation" r:id="rId4" imgW="1562040" imgH="8125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838200"/>
                        <a:ext cx="2682258" cy="1395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 descr="Small world di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24200" y="762000"/>
            <a:ext cx="1524000" cy="1524000"/>
          </a:xfrm>
          <a:prstGeom prst="rect">
            <a:avLst/>
          </a:prstGeom>
        </p:spPr>
      </p:pic>
      <p:graphicFrame>
        <p:nvGraphicFramePr>
          <p:cNvPr id="288771" name="Object 3"/>
          <p:cNvGraphicFramePr>
            <a:graphicFrameLocks noChangeAspect="1"/>
          </p:cNvGraphicFramePr>
          <p:nvPr/>
        </p:nvGraphicFramePr>
        <p:xfrm>
          <a:off x="685800" y="2362200"/>
          <a:ext cx="7773988" cy="344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81" name="Equation" r:id="rId7" imgW="3035160" imgH="1346040" progId="Equation.3">
                  <p:embed/>
                </p:oleObj>
              </mc:Choice>
              <mc:Fallback>
                <p:oleObj name="Equation" r:id="rId7" imgW="3035160" imgH="1346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7773988" cy="34464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60579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ahoma" pitchFamily="34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There is an 87.5% chance that I will win.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2020B7-4AAF-4CBC-8C20-E9DACB9C2A39}" type="slidenum">
              <a:rPr lang="en-CA" smtClean="0">
                <a:latin typeface="Arial" charset="0"/>
              </a:rPr>
              <a:pPr>
                <a:defRPr/>
              </a:pPr>
              <a:t>22</a:t>
            </a:fld>
            <a:endParaRPr lang="en-CA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Examples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>
                <a:cs typeface="Tahoma" pitchFamily="34" charset="0"/>
              </a:rPr>
              <a:t>P(coin flip=heads) = ½ 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>
                <a:cs typeface="Tahoma" pitchFamily="34" charset="0"/>
              </a:rPr>
              <a:t>P(2 coin flips=2 heads) = ¼  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3) Probability of tossing 6 heads in a row = 1/64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4) Probability of rolling less than 4 with 1 six-sided die = 3/6 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5) Probability of throwing a 13 with 2 dice= 0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6) Probability of winning rock, paper, scissors = 1/3 (or 3/9)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7) Probability of being in love or not in love=1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8) Probability of passing the course = ?</a:t>
            </a:r>
          </a:p>
          <a:p>
            <a:pPr marL="609600" indent="-609600"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0BF87-7C2A-4904-909D-D5254D665CFE}" type="slidenum">
              <a:rPr lang="en-CA" smtClean="0">
                <a:latin typeface="Arial" charset="0"/>
              </a:rPr>
              <a:pPr>
                <a:defRPr/>
              </a:pPr>
              <a:t>23</a:t>
            </a:fld>
            <a:endParaRPr lang="en-CA">
              <a:latin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5.2.1 Probability Density Functions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>
                <a:cs typeface="Tahoma" pitchFamily="34" charset="0"/>
              </a:rPr>
              <a:t>The probability density function (pdf) summarizes probabilities associated with possible outcomes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80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u="sng">
                <a:cs typeface="Tahoma" pitchFamily="34" charset="0"/>
              </a:rPr>
              <a:t>Discrete Random Variables – pdf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f(y) = Prob (Y=y)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f(y) = 1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-(the sum of the probabilities of all possible outcomes is one)</a:t>
            </a:r>
            <a:endParaRPr lang="el-GR" u="sng">
              <a:cs typeface="Tahoma" pitchFamily="34" charset="0"/>
            </a:endParaRPr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7735E-3852-48D4-A6F1-3C0387211984}" type="slidenum">
              <a:rPr lang="en-CA" smtClean="0">
                <a:latin typeface="Arial" charset="0"/>
              </a:rPr>
              <a:pPr>
                <a:defRPr/>
              </a:pPr>
              <a:t>24</a:t>
            </a:fld>
            <a:endParaRPr lang="en-CA" dirty="0">
              <a:latin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5.2.1 Dice Example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267200" cy="5334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>
                <a:cs typeface="Tahoma" pitchFamily="34" charset="0"/>
              </a:rPr>
              <a:t>The probabilities of rolling a number with the sum of two six-sided die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>
                <a:cs typeface="Tahoma" pitchFamily="34" charset="0"/>
              </a:rPr>
              <a:t>Each number has different die combinations: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cs typeface="Tahoma" pitchFamily="34" charset="0"/>
              </a:rPr>
              <a:t>7={1+6, 2+5, 3+4, 4+3, 5+2, 6+1}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800" dirty="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u="sng" dirty="0">
                <a:cs typeface="Tahoma" pitchFamily="34" charset="0"/>
              </a:rPr>
              <a:t>Exercise:</a:t>
            </a:r>
            <a:r>
              <a:rPr lang="en-US" sz="2800" dirty="0">
                <a:cs typeface="Tahoma" pitchFamily="34" charset="0"/>
              </a:rPr>
              <a:t> Construct a table with one 4-sided and one 8-sided die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l-GR" sz="2800" dirty="0">
              <a:cs typeface="Tahoma" pitchFamily="34" charset="0"/>
            </a:endParaRPr>
          </a:p>
          <a:p>
            <a:pPr marL="1066800" lvl="1" indent="-609600" eaLnBrk="1" hangingPunct="1">
              <a:lnSpc>
                <a:spcPct val="90000"/>
              </a:lnSpc>
              <a:buFontTx/>
              <a:buNone/>
              <a:defRPr/>
            </a:pPr>
            <a:endParaRPr lang="ru-RU" sz="2800" dirty="0"/>
          </a:p>
        </p:txBody>
      </p:sp>
      <p:graphicFrame>
        <p:nvGraphicFramePr>
          <p:cNvPr id="240695" name="Group 55"/>
          <p:cNvGraphicFramePr>
            <a:graphicFrameLocks noGrp="1"/>
          </p:cNvGraphicFramePr>
          <p:nvPr>
            <p:ph sz="half" idx="2"/>
          </p:nvPr>
        </p:nvGraphicFramePr>
        <p:xfrm>
          <a:off x="4648200" y="1295400"/>
          <a:ext cx="4267200" cy="4333875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f(y)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f(y)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5/36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5/36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6/36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0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0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0A615-842D-4488-BF71-66EAF406865B}" type="slidenum">
              <a:rPr lang="en-CA" smtClean="0">
                <a:latin typeface="Arial" charset="0"/>
              </a:rPr>
              <a:pPr>
                <a:defRPr/>
              </a:pPr>
              <a:t>25</a:t>
            </a:fld>
            <a:endParaRPr lang="en-CA">
              <a:latin typeface="Arial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5.2.1 Probability Density Functions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u="sng">
                <a:cs typeface="Tahoma" pitchFamily="34" charset="0"/>
              </a:rPr>
              <a:t>Continuous Random Variables – pdf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f(y) = pdf for continuous random variable Y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∫f(y)dy = 1  (sum/integral of all probabilities of all possibilities is one)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-probabilities are measured as areas under the pdf, which must be non-negative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-</a:t>
            </a:r>
            <a:r>
              <a:rPr lang="en-US" i="1">
                <a:cs typeface="Tahoma" pitchFamily="34" charset="0"/>
              </a:rPr>
              <a:t>technically</a:t>
            </a:r>
            <a:r>
              <a:rPr lang="en-US">
                <a:cs typeface="Tahoma" pitchFamily="34" charset="0"/>
              </a:rPr>
              <a:t>, the probability of any ONE event is zero</a:t>
            </a:r>
            <a:endParaRPr lang="en-US" u="sng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C57E3-417A-4528-A65B-03DABBAB1DF0}" type="slidenum">
              <a:rPr lang="en-CA" smtClean="0">
                <a:latin typeface="Arial" charset="0"/>
              </a:rPr>
              <a:pPr>
                <a:defRPr/>
              </a:pPr>
              <a:t>26</a:t>
            </a:fld>
            <a:endParaRPr lang="en-CA">
              <a:latin typeface="Arial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5.2.1 Continuous Headache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u="sng">
                <a:cs typeface="Tahoma" pitchFamily="34" charset="0"/>
              </a:rPr>
              <a:t>Continuous Random Variables – pdf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			f(y)	= 0.2 for 2&lt;y&lt;7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				= 0 for y &lt;2 or y &gt;7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							</a:t>
            </a:r>
            <a:endParaRPr lang="ru-RU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304800" y="3124200"/>
            <a:ext cx="5489575" cy="3733800"/>
            <a:chOff x="192" y="1968"/>
            <a:chExt cx="3458" cy="2352"/>
          </a:xfrm>
        </p:grpSpPr>
        <p:grpSp>
          <p:nvGrpSpPr>
            <p:cNvPr id="1031" name="Group 24"/>
            <p:cNvGrpSpPr>
              <a:grpSpLocks/>
            </p:cNvGrpSpPr>
            <p:nvPr/>
          </p:nvGrpSpPr>
          <p:grpSpPr bwMode="auto">
            <a:xfrm>
              <a:off x="192" y="1968"/>
              <a:ext cx="2075" cy="2352"/>
              <a:chOff x="192" y="1968"/>
              <a:chExt cx="2075" cy="2352"/>
            </a:xfrm>
          </p:grpSpPr>
          <p:sp>
            <p:nvSpPr>
              <p:cNvPr id="1039" name="Rectangle 13"/>
              <p:cNvSpPr>
                <a:spLocks noChangeArrowheads="1"/>
              </p:cNvSpPr>
              <p:nvPr/>
            </p:nvSpPr>
            <p:spPr bwMode="auto">
              <a:xfrm>
                <a:off x="2064" y="4072"/>
                <a:ext cx="203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 anchor="ctr">
                <a:spAutoFit/>
              </a:bodyPr>
              <a:lstStyle/>
              <a:p>
                <a:pPr algn="ctr">
                  <a:spcBef>
                    <a:spcPct val="80000"/>
                  </a:spcBef>
                </a:pPr>
                <a:r>
                  <a:rPr lang="en-US" sz="2000" b="0" i="1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040" name="Rectangle 18"/>
              <p:cNvSpPr>
                <a:spLocks noChangeArrowheads="1"/>
              </p:cNvSpPr>
              <p:nvPr/>
            </p:nvSpPr>
            <p:spPr bwMode="auto">
              <a:xfrm>
                <a:off x="1152" y="4072"/>
                <a:ext cx="203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 anchor="ctr">
                <a:spAutoFit/>
              </a:bodyPr>
              <a:lstStyle/>
              <a:p>
                <a:pPr algn="ctr">
                  <a:spcBef>
                    <a:spcPct val="80000"/>
                  </a:spcBef>
                </a:pPr>
                <a:r>
                  <a:rPr lang="en-US" sz="2000" b="0" i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41" name="Rectangle 9"/>
              <p:cNvSpPr>
                <a:spLocks noChangeArrowheads="1"/>
              </p:cNvSpPr>
              <p:nvPr/>
            </p:nvSpPr>
            <p:spPr bwMode="auto">
              <a:xfrm>
                <a:off x="384" y="4072"/>
                <a:ext cx="203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 anchor="ctr">
                <a:spAutoFit/>
              </a:bodyPr>
              <a:lstStyle/>
              <a:p>
                <a:pPr algn="ctr">
                  <a:spcBef>
                    <a:spcPct val="80000"/>
                  </a:spcBef>
                </a:pPr>
                <a:r>
                  <a:rPr lang="en-US" sz="2000" b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042" name="Line 5"/>
              <p:cNvSpPr>
                <a:spLocks noChangeShapeType="1"/>
              </p:cNvSpPr>
              <p:nvPr/>
            </p:nvSpPr>
            <p:spPr bwMode="auto">
              <a:xfrm>
                <a:off x="552" y="2026"/>
                <a:ext cx="0" cy="204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43" name="Rectangle 12"/>
              <p:cNvSpPr>
                <a:spLocks noChangeArrowheads="1"/>
              </p:cNvSpPr>
              <p:nvPr/>
            </p:nvSpPr>
            <p:spPr bwMode="auto">
              <a:xfrm>
                <a:off x="275" y="3007"/>
                <a:ext cx="336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 anchor="ctr">
                <a:spAutoFit/>
              </a:bodyPr>
              <a:lstStyle/>
              <a:p>
                <a:pPr algn="ctr">
                  <a:spcBef>
                    <a:spcPct val="80000"/>
                  </a:spcBef>
                </a:pPr>
                <a:r>
                  <a:rPr lang="en-US" sz="2000" b="0">
                    <a:solidFill>
                      <a:schemeClr val="tx1"/>
                    </a:solidFill>
                  </a:rPr>
                  <a:t>0.2</a:t>
                </a:r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192" y="1968"/>
                <a:ext cx="344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 anchor="ctr">
                <a:spAutoFit/>
              </a:bodyPr>
              <a:lstStyle/>
              <a:p>
                <a:pPr algn="ctr">
                  <a:spcBef>
                    <a:spcPct val="80000"/>
                  </a:spcBef>
                </a:pPr>
                <a:r>
                  <a:rPr lang="en-US" sz="2000" b="0" i="1">
                    <a:solidFill>
                      <a:schemeClr val="tx1"/>
                    </a:solidFill>
                  </a:rPr>
                  <a:t>f(y)</a:t>
                </a:r>
                <a:endParaRPr lang="en-US" sz="2000" b="0" i="1" baseline="-250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1248" y="3168"/>
                <a:ext cx="912" cy="91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3399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46" name="Line 10"/>
              <p:cNvSpPr>
                <a:spLocks noChangeShapeType="1"/>
              </p:cNvSpPr>
              <p:nvPr/>
            </p:nvSpPr>
            <p:spPr bwMode="auto">
              <a:xfrm flipH="1" flipV="1">
                <a:off x="912" y="3168"/>
                <a:ext cx="1272" cy="20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1032" name="Group 26"/>
            <p:cNvGrpSpPr>
              <a:grpSpLocks/>
            </p:cNvGrpSpPr>
            <p:nvPr/>
          </p:nvGrpSpPr>
          <p:grpSpPr bwMode="auto">
            <a:xfrm>
              <a:off x="238" y="2880"/>
              <a:ext cx="3412" cy="1237"/>
              <a:chOff x="238" y="2880"/>
              <a:chExt cx="3412" cy="1237"/>
            </a:xfrm>
          </p:grpSpPr>
          <p:sp>
            <p:nvSpPr>
              <p:cNvPr id="1033" name="Rectangle 11"/>
              <p:cNvSpPr>
                <a:spLocks noChangeArrowheads="1"/>
              </p:cNvSpPr>
              <p:nvPr/>
            </p:nvSpPr>
            <p:spPr bwMode="auto">
              <a:xfrm>
                <a:off x="2640" y="2880"/>
                <a:ext cx="1010" cy="1016"/>
              </a:xfrm>
              <a:prstGeom prst="rect">
                <a:avLst/>
              </a:prstGeom>
              <a:solidFill>
                <a:srgbClr val="DDDDDD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 anchor="ctr">
                <a:spAutoFit/>
              </a:bodyPr>
              <a:lstStyle/>
              <a:p>
                <a:pPr>
                  <a:spcBef>
                    <a:spcPct val="10000"/>
                  </a:spcBef>
                </a:pPr>
                <a:r>
                  <a:rPr lang="en-US" sz="2000" b="0">
                    <a:solidFill>
                      <a:srgbClr val="002774"/>
                    </a:solidFill>
                  </a:rPr>
                  <a:t>Continuous probabilities are the area under the pdf curve.</a:t>
                </a:r>
              </a:p>
            </p:txBody>
          </p:sp>
          <p:grpSp>
            <p:nvGrpSpPr>
              <p:cNvPr id="1034" name="Group 25"/>
              <p:cNvGrpSpPr>
                <a:grpSpLocks/>
              </p:cNvGrpSpPr>
              <p:nvPr/>
            </p:nvGrpSpPr>
            <p:grpSpPr bwMode="auto">
              <a:xfrm>
                <a:off x="238" y="3504"/>
                <a:ext cx="2660" cy="613"/>
                <a:chOff x="238" y="3504"/>
                <a:chExt cx="2660" cy="613"/>
              </a:xfrm>
            </p:grpSpPr>
            <p:sp>
              <p:nvSpPr>
                <p:cNvPr id="1035" name="Rectangle 7"/>
                <p:cNvSpPr>
                  <a:spLocks noChangeArrowheads="1"/>
                </p:cNvSpPr>
                <p:nvPr/>
              </p:nvSpPr>
              <p:spPr bwMode="auto">
                <a:xfrm>
                  <a:off x="2688" y="3888"/>
                  <a:ext cx="210" cy="22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spAutoFit/>
                </a:bodyPr>
                <a:lstStyle/>
                <a:p>
                  <a:pPr algn="ctr"/>
                  <a:r>
                    <a:rPr lang="en-US" sz="1800" b="0">
                      <a:solidFill>
                        <a:schemeClr val="tx1"/>
                      </a:solidFill>
                    </a:rPr>
                    <a:t>Y</a:t>
                  </a:r>
                </a:p>
              </p:txBody>
            </p:sp>
            <p:sp>
              <p:nvSpPr>
                <p:cNvPr id="1036" name="Line 6"/>
                <p:cNvSpPr>
                  <a:spLocks noChangeShapeType="1"/>
                </p:cNvSpPr>
                <p:nvPr/>
              </p:nvSpPr>
              <p:spPr bwMode="auto">
                <a:xfrm>
                  <a:off x="536" y="4075"/>
                  <a:ext cx="215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37" name="Rectangle 8"/>
                <p:cNvSpPr>
                  <a:spLocks noChangeArrowheads="1"/>
                </p:cNvSpPr>
                <p:nvPr/>
              </p:nvSpPr>
              <p:spPr bwMode="auto">
                <a:xfrm rot="-5400000">
                  <a:off x="94" y="3720"/>
                  <a:ext cx="344" cy="5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vert="eaVert" wrap="none" lIns="90487" tIns="44450" rIns="90487" bIns="44450">
                  <a:spAutoFit/>
                </a:bodyPr>
                <a:lstStyle/>
                <a:p>
                  <a:endParaRPr lang="en-US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8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208" y="3504"/>
                  <a:ext cx="384" cy="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</p:grpSp>
      <p:graphicFrame>
        <p:nvGraphicFramePr>
          <p:cNvPr id="23" name="Object 28"/>
          <p:cNvGraphicFramePr>
            <a:graphicFrameLocks noChangeAspect="1"/>
          </p:cNvGraphicFramePr>
          <p:nvPr/>
        </p:nvGraphicFramePr>
        <p:xfrm>
          <a:off x="1322388" y="2743200"/>
          <a:ext cx="762158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3301920" imgH="495000" progId="Equation.3">
                  <p:embed/>
                </p:oleObj>
              </mc:Choice>
              <mc:Fallback>
                <p:oleObj name="Equation" r:id="rId4" imgW="3301920" imgH="4950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2743200"/>
                        <a:ext cx="7621587" cy="1143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07B218-D2EB-4572-A2A7-3BAE5DEFE5DB}" type="slidenum">
              <a:rPr lang="en-CA" smtClean="0">
                <a:latin typeface="Arial" charset="0"/>
              </a:rPr>
              <a:pPr>
                <a:defRPr/>
              </a:pPr>
              <a:t>27</a:t>
            </a:fld>
            <a:endParaRPr lang="en-CA">
              <a:latin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5.3 Expected Values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u="sng" dirty="0">
                <a:cs typeface="Tahoma" pitchFamily="34" charset="0"/>
              </a:rPr>
              <a:t>Expected Value</a:t>
            </a:r>
            <a:r>
              <a:rPr lang="en-US" dirty="0">
                <a:cs typeface="Tahoma" pitchFamily="34" charset="0"/>
              </a:rPr>
              <a:t> – measure of central tendency; center of the distribution; </a:t>
            </a:r>
            <a:r>
              <a:rPr lang="en-US" i="1" dirty="0">
                <a:cs typeface="Tahoma" pitchFamily="34" charset="0"/>
              </a:rPr>
              <a:t>population mean</a:t>
            </a:r>
          </a:p>
          <a:p>
            <a:pPr marL="609600" indent="-609600" eaLnBrk="1" hangingPunct="1">
              <a:buFontTx/>
              <a:buNone/>
            </a:pPr>
            <a:r>
              <a:rPr lang="en-US" i="1" dirty="0">
                <a:cs typeface="Tahoma" pitchFamily="34" charset="0"/>
              </a:rPr>
              <a:t>	</a:t>
            </a:r>
            <a:r>
              <a:rPr lang="en-US" sz="3000" i="1" dirty="0">
                <a:cs typeface="Tahoma" pitchFamily="34" charset="0"/>
              </a:rPr>
              <a:t>-If the variable is collected an infinite number of times, what </a:t>
            </a:r>
            <a:r>
              <a:rPr lang="en-US" sz="3000" i="1" u="sng" dirty="0">
                <a:cs typeface="Tahoma" pitchFamily="34" charset="0"/>
              </a:rPr>
              <a:t>average</a:t>
            </a:r>
            <a:r>
              <a:rPr lang="en-US" sz="3000" i="1" dirty="0">
                <a:cs typeface="Tahoma" pitchFamily="34" charset="0"/>
              </a:rPr>
              <a:t>/mean would we expect?</a:t>
            </a:r>
          </a:p>
          <a:p>
            <a:pPr marL="609600" indent="-609600" eaLnBrk="1" hangingPunct="1"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u="sng" dirty="0">
                <a:cs typeface="Tahoma" pitchFamily="34" charset="0"/>
              </a:rPr>
              <a:t>Discrete Variable:</a:t>
            </a:r>
          </a:p>
          <a:p>
            <a:pPr marL="609600" indent="-609600" eaLnBrk="1" hangingPunct="1">
              <a:buFontTx/>
              <a:buNone/>
            </a:pPr>
            <a:r>
              <a:rPr lang="el-GR" i="1" dirty="0">
                <a:cs typeface="Tahoma" pitchFamily="34" charset="0"/>
              </a:rPr>
              <a:t>μ</a:t>
            </a:r>
            <a:r>
              <a:rPr lang="en-US" baseline="-25000" dirty="0">
                <a:cs typeface="Tahoma" pitchFamily="34" charset="0"/>
              </a:rPr>
              <a:t>Y</a:t>
            </a:r>
            <a:r>
              <a:rPr lang="en-US" dirty="0">
                <a:cs typeface="Tahoma" pitchFamily="34" charset="0"/>
              </a:rPr>
              <a:t>=E(Y) =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 err="1">
                <a:cs typeface="Tahoma" pitchFamily="34" charset="0"/>
              </a:rPr>
              <a:t>yf</a:t>
            </a:r>
            <a:r>
              <a:rPr lang="en-US" dirty="0">
                <a:cs typeface="Tahoma" pitchFamily="34" charset="0"/>
              </a:rPr>
              <a:t>(y)</a:t>
            </a:r>
          </a:p>
          <a:p>
            <a:pPr marL="609600" indent="-609600" eaLnBrk="1" hangingPunct="1"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u="sng" dirty="0">
                <a:cs typeface="Tahoma" pitchFamily="34" charset="0"/>
              </a:rPr>
              <a:t>Continuous Variable:</a:t>
            </a:r>
          </a:p>
          <a:p>
            <a:pPr marL="609600" indent="-609600" eaLnBrk="1" hangingPunct="1">
              <a:buFontTx/>
              <a:buNone/>
            </a:pPr>
            <a:r>
              <a:rPr lang="el-GR" i="1" dirty="0">
                <a:cs typeface="Tahoma" pitchFamily="34" charset="0"/>
              </a:rPr>
              <a:t>μ</a:t>
            </a:r>
            <a:r>
              <a:rPr lang="en-US" dirty="0">
                <a:cs typeface="Tahoma" pitchFamily="34" charset="0"/>
              </a:rPr>
              <a:t>(Y)=E(Y) = ∫</a:t>
            </a:r>
            <a:r>
              <a:rPr lang="en-US" dirty="0" err="1">
                <a:cs typeface="Tahoma" pitchFamily="34" charset="0"/>
              </a:rPr>
              <a:t>yf</a:t>
            </a:r>
            <a:r>
              <a:rPr lang="en-US" dirty="0">
                <a:cs typeface="Tahoma" pitchFamily="34" charset="0"/>
              </a:rPr>
              <a:t>(y)</a:t>
            </a:r>
            <a:r>
              <a:rPr lang="en-US" dirty="0" err="1">
                <a:cs typeface="Tahoma" pitchFamily="34" charset="0"/>
              </a:rPr>
              <a:t>dy</a:t>
            </a:r>
            <a:endParaRPr lang="en-US" u="sng" dirty="0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EEBE9-7EF5-4529-83A0-3A7C55720699}" type="slidenum">
              <a:rPr lang="en-CA" smtClean="0">
                <a:latin typeface="Arial" charset="0"/>
              </a:rPr>
              <a:pPr>
                <a:defRPr/>
              </a:pPr>
              <a:t>28</a:t>
            </a:fld>
            <a:endParaRPr lang="en-CA"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5.3 Expected Example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u="sng" dirty="0">
                <a:cs typeface="Tahoma" pitchFamily="34" charset="0"/>
              </a:rPr>
              <a:t>What is the expected value from a dice roll?</a:t>
            </a:r>
          </a:p>
          <a:p>
            <a:pPr marL="0" indent="0" eaLnBrk="1" hangingPunct="1">
              <a:buFontTx/>
              <a:buNone/>
            </a:pPr>
            <a:endParaRPr lang="en-US" u="sng" dirty="0">
              <a:cs typeface="Tahoma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E(W) =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 err="1">
                <a:cs typeface="Tahoma" pitchFamily="34" charset="0"/>
              </a:rPr>
              <a:t>yf</a:t>
            </a:r>
            <a:r>
              <a:rPr lang="en-US" dirty="0">
                <a:cs typeface="Tahoma" pitchFamily="34" charset="0"/>
              </a:rPr>
              <a:t>(y)</a:t>
            </a:r>
          </a:p>
          <a:p>
            <a:pPr marL="0" indent="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	=2(1/36)+3(2/36)+…+11(2/36)+12(1/36)</a:t>
            </a:r>
          </a:p>
          <a:p>
            <a:pPr marL="114300" lvl="1" indent="0" eaLnBrk="1" hangingPunct="1">
              <a:buFontTx/>
              <a:buNone/>
            </a:pPr>
            <a:r>
              <a:rPr lang="en-US" dirty="0"/>
              <a:t>       =7</a:t>
            </a:r>
          </a:p>
          <a:p>
            <a:pPr marL="114300" lvl="1" indent="0" eaLnBrk="1" hangingPunct="1">
              <a:buFontTx/>
              <a:buNone/>
            </a:pPr>
            <a:endParaRPr lang="en-US" dirty="0"/>
          </a:p>
          <a:p>
            <a:pPr marL="114300" lvl="1" indent="0" eaLnBrk="1" hangingPunct="1">
              <a:buFontTx/>
              <a:buNone/>
            </a:pPr>
            <a:r>
              <a:rPr lang="en-US" u="sng" dirty="0"/>
              <a:t>Exercise:</a:t>
            </a:r>
            <a:r>
              <a:rPr lang="en-US" dirty="0"/>
              <a:t> What is the expected value of rolling a 4-sided and an 8-sided die?  A 6-sided and a 10-sided die?</a:t>
            </a: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EEBE9-7EF5-4529-83A0-3A7C55720699}" type="slidenum">
              <a:rPr lang="en-CA" smtClean="0">
                <a:latin typeface="Arial" charset="0"/>
              </a:rPr>
              <a:pPr>
                <a:defRPr/>
              </a:pPr>
              <a:t>29</a:t>
            </a:fld>
            <a:endParaRPr lang="en-CA"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5.3 Expected Application – Pascal’s Wager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Pascal’s Wager, from Philosopher, Mathematician, and Physicist </a:t>
            </a:r>
            <a:r>
              <a:rPr lang="en-CA" dirty="0" err="1">
                <a:cs typeface="Tahoma" pitchFamily="34" charset="0"/>
              </a:rPr>
              <a:t>Blaise</a:t>
            </a:r>
            <a:r>
              <a:rPr lang="en-CA" dirty="0">
                <a:cs typeface="Tahoma" pitchFamily="34" charset="0"/>
              </a:rPr>
              <a:t> Pascal (1623-62) argued that belief in God could be justified through expected value: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-If you live as if God exists, you get huge rewards if you are right, and wasted some time and effort if you’re wrong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-If you live as if God does not exist, you save some time and effort if you’re right, and suffer huge penalties if you’re wrong</a:t>
            </a: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02DE80-903C-4E9F-BE5D-D548DBFA5FE6}" type="slidenum">
              <a:rPr lang="en-CA" smtClean="0">
                <a:latin typeface="Arial" charset="0"/>
              </a:rPr>
              <a:pPr>
                <a:defRPr/>
              </a:pPr>
              <a:t>3</a:t>
            </a:fld>
            <a:endParaRPr lang="en-CA">
              <a:latin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5.1 Observed or Random Components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/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 </a:t>
            </a:r>
            <a:r>
              <a:rPr lang="en-US">
                <a:cs typeface="Tahoma" pitchFamily="34" charset="0"/>
              </a:rPr>
              <a:t>(or </a:t>
            </a:r>
            <a:r>
              <a:rPr lang="en-US" i="1">
                <a:cs typeface="Tahoma" pitchFamily="34" charset="0"/>
              </a:rPr>
              <a:t>epsilon</a:t>
            </a:r>
            <a:r>
              <a:rPr lang="en-US">
                <a:cs typeface="Tahoma" pitchFamily="34" charset="0"/>
              </a:rPr>
              <a:t>) is the RANDOM ERROR TERM; it takes on values according to chance</a:t>
            </a:r>
          </a:p>
          <a:p>
            <a:pPr eaLnBrk="1" hangingPunct="1"/>
            <a:r>
              <a:rPr lang="en-US">
                <a:cs typeface="Tahoma" pitchFamily="34" charset="0"/>
              </a:rPr>
              <a:t>Since Y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depends on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, it is also </a:t>
            </a:r>
            <a:r>
              <a:rPr lang="en-US" b="1" u="sng">
                <a:cs typeface="Tahoma" pitchFamily="34" charset="0"/>
              </a:rPr>
              <a:t>random</a:t>
            </a:r>
          </a:p>
          <a:p>
            <a:pPr eaLnBrk="1" hangingPunct="1"/>
            <a:r>
              <a:rPr lang="en-US" baseline="-25000">
                <a:cs typeface="Tahoma" pitchFamily="34" charset="0"/>
              </a:rPr>
              <a:t>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 </a:t>
            </a:r>
            <a:r>
              <a:rPr lang="en-US"/>
              <a:t>is assumed to be fixed in most simple models (which simplifies everything)</a:t>
            </a:r>
          </a:p>
          <a:p>
            <a:pPr lvl="1" eaLnBrk="1" hangingPunct="1"/>
            <a:r>
              <a:rPr lang="en-US"/>
              <a:t>Referred to as the deterministic part of the model</a:t>
            </a:r>
          </a:p>
          <a:p>
            <a:pPr lvl="1" eaLnBrk="1" hangingPunct="1"/>
            <a:r>
              <a:rPr lang="en-US"/>
              <a:t>X,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and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 are</a:t>
            </a:r>
            <a:r>
              <a:rPr lang="en-US" baseline="-25000"/>
              <a:t> </a:t>
            </a:r>
            <a:r>
              <a:rPr lang="en-US" b="1" u="sng"/>
              <a:t>Non-Random</a:t>
            </a:r>
          </a:p>
          <a:p>
            <a:pPr eaLnBrk="1" hangingPunct="1"/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 and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 are unknown, and must be estimated</a:t>
            </a:r>
          </a:p>
          <a:p>
            <a:pPr lvl="1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EEBE9-7EF5-4529-83A0-3A7C55720699}" type="slidenum">
              <a:rPr lang="en-CA" smtClean="0">
                <a:latin typeface="Arial" charset="0"/>
              </a:rPr>
              <a:pPr>
                <a:defRPr/>
              </a:pPr>
              <a:t>30</a:t>
            </a:fld>
            <a:endParaRPr lang="en-CA"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5.3 Expected Application – Pascal’s Wager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Mathematically: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E(belief)	=</a:t>
            </a:r>
            <a:r>
              <a:rPr lang="el-GR" dirty="0">
                <a:cs typeface="Tahoma" pitchFamily="34" charset="0"/>
              </a:rPr>
              <a:t> Σ</a:t>
            </a:r>
            <a:r>
              <a:rPr lang="en-CA" dirty="0">
                <a:cs typeface="Tahoma" pitchFamily="34" charset="0"/>
              </a:rPr>
              <a:t>utility * f(utility)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=(Utility if God exists)*p(God exists)+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+(Utility if no God)*p(no God)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=1,000,000(0.01)+(50)(0.99)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=10,000+49.52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=10,049.52</a:t>
            </a: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EEBE9-7EF5-4529-83A0-3A7C55720699}" type="slidenum">
              <a:rPr lang="en-CA" smtClean="0">
                <a:latin typeface="Arial" charset="0"/>
              </a:rPr>
              <a:pPr>
                <a:defRPr/>
              </a:pPr>
              <a:t>31</a:t>
            </a:fld>
            <a:endParaRPr lang="en-CA"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dirty="0"/>
              <a:t>5.3 Expected Application – Pascal’s Wager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Mathematically: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E(no belief)=</a:t>
            </a:r>
            <a:r>
              <a:rPr lang="el-GR" dirty="0">
                <a:cs typeface="Tahoma" pitchFamily="34" charset="0"/>
              </a:rPr>
              <a:t> Σ</a:t>
            </a:r>
            <a:r>
              <a:rPr lang="en-CA" dirty="0">
                <a:cs typeface="Tahoma" pitchFamily="34" charset="0"/>
              </a:rPr>
              <a:t>utility * f(utility)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=(Utility if God exists)*p(God exists)+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+(Utility if no God)*p(no God)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=-1,000,000(0.01)+(150)(0.99)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=-10,000+148.5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		=-9,851.5</a:t>
            </a:r>
          </a:p>
          <a:p>
            <a:pPr marL="0" indent="0" eaLnBrk="1" hangingPunct="1">
              <a:buFontTx/>
              <a:buNone/>
            </a:pPr>
            <a:r>
              <a:rPr lang="en-CA" dirty="0">
                <a:cs typeface="Tahoma" pitchFamily="34" charset="0"/>
              </a:rPr>
              <a:t>Since -9,851.5 is less than 10,049.52, Pascal argued that belief in God is rational.</a:t>
            </a: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CC3C0-13A9-487E-8B09-035DABEAD378}" type="slidenum">
              <a:rPr lang="en-CA" smtClean="0">
                <a:latin typeface="Arial" charset="0"/>
              </a:rPr>
              <a:pPr>
                <a:defRPr/>
              </a:pPr>
              <a:t>32</a:t>
            </a:fld>
            <a:endParaRPr lang="en-CA">
              <a:latin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5.3.1 Properties of Expected Values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u="sng">
                <a:cs typeface="Tahoma" pitchFamily="34" charset="0"/>
              </a:rPr>
              <a:t>Constant Property</a:t>
            </a:r>
          </a:p>
          <a:p>
            <a:pPr marL="609600" indent="-609600" eaLnBrk="1" hangingPunct="1">
              <a:buFontTx/>
              <a:buAutoNum type="alphaLcParenR"/>
            </a:pPr>
            <a:endParaRPr lang="en-US" sz="800" u="sng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/>
              <a:t>E(a) = a if a is a constant or non-random variable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Ie: E(14)=14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Ie: E(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+</a:t>
            </a:r>
            <a:r>
              <a:rPr lang="el-GR"/>
              <a:t> 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) =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+</a:t>
            </a:r>
            <a:r>
              <a:rPr lang="el-GR"/>
              <a:t> 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</a:p>
          <a:p>
            <a:pPr marL="609600" indent="-609600" eaLnBrk="1" hangingPunct="1">
              <a:buFontTx/>
              <a:buNone/>
            </a:pPr>
            <a:endParaRPr lang="en-US" baseline="-25000"/>
          </a:p>
          <a:p>
            <a:pPr marL="609600" indent="-609600" eaLnBrk="1" hangingPunct="1">
              <a:buFontTx/>
              <a:buNone/>
            </a:pPr>
            <a:r>
              <a:rPr lang="en-US"/>
              <a:t>b) </a:t>
            </a:r>
            <a:r>
              <a:rPr lang="en-US" u="sng"/>
              <a:t>Constants and random variables</a:t>
            </a:r>
          </a:p>
          <a:p>
            <a:pPr marL="609600" indent="-609600" eaLnBrk="1" hangingPunct="1">
              <a:buFontTx/>
              <a:buNone/>
            </a:pPr>
            <a:endParaRPr lang="en-US" sz="800" u="sng"/>
          </a:p>
          <a:p>
            <a:pPr marL="609600" indent="-609600" eaLnBrk="1" hangingPunct="1">
              <a:buFontTx/>
              <a:buNone/>
            </a:pPr>
            <a:r>
              <a:rPr lang="en-US"/>
              <a:t>E(a+bW) = a+bE(W)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If a and b are non-random and W is random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04A00-56B1-4A4A-A38D-9DB9FF922CD2}" type="slidenum">
              <a:rPr lang="en-CA" smtClean="0">
                <a:latin typeface="Arial" charset="0"/>
              </a:rPr>
              <a:pPr>
                <a:defRPr/>
              </a:pPr>
              <a:t>33</a:t>
            </a:fld>
            <a:endParaRPr lang="en-CA">
              <a:latin typeface="Arial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5.3.1 Properties of Expected Values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Applications: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2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If E(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 =0, then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E(Y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	= E(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 +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 + E(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endParaRPr lang="en-US" baseline="-2500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200" baseline="-2500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E(6sided+10sided)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=E (6-sided) + E (10 sided)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 3.5 + 5.5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 9</a:t>
            </a:r>
            <a:endParaRPr lang="ru-RU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BE8D-68F9-45E5-97AA-E623C89944E5}" type="slidenum">
              <a:rPr lang="en-CA" smtClean="0">
                <a:latin typeface="Arial" charset="0"/>
              </a:rPr>
              <a:pPr>
                <a:defRPr/>
              </a:pPr>
              <a:t>34</a:t>
            </a:fld>
            <a:endParaRPr lang="en-CA">
              <a:latin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algn="ctr" eaLnBrk="1" hangingPunct="1"/>
            <a:r>
              <a:rPr lang="en-US"/>
              <a:t>5.3.1 Properties of Expected Values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c) “</a:t>
            </a:r>
            <a:r>
              <a:rPr lang="en-US" u="sng" dirty="0"/>
              <a:t>Not so Fast” Property</a:t>
            </a:r>
          </a:p>
          <a:p>
            <a:pPr marL="609600" indent="-609600" eaLnBrk="1" hangingPunct="1">
              <a:buFontTx/>
              <a:buNone/>
            </a:pPr>
            <a:endParaRPr lang="en-US" sz="1400" u="sng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E(WV) ≠ E(W)E(V)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E(W/V) ≠ E(W)/E(V)</a:t>
            </a:r>
            <a:endParaRPr lang="en-US" baseline="-25000" dirty="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baseline="-25000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d) </a:t>
            </a:r>
            <a:r>
              <a:rPr lang="en-US" u="sng" dirty="0"/>
              <a:t>Non-Linear Functions</a:t>
            </a:r>
            <a:endParaRPr lang="en-US" dirty="0"/>
          </a:p>
          <a:p>
            <a:pPr marL="609600" indent="-609600" eaLnBrk="1" hangingPunct="1">
              <a:buFontTx/>
              <a:buNone/>
            </a:pPr>
            <a:endParaRPr lang="en-US" sz="1400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E(W</a:t>
            </a:r>
            <a:r>
              <a:rPr lang="en-US" baseline="30000" dirty="0"/>
              <a:t>k</a:t>
            </a:r>
            <a:r>
              <a:rPr lang="en-US" dirty="0"/>
              <a:t>) =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 err="1">
                <a:cs typeface="Tahoma" pitchFamily="34" charset="0"/>
              </a:rPr>
              <a:t>w</a:t>
            </a:r>
            <a:r>
              <a:rPr lang="en-US" baseline="30000" dirty="0" err="1">
                <a:cs typeface="Tahoma" pitchFamily="34" charset="0"/>
              </a:rPr>
              <a:t>k</a:t>
            </a:r>
            <a:r>
              <a:rPr lang="en-US" dirty="0" err="1">
                <a:cs typeface="Tahoma" pitchFamily="34" charset="0"/>
              </a:rPr>
              <a:t>f</a:t>
            </a:r>
            <a:r>
              <a:rPr lang="en-US" dirty="0">
                <a:cs typeface="Tahoma" pitchFamily="34" charset="0"/>
              </a:rPr>
              <a:t>(w)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E(2 six-sided die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)	=2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(1/36)+3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(2/36)+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					…+11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(2/36)+12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(1/36)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Tahoma" pitchFamily="34" charset="0"/>
              </a:rPr>
              <a:t>					=54.83</a:t>
            </a:r>
            <a:endParaRPr lang="ru-RU" dirty="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94ADAA-5EEC-4B5F-A9AA-6B4C8D9487DD}" type="slidenum">
              <a:rPr lang="en-CA" smtClean="0">
                <a:latin typeface="Arial" charset="0"/>
              </a:rPr>
              <a:pPr>
                <a:defRPr/>
              </a:pPr>
              <a:t>35</a:t>
            </a:fld>
            <a:endParaRPr lang="en-CA">
              <a:latin typeface="Arial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Variance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1066800" lvl="1" indent="-609600" eaLnBrk="1" hangingPunct="1">
              <a:buFontTx/>
              <a:buNone/>
            </a:pPr>
            <a:r>
              <a:rPr lang="en-US"/>
              <a:t>Consider the following 3 midterm distributions:</a:t>
            </a:r>
          </a:p>
          <a:p>
            <a:pPr marL="1066800" lvl="1" indent="-609600" eaLnBrk="1" hangingPunct="1">
              <a:buFontTx/>
              <a:buNone/>
            </a:pPr>
            <a:endParaRPr lang="en-US"/>
          </a:p>
          <a:p>
            <a:pPr marL="1066800" lvl="1" indent="-609600" eaLnBrk="1" hangingPunct="1">
              <a:buFontTx/>
              <a:buAutoNum type="arabicParenR"/>
            </a:pPr>
            <a:r>
              <a:rPr lang="en-US"/>
              <a:t>Average = 70%; everyone in the class received 70%</a:t>
            </a:r>
          </a:p>
          <a:p>
            <a:pPr marL="1066800" lvl="1" indent="-609600" eaLnBrk="1" hangingPunct="1">
              <a:buFontTx/>
              <a:buAutoNum type="arabicParenR"/>
            </a:pPr>
            <a:r>
              <a:rPr lang="en-US"/>
              <a:t>Average = 70%; half the class received 50% and half received 90%</a:t>
            </a:r>
          </a:p>
          <a:p>
            <a:pPr marL="1066800" lvl="1" indent="-609600" eaLnBrk="1" hangingPunct="1">
              <a:buFontTx/>
              <a:buAutoNum type="arabicParenR"/>
            </a:pPr>
            <a:r>
              <a:rPr lang="en-US"/>
              <a:t>Average = 70%; most of the class was in the 70’s, with a few 100’s and a few 40’s who got a Bachelor in Pottery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EEAAF-78CB-49B5-A8D7-2DA7074B8727}" type="slidenum">
              <a:rPr lang="en-CA" smtClean="0">
                <a:latin typeface="Arial" charset="0"/>
              </a:rPr>
              <a:pPr>
                <a:defRPr/>
              </a:pPr>
              <a:t>36</a:t>
            </a:fld>
            <a:endParaRPr lang="en-CA">
              <a:latin typeface="Arial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Variance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1066800" lvl="1" indent="-609600" eaLnBrk="1" hangingPunct="1">
              <a:buFontTx/>
              <a:buNone/>
            </a:pPr>
            <a:r>
              <a:rPr lang="en-US"/>
              <a:t>Although these midterm results share the same average, their distributions differ greatly.</a:t>
            </a:r>
          </a:p>
          <a:p>
            <a:pPr marL="1066800" lvl="1" indent="-609600" eaLnBrk="1" hangingPunct="1">
              <a:buFontTx/>
              <a:buNone/>
            </a:pPr>
            <a:r>
              <a:rPr lang="en-US"/>
              <a:t>While the first results are clustered together, the other two results are quite dispersed</a:t>
            </a:r>
          </a:p>
          <a:p>
            <a:pPr marL="1066800" lvl="1" indent="-609600" eaLnBrk="1" hangingPunct="1">
              <a:buFontTx/>
              <a:buNone/>
            </a:pPr>
            <a:endParaRPr lang="en-US"/>
          </a:p>
          <a:p>
            <a:pPr marL="1066800" lvl="1" indent="-609600" eaLnBrk="1" hangingPunct="1">
              <a:buFontTx/>
              <a:buNone/>
            </a:pPr>
            <a:r>
              <a:rPr lang="en-US" u="sng"/>
              <a:t>Variance</a:t>
            </a:r>
            <a:r>
              <a:rPr lang="en-US"/>
              <a:t> – a measure of dispersion (how far a distribution is spread out) for a random variable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C33ED4-00EC-4DE7-BCE6-495E1F9E9FDE}" type="slidenum">
              <a:rPr lang="en-CA" smtClean="0">
                <a:latin typeface="Arial" charset="0"/>
              </a:rPr>
              <a:pPr>
                <a:defRPr/>
              </a:pPr>
              <a:t>37</a:t>
            </a:fld>
            <a:endParaRPr lang="en-CA">
              <a:latin typeface="Arial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Variance Formula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1066800" lvl="1" indent="-609600" eaLnBrk="1" hangingPunct="1">
              <a:buFontTx/>
              <a:buNone/>
            </a:pPr>
            <a:r>
              <a:rPr lang="el-GR"/>
              <a:t>σ</a:t>
            </a:r>
            <a:r>
              <a:rPr lang="en-CA" baseline="-25000"/>
              <a:t>Y</a:t>
            </a:r>
            <a:r>
              <a:rPr lang="en-CA" baseline="30000"/>
              <a:t>2</a:t>
            </a:r>
            <a:r>
              <a:rPr lang="en-CA"/>
              <a:t>= </a:t>
            </a:r>
            <a:r>
              <a:rPr lang="en-US"/>
              <a:t>Var(Y)	= E(Y-E(Y))</a:t>
            </a:r>
            <a:r>
              <a:rPr lang="en-US" baseline="30000"/>
              <a:t>2</a:t>
            </a:r>
          </a:p>
          <a:p>
            <a:pPr marL="1066800" lvl="1" indent="-609600" eaLnBrk="1" hangingPunct="1">
              <a:buFontTx/>
              <a:buNone/>
            </a:pPr>
            <a:r>
              <a:rPr lang="en-US" baseline="30000"/>
              <a:t>			</a:t>
            </a:r>
            <a:r>
              <a:rPr lang="en-US"/>
              <a:t>= E(Y</a:t>
            </a:r>
            <a:r>
              <a:rPr lang="en-US" baseline="30000"/>
              <a:t>2</a:t>
            </a:r>
            <a:r>
              <a:rPr lang="en-US"/>
              <a:t>) – [E(Y)]</a:t>
            </a:r>
            <a:r>
              <a:rPr lang="en-US" baseline="30000"/>
              <a:t>2</a:t>
            </a:r>
          </a:p>
          <a:p>
            <a:pPr marL="1066800" lvl="1" indent="-609600" eaLnBrk="1" hangingPunct="1">
              <a:buFontTx/>
              <a:buNone/>
            </a:pPr>
            <a:endParaRPr lang="en-US"/>
          </a:p>
          <a:p>
            <a:pPr marL="1066800" lvl="1" indent="-609600" eaLnBrk="1" hangingPunct="1">
              <a:buFontTx/>
              <a:buNone/>
            </a:pPr>
            <a:r>
              <a:rPr lang="en-US" u="sng"/>
              <a:t>Discrete Random Variable:</a:t>
            </a:r>
          </a:p>
          <a:p>
            <a:pPr marL="1066800" lvl="1" indent="-609600" eaLnBrk="1" hangingPunct="1">
              <a:buFontTx/>
              <a:buNone/>
            </a:pPr>
            <a:r>
              <a:rPr lang="el-GR"/>
              <a:t>σ</a:t>
            </a:r>
            <a:r>
              <a:rPr lang="en-CA" baseline="-25000"/>
              <a:t>Y</a:t>
            </a:r>
            <a:r>
              <a:rPr lang="en-CA" baseline="30000"/>
              <a:t>2</a:t>
            </a:r>
            <a:r>
              <a:rPr lang="en-CA"/>
              <a:t>= </a:t>
            </a:r>
            <a:r>
              <a:rPr lang="en-US"/>
              <a:t>Var(Y)= </a:t>
            </a: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(y-E(Y))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f(y)</a:t>
            </a:r>
          </a:p>
          <a:p>
            <a:pPr marL="1066800" lvl="1" indent="-609600"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</a:pPr>
            <a:r>
              <a:rPr lang="en-US" u="sng">
                <a:cs typeface="Tahoma" pitchFamily="34" charset="0"/>
              </a:rPr>
              <a:t>Continuous Random Variable:</a:t>
            </a:r>
          </a:p>
          <a:p>
            <a:pPr marL="1066800" lvl="1" indent="-609600" eaLnBrk="1" hangingPunct="1">
              <a:buFontTx/>
              <a:buNone/>
            </a:pPr>
            <a:r>
              <a:rPr lang="el-GR"/>
              <a:t>σ</a:t>
            </a:r>
            <a:r>
              <a:rPr lang="en-CA" baseline="-25000"/>
              <a:t>Y</a:t>
            </a:r>
            <a:r>
              <a:rPr lang="en-CA" baseline="30000"/>
              <a:t>2</a:t>
            </a:r>
            <a:r>
              <a:rPr lang="en-CA"/>
              <a:t>= </a:t>
            </a:r>
            <a:r>
              <a:rPr lang="en-US">
                <a:cs typeface="Tahoma" pitchFamily="34" charset="0"/>
              </a:rPr>
              <a:t>Var(Y)= ∫(y-E(Y))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f(y)dy</a:t>
            </a:r>
          </a:p>
          <a:p>
            <a:pPr marL="1066800" lvl="1" indent="-609600" eaLnBrk="1" hangingPunct="1">
              <a:buFontTx/>
              <a:buNone/>
            </a:pPr>
            <a:endParaRPr lang="en-US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6E6ED9-F6F4-40E2-9553-F47930EFB624}" type="slidenum">
              <a:rPr lang="en-CA" smtClean="0">
                <a:latin typeface="Arial" charset="0"/>
              </a:rPr>
              <a:pPr>
                <a:defRPr/>
              </a:pPr>
              <a:t>38</a:t>
            </a:fld>
            <a:endParaRPr lang="en-CA"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Variances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Example 1: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E(Y)=70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Y</a:t>
            </a:r>
            <a:r>
              <a:rPr lang="en-US" baseline="-25000" dirty="0"/>
              <a:t>i</a:t>
            </a:r>
            <a:r>
              <a:rPr lang="en-US" dirty="0"/>
              <a:t> =70 for all </a:t>
            </a:r>
            <a:r>
              <a:rPr lang="en-US" dirty="0" err="1"/>
              <a:t>i</a:t>
            </a:r>
            <a:endParaRPr lang="en-US" dirty="0"/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 err="1"/>
              <a:t>Var</a:t>
            </a:r>
            <a:r>
              <a:rPr lang="en-US" dirty="0"/>
              <a:t>(Y) 	=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>
                <a:cs typeface="Tahoma" pitchFamily="34" charset="0"/>
              </a:rPr>
              <a:t>(y-E(Y))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f(y)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	= (70-70)</a:t>
            </a:r>
            <a:r>
              <a:rPr lang="en-US" baseline="30000" dirty="0">
                <a:cs typeface="Tahoma" pitchFamily="34" charset="0"/>
              </a:rPr>
              <a:t>2 </a:t>
            </a:r>
            <a:r>
              <a:rPr lang="en-US" dirty="0">
                <a:cs typeface="Tahoma" pitchFamily="34" charset="0"/>
              </a:rPr>
              <a:t>(1)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	= (0)(1)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	=0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If all outcomes are the same, there is no variance.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</a:t>
            </a: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5D6F3-6288-4C9D-87C6-9B764A9C7270}" type="slidenum">
              <a:rPr lang="en-CA" smtClean="0">
                <a:latin typeface="Arial" charset="0"/>
              </a:rPr>
              <a:pPr>
                <a:defRPr/>
              </a:pPr>
              <a:t>39</a:t>
            </a:fld>
            <a:endParaRPr lang="en-CA">
              <a:latin typeface="Arial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Variances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Example 2: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E(Y)=70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f(50)=0.5, f(90)=0.5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 err="1"/>
              <a:t>Var</a:t>
            </a:r>
            <a:r>
              <a:rPr lang="en-US" dirty="0"/>
              <a:t>(Y) 	=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>
                <a:cs typeface="Tahoma" pitchFamily="34" charset="0"/>
              </a:rPr>
              <a:t>(y-E(Y))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f(y)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	= (50-70)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(0.5)+ (90-70)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(0.5)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	=200+200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	=400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</a:t>
            </a:r>
            <a:endParaRPr lang="en-US" dirty="0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9429A-8D25-4A8A-8438-F874E6231D1A}" type="slidenum">
              <a:rPr lang="en-CA" smtClean="0">
                <a:latin typeface="Arial" charset="0"/>
              </a:rPr>
              <a:pPr>
                <a:defRPr/>
              </a:pPr>
              <a:t>4</a:t>
            </a:fld>
            <a:endParaRPr lang="en-CA">
              <a:latin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5.1 Example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/>
            <a:r>
              <a:rPr lang="en-US">
                <a:cs typeface="Tahoma" pitchFamily="34" charset="0"/>
              </a:rPr>
              <a:t>Consider the function:</a:t>
            </a:r>
          </a:p>
          <a:p>
            <a:pPr algn="ctr" eaLnBrk="1" hangingPunct="1">
              <a:buFontTx/>
              <a:buNone/>
            </a:pPr>
            <a:r>
              <a:rPr lang="en-US">
                <a:cs typeface="Tahoma" pitchFamily="34" charset="0"/>
              </a:rPr>
              <a:t>Utility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=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 +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Sisters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+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eaLnBrk="1" hangingPunct="1"/>
            <a:r>
              <a:rPr lang="en-US">
                <a:cs typeface="Tahoma" pitchFamily="34" charset="0"/>
              </a:rPr>
              <a:t>Happiness depends on the number of sisters</a:t>
            </a:r>
          </a:p>
          <a:p>
            <a:pPr eaLnBrk="1" hangingPunct="1"/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 </a:t>
            </a:r>
            <a:r>
              <a:rPr lang="en-US">
                <a:cs typeface="Tahoma" pitchFamily="34" charset="0"/>
              </a:rPr>
              <a:t>captures: number of brothers, income, and other factors (ie: bad data collection and shocks)</a:t>
            </a:r>
          </a:p>
          <a:p>
            <a:pPr eaLnBrk="1" hangingPunct="1"/>
            <a:r>
              <a:rPr lang="en-US">
                <a:cs typeface="Tahoma" pitchFamily="34" charset="0"/>
              </a:rPr>
              <a:t>Utility and Sisters are Observable</a:t>
            </a:r>
          </a:p>
          <a:p>
            <a:pPr eaLnBrk="1" hangingPunct="1"/>
            <a:r>
              <a:rPr lang="en-US">
                <a:cs typeface="Tahoma" pitchFamily="34" charset="0"/>
              </a:rPr>
              <a:t>Utility and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 </a:t>
            </a:r>
            <a:r>
              <a:rPr lang="en-US">
                <a:cs typeface="Tahoma" pitchFamily="34" charset="0"/>
              </a:rPr>
              <a:t>are random</a:t>
            </a:r>
          </a:p>
          <a:p>
            <a:pPr eaLnBrk="1" hangingPunct="1"/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 and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 must be estimated (&lt; or &gt; 0?)</a:t>
            </a:r>
          </a:p>
          <a:p>
            <a:pPr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lvl="1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8D33BE-2F1E-486F-A90F-BAB1D97F5952}" type="slidenum">
              <a:rPr lang="en-CA" smtClean="0">
                <a:latin typeface="Arial" charset="0"/>
              </a:rPr>
              <a:pPr>
                <a:defRPr/>
              </a:pPr>
              <a:t>40</a:t>
            </a:fld>
            <a:endParaRPr lang="en-CA">
              <a:latin typeface="Arial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Variances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/>
              <a:t>Example 3: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/>
              <a:t>E(Y)=70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/>
              <a:t>f(40)=1/5, f(70)=3/5, f(100)=1/5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/>
              <a:t>Var(Y) 	= </a:t>
            </a: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(y-E(Y))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f(y)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 (40-70)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(1/5)+ (70-70)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(3/5)+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 (100-70)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(1/5)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=900/5+0+900/5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=1800/5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Tahoma" pitchFamily="34" charset="0"/>
              </a:rPr>
              <a:t>		=360</a:t>
            </a: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r>
              <a:rPr lang="en-US"/>
              <a:t> </a:t>
            </a:r>
            <a:endParaRPr lang="en-US">
              <a:cs typeface="Tahoma" pitchFamily="34" charset="0"/>
            </a:endParaRPr>
          </a:p>
          <a:p>
            <a:pPr marL="114300" lvl="1" indent="0" eaLnBrk="1" hangingPunct="1">
              <a:lnSpc>
                <a:spcPct val="90000"/>
              </a:lnSpc>
              <a:buFontTx/>
              <a:buNone/>
            </a:pPr>
            <a:endParaRPr lang="en-US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EA0AB0-5FFC-44FF-84A1-C3A86E3E96FF}" type="slidenum">
              <a:rPr lang="en-CA" smtClean="0">
                <a:latin typeface="Arial" charset="0"/>
              </a:rPr>
              <a:pPr>
                <a:defRPr/>
              </a:pPr>
              <a:t>41</a:t>
            </a:fld>
            <a:endParaRPr lang="en-CA">
              <a:latin typeface="Arial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Standard Deviation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While Variance is a good tool for measuring dispersion, it is difficult to represent graphically (ie: Bell Curve)</a:t>
            </a:r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Standard Deviation is more useful for a visual view of dispersion</a:t>
            </a:r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Standard Deviation = Variance</a:t>
            </a:r>
            <a:r>
              <a:rPr lang="en-US" baseline="30000"/>
              <a:t>1/2</a:t>
            </a:r>
            <a:endParaRPr lang="en-US"/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sd(W)=[var(W)]</a:t>
            </a:r>
            <a:r>
              <a:rPr lang="en-US" baseline="30000"/>
              <a:t>1/2</a:t>
            </a:r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= (</a:t>
            </a:r>
            <a:r>
              <a:rPr lang="el-GR">
                <a:cs typeface="Tahoma" pitchFamily="34" charset="0"/>
              </a:rPr>
              <a:t>σ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)</a:t>
            </a:r>
            <a:r>
              <a:rPr lang="en-US" baseline="30000">
                <a:cs typeface="Tahoma" pitchFamily="34" charset="0"/>
              </a:rPr>
              <a:t>1/2</a:t>
            </a:r>
            <a:endParaRPr lang="el-GR">
              <a:cs typeface="Tahoma" pitchFamily="34" charset="0"/>
            </a:endParaRPr>
          </a:p>
          <a:p>
            <a:pPr marL="1066800" lvl="1" indent="-609600" eaLnBrk="1" hangingPunct="1">
              <a:lnSpc>
                <a:spcPct val="90000"/>
              </a:lnSpc>
              <a:buFontTx/>
              <a:buNone/>
            </a:pPr>
            <a:endParaRPr lang="en-US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75B597-5369-4E8C-9CD4-DC5B6C668806}" type="slidenum">
              <a:rPr lang="en-CA" smtClean="0">
                <a:latin typeface="Arial" charset="0"/>
              </a:rPr>
              <a:pPr>
                <a:defRPr/>
              </a:pPr>
              <a:t>42</a:t>
            </a:fld>
            <a:endParaRPr lang="en-CA">
              <a:latin typeface="Arial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 SD Examples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1066800" lvl="1" indent="-609600" eaLnBrk="1" hangingPunct="1">
              <a:buFontTx/>
              <a:buNone/>
              <a:defRPr/>
            </a:pPr>
            <a:r>
              <a:rPr lang="en-US" dirty="0"/>
              <a:t>In our first example,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/>
              <a:t> =0</a:t>
            </a:r>
            <a:r>
              <a:rPr lang="en-US" baseline="30000" dirty="0"/>
              <a:t>1/2</a:t>
            </a:r>
            <a:r>
              <a:rPr lang="en-US" dirty="0"/>
              <a:t>=0</a:t>
            </a:r>
          </a:p>
          <a:p>
            <a:pPr marL="1066800" lvl="1" indent="-609600" eaLnBrk="1" hangingPunct="1">
              <a:buFontTx/>
              <a:buNone/>
              <a:defRPr/>
            </a:pPr>
            <a:r>
              <a:rPr lang="en-US" dirty="0"/>
              <a:t>No dispersion exists</a:t>
            </a:r>
          </a:p>
          <a:p>
            <a:pPr marL="1066800" lvl="1" indent="-609600" eaLnBrk="1" hangingPunct="1">
              <a:buFontTx/>
              <a:buNone/>
              <a:defRPr/>
            </a:pPr>
            <a:endParaRPr lang="en-US" dirty="0"/>
          </a:p>
          <a:p>
            <a:pPr marL="1066800" lvl="1" indent="-609600" eaLnBrk="1" hangingPunct="1">
              <a:buFontTx/>
              <a:buNone/>
              <a:defRPr/>
            </a:pPr>
            <a:r>
              <a:rPr lang="en-US" dirty="0"/>
              <a:t>In our second example,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/>
              <a:t> =400</a:t>
            </a:r>
            <a:r>
              <a:rPr lang="en-US" baseline="30000" dirty="0"/>
              <a:t>1/2</a:t>
            </a:r>
            <a:r>
              <a:rPr lang="en-US" dirty="0"/>
              <a:t>≈20</a:t>
            </a:r>
          </a:p>
          <a:p>
            <a:pPr marL="1066800" lvl="1" indent="-609600" eaLnBrk="1" hangingPunct="1">
              <a:buFontTx/>
              <a:buNone/>
              <a:defRPr/>
            </a:pPr>
            <a:endParaRPr lang="en-US" dirty="0"/>
          </a:p>
          <a:p>
            <a:pPr marL="1066800" lvl="1" indent="-609600" eaLnBrk="1" hangingPunct="1">
              <a:buFontTx/>
              <a:buNone/>
              <a:defRPr/>
            </a:pPr>
            <a:r>
              <a:rPr lang="en-US" dirty="0"/>
              <a:t>In our third example, 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dirty="0"/>
              <a:t> =360</a:t>
            </a:r>
            <a:r>
              <a:rPr lang="en-US" baseline="30000" dirty="0"/>
              <a:t>1/2</a:t>
            </a:r>
            <a:r>
              <a:rPr lang="en-US" dirty="0"/>
              <a:t>=19.0</a:t>
            </a:r>
          </a:p>
          <a:p>
            <a:pPr marL="1066800" lvl="1" indent="-609600" eaLnBrk="1" hangingPunct="1">
              <a:buFontTx/>
              <a:buNone/>
              <a:defRPr/>
            </a:pPr>
            <a:endParaRPr lang="en-US" dirty="0"/>
          </a:p>
          <a:p>
            <a:pPr marL="444500" lvl="1" indent="12700" eaLnBrk="1" hangingPunct="1">
              <a:buFontTx/>
              <a:buNone/>
              <a:defRPr/>
            </a:pPr>
            <a:r>
              <a:rPr lang="en-US" dirty="0"/>
              <a:t>Results where most dispersed in the second example.  </a:t>
            </a:r>
            <a:endParaRPr lang="en-US" dirty="0">
              <a:cs typeface="Tahoma" pitchFamily="34" charset="0"/>
            </a:endParaRPr>
          </a:p>
          <a:p>
            <a:pPr marL="1066800" lvl="1" indent="-609600" eaLnBrk="1" hangingPunct="1">
              <a:buFontTx/>
              <a:buNone/>
              <a:defRPr/>
            </a:pPr>
            <a:endParaRPr lang="en-US" dirty="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9AF82F-83CD-417A-8C6A-4B3437E2481E}" type="slidenum">
              <a:rPr lang="en-CA" smtClean="0">
                <a:latin typeface="Arial" charset="0"/>
              </a:rPr>
              <a:pPr>
                <a:defRPr/>
              </a:pPr>
              <a:t>43</a:t>
            </a:fld>
            <a:endParaRPr lang="en-CA">
              <a:latin typeface="Arial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5.4.1 Properties of Variance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u="sng">
                <a:cs typeface="Tahoma" pitchFamily="34" charset="0"/>
              </a:rPr>
              <a:t>Constant Property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Var(a) = 0 if a is a constant or non-random variable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Ie: Var(14)=0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Ie: Var(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+</a:t>
            </a:r>
            <a:r>
              <a:rPr lang="el-GR"/>
              <a:t> 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) = 0</a:t>
            </a:r>
            <a:endParaRPr lang="en-US" baseline="-25000"/>
          </a:p>
          <a:p>
            <a:pPr marL="609600" indent="-609600" eaLnBrk="1" hangingPunct="1">
              <a:buFontTx/>
              <a:buNone/>
            </a:pPr>
            <a:endParaRPr lang="en-US" baseline="-25000"/>
          </a:p>
          <a:p>
            <a:pPr marL="609600" indent="-609600" eaLnBrk="1" hangingPunct="1">
              <a:buFontTx/>
              <a:buNone/>
            </a:pPr>
            <a:r>
              <a:rPr lang="en-US"/>
              <a:t>b) </a:t>
            </a:r>
            <a:r>
              <a:rPr lang="en-US" u="sng"/>
              <a:t>Constants and random variables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Var(a+bW) = b</a:t>
            </a:r>
            <a:r>
              <a:rPr lang="en-US" baseline="30000"/>
              <a:t>2</a:t>
            </a:r>
            <a:r>
              <a:rPr lang="en-US"/>
              <a:t> Var(W)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If a and b are non-random and W is random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4A499-D52D-48FA-AB6D-028CCE1A9272}" type="slidenum">
              <a:rPr lang="en-CA" smtClean="0">
                <a:latin typeface="Arial" charset="0"/>
              </a:rPr>
              <a:pPr>
                <a:defRPr/>
              </a:pPr>
              <a:t>44</a:t>
            </a:fld>
            <a:endParaRPr lang="en-CA"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5.4.1 Properties of Variance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Applications: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  <a:p>
            <a:pPr marL="609600" indent="-609600" eaLnBrk="1" hangingPunct="1">
              <a:buFontTx/>
              <a:buNone/>
            </a:pPr>
            <a:r>
              <a:rPr lang="en-US" sz="2800"/>
              <a:t>If Var(</a:t>
            </a:r>
            <a:r>
              <a:rPr lang="ru-RU" sz="2800">
                <a:cs typeface="Tahoma" pitchFamily="34" charset="0"/>
              </a:rPr>
              <a:t>є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) =k, then</a:t>
            </a:r>
          </a:p>
          <a:p>
            <a:pPr marL="609600" indent="-609600" eaLnBrk="1" hangingPunct="1">
              <a:buFontTx/>
              <a:buNone/>
            </a:pPr>
            <a:r>
              <a:rPr lang="en-US" sz="2800">
                <a:cs typeface="Tahoma" pitchFamily="34" charset="0"/>
              </a:rPr>
              <a:t>Var(Y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)	= Var(</a:t>
            </a:r>
            <a:r>
              <a:rPr lang="el-GR" sz="2800"/>
              <a:t>β</a:t>
            </a:r>
            <a:r>
              <a:rPr lang="en-US" sz="2800" baseline="-25000"/>
              <a:t>1</a:t>
            </a:r>
            <a:r>
              <a:rPr lang="en-US" sz="2800"/>
              <a:t> + </a:t>
            </a:r>
            <a:r>
              <a:rPr lang="el-GR" sz="2800"/>
              <a:t>β</a:t>
            </a:r>
            <a:r>
              <a:rPr lang="en-US" sz="2800" baseline="-25000"/>
              <a:t>2</a:t>
            </a:r>
            <a:r>
              <a:rPr lang="en-US" sz="2800"/>
              <a:t>X</a:t>
            </a:r>
            <a:r>
              <a:rPr lang="en-US" sz="2800" baseline="-25000"/>
              <a:t>i</a:t>
            </a:r>
            <a:r>
              <a:rPr lang="en-US" sz="2800"/>
              <a:t> + </a:t>
            </a:r>
            <a:r>
              <a:rPr lang="ru-RU" sz="2800">
                <a:cs typeface="Tahoma" pitchFamily="34" charset="0"/>
              </a:rPr>
              <a:t>є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)</a:t>
            </a:r>
          </a:p>
          <a:p>
            <a:pPr marL="609600" indent="-609600" eaLnBrk="1" hangingPunct="1">
              <a:buFontTx/>
              <a:buNone/>
            </a:pPr>
            <a:r>
              <a:rPr lang="en-US" sz="2800">
                <a:cs typeface="Tahoma" pitchFamily="34" charset="0"/>
              </a:rPr>
              <a:t>			= </a:t>
            </a:r>
            <a:r>
              <a:rPr lang="en-US" sz="2800"/>
              <a:t>0 + Var(</a:t>
            </a:r>
            <a:r>
              <a:rPr lang="ru-RU" sz="2800">
                <a:cs typeface="Tahoma" pitchFamily="34" charset="0"/>
              </a:rPr>
              <a:t>є</a:t>
            </a:r>
            <a:r>
              <a:rPr lang="en-US" sz="2800" baseline="-25000">
                <a:cs typeface="Tahoma" pitchFamily="34" charset="0"/>
              </a:rPr>
              <a:t>i</a:t>
            </a:r>
            <a:r>
              <a:rPr lang="en-US" sz="2800">
                <a:cs typeface="Tahoma" pitchFamily="34" charset="0"/>
              </a:rPr>
              <a:t>)</a:t>
            </a:r>
          </a:p>
          <a:p>
            <a:pPr marL="609600" indent="-609600" eaLnBrk="1" hangingPunct="1">
              <a:buFontTx/>
              <a:buNone/>
            </a:pPr>
            <a:r>
              <a:rPr lang="en-US" sz="2800">
                <a:cs typeface="Tahoma" pitchFamily="34" charset="0"/>
              </a:rPr>
              <a:t>			= </a:t>
            </a:r>
            <a:r>
              <a:rPr lang="en-US" sz="2800"/>
              <a:t>k</a:t>
            </a:r>
            <a:endParaRPr lang="en-US" sz="2800" baseline="-2500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sz="1000" baseline="-2500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u="sng">
                <a:cs typeface="Tahoma" pitchFamily="34" charset="0"/>
              </a:rPr>
              <a:t>Exercise:</a:t>
            </a:r>
            <a:r>
              <a:rPr lang="en-US" sz="2800">
                <a:cs typeface="Tahoma" pitchFamily="34" charset="0"/>
              </a:rPr>
              <a:t> Calculate the variance from: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>
                <a:cs typeface="Tahoma" pitchFamily="34" charset="0"/>
              </a:rPr>
              <a:t>A coin flip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>
                <a:cs typeface="Tahoma" pitchFamily="34" charset="0"/>
              </a:rPr>
              <a:t>A 4-sided die roll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>
                <a:cs typeface="Tahoma" pitchFamily="34" charset="0"/>
              </a:rPr>
              <a:t>Both a and b, where the coin flip represents 0 or 1.</a:t>
            </a:r>
            <a:endParaRPr lang="ru-RU" sz="280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2A6F6-6E36-4242-BDAC-F666F3797488}" type="slidenum">
              <a:rPr lang="en-CA" smtClean="0">
                <a:latin typeface="Arial" charset="0"/>
              </a:rPr>
              <a:pPr>
                <a:defRPr/>
              </a:pPr>
              <a:t>45</a:t>
            </a:fld>
            <a:endParaRPr lang="en-CA">
              <a:latin typeface="Arial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5.4.1 Properties of Variance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c) </a:t>
            </a:r>
            <a:r>
              <a:rPr lang="en-US" u="sng"/>
              <a:t>Covariance Property</a:t>
            </a:r>
          </a:p>
          <a:p>
            <a:pPr marL="609600" indent="-609600" eaLnBrk="1" hangingPunct="1">
              <a:buFontTx/>
              <a:buNone/>
            </a:pPr>
            <a:endParaRPr lang="en-US" sz="1400" u="sng"/>
          </a:p>
          <a:p>
            <a:pPr marL="609600" indent="-609600" eaLnBrk="1" hangingPunct="1">
              <a:buFontTx/>
              <a:buNone/>
            </a:pPr>
            <a:r>
              <a:rPr lang="en-US"/>
              <a:t>If W and V are random variables, and a, b, and c are non-random, then</a:t>
            </a:r>
          </a:p>
          <a:p>
            <a:pPr marL="609600" indent="-609600" eaLnBrk="1" hangingPunct="1">
              <a:buFontTx/>
              <a:buNone/>
            </a:pPr>
            <a:endParaRPr lang="en-US" sz="1400"/>
          </a:p>
          <a:p>
            <a:pPr marL="609600" indent="-609600" eaLnBrk="1" hangingPunct="1">
              <a:buFontTx/>
              <a:buNone/>
            </a:pPr>
            <a:r>
              <a:rPr lang="en-US"/>
              <a:t>Var(a+bW+cV)	= Var(bW+cV)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				= b</a:t>
            </a:r>
            <a:r>
              <a:rPr lang="en-US" baseline="30000"/>
              <a:t>2</a:t>
            </a:r>
            <a:r>
              <a:rPr lang="en-US"/>
              <a:t> Var(W) + c</a:t>
            </a:r>
            <a:r>
              <a:rPr lang="en-US" baseline="30000"/>
              <a:t>2</a:t>
            </a:r>
            <a:r>
              <a:rPr lang="en-US"/>
              <a:t> Var (V)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					+2bcCov(W,V)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Where Covariance will be examined in 5.6</a:t>
            </a:r>
            <a:endParaRPr lang="ru-RU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35CB0F-2C52-41C2-9A24-31F5C3287026}" type="slidenum">
              <a:rPr lang="en-CA" smtClean="0">
                <a:latin typeface="Arial" charset="0"/>
              </a:rPr>
              <a:pPr>
                <a:defRPr/>
              </a:pPr>
              <a:t>46</a:t>
            </a:fld>
            <a:endParaRPr lang="en-CA"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5.4.1 Properties of Variance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u="sng"/>
              <a:t>Application:</a:t>
            </a:r>
          </a:p>
          <a:p>
            <a:pPr marL="609600" indent="-609600" eaLnBrk="1" hangingPunct="1">
              <a:buFontTx/>
              <a:buNone/>
            </a:pPr>
            <a:endParaRPr lang="en-US" sz="1200"/>
          </a:p>
          <a:p>
            <a:pPr marL="609600" indent="-609600" eaLnBrk="1" hangingPunct="1">
              <a:buFontTx/>
              <a:buNone/>
            </a:pPr>
            <a:r>
              <a:rPr lang="en-US"/>
              <a:t>If Var(</a:t>
            </a:r>
            <a:r>
              <a:rPr lang="en-US">
                <a:cs typeface="Tahoma" pitchFamily="34" charset="0"/>
              </a:rPr>
              <a:t>Cost of Gas)=10 cents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And Var(Cost of a Slurpee)=5 cents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And Cov(Cost of Gas, Cost of Slurpee)=-1 cent</a:t>
            </a:r>
            <a:endParaRPr lang="en-US" baseline="-2500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sz="1200" baseline="-25000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Var(Cost of Gas+Cost of 2 Slurpees)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= b</a:t>
            </a:r>
            <a:r>
              <a:rPr lang="en-US" baseline="30000"/>
              <a:t>2</a:t>
            </a:r>
            <a:r>
              <a:rPr lang="en-US"/>
              <a:t> Var(G) + c</a:t>
            </a:r>
            <a:r>
              <a:rPr lang="en-US" baseline="30000"/>
              <a:t>2</a:t>
            </a:r>
            <a:r>
              <a:rPr lang="en-US"/>
              <a:t> Var (Sl)+2bcCov(G,Sl)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		=1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(10)+2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(5)+2(2)(-1)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		=10+20-4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cs typeface="Tahoma" pitchFamily="34" charset="0"/>
              </a:rPr>
              <a:t>		=26 cents</a:t>
            </a:r>
            <a:endParaRPr lang="ru-RU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A5243-D3C0-4A97-9460-5E6AE8EBA39D}" type="slidenum">
              <a:rPr lang="en-CA" smtClean="0">
                <a:latin typeface="Arial" charset="0"/>
              </a:rPr>
              <a:pPr>
                <a:defRPr/>
              </a:pPr>
              <a:t>47</a:t>
            </a:fld>
            <a:endParaRPr lang="en-CA">
              <a:latin typeface="Arial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Joint Probability Density Functions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Char char="Ø"/>
            </a:pPr>
            <a:r>
              <a:rPr lang="en-US"/>
              <a:t>Sometimes we are interested in the isolated occurrence or effects of one variable.  In this case, a simple pdf is appropriate.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en-US"/>
              <a:t>Often we are interested in more than one variable or effect.  In this case it is useful to use:</a:t>
            </a:r>
          </a:p>
          <a:p>
            <a:pPr marL="1292225" lvl="1" indent="-609600" eaLnBrk="1" hangingPunct="1">
              <a:buFont typeface="Wingdings" pitchFamily="2" charset="2"/>
              <a:buChar char="Ø"/>
            </a:pPr>
            <a:r>
              <a:rPr lang="en-US"/>
              <a:t>Joint Probability Density Functions</a:t>
            </a:r>
          </a:p>
          <a:p>
            <a:pPr marL="1292225" lvl="1" indent="-609600" eaLnBrk="1" hangingPunct="1">
              <a:buFont typeface="Wingdings" pitchFamily="2" charset="2"/>
              <a:buChar char="Ø"/>
            </a:pPr>
            <a:r>
              <a:rPr lang="en-US"/>
              <a:t>Conditional Probability Density Functions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256F4E-8568-479C-ABE4-57F458914EFA}" type="slidenum">
              <a:rPr lang="en-CA" smtClean="0">
                <a:latin typeface="Arial" charset="0"/>
              </a:rPr>
              <a:pPr>
                <a:defRPr/>
              </a:pPr>
              <a:t>48</a:t>
            </a:fld>
            <a:endParaRPr lang="en-CA"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Joint Probability Density Functions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/>
              <a:t>Joint Probability Density Function</a:t>
            </a:r>
            <a:r>
              <a:rPr lang="en-US"/>
              <a:t>-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	-summarizes the probabilities associated with the outcomes of pairs of random variables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f(w,z) = Prob(W=w and Z=z)</a:t>
            </a:r>
            <a:endParaRPr lang="en-US" u="sng"/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∑ f(w,z) = 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Similar statements are valid for continuous random variables.</a:t>
            </a: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1F2B7-D516-4927-BBEA-8A1C8E0DB968}" type="slidenum">
              <a:rPr lang="en-CA" smtClean="0">
                <a:latin typeface="Arial" charset="0"/>
              </a:rPr>
              <a:pPr>
                <a:defRPr/>
              </a:pPr>
              <a:t>49</a:t>
            </a:fld>
            <a:endParaRPr lang="en-CA">
              <a:latin typeface="Arial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Joint PDF and You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u="sng"/>
              <a:t>Love and Econ Example: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en-US" u="sng"/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On Valentine’s Day, Jonny both wrote an Econ 299 midterm and sent a dozen roses to his love interest. 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He can either pass or fail the midterm, and his beloved can either embrace or spurn him.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 = {Pass, Fail}; L = {Embrace, Spurn} 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B08F3-9C55-4997-BD8E-5FBFABBD0906}" type="slidenum">
              <a:rPr lang="en-CA" smtClean="0">
                <a:latin typeface="Arial" charset="0"/>
              </a:rPr>
              <a:pPr>
                <a:defRPr/>
              </a:pPr>
              <a:t>5</a:t>
            </a:fld>
            <a:endParaRPr lang="en-CA">
              <a:latin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Random Variables and Probabilities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/>
            <a:r>
              <a:rPr lang="en-US">
                <a:cs typeface="Tahoma" pitchFamily="34" charset="0"/>
              </a:rPr>
              <a:t>Random Variable</a:t>
            </a:r>
          </a:p>
          <a:p>
            <a:pPr lvl="3" eaLnBrk="1" hangingPunct="1"/>
            <a:r>
              <a:rPr lang="en-US">
                <a:cs typeface="Tahoma" pitchFamily="34" charset="0"/>
              </a:rPr>
              <a:t>A variable whose value is determined by the outcome of a </a:t>
            </a:r>
            <a:r>
              <a:rPr lang="en-US" i="1" u="sng">
                <a:cs typeface="Tahoma" pitchFamily="34" charset="0"/>
              </a:rPr>
              <a:t>chance</a:t>
            </a:r>
            <a:r>
              <a:rPr lang="en-US">
                <a:cs typeface="Tahoma" pitchFamily="34" charset="0"/>
              </a:rPr>
              <a:t> experiment</a:t>
            </a:r>
          </a:p>
          <a:p>
            <a:pPr eaLnBrk="1" hangingPunct="1"/>
            <a:r>
              <a:rPr lang="en-US">
                <a:cs typeface="Tahoma" pitchFamily="34" charset="0"/>
              </a:rPr>
              <a:t>Ie: Sum of a dice roll, card taken out of a deck, performance of a stock, oil discovered in a province, gender of a new baby, etc.</a:t>
            </a:r>
          </a:p>
          <a:p>
            <a:pPr eaLnBrk="1" hangingPunct="1"/>
            <a:r>
              <a:rPr lang="en-US">
                <a:cs typeface="Tahoma" pitchFamily="34" charset="0"/>
              </a:rPr>
              <a:t>Some outcomes can be more likely than others (ie: greater chance to discover oil in Alberta, more likely to roll an 8 than a 5)</a:t>
            </a:r>
          </a:p>
          <a:p>
            <a:pPr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lvl="1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65A6E-8E39-4601-AF04-E98183D520E3}" type="slidenum">
              <a:rPr lang="en-CA" smtClean="0">
                <a:latin typeface="Arial" charset="0"/>
              </a:rPr>
              <a:pPr>
                <a:defRPr/>
              </a:pPr>
              <a:t>50</a:t>
            </a:fld>
            <a:endParaRPr lang="en-CA"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Joint PDF and You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u="sng"/>
              <a:t>Love and Econ Example: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4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Joint pdf’s are expressed as follows: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P(pass and embrace) = 0.32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P(pass and spurn) = 0.08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P(fail and embrace)	= 0.48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P(fail and spurn) = 0.12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4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(Notice that: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∑f(E,L) = 0.32+0.08+0.48+0.12 = 1)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D5CC6-2882-4803-A914-8E175E5C49EC}" type="slidenum">
              <a:rPr lang="en-CA" smtClean="0">
                <a:latin typeface="Arial" charset="0"/>
              </a:rPr>
              <a:pPr>
                <a:defRPr/>
              </a:pPr>
              <a:t>51</a:t>
            </a:fld>
            <a:endParaRPr lang="en-CA">
              <a:latin typeface="Arial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Joint and Marginal Pdf’s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Marginal (individual) pdf’s can be determined from joint pdf’s.  Simply add all of the joint probabilities containing the desired outcome of one of the variables.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Ie: f(Y=7)=∑f(Y=7,Z=z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Probability that Y=7 = sum of ALL joint 						probabilities where Y=7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56374F-A2BC-4018-B52E-5D67DA169BB0}" type="slidenum">
              <a:rPr lang="en-CA" smtClean="0">
                <a:latin typeface="Arial" charset="0"/>
              </a:rPr>
              <a:pPr>
                <a:defRPr/>
              </a:pPr>
              <a:t>52</a:t>
            </a:fld>
            <a:endParaRPr lang="en-CA">
              <a:latin typeface="Arial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Love and Economics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f(pass) = f(pass and embrace)+f(pass and spurn)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    = 0.32 + 0.08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    = 0.40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f(fail)  = f(fail and embrace)+f(fail and spurn)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   = 0.48 + 0.12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   = 0.60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Exercise:</a:t>
            </a:r>
            <a:r>
              <a:rPr lang="en-US">
                <a:cs typeface="Tahoma" pitchFamily="34" charset="0"/>
              </a:rPr>
              <a:t> Find f(embrace) and f(spurn)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EAEFB8-9C38-49DA-8B20-0AF6F1C8C831}" type="slidenum">
              <a:rPr lang="en-CA" smtClean="0">
                <a:latin typeface="Arial" charset="0"/>
              </a:rPr>
              <a:pPr>
                <a:defRPr/>
              </a:pPr>
              <a:t>53</a:t>
            </a:fld>
            <a:endParaRPr lang="en-CA">
              <a:latin typeface="Arial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Love and Economics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Notice: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Since passing or failing are exhaustive outcomes,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 (pass or fail) = 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Also, since they are mutually exclusive,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 (pass or fail) 	= Prob (pass) + Prob (fail)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0.4 + 0.6	= 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FEDF2-F3C4-42B9-AF23-D61330F0C8FF}" type="slidenum">
              <a:rPr lang="en-CA" smtClean="0">
                <a:latin typeface="Arial" charset="0"/>
              </a:rPr>
              <a:pPr>
                <a:defRPr/>
              </a:pPr>
              <a:t>54</a:t>
            </a:fld>
            <a:endParaRPr lang="en-CA">
              <a:latin typeface="Arial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5.5 Conditional Probability </a:t>
            </a:r>
            <a:br>
              <a:rPr lang="en-US" sz="3600"/>
            </a:br>
            <a:r>
              <a:rPr lang="en-US" sz="3600"/>
              <a:t>Density Functions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u="sng"/>
              <a:t>Conditional Probability Density Function</a:t>
            </a:r>
            <a:r>
              <a:rPr lang="en-US"/>
              <a:t>-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-summarizes the probabilities associated with the possible outcomes of one random variable conditional on the occurrence of a specific value of another random variable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Conditional pdf = joint pdf/marginal pdf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Or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Prob(a|b) = Prob(a&amp;b) / Prob(b)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(Probability of “a” GIVEN “b”)</a:t>
            </a:r>
            <a:endParaRPr lang="ru-RU" b="1"/>
          </a:p>
        </p:txBody>
      </p:sp>
    </p:spTree>
  </p:cSld>
  <p:clrMapOvr>
    <a:masterClrMapping/>
  </p:clrMapOvr>
  <p:transition>
    <p:cover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C2617-1D6D-4D5A-8DB9-19AF25544C88}" type="slidenum">
              <a:rPr lang="en-CA" smtClean="0">
                <a:latin typeface="Arial" charset="0"/>
              </a:rPr>
              <a:pPr>
                <a:defRPr/>
              </a:pPr>
              <a:t>55</a:t>
            </a:fld>
            <a:endParaRPr lang="en-CA"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Conditional Love and Economics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From our previous example: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Prob(pass|embrace) = Prob(pass and embrace)/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	Prob (embrace)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0.32/0.80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0.4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Prob(fail|embrace)	= Prob(fail and embrace)/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	Prob (embrace)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0.48/0.80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0.6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2276EF-1400-4160-9962-F1E4DEAABCA2}" type="slidenum">
              <a:rPr lang="en-CA" smtClean="0">
                <a:latin typeface="Arial" charset="0"/>
              </a:rPr>
              <a:pPr>
                <a:defRPr/>
              </a:pPr>
              <a:t>56</a:t>
            </a:fld>
            <a:endParaRPr lang="en-CA">
              <a:latin typeface="Arial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Conditional Love and Economics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From our previous example: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Prob(spurn|pass) = Prob(pass and spurn)/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	Prob (pass)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0.08/0.40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0.2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Prob(spurn|fail)	= Prob(fail and spurn)/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	Prob (fail)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0.12/0.60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	= 0.2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2FD04-4D3A-4C7A-B693-8EB5A3E19360}" type="slidenum">
              <a:rPr lang="en-CA" smtClean="0">
                <a:latin typeface="Arial" charset="0"/>
              </a:rPr>
              <a:pPr>
                <a:defRPr/>
              </a:pPr>
              <a:t>57</a:t>
            </a:fld>
            <a:endParaRPr lang="en-CA">
              <a:latin typeface="Arial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Conditional Love and Economics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Exercise</a:t>
            </a:r>
            <a:r>
              <a:rPr lang="en-US">
                <a:cs typeface="Tahoma" pitchFamily="34" charset="0"/>
              </a:rPr>
              <a:t>: Calculate the other conditional pdf’s: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Prob(pass|spurn)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Prob(fail|spurn)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Prob(embrace|pass)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Prob(embrace|fail)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E592D-D01B-487D-9F78-F0012E6FB8D0}" type="slidenum">
              <a:rPr lang="en-CA" smtClean="0">
                <a:latin typeface="Arial" charset="0"/>
              </a:rPr>
              <a:pPr>
                <a:defRPr/>
              </a:pPr>
              <a:t>58</a:t>
            </a:fld>
            <a:endParaRPr lang="en-CA">
              <a:latin typeface="Arial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Statistical Independence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12700" eaLnBrk="1" hangingPunct="1">
              <a:buFont typeface="Wingdings" pitchFamily="2" charset="2"/>
              <a:buNone/>
              <a:defRPr/>
            </a:pPr>
            <a:r>
              <a:rPr lang="en-US" dirty="0">
                <a:cs typeface="Tahoma" pitchFamily="34" charset="0"/>
              </a:rPr>
              <a:t>If two random variables (W and V) are </a:t>
            </a:r>
            <a:r>
              <a:rPr lang="en-US" i="1" u="sng" dirty="0">
                <a:cs typeface="Tahoma" pitchFamily="34" charset="0"/>
              </a:rPr>
              <a:t>statistically independent </a:t>
            </a:r>
            <a:r>
              <a:rPr lang="en-US" dirty="0">
                <a:cs typeface="Tahoma" pitchFamily="34" charset="0"/>
              </a:rPr>
              <a:t>(one’s outcome doesn’t affect the other at all), then</a:t>
            </a:r>
          </a:p>
          <a:p>
            <a:pPr marL="609600" indent="-609600" algn="ctr" eaLnBrk="1" hangingPunct="1">
              <a:buFont typeface="Wingdings" pitchFamily="2" charset="2"/>
              <a:buNone/>
              <a:defRPr/>
            </a:pPr>
            <a:r>
              <a:rPr lang="en-US" sz="4400" b="1" dirty="0">
                <a:cs typeface="Tahoma" pitchFamily="34" charset="0"/>
              </a:rPr>
              <a:t>f(</a:t>
            </a:r>
            <a:r>
              <a:rPr lang="en-US" sz="4400" b="1" dirty="0" err="1">
                <a:cs typeface="Tahoma" pitchFamily="34" charset="0"/>
              </a:rPr>
              <a:t>w,v</a:t>
            </a:r>
            <a:r>
              <a:rPr lang="en-US" sz="4400" b="1" dirty="0">
                <a:cs typeface="Tahoma" pitchFamily="34" charset="0"/>
              </a:rPr>
              <a:t>)=f(w)f(v)</a:t>
            </a:r>
            <a:endParaRPr lang="en-US" sz="1600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>
                <a:cs typeface="Tahoma" pitchFamily="34" charset="0"/>
              </a:rPr>
              <a:t>And: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1600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dirty="0">
                <a:cs typeface="Tahoma" pitchFamily="34" charset="0"/>
              </a:rPr>
              <a:t>f(w)=f(</a:t>
            </a:r>
            <a:r>
              <a:rPr lang="en-US" dirty="0" err="1">
                <a:cs typeface="Tahoma" pitchFamily="34" charset="0"/>
              </a:rPr>
              <a:t>w|any</a:t>
            </a:r>
            <a:r>
              <a:rPr lang="en-US" dirty="0">
                <a:cs typeface="Tahoma" pitchFamily="34" charset="0"/>
              </a:rPr>
              <a:t> v)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en-US" dirty="0">
                <a:cs typeface="Tahoma" pitchFamily="34" charset="0"/>
              </a:rPr>
              <a:t>f(v)=f(</a:t>
            </a:r>
            <a:r>
              <a:rPr lang="en-US" dirty="0" err="1">
                <a:cs typeface="Tahoma" pitchFamily="34" charset="0"/>
              </a:rPr>
              <a:t>v|any</a:t>
            </a:r>
            <a:r>
              <a:rPr lang="en-US" dirty="0">
                <a:cs typeface="Tahoma" pitchFamily="34" charset="0"/>
              </a:rPr>
              <a:t> w)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1600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>
                <a:cs typeface="Tahoma" pitchFamily="34" charset="0"/>
              </a:rPr>
              <a:t>As seen in the Love and Economics example.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D3154-FF9B-4985-B2BC-25CBE9B2AF22}" type="slidenum">
              <a:rPr lang="en-CA" smtClean="0">
                <a:latin typeface="Arial" charset="0"/>
              </a:rPr>
              <a:pPr>
                <a:defRPr/>
              </a:pPr>
              <a:t>59</a:t>
            </a:fld>
            <a:endParaRPr lang="en-CA">
              <a:latin typeface="Arial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Statistically Dependent Example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Bob can either watch </a:t>
            </a:r>
            <a:r>
              <a:rPr lang="en-US" i="1" dirty="0">
                <a:cs typeface="Tahoma" pitchFamily="34" charset="0"/>
              </a:rPr>
              <a:t>Game of Thrones </a:t>
            </a:r>
            <a:r>
              <a:rPr lang="en-US" dirty="0">
                <a:cs typeface="Tahoma" pitchFamily="34" charset="0"/>
              </a:rPr>
              <a:t>or </a:t>
            </a:r>
            <a:r>
              <a:rPr lang="en-US" i="1" dirty="0">
                <a:cs typeface="Tahoma" pitchFamily="34" charset="0"/>
              </a:rPr>
              <a:t>Yodeling with the Stars</a:t>
            </a:r>
            <a:r>
              <a:rPr lang="en-US" dirty="0">
                <a:cs typeface="Tahoma" pitchFamily="34" charset="0"/>
              </a:rPr>
              <a:t>: W={T, Y}.  He can either be happy or sad V={H,S}.  Joint </a:t>
            </a:r>
            <a:r>
              <a:rPr lang="en-US" dirty="0" err="1">
                <a:cs typeface="Tahoma" pitchFamily="34" charset="0"/>
              </a:rPr>
              <a:t>pdf’s</a:t>
            </a:r>
            <a:r>
              <a:rPr lang="en-US" dirty="0">
                <a:cs typeface="Tahoma" pitchFamily="34" charset="0"/>
              </a:rPr>
              <a:t> are as follows: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(Thrones and Happy) = 0.7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(Thrones and Sad)=0.05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(Yodeling and Happy)=0.10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(Yodeling and Sad)=0.15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11F4C2-93D5-43DC-9ED9-B97AB4E062CC}" type="slidenum">
              <a:rPr lang="en-CA" smtClean="0">
                <a:latin typeface="Arial" charset="0"/>
              </a:rPr>
              <a:pPr>
                <a:defRPr/>
              </a:pPr>
              <a:t>6</a:t>
            </a:fld>
            <a:endParaRPr lang="en-CA">
              <a:latin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Random Variables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US">
                <a:cs typeface="Tahoma" pitchFamily="34" charset="0"/>
              </a:rPr>
              <a:t>Discrete Variable</a:t>
            </a:r>
          </a:p>
          <a:p>
            <a:pPr lvl="3" eaLnBrk="1" hangingPunct="1"/>
            <a:r>
              <a:rPr lang="en-US">
                <a:cs typeface="Tahoma" pitchFamily="34" charset="0"/>
              </a:rPr>
              <a:t>Can take on a finite # of values</a:t>
            </a:r>
          </a:p>
          <a:p>
            <a:pPr lvl="3" eaLnBrk="1" hangingPunct="1"/>
            <a:r>
              <a:rPr lang="en-US">
                <a:cs typeface="Tahoma" pitchFamily="34" charset="0"/>
              </a:rPr>
              <a:t>Ie: Dice roll, card picked</a:t>
            </a:r>
          </a:p>
          <a:p>
            <a:pPr lvl="3" eaLnBrk="1" hangingPunct="1"/>
            <a:endParaRPr lang="en-US" sz="1000">
              <a:cs typeface="Tahoma" pitchFamily="34" charset="0"/>
            </a:endParaRPr>
          </a:p>
          <a:p>
            <a:pPr eaLnBrk="1" hangingPunct="1"/>
            <a:r>
              <a:rPr lang="en-US">
                <a:cs typeface="Tahoma" pitchFamily="34" charset="0"/>
              </a:rPr>
              <a:t>Continuous Variable</a:t>
            </a:r>
          </a:p>
          <a:p>
            <a:pPr lvl="3" eaLnBrk="1" hangingPunct="1"/>
            <a:r>
              <a:rPr lang="en-US">
                <a:cs typeface="Tahoma" pitchFamily="34" charset="0"/>
              </a:rPr>
              <a:t>Can take on any value within a range</a:t>
            </a:r>
          </a:p>
          <a:p>
            <a:pPr lvl="3" eaLnBrk="1" hangingPunct="1"/>
            <a:r>
              <a:rPr lang="en-US">
                <a:cs typeface="Tahoma" pitchFamily="34" charset="0"/>
              </a:rPr>
              <a:t>Ie: Height, weight, time</a:t>
            </a:r>
          </a:p>
          <a:p>
            <a:pPr lvl="3" eaLnBrk="1" hangingPunct="1">
              <a:buFontTx/>
              <a:buNone/>
            </a:pPr>
            <a:endParaRPr lang="en-US" sz="1000">
              <a:cs typeface="Tahoma" pitchFamily="34" charset="0"/>
            </a:endParaRPr>
          </a:p>
          <a:p>
            <a:pPr eaLnBrk="1" hangingPunct="1"/>
            <a:r>
              <a:rPr lang="en-US">
                <a:cs typeface="Tahoma" pitchFamily="34" charset="0"/>
              </a:rPr>
              <a:t>Variables are often </a:t>
            </a:r>
            <a:r>
              <a:rPr lang="en-US" b="1" i="1" u="sng">
                <a:cs typeface="Tahoma" pitchFamily="34" charset="0"/>
              </a:rPr>
              <a:t>assumed</a:t>
            </a:r>
            <a:r>
              <a:rPr lang="en-US">
                <a:cs typeface="Tahoma" pitchFamily="34" charset="0"/>
              </a:rPr>
              <a:t> discrete to aid in calculations and economic assumptions (ie: Money in increments of 1 cent)</a:t>
            </a:r>
          </a:p>
          <a:p>
            <a:pPr eaLnBrk="1" hangingPunct="1">
              <a:buFontTx/>
              <a:buNone/>
            </a:pPr>
            <a:endParaRPr lang="en-US">
              <a:cs typeface="Tahoma" pitchFamily="34" charset="0"/>
            </a:endParaRPr>
          </a:p>
          <a:p>
            <a:pPr lvl="1" eaLnBrk="1" hangingPunct="1">
              <a:buFontTx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EC0CB-6F77-4C69-A24E-720731DBCB58}" type="slidenum">
              <a:rPr lang="en-CA" smtClean="0">
                <a:latin typeface="Arial" charset="0"/>
              </a:rPr>
              <a:pPr>
                <a:defRPr/>
              </a:pPr>
              <a:t>60</a:t>
            </a:fld>
            <a:endParaRPr lang="en-CA">
              <a:latin typeface="Arial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Statistically Dependent Example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Calculate Marginal </a:t>
            </a:r>
            <a:r>
              <a:rPr lang="en-US" dirty="0" err="1">
                <a:cs typeface="Tahoma" pitchFamily="34" charset="0"/>
              </a:rPr>
              <a:t>pdf’s</a:t>
            </a:r>
            <a:r>
              <a:rPr lang="en-US" dirty="0">
                <a:cs typeface="Tahoma" pitchFamily="34" charset="0"/>
              </a:rPr>
              <a:t>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(H)=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 and H) + 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 and H)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=0.7+0.10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=0.8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(S)=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 and S) + 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 and S)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=0.05+0.15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=0.2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(H)+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(S)=1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A2ED8-9AB4-4096-92E2-29C20A940D51}" type="slidenum">
              <a:rPr lang="en-CA" smtClean="0">
                <a:latin typeface="Arial" charset="0"/>
              </a:rPr>
              <a:pPr>
                <a:defRPr/>
              </a:pPr>
              <a:t>61</a:t>
            </a:fld>
            <a:endParaRPr lang="en-CA">
              <a:latin typeface="Arial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Statistically Dependent Example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Calculate Marginal </a:t>
            </a:r>
            <a:r>
              <a:rPr lang="en-US" dirty="0" err="1">
                <a:cs typeface="Tahoma" pitchFamily="34" charset="0"/>
              </a:rPr>
              <a:t>pdf’s</a:t>
            </a:r>
            <a:r>
              <a:rPr lang="en-US" dirty="0">
                <a:cs typeface="Tahoma" pitchFamily="34" charset="0"/>
              </a:rPr>
              <a:t>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(T)=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 and H) + 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 and S)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=0.7+0.05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=0.75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(Y)	=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 and H) + 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 and S)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=0.10+0.15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=0.25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(T)+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(Y)=1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CD90BF-3702-4B75-9CE1-E6D87D89E757}" type="slidenum">
              <a:rPr lang="en-CA" smtClean="0">
                <a:latin typeface="Arial" charset="0"/>
              </a:rPr>
              <a:pPr>
                <a:defRPr/>
              </a:pPr>
              <a:t>62</a:t>
            </a:fld>
            <a:endParaRPr lang="en-CA">
              <a:latin typeface="Arial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Statistically Dependent Example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Calculate Conditional </a:t>
            </a:r>
            <a:r>
              <a:rPr lang="en-US" dirty="0" err="1">
                <a:cs typeface="Tahoma" pitchFamily="34" charset="0"/>
              </a:rPr>
              <a:t>pdf’s</a:t>
            </a:r>
            <a:r>
              <a:rPr lang="en-US" dirty="0">
                <a:cs typeface="Tahoma" pitchFamily="34" charset="0"/>
              </a:rPr>
              <a:t>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000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(H|T)=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 and H)/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(T)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=0.7/0.75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=0.93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000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(H|Y)=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 and H)/</a:t>
            </a:r>
            <a:r>
              <a:rPr lang="en-US" dirty="0" err="1">
                <a:cs typeface="Tahoma" pitchFamily="34" charset="0"/>
              </a:rPr>
              <a:t>Prob</a:t>
            </a:r>
            <a:r>
              <a:rPr lang="en-US" dirty="0">
                <a:cs typeface="Tahoma" pitchFamily="34" charset="0"/>
              </a:rPr>
              <a:t>(Y)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=0.10/0.25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=0.4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u="sng" dirty="0">
                <a:cs typeface="Tahoma" pitchFamily="34" charset="0"/>
              </a:rPr>
              <a:t>Exercise:</a:t>
            </a:r>
            <a:r>
              <a:rPr lang="en-US" dirty="0">
                <a:cs typeface="Tahoma" pitchFamily="34" charset="0"/>
              </a:rPr>
              <a:t> Calculate the other conditional </a:t>
            </a:r>
            <a:r>
              <a:rPr lang="en-US" dirty="0" err="1">
                <a:cs typeface="Tahoma" pitchFamily="34" charset="0"/>
              </a:rPr>
              <a:t>pdf’s</a:t>
            </a: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AA14A-8CD8-4772-9FF4-B6E682C66367}" type="slidenum">
              <a:rPr lang="en-CA" smtClean="0">
                <a:latin typeface="Arial" charset="0"/>
              </a:rPr>
              <a:pPr>
                <a:defRPr/>
              </a:pPr>
              <a:t>63</a:t>
            </a:fld>
            <a:endParaRPr lang="en-CA">
              <a:latin typeface="Arial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5.5 Statistically Depressant Example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Notice that since these two variables are </a:t>
            </a:r>
            <a:r>
              <a:rPr lang="en-US" dirty="0">
                <a:solidFill>
                  <a:srgbClr val="FFCC66"/>
                </a:solidFill>
                <a:cs typeface="Tahoma" pitchFamily="34" charset="0"/>
              </a:rPr>
              <a:t>NOT</a:t>
            </a:r>
            <a:r>
              <a:rPr lang="en-US" dirty="0">
                <a:cs typeface="Tahoma" pitchFamily="34" charset="0"/>
              </a:rPr>
              <a:t> statistically independent – Game of Thrones is utility enhancing – our above property does not hold.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P(Happy) ≠ P(Happy given Thrones)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  0.8 ≠ 0.93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P(Sad) ≠ P(Sad given Yodeling)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  0.2 ≠ 0.6  (1-0.4)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30CB3-93F4-434F-9169-9CE8B467E182}" type="slidenum">
              <a:rPr lang="en-CA" smtClean="0">
                <a:latin typeface="Arial" charset="0"/>
              </a:rPr>
              <a:pPr>
                <a:defRPr/>
              </a:pPr>
              <a:t>64</a:t>
            </a:fld>
            <a:endParaRPr lang="en-CA">
              <a:latin typeface="Arial" charset="0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5.5 Conditional Expectations and Variance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Assuming that our variables take numerical values (or can be interpreted numerically), conditional expectations and variances can be taken: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E(P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|Q=500</a:t>
            </a:r>
            <a:r>
              <a:rPr lang="en-US">
                <a:cs typeface="Tahoma" pitchFamily="34" charset="0"/>
              </a:rPr>
              <a:t>)=</a:t>
            </a: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pf(p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|Q=500</a:t>
            </a:r>
            <a:r>
              <a:rPr lang="en-US">
                <a:cs typeface="Tahoma" pitchFamily="34" charset="0"/>
              </a:rPr>
              <a:t>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Var(P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|Q=500</a:t>
            </a:r>
            <a:r>
              <a:rPr lang="en-US">
                <a:cs typeface="Tahoma" pitchFamily="34" charset="0"/>
              </a:rPr>
              <a:t>)=</a:t>
            </a: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[p-E(P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|Q=500</a:t>
            </a:r>
            <a:r>
              <a:rPr lang="en-US">
                <a:cs typeface="Tahoma" pitchFamily="34" charset="0"/>
              </a:rPr>
              <a:t>)]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f(p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|Q=500</a:t>
            </a:r>
            <a:r>
              <a:rPr lang="en-US">
                <a:cs typeface="Tahoma" pitchFamily="34" charset="0"/>
              </a:rPr>
              <a:t>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Ie) money spent on a car and resulting utility (both random variables expressed numerically).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DF9C5-0EEF-4187-A027-7123057AF3E2}" type="slidenum">
              <a:rPr lang="en-CA" smtClean="0">
                <a:latin typeface="Arial" charset="0"/>
              </a:rPr>
              <a:pPr>
                <a:defRPr/>
              </a:pPr>
              <a:t>65</a:t>
            </a:fld>
            <a:endParaRPr lang="en-CA">
              <a:latin typeface="Arial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5.5 Conditional Expectations and Variance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Example: A consumer can spend $5000 or $10,000 on a car, yielding utility of 10 or 20.  The conditional probabilities are :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f(10|$5,000)=0.7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f(20|$5,000)=0.3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6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E(U|P=$5000)	=</a:t>
            </a:r>
            <a:r>
              <a:rPr lang="el-GR">
                <a:cs typeface="Tahoma" pitchFamily="34" charset="0"/>
              </a:rPr>
              <a:t>Σ</a:t>
            </a:r>
            <a:r>
              <a:rPr lang="en-US">
                <a:cs typeface="Tahoma" pitchFamily="34" charset="0"/>
              </a:rPr>
              <a:t>Uf(U|P=$5000)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=10(0.7) +20(0.3) =</a:t>
            </a:r>
            <a:r>
              <a:rPr lang="en-US" b="1">
                <a:cs typeface="Tahoma" pitchFamily="34" charset="0"/>
              </a:rPr>
              <a:t>13</a:t>
            </a:r>
          </a:p>
          <a:p>
            <a:pPr marL="0" indent="0" eaLnBrk="1" hangingPunct="1">
              <a:buFontTx/>
              <a:buNone/>
            </a:pPr>
            <a:r>
              <a:rPr lang="en-US">
                <a:solidFill>
                  <a:schemeClr val="bg1"/>
                </a:solidFill>
                <a:cs typeface="Tahoma" pitchFamily="34" charset="0"/>
              </a:rPr>
              <a:t>Var(U|P=$5K)	=</a:t>
            </a:r>
            <a:r>
              <a:rPr lang="el-GR">
                <a:solidFill>
                  <a:schemeClr val="bg1"/>
                </a:solidFill>
                <a:cs typeface="Tahoma" pitchFamily="34" charset="0"/>
              </a:rPr>
              <a:t>Σ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[U-E(U|P=$5K)]</a:t>
            </a:r>
            <a:r>
              <a:rPr lang="en-US" baseline="30000">
                <a:solidFill>
                  <a:schemeClr val="bg1"/>
                </a:solidFill>
                <a:cs typeface="Tahoma" pitchFamily="34" charset="0"/>
              </a:rPr>
              <a:t>2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f(U|P=$5K)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  <a:cs typeface="Tahoma" pitchFamily="34" charset="0"/>
              </a:rPr>
              <a:t>			=(10-13)</a:t>
            </a:r>
            <a:r>
              <a:rPr lang="en-US" baseline="30000">
                <a:solidFill>
                  <a:schemeClr val="bg1"/>
                </a:solidFill>
                <a:cs typeface="Tahoma" pitchFamily="34" charset="0"/>
              </a:rPr>
              <a:t>2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(0.7)+(20-13)</a:t>
            </a:r>
            <a:r>
              <a:rPr lang="en-US" baseline="30000">
                <a:solidFill>
                  <a:schemeClr val="bg1"/>
                </a:solidFill>
                <a:cs typeface="Tahoma" pitchFamily="34" charset="0"/>
              </a:rPr>
              <a:t>2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(0.3)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  <a:cs typeface="Tahoma" pitchFamily="34" charset="0"/>
              </a:rPr>
              <a:t>			= </a:t>
            </a:r>
            <a:r>
              <a:rPr lang="en-US" b="1">
                <a:solidFill>
                  <a:schemeClr val="bg1"/>
                </a:solidFill>
                <a:cs typeface="Tahoma" pitchFamily="34" charset="0"/>
              </a:rPr>
              <a:t>21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AE0FA4-13D4-429F-B14E-7F777AA26BC2}" type="slidenum">
              <a:rPr lang="en-CA" smtClean="0">
                <a:latin typeface="Arial" charset="0"/>
              </a:rPr>
              <a:pPr>
                <a:defRPr/>
              </a:pPr>
              <a:t>66</a:t>
            </a:fld>
            <a:endParaRPr lang="en-CA">
              <a:latin typeface="Arial" charset="0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Covariance and Correlation</a:t>
            </a:r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If two random variables are NOT statistically independent, it is important to measure the amount of their interconnectedness.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Covariance and Correlation are useful for this.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Covariance and Correlation are also useful in model testing, as you will learn in Econ 399.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EBF757-0CE8-4AEB-81C0-5C3F456388F5}" type="slidenum">
              <a:rPr lang="en-CA" smtClean="0">
                <a:latin typeface="Arial" charset="0"/>
              </a:rPr>
              <a:pPr>
                <a:defRPr/>
              </a:pPr>
              <a:t>67</a:t>
            </a:fld>
            <a:endParaRPr lang="en-CA">
              <a:latin typeface="Arial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Covariance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Covariance</a:t>
            </a:r>
            <a:r>
              <a:rPr lang="en-US">
                <a:cs typeface="Tahoma" pitchFamily="34" charset="0"/>
              </a:rPr>
              <a:t> – a measure of the degree of linear dependence between two random variables.  A 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positive</a:t>
            </a:r>
            <a:r>
              <a:rPr lang="en-US">
                <a:cs typeface="Tahoma" pitchFamily="34" charset="0"/>
              </a:rPr>
              <a:t> covariance indicates some degree of </a:t>
            </a:r>
            <a:r>
              <a:rPr lang="en-US">
                <a:solidFill>
                  <a:srgbClr val="FFCC66"/>
                </a:solidFill>
                <a:cs typeface="Tahoma" pitchFamily="34" charset="0"/>
              </a:rPr>
              <a:t>positive</a:t>
            </a:r>
            <a:r>
              <a:rPr lang="en-US">
                <a:cs typeface="Tahoma" pitchFamily="34" charset="0"/>
              </a:rPr>
              <a:t> linear association between the two variables (the opposite likewise applies)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Cov(V,W)=E{[W-E(W)][V-E(V)]}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ECCEA-9F83-4CEF-9704-5A9ACB6A36C2}" type="slidenum">
              <a:rPr lang="en-CA" smtClean="0">
                <a:latin typeface="Arial" charset="0"/>
              </a:rPr>
              <a:pPr>
                <a:defRPr/>
              </a:pPr>
              <a:t>68</a:t>
            </a:fld>
            <a:endParaRPr lang="en-CA">
              <a:latin typeface="Arial" charset="0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86800" cy="1143000"/>
          </a:xfrm>
        </p:spPr>
        <p:txBody>
          <a:bodyPr/>
          <a:lstStyle/>
          <a:p>
            <a:pPr algn="ctr" eaLnBrk="1" hangingPunct="1"/>
            <a:r>
              <a:rPr lang="en-US"/>
              <a:t>5.6 Discrete and Continuous Covariance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5344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Discrete Random Variable: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30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Continuous Random Variable:</a:t>
            </a:r>
            <a:endParaRPr lang="el-GR" sz="28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30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609600" y="2667000"/>
          <a:ext cx="7975600" cy="944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4" imgW="2895480" imgH="342720" progId="Equation.3">
                  <p:embed/>
                </p:oleObj>
              </mc:Choice>
              <mc:Fallback>
                <p:oleObj name="Equation" r:id="rId4" imgW="2895480" imgH="3427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000"/>
                        <a:ext cx="7975600" cy="94447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457200" y="4648200"/>
          <a:ext cx="8324850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6" imgW="3022560" imgH="380880" progId="Equation.3">
                  <p:embed/>
                </p:oleObj>
              </mc:Choice>
              <mc:Fallback>
                <p:oleObj name="Equation" r:id="rId6" imgW="3022560" imgH="380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648200"/>
                        <a:ext cx="8324850" cy="10493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uiExpand="1" build="p" bldLvl="5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5D2281-C3D5-4CA8-91AE-AE827620783A}" type="slidenum">
              <a:rPr lang="en-CA" smtClean="0">
                <a:latin typeface="Arial" charset="0"/>
              </a:rPr>
              <a:pPr>
                <a:defRPr/>
              </a:pPr>
              <a:t>69</a:t>
            </a:fld>
            <a:endParaRPr lang="en-CA">
              <a:latin typeface="Arial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Covariance Example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Joe can buy either a burger ($2) or ice cream ($1) and experience utility of 1 or zero.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C={$1, $2}, U={0,1}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Prob($1 and 0)=0.2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Prob($1 and 1)=0.6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Prob($2 and 0)=0.1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Prob($2 and 1)=0.1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1C8A6-AF18-4775-BC94-C745E3A669A3}" type="slidenum">
              <a:rPr lang="en-CA" smtClean="0">
                <a:latin typeface="Arial" charset="0"/>
              </a:rPr>
              <a:pPr>
                <a:defRPr/>
              </a:pPr>
              <a:t>7</a:t>
            </a:fld>
            <a:endParaRPr lang="en-CA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Terminology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Experiment</a:t>
            </a:r>
            <a:r>
              <a:rPr lang="en-US" dirty="0">
                <a:cs typeface="Tahoma" pitchFamily="34" charset="0"/>
              </a:rPr>
              <a:t> –Any action that creates at least one possible outcome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-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: Taking tests, speeding, flipping a coin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Trial</a:t>
            </a:r>
            <a:r>
              <a:rPr lang="en-US" dirty="0">
                <a:cs typeface="Tahoma" pitchFamily="34" charset="0"/>
              </a:rPr>
              <a:t> – </a:t>
            </a:r>
            <a:r>
              <a:rPr lang="en-CA" dirty="0">
                <a:cs typeface="Tahoma" pitchFamily="34" charset="0"/>
              </a:rPr>
              <a:t>one occurrence of an experiment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	-</a:t>
            </a:r>
            <a:r>
              <a:rPr lang="en-CA" dirty="0" err="1">
                <a:cs typeface="Tahoma" pitchFamily="34" charset="0"/>
              </a:rPr>
              <a:t>ie</a:t>
            </a:r>
            <a:r>
              <a:rPr lang="en-CA" dirty="0">
                <a:cs typeface="Tahoma" pitchFamily="34" charset="0"/>
              </a:rPr>
              <a:t>: Taking the Econ 299 midterm, speeding tomorrow morning, flipping a coin once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u="sng" dirty="0">
                <a:cs typeface="Tahoma" pitchFamily="34" charset="0"/>
              </a:rPr>
              <a:t>Outcome</a:t>
            </a:r>
            <a:r>
              <a:rPr lang="en-CA" dirty="0">
                <a:cs typeface="Tahoma" pitchFamily="34" charset="0"/>
              </a:rPr>
              <a:t> – Any result of an experiment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	-</a:t>
            </a:r>
            <a:r>
              <a:rPr lang="en-CA" dirty="0" err="1">
                <a:cs typeface="Tahoma" pitchFamily="34" charset="0"/>
              </a:rPr>
              <a:t>ie</a:t>
            </a:r>
            <a:r>
              <a:rPr lang="en-CA" dirty="0">
                <a:cs typeface="Tahoma" pitchFamily="34" charset="0"/>
              </a:rPr>
              <a:t>: Passing the test, getting a speeding ticket, getting a “tails”</a:t>
            </a:r>
            <a:endParaRPr lang="el-GR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7B301-5007-4681-983C-E7DC69F7BB2E}" type="slidenum">
              <a:rPr lang="en-CA" smtClean="0">
                <a:latin typeface="Arial" charset="0"/>
              </a:rPr>
              <a:pPr>
                <a:defRPr/>
              </a:pPr>
              <a:t>70</a:t>
            </a:fld>
            <a:endParaRPr lang="en-CA">
              <a:latin typeface="Arial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Covariance Example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Prob($1 and 0)=0.2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Prob($1 and 1)=0.6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Prob($2 and 0)=0.1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Prob($2 and 1)=0.1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Prob($1)=0.2+0.6=0.8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Prob($2)=0.1+0.1=0.2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Prob(0)=0.2+0.1=0.3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/>
              <a:t>Prob(1)=0.6+0.1=0.7</a:t>
            </a: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28798-4C29-418C-AB84-3876CF977FB2}" type="slidenum">
              <a:rPr lang="en-CA" smtClean="0">
                <a:latin typeface="Arial" charset="0"/>
              </a:rPr>
              <a:pPr>
                <a:defRPr/>
              </a:pPr>
              <a:t>71</a:t>
            </a:fld>
            <a:endParaRPr lang="en-CA">
              <a:latin typeface="Arial" charset="0"/>
            </a:endParaRPr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Covariance Example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E(C)	=∑cf(c)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=$1(0.8)+$2(0.2)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=$1.20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E(U)	= ∑uf(u)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= 0(0.3)+1(0.7)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=0.7</a:t>
            </a:r>
          </a:p>
        </p:txBody>
      </p:sp>
    </p:spTree>
  </p:cSld>
  <p:clrMapOvr>
    <a:masterClrMapping/>
  </p:clrMapOvr>
  <p:transition>
    <p:cover dir="r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82D90-F8BE-482D-B701-C8C32EBB5703}" type="slidenum">
              <a:rPr lang="en-CA" smtClean="0">
                <a:latin typeface="Arial" charset="0"/>
              </a:rPr>
              <a:pPr>
                <a:defRPr/>
              </a:pPr>
              <a:t>72</a:t>
            </a:fld>
            <a:endParaRPr lang="en-CA">
              <a:latin typeface="Arial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Covariance Example</a:t>
            </a:r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E(C)	=$1.20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E(U)	=0.7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6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 err="1">
                <a:cs typeface="Tahoma" pitchFamily="34" charset="0"/>
              </a:rPr>
              <a:t>Cov</a:t>
            </a:r>
            <a:r>
              <a:rPr lang="en-US" sz="2800" dirty="0">
                <a:cs typeface="Tahoma" pitchFamily="34" charset="0"/>
              </a:rPr>
              <a:t>(C,U)=∑∑(c-E(C))(u-E(U))f(</a:t>
            </a:r>
            <a:r>
              <a:rPr lang="en-US" sz="2800" dirty="0" err="1">
                <a:cs typeface="Tahoma" pitchFamily="34" charset="0"/>
              </a:rPr>
              <a:t>c,u</a:t>
            </a:r>
            <a:r>
              <a:rPr lang="en-US" sz="2800" dirty="0">
                <a:cs typeface="Tahoma" pitchFamily="34" charset="0"/>
              </a:rPr>
              <a:t>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=(1-1.20)(0-0.7)(0.2)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+(1-1.20)(1-0.7)(0.6)+(2-1.20)(0-0.7)(0.1)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+(2-1.20)(1-0.7))0.1)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=(-0.2)(-0.7)(0.2)+(-0.2)(0.3)(0.6)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+(0.8)(-0.7)(0.1)+(0.8)(0.3)(0.1)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=</a:t>
            </a:r>
            <a:r>
              <a:rPr lang="en-US" sz="2800" dirty="0" smtClean="0">
                <a:cs typeface="Tahoma" pitchFamily="34" charset="0"/>
              </a:rPr>
              <a:t>0.028-0.036-0.056+0.024</a:t>
            </a: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</a:t>
            </a:r>
            <a:r>
              <a:rPr lang="en-US" sz="2800" b="1" dirty="0">
                <a:cs typeface="Tahoma" pitchFamily="34" charset="0"/>
              </a:rPr>
              <a:t>=-</a:t>
            </a:r>
            <a:r>
              <a:rPr lang="en-US" sz="2800" b="1" dirty="0" smtClean="0">
                <a:cs typeface="Tahoma" pitchFamily="34" charset="0"/>
              </a:rPr>
              <a:t>0.04  </a:t>
            </a:r>
            <a:r>
              <a:rPr lang="en-US" sz="2800" dirty="0">
                <a:cs typeface="Tahoma" pitchFamily="34" charset="0"/>
              </a:rPr>
              <a:t>(Negative Relationship)</a:t>
            </a:r>
          </a:p>
        </p:txBody>
      </p:sp>
    </p:spTree>
  </p:cSld>
  <p:clrMapOvr>
    <a:masterClrMapping/>
  </p:clrMapOvr>
  <p:transition>
    <p:cover dir="r"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78CC0-12D3-48D4-9896-E6FFA0080363}" type="slidenum">
              <a:rPr lang="en-CA" smtClean="0">
                <a:latin typeface="Arial" charset="0"/>
              </a:rPr>
              <a:pPr>
                <a:defRPr/>
              </a:pPr>
              <a:t>73</a:t>
            </a:fld>
            <a:endParaRPr lang="en-CA">
              <a:latin typeface="Arial" charset="0"/>
            </a:endParaRPr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Correlation</a:t>
            </a: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16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Covariance is an unbounded measure of interdependence between two variables.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Often, it is useful to obtain a BOUNDED measure of interdependence between two variables, as this opens the door for comparison.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Correlation is such a bounded variable, as it lies between -1 and 1.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CC076-A0B0-49A7-A7F2-544CB1B1D765}" type="slidenum">
              <a:rPr lang="en-CA" smtClean="0">
                <a:latin typeface="Arial" charset="0"/>
              </a:rPr>
              <a:pPr>
                <a:defRPr/>
              </a:pPr>
              <a:t>74</a:t>
            </a:fld>
            <a:endParaRPr lang="en-CA">
              <a:latin typeface="Arial" charset="0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5.6 Correlation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80772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5400" u="sng">
                <a:cs typeface="Tahoma" pitchFamily="34" charset="0"/>
              </a:rPr>
              <a:t>Correlation Formulas: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533400" y="4267200"/>
          <a:ext cx="818515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4" imgW="2971800" imgH="571320" progId="Equation.3">
                  <p:embed/>
                </p:oleObj>
              </mc:Choice>
              <mc:Fallback>
                <p:oleObj name="Equation" r:id="rId4" imgW="2971800" imgH="5713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67200"/>
                        <a:ext cx="8185150" cy="1574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1371600" y="2590800"/>
          <a:ext cx="5456237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6" imgW="1981080" imgH="431640" progId="Equation.3">
                  <p:embed/>
                </p:oleObj>
              </mc:Choice>
              <mc:Fallback>
                <p:oleObj name="Equation" r:id="rId6" imgW="19810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90800"/>
                        <a:ext cx="5456237" cy="11890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A5FDF3-FC61-4702-B484-A721C8226F0D}" type="slidenum">
              <a:rPr lang="en-CA" smtClean="0">
                <a:latin typeface="Arial" charset="0"/>
              </a:rPr>
              <a:pPr>
                <a:defRPr/>
              </a:pPr>
              <a:t>75</a:t>
            </a:fld>
            <a:endParaRPr lang="en-CA">
              <a:latin typeface="Arial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Correlation Example</a:t>
            </a: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From the Data above: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Var(C)	=∑ (c-E(C)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f(v)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=(1-1.20)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(0.8)+(2-1.20)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(0.2)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=0.032 + 0.128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=0.16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Var(W)	=∑ (u-E(U)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f(w)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=(0-0.7)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(0.3)+(1-0.7)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(0.7)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=0.147 + 0.063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=0.21</a:t>
            </a:r>
            <a:endParaRPr lang="en-US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305F4B-A414-4951-B651-F8DE8AD583A4}" type="slidenum">
              <a:rPr lang="en-CA" smtClean="0">
                <a:latin typeface="Arial" charset="0"/>
              </a:rPr>
              <a:pPr>
                <a:defRPr/>
              </a:pPr>
              <a:t>76</a:t>
            </a:fld>
            <a:endParaRPr lang="en-CA">
              <a:latin typeface="Arial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Correlation Example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 dirty="0">
                <a:cs typeface="Tahoma" pitchFamily="34" charset="0"/>
              </a:rPr>
              <a:t>From the Data above: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Corr</a:t>
            </a:r>
            <a:r>
              <a:rPr lang="en-US" dirty="0">
                <a:cs typeface="Tahoma" pitchFamily="34" charset="0"/>
              </a:rPr>
              <a:t>(C,U)	=</a:t>
            </a:r>
            <a:r>
              <a:rPr lang="en-US" dirty="0" err="1">
                <a:cs typeface="Tahoma" pitchFamily="34" charset="0"/>
              </a:rPr>
              <a:t>Cov</a:t>
            </a:r>
            <a:r>
              <a:rPr lang="en-US" dirty="0">
                <a:cs typeface="Tahoma" pitchFamily="34" charset="0"/>
              </a:rPr>
              <a:t>(C,U)/[</a:t>
            </a:r>
            <a:r>
              <a:rPr lang="en-US" dirty="0" err="1">
                <a:cs typeface="Tahoma" pitchFamily="34" charset="0"/>
              </a:rPr>
              <a:t>sd</a:t>
            </a:r>
            <a:r>
              <a:rPr lang="en-US" dirty="0">
                <a:cs typeface="Tahoma" pitchFamily="34" charset="0"/>
              </a:rPr>
              <a:t>(C)</a:t>
            </a:r>
            <a:r>
              <a:rPr lang="en-US" dirty="0" err="1">
                <a:cs typeface="Tahoma" pitchFamily="34" charset="0"/>
              </a:rPr>
              <a:t>sd</a:t>
            </a:r>
            <a:r>
              <a:rPr lang="en-US" dirty="0">
                <a:cs typeface="Tahoma" pitchFamily="34" charset="0"/>
              </a:rPr>
              <a:t>(U)]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=-</a:t>
            </a:r>
            <a:r>
              <a:rPr lang="en-US" dirty="0" smtClean="0">
                <a:cs typeface="Tahoma" pitchFamily="34" charset="0"/>
              </a:rPr>
              <a:t>0.04 </a:t>
            </a:r>
            <a:r>
              <a:rPr lang="en-US" dirty="0">
                <a:cs typeface="Tahoma" pitchFamily="34" charset="0"/>
              </a:rPr>
              <a:t>/ [0.16(0.21)]</a:t>
            </a:r>
            <a:r>
              <a:rPr lang="en-US" baseline="30000" dirty="0">
                <a:cs typeface="Tahoma" pitchFamily="34" charset="0"/>
              </a:rPr>
              <a:t>1/2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baseline="30000" dirty="0">
                <a:cs typeface="Tahoma" pitchFamily="34" charset="0"/>
              </a:rPr>
              <a:t>		</a:t>
            </a:r>
            <a:r>
              <a:rPr lang="en-US" dirty="0">
                <a:cs typeface="Tahoma" pitchFamily="34" charset="0"/>
              </a:rPr>
              <a:t>=-</a:t>
            </a:r>
            <a:r>
              <a:rPr lang="en-US" dirty="0" smtClean="0">
                <a:cs typeface="Tahoma" pitchFamily="34" charset="0"/>
              </a:rPr>
              <a:t>0.281 </a:t>
            </a:r>
            <a:r>
              <a:rPr lang="en-US" sz="2800" dirty="0">
                <a:cs typeface="Tahoma" pitchFamily="34" charset="0"/>
              </a:rPr>
              <a:t>(significant, but not too strong)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Still represents a negative relationship.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A48D7-EF22-43FA-90F3-7E9C19A59ACE}" type="slidenum">
              <a:rPr lang="en-CA" smtClean="0">
                <a:latin typeface="Arial" charset="0"/>
              </a:rPr>
              <a:pPr>
                <a:defRPr/>
              </a:pPr>
              <a:t>77</a:t>
            </a:fld>
            <a:endParaRPr lang="en-CA">
              <a:latin typeface="Arial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5.6 Graphical Correlation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If Correlation = 1, observations of the two variables lie upon an upward sloping line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If Correlation = -1, observations of the two variables lie on a downward sloping line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If Correlation is between 0 and 1, observations of the two variables will be scattered along an upward sloping line.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If Correlation is between 0 and -1, observations of the two variables will be scattered along a downward sloping line.</a:t>
            </a:r>
            <a:endParaRPr lang="ru-RU" sz="280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19A1B-6C0E-4670-AEBB-5624F250E6C4}" type="slidenum">
              <a:rPr lang="en-CA" smtClean="0">
                <a:latin typeface="Arial" charset="0"/>
              </a:rPr>
              <a:pPr>
                <a:defRPr/>
              </a:pPr>
              <a:t>78</a:t>
            </a:fld>
            <a:endParaRPr lang="en-CA">
              <a:latin typeface="Arial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5.6 Correlation, Covariance and Independence</a:t>
            </a:r>
          </a:p>
        </p:txBody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Covariance, correlation and independence have the following relationship: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If two random variables are independent, their covariance (correlation) is zero.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</a:t>
            </a:r>
            <a:r>
              <a:rPr lang="en-US" u="sng">
                <a:cs typeface="Tahoma" pitchFamily="34" charset="0"/>
              </a:rPr>
              <a:t>INDEPENDENCE </a:t>
            </a:r>
            <a:r>
              <a:rPr lang="en-US" b="1" u="sng">
                <a:solidFill>
                  <a:srgbClr val="FF0000"/>
                </a:solidFill>
                <a:cs typeface="Tahoma" pitchFamily="34" charset="0"/>
              </a:rPr>
              <a:t>=&gt;</a:t>
            </a:r>
            <a:r>
              <a:rPr lang="en-US" u="sng">
                <a:cs typeface="Tahoma" pitchFamily="34" charset="0"/>
              </a:rPr>
              <a:t> ZERO COVARIANCE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If two variables have zero covariance (correlation), they may or may not be independent.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</a:t>
            </a:r>
            <a:r>
              <a:rPr lang="en-US" u="sng">
                <a:cs typeface="Tahoma" pitchFamily="34" charset="0"/>
              </a:rPr>
              <a:t>ZERO COVARIANCE </a:t>
            </a:r>
            <a:r>
              <a:rPr lang="en-US" b="1" u="sng">
                <a:solidFill>
                  <a:srgbClr val="FF0000"/>
                </a:solidFill>
                <a:cs typeface="Tahoma" pitchFamily="34" charset="0"/>
              </a:rPr>
              <a:t>≠&gt;</a:t>
            </a:r>
            <a:r>
              <a:rPr lang="en-US" b="1" u="sng">
                <a:cs typeface="Tahoma" pitchFamily="34" charset="0"/>
              </a:rPr>
              <a:t> </a:t>
            </a:r>
            <a:r>
              <a:rPr lang="en-US" u="sng">
                <a:cs typeface="Tahoma" pitchFamily="34" charset="0"/>
              </a:rPr>
              <a:t>INDEPENDENCE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19A1B-6C0E-4670-AEBB-5624F250E6C4}" type="slidenum">
              <a:rPr lang="en-CA" smtClean="0">
                <a:latin typeface="Arial" charset="0"/>
              </a:rPr>
              <a:pPr>
                <a:defRPr/>
              </a:pPr>
              <a:t>79</a:t>
            </a:fld>
            <a:endParaRPr lang="en-CA">
              <a:latin typeface="Arial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5.6 Correlation, Covariance and Independence</a:t>
            </a:r>
          </a:p>
        </p:txBody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</a:t>
            </a:r>
            <a:r>
              <a:rPr lang="en-US" u="sng" dirty="0">
                <a:cs typeface="Tahoma" pitchFamily="34" charset="0"/>
              </a:rPr>
              <a:t>INDEPENDENCE </a:t>
            </a:r>
            <a:r>
              <a:rPr lang="en-US" b="1" u="sng" dirty="0">
                <a:solidFill>
                  <a:srgbClr val="FF0000"/>
                </a:solidFill>
                <a:cs typeface="Tahoma" pitchFamily="34" charset="0"/>
              </a:rPr>
              <a:t>=&gt;</a:t>
            </a:r>
            <a:r>
              <a:rPr lang="en-US" u="sng" dirty="0">
                <a:cs typeface="Tahoma" pitchFamily="34" charset="0"/>
              </a:rPr>
              <a:t> ZERO COVARIANCE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dirty="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</a:t>
            </a:r>
            <a:r>
              <a:rPr lang="en-US" u="sng" dirty="0">
                <a:cs typeface="Tahoma" pitchFamily="34" charset="0"/>
              </a:rPr>
              <a:t>ZERO COVARIANCE </a:t>
            </a:r>
            <a:r>
              <a:rPr lang="en-US" b="1" u="sng" dirty="0">
                <a:solidFill>
                  <a:srgbClr val="FF0000"/>
                </a:solidFill>
                <a:cs typeface="Tahoma" pitchFamily="34" charset="0"/>
              </a:rPr>
              <a:t>≠&gt;</a:t>
            </a:r>
            <a:r>
              <a:rPr lang="en-US" b="1" u="sng" dirty="0">
                <a:cs typeface="Tahoma" pitchFamily="34" charset="0"/>
              </a:rPr>
              <a:t> </a:t>
            </a:r>
            <a:r>
              <a:rPr lang="en-US" u="sng" dirty="0">
                <a:cs typeface="Tahoma" pitchFamily="34" charset="0"/>
              </a:rPr>
              <a:t>INDEPENDENCE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dirty="0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From these relationships, we know that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u="sng" dirty="0">
                <a:cs typeface="Tahoma" pitchFamily="34" charset="0"/>
              </a:rPr>
              <a:t>Non-zero Covariance </a:t>
            </a:r>
            <a:r>
              <a:rPr lang="en-US" b="1" u="sng" dirty="0">
                <a:solidFill>
                  <a:srgbClr val="FF0000"/>
                </a:solidFill>
                <a:cs typeface="Tahoma" pitchFamily="34" charset="0"/>
              </a:rPr>
              <a:t>=&gt;</a:t>
            </a:r>
            <a:r>
              <a:rPr lang="en-US" b="1" u="sng" dirty="0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u="sng" dirty="0">
                <a:solidFill>
                  <a:schemeClr val="bg1"/>
                </a:solidFill>
                <a:cs typeface="Tahoma" pitchFamily="34" charset="0"/>
              </a:rPr>
              <a:t>Dependence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bg1"/>
                </a:solidFill>
                <a:cs typeface="Tahoma" pitchFamily="34" charset="0"/>
              </a:rPr>
              <a:t>but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u="sng" dirty="0">
                <a:cs typeface="Tahoma" pitchFamily="34" charset="0"/>
              </a:rPr>
              <a:t>Dependence </a:t>
            </a:r>
            <a:r>
              <a:rPr lang="en-US" b="1" u="sng" dirty="0">
                <a:solidFill>
                  <a:srgbClr val="FF0000"/>
                </a:solidFill>
                <a:cs typeface="Tahoma" pitchFamily="34" charset="0"/>
              </a:rPr>
              <a:t>≠&gt;</a:t>
            </a:r>
            <a:r>
              <a:rPr lang="en-US" b="1" u="sng" dirty="0">
                <a:cs typeface="Tahoma" pitchFamily="34" charset="0"/>
              </a:rPr>
              <a:t> </a:t>
            </a:r>
            <a:r>
              <a:rPr lang="en-US" u="sng" dirty="0">
                <a:cs typeface="Tahoma" pitchFamily="34" charset="0"/>
              </a:rPr>
              <a:t>Non-zero Covariance</a:t>
            </a: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1C8A6-AF18-4775-BC94-C745E3A669A3}" type="slidenum">
              <a:rPr lang="en-CA" smtClean="0">
                <a:latin typeface="Arial" charset="0"/>
              </a:rPr>
              <a:pPr>
                <a:defRPr/>
              </a:pPr>
              <a:t>8</a:t>
            </a:fld>
            <a:endParaRPr lang="en-CA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Probability Terminology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dirty="0">
                <a:cs typeface="Tahoma" pitchFamily="34" charset="0"/>
              </a:rPr>
              <a:t>Probabilities</a:t>
            </a:r>
            <a:r>
              <a:rPr lang="en-US" dirty="0">
                <a:cs typeface="Tahoma" pitchFamily="34" charset="0"/>
              </a:rPr>
              <a:t> are assigned to the various outcomes</a:t>
            </a:r>
          </a:p>
          <a:p>
            <a:pPr eaLnBrk="1" hangingPunct="1">
              <a:lnSpc>
                <a:spcPct val="90000"/>
              </a:lnSpc>
            </a:pPr>
            <a:endParaRPr lang="en-US" sz="1000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Sample Space </a:t>
            </a:r>
            <a:r>
              <a:rPr lang="en-US" dirty="0">
                <a:cs typeface="Tahoma" pitchFamily="34" charset="0"/>
              </a:rPr>
              <a:t>– set of all possible outcomes from a random experiment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-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 S = {2, 3, 4, 5, 6, 7, 8, 9, 10, 11, 12}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-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 E = {Pass exam, Fail exam, Fail horribly}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Event</a:t>
            </a:r>
            <a:r>
              <a:rPr lang="en-US" dirty="0">
                <a:cs typeface="Tahoma" pitchFamily="34" charset="0"/>
              </a:rPr>
              <a:t> – a subset of the sample space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-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 B = {3, 6, 9, 12} </a:t>
            </a:r>
            <a:r>
              <a:rPr lang="el-GR" dirty="0">
                <a:cs typeface="Tahoma" pitchFamily="34" charset="0"/>
              </a:rPr>
              <a:t>ε</a:t>
            </a:r>
            <a:r>
              <a:rPr lang="en-US" dirty="0">
                <a:cs typeface="Tahoma" pitchFamily="34" charset="0"/>
              </a:rPr>
              <a:t> 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	-</a:t>
            </a:r>
            <a:r>
              <a:rPr lang="en-US" dirty="0" err="1">
                <a:cs typeface="Tahoma" pitchFamily="34" charset="0"/>
              </a:rPr>
              <a:t>ie</a:t>
            </a:r>
            <a:r>
              <a:rPr lang="en-US" dirty="0">
                <a:cs typeface="Tahoma" pitchFamily="34" charset="0"/>
              </a:rPr>
              <a:t> F = {Fail exam, Fail horribly} </a:t>
            </a:r>
            <a:r>
              <a:rPr lang="el-GR" dirty="0">
                <a:cs typeface="Tahoma" pitchFamily="34" charset="0"/>
              </a:rPr>
              <a:t>ε</a:t>
            </a:r>
            <a:r>
              <a:rPr lang="en-US" dirty="0">
                <a:cs typeface="Tahoma" pitchFamily="34" charset="0"/>
              </a:rPr>
              <a:t> E</a:t>
            </a:r>
            <a:endParaRPr lang="el-GR" u="sng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CAB6-71F9-4180-8461-6C14FAA9E241}" type="slidenum">
              <a:rPr lang="en-CA" smtClean="0">
                <a:latin typeface="Arial" charset="0"/>
              </a:rPr>
              <a:pPr>
                <a:defRPr/>
              </a:pPr>
              <a:t>80</a:t>
            </a:fld>
            <a:endParaRPr lang="en-CA">
              <a:latin typeface="Arial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 POPULATION VS. SAMPLE DATA</a:t>
            </a:r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Population Data</a:t>
            </a:r>
            <a:r>
              <a:rPr lang="en-US" sz="2800">
                <a:cs typeface="Tahoma" pitchFamily="34" charset="0"/>
              </a:rPr>
              <a:t> 	– Full information on the ENTIRE 				population.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-Includes population probability (pdf)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-Uses the previous formulas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i="1">
                <a:cs typeface="Tahoma" pitchFamily="34" charset="0"/>
              </a:rPr>
              <a:t>-ex) data on an ENTIRE class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Sample Data</a:t>
            </a:r>
            <a:r>
              <a:rPr lang="en-US" sz="2800">
                <a:cs typeface="Tahoma" pitchFamily="34" charset="0"/>
              </a:rPr>
              <a:t> 	– Partial information from a RANDOM 		SAMPLE (smaller selection) of the population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-Individual data points (no pdf)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-Uses the following formulas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i="1">
                <a:cs typeface="Tahoma" pitchFamily="34" charset="0"/>
              </a:rPr>
              <a:t>-ex) Study of 2,000 random students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l-GR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</p:spTree>
  </p:cSld>
  <p:clrMapOvr>
    <a:masterClrMapping/>
  </p:clrMapOvr>
  <p:transition>
    <p:cover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6DD8D1-1C4F-44C6-A80B-5BF648FDCE2C}" type="slidenum">
              <a:rPr lang="en-CA" smtClean="0">
                <a:latin typeface="Arial" charset="0"/>
              </a:rPr>
              <a:pPr>
                <a:defRPr/>
              </a:pPr>
              <a:t>81</a:t>
            </a:fld>
            <a:endParaRPr lang="en-CA" dirty="0">
              <a:latin typeface="Arial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609600"/>
            <a:ext cx="86106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Population Expected Value: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l-GR" sz="2800" dirty="0">
                <a:cs typeface="Tahoma" pitchFamily="34" charset="0"/>
              </a:rPr>
              <a:t>μ</a:t>
            </a:r>
            <a:r>
              <a:rPr lang="en-US" sz="2800" dirty="0">
                <a:cs typeface="Tahoma" pitchFamily="34" charset="0"/>
              </a:rPr>
              <a:t> = E(Y) = </a:t>
            </a:r>
            <a:r>
              <a:rPr lang="el-GR" sz="2800" dirty="0">
                <a:cs typeface="Tahoma" pitchFamily="34" charset="0"/>
              </a:rPr>
              <a:t>Σ</a:t>
            </a:r>
            <a:r>
              <a:rPr lang="en-US" sz="2800" dirty="0">
                <a:cs typeface="Tahoma" pitchFamily="34" charset="0"/>
              </a:rPr>
              <a:t> y f(y)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Sample Mean</a:t>
            </a:r>
            <a:r>
              <a:rPr lang="en-US" sz="2800" dirty="0">
                <a:cs typeface="Tahoma" pitchFamily="34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l-GR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l-GR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 dirty="0"/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0" y="4343400"/>
            <a:ext cx="914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				      __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3000" b="0" i="1" u="sng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Note:</a:t>
            </a:r>
            <a:r>
              <a:rPr lang="en-US" sz="3000" b="0" i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From this point on, Y may be expressed as Ybar (or any other variable - ie:Xbar).  For example, via email no equation editor is available, so answers may be in this format.</a:t>
            </a:r>
            <a:endParaRPr lang="el-GR" sz="3000" b="0" i="1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l-GR" sz="3200" b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3200" b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ru-RU" sz="3200" b="0">
              <a:solidFill>
                <a:schemeClr val="tx1"/>
              </a:solidFill>
              <a:latin typeface="Tahoma" pitchFamily="34" charset="0"/>
            </a:endParaRP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685800" y="3276600"/>
          <a:ext cx="1679575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609480" imgH="431640" progId="Equation.3">
                  <p:embed/>
                </p:oleObj>
              </mc:Choice>
              <mc:Fallback>
                <p:oleObj name="Equation" r:id="rId4" imgW="60948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276600"/>
                        <a:ext cx="1679575" cy="11890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2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6DD8D1-1C4F-44C6-A80B-5BF648FDCE2C}" type="slidenum">
              <a:rPr lang="en-CA" smtClean="0">
                <a:latin typeface="Arial" charset="0"/>
              </a:rPr>
              <a:pPr>
                <a:defRPr/>
              </a:pPr>
              <a:t>82</a:t>
            </a:fld>
            <a:endParaRPr lang="en-CA" dirty="0">
              <a:latin typeface="Arial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Sample Mean Example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609600"/>
            <a:ext cx="8610600" cy="160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CA" sz="2800" dirty="0">
                <a:cs typeface="Tahoma" pitchFamily="34" charset="0"/>
              </a:rPr>
              <a:t>Tom and Rodney both go to a 4-day gaming convention.  How much they spend (S)each day is listed below:</a:t>
            </a: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l-GR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l-GR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549553"/>
              </p:ext>
            </p:extLst>
          </p:nvPr>
        </p:nvGraphicFramePr>
        <p:xfrm>
          <a:off x="1271588" y="4114800"/>
          <a:ext cx="6753225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99" name="Equation" r:id="rId4" imgW="2450880" imgH="888840" progId="Equation.DSMT4">
                  <p:embed/>
                </p:oleObj>
              </mc:Choice>
              <mc:Fallback>
                <p:oleObj name="Equation" r:id="rId4" imgW="245088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4114800"/>
                        <a:ext cx="6753225" cy="2447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33816703"/>
              </p:ext>
            </p:extLst>
          </p:nvPr>
        </p:nvGraphicFramePr>
        <p:xfrm>
          <a:off x="152400" y="2133600"/>
          <a:ext cx="8686800" cy="18288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Rodney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5AB60-A700-49AE-BD4A-7695604AF83C}" type="slidenum">
              <a:rPr lang="en-CA" smtClean="0">
                <a:latin typeface="Arial" charset="0"/>
              </a:rPr>
              <a:pPr>
                <a:defRPr/>
              </a:pPr>
              <a:t>83</a:t>
            </a:fld>
            <a:endParaRPr lang="en-CA"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106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Population Variance: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l-GR" sz="2800" dirty="0">
                <a:cs typeface="Tahoma" pitchFamily="34" charset="0"/>
              </a:rPr>
              <a:t>σ</a:t>
            </a:r>
            <a:r>
              <a:rPr lang="en-CA" sz="2800" baseline="-25000" dirty="0">
                <a:cs typeface="Tahoma" pitchFamily="34" charset="0"/>
              </a:rPr>
              <a:t>Y</a:t>
            </a:r>
            <a:r>
              <a:rPr lang="en-US" sz="2800" baseline="30000" dirty="0">
                <a:cs typeface="Tahoma" pitchFamily="34" charset="0"/>
              </a:rPr>
              <a:t>2</a:t>
            </a:r>
            <a:r>
              <a:rPr lang="en-US" sz="2800" dirty="0">
                <a:cs typeface="Tahoma" pitchFamily="34" charset="0"/>
              </a:rPr>
              <a:t> = </a:t>
            </a:r>
            <a:r>
              <a:rPr lang="en-US" sz="2800" dirty="0" err="1">
                <a:cs typeface="Tahoma" pitchFamily="34" charset="0"/>
              </a:rPr>
              <a:t>Var</a:t>
            </a:r>
            <a:r>
              <a:rPr lang="en-US" sz="2800" dirty="0">
                <a:cs typeface="Tahoma" pitchFamily="34" charset="0"/>
              </a:rPr>
              <a:t>(Y) = </a:t>
            </a:r>
            <a:r>
              <a:rPr lang="el-GR" sz="2800" dirty="0">
                <a:cs typeface="Tahoma" pitchFamily="34" charset="0"/>
              </a:rPr>
              <a:t>Σ</a:t>
            </a:r>
            <a:r>
              <a:rPr lang="en-US" sz="2800" dirty="0">
                <a:cs typeface="Tahoma" pitchFamily="34" charset="0"/>
              </a:rPr>
              <a:t> [y-E(y)]</a:t>
            </a:r>
            <a:r>
              <a:rPr lang="en-US" sz="2800" baseline="30000" dirty="0">
                <a:cs typeface="Tahoma" pitchFamily="34" charset="0"/>
              </a:rPr>
              <a:t>2</a:t>
            </a:r>
            <a:r>
              <a:rPr lang="en-US" sz="2800" dirty="0">
                <a:cs typeface="Tahoma" pitchFamily="34" charset="0"/>
              </a:rPr>
              <a:t> f(y)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Sample Variance</a:t>
            </a:r>
            <a:r>
              <a:rPr lang="en-US" sz="2800" dirty="0">
                <a:cs typeface="Tahoma" pitchFamily="34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04800" y="4267200"/>
          <a:ext cx="29749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4" imgW="1079280" imgH="444240" progId="Equation.3">
                  <p:embed/>
                </p:oleObj>
              </mc:Choice>
              <mc:Fallback>
                <p:oleObj name="Equation" r:id="rId4" imgW="1079280" imgH="444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267200"/>
                        <a:ext cx="2974975" cy="12239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5AB60-A700-49AE-BD4A-7695604AF83C}" type="slidenum">
              <a:rPr lang="en-CA" smtClean="0">
                <a:latin typeface="Arial" charset="0"/>
              </a:rPr>
              <a:pPr>
                <a:defRPr/>
              </a:pPr>
              <a:t>84</a:t>
            </a:fld>
            <a:endParaRPr lang="en-CA"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Sample Variance Example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0" y="2870200"/>
          <a:ext cx="8126454" cy="398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23" name="Equation" r:id="rId4" imgW="3568680" imgH="1752480" progId="Equation.3">
                  <p:embed/>
                </p:oleObj>
              </mc:Choice>
              <mc:Fallback>
                <p:oleObj name="Equation" r:id="rId4" imgW="3568680" imgH="1752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70200"/>
                        <a:ext cx="8126454" cy="3987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8076405"/>
              </p:ext>
            </p:extLst>
          </p:nvPr>
        </p:nvGraphicFramePr>
        <p:xfrm>
          <a:off x="152400" y="914400"/>
          <a:ext cx="8686800" cy="18288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Rodney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5AB60-A700-49AE-BD4A-7695604AF83C}" type="slidenum">
              <a:rPr lang="en-CA" smtClean="0">
                <a:latin typeface="Arial" charset="0"/>
              </a:rPr>
              <a:pPr>
                <a:defRPr/>
              </a:pPr>
              <a:t>85</a:t>
            </a:fld>
            <a:endParaRPr lang="en-CA"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Sample Variance Example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646843"/>
              </p:ext>
            </p:extLst>
          </p:nvPr>
        </p:nvGraphicFramePr>
        <p:xfrm>
          <a:off x="0" y="2870200"/>
          <a:ext cx="8126413" cy="398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47" name="Equation" r:id="rId4" imgW="3568680" imgH="1752480" progId="Equation.DSMT4">
                  <p:embed/>
                </p:oleObj>
              </mc:Choice>
              <mc:Fallback>
                <p:oleObj name="Equation" r:id="rId4" imgW="3568680" imgH="1752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70200"/>
                        <a:ext cx="8126413" cy="3987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7095666"/>
              </p:ext>
            </p:extLst>
          </p:nvPr>
        </p:nvGraphicFramePr>
        <p:xfrm>
          <a:off x="152400" y="914400"/>
          <a:ext cx="8686800" cy="18288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Rodney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5AB60-A700-49AE-BD4A-7695604AF83C}" type="slidenum">
              <a:rPr lang="en-CA" smtClean="0">
                <a:latin typeface="Arial" charset="0"/>
              </a:rPr>
              <a:pPr>
                <a:defRPr/>
              </a:pPr>
              <a:t>86</a:t>
            </a:fld>
            <a:endParaRPr lang="en-CA"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Sample Variance Example</a:t>
            </a:r>
          </a:p>
        </p:txBody>
      </p:sp>
      <p:graphicFrame>
        <p:nvGraphicFramePr>
          <p:cNvPr id="7" name="Group 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29364216"/>
              </p:ext>
            </p:extLst>
          </p:nvPr>
        </p:nvGraphicFramePr>
        <p:xfrm>
          <a:off x="152400" y="914400"/>
          <a:ext cx="8686800" cy="18288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Rodney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583266"/>
              </p:ext>
            </p:extLst>
          </p:nvPr>
        </p:nvGraphicFramePr>
        <p:xfrm>
          <a:off x="4938713" y="2805113"/>
          <a:ext cx="3008312" cy="225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77" name="Equation" r:id="rId4" imgW="1320480" imgH="990360" progId="Equation.DSMT4">
                  <p:embed/>
                </p:oleObj>
              </mc:Choice>
              <mc:Fallback>
                <p:oleObj name="Equation" r:id="rId4" imgW="132048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2805113"/>
                        <a:ext cx="3008312" cy="2252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600200" y="2895600"/>
          <a:ext cx="1609725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78" name="Equation" r:id="rId6" imgW="583920" imgH="533160" progId="Equation.3">
                  <p:embed/>
                </p:oleObj>
              </mc:Choice>
              <mc:Fallback>
                <p:oleObj name="Equation" r:id="rId6" imgW="583920" imgH="533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95600"/>
                        <a:ext cx="1609725" cy="14684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51054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CA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Even though Tom and Rodney spent on average the same average amount every day ($105), Rodney’s spending was MUCH more spread out (changed more from day to day), as seen by the variance.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31C03-6E94-43A9-B845-622BDBABD83D}" type="slidenum">
              <a:rPr lang="en-CA" smtClean="0">
                <a:latin typeface="Arial" charset="0"/>
              </a:rPr>
              <a:pPr>
                <a:defRPr/>
              </a:pPr>
              <a:t>87</a:t>
            </a:fld>
            <a:endParaRPr lang="en-CA">
              <a:latin typeface="Arial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 dirty="0">
                <a:cs typeface="Tahoma" pitchFamily="34" charset="0"/>
              </a:rPr>
              <a:t>Population Standard Deviation: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l-GR" dirty="0">
                <a:cs typeface="Tahoma" pitchFamily="34" charset="0"/>
              </a:rPr>
              <a:t>σ</a:t>
            </a:r>
            <a:r>
              <a:rPr lang="en-CA" baseline="-25000" dirty="0">
                <a:cs typeface="Tahoma" pitchFamily="34" charset="0"/>
              </a:rPr>
              <a:t>Y</a:t>
            </a:r>
            <a:r>
              <a:rPr lang="en-US" dirty="0">
                <a:cs typeface="Tahoma" pitchFamily="34" charset="0"/>
              </a:rPr>
              <a:t> = (</a:t>
            </a:r>
            <a:r>
              <a:rPr lang="el-GR" dirty="0">
                <a:cs typeface="Tahoma" pitchFamily="34" charset="0"/>
              </a:rPr>
              <a:t>σ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)</a:t>
            </a:r>
            <a:r>
              <a:rPr lang="en-US" baseline="30000" dirty="0">
                <a:cs typeface="Tahoma" pitchFamily="34" charset="0"/>
              </a:rPr>
              <a:t>1/2</a:t>
            </a: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u="sng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u="sng" dirty="0">
                <a:cs typeface="Tahoma" pitchFamily="34" charset="0"/>
              </a:rPr>
              <a:t>Sample Standard Deviation</a:t>
            </a:r>
            <a:r>
              <a:rPr lang="en-US" dirty="0">
                <a:cs typeface="Tahoma" pitchFamily="34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dirty="0" err="1">
                <a:cs typeface="Tahoma" pitchFamily="34" charset="0"/>
              </a:rPr>
              <a:t>S</a:t>
            </a:r>
            <a:r>
              <a:rPr lang="en-US" baseline="-25000" dirty="0" err="1">
                <a:cs typeface="Tahoma" pitchFamily="34" charset="0"/>
              </a:rPr>
              <a:t>y</a:t>
            </a:r>
            <a:r>
              <a:rPr lang="en-US" baseline="-25000" dirty="0">
                <a:cs typeface="Tahoma" pitchFamily="34" charset="0"/>
              </a:rPr>
              <a:t> </a:t>
            </a:r>
            <a:r>
              <a:rPr lang="en-US" dirty="0">
                <a:cs typeface="Tahoma" pitchFamily="34" charset="0"/>
              </a:rPr>
              <a:t>= (S</a:t>
            </a:r>
            <a:r>
              <a:rPr lang="en-US" baseline="-25000" dirty="0">
                <a:cs typeface="Tahoma" pitchFamily="34" charset="0"/>
              </a:rPr>
              <a:t>y</a:t>
            </a:r>
            <a:r>
              <a:rPr lang="en-US" baseline="30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)</a:t>
            </a:r>
            <a:r>
              <a:rPr lang="en-US" baseline="30000" dirty="0">
                <a:cs typeface="Tahoma" pitchFamily="34" charset="0"/>
              </a:rPr>
              <a:t>1/2</a:t>
            </a:r>
            <a:r>
              <a:rPr lang="en-US" dirty="0">
                <a:cs typeface="Tahoma" pitchFamily="34" charset="0"/>
              </a:rPr>
              <a:t> 		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31C03-6E94-43A9-B845-622BDBABD83D}" type="slidenum">
              <a:rPr lang="en-CA" smtClean="0">
                <a:latin typeface="Arial" charset="0"/>
              </a:rPr>
              <a:pPr>
                <a:defRPr/>
              </a:pPr>
              <a:t>88</a:t>
            </a:fld>
            <a:endParaRPr lang="en-CA">
              <a:latin typeface="Arial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 dirty="0"/>
              <a:t>5.7 Sample Standard Deviation Example</a:t>
            </a:r>
          </a:p>
        </p:txBody>
      </p:sp>
      <p:graphicFrame>
        <p:nvGraphicFramePr>
          <p:cNvPr id="47206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204197"/>
              </p:ext>
            </p:extLst>
          </p:nvPr>
        </p:nvGraphicFramePr>
        <p:xfrm>
          <a:off x="381000" y="1339850"/>
          <a:ext cx="72390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895" name="Equation" r:id="rId4" imgW="1663560" imgH="1168200" progId="Equation.DSMT4">
                  <p:embed/>
                </p:oleObj>
              </mc:Choice>
              <mc:Fallback>
                <p:oleObj name="Equation" r:id="rId4" imgW="1663560" imgH="1168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39850"/>
                        <a:ext cx="7239000" cy="5083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160A83-3D87-4F20-B7FF-EE0A156F90D2}" type="slidenum">
              <a:rPr lang="en-CA" smtClean="0">
                <a:latin typeface="Arial" charset="0"/>
              </a:rPr>
              <a:pPr>
                <a:defRPr/>
              </a:pPr>
              <a:t>89</a:t>
            </a:fld>
            <a:endParaRPr lang="en-CA">
              <a:latin typeface="Arial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9154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Population Covariance: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Cov(V,W)=∑∑(v-E(v))(w-E(w))f(v,w)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Sample Covariance</a:t>
            </a:r>
            <a:r>
              <a:rPr lang="en-US" sz="2800">
                <a:cs typeface="Tahoma" pitchFamily="34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81000" y="4343400"/>
          <a:ext cx="560070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2031840" imgH="444240" progId="Equation.3">
                  <p:embed/>
                </p:oleObj>
              </mc:Choice>
              <mc:Fallback>
                <p:oleObj name="Equation" r:id="rId4" imgW="2031840" imgH="444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343400"/>
                        <a:ext cx="5600700" cy="1223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9D602-9AAC-4225-8115-B9D3BD3A6A93}" type="slidenum">
              <a:rPr lang="en-CA" smtClean="0">
                <a:latin typeface="Arial" charset="0"/>
              </a:rPr>
              <a:pPr>
                <a:defRPr/>
              </a:pPr>
              <a:t>9</a:t>
            </a:fld>
            <a:endParaRPr lang="en-CA">
              <a:latin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5.2 Quiz Example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Students do a 4-question quiz with each question worth 2 marks (no part marks).  Handing in the quiz is worth 2 marks, and there is a 1 mark bonus question.</a:t>
            </a:r>
            <a:endParaRPr lang="en-US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u="sng" dirty="0">
                <a:cs typeface="Tahoma" pitchFamily="34" charset="0"/>
              </a:rPr>
              <a:t>Events: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cs typeface="Tahoma" pitchFamily="34" charset="0"/>
              </a:rPr>
              <a:t>-</a:t>
            </a:r>
            <a:r>
              <a:rPr lang="en-CA" dirty="0">
                <a:cs typeface="Tahoma" pitchFamily="34" charset="0"/>
              </a:rPr>
              <a:t>getting a zero (not handing in the quiz)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-getting at least 40% (at least 1 right)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-getting 100% or more (all right or all right plus the bonus question)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dirty="0">
                <a:cs typeface="Tahoma" pitchFamily="34" charset="0"/>
              </a:rPr>
              <a:t>-getting 110% (all right plus the bonus question)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CA" b="1" i="1" dirty="0">
                <a:cs typeface="Tahoma" pitchFamily="34" charset="0"/>
              </a:rPr>
              <a:t>*Events contain one or more </a:t>
            </a:r>
            <a:br>
              <a:rPr lang="en-CA" b="1" i="1" dirty="0">
                <a:cs typeface="Tahoma" pitchFamily="34" charset="0"/>
              </a:rPr>
            </a:br>
            <a:r>
              <a:rPr lang="en-CA" b="1" i="1" dirty="0">
                <a:cs typeface="Tahoma" pitchFamily="34" charset="0"/>
              </a:rPr>
              <a:t>possible outcomes</a:t>
            </a:r>
            <a:endParaRPr lang="el-GR" b="1" i="1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cs typeface="Tahoma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>
    <p:cover dir="r"/>
  </p:transition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160A83-3D87-4F20-B7FF-EE0A156F90D2}" type="slidenum">
              <a:rPr lang="en-CA" smtClean="0">
                <a:latin typeface="Arial" charset="0"/>
              </a:rPr>
              <a:pPr>
                <a:defRPr/>
              </a:pPr>
              <a:t>90</a:t>
            </a:fld>
            <a:endParaRPr lang="en-CA">
              <a:latin typeface="Arial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Covariance Example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125078"/>
              </p:ext>
            </p:extLst>
          </p:nvPr>
        </p:nvGraphicFramePr>
        <p:xfrm>
          <a:off x="17463" y="2913063"/>
          <a:ext cx="9123362" cy="209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19" name="Equation" r:id="rId4" imgW="6400800" imgH="1473120" progId="Equation.DSMT4">
                  <p:embed/>
                </p:oleObj>
              </mc:Choice>
              <mc:Fallback>
                <p:oleObj name="Equation" r:id="rId4" imgW="6400800" imgH="14731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3" y="2913063"/>
                        <a:ext cx="9123362" cy="20970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98872223"/>
              </p:ext>
            </p:extLst>
          </p:nvPr>
        </p:nvGraphicFramePr>
        <p:xfrm>
          <a:off x="152400" y="914400"/>
          <a:ext cx="8686800" cy="18288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Rodney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525780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There is a POSITIVE covariance between Tom and Rodney’s spending.  They seem to go up and down at the same time.				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0528F-52BA-4992-AE3D-10C097C553C0}" type="slidenum">
              <a:rPr lang="en-CA" smtClean="0">
                <a:latin typeface="Arial" charset="0"/>
              </a:rPr>
              <a:pPr>
                <a:defRPr/>
              </a:pPr>
              <a:t>91</a:t>
            </a:fld>
            <a:endParaRPr lang="en-CA">
              <a:latin typeface="Arial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Population Correlation: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l-GR">
                <a:cs typeface="Tahoma" pitchFamily="34" charset="0"/>
              </a:rPr>
              <a:t>σ</a:t>
            </a:r>
            <a:r>
              <a:rPr lang="en-US" baseline="-25000">
                <a:cs typeface="Tahoma" pitchFamily="34" charset="0"/>
              </a:rPr>
              <a:t>vw</a:t>
            </a:r>
            <a:r>
              <a:rPr lang="en-US">
                <a:cs typeface="Tahoma" pitchFamily="34" charset="0"/>
              </a:rPr>
              <a:t> = corr(V,W)= Cov(V,W)/ </a:t>
            </a:r>
            <a:r>
              <a:rPr lang="el-GR">
                <a:cs typeface="Tahoma" pitchFamily="34" charset="0"/>
              </a:rPr>
              <a:t>σ</a:t>
            </a:r>
            <a:r>
              <a:rPr lang="en-US" baseline="-25000">
                <a:cs typeface="Tahoma" pitchFamily="34" charset="0"/>
              </a:rPr>
              <a:t>v </a:t>
            </a:r>
            <a:r>
              <a:rPr lang="el-GR">
                <a:cs typeface="Tahoma" pitchFamily="34" charset="0"/>
              </a:rPr>
              <a:t>σ</a:t>
            </a:r>
            <a:r>
              <a:rPr lang="en-US" baseline="-25000">
                <a:cs typeface="Tahoma" pitchFamily="34" charset="0"/>
              </a:rPr>
              <a:t>w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Sample Correlation</a:t>
            </a:r>
            <a:r>
              <a:rPr lang="en-US">
                <a:cs typeface="Tahoma" pitchFamily="34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r</a:t>
            </a:r>
            <a:r>
              <a:rPr lang="en-US" baseline="-25000">
                <a:cs typeface="Tahoma" pitchFamily="34" charset="0"/>
              </a:rPr>
              <a:t>vw</a:t>
            </a:r>
            <a:r>
              <a:rPr lang="en-US">
                <a:cs typeface="Tahoma" pitchFamily="34" charset="0"/>
              </a:rPr>
              <a:t> =  corr(V,W)= Cov(V,W)/ S</a:t>
            </a:r>
            <a:r>
              <a:rPr lang="en-US" baseline="-25000">
                <a:cs typeface="Tahoma" pitchFamily="34" charset="0"/>
              </a:rPr>
              <a:t>v </a:t>
            </a:r>
            <a:r>
              <a:rPr lang="en-US">
                <a:cs typeface="Tahoma" pitchFamily="34" charset="0"/>
              </a:rPr>
              <a:t>S</a:t>
            </a:r>
            <a:r>
              <a:rPr lang="en-US" baseline="-25000">
                <a:cs typeface="Tahoma" pitchFamily="34" charset="0"/>
              </a:rPr>
              <a:t>w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160A83-3D87-4F20-B7FF-EE0A156F90D2}" type="slidenum">
              <a:rPr lang="en-CA" smtClean="0">
                <a:latin typeface="Arial" charset="0"/>
              </a:rPr>
              <a:pPr>
                <a:defRPr/>
              </a:pPr>
              <a:t>92</a:t>
            </a:fld>
            <a:endParaRPr lang="en-CA">
              <a:latin typeface="Arial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Correlation Example</a:t>
            </a:r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823550"/>
              </p:ext>
            </p:extLst>
          </p:nvPr>
        </p:nvGraphicFramePr>
        <p:xfrm>
          <a:off x="1752600" y="3048000"/>
          <a:ext cx="4784275" cy="190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43" name="Equation" r:id="rId4" imgW="2158920" imgH="863280" progId="Equation.DSMT4">
                  <p:embed/>
                </p:oleObj>
              </mc:Choice>
              <mc:Fallback>
                <p:oleObj name="Equation" r:id="rId4" imgW="2158920" imgH="863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4784275" cy="1909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9746030"/>
              </p:ext>
            </p:extLst>
          </p:nvPr>
        </p:nvGraphicFramePr>
        <p:xfrm>
          <a:off x="152400" y="914400"/>
          <a:ext cx="8686800" cy="18288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Rodney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5105400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There is a VERY STRONG positive correlation between Tom and Rodney’s spending.		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380745-83A5-40A8-95B2-EC10B71C91F3}" type="slidenum">
              <a:rPr lang="en-CA" smtClean="0">
                <a:latin typeface="Arial" charset="0"/>
              </a:rPr>
              <a:pPr>
                <a:defRPr/>
              </a:pPr>
              <a:t>93</a:t>
            </a:fld>
            <a:endParaRPr lang="en-CA">
              <a:latin typeface="Arial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9154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Population Regression Function: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6000">
                <a:cs typeface="Tahoma" pitchFamily="34" charset="0"/>
              </a:rPr>
              <a:t>Y</a:t>
            </a:r>
            <a:r>
              <a:rPr lang="en-US" sz="6000" baseline="-25000">
                <a:cs typeface="Tahoma" pitchFamily="34" charset="0"/>
              </a:rPr>
              <a:t>i</a:t>
            </a:r>
            <a:r>
              <a:rPr lang="en-US" sz="6000">
                <a:cs typeface="Tahoma" pitchFamily="34" charset="0"/>
              </a:rPr>
              <a:t> = </a:t>
            </a:r>
            <a:r>
              <a:rPr lang="el-GR" sz="6000">
                <a:cs typeface="Tahoma" pitchFamily="34" charset="0"/>
              </a:rPr>
              <a:t>β</a:t>
            </a:r>
            <a:r>
              <a:rPr lang="en-US" sz="6000" baseline="-25000">
                <a:cs typeface="Tahoma" pitchFamily="34" charset="0"/>
              </a:rPr>
              <a:t>1 </a:t>
            </a:r>
            <a:r>
              <a:rPr lang="en-US" sz="6000">
                <a:cs typeface="Tahoma" pitchFamily="34" charset="0"/>
              </a:rPr>
              <a:t>+ </a:t>
            </a:r>
            <a:r>
              <a:rPr lang="el-GR" sz="6000">
                <a:cs typeface="Tahoma" pitchFamily="34" charset="0"/>
              </a:rPr>
              <a:t>β</a:t>
            </a:r>
            <a:r>
              <a:rPr lang="en-US" sz="6000" baseline="-25000">
                <a:cs typeface="Tahoma" pitchFamily="34" charset="0"/>
              </a:rPr>
              <a:t>2</a:t>
            </a:r>
            <a:r>
              <a:rPr lang="en-US" sz="6000">
                <a:cs typeface="Tahoma" pitchFamily="34" charset="0"/>
              </a:rPr>
              <a:t>X</a:t>
            </a:r>
            <a:r>
              <a:rPr lang="en-US" sz="6000" baseline="-25000">
                <a:cs typeface="Tahoma" pitchFamily="34" charset="0"/>
              </a:rPr>
              <a:t>i</a:t>
            </a:r>
            <a:r>
              <a:rPr lang="en-US" sz="6000">
                <a:cs typeface="Tahoma" pitchFamily="34" charset="0"/>
              </a:rPr>
              <a:t> + </a:t>
            </a:r>
            <a:r>
              <a:rPr lang="ru-RU" sz="6000">
                <a:cs typeface="Tahoma" pitchFamily="34" charset="0"/>
              </a:rPr>
              <a:t>є</a:t>
            </a:r>
            <a:r>
              <a:rPr lang="en-US" sz="6000" baseline="-25000">
                <a:cs typeface="Tahoma" pitchFamily="34" charset="0"/>
              </a:rPr>
              <a:t>i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Estimated Regression Function: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ru-RU" sz="60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990599" y="4114800"/>
          <a:ext cx="666966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599" y="4114800"/>
                        <a:ext cx="6669665" cy="1905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4F489-8366-4154-8FB6-A19175FF484B}" type="slidenum">
              <a:rPr lang="en-CA" smtClean="0">
                <a:latin typeface="Arial" charset="0"/>
              </a:rPr>
              <a:pPr>
                <a:defRPr/>
              </a:pPr>
              <a:t>94</a:t>
            </a:fld>
            <a:endParaRPr lang="en-CA">
              <a:latin typeface="Arial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/>
              <a:t>5.7 Estimators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9154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OLS Estimation</a:t>
            </a:r>
            <a:r>
              <a:rPr lang="en-US" sz="2800" dirty="0">
                <a:cs typeface="Tahoma" pitchFamily="34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 baseline="-25000" dirty="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baseline="-25000" dirty="0">
                <a:cs typeface="Tahoma" pitchFamily="34" charset="0"/>
              </a:rPr>
              <a:t>^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Note:</a:t>
            </a:r>
            <a:r>
              <a:rPr lang="en-US" sz="2800" dirty="0">
                <a:cs typeface="Tahoma" pitchFamily="34" charset="0"/>
              </a:rPr>
              <a:t>  B</a:t>
            </a:r>
            <a:r>
              <a:rPr lang="en-US" sz="2800" baseline="-25000" dirty="0">
                <a:cs typeface="Tahoma" pitchFamily="34" charset="0"/>
              </a:rPr>
              <a:t>2</a:t>
            </a:r>
            <a:r>
              <a:rPr lang="en-US" sz="2800" dirty="0">
                <a:cs typeface="Tahoma" pitchFamily="34" charset="0"/>
              </a:rPr>
              <a:t> may be expressed as b2hat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/>
        </p:nvGraphicFramePr>
        <p:xfrm>
          <a:off x="304800" y="1981200"/>
          <a:ext cx="4270375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4" imgW="1549080" imgH="1218960" progId="Equation.3">
                  <p:embed/>
                </p:oleObj>
              </mc:Choice>
              <mc:Fallback>
                <p:oleObj name="Equation" r:id="rId4" imgW="1549080" imgH="1218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981200"/>
                        <a:ext cx="4270375" cy="3357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1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1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uiExpand="1" build="p" bldLvl="5" autoUpdateAnimBg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4F489-8366-4154-8FB6-A19175FF484B}" type="slidenum">
              <a:rPr lang="en-CA" smtClean="0">
                <a:latin typeface="Arial" charset="0"/>
              </a:rPr>
              <a:pPr>
                <a:defRPr/>
              </a:pPr>
              <a:t>95</a:t>
            </a:fld>
            <a:endParaRPr lang="en-CA">
              <a:latin typeface="Arial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OLS Estimation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648200"/>
            <a:ext cx="9144000" cy="1600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 dirty="0">
                <a:cs typeface="Tahoma" pitchFamily="34" charset="0"/>
              </a:rPr>
              <a:t>Note:</a:t>
            </a:r>
            <a:r>
              <a:rPr lang="en-US" sz="2800" dirty="0">
                <a:cs typeface="Tahoma" pitchFamily="34" charset="0"/>
              </a:rPr>
              <a:t>  Although </a:t>
            </a:r>
            <a:r>
              <a:rPr lang="en-US" sz="2800" u="sng" dirty="0">
                <a:cs typeface="Tahoma" pitchFamily="34" charset="0"/>
              </a:rPr>
              <a:t>mathematically</a:t>
            </a:r>
            <a:r>
              <a:rPr lang="en-US" sz="2800" dirty="0">
                <a:cs typeface="Tahoma" pitchFamily="34" charset="0"/>
              </a:rPr>
              <a:t> there is a relationship between Tom and Rodney’s spending, in reality there is no connection – both are influenced by a 3</a:t>
            </a:r>
            <a:r>
              <a:rPr lang="en-US" sz="2800" baseline="30000" dirty="0">
                <a:cs typeface="Tahoma" pitchFamily="34" charset="0"/>
              </a:rPr>
              <a:t>rd</a:t>
            </a:r>
            <a:r>
              <a:rPr lang="en-US" sz="2800" dirty="0">
                <a:cs typeface="Tahoma" pitchFamily="34" charset="0"/>
              </a:rPr>
              <a:t> variable – the fact that most people spend the most on the first and last day of the convention.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>
                <a:cs typeface="Tahoma" pitchFamily="34" charset="0"/>
              </a:rPr>
              <a:t>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472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410548"/>
              </p:ext>
            </p:extLst>
          </p:nvPr>
        </p:nvGraphicFramePr>
        <p:xfrm>
          <a:off x="914400" y="990600"/>
          <a:ext cx="7070725" cy="349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67" name="Equation" r:id="rId4" imgW="2565360" imgH="1269720" progId="Equation.DSMT4">
                  <p:embed/>
                </p:oleObj>
              </mc:Choice>
              <mc:Fallback>
                <p:oleObj name="Equation" r:id="rId4" imgW="2565360" imgH="1269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990600"/>
                        <a:ext cx="7070725" cy="3497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bldLvl="5" autoUpdateAnimBg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889F7-3597-4E62-8BBB-6079843DDA9A}" type="slidenum">
              <a:rPr lang="en-CA" smtClean="0">
                <a:latin typeface="Arial" charset="0"/>
              </a:rPr>
              <a:pPr>
                <a:defRPr/>
              </a:pPr>
              <a:t>96</a:t>
            </a:fld>
            <a:endParaRPr lang="en-CA">
              <a:latin typeface="Arial" charset="0"/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42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686800" cy="495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Given the data set: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		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/>
              <a:t>Find sample means, variance, covariance, correlation, and ols estimation</a:t>
            </a:r>
            <a:endParaRPr lang="ru-RU" sz="2800"/>
          </a:p>
        </p:txBody>
      </p:sp>
      <p:graphicFrame>
        <p:nvGraphicFramePr>
          <p:cNvPr id="397336" name="Group 24"/>
          <p:cNvGraphicFramePr>
            <a:graphicFrameLocks noGrp="1"/>
          </p:cNvGraphicFramePr>
          <p:nvPr>
            <p:ph sz="half" idx="2"/>
          </p:nvPr>
        </p:nvGraphicFramePr>
        <p:xfrm>
          <a:off x="152400" y="2133600"/>
          <a:ext cx="8686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97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 uiExpand="1" build="p" bldLvl="5" autoUpdateAnimBg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3CBD3-7DF2-403B-99C5-2A098FAADA6E}" type="slidenum">
              <a:rPr lang="en-CA" smtClean="0">
                <a:latin typeface="Arial" charset="0"/>
              </a:rPr>
              <a:pPr>
                <a:defRPr/>
              </a:pPr>
              <a:t>97</a:t>
            </a:fld>
            <a:endParaRPr lang="en-CA">
              <a:latin typeface="Arial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8686800" cy="4191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Sample Means: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Pbar = (4+3+3+6)/4 = 4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Qbar = (10+15+20+15)/4 = 15 </a:t>
            </a:r>
            <a:endParaRPr lang="ru-RU" sz="2800">
              <a:cs typeface="Tahoma" pitchFamily="34" charset="0"/>
            </a:endParaRPr>
          </a:p>
        </p:txBody>
      </p:sp>
      <p:graphicFrame>
        <p:nvGraphicFramePr>
          <p:cNvPr id="400388" name="Group 4"/>
          <p:cNvGraphicFramePr>
            <a:graphicFrameLocks noGrp="1"/>
          </p:cNvGraphicFramePr>
          <p:nvPr>
            <p:ph sz="half" idx="2"/>
          </p:nvPr>
        </p:nvGraphicFramePr>
        <p:xfrm>
          <a:off x="228600" y="914400"/>
          <a:ext cx="8686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83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6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0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uiExpand="1" build="p" bldLvl="5" autoUpdateAnimBg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8518A9-2767-43A6-B5F6-6A2A6C04D3D3}" type="slidenum">
              <a:rPr lang="en-CA" smtClean="0">
                <a:latin typeface="Arial" charset="0"/>
              </a:rPr>
              <a:pPr>
                <a:defRPr/>
              </a:pPr>
              <a:t>98</a:t>
            </a:fld>
            <a:endParaRPr lang="en-CA">
              <a:latin typeface="Arial" charset="0"/>
            </a:endParaRP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62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8763000" cy="4191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u="sng">
                <a:cs typeface="Tahoma" pitchFamily="34" charset="0"/>
              </a:rPr>
              <a:t>Sample Variance: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S</a:t>
            </a:r>
            <a:r>
              <a:rPr lang="en-US" sz="2800" baseline="-25000">
                <a:cs typeface="Tahoma" pitchFamily="34" charset="0"/>
              </a:rPr>
              <a:t>p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 	= [(4-4)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+(3-4)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+(3-4)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+(6-4)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]/(N-1)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=(0+1+1+4)/3	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=2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 S</a:t>
            </a:r>
            <a:r>
              <a:rPr lang="en-US" sz="2800" baseline="-25000">
                <a:cs typeface="Tahoma" pitchFamily="34" charset="0"/>
              </a:rPr>
              <a:t>q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 	= [(10-15)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+(15-15)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+(20-15)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+(15-15)</a:t>
            </a:r>
            <a:r>
              <a:rPr lang="en-US" sz="2800" baseline="30000">
                <a:cs typeface="Tahoma" pitchFamily="34" charset="0"/>
              </a:rPr>
              <a:t>2</a:t>
            </a:r>
            <a:r>
              <a:rPr lang="en-US" sz="2800">
                <a:cs typeface="Tahoma" pitchFamily="34" charset="0"/>
              </a:rPr>
              <a:t>]/(N-1)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=(25+0+25+0)/3	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>
                <a:cs typeface="Tahoma" pitchFamily="34" charset="0"/>
              </a:rPr>
              <a:t>	=50/3</a:t>
            </a:r>
            <a:endParaRPr lang="ru-RU" sz="2800">
              <a:cs typeface="Tahoma" pitchFamily="34" charset="0"/>
            </a:endParaRPr>
          </a:p>
        </p:txBody>
      </p:sp>
      <p:graphicFrame>
        <p:nvGraphicFramePr>
          <p:cNvPr id="402465" name="Group 33"/>
          <p:cNvGraphicFramePr>
            <a:graphicFrameLocks noGrp="1"/>
          </p:cNvGraphicFramePr>
          <p:nvPr>
            <p:ph sz="half" idx="2"/>
          </p:nvPr>
        </p:nvGraphicFramePr>
        <p:xfrm>
          <a:off x="228600" y="838200"/>
          <a:ext cx="7543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2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6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6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6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6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uiExpand="1" build="p" bldLvl="5" autoUpdateAnimBg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9952A-2E1A-43E6-BA6F-6EC47FEC3CF8}" type="slidenum">
              <a:rPr lang="en-CA" smtClean="0">
                <a:latin typeface="Arial" charset="0"/>
              </a:rPr>
              <a:pPr>
                <a:defRPr/>
              </a:pPr>
              <a:t>99</a:t>
            </a:fld>
            <a:endParaRPr lang="en-CA">
              <a:latin typeface="Arial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5.7 Estimators Example 2</a:t>
            </a:r>
          </a:p>
        </p:txBody>
      </p:sp>
      <p:sp>
        <p:nvSpPr>
          <p:cNvPr id="972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8915400" cy="4191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u="sng">
                <a:cs typeface="Tahoma" pitchFamily="34" charset="0"/>
              </a:rPr>
              <a:t>Sample Covariance: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u="sng"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Cov(p,q)= [(4-4)(10-15)+(3-4)(15-15)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+(3-4)(20-15)+(6-4)(15-15)]/(N-1)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 =[ 0 + 0 -5 +0] /3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 = -5/3	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cs typeface="Tahoma" pitchFamily="34" charset="0"/>
              </a:rPr>
              <a:t>	</a:t>
            </a:r>
            <a:endParaRPr lang="ru-RU" sz="2400">
              <a:cs typeface="Tahoma" pitchFamily="34" charset="0"/>
            </a:endParaRPr>
          </a:p>
        </p:txBody>
      </p:sp>
      <p:graphicFrame>
        <p:nvGraphicFramePr>
          <p:cNvPr id="404484" name="Group 4"/>
          <p:cNvGraphicFramePr>
            <a:graphicFrameLocks noGrp="1"/>
          </p:cNvGraphicFramePr>
          <p:nvPr>
            <p:ph sz="half" idx="2"/>
          </p:nvPr>
        </p:nvGraphicFramePr>
        <p:xfrm>
          <a:off x="228600" y="838200"/>
          <a:ext cx="7543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4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7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7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7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uiExpand="1" build="p" bldLvl="5" autoUpdateAnimBg="0"/>
    </p:bldLst>
  </p:timing>
</p:sld>
</file>

<file path=ppt/theme/theme1.xml><?xml version="1.0" encoding="utf-8"?>
<a:theme xmlns:a="http://schemas.openxmlformats.org/drawingml/2006/main" name="PT Blue005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Blue005A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33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33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T Blue005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Blue005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05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05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05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05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05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VI\PT Yellow039A.pot</Template>
  <TotalTime>83137</TotalTime>
  <Words>5755</Words>
  <Application>Microsoft Office PowerPoint</Application>
  <PresentationFormat>On-screen Show (4:3)</PresentationFormat>
  <Paragraphs>1643</Paragraphs>
  <Slides>145</Slides>
  <Notes>145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145</vt:i4>
      </vt:variant>
    </vt:vector>
  </HeadingPairs>
  <TitlesOfParts>
    <vt:vector size="151" baseType="lpstr">
      <vt:lpstr>Arial</vt:lpstr>
      <vt:lpstr>Tahoma</vt:lpstr>
      <vt:lpstr>Times New Roman</vt:lpstr>
      <vt:lpstr>Wingdings</vt:lpstr>
      <vt:lpstr>PT Blue005A</vt:lpstr>
      <vt:lpstr>Equation</vt:lpstr>
      <vt:lpstr>Chapter 5 – Statistical Review</vt:lpstr>
      <vt:lpstr>5.1 Simple Economic Models  and Random Components</vt:lpstr>
      <vt:lpstr>5.1 Observed or Random Components</vt:lpstr>
      <vt:lpstr>5.1 Example</vt:lpstr>
      <vt:lpstr>5.2 Random Variables and Probabilities</vt:lpstr>
      <vt:lpstr>5.2 Random Variables</vt:lpstr>
      <vt:lpstr>5.2 Probability Terminology</vt:lpstr>
      <vt:lpstr>5.2 Probability Terminology</vt:lpstr>
      <vt:lpstr>5.2 Quiz Example</vt:lpstr>
      <vt:lpstr>5.2 Probability</vt:lpstr>
      <vt:lpstr>5.2 Probability Examples</vt:lpstr>
      <vt:lpstr>5.2 Probability Calculations</vt:lpstr>
      <vt:lpstr>5.2 Probability of Small World’s Die</vt:lpstr>
      <vt:lpstr>5.2 Probability Extremes</vt:lpstr>
      <vt:lpstr>5.2 Probability Terminology</vt:lpstr>
      <vt:lpstr>5.2 Probability Rules</vt:lpstr>
      <vt:lpstr>5.2 Probability Rules</vt:lpstr>
      <vt:lpstr>5.2 Probability Rules</vt:lpstr>
      <vt:lpstr>5.2 Probability Rules</vt:lpstr>
      <vt:lpstr>5.2 Probability of Small World</vt:lpstr>
      <vt:lpstr>5.2 Probability of Small World</vt:lpstr>
      <vt:lpstr>5.2 Probability Examples</vt:lpstr>
      <vt:lpstr>5.2.1 Probability Density Functions</vt:lpstr>
      <vt:lpstr>5.2.1 Dice Example</vt:lpstr>
      <vt:lpstr>5.2.1 Probability Density Functions</vt:lpstr>
      <vt:lpstr>5.2.1 Continuous Headache</vt:lpstr>
      <vt:lpstr>5.3 Expected Values</vt:lpstr>
      <vt:lpstr>5.3 Expected Example</vt:lpstr>
      <vt:lpstr>5.3 Expected Application – Pascal’s Wager</vt:lpstr>
      <vt:lpstr>5.3 Expected Application – Pascal’s Wager</vt:lpstr>
      <vt:lpstr>5.3 Expected Application – Pascal’s Wager</vt:lpstr>
      <vt:lpstr>5.3.1 Properties of Expected Values</vt:lpstr>
      <vt:lpstr>5.3.1 Properties of Expected Values</vt:lpstr>
      <vt:lpstr>5.3.1 Properties of Expected Values</vt:lpstr>
      <vt:lpstr>5.4 Variance</vt:lpstr>
      <vt:lpstr>5.4 Variance</vt:lpstr>
      <vt:lpstr>5.4 Variance Formula</vt:lpstr>
      <vt:lpstr>5.4 Variances</vt:lpstr>
      <vt:lpstr>5.4 Variances</vt:lpstr>
      <vt:lpstr>5.4 Variances</vt:lpstr>
      <vt:lpstr>5.4 Standard Deviation</vt:lpstr>
      <vt:lpstr>5.4 SD Examples</vt:lpstr>
      <vt:lpstr>5.4.1 Properties of Variance</vt:lpstr>
      <vt:lpstr>5.4.1 Properties of Variance</vt:lpstr>
      <vt:lpstr>5.4.1 Properties of Variance</vt:lpstr>
      <vt:lpstr>5.4.1 Properties of Variance</vt:lpstr>
      <vt:lpstr>5.5 Joint Probability Density Functions</vt:lpstr>
      <vt:lpstr>5.5 Joint Probability Density Functions</vt:lpstr>
      <vt:lpstr>5.5 Joint PDF and You</vt:lpstr>
      <vt:lpstr>5.5 Joint PDF and You</vt:lpstr>
      <vt:lpstr>5.5 Joint and Marginal Pdf’s</vt:lpstr>
      <vt:lpstr>5.5 Love and Economics</vt:lpstr>
      <vt:lpstr>5.5 Love and Economics</vt:lpstr>
      <vt:lpstr>5.5 Conditional Probability  Density Functions</vt:lpstr>
      <vt:lpstr>5.5 Conditional Love and Economics</vt:lpstr>
      <vt:lpstr>5.5 Conditional Love and Economics</vt:lpstr>
      <vt:lpstr>5.5 Conditional Love and Economics</vt:lpstr>
      <vt:lpstr>5.5 Statistical Independence</vt:lpstr>
      <vt:lpstr>5.5 Statistically Dependent Example</vt:lpstr>
      <vt:lpstr>5.5 Statistically Dependent Example</vt:lpstr>
      <vt:lpstr>5.5 Statistically Dependent Example</vt:lpstr>
      <vt:lpstr>5.5 Statistically Dependent Example</vt:lpstr>
      <vt:lpstr>5.5 Statistically Depressant Example</vt:lpstr>
      <vt:lpstr>5.5 Conditional Expectations and Variance</vt:lpstr>
      <vt:lpstr>5.5 Conditional Expectations and Variance</vt:lpstr>
      <vt:lpstr>5.6 Covariance and Correlation</vt:lpstr>
      <vt:lpstr>5.6 Covariance</vt:lpstr>
      <vt:lpstr>5.6 Discrete and Continuous Covariance</vt:lpstr>
      <vt:lpstr>5.6 Covariance Example</vt:lpstr>
      <vt:lpstr>5.6 Covariance Example</vt:lpstr>
      <vt:lpstr>5.6 Covariance Example</vt:lpstr>
      <vt:lpstr>5.6 Covariance Example</vt:lpstr>
      <vt:lpstr>5.6 Correlation</vt:lpstr>
      <vt:lpstr>5.6 Correlation</vt:lpstr>
      <vt:lpstr>5.6 Correlation Example</vt:lpstr>
      <vt:lpstr>5.6 Correlation Example</vt:lpstr>
      <vt:lpstr>5.6 Graphical Correlation</vt:lpstr>
      <vt:lpstr>5.6 Correlation, Covariance and Independence</vt:lpstr>
      <vt:lpstr>5.6 Correlation, Covariance and Independence</vt:lpstr>
      <vt:lpstr>5.7 POPULATION VS. SAMPLE DATA</vt:lpstr>
      <vt:lpstr>5.7 Estimators</vt:lpstr>
      <vt:lpstr>5.7 Sample Mean Example</vt:lpstr>
      <vt:lpstr>5.7 Estimators</vt:lpstr>
      <vt:lpstr>5.7 Sample Variance Example</vt:lpstr>
      <vt:lpstr>5.7 Sample Variance Example</vt:lpstr>
      <vt:lpstr>5.7 Sample Variance Example</vt:lpstr>
      <vt:lpstr>5.7 Estimators</vt:lpstr>
      <vt:lpstr>5.7 Sample Standard Deviation Example</vt:lpstr>
      <vt:lpstr>5.7 Estimators</vt:lpstr>
      <vt:lpstr>5.7 Covariance Example</vt:lpstr>
      <vt:lpstr>5.7 Estimators</vt:lpstr>
      <vt:lpstr>5.7 Correlation Example</vt:lpstr>
      <vt:lpstr>5.7 Estimators</vt:lpstr>
      <vt:lpstr>5.7 Estimators</vt:lpstr>
      <vt:lpstr>5.7 OLS Estimation</vt:lpstr>
      <vt:lpstr>5.7 Estimators Example 2</vt:lpstr>
      <vt:lpstr>5.7 Estimators Example 2</vt:lpstr>
      <vt:lpstr>5.7 Estimators Example 2</vt:lpstr>
      <vt:lpstr>5.7 Estimators Example 2</vt:lpstr>
      <vt:lpstr>5.7 Estimators Example 2</vt:lpstr>
      <vt:lpstr>5.7 Estimators Example 2</vt:lpstr>
      <vt:lpstr>5.7 Estimators Example 2</vt:lpstr>
      <vt:lpstr>5.7.1 Estimators as random variables</vt:lpstr>
      <vt:lpstr>5.7.1 Estimators Distribution</vt:lpstr>
      <vt:lpstr>5.7.1 Estimators Distribution</vt:lpstr>
      <vt:lpstr>5.7.1 Estimators Distribution</vt:lpstr>
      <vt:lpstr>5.8 Common Economic Distributions</vt:lpstr>
      <vt:lpstr>5.8 Normal Distribution</vt:lpstr>
      <vt:lpstr>5.8 Normal Example</vt:lpstr>
      <vt:lpstr>5.8 Normal Example</vt:lpstr>
      <vt:lpstr>5.8 Converting to a normal distribution</vt:lpstr>
      <vt:lpstr>5.8 Assignment Example</vt:lpstr>
      <vt:lpstr>5.8 Assignment Example</vt:lpstr>
      <vt:lpstr>5.8 Assignment Example</vt:lpstr>
      <vt:lpstr>5.8 Example Continued</vt:lpstr>
      <vt:lpstr>5.8 Other Distributions</vt:lpstr>
      <vt:lpstr>5.8 t-distribution</vt:lpstr>
      <vt:lpstr>5.8 t-distribution</vt:lpstr>
      <vt:lpstr>5.8 t-distribution</vt:lpstr>
      <vt:lpstr>5.8 chi-square distribution</vt:lpstr>
      <vt:lpstr>5.8 Distribution Usage</vt:lpstr>
      <vt:lpstr>5.9 Confidence Intervals</vt:lpstr>
      <vt:lpstr>5.9.1 Constructing Confidence Intervals</vt:lpstr>
      <vt:lpstr>5.9.1 Degrees of Freedom</vt:lpstr>
      <vt:lpstr>5.9.1 CI’s and Alpha</vt:lpstr>
      <vt:lpstr>5.9.1 Formula</vt:lpstr>
      <vt:lpstr>5.9.1 Formula</vt:lpstr>
      <vt:lpstr>5.9.1 Formula</vt:lpstr>
      <vt:lpstr>5.9.1 Example</vt:lpstr>
      <vt:lpstr>5.9.1 IMPORTANT - Estimated Standard Deviation of a Sample Mean</vt:lpstr>
      <vt:lpstr>5.9.1 Example</vt:lpstr>
      <vt:lpstr>5.9.1 Example</vt:lpstr>
      <vt:lpstr>5.9.1 Interpretation:</vt:lpstr>
      <vt:lpstr>5.9.1 Confidence Requirements</vt:lpstr>
      <vt:lpstr>5.10 Hypothesis Testing</vt:lpstr>
      <vt:lpstr>5.10 Hypothesis Testing</vt:lpstr>
      <vt:lpstr>5.10 Hypothesis Testing</vt:lpstr>
      <vt:lpstr>5.10 Hypothesis Testing</vt:lpstr>
      <vt:lpstr>5.10 Hypothesis Testing</vt:lpstr>
      <vt:lpstr>5.10 Hypothesis Testing</vt:lpstr>
      <vt:lpstr>5.10 Hypothesis Testing</vt:lpstr>
      <vt:lpstr>5.10 Hypothetical Example</vt:lpstr>
      <vt:lpstr>5.10 Hypothetical Example</vt:lpstr>
      <vt:lpstr>5.10 Hypothesis Example 2</vt:lpstr>
      <vt:lpstr>5.10 Hypothesis Example 2</vt:lpstr>
    </vt:vector>
  </TitlesOfParts>
  <Company>Economics Department, UofA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299 Chapter 3</dc:title>
  <dc:creator>Lorne Priemaza</dc:creator>
  <cp:lastModifiedBy>Lorne Dell</cp:lastModifiedBy>
  <cp:revision>181</cp:revision>
  <dcterms:created xsi:type="dcterms:W3CDTF">2000-10-26T16:38:46Z</dcterms:created>
  <dcterms:modified xsi:type="dcterms:W3CDTF">2020-01-07T20:25:02Z</dcterms:modified>
</cp:coreProperties>
</file>