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61"/>
  </p:notesMasterIdLst>
  <p:handoutMasterIdLst>
    <p:handoutMasterId r:id="rId62"/>
  </p:handoutMasterIdLst>
  <p:sldIdLst>
    <p:sldId id="317" r:id="rId2"/>
    <p:sldId id="318" r:id="rId3"/>
    <p:sldId id="319" r:id="rId4"/>
    <p:sldId id="335" r:id="rId5"/>
    <p:sldId id="336" r:id="rId6"/>
    <p:sldId id="320" r:id="rId7"/>
    <p:sldId id="321" r:id="rId8"/>
    <p:sldId id="322" r:id="rId9"/>
    <p:sldId id="323" r:id="rId10"/>
    <p:sldId id="324" r:id="rId11"/>
    <p:sldId id="337" r:id="rId12"/>
    <p:sldId id="338" r:id="rId13"/>
    <p:sldId id="341" r:id="rId14"/>
    <p:sldId id="325" r:id="rId15"/>
    <p:sldId id="326" r:id="rId16"/>
    <p:sldId id="327" r:id="rId17"/>
    <p:sldId id="387" r:id="rId18"/>
    <p:sldId id="388" r:id="rId19"/>
    <p:sldId id="389" r:id="rId20"/>
    <p:sldId id="343" r:id="rId21"/>
    <p:sldId id="330" r:id="rId22"/>
    <p:sldId id="331" r:id="rId23"/>
    <p:sldId id="332" r:id="rId24"/>
    <p:sldId id="333" r:id="rId25"/>
    <p:sldId id="347" r:id="rId26"/>
    <p:sldId id="348" r:id="rId27"/>
    <p:sldId id="349" r:id="rId28"/>
    <p:sldId id="350" r:id="rId29"/>
    <p:sldId id="351" r:id="rId30"/>
    <p:sldId id="353" r:id="rId31"/>
    <p:sldId id="354" r:id="rId32"/>
    <p:sldId id="355" r:id="rId33"/>
    <p:sldId id="356" r:id="rId34"/>
    <p:sldId id="357" r:id="rId35"/>
    <p:sldId id="358" r:id="rId36"/>
    <p:sldId id="359" r:id="rId37"/>
    <p:sldId id="360" r:id="rId38"/>
    <p:sldId id="361" r:id="rId39"/>
    <p:sldId id="362" r:id="rId40"/>
    <p:sldId id="363" r:id="rId41"/>
    <p:sldId id="364" r:id="rId42"/>
    <p:sldId id="365" r:id="rId43"/>
    <p:sldId id="366" r:id="rId44"/>
    <p:sldId id="367" r:id="rId45"/>
    <p:sldId id="368" r:id="rId46"/>
    <p:sldId id="369" r:id="rId47"/>
    <p:sldId id="370" r:id="rId48"/>
    <p:sldId id="371" r:id="rId49"/>
    <p:sldId id="372" r:id="rId50"/>
    <p:sldId id="373" r:id="rId51"/>
    <p:sldId id="374" r:id="rId52"/>
    <p:sldId id="375" r:id="rId53"/>
    <p:sldId id="376" r:id="rId54"/>
    <p:sldId id="377" r:id="rId55"/>
    <p:sldId id="378" r:id="rId56"/>
    <p:sldId id="379" r:id="rId57"/>
    <p:sldId id="380" r:id="rId58"/>
    <p:sldId id="382" r:id="rId59"/>
    <p:sldId id="383" r:id="rId60"/>
  </p:sldIdLst>
  <p:sldSz cx="9144000" cy="6858000" type="screen4x3"/>
  <p:notesSz cx="7315200" cy="9601200"/>
  <p:defaultTextStyle>
    <a:defPPr>
      <a:defRPr lang="en-CA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9AE6CB"/>
    <a:srgbClr val="C2F0E0"/>
    <a:srgbClr val="DDDDDD"/>
    <a:srgbClr val="FFBFFF"/>
    <a:srgbClr val="00504E"/>
    <a:srgbClr val="FFFF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51" autoAdjust="0"/>
    <p:restoredTop sz="99720" autoAdjust="0"/>
  </p:normalViewPr>
  <p:slideViewPr>
    <p:cSldViewPr>
      <p:cViewPr varScale="1">
        <p:scale>
          <a:sx n="86" d="100"/>
          <a:sy n="86" d="100"/>
        </p:scale>
        <p:origin x="1219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 b="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 b="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044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 b="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044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b="0"/>
            </a:lvl1pPr>
          </a:lstStyle>
          <a:p>
            <a:pPr>
              <a:defRPr/>
            </a:pPr>
            <a:fld id="{531DA48C-AD56-45BC-9B1E-07AD9CB88312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 b="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 b="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27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noProof="0"/>
              <a:t>Click to edit Master text styles</a:t>
            </a:r>
          </a:p>
          <a:p>
            <a:pPr lvl="1"/>
            <a:r>
              <a:rPr lang="en-CA" noProof="0"/>
              <a:t>Second level</a:t>
            </a:r>
          </a:p>
          <a:p>
            <a:pPr lvl="2"/>
            <a:r>
              <a:rPr lang="en-CA" noProof="0"/>
              <a:t>Third level</a:t>
            </a:r>
          </a:p>
          <a:p>
            <a:pPr lvl="3"/>
            <a:r>
              <a:rPr lang="en-CA" noProof="0"/>
              <a:t>Fourth level</a:t>
            </a:r>
          </a:p>
          <a:p>
            <a:pPr lvl="4"/>
            <a:r>
              <a:rPr lang="en-CA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 b="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b="0"/>
            </a:lvl1pPr>
          </a:lstStyle>
          <a:p>
            <a:pPr>
              <a:defRPr/>
            </a:pPr>
            <a:fld id="{42300920-C145-4556-BFFF-49CCEFB4B1A6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ACAA8E-8680-4EE1-87BE-63821579D174}" type="slidenum">
              <a:rPr lang="en-CA" smtClean="0"/>
              <a:pPr/>
              <a:t>1</a:t>
            </a:fld>
            <a:endParaRPr lang="en-CA"/>
          </a:p>
        </p:txBody>
      </p:sp>
      <p:sp>
        <p:nvSpPr>
          <p:cNvPr id="73731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32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73733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34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3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73736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38217E-7C5E-4D9A-B0D2-3C3F918B42E8}" type="slidenum">
              <a:rPr lang="en-CA" smtClean="0"/>
              <a:pPr/>
              <a:t>10</a:t>
            </a:fld>
            <a:endParaRPr lang="en-CA"/>
          </a:p>
        </p:txBody>
      </p:sp>
      <p:sp>
        <p:nvSpPr>
          <p:cNvPr id="82947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48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82949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50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51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82952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E3631F-F2A3-4CF6-A0C4-2567805D5E06}" type="slidenum">
              <a:rPr lang="en-CA" smtClean="0"/>
              <a:pPr/>
              <a:t>11</a:t>
            </a:fld>
            <a:endParaRPr lang="en-CA"/>
          </a:p>
        </p:txBody>
      </p:sp>
      <p:sp>
        <p:nvSpPr>
          <p:cNvPr id="83971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72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83973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74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7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83976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0454D7-D495-4DB8-833A-AEE882F2063B}" type="slidenum">
              <a:rPr lang="en-CA" smtClean="0"/>
              <a:pPr/>
              <a:t>12</a:t>
            </a:fld>
            <a:endParaRPr lang="en-CA"/>
          </a:p>
        </p:txBody>
      </p:sp>
      <p:sp>
        <p:nvSpPr>
          <p:cNvPr id="84995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996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84997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998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99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85000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C09C03-82F8-4F81-8F7D-C0E1F18BB794}" type="slidenum">
              <a:rPr lang="en-CA" smtClean="0"/>
              <a:pPr/>
              <a:t>13</a:t>
            </a:fld>
            <a:endParaRPr lang="en-CA"/>
          </a:p>
        </p:txBody>
      </p:sp>
      <p:sp>
        <p:nvSpPr>
          <p:cNvPr id="86019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6020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86021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6022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602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86024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DA541E-9DC7-40A0-94C3-45FBF3A46C23}" type="slidenum">
              <a:rPr lang="en-CA" smtClean="0"/>
              <a:pPr/>
              <a:t>14</a:t>
            </a:fld>
            <a:endParaRPr lang="en-CA"/>
          </a:p>
        </p:txBody>
      </p:sp>
      <p:sp>
        <p:nvSpPr>
          <p:cNvPr id="87043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7044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87045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7046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7047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87048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E9ECE6-88A0-437D-A6ED-F584A7F382E2}" type="slidenum">
              <a:rPr lang="en-CA" smtClean="0"/>
              <a:pPr/>
              <a:t>15</a:t>
            </a:fld>
            <a:endParaRPr lang="en-CA"/>
          </a:p>
        </p:txBody>
      </p:sp>
      <p:sp>
        <p:nvSpPr>
          <p:cNvPr id="88067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8068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88069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8070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8071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88072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4CCFFA-B0F8-417E-982E-A7789647204B}" type="slidenum">
              <a:rPr lang="en-CA" smtClean="0"/>
              <a:pPr/>
              <a:t>16</a:t>
            </a:fld>
            <a:endParaRPr lang="en-CA"/>
          </a:p>
        </p:txBody>
      </p:sp>
      <p:sp>
        <p:nvSpPr>
          <p:cNvPr id="89091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9092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89093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9094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909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89096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778FE0-2AB1-4C41-ACD4-2D367B64CBD2}" type="slidenum">
              <a:rPr lang="en-CA" smtClean="0"/>
              <a:pPr/>
              <a:t>17</a:t>
            </a:fld>
            <a:endParaRPr lang="en-CA"/>
          </a:p>
        </p:txBody>
      </p:sp>
      <p:sp>
        <p:nvSpPr>
          <p:cNvPr id="90115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0116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90117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0118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011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90120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57BBF9-B464-4A29-BFCC-B4229E4A6F26}" type="slidenum">
              <a:rPr lang="en-CA" smtClean="0"/>
              <a:pPr/>
              <a:t>18</a:t>
            </a:fld>
            <a:endParaRPr lang="en-CA"/>
          </a:p>
        </p:txBody>
      </p:sp>
      <p:sp>
        <p:nvSpPr>
          <p:cNvPr id="91139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1140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91141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1142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114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91144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4478D1-C0D4-43BF-97AB-EE7C46D7BD8E}" type="slidenum">
              <a:rPr lang="en-CA" smtClean="0"/>
              <a:pPr/>
              <a:t>19</a:t>
            </a:fld>
            <a:endParaRPr lang="en-CA"/>
          </a:p>
        </p:txBody>
      </p:sp>
      <p:sp>
        <p:nvSpPr>
          <p:cNvPr id="92163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164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92165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166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167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92168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BD3F96-FBF1-42DA-BBE2-7E9BFCBE989B}" type="slidenum">
              <a:rPr lang="en-CA" smtClean="0"/>
              <a:pPr/>
              <a:t>2</a:t>
            </a:fld>
            <a:endParaRPr lang="en-CA"/>
          </a:p>
        </p:txBody>
      </p:sp>
      <p:sp>
        <p:nvSpPr>
          <p:cNvPr id="74755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56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74757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58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5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74760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1CBBDB-14BC-44F0-B713-59E269B5C542}" type="slidenum">
              <a:rPr lang="en-CA" smtClean="0"/>
              <a:pPr/>
              <a:t>20</a:t>
            </a:fld>
            <a:endParaRPr lang="en-CA"/>
          </a:p>
        </p:txBody>
      </p:sp>
      <p:sp>
        <p:nvSpPr>
          <p:cNvPr id="99331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332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99333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334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33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99336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92BD85-AA35-4672-8A1A-F3EC03249C3B}" type="slidenum">
              <a:rPr lang="en-CA" smtClean="0"/>
              <a:pPr/>
              <a:t>21</a:t>
            </a:fld>
            <a:endParaRPr lang="en-CA"/>
          </a:p>
        </p:txBody>
      </p:sp>
      <p:sp>
        <p:nvSpPr>
          <p:cNvPr id="95235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5236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95237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5238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523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95240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6EC4517-E87C-4C17-975E-B1B15615CF2B}" type="slidenum">
              <a:rPr lang="en-CA" smtClean="0"/>
              <a:pPr/>
              <a:t>22</a:t>
            </a:fld>
            <a:endParaRPr lang="en-CA"/>
          </a:p>
        </p:txBody>
      </p:sp>
      <p:sp>
        <p:nvSpPr>
          <p:cNvPr id="96259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260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96261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262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26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96264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98A7E4-C04D-45CC-AAFD-F90D8149D40E}" type="slidenum">
              <a:rPr lang="en-CA" smtClean="0"/>
              <a:pPr/>
              <a:t>23</a:t>
            </a:fld>
            <a:endParaRPr lang="en-CA"/>
          </a:p>
        </p:txBody>
      </p:sp>
      <p:sp>
        <p:nvSpPr>
          <p:cNvPr id="97283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284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97285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286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287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97288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62D258-47D6-44E1-83CC-2F1E8EFBC5E3}" type="slidenum">
              <a:rPr lang="en-CA" smtClean="0"/>
              <a:pPr/>
              <a:t>24</a:t>
            </a:fld>
            <a:endParaRPr lang="en-CA"/>
          </a:p>
        </p:txBody>
      </p:sp>
      <p:sp>
        <p:nvSpPr>
          <p:cNvPr id="98307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8308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98309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8310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8311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98312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E25051-7745-4B4F-9D4A-3D110988BEA5}" type="slidenum">
              <a:rPr lang="en-CA" smtClean="0"/>
              <a:pPr/>
              <a:t>25</a:t>
            </a:fld>
            <a:endParaRPr lang="en-CA"/>
          </a:p>
        </p:txBody>
      </p:sp>
      <p:sp>
        <p:nvSpPr>
          <p:cNvPr id="104451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4452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104453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4454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445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04456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6A6C78-C352-436B-80EF-F47A42D091CA}" type="slidenum">
              <a:rPr lang="en-CA" smtClean="0"/>
              <a:pPr/>
              <a:t>26</a:t>
            </a:fld>
            <a:endParaRPr lang="en-CA"/>
          </a:p>
        </p:txBody>
      </p:sp>
      <p:sp>
        <p:nvSpPr>
          <p:cNvPr id="105475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5476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105477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5478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547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05480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CB9BF6-6A74-472A-B667-C5CFD5A5DFDB}" type="slidenum">
              <a:rPr lang="en-CA" smtClean="0"/>
              <a:pPr/>
              <a:t>27</a:t>
            </a:fld>
            <a:endParaRPr lang="en-CA"/>
          </a:p>
        </p:txBody>
      </p:sp>
      <p:sp>
        <p:nvSpPr>
          <p:cNvPr id="106499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6500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106501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6502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650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06504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0AB6F8-D423-47A4-BD5E-B94C07664AD2}" type="slidenum">
              <a:rPr lang="en-CA" smtClean="0"/>
              <a:pPr/>
              <a:t>28</a:t>
            </a:fld>
            <a:endParaRPr lang="en-CA"/>
          </a:p>
        </p:txBody>
      </p:sp>
      <p:sp>
        <p:nvSpPr>
          <p:cNvPr id="107523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7524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107525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7526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7527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07528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668B29-E2E6-4234-9804-775FBA5C0C4E}" type="slidenum">
              <a:rPr lang="en-CA" smtClean="0"/>
              <a:pPr/>
              <a:t>29</a:t>
            </a:fld>
            <a:endParaRPr lang="en-CA"/>
          </a:p>
        </p:txBody>
      </p:sp>
      <p:sp>
        <p:nvSpPr>
          <p:cNvPr id="108547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8548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108549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8550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8551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08552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3863C1-D144-4F65-8F2B-BF14195406B5}" type="slidenum">
              <a:rPr lang="en-CA" smtClean="0"/>
              <a:pPr/>
              <a:t>3</a:t>
            </a:fld>
            <a:endParaRPr lang="en-CA"/>
          </a:p>
        </p:txBody>
      </p:sp>
      <p:sp>
        <p:nvSpPr>
          <p:cNvPr id="75779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80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75781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82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8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75784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6F323A-CA9D-4CD0-AF83-A0845442D545}" type="slidenum">
              <a:rPr lang="en-CA" smtClean="0"/>
              <a:pPr/>
              <a:t>30</a:t>
            </a:fld>
            <a:endParaRPr lang="en-CA"/>
          </a:p>
        </p:txBody>
      </p:sp>
      <p:sp>
        <p:nvSpPr>
          <p:cNvPr id="110595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0596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110597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0598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059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10600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35943A-2225-49EB-9EC5-21442B59274F}" type="slidenum">
              <a:rPr lang="en-CA" smtClean="0"/>
              <a:pPr/>
              <a:t>31</a:t>
            </a:fld>
            <a:endParaRPr lang="en-CA"/>
          </a:p>
        </p:txBody>
      </p:sp>
      <p:sp>
        <p:nvSpPr>
          <p:cNvPr id="111619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1620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111621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1622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162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11624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65FAA8-F7C2-4F81-AD7D-08BAC5B8958A}" type="slidenum">
              <a:rPr lang="en-CA" smtClean="0"/>
              <a:pPr/>
              <a:t>32</a:t>
            </a:fld>
            <a:endParaRPr lang="en-CA"/>
          </a:p>
        </p:txBody>
      </p:sp>
      <p:sp>
        <p:nvSpPr>
          <p:cNvPr id="112643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44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112645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46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47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12648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3B3766-EA23-4EF5-B089-70DE5710C8EB}" type="slidenum">
              <a:rPr lang="en-CA" smtClean="0"/>
              <a:pPr/>
              <a:t>33</a:t>
            </a:fld>
            <a:endParaRPr lang="en-CA"/>
          </a:p>
        </p:txBody>
      </p:sp>
      <p:sp>
        <p:nvSpPr>
          <p:cNvPr id="113667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668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113669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670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671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13672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F6F9BF-0CDD-44B8-86D2-96632DA3268E}" type="slidenum">
              <a:rPr lang="en-CA" smtClean="0"/>
              <a:pPr/>
              <a:t>34</a:t>
            </a:fld>
            <a:endParaRPr lang="en-CA"/>
          </a:p>
        </p:txBody>
      </p:sp>
      <p:sp>
        <p:nvSpPr>
          <p:cNvPr id="114691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4692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114693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4694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469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14696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6EFD8B-EADF-41C4-9454-C6F56431C068}" type="slidenum">
              <a:rPr lang="en-CA" smtClean="0"/>
              <a:pPr/>
              <a:t>35</a:t>
            </a:fld>
            <a:endParaRPr lang="en-CA"/>
          </a:p>
        </p:txBody>
      </p:sp>
      <p:sp>
        <p:nvSpPr>
          <p:cNvPr id="115715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5716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115717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5718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571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15720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40C125-A012-476E-B65F-65988C1CA895}" type="slidenum">
              <a:rPr lang="en-CA" smtClean="0"/>
              <a:pPr/>
              <a:t>36</a:t>
            </a:fld>
            <a:endParaRPr lang="en-CA"/>
          </a:p>
        </p:txBody>
      </p:sp>
      <p:sp>
        <p:nvSpPr>
          <p:cNvPr id="116739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6740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116741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6742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674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16744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3C0050-EB53-47E2-AEC8-3C92982CAD43}" type="slidenum">
              <a:rPr lang="en-CA" smtClean="0"/>
              <a:pPr/>
              <a:t>37</a:t>
            </a:fld>
            <a:endParaRPr lang="en-CA"/>
          </a:p>
        </p:txBody>
      </p:sp>
      <p:sp>
        <p:nvSpPr>
          <p:cNvPr id="117763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7764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117765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7766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7767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17768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71D01C4-AE79-4EC7-AE3C-C75993BA1B63}" type="slidenum">
              <a:rPr lang="en-CA" smtClean="0"/>
              <a:pPr/>
              <a:t>38</a:t>
            </a:fld>
            <a:endParaRPr lang="en-CA"/>
          </a:p>
        </p:txBody>
      </p:sp>
      <p:sp>
        <p:nvSpPr>
          <p:cNvPr id="118787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8788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118789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8790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8791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18792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9621C3-8575-4DA4-800D-FCD11C4C4808}" type="slidenum">
              <a:rPr lang="en-CA" smtClean="0"/>
              <a:pPr/>
              <a:t>39</a:t>
            </a:fld>
            <a:endParaRPr lang="en-CA"/>
          </a:p>
        </p:txBody>
      </p:sp>
      <p:sp>
        <p:nvSpPr>
          <p:cNvPr id="119811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9812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119813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9814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981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19816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4BABE6-B1FC-4EBA-B6B5-BF837364B733}" type="slidenum">
              <a:rPr lang="en-CA" smtClean="0"/>
              <a:pPr/>
              <a:t>4</a:t>
            </a:fld>
            <a:endParaRPr lang="en-CA"/>
          </a:p>
        </p:txBody>
      </p:sp>
      <p:sp>
        <p:nvSpPr>
          <p:cNvPr id="76803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6804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charset="0"/>
              </a:rPr>
              <a:t>6</a:t>
            </a:r>
          </a:p>
        </p:txBody>
      </p:sp>
      <p:sp>
        <p:nvSpPr>
          <p:cNvPr id="76805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6806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6807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76808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247155-3019-4785-A8C7-C688EB538972}" type="slidenum">
              <a:rPr lang="en-CA" smtClean="0"/>
              <a:pPr/>
              <a:t>40</a:t>
            </a:fld>
            <a:endParaRPr lang="en-CA"/>
          </a:p>
        </p:txBody>
      </p:sp>
      <p:sp>
        <p:nvSpPr>
          <p:cNvPr id="120835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0836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120837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0838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083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20840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F4F79F-4EB7-4FE7-804E-76C0789EE478}" type="slidenum">
              <a:rPr lang="en-CA" smtClean="0"/>
              <a:pPr/>
              <a:t>41</a:t>
            </a:fld>
            <a:endParaRPr lang="en-CA"/>
          </a:p>
        </p:txBody>
      </p:sp>
      <p:sp>
        <p:nvSpPr>
          <p:cNvPr id="121859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1860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121861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1862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186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21864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969352-FD85-4850-A481-3E6A514DD9A0}" type="slidenum">
              <a:rPr lang="en-CA" smtClean="0"/>
              <a:pPr/>
              <a:t>42</a:t>
            </a:fld>
            <a:endParaRPr lang="en-CA"/>
          </a:p>
        </p:txBody>
      </p:sp>
      <p:sp>
        <p:nvSpPr>
          <p:cNvPr id="122883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884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122885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886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887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22888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B5AA4D-FFE5-4D92-B628-73A4892B6384}" type="slidenum">
              <a:rPr lang="en-CA" smtClean="0"/>
              <a:pPr/>
              <a:t>43</a:t>
            </a:fld>
            <a:endParaRPr lang="en-CA"/>
          </a:p>
        </p:txBody>
      </p:sp>
      <p:sp>
        <p:nvSpPr>
          <p:cNvPr id="123907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908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123909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910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911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23912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3F5E59-9589-44FC-B614-2B72EEF6218F}" type="slidenum">
              <a:rPr lang="en-CA" smtClean="0"/>
              <a:pPr/>
              <a:t>44</a:t>
            </a:fld>
            <a:endParaRPr lang="en-CA"/>
          </a:p>
        </p:txBody>
      </p:sp>
      <p:sp>
        <p:nvSpPr>
          <p:cNvPr id="124931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4932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124933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4934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493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24936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230F3F-336D-4017-AA34-712BBC065E17}" type="slidenum">
              <a:rPr lang="en-CA" smtClean="0"/>
              <a:pPr/>
              <a:t>45</a:t>
            </a:fld>
            <a:endParaRPr lang="en-CA"/>
          </a:p>
        </p:txBody>
      </p:sp>
      <p:sp>
        <p:nvSpPr>
          <p:cNvPr id="125955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5956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125957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5958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595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25960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633407-E131-4EBF-B64C-244B8BAB0EF9}" type="slidenum">
              <a:rPr lang="en-CA" smtClean="0"/>
              <a:pPr/>
              <a:t>46</a:t>
            </a:fld>
            <a:endParaRPr lang="en-CA"/>
          </a:p>
        </p:txBody>
      </p:sp>
      <p:sp>
        <p:nvSpPr>
          <p:cNvPr id="126979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6980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126981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6982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698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26984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31FC05-4094-409E-9EDC-138A562A66E8}" type="slidenum">
              <a:rPr lang="en-CA" smtClean="0"/>
              <a:pPr/>
              <a:t>47</a:t>
            </a:fld>
            <a:endParaRPr lang="en-CA"/>
          </a:p>
        </p:txBody>
      </p:sp>
      <p:sp>
        <p:nvSpPr>
          <p:cNvPr id="128003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8004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128005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8006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8007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28008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F6F043-1DD2-4462-A584-E578466B4726}" type="slidenum">
              <a:rPr lang="en-CA" smtClean="0"/>
              <a:pPr/>
              <a:t>48</a:t>
            </a:fld>
            <a:endParaRPr lang="en-CA"/>
          </a:p>
        </p:txBody>
      </p:sp>
      <p:sp>
        <p:nvSpPr>
          <p:cNvPr id="129027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9028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129029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9030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9031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29032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797E16-E728-4A18-8AF3-198BC5370956}" type="slidenum">
              <a:rPr lang="en-CA" smtClean="0"/>
              <a:pPr/>
              <a:t>49</a:t>
            </a:fld>
            <a:endParaRPr lang="en-CA"/>
          </a:p>
        </p:txBody>
      </p:sp>
      <p:sp>
        <p:nvSpPr>
          <p:cNvPr id="130051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0052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130053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0054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005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30056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996F39-1104-4774-AE11-88289972A702}" type="slidenum">
              <a:rPr lang="en-CA" smtClean="0"/>
              <a:pPr/>
              <a:t>5</a:t>
            </a:fld>
            <a:endParaRPr lang="en-CA"/>
          </a:p>
        </p:txBody>
      </p:sp>
      <p:sp>
        <p:nvSpPr>
          <p:cNvPr id="77827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28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77829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30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31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77832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DBC36A-BD24-45BF-B468-D9F7161C20E1}" type="slidenum">
              <a:rPr lang="en-CA" smtClean="0"/>
              <a:pPr/>
              <a:t>50</a:t>
            </a:fld>
            <a:endParaRPr lang="en-CA"/>
          </a:p>
        </p:txBody>
      </p:sp>
      <p:sp>
        <p:nvSpPr>
          <p:cNvPr id="131075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1076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131077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1078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107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31080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068765-36C4-46D4-A1A5-3B5B90EB5225}" type="slidenum">
              <a:rPr lang="en-CA" smtClean="0"/>
              <a:pPr/>
              <a:t>51</a:t>
            </a:fld>
            <a:endParaRPr lang="en-CA"/>
          </a:p>
        </p:txBody>
      </p:sp>
      <p:sp>
        <p:nvSpPr>
          <p:cNvPr id="132099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2100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132101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2102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210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32104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815AB93-EF70-480A-B6A9-F405957DCCBE}" type="slidenum">
              <a:rPr lang="en-CA" smtClean="0"/>
              <a:pPr/>
              <a:t>52</a:t>
            </a:fld>
            <a:endParaRPr lang="en-CA"/>
          </a:p>
        </p:txBody>
      </p:sp>
      <p:sp>
        <p:nvSpPr>
          <p:cNvPr id="133123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24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133125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26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27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33128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E59014-D713-43EA-AC21-A691D03DA833}" type="slidenum">
              <a:rPr lang="en-CA" smtClean="0"/>
              <a:pPr/>
              <a:t>53</a:t>
            </a:fld>
            <a:endParaRPr lang="en-CA"/>
          </a:p>
        </p:txBody>
      </p:sp>
      <p:sp>
        <p:nvSpPr>
          <p:cNvPr id="134147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4148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134149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4150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4151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34152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513C41-5E1B-4A06-AB99-42D711518E61}" type="slidenum">
              <a:rPr lang="en-CA" smtClean="0"/>
              <a:pPr/>
              <a:t>54</a:t>
            </a:fld>
            <a:endParaRPr lang="en-CA"/>
          </a:p>
        </p:txBody>
      </p:sp>
      <p:sp>
        <p:nvSpPr>
          <p:cNvPr id="135171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5172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135173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5174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517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35176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3F16083-3C95-4B39-ACCE-D2E8C1FAE9C8}" type="slidenum">
              <a:rPr lang="en-CA" smtClean="0"/>
              <a:pPr/>
              <a:t>55</a:t>
            </a:fld>
            <a:endParaRPr lang="en-CA"/>
          </a:p>
        </p:txBody>
      </p:sp>
      <p:sp>
        <p:nvSpPr>
          <p:cNvPr id="136195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6196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136197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6198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619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36200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D9F8A6-7405-4EC7-AE50-FDE10A5A844D}" type="slidenum">
              <a:rPr lang="en-CA" smtClean="0"/>
              <a:pPr/>
              <a:t>56</a:t>
            </a:fld>
            <a:endParaRPr lang="en-CA"/>
          </a:p>
        </p:txBody>
      </p:sp>
      <p:sp>
        <p:nvSpPr>
          <p:cNvPr id="137219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7220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137221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7222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722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37224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B4745A-3C44-4B0D-82FB-DEEFEF615A16}" type="slidenum">
              <a:rPr lang="en-CA" smtClean="0"/>
              <a:pPr/>
              <a:t>57</a:t>
            </a:fld>
            <a:endParaRPr lang="en-CA"/>
          </a:p>
        </p:txBody>
      </p:sp>
      <p:sp>
        <p:nvSpPr>
          <p:cNvPr id="138243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8244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138245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8246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8247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38248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6786EB-AB12-49DA-B92A-5D5F54D36709}" type="slidenum">
              <a:rPr lang="en-CA" smtClean="0"/>
              <a:pPr/>
              <a:t>58</a:t>
            </a:fld>
            <a:endParaRPr lang="en-CA"/>
          </a:p>
        </p:txBody>
      </p:sp>
      <p:sp>
        <p:nvSpPr>
          <p:cNvPr id="139267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9268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139269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9270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9271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39272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7480DF-7015-48C1-9D8F-7A11EB245AAD}" type="slidenum">
              <a:rPr lang="en-CA" smtClean="0"/>
              <a:pPr/>
              <a:t>59</a:t>
            </a:fld>
            <a:endParaRPr lang="en-CA"/>
          </a:p>
        </p:txBody>
      </p:sp>
      <p:sp>
        <p:nvSpPr>
          <p:cNvPr id="140291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0292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140293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0294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029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40296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7FEAD0-74BE-449C-8250-A298C0FD27A4}" type="slidenum">
              <a:rPr lang="en-CA" smtClean="0"/>
              <a:pPr/>
              <a:t>6</a:t>
            </a:fld>
            <a:endParaRPr lang="en-CA"/>
          </a:p>
        </p:txBody>
      </p:sp>
      <p:sp>
        <p:nvSpPr>
          <p:cNvPr id="78851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52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78853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54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5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78856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68F0A0D-A25E-4121-95F8-7C991AFFBA6C}" type="slidenum">
              <a:rPr lang="en-CA" smtClean="0"/>
              <a:pPr/>
              <a:t>7</a:t>
            </a:fld>
            <a:endParaRPr lang="en-CA"/>
          </a:p>
        </p:txBody>
      </p:sp>
      <p:sp>
        <p:nvSpPr>
          <p:cNvPr id="79875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76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79877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78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7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79880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2D7965-F647-41F2-85DB-3D5136146BFD}" type="slidenum">
              <a:rPr lang="en-CA" smtClean="0"/>
              <a:pPr/>
              <a:t>8</a:t>
            </a:fld>
            <a:endParaRPr lang="en-CA"/>
          </a:p>
        </p:txBody>
      </p:sp>
      <p:sp>
        <p:nvSpPr>
          <p:cNvPr id="80899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00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80901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02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0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80904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FADBB5-5A65-4620-AA80-E180F4DD3514}" type="slidenum">
              <a:rPr lang="en-CA" smtClean="0"/>
              <a:pPr/>
              <a:t>9</a:t>
            </a:fld>
            <a:endParaRPr lang="en-CA"/>
          </a:p>
        </p:txBody>
      </p:sp>
      <p:sp>
        <p:nvSpPr>
          <p:cNvPr id="81923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24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 b="0">
                <a:latin typeface="Arial" charset="0"/>
              </a:rPr>
              <a:t>6</a:t>
            </a:r>
          </a:p>
        </p:txBody>
      </p:sp>
      <p:sp>
        <p:nvSpPr>
          <p:cNvPr id="81925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26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27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81928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CA"/>
              <a:t>Click to edit Master title style</a:t>
            </a:r>
          </a:p>
        </p:txBody>
      </p:sp>
      <p:sp>
        <p:nvSpPr>
          <p:cNvPr id="2764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3600"/>
            </a:lvl1pPr>
          </a:lstStyle>
          <a:p>
            <a:r>
              <a:rPr lang="en-CA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619CA-A114-4B7C-BAB4-D0AAB247827F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4A7FC3-59C4-4104-8108-7C5AFD98DB2C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400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400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95B9F9-6595-40B2-A236-0A30C0F22E37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1219200"/>
            <a:ext cx="43815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219200"/>
            <a:ext cx="43815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89D045-0FF4-4379-B88D-C18E43AEACED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0333C2-EF64-4F38-96DD-D6349EEC1B17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3559F-4183-4B12-A5FD-748ADFB730BB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219200"/>
            <a:ext cx="4381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219200"/>
            <a:ext cx="4381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749373-04DF-4975-B8A5-160332BD5CA0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B00C53-659C-41EC-9D0B-643B8DCA392E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0CD403-AC94-4D79-9CC5-6737C3630D8F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4D9C41-AAB7-4AD2-9237-61217A9E7B1A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AC3312-8CFC-4FFE-9023-740D7E710DC2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AA7F3D-F00F-45CD-AF8F-F9DC2269B325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/>
              <a:t>Click to edit Master title style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19200"/>
            <a:ext cx="91440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</a:p>
        </p:txBody>
      </p:sp>
      <p:sp>
        <p:nvSpPr>
          <p:cNvPr id="2754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754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754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+mn-lt"/>
              </a:defRPr>
            </a:lvl1pPr>
          </a:lstStyle>
          <a:p>
            <a:pPr>
              <a:defRPr/>
            </a:pPr>
            <a:fld id="{1FC264CA-DCB2-49E5-8C18-E0C6800569FA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7.bin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8.bin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9.bin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0.bin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1.bin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notesSlide" Target="../notesSlides/notesSlide55.xml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wmf"/></Relationships>
</file>

<file path=ppt/slides/_rels/slide5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notesSlide" Target="../notesSlides/notesSlide56.xml"/><Relationship Id="rId7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5.bin"/><Relationship Id="rId9" Type="http://schemas.openxmlformats.org/officeDocument/2006/relationships/image" Target="../media/image18.wmf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8.bin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9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D5D333-802F-4984-AF20-9A5E21D4E8DA}" type="slidenum">
              <a:rPr lang="en-CA"/>
              <a:pPr>
                <a:defRPr/>
              </a:pPr>
              <a:t>1</a:t>
            </a:fld>
            <a:endParaRPr lang="en-CA"/>
          </a:p>
        </p:txBody>
      </p:sp>
      <p:sp>
        <p:nvSpPr>
          <p:cNvPr id="18435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9144000" cy="1143000"/>
          </a:xfrm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sz="3600" b="1"/>
              <a:t>4. Models with Multiple</a:t>
            </a:r>
            <a:br>
              <a:rPr lang="en-US" sz="3600" b="1"/>
            </a:br>
            <a:r>
              <a:rPr lang="en-US" sz="3600" b="1"/>
              <a:t>Explanatory Variables</a:t>
            </a:r>
          </a:p>
        </p:txBody>
      </p:sp>
      <p:sp>
        <p:nvSpPr>
          <p:cNvPr id="8079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791200"/>
          </a:xfrm>
          <a:noFill/>
        </p:spPr>
        <p:txBody>
          <a:bodyPr lIns="90487" tIns="44450" rIns="90487" bIns="44450"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/>
              <a:t>Chapter 2 assumed that the dependent variable (Y) is affected by only </a:t>
            </a:r>
            <a:r>
              <a:rPr lang="en-US" u="sng"/>
              <a:t>ONE</a:t>
            </a:r>
            <a:r>
              <a:rPr lang="en-US"/>
              <a:t> explanatory variable (X).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sz="100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b="1" i="1"/>
              <a:t>Sometimes</a:t>
            </a:r>
            <a:r>
              <a:rPr lang="en-US"/>
              <a:t> this is the case. </a:t>
            </a:r>
            <a:br>
              <a:rPr lang="en-US"/>
            </a:br>
            <a:r>
              <a:rPr lang="en-US" i="1" u="sng"/>
              <a:t>Example:</a:t>
            </a:r>
            <a:r>
              <a:rPr lang="en-US" i="1"/>
              <a:t>  </a:t>
            </a:r>
            <a:r>
              <a:rPr lang="en-US"/>
              <a:t>Age = Days Alive/365.25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sz="100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b="1" i="1"/>
              <a:t>Usually</a:t>
            </a:r>
            <a:r>
              <a:rPr lang="en-US"/>
              <a:t>, this is not the case.  </a:t>
            </a:r>
            <a:br>
              <a:rPr lang="en-US"/>
            </a:br>
            <a:r>
              <a:rPr lang="en-US" u="sng"/>
              <a:t>Example: </a:t>
            </a:r>
            <a:r>
              <a:rPr lang="en-US"/>
              <a:t>midterm mark depends on:</a:t>
            </a:r>
          </a:p>
          <a:p>
            <a:pPr marL="1409700" lvl="2" indent="-609600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/>
              <a:t>how much you study</a:t>
            </a:r>
          </a:p>
          <a:p>
            <a:pPr marL="1409700" lvl="2" indent="-609600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/>
              <a:t>how well you study</a:t>
            </a:r>
          </a:p>
          <a:p>
            <a:pPr marL="1409700" lvl="2" indent="-609600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/>
              <a:t>intelligence, etc</a:t>
            </a: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07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07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079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079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079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079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079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079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079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079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079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079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7940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DDDA6E-346D-4C02-B047-58CE90785BCA}" type="slidenum">
              <a:rPr lang="en-CA"/>
              <a:pPr>
                <a:defRPr/>
              </a:pPr>
              <a:t>10</a:t>
            </a:fld>
            <a:endParaRPr lang="en-CA"/>
          </a:p>
        </p:txBody>
      </p:sp>
      <p:sp>
        <p:nvSpPr>
          <p:cNvPr id="27651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b="1" u="sng"/>
              <a:t>4.1.1 Young’s Theorem</a:t>
            </a:r>
          </a:p>
        </p:txBody>
      </p:sp>
      <p:sp>
        <p:nvSpPr>
          <p:cNvPr id="8222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914400"/>
            <a:ext cx="8915400" cy="5791200"/>
          </a:xfrm>
          <a:noFill/>
        </p:spPr>
        <p:txBody>
          <a:bodyPr lIns="90487" tIns="44450" rIns="90487" bIns="44450"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/>
              <a:t>From before: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/>
              <a:t>Let y = 3x</a:t>
            </a:r>
            <a:r>
              <a:rPr lang="en-US" baseline="30000"/>
              <a:t>2</a:t>
            </a:r>
            <a:r>
              <a:rPr lang="en-US"/>
              <a:t>z+xz</a:t>
            </a:r>
            <a:r>
              <a:rPr lang="en-US" baseline="30000"/>
              <a:t>3</a:t>
            </a:r>
            <a:r>
              <a:rPr lang="en-US"/>
              <a:t>-3z/x</a:t>
            </a:r>
            <a:r>
              <a:rPr lang="en-US" baseline="30000"/>
              <a:t>2</a:t>
            </a:r>
            <a:endParaRPr lang="en-US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>
                <a:cs typeface="Arial" charset="0"/>
              </a:rPr>
              <a:t>∂</a:t>
            </a:r>
            <a:r>
              <a:rPr lang="en-US"/>
              <a:t> y/ </a:t>
            </a:r>
            <a:r>
              <a:rPr lang="en-US">
                <a:cs typeface="Arial" charset="0"/>
              </a:rPr>
              <a:t>∂</a:t>
            </a:r>
            <a:r>
              <a:rPr lang="en-US"/>
              <a:t> x=6xz+z</a:t>
            </a:r>
            <a:r>
              <a:rPr lang="en-US" baseline="30000"/>
              <a:t>3</a:t>
            </a:r>
            <a:r>
              <a:rPr lang="en-US"/>
              <a:t>+6z/x</a:t>
            </a:r>
            <a:r>
              <a:rPr lang="en-US" baseline="30000"/>
              <a:t>3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baseline="3000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>
                <a:cs typeface="Arial" charset="0"/>
              </a:rPr>
              <a:t>∂</a:t>
            </a:r>
            <a:r>
              <a:rPr lang="en-US"/>
              <a:t> </a:t>
            </a:r>
            <a:r>
              <a:rPr lang="en-US" baseline="30000"/>
              <a:t>2</a:t>
            </a:r>
            <a:r>
              <a:rPr lang="en-US"/>
              <a:t>y/ </a:t>
            </a:r>
            <a:r>
              <a:rPr lang="en-US">
                <a:cs typeface="Arial" charset="0"/>
              </a:rPr>
              <a:t>∂</a:t>
            </a:r>
            <a:r>
              <a:rPr lang="en-US"/>
              <a:t> x</a:t>
            </a:r>
            <a:r>
              <a:rPr lang="en-US" baseline="30000"/>
              <a:t>2</a:t>
            </a:r>
            <a:r>
              <a:rPr lang="en-US"/>
              <a:t>=6z-18z/x</a:t>
            </a:r>
            <a:r>
              <a:rPr lang="en-US" baseline="30000"/>
              <a:t>4</a:t>
            </a:r>
            <a:endParaRPr lang="en-US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>
                <a:cs typeface="Arial" charset="0"/>
              </a:rPr>
              <a:t>∂</a:t>
            </a:r>
            <a:r>
              <a:rPr lang="en-US"/>
              <a:t> </a:t>
            </a:r>
            <a:r>
              <a:rPr lang="en-US" baseline="30000"/>
              <a:t>2</a:t>
            </a:r>
            <a:r>
              <a:rPr lang="en-US"/>
              <a:t>y/ </a:t>
            </a:r>
            <a:r>
              <a:rPr lang="en-US">
                <a:cs typeface="Arial" charset="0"/>
              </a:rPr>
              <a:t>∂</a:t>
            </a:r>
            <a:r>
              <a:rPr lang="en-US"/>
              <a:t> x </a:t>
            </a:r>
            <a:r>
              <a:rPr lang="en-US">
                <a:cs typeface="Arial" charset="0"/>
              </a:rPr>
              <a:t>∂</a:t>
            </a:r>
            <a:r>
              <a:rPr lang="en-US"/>
              <a:t> z=6x+3z</a:t>
            </a:r>
            <a:r>
              <a:rPr lang="en-US" baseline="30000"/>
              <a:t>2</a:t>
            </a:r>
            <a:r>
              <a:rPr lang="en-US"/>
              <a:t>+6/x</a:t>
            </a:r>
            <a:r>
              <a:rPr lang="en-US" baseline="30000"/>
              <a:t>3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baseline="3000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/>
              <a:t>Notice that </a:t>
            </a:r>
            <a:r>
              <a:rPr lang="en-US">
                <a:cs typeface="Arial" charset="0"/>
              </a:rPr>
              <a:t>∂</a:t>
            </a:r>
            <a:r>
              <a:rPr lang="en-US" baseline="30000"/>
              <a:t>2</a:t>
            </a:r>
            <a:r>
              <a:rPr lang="en-US"/>
              <a:t>y/</a:t>
            </a:r>
            <a:r>
              <a:rPr lang="en-US">
                <a:cs typeface="Arial" charset="0"/>
              </a:rPr>
              <a:t>∂</a:t>
            </a:r>
            <a:r>
              <a:rPr lang="en-US"/>
              <a:t>x</a:t>
            </a:r>
            <a:r>
              <a:rPr lang="en-US">
                <a:cs typeface="Arial" charset="0"/>
              </a:rPr>
              <a:t>∂</a:t>
            </a:r>
            <a:r>
              <a:rPr lang="en-US"/>
              <a:t>z=</a:t>
            </a:r>
            <a:r>
              <a:rPr lang="en-US">
                <a:cs typeface="Arial" charset="0"/>
              </a:rPr>
              <a:t>∂</a:t>
            </a:r>
            <a:r>
              <a:rPr lang="en-US" baseline="30000"/>
              <a:t>2</a:t>
            </a:r>
            <a:r>
              <a:rPr lang="en-US"/>
              <a:t>y/</a:t>
            </a:r>
            <a:r>
              <a:rPr lang="en-US">
                <a:cs typeface="Arial" charset="0"/>
              </a:rPr>
              <a:t>∂</a:t>
            </a:r>
            <a:r>
              <a:rPr lang="en-US"/>
              <a:t>z</a:t>
            </a:r>
            <a:r>
              <a:rPr lang="en-US">
                <a:cs typeface="Arial" charset="0"/>
              </a:rPr>
              <a:t>∂</a:t>
            </a:r>
            <a:r>
              <a:rPr lang="en-US"/>
              <a:t>x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/>
              <a:t>This is reflected by </a:t>
            </a:r>
            <a:r>
              <a:rPr lang="en-US" u="sng"/>
              <a:t>YOUNG’S THEOREM</a:t>
            </a:r>
            <a:r>
              <a:rPr lang="en-US"/>
              <a:t>: </a:t>
            </a:r>
            <a:r>
              <a:rPr lang="en-US" b="1" i="1"/>
              <a:t>order</a:t>
            </a:r>
            <a:r>
              <a:rPr lang="en-US"/>
              <a:t> of differentiation doesn’t matter for higher order partial derivatives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2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2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2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2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22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22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222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222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222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222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222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222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222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222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227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F19CBE-FC9C-4FDD-8589-9508741C92AF}" type="slidenum">
              <a:rPr lang="en-CA"/>
              <a:pPr>
                <a:defRPr/>
              </a:pPr>
              <a:t>11</a:t>
            </a:fld>
            <a:endParaRPr lang="en-CA"/>
          </a:p>
        </p:txBody>
      </p:sp>
      <p:sp>
        <p:nvSpPr>
          <p:cNvPr id="28675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sz="3600" b="1" u="sng"/>
              <a:t>4.2 Applications using Partial Derivatives</a:t>
            </a:r>
          </a:p>
        </p:txBody>
      </p:sp>
      <p:sp>
        <p:nvSpPr>
          <p:cNvPr id="8222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371600"/>
            <a:ext cx="9144000" cy="5334000"/>
          </a:xfrm>
          <a:noFill/>
        </p:spPr>
        <p:txBody>
          <a:bodyPr lIns="90487" tIns="44450" rIns="90487" bIns="44450"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dirty="0"/>
              <a:t>As many real-world situations involve many variables, Partial Derivatives can be used to analyze our world, using tools including: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dirty="0"/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/>
              <a:t>Interpreting coefficients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/>
              <a:t>Marginal Products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dirty="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2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2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2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2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222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222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227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C55B39-FDCD-44ED-A58E-E01574788EFB}" type="slidenum">
              <a:rPr lang="en-CA"/>
              <a:pPr>
                <a:defRPr/>
              </a:pPr>
              <a:t>12</a:t>
            </a:fld>
            <a:endParaRPr lang="en-CA"/>
          </a:p>
        </p:txBody>
      </p:sp>
      <p:sp>
        <p:nvSpPr>
          <p:cNvPr id="29699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sz="3800" b="1" u="sng"/>
              <a:t>4.2.1 Interpreting Coefficients</a:t>
            </a:r>
          </a:p>
        </p:txBody>
      </p:sp>
      <p:sp>
        <p:nvSpPr>
          <p:cNvPr id="8222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5638800"/>
          </a:xfrm>
          <a:noFill/>
        </p:spPr>
        <p:txBody>
          <a:bodyPr lIns="90487" tIns="44450" rIns="90487" bIns="44450"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/>
              <a:t>Given a function a=f(b,c,d), the dependent variable a is determined by a variety of explanatory variables b, c, and d. 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/>
              <a:t>If all dependent variables change at once, it is hard to determine if one dependent variables has a positive or negative effect on a.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/>
              <a:t>A partial derivative, such as </a:t>
            </a:r>
            <a:r>
              <a:rPr lang="en-US">
                <a:cs typeface="Arial" charset="0"/>
              </a:rPr>
              <a:t>∂</a:t>
            </a:r>
            <a:r>
              <a:rPr lang="en-US"/>
              <a:t> a/ </a:t>
            </a:r>
            <a:r>
              <a:rPr lang="en-US">
                <a:cs typeface="Arial" charset="0"/>
              </a:rPr>
              <a:t>∂</a:t>
            </a:r>
            <a:r>
              <a:rPr lang="en-US"/>
              <a:t> c, asks how one explanatory variable (c), affects the dependent variable, a, HOLDING ALL OTHER DEPENDENT VARIABLES CONSTANT (ceteris paribus)</a:t>
            </a:r>
            <a:endParaRPr lang="en-US" baseline="3000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2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2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2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2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22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22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227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C6E3DD-710C-4D7E-8040-17113C900FAD}" type="slidenum">
              <a:rPr lang="en-CA"/>
              <a:pPr>
                <a:defRPr/>
              </a:pPr>
              <a:t>13</a:t>
            </a:fld>
            <a:endParaRPr lang="en-CA"/>
          </a:p>
        </p:txBody>
      </p:sp>
      <p:sp>
        <p:nvSpPr>
          <p:cNvPr id="30723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sz="3800" b="1" u="sng"/>
              <a:t>4.2.1 Interpreting Coefficients</a:t>
            </a:r>
          </a:p>
        </p:txBody>
      </p:sp>
      <p:sp>
        <p:nvSpPr>
          <p:cNvPr id="8222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5638800"/>
          </a:xfrm>
          <a:noFill/>
        </p:spPr>
        <p:txBody>
          <a:bodyPr lIns="90487" tIns="44450" rIns="90487" bIns="44450"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/>
              <a:t>A second derivative with respect to the same variable discusses curvature.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/>
              <a:t>A second cross partial derivative asks how the </a:t>
            </a:r>
            <a:r>
              <a:rPr lang="en-US" b="1" i="1"/>
              <a:t>impact</a:t>
            </a:r>
            <a:r>
              <a:rPr lang="en-US"/>
              <a:t> of one explanatory variable changes as another explanatory variable changes.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/>
              <a:t>Ie: If Happiness = f(food, tv),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>
                <a:cs typeface="Arial" charset="0"/>
              </a:rPr>
              <a:t>∂</a:t>
            </a:r>
            <a:r>
              <a:rPr lang="en-US"/>
              <a:t> </a:t>
            </a:r>
            <a:r>
              <a:rPr lang="en-US" baseline="30000"/>
              <a:t>2</a:t>
            </a:r>
            <a:r>
              <a:rPr lang="en-US"/>
              <a:t>h/ </a:t>
            </a:r>
            <a:r>
              <a:rPr lang="en-US">
                <a:cs typeface="Arial" charset="0"/>
              </a:rPr>
              <a:t>∂</a:t>
            </a:r>
            <a:r>
              <a:rPr lang="en-US"/>
              <a:t> f </a:t>
            </a:r>
            <a:r>
              <a:rPr lang="en-US">
                <a:cs typeface="Arial" charset="0"/>
              </a:rPr>
              <a:t>∂tv asks how watching more tv affects food’s effect on happiness (or how food affects tv’s effect on happiness).  For example, watching TV may not increase happiness if someone is hungry.</a:t>
            </a:r>
            <a:endParaRPr lang="en-US" baseline="3000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2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2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2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2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22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22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222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222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227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36D017-1682-4BC2-81EC-CA3C4A2A5039}" type="slidenum">
              <a:rPr lang="en-CA"/>
              <a:pPr>
                <a:defRPr/>
              </a:pPr>
              <a:t>14</a:t>
            </a:fld>
            <a:endParaRPr lang="en-CA"/>
          </a:p>
        </p:txBody>
      </p:sp>
      <p:sp>
        <p:nvSpPr>
          <p:cNvPr id="31747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b="1" u="sng"/>
              <a:t>4.2.1 Corn Example</a:t>
            </a:r>
          </a:p>
        </p:txBody>
      </p:sp>
      <p:sp>
        <p:nvSpPr>
          <p:cNvPr id="8243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5638800"/>
          </a:xfrm>
          <a:noFill/>
        </p:spPr>
        <p:txBody>
          <a:bodyPr lIns="90487" tIns="44450" rIns="90487" bIns="44450"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/>
              <a:t>Consider the following formula for corn production: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sz="1000"/>
          </a:p>
          <a:p>
            <a:pPr marL="609600" indent="-609600" algn="ctr" eaLnBrk="1" hangingPunct="1">
              <a:lnSpc>
                <a:spcPct val="90000"/>
              </a:lnSpc>
              <a:buFontTx/>
              <a:buNone/>
            </a:pPr>
            <a:r>
              <a:rPr lang="en-US" b="1"/>
              <a:t>Corn = 500+100Rain-Rain</a:t>
            </a:r>
            <a:r>
              <a:rPr lang="en-US" b="1" baseline="30000"/>
              <a:t>2</a:t>
            </a:r>
            <a:r>
              <a:rPr lang="en-US" b="1"/>
              <a:t>+50Scare*Fertilizer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sz="100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/>
              <a:t>Corn = bushels of corn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/>
              <a:t>Rain = centimeters of rain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/>
              <a:t>Scare=number of scarecrows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/>
              <a:t>Fertilizer = tonnes of fertilizer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sz="100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/>
              <a:t>Explain this formula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4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4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43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43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243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243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243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243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243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243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243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243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243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243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432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2DAD28-96C2-4480-BE69-CBC3BB834802}" type="slidenum">
              <a:rPr lang="en-CA"/>
              <a:pPr>
                <a:defRPr/>
              </a:pPr>
              <a:t>15</a:t>
            </a:fld>
            <a:endParaRPr lang="en-CA"/>
          </a:p>
        </p:txBody>
      </p:sp>
      <p:sp>
        <p:nvSpPr>
          <p:cNvPr id="32771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-228600"/>
            <a:ext cx="9144000" cy="1143000"/>
          </a:xfrm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u="sng"/>
              <a:t>4.2.1 Corny Example</a:t>
            </a:r>
          </a:p>
        </p:txBody>
      </p:sp>
      <p:sp>
        <p:nvSpPr>
          <p:cNvPr id="82637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9144000" cy="5943600"/>
          </a:xfrm>
          <a:noFill/>
        </p:spPr>
        <p:txBody>
          <a:bodyPr lIns="90487" tIns="44450" rIns="90487" bIns="44450"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b="1" u="sng" dirty="0"/>
              <a:t>1) Intercept = 500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endParaRPr lang="en-US" sz="1000" b="1" u="sng" dirty="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dirty="0"/>
              <a:t>	-if it doesn’t rain, there are no scarecrows and no fertilizer, the farmer will harvest 500 bushels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sz="1000" dirty="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b="1" u="sng" dirty="0"/>
              <a:t>2) </a:t>
            </a:r>
            <a:r>
              <a:rPr lang="en-US" u="sng" dirty="0">
                <a:cs typeface="Arial" charset="0"/>
              </a:rPr>
              <a:t>∂</a:t>
            </a:r>
            <a:r>
              <a:rPr lang="en-US" b="1" u="sng" dirty="0"/>
              <a:t>Corn/</a:t>
            </a:r>
            <a:r>
              <a:rPr lang="en-US" u="sng" dirty="0">
                <a:cs typeface="Arial" charset="0"/>
              </a:rPr>
              <a:t>∂</a:t>
            </a:r>
            <a:r>
              <a:rPr lang="en-US" b="1" u="sng" dirty="0"/>
              <a:t>Rain=100-2Rain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sz="1000" b="1" u="sng" dirty="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dirty="0"/>
              <a:t>	-each additional cm of rain changes corn production by 100-2Rain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dirty="0"/>
              <a:t>	-positive impact if rain &lt; 50 cm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dirty="0"/>
              <a:t>	-negative impact if rain &gt; 50 cm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dirty="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dirty="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6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6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63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63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263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263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263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263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263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263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263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263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637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8DC602-AA68-411A-A6EC-FC6597E4D80F}" type="slidenum">
              <a:rPr lang="en-CA"/>
              <a:pPr>
                <a:defRPr/>
              </a:pPr>
              <a:t>16</a:t>
            </a:fld>
            <a:endParaRPr lang="en-CA"/>
          </a:p>
        </p:txBody>
      </p:sp>
      <p:sp>
        <p:nvSpPr>
          <p:cNvPr id="33795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-228600"/>
            <a:ext cx="9144000" cy="1143000"/>
          </a:xfrm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u="sng"/>
              <a:t>4.2.1 Corny Example</a:t>
            </a:r>
          </a:p>
        </p:txBody>
      </p:sp>
      <p:sp>
        <p:nvSpPr>
          <p:cNvPr id="8284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9144000" cy="5791200"/>
          </a:xfrm>
          <a:noFill/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 b="1" u="sng" dirty="0">
                <a:cs typeface="Arial" charset="0"/>
              </a:rPr>
              <a:t>3) ∂</a:t>
            </a:r>
            <a:r>
              <a:rPr lang="en-US" b="1" u="sng" baseline="30000" dirty="0"/>
              <a:t>2</a:t>
            </a:r>
            <a:r>
              <a:rPr lang="en-US" b="1" u="sng" dirty="0"/>
              <a:t>Corn/</a:t>
            </a:r>
            <a:r>
              <a:rPr lang="en-US" b="1" u="sng" dirty="0">
                <a:cs typeface="Arial" charset="0"/>
              </a:rPr>
              <a:t>∂</a:t>
            </a:r>
            <a:r>
              <a:rPr lang="en-US" b="1" u="sng" dirty="0"/>
              <a:t>Rain</a:t>
            </a:r>
            <a:r>
              <a:rPr lang="en-US" b="1" u="sng" baseline="30000" dirty="0"/>
              <a:t>2</a:t>
            </a:r>
            <a:r>
              <a:rPr lang="en-US" b="1" u="sng" dirty="0"/>
              <a:t>=-2&lt;0, (concave)</a:t>
            </a:r>
          </a:p>
          <a:p>
            <a:pPr marL="609600" indent="-609600" eaLnBrk="1" hangingPunct="1">
              <a:buFontTx/>
              <a:buNone/>
            </a:pPr>
            <a:endParaRPr lang="en-US" sz="1000" b="1" u="sng" dirty="0"/>
          </a:p>
          <a:p>
            <a:pPr marL="609600" indent="-609600" eaLnBrk="1" hangingPunct="1">
              <a:buFontTx/>
              <a:buNone/>
            </a:pPr>
            <a:r>
              <a:rPr lang="en-US" dirty="0">
                <a:cs typeface="Arial" charset="0"/>
              </a:rPr>
              <a:t>	-More rain has a DECREASING impact on the corn harvest</a:t>
            </a:r>
          </a:p>
          <a:p>
            <a:pPr marL="609600" indent="-609600" eaLnBrk="1" hangingPunct="1">
              <a:buFontTx/>
              <a:buNone/>
            </a:pPr>
            <a:r>
              <a:rPr lang="en-US" dirty="0">
                <a:cs typeface="Arial" charset="0"/>
              </a:rPr>
              <a:t>	-More rain DECREASES rain’s impact on the corn harvest by 2</a:t>
            </a:r>
          </a:p>
          <a:p>
            <a:pPr marL="609600" indent="-609600" eaLnBrk="1" hangingPunct="1">
              <a:buFontTx/>
              <a:buNone/>
            </a:pPr>
            <a:endParaRPr lang="en-US" sz="1000" dirty="0">
              <a:cs typeface="Arial" charset="0"/>
            </a:endParaRPr>
          </a:p>
          <a:p>
            <a:pPr marL="609600" indent="-609600" eaLnBrk="1" hangingPunct="1">
              <a:buFontTx/>
              <a:buNone/>
            </a:pPr>
            <a:r>
              <a:rPr lang="en-US" b="1" u="sng" dirty="0">
                <a:cs typeface="Arial" charset="0"/>
              </a:rPr>
              <a:t>4) ∂</a:t>
            </a:r>
            <a:r>
              <a:rPr lang="en-US" b="1" u="sng" dirty="0"/>
              <a:t>Corn/</a:t>
            </a:r>
            <a:r>
              <a:rPr lang="en-US" b="1" u="sng" dirty="0">
                <a:cs typeface="Arial" charset="0"/>
              </a:rPr>
              <a:t>∂</a:t>
            </a:r>
            <a:r>
              <a:rPr lang="en-US" b="1" u="sng" dirty="0"/>
              <a:t>Scare=50Fertilizer</a:t>
            </a:r>
          </a:p>
          <a:p>
            <a:pPr marL="609600" indent="-609600" eaLnBrk="1" hangingPunct="1">
              <a:buFontTx/>
              <a:buNone/>
            </a:pPr>
            <a:endParaRPr lang="en-US" sz="1000" b="1" u="sng" dirty="0"/>
          </a:p>
          <a:p>
            <a:pPr marL="609600" indent="-609600" eaLnBrk="1" hangingPunct="1">
              <a:buFontTx/>
              <a:buNone/>
            </a:pPr>
            <a:r>
              <a:rPr lang="en-US" dirty="0"/>
              <a:t>	-More scarecrows will increase the harvest 50 for every </a:t>
            </a:r>
            <a:r>
              <a:rPr lang="en-US" dirty="0" err="1"/>
              <a:t>tonne</a:t>
            </a:r>
            <a:r>
              <a:rPr lang="en-US" dirty="0"/>
              <a:t> of fertilizer</a:t>
            </a:r>
          </a:p>
          <a:p>
            <a:pPr marL="609600" indent="-609600" eaLnBrk="1" hangingPunct="1">
              <a:buFontTx/>
              <a:buNone/>
            </a:pPr>
            <a:r>
              <a:rPr lang="en-US" dirty="0"/>
              <a:t>	-if no fertilizer is used, scarecrows are useless</a:t>
            </a:r>
          </a:p>
          <a:p>
            <a:pPr marL="609600" indent="-609600" eaLnBrk="1" hangingPunct="1">
              <a:buFontTx/>
              <a:buNone/>
            </a:pPr>
            <a:endParaRPr lang="en-US" sz="1000" dirty="0"/>
          </a:p>
          <a:p>
            <a:pPr marL="609600" indent="-609600" eaLnBrk="1" hangingPunct="1">
              <a:buFontTx/>
              <a:buNone/>
            </a:pPr>
            <a:endParaRPr lang="en-US" sz="3000" dirty="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8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8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8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8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284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284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284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284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284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284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284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284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8420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A7E194-1607-437F-AC57-56A17B7846CB}" type="slidenum">
              <a:rPr lang="en-CA"/>
              <a:pPr>
                <a:defRPr/>
              </a:pPr>
              <a:t>17</a:t>
            </a:fld>
            <a:endParaRPr lang="en-CA"/>
          </a:p>
        </p:txBody>
      </p:sp>
      <p:sp>
        <p:nvSpPr>
          <p:cNvPr id="34819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-228600"/>
            <a:ext cx="9144000" cy="1143000"/>
          </a:xfrm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u="sng"/>
              <a:t>4.2.1 Corny Example</a:t>
            </a:r>
          </a:p>
        </p:txBody>
      </p:sp>
      <p:sp>
        <p:nvSpPr>
          <p:cNvPr id="82637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9144000" cy="5943600"/>
          </a:xfrm>
          <a:noFill/>
        </p:spPr>
        <p:txBody>
          <a:bodyPr lIns="90487" tIns="44450" rIns="90487" bIns="44450"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u="sng"/>
              <a:t>5) </a:t>
            </a:r>
            <a:r>
              <a:rPr lang="en-US" b="1" u="sng">
                <a:cs typeface="Arial" charset="0"/>
              </a:rPr>
              <a:t>∂</a:t>
            </a:r>
            <a:r>
              <a:rPr lang="en-US" b="1" u="sng"/>
              <a:t> </a:t>
            </a:r>
            <a:r>
              <a:rPr lang="en-US" b="1" u="sng" baseline="30000"/>
              <a:t>2</a:t>
            </a:r>
            <a:r>
              <a:rPr lang="en-US" b="1" u="sng"/>
              <a:t>Corn/</a:t>
            </a:r>
            <a:r>
              <a:rPr lang="en-US" b="1" u="sng">
                <a:cs typeface="Arial" charset="0"/>
              </a:rPr>
              <a:t>∂</a:t>
            </a:r>
            <a:r>
              <a:rPr lang="en-US" b="1" u="sng"/>
              <a:t>Scare</a:t>
            </a:r>
            <a:r>
              <a:rPr lang="en-US" b="1" u="sng" baseline="30000"/>
              <a:t>2</a:t>
            </a:r>
            <a:r>
              <a:rPr lang="en-US" b="1" u="sng"/>
              <a:t>=0 </a:t>
            </a:r>
            <a:r>
              <a:rPr lang="en-US"/>
              <a:t>(straight line, no curvature)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sz="100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/>
              <a:t>	-Additional scarecrows have a CONSTANT impact on corn’s harvest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u="sng"/>
              <a:t>6) </a:t>
            </a:r>
            <a:r>
              <a:rPr lang="en-US" b="1" u="sng">
                <a:cs typeface="Arial" charset="0"/>
              </a:rPr>
              <a:t>∂</a:t>
            </a:r>
            <a:r>
              <a:rPr lang="en-US" b="1" u="sng"/>
              <a:t> </a:t>
            </a:r>
            <a:r>
              <a:rPr lang="en-US" b="1" u="sng" baseline="30000"/>
              <a:t>2</a:t>
            </a:r>
            <a:r>
              <a:rPr lang="en-US" b="1" u="sng"/>
              <a:t>Corn/</a:t>
            </a:r>
            <a:r>
              <a:rPr lang="en-US" b="1" u="sng">
                <a:cs typeface="Arial" charset="0"/>
              </a:rPr>
              <a:t>∂</a:t>
            </a:r>
            <a:r>
              <a:rPr lang="en-US" b="1" u="sng"/>
              <a:t>Scare</a:t>
            </a:r>
            <a:r>
              <a:rPr lang="en-US" b="1" u="sng">
                <a:cs typeface="Arial" charset="0"/>
              </a:rPr>
              <a:t>∂Fertilizer</a:t>
            </a:r>
            <a:r>
              <a:rPr lang="en-US" b="1" u="sng"/>
              <a:t>=50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sz="100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/>
              <a:t>	-Additional fertilizer increases scarecrow’s impact on the corn harvest by 50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6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6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63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63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263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263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263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263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6372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427B71-432A-42D0-8ED4-E7E9E2F5C83B}" type="slidenum">
              <a:rPr lang="en-CA"/>
              <a:pPr>
                <a:defRPr/>
              </a:pPr>
              <a:t>18</a:t>
            </a:fld>
            <a:endParaRPr lang="en-CA"/>
          </a:p>
        </p:txBody>
      </p:sp>
      <p:sp>
        <p:nvSpPr>
          <p:cNvPr id="35843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-228600"/>
            <a:ext cx="9144000" cy="1143000"/>
          </a:xfrm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u="sng"/>
              <a:t>4.2.1 Corny Example</a:t>
            </a:r>
          </a:p>
        </p:txBody>
      </p:sp>
      <p:sp>
        <p:nvSpPr>
          <p:cNvPr id="82637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9144000" cy="5943600"/>
          </a:xfrm>
          <a:noFill/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 b="1" u="sng">
                <a:cs typeface="Arial" charset="0"/>
              </a:rPr>
              <a:t>7) ∂</a:t>
            </a:r>
            <a:r>
              <a:rPr lang="en-US" b="1" u="sng"/>
              <a:t>Corn/</a:t>
            </a:r>
            <a:r>
              <a:rPr lang="en-US" b="1" u="sng">
                <a:cs typeface="Arial" charset="0"/>
              </a:rPr>
              <a:t>∂</a:t>
            </a:r>
            <a:r>
              <a:rPr lang="en-US" b="1" u="sng"/>
              <a:t>Fertilizer=50Scare</a:t>
            </a:r>
          </a:p>
          <a:p>
            <a:pPr marL="609600" indent="-609600" eaLnBrk="1" hangingPunct="1">
              <a:buFontTx/>
              <a:buNone/>
            </a:pPr>
            <a:endParaRPr lang="en-US" sz="1000" b="1" u="sng"/>
          </a:p>
          <a:p>
            <a:pPr marL="609600" indent="-609600" eaLnBrk="1" hangingPunct="1">
              <a:buFontTx/>
              <a:buNone/>
            </a:pPr>
            <a:r>
              <a:rPr lang="en-US"/>
              <a:t>	-More fertilizer will increase the harvest 50 for every scarecrow</a:t>
            </a:r>
          </a:p>
          <a:p>
            <a:pPr marL="609600" indent="-609600" eaLnBrk="1" hangingPunct="1">
              <a:buFontTx/>
              <a:buNone/>
            </a:pPr>
            <a:r>
              <a:rPr lang="en-US"/>
              <a:t>	-if no scarecrows are used, fertilizer is useless</a:t>
            </a:r>
          </a:p>
          <a:p>
            <a:pPr marL="609600" indent="-609600" eaLnBrk="1" hangingPunct="1">
              <a:buFontTx/>
              <a:buNone/>
            </a:pPr>
            <a:endParaRPr lang="en-US" sz="100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b="1" u="sng"/>
              <a:t>8) </a:t>
            </a:r>
            <a:r>
              <a:rPr lang="en-US" b="1" u="sng">
                <a:cs typeface="Arial" charset="0"/>
              </a:rPr>
              <a:t>∂</a:t>
            </a:r>
            <a:r>
              <a:rPr lang="en-US" b="1" u="sng"/>
              <a:t> </a:t>
            </a:r>
            <a:r>
              <a:rPr lang="en-US" b="1" u="sng" baseline="30000"/>
              <a:t>2</a:t>
            </a:r>
            <a:r>
              <a:rPr lang="en-US" b="1" u="sng"/>
              <a:t>Corn/</a:t>
            </a:r>
            <a:r>
              <a:rPr lang="en-US" b="1" u="sng">
                <a:cs typeface="Arial" charset="0"/>
              </a:rPr>
              <a:t>∂</a:t>
            </a:r>
            <a:r>
              <a:rPr lang="en-US" b="1" u="sng"/>
              <a:t>Fertilizer</a:t>
            </a:r>
            <a:r>
              <a:rPr lang="en-US" b="1" u="sng" baseline="30000"/>
              <a:t>2</a:t>
            </a:r>
            <a:r>
              <a:rPr lang="en-US" b="1" u="sng"/>
              <a:t>=0</a:t>
            </a:r>
            <a:r>
              <a:rPr lang="en-US"/>
              <a:t>, (straight line)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sz="100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/>
              <a:t>-Additional fertilizer has a CONSTANT impact on corn’s harvest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6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6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63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63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263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263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263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263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263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263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6372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0AE68F-01AD-411A-A0A4-6A4EEF4A56FC}" type="slidenum">
              <a:rPr lang="en-CA"/>
              <a:pPr>
                <a:defRPr/>
              </a:pPr>
              <a:t>19</a:t>
            </a:fld>
            <a:endParaRPr lang="en-CA"/>
          </a:p>
        </p:txBody>
      </p:sp>
      <p:sp>
        <p:nvSpPr>
          <p:cNvPr id="36867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-228600"/>
            <a:ext cx="9144000" cy="1143000"/>
          </a:xfrm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u="sng"/>
              <a:t>4.2.1 Corny Example</a:t>
            </a:r>
          </a:p>
        </p:txBody>
      </p:sp>
      <p:sp>
        <p:nvSpPr>
          <p:cNvPr id="82637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9144000" cy="5943600"/>
          </a:xfrm>
          <a:noFill/>
        </p:spPr>
        <p:txBody>
          <a:bodyPr lIns="90487" tIns="44450" rIns="90487" bIns="44450"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b="1" u="sng"/>
              <a:t>9) </a:t>
            </a:r>
            <a:r>
              <a:rPr lang="en-US" b="1" u="sng">
                <a:cs typeface="Arial" charset="0"/>
              </a:rPr>
              <a:t>∂</a:t>
            </a:r>
            <a:r>
              <a:rPr lang="en-US" b="1" u="sng"/>
              <a:t> </a:t>
            </a:r>
            <a:r>
              <a:rPr lang="en-US" b="1" u="sng" baseline="30000"/>
              <a:t>2</a:t>
            </a:r>
            <a:r>
              <a:rPr lang="en-US" b="1" u="sng"/>
              <a:t>Corn/</a:t>
            </a:r>
            <a:r>
              <a:rPr lang="en-US" b="1" u="sng">
                <a:cs typeface="Arial" charset="0"/>
              </a:rPr>
              <a:t>∂Fertilizer ∂</a:t>
            </a:r>
            <a:r>
              <a:rPr lang="en-US" b="1" u="sng"/>
              <a:t>Scare =50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sz="100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/>
              <a:t>	-Additional scarecrows increase fertilizer’s impact on the corn harvest by 50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6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6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63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63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637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897DC6-6E2F-4886-8B37-EA2671A2F790}" type="slidenum">
              <a:rPr lang="en-CA"/>
              <a:pPr>
                <a:defRPr/>
              </a:pPr>
              <a:t>2</a:t>
            </a:fld>
            <a:endParaRPr lang="en-CA"/>
          </a:p>
        </p:txBody>
      </p:sp>
      <p:sp>
        <p:nvSpPr>
          <p:cNvPr id="19459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b="1"/>
              <a:t>4. Multi Variable Examples:</a:t>
            </a:r>
          </a:p>
        </p:txBody>
      </p:sp>
      <p:sp>
        <p:nvSpPr>
          <p:cNvPr id="8099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5791200"/>
          </a:xfrm>
          <a:noFill/>
        </p:spPr>
        <p:txBody>
          <a:bodyPr lIns="90487" tIns="44450" rIns="90487" bIns="44450"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/>
              <a:t>Demand = f( price of good, price of substitutes, income, price of compliments)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/>
              <a:t>Consumption = f( income, tastes, wages)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/>
              <a:t>Graduation rates = f( tuition, school quality, student quality)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/>
              <a:t>Christmas present satisfaction = f (cost, timing, knowledge of person, presence of card, age, etc.)</a:t>
            </a: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09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09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099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099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099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099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099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099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988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7772E0-7B6C-465C-918A-3B85DCED0ED0}" type="slidenum">
              <a:rPr lang="en-CA"/>
              <a:pPr>
                <a:defRPr/>
              </a:pPr>
              <a:t>20</a:t>
            </a:fld>
            <a:endParaRPr lang="en-CA"/>
          </a:p>
        </p:txBody>
      </p:sp>
      <p:sp>
        <p:nvSpPr>
          <p:cNvPr id="44035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u="sng" dirty="0"/>
              <a:t>4.2.2 Partial Derivatives and </a:t>
            </a:r>
            <a:br>
              <a:rPr lang="en-US" u="sng" dirty="0"/>
            </a:br>
            <a:r>
              <a:rPr lang="en-US" u="sng" dirty="0"/>
              <a:t>Marginal Product</a:t>
            </a:r>
          </a:p>
        </p:txBody>
      </p:sp>
      <p:sp>
        <p:nvSpPr>
          <p:cNvPr id="83866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5562600"/>
          </a:xfrm>
          <a:noFill/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 dirty="0"/>
              <a:t>Consider the function Q=f(L,K,)</a:t>
            </a:r>
          </a:p>
          <a:p>
            <a:pPr marL="609600" indent="-609600" eaLnBrk="1" hangingPunct="1">
              <a:buFontTx/>
              <a:buNone/>
            </a:pPr>
            <a:endParaRPr lang="en-US" sz="800" dirty="0"/>
          </a:p>
          <a:p>
            <a:pPr marL="609600" indent="-609600" eaLnBrk="1" hangingPunct="1">
              <a:buFontTx/>
              <a:buNone/>
            </a:pPr>
            <a:r>
              <a:rPr lang="en-US" dirty="0"/>
              <a:t>The partial derivative is the change in output if one input (labour or capital) increases by one.</a:t>
            </a:r>
          </a:p>
          <a:p>
            <a:pPr marL="1009650" lvl="1" indent="-609600" eaLnBrk="1" hangingPunct="1">
              <a:buFont typeface="Wingdings" pitchFamily="2" charset="2"/>
              <a:buChar char="Ø"/>
            </a:pPr>
            <a:r>
              <a:rPr lang="en-US" dirty="0"/>
              <a:t>The partial derivative IS the MARGINAL PRODUCT of an production function</a:t>
            </a:r>
          </a:p>
          <a:p>
            <a:pPr marL="609600" indent="-609600" eaLnBrk="1" hangingPunct="1">
              <a:buFontTx/>
              <a:buNone/>
            </a:pPr>
            <a:endParaRPr lang="en-US" sz="800" dirty="0">
              <a:cs typeface="Arial" charset="0"/>
            </a:endParaRPr>
          </a:p>
          <a:p>
            <a:pPr marL="609600" indent="-609600" eaLnBrk="1" hangingPunct="1">
              <a:buFontTx/>
              <a:buNone/>
            </a:pPr>
            <a:r>
              <a:rPr lang="en-US" dirty="0">
                <a:cs typeface="Arial" charset="0"/>
              </a:rPr>
              <a:t>∂</a:t>
            </a:r>
            <a:r>
              <a:rPr lang="en-US" dirty="0"/>
              <a:t> Q/ </a:t>
            </a:r>
            <a:r>
              <a:rPr lang="en-US" dirty="0">
                <a:cs typeface="Arial" charset="0"/>
              </a:rPr>
              <a:t>∂</a:t>
            </a:r>
            <a:r>
              <a:rPr lang="en-US" dirty="0"/>
              <a:t> L=Marginal Product of Labour (MP</a:t>
            </a:r>
            <a:r>
              <a:rPr lang="en-US" baseline="-25000" dirty="0"/>
              <a:t>L</a:t>
            </a:r>
            <a:r>
              <a:rPr lang="en-US" dirty="0"/>
              <a:t>)</a:t>
            </a:r>
          </a:p>
          <a:p>
            <a:pPr marL="609600" indent="-609600" eaLnBrk="1" hangingPunct="1">
              <a:buFontTx/>
              <a:buNone/>
            </a:pPr>
            <a:r>
              <a:rPr lang="en-US" dirty="0">
                <a:cs typeface="Arial" charset="0"/>
              </a:rPr>
              <a:t>∂</a:t>
            </a:r>
            <a:r>
              <a:rPr lang="en-US" dirty="0"/>
              <a:t> Q/ </a:t>
            </a:r>
            <a:r>
              <a:rPr lang="en-US" dirty="0">
                <a:cs typeface="Arial" charset="0"/>
              </a:rPr>
              <a:t>∂</a:t>
            </a:r>
            <a:r>
              <a:rPr lang="en-US" dirty="0"/>
              <a:t> K=Marginal Product of Capital (MP</a:t>
            </a:r>
            <a:r>
              <a:rPr lang="en-US" baseline="-25000" dirty="0"/>
              <a:t>K</a:t>
            </a:r>
            <a:r>
              <a:rPr lang="en-US" dirty="0"/>
              <a:t>)</a:t>
            </a:r>
          </a:p>
          <a:p>
            <a:pPr marL="609600" indent="-609600" eaLnBrk="1" hangingPunct="1">
              <a:buFontTx/>
              <a:buNone/>
            </a:pPr>
            <a:endParaRPr lang="en-US" dirty="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6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386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386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6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386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386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6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386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386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6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386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386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6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386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386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8660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C2646F-BE90-4FF9-A76B-C5D7AE29FA5A}" type="slidenum">
              <a:rPr lang="en-CA"/>
              <a:pPr>
                <a:defRPr/>
              </a:pPr>
              <a:t>21</a:t>
            </a:fld>
            <a:endParaRPr lang="en-CA"/>
          </a:p>
        </p:txBody>
      </p:sp>
      <p:sp>
        <p:nvSpPr>
          <p:cNvPr id="39939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-152400"/>
            <a:ext cx="9144000" cy="1143000"/>
          </a:xfrm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sz="3600" b="1" u="sng"/>
              <a:t>4.2.2 Cobb-Douglas Production Function</a:t>
            </a:r>
          </a:p>
        </p:txBody>
      </p:sp>
      <p:sp>
        <p:nvSpPr>
          <p:cNvPr id="8345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5410200"/>
          </a:xfrm>
          <a:noFill/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/>
              <a:t>A favorite function of economists is the Cobb-Douglas Production Function of the form</a:t>
            </a:r>
          </a:p>
          <a:p>
            <a:pPr marL="609600" indent="-609600" eaLnBrk="1" hangingPunct="1">
              <a:buFontTx/>
              <a:buNone/>
            </a:pPr>
            <a:r>
              <a:rPr lang="en-US"/>
              <a:t>Q=aL</a:t>
            </a:r>
            <a:r>
              <a:rPr lang="en-US" baseline="30000"/>
              <a:t>b</a:t>
            </a:r>
            <a:r>
              <a:rPr lang="en-US"/>
              <a:t>K</a:t>
            </a:r>
            <a:r>
              <a:rPr lang="en-US" baseline="30000"/>
              <a:t>c</a:t>
            </a:r>
            <a:r>
              <a:rPr lang="en-US"/>
              <a:t>O</a:t>
            </a:r>
            <a:r>
              <a:rPr lang="en-US" baseline="30000"/>
              <a:t>f</a:t>
            </a:r>
            <a:endParaRPr lang="en-US"/>
          </a:p>
          <a:p>
            <a:pPr marL="609600" indent="-609600" eaLnBrk="1" hangingPunct="1">
              <a:buFontTx/>
              <a:buNone/>
            </a:pPr>
            <a:r>
              <a:rPr lang="en-US"/>
              <a:t>Where L=labour, K=Capital, and O=Other (education, technology, government, etc.)</a:t>
            </a:r>
          </a:p>
          <a:p>
            <a:pPr marL="609600" indent="-609600" eaLnBrk="1" hangingPunct="1">
              <a:buFontTx/>
              <a:buNone/>
            </a:pPr>
            <a:r>
              <a:rPr lang="en-US"/>
              <a:t>This is an attractive function because if b+c+f=1, the demand function is homogeneous of degree 1. (Doubling all inputs doubles outputs…a happy concept)</a:t>
            </a: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34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34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5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345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345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5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345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345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5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345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345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4564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79B364-BC10-42E1-9FEF-079EC7EF016E}" type="slidenum">
              <a:rPr lang="en-CA"/>
              <a:pPr>
                <a:defRPr/>
              </a:pPr>
              <a:t>22</a:t>
            </a:fld>
            <a:endParaRPr lang="en-CA"/>
          </a:p>
        </p:txBody>
      </p:sp>
      <p:sp>
        <p:nvSpPr>
          <p:cNvPr id="40963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u="sng"/>
              <a:t>4.2.2 Cobb-Douglas University</a:t>
            </a:r>
          </a:p>
        </p:txBody>
      </p:sp>
      <p:sp>
        <p:nvSpPr>
          <p:cNvPr id="8366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9144000" cy="5791200"/>
          </a:xfrm>
          <a:noFill/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 dirty="0"/>
              <a:t>Consider a production function for university degrees:</a:t>
            </a:r>
          </a:p>
          <a:p>
            <a:pPr marL="609600" indent="-609600" eaLnBrk="1" hangingPunct="1">
              <a:buFontTx/>
              <a:buNone/>
            </a:pPr>
            <a:endParaRPr lang="en-US" sz="2800" dirty="0"/>
          </a:p>
          <a:p>
            <a:pPr marL="609600" indent="-609600" eaLnBrk="1" hangingPunct="1">
              <a:buFontTx/>
              <a:buNone/>
            </a:pPr>
            <a:r>
              <a:rPr lang="en-US" sz="4000" dirty="0"/>
              <a:t>Q=</a:t>
            </a:r>
            <a:r>
              <a:rPr lang="en-US" sz="4000" dirty="0" err="1"/>
              <a:t>aL</a:t>
            </a:r>
            <a:r>
              <a:rPr lang="en-US" sz="4000" baseline="30000" dirty="0" err="1"/>
              <a:t>b</a:t>
            </a:r>
            <a:r>
              <a:rPr lang="en-US" sz="4000" dirty="0" err="1"/>
              <a:t>K</a:t>
            </a:r>
            <a:r>
              <a:rPr lang="en-US" sz="4000" baseline="30000" dirty="0" err="1"/>
              <a:t>c</a:t>
            </a:r>
            <a:r>
              <a:rPr lang="en-US" sz="4000" dirty="0" err="1"/>
              <a:t>A</a:t>
            </a:r>
            <a:r>
              <a:rPr lang="en-US" sz="4000" baseline="30000" dirty="0" err="1"/>
              <a:t>f</a:t>
            </a:r>
            <a:endParaRPr lang="en-US" sz="4000" baseline="30000" dirty="0"/>
          </a:p>
          <a:p>
            <a:pPr marL="609600" indent="-609600" eaLnBrk="1" hangingPunct="1">
              <a:buFontTx/>
              <a:buNone/>
            </a:pPr>
            <a:endParaRPr lang="en-US" sz="2800" dirty="0"/>
          </a:p>
          <a:p>
            <a:pPr marL="609600" indent="-609600" eaLnBrk="1" hangingPunct="1">
              <a:buFontTx/>
              <a:buNone/>
            </a:pPr>
            <a:r>
              <a:rPr lang="en-US" dirty="0"/>
              <a:t>Where </a:t>
            </a:r>
          </a:p>
          <a:p>
            <a:pPr marL="609600" indent="-609600" eaLnBrk="1" hangingPunct="1">
              <a:buFontTx/>
              <a:buNone/>
            </a:pPr>
            <a:br>
              <a:rPr lang="en-US" sz="800" dirty="0"/>
            </a:br>
            <a:r>
              <a:rPr lang="en-US" dirty="0"/>
              <a:t>L=</a:t>
            </a:r>
            <a:r>
              <a:rPr lang="en-US" dirty="0" err="1"/>
              <a:t>Labour</a:t>
            </a:r>
            <a:r>
              <a:rPr lang="en-US" dirty="0"/>
              <a:t> (</a:t>
            </a:r>
            <a:r>
              <a:rPr lang="en-US" dirty="0" err="1"/>
              <a:t>ie</a:t>
            </a:r>
            <a:r>
              <a:rPr lang="en-US" dirty="0"/>
              <a:t>: professors), </a:t>
            </a:r>
            <a:br>
              <a:rPr lang="en-US" dirty="0"/>
            </a:br>
            <a:r>
              <a:rPr lang="en-US" dirty="0"/>
              <a:t>K=Capital (</a:t>
            </a:r>
            <a:r>
              <a:rPr lang="en-US" dirty="0" err="1"/>
              <a:t>ie</a:t>
            </a:r>
            <a:r>
              <a:rPr lang="en-US" dirty="0"/>
              <a:t>: classrooms)</a:t>
            </a:r>
            <a:br>
              <a:rPr lang="en-US" dirty="0"/>
            </a:br>
            <a:r>
              <a:rPr lang="en-US" dirty="0"/>
              <a:t>A=Administration</a:t>
            </a: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6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366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366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6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366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366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6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366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366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6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366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366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6612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E68F8-AA13-4C7C-9201-A2BA42FD832F}" type="slidenum">
              <a:rPr lang="en-CA"/>
              <a:pPr>
                <a:defRPr/>
              </a:pPr>
              <a:t>23</a:t>
            </a:fld>
            <a:endParaRPr lang="en-CA"/>
          </a:p>
        </p:txBody>
      </p:sp>
      <p:sp>
        <p:nvSpPr>
          <p:cNvPr id="41987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u="sng" dirty="0"/>
              <a:t>4.2.2 Average and Marginal Products</a:t>
            </a:r>
          </a:p>
        </p:txBody>
      </p:sp>
      <p:sp>
        <p:nvSpPr>
          <p:cNvPr id="83866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914400"/>
            <a:ext cx="8915400" cy="5791200"/>
          </a:xfrm>
          <a:noFill/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 dirty="0"/>
              <a:t>Finding partial derivatives:</a:t>
            </a:r>
          </a:p>
          <a:p>
            <a:pPr marL="609600" indent="-609600" eaLnBrk="1" hangingPunct="1">
              <a:buFontTx/>
              <a:buNone/>
            </a:pPr>
            <a:r>
              <a:rPr lang="en-US" dirty="0">
                <a:cs typeface="Arial" charset="0"/>
              </a:rPr>
              <a:t>∂</a:t>
            </a:r>
            <a:r>
              <a:rPr lang="en-US" dirty="0"/>
              <a:t> Q/ </a:t>
            </a:r>
            <a:r>
              <a:rPr lang="en-US" dirty="0">
                <a:cs typeface="Arial" charset="0"/>
              </a:rPr>
              <a:t>∂</a:t>
            </a:r>
            <a:r>
              <a:rPr lang="en-US" dirty="0"/>
              <a:t> L	=abL</a:t>
            </a:r>
            <a:r>
              <a:rPr lang="en-US" baseline="30000" dirty="0"/>
              <a:t>b-1</a:t>
            </a:r>
            <a:r>
              <a:rPr lang="en-US" dirty="0"/>
              <a:t>K</a:t>
            </a:r>
            <a:r>
              <a:rPr lang="en-US" baseline="30000" dirty="0"/>
              <a:t>c</a:t>
            </a:r>
            <a:r>
              <a:rPr lang="en-US" dirty="0"/>
              <a:t>A</a:t>
            </a:r>
            <a:r>
              <a:rPr lang="en-US" baseline="30000" dirty="0"/>
              <a:t>f</a:t>
            </a:r>
          </a:p>
          <a:p>
            <a:pPr marL="609600" indent="-609600" eaLnBrk="1" hangingPunct="1">
              <a:buFontTx/>
              <a:buNone/>
            </a:pPr>
            <a:r>
              <a:rPr lang="en-US" baseline="30000" dirty="0"/>
              <a:t>			</a:t>
            </a:r>
            <a:r>
              <a:rPr lang="en-US" dirty="0"/>
              <a:t>=b(</a:t>
            </a:r>
            <a:r>
              <a:rPr lang="en-US" dirty="0" err="1"/>
              <a:t>aL</a:t>
            </a:r>
            <a:r>
              <a:rPr lang="en-US" baseline="30000" dirty="0" err="1"/>
              <a:t>b</a:t>
            </a:r>
            <a:r>
              <a:rPr lang="en-US" dirty="0" err="1"/>
              <a:t>K</a:t>
            </a:r>
            <a:r>
              <a:rPr lang="en-US" baseline="30000" dirty="0" err="1"/>
              <a:t>c</a:t>
            </a:r>
            <a:r>
              <a:rPr lang="en-US" dirty="0" err="1"/>
              <a:t>A</a:t>
            </a:r>
            <a:r>
              <a:rPr lang="en-US" baseline="30000" dirty="0" err="1"/>
              <a:t>f</a:t>
            </a:r>
            <a:r>
              <a:rPr lang="en-US" dirty="0"/>
              <a:t>)/L</a:t>
            </a:r>
          </a:p>
          <a:p>
            <a:pPr marL="609600" indent="-609600" eaLnBrk="1" hangingPunct="1">
              <a:buFontTx/>
              <a:buNone/>
            </a:pPr>
            <a:r>
              <a:rPr lang="en-US" dirty="0"/>
              <a:t>			=b(Q/L)		OR	</a:t>
            </a:r>
          </a:p>
          <a:p>
            <a:pPr marL="609600" indent="-609600" eaLnBrk="1" hangingPunct="1">
              <a:buFontTx/>
              <a:buNone/>
            </a:pPr>
            <a:r>
              <a:rPr lang="en-US" dirty="0"/>
              <a:t>			=b* average product of </a:t>
            </a:r>
            <a:r>
              <a:rPr lang="en-US" dirty="0" err="1"/>
              <a:t>labour</a:t>
            </a:r>
            <a:endParaRPr lang="en-US" dirty="0"/>
          </a:p>
          <a:p>
            <a:pPr marL="609600" indent="-609600" eaLnBrk="1" hangingPunct="1">
              <a:buFontTx/>
              <a:buNone/>
            </a:pPr>
            <a:r>
              <a:rPr lang="en-US" dirty="0"/>
              <a:t>-in other words, adding an additional professor will contribute a fraction of the average product of each current professor</a:t>
            </a:r>
          </a:p>
          <a:p>
            <a:pPr marL="609600" indent="-609600" eaLnBrk="1" hangingPunct="1">
              <a:buFontTx/>
              <a:buNone/>
            </a:pPr>
            <a:r>
              <a:rPr lang="en-US" dirty="0"/>
              <a:t>-this partial derivative gives us the </a:t>
            </a:r>
            <a:r>
              <a:rPr lang="en-US" b="1" dirty="0"/>
              <a:t>MARGINAL PRODUCT </a:t>
            </a:r>
            <a:r>
              <a:rPr lang="en-US" dirty="0"/>
              <a:t>of </a:t>
            </a:r>
            <a:r>
              <a:rPr lang="en-US" dirty="0" err="1"/>
              <a:t>labour</a:t>
            </a:r>
            <a:endParaRPr lang="en-US" dirty="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6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386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386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6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386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386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6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386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386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6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386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386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6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386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386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6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386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386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6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386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386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8660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6082B0-6968-4C52-BBE1-11D332674CC6}" type="slidenum">
              <a:rPr lang="en-CA"/>
              <a:pPr>
                <a:defRPr/>
              </a:pPr>
              <a:t>24</a:t>
            </a:fld>
            <a:endParaRPr lang="en-CA"/>
          </a:p>
        </p:txBody>
      </p:sp>
      <p:sp>
        <p:nvSpPr>
          <p:cNvPr id="43011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u="sng"/>
              <a:t>4.2.2 Cobb-Douglas Professors</a:t>
            </a:r>
          </a:p>
        </p:txBody>
      </p:sp>
      <p:sp>
        <p:nvSpPr>
          <p:cNvPr id="8407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914400"/>
            <a:ext cx="8915400" cy="5791200"/>
          </a:xfrm>
          <a:noFill/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 dirty="0"/>
              <a:t>For example, if 20 professors are employed by the department, and 500 students graduate yearly, and b=0.5:</a:t>
            </a:r>
          </a:p>
          <a:p>
            <a:pPr marL="609600" indent="-609600" eaLnBrk="1" hangingPunct="1">
              <a:buFontTx/>
              <a:buNone/>
            </a:pPr>
            <a:endParaRPr lang="en-US" dirty="0"/>
          </a:p>
          <a:p>
            <a:pPr marL="609600" indent="-609600" eaLnBrk="1" hangingPunct="1">
              <a:buFontTx/>
              <a:buNone/>
            </a:pPr>
            <a:r>
              <a:rPr lang="en-US" dirty="0">
                <a:cs typeface="Arial" charset="0"/>
              </a:rPr>
              <a:t>∂</a:t>
            </a:r>
            <a:r>
              <a:rPr lang="en-US" dirty="0"/>
              <a:t> Q/ </a:t>
            </a:r>
            <a:r>
              <a:rPr lang="en-US" dirty="0">
                <a:cs typeface="Arial" charset="0"/>
              </a:rPr>
              <a:t>∂</a:t>
            </a:r>
            <a:r>
              <a:rPr lang="en-US" dirty="0"/>
              <a:t> L	=0.5(500/20)</a:t>
            </a:r>
          </a:p>
          <a:p>
            <a:pPr marL="609600" indent="-609600" eaLnBrk="1" hangingPunct="1">
              <a:buFontTx/>
              <a:buNone/>
            </a:pPr>
            <a:r>
              <a:rPr lang="en-US" dirty="0"/>
              <a:t>			=12.5</a:t>
            </a:r>
          </a:p>
          <a:p>
            <a:pPr marL="609600" indent="-609600" eaLnBrk="1" hangingPunct="1">
              <a:buFontTx/>
              <a:buNone/>
            </a:pPr>
            <a:endParaRPr lang="en-US" dirty="0"/>
          </a:p>
          <a:p>
            <a:pPr marL="609600" indent="-609600" eaLnBrk="1" hangingPunct="1">
              <a:buFontTx/>
              <a:buNone/>
            </a:pPr>
            <a:r>
              <a:rPr lang="en-US" dirty="0" err="1"/>
              <a:t>Ie</a:t>
            </a:r>
            <a:r>
              <a:rPr lang="en-US" dirty="0"/>
              <a:t>: Hiring another professor will graduate 12.5 more students.  The </a:t>
            </a:r>
            <a:r>
              <a:rPr lang="en-US" b="1" u="sng" dirty="0"/>
              <a:t>marginal product</a:t>
            </a:r>
            <a:r>
              <a:rPr lang="en-US" b="1" dirty="0"/>
              <a:t> </a:t>
            </a:r>
            <a:r>
              <a:rPr lang="en-US" dirty="0"/>
              <a:t>of labour is 12.5</a:t>
            </a: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40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40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7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407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407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7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407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407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7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407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407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0708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370849-303F-4248-A1A2-91F3E5B83C3E}" type="slidenum">
              <a:rPr lang="en-CA"/>
              <a:pPr>
                <a:defRPr/>
              </a:pPr>
              <a:t>25</a:t>
            </a:fld>
            <a:endParaRPr lang="en-CA"/>
          </a:p>
        </p:txBody>
      </p:sp>
      <p:sp>
        <p:nvSpPr>
          <p:cNvPr id="49155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-228600"/>
            <a:ext cx="9144000" cy="1143000"/>
          </a:xfrm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sz="3600" b="1" u="sng"/>
              <a:t>4.3 Total Derivatives</a:t>
            </a:r>
            <a:endParaRPr lang="en-US" sz="4400" b="1" u="sng"/>
          </a:p>
        </p:txBody>
      </p:sp>
      <p:sp>
        <p:nvSpPr>
          <p:cNvPr id="41677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2209800"/>
          </a:xfrm>
          <a:noFill/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 sz="2800"/>
              <a:t>Often in econometrics, one variable is influenced by a variety of other variables.</a:t>
            </a:r>
          </a:p>
          <a:p>
            <a:pPr marL="609600" indent="-609600" eaLnBrk="1" hangingPunct="1">
              <a:buFontTx/>
              <a:buNone/>
            </a:pPr>
            <a:r>
              <a:rPr lang="en-US" sz="2800"/>
              <a:t>Ie: Happiness =f(sun, driving)</a:t>
            </a:r>
          </a:p>
          <a:p>
            <a:pPr marL="609600" indent="-609600" eaLnBrk="1" hangingPunct="1">
              <a:buFontTx/>
              <a:buNone/>
            </a:pPr>
            <a:r>
              <a:rPr lang="en-US" sz="2800"/>
              <a:t>Ie: Productivity = f(labor, effectiveness)</a:t>
            </a:r>
          </a:p>
          <a:p>
            <a:pPr marL="609600" indent="-609600" eaLnBrk="1" hangingPunct="1">
              <a:buFontTx/>
              <a:buNone/>
            </a:pPr>
            <a:endParaRPr lang="en-US" sz="800"/>
          </a:p>
          <a:p>
            <a:pPr marL="609600" indent="-609600" eaLnBrk="1" hangingPunct="1">
              <a:buFontTx/>
              <a:buNone/>
            </a:pPr>
            <a:r>
              <a:rPr lang="en-US" sz="2800"/>
              <a:t>Using </a:t>
            </a:r>
            <a:r>
              <a:rPr lang="en-US" sz="2800" u="sng"/>
              <a:t>TOTAL DERIVATIVES</a:t>
            </a:r>
            <a:r>
              <a:rPr lang="en-US" sz="2800"/>
              <a:t>, we can examine how growth of one variable is caused by growth in all other variables</a:t>
            </a:r>
          </a:p>
          <a:p>
            <a:pPr marL="609600" indent="-609600" eaLnBrk="1" hangingPunct="1">
              <a:buFontTx/>
              <a:buNone/>
            </a:pPr>
            <a:endParaRPr lang="en-US" sz="2800"/>
          </a:p>
          <a:p>
            <a:pPr marL="609600" indent="-609600" eaLnBrk="1" hangingPunct="1">
              <a:buFontTx/>
              <a:buNone/>
            </a:pPr>
            <a:r>
              <a:rPr lang="en-US" sz="2800"/>
              <a:t>The following formulae will combine x’s impact on y (dy/dx) with x’s impact on y, with other variables held constant (</a:t>
            </a:r>
            <a:r>
              <a:rPr lang="el-GR" sz="2800"/>
              <a:t>δ</a:t>
            </a:r>
            <a:r>
              <a:rPr lang="en-CA" sz="2800"/>
              <a:t>y/</a:t>
            </a:r>
            <a:r>
              <a:rPr lang="el-GR" sz="2800"/>
              <a:t>δ</a:t>
            </a:r>
            <a:r>
              <a:rPr lang="en-CA" sz="2800"/>
              <a:t>x)</a:t>
            </a:r>
            <a:endParaRPr lang="en-US" sz="280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6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6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6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6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6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6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67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67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67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67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6772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762000"/>
            <a:ext cx="9144000" cy="2209800"/>
          </a:xfrm>
          <a:noFill/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CA" sz="2800"/>
              <a:t>Assume you are increasing the square footage of a house where</a:t>
            </a:r>
          </a:p>
          <a:p>
            <a:pPr marL="609600" indent="-609600" eaLnBrk="1" hangingPunct="1">
              <a:buFontTx/>
              <a:buNone/>
            </a:pPr>
            <a:r>
              <a:rPr lang="en-CA" sz="2800"/>
              <a:t>AREA = LENGTH X WIDTH</a:t>
            </a:r>
          </a:p>
          <a:p>
            <a:pPr marL="609600" indent="-609600" eaLnBrk="1" hangingPunct="1">
              <a:buFontTx/>
              <a:buNone/>
            </a:pPr>
            <a:r>
              <a:rPr lang="en-CA" sz="2800"/>
              <a:t>A=LW</a:t>
            </a:r>
          </a:p>
          <a:p>
            <a:pPr marL="609600" indent="-609600" eaLnBrk="1" hangingPunct="1">
              <a:buFontTx/>
              <a:buNone/>
            </a:pPr>
            <a:r>
              <a:rPr lang="en-CA" sz="2800"/>
              <a:t>If you increase the length, </a:t>
            </a:r>
          </a:p>
          <a:p>
            <a:pPr marL="609600" indent="-609600" eaLnBrk="1" hangingPunct="1">
              <a:buFontTx/>
              <a:buNone/>
            </a:pPr>
            <a:r>
              <a:rPr lang="en-CA" sz="2800"/>
              <a:t>the change in area is equal</a:t>
            </a:r>
          </a:p>
          <a:p>
            <a:pPr marL="609600" indent="-609600" eaLnBrk="1" hangingPunct="1">
              <a:buFontTx/>
              <a:buNone/>
            </a:pPr>
            <a:r>
              <a:rPr lang="en-CA" sz="2800"/>
              <a:t>to the increase in length </a:t>
            </a:r>
          </a:p>
          <a:p>
            <a:pPr marL="609600" indent="-609600" eaLnBrk="1" hangingPunct="1">
              <a:buFontTx/>
              <a:buNone/>
            </a:pPr>
            <a:r>
              <a:rPr lang="en-CA" sz="2800"/>
              <a:t>times the current width:</a:t>
            </a:r>
            <a:endParaRPr lang="en-US" sz="280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257800" y="3048000"/>
            <a:ext cx="2057400" cy="1143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1E5F8E-F4E7-4C68-8542-F4C7BC078CC8}" type="slidenum">
              <a:rPr lang="en-CA"/>
              <a:pPr>
                <a:defRPr/>
              </a:pPr>
              <a:t>26</a:t>
            </a:fld>
            <a:endParaRPr lang="en-CA"/>
          </a:p>
        </p:txBody>
      </p:sp>
      <p:sp>
        <p:nvSpPr>
          <p:cNvPr id="50181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2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-228600"/>
            <a:ext cx="9144000" cy="1143000"/>
          </a:xfrm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sz="3600" b="1" u="sng"/>
              <a:t>4.3 Total Derivatives</a:t>
            </a:r>
            <a:endParaRPr lang="en-US" sz="4400" b="1" u="sng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257800" y="3048000"/>
            <a:ext cx="1600200" cy="1143000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410200" y="2590800"/>
            <a:ext cx="129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/>
              <a:t>Length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410200" y="3429000"/>
            <a:ext cx="129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/>
              <a:t>Area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24400" y="2895600"/>
            <a:ext cx="553998" cy="121920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>
              <a:defRPr/>
            </a:pPr>
            <a:r>
              <a:rPr lang="en-CA" dirty="0"/>
              <a:t>Width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6781800" y="22860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/>
              <a:t>dL</a:t>
            </a:r>
          </a:p>
        </p:txBody>
      </p:sp>
      <p:sp>
        <p:nvSpPr>
          <p:cNvPr id="13" name="Right Brace 12"/>
          <p:cNvSpPr>
            <a:spLocks/>
          </p:cNvSpPr>
          <p:nvPr/>
        </p:nvSpPr>
        <p:spPr bwMode="auto">
          <a:xfrm rot="-5400000">
            <a:off x="6934200" y="2667000"/>
            <a:ext cx="304800" cy="457200"/>
          </a:xfrm>
          <a:prstGeom prst="rightBrace">
            <a:avLst>
              <a:gd name="adj1" fmla="val 8333"/>
              <a:gd name="adj2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52400" y="4800600"/>
            <a:ext cx="8534400" cy="22463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sz="2800" b="0" dirty="0">
                <a:latin typeface="+mn-lt"/>
              </a:rPr>
              <a:t>Notice that:</a:t>
            </a:r>
          </a:p>
          <a:p>
            <a:pPr>
              <a:defRPr/>
            </a:pPr>
            <a:r>
              <a:rPr lang="en-CA" sz="2800" b="0" dirty="0" err="1">
                <a:latin typeface="+mn-lt"/>
              </a:rPr>
              <a:t>δA</a:t>
            </a:r>
            <a:r>
              <a:rPr lang="en-CA" sz="2800" b="0" dirty="0">
                <a:latin typeface="+mn-lt"/>
              </a:rPr>
              <a:t>/</a:t>
            </a:r>
            <a:r>
              <a:rPr lang="en-CA" sz="2800" b="0" dirty="0" err="1"/>
              <a:t>δL</a:t>
            </a:r>
            <a:r>
              <a:rPr lang="en-CA" sz="2800" b="0" dirty="0"/>
              <a:t>=W,  (partial derivative, since width is constant)</a:t>
            </a:r>
          </a:p>
          <a:p>
            <a:pPr>
              <a:defRPr/>
            </a:pPr>
            <a:r>
              <a:rPr lang="en-CA" sz="2800" b="0" dirty="0">
                <a:latin typeface="+mn-lt"/>
              </a:rPr>
              <a:t>Therefore the increase in area is equal to:</a:t>
            </a:r>
          </a:p>
          <a:p>
            <a:pPr>
              <a:defRPr/>
            </a:pPr>
            <a:r>
              <a:rPr lang="en-CA" sz="2800" b="0" dirty="0" err="1"/>
              <a:t>dA</a:t>
            </a:r>
            <a:r>
              <a:rPr lang="en-CA" sz="2800" b="0" dirty="0"/>
              <a:t>=(</a:t>
            </a:r>
            <a:r>
              <a:rPr lang="en-CA" sz="2800" b="0" dirty="0" err="1"/>
              <a:t>δA</a:t>
            </a:r>
            <a:r>
              <a:rPr lang="en-CA" sz="2800" b="0" dirty="0"/>
              <a:t>/</a:t>
            </a:r>
            <a:r>
              <a:rPr lang="en-CA" sz="2800" b="0" dirty="0" err="1"/>
              <a:t>δL</a:t>
            </a:r>
            <a:r>
              <a:rPr lang="en-CA" sz="2800" b="0" dirty="0"/>
              <a:t>)</a:t>
            </a:r>
            <a:r>
              <a:rPr lang="en-CA" sz="2800" b="0" dirty="0" err="1"/>
              <a:t>dL</a:t>
            </a:r>
            <a:endParaRPr lang="en-CA" sz="2800" b="0" dirty="0">
              <a:latin typeface="+mn-lt"/>
            </a:endParaRPr>
          </a:p>
          <a:p>
            <a:pPr>
              <a:defRPr/>
            </a:pPr>
            <a:endParaRPr lang="en-CA" sz="2800" b="0" dirty="0">
              <a:latin typeface="+mn-lt"/>
            </a:endParaRP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6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6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6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6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6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6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67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67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167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167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167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167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67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67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6772" grpId="0" build="p"/>
      <p:bldP spid="8" grpId="0" animBg="1"/>
      <p:bldP spid="7" grpId="0" animBg="1"/>
      <p:bldP spid="9" grpId="0"/>
      <p:bldP spid="10" grpId="0"/>
      <p:bldP spid="12" grpId="0"/>
      <p:bldP spid="13" grpId="0" animBg="1"/>
      <p:bldP spid="1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762000"/>
            <a:ext cx="9144000" cy="2209800"/>
          </a:xfrm>
          <a:noFill/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CA" sz="2800"/>
              <a:t>A=LW</a:t>
            </a:r>
          </a:p>
          <a:p>
            <a:pPr marL="609600" indent="-609600" eaLnBrk="1" hangingPunct="1">
              <a:buFontTx/>
              <a:buNone/>
            </a:pPr>
            <a:r>
              <a:rPr lang="en-CA" sz="2800"/>
              <a:t>If you increase the width, </a:t>
            </a:r>
          </a:p>
          <a:p>
            <a:pPr marL="609600" indent="-609600" eaLnBrk="1" hangingPunct="1">
              <a:buFontTx/>
              <a:buNone/>
            </a:pPr>
            <a:r>
              <a:rPr lang="en-CA" sz="2800"/>
              <a:t>the change in area is equal</a:t>
            </a:r>
          </a:p>
          <a:p>
            <a:pPr marL="609600" indent="-609600" eaLnBrk="1" hangingPunct="1">
              <a:buFontTx/>
              <a:buNone/>
            </a:pPr>
            <a:r>
              <a:rPr lang="en-CA" sz="2800"/>
              <a:t>to the increase in width </a:t>
            </a:r>
          </a:p>
          <a:p>
            <a:pPr marL="609600" indent="-609600" eaLnBrk="1" hangingPunct="1">
              <a:buFontTx/>
              <a:buNone/>
            </a:pPr>
            <a:r>
              <a:rPr lang="en-CA" sz="2800"/>
              <a:t>times the current length:</a:t>
            </a:r>
            <a:endParaRPr lang="en-US" sz="280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181600" y="1295400"/>
            <a:ext cx="1905000" cy="14478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114A12-8B8B-4AA6-8E0C-BAC1E528956F}" type="slidenum">
              <a:rPr lang="en-CA"/>
              <a:pPr>
                <a:defRPr/>
              </a:pPr>
              <a:t>27</a:t>
            </a:fld>
            <a:endParaRPr lang="en-CA"/>
          </a:p>
        </p:txBody>
      </p:sp>
      <p:sp>
        <p:nvSpPr>
          <p:cNvPr id="51205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6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-228600"/>
            <a:ext cx="9144000" cy="1143000"/>
          </a:xfrm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sz="3600" b="1" u="sng"/>
              <a:t>4.3 Total Derivatives</a:t>
            </a:r>
            <a:endParaRPr lang="en-US" sz="4400" b="1" u="sng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181600" y="1295400"/>
            <a:ext cx="1905000" cy="1143000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562600" y="838200"/>
            <a:ext cx="129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/>
              <a:t>Length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334000" y="1600200"/>
            <a:ext cx="129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/>
              <a:t>Area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0" y="1295400"/>
            <a:ext cx="553998" cy="121920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>
              <a:defRPr/>
            </a:pPr>
            <a:r>
              <a:rPr lang="en-CA" dirty="0"/>
              <a:t>Width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7315200" y="2362200"/>
            <a:ext cx="91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/>
              <a:t>dW</a:t>
            </a:r>
          </a:p>
        </p:txBody>
      </p:sp>
      <p:sp>
        <p:nvSpPr>
          <p:cNvPr id="13" name="Right Brace 12"/>
          <p:cNvSpPr>
            <a:spLocks/>
          </p:cNvSpPr>
          <p:nvPr/>
        </p:nvSpPr>
        <p:spPr bwMode="auto">
          <a:xfrm>
            <a:off x="7086600" y="2438400"/>
            <a:ext cx="304800" cy="304800"/>
          </a:xfrm>
          <a:prstGeom prst="rightBrace">
            <a:avLst>
              <a:gd name="adj1" fmla="val 8333"/>
              <a:gd name="adj2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76200" y="3352800"/>
            <a:ext cx="8534400" cy="31083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sz="2800" b="0" dirty="0">
                <a:latin typeface="+mn-lt"/>
              </a:rPr>
              <a:t>Notice that:</a:t>
            </a:r>
          </a:p>
          <a:p>
            <a:pPr>
              <a:defRPr/>
            </a:pPr>
            <a:r>
              <a:rPr lang="en-CA" sz="2800" b="0" dirty="0" err="1">
                <a:latin typeface="+mn-lt"/>
              </a:rPr>
              <a:t>δA</a:t>
            </a:r>
            <a:r>
              <a:rPr lang="en-CA" sz="2800" b="0" dirty="0">
                <a:latin typeface="+mn-lt"/>
              </a:rPr>
              <a:t>/</a:t>
            </a:r>
            <a:r>
              <a:rPr lang="en-CA" sz="2800" b="0" dirty="0" err="1"/>
              <a:t>δW</a:t>
            </a:r>
            <a:r>
              <a:rPr lang="en-CA" sz="2800" b="0" dirty="0"/>
              <a:t>=L,  (partial derivative, since length is constant)</a:t>
            </a:r>
          </a:p>
          <a:p>
            <a:pPr>
              <a:defRPr/>
            </a:pPr>
            <a:r>
              <a:rPr lang="en-CA" sz="2800" b="0" dirty="0">
                <a:latin typeface="+mn-lt"/>
              </a:rPr>
              <a:t>Therefore the increase in area is equal to:</a:t>
            </a:r>
          </a:p>
          <a:p>
            <a:pPr>
              <a:defRPr/>
            </a:pPr>
            <a:r>
              <a:rPr lang="en-CA" sz="2800" b="0" dirty="0" err="1"/>
              <a:t>dA</a:t>
            </a:r>
            <a:r>
              <a:rPr lang="en-CA" sz="2800" b="0" dirty="0"/>
              <a:t>=(</a:t>
            </a:r>
            <a:r>
              <a:rPr lang="en-CA" sz="2800" b="0" dirty="0" err="1"/>
              <a:t>δA</a:t>
            </a:r>
            <a:r>
              <a:rPr lang="en-CA" sz="2800" b="0" dirty="0"/>
              <a:t>/</a:t>
            </a:r>
            <a:r>
              <a:rPr lang="en-CA" sz="2800" b="0" dirty="0" err="1"/>
              <a:t>δW</a:t>
            </a:r>
            <a:r>
              <a:rPr lang="en-CA" sz="2800" b="0" dirty="0"/>
              <a:t>)</a:t>
            </a:r>
            <a:r>
              <a:rPr lang="en-CA" sz="2800" b="0" dirty="0" err="1"/>
              <a:t>dW</a:t>
            </a:r>
            <a:endParaRPr lang="en-CA" sz="2800" b="0" dirty="0"/>
          </a:p>
          <a:p>
            <a:pPr>
              <a:defRPr/>
            </a:pPr>
            <a:endParaRPr lang="en-CA" sz="2800" b="0" dirty="0">
              <a:latin typeface="+mn-lt"/>
            </a:endParaRPr>
          </a:p>
          <a:p>
            <a:pPr>
              <a:defRPr/>
            </a:pPr>
            <a:r>
              <a:rPr lang="en-CA" sz="2800" b="0" dirty="0">
                <a:latin typeface="+mn-lt"/>
              </a:rPr>
              <a:t>Next we combine the two effects:</a:t>
            </a:r>
          </a:p>
          <a:p>
            <a:pPr>
              <a:defRPr/>
            </a:pPr>
            <a:endParaRPr lang="en-CA" sz="2800" b="0" dirty="0">
              <a:latin typeface="+mn-lt"/>
            </a:endParaRP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6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6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16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6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16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16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67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67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167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167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6772" grpId="0" build="p"/>
      <p:bldP spid="8" grpId="0" animBg="1"/>
      <p:bldP spid="7" grpId="0" animBg="1"/>
      <p:bldP spid="9" grpId="0"/>
      <p:bldP spid="10" grpId="0"/>
      <p:bldP spid="12" grpId="0"/>
      <p:bldP spid="13" grpId="0" animBg="1"/>
      <p:bldP spid="14" grpId="0" build="p" bldLvl="2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762000"/>
            <a:ext cx="9144000" cy="2209800"/>
          </a:xfrm>
          <a:noFill/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CA" sz="2800"/>
              <a:t>A=LW</a:t>
            </a:r>
          </a:p>
          <a:p>
            <a:pPr marL="609600" indent="-609600" eaLnBrk="1" hangingPunct="1">
              <a:buFontTx/>
              <a:buNone/>
            </a:pPr>
            <a:r>
              <a:rPr lang="en-CA" sz="2800"/>
              <a:t>An increase in both length</a:t>
            </a:r>
          </a:p>
          <a:p>
            <a:pPr marL="609600" indent="-609600" eaLnBrk="1" hangingPunct="1">
              <a:buFontTx/>
              <a:buNone/>
            </a:pPr>
            <a:r>
              <a:rPr lang="en-CA" sz="2800"/>
              <a:t>and width has the following</a:t>
            </a:r>
          </a:p>
          <a:p>
            <a:pPr marL="609600" indent="-609600" eaLnBrk="1" hangingPunct="1">
              <a:buFontTx/>
              <a:buNone/>
            </a:pPr>
            <a:r>
              <a:rPr lang="en-CA" sz="2800"/>
              <a:t>impact on area:</a:t>
            </a:r>
            <a:endParaRPr lang="en-US" sz="2800"/>
          </a:p>
        </p:txBody>
      </p:sp>
      <p:sp>
        <p:nvSpPr>
          <p:cNvPr id="15" name="Rectangle 14"/>
          <p:cNvSpPr/>
          <p:nvPr/>
        </p:nvSpPr>
        <p:spPr bwMode="auto">
          <a:xfrm>
            <a:off x="5181600" y="1295400"/>
            <a:ext cx="2209800" cy="1447800"/>
          </a:xfrm>
          <a:prstGeom prst="rect">
            <a:avLst/>
          </a:prstGeom>
          <a:solidFill>
            <a:schemeClr val="accent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CA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181600" y="1295400"/>
            <a:ext cx="1905000" cy="14478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A3668E-7434-43D1-B8FC-427433C75342}" type="slidenum">
              <a:rPr lang="en-CA"/>
              <a:pPr>
                <a:defRPr/>
              </a:pPr>
              <a:t>28</a:t>
            </a:fld>
            <a:endParaRPr lang="en-CA"/>
          </a:p>
        </p:txBody>
      </p:sp>
      <p:sp>
        <p:nvSpPr>
          <p:cNvPr id="52230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31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-228600"/>
            <a:ext cx="9144000" cy="1143000"/>
          </a:xfrm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sz="3600" b="1" u="sng"/>
              <a:t>4.3 Total Derivatives</a:t>
            </a:r>
            <a:endParaRPr lang="en-US" sz="4400" b="1" u="sng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181600" y="1295400"/>
            <a:ext cx="1905000" cy="1143000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562600" y="838200"/>
            <a:ext cx="129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/>
              <a:t>Length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334000" y="1600200"/>
            <a:ext cx="129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/>
              <a:t>Area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0" y="1219200"/>
            <a:ext cx="553998" cy="106680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>
              <a:defRPr/>
            </a:pPr>
            <a:r>
              <a:rPr lang="en-CA" dirty="0"/>
              <a:t>Width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267200" y="2362200"/>
            <a:ext cx="91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/>
              <a:t>dW</a:t>
            </a:r>
          </a:p>
        </p:txBody>
      </p:sp>
      <p:sp>
        <p:nvSpPr>
          <p:cNvPr id="13" name="Right Brace 12"/>
          <p:cNvSpPr>
            <a:spLocks/>
          </p:cNvSpPr>
          <p:nvPr/>
        </p:nvSpPr>
        <p:spPr bwMode="auto">
          <a:xfrm rot="10800000">
            <a:off x="4876800" y="2438400"/>
            <a:ext cx="304800" cy="304800"/>
          </a:xfrm>
          <a:prstGeom prst="rightBrace">
            <a:avLst>
              <a:gd name="adj1" fmla="val 8333"/>
              <a:gd name="adj2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76200" y="3124200"/>
            <a:ext cx="9067800" cy="39703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sz="2800" b="0" dirty="0">
                <a:latin typeface="+mn-lt"/>
              </a:rPr>
              <a:t>Now we have:</a:t>
            </a:r>
          </a:p>
          <a:p>
            <a:pPr>
              <a:defRPr/>
            </a:pPr>
            <a:r>
              <a:rPr lang="en-CA" sz="2800" b="0" dirty="0" err="1"/>
              <a:t>dA</a:t>
            </a:r>
            <a:r>
              <a:rPr lang="en-CA" sz="2800" b="0" dirty="0"/>
              <a:t>=(</a:t>
            </a:r>
            <a:r>
              <a:rPr lang="en-CA" sz="2800" b="0" dirty="0" err="1"/>
              <a:t>δA</a:t>
            </a:r>
            <a:r>
              <a:rPr lang="en-CA" sz="2800" b="0" dirty="0"/>
              <a:t>/</a:t>
            </a:r>
            <a:r>
              <a:rPr lang="en-CA" sz="2800" b="0" dirty="0" err="1"/>
              <a:t>δL</a:t>
            </a:r>
            <a:r>
              <a:rPr lang="en-CA" sz="2800" b="0" dirty="0"/>
              <a:t>)</a:t>
            </a:r>
            <a:r>
              <a:rPr lang="en-CA" sz="2800" b="0" dirty="0" err="1"/>
              <a:t>dL</a:t>
            </a:r>
            <a:r>
              <a:rPr lang="en-CA" sz="2800" b="0" dirty="0"/>
              <a:t>+(</a:t>
            </a:r>
            <a:r>
              <a:rPr lang="en-CA" sz="2800" b="0" dirty="0" err="1"/>
              <a:t>δA</a:t>
            </a:r>
            <a:r>
              <a:rPr lang="en-CA" sz="2800" b="0" dirty="0"/>
              <a:t>/</a:t>
            </a:r>
            <a:r>
              <a:rPr lang="en-CA" sz="2800" b="0" dirty="0" err="1"/>
              <a:t>δW</a:t>
            </a:r>
            <a:r>
              <a:rPr lang="en-CA" sz="2800" b="0" dirty="0"/>
              <a:t>)</a:t>
            </a:r>
            <a:r>
              <a:rPr lang="en-CA" sz="2800" b="0" dirty="0" err="1"/>
              <a:t>dW</a:t>
            </a:r>
            <a:r>
              <a:rPr lang="en-CA" sz="2800" b="0" dirty="0"/>
              <a:t>+(</a:t>
            </a:r>
            <a:r>
              <a:rPr lang="en-CA" sz="2800" b="0" dirty="0" err="1"/>
              <a:t>dW</a:t>
            </a:r>
            <a:r>
              <a:rPr lang="en-CA" sz="2800" b="0" dirty="0"/>
              <a:t>)</a:t>
            </a:r>
            <a:r>
              <a:rPr lang="en-CA" sz="2800" b="0" dirty="0" err="1"/>
              <a:t>dL</a:t>
            </a:r>
            <a:endParaRPr lang="en-CA" sz="2800" b="0" dirty="0"/>
          </a:p>
          <a:p>
            <a:pPr>
              <a:defRPr/>
            </a:pPr>
            <a:endParaRPr lang="en-CA" sz="2800" b="0" dirty="0">
              <a:latin typeface="+mn-lt"/>
            </a:endParaRPr>
          </a:p>
          <a:p>
            <a:pPr>
              <a:defRPr/>
            </a:pPr>
            <a:r>
              <a:rPr lang="en-CA" sz="2800" b="0" dirty="0">
                <a:latin typeface="+mn-lt"/>
              </a:rPr>
              <a:t>But since derivatives always deal with instantaneous slope and small changes, (</a:t>
            </a:r>
            <a:r>
              <a:rPr lang="en-CA" sz="2800" b="0" dirty="0" err="1">
                <a:latin typeface="+mn-lt"/>
              </a:rPr>
              <a:t>dW</a:t>
            </a:r>
            <a:r>
              <a:rPr lang="en-CA" sz="2800" b="0" dirty="0">
                <a:latin typeface="+mn-lt"/>
              </a:rPr>
              <a:t>)</a:t>
            </a:r>
            <a:r>
              <a:rPr lang="en-CA" sz="2800" b="0" dirty="0" err="1">
                <a:latin typeface="+mn-lt"/>
              </a:rPr>
              <a:t>dL</a:t>
            </a:r>
            <a:r>
              <a:rPr lang="en-CA" sz="2800" b="0" dirty="0">
                <a:latin typeface="+mn-lt"/>
              </a:rPr>
              <a:t> is small and ignored, resulting in:</a:t>
            </a:r>
          </a:p>
          <a:p>
            <a:pPr>
              <a:defRPr/>
            </a:pPr>
            <a:endParaRPr lang="en-CA" sz="2800" b="0" dirty="0">
              <a:latin typeface="+mn-lt"/>
            </a:endParaRPr>
          </a:p>
          <a:p>
            <a:pPr>
              <a:defRPr/>
            </a:pPr>
            <a:r>
              <a:rPr lang="en-CA" sz="2800" b="0" dirty="0" err="1"/>
              <a:t>dA</a:t>
            </a:r>
            <a:r>
              <a:rPr lang="en-CA" sz="2800" b="0" dirty="0"/>
              <a:t>=(</a:t>
            </a:r>
            <a:r>
              <a:rPr lang="en-CA" sz="2800" b="0" dirty="0" err="1"/>
              <a:t>δA</a:t>
            </a:r>
            <a:r>
              <a:rPr lang="en-CA" sz="2800" b="0" dirty="0"/>
              <a:t>/</a:t>
            </a:r>
            <a:r>
              <a:rPr lang="en-CA" sz="2800" b="0" dirty="0" err="1"/>
              <a:t>δL</a:t>
            </a:r>
            <a:r>
              <a:rPr lang="en-CA" sz="2800" b="0" dirty="0"/>
              <a:t>)</a:t>
            </a:r>
            <a:r>
              <a:rPr lang="en-CA" sz="2800" b="0" dirty="0" err="1"/>
              <a:t>dL</a:t>
            </a:r>
            <a:r>
              <a:rPr lang="en-CA" sz="2800" b="0" dirty="0"/>
              <a:t>+(</a:t>
            </a:r>
            <a:r>
              <a:rPr lang="en-CA" sz="2800" b="0" dirty="0" err="1"/>
              <a:t>δA</a:t>
            </a:r>
            <a:r>
              <a:rPr lang="en-CA" sz="2800" b="0" dirty="0"/>
              <a:t>/</a:t>
            </a:r>
            <a:r>
              <a:rPr lang="en-CA" sz="2800" b="0" dirty="0" err="1"/>
              <a:t>δW</a:t>
            </a:r>
            <a:r>
              <a:rPr lang="en-CA" sz="2800" b="0" dirty="0"/>
              <a:t>)</a:t>
            </a:r>
            <a:r>
              <a:rPr lang="en-CA" sz="2800" b="0" dirty="0" err="1"/>
              <a:t>dW</a:t>
            </a:r>
            <a:endParaRPr lang="en-CA" sz="2800" b="0" dirty="0">
              <a:latin typeface="+mn-lt"/>
            </a:endParaRPr>
          </a:p>
          <a:p>
            <a:pPr>
              <a:defRPr/>
            </a:pPr>
            <a:endParaRPr lang="en-CA" sz="2800" b="0" dirty="0">
              <a:latin typeface="+mn-lt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6934200" y="2971800"/>
            <a:ext cx="91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/>
              <a:t>dL</a:t>
            </a:r>
          </a:p>
        </p:txBody>
      </p:sp>
      <p:sp>
        <p:nvSpPr>
          <p:cNvPr id="17" name="Right Brace 16"/>
          <p:cNvSpPr>
            <a:spLocks/>
          </p:cNvSpPr>
          <p:nvPr/>
        </p:nvSpPr>
        <p:spPr bwMode="auto">
          <a:xfrm rot="5400000">
            <a:off x="7086600" y="2743200"/>
            <a:ext cx="304800" cy="304800"/>
          </a:xfrm>
          <a:prstGeom prst="rightBrace">
            <a:avLst>
              <a:gd name="adj1" fmla="val 8333"/>
              <a:gd name="adj2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7086600" y="2438400"/>
            <a:ext cx="304800" cy="304800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CA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6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6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6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6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16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16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167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167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6772" grpId="0" build="p"/>
      <p:bldP spid="15" grpId="0" animBg="1"/>
      <p:bldP spid="8" grpId="0" animBg="1"/>
      <p:bldP spid="7" grpId="0" animBg="1"/>
      <p:bldP spid="9" grpId="0"/>
      <p:bldP spid="10" grpId="0"/>
      <p:bldP spid="12" grpId="0"/>
      <p:bldP spid="13" grpId="0" animBg="1"/>
      <p:bldP spid="14" grpId="0" build="p"/>
      <p:bldP spid="16" grpId="0"/>
      <p:bldP spid="17" grpId="0" animBg="1"/>
      <p:bldP spid="18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 bwMode="auto">
          <a:xfrm>
            <a:off x="5181600" y="1295400"/>
            <a:ext cx="2209800" cy="1447800"/>
          </a:xfrm>
          <a:prstGeom prst="rect">
            <a:avLst/>
          </a:prstGeom>
          <a:solidFill>
            <a:schemeClr val="accent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CA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181600" y="1295400"/>
            <a:ext cx="1905000" cy="14478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3D9088-079A-4051-8C0B-2855709900DA}" type="slidenum">
              <a:rPr lang="en-CA"/>
              <a:pPr>
                <a:defRPr/>
              </a:pPr>
              <a:t>29</a:t>
            </a:fld>
            <a:endParaRPr lang="en-CA"/>
          </a:p>
        </p:txBody>
      </p:sp>
      <p:sp>
        <p:nvSpPr>
          <p:cNvPr id="1030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sz="3600" b="1" u="sng"/>
              <a:t>4.3 Total Derivatives</a:t>
            </a:r>
            <a:endParaRPr lang="en-US" sz="4400" b="1" u="sng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181600" y="1295400"/>
            <a:ext cx="1905000" cy="1143000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562600" y="838200"/>
            <a:ext cx="129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/>
              <a:t>Length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334000" y="1600200"/>
            <a:ext cx="129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/>
              <a:t>Area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0" y="1219200"/>
            <a:ext cx="553998" cy="106680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>
              <a:defRPr/>
            </a:pPr>
            <a:r>
              <a:rPr lang="en-CA" dirty="0"/>
              <a:t>Width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267200" y="2362200"/>
            <a:ext cx="91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/>
              <a:t>dW</a:t>
            </a:r>
          </a:p>
        </p:txBody>
      </p:sp>
      <p:sp>
        <p:nvSpPr>
          <p:cNvPr id="13" name="Right Brace 12"/>
          <p:cNvSpPr>
            <a:spLocks/>
          </p:cNvSpPr>
          <p:nvPr/>
        </p:nvSpPr>
        <p:spPr bwMode="auto">
          <a:xfrm rot="10800000">
            <a:off x="4876800" y="2438400"/>
            <a:ext cx="304800" cy="304800"/>
          </a:xfrm>
          <a:prstGeom prst="rightBrace">
            <a:avLst>
              <a:gd name="adj1" fmla="val 8333"/>
              <a:gd name="adj2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76200" y="990600"/>
            <a:ext cx="9067800" cy="4832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lang="en-CA" sz="2800" b="0" dirty="0">
              <a:latin typeface="+mn-lt"/>
            </a:endParaRPr>
          </a:p>
          <a:p>
            <a:pPr>
              <a:defRPr/>
            </a:pPr>
            <a:r>
              <a:rPr lang="en-CA" sz="2800" b="0" dirty="0" err="1"/>
              <a:t>dA</a:t>
            </a:r>
            <a:r>
              <a:rPr lang="en-CA" sz="2800" b="0" dirty="0"/>
              <a:t>=(</a:t>
            </a:r>
            <a:r>
              <a:rPr lang="en-CA" sz="2800" b="0" dirty="0" err="1"/>
              <a:t>δA</a:t>
            </a:r>
            <a:r>
              <a:rPr lang="en-CA" sz="2800" b="0" dirty="0"/>
              <a:t>/</a:t>
            </a:r>
            <a:r>
              <a:rPr lang="en-CA" sz="2800" b="0" dirty="0" err="1"/>
              <a:t>δL</a:t>
            </a:r>
            <a:r>
              <a:rPr lang="en-CA" sz="2800" b="0" dirty="0"/>
              <a:t>)</a:t>
            </a:r>
            <a:r>
              <a:rPr lang="en-CA" sz="2800" b="0" dirty="0" err="1"/>
              <a:t>dL</a:t>
            </a:r>
            <a:r>
              <a:rPr lang="en-CA" sz="2800" b="0" dirty="0"/>
              <a:t>+(</a:t>
            </a:r>
            <a:r>
              <a:rPr lang="en-CA" sz="2800" b="0" dirty="0" err="1"/>
              <a:t>δA</a:t>
            </a:r>
            <a:r>
              <a:rPr lang="en-CA" sz="2800" b="0" dirty="0"/>
              <a:t>/</a:t>
            </a:r>
            <a:r>
              <a:rPr lang="en-CA" sz="2800" b="0" dirty="0" err="1"/>
              <a:t>δW</a:t>
            </a:r>
            <a:r>
              <a:rPr lang="en-CA" sz="2800" b="0" dirty="0"/>
              <a:t>)</a:t>
            </a:r>
            <a:r>
              <a:rPr lang="en-CA" sz="2800" b="0" dirty="0" err="1"/>
              <a:t>dW</a:t>
            </a:r>
            <a:endParaRPr lang="en-CA" sz="2800" b="0" dirty="0"/>
          </a:p>
          <a:p>
            <a:pPr>
              <a:defRPr/>
            </a:pPr>
            <a:endParaRPr lang="en-CA" sz="2800" b="0" dirty="0">
              <a:latin typeface="+mn-lt"/>
            </a:endParaRPr>
          </a:p>
          <a:p>
            <a:pPr>
              <a:defRPr/>
            </a:pPr>
            <a:endParaRPr lang="en-CA" sz="2800" b="0" dirty="0">
              <a:latin typeface="+mn-lt"/>
            </a:endParaRPr>
          </a:p>
          <a:p>
            <a:pPr>
              <a:defRPr/>
            </a:pPr>
            <a:endParaRPr lang="en-CA" sz="2800" b="0" dirty="0">
              <a:latin typeface="+mn-lt"/>
            </a:endParaRPr>
          </a:p>
          <a:p>
            <a:pPr>
              <a:defRPr/>
            </a:pPr>
            <a:endParaRPr lang="en-CA" sz="2800" b="0" dirty="0">
              <a:latin typeface="+mn-lt"/>
            </a:endParaRPr>
          </a:p>
          <a:p>
            <a:pPr>
              <a:defRPr/>
            </a:pPr>
            <a:r>
              <a:rPr lang="en-CA" sz="2800" b="0" dirty="0">
                <a:latin typeface="+mn-lt"/>
              </a:rPr>
              <a:t>Effectively, we see that change in the dependent variable (A), comes from changes in the independent variables (W and L).  In general, given the function z=f(</a:t>
            </a:r>
            <a:r>
              <a:rPr lang="en-CA" sz="2800" b="0" dirty="0" err="1">
                <a:latin typeface="+mn-lt"/>
              </a:rPr>
              <a:t>x,y</a:t>
            </a:r>
            <a:r>
              <a:rPr lang="en-CA" sz="2800" b="0" dirty="0">
                <a:latin typeface="+mn-lt"/>
              </a:rPr>
              <a:t>) we have:</a:t>
            </a:r>
          </a:p>
          <a:p>
            <a:pPr>
              <a:defRPr/>
            </a:pPr>
            <a:endParaRPr lang="en-CA" sz="2800" b="0" dirty="0">
              <a:latin typeface="+mn-lt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6934200" y="2971800"/>
            <a:ext cx="91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/>
              <a:t>dL</a:t>
            </a:r>
          </a:p>
        </p:txBody>
      </p:sp>
      <p:sp>
        <p:nvSpPr>
          <p:cNvPr id="17" name="Right Brace 16"/>
          <p:cNvSpPr>
            <a:spLocks/>
          </p:cNvSpPr>
          <p:nvPr/>
        </p:nvSpPr>
        <p:spPr bwMode="auto">
          <a:xfrm rot="5400000">
            <a:off x="7086600" y="2743200"/>
            <a:ext cx="304800" cy="304800"/>
          </a:xfrm>
          <a:prstGeom prst="rightBrace">
            <a:avLst>
              <a:gd name="adj1" fmla="val 8333"/>
              <a:gd name="adj2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7086600" y="2438400"/>
            <a:ext cx="304800" cy="304800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CA"/>
          </a:p>
        </p:txBody>
      </p:sp>
      <p:graphicFrame>
        <p:nvGraphicFramePr>
          <p:cNvPr id="20" name="Object 2"/>
          <p:cNvGraphicFramePr>
            <a:graphicFrameLocks noChangeAspect="1"/>
          </p:cNvGraphicFramePr>
          <p:nvPr/>
        </p:nvGraphicFramePr>
        <p:xfrm>
          <a:off x="1198563" y="5486400"/>
          <a:ext cx="6573837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4" imgW="2781000" imgH="419040" progId="Equation.3">
                  <p:embed/>
                </p:oleObj>
              </mc:Choice>
              <mc:Fallback>
                <p:oleObj name="Equation" r:id="rId4" imgW="2781000" imgH="4190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8563" y="5486400"/>
                        <a:ext cx="6573837" cy="9906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8" grpId="0" animBg="1"/>
      <p:bldP spid="7" grpId="0" animBg="1"/>
      <p:bldP spid="9" grpId="0"/>
      <p:bldP spid="10" grpId="0"/>
      <p:bldP spid="12" grpId="0"/>
      <p:bldP spid="13" grpId="0" animBg="1"/>
      <p:bldP spid="14" grpId="0" build="p" bldLvl="3"/>
      <p:bldP spid="16" grpId="0"/>
      <p:bldP spid="17" grpId="0" animBg="1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34B0C4-D84F-421A-AF1F-B0270FE5C2F8}" type="slidenum">
              <a:rPr lang="en-CA"/>
              <a:pPr>
                <a:defRPr/>
              </a:pPr>
              <a:t>3</a:t>
            </a:fld>
            <a:endParaRPr lang="en-CA"/>
          </a:p>
        </p:txBody>
      </p:sp>
      <p:sp>
        <p:nvSpPr>
          <p:cNvPr id="20483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b="1"/>
              <a:t>4. The Partial Derivative</a:t>
            </a:r>
          </a:p>
        </p:txBody>
      </p:sp>
      <p:sp>
        <p:nvSpPr>
          <p:cNvPr id="81203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5791200"/>
          </a:xfrm>
          <a:noFill/>
        </p:spPr>
        <p:txBody>
          <a:bodyPr lIns="90487" tIns="44450" rIns="90487" bIns="44450"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/>
              <a:t>It is often impossible analyze ONE variable’s impact if ALL variables are changing.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/>
              <a:t>Instead, we analyze one variable’s impact, assuming </a:t>
            </a:r>
            <a:r>
              <a:rPr lang="en-US" b="1" u="sng"/>
              <a:t>ALL OTHER VARIABLES REMAIN CONSTANT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/>
              <a:t>We do this through the </a:t>
            </a:r>
            <a:r>
              <a:rPr lang="en-US" b="1" i="1" u="sng"/>
              <a:t>partial derivative</a:t>
            </a:r>
            <a:r>
              <a:rPr lang="en-US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/>
              <a:t>This chapter uses the partial derivative to expand the topics introduced in chapter 2.</a:t>
            </a: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2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2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20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20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20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20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20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20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2036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0" y="762000"/>
            <a:ext cx="8915400" cy="48006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sz="2800" b="0" dirty="0">
                <a:latin typeface="+mj-lt"/>
              </a:rPr>
              <a:t>The key advantage of the total derivative is it takes variable interaction into account.</a:t>
            </a:r>
          </a:p>
          <a:p>
            <a:pPr>
              <a:defRPr/>
            </a:pPr>
            <a:endParaRPr lang="en-CA" sz="1800" b="0" dirty="0">
              <a:latin typeface="+mj-lt"/>
            </a:endParaRPr>
          </a:p>
          <a:p>
            <a:pPr>
              <a:defRPr/>
            </a:pPr>
            <a:r>
              <a:rPr lang="en-CA" sz="2800" b="0" dirty="0">
                <a:latin typeface="+mj-lt"/>
              </a:rPr>
              <a:t>The partial derivative </a:t>
            </a:r>
            <a:r>
              <a:rPr lang="en-US" sz="2800" b="0" dirty="0">
                <a:latin typeface="+mj-lt"/>
              </a:rPr>
              <a:t>(</a:t>
            </a:r>
            <a:r>
              <a:rPr lang="el-GR" sz="2800" b="0" dirty="0">
                <a:latin typeface="+mj-lt"/>
              </a:rPr>
              <a:t>δ</a:t>
            </a:r>
            <a:r>
              <a:rPr lang="en-CA" sz="2800" b="0" dirty="0">
                <a:latin typeface="+mj-lt"/>
              </a:rPr>
              <a:t>z/</a:t>
            </a:r>
            <a:r>
              <a:rPr lang="el-GR" sz="2800" b="0" dirty="0">
                <a:latin typeface="+mj-lt"/>
              </a:rPr>
              <a:t>δ</a:t>
            </a:r>
            <a:r>
              <a:rPr lang="en-CA" sz="2800" b="0" dirty="0">
                <a:latin typeface="+mj-lt"/>
              </a:rPr>
              <a:t>x) examines the effect of x on z if y doesn’t change.  This is the DIRECT EFFECT.</a:t>
            </a:r>
          </a:p>
          <a:p>
            <a:pPr>
              <a:defRPr/>
            </a:pPr>
            <a:endParaRPr lang="en-CA" sz="1800" b="0" dirty="0">
              <a:latin typeface="+mj-lt"/>
            </a:endParaRPr>
          </a:p>
          <a:p>
            <a:pPr>
              <a:defRPr/>
            </a:pPr>
            <a:r>
              <a:rPr lang="en-CA" sz="2800" b="0" dirty="0">
                <a:latin typeface="+mj-lt"/>
              </a:rPr>
              <a:t>However, if x affects y which then affects z, we might want to measure this INDIRECT EFFECT.  </a:t>
            </a:r>
          </a:p>
          <a:p>
            <a:pPr>
              <a:defRPr/>
            </a:pPr>
            <a:endParaRPr lang="en-CA" sz="1800" b="0" dirty="0">
              <a:latin typeface="+mj-lt"/>
            </a:endParaRPr>
          </a:p>
          <a:p>
            <a:pPr>
              <a:defRPr/>
            </a:pPr>
            <a:r>
              <a:rPr lang="en-CA" sz="2800" b="0" dirty="0">
                <a:latin typeface="+mj-lt"/>
              </a:rPr>
              <a:t>We can modify the total derivative to do this:</a:t>
            </a:r>
          </a:p>
          <a:p>
            <a:pPr>
              <a:defRPr/>
            </a:pPr>
            <a:endParaRPr lang="en-CA" sz="2800" b="0" dirty="0">
              <a:latin typeface="+mn-lt"/>
            </a:endParaRPr>
          </a:p>
          <a:p>
            <a:pPr>
              <a:defRPr/>
            </a:pPr>
            <a:endParaRPr lang="en-CA" sz="2800" b="0" dirty="0">
              <a:latin typeface="+mn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93ECC9-0437-44D3-949D-A5D42BA5FBDB}" type="slidenum">
              <a:rPr lang="en-CA"/>
              <a:pPr>
                <a:defRPr/>
              </a:pPr>
              <a:t>30</a:t>
            </a:fld>
            <a:endParaRPr lang="en-CA"/>
          </a:p>
        </p:txBody>
      </p:sp>
      <p:sp>
        <p:nvSpPr>
          <p:cNvPr id="3077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-228600"/>
            <a:ext cx="9144000" cy="1143000"/>
          </a:xfrm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sz="3600" b="1" u="sng" dirty="0"/>
              <a:t>4.3 Total Derivative Final Form</a:t>
            </a:r>
            <a:endParaRPr lang="en-US" sz="4400" b="1" u="sng" dirty="0"/>
          </a:p>
        </p:txBody>
      </p:sp>
      <p:graphicFrame>
        <p:nvGraphicFramePr>
          <p:cNvPr id="922627" name="Object 3"/>
          <p:cNvGraphicFramePr>
            <a:graphicFrameLocks noChangeAspect="1"/>
          </p:cNvGraphicFramePr>
          <p:nvPr/>
        </p:nvGraphicFramePr>
        <p:xfrm>
          <a:off x="1219200" y="4740275"/>
          <a:ext cx="6572250" cy="204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4" imgW="2781000" imgH="863280" progId="Equation.3">
                  <p:embed/>
                </p:oleObj>
              </mc:Choice>
              <mc:Fallback>
                <p:oleObj name="Equation" r:id="rId4" imgW="2781000" imgH="8632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740275"/>
                        <a:ext cx="6572250" cy="20415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22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2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 bldLvl="3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016554-6B72-44EE-B598-D930DDBB006C}" type="slidenum">
              <a:rPr lang="en-CA"/>
              <a:pPr>
                <a:defRPr/>
              </a:pPr>
              <a:t>31</a:t>
            </a:fld>
            <a:endParaRPr lang="en-CA"/>
          </a:p>
        </p:txBody>
      </p:sp>
      <p:sp>
        <p:nvSpPr>
          <p:cNvPr id="4100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-228600"/>
            <a:ext cx="9144000" cy="1143000"/>
          </a:xfrm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sz="3600" b="1" u="sng"/>
              <a:t>4.3 Total Derivative Extension</a:t>
            </a:r>
            <a:endParaRPr lang="en-US" sz="4400" b="1" u="sng"/>
          </a:p>
        </p:txBody>
      </p:sp>
      <p:graphicFrame>
        <p:nvGraphicFramePr>
          <p:cNvPr id="922627" name="Object 2"/>
          <p:cNvGraphicFramePr>
            <a:graphicFrameLocks noChangeAspect="1"/>
          </p:cNvGraphicFramePr>
          <p:nvPr/>
        </p:nvGraphicFramePr>
        <p:xfrm>
          <a:off x="1295400" y="914400"/>
          <a:ext cx="6572250" cy="204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4" imgW="2781000" imgH="863280" progId="Equation.3">
                  <p:embed/>
                </p:oleObj>
              </mc:Choice>
              <mc:Fallback>
                <p:oleObj name="Equation" r:id="rId4" imgW="2781000" imgH="8632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914400"/>
                        <a:ext cx="6572250" cy="20415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0" y="2971800"/>
            <a:ext cx="8915400" cy="44624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sz="2800" b="0" dirty="0">
                <a:latin typeface="+mj-lt"/>
              </a:rPr>
              <a:t>Here we see that </a:t>
            </a:r>
            <a:r>
              <a:rPr lang="en-CA" sz="2800" b="0" dirty="0" err="1">
                <a:latin typeface="+mj-lt"/>
              </a:rPr>
              <a:t>x’s</a:t>
            </a:r>
            <a:r>
              <a:rPr lang="en-CA" sz="2800" b="0" dirty="0">
                <a:latin typeface="+mj-lt"/>
              </a:rPr>
              <a:t> total impact on z is broken up into two parts:</a:t>
            </a:r>
          </a:p>
          <a:p>
            <a:pPr>
              <a:defRPr/>
            </a:pPr>
            <a:endParaRPr lang="en-CA" sz="1600" b="0" dirty="0">
              <a:latin typeface="+mj-lt"/>
            </a:endParaRPr>
          </a:p>
          <a:p>
            <a:pPr marL="514350" indent="-514350">
              <a:buFontTx/>
              <a:buAutoNum type="arabicParenR"/>
              <a:defRPr/>
            </a:pPr>
            <a:r>
              <a:rPr lang="en-CA" sz="2800" b="0" dirty="0" err="1">
                <a:latin typeface="+mj-lt"/>
              </a:rPr>
              <a:t>x’s</a:t>
            </a:r>
            <a:r>
              <a:rPr lang="en-CA" sz="2800" b="0" dirty="0">
                <a:latin typeface="+mj-lt"/>
              </a:rPr>
              <a:t> DIRECT impact on z (through the partial derivative)</a:t>
            </a:r>
          </a:p>
          <a:p>
            <a:pPr marL="514350" indent="-514350">
              <a:buFontTx/>
              <a:buAutoNum type="arabicParenR"/>
              <a:defRPr/>
            </a:pPr>
            <a:r>
              <a:rPr lang="en-CA" sz="2800" b="0" dirty="0" err="1">
                <a:latin typeface="+mj-lt"/>
              </a:rPr>
              <a:t>x’s</a:t>
            </a:r>
            <a:r>
              <a:rPr lang="en-CA" sz="2800" b="0" dirty="0">
                <a:latin typeface="+mj-lt"/>
              </a:rPr>
              <a:t> INDIRECT impact on z (through y)</a:t>
            </a:r>
          </a:p>
          <a:p>
            <a:pPr marL="514350" indent="-514350">
              <a:buFontTx/>
              <a:buAutoNum type="arabicParenR"/>
              <a:defRPr/>
            </a:pPr>
            <a:endParaRPr lang="en-CA" sz="1600" b="0" dirty="0">
              <a:latin typeface="+mj-lt"/>
            </a:endParaRPr>
          </a:p>
          <a:p>
            <a:pPr marL="514350" indent="-514350">
              <a:defRPr/>
            </a:pPr>
            <a:r>
              <a:rPr lang="en-CA" sz="2800" b="0" dirty="0">
                <a:latin typeface="+mj-lt"/>
              </a:rPr>
              <a:t>Obviously, if x and y are unrelated, (</a:t>
            </a:r>
            <a:r>
              <a:rPr lang="en-CA" sz="2800" b="0" dirty="0" err="1">
                <a:latin typeface="+mj-lt"/>
              </a:rPr>
              <a:t>δy</a:t>
            </a:r>
            <a:r>
              <a:rPr lang="en-CA" sz="2800" b="0" dirty="0">
                <a:latin typeface="+mj-lt"/>
              </a:rPr>
              <a:t>/</a:t>
            </a:r>
            <a:r>
              <a:rPr lang="en-CA" sz="2800" b="0" dirty="0" err="1">
                <a:latin typeface="+mj-lt"/>
              </a:rPr>
              <a:t>δx</a:t>
            </a:r>
            <a:r>
              <a:rPr lang="en-CA" sz="2800" b="0" dirty="0">
                <a:latin typeface="+mj-lt"/>
              </a:rPr>
              <a:t>)=0, then the total derivative collapses to the partial derivative</a:t>
            </a:r>
          </a:p>
          <a:p>
            <a:pPr>
              <a:defRPr/>
            </a:pPr>
            <a:endParaRPr lang="en-CA" sz="2800" b="0" dirty="0">
              <a:latin typeface="+mn-lt"/>
            </a:endParaRPr>
          </a:p>
          <a:p>
            <a:pPr>
              <a:defRPr/>
            </a:pPr>
            <a:endParaRPr lang="en-CA" sz="2800" b="0" dirty="0">
              <a:latin typeface="+mn-lt"/>
            </a:endParaRP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4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8D7E9-A3E0-4E15-A1F5-0F9FA3CF21CD}" type="slidenum">
              <a:rPr lang="en-CA"/>
              <a:pPr>
                <a:defRPr/>
              </a:pPr>
              <a:t>32</a:t>
            </a:fld>
            <a:endParaRPr lang="en-CA"/>
          </a:p>
        </p:txBody>
      </p:sp>
      <p:sp>
        <p:nvSpPr>
          <p:cNvPr id="5124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-152400"/>
            <a:ext cx="9144000" cy="1143000"/>
          </a:xfrm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sz="3600" b="1" u="sng"/>
              <a:t>4.3 Total Derivative Example</a:t>
            </a:r>
            <a:endParaRPr lang="en-US" sz="4400" b="1" u="sng"/>
          </a:p>
        </p:txBody>
      </p:sp>
      <p:sp>
        <p:nvSpPr>
          <p:cNvPr id="7" name="TextBox 6"/>
          <p:cNvSpPr txBox="1"/>
          <p:nvPr/>
        </p:nvSpPr>
        <p:spPr>
          <a:xfrm>
            <a:off x="0" y="838200"/>
            <a:ext cx="9144000" cy="29241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sz="2800" b="0" dirty="0">
                <a:latin typeface="+mj-lt"/>
              </a:rPr>
              <a:t>Assume Happiness=Candy+3(Candy)Money+Money</a:t>
            </a:r>
            <a:r>
              <a:rPr lang="en-CA" sz="2800" b="0" baseline="30000" dirty="0">
                <a:latin typeface="+mj-lt"/>
              </a:rPr>
              <a:t>2</a:t>
            </a:r>
          </a:p>
          <a:p>
            <a:pPr algn="ctr">
              <a:defRPr/>
            </a:pPr>
            <a:r>
              <a:rPr lang="en-CA" sz="2800" b="0" dirty="0">
                <a:latin typeface="+mj-lt"/>
              </a:rPr>
              <a:t>h=c+3cm+m</a:t>
            </a:r>
            <a:r>
              <a:rPr lang="en-CA" sz="2800" b="0" baseline="30000" dirty="0">
                <a:latin typeface="+mj-lt"/>
              </a:rPr>
              <a:t>2</a:t>
            </a:r>
            <a:endParaRPr lang="en-CA" sz="2800" b="0" dirty="0">
              <a:latin typeface="+mj-lt"/>
            </a:endParaRPr>
          </a:p>
          <a:p>
            <a:pPr>
              <a:defRPr/>
            </a:pPr>
            <a:r>
              <a:rPr lang="en-CA" sz="2800" b="0" dirty="0">
                <a:latin typeface="+mj-lt"/>
              </a:rPr>
              <a:t>Furthermore, Candy=3+Money/4 (c=3+m/4)</a:t>
            </a:r>
          </a:p>
          <a:p>
            <a:pPr>
              <a:defRPr/>
            </a:pPr>
            <a:endParaRPr lang="en-CA" sz="1600" b="0" dirty="0">
              <a:latin typeface="+mj-lt"/>
            </a:endParaRPr>
          </a:p>
          <a:p>
            <a:pPr>
              <a:defRPr/>
            </a:pPr>
            <a:r>
              <a:rPr lang="en-CA" sz="2800" b="0" dirty="0">
                <a:latin typeface="+mj-lt"/>
              </a:rPr>
              <a:t>The total derivative of happiness with regards to money:</a:t>
            </a:r>
          </a:p>
          <a:p>
            <a:pPr>
              <a:defRPr/>
            </a:pPr>
            <a:endParaRPr lang="en-CA" sz="2800" b="0" dirty="0">
              <a:latin typeface="+mn-lt"/>
            </a:endParaRPr>
          </a:p>
          <a:p>
            <a:pPr>
              <a:defRPr/>
            </a:pPr>
            <a:endParaRPr lang="en-CA" sz="2800" b="0" dirty="0">
              <a:latin typeface="+mn-lt"/>
            </a:endParaRPr>
          </a:p>
        </p:txBody>
      </p:sp>
      <p:graphicFrame>
        <p:nvGraphicFramePr>
          <p:cNvPr id="924675" name="Object 3"/>
          <p:cNvGraphicFramePr>
            <a:graphicFrameLocks noChangeAspect="1"/>
          </p:cNvGraphicFramePr>
          <p:nvPr/>
        </p:nvGraphicFramePr>
        <p:xfrm>
          <a:off x="1752600" y="3048000"/>
          <a:ext cx="5781675" cy="358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4" imgW="1968480" imgH="1218960" progId="Equation.3">
                  <p:embed/>
                </p:oleObj>
              </mc:Choice>
              <mc:Fallback>
                <p:oleObj name="Equation" r:id="rId4" imgW="1968480" imgH="121896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048000"/>
                        <a:ext cx="5781675" cy="35814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24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24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E45E34-143C-4E0E-9533-416CB4A744DC}" type="slidenum">
              <a:rPr lang="en-CA"/>
              <a:pPr>
                <a:defRPr/>
              </a:pPr>
              <a:t>33</a:t>
            </a:fld>
            <a:endParaRPr lang="en-CA"/>
          </a:p>
        </p:txBody>
      </p:sp>
      <p:sp>
        <p:nvSpPr>
          <p:cNvPr id="6148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-152400"/>
            <a:ext cx="9144000" cy="1143000"/>
          </a:xfrm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sz="3600" b="1" u="sng"/>
              <a:t>4.3 Total Derivative and Elasticity</a:t>
            </a:r>
            <a:endParaRPr lang="en-US" sz="4400" b="1" u="sng"/>
          </a:p>
        </p:txBody>
      </p:sp>
      <p:sp>
        <p:nvSpPr>
          <p:cNvPr id="7" name="TextBox 6"/>
          <p:cNvSpPr txBox="1"/>
          <p:nvPr/>
        </p:nvSpPr>
        <p:spPr>
          <a:xfrm>
            <a:off x="0" y="838200"/>
            <a:ext cx="8915400" cy="22463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sz="2800" b="0" dirty="0">
                <a:latin typeface="+mj-lt"/>
              </a:rPr>
              <a:t>Total derivatives can also give us the relationship between elasticity and revenue that we found in Chapter 2.2.3:</a:t>
            </a:r>
          </a:p>
          <a:p>
            <a:pPr>
              <a:defRPr/>
            </a:pPr>
            <a:endParaRPr lang="en-CA" sz="2800" b="0" dirty="0">
              <a:latin typeface="+mn-lt"/>
            </a:endParaRPr>
          </a:p>
          <a:p>
            <a:pPr>
              <a:defRPr/>
            </a:pPr>
            <a:endParaRPr lang="en-CA" sz="2800" b="0" dirty="0">
              <a:latin typeface="+mn-lt"/>
            </a:endParaRPr>
          </a:p>
        </p:txBody>
      </p:sp>
      <p:graphicFrame>
        <p:nvGraphicFramePr>
          <p:cNvPr id="925699" name="Object 3"/>
          <p:cNvGraphicFramePr>
            <a:graphicFrameLocks noChangeAspect="1"/>
          </p:cNvGraphicFramePr>
          <p:nvPr/>
        </p:nvGraphicFramePr>
        <p:xfrm>
          <a:off x="762000" y="2209800"/>
          <a:ext cx="7802563" cy="450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4" imgW="3301920" imgH="1904760" progId="Equation.3">
                  <p:embed/>
                </p:oleObj>
              </mc:Choice>
              <mc:Fallback>
                <p:oleObj name="Equation" r:id="rId4" imgW="3301920" imgH="190476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209800"/>
                        <a:ext cx="7802563" cy="45037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5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5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6EA8E0-6BDF-492D-B383-FB439FB09179}" type="slidenum">
              <a:rPr lang="en-CA"/>
              <a:pPr>
                <a:defRPr/>
              </a:pPr>
              <a:t>34</a:t>
            </a:fld>
            <a:endParaRPr lang="en-CA"/>
          </a:p>
        </p:txBody>
      </p:sp>
      <p:sp>
        <p:nvSpPr>
          <p:cNvPr id="53251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sz="3600" b="1" u="sng"/>
              <a:t>4.4 Unconstrained Optimization</a:t>
            </a:r>
            <a:endParaRPr lang="en-US" sz="4400" b="1" u="sng"/>
          </a:p>
        </p:txBody>
      </p:sp>
      <p:sp>
        <p:nvSpPr>
          <p:cNvPr id="8591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915400" cy="2209800"/>
          </a:xfrm>
          <a:noFill/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 sz="3600"/>
              <a:t>Unconstrained optimization falls into two categories: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en-US" sz="3600"/>
              <a:t>Optimization using one variable (ie: changing wage to increase productivity, working conditions are constant)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en-US" sz="3600"/>
              <a:t>Optimization using two (or more) variables (ie: changing wage and working conditions to maximize productivity)</a:t>
            </a:r>
          </a:p>
          <a:p>
            <a:pPr marL="609600" indent="-609600" eaLnBrk="1" hangingPunct="1">
              <a:buFontTx/>
              <a:buNone/>
            </a:pPr>
            <a:endParaRPr lang="en-US" sz="360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59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59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59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59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59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59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9140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64A0CA-E505-4124-B508-32D5E1E789E7}" type="slidenum">
              <a:rPr lang="en-CA"/>
              <a:pPr>
                <a:defRPr/>
              </a:pPr>
              <a:t>35</a:t>
            </a:fld>
            <a:endParaRPr lang="en-CA"/>
          </a:p>
        </p:txBody>
      </p:sp>
      <p:sp>
        <p:nvSpPr>
          <p:cNvPr id="54275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6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sz="3600" b="1" u="sng"/>
              <a:t>4.4 Simple Unconstrained Optimization</a:t>
            </a:r>
            <a:endParaRPr lang="en-US" sz="4400" b="1" u="sng"/>
          </a:p>
        </p:txBody>
      </p:sp>
      <p:sp>
        <p:nvSpPr>
          <p:cNvPr id="8591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915400" cy="5562600"/>
          </a:xfrm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  <a:defRPr/>
            </a:pPr>
            <a:r>
              <a:rPr lang="en-US" sz="2800" dirty="0"/>
              <a:t>For a multivariable case where only one variable is controlled, optimization steps are easy:</a:t>
            </a:r>
          </a:p>
          <a:p>
            <a:pPr marL="609600" indent="-609600" eaLnBrk="1" hangingPunct="1">
              <a:buFontTx/>
              <a:buNone/>
              <a:defRPr/>
            </a:pPr>
            <a:r>
              <a:rPr lang="en-US" sz="2800" dirty="0"/>
              <a:t>Consider the function z=f(x)</a:t>
            </a:r>
          </a:p>
          <a:p>
            <a:pPr marL="742950" indent="-742950" eaLnBrk="1" hangingPunct="1">
              <a:buFontTx/>
              <a:buNone/>
              <a:defRPr/>
            </a:pPr>
            <a:r>
              <a:rPr lang="en-US" sz="2800" u="sng" dirty="0"/>
              <a:t>1) FOC:</a:t>
            </a:r>
          </a:p>
          <a:p>
            <a:pPr marL="742950" indent="-742950" eaLnBrk="1" hangingPunct="1">
              <a:buFontTx/>
              <a:buNone/>
              <a:defRPr/>
            </a:pPr>
            <a:r>
              <a:rPr lang="en-US" sz="2800" dirty="0"/>
              <a:t>Determine where </a:t>
            </a:r>
            <a:r>
              <a:rPr lang="el-GR" sz="2800" dirty="0"/>
              <a:t>δ</a:t>
            </a:r>
            <a:r>
              <a:rPr lang="en-US" sz="2800" dirty="0"/>
              <a:t>z/</a:t>
            </a:r>
            <a:r>
              <a:rPr lang="el-GR" sz="2800" dirty="0"/>
              <a:t>δ</a:t>
            </a:r>
            <a:r>
              <a:rPr lang="en-US" sz="2800" dirty="0"/>
              <a:t>x=0 (necessary condition)</a:t>
            </a:r>
          </a:p>
          <a:p>
            <a:pPr marL="742950" indent="-742950" eaLnBrk="1" hangingPunct="1">
              <a:buFontTx/>
              <a:buNone/>
              <a:defRPr/>
            </a:pPr>
            <a:r>
              <a:rPr lang="en-US" sz="2800" u="sng" dirty="0"/>
              <a:t>2) SOC:</a:t>
            </a:r>
          </a:p>
          <a:p>
            <a:pPr marL="742950" indent="-742950" eaLnBrk="1" hangingPunct="1">
              <a:buFontTx/>
              <a:buNone/>
              <a:defRPr/>
            </a:pPr>
            <a:r>
              <a:rPr lang="el-GR" sz="2800" dirty="0"/>
              <a:t>δ</a:t>
            </a:r>
            <a:r>
              <a:rPr lang="en-CA" sz="2800" baseline="30000" dirty="0"/>
              <a:t>2</a:t>
            </a:r>
            <a:r>
              <a:rPr lang="en-US" sz="2800" dirty="0"/>
              <a:t>z/</a:t>
            </a:r>
            <a:r>
              <a:rPr lang="el-GR" sz="2800" dirty="0"/>
              <a:t>δ</a:t>
            </a:r>
            <a:r>
              <a:rPr lang="en-US" sz="2800" dirty="0"/>
              <a:t>x</a:t>
            </a:r>
            <a:r>
              <a:rPr lang="en-US" sz="2800" baseline="30000" dirty="0"/>
              <a:t>2</a:t>
            </a:r>
            <a:r>
              <a:rPr lang="en-US" sz="2800" dirty="0"/>
              <a:t>&lt;0 is necessary for a maximum</a:t>
            </a:r>
          </a:p>
          <a:p>
            <a:pPr marL="742950" indent="-742950" eaLnBrk="1" hangingPunct="1">
              <a:buFontTx/>
              <a:buNone/>
              <a:defRPr/>
            </a:pPr>
            <a:r>
              <a:rPr lang="el-GR" sz="2800" dirty="0"/>
              <a:t>δ</a:t>
            </a:r>
            <a:r>
              <a:rPr lang="en-CA" sz="2800" baseline="30000" dirty="0"/>
              <a:t>2</a:t>
            </a:r>
            <a:r>
              <a:rPr lang="en-US" sz="2800" dirty="0"/>
              <a:t>z/</a:t>
            </a:r>
            <a:r>
              <a:rPr lang="el-GR" sz="2800" dirty="0"/>
              <a:t>δ</a:t>
            </a:r>
            <a:r>
              <a:rPr lang="en-US" sz="2800" dirty="0"/>
              <a:t>x</a:t>
            </a:r>
            <a:r>
              <a:rPr lang="en-US" sz="2800" baseline="30000" dirty="0"/>
              <a:t>2</a:t>
            </a:r>
            <a:r>
              <a:rPr lang="en-US" sz="2800" dirty="0"/>
              <a:t>&gt;0 is necessary for a minimum</a:t>
            </a:r>
          </a:p>
          <a:p>
            <a:pPr marL="742950" indent="-742950" eaLnBrk="1" hangingPunct="1">
              <a:buFontTx/>
              <a:buNone/>
              <a:defRPr/>
            </a:pPr>
            <a:r>
              <a:rPr lang="en-US" sz="2800" u="sng" dirty="0"/>
              <a:t>3) Determine max/min point</a:t>
            </a:r>
          </a:p>
          <a:p>
            <a:pPr marL="742950" indent="-742950" eaLnBrk="1" hangingPunct="1">
              <a:buFontTx/>
              <a:buNone/>
              <a:defRPr/>
            </a:pPr>
            <a:r>
              <a:rPr lang="en-US" sz="2800" dirty="0"/>
              <a:t>Substitute the point in (2) back into the original equation.</a:t>
            </a:r>
          </a:p>
          <a:p>
            <a:pPr marL="742950" indent="-742950" eaLnBrk="1" hangingPunct="1">
              <a:buFontTx/>
              <a:buNone/>
              <a:defRPr/>
            </a:pPr>
            <a:endParaRPr lang="en-US" sz="2800" dirty="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59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59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59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59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59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59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59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59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59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59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59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59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59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59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591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591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591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591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9140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E2BF9F-F4A1-46D0-A3EA-D32F5BE92694}" type="slidenum">
              <a:rPr lang="en-CA"/>
              <a:pPr>
                <a:defRPr/>
              </a:pPr>
              <a:t>36</a:t>
            </a:fld>
            <a:endParaRPr lang="en-CA"/>
          </a:p>
        </p:txBody>
      </p:sp>
      <p:sp>
        <p:nvSpPr>
          <p:cNvPr id="55299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00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sz="3600" b="1" u="sng"/>
              <a:t>4.4 Simple Unconstrained Optimization</a:t>
            </a:r>
            <a:endParaRPr lang="en-US" sz="4400" b="1" u="sng"/>
          </a:p>
        </p:txBody>
      </p:sp>
      <p:sp>
        <p:nvSpPr>
          <p:cNvPr id="8591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2209800"/>
          </a:xfrm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  <a:defRPr/>
            </a:pPr>
            <a:r>
              <a:rPr lang="en-CA" sz="2800" dirty="0"/>
              <a:t>Let productivity = -wage</a:t>
            </a:r>
            <a:r>
              <a:rPr lang="en-CA" sz="2800" baseline="30000" dirty="0"/>
              <a:t>2</a:t>
            </a:r>
            <a:r>
              <a:rPr lang="en-CA" sz="2800" dirty="0"/>
              <a:t>+10wage(working conditions)</a:t>
            </a:r>
            <a:r>
              <a:rPr lang="en-CA" sz="2800" baseline="30000" dirty="0"/>
              <a:t>2</a:t>
            </a:r>
            <a:endParaRPr lang="en-CA" sz="2800" dirty="0"/>
          </a:p>
          <a:p>
            <a:pPr marL="609600" indent="-609600" eaLnBrk="1" hangingPunct="1">
              <a:buFontTx/>
              <a:buNone/>
              <a:defRPr/>
            </a:pPr>
            <a:r>
              <a:rPr lang="en-CA" sz="2800" dirty="0"/>
              <a:t>P(</a:t>
            </a:r>
            <a:r>
              <a:rPr lang="en-CA" sz="2800" dirty="0" err="1"/>
              <a:t>w,c</a:t>
            </a:r>
            <a:r>
              <a:rPr lang="en-CA" sz="2800" dirty="0"/>
              <a:t>)=-w</a:t>
            </a:r>
            <a:r>
              <a:rPr lang="en-CA" sz="2800" baseline="30000" dirty="0"/>
              <a:t>2</a:t>
            </a:r>
            <a:r>
              <a:rPr lang="en-CA" sz="2800" dirty="0"/>
              <a:t>+10wc</a:t>
            </a:r>
            <a:r>
              <a:rPr lang="en-CA" sz="2800" baseline="30000" dirty="0"/>
              <a:t>2</a:t>
            </a:r>
            <a:r>
              <a:rPr lang="en-CA" sz="2800" dirty="0"/>
              <a:t> </a:t>
            </a:r>
          </a:p>
          <a:p>
            <a:pPr marL="609600" indent="-609600" eaLnBrk="1" hangingPunct="1">
              <a:buFontTx/>
              <a:buNone/>
              <a:defRPr/>
            </a:pPr>
            <a:r>
              <a:rPr lang="en-US" sz="2800" dirty="0"/>
              <a:t>If working conditions=2, find the wage that maximizes productivity</a:t>
            </a:r>
          </a:p>
          <a:p>
            <a:pPr marL="609600" indent="-609600" eaLnBrk="1" hangingPunct="1">
              <a:buFontTx/>
              <a:buNone/>
              <a:defRPr/>
            </a:pPr>
            <a:r>
              <a:rPr lang="en-CA" sz="2800" dirty="0"/>
              <a:t>P(</a:t>
            </a:r>
            <a:r>
              <a:rPr lang="en-CA" sz="2800" dirty="0" err="1"/>
              <a:t>w,c</a:t>
            </a:r>
            <a:r>
              <a:rPr lang="en-CA" sz="2800" dirty="0"/>
              <a:t>)=-w</a:t>
            </a:r>
            <a:r>
              <a:rPr lang="en-CA" sz="2800" baseline="30000" dirty="0"/>
              <a:t>2</a:t>
            </a:r>
            <a:r>
              <a:rPr lang="en-CA" sz="2800" dirty="0"/>
              <a:t>+40w</a:t>
            </a:r>
          </a:p>
          <a:p>
            <a:pPr marL="609600" indent="-609600" eaLnBrk="1" hangingPunct="1">
              <a:buFontTx/>
              <a:buNone/>
              <a:defRPr/>
            </a:pPr>
            <a:endParaRPr lang="en-US" sz="1000" dirty="0"/>
          </a:p>
          <a:p>
            <a:pPr marL="742950" indent="-742950" eaLnBrk="1" hangingPunct="1">
              <a:buFontTx/>
              <a:buNone/>
              <a:defRPr/>
            </a:pPr>
            <a:r>
              <a:rPr lang="en-US" sz="2800" b="1" u="sng" dirty="0"/>
              <a:t>1) FOC:</a:t>
            </a:r>
          </a:p>
          <a:p>
            <a:pPr marL="742950" indent="-742950" eaLnBrk="1" hangingPunct="1">
              <a:buFontTx/>
              <a:buNone/>
              <a:defRPr/>
            </a:pPr>
            <a:r>
              <a:rPr lang="el-GR" sz="2800" dirty="0"/>
              <a:t>δ</a:t>
            </a:r>
            <a:r>
              <a:rPr lang="en-US" sz="2800" dirty="0"/>
              <a:t>p/</a:t>
            </a:r>
            <a:r>
              <a:rPr lang="el-GR" sz="2800" dirty="0"/>
              <a:t>δ</a:t>
            </a:r>
            <a:r>
              <a:rPr lang="en-CA" sz="2800" dirty="0"/>
              <a:t>w =-2w+40=0 </a:t>
            </a:r>
          </a:p>
          <a:p>
            <a:pPr marL="742950" indent="-742950" eaLnBrk="1" hangingPunct="1">
              <a:buFontTx/>
              <a:buNone/>
              <a:defRPr/>
            </a:pPr>
            <a:r>
              <a:rPr lang="en-CA" sz="2800" dirty="0"/>
              <a:t>w=20</a:t>
            </a:r>
          </a:p>
          <a:p>
            <a:pPr marL="742950" indent="-742950" eaLnBrk="1" hangingPunct="1">
              <a:buFontTx/>
              <a:buNone/>
              <a:defRPr/>
            </a:pPr>
            <a:r>
              <a:rPr lang="en-US" sz="2800" b="1" u="sng" dirty="0"/>
              <a:t>2) SOC:</a:t>
            </a:r>
          </a:p>
          <a:p>
            <a:pPr marL="742950" indent="-742950" eaLnBrk="1" hangingPunct="1">
              <a:buFontTx/>
              <a:buNone/>
              <a:defRPr/>
            </a:pPr>
            <a:r>
              <a:rPr lang="el-GR" sz="2800" dirty="0"/>
              <a:t>δ</a:t>
            </a:r>
            <a:r>
              <a:rPr lang="en-CA" sz="2800" baseline="30000" dirty="0"/>
              <a:t>2</a:t>
            </a:r>
            <a:r>
              <a:rPr lang="en-US" sz="2800" dirty="0"/>
              <a:t>p/</a:t>
            </a:r>
            <a:r>
              <a:rPr lang="el-GR" sz="2800" dirty="0"/>
              <a:t>δ</a:t>
            </a:r>
            <a:r>
              <a:rPr lang="en-US" sz="2800" dirty="0"/>
              <a:t>w</a:t>
            </a:r>
            <a:r>
              <a:rPr lang="en-US" sz="2800" baseline="30000" dirty="0"/>
              <a:t>2</a:t>
            </a:r>
            <a:r>
              <a:rPr lang="en-US" sz="2800" dirty="0"/>
              <a:t>= -2 </a:t>
            </a:r>
            <a:r>
              <a:rPr lang="en-CA" sz="2800" dirty="0"/>
              <a:t>&lt; 0, a maximum exists</a:t>
            </a:r>
          </a:p>
          <a:p>
            <a:pPr marL="742950" indent="-742950" eaLnBrk="1" hangingPunct="1">
              <a:buFontTx/>
              <a:buNone/>
              <a:defRPr/>
            </a:pPr>
            <a:endParaRPr lang="en-US" sz="2800" u="sng" dirty="0"/>
          </a:p>
          <a:p>
            <a:pPr marL="742950" indent="-742950" eaLnBrk="1" hangingPunct="1">
              <a:buFontTx/>
              <a:buNone/>
              <a:defRPr/>
            </a:pPr>
            <a:endParaRPr lang="en-US" sz="2800" dirty="0"/>
          </a:p>
          <a:p>
            <a:pPr marL="742950" indent="-742950" eaLnBrk="1" hangingPunct="1">
              <a:buFontTx/>
              <a:buNone/>
              <a:defRPr/>
            </a:pPr>
            <a:endParaRPr lang="en-US" sz="2800" dirty="0"/>
          </a:p>
          <a:p>
            <a:pPr marL="609600" indent="-609600" eaLnBrk="1" hangingPunct="1">
              <a:buFontTx/>
              <a:buNone/>
              <a:defRPr/>
            </a:pPr>
            <a:endParaRPr lang="en-US" sz="2800" dirty="0"/>
          </a:p>
          <a:p>
            <a:pPr marL="742950" indent="-742950" eaLnBrk="1" hangingPunct="1">
              <a:buFontTx/>
              <a:buNone/>
              <a:defRPr/>
            </a:pPr>
            <a:endParaRPr lang="en-US" sz="2800" dirty="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59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59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59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59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59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59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59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59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59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59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59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59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591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591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591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591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591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591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9140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C7FF40-0662-42FE-8BA2-175B32866DC3}" type="slidenum">
              <a:rPr lang="en-CA"/>
              <a:pPr>
                <a:defRPr/>
              </a:pPr>
              <a:t>37</a:t>
            </a:fld>
            <a:endParaRPr lang="en-CA"/>
          </a:p>
        </p:txBody>
      </p:sp>
      <p:sp>
        <p:nvSpPr>
          <p:cNvPr id="56323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24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sz="3600" b="1" u="sng"/>
              <a:t>4.4 Simple Unconstrained Optimization</a:t>
            </a:r>
            <a:endParaRPr lang="en-US" sz="4400" b="1" u="sng"/>
          </a:p>
        </p:txBody>
      </p:sp>
      <p:sp>
        <p:nvSpPr>
          <p:cNvPr id="8591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2209800"/>
          </a:xfrm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  <a:defRPr/>
            </a:pPr>
            <a:r>
              <a:rPr lang="en-CA" sz="2800" dirty="0"/>
              <a:t>P(</a:t>
            </a:r>
            <a:r>
              <a:rPr lang="en-CA" sz="2800" dirty="0" err="1"/>
              <a:t>w,c</a:t>
            </a:r>
            <a:r>
              <a:rPr lang="en-CA" sz="2800" dirty="0"/>
              <a:t>)=-w</a:t>
            </a:r>
            <a:r>
              <a:rPr lang="en-CA" sz="2800" baseline="30000" dirty="0"/>
              <a:t>2</a:t>
            </a:r>
            <a:r>
              <a:rPr lang="en-CA" sz="2800" dirty="0"/>
              <a:t>+10wc</a:t>
            </a:r>
            <a:r>
              <a:rPr lang="en-CA" sz="2800" baseline="30000" dirty="0"/>
              <a:t>2</a:t>
            </a:r>
            <a:r>
              <a:rPr lang="en-CA" sz="2800" dirty="0"/>
              <a:t> </a:t>
            </a:r>
          </a:p>
          <a:p>
            <a:pPr marL="742950" indent="-742950" eaLnBrk="1" hangingPunct="1">
              <a:buFontTx/>
              <a:buNone/>
              <a:defRPr/>
            </a:pPr>
            <a:r>
              <a:rPr lang="en-CA" sz="2800" dirty="0"/>
              <a:t>w=20 (maximum confirmed)</a:t>
            </a:r>
          </a:p>
          <a:p>
            <a:pPr marL="742950" indent="-742950" eaLnBrk="1" hangingPunct="1">
              <a:buFontTx/>
              <a:buNone/>
              <a:defRPr/>
            </a:pPr>
            <a:endParaRPr lang="en-CA" sz="2800" dirty="0"/>
          </a:p>
          <a:p>
            <a:pPr marL="742950" indent="-742950" eaLnBrk="1" hangingPunct="1">
              <a:buFontTx/>
              <a:buNone/>
              <a:defRPr/>
            </a:pPr>
            <a:r>
              <a:rPr lang="en-CA" sz="2800" b="1" u="sng" dirty="0"/>
              <a:t>3) Find Maximum</a:t>
            </a:r>
          </a:p>
          <a:p>
            <a:pPr marL="742950" indent="-742950" eaLnBrk="1" hangingPunct="1">
              <a:buFontTx/>
              <a:buNone/>
              <a:defRPr/>
            </a:pPr>
            <a:r>
              <a:rPr lang="en-CA" sz="2800" dirty="0"/>
              <a:t>P(20,4)=-20</a:t>
            </a:r>
            <a:r>
              <a:rPr lang="en-CA" sz="2800" baseline="30000" dirty="0"/>
              <a:t>2</a:t>
            </a:r>
            <a:r>
              <a:rPr lang="en-CA" sz="2800" dirty="0"/>
              <a:t>+10(20)(2)</a:t>
            </a:r>
            <a:r>
              <a:rPr lang="en-CA" sz="2800" baseline="30000" dirty="0"/>
              <a:t>2</a:t>
            </a:r>
            <a:endParaRPr lang="en-CA" sz="2800" dirty="0"/>
          </a:p>
          <a:p>
            <a:pPr marL="742950" indent="-742950" eaLnBrk="1" hangingPunct="1">
              <a:buFontTx/>
              <a:buNone/>
              <a:defRPr/>
            </a:pPr>
            <a:r>
              <a:rPr lang="en-CA" sz="2800" dirty="0"/>
              <a:t>P(20,4)=-400+800</a:t>
            </a:r>
          </a:p>
          <a:p>
            <a:pPr marL="742950" indent="-742950" eaLnBrk="1" hangingPunct="1">
              <a:buFontTx/>
              <a:buNone/>
              <a:defRPr/>
            </a:pPr>
            <a:r>
              <a:rPr lang="en-CA" sz="2800" dirty="0"/>
              <a:t>P(20,4)=400</a:t>
            </a:r>
          </a:p>
          <a:p>
            <a:pPr marL="742950" indent="-742950" eaLnBrk="1" hangingPunct="1">
              <a:buFontTx/>
              <a:buNone/>
              <a:defRPr/>
            </a:pPr>
            <a:endParaRPr lang="en-CA" sz="2800" dirty="0"/>
          </a:p>
          <a:p>
            <a:pPr marL="742950" indent="-742950" eaLnBrk="1" hangingPunct="1">
              <a:buFontTx/>
              <a:buNone/>
              <a:defRPr/>
            </a:pPr>
            <a:r>
              <a:rPr lang="en-CA" sz="2800" dirty="0"/>
              <a:t>Productivity is maximized at 400 when wage is 20.</a:t>
            </a:r>
          </a:p>
          <a:p>
            <a:pPr marL="742950" indent="-742950" eaLnBrk="1" hangingPunct="1">
              <a:buFontTx/>
              <a:buNone/>
              <a:defRPr/>
            </a:pPr>
            <a:endParaRPr lang="en-CA" sz="2800" dirty="0"/>
          </a:p>
          <a:p>
            <a:pPr marL="742950" indent="-742950" eaLnBrk="1" hangingPunct="1">
              <a:buFontTx/>
              <a:buNone/>
              <a:defRPr/>
            </a:pPr>
            <a:endParaRPr lang="en-CA" sz="2800" dirty="0"/>
          </a:p>
          <a:p>
            <a:pPr marL="742950" indent="-742950" eaLnBrk="1" hangingPunct="1">
              <a:buFontTx/>
              <a:buNone/>
              <a:defRPr/>
            </a:pPr>
            <a:r>
              <a:rPr lang="en-CA" sz="2800" dirty="0"/>
              <a:t> </a:t>
            </a:r>
          </a:p>
          <a:p>
            <a:pPr marL="742950" indent="-742950" eaLnBrk="1" hangingPunct="1">
              <a:buFontTx/>
              <a:buNone/>
              <a:defRPr/>
            </a:pPr>
            <a:endParaRPr lang="en-CA" sz="2800" dirty="0"/>
          </a:p>
          <a:p>
            <a:pPr marL="742950" indent="-742950" eaLnBrk="1" hangingPunct="1">
              <a:buFontTx/>
              <a:buNone/>
              <a:defRPr/>
            </a:pPr>
            <a:endParaRPr lang="en-US" sz="2800" u="sng" dirty="0"/>
          </a:p>
          <a:p>
            <a:pPr marL="742950" indent="-742950" eaLnBrk="1" hangingPunct="1">
              <a:buFontTx/>
              <a:buNone/>
              <a:defRPr/>
            </a:pPr>
            <a:endParaRPr lang="en-US" sz="2800" dirty="0"/>
          </a:p>
          <a:p>
            <a:pPr marL="742950" indent="-742950" eaLnBrk="1" hangingPunct="1">
              <a:buFontTx/>
              <a:buNone/>
              <a:defRPr/>
            </a:pPr>
            <a:endParaRPr lang="en-US" sz="2800" dirty="0"/>
          </a:p>
          <a:p>
            <a:pPr marL="609600" indent="-609600" eaLnBrk="1" hangingPunct="1">
              <a:buFontTx/>
              <a:buNone/>
              <a:defRPr/>
            </a:pPr>
            <a:endParaRPr lang="en-US" sz="2800" dirty="0"/>
          </a:p>
          <a:p>
            <a:pPr marL="742950" indent="-742950" eaLnBrk="1" hangingPunct="1">
              <a:buFontTx/>
              <a:buNone/>
              <a:defRPr/>
            </a:pPr>
            <a:endParaRPr lang="en-US" sz="2800" dirty="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59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59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59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59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59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59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59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59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59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59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59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59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591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591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5914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5914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9140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E04568-F456-4DD9-A495-D1D2C9AE1C55}" type="slidenum">
              <a:rPr lang="en-CA"/>
              <a:pPr>
                <a:defRPr/>
              </a:pPr>
              <a:t>38</a:t>
            </a:fld>
            <a:endParaRPr lang="en-CA"/>
          </a:p>
        </p:txBody>
      </p:sp>
      <p:sp>
        <p:nvSpPr>
          <p:cNvPr id="57347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8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sz="3600" b="1" u="sng"/>
              <a:t>4.4 Complex Unconstrained Optimization</a:t>
            </a:r>
            <a:endParaRPr lang="en-US" sz="4400" b="1" u="sng"/>
          </a:p>
        </p:txBody>
      </p:sp>
      <p:sp>
        <p:nvSpPr>
          <p:cNvPr id="8591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5562600"/>
          </a:xfrm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  <a:defRPr/>
            </a:pPr>
            <a:r>
              <a:rPr lang="en-US" sz="2800" dirty="0"/>
              <a:t>For a multivariable case where only two variable are controlled, optimization steps are more in-depth:</a:t>
            </a:r>
          </a:p>
          <a:p>
            <a:pPr marL="609600" indent="-609600" eaLnBrk="1" hangingPunct="1">
              <a:buFontTx/>
              <a:buNone/>
              <a:defRPr/>
            </a:pPr>
            <a:r>
              <a:rPr lang="en-US" sz="2800" dirty="0"/>
              <a:t>Consider the function z=f(</a:t>
            </a:r>
            <a:r>
              <a:rPr lang="en-US" sz="2800" dirty="0" err="1"/>
              <a:t>x,y</a:t>
            </a:r>
            <a:r>
              <a:rPr lang="en-US" sz="2800" dirty="0"/>
              <a:t>)</a:t>
            </a:r>
          </a:p>
          <a:p>
            <a:pPr marL="609600" indent="-609600" eaLnBrk="1" hangingPunct="1">
              <a:buFontTx/>
              <a:buNone/>
              <a:defRPr/>
            </a:pPr>
            <a:endParaRPr lang="en-US" sz="2800" dirty="0"/>
          </a:p>
          <a:p>
            <a:pPr marL="742950" indent="-742950" eaLnBrk="1" hangingPunct="1">
              <a:buFontTx/>
              <a:buNone/>
              <a:defRPr/>
            </a:pPr>
            <a:r>
              <a:rPr lang="en-US" sz="2800" b="1" u="sng" dirty="0"/>
              <a:t>1) FOC:</a:t>
            </a:r>
          </a:p>
          <a:p>
            <a:pPr marL="742950" indent="-742950" eaLnBrk="1" hangingPunct="1">
              <a:buFontTx/>
              <a:buNone/>
              <a:defRPr/>
            </a:pPr>
            <a:r>
              <a:rPr lang="en-US" sz="2800" dirty="0"/>
              <a:t>Determine where </a:t>
            </a:r>
            <a:r>
              <a:rPr lang="el-GR" sz="2800" dirty="0"/>
              <a:t>δ</a:t>
            </a:r>
            <a:r>
              <a:rPr lang="en-US" sz="2800" dirty="0"/>
              <a:t>z/</a:t>
            </a:r>
            <a:r>
              <a:rPr lang="el-GR" sz="2800" dirty="0"/>
              <a:t>δ</a:t>
            </a:r>
            <a:r>
              <a:rPr lang="en-US" sz="2800" dirty="0"/>
              <a:t>x=0 (necessary condition)</a:t>
            </a:r>
          </a:p>
          <a:p>
            <a:pPr marL="742950" indent="-742950" eaLnBrk="1" hangingPunct="1">
              <a:buFontTx/>
              <a:buNone/>
              <a:defRPr/>
            </a:pPr>
            <a:r>
              <a:rPr lang="en-US" sz="2800" dirty="0"/>
              <a:t>And</a:t>
            </a:r>
          </a:p>
          <a:p>
            <a:pPr marL="742950" indent="-742950" eaLnBrk="1" hangingPunct="1">
              <a:buFontTx/>
              <a:buNone/>
              <a:defRPr/>
            </a:pPr>
            <a:r>
              <a:rPr lang="en-US" sz="2800" dirty="0"/>
              <a:t>Determine where </a:t>
            </a:r>
            <a:r>
              <a:rPr lang="el-GR" sz="2800" dirty="0"/>
              <a:t>δ</a:t>
            </a:r>
            <a:r>
              <a:rPr lang="en-US" sz="2800" dirty="0"/>
              <a:t>z/</a:t>
            </a:r>
            <a:r>
              <a:rPr lang="el-GR" sz="2800" dirty="0"/>
              <a:t>δ</a:t>
            </a:r>
            <a:r>
              <a:rPr lang="en-US" sz="2800" dirty="0"/>
              <a:t>y=0 (necessary condition)</a:t>
            </a:r>
          </a:p>
          <a:p>
            <a:pPr marL="742950" indent="-742950" eaLnBrk="1" hangingPunct="1">
              <a:buFontTx/>
              <a:buNone/>
              <a:defRPr/>
            </a:pPr>
            <a:endParaRPr lang="en-US" sz="2800" dirty="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59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59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59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59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59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59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59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59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59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59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59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59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9140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38ABA4-163E-482C-916D-F5885C705EE7}" type="slidenum">
              <a:rPr lang="en-CA"/>
              <a:pPr>
                <a:defRPr/>
              </a:pPr>
              <a:t>39</a:t>
            </a:fld>
            <a:endParaRPr lang="en-CA"/>
          </a:p>
        </p:txBody>
      </p:sp>
      <p:sp>
        <p:nvSpPr>
          <p:cNvPr id="7172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sz="3600" b="1" u="sng"/>
              <a:t>4.4 Complex Unconstrained Optimization</a:t>
            </a:r>
            <a:endParaRPr lang="en-US" sz="4400" b="1" u="sng"/>
          </a:p>
        </p:txBody>
      </p:sp>
      <p:sp>
        <p:nvSpPr>
          <p:cNvPr id="8591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5562600"/>
          </a:xfrm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  <a:defRPr/>
            </a:pPr>
            <a:r>
              <a:rPr lang="en-US" sz="2800" dirty="0"/>
              <a:t>For a multivariable case where only two variable are controlled, optimization steps harder:</a:t>
            </a:r>
          </a:p>
          <a:p>
            <a:pPr marL="609600" indent="-609600" eaLnBrk="1" hangingPunct="1">
              <a:buFontTx/>
              <a:buNone/>
              <a:defRPr/>
            </a:pPr>
            <a:r>
              <a:rPr lang="en-US" sz="2800" dirty="0"/>
              <a:t>Consider the function z=f(</a:t>
            </a:r>
            <a:r>
              <a:rPr lang="en-US" sz="2800" dirty="0" err="1"/>
              <a:t>x,y</a:t>
            </a:r>
            <a:r>
              <a:rPr lang="en-US" sz="2800" dirty="0"/>
              <a:t>)</a:t>
            </a:r>
          </a:p>
          <a:p>
            <a:pPr marL="742950" indent="-742950" eaLnBrk="1" hangingPunct="1">
              <a:buFontTx/>
              <a:buNone/>
              <a:defRPr/>
            </a:pPr>
            <a:r>
              <a:rPr lang="en-US" sz="2800" b="1" u="sng" dirty="0"/>
              <a:t>2) SOC:</a:t>
            </a:r>
          </a:p>
          <a:p>
            <a:pPr marL="742950" indent="-742950" eaLnBrk="1" hangingPunct="1">
              <a:buFontTx/>
              <a:buNone/>
              <a:defRPr/>
            </a:pPr>
            <a:r>
              <a:rPr lang="el-GR" sz="2800" dirty="0"/>
              <a:t>δ</a:t>
            </a:r>
            <a:r>
              <a:rPr lang="en-CA" sz="2800" baseline="30000" dirty="0"/>
              <a:t>2</a:t>
            </a:r>
            <a:r>
              <a:rPr lang="en-US" sz="2800" dirty="0"/>
              <a:t>z/</a:t>
            </a:r>
            <a:r>
              <a:rPr lang="el-GR" sz="2800" dirty="0"/>
              <a:t>δ</a:t>
            </a:r>
            <a:r>
              <a:rPr lang="en-US" sz="2800" dirty="0"/>
              <a:t>x</a:t>
            </a:r>
            <a:r>
              <a:rPr lang="en-US" sz="2800" baseline="30000" dirty="0"/>
              <a:t>2</a:t>
            </a:r>
            <a:r>
              <a:rPr lang="en-US" sz="2800" dirty="0"/>
              <a:t>&lt;0 and </a:t>
            </a:r>
            <a:r>
              <a:rPr lang="el-GR" sz="2800" dirty="0"/>
              <a:t>δ</a:t>
            </a:r>
            <a:r>
              <a:rPr lang="en-CA" sz="2800" baseline="30000" dirty="0"/>
              <a:t>2</a:t>
            </a:r>
            <a:r>
              <a:rPr lang="en-US" sz="2800" dirty="0"/>
              <a:t>z/</a:t>
            </a:r>
            <a:r>
              <a:rPr lang="el-GR" sz="2800" dirty="0"/>
              <a:t>δ</a:t>
            </a:r>
            <a:r>
              <a:rPr lang="en-US" sz="2800" dirty="0"/>
              <a:t>y</a:t>
            </a:r>
            <a:r>
              <a:rPr lang="en-US" sz="2800" baseline="30000" dirty="0"/>
              <a:t>2</a:t>
            </a:r>
            <a:r>
              <a:rPr lang="en-US" sz="2800" dirty="0"/>
              <a:t>&lt;0 are necessary for a maximum</a:t>
            </a:r>
            <a:endParaRPr lang="en-CA" sz="2800" dirty="0"/>
          </a:p>
          <a:p>
            <a:pPr marL="742950" indent="-742950" eaLnBrk="1" hangingPunct="1">
              <a:buFontTx/>
              <a:buNone/>
              <a:defRPr/>
            </a:pPr>
            <a:r>
              <a:rPr lang="el-GR" sz="2800" dirty="0"/>
              <a:t>δ</a:t>
            </a:r>
            <a:r>
              <a:rPr lang="en-CA" sz="2800" baseline="30000" dirty="0"/>
              <a:t>2</a:t>
            </a:r>
            <a:r>
              <a:rPr lang="en-US" sz="2800" dirty="0"/>
              <a:t>z/</a:t>
            </a:r>
            <a:r>
              <a:rPr lang="el-GR" sz="2800" dirty="0"/>
              <a:t>δ</a:t>
            </a:r>
            <a:r>
              <a:rPr lang="en-US" sz="2800" dirty="0"/>
              <a:t>x</a:t>
            </a:r>
            <a:r>
              <a:rPr lang="en-US" sz="2800" baseline="30000" dirty="0"/>
              <a:t>2</a:t>
            </a:r>
            <a:r>
              <a:rPr lang="en-US" sz="2800" dirty="0"/>
              <a:t>&gt;0 and </a:t>
            </a:r>
            <a:r>
              <a:rPr lang="el-GR" sz="2800" dirty="0"/>
              <a:t>δ</a:t>
            </a:r>
            <a:r>
              <a:rPr lang="en-CA" sz="2800" baseline="30000" dirty="0"/>
              <a:t>2</a:t>
            </a:r>
            <a:r>
              <a:rPr lang="en-US" sz="2800" dirty="0"/>
              <a:t>z/</a:t>
            </a:r>
            <a:r>
              <a:rPr lang="el-GR" sz="2800" dirty="0"/>
              <a:t>δ</a:t>
            </a:r>
            <a:r>
              <a:rPr lang="en-US" sz="2800" dirty="0"/>
              <a:t>y</a:t>
            </a:r>
            <a:r>
              <a:rPr lang="en-US" sz="2800" baseline="30000" dirty="0"/>
              <a:t>2</a:t>
            </a:r>
            <a:r>
              <a:rPr lang="en-US" sz="2800" dirty="0"/>
              <a:t>&gt;0 are necessary for a minimum</a:t>
            </a:r>
          </a:p>
          <a:p>
            <a:pPr marL="742950" indent="-742950" eaLnBrk="1" hangingPunct="1">
              <a:buFontTx/>
              <a:buNone/>
              <a:defRPr/>
            </a:pPr>
            <a:r>
              <a:rPr lang="en-US" sz="2800" dirty="0"/>
              <a:t>Plus, the cross derivatives can’t be too large compared to the own second partial derivatives:</a:t>
            </a:r>
          </a:p>
          <a:p>
            <a:pPr marL="742950" indent="-742950" eaLnBrk="1" hangingPunct="1">
              <a:buFontTx/>
              <a:buNone/>
              <a:defRPr/>
            </a:pPr>
            <a:endParaRPr lang="en-US" sz="2800" dirty="0"/>
          </a:p>
        </p:txBody>
      </p:sp>
      <p:graphicFrame>
        <p:nvGraphicFramePr>
          <p:cNvPr id="926722" name="Object 2"/>
          <p:cNvGraphicFramePr>
            <a:graphicFrameLocks noChangeAspect="1"/>
          </p:cNvGraphicFramePr>
          <p:nvPr/>
        </p:nvGraphicFramePr>
        <p:xfrm>
          <a:off x="2528888" y="5029200"/>
          <a:ext cx="3990975" cy="1200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4" imgW="1688760" imgH="507960" progId="Equation.3">
                  <p:embed/>
                </p:oleObj>
              </mc:Choice>
              <mc:Fallback>
                <p:oleObj name="Equation" r:id="rId4" imgW="1688760" imgH="50796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8888" y="5029200"/>
                        <a:ext cx="3990975" cy="12001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59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59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59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59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59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59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59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59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59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59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59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59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26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26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914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4FBDD4-C5EA-4A75-A250-8B83CA6C2833}" type="slidenum">
              <a:rPr lang="en-CA"/>
              <a:pPr>
                <a:defRPr/>
              </a:pPr>
              <a:t>4</a:t>
            </a:fld>
            <a:endParaRPr lang="en-CA"/>
          </a:p>
        </p:txBody>
      </p:sp>
      <p:sp>
        <p:nvSpPr>
          <p:cNvPr id="21507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1143000"/>
          </a:xfrm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b="1"/>
              <a:t>4. </a:t>
            </a:r>
            <a:r>
              <a:rPr lang="en-US" sz="4400" b="1"/>
              <a:t>Calculus and Applications involving More than One Variable</a:t>
            </a:r>
          </a:p>
        </p:txBody>
      </p:sp>
      <p:sp>
        <p:nvSpPr>
          <p:cNvPr id="4147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2057400"/>
            <a:ext cx="8915400" cy="5105400"/>
          </a:xfrm>
          <a:noFill/>
        </p:spPr>
        <p:txBody>
          <a:bodyPr lIns="90487" tIns="44450" rIns="90487" bIns="44450"/>
          <a:lstStyle/>
          <a:p>
            <a:pPr eaLnBrk="1" hangingPunct="1">
              <a:buFontTx/>
              <a:buNone/>
            </a:pPr>
            <a:r>
              <a:rPr lang="en-US" sz="3600"/>
              <a:t>4.1 Derivatives of Functions of More Than One Variable</a:t>
            </a:r>
          </a:p>
          <a:p>
            <a:pPr eaLnBrk="1" hangingPunct="1">
              <a:buFontTx/>
              <a:buNone/>
            </a:pPr>
            <a:r>
              <a:rPr lang="en-US" sz="3600"/>
              <a:t>4.2 Applications Using Partial Derivatives</a:t>
            </a:r>
          </a:p>
          <a:p>
            <a:pPr eaLnBrk="1" hangingPunct="1">
              <a:buFontTx/>
              <a:buNone/>
            </a:pPr>
            <a:r>
              <a:rPr lang="en-US" sz="3600"/>
              <a:t>4.3 Partial and Total Derivatives</a:t>
            </a:r>
          </a:p>
          <a:p>
            <a:pPr eaLnBrk="1" hangingPunct="1">
              <a:buFontTx/>
              <a:buNone/>
            </a:pPr>
            <a:r>
              <a:rPr lang="en-US" sz="3600"/>
              <a:t>4.4 Unconstrained Optimization</a:t>
            </a:r>
          </a:p>
          <a:p>
            <a:pPr eaLnBrk="1" hangingPunct="1">
              <a:buFontTx/>
              <a:buNone/>
            </a:pPr>
            <a:r>
              <a:rPr lang="en-US" sz="3600"/>
              <a:t>4.5 Constrained Optimization</a:t>
            </a: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4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4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47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47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47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47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47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47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47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47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4724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08CF17-D4A0-442D-9355-AE76CD084F43}" type="slidenum">
              <a:rPr lang="en-CA"/>
              <a:pPr>
                <a:defRPr/>
              </a:pPr>
              <a:t>40</a:t>
            </a:fld>
            <a:endParaRPr lang="en-CA"/>
          </a:p>
        </p:txBody>
      </p:sp>
      <p:sp>
        <p:nvSpPr>
          <p:cNvPr id="8196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sz="3600" b="1" u="sng"/>
              <a:t>4.4 Complex Unconstrained Optimization</a:t>
            </a:r>
            <a:endParaRPr lang="en-US" sz="4400" b="1" u="sng"/>
          </a:p>
        </p:txBody>
      </p:sp>
      <p:sp>
        <p:nvSpPr>
          <p:cNvPr id="8591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2667000"/>
            <a:ext cx="8915400" cy="3810000"/>
          </a:xfrm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  <a:defRPr/>
            </a:pPr>
            <a:r>
              <a:rPr lang="en-CA" sz="2800" dirty="0"/>
              <a:t>If this third SOC requirement is not fulfilled, a SADDLE POINT occurs, where z is a maximum with regards to one variable but a minimum with regards to the other. (</a:t>
            </a:r>
            <a:r>
              <a:rPr lang="en-CA" sz="2800" dirty="0" err="1"/>
              <a:t>ie</a:t>
            </a:r>
            <a:r>
              <a:rPr lang="en-CA" sz="2800" dirty="0"/>
              <a:t>: wage maximizes productivity while working conditions minimizes it)</a:t>
            </a:r>
          </a:p>
          <a:p>
            <a:pPr marL="609600" indent="-609600" eaLnBrk="1" hangingPunct="1">
              <a:buFontTx/>
              <a:buNone/>
              <a:defRPr/>
            </a:pPr>
            <a:r>
              <a:rPr lang="en-CA" sz="2800" dirty="0"/>
              <a:t>Vaguely, even though both variables work to increase z, their interaction with each other outweighs this maximizing effect</a:t>
            </a:r>
            <a:endParaRPr lang="en-US" sz="2800" dirty="0"/>
          </a:p>
          <a:p>
            <a:pPr marL="742950" indent="-742950" eaLnBrk="1" hangingPunct="1">
              <a:buFontTx/>
              <a:buNone/>
              <a:defRPr/>
            </a:pPr>
            <a:endParaRPr lang="en-US" sz="2800" dirty="0"/>
          </a:p>
        </p:txBody>
      </p:sp>
      <p:graphicFrame>
        <p:nvGraphicFramePr>
          <p:cNvPr id="926722" name="Object 2"/>
          <p:cNvGraphicFramePr>
            <a:graphicFrameLocks noChangeAspect="1"/>
          </p:cNvGraphicFramePr>
          <p:nvPr/>
        </p:nvGraphicFramePr>
        <p:xfrm>
          <a:off x="1847850" y="1066800"/>
          <a:ext cx="5321300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4" imgW="1688760" imgH="507960" progId="Equation.3">
                  <p:embed/>
                </p:oleObj>
              </mc:Choice>
              <mc:Fallback>
                <p:oleObj name="Equation" r:id="rId4" imgW="1688760" imgH="50796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0" y="1066800"/>
                        <a:ext cx="5321300" cy="16002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6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6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59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59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59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59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16A1EB-6250-4530-9012-98905F21C699}" type="slidenum">
              <a:rPr lang="en-CA"/>
              <a:pPr>
                <a:defRPr/>
              </a:pPr>
              <a:t>41</a:t>
            </a:fld>
            <a:endParaRPr lang="en-CA"/>
          </a:p>
        </p:txBody>
      </p:sp>
      <p:sp>
        <p:nvSpPr>
          <p:cNvPr id="58371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2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sz="3600" b="1" u="sng"/>
              <a:t>4.4 Complex Unconstrained Optimization</a:t>
            </a:r>
            <a:endParaRPr lang="en-US" sz="4400" b="1" u="sng"/>
          </a:p>
        </p:txBody>
      </p:sp>
      <p:sp>
        <p:nvSpPr>
          <p:cNvPr id="8591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915400" cy="4648200"/>
          </a:xfrm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  <a:defRPr/>
            </a:pPr>
            <a:r>
              <a:rPr lang="en-CA" sz="2800" dirty="0"/>
              <a:t>Let P(</a:t>
            </a:r>
            <a:r>
              <a:rPr lang="en-CA" sz="2800" dirty="0" err="1"/>
              <a:t>w,c</a:t>
            </a:r>
            <a:r>
              <a:rPr lang="en-CA" sz="2800" dirty="0"/>
              <a:t>)=-w</a:t>
            </a:r>
            <a:r>
              <a:rPr lang="en-CA" sz="2800" baseline="30000" dirty="0"/>
              <a:t>2</a:t>
            </a:r>
            <a:r>
              <a:rPr lang="en-CA" sz="2800" dirty="0"/>
              <a:t>+wc-c</a:t>
            </a:r>
            <a:r>
              <a:rPr lang="en-CA" sz="2800" baseline="30000" dirty="0"/>
              <a:t>2 </a:t>
            </a:r>
            <a:r>
              <a:rPr lang="en-CA" sz="2800" dirty="0"/>
              <a:t>+9c , maximize productivity</a:t>
            </a:r>
          </a:p>
          <a:p>
            <a:pPr marL="609600" indent="-609600" eaLnBrk="1" hangingPunct="1">
              <a:buFontTx/>
              <a:buNone/>
              <a:defRPr/>
            </a:pPr>
            <a:r>
              <a:rPr lang="en-US" sz="2800" u="sng" dirty="0"/>
              <a:t>1) FOC:</a:t>
            </a:r>
          </a:p>
          <a:p>
            <a:pPr marL="742950" indent="-742950" eaLnBrk="1" hangingPunct="1">
              <a:buFontTx/>
              <a:buNone/>
              <a:defRPr/>
            </a:pPr>
            <a:r>
              <a:rPr lang="el-GR" sz="2800" dirty="0"/>
              <a:t>δ</a:t>
            </a:r>
            <a:r>
              <a:rPr lang="en-US" sz="2800" dirty="0"/>
              <a:t>p/</a:t>
            </a:r>
            <a:r>
              <a:rPr lang="el-GR" sz="2800" dirty="0"/>
              <a:t>δ</a:t>
            </a:r>
            <a:r>
              <a:rPr lang="en-CA" sz="2800" dirty="0"/>
              <a:t>w =-2w+c=0 </a:t>
            </a:r>
          </a:p>
          <a:p>
            <a:pPr marL="742950" indent="-742950" eaLnBrk="1" hangingPunct="1">
              <a:buFontTx/>
              <a:buNone/>
              <a:defRPr/>
            </a:pPr>
            <a:r>
              <a:rPr lang="en-CA" sz="2800" dirty="0"/>
              <a:t>2w=c</a:t>
            </a:r>
          </a:p>
          <a:p>
            <a:pPr marL="742950" indent="-742950" eaLnBrk="1" hangingPunct="1">
              <a:buFontTx/>
              <a:buNone/>
              <a:defRPr/>
            </a:pPr>
            <a:r>
              <a:rPr lang="el-GR" sz="2800" dirty="0"/>
              <a:t>δ</a:t>
            </a:r>
            <a:r>
              <a:rPr lang="en-US" sz="2800" dirty="0"/>
              <a:t>p/</a:t>
            </a:r>
            <a:r>
              <a:rPr lang="el-GR" sz="2800" dirty="0"/>
              <a:t>δ</a:t>
            </a:r>
            <a:r>
              <a:rPr lang="en-CA" sz="2800" dirty="0"/>
              <a:t>c=w-2c+9=0</a:t>
            </a:r>
          </a:p>
          <a:p>
            <a:pPr marL="742950" indent="-742950" eaLnBrk="1" hangingPunct="1">
              <a:buFontTx/>
              <a:buNone/>
              <a:defRPr/>
            </a:pPr>
            <a:r>
              <a:rPr lang="en-CA" sz="2800" dirty="0"/>
              <a:t>w=2c-9</a:t>
            </a:r>
          </a:p>
          <a:p>
            <a:pPr marL="742950" indent="-742950" eaLnBrk="1" hangingPunct="1">
              <a:buFontTx/>
              <a:buNone/>
              <a:defRPr/>
            </a:pPr>
            <a:r>
              <a:rPr lang="en-CA" sz="2800" dirty="0"/>
              <a:t>w=2(2w)-9</a:t>
            </a:r>
          </a:p>
          <a:p>
            <a:pPr marL="742950" indent="-742950" eaLnBrk="1" hangingPunct="1">
              <a:buFontTx/>
              <a:buNone/>
              <a:defRPr/>
            </a:pPr>
            <a:r>
              <a:rPr lang="en-CA" sz="2800" dirty="0"/>
              <a:t>-3w=-9</a:t>
            </a:r>
          </a:p>
          <a:p>
            <a:pPr marL="742950" indent="-742950" eaLnBrk="1" hangingPunct="1">
              <a:buFontTx/>
              <a:buNone/>
              <a:defRPr/>
            </a:pPr>
            <a:r>
              <a:rPr lang="en-CA" sz="2800" dirty="0"/>
              <a:t>w=3</a:t>
            </a:r>
          </a:p>
          <a:p>
            <a:pPr marL="742950" indent="-742950" eaLnBrk="1" hangingPunct="1">
              <a:buFontTx/>
              <a:buNone/>
              <a:defRPr/>
            </a:pPr>
            <a:r>
              <a:rPr lang="en-CA" sz="2800" dirty="0"/>
              <a:t>2w=c</a:t>
            </a:r>
          </a:p>
          <a:p>
            <a:pPr marL="742950" indent="-742950" eaLnBrk="1" hangingPunct="1">
              <a:buFontTx/>
              <a:buNone/>
              <a:defRPr/>
            </a:pPr>
            <a:r>
              <a:rPr lang="en-CA" sz="2800" dirty="0"/>
              <a:t>6=c</a:t>
            </a:r>
          </a:p>
          <a:p>
            <a:pPr marL="742950" indent="-742950" eaLnBrk="1" hangingPunct="1">
              <a:buFontTx/>
              <a:buNone/>
              <a:defRPr/>
            </a:pPr>
            <a:endParaRPr lang="en-US" sz="2800" dirty="0"/>
          </a:p>
          <a:p>
            <a:pPr marL="742950" indent="-742950" eaLnBrk="1" hangingPunct="1">
              <a:buFontTx/>
              <a:buNone/>
              <a:defRPr/>
            </a:pPr>
            <a:endParaRPr lang="en-US" sz="2800" dirty="0"/>
          </a:p>
          <a:p>
            <a:pPr marL="609600" indent="-609600" eaLnBrk="1" hangingPunct="1">
              <a:buFontTx/>
              <a:buNone/>
              <a:defRPr/>
            </a:pPr>
            <a:endParaRPr lang="en-US" sz="2800" dirty="0"/>
          </a:p>
          <a:p>
            <a:pPr marL="742950" indent="-742950" eaLnBrk="1" hangingPunct="1">
              <a:buFontTx/>
              <a:buNone/>
              <a:defRPr/>
            </a:pPr>
            <a:endParaRPr lang="en-US" sz="2800" dirty="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59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59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59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59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59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59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59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59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59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59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59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59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59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59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591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591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591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591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591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591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5914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5914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9140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3E22F1-35BE-4601-A4A1-E9E4BAC5F308}" type="slidenum">
              <a:rPr lang="en-CA"/>
              <a:pPr>
                <a:defRPr/>
              </a:pPr>
              <a:t>42</a:t>
            </a:fld>
            <a:endParaRPr lang="en-CA"/>
          </a:p>
        </p:txBody>
      </p:sp>
      <p:sp>
        <p:nvSpPr>
          <p:cNvPr id="9220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sz="3600" b="1" u="sng"/>
              <a:t>4.4 Complex Unconstrained Optimization</a:t>
            </a:r>
            <a:endParaRPr lang="en-US" sz="4400" b="1" u="sng"/>
          </a:p>
        </p:txBody>
      </p:sp>
      <p:sp>
        <p:nvSpPr>
          <p:cNvPr id="8591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915400" cy="2209800"/>
          </a:xfrm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  <a:defRPr/>
            </a:pPr>
            <a:r>
              <a:rPr lang="en-CA" sz="2800" dirty="0"/>
              <a:t>P(</a:t>
            </a:r>
            <a:r>
              <a:rPr lang="en-CA" sz="2800" dirty="0" err="1"/>
              <a:t>w,c</a:t>
            </a:r>
            <a:r>
              <a:rPr lang="en-CA" sz="2800" dirty="0"/>
              <a:t>)=-w</a:t>
            </a:r>
            <a:r>
              <a:rPr lang="en-CA" sz="2800" baseline="30000" dirty="0"/>
              <a:t>2</a:t>
            </a:r>
            <a:r>
              <a:rPr lang="en-CA" sz="2800" dirty="0"/>
              <a:t>+wc-c</a:t>
            </a:r>
            <a:r>
              <a:rPr lang="en-CA" sz="2800" baseline="30000" dirty="0"/>
              <a:t>2 </a:t>
            </a:r>
            <a:r>
              <a:rPr lang="en-CA" sz="2800" dirty="0"/>
              <a:t>+9c </a:t>
            </a:r>
          </a:p>
          <a:p>
            <a:pPr marL="742950" indent="-742950" eaLnBrk="1" hangingPunct="1">
              <a:buFontTx/>
              <a:buNone/>
              <a:defRPr/>
            </a:pPr>
            <a:r>
              <a:rPr lang="el-GR" sz="2800" dirty="0"/>
              <a:t>δ</a:t>
            </a:r>
            <a:r>
              <a:rPr lang="en-US" sz="2800" dirty="0"/>
              <a:t>p/</a:t>
            </a:r>
            <a:r>
              <a:rPr lang="el-GR" sz="2800" dirty="0"/>
              <a:t>δ</a:t>
            </a:r>
            <a:r>
              <a:rPr lang="en-CA" sz="2800" dirty="0"/>
              <a:t>w =-2w+c=0 </a:t>
            </a:r>
          </a:p>
          <a:p>
            <a:pPr marL="609600" indent="-609600" eaLnBrk="1" hangingPunct="1">
              <a:buFontTx/>
              <a:buNone/>
              <a:defRPr/>
            </a:pPr>
            <a:r>
              <a:rPr lang="el-GR" sz="2800" dirty="0"/>
              <a:t>δ</a:t>
            </a:r>
            <a:r>
              <a:rPr lang="en-US" sz="2800" dirty="0"/>
              <a:t>p/</a:t>
            </a:r>
            <a:r>
              <a:rPr lang="el-GR" sz="2800" dirty="0"/>
              <a:t>δ</a:t>
            </a:r>
            <a:r>
              <a:rPr lang="en-CA" sz="2800" dirty="0"/>
              <a:t>c=w-2c+9=0</a:t>
            </a:r>
          </a:p>
          <a:p>
            <a:pPr marL="609600" indent="-609600" eaLnBrk="1" hangingPunct="1">
              <a:buFontTx/>
              <a:buNone/>
              <a:defRPr/>
            </a:pPr>
            <a:r>
              <a:rPr lang="en-CA" sz="2800" dirty="0"/>
              <a:t>w=3, c=6 (possible max/min)</a:t>
            </a:r>
          </a:p>
          <a:p>
            <a:pPr marL="742950" indent="-742950" eaLnBrk="1" hangingPunct="1">
              <a:buFontTx/>
              <a:buNone/>
              <a:defRPr/>
            </a:pPr>
            <a:r>
              <a:rPr lang="en-US" sz="2800" u="sng" dirty="0"/>
              <a:t>2) SOC:</a:t>
            </a:r>
          </a:p>
          <a:p>
            <a:pPr marL="742950" indent="-742950" eaLnBrk="1" hangingPunct="1">
              <a:buFontTx/>
              <a:buNone/>
              <a:defRPr/>
            </a:pPr>
            <a:r>
              <a:rPr lang="el-GR" sz="2800" dirty="0"/>
              <a:t>δ</a:t>
            </a:r>
            <a:r>
              <a:rPr lang="en-CA" sz="2800" baseline="30000" dirty="0"/>
              <a:t>2</a:t>
            </a:r>
            <a:r>
              <a:rPr lang="en-US" sz="2800" dirty="0"/>
              <a:t>p/</a:t>
            </a:r>
            <a:r>
              <a:rPr lang="el-GR" sz="2800" dirty="0"/>
              <a:t>δ</a:t>
            </a:r>
            <a:r>
              <a:rPr lang="en-US" sz="2800" dirty="0"/>
              <a:t>w</a:t>
            </a:r>
            <a:r>
              <a:rPr lang="en-US" sz="2800" baseline="30000" dirty="0"/>
              <a:t>2</a:t>
            </a:r>
            <a:r>
              <a:rPr lang="en-US" sz="2800" dirty="0"/>
              <a:t>= -2 &lt; 0</a:t>
            </a:r>
          </a:p>
          <a:p>
            <a:pPr marL="742950" indent="-742950" eaLnBrk="1" hangingPunct="1">
              <a:buFontTx/>
              <a:buNone/>
              <a:defRPr/>
            </a:pPr>
            <a:r>
              <a:rPr lang="el-GR" sz="2800" dirty="0"/>
              <a:t>δ</a:t>
            </a:r>
            <a:r>
              <a:rPr lang="en-CA" sz="2800" baseline="30000" dirty="0"/>
              <a:t>2</a:t>
            </a:r>
            <a:r>
              <a:rPr lang="en-US" sz="2800" dirty="0"/>
              <a:t>p/</a:t>
            </a:r>
            <a:r>
              <a:rPr lang="el-GR" sz="2800" dirty="0"/>
              <a:t>δ</a:t>
            </a:r>
            <a:r>
              <a:rPr lang="en-US" sz="2800" dirty="0"/>
              <a:t>c</a:t>
            </a:r>
            <a:r>
              <a:rPr lang="en-US" sz="2800" baseline="30000" dirty="0"/>
              <a:t>2</a:t>
            </a:r>
            <a:r>
              <a:rPr lang="en-US" sz="2800" dirty="0"/>
              <a:t>= -2 &lt; 0, possible max</a:t>
            </a:r>
            <a:endParaRPr lang="en-CA" sz="2800" dirty="0"/>
          </a:p>
          <a:p>
            <a:pPr marL="742950" indent="-742950" eaLnBrk="1" hangingPunct="1">
              <a:buFontTx/>
              <a:buNone/>
              <a:defRPr/>
            </a:pPr>
            <a:endParaRPr lang="en-CA" sz="2800" dirty="0"/>
          </a:p>
          <a:p>
            <a:pPr marL="742950" indent="-742950" eaLnBrk="1" hangingPunct="1">
              <a:buFontTx/>
              <a:buNone/>
              <a:defRPr/>
            </a:pPr>
            <a:endParaRPr lang="en-CA" sz="2800" dirty="0"/>
          </a:p>
          <a:p>
            <a:pPr marL="742950" indent="-742950" eaLnBrk="1" hangingPunct="1">
              <a:buFontTx/>
              <a:buNone/>
              <a:defRPr/>
            </a:pPr>
            <a:endParaRPr lang="en-CA" sz="2800" dirty="0"/>
          </a:p>
          <a:p>
            <a:pPr marL="742950" indent="-742950" eaLnBrk="1" hangingPunct="1">
              <a:buFontTx/>
              <a:buNone/>
              <a:defRPr/>
            </a:pPr>
            <a:r>
              <a:rPr lang="en-CA" sz="2800" dirty="0"/>
              <a:t> </a:t>
            </a:r>
          </a:p>
          <a:p>
            <a:pPr marL="742950" indent="-742950" eaLnBrk="1" hangingPunct="1">
              <a:buFontTx/>
              <a:buNone/>
              <a:defRPr/>
            </a:pPr>
            <a:endParaRPr lang="en-CA" sz="2800" dirty="0"/>
          </a:p>
          <a:p>
            <a:pPr marL="742950" indent="-742950" eaLnBrk="1" hangingPunct="1">
              <a:buFontTx/>
              <a:buNone/>
              <a:defRPr/>
            </a:pPr>
            <a:endParaRPr lang="en-US" sz="2800" u="sng" dirty="0"/>
          </a:p>
          <a:p>
            <a:pPr marL="742950" indent="-742950" eaLnBrk="1" hangingPunct="1">
              <a:buFontTx/>
              <a:buNone/>
              <a:defRPr/>
            </a:pPr>
            <a:endParaRPr lang="en-US" sz="2800" dirty="0"/>
          </a:p>
          <a:p>
            <a:pPr marL="742950" indent="-742950" eaLnBrk="1" hangingPunct="1">
              <a:buFontTx/>
              <a:buNone/>
              <a:defRPr/>
            </a:pPr>
            <a:endParaRPr lang="en-US" sz="2800" dirty="0"/>
          </a:p>
          <a:p>
            <a:pPr marL="609600" indent="-609600" eaLnBrk="1" hangingPunct="1">
              <a:buFontTx/>
              <a:buNone/>
              <a:defRPr/>
            </a:pPr>
            <a:endParaRPr lang="en-US" sz="2800" dirty="0"/>
          </a:p>
          <a:p>
            <a:pPr marL="742950" indent="-742950" eaLnBrk="1" hangingPunct="1">
              <a:buFontTx/>
              <a:buNone/>
              <a:defRPr/>
            </a:pPr>
            <a:endParaRPr lang="en-US" sz="2800" dirty="0"/>
          </a:p>
        </p:txBody>
      </p:sp>
      <p:graphicFrame>
        <p:nvGraphicFramePr>
          <p:cNvPr id="928770" name="Object 2"/>
          <p:cNvGraphicFramePr>
            <a:graphicFrameLocks noChangeAspect="1"/>
          </p:cNvGraphicFramePr>
          <p:nvPr/>
        </p:nvGraphicFramePr>
        <p:xfrm>
          <a:off x="239713" y="4724400"/>
          <a:ext cx="4624387" cy="190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4" imgW="2463480" imgH="1015920" progId="Equation.3">
                  <p:embed/>
                </p:oleObj>
              </mc:Choice>
              <mc:Fallback>
                <p:oleObj name="Equation" r:id="rId4" imgW="2463480" imgH="101592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713" y="4724400"/>
                        <a:ext cx="4624387" cy="19065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"/>
          <p:cNvSpPr txBox="1">
            <a:spLocks noChangeArrowheads="1"/>
          </p:cNvSpPr>
          <p:nvPr/>
        </p:nvSpPr>
        <p:spPr bwMode="auto">
          <a:xfrm>
            <a:off x="4953000" y="4648200"/>
            <a:ext cx="44196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742950" indent="-742950">
              <a:spcBef>
                <a:spcPct val="20000"/>
              </a:spcBef>
              <a:defRPr/>
            </a:pPr>
            <a:r>
              <a:rPr lang="en-US" sz="2800" b="0" kern="0" dirty="0">
                <a:latin typeface="+mn-lt"/>
              </a:rPr>
              <a:t>Maximum confirmed</a:t>
            </a:r>
          </a:p>
        </p:txBody>
      </p:sp>
      <p:sp>
        <p:nvSpPr>
          <p:cNvPr id="9" name="Smiley Face 8"/>
          <p:cNvSpPr>
            <a:spLocks noChangeArrowheads="1"/>
          </p:cNvSpPr>
          <p:nvPr/>
        </p:nvSpPr>
        <p:spPr bwMode="auto">
          <a:xfrm>
            <a:off x="5791200" y="5257800"/>
            <a:ext cx="1524000" cy="1371600"/>
          </a:xfrm>
          <a:prstGeom prst="smileyFace">
            <a:avLst>
              <a:gd name="adj" fmla="val 4653"/>
            </a:avLst>
          </a:prstGeom>
          <a:solidFill>
            <a:srgbClr val="FFFF00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59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59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59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59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59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59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59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59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59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59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59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59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59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59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5914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5914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28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28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9140" grpId="0" build="p"/>
      <p:bldP spid="8" grpId="0" build="p"/>
      <p:bldP spid="9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637A73-2ADC-419C-A4F4-E1F805C960C9}" type="slidenum">
              <a:rPr lang="en-CA"/>
              <a:pPr>
                <a:defRPr/>
              </a:pPr>
              <a:t>43</a:t>
            </a:fld>
            <a:endParaRPr lang="en-CA"/>
          </a:p>
        </p:txBody>
      </p:sp>
      <p:sp>
        <p:nvSpPr>
          <p:cNvPr id="10244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sz="3600" b="1" u="sng"/>
              <a:t>4.4 Complex Unconstrained Optimization</a:t>
            </a:r>
            <a:endParaRPr lang="en-US" sz="4400" b="1" u="sng"/>
          </a:p>
        </p:txBody>
      </p:sp>
      <p:sp>
        <p:nvSpPr>
          <p:cNvPr id="8591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915400" cy="2209800"/>
          </a:xfrm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  <a:defRPr/>
            </a:pPr>
            <a:r>
              <a:rPr lang="en-CA" sz="2800" dirty="0"/>
              <a:t>P(</a:t>
            </a:r>
            <a:r>
              <a:rPr lang="en-CA" sz="2800" dirty="0" err="1"/>
              <a:t>w,c</a:t>
            </a:r>
            <a:r>
              <a:rPr lang="en-CA" sz="2800" dirty="0"/>
              <a:t>)=-w</a:t>
            </a:r>
            <a:r>
              <a:rPr lang="en-CA" sz="2800" baseline="30000" dirty="0"/>
              <a:t>2</a:t>
            </a:r>
            <a:r>
              <a:rPr lang="en-CA" sz="2800" dirty="0"/>
              <a:t>+wc-c</a:t>
            </a:r>
            <a:r>
              <a:rPr lang="en-CA" sz="2800" baseline="30000" dirty="0"/>
              <a:t>2 </a:t>
            </a:r>
            <a:r>
              <a:rPr lang="en-CA" sz="2800" dirty="0"/>
              <a:t>+9c </a:t>
            </a:r>
          </a:p>
          <a:p>
            <a:pPr marL="609600" indent="-609600" eaLnBrk="1" hangingPunct="1">
              <a:buFontTx/>
              <a:buNone/>
              <a:defRPr/>
            </a:pPr>
            <a:r>
              <a:rPr lang="en-CA" sz="2800" dirty="0"/>
              <a:t>w=3, c=6 (confirmed max)</a:t>
            </a:r>
          </a:p>
          <a:p>
            <a:pPr marL="742950" indent="-742950" eaLnBrk="1" hangingPunct="1">
              <a:buFontTx/>
              <a:buNone/>
              <a:defRPr/>
            </a:pPr>
            <a:r>
              <a:rPr lang="en-US" sz="2800" u="sng" dirty="0"/>
              <a:t>3) Find productivity:</a:t>
            </a:r>
          </a:p>
          <a:p>
            <a:pPr marL="742950" indent="-742950" eaLnBrk="1" hangingPunct="1">
              <a:buFontTx/>
              <a:buNone/>
              <a:defRPr/>
            </a:pPr>
            <a:endParaRPr lang="en-CA" sz="2800" dirty="0"/>
          </a:p>
          <a:p>
            <a:pPr marL="742950" indent="-742950" eaLnBrk="1" hangingPunct="1">
              <a:buFontTx/>
              <a:buNone/>
              <a:defRPr/>
            </a:pPr>
            <a:endParaRPr lang="en-CA" sz="2800" dirty="0"/>
          </a:p>
          <a:p>
            <a:pPr marL="742950" indent="-742950" eaLnBrk="1" hangingPunct="1">
              <a:buFontTx/>
              <a:buNone/>
              <a:defRPr/>
            </a:pPr>
            <a:endParaRPr lang="en-CA" sz="2800" dirty="0"/>
          </a:p>
          <a:p>
            <a:pPr marL="742950" indent="-742950" eaLnBrk="1" hangingPunct="1">
              <a:buFontTx/>
              <a:buNone/>
              <a:defRPr/>
            </a:pPr>
            <a:r>
              <a:rPr lang="en-CA" sz="2800" dirty="0"/>
              <a:t> </a:t>
            </a:r>
          </a:p>
          <a:p>
            <a:pPr marL="742950" indent="-742950" eaLnBrk="1" hangingPunct="1">
              <a:buFontTx/>
              <a:buNone/>
              <a:defRPr/>
            </a:pPr>
            <a:endParaRPr lang="en-CA" sz="2800" dirty="0"/>
          </a:p>
          <a:p>
            <a:pPr marL="742950" indent="-742950" eaLnBrk="1" hangingPunct="1">
              <a:buFontTx/>
              <a:buNone/>
              <a:defRPr/>
            </a:pPr>
            <a:endParaRPr lang="en-US" sz="2800" u="sng" dirty="0"/>
          </a:p>
          <a:p>
            <a:pPr marL="742950" indent="-742950" eaLnBrk="1" hangingPunct="1">
              <a:buFontTx/>
              <a:buNone/>
              <a:defRPr/>
            </a:pPr>
            <a:endParaRPr lang="en-US" sz="2800" dirty="0"/>
          </a:p>
          <a:p>
            <a:pPr marL="742950" indent="-742950" eaLnBrk="1" hangingPunct="1">
              <a:buFontTx/>
              <a:buNone/>
              <a:defRPr/>
            </a:pPr>
            <a:endParaRPr lang="en-US" sz="2800" dirty="0"/>
          </a:p>
          <a:p>
            <a:pPr marL="609600" indent="-609600" eaLnBrk="1" hangingPunct="1">
              <a:buFontTx/>
              <a:buNone/>
              <a:defRPr/>
            </a:pPr>
            <a:endParaRPr lang="en-US" sz="2800" dirty="0"/>
          </a:p>
          <a:p>
            <a:pPr marL="742950" indent="-742950" eaLnBrk="1" hangingPunct="1">
              <a:buFontTx/>
              <a:buNone/>
              <a:defRPr/>
            </a:pPr>
            <a:endParaRPr lang="en-US" sz="2800" dirty="0"/>
          </a:p>
        </p:txBody>
      </p:sp>
      <p:graphicFrame>
        <p:nvGraphicFramePr>
          <p:cNvPr id="928770" name="Object 2"/>
          <p:cNvGraphicFramePr>
            <a:graphicFrameLocks noChangeAspect="1"/>
          </p:cNvGraphicFramePr>
          <p:nvPr/>
        </p:nvGraphicFramePr>
        <p:xfrm>
          <a:off x="152400" y="2667000"/>
          <a:ext cx="4572000" cy="225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Equation" r:id="rId4" imgW="1904760" imgH="939600" progId="Equation.3">
                  <p:embed/>
                </p:oleObj>
              </mc:Choice>
              <mc:Fallback>
                <p:oleObj name="Equation" r:id="rId4" imgW="1904760" imgH="939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2667000"/>
                        <a:ext cx="4572000" cy="22558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4"/>
          <p:cNvSpPr txBox="1">
            <a:spLocks noChangeArrowheads="1"/>
          </p:cNvSpPr>
          <p:nvPr/>
        </p:nvSpPr>
        <p:spPr bwMode="auto">
          <a:xfrm>
            <a:off x="304800" y="4876800"/>
            <a:ext cx="8915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609600" indent="-609600">
              <a:spcBef>
                <a:spcPct val="20000"/>
              </a:spcBef>
              <a:defRPr/>
            </a:pPr>
            <a:r>
              <a:rPr lang="en-CA" sz="2800" b="0" kern="0" dirty="0">
                <a:latin typeface="+mn-lt"/>
              </a:rPr>
              <a:t>Productivity is maximized at 27 when wage=3 and working conditions=6.</a:t>
            </a:r>
            <a:endParaRPr lang="en-US" sz="2800" b="0" u="sng" kern="0" dirty="0">
              <a:latin typeface="+mn-lt"/>
            </a:endParaRPr>
          </a:p>
          <a:p>
            <a:pPr marL="742950" indent="-742950">
              <a:spcBef>
                <a:spcPct val="20000"/>
              </a:spcBef>
              <a:defRPr/>
            </a:pPr>
            <a:endParaRPr lang="en-CA" sz="2800" b="0" kern="0" dirty="0">
              <a:latin typeface="+mn-lt"/>
            </a:endParaRPr>
          </a:p>
          <a:p>
            <a:pPr marL="742950" indent="-742950">
              <a:spcBef>
                <a:spcPct val="20000"/>
              </a:spcBef>
              <a:defRPr/>
            </a:pPr>
            <a:endParaRPr lang="en-CA" sz="2800" b="0" kern="0" dirty="0">
              <a:latin typeface="+mn-lt"/>
            </a:endParaRPr>
          </a:p>
          <a:p>
            <a:pPr marL="742950" indent="-742950">
              <a:spcBef>
                <a:spcPct val="20000"/>
              </a:spcBef>
              <a:defRPr/>
            </a:pPr>
            <a:endParaRPr lang="en-CA" sz="2800" b="0" kern="0" dirty="0">
              <a:latin typeface="+mn-lt"/>
            </a:endParaRPr>
          </a:p>
          <a:p>
            <a:pPr marL="742950" indent="-742950">
              <a:spcBef>
                <a:spcPct val="20000"/>
              </a:spcBef>
              <a:defRPr/>
            </a:pPr>
            <a:r>
              <a:rPr lang="en-CA" sz="2800" b="0" kern="0" dirty="0">
                <a:latin typeface="+mn-lt"/>
              </a:rPr>
              <a:t> </a:t>
            </a:r>
          </a:p>
          <a:p>
            <a:pPr marL="742950" indent="-742950">
              <a:spcBef>
                <a:spcPct val="20000"/>
              </a:spcBef>
              <a:defRPr/>
            </a:pPr>
            <a:endParaRPr lang="en-CA" sz="2800" b="0" kern="0" dirty="0">
              <a:latin typeface="+mn-lt"/>
            </a:endParaRPr>
          </a:p>
          <a:p>
            <a:pPr marL="742950" indent="-742950">
              <a:spcBef>
                <a:spcPct val="20000"/>
              </a:spcBef>
              <a:defRPr/>
            </a:pPr>
            <a:endParaRPr lang="en-US" sz="2800" b="0" u="sng" kern="0" dirty="0">
              <a:latin typeface="+mn-lt"/>
            </a:endParaRPr>
          </a:p>
          <a:p>
            <a:pPr marL="742950" indent="-742950">
              <a:spcBef>
                <a:spcPct val="20000"/>
              </a:spcBef>
              <a:defRPr/>
            </a:pPr>
            <a:endParaRPr lang="en-US" sz="2800" b="0" kern="0" dirty="0">
              <a:latin typeface="+mn-lt"/>
            </a:endParaRPr>
          </a:p>
          <a:p>
            <a:pPr marL="742950" indent="-742950">
              <a:spcBef>
                <a:spcPct val="20000"/>
              </a:spcBef>
              <a:defRPr/>
            </a:pPr>
            <a:endParaRPr lang="en-US" sz="2800" b="0" kern="0" dirty="0">
              <a:latin typeface="+mn-lt"/>
            </a:endParaRPr>
          </a:p>
          <a:p>
            <a:pPr marL="609600" indent="-609600">
              <a:spcBef>
                <a:spcPct val="20000"/>
              </a:spcBef>
              <a:defRPr/>
            </a:pPr>
            <a:endParaRPr lang="en-US" sz="2800" b="0" kern="0" dirty="0">
              <a:latin typeface="+mn-lt"/>
            </a:endParaRPr>
          </a:p>
          <a:p>
            <a:pPr marL="742950" indent="-742950">
              <a:spcBef>
                <a:spcPct val="20000"/>
              </a:spcBef>
              <a:defRPr/>
            </a:pPr>
            <a:endParaRPr lang="en-US" sz="2800" b="0" kern="0" dirty="0">
              <a:latin typeface="+mn-lt"/>
            </a:endParaRP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59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59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59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59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59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59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59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59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28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8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9140" grpId="0" build="p"/>
      <p:bldP spid="9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5AAC21-2A34-4E30-8F25-37105AAE5A20}" type="slidenum">
              <a:rPr lang="en-CA"/>
              <a:pPr>
                <a:defRPr/>
              </a:pPr>
              <a:t>44</a:t>
            </a:fld>
            <a:endParaRPr lang="en-CA"/>
          </a:p>
        </p:txBody>
      </p:sp>
      <p:sp>
        <p:nvSpPr>
          <p:cNvPr id="59395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396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sz="3600" b="1" u="sng"/>
              <a:t>4.5 Constrained Optimization</a:t>
            </a:r>
            <a:endParaRPr lang="en-US" sz="4400" b="1" u="sng"/>
          </a:p>
        </p:txBody>
      </p:sp>
      <p:sp>
        <p:nvSpPr>
          <p:cNvPr id="8591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915400" cy="2209800"/>
          </a:xfrm>
          <a:noFill/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 sz="2800"/>
              <a:t>Typically constrained optimization consists of maximizing or minimizing an objective function with regards to a constraint, or</a:t>
            </a:r>
          </a:p>
          <a:p>
            <a:pPr marL="609600" indent="-609600" eaLnBrk="1" hangingPunct="1">
              <a:buFontTx/>
              <a:buNone/>
            </a:pPr>
            <a:endParaRPr lang="en-US" sz="2800"/>
          </a:p>
          <a:p>
            <a:pPr marL="609600" indent="-609600" eaLnBrk="1" hangingPunct="1">
              <a:buFontTx/>
              <a:buNone/>
            </a:pPr>
            <a:r>
              <a:rPr lang="en-US" sz="4800"/>
              <a:t>Max/min z=f(x,y)</a:t>
            </a:r>
          </a:p>
          <a:p>
            <a:pPr marL="609600" indent="-609600" eaLnBrk="1" hangingPunct="1">
              <a:buFontTx/>
              <a:buNone/>
            </a:pPr>
            <a:r>
              <a:rPr lang="en-US" sz="4800"/>
              <a:t>Subject to (s.t.): g(x,y)=k</a:t>
            </a:r>
          </a:p>
          <a:p>
            <a:pPr marL="609600" indent="-609600" eaLnBrk="1" hangingPunct="1">
              <a:buFontTx/>
              <a:buNone/>
            </a:pPr>
            <a:endParaRPr lang="en-US" sz="2800"/>
          </a:p>
          <a:p>
            <a:pPr marL="609600" indent="-609600" eaLnBrk="1" hangingPunct="1">
              <a:buFontTx/>
              <a:buNone/>
            </a:pPr>
            <a:r>
              <a:rPr lang="en-US" sz="2800"/>
              <a:t>Where k is a constant</a:t>
            </a:r>
          </a:p>
          <a:p>
            <a:pPr marL="609600" indent="-609600" eaLnBrk="1" hangingPunct="1">
              <a:buFontTx/>
              <a:buNone/>
            </a:pPr>
            <a:endParaRPr lang="en-US" sz="280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59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59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59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59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59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59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59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59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9140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4588AA-67E2-461E-B1FD-90AE26D82B14}" type="slidenum">
              <a:rPr lang="en-CA"/>
              <a:pPr>
                <a:defRPr/>
              </a:pPr>
              <a:t>45</a:t>
            </a:fld>
            <a:endParaRPr lang="en-CA"/>
          </a:p>
        </p:txBody>
      </p:sp>
      <p:sp>
        <p:nvSpPr>
          <p:cNvPr id="60419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sz="3600" b="1" u="sng"/>
              <a:t>4.5 Constrained Optimization</a:t>
            </a:r>
            <a:endParaRPr lang="en-US" sz="4400" b="1" u="sng"/>
          </a:p>
        </p:txBody>
      </p:sp>
      <p:sp>
        <p:nvSpPr>
          <p:cNvPr id="8591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915400" cy="2209800"/>
          </a:xfrm>
          <a:noFill/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 sz="2800"/>
              <a:t>Often economic agents are not free to make any decision they would like.  They are CONSTRAINED by factors such as income, time, intelligence, etc.</a:t>
            </a:r>
          </a:p>
          <a:p>
            <a:pPr marL="609600" indent="-609600" eaLnBrk="1" hangingPunct="1">
              <a:buFontTx/>
              <a:buNone/>
            </a:pPr>
            <a:r>
              <a:rPr lang="en-US" sz="2800"/>
              <a:t>When optimizing with constraints, we have two general methods:</a:t>
            </a:r>
          </a:p>
          <a:p>
            <a:pPr marL="609600" indent="-609600" eaLnBrk="1" hangingPunct="1">
              <a:buFontTx/>
              <a:buNone/>
            </a:pPr>
            <a:endParaRPr lang="en-US" sz="2800"/>
          </a:p>
          <a:p>
            <a:pPr marL="609600" indent="-609600" eaLnBrk="1" hangingPunct="1">
              <a:buFontTx/>
              <a:buAutoNum type="arabicParenR"/>
            </a:pPr>
            <a:r>
              <a:rPr lang="en-US" sz="2800"/>
              <a:t>Internalizing the constraint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en-US" sz="2800"/>
              <a:t>Creating a Lagrangeian function</a:t>
            </a:r>
          </a:p>
          <a:p>
            <a:pPr marL="609600" indent="-609600" eaLnBrk="1" hangingPunct="1">
              <a:buFontTx/>
              <a:buNone/>
            </a:pPr>
            <a:endParaRPr lang="en-US" sz="280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59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59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59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59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59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59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59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59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9140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4F08E7-6294-4926-B539-C42F45AE6AD3}" type="slidenum">
              <a:rPr lang="en-CA"/>
              <a:pPr>
                <a:defRPr/>
              </a:pPr>
              <a:t>46</a:t>
            </a:fld>
            <a:endParaRPr lang="en-CA"/>
          </a:p>
        </p:txBody>
      </p:sp>
      <p:sp>
        <p:nvSpPr>
          <p:cNvPr id="61443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4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sz="3600" b="1" u="sng"/>
              <a:t>4.5 Internalizing Constraints</a:t>
            </a:r>
            <a:endParaRPr lang="en-US" sz="4400" b="1" u="sng"/>
          </a:p>
        </p:txBody>
      </p:sp>
      <p:sp>
        <p:nvSpPr>
          <p:cNvPr id="8591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915400" cy="2209800"/>
          </a:xfrm>
          <a:noFill/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 sz="2800"/>
              <a:t>If the constraint can be substituted into the equation to be optimized, we are left with an unconstrained optimization problem:</a:t>
            </a:r>
          </a:p>
          <a:p>
            <a:pPr marL="609600" indent="-609600" eaLnBrk="1" hangingPunct="1">
              <a:buFontTx/>
              <a:buNone/>
            </a:pPr>
            <a:endParaRPr lang="en-US" sz="2800"/>
          </a:p>
          <a:p>
            <a:pPr marL="609600" indent="-609600" eaLnBrk="1" hangingPunct="1">
              <a:buFontTx/>
              <a:buNone/>
            </a:pPr>
            <a:r>
              <a:rPr lang="en-US" sz="2800"/>
              <a:t>Example:</a:t>
            </a:r>
          </a:p>
          <a:p>
            <a:pPr marL="609600" indent="-609600" eaLnBrk="1" hangingPunct="1">
              <a:buFontTx/>
              <a:buNone/>
            </a:pPr>
            <a:r>
              <a:rPr lang="en-US" sz="2800"/>
              <a:t>Bob works a full week, but every Saturday he has seven hours left free, either to watch TV or read.  He faces the constrained optimization problem:</a:t>
            </a:r>
          </a:p>
          <a:p>
            <a:pPr marL="609600" indent="-609600" algn="ctr" eaLnBrk="1" hangingPunct="1">
              <a:buFontTx/>
              <a:buNone/>
            </a:pPr>
            <a:r>
              <a:rPr lang="en-US" sz="2800"/>
              <a:t>Max. Utility=7TV-TV</a:t>
            </a:r>
            <a:r>
              <a:rPr lang="en-US" sz="2800" baseline="30000"/>
              <a:t>2</a:t>
            </a:r>
            <a:r>
              <a:rPr lang="en-US" sz="2800"/>
              <a:t>+Read  (U=7TV-TV</a:t>
            </a:r>
            <a:r>
              <a:rPr lang="en-US" sz="2800" baseline="30000"/>
              <a:t>2</a:t>
            </a:r>
            <a:r>
              <a:rPr lang="en-US" sz="2800"/>
              <a:t>+R)</a:t>
            </a:r>
          </a:p>
          <a:p>
            <a:pPr marL="609600" indent="-609600" algn="ctr" eaLnBrk="1" hangingPunct="1">
              <a:buFontTx/>
              <a:buNone/>
            </a:pPr>
            <a:r>
              <a:rPr lang="en-US" sz="2800"/>
              <a:t>s.t. 7=TV+Read (7=TV+R)</a:t>
            </a:r>
          </a:p>
          <a:p>
            <a:pPr marL="609600" indent="-609600" eaLnBrk="1" hangingPunct="1">
              <a:buFontTx/>
              <a:buNone/>
            </a:pPr>
            <a:endParaRPr lang="en-US" sz="2800"/>
          </a:p>
          <a:p>
            <a:pPr marL="609600" indent="-609600" eaLnBrk="1" hangingPunct="1">
              <a:buFontTx/>
              <a:buNone/>
            </a:pPr>
            <a:endParaRPr lang="en-US" sz="2800"/>
          </a:p>
          <a:p>
            <a:pPr marL="609600" indent="-609600" eaLnBrk="1" hangingPunct="1">
              <a:buFontTx/>
              <a:buNone/>
            </a:pPr>
            <a:endParaRPr lang="en-US" sz="280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59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59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59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59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59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59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59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59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59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59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9140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F19FB5-DB04-4CC8-AC6E-864FBDF92BA2}" type="slidenum">
              <a:rPr lang="en-CA"/>
              <a:pPr>
                <a:defRPr/>
              </a:pPr>
              <a:t>47</a:t>
            </a:fld>
            <a:endParaRPr lang="en-CA"/>
          </a:p>
        </p:txBody>
      </p:sp>
      <p:sp>
        <p:nvSpPr>
          <p:cNvPr id="62467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8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sz="3600" b="1" u="sng"/>
              <a:t>4.5 Internalizing Constraints</a:t>
            </a:r>
            <a:endParaRPr lang="en-US" sz="4400" b="1" u="sng"/>
          </a:p>
        </p:txBody>
      </p:sp>
      <p:sp>
        <p:nvSpPr>
          <p:cNvPr id="8591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915400" cy="2209800"/>
          </a:xfrm>
          <a:noFill/>
        </p:spPr>
        <p:txBody>
          <a:bodyPr lIns="90487" tIns="44450" rIns="90487" bIns="44450"/>
          <a:lstStyle/>
          <a:p>
            <a:pPr marL="609600" indent="-609600" algn="ctr" eaLnBrk="1" hangingPunct="1">
              <a:buFontTx/>
              <a:buNone/>
            </a:pPr>
            <a:r>
              <a:rPr lang="en-US" sz="2800"/>
              <a:t>Max. U=7TV-TV</a:t>
            </a:r>
            <a:r>
              <a:rPr lang="en-US" sz="2800" baseline="30000"/>
              <a:t>2</a:t>
            </a:r>
            <a:r>
              <a:rPr lang="en-US" sz="2800"/>
              <a:t>+R</a:t>
            </a:r>
          </a:p>
          <a:p>
            <a:pPr marL="609600" indent="-609600" algn="ctr" eaLnBrk="1" hangingPunct="1">
              <a:buFontTx/>
              <a:buNone/>
            </a:pPr>
            <a:r>
              <a:rPr lang="en-US" sz="2800"/>
              <a:t>s.t. 7=TV+R</a:t>
            </a:r>
          </a:p>
          <a:p>
            <a:pPr marL="609600" indent="-609600" algn="ctr" eaLnBrk="1" hangingPunct="1">
              <a:buFontTx/>
              <a:buNone/>
            </a:pPr>
            <a:endParaRPr lang="en-US" sz="2800"/>
          </a:p>
          <a:p>
            <a:pPr marL="609600" indent="-609600" eaLnBrk="1" hangingPunct="1">
              <a:buFontTx/>
              <a:buNone/>
            </a:pPr>
            <a:r>
              <a:rPr lang="en-US" sz="2800"/>
              <a:t>We can solve the constraint:</a:t>
            </a:r>
          </a:p>
          <a:p>
            <a:pPr marL="609600" indent="-609600" eaLnBrk="1" hangingPunct="1">
              <a:buFontTx/>
              <a:buNone/>
            </a:pPr>
            <a:r>
              <a:rPr lang="en-US" sz="2800"/>
              <a:t>R=7-TV</a:t>
            </a:r>
          </a:p>
          <a:p>
            <a:pPr marL="609600" indent="-609600" eaLnBrk="1" hangingPunct="1">
              <a:buFontTx/>
              <a:buNone/>
            </a:pPr>
            <a:endParaRPr lang="en-US" sz="2800"/>
          </a:p>
          <a:p>
            <a:pPr marL="609600" indent="-609600" eaLnBrk="1" hangingPunct="1">
              <a:buFontTx/>
              <a:buNone/>
            </a:pPr>
            <a:r>
              <a:rPr lang="en-US" sz="2800"/>
              <a:t>And substitute into the objective function:</a:t>
            </a:r>
          </a:p>
          <a:p>
            <a:pPr marL="609600" indent="-609600" eaLnBrk="1" hangingPunct="1">
              <a:buFontTx/>
              <a:buNone/>
            </a:pPr>
            <a:r>
              <a:rPr lang="en-US" sz="2800"/>
              <a:t>U=-TV</a:t>
            </a:r>
            <a:r>
              <a:rPr lang="en-US" sz="2800" baseline="30000"/>
              <a:t>2</a:t>
            </a:r>
            <a:r>
              <a:rPr lang="en-US" sz="2800"/>
              <a:t>+7TV+(7-TV)</a:t>
            </a:r>
          </a:p>
          <a:p>
            <a:pPr marL="609600" indent="-609600" eaLnBrk="1" hangingPunct="1">
              <a:buFontTx/>
              <a:buNone/>
            </a:pPr>
            <a:r>
              <a:rPr lang="en-US" sz="2800"/>
              <a:t>U=-TV</a:t>
            </a:r>
            <a:r>
              <a:rPr lang="en-US" sz="2800" baseline="30000"/>
              <a:t>2</a:t>
            </a:r>
            <a:r>
              <a:rPr lang="en-US" sz="2800"/>
              <a:t>+6TV+7</a:t>
            </a:r>
          </a:p>
          <a:p>
            <a:pPr marL="609600" indent="-609600" eaLnBrk="1" hangingPunct="1">
              <a:buFontTx/>
              <a:buNone/>
            </a:pPr>
            <a:endParaRPr lang="en-US" sz="2800"/>
          </a:p>
          <a:p>
            <a:pPr marL="609600" indent="-609600" eaLnBrk="1" hangingPunct="1">
              <a:buFontTx/>
              <a:buNone/>
            </a:pPr>
            <a:endParaRPr lang="en-US" sz="280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59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59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59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59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59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59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591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591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591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591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9140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9CB998-5FE1-434D-B982-AF8B64EF0B20}" type="slidenum">
              <a:rPr lang="en-CA"/>
              <a:pPr>
                <a:defRPr/>
              </a:pPr>
              <a:t>48</a:t>
            </a:fld>
            <a:endParaRPr lang="en-CA"/>
          </a:p>
        </p:txBody>
      </p:sp>
      <p:sp>
        <p:nvSpPr>
          <p:cNvPr id="63491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2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sz="3600" b="1" u="sng"/>
              <a:t>4.5 Internalizing Constraints</a:t>
            </a:r>
            <a:endParaRPr lang="en-US" sz="4400" b="1" u="sng"/>
          </a:p>
        </p:txBody>
      </p:sp>
      <p:sp>
        <p:nvSpPr>
          <p:cNvPr id="59397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915400" cy="2209800"/>
          </a:xfrm>
          <a:noFill/>
        </p:spPr>
        <p:txBody>
          <a:bodyPr lIns="90487" tIns="44450" rIns="90487" bIns="44450"/>
          <a:lstStyle/>
          <a:p>
            <a:pPr marL="609600" indent="-609600" algn="ctr" eaLnBrk="1" hangingPunct="1">
              <a:buFontTx/>
              <a:buNone/>
            </a:pPr>
            <a:r>
              <a:rPr lang="en-US" sz="2800"/>
              <a:t>Max. U=7TV-TV</a:t>
            </a:r>
            <a:r>
              <a:rPr lang="en-US" sz="2800" baseline="30000"/>
              <a:t>2</a:t>
            </a:r>
            <a:r>
              <a:rPr lang="en-US" sz="2800"/>
              <a:t>+R</a:t>
            </a:r>
          </a:p>
          <a:p>
            <a:pPr marL="609600" indent="-609600" algn="ctr" eaLnBrk="1" hangingPunct="1">
              <a:buFontTx/>
              <a:buNone/>
            </a:pPr>
            <a:r>
              <a:rPr lang="en-US" sz="2800"/>
              <a:t>s.t. 7=TV+R</a:t>
            </a:r>
          </a:p>
          <a:p>
            <a:pPr marL="609600" indent="-609600" eaLnBrk="1" hangingPunct="1">
              <a:buFontTx/>
              <a:buNone/>
            </a:pPr>
            <a:r>
              <a:rPr lang="en-US" sz="2800"/>
              <a:t>U=-TV</a:t>
            </a:r>
            <a:r>
              <a:rPr lang="en-US" sz="2800" baseline="30000"/>
              <a:t>2</a:t>
            </a:r>
            <a:r>
              <a:rPr lang="en-US" sz="2800"/>
              <a:t>+6TV+7</a:t>
            </a:r>
          </a:p>
          <a:p>
            <a:pPr marL="609600" indent="-609600" eaLnBrk="1" hangingPunct="1">
              <a:buFontTx/>
              <a:buNone/>
            </a:pPr>
            <a:r>
              <a:rPr lang="en-US" sz="2800"/>
              <a:t>We can then perform unconstrained optimization:</a:t>
            </a:r>
          </a:p>
          <a:p>
            <a:pPr marL="609600" indent="-609600" eaLnBrk="1" hangingPunct="1">
              <a:buFontTx/>
              <a:buNone/>
            </a:pPr>
            <a:r>
              <a:rPr lang="en-US" sz="2800" u="sng"/>
              <a:t>FOC:</a:t>
            </a:r>
          </a:p>
          <a:p>
            <a:pPr marL="609600" indent="-609600" eaLnBrk="1" hangingPunct="1">
              <a:buFontTx/>
              <a:buNone/>
            </a:pPr>
            <a:r>
              <a:rPr lang="el-GR" sz="2800"/>
              <a:t>δ</a:t>
            </a:r>
            <a:r>
              <a:rPr lang="en-US" sz="2800"/>
              <a:t>U/</a:t>
            </a:r>
            <a:r>
              <a:rPr lang="el-GR" sz="2800"/>
              <a:t> δ</a:t>
            </a:r>
            <a:r>
              <a:rPr lang="en-US" sz="2800"/>
              <a:t>TV=-2TV+6=0</a:t>
            </a:r>
          </a:p>
          <a:p>
            <a:pPr marL="609600" indent="-609600" eaLnBrk="1" hangingPunct="1">
              <a:buFontTx/>
              <a:buNone/>
            </a:pPr>
            <a:r>
              <a:rPr lang="en-US" sz="2800"/>
              <a:t>TV=3</a:t>
            </a:r>
          </a:p>
          <a:p>
            <a:pPr marL="609600" indent="-609600" eaLnBrk="1" hangingPunct="1">
              <a:buFontTx/>
              <a:buNone/>
            </a:pPr>
            <a:r>
              <a:rPr lang="en-US" sz="2800"/>
              <a:t>R=7-TV</a:t>
            </a:r>
          </a:p>
          <a:p>
            <a:pPr marL="609600" indent="-609600" eaLnBrk="1" hangingPunct="1">
              <a:buFontTx/>
              <a:buNone/>
            </a:pPr>
            <a:r>
              <a:rPr lang="en-US" sz="2800"/>
              <a:t>R=7-3</a:t>
            </a:r>
          </a:p>
          <a:p>
            <a:pPr marL="609600" indent="-609600" eaLnBrk="1" hangingPunct="1">
              <a:buFontTx/>
              <a:buNone/>
            </a:pPr>
            <a:r>
              <a:rPr lang="en-US" sz="2800"/>
              <a:t>R=4</a:t>
            </a:r>
          </a:p>
          <a:p>
            <a:pPr marL="609600" indent="-609600" eaLnBrk="1" hangingPunct="1">
              <a:buFontTx/>
              <a:buNone/>
            </a:pPr>
            <a:endParaRPr lang="en-US" sz="2800"/>
          </a:p>
          <a:p>
            <a:pPr marL="609600" indent="-609600" eaLnBrk="1" hangingPunct="1">
              <a:buFontTx/>
              <a:buNone/>
            </a:pPr>
            <a:endParaRPr lang="en-US" sz="280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3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3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93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93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93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93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93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93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93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93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93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93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939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939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939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939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1288D7-478A-40E3-B32F-985190A6D431}" type="slidenum">
              <a:rPr lang="en-CA"/>
              <a:pPr>
                <a:defRPr/>
              </a:pPr>
              <a:t>49</a:t>
            </a:fld>
            <a:endParaRPr lang="en-CA"/>
          </a:p>
        </p:txBody>
      </p:sp>
      <p:sp>
        <p:nvSpPr>
          <p:cNvPr id="64515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16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sz="3600" b="1" u="sng"/>
              <a:t>4.5 Internalizing Constraints</a:t>
            </a:r>
            <a:endParaRPr lang="en-US" sz="4400" b="1" u="sng"/>
          </a:p>
        </p:txBody>
      </p:sp>
      <p:sp>
        <p:nvSpPr>
          <p:cNvPr id="60421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915400" cy="2209800"/>
          </a:xfrm>
          <a:noFill/>
        </p:spPr>
        <p:txBody>
          <a:bodyPr lIns="90487" tIns="44450" rIns="90487" bIns="44450"/>
          <a:lstStyle/>
          <a:p>
            <a:pPr marL="609600" indent="-609600" algn="ctr" eaLnBrk="1" hangingPunct="1">
              <a:buFontTx/>
              <a:buNone/>
            </a:pPr>
            <a:r>
              <a:rPr lang="en-US" sz="2800"/>
              <a:t>Max. U=7TV-TV</a:t>
            </a:r>
            <a:r>
              <a:rPr lang="en-US" sz="2800" baseline="30000"/>
              <a:t>2</a:t>
            </a:r>
            <a:r>
              <a:rPr lang="en-US" sz="2800"/>
              <a:t>+R</a:t>
            </a:r>
          </a:p>
          <a:p>
            <a:pPr marL="609600" indent="-609600" algn="ctr" eaLnBrk="1" hangingPunct="1">
              <a:buFontTx/>
              <a:buNone/>
            </a:pPr>
            <a:r>
              <a:rPr lang="en-US" sz="2800"/>
              <a:t>s.t. 7=TV+R</a:t>
            </a:r>
          </a:p>
          <a:p>
            <a:pPr marL="609600" indent="-609600" eaLnBrk="1" hangingPunct="1">
              <a:buFontTx/>
              <a:buNone/>
            </a:pPr>
            <a:r>
              <a:rPr lang="en-US" sz="2800"/>
              <a:t>U=-TV</a:t>
            </a:r>
            <a:r>
              <a:rPr lang="en-US" sz="2800" baseline="30000"/>
              <a:t>2</a:t>
            </a:r>
            <a:r>
              <a:rPr lang="en-US" sz="2800"/>
              <a:t>+6TV+7, TV=3, R= 4</a:t>
            </a:r>
          </a:p>
          <a:p>
            <a:pPr marL="609600" indent="-609600" eaLnBrk="1" hangingPunct="1">
              <a:buFontTx/>
              <a:buNone/>
            </a:pPr>
            <a:r>
              <a:rPr lang="el-GR" sz="2800"/>
              <a:t>δ</a:t>
            </a:r>
            <a:r>
              <a:rPr lang="en-US" sz="2800"/>
              <a:t>U/</a:t>
            </a:r>
            <a:r>
              <a:rPr lang="el-GR" sz="2800"/>
              <a:t> δ</a:t>
            </a:r>
            <a:r>
              <a:rPr lang="en-US" sz="2800"/>
              <a:t>TV=-2TV+6</a:t>
            </a:r>
          </a:p>
          <a:p>
            <a:pPr marL="609600" indent="-609600" eaLnBrk="1" hangingPunct="1">
              <a:buFontTx/>
              <a:buNone/>
            </a:pPr>
            <a:r>
              <a:rPr lang="en-US" sz="2800" u="sng"/>
              <a:t>SOC:</a:t>
            </a:r>
          </a:p>
          <a:p>
            <a:pPr marL="609600" indent="-609600" eaLnBrk="1" hangingPunct="1">
              <a:buFontTx/>
              <a:buNone/>
            </a:pPr>
            <a:r>
              <a:rPr lang="el-GR" sz="2800"/>
              <a:t>δ</a:t>
            </a:r>
            <a:r>
              <a:rPr lang="en-US" sz="2800" baseline="30000"/>
              <a:t>2</a:t>
            </a:r>
            <a:r>
              <a:rPr lang="en-US" sz="2800"/>
              <a:t>U/</a:t>
            </a:r>
            <a:r>
              <a:rPr lang="el-GR" sz="2800"/>
              <a:t> δ</a:t>
            </a:r>
            <a:r>
              <a:rPr lang="en-US" sz="2800"/>
              <a:t>TV</a:t>
            </a:r>
            <a:r>
              <a:rPr lang="en-US" sz="2800" baseline="30000"/>
              <a:t>2</a:t>
            </a:r>
            <a:r>
              <a:rPr lang="en-US" sz="2800"/>
              <a:t>=-2&lt;0, concave max.</a:t>
            </a:r>
          </a:p>
          <a:p>
            <a:pPr marL="609600" indent="-609600" eaLnBrk="1" hangingPunct="1">
              <a:buFontTx/>
              <a:buNone/>
            </a:pPr>
            <a:endParaRPr lang="en-US" sz="2800"/>
          </a:p>
          <a:p>
            <a:pPr marL="609600" indent="-609600" eaLnBrk="1" hangingPunct="1">
              <a:buFontTx/>
              <a:buNone/>
            </a:pPr>
            <a:r>
              <a:rPr lang="en-US" sz="2800" u="sng"/>
              <a:t>Evaluate:</a:t>
            </a:r>
          </a:p>
          <a:p>
            <a:pPr marL="609600" indent="-609600" eaLnBrk="1" hangingPunct="1">
              <a:buFontTx/>
              <a:buNone/>
            </a:pPr>
            <a:r>
              <a:rPr lang="en-US" sz="2800"/>
              <a:t>U=7TV-TV</a:t>
            </a:r>
            <a:r>
              <a:rPr lang="en-US" sz="2800" baseline="30000"/>
              <a:t>2</a:t>
            </a:r>
            <a:r>
              <a:rPr lang="en-US" sz="2800"/>
              <a:t>+R</a:t>
            </a:r>
          </a:p>
          <a:p>
            <a:pPr marL="609600" indent="-609600" eaLnBrk="1" hangingPunct="1">
              <a:buFontTx/>
              <a:buNone/>
            </a:pPr>
            <a:r>
              <a:rPr lang="en-US" sz="2800"/>
              <a:t>U=7(3)-3</a:t>
            </a:r>
            <a:r>
              <a:rPr lang="en-US" sz="2800" baseline="30000"/>
              <a:t>2</a:t>
            </a:r>
            <a:r>
              <a:rPr lang="en-US" sz="2800"/>
              <a:t>+4</a:t>
            </a:r>
          </a:p>
          <a:p>
            <a:pPr marL="609600" indent="-609600" eaLnBrk="1" hangingPunct="1">
              <a:buFontTx/>
              <a:buNone/>
            </a:pPr>
            <a:r>
              <a:rPr lang="en-US" sz="2800"/>
              <a:t>U=21-9+4=16</a:t>
            </a:r>
          </a:p>
          <a:p>
            <a:pPr marL="609600" indent="-609600" eaLnBrk="1" hangingPunct="1">
              <a:buFontTx/>
              <a:buNone/>
            </a:pPr>
            <a:endParaRPr lang="en-US" sz="2800"/>
          </a:p>
          <a:p>
            <a:pPr marL="609600" indent="-609600" eaLnBrk="1" hangingPunct="1">
              <a:buFontTx/>
              <a:buNone/>
            </a:pPr>
            <a:endParaRPr lang="en-US" sz="280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4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4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04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04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04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04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04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04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04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04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042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042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BF75EF-3F1E-429E-AFBE-C9A81F863387}" type="slidenum">
              <a:rPr lang="en-CA"/>
              <a:pPr>
                <a:defRPr/>
              </a:pPr>
              <a:t>5</a:t>
            </a:fld>
            <a:endParaRPr lang="en-CA"/>
          </a:p>
        </p:txBody>
      </p:sp>
      <p:sp>
        <p:nvSpPr>
          <p:cNvPr id="22531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b="1" u="sng"/>
              <a:t>4.1 Partial Derivatives</a:t>
            </a:r>
          </a:p>
        </p:txBody>
      </p:sp>
      <p:sp>
        <p:nvSpPr>
          <p:cNvPr id="81408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5791200"/>
          </a:xfrm>
          <a:noFill/>
        </p:spPr>
        <p:txBody>
          <a:bodyPr lIns="90487" tIns="44450" rIns="90487" bIns="44450"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/>
              <a:t>Consider the function z=f(x,y).  As this function takes into account 3 variables, it must be graphed on a 3-dimensional graph.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>
                <a:cs typeface="Arial" charset="0"/>
              </a:rPr>
              <a:t>A partial derivative calculates the slope of a </a:t>
            </a:r>
            <a:br>
              <a:rPr lang="en-US">
                <a:cs typeface="Arial" charset="0"/>
              </a:rPr>
            </a:br>
            <a:r>
              <a:rPr lang="en-US">
                <a:cs typeface="Arial" charset="0"/>
              </a:rPr>
              <a:t>2-dimensional “slice” of this 3-dimensional graph.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>
              <a:cs typeface="Arial" charset="0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>
                <a:cs typeface="Arial" charset="0"/>
              </a:rPr>
              <a:t>The partial derivative ∂z/∂x asks how x affects z while y is held constant (ceteris paribus).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>
              <a:cs typeface="Arial" charset="0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>
              <a:cs typeface="Arial" charset="0"/>
            </a:endParaRP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4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4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40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40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40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40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4084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1EF7DF-760A-4A11-92FF-43677EE6A4F7}" type="slidenum">
              <a:rPr lang="en-CA"/>
              <a:pPr>
                <a:defRPr/>
              </a:pPr>
              <a:t>50</a:t>
            </a:fld>
            <a:endParaRPr lang="en-CA"/>
          </a:p>
        </p:txBody>
      </p:sp>
      <p:sp>
        <p:nvSpPr>
          <p:cNvPr id="65539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5540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sz="3600" b="1" u="sng"/>
              <a:t>4.5 Internalizing Constraints</a:t>
            </a:r>
            <a:endParaRPr lang="en-US" sz="4400" b="1" u="sng"/>
          </a:p>
        </p:txBody>
      </p:sp>
      <p:sp>
        <p:nvSpPr>
          <p:cNvPr id="61445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915400" cy="3352800"/>
          </a:xfrm>
          <a:noFill/>
        </p:spPr>
        <p:txBody>
          <a:bodyPr lIns="90487" tIns="44450" rIns="90487" bIns="44450"/>
          <a:lstStyle/>
          <a:p>
            <a:pPr marL="609600" indent="-609600" algn="ctr" eaLnBrk="1" hangingPunct="1">
              <a:buFontTx/>
              <a:buNone/>
            </a:pPr>
            <a:r>
              <a:rPr lang="en-US" sz="2800"/>
              <a:t>Max. U=7TV-TV</a:t>
            </a:r>
            <a:r>
              <a:rPr lang="en-US" sz="2800" baseline="30000"/>
              <a:t>2</a:t>
            </a:r>
            <a:r>
              <a:rPr lang="en-US" sz="2800"/>
              <a:t>+R</a:t>
            </a:r>
          </a:p>
          <a:p>
            <a:pPr marL="609600" indent="-609600" algn="ctr" eaLnBrk="1" hangingPunct="1">
              <a:buFontTx/>
              <a:buNone/>
            </a:pPr>
            <a:r>
              <a:rPr lang="en-US" sz="2800"/>
              <a:t>s.t. 7=TV+R</a:t>
            </a:r>
          </a:p>
          <a:p>
            <a:pPr marL="609600" indent="-609600" eaLnBrk="1" hangingPunct="1">
              <a:buFontTx/>
              <a:buNone/>
            </a:pPr>
            <a:r>
              <a:rPr lang="en-US" sz="2800"/>
              <a:t>U=-TV</a:t>
            </a:r>
            <a:r>
              <a:rPr lang="en-US" sz="2800" baseline="30000"/>
              <a:t>2</a:t>
            </a:r>
            <a:r>
              <a:rPr lang="en-US" sz="2800"/>
              <a:t>+6TV+7, TV=3, R= 4</a:t>
            </a:r>
          </a:p>
          <a:p>
            <a:pPr marL="609600" indent="-609600" eaLnBrk="1" hangingPunct="1">
              <a:buFontTx/>
              <a:buNone/>
            </a:pPr>
            <a:r>
              <a:rPr lang="el-GR" sz="2800"/>
              <a:t>δ</a:t>
            </a:r>
            <a:r>
              <a:rPr lang="en-US" sz="2800"/>
              <a:t>U/</a:t>
            </a:r>
            <a:r>
              <a:rPr lang="el-GR" sz="2800"/>
              <a:t> δ</a:t>
            </a:r>
            <a:r>
              <a:rPr lang="en-US" sz="2800"/>
              <a:t>TV=-2TV+6</a:t>
            </a:r>
          </a:p>
          <a:p>
            <a:pPr marL="609600" indent="-609600" eaLnBrk="1" hangingPunct="1">
              <a:buFontTx/>
              <a:buNone/>
            </a:pPr>
            <a:r>
              <a:rPr lang="el-GR" sz="2800"/>
              <a:t>δ</a:t>
            </a:r>
            <a:r>
              <a:rPr lang="en-US" sz="2800" baseline="30000"/>
              <a:t>2</a:t>
            </a:r>
            <a:r>
              <a:rPr lang="en-US" sz="2800"/>
              <a:t>U/</a:t>
            </a:r>
            <a:r>
              <a:rPr lang="el-GR" sz="2800"/>
              <a:t>δ</a:t>
            </a:r>
            <a:r>
              <a:rPr lang="en-US" sz="2800"/>
              <a:t>TV</a:t>
            </a:r>
            <a:r>
              <a:rPr lang="en-US" sz="2800" baseline="30000"/>
              <a:t>2</a:t>
            </a:r>
            <a:r>
              <a:rPr lang="en-US" sz="2800"/>
              <a:t>=-2&lt;0, concave max.</a:t>
            </a:r>
          </a:p>
          <a:p>
            <a:pPr marL="609600" indent="-609600" eaLnBrk="1" hangingPunct="1">
              <a:buFontTx/>
              <a:buNone/>
            </a:pPr>
            <a:r>
              <a:rPr lang="en-US" sz="2800"/>
              <a:t>U=21-9+4=16</a:t>
            </a:r>
          </a:p>
          <a:p>
            <a:pPr marL="609600" indent="-609600" eaLnBrk="1" hangingPunct="1">
              <a:buFontTx/>
              <a:buNone/>
            </a:pPr>
            <a:endParaRPr lang="en-US" sz="2800"/>
          </a:p>
          <a:p>
            <a:pPr marL="609600" indent="-609600" eaLnBrk="1" hangingPunct="1">
              <a:buFontTx/>
              <a:buNone/>
            </a:pPr>
            <a:r>
              <a:rPr lang="en-US" sz="2800"/>
              <a:t>Utility is maximized at 16 when Bob watches 3 hours of TV and reads for 4 hours.</a:t>
            </a:r>
          </a:p>
          <a:p>
            <a:pPr marL="609600" indent="-609600" eaLnBrk="1" hangingPunct="1">
              <a:buFontTx/>
              <a:buNone/>
            </a:pPr>
            <a:endParaRPr lang="en-US" sz="2800"/>
          </a:p>
          <a:p>
            <a:pPr marL="609600" indent="-609600" eaLnBrk="1" hangingPunct="1">
              <a:buFontTx/>
              <a:buNone/>
            </a:pPr>
            <a:endParaRPr lang="en-US" sz="280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4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14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4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E51CB1-9927-4107-BF58-0601E1C716CE}" type="slidenum">
              <a:rPr lang="en-CA"/>
              <a:pPr>
                <a:defRPr/>
              </a:pPr>
              <a:t>51</a:t>
            </a:fld>
            <a:endParaRPr lang="en-CA"/>
          </a:p>
        </p:txBody>
      </p:sp>
      <p:sp>
        <p:nvSpPr>
          <p:cNvPr id="66563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6564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sz="3600" b="1" u="sng"/>
              <a:t>4.5 Internalizing Constraints</a:t>
            </a:r>
            <a:endParaRPr lang="en-US" sz="4400" b="1" u="sng"/>
          </a:p>
        </p:txBody>
      </p:sp>
      <p:sp>
        <p:nvSpPr>
          <p:cNvPr id="8611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2209800"/>
          </a:xfrm>
          <a:noFill/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 sz="2800"/>
              <a:t>Substituting the constraint into the objective function may not be applicable for a variety of reasons: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en-US" sz="2800"/>
              <a:t>The substitution makes the objective function unduly complicated, or substitution is impossible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en-US" sz="2800"/>
              <a:t>You want to evaluate the impact of the constraint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en-US" sz="2800"/>
              <a:t>The constraint is an inequality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en-US" sz="2800"/>
              <a:t>Your exam paper asks you to do so</a:t>
            </a:r>
          </a:p>
          <a:p>
            <a:pPr marL="609600" indent="-609600" eaLnBrk="1" hangingPunct="1">
              <a:buFontTx/>
              <a:buAutoNum type="arabicParenR"/>
            </a:pPr>
            <a:endParaRPr lang="en-US" sz="2800"/>
          </a:p>
          <a:p>
            <a:pPr marL="609600" indent="-609600" eaLnBrk="1" hangingPunct="1">
              <a:buFontTx/>
              <a:buNone/>
            </a:pPr>
            <a:r>
              <a:rPr lang="en-US" sz="2800"/>
              <a:t>In this case, you must construct a Lagrangian function.</a:t>
            </a:r>
          </a:p>
          <a:p>
            <a:pPr marL="609600" indent="-609600" eaLnBrk="1" hangingPunct="1">
              <a:buFontTx/>
              <a:buAutoNum type="arabicParenR"/>
            </a:pPr>
            <a:endParaRPr lang="en-US"/>
          </a:p>
          <a:p>
            <a:pPr marL="609600" indent="-609600" eaLnBrk="1" hangingPunct="1">
              <a:buFontTx/>
              <a:buNone/>
            </a:pPr>
            <a:endParaRPr lang="en-US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1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1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1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611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611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1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611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611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1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611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611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1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611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611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1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611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611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1188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B14FD6-9DA2-4085-8A25-19CE5419A628}" type="slidenum">
              <a:rPr lang="en-CA"/>
              <a:pPr>
                <a:defRPr/>
              </a:pPr>
              <a:t>52</a:t>
            </a:fld>
            <a:endParaRPr lang="en-CA"/>
          </a:p>
        </p:txBody>
      </p:sp>
      <p:sp>
        <p:nvSpPr>
          <p:cNvPr id="67587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88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sz="3600" b="1" u="sng"/>
              <a:t>4.5 The Lagrangian</a:t>
            </a:r>
            <a:endParaRPr lang="en-US" sz="4400" b="1" u="sng"/>
          </a:p>
        </p:txBody>
      </p:sp>
      <p:sp>
        <p:nvSpPr>
          <p:cNvPr id="8591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915400" cy="2209800"/>
          </a:xfrm>
          <a:noFill/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 sz="2800"/>
              <a:t>Given the optimization problem:</a:t>
            </a:r>
          </a:p>
          <a:p>
            <a:pPr marL="609600" indent="-609600" eaLnBrk="1" hangingPunct="1">
              <a:buFontTx/>
              <a:buNone/>
            </a:pPr>
            <a:endParaRPr lang="en-US" sz="1400"/>
          </a:p>
          <a:p>
            <a:pPr marL="609600" indent="-609600" eaLnBrk="1" hangingPunct="1">
              <a:buFontTx/>
              <a:buNone/>
            </a:pPr>
            <a:r>
              <a:rPr lang="en-US" sz="2800"/>
              <a:t>Max/min z=f(x,y)</a:t>
            </a:r>
          </a:p>
          <a:p>
            <a:pPr marL="609600" indent="-609600" eaLnBrk="1" hangingPunct="1">
              <a:buFontTx/>
              <a:buNone/>
            </a:pPr>
            <a:r>
              <a:rPr lang="en-US" sz="2800"/>
              <a:t>s.t. g(x,y)=k    (Where k is a constant)</a:t>
            </a:r>
          </a:p>
          <a:p>
            <a:pPr marL="609600" indent="-609600" eaLnBrk="1" hangingPunct="1">
              <a:buFontTx/>
              <a:buNone/>
            </a:pPr>
            <a:endParaRPr lang="en-US" sz="1400"/>
          </a:p>
          <a:p>
            <a:pPr marL="609600" indent="-609600" eaLnBrk="1" hangingPunct="1">
              <a:buFontTx/>
              <a:buNone/>
            </a:pPr>
            <a:r>
              <a:rPr lang="en-US" sz="2800"/>
              <a:t>The Lagranean (Lagrangian) function becomes:</a:t>
            </a:r>
          </a:p>
          <a:p>
            <a:pPr marL="609600" indent="-609600" eaLnBrk="1" hangingPunct="1">
              <a:buFontTx/>
              <a:buNone/>
            </a:pPr>
            <a:endParaRPr lang="en-US" sz="1400"/>
          </a:p>
          <a:p>
            <a:pPr marL="609600" indent="-609600" eaLnBrk="1" hangingPunct="1">
              <a:buFontTx/>
              <a:buNone/>
            </a:pPr>
            <a:r>
              <a:rPr lang="en-US" sz="2800">
                <a:latin typeface="French Script MT" pitchFamily="66" charset="0"/>
              </a:rPr>
              <a:t>L</a:t>
            </a:r>
            <a:r>
              <a:rPr lang="en-US" sz="2800"/>
              <a:t>=z*=z(x,y)+</a:t>
            </a:r>
            <a:r>
              <a:rPr lang="el-GR" sz="2800"/>
              <a:t>λ</a:t>
            </a:r>
            <a:r>
              <a:rPr lang="en-CA" sz="2800"/>
              <a:t>(k-g(x,y))</a:t>
            </a:r>
          </a:p>
          <a:p>
            <a:pPr marL="609600" indent="-609600" eaLnBrk="1" hangingPunct="1">
              <a:buFontTx/>
              <a:buNone/>
            </a:pPr>
            <a:endParaRPr lang="en-CA" sz="1400"/>
          </a:p>
          <a:p>
            <a:pPr marL="609600" indent="-609600" eaLnBrk="1" hangingPunct="1">
              <a:buFontTx/>
              <a:buNone/>
            </a:pPr>
            <a:r>
              <a:rPr lang="en-CA" sz="2800"/>
              <a:t>Where </a:t>
            </a:r>
            <a:r>
              <a:rPr lang="el-GR" sz="2800"/>
              <a:t>λ</a:t>
            </a:r>
            <a:r>
              <a:rPr lang="en-CA" sz="2800"/>
              <a:t> is known as the </a:t>
            </a:r>
            <a:r>
              <a:rPr lang="en-CA" sz="2800" b="1"/>
              <a:t>Lagrange Multiplier</a:t>
            </a:r>
            <a:r>
              <a:rPr lang="en-CA" sz="2800"/>
              <a:t>.</a:t>
            </a:r>
          </a:p>
          <a:p>
            <a:pPr marL="609600" indent="-609600" eaLnBrk="1" hangingPunct="1">
              <a:buFontTx/>
              <a:buNone/>
            </a:pPr>
            <a:endParaRPr lang="en-CA" sz="2800"/>
          </a:p>
          <a:p>
            <a:pPr marL="609600" indent="-609600" eaLnBrk="1" hangingPunct="1">
              <a:buFontTx/>
              <a:buNone/>
            </a:pPr>
            <a:r>
              <a:rPr lang="en-CA" sz="2800"/>
              <a:t>We then continue with FOC’s and SOC’s.</a:t>
            </a:r>
            <a:endParaRPr lang="en-US" sz="2800"/>
          </a:p>
          <a:p>
            <a:pPr marL="609600" indent="-609600" eaLnBrk="1" hangingPunct="1">
              <a:buFontTx/>
              <a:buNone/>
            </a:pPr>
            <a:endParaRPr lang="en-US" sz="280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59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59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59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59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59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59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59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59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591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591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591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591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5914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5914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9140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1A23EF-8F93-4781-826B-9A8DDA69F69A}" type="slidenum">
              <a:rPr lang="en-CA"/>
              <a:pPr>
                <a:defRPr/>
              </a:pPr>
              <a:t>53</a:t>
            </a:fld>
            <a:endParaRPr lang="en-CA"/>
          </a:p>
        </p:txBody>
      </p:sp>
      <p:sp>
        <p:nvSpPr>
          <p:cNvPr id="11268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sz="3600" b="1" u="sng"/>
              <a:t>4.5 The Lagrangian</a:t>
            </a:r>
            <a:endParaRPr lang="en-US" sz="4400" b="1" u="sng"/>
          </a:p>
        </p:txBody>
      </p:sp>
      <p:sp>
        <p:nvSpPr>
          <p:cNvPr id="8591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915400" cy="1752600"/>
          </a:xfrm>
          <a:noFill/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 sz="2800">
                <a:latin typeface="French Script MT" pitchFamily="66" charset="0"/>
              </a:rPr>
              <a:t>L</a:t>
            </a:r>
            <a:r>
              <a:rPr lang="en-US" sz="2800"/>
              <a:t>=z*=z(x,y)+</a:t>
            </a:r>
            <a:r>
              <a:rPr lang="el-GR" sz="2800"/>
              <a:t>λ</a:t>
            </a:r>
            <a:r>
              <a:rPr lang="en-CA" sz="2800"/>
              <a:t>(k-g(x,y))</a:t>
            </a:r>
          </a:p>
          <a:p>
            <a:pPr marL="609600" indent="-609600" eaLnBrk="1" hangingPunct="1">
              <a:buFontTx/>
              <a:buNone/>
            </a:pPr>
            <a:endParaRPr lang="en-CA" sz="1400"/>
          </a:p>
          <a:p>
            <a:pPr marL="609600" indent="-609600" eaLnBrk="1" hangingPunct="1">
              <a:buFontTx/>
              <a:buNone/>
            </a:pPr>
            <a:r>
              <a:rPr lang="en-CA" sz="2800" u="sng"/>
              <a:t>FOC’s:</a:t>
            </a:r>
          </a:p>
          <a:p>
            <a:pPr marL="609600" indent="-609600" eaLnBrk="1" hangingPunct="1">
              <a:buFontTx/>
              <a:buNone/>
            </a:pPr>
            <a:endParaRPr lang="en-CA" sz="2800"/>
          </a:p>
          <a:p>
            <a:pPr marL="609600" indent="-609600" eaLnBrk="1" hangingPunct="1">
              <a:buFontTx/>
              <a:buNone/>
            </a:pPr>
            <a:endParaRPr lang="en-US" sz="2800"/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1685925" y="1943100"/>
          <a:ext cx="5387975" cy="1296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Equation" r:id="rId4" imgW="1739880" imgH="419040" progId="Equation.3">
                  <p:embed/>
                </p:oleObj>
              </mc:Choice>
              <mc:Fallback>
                <p:oleObj name="Equation" r:id="rId4" imgW="1739880" imgH="4190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5925" y="1943100"/>
                        <a:ext cx="5387975" cy="12969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"/>
          <p:cNvSpPr txBox="1">
            <a:spLocks noChangeArrowheads="1"/>
          </p:cNvSpPr>
          <p:nvPr/>
        </p:nvSpPr>
        <p:spPr bwMode="auto">
          <a:xfrm>
            <a:off x="76200" y="3276600"/>
            <a:ext cx="89154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 marL="609600" indent="-609600">
              <a:spcBef>
                <a:spcPct val="20000"/>
              </a:spcBef>
              <a:defRPr/>
            </a:pPr>
            <a:r>
              <a:rPr lang="en-CA" sz="2800" b="0" kern="0" dirty="0">
                <a:latin typeface="+mn-lt"/>
              </a:rPr>
              <a:t>Note that the third FOC simply returns the constraint, g(</a:t>
            </a:r>
            <a:r>
              <a:rPr lang="en-CA" sz="2800" b="0" kern="0" dirty="0" err="1">
                <a:latin typeface="+mn-lt"/>
              </a:rPr>
              <a:t>x,y</a:t>
            </a:r>
            <a:r>
              <a:rPr lang="en-CA" sz="2800" b="0" kern="0" dirty="0">
                <a:latin typeface="+mn-lt"/>
              </a:rPr>
              <a:t>)=k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CA" sz="2800" b="0" kern="0" dirty="0">
                <a:latin typeface="+mn-lt"/>
              </a:rPr>
              <a:t>Typically, one will solve for </a:t>
            </a:r>
            <a:r>
              <a:rPr lang="el-GR" sz="2800" b="0" dirty="0">
                <a:latin typeface="+mn-lt"/>
              </a:rPr>
              <a:t>λ</a:t>
            </a:r>
            <a:r>
              <a:rPr lang="en-CA" sz="2800" b="0" dirty="0">
                <a:latin typeface="+mn-lt"/>
              </a:rPr>
              <a:t> in the first two conditions to find a relationship between x and y, then use this relationship with the third condition to solve for x and y.</a:t>
            </a:r>
            <a:endParaRPr lang="en-CA" sz="2800" b="0" kern="0" dirty="0">
              <a:latin typeface="+mn-lt"/>
            </a:endParaRPr>
          </a:p>
          <a:p>
            <a:pPr marL="609600" indent="-609600">
              <a:spcBef>
                <a:spcPct val="20000"/>
              </a:spcBef>
              <a:defRPr/>
            </a:pPr>
            <a:endParaRPr lang="en-CA" sz="2800" b="0" kern="0" dirty="0">
              <a:latin typeface="+mn-lt"/>
            </a:endParaRPr>
          </a:p>
          <a:p>
            <a:pPr marL="609600" indent="-609600">
              <a:spcBef>
                <a:spcPct val="20000"/>
              </a:spcBef>
              <a:defRPr/>
            </a:pPr>
            <a:endParaRPr lang="en-US" sz="2800" b="0" kern="0" dirty="0">
              <a:latin typeface="+mn-lt"/>
            </a:endParaRP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59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59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59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59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9140" grpId="0" build="p"/>
      <p:bldP spid="8" grpId="0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55A376-706B-4A6B-893A-365B36407837}" type="slidenum">
              <a:rPr lang="en-CA"/>
              <a:pPr>
                <a:defRPr/>
              </a:pPr>
              <a:t>54</a:t>
            </a:fld>
            <a:endParaRPr lang="en-CA"/>
          </a:p>
        </p:txBody>
      </p:sp>
      <p:sp>
        <p:nvSpPr>
          <p:cNvPr id="12292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sz="3600" b="1" u="sng"/>
              <a:t>4.5 The Lagrangian</a:t>
            </a:r>
            <a:endParaRPr lang="en-US" sz="4400" b="1" u="sng"/>
          </a:p>
        </p:txBody>
      </p:sp>
      <p:sp>
        <p:nvSpPr>
          <p:cNvPr id="8591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915400" cy="1752600"/>
          </a:xfrm>
          <a:noFill/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 sz="2800">
                <a:latin typeface="French Script MT" pitchFamily="66" charset="0"/>
              </a:rPr>
              <a:t>L</a:t>
            </a:r>
            <a:r>
              <a:rPr lang="en-US" sz="2800"/>
              <a:t>=z*=z(x,y)+</a:t>
            </a:r>
            <a:r>
              <a:rPr lang="el-GR" sz="2800"/>
              <a:t>λ</a:t>
            </a:r>
            <a:r>
              <a:rPr lang="en-CA" sz="2800"/>
              <a:t>(k-g(x,y))</a:t>
            </a:r>
          </a:p>
          <a:p>
            <a:pPr marL="609600" indent="-609600" eaLnBrk="1" hangingPunct="1">
              <a:buFontTx/>
              <a:buNone/>
            </a:pPr>
            <a:endParaRPr lang="en-CA" sz="1000"/>
          </a:p>
          <a:p>
            <a:pPr marL="609600" indent="-609600" eaLnBrk="1" hangingPunct="1">
              <a:buFontTx/>
              <a:buNone/>
            </a:pPr>
            <a:r>
              <a:rPr lang="en-CA" sz="2800"/>
              <a:t>After finding FOC’s, to confirm a maximum or minimum, the SOC is employed.</a:t>
            </a:r>
          </a:p>
          <a:p>
            <a:pPr marL="609600" indent="-609600" eaLnBrk="1" hangingPunct="1">
              <a:buFontTx/>
              <a:buNone/>
            </a:pPr>
            <a:r>
              <a:rPr lang="en-CA" sz="2800"/>
              <a:t>This SOC must be negative for a maximum and positive for a minimum</a:t>
            </a:r>
          </a:p>
          <a:p>
            <a:pPr marL="609600" indent="-609600" eaLnBrk="1" hangingPunct="1">
              <a:buFontTx/>
              <a:buNone/>
            </a:pPr>
            <a:r>
              <a:rPr lang="en-CA" sz="2800"/>
              <a:t>Note that for more terms, this function becomes exponentially complicated.</a:t>
            </a:r>
          </a:p>
          <a:p>
            <a:pPr marL="609600" indent="-609600" eaLnBrk="1" hangingPunct="1">
              <a:buFontTx/>
              <a:buNone/>
            </a:pPr>
            <a:endParaRPr lang="en-CA" sz="1000"/>
          </a:p>
          <a:p>
            <a:pPr marL="609600" indent="-609600" eaLnBrk="1" hangingPunct="1">
              <a:buFontTx/>
              <a:buNone/>
            </a:pPr>
            <a:r>
              <a:rPr lang="en-CA" sz="2800" u="sng"/>
              <a:t>SOC’s:</a:t>
            </a:r>
          </a:p>
          <a:p>
            <a:pPr marL="609600" indent="-609600" eaLnBrk="1" hangingPunct="1">
              <a:buFontTx/>
              <a:buNone/>
            </a:pPr>
            <a:endParaRPr lang="en-CA" sz="2800"/>
          </a:p>
          <a:p>
            <a:pPr marL="609600" indent="-609600" eaLnBrk="1" hangingPunct="1">
              <a:buFontTx/>
              <a:buNone/>
            </a:pPr>
            <a:endParaRPr lang="en-US" sz="2800"/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152400" y="5257800"/>
          <a:ext cx="8905875" cy="1289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Equation" r:id="rId4" imgW="3504960" imgH="507960" progId="Equation.3">
                  <p:embed/>
                </p:oleObj>
              </mc:Choice>
              <mc:Fallback>
                <p:oleObj name="Equation" r:id="rId4" imgW="3504960" imgH="50796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5257800"/>
                        <a:ext cx="8905875" cy="12890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59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59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59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59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59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59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59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59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59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59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9140" grpId="0" build="p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42FECD-0471-40DF-8103-40F71914475E}" type="slidenum">
              <a:rPr lang="en-CA"/>
              <a:pPr>
                <a:defRPr/>
              </a:pPr>
              <a:t>55</a:t>
            </a:fld>
            <a:endParaRPr lang="en-CA"/>
          </a:p>
        </p:txBody>
      </p:sp>
      <p:sp>
        <p:nvSpPr>
          <p:cNvPr id="13318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sz="3600" b="1" u="sng"/>
              <a:t>4.5 Lagrangian example</a:t>
            </a:r>
            <a:endParaRPr lang="en-US" sz="4400" b="1" u="sng"/>
          </a:p>
        </p:txBody>
      </p:sp>
      <p:sp>
        <p:nvSpPr>
          <p:cNvPr id="133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915400" cy="5638800"/>
          </a:xfrm>
          <a:noFill/>
        </p:spPr>
        <p:txBody>
          <a:bodyPr lIns="90487" tIns="44450" rIns="90487" bIns="44450"/>
          <a:lstStyle/>
          <a:p>
            <a:pPr marL="609600" indent="-609600" algn="ctr" eaLnBrk="1" hangingPunct="1">
              <a:buFontTx/>
              <a:buNone/>
            </a:pPr>
            <a:r>
              <a:rPr lang="en-US" sz="2800"/>
              <a:t>Max. U=7TV-TV</a:t>
            </a:r>
            <a:r>
              <a:rPr lang="en-US" sz="2800" baseline="30000"/>
              <a:t>2</a:t>
            </a:r>
            <a:r>
              <a:rPr lang="en-US" sz="2800"/>
              <a:t>+R</a:t>
            </a:r>
          </a:p>
          <a:p>
            <a:pPr marL="609600" indent="-609600" algn="ctr" eaLnBrk="1" hangingPunct="1">
              <a:buFontTx/>
              <a:buNone/>
            </a:pPr>
            <a:r>
              <a:rPr lang="en-US" sz="2800"/>
              <a:t>s.t. 7=TV+R</a:t>
            </a:r>
          </a:p>
          <a:p>
            <a:pPr marL="609600" indent="-609600" algn="ctr" eaLnBrk="1" hangingPunct="1">
              <a:buFontTx/>
              <a:buNone/>
            </a:pPr>
            <a:endParaRPr lang="en-US" sz="2800"/>
          </a:p>
          <a:p>
            <a:pPr marL="609600" indent="-609600" eaLnBrk="1" hangingPunct="1">
              <a:buFontTx/>
              <a:buNone/>
            </a:pPr>
            <a:r>
              <a:rPr lang="en-US" sz="2800">
                <a:latin typeface="French Script MT" pitchFamily="66" charset="0"/>
              </a:rPr>
              <a:t>L</a:t>
            </a:r>
            <a:r>
              <a:rPr lang="en-US" sz="2800"/>
              <a:t>=z*=z(x,y)+</a:t>
            </a:r>
            <a:r>
              <a:rPr lang="el-GR" sz="2800"/>
              <a:t>λ</a:t>
            </a:r>
            <a:r>
              <a:rPr lang="en-CA" sz="2800"/>
              <a:t>(k-g(x,y))</a:t>
            </a:r>
          </a:p>
          <a:p>
            <a:pPr marL="609600" indent="-609600" eaLnBrk="1" hangingPunct="1">
              <a:buFontTx/>
              <a:buNone/>
            </a:pPr>
            <a:r>
              <a:rPr lang="en-US" sz="2800">
                <a:latin typeface="French Script MT" pitchFamily="66" charset="0"/>
              </a:rPr>
              <a:t>L</a:t>
            </a:r>
            <a:r>
              <a:rPr lang="en-US" sz="2800"/>
              <a:t>=7TV-TV</a:t>
            </a:r>
            <a:r>
              <a:rPr lang="en-US" sz="2800" baseline="30000"/>
              <a:t>2</a:t>
            </a:r>
            <a:r>
              <a:rPr lang="en-US" sz="2800"/>
              <a:t>+R+</a:t>
            </a:r>
            <a:r>
              <a:rPr lang="el-GR" sz="2800"/>
              <a:t>λ</a:t>
            </a:r>
            <a:r>
              <a:rPr lang="en-CA" sz="2800"/>
              <a:t>(7-TV-R)</a:t>
            </a:r>
          </a:p>
          <a:p>
            <a:pPr marL="609600" indent="-609600" eaLnBrk="1" hangingPunct="1">
              <a:buFontTx/>
              <a:buNone/>
            </a:pPr>
            <a:r>
              <a:rPr lang="en-CA" sz="2800" u="sng"/>
              <a:t>FOC:</a:t>
            </a:r>
          </a:p>
          <a:p>
            <a:pPr marL="609600" indent="-609600" eaLnBrk="1" hangingPunct="1">
              <a:buFontTx/>
              <a:buNone/>
            </a:pPr>
            <a:r>
              <a:rPr lang="en-CA" sz="2800"/>
              <a:t> </a:t>
            </a:r>
          </a:p>
          <a:p>
            <a:pPr marL="609600" indent="-609600" eaLnBrk="1" hangingPunct="1">
              <a:buFontTx/>
              <a:buNone/>
            </a:pPr>
            <a:endParaRPr lang="en-US" sz="2800"/>
          </a:p>
          <a:p>
            <a:pPr marL="609600" indent="-609600" eaLnBrk="1" hangingPunct="1">
              <a:buFontTx/>
              <a:buNone/>
            </a:pPr>
            <a:endParaRPr lang="en-US" sz="2800"/>
          </a:p>
        </p:txBody>
      </p:sp>
      <p:graphicFrame>
        <p:nvGraphicFramePr>
          <p:cNvPr id="83970" name="Object 2"/>
          <p:cNvGraphicFramePr>
            <a:graphicFrameLocks noChangeAspect="1"/>
          </p:cNvGraphicFramePr>
          <p:nvPr/>
        </p:nvGraphicFramePr>
        <p:xfrm>
          <a:off x="152400" y="4191000"/>
          <a:ext cx="3259138" cy="1400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3" name="Equation" r:id="rId4" imgW="1358640" imgH="583920" progId="Equation.3">
                  <p:embed/>
                </p:oleObj>
              </mc:Choice>
              <mc:Fallback>
                <p:oleObj name="Equation" r:id="rId4" imgW="1358640" imgH="58392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4191000"/>
                        <a:ext cx="3259138" cy="14001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1" name="Object 3"/>
          <p:cNvGraphicFramePr>
            <a:graphicFrameLocks noChangeAspect="1"/>
          </p:cNvGraphicFramePr>
          <p:nvPr/>
        </p:nvGraphicFramePr>
        <p:xfrm>
          <a:off x="3581400" y="4191000"/>
          <a:ext cx="2041525" cy="1400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" name="Equation" r:id="rId6" imgW="850680" imgH="583920" progId="Equation.3">
                  <p:embed/>
                </p:oleObj>
              </mc:Choice>
              <mc:Fallback>
                <p:oleObj name="Equation" r:id="rId6" imgW="850680" imgH="58392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191000"/>
                        <a:ext cx="2041525" cy="14001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2" name="Object 4"/>
          <p:cNvGraphicFramePr>
            <a:graphicFrameLocks noChangeAspect="1"/>
          </p:cNvGraphicFramePr>
          <p:nvPr/>
        </p:nvGraphicFramePr>
        <p:xfrm>
          <a:off x="5791200" y="4191000"/>
          <a:ext cx="2833688" cy="1400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Equation" r:id="rId8" imgW="1180800" imgH="583920" progId="Equation.3">
                  <p:embed/>
                </p:oleObj>
              </mc:Choice>
              <mc:Fallback>
                <p:oleObj name="Equation" r:id="rId8" imgW="1180800" imgH="58392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191000"/>
                        <a:ext cx="2833688" cy="14001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39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3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39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3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39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39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D43A5-169B-4BD6-BDA2-5312BA9D3E95}" type="slidenum">
              <a:rPr lang="en-CA"/>
              <a:pPr>
                <a:defRPr/>
              </a:pPr>
              <a:t>56</a:t>
            </a:fld>
            <a:endParaRPr lang="en-CA"/>
          </a:p>
        </p:txBody>
      </p:sp>
      <p:sp>
        <p:nvSpPr>
          <p:cNvPr id="14342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3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sz="3600" b="1" u="sng"/>
              <a:t>4.5 Lagrangian example</a:t>
            </a:r>
            <a:endParaRPr lang="en-US" sz="4400" b="1" u="sng"/>
          </a:p>
        </p:txBody>
      </p:sp>
      <p:graphicFrame>
        <p:nvGraphicFramePr>
          <p:cNvPr id="83970" name="Object 2"/>
          <p:cNvGraphicFramePr>
            <a:graphicFrameLocks noChangeAspect="1"/>
          </p:cNvGraphicFramePr>
          <p:nvPr/>
        </p:nvGraphicFramePr>
        <p:xfrm>
          <a:off x="3200400" y="1066800"/>
          <a:ext cx="2344738" cy="158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7" name="Equation" r:id="rId4" imgW="977760" imgH="660240" progId="Equation.3">
                  <p:embed/>
                </p:oleObj>
              </mc:Choice>
              <mc:Fallback>
                <p:oleObj name="Equation" r:id="rId4" imgW="977760" imgH="6602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066800"/>
                        <a:ext cx="2344738" cy="15827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1" name="Object 3"/>
          <p:cNvGraphicFramePr>
            <a:graphicFrameLocks noChangeAspect="1"/>
          </p:cNvGraphicFramePr>
          <p:nvPr/>
        </p:nvGraphicFramePr>
        <p:xfrm>
          <a:off x="3505200" y="2819400"/>
          <a:ext cx="1736725" cy="152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8" name="Equation" r:id="rId6" imgW="723600" imgH="634680" progId="Equation.3">
                  <p:embed/>
                </p:oleObj>
              </mc:Choice>
              <mc:Fallback>
                <p:oleObj name="Equation" r:id="rId6" imgW="723600" imgH="6346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819400"/>
                        <a:ext cx="1736725" cy="15208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2" name="Object 4"/>
          <p:cNvGraphicFramePr>
            <a:graphicFrameLocks noChangeAspect="1"/>
          </p:cNvGraphicFramePr>
          <p:nvPr/>
        </p:nvGraphicFramePr>
        <p:xfrm>
          <a:off x="3505200" y="4495800"/>
          <a:ext cx="1736725" cy="207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9" name="Equation" r:id="rId8" imgW="723600" imgH="863280" progId="Equation.3">
                  <p:embed/>
                </p:oleObj>
              </mc:Choice>
              <mc:Fallback>
                <p:oleObj name="Equation" r:id="rId8" imgW="723600" imgH="8632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495800"/>
                        <a:ext cx="1736725" cy="20701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39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3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39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3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39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39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F1C11C-8D08-4C78-8F84-4ED73AF81EF8}" type="slidenum">
              <a:rPr lang="en-CA"/>
              <a:pPr>
                <a:defRPr/>
              </a:pPr>
              <a:t>57</a:t>
            </a:fld>
            <a:endParaRPr lang="en-CA"/>
          </a:p>
        </p:txBody>
      </p:sp>
      <p:sp>
        <p:nvSpPr>
          <p:cNvPr id="15364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sz="3600" b="1" u="sng"/>
              <a:t>4.5 Lagrangian Example</a:t>
            </a:r>
            <a:endParaRPr lang="en-US" sz="4400" b="1" u="sng"/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152400" y="1066800"/>
          <a:ext cx="8883650" cy="204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" name="Equation" r:id="rId4" imgW="4140000" imgH="952200" progId="Equation.3">
                  <p:embed/>
                </p:oleObj>
              </mc:Choice>
              <mc:Fallback>
                <p:oleObj name="Equation" r:id="rId4" imgW="4140000" imgH="952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1066800"/>
                        <a:ext cx="8883650" cy="20415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4"/>
          <p:cNvSpPr txBox="1">
            <a:spLocks noChangeArrowheads="1"/>
          </p:cNvSpPr>
          <p:nvPr/>
        </p:nvSpPr>
        <p:spPr bwMode="auto">
          <a:xfrm>
            <a:off x="228600" y="3200400"/>
            <a:ext cx="89154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 marL="609600" indent="-609600">
              <a:spcBef>
                <a:spcPct val="20000"/>
              </a:spcBef>
              <a:defRPr/>
            </a:pPr>
            <a:r>
              <a:rPr lang="en-CA" sz="2800" b="0" kern="0" dirty="0">
                <a:latin typeface="+mj-lt"/>
              </a:rPr>
              <a:t>Since the second order condition is negative, the points found are a maximum.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CA" sz="1000" b="0" kern="0" dirty="0">
              <a:latin typeface="+mn-lt"/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CA" sz="2800" b="0" kern="0" dirty="0">
                <a:latin typeface="+mn-lt"/>
              </a:rPr>
              <a:t>Notice that we found the same answers as internalizing the constraint.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CA" sz="2800" b="0" kern="0" dirty="0">
              <a:latin typeface="+mn-lt"/>
            </a:endParaRPr>
          </a:p>
          <a:p>
            <a:pPr marL="609600" indent="-609600">
              <a:spcBef>
                <a:spcPct val="20000"/>
              </a:spcBef>
              <a:defRPr/>
            </a:pPr>
            <a:endParaRPr lang="en-US" sz="2800" b="0" kern="0" dirty="0">
              <a:latin typeface="+mn-lt"/>
            </a:endParaRP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B8D7EF-3BD0-46E8-99A4-5CEB5AB4815E}" type="slidenum">
              <a:rPr lang="en-CA"/>
              <a:pPr>
                <a:defRPr/>
              </a:pPr>
              <a:t>58</a:t>
            </a:fld>
            <a:endParaRPr lang="en-CA"/>
          </a:p>
        </p:txBody>
      </p:sp>
      <p:sp>
        <p:nvSpPr>
          <p:cNvPr id="68611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8612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sz="3600" b="1" u="sng"/>
              <a:t>4.5 The Lagrange Multiplier</a:t>
            </a:r>
            <a:endParaRPr lang="en-US" sz="4400" b="1" u="sng"/>
          </a:p>
        </p:txBody>
      </p:sp>
      <p:sp>
        <p:nvSpPr>
          <p:cNvPr id="86528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2209800"/>
          </a:xfrm>
          <a:noFill/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 sz="2800"/>
              <a:t>The Lagrange Multiplier, </a:t>
            </a:r>
            <a:r>
              <a:rPr lang="el-GR" sz="2800"/>
              <a:t>λ</a:t>
            </a:r>
            <a:r>
              <a:rPr lang="en-CA" sz="2800"/>
              <a:t>, provides a measure of how much of an impact relaxing the constraint would make, or how the objective function changes if k of g(x,y)=k is marginally increased.</a:t>
            </a:r>
          </a:p>
          <a:p>
            <a:pPr marL="609600" indent="-609600" eaLnBrk="1" hangingPunct="1">
              <a:buFontTx/>
              <a:buNone/>
            </a:pPr>
            <a:endParaRPr lang="en-CA" sz="2800"/>
          </a:p>
          <a:p>
            <a:pPr marL="609600" indent="-609600" eaLnBrk="1" hangingPunct="1">
              <a:buFontTx/>
              <a:buNone/>
            </a:pPr>
            <a:r>
              <a:rPr lang="en-CA" sz="2800"/>
              <a:t>The Lagrange multiplier answers how much the maximum or minimum changes when the constraint g(x,y)=k increases slightly to g(x,y)=k+</a:t>
            </a:r>
            <a:r>
              <a:rPr lang="el-GR" sz="2800"/>
              <a:t>δ</a:t>
            </a:r>
            <a:r>
              <a:rPr lang="en-CA" sz="2800"/>
              <a:t> </a:t>
            </a:r>
            <a:endParaRPr lang="en-US" sz="2800"/>
          </a:p>
          <a:p>
            <a:pPr marL="609600" indent="-609600" eaLnBrk="1" hangingPunct="1">
              <a:buFontTx/>
              <a:buAutoNum type="arabicParenR"/>
            </a:pPr>
            <a:endParaRPr lang="en-US" sz="2800"/>
          </a:p>
          <a:p>
            <a:pPr marL="609600" indent="-609600" eaLnBrk="1" hangingPunct="1">
              <a:buFontTx/>
              <a:buNone/>
            </a:pPr>
            <a:endParaRPr lang="en-US" sz="280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52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52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52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52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652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652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5284" grpId="0" build="p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3E5518-D689-4D35-A2F3-AB01CA2C1798}" type="slidenum">
              <a:rPr lang="en-CA"/>
              <a:pPr>
                <a:defRPr/>
              </a:pPr>
              <a:t>59</a:t>
            </a:fld>
            <a:endParaRPr lang="en-CA"/>
          </a:p>
        </p:txBody>
      </p:sp>
      <p:sp>
        <p:nvSpPr>
          <p:cNvPr id="16388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-76200"/>
            <a:ext cx="9144000" cy="1143000"/>
          </a:xfrm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sz="3600" b="1" u="sng"/>
              <a:t>4.5 Lagrangian example</a:t>
            </a:r>
            <a:endParaRPr lang="en-US" sz="4400" b="1" u="sng"/>
          </a:p>
        </p:txBody>
      </p:sp>
      <p:graphicFrame>
        <p:nvGraphicFramePr>
          <p:cNvPr id="83970" name="Object 2"/>
          <p:cNvGraphicFramePr>
            <a:graphicFrameLocks noChangeAspect="1"/>
          </p:cNvGraphicFramePr>
          <p:nvPr/>
        </p:nvGraphicFramePr>
        <p:xfrm>
          <a:off x="2730500" y="993775"/>
          <a:ext cx="3746500" cy="213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9" name="Equation" r:id="rId4" imgW="1562040" imgH="888840" progId="Equation.3">
                  <p:embed/>
                </p:oleObj>
              </mc:Choice>
              <mc:Fallback>
                <p:oleObj name="Equation" r:id="rId4" imgW="1562040" imgH="8888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0500" y="993775"/>
                        <a:ext cx="3746500" cy="21304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4"/>
          <p:cNvSpPr txBox="1">
            <a:spLocks noChangeArrowheads="1"/>
          </p:cNvSpPr>
          <p:nvPr/>
        </p:nvSpPr>
        <p:spPr bwMode="auto">
          <a:xfrm>
            <a:off x="0" y="3124200"/>
            <a:ext cx="91440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 marL="609600" indent="-609600">
              <a:spcBef>
                <a:spcPct val="20000"/>
              </a:spcBef>
              <a:defRPr/>
            </a:pPr>
            <a:endParaRPr lang="en-US" sz="2800" b="0" kern="0" dirty="0">
              <a:latin typeface="+mn-lt"/>
            </a:endParaRPr>
          </a:p>
          <a:p>
            <a:pPr marL="609600" indent="-609600">
              <a:spcBef>
                <a:spcPct val="20000"/>
              </a:spcBef>
              <a:defRPr/>
            </a:pPr>
            <a:endParaRPr lang="en-US" sz="2800" b="0" kern="0" dirty="0">
              <a:latin typeface="+mn-lt"/>
            </a:endParaRPr>
          </a:p>
        </p:txBody>
      </p:sp>
      <p:sp>
        <p:nvSpPr>
          <p:cNvPr id="10" name="Rectangle 4"/>
          <p:cNvSpPr txBox="1">
            <a:spLocks noChangeArrowheads="1"/>
          </p:cNvSpPr>
          <p:nvPr/>
        </p:nvSpPr>
        <p:spPr bwMode="auto">
          <a:xfrm>
            <a:off x="0" y="3124200"/>
            <a:ext cx="91440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 marL="609600" indent="-609600">
              <a:spcBef>
                <a:spcPct val="20000"/>
              </a:spcBef>
              <a:defRPr/>
            </a:pPr>
            <a:r>
              <a:rPr lang="en-US" sz="2800" b="0" kern="0" dirty="0">
                <a:latin typeface="+mn-lt"/>
              </a:rPr>
              <a:t>This</a:t>
            </a:r>
            <a:r>
              <a:rPr lang="en-CA" sz="2800" b="0" kern="0" dirty="0">
                <a:latin typeface="+mn-lt"/>
              </a:rPr>
              <a:t> means that if Bob gets an extra hour, his maximum utility will increase by approximately 1.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CA" sz="1000" b="0" kern="0" dirty="0">
              <a:latin typeface="+mn-lt"/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CA" sz="2800" b="0" kern="0" dirty="0">
                <a:latin typeface="+mn-lt"/>
              </a:rPr>
              <a:t>(Alternately, if Bob loses an hour of leisure, his maximum utility will decrease by approximately 1.)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CA" sz="2800" b="0" u="sng" kern="0" dirty="0">
                <a:latin typeface="+mn-lt"/>
              </a:rPr>
              <a:t>Check: 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CA" sz="2800" b="0" kern="0" dirty="0">
                <a:latin typeface="+mn-lt"/>
              </a:rPr>
              <a:t>If 8=TV+R, TV=3.5, R=4.5, U=16.75 </a:t>
            </a:r>
            <a:br>
              <a:rPr lang="en-CA" sz="2800" b="0" kern="0" dirty="0">
                <a:latin typeface="+mn-lt"/>
              </a:rPr>
            </a:br>
            <a:r>
              <a:rPr lang="en-CA" sz="2800" b="0" kern="0" dirty="0">
                <a:latin typeface="+mn-lt"/>
              </a:rPr>
              <a:t>(utility increases by </a:t>
            </a:r>
            <a:r>
              <a:rPr lang="en-CA" sz="2800" b="0" i="1" kern="0" dirty="0">
                <a:latin typeface="+mn-lt"/>
              </a:rPr>
              <a:t>approximately</a:t>
            </a:r>
            <a:r>
              <a:rPr lang="en-CA" sz="2800" b="0" kern="0" dirty="0">
                <a:latin typeface="+mn-lt"/>
              </a:rPr>
              <a:t> 1)</a:t>
            </a:r>
            <a:endParaRPr lang="en-US" sz="2800" b="0" kern="0" dirty="0">
              <a:latin typeface="+mn-lt"/>
            </a:endParaRPr>
          </a:p>
          <a:p>
            <a:pPr marL="609600" indent="-609600">
              <a:spcBef>
                <a:spcPct val="20000"/>
              </a:spcBef>
              <a:buFontTx/>
              <a:buAutoNum type="arabicParenR"/>
              <a:defRPr/>
            </a:pPr>
            <a:endParaRPr lang="en-US" sz="2800" b="0" kern="0" dirty="0">
              <a:latin typeface="+mn-lt"/>
            </a:endParaRPr>
          </a:p>
          <a:p>
            <a:pPr marL="609600" indent="-609600">
              <a:spcBef>
                <a:spcPct val="20000"/>
              </a:spcBef>
              <a:defRPr/>
            </a:pPr>
            <a:endParaRPr lang="en-US" sz="2800" b="0" kern="0" dirty="0">
              <a:latin typeface="+mn-lt"/>
            </a:endParaRP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39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3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EACD8E-E9D6-40A1-AEBC-2F9E492A36E8}" type="slidenum">
              <a:rPr lang="en-CA"/>
              <a:pPr>
                <a:defRPr/>
              </a:pPr>
              <a:t>6</a:t>
            </a:fld>
            <a:endParaRPr lang="en-CA"/>
          </a:p>
        </p:txBody>
      </p:sp>
      <p:sp>
        <p:nvSpPr>
          <p:cNvPr id="23555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b="1" u="sng"/>
              <a:t>4.1 Partial Derivatives</a:t>
            </a:r>
          </a:p>
        </p:txBody>
      </p:sp>
      <p:sp>
        <p:nvSpPr>
          <p:cNvPr id="81408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9144000" cy="5791200"/>
          </a:xfrm>
          <a:noFill/>
        </p:spPr>
        <p:txBody>
          <a:bodyPr lIns="90487" tIns="44450" rIns="90487" bIns="44450"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/>
              <a:t>In taking the partial derivative, all other variables are kept constant and hence treated as constants (the derivative of a constant is 0).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/>
              <a:t>There are a variety of ways to indicate the partial derivative: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en-US">
                <a:cs typeface="Arial" charset="0"/>
              </a:rPr>
              <a:t>∂y/∂x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en-US">
                <a:cs typeface="Arial" charset="0"/>
              </a:rPr>
              <a:t>∂f(x,z)/∂x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en-US">
                <a:cs typeface="Arial" charset="0"/>
              </a:rPr>
              <a:t>f</a:t>
            </a:r>
            <a:r>
              <a:rPr lang="en-US" baseline="-25000">
                <a:cs typeface="Arial" charset="0"/>
              </a:rPr>
              <a:t>x</a:t>
            </a:r>
            <a:r>
              <a:rPr lang="en-US">
                <a:cs typeface="Arial" charset="0"/>
              </a:rPr>
              <a:t>(x,z)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>
                <a:cs typeface="Arial" charset="0"/>
              </a:rPr>
              <a:t>Note: dy=dx is equivalent to ∂y/∂x if y=f(x); ie: if y only has x as an explanatory variable.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>
                <a:cs typeface="Arial" charset="0"/>
              </a:rPr>
              <a:t>(Therefore often these are used interchangeably in economic shorthand)</a:t>
            </a: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4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4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40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40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40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40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40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40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40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40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140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140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140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140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408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02318B-2CAC-47DD-A934-43C13F96C79A}" type="slidenum">
              <a:rPr lang="en-CA"/>
              <a:pPr>
                <a:defRPr/>
              </a:pPr>
              <a:t>7</a:t>
            </a:fld>
            <a:endParaRPr lang="en-CA"/>
          </a:p>
        </p:txBody>
      </p:sp>
      <p:sp>
        <p:nvSpPr>
          <p:cNvPr id="24579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b="1" u="sng"/>
              <a:t>4.1 Partial Derivatives</a:t>
            </a:r>
          </a:p>
        </p:txBody>
      </p:sp>
      <p:sp>
        <p:nvSpPr>
          <p:cNvPr id="8161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914400"/>
            <a:ext cx="8915400" cy="5791200"/>
          </a:xfrm>
          <a:noFill/>
        </p:spPr>
        <p:txBody>
          <a:bodyPr lIns="90487" tIns="44450" rIns="90487" bIns="44450"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/>
              <a:t>Let y = 2x</a:t>
            </a:r>
            <a:r>
              <a:rPr lang="en-US" baseline="30000"/>
              <a:t>2</a:t>
            </a:r>
            <a:r>
              <a:rPr lang="en-US"/>
              <a:t>+3xz+8z</a:t>
            </a:r>
            <a:r>
              <a:rPr lang="en-US" baseline="30000"/>
              <a:t>2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baseline="3000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>
                <a:cs typeface="Arial" charset="0"/>
              </a:rPr>
              <a:t>∂</a:t>
            </a:r>
            <a:r>
              <a:rPr lang="en-US"/>
              <a:t>y/ </a:t>
            </a:r>
            <a:r>
              <a:rPr lang="en-US">
                <a:cs typeface="Arial" charset="0"/>
              </a:rPr>
              <a:t>∂</a:t>
            </a:r>
            <a:r>
              <a:rPr lang="en-US"/>
              <a:t>x = 4x+3z+0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>
                <a:cs typeface="Arial" charset="0"/>
              </a:rPr>
              <a:t>∂</a:t>
            </a:r>
            <a:r>
              <a:rPr lang="en-US"/>
              <a:t>y/ </a:t>
            </a:r>
            <a:r>
              <a:rPr lang="en-US">
                <a:cs typeface="Arial" charset="0"/>
              </a:rPr>
              <a:t>∂</a:t>
            </a:r>
            <a:r>
              <a:rPr lang="en-US"/>
              <a:t>z = 0+3x+16z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/>
              <a:t>			(0’s are dropped)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/>
              <a:t>Let y = xln(zx)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>
                <a:cs typeface="Arial" charset="0"/>
              </a:rPr>
              <a:t>∂</a:t>
            </a:r>
            <a:r>
              <a:rPr lang="en-US"/>
              <a:t> y/ </a:t>
            </a:r>
            <a:r>
              <a:rPr lang="en-US">
                <a:cs typeface="Arial" charset="0"/>
              </a:rPr>
              <a:t>∂</a:t>
            </a:r>
            <a:r>
              <a:rPr lang="en-US"/>
              <a:t> x = ln(zx) + zx/zx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/>
              <a:t>		  = ln(zx) + 1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>
                <a:cs typeface="Arial" charset="0"/>
              </a:rPr>
              <a:t>∂</a:t>
            </a:r>
            <a:r>
              <a:rPr lang="en-US"/>
              <a:t> y/ </a:t>
            </a:r>
            <a:r>
              <a:rPr lang="en-US">
                <a:cs typeface="Arial" charset="0"/>
              </a:rPr>
              <a:t>∂</a:t>
            </a:r>
            <a:r>
              <a:rPr lang="en-US"/>
              <a:t> z = x(1/zx)x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/>
              <a:t>		  =x/z</a:t>
            </a: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6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6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6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6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6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6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1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61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61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1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61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61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1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161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161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1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161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161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1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161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161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13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1613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1613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613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9C364B-E6F0-44AC-9709-40D327675757}" type="slidenum">
              <a:rPr lang="en-CA"/>
              <a:pPr>
                <a:defRPr/>
              </a:pPr>
              <a:t>8</a:t>
            </a:fld>
            <a:endParaRPr lang="en-CA"/>
          </a:p>
        </p:txBody>
      </p:sp>
      <p:sp>
        <p:nvSpPr>
          <p:cNvPr id="25603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b="1" u="sng"/>
              <a:t>4.1 Partial Derivatives</a:t>
            </a:r>
          </a:p>
        </p:txBody>
      </p:sp>
      <p:sp>
        <p:nvSpPr>
          <p:cNvPr id="81818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914400"/>
            <a:ext cx="8915400" cy="5791200"/>
          </a:xfrm>
          <a:noFill/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/>
              <a:t>Let y = 3x</a:t>
            </a:r>
            <a:r>
              <a:rPr lang="en-US" baseline="30000"/>
              <a:t>2</a:t>
            </a:r>
            <a:r>
              <a:rPr lang="en-US"/>
              <a:t>z+xz</a:t>
            </a:r>
            <a:r>
              <a:rPr lang="en-US" baseline="30000"/>
              <a:t>3</a:t>
            </a:r>
            <a:r>
              <a:rPr lang="en-US"/>
              <a:t>-3z/x</a:t>
            </a:r>
            <a:r>
              <a:rPr lang="en-US" baseline="30000"/>
              <a:t>2</a:t>
            </a:r>
          </a:p>
          <a:p>
            <a:pPr marL="609600" indent="-609600" eaLnBrk="1" hangingPunct="1">
              <a:buFontTx/>
              <a:buNone/>
            </a:pPr>
            <a:endParaRPr lang="en-US"/>
          </a:p>
          <a:p>
            <a:pPr marL="609600" indent="-609600" eaLnBrk="1" hangingPunct="1">
              <a:buFontTx/>
              <a:buNone/>
            </a:pPr>
            <a:r>
              <a:rPr lang="en-US">
                <a:cs typeface="Arial" charset="0"/>
              </a:rPr>
              <a:t>∂</a:t>
            </a:r>
            <a:r>
              <a:rPr lang="en-US"/>
              <a:t> y/ </a:t>
            </a:r>
            <a:r>
              <a:rPr lang="en-US">
                <a:cs typeface="Arial" charset="0"/>
              </a:rPr>
              <a:t>∂</a:t>
            </a:r>
            <a:r>
              <a:rPr lang="en-US"/>
              <a:t> z=3x</a:t>
            </a:r>
            <a:r>
              <a:rPr lang="en-US" baseline="30000"/>
              <a:t>2</a:t>
            </a:r>
            <a:r>
              <a:rPr lang="en-US"/>
              <a:t>+3xz</a:t>
            </a:r>
            <a:r>
              <a:rPr lang="en-US" baseline="30000"/>
              <a:t>2</a:t>
            </a:r>
            <a:r>
              <a:rPr lang="en-US"/>
              <a:t>-3/x</a:t>
            </a:r>
            <a:r>
              <a:rPr lang="en-US" baseline="30000"/>
              <a:t>2</a:t>
            </a:r>
          </a:p>
          <a:p>
            <a:pPr marL="609600" indent="-609600" eaLnBrk="1" hangingPunct="1">
              <a:buFontTx/>
              <a:buNone/>
            </a:pPr>
            <a:endParaRPr lang="en-US" baseline="30000"/>
          </a:p>
          <a:p>
            <a:pPr marL="609600" indent="-609600" eaLnBrk="1" hangingPunct="1">
              <a:buFontTx/>
              <a:buNone/>
            </a:pPr>
            <a:r>
              <a:rPr lang="en-US">
                <a:cs typeface="Arial" charset="0"/>
              </a:rPr>
              <a:t>∂</a:t>
            </a:r>
            <a:r>
              <a:rPr lang="en-US"/>
              <a:t> y/ </a:t>
            </a:r>
            <a:r>
              <a:rPr lang="en-US">
                <a:cs typeface="Arial" charset="0"/>
              </a:rPr>
              <a:t>∂</a:t>
            </a:r>
            <a:r>
              <a:rPr lang="en-US"/>
              <a:t> x=6xz+z</a:t>
            </a:r>
            <a:r>
              <a:rPr lang="en-US" baseline="30000"/>
              <a:t>3</a:t>
            </a:r>
            <a:r>
              <a:rPr lang="en-US"/>
              <a:t>+6z/x</a:t>
            </a:r>
            <a:r>
              <a:rPr lang="en-US" baseline="30000"/>
              <a:t>3</a:t>
            </a:r>
          </a:p>
          <a:p>
            <a:pPr marL="609600" indent="-609600" eaLnBrk="1" hangingPunct="1">
              <a:buFontTx/>
              <a:buNone/>
            </a:pPr>
            <a:endParaRPr lang="en-US" baseline="30000"/>
          </a:p>
          <a:p>
            <a:pPr marL="609600" indent="-609600" eaLnBrk="1" hangingPunct="1">
              <a:buFontTx/>
              <a:buNone/>
            </a:pPr>
            <a:r>
              <a:rPr lang="en-US"/>
              <a:t>Try these:</a:t>
            </a:r>
          </a:p>
          <a:p>
            <a:pPr marL="609600" indent="-609600" eaLnBrk="1" hangingPunct="1">
              <a:buFontTx/>
              <a:buNone/>
            </a:pPr>
            <a:endParaRPr lang="en-US"/>
          </a:p>
          <a:p>
            <a:pPr marL="609600" indent="-609600" eaLnBrk="1" hangingPunct="1">
              <a:buFontTx/>
              <a:buNone/>
            </a:pPr>
            <a:r>
              <a:rPr lang="en-US"/>
              <a:t>z=ln(2y+x</a:t>
            </a:r>
            <a:r>
              <a:rPr lang="en-US" baseline="30000"/>
              <a:t>3</a:t>
            </a:r>
            <a:r>
              <a:rPr lang="en-US"/>
              <a:t>)</a:t>
            </a:r>
          </a:p>
          <a:p>
            <a:pPr marL="609600" indent="-609600" eaLnBrk="1" hangingPunct="1">
              <a:buFontTx/>
              <a:buNone/>
            </a:pPr>
            <a:r>
              <a:rPr lang="en-US"/>
              <a:t>Expenses=sin(a</a:t>
            </a:r>
            <a:r>
              <a:rPr lang="en-US" baseline="30000"/>
              <a:t>2</a:t>
            </a:r>
            <a:r>
              <a:rPr lang="en-US"/>
              <a:t>-ab)+cos(b</a:t>
            </a:r>
            <a:r>
              <a:rPr lang="en-US" baseline="30000"/>
              <a:t>2</a:t>
            </a:r>
            <a:r>
              <a:rPr lang="en-US"/>
              <a:t>-ab)</a:t>
            </a: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8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8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1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81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81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1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81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81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1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81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81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1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81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81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1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181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181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8180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2E27B3-C4F8-4CE0-A865-2838FB4A4623}" type="slidenum">
              <a:rPr lang="en-CA"/>
              <a:pPr>
                <a:defRPr/>
              </a:pPr>
              <a:t>9</a:t>
            </a:fld>
            <a:endParaRPr lang="en-CA"/>
          </a:p>
        </p:txBody>
      </p:sp>
      <p:sp>
        <p:nvSpPr>
          <p:cNvPr id="26627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 eaLnBrk="1" hangingPunct="1"/>
            <a:r>
              <a:rPr lang="en-US" b="1" u="sng"/>
              <a:t>4.1.1 Higher Partial Derivatives</a:t>
            </a:r>
          </a:p>
        </p:txBody>
      </p:sp>
      <p:sp>
        <p:nvSpPr>
          <p:cNvPr id="82022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5638800"/>
          </a:xfrm>
          <a:noFill/>
        </p:spPr>
        <p:txBody>
          <a:bodyPr lIns="90487" tIns="44450" rIns="90487" bIns="44450"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/>
              <a:t>Higher order partial derivates are evaluated exactly like normal higher order derivatives.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/>
              <a:t>It is important, however, to note what variable to differentiate with respect to: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/>
              <a:t>From before: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/>
              <a:t>Let y = 3x</a:t>
            </a:r>
            <a:r>
              <a:rPr lang="en-US" baseline="30000"/>
              <a:t>2</a:t>
            </a:r>
            <a:r>
              <a:rPr lang="en-US"/>
              <a:t>z+xz</a:t>
            </a:r>
            <a:r>
              <a:rPr lang="en-US" baseline="30000"/>
              <a:t>3</a:t>
            </a:r>
            <a:r>
              <a:rPr lang="en-US"/>
              <a:t>-3z/x</a:t>
            </a:r>
            <a:r>
              <a:rPr lang="en-US" baseline="30000"/>
              <a:t>2</a:t>
            </a:r>
            <a:endParaRPr lang="en-US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>
                <a:cs typeface="Arial" charset="0"/>
              </a:rPr>
              <a:t>∂</a:t>
            </a:r>
            <a:r>
              <a:rPr lang="en-US"/>
              <a:t> y/ </a:t>
            </a:r>
            <a:r>
              <a:rPr lang="en-US">
                <a:cs typeface="Arial" charset="0"/>
              </a:rPr>
              <a:t>∂</a:t>
            </a:r>
            <a:r>
              <a:rPr lang="en-US"/>
              <a:t> z=3x</a:t>
            </a:r>
            <a:r>
              <a:rPr lang="en-US" baseline="30000"/>
              <a:t>2</a:t>
            </a:r>
            <a:r>
              <a:rPr lang="en-US"/>
              <a:t>+3xz</a:t>
            </a:r>
            <a:r>
              <a:rPr lang="en-US" baseline="30000"/>
              <a:t>2</a:t>
            </a:r>
            <a:r>
              <a:rPr lang="en-US"/>
              <a:t>-3/x</a:t>
            </a:r>
            <a:r>
              <a:rPr lang="en-US" baseline="30000"/>
              <a:t>2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baseline="3000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>
                <a:cs typeface="Arial" charset="0"/>
              </a:rPr>
              <a:t>∂</a:t>
            </a:r>
            <a:r>
              <a:rPr lang="en-US"/>
              <a:t> </a:t>
            </a:r>
            <a:r>
              <a:rPr lang="en-US" baseline="30000"/>
              <a:t>2</a:t>
            </a:r>
            <a:r>
              <a:rPr lang="en-US"/>
              <a:t>y/ </a:t>
            </a:r>
            <a:r>
              <a:rPr lang="en-US">
                <a:cs typeface="Arial" charset="0"/>
              </a:rPr>
              <a:t>∂</a:t>
            </a:r>
            <a:r>
              <a:rPr lang="en-US"/>
              <a:t> z</a:t>
            </a:r>
            <a:r>
              <a:rPr lang="en-US" baseline="30000"/>
              <a:t>2</a:t>
            </a:r>
            <a:r>
              <a:rPr lang="en-US"/>
              <a:t>=6xz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>
                <a:cs typeface="Arial" charset="0"/>
              </a:rPr>
              <a:t>∂</a:t>
            </a:r>
            <a:r>
              <a:rPr lang="en-US"/>
              <a:t> </a:t>
            </a:r>
            <a:r>
              <a:rPr lang="en-US" baseline="30000"/>
              <a:t>2</a:t>
            </a:r>
            <a:r>
              <a:rPr lang="en-US"/>
              <a:t>y/ </a:t>
            </a:r>
            <a:r>
              <a:rPr lang="en-US">
                <a:cs typeface="Arial" charset="0"/>
              </a:rPr>
              <a:t>∂</a:t>
            </a:r>
            <a:r>
              <a:rPr lang="en-US"/>
              <a:t> z </a:t>
            </a:r>
            <a:r>
              <a:rPr lang="en-US">
                <a:cs typeface="Arial" charset="0"/>
              </a:rPr>
              <a:t>∂</a:t>
            </a:r>
            <a:r>
              <a:rPr lang="en-US"/>
              <a:t> x=6x+3z</a:t>
            </a:r>
            <a:r>
              <a:rPr lang="en-US" baseline="30000"/>
              <a:t>2</a:t>
            </a:r>
            <a:r>
              <a:rPr lang="en-US"/>
              <a:t>+6/x</a:t>
            </a:r>
            <a:r>
              <a:rPr lang="en-US" baseline="30000"/>
              <a:t>3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02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02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02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02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202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202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202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202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202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202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202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202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202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202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228" grpId="0" build="p"/>
    </p:bldLst>
  </p:timing>
</p:sld>
</file>

<file path=ppt/theme/theme1.xml><?xml version="1.0" encoding="utf-8"?>
<a:theme xmlns:a="http://schemas.openxmlformats.org/drawingml/2006/main" name="PT Blue060A">
  <a:themeElements>
    <a:clrScheme name="">
      <a:dk1>
        <a:srgbClr val="FFFFFF"/>
      </a:dk1>
      <a:lt1>
        <a:srgbClr val="FFFFFF"/>
      </a:lt1>
      <a:dk2>
        <a:srgbClr val="FFFFFF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DADADA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T Blue060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T Blue060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T Blue060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Blue060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Blue060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Blue060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Blue060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Blue060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E:\Templates\PowerPlugs Templates I\PT Blue060A.pot</Template>
  <TotalTime>68076</TotalTime>
  <Words>3971</Words>
  <Application>Microsoft Office PowerPoint</Application>
  <PresentationFormat>On-screen Show (4:3)</PresentationFormat>
  <Paragraphs>702</Paragraphs>
  <Slides>59</Slides>
  <Notes>59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5" baseType="lpstr">
      <vt:lpstr>Arial</vt:lpstr>
      <vt:lpstr>French Script MT</vt:lpstr>
      <vt:lpstr>Times New Roman</vt:lpstr>
      <vt:lpstr>Wingdings</vt:lpstr>
      <vt:lpstr>PT Blue060A</vt:lpstr>
      <vt:lpstr>Equation</vt:lpstr>
      <vt:lpstr>4. Models with Multiple Explanatory Variables</vt:lpstr>
      <vt:lpstr>4. Multi Variable Examples:</vt:lpstr>
      <vt:lpstr>4. The Partial Derivative</vt:lpstr>
      <vt:lpstr>4. Calculus and Applications involving More than One Variable</vt:lpstr>
      <vt:lpstr>4.1 Partial Derivatives</vt:lpstr>
      <vt:lpstr>4.1 Partial Derivatives</vt:lpstr>
      <vt:lpstr>4.1 Partial Derivatives</vt:lpstr>
      <vt:lpstr>4.1 Partial Derivatives</vt:lpstr>
      <vt:lpstr>4.1.1 Higher Partial Derivatives</vt:lpstr>
      <vt:lpstr>4.1.1 Young’s Theorem</vt:lpstr>
      <vt:lpstr>4.2 Applications using Partial Derivatives</vt:lpstr>
      <vt:lpstr>4.2.1 Interpreting Coefficients</vt:lpstr>
      <vt:lpstr>4.2.1 Interpreting Coefficients</vt:lpstr>
      <vt:lpstr>4.2.1 Corn Example</vt:lpstr>
      <vt:lpstr>4.2.1 Corny Example</vt:lpstr>
      <vt:lpstr>4.2.1 Corny Example</vt:lpstr>
      <vt:lpstr>4.2.1 Corny Example</vt:lpstr>
      <vt:lpstr>4.2.1 Corny Example</vt:lpstr>
      <vt:lpstr>4.2.1 Corny Example</vt:lpstr>
      <vt:lpstr>4.2.2 Partial Derivatives and  Marginal Product</vt:lpstr>
      <vt:lpstr>4.2.2 Cobb-Douglas Production Function</vt:lpstr>
      <vt:lpstr>4.2.2 Cobb-Douglas University</vt:lpstr>
      <vt:lpstr>4.2.2 Average and Marginal Products</vt:lpstr>
      <vt:lpstr>4.2.2 Cobb-Douglas Professors</vt:lpstr>
      <vt:lpstr>4.3 Total Derivatives</vt:lpstr>
      <vt:lpstr>4.3 Total Derivatives</vt:lpstr>
      <vt:lpstr>4.3 Total Derivatives</vt:lpstr>
      <vt:lpstr>4.3 Total Derivatives</vt:lpstr>
      <vt:lpstr>4.3 Total Derivatives</vt:lpstr>
      <vt:lpstr>4.3 Total Derivative Final Form</vt:lpstr>
      <vt:lpstr>4.3 Total Derivative Extension</vt:lpstr>
      <vt:lpstr>4.3 Total Derivative Example</vt:lpstr>
      <vt:lpstr>4.3 Total Derivative and Elasticity</vt:lpstr>
      <vt:lpstr>4.4 Unconstrained Optimization</vt:lpstr>
      <vt:lpstr>4.4 Simple Unconstrained Optimization</vt:lpstr>
      <vt:lpstr>4.4 Simple Unconstrained Optimization</vt:lpstr>
      <vt:lpstr>4.4 Simple Unconstrained Optimization</vt:lpstr>
      <vt:lpstr>4.4 Complex Unconstrained Optimization</vt:lpstr>
      <vt:lpstr>4.4 Complex Unconstrained Optimization</vt:lpstr>
      <vt:lpstr>4.4 Complex Unconstrained Optimization</vt:lpstr>
      <vt:lpstr>4.4 Complex Unconstrained Optimization</vt:lpstr>
      <vt:lpstr>4.4 Complex Unconstrained Optimization</vt:lpstr>
      <vt:lpstr>4.4 Complex Unconstrained Optimization</vt:lpstr>
      <vt:lpstr>4.5 Constrained Optimization</vt:lpstr>
      <vt:lpstr>4.5 Constrained Optimization</vt:lpstr>
      <vt:lpstr>4.5 Internalizing Constraints</vt:lpstr>
      <vt:lpstr>4.5 Internalizing Constraints</vt:lpstr>
      <vt:lpstr>4.5 Internalizing Constraints</vt:lpstr>
      <vt:lpstr>4.5 Internalizing Constraints</vt:lpstr>
      <vt:lpstr>4.5 Internalizing Constraints</vt:lpstr>
      <vt:lpstr>4.5 Internalizing Constraints</vt:lpstr>
      <vt:lpstr>4.5 The Lagrangian</vt:lpstr>
      <vt:lpstr>4.5 The Lagrangian</vt:lpstr>
      <vt:lpstr>4.5 The Lagrangian</vt:lpstr>
      <vt:lpstr>4.5 Lagrangian example</vt:lpstr>
      <vt:lpstr>4.5 Lagrangian example</vt:lpstr>
      <vt:lpstr>4.5 Lagrangian Example</vt:lpstr>
      <vt:lpstr>4.5 The Lagrange Multiplier</vt:lpstr>
      <vt:lpstr>4.5 Lagrangian example</vt:lpstr>
    </vt:vector>
  </TitlesOfParts>
  <Company>Economics Department, UofA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Lorne Priemaza</dc:creator>
  <cp:lastModifiedBy>Lorne</cp:lastModifiedBy>
  <cp:revision>157</cp:revision>
  <dcterms:created xsi:type="dcterms:W3CDTF">2000-09-22T19:30:06Z</dcterms:created>
  <dcterms:modified xsi:type="dcterms:W3CDTF">2020-01-04T02:37:43Z</dcterms:modified>
</cp:coreProperties>
</file>