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gif" ContentType="image/gif"/>
  <Default Extension="jpeg" ContentType="image/jpe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charts/chart1.xml" ContentType="application/vnd.openxmlformats-officedocument.drawingml.chart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53.xml" ContentType="application/vnd.openxmlformats-officedocument.presentationml.notesSlide+xml"/>
  <Override PartName="/ppt/notesSlides/notesSlide54.xml" ContentType="application/vnd.openxmlformats-officedocument.presentationml.notesSlide+xml"/>
  <Override PartName="/ppt/notesSlides/notesSlide5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7" r:id="rId1"/>
  </p:sldMasterIdLst>
  <p:notesMasterIdLst>
    <p:notesMasterId r:id="rId57"/>
  </p:notesMasterIdLst>
  <p:handoutMasterIdLst>
    <p:handoutMasterId r:id="rId58"/>
  </p:handoutMasterIdLst>
  <p:sldIdLst>
    <p:sldId id="279" r:id="rId2"/>
    <p:sldId id="420" r:id="rId3"/>
    <p:sldId id="422" r:id="rId4"/>
    <p:sldId id="423" r:id="rId5"/>
    <p:sldId id="424" r:id="rId6"/>
    <p:sldId id="425" r:id="rId7"/>
    <p:sldId id="426" r:id="rId8"/>
    <p:sldId id="284" r:id="rId9"/>
    <p:sldId id="286" r:id="rId10"/>
    <p:sldId id="288" r:id="rId11"/>
    <p:sldId id="287" r:id="rId12"/>
    <p:sldId id="289" r:id="rId13"/>
    <p:sldId id="290" r:id="rId14"/>
    <p:sldId id="292" r:id="rId15"/>
    <p:sldId id="291" r:id="rId16"/>
    <p:sldId id="294" r:id="rId17"/>
    <p:sldId id="295" r:id="rId18"/>
    <p:sldId id="297" r:id="rId19"/>
    <p:sldId id="299" r:id="rId20"/>
    <p:sldId id="300" r:id="rId21"/>
    <p:sldId id="302" r:id="rId22"/>
    <p:sldId id="304" r:id="rId23"/>
    <p:sldId id="305" r:id="rId24"/>
    <p:sldId id="306" r:id="rId25"/>
    <p:sldId id="307" r:id="rId26"/>
    <p:sldId id="308" r:id="rId27"/>
    <p:sldId id="412" r:id="rId28"/>
    <p:sldId id="413" r:id="rId29"/>
    <p:sldId id="309" r:id="rId30"/>
    <p:sldId id="310" r:id="rId31"/>
    <p:sldId id="311" r:id="rId32"/>
    <p:sldId id="313" r:id="rId33"/>
    <p:sldId id="314" r:id="rId34"/>
    <p:sldId id="366" r:id="rId35"/>
    <p:sldId id="367" r:id="rId36"/>
    <p:sldId id="368" r:id="rId37"/>
    <p:sldId id="369" r:id="rId38"/>
    <p:sldId id="370" r:id="rId39"/>
    <p:sldId id="371" r:id="rId40"/>
    <p:sldId id="372" r:id="rId41"/>
    <p:sldId id="373" r:id="rId42"/>
    <p:sldId id="374" r:id="rId43"/>
    <p:sldId id="376" r:id="rId44"/>
    <p:sldId id="375" r:id="rId45"/>
    <p:sldId id="414" r:id="rId46"/>
    <p:sldId id="415" r:id="rId47"/>
    <p:sldId id="416" r:id="rId48"/>
    <p:sldId id="417" r:id="rId49"/>
    <p:sldId id="418" r:id="rId50"/>
    <p:sldId id="405" r:id="rId51"/>
    <p:sldId id="406" r:id="rId52"/>
    <p:sldId id="407" r:id="rId53"/>
    <p:sldId id="408" r:id="rId54"/>
    <p:sldId id="409" r:id="rId55"/>
    <p:sldId id="410" r:id="rId56"/>
  </p:sldIdLst>
  <p:sldSz cx="9144000" cy="6858000" type="screen4x3"/>
  <p:notesSz cx="7315200" cy="9601200"/>
  <p:defaultTextStyle>
    <a:defPPr>
      <a:defRPr lang="en-CA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9AE6CB"/>
    <a:srgbClr val="C2F0E0"/>
    <a:srgbClr val="DDDDDD"/>
    <a:srgbClr val="FFBFFF"/>
    <a:srgbClr val="00504E"/>
    <a:srgbClr val="FFFF00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431" autoAdjust="0"/>
    <p:restoredTop sz="99659" autoAdjust="0"/>
  </p:normalViewPr>
  <p:slideViewPr>
    <p:cSldViewPr>
      <p:cViewPr varScale="1">
        <p:scale>
          <a:sx n="86" d="100"/>
          <a:sy n="86" d="100"/>
        </p:scale>
        <p:origin x="1363" y="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61" Type="http://schemas.openxmlformats.org/officeDocument/2006/relationships/theme" Target="theme/theme1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presProps" Target="pres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Book1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/>
              <a:t>Quadratic Consumption Function</a:t>
            </a:r>
          </a:p>
        </c:rich>
      </c:tx>
      <c:overlay val="0"/>
    </c:title>
    <c:autoTitleDeleted val="0"/>
    <c:plotArea>
      <c:layout/>
      <c:scatterChart>
        <c:scatterStyle val="smoothMarker"/>
        <c:varyColors val="0"/>
        <c:ser>
          <c:idx val="0"/>
          <c:order val="0"/>
          <c:tx>
            <c:strRef>
              <c:f>Sheet1!$C$1</c:f>
              <c:strCache>
                <c:ptCount val="1"/>
                <c:pt idx="0">
                  <c:v>Consumption</c:v>
                </c:pt>
              </c:strCache>
            </c:strRef>
          </c:tx>
          <c:xVal>
            <c:numRef>
              <c:f>Sheet1!$B$2:$B$20</c:f>
              <c:numCache>
                <c:formatCode>General</c:formatCode>
                <c:ptCount val="19"/>
                <c:pt idx="0">
                  <c:v>0</c:v>
                </c:pt>
                <c:pt idx="1">
                  <c:v>250</c:v>
                </c:pt>
                <c:pt idx="2">
                  <c:v>500</c:v>
                </c:pt>
                <c:pt idx="3">
                  <c:v>750</c:v>
                </c:pt>
                <c:pt idx="4">
                  <c:v>1000</c:v>
                </c:pt>
                <c:pt idx="5">
                  <c:v>1250</c:v>
                </c:pt>
                <c:pt idx="6">
                  <c:v>1500</c:v>
                </c:pt>
                <c:pt idx="7">
                  <c:v>1750</c:v>
                </c:pt>
                <c:pt idx="8">
                  <c:v>2000</c:v>
                </c:pt>
                <c:pt idx="9">
                  <c:v>2250</c:v>
                </c:pt>
                <c:pt idx="10">
                  <c:v>2500</c:v>
                </c:pt>
                <c:pt idx="11">
                  <c:v>2750</c:v>
                </c:pt>
                <c:pt idx="12">
                  <c:v>3000</c:v>
                </c:pt>
                <c:pt idx="13">
                  <c:v>3250</c:v>
                </c:pt>
                <c:pt idx="14">
                  <c:v>3500</c:v>
                </c:pt>
                <c:pt idx="15">
                  <c:v>3750</c:v>
                </c:pt>
                <c:pt idx="16">
                  <c:v>4000</c:v>
                </c:pt>
                <c:pt idx="17">
                  <c:v>4250</c:v>
                </c:pt>
                <c:pt idx="18">
                  <c:v>4500</c:v>
                </c:pt>
              </c:numCache>
            </c:numRef>
          </c:xVal>
          <c:yVal>
            <c:numRef>
              <c:f>Sheet1!$C$2:$C$20</c:f>
              <c:numCache>
                <c:formatCode>General</c:formatCode>
                <c:ptCount val="19"/>
                <c:pt idx="0">
                  <c:v>100</c:v>
                </c:pt>
                <c:pt idx="1">
                  <c:v>331.25</c:v>
                </c:pt>
                <c:pt idx="2">
                  <c:v>550</c:v>
                </c:pt>
                <c:pt idx="3">
                  <c:v>756.25</c:v>
                </c:pt>
                <c:pt idx="4">
                  <c:v>950</c:v>
                </c:pt>
                <c:pt idx="5">
                  <c:v>1131.25</c:v>
                </c:pt>
                <c:pt idx="6">
                  <c:v>1300</c:v>
                </c:pt>
                <c:pt idx="7">
                  <c:v>1456.25</c:v>
                </c:pt>
                <c:pt idx="8">
                  <c:v>1600</c:v>
                </c:pt>
                <c:pt idx="9">
                  <c:v>1731.25</c:v>
                </c:pt>
                <c:pt idx="10">
                  <c:v>1850</c:v>
                </c:pt>
                <c:pt idx="11">
                  <c:v>1956.25</c:v>
                </c:pt>
                <c:pt idx="12">
                  <c:v>2050</c:v>
                </c:pt>
                <c:pt idx="13">
                  <c:v>2131.25</c:v>
                </c:pt>
                <c:pt idx="14">
                  <c:v>2200</c:v>
                </c:pt>
                <c:pt idx="15">
                  <c:v>2256.25</c:v>
                </c:pt>
                <c:pt idx="16">
                  <c:v>2300</c:v>
                </c:pt>
                <c:pt idx="17">
                  <c:v>2331.25</c:v>
                </c:pt>
                <c:pt idx="18">
                  <c:v>2350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0-1534-49C1-B12C-4DE311A8910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68711552"/>
        <c:axId val="68713472"/>
      </c:scatterChart>
      <c:valAx>
        <c:axId val="68711552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CA"/>
                  <a:t>Income (In $1,000)</a:t>
                </a:r>
              </a:p>
            </c:rich>
          </c:tx>
          <c:overlay val="0"/>
        </c:title>
        <c:numFmt formatCode="General" sourceLinked="1"/>
        <c:majorTickMark val="out"/>
        <c:minorTickMark val="none"/>
        <c:tickLblPos val="nextTo"/>
        <c:spPr>
          <a:ln>
            <a:solidFill>
              <a:srgbClr val="000000"/>
            </a:solidFill>
          </a:ln>
        </c:spPr>
        <c:crossAx val="68713472"/>
        <c:crosses val="autoZero"/>
        <c:crossBetween val="midCat"/>
      </c:valAx>
      <c:valAx>
        <c:axId val="68713472"/>
        <c:scaling>
          <c:orientation val="minMax"/>
        </c:scaling>
        <c:delete val="0"/>
        <c:axPos val="l"/>
        <c:majorGridlines>
          <c:spPr>
            <a:ln>
              <a:solidFill>
                <a:srgbClr val="000000"/>
              </a:solidFill>
            </a:ln>
          </c:spPr>
        </c:majorGridlines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CA"/>
                  <a:t>Consumption</a:t>
                </a:r>
              </a:p>
            </c:rich>
          </c:tx>
          <c:overlay val="0"/>
        </c:title>
        <c:numFmt formatCode="General" sourceLinked="1"/>
        <c:majorTickMark val="out"/>
        <c:minorTickMark val="none"/>
        <c:tickLblPos val="nextTo"/>
        <c:spPr>
          <a:ln>
            <a:solidFill>
              <a:srgbClr val="000000"/>
            </a:solidFill>
          </a:ln>
        </c:spPr>
        <c:crossAx val="68711552"/>
        <c:crosses val="autoZero"/>
        <c:crossBetween val="midCat"/>
      </c:valAx>
    </c:plotArea>
    <c:plotVisOnly val="1"/>
    <c:dispBlanksAs val="gap"/>
    <c:showDLblsOverMax val="0"/>
  </c:chart>
  <c:spPr>
    <a:solidFill>
      <a:schemeClr val="bg1"/>
    </a:solidFill>
  </c:spPr>
  <c:txPr>
    <a:bodyPr/>
    <a:lstStyle/>
    <a:p>
      <a:pPr>
        <a:defRPr>
          <a:solidFill>
            <a:srgbClr val="000000"/>
          </a:solidFill>
        </a:defRPr>
      </a:pPr>
      <a:endParaRPr lang="en-US"/>
    </a:p>
  </c:txPr>
  <c:externalData r:id="rId1">
    <c:autoUpdate val="0"/>
  </c:externalData>
</c:chartSpac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15.e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6.emf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7.emf"/></Relationships>
</file>

<file path=ppt/drawings/_rels/vmlDrawing1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8.wmf"/></Relationships>
</file>

<file path=ppt/drawings/_rels/vmlDrawing1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9.wmf"/></Relationships>
</file>

<file path=ppt/drawings/_rels/vmlDrawing15.vml.rels><?xml version="1.0" encoding="UTF-8" standalone="yes"?>
<Relationships xmlns="http://schemas.openxmlformats.org/package/2006/relationships"><Relationship Id="rId1" Type="http://schemas.openxmlformats.org/officeDocument/2006/relationships/image" Target="../media/image20.emf"/></Relationships>
</file>

<file path=ppt/drawings/_rels/vmlDrawing16.vml.rels><?xml version="1.0" encoding="UTF-8" standalone="yes"?>
<Relationships xmlns="http://schemas.openxmlformats.org/package/2006/relationships"><Relationship Id="rId1" Type="http://schemas.openxmlformats.org/officeDocument/2006/relationships/image" Target="../media/image21.emf"/></Relationships>
</file>

<file path=ppt/drawings/_rels/vmlDrawing17.vml.rels><?xml version="1.0" encoding="UTF-8" standalone="yes"?>
<Relationships xmlns="http://schemas.openxmlformats.org/package/2006/relationships"><Relationship Id="rId1" Type="http://schemas.openxmlformats.org/officeDocument/2006/relationships/image" Target="../media/image22.emf"/></Relationships>
</file>

<file path=ppt/drawings/_rels/vmlDrawing18.vml.rels><?xml version="1.0" encoding="UTF-8" standalone="yes"?>
<Relationships xmlns="http://schemas.openxmlformats.org/package/2006/relationships"><Relationship Id="rId1" Type="http://schemas.openxmlformats.org/officeDocument/2006/relationships/image" Target="../media/image23.emf"/></Relationships>
</file>

<file path=ppt/drawings/_rels/vmlDrawing19.vml.rels><?xml version="1.0" encoding="UTF-8" standalone="yes"?>
<Relationships xmlns="http://schemas.openxmlformats.org/package/2006/relationships"><Relationship Id="rId2" Type="http://schemas.openxmlformats.org/officeDocument/2006/relationships/image" Target="../media/image25.wmf"/><Relationship Id="rId1" Type="http://schemas.openxmlformats.org/officeDocument/2006/relationships/image" Target="../media/image24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drawings/_rels/vmlDrawing20.vml.rels><?xml version="1.0" encoding="UTF-8" standalone="yes"?>
<Relationships xmlns="http://schemas.openxmlformats.org/package/2006/relationships"><Relationship Id="rId1" Type="http://schemas.openxmlformats.org/officeDocument/2006/relationships/image" Target="../media/image26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e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e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>
                <a:cs typeface="+mn-cs"/>
              </a:defRPr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10445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cs typeface="+mn-cs"/>
              </a:defRPr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10445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>
                <a:cs typeface="+mn-cs"/>
              </a:defRPr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10445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cs typeface="+mn-cs"/>
              </a:defRPr>
            </a:lvl1pPr>
          </a:lstStyle>
          <a:p>
            <a:pPr>
              <a:defRPr/>
            </a:pPr>
            <a:fld id="{82173464-6851-4DF8-B153-DE27C2697B11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>
                <a:cs typeface="+mn-cs"/>
              </a:defRPr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cs typeface="+mn-cs"/>
              </a:defRPr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788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60888"/>
            <a:ext cx="5365750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CA" noProof="0"/>
              <a:t>Click to edit Master text styles</a:t>
            </a:r>
          </a:p>
          <a:p>
            <a:pPr lvl="1"/>
            <a:r>
              <a:rPr lang="en-CA" noProof="0"/>
              <a:t>Second level</a:t>
            </a:r>
          </a:p>
          <a:p>
            <a:pPr lvl="2"/>
            <a:r>
              <a:rPr lang="en-CA" noProof="0"/>
              <a:t>Third level</a:t>
            </a:r>
          </a:p>
          <a:p>
            <a:pPr lvl="3"/>
            <a:r>
              <a:rPr lang="en-CA" noProof="0"/>
              <a:t>Fourth level</a:t>
            </a:r>
          </a:p>
          <a:p>
            <a:pPr lvl="4"/>
            <a:r>
              <a:rPr lang="en-CA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>
                <a:cs typeface="+mn-cs"/>
              </a:defRPr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cs typeface="+mn-cs"/>
              </a:defRPr>
            </a:lvl1pPr>
          </a:lstStyle>
          <a:p>
            <a:pPr>
              <a:defRPr/>
            </a:pPr>
            <a:fld id="{55559824-62A8-4881-883C-09C37B6D487F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3C2591A3-82E3-4BE8-AAA1-6F491D6C1CDF}" type="slidenum">
              <a:rPr lang="en-CA" smtClean="0"/>
              <a:pPr>
                <a:defRPr/>
              </a:pPr>
              <a:t>1</a:t>
            </a:fld>
            <a:endParaRPr lang="en-CA"/>
          </a:p>
        </p:txBody>
      </p:sp>
      <p:sp>
        <p:nvSpPr>
          <p:cNvPr id="79875" name="Rectangle 2"/>
          <p:cNvSpPr>
            <a:spLocks noChangeArrowheads="1"/>
          </p:cNvSpPr>
          <p:nvPr/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9876" name="Rectangle 3"/>
          <p:cNvSpPr>
            <a:spLocks noChangeArrowheads="1"/>
          </p:cNvSpPr>
          <p:nvPr/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5654" tIns="46988" rIns="95654" bIns="46988" anchor="b"/>
          <a:lstStyle/>
          <a:p>
            <a:pPr algn="r" defTabSz="966788" eaLnBrk="0" hangingPunct="0"/>
            <a:r>
              <a:rPr lang="en-US" sz="1300">
                <a:latin typeface="Arial" pitchFamily="34" charset="0"/>
              </a:rPr>
              <a:t>6</a:t>
            </a:r>
          </a:p>
        </p:txBody>
      </p:sp>
      <p:sp>
        <p:nvSpPr>
          <p:cNvPr id="79877" name="Rectangle 4"/>
          <p:cNvSpPr>
            <a:spLocks noChangeArrowheads="1"/>
          </p:cNvSpPr>
          <p:nvPr/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9878" name="Rectangle 5"/>
          <p:cNvSpPr>
            <a:spLocks noChangeArrowheads="1"/>
          </p:cNvSpPr>
          <p:nvPr/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9879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6825" y="727075"/>
            <a:ext cx="4781550" cy="3586163"/>
          </a:xfrm>
          <a:solidFill>
            <a:srgbClr val="FFFFFF"/>
          </a:solidFill>
          <a:ln w="12700" cap="flat"/>
        </p:spPr>
      </p:sp>
      <p:sp>
        <p:nvSpPr>
          <p:cNvPr id="79880" name="Rectangle 7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lIns="95654" tIns="46988" rIns="95654" bIns="46988"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4E712E3-2482-42F1-8409-71ED1D0CADE7}" type="slidenum">
              <a:rPr lang="en-CA" smtClean="0"/>
              <a:pPr>
                <a:defRPr/>
              </a:pPr>
              <a:t>10</a:t>
            </a:fld>
            <a:endParaRPr lang="en-CA"/>
          </a:p>
        </p:txBody>
      </p:sp>
      <p:sp>
        <p:nvSpPr>
          <p:cNvPr id="102403" name="Rectangle 2"/>
          <p:cNvSpPr>
            <a:spLocks noChangeArrowheads="1"/>
          </p:cNvSpPr>
          <p:nvPr/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404" name="Rectangle 3"/>
          <p:cNvSpPr>
            <a:spLocks noChangeArrowheads="1"/>
          </p:cNvSpPr>
          <p:nvPr/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5654" tIns="46988" rIns="95654" bIns="46988" anchor="b"/>
          <a:lstStyle/>
          <a:p>
            <a:pPr algn="r" defTabSz="966788" eaLnBrk="0" hangingPunct="0"/>
            <a:r>
              <a:rPr lang="en-US" sz="1300">
                <a:latin typeface="Arial" pitchFamily="34" charset="0"/>
              </a:rPr>
              <a:t>6</a:t>
            </a:r>
          </a:p>
        </p:txBody>
      </p:sp>
      <p:sp>
        <p:nvSpPr>
          <p:cNvPr id="102405" name="Rectangle 4"/>
          <p:cNvSpPr>
            <a:spLocks noChangeArrowheads="1"/>
          </p:cNvSpPr>
          <p:nvPr/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406" name="Rectangle 5"/>
          <p:cNvSpPr>
            <a:spLocks noChangeArrowheads="1"/>
          </p:cNvSpPr>
          <p:nvPr/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407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6825" y="727075"/>
            <a:ext cx="4781550" cy="3586163"/>
          </a:xfrm>
          <a:ln w="12700" cap="flat"/>
        </p:spPr>
      </p:sp>
      <p:sp>
        <p:nvSpPr>
          <p:cNvPr id="102408" name="Rectangle 7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lIns="95654" tIns="46988" rIns="95654" bIns="46988"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2E3449F8-AA83-4FE6-8DC5-D9FDD683C83A}" type="slidenum">
              <a:rPr lang="en-CA" smtClean="0"/>
              <a:pPr>
                <a:defRPr/>
              </a:pPr>
              <a:t>11</a:t>
            </a:fld>
            <a:endParaRPr lang="en-CA"/>
          </a:p>
        </p:txBody>
      </p:sp>
      <p:sp>
        <p:nvSpPr>
          <p:cNvPr id="103427" name="Rectangle 2"/>
          <p:cNvSpPr>
            <a:spLocks noChangeArrowheads="1"/>
          </p:cNvSpPr>
          <p:nvPr/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3428" name="Rectangle 3"/>
          <p:cNvSpPr>
            <a:spLocks noChangeArrowheads="1"/>
          </p:cNvSpPr>
          <p:nvPr/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5654" tIns="46988" rIns="95654" bIns="46988" anchor="b"/>
          <a:lstStyle/>
          <a:p>
            <a:pPr algn="r" defTabSz="966788" eaLnBrk="0" hangingPunct="0"/>
            <a:r>
              <a:rPr lang="en-US" sz="1300">
                <a:latin typeface="Arial" pitchFamily="34" charset="0"/>
              </a:rPr>
              <a:t>6</a:t>
            </a:r>
          </a:p>
        </p:txBody>
      </p:sp>
      <p:sp>
        <p:nvSpPr>
          <p:cNvPr id="103429" name="Rectangle 4"/>
          <p:cNvSpPr>
            <a:spLocks noChangeArrowheads="1"/>
          </p:cNvSpPr>
          <p:nvPr/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3430" name="Rectangle 5"/>
          <p:cNvSpPr>
            <a:spLocks noChangeArrowheads="1"/>
          </p:cNvSpPr>
          <p:nvPr/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3431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6825" y="727075"/>
            <a:ext cx="4781550" cy="3586163"/>
          </a:xfrm>
          <a:ln w="12700" cap="flat"/>
        </p:spPr>
      </p:sp>
      <p:sp>
        <p:nvSpPr>
          <p:cNvPr id="103432" name="Rectangle 7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lIns="95654" tIns="46988" rIns="95654" bIns="46988"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450D1D9-6BFE-41D7-8D83-6D13A771BDC3}" type="slidenum">
              <a:rPr lang="en-CA" smtClean="0"/>
              <a:pPr>
                <a:defRPr/>
              </a:pPr>
              <a:t>12</a:t>
            </a:fld>
            <a:endParaRPr lang="en-CA"/>
          </a:p>
        </p:txBody>
      </p:sp>
      <p:sp>
        <p:nvSpPr>
          <p:cNvPr id="104451" name="Rectangle 2"/>
          <p:cNvSpPr>
            <a:spLocks noChangeArrowheads="1"/>
          </p:cNvSpPr>
          <p:nvPr/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4452" name="Rectangle 3"/>
          <p:cNvSpPr>
            <a:spLocks noChangeArrowheads="1"/>
          </p:cNvSpPr>
          <p:nvPr/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5654" tIns="46988" rIns="95654" bIns="46988" anchor="b"/>
          <a:lstStyle/>
          <a:p>
            <a:pPr algn="r" defTabSz="966788" eaLnBrk="0" hangingPunct="0"/>
            <a:r>
              <a:rPr lang="en-US" sz="1300">
                <a:latin typeface="Arial" pitchFamily="34" charset="0"/>
              </a:rPr>
              <a:t>6</a:t>
            </a:r>
          </a:p>
        </p:txBody>
      </p:sp>
      <p:sp>
        <p:nvSpPr>
          <p:cNvPr id="104453" name="Rectangle 4"/>
          <p:cNvSpPr>
            <a:spLocks noChangeArrowheads="1"/>
          </p:cNvSpPr>
          <p:nvPr/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4454" name="Rectangle 5"/>
          <p:cNvSpPr>
            <a:spLocks noChangeArrowheads="1"/>
          </p:cNvSpPr>
          <p:nvPr/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4455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6825" y="727075"/>
            <a:ext cx="4781550" cy="3586163"/>
          </a:xfrm>
          <a:ln w="12700" cap="flat"/>
        </p:spPr>
      </p:sp>
      <p:sp>
        <p:nvSpPr>
          <p:cNvPr id="104456" name="Rectangle 7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lIns="95654" tIns="46988" rIns="95654" bIns="46988"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8E14B16-C2DC-4E72-BBD6-29C93B30F571}" type="slidenum">
              <a:rPr lang="en-CA" smtClean="0"/>
              <a:pPr>
                <a:defRPr/>
              </a:pPr>
              <a:t>13</a:t>
            </a:fld>
            <a:endParaRPr lang="en-CA"/>
          </a:p>
        </p:txBody>
      </p:sp>
      <p:sp>
        <p:nvSpPr>
          <p:cNvPr id="105475" name="Rectangle 2"/>
          <p:cNvSpPr>
            <a:spLocks noChangeArrowheads="1"/>
          </p:cNvSpPr>
          <p:nvPr/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5476" name="Rectangle 3"/>
          <p:cNvSpPr>
            <a:spLocks noChangeArrowheads="1"/>
          </p:cNvSpPr>
          <p:nvPr/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5654" tIns="46988" rIns="95654" bIns="46988" anchor="b"/>
          <a:lstStyle/>
          <a:p>
            <a:pPr algn="r" defTabSz="966788" eaLnBrk="0" hangingPunct="0"/>
            <a:r>
              <a:rPr lang="en-US" sz="1300">
                <a:latin typeface="Arial" pitchFamily="34" charset="0"/>
              </a:rPr>
              <a:t>6</a:t>
            </a:r>
          </a:p>
        </p:txBody>
      </p:sp>
      <p:sp>
        <p:nvSpPr>
          <p:cNvPr id="105477" name="Rectangle 4"/>
          <p:cNvSpPr>
            <a:spLocks noChangeArrowheads="1"/>
          </p:cNvSpPr>
          <p:nvPr/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5478" name="Rectangle 5"/>
          <p:cNvSpPr>
            <a:spLocks noChangeArrowheads="1"/>
          </p:cNvSpPr>
          <p:nvPr/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5479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6825" y="727075"/>
            <a:ext cx="4781550" cy="3586163"/>
          </a:xfrm>
          <a:ln w="12700" cap="flat"/>
        </p:spPr>
      </p:sp>
      <p:sp>
        <p:nvSpPr>
          <p:cNvPr id="105480" name="Rectangle 7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lIns="95654" tIns="46988" rIns="95654" bIns="46988"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F96FA6BB-E590-4DAF-A006-8F16301F2AA6}" type="slidenum">
              <a:rPr lang="en-CA" smtClean="0"/>
              <a:pPr>
                <a:defRPr/>
              </a:pPr>
              <a:t>14</a:t>
            </a:fld>
            <a:endParaRPr lang="en-CA"/>
          </a:p>
        </p:txBody>
      </p:sp>
      <p:sp>
        <p:nvSpPr>
          <p:cNvPr id="106499" name="Rectangle 2"/>
          <p:cNvSpPr>
            <a:spLocks noChangeArrowheads="1"/>
          </p:cNvSpPr>
          <p:nvPr/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6500" name="Rectangle 3"/>
          <p:cNvSpPr>
            <a:spLocks noChangeArrowheads="1"/>
          </p:cNvSpPr>
          <p:nvPr/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5654" tIns="46988" rIns="95654" bIns="46988" anchor="b"/>
          <a:lstStyle/>
          <a:p>
            <a:pPr algn="r" defTabSz="966788" eaLnBrk="0" hangingPunct="0"/>
            <a:r>
              <a:rPr lang="en-US" sz="1300">
                <a:latin typeface="Arial" pitchFamily="34" charset="0"/>
              </a:rPr>
              <a:t>6</a:t>
            </a:r>
          </a:p>
        </p:txBody>
      </p:sp>
      <p:sp>
        <p:nvSpPr>
          <p:cNvPr id="106501" name="Rectangle 4"/>
          <p:cNvSpPr>
            <a:spLocks noChangeArrowheads="1"/>
          </p:cNvSpPr>
          <p:nvPr/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6502" name="Rectangle 5"/>
          <p:cNvSpPr>
            <a:spLocks noChangeArrowheads="1"/>
          </p:cNvSpPr>
          <p:nvPr/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6503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6825" y="727075"/>
            <a:ext cx="4781550" cy="3586163"/>
          </a:xfrm>
          <a:ln w="12700" cap="flat"/>
        </p:spPr>
      </p:sp>
      <p:sp>
        <p:nvSpPr>
          <p:cNvPr id="106504" name="Rectangle 7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lIns="95654" tIns="46988" rIns="95654" bIns="46988"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99639BD-47F2-4DC7-97D5-0FA44DE6AB00}" type="slidenum">
              <a:rPr lang="en-CA" smtClean="0"/>
              <a:pPr>
                <a:defRPr/>
              </a:pPr>
              <a:t>15</a:t>
            </a:fld>
            <a:endParaRPr lang="en-CA"/>
          </a:p>
        </p:txBody>
      </p:sp>
      <p:sp>
        <p:nvSpPr>
          <p:cNvPr id="107523" name="Rectangle 2"/>
          <p:cNvSpPr>
            <a:spLocks noChangeArrowheads="1"/>
          </p:cNvSpPr>
          <p:nvPr/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7524" name="Rectangle 3"/>
          <p:cNvSpPr>
            <a:spLocks noChangeArrowheads="1"/>
          </p:cNvSpPr>
          <p:nvPr/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5654" tIns="46988" rIns="95654" bIns="46988" anchor="b"/>
          <a:lstStyle/>
          <a:p>
            <a:pPr algn="r" defTabSz="966788" eaLnBrk="0" hangingPunct="0"/>
            <a:r>
              <a:rPr lang="en-US" sz="1300">
                <a:latin typeface="Arial" pitchFamily="34" charset="0"/>
              </a:rPr>
              <a:t>6</a:t>
            </a:r>
          </a:p>
        </p:txBody>
      </p:sp>
      <p:sp>
        <p:nvSpPr>
          <p:cNvPr id="107525" name="Rectangle 4"/>
          <p:cNvSpPr>
            <a:spLocks noChangeArrowheads="1"/>
          </p:cNvSpPr>
          <p:nvPr/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7526" name="Rectangle 5"/>
          <p:cNvSpPr>
            <a:spLocks noChangeArrowheads="1"/>
          </p:cNvSpPr>
          <p:nvPr/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7527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6825" y="727075"/>
            <a:ext cx="4781550" cy="3586163"/>
          </a:xfrm>
          <a:ln w="12700" cap="flat"/>
        </p:spPr>
      </p:sp>
      <p:sp>
        <p:nvSpPr>
          <p:cNvPr id="107528" name="Rectangle 7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lIns="95654" tIns="46988" rIns="95654" bIns="46988"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C5D5EB18-76B2-4F1E-A824-83A9694CB8F0}" type="slidenum">
              <a:rPr lang="en-CA" smtClean="0"/>
              <a:pPr>
                <a:defRPr/>
              </a:pPr>
              <a:t>16</a:t>
            </a:fld>
            <a:endParaRPr lang="en-CA"/>
          </a:p>
        </p:txBody>
      </p:sp>
      <p:sp>
        <p:nvSpPr>
          <p:cNvPr id="108547" name="Rectangle 2"/>
          <p:cNvSpPr>
            <a:spLocks noChangeArrowheads="1"/>
          </p:cNvSpPr>
          <p:nvPr/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8548" name="Rectangle 3"/>
          <p:cNvSpPr>
            <a:spLocks noChangeArrowheads="1"/>
          </p:cNvSpPr>
          <p:nvPr/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5654" tIns="46988" rIns="95654" bIns="46988" anchor="b"/>
          <a:lstStyle/>
          <a:p>
            <a:pPr algn="r" defTabSz="966788" eaLnBrk="0" hangingPunct="0"/>
            <a:r>
              <a:rPr lang="en-US" sz="1300">
                <a:latin typeface="Arial" pitchFamily="34" charset="0"/>
              </a:rPr>
              <a:t>6</a:t>
            </a:r>
          </a:p>
        </p:txBody>
      </p:sp>
      <p:sp>
        <p:nvSpPr>
          <p:cNvPr id="108549" name="Rectangle 4"/>
          <p:cNvSpPr>
            <a:spLocks noChangeArrowheads="1"/>
          </p:cNvSpPr>
          <p:nvPr/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8550" name="Rectangle 5"/>
          <p:cNvSpPr>
            <a:spLocks noChangeArrowheads="1"/>
          </p:cNvSpPr>
          <p:nvPr/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8551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6825" y="727075"/>
            <a:ext cx="4781550" cy="3586163"/>
          </a:xfrm>
          <a:ln w="12700" cap="flat"/>
        </p:spPr>
      </p:sp>
      <p:sp>
        <p:nvSpPr>
          <p:cNvPr id="108552" name="Rectangle 7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lIns="95654" tIns="46988" rIns="95654" bIns="46988"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8CB8E0FE-B1EB-41F9-A0A7-F4B62B0D5742}" type="slidenum">
              <a:rPr lang="en-CA" smtClean="0"/>
              <a:pPr>
                <a:defRPr/>
              </a:pPr>
              <a:t>17</a:t>
            </a:fld>
            <a:endParaRPr lang="en-CA"/>
          </a:p>
        </p:txBody>
      </p:sp>
      <p:sp>
        <p:nvSpPr>
          <p:cNvPr id="109571" name="Rectangle 2"/>
          <p:cNvSpPr>
            <a:spLocks noChangeArrowheads="1"/>
          </p:cNvSpPr>
          <p:nvPr/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9572" name="Rectangle 3"/>
          <p:cNvSpPr>
            <a:spLocks noChangeArrowheads="1"/>
          </p:cNvSpPr>
          <p:nvPr/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5654" tIns="46988" rIns="95654" bIns="46988" anchor="b"/>
          <a:lstStyle/>
          <a:p>
            <a:pPr algn="r" defTabSz="966788" eaLnBrk="0" hangingPunct="0"/>
            <a:r>
              <a:rPr lang="en-US" sz="1300">
                <a:latin typeface="Arial" pitchFamily="34" charset="0"/>
              </a:rPr>
              <a:t>6</a:t>
            </a:r>
          </a:p>
        </p:txBody>
      </p:sp>
      <p:sp>
        <p:nvSpPr>
          <p:cNvPr id="109573" name="Rectangle 4"/>
          <p:cNvSpPr>
            <a:spLocks noChangeArrowheads="1"/>
          </p:cNvSpPr>
          <p:nvPr/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9574" name="Rectangle 5"/>
          <p:cNvSpPr>
            <a:spLocks noChangeArrowheads="1"/>
          </p:cNvSpPr>
          <p:nvPr/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9575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6825" y="727075"/>
            <a:ext cx="4781550" cy="3586163"/>
          </a:xfrm>
          <a:ln w="12700" cap="flat"/>
        </p:spPr>
      </p:sp>
      <p:sp>
        <p:nvSpPr>
          <p:cNvPr id="109576" name="Rectangle 7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lIns="95654" tIns="46988" rIns="95654" bIns="46988"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A191131-B635-4E4B-9BA9-FC4B736250EA}" type="slidenum">
              <a:rPr lang="en-CA" smtClean="0"/>
              <a:pPr>
                <a:defRPr/>
              </a:pPr>
              <a:t>18</a:t>
            </a:fld>
            <a:endParaRPr lang="en-CA"/>
          </a:p>
        </p:txBody>
      </p:sp>
      <p:sp>
        <p:nvSpPr>
          <p:cNvPr id="110595" name="Rectangle 2"/>
          <p:cNvSpPr>
            <a:spLocks noChangeArrowheads="1"/>
          </p:cNvSpPr>
          <p:nvPr/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0596" name="Rectangle 3"/>
          <p:cNvSpPr>
            <a:spLocks noChangeArrowheads="1"/>
          </p:cNvSpPr>
          <p:nvPr/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5654" tIns="46988" rIns="95654" bIns="46988" anchor="b"/>
          <a:lstStyle/>
          <a:p>
            <a:pPr algn="r" defTabSz="966788" eaLnBrk="0" hangingPunct="0"/>
            <a:r>
              <a:rPr lang="en-US" sz="1300">
                <a:latin typeface="Arial" pitchFamily="34" charset="0"/>
              </a:rPr>
              <a:t>6</a:t>
            </a:r>
          </a:p>
        </p:txBody>
      </p:sp>
      <p:sp>
        <p:nvSpPr>
          <p:cNvPr id="110597" name="Rectangle 4"/>
          <p:cNvSpPr>
            <a:spLocks noChangeArrowheads="1"/>
          </p:cNvSpPr>
          <p:nvPr/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0598" name="Rectangle 5"/>
          <p:cNvSpPr>
            <a:spLocks noChangeArrowheads="1"/>
          </p:cNvSpPr>
          <p:nvPr/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0599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6825" y="727075"/>
            <a:ext cx="4781550" cy="3586163"/>
          </a:xfrm>
          <a:ln w="12700" cap="flat"/>
        </p:spPr>
      </p:sp>
      <p:sp>
        <p:nvSpPr>
          <p:cNvPr id="110600" name="Rectangle 7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lIns="95654" tIns="46988" rIns="95654" bIns="46988"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D8B2FD1-EFC2-470C-A054-384BC52E083F}" type="slidenum">
              <a:rPr lang="en-CA" smtClean="0"/>
              <a:pPr>
                <a:defRPr/>
              </a:pPr>
              <a:t>19</a:t>
            </a:fld>
            <a:endParaRPr lang="en-CA"/>
          </a:p>
        </p:txBody>
      </p:sp>
      <p:sp>
        <p:nvSpPr>
          <p:cNvPr id="112643" name="Rectangle 2"/>
          <p:cNvSpPr>
            <a:spLocks noChangeArrowheads="1"/>
          </p:cNvSpPr>
          <p:nvPr/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2644" name="Rectangle 3"/>
          <p:cNvSpPr>
            <a:spLocks noChangeArrowheads="1"/>
          </p:cNvSpPr>
          <p:nvPr/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5654" tIns="46988" rIns="95654" bIns="46988" anchor="b"/>
          <a:lstStyle/>
          <a:p>
            <a:pPr algn="r" defTabSz="966788" eaLnBrk="0" hangingPunct="0"/>
            <a:r>
              <a:rPr lang="en-US" sz="1300">
                <a:latin typeface="Arial" pitchFamily="34" charset="0"/>
              </a:rPr>
              <a:t>6</a:t>
            </a:r>
          </a:p>
        </p:txBody>
      </p:sp>
      <p:sp>
        <p:nvSpPr>
          <p:cNvPr id="112645" name="Rectangle 4"/>
          <p:cNvSpPr>
            <a:spLocks noChangeArrowheads="1"/>
          </p:cNvSpPr>
          <p:nvPr/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2646" name="Rectangle 5"/>
          <p:cNvSpPr>
            <a:spLocks noChangeArrowheads="1"/>
          </p:cNvSpPr>
          <p:nvPr/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2647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6825" y="727075"/>
            <a:ext cx="4781550" cy="3586163"/>
          </a:xfrm>
          <a:ln w="12700" cap="flat"/>
        </p:spPr>
      </p:sp>
      <p:sp>
        <p:nvSpPr>
          <p:cNvPr id="112648" name="Rectangle 7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lIns="95654" tIns="46988" rIns="95654" bIns="46988"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2AA963B2-D60D-4704-9200-926B55766607}" type="slidenum">
              <a:rPr lang="en-CA" smtClean="0"/>
              <a:pPr>
                <a:defRPr/>
              </a:pPr>
              <a:t>2</a:t>
            </a:fld>
            <a:endParaRPr lang="en-CA"/>
          </a:p>
        </p:txBody>
      </p:sp>
      <p:sp>
        <p:nvSpPr>
          <p:cNvPr id="99331" name="Rectangle 2"/>
          <p:cNvSpPr>
            <a:spLocks noChangeArrowheads="1"/>
          </p:cNvSpPr>
          <p:nvPr/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9332" name="Rectangle 3"/>
          <p:cNvSpPr>
            <a:spLocks noChangeArrowheads="1"/>
          </p:cNvSpPr>
          <p:nvPr/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5654" tIns="46988" rIns="95654" bIns="46988" anchor="b"/>
          <a:lstStyle/>
          <a:p>
            <a:pPr algn="r" defTabSz="966788" eaLnBrk="0" hangingPunct="0"/>
            <a:r>
              <a:rPr lang="en-US" sz="1300">
                <a:latin typeface="Arial" pitchFamily="34" charset="0"/>
              </a:rPr>
              <a:t>6</a:t>
            </a:r>
          </a:p>
        </p:txBody>
      </p:sp>
      <p:sp>
        <p:nvSpPr>
          <p:cNvPr id="99333" name="Rectangle 4"/>
          <p:cNvSpPr>
            <a:spLocks noChangeArrowheads="1"/>
          </p:cNvSpPr>
          <p:nvPr/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9334" name="Rectangle 5"/>
          <p:cNvSpPr>
            <a:spLocks noChangeArrowheads="1"/>
          </p:cNvSpPr>
          <p:nvPr/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9335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6825" y="727075"/>
            <a:ext cx="4781550" cy="3586163"/>
          </a:xfrm>
          <a:ln w="12700" cap="flat"/>
        </p:spPr>
      </p:sp>
      <p:sp>
        <p:nvSpPr>
          <p:cNvPr id="99336" name="Rectangle 7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lIns="95654" tIns="46988" rIns="95654" bIns="46988"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15DB2F2-F9C0-4F81-A077-BF3C7838B867}" type="slidenum">
              <a:rPr lang="en-CA" smtClean="0"/>
              <a:pPr>
                <a:defRPr/>
              </a:pPr>
              <a:t>20</a:t>
            </a:fld>
            <a:endParaRPr lang="en-CA"/>
          </a:p>
        </p:txBody>
      </p:sp>
      <p:sp>
        <p:nvSpPr>
          <p:cNvPr id="113667" name="Rectangle 2"/>
          <p:cNvSpPr>
            <a:spLocks noChangeArrowheads="1"/>
          </p:cNvSpPr>
          <p:nvPr/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3668" name="Rectangle 3"/>
          <p:cNvSpPr>
            <a:spLocks noChangeArrowheads="1"/>
          </p:cNvSpPr>
          <p:nvPr/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5654" tIns="46988" rIns="95654" bIns="46988" anchor="b"/>
          <a:lstStyle/>
          <a:p>
            <a:pPr algn="r" defTabSz="966788" eaLnBrk="0" hangingPunct="0"/>
            <a:r>
              <a:rPr lang="en-US" sz="1300">
                <a:latin typeface="Arial" pitchFamily="34" charset="0"/>
              </a:rPr>
              <a:t>6</a:t>
            </a:r>
          </a:p>
        </p:txBody>
      </p:sp>
      <p:sp>
        <p:nvSpPr>
          <p:cNvPr id="113669" name="Rectangle 4"/>
          <p:cNvSpPr>
            <a:spLocks noChangeArrowheads="1"/>
          </p:cNvSpPr>
          <p:nvPr/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3670" name="Rectangle 5"/>
          <p:cNvSpPr>
            <a:spLocks noChangeArrowheads="1"/>
          </p:cNvSpPr>
          <p:nvPr/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3671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6825" y="727075"/>
            <a:ext cx="4781550" cy="3586163"/>
          </a:xfrm>
          <a:ln w="12700" cap="flat"/>
        </p:spPr>
      </p:sp>
      <p:sp>
        <p:nvSpPr>
          <p:cNvPr id="113672" name="Rectangle 7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lIns="95654" tIns="46988" rIns="95654" bIns="46988"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3D9BEA86-7A95-4C5E-95A2-40CF07717AB1}" type="slidenum">
              <a:rPr lang="en-CA" smtClean="0"/>
              <a:pPr>
                <a:defRPr/>
              </a:pPr>
              <a:t>21</a:t>
            </a:fld>
            <a:endParaRPr lang="en-CA"/>
          </a:p>
        </p:txBody>
      </p:sp>
      <p:sp>
        <p:nvSpPr>
          <p:cNvPr id="114691" name="Rectangle 2"/>
          <p:cNvSpPr>
            <a:spLocks noChangeArrowheads="1"/>
          </p:cNvSpPr>
          <p:nvPr/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4692" name="Rectangle 3"/>
          <p:cNvSpPr>
            <a:spLocks noChangeArrowheads="1"/>
          </p:cNvSpPr>
          <p:nvPr/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5654" tIns="46988" rIns="95654" bIns="46988" anchor="b"/>
          <a:lstStyle/>
          <a:p>
            <a:pPr algn="r" defTabSz="966788" eaLnBrk="0" hangingPunct="0"/>
            <a:r>
              <a:rPr lang="en-US" sz="1300">
                <a:latin typeface="Arial" pitchFamily="34" charset="0"/>
              </a:rPr>
              <a:t>6</a:t>
            </a:r>
          </a:p>
        </p:txBody>
      </p:sp>
      <p:sp>
        <p:nvSpPr>
          <p:cNvPr id="114693" name="Rectangle 4"/>
          <p:cNvSpPr>
            <a:spLocks noChangeArrowheads="1"/>
          </p:cNvSpPr>
          <p:nvPr/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4694" name="Rectangle 5"/>
          <p:cNvSpPr>
            <a:spLocks noChangeArrowheads="1"/>
          </p:cNvSpPr>
          <p:nvPr/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4695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6825" y="727075"/>
            <a:ext cx="4781550" cy="3586163"/>
          </a:xfrm>
          <a:ln w="12700" cap="flat"/>
        </p:spPr>
      </p:sp>
      <p:sp>
        <p:nvSpPr>
          <p:cNvPr id="114696" name="Rectangle 7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lIns="95654" tIns="46988" rIns="95654" bIns="46988"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82CEC12-0377-4679-A015-375D3178BEDE}" type="slidenum">
              <a:rPr lang="en-CA" smtClean="0"/>
              <a:pPr>
                <a:defRPr/>
              </a:pPr>
              <a:t>22</a:t>
            </a:fld>
            <a:endParaRPr lang="en-CA"/>
          </a:p>
        </p:txBody>
      </p:sp>
      <p:sp>
        <p:nvSpPr>
          <p:cNvPr id="116739" name="Rectangle 2"/>
          <p:cNvSpPr>
            <a:spLocks noChangeArrowheads="1"/>
          </p:cNvSpPr>
          <p:nvPr/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6740" name="Rectangle 3"/>
          <p:cNvSpPr>
            <a:spLocks noChangeArrowheads="1"/>
          </p:cNvSpPr>
          <p:nvPr/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5654" tIns="46988" rIns="95654" bIns="46988" anchor="b"/>
          <a:lstStyle/>
          <a:p>
            <a:pPr algn="r" defTabSz="966788" eaLnBrk="0" hangingPunct="0"/>
            <a:r>
              <a:rPr lang="en-US" sz="1300">
                <a:latin typeface="Arial" pitchFamily="34" charset="0"/>
              </a:rPr>
              <a:t>6</a:t>
            </a:r>
          </a:p>
        </p:txBody>
      </p:sp>
      <p:sp>
        <p:nvSpPr>
          <p:cNvPr id="116741" name="Rectangle 4"/>
          <p:cNvSpPr>
            <a:spLocks noChangeArrowheads="1"/>
          </p:cNvSpPr>
          <p:nvPr/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6742" name="Rectangle 5"/>
          <p:cNvSpPr>
            <a:spLocks noChangeArrowheads="1"/>
          </p:cNvSpPr>
          <p:nvPr/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6743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6825" y="727075"/>
            <a:ext cx="4781550" cy="3586163"/>
          </a:xfrm>
          <a:ln w="12700" cap="flat"/>
        </p:spPr>
      </p:sp>
      <p:sp>
        <p:nvSpPr>
          <p:cNvPr id="116744" name="Rectangle 7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lIns="95654" tIns="46988" rIns="95654" bIns="46988"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4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F760A3A-0201-4090-A924-7E00EB51646B}" type="slidenum">
              <a:rPr lang="en-CA" smtClean="0"/>
              <a:pPr>
                <a:defRPr/>
              </a:pPr>
              <a:t>23</a:t>
            </a:fld>
            <a:endParaRPr lang="en-CA"/>
          </a:p>
        </p:txBody>
      </p:sp>
      <p:sp>
        <p:nvSpPr>
          <p:cNvPr id="117763" name="Rectangle 2"/>
          <p:cNvSpPr>
            <a:spLocks noChangeArrowheads="1"/>
          </p:cNvSpPr>
          <p:nvPr/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7764" name="Rectangle 3"/>
          <p:cNvSpPr>
            <a:spLocks noChangeArrowheads="1"/>
          </p:cNvSpPr>
          <p:nvPr/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5654" tIns="46988" rIns="95654" bIns="46988" anchor="b"/>
          <a:lstStyle/>
          <a:p>
            <a:pPr algn="r" defTabSz="966788" eaLnBrk="0" hangingPunct="0"/>
            <a:r>
              <a:rPr lang="en-US" sz="1300">
                <a:latin typeface="Arial" pitchFamily="34" charset="0"/>
              </a:rPr>
              <a:t>6</a:t>
            </a:r>
          </a:p>
        </p:txBody>
      </p:sp>
      <p:sp>
        <p:nvSpPr>
          <p:cNvPr id="117765" name="Rectangle 4"/>
          <p:cNvSpPr>
            <a:spLocks noChangeArrowheads="1"/>
          </p:cNvSpPr>
          <p:nvPr/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7766" name="Rectangle 5"/>
          <p:cNvSpPr>
            <a:spLocks noChangeArrowheads="1"/>
          </p:cNvSpPr>
          <p:nvPr/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7767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6825" y="727075"/>
            <a:ext cx="4781550" cy="3586163"/>
          </a:xfrm>
          <a:ln w="12700" cap="flat"/>
        </p:spPr>
      </p:sp>
      <p:sp>
        <p:nvSpPr>
          <p:cNvPr id="117768" name="Rectangle 7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lIns="95654" tIns="46988" rIns="95654" bIns="46988"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DB41BB6-F0BD-43B5-A395-FEAD75D11B91}" type="slidenum">
              <a:rPr lang="en-CA" smtClean="0"/>
              <a:pPr>
                <a:defRPr/>
              </a:pPr>
              <a:t>24</a:t>
            </a:fld>
            <a:endParaRPr lang="en-CA"/>
          </a:p>
        </p:txBody>
      </p:sp>
      <p:sp>
        <p:nvSpPr>
          <p:cNvPr id="118787" name="Rectangle 2"/>
          <p:cNvSpPr>
            <a:spLocks noChangeArrowheads="1"/>
          </p:cNvSpPr>
          <p:nvPr/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8788" name="Rectangle 3"/>
          <p:cNvSpPr>
            <a:spLocks noChangeArrowheads="1"/>
          </p:cNvSpPr>
          <p:nvPr/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5654" tIns="46988" rIns="95654" bIns="46988" anchor="b"/>
          <a:lstStyle/>
          <a:p>
            <a:pPr algn="r" defTabSz="966788" eaLnBrk="0" hangingPunct="0"/>
            <a:r>
              <a:rPr lang="en-US" sz="1300">
                <a:latin typeface="Arial" pitchFamily="34" charset="0"/>
              </a:rPr>
              <a:t>6</a:t>
            </a:r>
          </a:p>
        </p:txBody>
      </p:sp>
      <p:sp>
        <p:nvSpPr>
          <p:cNvPr id="118789" name="Rectangle 4"/>
          <p:cNvSpPr>
            <a:spLocks noChangeArrowheads="1"/>
          </p:cNvSpPr>
          <p:nvPr/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8790" name="Rectangle 5"/>
          <p:cNvSpPr>
            <a:spLocks noChangeArrowheads="1"/>
          </p:cNvSpPr>
          <p:nvPr/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8791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6825" y="727075"/>
            <a:ext cx="4781550" cy="3586163"/>
          </a:xfrm>
          <a:ln w="12700" cap="flat"/>
        </p:spPr>
      </p:sp>
      <p:sp>
        <p:nvSpPr>
          <p:cNvPr id="118792" name="Rectangle 7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lIns="95654" tIns="46988" rIns="95654" bIns="46988"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9F9534D-E6EE-496A-9DDA-4831D57CFC7F}" type="slidenum">
              <a:rPr lang="en-CA" smtClean="0"/>
              <a:pPr>
                <a:defRPr/>
              </a:pPr>
              <a:t>25</a:t>
            </a:fld>
            <a:endParaRPr lang="en-CA"/>
          </a:p>
        </p:txBody>
      </p:sp>
      <p:sp>
        <p:nvSpPr>
          <p:cNvPr id="119811" name="Rectangle 2"/>
          <p:cNvSpPr>
            <a:spLocks noChangeArrowheads="1"/>
          </p:cNvSpPr>
          <p:nvPr/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9812" name="Rectangle 3"/>
          <p:cNvSpPr>
            <a:spLocks noChangeArrowheads="1"/>
          </p:cNvSpPr>
          <p:nvPr/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5654" tIns="46988" rIns="95654" bIns="46988" anchor="b"/>
          <a:lstStyle/>
          <a:p>
            <a:pPr algn="r" defTabSz="966788" eaLnBrk="0" hangingPunct="0"/>
            <a:r>
              <a:rPr lang="en-US" sz="1300">
                <a:latin typeface="Arial" pitchFamily="34" charset="0"/>
              </a:rPr>
              <a:t>6</a:t>
            </a:r>
          </a:p>
        </p:txBody>
      </p:sp>
      <p:sp>
        <p:nvSpPr>
          <p:cNvPr id="119813" name="Rectangle 4"/>
          <p:cNvSpPr>
            <a:spLocks noChangeArrowheads="1"/>
          </p:cNvSpPr>
          <p:nvPr/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9814" name="Rectangle 5"/>
          <p:cNvSpPr>
            <a:spLocks noChangeArrowheads="1"/>
          </p:cNvSpPr>
          <p:nvPr/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9815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6825" y="727075"/>
            <a:ext cx="4781550" cy="3586163"/>
          </a:xfrm>
          <a:ln w="12700" cap="flat"/>
        </p:spPr>
      </p:sp>
      <p:sp>
        <p:nvSpPr>
          <p:cNvPr id="119816" name="Rectangle 7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lIns="95654" tIns="46988" rIns="95654" bIns="46988"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6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FA72B0C1-38CE-4408-89B4-8FD62A40C3A9}" type="slidenum">
              <a:rPr lang="en-CA" smtClean="0"/>
              <a:pPr>
                <a:defRPr/>
              </a:pPr>
              <a:t>26</a:t>
            </a:fld>
            <a:endParaRPr lang="en-CA"/>
          </a:p>
        </p:txBody>
      </p:sp>
      <p:sp>
        <p:nvSpPr>
          <p:cNvPr id="120835" name="Rectangle 2"/>
          <p:cNvSpPr>
            <a:spLocks noChangeArrowheads="1"/>
          </p:cNvSpPr>
          <p:nvPr/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0836" name="Rectangle 3"/>
          <p:cNvSpPr>
            <a:spLocks noChangeArrowheads="1"/>
          </p:cNvSpPr>
          <p:nvPr/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5654" tIns="46988" rIns="95654" bIns="46988" anchor="b"/>
          <a:lstStyle/>
          <a:p>
            <a:pPr algn="r" defTabSz="966788" eaLnBrk="0" hangingPunct="0"/>
            <a:r>
              <a:rPr lang="en-US" sz="1300">
                <a:latin typeface="Arial" pitchFamily="34" charset="0"/>
              </a:rPr>
              <a:t>6</a:t>
            </a:r>
          </a:p>
        </p:txBody>
      </p:sp>
      <p:sp>
        <p:nvSpPr>
          <p:cNvPr id="120837" name="Rectangle 4"/>
          <p:cNvSpPr>
            <a:spLocks noChangeArrowheads="1"/>
          </p:cNvSpPr>
          <p:nvPr/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0838" name="Rectangle 5"/>
          <p:cNvSpPr>
            <a:spLocks noChangeArrowheads="1"/>
          </p:cNvSpPr>
          <p:nvPr/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0839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6825" y="727075"/>
            <a:ext cx="4781550" cy="3586163"/>
          </a:xfrm>
          <a:ln w="12700" cap="flat"/>
        </p:spPr>
      </p:sp>
      <p:sp>
        <p:nvSpPr>
          <p:cNvPr id="120840" name="Rectangle 7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lIns="95654" tIns="46988" rIns="95654" bIns="46988"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812AD68-0555-4453-8C10-E190AEFBF03D}" type="slidenum">
              <a:rPr lang="en-CA" smtClean="0"/>
              <a:pPr>
                <a:defRPr/>
              </a:pPr>
              <a:t>27</a:t>
            </a:fld>
            <a:endParaRPr lang="en-CA"/>
          </a:p>
        </p:txBody>
      </p:sp>
      <p:sp>
        <p:nvSpPr>
          <p:cNvPr id="111619" name="Rectangle 2"/>
          <p:cNvSpPr>
            <a:spLocks noChangeArrowheads="1"/>
          </p:cNvSpPr>
          <p:nvPr/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1620" name="Rectangle 3"/>
          <p:cNvSpPr>
            <a:spLocks noChangeArrowheads="1"/>
          </p:cNvSpPr>
          <p:nvPr/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5654" tIns="46988" rIns="95654" bIns="46988" anchor="b"/>
          <a:lstStyle/>
          <a:p>
            <a:pPr algn="r" defTabSz="966788" eaLnBrk="0" hangingPunct="0"/>
            <a:r>
              <a:rPr lang="en-US" sz="1300">
                <a:latin typeface="Arial" pitchFamily="34" charset="0"/>
              </a:rPr>
              <a:t>6</a:t>
            </a:r>
          </a:p>
        </p:txBody>
      </p:sp>
      <p:sp>
        <p:nvSpPr>
          <p:cNvPr id="111621" name="Rectangle 4"/>
          <p:cNvSpPr>
            <a:spLocks noChangeArrowheads="1"/>
          </p:cNvSpPr>
          <p:nvPr/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1622" name="Rectangle 5"/>
          <p:cNvSpPr>
            <a:spLocks noChangeArrowheads="1"/>
          </p:cNvSpPr>
          <p:nvPr/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1623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6825" y="727075"/>
            <a:ext cx="4781550" cy="3586163"/>
          </a:xfrm>
          <a:ln w="12700" cap="flat"/>
        </p:spPr>
      </p:sp>
      <p:sp>
        <p:nvSpPr>
          <p:cNvPr id="111624" name="Rectangle 7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lIns="95654" tIns="46988" rIns="95654" bIns="46988"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5244238-0498-4A53-9C00-75DFA97F79DD}" type="slidenum">
              <a:rPr lang="en-CA" smtClean="0"/>
              <a:pPr>
                <a:defRPr/>
              </a:pPr>
              <a:t>28</a:t>
            </a:fld>
            <a:endParaRPr lang="en-CA"/>
          </a:p>
        </p:txBody>
      </p:sp>
      <p:sp>
        <p:nvSpPr>
          <p:cNvPr id="115715" name="Rectangle 2"/>
          <p:cNvSpPr>
            <a:spLocks noChangeArrowheads="1"/>
          </p:cNvSpPr>
          <p:nvPr/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5716" name="Rectangle 3"/>
          <p:cNvSpPr>
            <a:spLocks noChangeArrowheads="1"/>
          </p:cNvSpPr>
          <p:nvPr/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5654" tIns="46988" rIns="95654" bIns="46988" anchor="b"/>
          <a:lstStyle/>
          <a:p>
            <a:pPr algn="r" defTabSz="966788" eaLnBrk="0" hangingPunct="0"/>
            <a:r>
              <a:rPr lang="en-US" sz="1300">
                <a:latin typeface="Arial" pitchFamily="34" charset="0"/>
              </a:rPr>
              <a:t>6</a:t>
            </a:r>
          </a:p>
        </p:txBody>
      </p:sp>
      <p:sp>
        <p:nvSpPr>
          <p:cNvPr id="115717" name="Rectangle 4"/>
          <p:cNvSpPr>
            <a:spLocks noChangeArrowheads="1"/>
          </p:cNvSpPr>
          <p:nvPr/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5718" name="Rectangle 5"/>
          <p:cNvSpPr>
            <a:spLocks noChangeArrowheads="1"/>
          </p:cNvSpPr>
          <p:nvPr/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5719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6825" y="727075"/>
            <a:ext cx="4781550" cy="3586163"/>
          </a:xfrm>
          <a:ln w="12700" cap="flat"/>
        </p:spPr>
      </p:sp>
      <p:sp>
        <p:nvSpPr>
          <p:cNvPr id="115720" name="Rectangle 7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lIns="95654" tIns="46988" rIns="95654" bIns="46988"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95D6336-90AD-40B0-8701-FE8356F92F88}" type="slidenum">
              <a:rPr lang="en-CA" smtClean="0"/>
              <a:pPr>
                <a:defRPr/>
              </a:pPr>
              <a:t>29</a:t>
            </a:fld>
            <a:endParaRPr lang="en-CA"/>
          </a:p>
        </p:txBody>
      </p:sp>
      <p:sp>
        <p:nvSpPr>
          <p:cNvPr id="121859" name="Rectangle 2"/>
          <p:cNvSpPr>
            <a:spLocks noChangeArrowheads="1"/>
          </p:cNvSpPr>
          <p:nvPr/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1860" name="Rectangle 3"/>
          <p:cNvSpPr>
            <a:spLocks noChangeArrowheads="1"/>
          </p:cNvSpPr>
          <p:nvPr/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5654" tIns="46988" rIns="95654" bIns="46988" anchor="b"/>
          <a:lstStyle/>
          <a:p>
            <a:pPr algn="r" defTabSz="966788" eaLnBrk="0" hangingPunct="0"/>
            <a:r>
              <a:rPr lang="en-US" sz="1300">
                <a:latin typeface="Arial" pitchFamily="34" charset="0"/>
              </a:rPr>
              <a:t>6</a:t>
            </a:r>
          </a:p>
        </p:txBody>
      </p:sp>
      <p:sp>
        <p:nvSpPr>
          <p:cNvPr id="121861" name="Rectangle 4"/>
          <p:cNvSpPr>
            <a:spLocks noChangeArrowheads="1"/>
          </p:cNvSpPr>
          <p:nvPr/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1862" name="Rectangle 5"/>
          <p:cNvSpPr>
            <a:spLocks noChangeArrowheads="1"/>
          </p:cNvSpPr>
          <p:nvPr/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1863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6825" y="727075"/>
            <a:ext cx="4781550" cy="3586163"/>
          </a:xfrm>
          <a:ln w="12700" cap="flat"/>
        </p:spPr>
      </p:sp>
      <p:sp>
        <p:nvSpPr>
          <p:cNvPr id="121864" name="Rectangle 7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lIns="95654" tIns="46988" rIns="95654" bIns="46988"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2AA963B2-D60D-4704-9200-926B55766607}" type="slidenum">
              <a:rPr lang="en-CA" smtClean="0"/>
              <a:pPr>
                <a:defRPr/>
              </a:pPr>
              <a:t>3</a:t>
            </a:fld>
            <a:endParaRPr lang="en-CA"/>
          </a:p>
        </p:txBody>
      </p:sp>
      <p:sp>
        <p:nvSpPr>
          <p:cNvPr id="99331" name="Rectangle 2"/>
          <p:cNvSpPr>
            <a:spLocks noChangeArrowheads="1"/>
          </p:cNvSpPr>
          <p:nvPr/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9332" name="Rectangle 3"/>
          <p:cNvSpPr>
            <a:spLocks noChangeArrowheads="1"/>
          </p:cNvSpPr>
          <p:nvPr/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5654" tIns="46988" rIns="95654" bIns="46988" anchor="b"/>
          <a:lstStyle/>
          <a:p>
            <a:pPr algn="r" defTabSz="966788" eaLnBrk="0" hangingPunct="0"/>
            <a:r>
              <a:rPr lang="en-US" sz="1300">
                <a:latin typeface="Arial" pitchFamily="34" charset="0"/>
              </a:rPr>
              <a:t>6</a:t>
            </a:r>
          </a:p>
        </p:txBody>
      </p:sp>
      <p:sp>
        <p:nvSpPr>
          <p:cNvPr id="99333" name="Rectangle 4"/>
          <p:cNvSpPr>
            <a:spLocks noChangeArrowheads="1"/>
          </p:cNvSpPr>
          <p:nvPr/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9334" name="Rectangle 5"/>
          <p:cNvSpPr>
            <a:spLocks noChangeArrowheads="1"/>
          </p:cNvSpPr>
          <p:nvPr/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9335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6825" y="727075"/>
            <a:ext cx="4781550" cy="3586163"/>
          </a:xfrm>
          <a:ln w="12700" cap="flat"/>
        </p:spPr>
      </p:sp>
      <p:sp>
        <p:nvSpPr>
          <p:cNvPr id="99336" name="Rectangle 7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lIns="95654" tIns="46988" rIns="95654" bIns="46988"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4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4A38645-68BF-4F8D-ACC3-45C9E22FF956}" type="slidenum">
              <a:rPr lang="en-CA" smtClean="0"/>
              <a:pPr>
                <a:defRPr/>
              </a:pPr>
              <a:t>30</a:t>
            </a:fld>
            <a:endParaRPr lang="en-CA"/>
          </a:p>
        </p:txBody>
      </p:sp>
      <p:sp>
        <p:nvSpPr>
          <p:cNvPr id="122883" name="Rectangle 2"/>
          <p:cNvSpPr>
            <a:spLocks noChangeArrowheads="1"/>
          </p:cNvSpPr>
          <p:nvPr/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2884" name="Rectangle 3"/>
          <p:cNvSpPr>
            <a:spLocks noChangeArrowheads="1"/>
          </p:cNvSpPr>
          <p:nvPr/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5654" tIns="46988" rIns="95654" bIns="46988" anchor="b"/>
          <a:lstStyle/>
          <a:p>
            <a:pPr algn="r" defTabSz="966788" eaLnBrk="0" hangingPunct="0"/>
            <a:r>
              <a:rPr lang="en-US" sz="1300">
                <a:latin typeface="Arial" pitchFamily="34" charset="0"/>
              </a:rPr>
              <a:t>6</a:t>
            </a:r>
          </a:p>
        </p:txBody>
      </p:sp>
      <p:sp>
        <p:nvSpPr>
          <p:cNvPr id="122885" name="Rectangle 4"/>
          <p:cNvSpPr>
            <a:spLocks noChangeArrowheads="1"/>
          </p:cNvSpPr>
          <p:nvPr/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2886" name="Rectangle 5"/>
          <p:cNvSpPr>
            <a:spLocks noChangeArrowheads="1"/>
          </p:cNvSpPr>
          <p:nvPr/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2887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6825" y="727075"/>
            <a:ext cx="4781550" cy="3586163"/>
          </a:xfrm>
          <a:ln w="12700" cap="flat"/>
        </p:spPr>
      </p:sp>
      <p:sp>
        <p:nvSpPr>
          <p:cNvPr id="122888" name="Rectangle 7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lIns="95654" tIns="46988" rIns="95654" bIns="46988"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8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3B56ECD-5C1E-45E5-994F-CF4B0C948C4B}" type="slidenum">
              <a:rPr lang="en-CA" smtClean="0"/>
              <a:pPr>
                <a:defRPr/>
              </a:pPr>
              <a:t>31</a:t>
            </a:fld>
            <a:endParaRPr lang="en-CA"/>
          </a:p>
        </p:txBody>
      </p:sp>
      <p:sp>
        <p:nvSpPr>
          <p:cNvPr id="123907" name="Rectangle 2"/>
          <p:cNvSpPr>
            <a:spLocks noChangeArrowheads="1"/>
          </p:cNvSpPr>
          <p:nvPr/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3908" name="Rectangle 3"/>
          <p:cNvSpPr>
            <a:spLocks noChangeArrowheads="1"/>
          </p:cNvSpPr>
          <p:nvPr/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5654" tIns="46988" rIns="95654" bIns="46988" anchor="b"/>
          <a:lstStyle/>
          <a:p>
            <a:pPr algn="r" defTabSz="966788" eaLnBrk="0" hangingPunct="0"/>
            <a:r>
              <a:rPr lang="en-US" sz="1300">
                <a:latin typeface="Arial" pitchFamily="34" charset="0"/>
              </a:rPr>
              <a:t>6</a:t>
            </a:r>
          </a:p>
        </p:txBody>
      </p:sp>
      <p:sp>
        <p:nvSpPr>
          <p:cNvPr id="123909" name="Rectangle 4"/>
          <p:cNvSpPr>
            <a:spLocks noChangeArrowheads="1"/>
          </p:cNvSpPr>
          <p:nvPr/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3910" name="Rectangle 5"/>
          <p:cNvSpPr>
            <a:spLocks noChangeArrowheads="1"/>
          </p:cNvSpPr>
          <p:nvPr/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3911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6825" y="727075"/>
            <a:ext cx="4781550" cy="3586163"/>
          </a:xfrm>
          <a:ln w="12700" cap="flat"/>
        </p:spPr>
      </p:sp>
      <p:sp>
        <p:nvSpPr>
          <p:cNvPr id="123912" name="Rectangle 7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lIns="95654" tIns="46988" rIns="95654" bIns="46988"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6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8C5CC12-DBE2-485E-A6B0-3BFB733C4BF6}" type="slidenum">
              <a:rPr lang="en-CA" smtClean="0"/>
              <a:pPr>
                <a:defRPr/>
              </a:pPr>
              <a:t>32</a:t>
            </a:fld>
            <a:endParaRPr lang="en-CA"/>
          </a:p>
        </p:txBody>
      </p:sp>
      <p:sp>
        <p:nvSpPr>
          <p:cNvPr id="124931" name="Rectangle 2"/>
          <p:cNvSpPr>
            <a:spLocks noChangeArrowheads="1"/>
          </p:cNvSpPr>
          <p:nvPr/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4932" name="Rectangle 3"/>
          <p:cNvSpPr>
            <a:spLocks noChangeArrowheads="1"/>
          </p:cNvSpPr>
          <p:nvPr/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5654" tIns="46988" rIns="95654" bIns="46988" anchor="b"/>
          <a:lstStyle/>
          <a:p>
            <a:pPr algn="r" defTabSz="966788" eaLnBrk="0" hangingPunct="0"/>
            <a:r>
              <a:rPr lang="en-US" sz="1300">
                <a:latin typeface="Arial" pitchFamily="34" charset="0"/>
              </a:rPr>
              <a:t>6</a:t>
            </a:r>
          </a:p>
        </p:txBody>
      </p:sp>
      <p:sp>
        <p:nvSpPr>
          <p:cNvPr id="124933" name="Rectangle 4"/>
          <p:cNvSpPr>
            <a:spLocks noChangeArrowheads="1"/>
          </p:cNvSpPr>
          <p:nvPr/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4934" name="Rectangle 5"/>
          <p:cNvSpPr>
            <a:spLocks noChangeArrowheads="1"/>
          </p:cNvSpPr>
          <p:nvPr/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4935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6825" y="727075"/>
            <a:ext cx="4781550" cy="3586163"/>
          </a:xfrm>
          <a:ln w="12700" cap="flat"/>
        </p:spPr>
      </p:sp>
      <p:sp>
        <p:nvSpPr>
          <p:cNvPr id="124936" name="Rectangle 7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lIns="95654" tIns="46988" rIns="95654" bIns="46988"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930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72E6BD6-95CA-4D49-AE6F-83FCF7BCD1B4}" type="slidenum">
              <a:rPr lang="en-CA" smtClean="0"/>
              <a:pPr>
                <a:defRPr/>
              </a:pPr>
              <a:t>33</a:t>
            </a:fld>
            <a:endParaRPr lang="en-CA"/>
          </a:p>
        </p:txBody>
      </p:sp>
      <p:sp>
        <p:nvSpPr>
          <p:cNvPr id="125955" name="Rectangle 2"/>
          <p:cNvSpPr>
            <a:spLocks noChangeArrowheads="1"/>
          </p:cNvSpPr>
          <p:nvPr/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5956" name="Rectangle 3"/>
          <p:cNvSpPr>
            <a:spLocks noChangeArrowheads="1"/>
          </p:cNvSpPr>
          <p:nvPr/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5654" tIns="46988" rIns="95654" bIns="46988" anchor="b"/>
          <a:lstStyle/>
          <a:p>
            <a:pPr algn="r" defTabSz="966788" eaLnBrk="0" hangingPunct="0"/>
            <a:r>
              <a:rPr lang="en-US" sz="1300">
                <a:latin typeface="Arial" pitchFamily="34" charset="0"/>
              </a:rPr>
              <a:t>6</a:t>
            </a:r>
          </a:p>
        </p:txBody>
      </p:sp>
      <p:sp>
        <p:nvSpPr>
          <p:cNvPr id="125957" name="Rectangle 4"/>
          <p:cNvSpPr>
            <a:spLocks noChangeArrowheads="1"/>
          </p:cNvSpPr>
          <p:nvPr/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5958" name="Rectangle 5"/>
          <p:cNvSpPr>
            <a:spLocks noChangeArrowheads="1"/>
          </p:cNvSpPr>
          <p:nvPr/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5959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6825" y="727075"/>
            <a:ext cx="4781550" cy="3586163"/>
          </a:xfrm>
          <a:ln w="12700" cap="flat"/>
        </p:spPr>
      </p:sp>
      <p:sp>
        <p:nvSpPr>
          <p:cNvPr id="125960" name="Rectangle 7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lIns="95654" tIns="46988" rIns="95654" bIns="46988"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6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551C5BFF-B57E-4435-BA0A-19D37B4CB284}" type="slidenum">
              <a:rPr lang="en-CA" smtClean="0"/>
              <a:pPr>
                <a:defRPr/>
              </a:pPr>
              <a:t>34</a:t>
            </a:fld>
            <a:endParaRPr lang="en-CA"/>
          </a:p>
        </p:txBody>
      </p:sp>
      <p:sp>
        <p:nvSpPr>
          <p:cNvPr id="130051" name="Rectangle 2"/>
          <p:cNvSpPr>
            <a:spLocks noChangeArrowheads="1"/>
          </p:cNvSpPr>
          <p:nvPr/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0052" name="Rectangle 3"/>
          <p:cNvSpPr>
            <a:spLocks noChangeArrowheads="1"/>
          </p:cNvSpPr>
          <p:nvPr/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5654" tIns="46988" rIns="95654" bIns="46988" anchor="b"/>
          <a:lstStyle/>
          <a:p>
            <a:pPr algn="r" defTabSz="966788" eaLnBrk="0" hangingPunct="0"/>
            <a:r>
              <a:rPr lang="en-US" sz="1300">
                <a:latin typeface="Arial" pitchFamily="34" charset="0"/>
              </a:rPr>
              <a:t>6</a:t>
            </a:r>
          </a:p>
        </p:txBody>
      </p:sp>
      <p:sp>
        <p:nvSpPr>
          <p:cNvPr id="130053" name="Rectangle 4"/>
          <p:cNvSpPr>
            <a:spLocks noChangeArrowheads="1"/>
          </p:cNvSpPr>
          <p:nvPr/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0054" name="Rectangle 5"/>
          <p:cNvSpPr>
            <a:spLocks noChangeArrowheads="1"/>
          </p:cNvSpPr>
          <p:nvPr/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0055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6825" y="727075"/>
            <a:ext cx="4781550" cy="3586163"/>
          </a:xfrm>
          <a:ln w="12700" cap="flat"/>
        </p:spPr>
      </p:sp>
      <p:sp>
        <p:nvSpPr>
          <p:cNvPr id="130056" name="Rectangle 7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lIns="95654" tIns="46988" rIns="95654" bIns="46988"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50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B9C34A7-D5CA-46AF-8B42-8BAA0C554061}" type="slidenum">
              <a:rPr lang="en-CA" smtClean="0"/>
              <a:pPr>
                <a:defRPr/>
              </a:pPr>
              <a:t>35</a:t>
            </a:fld>
            <a:endParaRPr lang="en-CA"/>
          </a:p>
        </p:txBody>
      </p:sp>
      <p:sp>
        <p:nvSpPr>
          <p:cNvPr id="131075" name="Rectangle 2"/>
          <p:cNvSpPr>
            <a:spLocks noChangeArrowheads="1"/>
          </p:cNvSpPr>
          <p:nvPr/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1076" name="Rectangle 3"/>
          <p:cNvSpPr>
            <a:spLocks noChangeArrowheads="1"/>
          </p:cNvSpPr>
          <p:nvPr/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5654" tIns="46988" rIns="95654" bIns="46988" anchor="b"/>
          <a:lstStyle/>
          <a:p>
            <a:pPr algn="r" defTabSz="966788" eaLnBrk="0" hangingPunct="0"/>
            <a:r>
              <a:rPr lang="en-US" sz="1300">
                <a:latin typeface="Arial" pitchFamily="34" charset="0"/>
              </a:rPr>
              <a:t>6</a:t>
            </a:r>
          </a:p>
        </p:txBody>
      </p:sp>
      <p:sp>
        <p:nvSpPr>
          <p:cNvPr id="131077" name="Rectangle 4"/>
          <p:cNvSpPr>
            <a:spLocks noChangeArrowheads="1"/>
          </p:cNvSpPr>
          <p:nvPr/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1078" name="Rectangle 5"/>
          <p:cNvSpPr>
            <a:spLocks noChangeArrowheads="1"/>
          </p:cNvSpPr>
          <p:nvPr/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1079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6825" y="727075"/>
            <a:ext cx="4781550" cy="3586163"/>
          </a:xfrm>
          <a:ln w="12700" cap="flat"/>
        </p:spPr>
      </p:sp>
      <p:sp>
        <p:nvSpPr>
          <p:cNvPr id="131080" name="Rectangle 7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lIns="95654" tIns="46988" rIns="95654" bIns="46988"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074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241772C5-7E9D-48AA-8355-057A26BEA0EB}" type="slidenum">
              <a:rPr lang="en-CA" smtClean="0"/>
              <a:pPr>
                <a:defRPr/>
              </a:pPr>
              <a:t>36</a:t>
            </a:fld>
            <a:endParaRPr lang="en-CA"/>
          </a:p>
        </p:txBody>
      </p:sp>
      <p:sp>
        <p:nvSpPr>
          <p:cNvPr id="132099" name="Rectangle 2"/>
          <p:cNvSpPr>
            <a:spLocks noChangeArrowheads="1"/>
          </p:cNvSpPr>
          <p:nvPr/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2100" name="Rectangle 3"/>
          <p:cNvSpPr>
            <a:spLocks noChangeArrowheads="1"/>
          </p:cNvSpPr>
          <p:nvPr/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5654" tIns="46988" rIns="95654" bIns="46988" anchor="b"/>
          <a:lstStyle/>
          <a:p>
            <a:pPr algn="r" defTabSz="966788" eaLnBrk="0" hangingPunct="0"/>
            <a:r>
              <a:rPr lang="en-US" sz="1300">
                <a:latin typeface="Arial" pitchFamily="34" charset="0"/>
              </a:rPr>
              <a:t>6</a:t>
            </a:r>
          </a:p>
        </p:txBody>
      </p:sp>
      <p:sp>
        <p:nvSpPr>
          <p:cNvPr id="132101" name="Rectangle 4"/>
          <p:cNvSpPr>
            <a:spLocks noChangeArrowheads="1"/>
          </p:cNvSpPr>
          <p:nvPr/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2102" name="Rectangle 5"/>
          <p:cNvSpPr>
            <a:spLocks noChangeArrowheads="1"/>
          </p:cNvSpPr>
          <p:nvPr/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2103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6825" y="727075"/>
            <a:ext cx="4781550" cy="3586163"/>
          </a:xfrm>
          <a:ln w="12700" cap="flat"/>
        </p:spPr>
      </p:sp>
      <p:sp>
        <p:nvSpPr>
          <p:cNvPr id="132104" name="Rectangle 7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lIns="95654" tIns="46988" rIns="95654" bIns="46988"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8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F2A9C0E2-AD73-4F54-A026-2E8F14CB7279}" type="slidenum">
              <a:rPr lang="en-CA" smtClean="0"/>
              <a:pPr>
                <a:defRPr/>
              </a:pPr>
              <a:t>37</a:t>
            </a:fld>
            <a:endParaRPr lang="en-CA"/>
          </a:p>
        </p:txBody>
      </p:sp>
      <p:sp>
        <p:nvSpPr>
          <p:cNvPr id="133123" name="Rectangle 2"/>
          <p:cNvSpPr>
            <a:spLocks noChangeArrowheads="1"/>
          </p:cNvSpPr>
          <p:nvPr/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3124" name="Rectangle 3"/>
          <p:cNvSpPr>
            <a:spLocks noChangeArrowheads="1"/>
          </p:cNvSpPr>
          <p:nvPr/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5654" tIns="46988" rIns="95654" bIns="46988" anchor="b"/>
          <a:lstStyle/>
          <a:p>
            <a:pPr algn="r" defTabSz="966788" eaLnBrk="0" hangingPunct="0"/>
            <a:r>
              <a:rPr lang="en-US" sz="1300">
                <a:latin typeface="Arial" pitchFamily="34" charset="0"/>
              </a:rPr>
              <a:t>6</a:t>
            </a:r>
          </a:p>
        </p:txBody>
      </p:sp>
      <p:sp>
        <p:nvSpPr>
          <p:cNvPr id="133125" name="Rectangle 4"/>
          <p:cNvSpPr>
            <a:spLocks noChangeArrowheads="1"/>
          </p:cNvSpPr>
          <p:nvPr/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3126" name="Rectangle 5"/>
          <p:cNvSpPr>
            <a:spLocks noChangeArrowheads="1"/>
          </p:cNvSpPr>
          <p:nvPr/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3127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6825" y="727075"/>
            <a:ext cx="4781550" cy="3586163"/>
          </a:xfrm>
          <a:ln w="12700" cap="flat"/>
        </p:spPr>
      </p:sp>
      <p:sp>
        <p:nvSpPr>
          <p:cNvPr id="133128" name="Rectangle 7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lIns="95654" tIns="46988" rIns="95654" bIns="46988"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22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353D326E-C6CE-42E8-8855-15D4E590DC59}" type="slidenum">
              <a:rPr lang="en-CA" smtClean="0"/>
              <a:pPr>
                <a:defRPr/>
              </a:pPr>
              <a:t>38</a:t>
            </a:fld>
            <a:endParaRPr lang="en-CA"/>
          </a:p>
        </p:txBody>
      </p:sp>
      <p:sp>
        <p:nvSpPr>
          <p:cNvPr id="134147" name="Rectangle 2"/>
          <p:cNvSpPr>
            <a:spLocks noChangeArrowheads="1"/>
          </p:cNvSpPr>
          <p:nvPr/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4148" name="Rectangle 3"/>
          <p:cNvSpPr>
            <a:spLocks noChangeArrowheads="1"/>
          </p:cNvSpPr>
          <p:nvPr/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5654" tIns="46988" rIns="95654" bIns="46988" anchor="b"/>
          <a:lstStyle/>
          <a:p>
            <a:pPr algn="r" defTabSz="966788" eaLnBrk="0" hangingPunct="0"/>
            <a:r>
              <a:rPr lang="en-US" sz="1300">
                <a:latin typeface="Arial" pitchFamily="34" charset="0"/>
              </a:rPr>
              <a:t>6</a:t>
            </a:r>
          </a:p>
        </p:txBody>
      </p:sp>
      <p:sp>
        <p:nvSpPr>
          <p:cNvPr id="134149" name="Rectangle 4"/>
          <p:cNvSpPr>
            <a:spLocks noChangeArrowheads="1"/>
          </p:cNvSpPr>
          <p:nvPr/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4150" name="Rectangle 5"/>
          <p:cNvSpPr>
            <a:spLocks noChangeArrowheads="1"/>
          </p:cNvSpPr>
          <p:nvPr/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4151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6825" y="727075"/>
            <a:ext cx="4781550" cy="3586163"/>
          </a:xfrm>
          <a:ln w="12700" cap="flat"/>
        </p:spPr>
      </p:sp>
      <p:sp>
        <p:nvSpPr>
          <p:cNvPr id="134152" name="Rectangle 7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lIns="95654" tIns="46988" rIns="95654" bIns="46988"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DAA935C-8A05-4432-8B8B-88392F2B7105}" type="slidenum">
              <a:rPr lang="en-CA" smtClean="0"/>
              <a:pPr>
                <a:defRPr/>
              </a:pPr>
              <a:t>39</a:t>
            </a:fld>
            <a:endParaRPr lang="en-CA"/>
          </a:p>
        </p:txBody>
      </p:sp>
      <p:sp>
        <p:nvSpPr>
          <p:cNvPr id="135171" name="Rectangle 2"/>
          <p:cNvSpPr>
            <a:spLocks noChangeArrowheads="1"/>
          </p:cNvSpPr>
          <p:nvPr/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5172" name="Rectangle 3"/>
          <p:cNvSpPr>
            <a:spLocks noChangeArrowheads="1"/>
          </p:cNvSpPr>
          <p:nvPr/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5654" tIns="46988" rIns="95654" bIns="46988" anchor="b"/>
          <a:lstStyle/>
          <a:p>
            <a:pPr algn="r" defTabSz="966788" eaLnBrk="0" hangingPunct="0"/>
            <a:r>
              <a:rPr lang="en-US" sz="1300">
                <a:latin typeface="Arial" pitchFamily="34" charset="0"/>
              </a:rPr>
              <a:t>6</a:t>
            </a:r>
          </a:p>
        </p:txBody>
      </p:sp>
      <p:sp>
        <p:nvSpPr>
          <p:cNvPr id="135173" name="Rectangle 4"/>
          <p:cNvSpPr>
            <a:spLocks noChangeArrowheads="1"/>
          </p:cNvSpPr>
          <p:nvPr/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5174" name="Rectangle 5"/>
          <p:cNvSpPr>
            <a:spLocks noChangeArrowheads="1"/>
          </p:cNvSpPr>
          <p:nvPr/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5175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6825" y="727075"/>
            <a:ext cx="4781550" cy="3586163"/>
          </a:xfrm>
          <a:ln w="12700" cap="flat"/>
        </p:spPr>
      </p:sp>
      <p:sp>
        <p:nvSpPr>
          <p:cNvPr id="135176" name="Rectangle 7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lIns="95654" tIns="46988" rIns="95654" bIns="46988"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2AA963B2-D60D-4704-9200-926B55766607}" type="slidenum">
              <a:rPr lang="en-CA" smtClean="0"/>
              <a:pPr>
                <a:defRPr/>
              </a:pPr>
              <a:t>4</a:t>
            </a:fld>
            <a:endParaRPr lang="en-CA"/>
          </a:p>
        </p:txBody>
      </p:sp>
      <p:sp>
        <p:nvSpPr>
          <p:cNvPr id="99331" name="Rectangle 2"/>
          <p:cNvSpPr>
            <a:spLocks noChangeArrowheads="1"/>
          </p:cNvSpPr>
          <p:nvPr/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9332" name="Rectangle 3"/>
          <p:cNvSpPr>
            <a:spLocks noChangeArrowheads="1"/>
          </p:cNvSpPr>
          <p:nvPr/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5654" tIns="46988" rIns="95654" bIns="46988" anchor="b"/>
          <a:lstStyle/>
          <a:p>
            <a:pPr algn="r" defTabSz="966788" eaLnBrk="0" hangingPunct="0"/>
            <a:r>
              <a:rPr lang="en-US" sz="1300">
                <a:latin typeface="Arial" pitchFamily="34" charset="0"/>
              </a:rPr>
              <a:t>6</a:t>
            </a:r>
          </a:p>
        </p:txBody>
      </p:sp>
      <p:sp>
        <p:nvSpPr>
          <p:cNvPr id="99333" name="Rectangle 4"/>
          <p:cNvSpPr>
            <a:spLocks noChangeArrowheads="1"/>
          </p:cNvSpPr>
          <p:nvPr/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9334" name="Rectangle 5"/>
          <p:cNvSpPr>
            <a:spLocks noChangeArrowheads="1"/>
          </p:cNvSpPr>
          <p:nvPr/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9335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6825" y="727075"/>
            <a:ext cx="4781550" cy="3586163"/>
          </a:xfrm>
          <a:ln w="12700" cap="flat"/>
        </p:spPr>
      </p:sp>
      <p:sp>
        <p:nvSpPr>
          <p:cNvPr id="99336" name="Rectangle 7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lIns="95654" tIns="46988" rIns="95654" bIns="46988"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0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B55CB97-B4F9-484B-8C88-25E4B30B0E2F}" type="slidenum">
              <a:rPr lang="en-CA" smtClean="0"/>
              <a:pPr>
                <a:defRPr/>
              </a:pPr>
              <a:t>40</a:t>
            </a:fld>
            <a:endParaRPr lang="en-CA"/>
          </a:p>
        </p:txBody>
      </p:sp>
      <p:sp>
        <p:nvSpPr>
          <p:cNvPr id="136195" name="Rectangle 2"/>
          <p:cNvSpPr>
            <a:spLocks noChangeArrowheads="1"/>
          </p:cNvSpPr>
          <p:nvPr/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6196" name="Rectangle 3"/>
          <p:cNvSpPr>
            <a:spLocks noChangeArrowheads="1"/>
          </p:cNvSpPr>
          <p:nvPr/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5654" tIns="46988" rIns="95654" bIns="46988" anchor="b"/>
          <a:lstStyle/>
          <a:p>
            <a:pPr algn="r" defTabSz="966788" eaLnBrk="0" hangingPunct="0"/>
            <a:r>
              <a:rPr lang="en-US" sz="1300">
                <a:latin typeface="Arial" pitchFamily="34" charset="0"/>
              </a:rPr>
              <a:t>6</a:t>
            </a:r>
          </a:p>
        </p:txBody>
      </p:sp>
      <p:sp>
        <p:nvSpPr>
          <p:cNvPr id="136197" name="Rectangle 4"/>
          <p:cNvSpPr>
            <a:spLocks noChangeArrowheads="1"/>
          </p:cNvSpPr>
          <p:nvPr/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6198" name="Rectangle 5"/>
          <p:cNvSpPr>
            <a:spLocks noChangeArrowheads="1"/>
          </p:cNvSpPr>
          <p:nvPr/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6199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6825" y="727075"/>
            <a:ext cx="4781550" cy="3586163"/>
          </a:xfrm>
          <a:ln w="12700" cap="flat"/>
        </p:spPr>
      </p:sp>
      <p:sp>
        <p:nvSpPr>
          <p:cNvPr id="136200" name="Rectangle 7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lIns="95654" tIns="46988" rIns="95654" bIns="46988"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4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C2C57746-72C4-408C-BFF0-0CF21A1B828C}" type="slidenum">
              <a:rPr lang="en-CA" smtClean="0"/>
              <a:pPr>
                <a:defRPr/>
              </a:pPr>
              <a:t>41</a:t>
            </a:fld>
            <a:endParaRPr lang="en-CA"/>
          </a:p>
        </p:txBody>
      </p:sp>
      <p:sp>
        <p:nvSpPr>
          <p:cNvPr id="137219" name="Rectangle 2"/>
          <p:cNvSpPr>
            <a:spLocks noChangeArrowheads="1"/>
          </p:cNvSpPr>
          <p:nvPr/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7220" name="Rectangle 3"/>
          <p:cNvSpPr>
            <a:spLocks noChangeArrowheads="1"/>
          </p:cNvSpPr>
          <p:nvPr/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5654" tIns="46988" rIns="95654" bIns="46988" anchor="b"/>
          <a:lstStyle/>
          <a:p>
            <a:pPr algn="r" defTabSz="966788" eaLnBrk="0" hangingPunct="0"/>
            <a:r>
              <a:rPr lang="en-US" sz="1300">
                <a:latin typeface="Arial" pitchFamily="34" charset="0"/>
              </a:rPr>
              <a:t>6</a:t>
            </a:r>
          </a:p>
        </p:txBody>
      </p:sp>
      <p:sp>
        <p:nvSpPr>
          <p:cNvPr id="137221" name="Rectangle 4"/>
          <p:cNvSpPr>
            <a:spLocks noChangeArrowheads="1"/>
          </p:cNvSpPr>
          <p:nvPr/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7222" name="Rectangle 5"/>
          <p:cNvSpPr>
            <a:spLocks noChangeArrowheads="1"/>
          </p:cNvSpPr>
          <p:nvPr/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7223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6825" y="727075"/>
            <a:ext cx="4781550" cy="3586163"/>
          </a:xfrm>
          <a:ln w="12700" cap="flat"/>
        </p:spPr>
      </p:sp>
      <p:sp>
        <p:nvSpPr>
          <p:cNvPr id="137224" name="Rectangle 7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lIns="95654" tIns="46988" rIns="95654" bIns="46988"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218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5042A6F7-3843-48FA-8796-D32207E05823}" type="slidenum">
              <a:rPr lang="en-CA" smtClean="0"/>
              <a:pPr>
                <a:defRPr/>
              </a:pPr>
              <a:t>42</a:t>
            </a:fld>
            <a:endParaRPr lang="en-CA"/>
          </a:p>
        </p:txBody>
      </p:sp>
      <p:sp>
        <p:nvSpPr>
          <p:cNvPr id="138243" name="Rectangle 2"/>
          <p:cNvSpPr>
            <a:spLocks noChangeArrowheads="1"/>
          </p:cNvSpPr>
          <p:nvPr/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8244" name="Rectangle 3"/>
          <p:cNvSpPr>
            <a:spLocks noChangeArrowheads="1"/>
          </p:cNvSpPr>
          <p:nvPr/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5654" tIns="46988" rIns="95654" bIns="46988" anchor="b"/>
          <a:lstStyle/>
          <a:p>
            <a:pPr algn="r" defTabSz="966788" eaLnBrk="0" hangingPunct="0"/>
            <a:r>
              <a:rPr lang="en-US" sz="1300">
                <a:latin typeface="Arial" pitchFamily="34" charset="0"/>
              </a:rPr>
              <a:t>6</a:t>
            </a:r>
          </a:p>
        </p:txBody>
      </p:sp>
      <p:sp>
        <p:nvSpPr>
          <p:cNvPr id="138245" name="Rectangle 4"/>
          <p:cNvSpPr>
            <a:spLocks noChangeArrowheads="1"/>
          </p:cNvSpPr>
          <p:nvPr/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8246" name="Rectangle 5"/>
          <p:cNvSpPr>
            <a:spLocks noChangeArrowheads="1"/>
          </p:cNvSpPr>
          <p:nvPr/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8247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6825" y="727075"/>
            <a:ext cx="4781550" cy="3586163"/>
          </a:xfrm>
          <a:ln w="12700" cap="flat"/>
        </p:spPr>
      </p:sp>
      <p:sp>
        <p:nvSpPr>
          <p:cNvPr id="138248" name="Rectangle 7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lIns="95654" tIns="46988" rIns="95654" bIns="46988"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242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43AFE05-C06F-46C3-9239-24560DB338DB}" type="slidenum">
              <a:rPr lang="en-CA" smtClean="0"/>
              <a:pPr>
                <a:defRPr/>
              </a:pPr>
              <a:t>43</a:t>
            </a:fld>
            <a:endParaRPr lang="en-CA"/>
          </a:p>
        </p:txBody>
      </p:sp>
      <p:sp>
        <p:nvSpPr>
          <p:cNvPr id="139267" name="Rectangle 2"/>
          <p:cNvSpPr>
            <a:spLocks noChangeArrowheads="1"/>
          </p:cNvSpPr>
          <p:nvPr/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9268" name="Rectangle 3"/>
          <p:cNvSpPr>
            <a:spLocks noChangeArrowheads="1"/>
          </p:cNvSpPr>
          <p:nvPr/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5654" tIns="46988" rIns="95654" bIns="46988" anchor="b"/>
          <a:lstStyle/>
          <a:p>
            <a:pPr algn="r" defTabSz="966788" eaLnBrk="0" hangingPunct="0"/>
            <a:r>
              <a:rPr lang="en-US" sz="1300">
                <a:latin typeface="Arial" pitchFamily="34" charset="0"/>
              </a:rPr>
              <a:t>6</a:t>
            </a:r>
          </a:p>
        </p:txBody>
      </p:sp>
      <p:sp>
        <p:nvSpPr>
          <p:cNvPr id="139269" name="Rectangle 4"/>
          <p:cNvSpPr>
            <a:spLocks noChangeArrowheads="1"/>
          </p:cNvSpPr>
          <p:nvPr/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9270" name="Rectangle 5"/>
          <p:cNvSpPr>
            <a:spLocks noChangeArrowheads="1"/>
          </p:cNvSpPr>
          <p:nvPr/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9271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6825" y="727075"/>
            <a:ext cx="4781550" cy="3586163"/>
          </a:xfrm>
          <a:ln w="12700" cap="flat"/>
        </p:spPr>
      </p:sp>
      <p:sp>
        <p:nvSpPr>
          <p:cNvPr id="139272" name="Rectangle 7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lIns="95654" tIns="46988" rIns="95654" bIns="46988"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66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2957FD87-7D14-41F3-811C-753A5BA829BF}" type="slidenum">
              <a:rPr lang="en-CA" smtClean="0"/>
              <a:pPr>
                <a:defRPr/>
              </a:pPr>
              <a:t>44</a:t>
            </a:fld>
            <a:endParaRPr lang="en-CA"/>
          </a:p>
        </p:txBody>
      </p:sp>
      <p:sp>
        <p:nvSpPr>
          <p:cNvPr id="140291" name="Rectangle 2"/>
          <p:cNvSpPr>
            <a:spLocks noChangeArrowheads="1"/>
          </p:cNvSpPr>
          <p:nvPr/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0292" name="Rectangle 3"/>
          <p:cNvSpPr>
            <a:spLocks noChangeArrowheads="1"/>
          </p:cNvSpPr>
          <p:nvPr/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5654" tIns="46988" rIns="95654" bIns="46988" anchor="b"/>
          <a:lstStyle/>
          <a:p>
            <a:pPr algn="r" defTabSz="966788" eaLnBrk="0" hangingPunct="0"/>
            <a:r>
              <a:rPr lang="en-US" sz="1300">
                <a:latin typeface="Arial" pitchFamily="34" charset="0"/>
              </a:rPr>
              <a:t>6</a:t>
            </a:r>
          </a:p>
        </p:txBody>
      </p:sp>
      <p:sp>
        <p:nvSpPr>
          <p:cNvPr id="140293" name="Rectangle 4"/>
          <p:cNvSpPr>
            <a:spLocks noChangeArrowheads="1"/>
          </p:cNvSpPr>
          <p:nvPr/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0294" name="Rectangle 5"/>
          <p:cNvSpPr>
            <a:spLocks noChangeArrowheads="1"/>
          </p:cNvSpPr>
          <p:nvPr/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0295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6825" y="727075"/>
            <a:ext cx="4781550" cy="3586163"/>
          </a:xfrm>
          <a:ln w="12700" cap="flat"/>
        </p:spPr>
      </p:sp>
      <p:sp>
        <p:nvSpPr>
          <p:cNvPr id="140296" name="Rectangle 7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lIns="95654" tIns="46988" rIns="95654" bIns="46988"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3F0D81A1-D503-47A7-B838-32639E14EDDF}" type="slidenum">
              <a:rPr lang="en-CA"/>
              <a:pPr>
                <a:defRPr/>
              </a:pPr>
              <a:t>45</a:t>
            </a:fld>
            <a:endParaRPr lang="en-CA"/>
          </a:p>
        </p:txBody>
      </p:sp>
      <p:sp>
        <p:nvSpPr>
          <p:cNvPr id="143363" name="Rectangle 2"/>
          <p:cNvSpPr>
            <a:spLocks noChangeArrowheads="1"/>
          </p:cNvSpPr>
          <p:nvPr/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3364" name="Rectangle 3"/>
          <p:cNvSpPr>
            <a:spLocks noChangeArrowheads="1"/>
          </p:cNvSpPr>
          <p:nvPr/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5654" tIns="46988" rIns="95654" bIns="46988" anchor="b"/>
          <a:lstStyle/>
          <a:p>
            <a:pPr algn="r" defTabSz="966788" eaLnBrk="0" hangingPunct="0"/>
            <a:r>
              <a:rPr lang="en-US" sz="1300">
                <a:latin typeface="Arial" pitchFamily="34" charset="0"/>
              </a:rPr>
              <a:t>6</a:t>
            </a:r>
          </a:p>
        </p:txBody>
      </p:sp>
      <p:sp>
        <p:nvSpPr>
          <p:cNvPr id="143365" name="Rectangle 4"/>
          <p:cNvSpPr>
            <a:spLocks noChangeArrowheads="1"/>
          </p:cNvSpPr>
          <p:nvPr/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3366" name="Rectangle 5"/>
          <p:cNvSpPr>
            <a:spLocks noChangeArrowheads="1"/>
          </p:cNvSpPr>
          <p:nvPr/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3367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6825" y="727075"/>
            <a:ext cx="4781550" cy="3586163"/>
          </a:xfrm>
          <a:ln w="12700" cap="flat"/>
        </p:spPr>
      </p:sp>
      <p:sp>
        <p:nvSpPr>
          <p:cNvPr id="143368" name="Rectangle 7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lIns="95654" tIns="46988" rIns="95654" bIns="46988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3F0D81A1-D503-47A7-B838-32639E14EDDF}" type="slidenum">
              <a:rPr lang="en-CA"/>
              <a:pPr>
                <a:defRPr/>
              </a:pPr>
              <a:t>46</a:t>
            </a:fld>
            <a:endParaRPr lang="en-CA"/>
          </a:p>
        </p:txBody>
      </p:sp>
      <p:sp>
        <p:nvSpPr>
          <p:cNvPr id="143363" name="Rectangle 2"/>
          <p:cNvSpPr>
            <a:spLocks noChangeArrowheads="1"/>
          </p:cNvSpPr>
          <p:nvPr/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3364" name="Rectangle 3"/>
          <p:cNvSpPr>
            <a:spLocks noChangeArrowheads="1"/>
          </p:cNvSpPr>
          <p:nvPr/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5654" tIns="46988" rIns="95654" bIns="46988" anchor="b"/>
          <a:lstStyle/>
          <a:p>
            <a:pPr algn="r" defTabSz="966788" eaLnBrk="0" hangingPunct="0"/>
            <a:r>
              <a:rPr lang="en-US" sz="1300">
                <a:latin typeface="Arial" pitchFamily="34" charset="0"/>
              </a:rPr>
              <a:t>6</a:t>
            </a:r>
          </a:p>
        </p:txBody>
      </p:sp>
      <p:sp>
        <p:nvSpPr>
          <p:cNvPr id="143365" name="Rectangle 4"/>
          <p:cNvSpPr>
            <a:spLocks noChangeArrowheads="1"/>
          </p:cNvSpPr>
          <p:nvPr/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3366" name="Rectangle 5"/>
          <p:cNvSpPr>
            <a:spLocks noChangeArrowheads="1"/>
          </p:cNvSpPr>
          <p:nvPr/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3367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6825" y="727075"/>
            <a:ext cx="4781550" cy="3586163"/>
          </a:xfrm>
          <a:ln w="12700" cap="flat"/>
        </p:spPr>
      </p:sp>
      <p:sp>
        <p:nvSpPr>
          <p:cNvPr id="143368" name="Rectangle 7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lIns="95654" tIns="46988" rIns="95654" bIns="46988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DE28B39-77A8-4D36-8B76-C1C3A70B2F6E}" type="slidenum">
              <a:rPr lang="en-CA"/>
              <a:pPr>
                <a:defRPr/>
              </a:pPr>
              <a:t>47</a:t>
            </a:fld>
            <a:endParaRPr lang="en-CA"/>
          </a:p>
        </p:txBody>
      </p:sp>
      <p:sp>
        <p:nvSpPr>
          <p:cNvPr id="144387" name="Rectangle 2"/>
          <p:cNvSpPr>
            <a:spLocks noChangeArrowheads="1"/>
          </p:cNvSpPr>
          <p:nvPr/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4388" name="Rectangle 3"/>
          <p:cNvSpPr>
            <a:spLocks noChangeArrowheads="1"/>
          </p:cNvSpPr>
          <p:nvPr/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5654" tIns="46988" rIns="95654" bIns="46988" anchor="b"/>
          <a:lstStyle/>
          <a:p>
            <a:pPr algn="r" defTabSz="966788" eaLnBrk="0" hangingPunct="0"/>
            <a:r>
              <a:rPr lang="en-US" sz="1300">
                <a:latin typeface="Arial" pitchFamily="34" charset="0"/>
              </a:rPr>
              <a:t>6</a:t>
            </a:r>
          </a:p>
        </p:txBody>
      </p:sp>
      <p:sp>
        <p:nvSpPr>
          <p:cNvPr id="144389" name="Rectangle 4"/>
          <p:cNvSpPr>
            <a:spLocks noChangeArrowheads="1"/>
          </p:cNvSpPr>
          <p:nvPr/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4390" name="Rectangle 5"/>
          <p:cNvSpPr>
            <a:spLocks noChangeArrowheads="1"/>
          </p:cNvSpPr>
          <p:nvPr/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4391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6825" y="727075"/>
            <a:ext cx="4781550" cy="3586163"/>
          </a:xfrm>
          <a:ln w="12700" cap="flat"/>
        </p:spPr>
      </p:sp>
      <p:sp>
        <p:nvSpPr>
          <p:cNvPr id="144392" name="Rectangle 7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lIns="95654" tIns="46988" rIns="95654" bIns="46988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8BBA5C0F-0F11-44E0-8136-3CE24C4714AA}" type="slidenum">
              <a:rPr lang="en-CA"/>
              <a:pPr>
                <a:defRPr/>
              </a:pPr>
              <a:t>48</a:t>
            </a:fld>
            <a:endParaRPr lang="en-CA"/>
          </a:p>
        </p:txBody>
      </p:sp>
      <p:sp>
        <p:nvSpPr>
          <p:cNvPr id="145411" name="Rectangle 2"/>
          <p:cNvSpPr>
            <a:spLocks noChangeArrowheads="1"/>
          </p:cNvSpPr>
          <p:nvPr/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5412" name="Rectangle 3"/>
          <p:cNvSpPr>
            <a:spLocks noChangeArrowheads="1"/>
          </p:cNvSpPr>
          <p:nvPr/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5654" tIns="46988" rIns="95654" bIns="46988" anchor="b"/>
          <a:lstStyle/>
          <a:p>
            <a:pPr algn="r" defTabSz="966788" eaLnBrk="0" hangingPunct="0"/>
            <a:r>
              <a:rPr lang="en-US" sz="1300">
                <a:latin typeface="Arial" pitchFamily="34" charset="0"/>
              </a:rPr>
              <a:t>6</a:t>
            </a:r>
          </a:p>
        </p:txBody>
      </p:sp>
      <p:sp>
        <p:nvSpPr>
          <p:cNvPr id="145413" name="Rectangle 4"/>
          <p:cNvSpPr>
            <a:spLocks noChangeArrowheads="1"/>
          </p:cNvSpPr>
          <p:nvPr/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5414" name="Rectangle 5"/>
          <p:cNvSpPr>
            <a:spLocks noChangeArrowheads="1"/>
          </p:cNvSpPr>
          <p:nvPr/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5415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6825" y="727075"/>
            <a:ext cx="4781550" cy="3586163"/>
          </a:xfrm>
          <a:ln w="12700" cap="flat"/>
        </p:spPr>
      </p:sp>
      <p:sp>
        <p:nvSpPr>
          <p:cNvPr id="145416" name="Rectangle 7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lIns="95654" tIns="46988" rIns="95654" bIns="46988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21EE7056-62BC-44EF-8809-5F1C50B22040}" type="slidenum">
              <a:rPr lang="en-CA"/>
              <a:pPr>
                <a:defRPr/>
              </a:pPr>
              <a:t>49</a:t>
            </a:fld>
            <a:endParaRPr lang="en-CA"/>
          </a:p>
        </p:txBody>
      </p:sp>
      <p:sp>
        <p:nvSpPr>
          <p:cNvPr id="146435" name="Rectangle 2"/>
          <p:cNvSpPr>
            <a:spLocks noChangeArrowheads="1"/>
          </p:cNvSpPr>
          <p:nvPr/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6436" name="Rectangle 3"/>
          <p:cNvSpPr>
            <a:spLocks noChangeArrowheads="1"/>
          </p:cNvSpPr>
          <p:nvPr/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5654" tIns="46988" rIns="95654" bIns="46988" anchor="b"/>
          <a:lstStyle/>
          <a:p>
            <a:pPr algn="r" defTabSz="966788" eaLnBrk="0" hangingPunct="0"/>
            <a:r>
              <a:rPr lang="en-US" sz="1300">
                <a:latin typeface="Arial" pitchFamily="34" charset="0"/>
              </a:rPr>
              <a:t>6</a:t>
            </a:r>
          </a:p>
        </p:txBody>
      </p:sp>
      <p:sp>
        <p:nvSpPr>
          <p:cNvPr id="146437" name="Rectangle 4"/>
          <p:cNvSpPr>
            <a:spLocks noChangeArrowheads="1"/>
          </p:cNvSpPr>
          <p:nvPr/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6438" name="Rectangle 5"/>
          <p:cNvSpPr>
            <a:spLocks noChangeArrowheads="1"/>
          </p:cNvSpPr>
          <p:nvPr/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6439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6825" y="727075"/>
            <a:ext cx="4781550" cy="3586163"/>
          </a:xfrm>
          <a:ln w="12700" cap="flat"/>
        </p:spPr>
      </p:sp>
      <p:sp>
        <p:nvSpPr>
          <p:cNvPr id="146440" name="Rectangle 7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lIns="95654" tIns="46988" rIns="95654" bIns="46988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2AA963B2-D60D-4704-9200-926B55766607}" type="slidenum">
              <a:rPr lang="en-CA" smtClean="0"/>
              <a:pPr>
                <a:defRPr/>
              </a:pPr>
              <a:t>5</a:t>
            </a:fld>
            <a:endParaRPr lang="en-CA"/>
          </a:p>
        </p:txBody>
      </p:sp>
      <p:sp>
        <p:nvSpPr>
          <p:cNvPr id="99331" name="Rectangle 2"/>
          <p:cNvSpPr>
            <a:spLocks noChangeArrowheads="1"/>
          </p:cNvSpPr>
          <p:nvPr/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9332" name="Rectangle 3"/>
          <p:cNvSpPr>
            <a:spLocks noChangeArrowheads="1"/>
          </p:cNvSpPr>
          <p:nvPr/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5654" tIns="46988" rIns="95654" bIns="46988" anchor="b"/>
          <a:lstStyle/>
          <a:p>
            <a:pPr algn="r" defTabSz="966788" eaLnBrk="0" hangingPunct="0"/>
            <a:r>
              <a:rPr lang="en-US" sz="1300">
                <a:latin typeface="Arial" pitchFamily="34" charset="0"/>
              </a:rPr>
              <a:t>6</a:t>
            </a:r>
          </a:p>
        </p:txBody>
      </p:sp>
      <p:sp>
        <p:nvSpPr>
          <p:cNvPr id="99333" name="Rectangle 4"/>
          <p:cNvSpPr>
            <a:spLocks noChangeArrowheads="1"/>
          </p:cNvSpPr>
          <p:nvPr/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9334" name="Rectangle 5"/>
          <p:cNvSpPr>
            <a:spLocks noChangeArrowheads="1"/>
          </p:cNvSpPr>
          <p:nvPr/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9335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6825" y="727075"/>
            <a:ext cx="4781550" cy="3586163"/>
          </a:xfrm>
          <a:ln w="12700" cap="flat"/>
        </p:spPr>
      </p:sp>
      <p:sp>
        <p:nvSpPr>
          <p:cNvPr id="99336" name="Rectangle 7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lIns="95654" tIns="46988" rIns="95654" bIns="46988"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CE9EC03-9548-46B8-8836-061A511D2F9E}" type="slidenum">
              <a:rPr lang="en-CA"/>
              <a:pPr>
                <a:defRPr/>
              </a:pPr>
              <a:t>50</a:t>
            </a:fld>
            <a:endParaRPr lang="en-CA"/>
          </a:p>
        </p:txBody>
      </p:sp>
      <p:sp>
        <p:nvSpPr>
          <p:cNvPr id="150531" name="Rectangle 2"/>
          <p:cNvSpPr>
            <a:spLocks noChangeArrowheads="1"/>
          </p:cNvSpPr>
          <p:nvPr/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50532" name="Rectangle 3"/>
          <p:cNvSpPr>
            <a:spLocks noChangeArrowheads="1"/>
          </p:cNvSpPr>
          <p:nvPr/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5654" tIns="46988" rIns="95654" bIns="46988" anchor="b"/>
          <a:lstStyle/>
          <a:p>
            <a:pPr algn="r" defTabSz="966788" eaLnBrk="0" hangingPunct="0"/>
            <a:r>
              <a:rPr lang="en-US" sz="1300">
                <a:latin typeface="Arial" pitchFamily="34" charset="0"/>
              </a:rPr>
              <a:t>6</a:t>
            </a:r>
          </a:p>
        </p:txBody>
      </p:sp>
      <p:sp>
        <p:nvSpPr>
          <p:cNvPr id="150533" name="Rectangle 4"/>
          <p:cNvSpPr>
            <a:spLocks noChangeArrowheads="1"/>
          </p:cNvSpPr>
          <p:nvPr/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50534" name="Rectangle 5"/>
          <p:cNvSpPr>
            <a:spLocks noChangeArrowheads="1"/>
          </p:cNvSpPr>
          <p:nvPr/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50535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6825" y="727075"/>
            <a:ext cx="4781550" cy="3586163"/>
          </a:xfrm>
          <a:ln w="12700" cap="flat"/>
        </p:spPr>
      </p:sp>
      <p:sp>
        <p:nvSpPr>
          <p:cNvPr id="150536" name="Rectangle 7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lIns="95654" tIns="46988" rIns="95654" bIns="46988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D079AE0-C32B-4E2A-A232-91E12C610475}" type="slidenum">
              <a:rPr lang="en-CA"/>
              <a:pPr>
                <a:defRPr/>
              </a:pPr>
              <a:t>51</a:t>
            </a:fld>
            <a:endParaRPr lang="en-CA"/>
          </a:p>
        </p:txBody>
      </p:sp>
      <p:sp>
        <p:nvSpPr>
          <p:cNvPr id="151555" name="Rectangle 2"/>
          <p:cNvSpPr>
            <a:spLocks noChangeArrowheads="1"/>
          </p:cNvSpPr>
          <p:nvPr/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51556" name="Rectangle 3"/>
          <p:cNvSpPr>
            <a:spLocks noChangeArrowheads="1"/>
          </p:cNvSpPr>
          <p:nvPr/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5654" tIns="46988" rIns="95654" bIns="46988" anchor="b"/>
          <a:lstStyle/>
          <a:p>
            <a:pPr algn="r" defTabSz="966788" eaLnBrk="0" hangingPunct="0"/>
            <a:r>
              <a:rPr lang="en-US" sz="1300">
                <a:latin typeface="Arial" pitchFamily="34" charset="0"/>
              </a:rPr>
              <a:t>6</a:t>
            </a:r>
          </a:p>
        </p:txBody>
      </p:sp>
      <p:sp>
        <p:nvSpPr>
          <p:cNvPr id="151557" name="Rectangle 4"/>
          <p:cNvSpPr>
            <a:spLocks noChangeArrowheads="1"/>
          </p:cNvSpPr>
          <p:nvPr/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51558" name="Rectangle 5"/>
          <p:cNvSpPr>
            <a:spLocks noChangeArrowheads="1"/>
          </p:cNvSpPr>
          <p:nvPr/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51559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6825" y="727075"/>
            <a:ext cx="4781550" cy="3586163"/>
          </a:xfrm>
          <a:ln w="12700" cap="flat"/>
        </p:spPr>
      </p:sp>
      <p:sp>
        <p:nvSpPr>
          <p:cNvPr id="151560" name="Rectangle 7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lIns="95654" tIns="46988" rIns="95654" bIns="46988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C250859C-0218-4B94-B17C-382688E07505}" type="slidenum">
              <a:rPr lang="en-CA"/>
              <a:pPr>
                <a:defRPr/>
              </a:pPr>
              <a:t>52</a:t>
            </a:fld>
            <a:endParaRPr lang="en-CA"/>
          </a:p>
        </p:txBody>
      </p:sp>
      <p:sp>
        <p:nvSpPr>
          <p:cNvPr id="152579" name="Rectangle 2"/>
          <p:cNvSpPr>
            <a:spLocks noChangeArrowheads="1"/>
          </p:cNvSpPr>
          <p:nvPr/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52580" name="Rectangle 3"/>
          <p:cNvSpPr>
            <a:spLocks noChangeArrowheads="1"/>
          </p:cNvSpPr>
          <p:nvPr/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5654" tIns="46988" rIns="95654" bIns="46988" anchor="b"/>
          <a:lstStyle/>
          <a:p>
            <a:pPr algn="r" defTabSz="966788" eaLnBrk="0" hangingPunct="0"/>
            <a:r>
              <a:rPr lang="en-US" sz="1300">
                <a:latin typeface="Arial" pitchFamily="34" charset="0"/>
              </a:rPr>
              <a:t>6</a:t>
            </a:r>
          </a:p>
        </p:txBody>
      </p:sp>
      <p:sp>
        <p:nvSpPr>
          <p:cNvPr id="152581" name="Rectangle 4"/>
          <p:cNvSpPr>
            <a:spLocks noChangeArrowheads="1"/>
          </p:cNvSpPr>
          <p:nvPr/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52582" name="Rectangle 5"/>
          <p:cNvSpPr>
            <a:spLocks noChangeArrowheads="1"/>
          </p:cNvSpPr>
          <p:nvPr/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52583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6825" y="727075"/>
            <a:ext cx="4781550" cy="3586163"/>
          </a:xfrm>
          <a:ln w="12700" cap="flat"/>
        </p:spPr>
      </p:sp>
      <p:sp>
        <p:nvSpPr>
          <p:cNvPr id="152584" name="Rectangle 7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lIns="95654" tIns="46988" rIns="95654" bIns="46988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B8009219-FB32-4EE3-BC09-29CCE8216E16}" type="slidenum">
              <a:rPr lang="en-CA"/>
              <a:pPr>
                <a:defRPr/>
              </a:pPr>
              <a:t>53</a:t>
            </a:fld>
            <a:endParaRPr lang="en-CA"/>
          </a:p>
        </p:txBody>
      </p:sp>
      <p:sp>
        <p:nvSpPr>
          <p:cNvPr id="153603" name="Rectangle 2"/>
          <p:cNvSpPr>
            <a:spLocks noChangeArrowheads="1"/>
          </p:cNvSpPr>
          <p:nvPr/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53604" name="Rectangle 3"/>
          <p:cNvSpPr>
            <a:spLocks noChangeArrowheads="1"/>
          </p:cNvSpPr>
          <p:nvPr/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5654" tIns="46988" rIns="95654" bIns="46988" anchor="b"/>
          <a:lstStyle/>
          <a:p>
            <a:pPr algn="r" defTabSz="966788" eaLnBrk="0" hangingPunct="0"/>
            <a:r>
              <a:rPr lang="en-US" sz="1300">
                <a:latin typeface="Arial" pitchFamily="34" charset="0"/>
              </a:rPr>
              <a:t>6</a:t>
            </a:r>
          </a:p>
        </p:txBody>
      </p:sp>
      <p:sp>
        <p:nvSpPr>
          <p:cNvPr id="153605" name="Rectangle 4"/>
          <p:cNvSpPr>
            <a:spLocks noChangeArrowheads="1"/>
          </p:cNvSpPr>
          <p:nvPr/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53606" name="Rectangle 5"/>
          <p:cNvSpPr>
            <a:spLocks noChangeArrowheads="1"/>
          </p:cNvSpPr>
          <p:nvPr/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53607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6825" y="727075"/>
            <a:ext cx="4781550" cy="3586163"/>
          </a:xfrm>
          <a:ln w="12700" cap="flat"/>
        </p:spPr>
      </p:sp>
      <p:sp>
        <p:nvSpPr>
          <p:cNvPr id="153608" name="Rectangle 7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lIns="95654" tIns="46988" rIns="95654" bIns="46988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8E48E7F0-CFBC-4198-AA66-D2E99B821D5C}" type="slidenum">
              <a:rPr lang="en-CA"/>
              <a:pPr>
                <a:defRPr/>
              </a:pPr>
              <a:t>54</a:t>
            </a:fld>
            <a:endParaRPr lang="en-CA"/>
          </a:p>
        </p:txBody>
      </p:sp>
      <p:sp>
        <p:nvSpPr>
          <p:cNvPr id="154627" name="Rectangle 2"/>
          <p:cNvSpPr>
            <a:spLocks noChangeArrowheads="1"/>
          </p:cNvSpPr>
          <p:nvPr/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54628" name="Rectangle 3"/>
          <p:cNvSpPr>
            <a:spLocks noChangeArrowheads="1"/>
          </p:cNvSpPr>
          <p:nvPr/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5654" tIns="46988" rIns="95654" bIns="46988" anchor="b"/>
          <a:lstStyle/>
          <a:p>
            <a:pPr algn="r" defTabSz="966788" eaLnBrk="0" hangingPunct="0"/>
            <a:r>
              <a:rPr lang="en-US" sz="1300">
                <a:latin typeface="Arial" pitchFamily="34" charset="0"/>
              </a:rPr>
              <a:t>6</a:t>
            </a:r>
          </a:p>
        </p:txBody>
      </p:sp>
      <p:sp>
        <p:nvSpPr>
          <p:cNvPr id="154629" name="Rectangle 4"/>
          <p:cNvSpPr>
            <a:spLocks noChangeArrowheads="1"/>
          </p:cNvSpPr>
          <p:nvPr/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54630" name="Rectangle 5"/>
          <p:cNvSpPr>
            <a:spLocks noChangeArrowheads="1"/>
          </p:cNvSpPr>
          <p:nvPr/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54631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6825" y="727075"/>
            <a:ext cx="4781550" cy="3586163"/>
          </a:xfrm>
          <a:ln w="12700" cap="flat"/>
        </p:spPr>
      </p:sp>
      <p:sp>
        <p:nvSpPr>
          <p:cNvPr id="154632" name="Rectangle 7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lIns="95654" tIns="46988" rIns="95654" bIns="46988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5C0272B7-7B86-46B6-8E35-FDBC08093228}" type="slidenum">
              <a:rPr lang="en-CA"/>
              <a:pPr>
                <a:defRPr/>
              </a:pPr>
              <a:t>55</a:t>
            </a:fld>
            <a:endParaRPr lang="en-CA"/>
          </a:p>
        </p:txBody>
      </p:sp>
      <p:sp>
        <p:nvSpPr>
          <p:cNvPr id="155651" name="Rectangle 2"/>
          <p:cNvSpPr>
            <a:spLocks noChangeArrowheads="1"/>
          </p:cNvSpPr>
          <p:nvPr/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55652" name="Rectangle 3"/>
          <p:cNvSpPr>
            <a:spLocks noChangeArrowheads="1"/>
          </p:cNvSpPr>
          <p:nvPr/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5654" tIns="46988" rIns="95654" bIns="46988" anchor="b"/>
          <a:lstStyle/>
          <a:p>
            <a:pPr algn="r" defTabSz="966788" eaLnBrk="0" hangingPunct="0"/>
            <a:r>
              <a:rPr lang="en-US" sz="1300">
                <a:latin typeface="Arial" pitchFamily="34" charset="0"/>
              </a:rPr>
              <a:t>6</a:t>
            </a:r>
          </a:p>
        </p:txBody>
      </p:sp>
      <p:sp>
        <p:nvSpPr>
          <p:cNvPr id="155653" name="Rectangle 4"/>
          <p:cNvSpPr>
            <a:spLocks noChangeArrowheads="1"/>
          </p:cNvSpPr>
          <p:nvPr/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55654" name="Rectangle 5"/>
          <p:cNvSpPr>
            <a:spLocks noChangeArrowheads="1"/>
          </p:cNvSpPr>
          <p:nvPr/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55655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6825" y="727075"/>
            <a:ext cx="4781550" cy="3586163"/>
          </a:xfrm>
          <a:ln w="12700" cap="flat"/>
        </p:spPr>
      </p:sp>
      <p:sp>
        <p:nvSpPr>
          <p:cNvPr id="155656" name="Rectangle 7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lIns="95654" tIns="46988" rIns="95654" bIns="46988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2AA963B2-D60D-4704-9200-926B55766607}" type="slidenum">
              <a:rPr lang="en-CA" smtClean="0"/>
              <a:pPr>
                <a:defRPr/>
              </a:pPr>
              <a:t>6</a:t>
            </a:fld>
            <a:endParaRPr lang="en-CA"/>
          </a:p>
        </p:txBody>
      </p:sp>
      <p:sp>
        <p:nvSpPr>
          <p:cNvPr id="99331" name="Rectangle 2"/>
          <p:cNvSpPr>
            <a:spLocks noChangeArrowheads="1"/>
          </p:cNvSpPr>
          <p:nvPr/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9332" name="Rectangle 3"/>
          <p:cNvSpPr>
            <a:spLocks noChangeArrowheads="1"/>
          </p:cNvSpPr>
          <p:nvPr/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5654" tIns="46988" rIns="95654" bIns="46988" anchor="b"/>
          <a:lstStyle/>
          <a:p>
            <a:pPr algn="r" defTabSz="966788" eaLnBrk="0" hangingPunct="0"/>
            <a:r>
              <a:rPr lang="en-US" sz="1300">
                <a:latin typeface="Arial" pitchFamily="34" charset="0"/>
              </a:rPr>
              <a:t>6</a:t>
            </a:r>
          </a:p>
        </p:txBody>
      </p:sp>
      <p:sp>
        <p:nvSpPr>
          <p:cNvPr id="99333" name="Rectangle 4"/>
          <p:cNvSpPr>
            <a:spLocks noChangeArrowheads="1"/>
          </p:cNvSpPr>
          <p:nvPr/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9334" name="Rectangle 5"/>
          <p:cNvSpPr>
            <a:spLocks noChangeArrowheads="1"/>
          </p:cNvSpPr>
          <p:nvPr/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9335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6825" y="727075"/>
            <a:ext cx="4781550" cy="3586163"/>
          </a:xfrm>
          <a:ln w="12700" cap="flat"/>
        </p:spPr>
      </p:sp>
      <p:sp>
        <p:nvSpPr>
          <p:cNvPr id="99336" name="Rectangle 7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lIns="95654" tIns="46988" rIns="95654" bIns="46988"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2AA963B2-D60D-4704-9200-926B55766607}" type="slidenum">
              <a:rPr lang="en-CA" smtClean="0"/>
              <a:pPr>
                <a:defRPr/>
              </a:pPr>
              <a:t>7</a:t>
            </a:fld>
            <a:endParaRPr lang="en-CA"/>
          </a:p>
        </p:txBody>
      </p:sp>
      <p:sp>
        <p:nvSpPr>
          <p:cNvPr id="99331" name="Rectangle 2"/>
          <p:cNvSpPr>
            <a:spLocks noChangeArrowheads="1"/>
          </p:cNvSpPr>
          <p:nvPr/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9332" name="Rectangle 3"/>
          <p:cNvSpPr>
            <a:spLocks noChangeArrowheads="1"/>
          </p:cNvSpPr>
          <p:nvPr/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5654" tIns="46988" rIns="95654" bIns="46988" anchor="b"/>
          <a:lstStyle/>
          <a:p>
            <a:pPr algn="r" defTabSz="966788" eaLnBrk="0" hangingPunct="0"/>
            <a:r>
              <a:rPr lang="en-US" sz="1300">
                <a:latin typeface="Arial" pitchFamily="34" charset="0"/>
              </a:rPr>
              <a:t>6</a:t>
            </a:r>
          </a:p>
        </p:txBody>
      </p:sp>
      <p:sp>
        <p:nvSpPr>
          <p:cNvPr id="99333" name="Rectangle 4"/>
          <p:cNvSpPr>
            <a:spLocks noChangeArrowheads="1"/>
          </p:cNvSpPr>
          <p:nvPr/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9334" name="Rectangle 5"/>
          <p:cNvSpPr>
            <a:spLocks noChangeArrowheads="1"/>
          </p:cNvSpPr>
          <p:nvPr/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9335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6825" y="727075"/>
            <a:ext cx="4781550" cy="3586163"/>
          </a:xfrm>
          <a:ln w="12700" cap="flat"/>
        </p:spPr>
      </p:sp>
      <p:sp>
        <p:nvSpPr>
          <p:cNvPr id="99336" name="Rectangle 7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lIns="95654" tIns="46988" rIns="95654" bIns="46988"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C9AC00EA-AAEB-4E4C-98EE-E6C8EDC4B04B}" type="slidenum">
              <a:rPr lang="en-CA" smtClean="0"/>
              <a:pPr>
                <a:defRPr/>
              </a:pPr>
              <a:t>8</a:t>
            </a:fld>
            <a:endParaRPr lang="en-CA"/>
          </a:p>
        </p:txBody>
      </p:sp>
      <p:sp>
        <p:nvSpPr>
          <p:cNvPr id="100355" name="Rectangle 2"/>
          <p:cNvSpPr>
            <a:spLocks noChangeArrowheads="1"/>
          </p:cNvSpPr>
          <p:nvPr/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0356" name="Rectangle 3"/>
          <p:cNvSpPr>
            <a:spLocks noChangeArrowheads="1"/>
          </p:cNvSpPr>
          <p:nvPr/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5654" tIns="46988" rIns="95654" bIns="46988" anchor="b"/>
          <a:lstStyle/>
          <a:p>
            <a:pPr algn="r" defTabSz="966788" eaLnBrk="0" hangingPunct="0"/>
            <a:r>
              <a:rPr lang="en-US" sz="1300">
                <a:latin typeface="Arial" pitchFamily="34" charset="0"/>
              </a:rPr>
              <a:t>6</a:t>
            </a:r>
          </a:p>
        </p:txBody>
      </p:sp>
      <p:sp>
        <p:nvSpPr>
          <p:cNvPr id="100357" name="Rectangle 4"/>
          <p:cNvSpPr>
            <a:spLocks noChangeArrowheads="1"/>
          </p:cNvSpPr>
          <p:nvPr/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0358" name="Rectangle 5"/>
          <p:cNvSpPr>
            <a:spLocks noChangeArrowheads="1"/>
          </p:cNvSpPr>
          <p:nvPr/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0359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6825" y="727075"/>
            <a:ext cx="4781550" cy="3586163"/>
          </a:xfrm>
          <a:ln w="12700" cap="flat"/>
        </p:spPr>
      </p:sp>
      <p:sp>
        <p:nvSpPr>
          <p:cNvPr id="100360" name="Rectangle 7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lIns="95654" tIns="46988" rIns="95654" bIns="46988"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367C0F2D-0189-46AF-B6AC-34977F87FD82}" type="slidenum">
              <a:rPr lang="en-CA" smtClean="0"/>
              <a:pPr>
                <a:defRPr/>
              </a:pPr>
              <a:t>9</a:t>
            </a:fld>
            <a:endParaRPr lang="en-CA"/>
          </a:p>
        </p:txBody>
      </p:sp>
      <p:sp>
        <p:nvSpPr>
          <p:cNvPr id="101379" name="Rectangle 2"/>
          <p:cNvSpPr>
            <a:spLocks noChangeArrowheads="1"/>
          </p:cNvSpPr>
          <p:nvPr/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1380" name="Rectangle 3"/>
          <p:cNvSpPr>
            <a:spLocks noChangeArrowheads="1"/>
          </p:cNvSpPr>
          <p:nvPr/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5654" tIns="46988" rIns="95654" bIns="46988" anchor="b"/>
          <a:lstStyle/>
          <a:p>
            <a:pPr algn="r" defTabSz="966788" eaLnBrk="0" hangingPunct="0"/>
            <a:r>
              <a:rPr lang="en-US" sz="1300">
                <a:latin typeface="Arial" pitchFamily="34" charset="0"/>
              </a:rPr>
              <a:t>6</a:t>
            </a:r>
          </a:p>
        </p:txBody>
      </p:sp>
      <p:sp>
        <p:nvSpPr>
          <p:cNvPr id="101381" name="Rectangle 4"/>
          <p:cNvSpPr>
            <a:spLocks noChangeArrowheads="1"/>
          </p:cNvSpPr>
          <p:nvPr/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1382" name="Rectangle 5"/>
          <p:cNvSpPr>
            <a:spLocks noChangeArrowheads="1"/>
          </p:cNvSpPr>
          <p:nvPr/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1383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6825" y="727075"/>
            <a:ext cx="4781550" cy="3586163"/>
          </a:xfrm>
          <a:ln w="12700" cap="flat"/>
        </p:spPr>
      </p:sp>
      <p:sp>
        <p:nvSpPr>
          <p:cNvPr id="101384" name="Rectangle 7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lIns="95654" tIns="46988" rIns="95654" bIns="46988"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8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CA"/>
              <a:t>Click to edit Master title style</a:t>
            </a:r>
          </a:p>
        </p:txBody>
      </p:sp>
      <p:sp>
        <p:nvSpPr>
          <p:cNvPr id="27648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 sz="3600"/>
            </a:lvl1pPr>
          </a:lstStyle>
          <a:p>
            <a:r>
              <a:rPr lang="en-CA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AA86D6-D29F-4A8C-83F0-E9B8A5DF3D51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AFEEC4-EC83-4E1F-B37E-45E37656AD8F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0"/>
            <a:ext cx="2286000" cy="6400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0"/>
            <a:ext cx="6705600" cy="64008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FD24A2-FCD2-40E7-9F09-98E8D6DD17F4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228600" y="1219200"/>
            <a:ext cx="4381500" cy="5181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62500" y="1219200"/>
            <a:ext cx="4381500" cy="5181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38B09C-E501-4881-84F2-961D30A1A12D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228600" y="1219200"/>
            <a:ext cx="4381500" cy="5181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762500" y="1219200"/>
            <a:ext cx="4381500" cy="2514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762500" y="3886200"/>
            <a:ext cx="4381500" cy="2514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30A91E-0D20-4E97-806E-8C8058DE33A6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371600"/>
            <a:ext cx="9144000" cy="5029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CA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0213E2-516B-4192-992A-9F1E77E584C0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F0DD69-0526-4541-A5F4-B9EA3234748A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8600" y="1219200"/>
            <a:ext cx="4381500" cy="5181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62500" y="1219200"/>
            <a:ext cx="4381500" cy="5181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416A20-5A92-44DB-B447-FC0B96239335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A65DAA-5852-4134-A235-47B5C9C3216A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4C225F-EF89-40FF-AFF2-A1B25CB3C829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77509A-351D-4A31-B78D-64153A22DF4E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99A5C7-759A-440B-967F-1E8626D2367A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CA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E30944-12C2-4CCF-9176-5B7C38483D29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5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0"/>
            <a:ext cx="9144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CA"/>
              <a:t>Click to edit Master title style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28600" y="1219200"/>
            <a:ext cx="8915400" cy="518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CA"/>
              <a:t>Click to edit Master text styles</a:t>
            </a:r>
          </a:p>
          <a:p>
            <a:pPr lvl="1"/>
            <a:r>
              <a:rPr lang="en-CA"/>
              <a:t>Second level</a:t>
            </a:r>
          </a:p>
          <a:p>
            <a:pPr lvl="2"/>
            <a:r>
              <a:rPr lang="en-CA"/>
              <a:t>Third level</a:t>
            </a:r>
          </a:p>
          <a:p>
            <a:pPr lvl="3"/>
            <a:r>
              <a:rPr lang="en-CA"/>
              <a:t>Fourth level</a:t>
            </a:r>
          </a:p>
          <a:p>
            <a:pPr lvl="4"/>
            <a:r>
              <a:rPr lang="en-CA"/>
              <a:t>Fifth level</a:t>
            </a:r>
          </a:p>
        </p:txBody>
      </p:sp>
      <p:sp>
        <p:nvSpPr>
          <p:cNvPr id="27546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27546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27546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n-lt"/>
                <a:cs typeface="+mn-cs"/>
              </a:defRPr>
            </a:lvl1pPr>
          </a:lstStyle>
          <a:p>
            <a:pPr>
              <a:defRPr/>
            </a:pPr>
            <a:fld id="{C4F8BF07-6274-4718-B222-E5EA2B0DDAFC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8" r:id="rId1"/>
    <p:sldLayoutId id="2147483659" r:id="rId2"/>
    <p:sldLayoutId id="2147483660" r:id="rId3"/>
    <p:sldLayoutId id="2147483661" r:id="rId4"/>
    <p:sldLayoutId id="2147483662" r:id="rId5"/>
    <p:sldLayoutId id="2147483663" r:id="rId6"/>
    <p:sldLayoutId id="2147483664" r:id="rId7"/>
    <p:sldLayoutId id="2147483665" r:id="rId8"/>
    <p:sldLayoutId id="2147483666" r:id="rId9"/>
    <p:sldLayoutId id="2147483667" r:id="rId10"/>
    <p:sldLayoutId id="2147483668" r:id="rId11"/>
    <p:sldLayoutId id="2147483669" r:id="rId12"/>
    <p:sldLayoutId id="2147483670" r:id="rId13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32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32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32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32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32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32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32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7.emf"/><Relationship Id="rId4" Type="http://schemas.openxmlformats.org/officeDocument/2006/relationships/oleObject" Target="../embeddings/oleObject2.bin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.xml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8.emf"/><Relationship Id="rId4" Type="http://schemas.openxmlformats.org/officeDocument/2006/relationships/oleObject" Target="../embeddings/oleObject3.bin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4.xml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4.vml"/><Relationship Id="rId5" Type="http://schemas.openxmlformats.org/officeDocument/2006/relationships/image" Target="../media/image9.emf"/><Relationship Id="rId4" Type="http://schemas.openxmlformats.org/officeDocument/2006/relationships/oleObject" Target="../embeddings/oleObject4.bin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7.xml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5.vml"/><Relationship Id="rId5" Type="http://schemas.openxmlformats.org/officeDocument/2006/relationships/image" Target="../media/image10.emf"/><Relationship Id="rId4" Type="http://schemas.openxmlformats.org/officeDocument/2006/relationships/oleObject" Target="../embeddings/oleObject5.bin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8.xml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6.vml"/><Relationship Id="rId5" Type="http://schemas.openxmlformats.org/officeDocument/2006/relationships/image" Target="../media/image11.emf"/><Relationship Id="rId4" Type="http://schemas.openxmlformats.org/officeDocument/2006/relationships/oleObject" Target="../embeddings/oleObject6.bin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0.xml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7.vml"/><Relationship Id="rId5" Type="http://schemas.openxmlformats.org/officeDocument/2006/relationships/image" Target="../media/image12.emf"/><Relationship Id="rId4" Type="http://schemas.openxmlformats.org/officeDocument/2006/relationships/oleObject" Target="../embeddings/oleObject7.bin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1.xml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8.vml"/><Relationship Id="rId5" Type="http://schemas.openxmlformats.org/officeDocument/2006/relationships/image" Target="../media/image13.emf"/><Relationship Id="rId4" Type="http://schemas.openxmlformats.org/officeDocument/2006/relationships/oleObject" Target="../embeddings/oleObject8.bin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3.xml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9.vml"/><Relationship Id="rId5" Type="http://schemas.openxmlformats.org/officeDocument/2006/relationships/image" Target="../media/image14.emf"/><Relationship Id="rId4" Type="http://schemas.openxmlformats.org/officeDocument/2006/relationships/oleObject" Target="../embeddings/oleObject9.bin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4.xml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0.vml"/><Relationship Id="rId5" Type="http://schemas.openxmlformats.org/officeDocument/2006/relationships/image" Target="../media/image15.emf"/><Relationship Id="rId4" Type="http://schemas.openxmlformats.org/officeDocument/2006/relationships/oleObject" Target="../embeddings/oleObject10.bin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5.xml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1.vml"/><Relationship Id="rId5" Type="http://schemas.openxmlformats.org/officeDocument/2006/relationships/image" Target="../media/image16.emf"/><Relationship Id="rId4" Type="http://schemas.openxmlformats.org/officeDocument/2006/relationships/oleObject" Target="../embeddings/oleObject11.bin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6.xml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2.vml"/><Relationship Id="rId5" Type="http://schemas.openxmlformats.org/officeDocument/2006/relationships/image" Target="../media/image17.emf"/><Relationship Id="rId4" Type="http://schemas.openxmlformats.org/officeDocument/2006/relationships/oleObject" Target="../embeddings/oleObject12.bin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9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5" Type="http://schemas.openxmlformats.org/officeDocument/2006/relationships/image" Target="../media/image18.wmf"/><Relationship Id="rId4" Type="http://schemas.openxmlformats.org/officeDocument/2006/relationships/oleObject" Target="../embeddings/oleObject13.bin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0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4.vml"/><Relationship Id="rId5" Type="http://schemas.openxmlformats.org/officeDocument/2006/relationships/image" Target="../media/image19.wmf"/><Relationship Id="rId4" Type="http://schemas.openxmlformats.org/officeDocument/2006/relationships/oleObject" Target="../embeddings/oleObject14.bin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2.xml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5.vml"/><Relationship Id="rId5" Type="http://schemas.openxmlformats.org/officeDocument/2006/relationships/image" Target="../media/image20.emf"/><Relationship Id="rId4" Type="http://schemas.openxmlformats.org/officeDocument/2006/relationships/oleObject" Target="../embeddings/oleObject15.bin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5.xml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6.vml"/><Relationship Id="rId5" Type="http://schemas.openxmlformats.org/officeDocument/2006/relationships/image" Target="../media/image21.emf"/><Relationship Id="rId4" Type="http://schemas.openxmlformats.org/officeDocument/2006/relationships/oleObject" Target="../embeddings/oleObject16.bin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1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1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9.xml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7.vml"/><Relationship Id="rId5" Type="http://schemas.openxmlformats.org/officeDocument/2006/relationships/image" Target="../media/image22.emf"/><Relationship Id="rId4" Type="http://schemas.openxmlformats.org/officeDocument/2006/relationships/oleObject" Target="../embeddings/oleObject17.bin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2.xml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8.vml"/><Relationship Id="rId5" Type="http://schemas.openxmlformats.org/officeDocument/2006/relationships/image" Target="../media/image23.emf"/><Relationship Id="rId4" Type="http://schemas.openxmlformats.org/officeDocument/2006/relationships/oleObject" Target="../embeddings/oleObject18.bin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3.xml"/><Relationship Id="rId7" Type="http://schemas.openxmlformats.org/officeDocument/2006/relationships/image" Target="../media/image25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9.vml"/><Relationship Id="rId6" Type="http://schemas.openxmlformats.org/officeDocument/2006/relationships/oleObject" Target="../embeddings/oleObject20.bin"/><Relationship Id="rId5" Type="http://schemas.openxmlformats.org/officeDocument/2006/relationships/image" Target="../media/image24.wmf"/><Relationship Id="rId4" Type="http://schemas.openxmlformats.org/officeDocument/2006/relationships/oleObject" Target="../embeddings/oleObject19.bin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4.xml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20.vml"/><Relationship Id="rId5" Type="http://schemas.openxmlformats.org/officeDocument/2006/relationships/image" Target="../media/image26.emf"/><Relationship Id="rId4" Type="http://schemas.openxmlformats.org/officeDocument/2006/relationships/oleObject" Target="../embeddings/oleObject21.bin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jpeg"/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4.xml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6.emf"/><Relationship Id="rId4" Type="http://schemas.openxmlformats.org/officeDocument/2006/relationships/oleObject" Target="../embeddings/oleObject1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2456E67-2768-4415-BBAC-B8D5F0627B38}" type="slidenum">
              <a:rPr lang="en-CA"/>
              <a:pPr>
                <a:defRPr/>
              </a:pPr>
              <a:t>1</a:t>
            </a:fld>
            <a:endParaRPr lang="en-CA"/>
          </a:p>
        </p:txBody>
      </p:sp>
      <p:sp>
        <p:nvSpPr>
          <p:cNvPr id="30723" name="Rectangle 2"/>
          <p:cNvSpPr>
            <a:spLocks noChangeArrowheads="1"/>
          </p:cNvSpPr>
          <p:nvPr/>
        </p:nvSpPr>
        <p:spPr bwMode="auto">
          <a:xfrm>
            <a:off x="8534400" y="6477000"/>
            <a:ext cx="381000" cy="228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724" name="Rectangle 3"/>
          <p:cNvSpPr>
            <a:spLocks noGrp="1" noChangeArrowheads="1"/>
          </p:cNvSpPr>
          <p:nvPr>
            <p:ph type="title"/>
          </p:nvPr>
        </p:nvSpPr>
        <p:spPr>
          <a:xfrm>
            <a:off x="0" y="76200"/>
            <a:ext cx="9144000" cy="1143000"/>
          </a:xfrm>
        </p:spPr>
        <p:txBody>
          <a:bodyPr lIns="90487" tIns="44450" rIns="90487" bIns="44450"/>
          <a:lstStyle/>
          <a:p>
            <a:pPr algn="ctr" eaLnBrk="1" hangingPunct="1"/>
            <a:r>
              <a:rPr lang="en-US" b="1"/>
              <a:t>3. </a:t>
            </a:r>
            <a:r>
              <a:rPr lang="en-US" sz="4400"/>
              <a:t>Mathematical Versions of </a:t>
            </a:r>
            <a:br>
              <a:rPr lang="en-US" sz="4400"/>
            </a:br>
            <a:r>
              <a:rPr lang="en-US" sz="4400"/>
              <a:t>Simple Growth Models</a:t>
            </a:r>
          </a:p>
        </p:txBody>
      </p:sp>
      <p:sp>
        <p:nvSpPr>
          <p:cNvPr id="41988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228600" y="2133600"/>
            <a:ext cx="8915400" cy="4267200"/>
          </a:xfrm>
        </p:spPr>
        <p:txBody>
          <a:bodyPr lIns="90487" tIns="44450" rIns="90487" bIns="44450"/>
          <a:lstStyle/>
          <a:p>
            <a:pPr eaLnBrk="1" hangingPunct="1">
              <a:buFont typeface="Wingdings" pitchFamily="2" charset="2"/>
              <a:buChar char="Ø"/>
            </a:pPr>
            <a:r>
              <a:rPr lang="en-US" sz="4600" dirty="0">
                <a:solidFill>
                  <a:schemeClr val="bg1"/>
                </a:solidFill>
              </a:rPr>
              <a:t>Functional Forms</a:t>
            </a:r>
          </a:p>
          <a:p>
            <a:pPr eaLnBrk="1" hangingPunct="1">
              <a:buFont typeface="Wingdings" pitchFamily="2" charset="2"/>
              <a:buChar char="Ø"/>
            </a:pPr>
            <a:r>
              <a:rPr lang="en-US" sz="4600" dirty="0">
                <a:solidFill>
                  <a:schemeClr val="bg1"/>
                </a:solidFill>
              </a:rPr>
              <a:t>Examples of Choosing Functional Forms</a:t>
            </a:r>
          </a:p>
          <a:p>
            <a:pPr eaLnBrk="1" hangingPunct="1">
              <a:buFont typeface="Wingdings" pitchFamily="2" charset="2"/>
              <a:buChar char="Ø"/>
            </a:pPr>
            <a:r>
              <a:rPr lang="en-US" sz="4600" dirty="0">
                <a:solidFill>
                  <a:schemeClr val="bg1"/>
                </a:solidFill>
              </a:rPr>
              <a:t>Basic Theory of Econ Models</a:t>
            </a:r>
          </a:p>
          <a:p>
            <a:pPr eaLnBrk="1" hangingPunct="1">
              <a:buFont typeface="Wingdings" pitchFamily="2" charset="2"/>
              <a:buChar char="Ø"/>
            </a:pPr>
            <a:r>
              <a:rPr lang="en-US" sz="4600" dirty="0">
                <a:solidFill>
                  <a:schemeClr val="bg1"/>
                </a:solidFill>
              </a:rPr>
              <a:t>The Error Term</a:t>
            </a:r>
          </a:p>
        </p:txBody>
      </p:sp>
    </p:spTree>
  </p:cSld>
  <p:clrMapOvr>
    <a:masterClrMapping/>
  </p:clrMapOvr>
  <p:transition spd="med">
    <p:pull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19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19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198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198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198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198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198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198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988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0034B13-899A-42E0-8ABF-9DC94B709CA6}" type="slidenum">
              <a:rPr lang="en-CA"/>
              <a:pPr>
                <a:defRPr/>
              </a:pPr>
              <a:t>10</a:t>
            </a:fld>
            <a:endParaRPr lang="en-CA"/>
          </a:p>
        </p:txBody>
      </p:sp>
      <p:sp>
        <p:nvSpPr>
          <p:cNvPr id="7172" name="Rectangle 2"/>
          <p:cNvSpPr>
            <a:spLocks noChangeArrowheads="1"/>
          </p:cNvSpPr>
          <p:nvPr/>
        </p:nvSpPr>
        <p:spPr bwMode="auto">
          <a:xfrm>
            <a:off x="8534400" y="6477000"/>
            <a:ext cx="381000" cy="228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173" name="Rectangle 3"/>
          <p:cNvSpPr>
            <a:spLocks noGrp="1" noChangeArrowheads="1"/>
          </p:cNvSpPr>
          <p:nvPr>
            <p:ph type="title"/>
          </p:nvPr>
        </p:nvSpPr>
        <p:spPr/>
        <p:txBody>
          <a:bodyPr lIns="90487" tIns="44450" rIns="90487" bIns="44450"/>
          <a:lstStyle/>
          <a:p>
            <a:pPr algn="ctr" eaLnBrk="1" hangingPunct="1"/>
            <a:r>
              <a:rPr lang="en-US" sz="3600"/>
              <a:t>3.1.2.1 – Negative Linear Growth</a:t>
            </a:r>
            <a:endParaRPr lang="en-US" sz="4400"/>
          </a:p>
        </p:txBody>
      </p:sp>
      <p:sp>
        <p:nvSpPr>
          <p:cNvPr id="431108" name="Rectangle 4"/>
          <p:cNvSpPr>
            <a:spLocks noGrp="1" noChangeArrowheads="1"/>
          </p:cNvSpPr>
          <p:nvPr>
            <p:ph type="body" sz="half" idx="1"/>
          </p:nvPr>
        </p:nvSpPr>
        <p:spPr>
          <a:xfrm>
            <a:off x="228600" y="1219200"/>
            <a:ext cx="5867400" cy="5181600"/>
          </a:xfrm>
        </p:spPr>
        <p:txBody>
          <a:bodyPr lIns="90487" tIns="44450" rIns="90487" bIns="44450"/>
          <a:lstStyle/>
          <a:p>
            <a:pPr marL="609600" indent="-609600" eaLnBrk="1" hangingPunct="1">
              <a:buFontTx/>
              <a:buNone/>
            </a:pPr>
            <a:r>
              <a:rPr lang="en-US"/>
              <a:t>Linear Time Trend (</a:t>
            </a:r>
            <a:r>
              <a:rPr lang="el-GR"/>
              <a:t>β</a:t>
            </a:r>
            <a:r>
              <a:rPr lang="en-CA" baseline="-25000"/>
              <a:t>2 </a:t>
            </a:r>
            <a:r>
              <a:rPr lang="en-US"/>
              <a:t>&lt;0):</a:t>
            </a:r>
          </a:p>
        </p:txBody>
      </p:sp>
      <p:graphicFrame>
        <p:nvGraphicFramePr>
          <p:cNvPr id="431111" name="Object 7"/>
          <p:cNvGraphicFramePr>
            <a:graphicFrameLocks noGrp="1" noChangeAspect="1"/>
          </p:cNvGraphicFramePr>
          <p:nvPr>
            <p:ph sz="half" idx="2"/>
          </p:nvPr>
        </p:nvGraphicFramePr>
        <p:xfrm>
          <a:off x="1038225" y="1752600"/>
          <a:ext cx="6657975" cy="4783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3" name="Chart" r:id="rId4" imgW="3686188" imgH="2648102" progId="Excel.Sheet.8">
                  <p:embed/>
                </p:oleObj>
              </mc:Choice>
              <mc:Fallback>
                <p:oleObj name="Chart" r:id="rId4" imgW="3686188" imgH="2648102" progId="Excel.Sheet.8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38225" y="1752600"/>
                        <a:ext cx="6657975" cy="47831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med">
    <p:pull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1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31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31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1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431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1108" grpId="0" build="p"/>
      <p:bldOleChart spid="431111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458D900-3A2C-4240-834D-1F56F69DE9D7}" type="slidenum">
              <a:rPr lang="en-CA"/>
              <a:pPr>
                <a:defRPr/>
              </a:pPr>
              <a:t>11</a:t>
            </a:fld>
            <a:endParaRPr lang="en-CA"/>
          </a:p>
        </p:txBody>
      </p:sp>
      <p:sp>
        <p:nvSpPr>
          <p:cNvPr id="47107" name="Rectangle 2"/>
          <p:cNvSpPr>
            <a:spLocks noChangeArrowheads="1"/>
          </p:cNvSpPr>
          <p:nvPr/>
        </p:nvSpPr>
        <p:spPr bwMode="auto">
          <a:xfrm>
            <a:off x="8534400" y="6477000"/>
            <a:ext cx="381000" cy="228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7108" name="Rectangle 3"/>
          <p:cNvSpPr>
            <a:spLocks noGrp="1" noChangeArrowheads="1"/>
          </p:cNvSpPr>
          <p:nvPr>
            <p:ph type="title"/>
          </p:nvPr>
        </p:nvSpPr>
        <p:spPr/>
        <p:txBody>
          <a:bodyPr lIns="90487" tIns="44450" rIns="90487" bIns="44450"/>
          <a:lstStyle/>
          <a:p>
            <a:pPr algn="ctr" eaLnBrk="1" hangingPunct="1"/>
            <a:r>
              <a:rPr lang="en-US" sz="3600"/>
              <a:t>3.1.2.1 – Linear Growth Examples</a:t>
            </a:r>
            <a:endParaRPr lang="en-US" sz="4400"/>
          </a:p>
        </p:txBody>
      </p:sp>
      <p:sp>
        <p:nvSpPr>
          <p:cNvPr id="429060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0" y="1066800"/>
            <a:ext cx="9144000" cy="5791200"/>
          </a:xfrm>
        </p:spPr>
        <p:txBody>
          <a:bodyPr lIns="90487" tIns="44450" rIns="90487" bIns="44450"/>
          <a:lstStyle/>
          <a:p>
            <a:pPr marL="609600" indent="-609600" eaLnBrk="1" hangingPunct="1">
              <a:buFontTx/>
              <a:buNone/>
            </a:pPr>
            <a:r>
              <a:rPr lang="en-US" u="sng"/>
              <a:t>Positive Slope Examples:</a:t>
            </a:r>
            <a:endParaRPr lang="en-US" u="sng" baseline="-25000"/>
          </a:p>
          <a:p>
            <a:pPr marL="609600" indent="-609600" eaLnBrk="1" hangingPunct="1">
              <a:buFontTx/>
              <a:buNone/>
            </a:pPr>
            <a:endParaRPr lang="en-US" baseline="-25000"/>
          </a:p>
          <a:p>
            <a:pPr marL="609600" indent="-609600" eaLnBrk="1" hangingPunct="1">
              <a:buFontTx/>
              <a:buNone/>
            </a:pPr>
            <a:r>
              <a:rPr lang="en-US"/>
              <a:t>-Simple saving ($500/year, put into a matress)</a:t>
            </a:r>
          </a:p>
          <a:p>
            <a:pPr marL="609600" indent="-609600" eaLnBrk="1" hangingPunct="1">
              <a:buFontTx/>
              <a:buNone/>
            </a:pPr>
            <a:r>
              <a:rPr lang="en-US"/>
              <a:t>-Age: Starting age +1 every 365.25 days</a:t>
            </a:r>
          </a:p>
          <a:p>
            <a:pPr marL="609600" indent="-609600" eaLnBrk="1" hangingPunct="1">
              <a:buFontTx/>
              <a:buNone/>
            </a:pPr>
            <a:endParaRPr lang="en-US"/>
          </a:p>
          <a:p>
            <a:pPr marL="609600" indent="-609600" eaLnBrk="1" hangingPunct="1">
              <a:buFontTx/>
              <a:buNone/>
            </a:pPr>
            <a:r>
              <a:rPr lang="en-US" u="sng"/>
              <a:t>Negative Slope Example:</a:t>
            </a:r>
          </a:p>
          <a:p>
            <a:pPr marL="609600" indent="-609600" eaLnBrk="1" hangingPunct="1">
              <a:buFontTx/>
              <a:buNone/>
            </a:pPr>
            <a:endParaRPr lang="en-US"/>
          </a:p>
          <a:p>
            <a:pPr marL="609600" indent="-609600" eaLnBrk="1" hangingPunct="1">
              <a:buFontTx/>
              <a:buNone/>
            </a:pPr>
            <a:r>
              <a:rPr lang="en-US"/>
              <a:t>-40 Day Christmas countdown</a:t>
            </a:r>
          </a:p>
        </p:txBody>
      </p:sp>
    </p:spTree>
  </p:cSld>
  <p:clrMapOvr>
    <a:masterClrMapping/>
  </p:clrMapOvr>
  <p:transition spd="med">
    <p:pull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90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290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290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906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2906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2906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906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2906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2906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906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2906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2906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906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2906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2906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9060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5C506EE-E4ED-4CC0-9119-A9948A110EFA}" type="slidenum">
              <a:rPr lang="en-CA"/>
              <a:pPr>
                <a:defRPr/>
              </a:pPr>
              <a:t>12</a:t>
            </a:fld>
            <a:endParaRPr lang="en-CA"/>
          </a:p>
        </p:txBody>
      </p:sp>
      <p:sp>
        <p:nvSpPr>
          <p:cNvPr id="48131" name="Rectangle 2"/>
          <p:cNvSpPr>
            <a:spLocks noChangeArrowheads="1"/>
          </p:cNvSpPr>
          <p:nvPr/>
        </p:nvSpPr>
        <p:spPr bwMode="auto">
          <a:xfrm>
            <a:off x="8534400" y="6477000"/>
            <a:ext cx="381000" cy="228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8132" name="Rectangle 3"/>
          <p:cNvSpPr>
            <a:spLocks noGrp="1" noChangeArrowheads="1"/>
          </p:cNvSpPr>
          <p:nvPr>
            <p:ph type="title"/>
          </p:nvPr>
        </p:nvSpPr>
        <p:spPr/>
        <p:txBody>
          <a:bodyPr lIns="90487" tIns="44450" rIns="90487" bIns="44450"/>
          <a:lstStyle/>
          <a:p>
            <a:pPr algn="ctr" eaLnBrk="1" hangingPunct="1"/>
            <a:r>
              <a:rPr lang="en-US" sz="3600" dirty="0"/>
              <a:t>3.1.2.2 –Quadratic Functional Form</a:t>
            </a:r>
            <a:endParaRPr lang="en-US" sz="4400" dirty="0"/>
          </a:p>
        </p:txBody>
      </p:sp>
      <p:sp>
        <p:nvSpPr>
          <p:cNvPr id="433156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228600" y="914400"/>
            <a:ext cx="8915400" cy="5791200"/>
          </a:xfrm>
        </p:spPr>
        <p:txBody>
          <a:bodyPr lIns="90487" tIns="44450" rIns="90487" bIns="44450"/>
          <a:lstStyle/>
          <a:p>
            <a:pPr marL="609600" indent="-609600" eaLnBrk="1" hangingPunct="1">
              <a:buFontTx/>
              <a:buNone/>
            </a:pPr>
            <a:r>
              <a:rPr lang="en-US" sz="3600" u="sng" dirty="0"/>
              <a:t>Quadratic :</a:t>
            </a:r>
          </a:p>
          <a:p>
            <a:pPr marL="609600" indent="-609600" eaLnBrk="1" hangingPunct="1">
              <a:buFontTx/>
              <a:buNone/>
            </a:pPr>
            <a:endParaRPr lang="en-US" sz="1200" dirty="0"/>
          </a:p>
          <a:p>
            <a:pPr marL="609600" indent="-609600" eaLnBrk="1" hangingPunct="1">
              <a:buFontTx/>
              <a:buNone/>
            </a:pPr>
            <a:r>
              <a:rPr lang="en-US" sz="6000" dirty="0" err="1"/>
              <a:t>Y</a:t>
            </a:r>
            <a:r>
              <a:rPr lang="en-US" sz="6000" baseline="-25000" dirty="0" err="1"/>
              <a:t>t</a:t>
            </a:r>
            <a:r>
              <a:rPr lang="en-US" sz="6000" dirty="0"/>
              <a:t>= </a:t>
            </a:r>
            <a:r>
              <a:rPr lang="el-GR" sz="6000" dirty="0"/>
              <a:t>β</a:t>
            </a:r>
            <a:r>
              <a:rPr lang="en-CA" sz="6000" baseline="-25000" dirty="0"/>
              <a:t>1</a:t>
            </a:r>
            <a:r>
              <a:rPr lang="en-US" sz="6000" dirty="0"/>
              <a:t> + </a:t>
            </a:r>
            <a:r>
              <a:rPr lang="el-GR" sz="6000" dirty="0"/>
              <a:t>β</a:t>
            </a:r>
            <a:r>
              <a:rPr lang="en-CA" sz="6000" baseline="-25000" dirty="0"/>
              <a:t>2 </a:t>
            </a:r>
            <a:r>
              <a:rPr lang="en-US" sz="6000" dirty="0" err="1"/>
              <a:t>X</a:t>
            </a:r>
            <a:r>
              <a:rPr lang="en-US" sz="6000" baseline="-25000" dirty="0" err="1"/>
              <a:t>t</a:t>
            </a:r>
            <a:r>
              <a:rPr lang="en-US" sz="6000" dirty="0"/>
              <a:t> +</a:t>
            </a:r>
            <a:r>
              <a:rPr lang="el-GR" sz="6000" dirty="0"/>
              <a:t> β</a:t>
            </a:r>
            <a:r>
              <a:rPr lang="en-CA" sz="6000" baseline="-25000" dirty="0"/>
              <a:t>3 </a:t>
            </a:r>
            <a:r>
              <a:rPr lang="en-US" sz="6000" dirty="0"/>
              <a:t>X</a:t>
            </a:r>
            <a:r>
              <a:rPr lang="en-US" sz="6000" baseline="-25000" dirty="0"/>
              <a:t>t</a:t>
            </a:r>
            <a:r>
              <a:rPr lang="en-US" sz="6000" baseline="30000" dirty="0"/>
              <a:t>2</a:t>
            </a:r>
            <a:endParaRPr lang="en-US" sz="6000" dirty="0"/>
          </a:p>
          <a:p>
            <a:pPr marL="609600" indent="-609600" eaLnBrk="1" hangingPunct="1">
              <a:buFontTx/>
              <a:buNone/>
            </a:pPr>
            <a:endParaRPr lang="en-US" sz="1400" dirty="0"/>
          </a:p>
          <a:p>
            <a:pPr marL="609600" indent="-609600" eaLnBrk="1" hangingPunct="1">
              <a:buFontTx/>
              <a:buNone/>
            </a:pPr>
            <a:r>
              <a:rPr lang="en-CA" sz="3600" dirty="0"/>
              <a:t>Slope: Changing (see graphs)</a:t>
            </a:r>
            <a:endParaRPr lang="en-US" sz="3600" baseline="-25000" dirty="0"/>
          </a:p>
          <a:p>
            <a:pPr marL="609600" indent="-609600" eaLnBrk="1" hangingPunct="1">
              <a:buFontTx/>
              <a:buNone/>
            </a:pPr>
            <a:r>
              <a:rPr lang="en-US" sz="3600" dirty="0"/>
              <a:t>-U-shaped (</a:t>
            </a:r>
            <a:r>
              <a:rPr lang="el-GR" sz="3600" dirty="0"/>
              <a:t>β</a:t>
            </a:r>
            <a:r>
              <a:rPr lang="en-CA" sz="3600" baseline="-25000" dirty="0"/>
              <a:t>3 </a:t>
            </a:r>
            <a:r>
              <a:rPr lang="en-US" sz="3600" dirty="0"/>
              <a:t>&gt;0) or inverted U (</a:t>
            </a:r>
            <a:r>
              <a:rPr lang="el-GR" sz="3600" dirty="0"/>
              <a:t>β</a:t>
            </a:r>
            <a:r>
              <a:rPr lang="en-CA" sz="3600" baseline="-25000" dirty="0"/>
              <a:t>3 </a:t>
            </a:r>
            <a:r>
              <a:rPr lang="en-US" sz="3600" dirty="0"/>
              <a:t>&lt;0)</a:t>
            </a:r>
          </a:p>
          <a:p>
            <a:pPr marL="609600" indent="-609600" eaLnBrk="1" hangingPunct="1">
              <a:buFontTx/>
              <a:buNone/>
            </a:pPr>
            <a:r>
              <a:rPr lang="en-US" sz="3600" dirty="0"/>
              <a:t>-negative growth, then no growth, then positive OR</a:t>
            </a:r>
          </a:p>
          <a:p>
            <a:pPr marL="609600" indent="-609600" eaLnBrk="1" hangingPunct="1">
              <a:buFontTx/>
              <a:buNone/>
            </a:pPr>
            <a:r>
              <a:rPr lang="en-US" sz="3600" dirty="0"/>
              <a:t>-positive growth, then no growth, then negative</a:t>
            </a:r>
          </a:p>
        </p:txBody>
      </p:sp>
    </p:spTree>
  </p:cSld>
  <p:clrMapOvr>
    <a:masterClrMapping/>
  </p:clrMapOvr>
  <p:transition spd="med">
    <p:pull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31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331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331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315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3315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3315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315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3315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3315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315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3315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3315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315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3315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3315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315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3315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3315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3156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662FE68-6D4F-4CCD-ABF2-C60A6626D3E2}" type="slidenum">
              <a:rPr lang="en-CA"/>
              <a:pPr>
                <a:defRPr/>
              </a:pPr>
              <a:t>13</a:t>
            </a:fld>
            <a:endParaRPr lang="en-CA"/>
          </a:p>
        </p:txBody>
      </p:sp>
      <p:sp>
        <p:nvSpPr>
          <p:cNvPr id="8196" name="Rectangle 2"/>
          <p:cNvSpPr>
            <a:spLocks noChangeArrowheads="1"/>
          </p:cNvSpPr>
          <p:nvPr/>
        </p:nvSpPr>
        <p:spPr bwMode="auto">
          <a:xfrm>
            <a:off x="8534400" y="6477000"/>
            <a:ext cx="381000" cy="228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197" name="Rectangle 3"/>
          <p:cNvSpPr>
            <a:spLocks noGrp="1" noChangeArrowheads="1"/>
          </p:cNvSpPr>
          <p:nvPr>
            <p:ph type="title"/>
          </p:nvPr>
        </p:nvSpPr>
        <p:spPr/>
        <p:txBody>
          <a:bodyPr lIns="90487" tIns="44450" rIns="90487" bIns="44450"/>
          <a:lstStyle/>
          <a:p>
            <a:pPr algn="ctr" eaLnBrk="1" hangingPunct="1"/>
            <a:r>
              <a:rPr lang="en-US" sz="3600"/>
              <a:t>3.1.2.2 U-shaped Quadratic Model</a:t>
            </a:r>
            <a:endParaRPr lang="en-US" sz="4400"/>
          </a:p>
        </p:txBody>
      </p:sp>
      <p:sp>
        <p:nvSpPr>
          <p:cNvPr id="437252" name="Rectangle 4"/>
          <p:cNvSpPr>
            <a:spLocks noGrp="1" noChangeArrowheads="1"/>
          </p:cNvSpPr>
          <p:nvPr>
            <p:ph type="body" sz="half" idx="1"/>
          </p:nvPr>
        </p:nvSpPr>
        <p:spPr>
          <a:xfrm>
            <a:off x="228600" y="1219200"/>
            <a:ext cx="7010400" cy="5181600"/>
          </a:xfrm>
        </p:spPr>
        <p:txBody>
          <a:bodyPr lIns="90487" tIns="44450" rIns="90487" bIns="44450"/>
          <a:lstStyle/>
          <a:p>
            <a:pPr marL="609600" indent="-609600" eaLnBrk="1" hangingPunct="1">
              <a:buFontTx/>
              <a:buNone/>
            </a:pPr>
            <a:r>
              <a:rPr lang="en-US" dirty="0"/>
              <a:t>Quadratic Valley (</a:t>
            </a:r>
            <a:r>
              <a:rPr lang="el-GR" dirty="0"/>
              <a:t>β</a:t>
            </a:r>
            <a:r>
              <a:rPr lang="en-CA" baseline="-25000" dirty="0"/>
              <a:t>3 </a:t>
            </a:r>
            <a:r>
              <a:rPr lang="en-US" dirty="0"/>
              <a:t>&gt;0):</a:t>
            </a:r>
          </a:p>
          <a:p>
            <a:pPr marL="609600" indent="-609600" eaLnBrk="1" hangingPunct="1">
              <a:buFontTx/>
              <a:buNone/>
            </a:pPr>
            <a:endParaRPr lang="en-US" sz="1000" dirty="0"/>
          </a:p>
        </p:txBody>
      </p:sp>
      <p:graphicFrame>
        <p:nvGraphicFramePr>
          <p:cNvPr id="437253" name="Object 5"/>
          <p:cNvGraphicFramePr>
            <a:graphicFrameLocks noGrp="1" noChangeAspect="1"/>
          </p:cNvGraphicFramePr>
          <p:nvPr>
            <p:ph sz="half" idx="2"/>
          </p:nvPr>
        </p:nvGraphicFramePr>
        <p:xfrm>
          <a:off x="1447800" y="1752600"/>
          <a:ext cx="6962775" cy="5002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7" name="Worksheet" r:id="rId4" imgW="3686188" imgH="2648102" progId="Excel.Sheet.8">
                  <p:embed/>
                </p:oleObj>
              </mc:Choice>
              <mc:Fallback>
                <p:oleObj name="Worksheet" r:id="rId4" imgW="3686188" imgH="2648102" progId="Excel.Sheet.8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7800" y="1752600"/>
                        <a:ext cx="6962775" cy="50022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med">
    <p:pull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72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372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372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7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500"/>
                                        <p:tgtEl>
                                          <p:spTgt spid="4372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7252" grpId="0" build="p"/>
      <p:bldOleChart spid="437253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D63D22F-9E8B-4120-A0BB-64A0C983450B}" type="slidenum">
              <a:rPr lang="en-CA"/>
              <a:pPr>
                <a:defRPr/>
              </a:pPr>
              <a:t>14</a:t>
            </a:fld>
            <a:endParaRPr lang="en-CA"/>
          </a:p>
        </p:txBody>
      </p:sp>
      <p:sp>
        <p:nvSpPr>
          <p:cNvPr id="9220" name="Rectangle 2"/>
          <p:cNvSpPr>
            <a:spLocks noChangeArrowheads="1"/>
          </p:cNvSpPr>
          <p:nvPr/>
        </p:nvSpPr>
        <p:spPr bwMode="auto">
          <a:xfrm>
            <a:off x="8534400" y="6477000"/>
            <a:ext cx="381000" cy="228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1" name="Rectangle 3"/>
          <p:cNvSpPr>
            <a:spLocks noGrp="1" noChangeArrowheads="1"/>
          </p:cNvSpPr>
          <p:nvPr>
            <p:ph type="title"/>
          </p:nvPr>
        </p:nvSpPr>
        <p:spPr/>
        <p:txBody>
          <a:bodyPr lIns="90487" tIns="44450" rIns="90487" bIns="44450"/>
          <a:lstStyle/>
          <a:p>
            <a:pPr algn="ctr" eaLnBrk="1" hangingPunct="1"/>
            <a:r>
              <a:rPr lang="en-US" sz="3600"/>
              <a:t>3.1.2.2 Inverse U Quadratic Model</a:t>
            </a:r>
            <a:endParaRPr lang="en-US" sz="4400"/>
          </a:p>
        </p:txBody>
      </p:sp>
      <p:sp>
        <p:nvSpPr>
          <p:cNvPr id="442372" name="Rectangle 4"/>
          <p:cNvSpPr>
            <a:spLocks noGrp="1" noChangeArrowheads="1"/>
          </p:cNvSpPr>
          <p:nvPr>
            <p:ph type="body" sz="half" idx="1"/>
          </p:nvPr>
        </p:nvSpPr>
        <p:spPr>
          <a:xfrm>
            <a:off x="228600" y="1219200"/>
            <a:ext cx="6629400" cy="5181600"/>
          </a:xfrm>
        </p:spPr>
        <p:txBody>
          <a:bodyPr lIns="90487" tIns="44450" rIns="90487" bIns="44450"/>
          <a:lstStyle/>
          <a:p>
            <a:pPr marL="609600" indent="-609600" eaLnBrk="1" hangingPunct="1">
              <a:buFontTx/>
              <a:buNone/>
            </a:pPr>
            <a:r>
              <a:rPr lang="en-US" dirty="0"/>
              <a:t>Quadratic Hill (</a:t>
            </a:r>
            <a:r>
              <a:rPr lang="el-GR" dirty="0"/>
              <a:t>β</a:t>
            </a:r>
            <a:r>
              <a:rPr lang="en-CA" baseline="-25000" dirty="0"/>
              <a:t>3 </a:t>
            </a:r>
            <a:r>
              <a:rPr lang="en-US" dirty="0"/>
              <a:t>&lt;0):</a:t>
            </a:r>
          </a:p>
          <a:p>
            <a:pPr marL="609600" indent="-609600" eaLnBrk="1" hangingPunct="1">
              <a:buFontTx/>
              <a:buNone/>
            </a:pPr>
            <a:endParaRPr lang="en-US" sz="1000" dirty="0"/>
          </a:p>
        </p:txBody>
      </p:sp>
      <p:graphicFrame>
        <p:nvGraphicFramePr>
          <p:cNvPr id="442375" name="Object 7"/>
          <p:cNvGraphicFramePr>
            <a:graphicFrameLocks noGrp="1" noChangeAspect="1"/>
          </p:cNvGraphicFramePr>
          <p:nvPr>
            <p:ph sz="half" idx="2"/>
          </p:nvPr>
        </p:nvGraphicFramePr>
        <p:xfrm>
          <a:off x="1143000" y="1801813"/>
          <a:ext cx="7038975" cy="5056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1" name="Chart" r:id="rId4" imgW="3686188" imgH="2648102" progId="Excel.Sheet.8">
                  <p:embed/>
                </p:oleObj>
              </mc:Choice>
              <mc:Fallback>
                <p:oleObj name="Chart" r:id="rId4" imgW="3686188" imgH="2648102" progId="Excel.Sheet.8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1801813"/>
                        <a:ext cx="7038975" cy="50561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med">
    <p:pull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23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423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423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2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2372" grpId="0" build="p"/>
      <p:bldOleChart spid="442375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C9D16DD-CA79-47D7-B619-CD179B349011}" type="slidenum">
              <a:rPr lang="en-CA"/>
              <a:pPr>
                <a:defRPr/>
              </a:pPr>
              <a:t>15</a:t>
            </a:fld>
            <a:endParaRPr lang="en-CA"/>
          </a:p>
        </p:txBody>
      </p:sp>
      <p:sp>
        <p:nvSpPr>
          <p:cNvPr id="49155" name="Rectangle 2"/>
          <p:cNvSpPr>
            <a:spLocks noChangeArrowheads="1"/>
          </p:cNvSpPr>
          <p:nvPr/>
        </p:nvSpPr>
        <p:spPr bwMode="auto">
          <a:xfrm>
            <a:off x="8534400" y="6477000"/>
            <a:ext cx="381000" cy="228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9156" name="Rectangle 3"/>
          <p:cNvSpPr>
            <a:spLocks noGrp="1" noChangeArrowheads="1"/>
          </p:cNvSpPr>
          <p:nvPr>
            <p:ph type="title"/>
          </p:nvPr>
        </p:nvSpPr>
        <p:spPr/>
        <p:txBody>
          <a:bodyPr lIns="90487" tIns="44450" rIns="90487" bIns="44450"/>
          <a:lstStyle/>
          <a:p>
            <a:pPr algn="ctr" eaLnBrk="1" hangingPunct="1"/>
            <a:r>
              <a:rPr lang="en-US" sz="3600"/>
              <a:t>3.1.2.2 –Quadratic Model</a:t>
            </a:r>
            <a:endParaRPr lang="en-US" sz="4400"/>
          </a:p>
        </p:txBody>
      </p:sp>
      <p:sp>
        <p:nvSpPr>
          <p:cNvPr id="440324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0" y="1066800"/>
            <a:ext cx="9144000" cy="5791200"/>
          </a:xfrm>
        </p:spPr>
        <p:txBody>
          <a:bodyPr lIns="90487" tIns="44450" rIns="90487" bIns="44450"/>
          <a:lstStyle/>
          <a:p>
            <a:pPr marL="609600" indent="-609600" eaLnBrk="1" hangingPunct="1">
              <a:buFontTx/>
              <a:buNone/>
            </a:pPr>
            <a:r>
              <a:rPr lang="en-US" u="sng" dirty="0"/>
              <a:t>U-shaped Examples: </a:t>
            </a:r>
          </a:p>
          <a:p>
            <a:pPr marL="609600" indent="-609600" eaLnBrk="1" hangingPunct="1">
              <a:buFontTx/>
              <a:buNone/>
            </a:pPr>
            <a:r>
              <a:rPr lang="en-US" dirty="0"/>
              <a:t>-Introvert meeting someone new: less comfortable then more comfortable</a:t>
            </a:r>
          </a:p>
          <a:p>
            <a:pPr marL="609600" indent="-609600" eaLnBrk="1" hangingPunct="1">
              <a:buFontTx/>
              <a:buNone/>
            </a:pPr>
            <a:r>
              <a:rPr lang="en-US" dirty="0"/>
              <a:t>-Health care costs: highest after you are born and before you die</a:t>
            </a:r>
          </a:p>
          <a:p>
            <a:pPr marL="609600" indent="-609600" eaLnBrk="1" hangingPunct="1">
              <a:buFontTx/>
              <a:buNone/>
            </a:pPr>
            <a:r>
              <a:rPr lang="en-US" u="sng" dirty="0"/>
              <a:t>Inverted U-shaped Examples: </a:t>
            </a:r>
          </a:p>
          <a:p>
            <a:pPr marL="609600" indent="-609600" eaLnBrk="1" hangingPunct="1">
              <a:buFontTx/>
              <a:buNone/>
            </a:pPr>
            <a:r>
              <a:rPr lang="en-US" dirty="0"/>
              <a:t>-Working out: increases health before decreasing it from overwork</a:t>
            </a:r>
          </a:p>
          <a:p>
            <a:pPr marL="609600" indent="-609600" eaLnBrk="1" hangingPunct="1">
              <a:buFontTx/>
              <a:buNone/>
            </a:pPr>
            <a:r>
              <a:rPr lang="en-US" dirty="0"/>
              <a:t>-Studying late at night: Improves mark before decreasing it </a:t>
            </a:r>
          </a:p>
          <a:p>
            <a:pPr marL="609600" indent="-609600" eaLnBrk="1" hangingPunct="1">
              <a:buFontTx/>
              <a:buNone/>
            </a:pPr>
            <a:endParaRPr lang="en-US" sz="3600" dirty="0"/>
          </a:p>
        </p:txBody>
      </p:sp>
    </p:spTree>
  </p:cSld>
  <p:clrMapOvr>
    <a:masterClrMapping/>
  </p:clrMapOvr>
  <p:transition spd="med">
    <p:pull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403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403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403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403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403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403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2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4032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4032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2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4032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4032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2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4032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4032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0324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2E362B-9B08-4FA1-B5D7-9167E2CFE59D}" type="slidenum">
              <a:rPr lang="en-CA"/>
              <a:pPr>
                <a:defRPr/>
              </a:pPr>
              <a:t>16</a:t>
            </a:fld>
            <a:endParaRPr lang="en-CA"/>
          </a:p>
        </p:txBody>
      </p:sp>
      <p:sp>
        <p:nvSpPr>
          <p:cNvPr id="50179" name="Rectangle 2"/>
          <p:cNvSpPr>
            <a:spLocks noChangeArrowheads="1"/>
          </p:cNvSpPr>
          <p:nvPr/>
        </p:nvSpPr>
        <p:spPr bwMode="auto">
          <a:xfrm>
            <a:off x="8534400" y="6477000"/>
            <a:ext cx="381000" cy="228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0180" name="Rectangle 3"/>
          <p:cNvSpPr>
            <a:spLocks noGrp="1" noChangeArrowheads="1"/>
          </p:cNvSpPr>
          <p:nvPr>
            <p:ph type="title"/>
          </p:nvPr>
        </p:nvSpPr>
        <p:spPr/>
        <p:txBody>
          <a:bodyPr lIns="90487" tIns="44450" rIns="90487" bIns="44450"/>
          <a:lstStyle/>
          <a:p>
            <a:pPr algn="ctr" eaLnBrk="1" hangingPunct="1"/>
            <a:r>
              <a:rPr lang="en-US" sz="3600" dirty="0"/>
              <a:t>3.1.2.2 Lin-Log Functional Form</a:t>
            </a:r>
            <a:endParaRPr lang="en-US" sz="4400" dirty="0"/>
          </a:p>
        </p:txBody>
      </p:sp>
      <p:sp>
        <p:nvSpPr>
          <p:cNvPr id="446468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228600" y="1066800"/>
            <a:ext cx="8915400" cy="5791200"/>
          </a:xfrm>
        </p:spPr>
        <p:txBody>
          <a:bodyPr lIns="90487" tIns="44450" rIns="90487" bIns="44450"/>
          <a:lstStyle/>
          <a:p>
            <a:pPr marL="609600" indent="-609600" eaLnBrk="1" hangingPunct="1">
              <a:buFontTx/>
              <a:buNone/>
            </a:pPr>
            <a:r>
              <a:rPr lang="en-US" sz="3600" u="sng" dirty="0"/>
              <a:t>Lin-Log:</a:t>
            </a:r>
          </a:p>
          <a:p>
            <a:pPr marL="609600" indent="-609600" eaLnBrk="1" hangingPunct="1">
              <a:buFontTx/>
              <a:buNone/>
            </a:pPr>
            <a:endParaRPr lang="en-US" sz="1200" dirty="0"/>
          </a:p>
          <a:p>
            <a:pPr marL="609600" indent="-609600" eaLnBrk="1" hangingPunct="1">
              <a:buFontTx/>
              <a:buNone/>
            </a:pPr>
            <a:r>
              <a:rPr lang="en-US" sz="6000" dirty="0" err="1"/>
              <a:t>Y</a:t>
            </a:r>
            <a:r>
              <a:rPr lang="en-US" sz="6000" baseline="-25000" dirty="0" err="1"/>
              <a:t>t</a:t>
            </a:r>
            <a:r>
              <a:rPr lang="en-US" sz="6000" dirty="0"/>
              <a:t>= </a:t>
            </a:r>
            <a:r>
              <a:rPr lang="el-GR" sz="6000" dirty="0"/>
              <a:t>β</a:t>
            </a:r>
            <a:r>
              <a:rPr lang="en-CA" sz="6000" baseline="-25000" dirty="0"/>
              <a:t>1</a:t>
            </a:r>
            <a:r>
              <a:rPr lang="en-US" sz="6000" dirty="0"/>
              <a:t> + </a:t>
            </a:r>
            <a:r>
              <a:rPr lang="el-GR" sz="6000" dirty="0"/>
              <a:t>β</a:t>
            </a:r>
            <a:r>
              <a:rPr lang="en-CA" sz="6000" baseline="-25000" dirty="0"/>
              <a:t>2 </a:t>
            </a:r>
            <a:r>
              <a:rPr lang="en-US" sz="6000" dirty="0"/>
              <a:t>*ln(</a:t>
            </a:r>
            <a:r>
              <a:rPr lang="en-US" sz="6000" dirty="0" err="1"/>
              <a:t>X</a:t>
            </a:r>
            <a:r>
              <a:rPr lang="en-US" sz="6000" baseline="-25000" dirty="0" err="1"/>
              <a:t>t</a:t>
            </a:r>
            <a:r>
              <a:rPr lang="en-US" sz="6000" dirty="0"/>
              <a:t>)</a:t>
            </a:r>
          </a:p>
          <a:p>
            <a:pPr marL="609600" indent="-609600" eaLnBrk="1" hangingPunct="1">
              <a:buFontTx/>
              <a:buNone/>
            </a:pPr>
            <a:endParaRPr lang="en-US" sz="1400" dirty="0"/>
          </a:p>
          <a:p>
            <a:pPr marL="609600" indent="-609600" eaLnBrk="1" hangingPunct="1">
              <a:buFontTx/>
              <a:buNone/>
            </a:pPr>
            <a:r>
              <a:rPr lang="en-CA" sz="3600" dirty="0"/>
              <a:t>Slope: Changing, positive or negative according to </a:t>
            </a:r>
            <a:r>
              <a:rPr lang="el-GR" sz="3600" dirty="0"/>
              <a:t>β</a:t>
            </a:r>
            <a:r>
              <a:rPr lang="en-CA" sz="3600" baseline="-25000" dirty="0"/>
              <a:t>2</a:t>
            </a:r>
            <a:endParaRPr lang="en-US" sz="3600" baseline="-25000" dirty="0"/>
          </a:p>
          <a:p>
            <a:pPr marL="609600" indent="-609600" eaLnBrk="1" hangingPunct="1">
              <a:buFontTx/>
              <a:buNone/>
            </a:pPr>
            <a:r>
              <a:rPr lang="en-US" sz="3600" dirty="0"/>
              <a:t>-if </a:t>
            </a:r>
            <a:r>
              <a:rPr lang="el-GR" sz="3600" dirty="0"/>
              <a:t>β</a:t>
            </a:r>
            <a:r>
              <a:rPr lang="en-CA" sz="3600" baseline="-25000" dirty="0"/>
              <a:t>2</a:t>
            </a:r>
            <a:r>
              <a:rPr lang="en-US" sz="3600" dirty="0"/>
              <a:t> is positive, increases at a decreasing rate </a:t>
            </a:r>
          </a:p>
          <a:p>
            <a:pPr marL="609600" indent="-609600" eaLnBrk="1" hangingPunct="1">
              <a:buFontTx/>
              <a:buNone/>
            </a:pPr>
            <a:r>
              <a:rPr lang="en-US" sz="3600" dirty="0"/>
              <a:t>-if </a:t>
            </a:r>
            <a:r>
              <a:rPr lang="el-GR" sz="3600" dirty="0"/>
              <a:t>β</a:t>
            </a:r>
            <a:r>
              <a:rPr lang="en-CA" sz="3600" baseline="-25000" dirty="0"/>
              <a:t>2</a:t>
            </a:r>
            <a:r>
              <a:rPr lang="en-US" sz="3600" dirty="0"/>
              <a:t> is negative, decreases at a decreasing rate</a:t>
            </a:r>
          </a:p>
        </p:txBody>
      </p:sp>
    </p:spTree>
  </p:cSld>
  <p:clrMapOvr>
    <a:masterClrMapping/>
  </p:clrMapOvr>
  <p:transition spd="med">
    <p:pull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64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464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464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646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4646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4646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646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4646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4646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646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4646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4646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646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4646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4646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6468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5EC5EC5-3409-42D5-9FF3-B1F759CA04CE}" type="slidenum">
              <a:rPr lang="en-CA"/>
              <a:pPr>
                <a:defRPr/>
              </a:pPr>
              <a:t>17</a:t>
            </a:fld>
            <a:endParaRPr lang="en-CA"/>
          </a:p>
        </p:txBody>
      </p:sp>
      <p:sp>
        <p:nvSpPr>
          <p:cNvPr id="10244" name="Rectangle 2"/>
          <p:cNvSpPr>
            <a:spLocks noChangeArrowheads="1"/>
          </p:cNvSpPr>
          <p:nvPr/>
        </p:nvSpPr>
        <p:spPr bwMode="auto">
          <a:xfrm>
            <a:off x="8534400" y="6477000"/>
            <a:ext cx="381000" cy="228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45" name="Rectangle 3"/>
          <p:cNvSpPr>
            <a:spLocks noGrp="1" noChangeArrowheads="1"/>
          </p:cNvSpPr>
          <p:nvPr>
            <p:ph type="title"/>
          </p:nvPr>
        </p:nvSpPr>
        <p:spPr/>
        <p:txBody>
          <a:bodyPr lIns="90487" tIns="44450" rIns="90487" bIns="44450"/>
          <a:lstStyle/>
          <a:p>
            <a:pPr algn="ctr" eaLnBrk="1" hangingPunct="1"/>
            <a:r>
              <a:rPr lang="en-US" sz="3600"/>
              <a:t>3.1.2.2 Increasing Lin-Log Model</a:t>
            </a:r>
            <a:endParaRPr lang="en-US" sz="4400"/>
          </a:p>
        </p:txBody>
      </p:sp>
      <p:sp>
        <p:nvSpPr>
          <p:cNvPr id="448516" name="Rectangle 4"/>
          <p:cNvSpPr>
            <a:spLocks noGrp="1" noChangeArrowheads="1"/>
          </p:cNvSpPr>
          <p:nvPr>
            <p:ph type="body" sz="half" idx="1"/>
          </p:nvPr>
        </p:nvSpPr>
        <p:spPr>
          <a:xfrm>
            <a:off x="228600" y="1219200"/>
            <a:ext cx="6781800" cy="5181600"/>
          </a:xfrm>
        </p:spPr>
        <p:txBody>
          <a:bodyPr lIns="90487" tIns="44450" rIns="90487" bIns="44450"/>
          <a:lstStyle/>
          <a:p>
            <a:pPr marL="609600" indent="-609600" eaLnBrk="1" hangingPunct="1">
              <a:buFontTx/>
              <a:buNone/>
            </a:pPr>
            <a:r>
              <a:rPr lang="en-US"/>
              <a:t>Lin-Log Trend (</a:t>
            </a:r>
            <a:r>
              <a:rPr lang="el-GR"/>
              <a:t>β</a:t>
            </a:r>
            <a:r>
              <a:rPr lang="en-CA" baseline="-25000"/>
              <a:t>2 </a:t>
            </a:r>
            <a:r>
              <a:rPr lang="en-US"/>
              <a:t>&gt;0):</a:t>
            </a:r>
          </a:p>
          <a:p>
            <a:pPr marL="609600" indent="-609600" eaLnBrk="1" hangingPunct="1">
              <a:buFontTx/>
              <a:buNone/>
            </a:pPr>
            <a:endParaRPr lang="en-US" sz="1000"/>
          </a:p>
        </p:txBody>
      </p:sp>
      <p:graphicFrame>
        <p:nvGraphicFramePr>
          <p:cNvPr id="448519" name="Object 7"/>
          <p:cNvGraphicFramePr>
            <a:graphicFrameLocks noGrp="1" noChangeAspect="1"/>
          </p:cNvGraphicFramePr>
          <p:nvPr>
            <p:ph sz="half" idx="2"/>
          </p:nvPr>
        </p:nvGraphicFramePr>
        <p:xfrm>
          <a:off x="1371600" y="1828800"/>
          <a:ext cx="6734175" cy="4837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5" name="Chart" r:id="rId4" imgW="3686188" imgH="2648102" progId="Excel.Sheet.8">
                  <p:embed/>
                </p:oleObj>
              </mc:Choice>
              <mc:Fallback>
                <p:oleObj name="Chart" r:id="rId4" imgW="3686188" imgH="2648102" progId="Excel.Sheet.8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1600" y="1828800"/>
                        <a:ext cx="6734175" cy="48371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med">
    <p:pull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85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485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485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85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4485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8516" grpId="0" build="p"/>
      <p:bldOleChart spid="448519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BF5C1F7-4C59-48BA-9D1E-62FAE4C20435}" type="slidenum">
              <a:rPr lang="en-CA"/>
              <a:pPr>
                <a:defRPr/>
              </a:pPr>
              <a:t>18</a:t>
            </a:fld>
            <a:endParaRPr lang="en-CA"/>
          </a:p>
        </p:txBody>
      </p:sp>
      <p:sp>
        <p:nvSpPr>
          <p:cNvPr id="11268" name="Rectangle 2"/>
          <p:cNvSpPr>
            <a:spLocks noChangeArrowheads="1"/>
          </p:cNvSpPr>
          <p:nvPr/>
        </p:nvSpPr>
        <p:spPr bwMode="auto">
          <a:xfrm>
            <a:off x="8534400" y="6477000"/>
            <a:ext cx="381000" cy="228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269" name="Rectangle 3"/>
          <p:cNvSpPr>
            <a:spLocks noGrp="1" noChangeArrowheads="1"/>
          </p:cNvSpPr>
          <p:nvPr>
            <p:ph type="title"/>
          </p:nvPr>
        </p:nvSpPr>
        <p:spPr/>
        <p:txBody>
          <a:bodyPr lIns="90487" tIns="44450" rIns="90487" bIns="44450"/>
          <a:lstStyle/>
          <a:p>
            <a:pPr algn="ctr" eaLnBrk="1" hangingPunct="1"/>
            <a:r>
              <a:rPr lang="en-US" sz="3600"/>
              <a:t>3.1.2.2 Decreasing Lin-Log Model</a:t>
            </a:r>
            <a:endParaRPr lang="en-US" sz="4400"/>
          </a:p>
        </p:txBody>
      </p:sp>
      <p:sp>
        <p:nvSpPr>
          <p:cNvPr id="452612" name="Rectangle 4"/>
          <p:cNvSpPr>
            <a:spLocks noGrp="1" noChangeArrowheads="1"/>
          </p:cNvSpPr>
          <p:nvPr>
            <p:ph type="body" sz="half" idx="1"/>
          </p:nvPr>
        </p:nvSpPr>
        <p:spPr>
          <a:xfrm>
            <a:off x="228600" y="1219200"/>
            <a:ext cx="7696200" cy="5181600"/>
          </a:xfrm>
        </p:spPr>
        <p:txBody>
          <a:bodyPr lIns="90487" tIns="44450" rIns="90487" bIns="44450"/>
          <a:lstStyle/>
          <a:p>
            <a:pPr marL="609600" indent="-609600" eaLnBrk="1" hangingPunct="1">
              <a:buFontTx/>
              <a:buNone/>
            </a:pPr>
            <a:r>
              <a:rPr lang="en-US"/>
              <a:t>Lin-Log Trend (</a:t>
            </a:r>
            <a:r>
              <a:rPr lang="el-GR"/>
              <a:t>β</a:t>
            </a:r>
            <a:r>
              <a:rPr lang="en-CA" baseline="-25000"/>
              <a:t>2 </a:t>
            </a:r>
            <a:r>
              <a:rPr lang="en-US"/>
              <a:t>&lt;0):</a:t>
            </a:r>
          </a:p>
          <a:p>
            <a:pPr marL="609600" indent="-609600" eaLnBrk="1" hangingPunct="1">
              <a:buFontTx/>
              <a:buNone/>
            </a:pPr>
            <a:endParaRPr lang="en-US" sz="1000"/>
          </a:p>
        </p:txBody>
      </p:sp>
      <p:graphicFrame>
        <p:nvGraphicFramePr>
          <p:cNvPr id="452615" name="Object 7"/>
          <p:cNvGraphicFramePr>
            <a:graphicFrameLocks noGrp="1" noChangeAspect="1"/>
          </p:cNvGraphicFramePr>
          <p:nvPr>
            <p:ph sz="half" idx="2"/>
          </p:nvPr>
        </p:nvGraphicFramePr>
        <p:xfrm>
          <a:off x="1066800" y="1676400"/>
          <a:ext cx="7038975" cy="5056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69" name="Chart" r:id="rId4" imgW="3686188" imgH="2648102" progId="Excel.Sheet.8">
                  <p:embed/>
                </p:oleObj>
              </mc:Choice>
              <mc:Fallback>
                <p:oleObj name="Chart" r:id="rId4" imgW="3686188" imgH="2648102" progId="Excel.Sheet.8">
                  <p:embed/>
                  <p:pic>
                    <p:nvPicPr>
                      <p:cNvPr id="0" name="Object 7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1676400"/>
                        <a:ext cx="7038975" cy="50561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med">
    <p:pull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26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526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526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26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500"/>
                                        <p:tgtEl>
                                          <p:spTgt spid="4526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2612" grpId="0" build="p"/>
      <p:bldOleChart spid="452615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BD495C6-5978-487A-9C22-60A59FCA7EE2}" type="slidenum">
              <a:rPr lang="en-CA"/>
              <a:pPr>
                <a:defRPr/>
              </a:pPr>
              <a:t>19</a:t>
            </a:fld>
            <a:endParaRPr lang="en-CA"/>
          </a:p>
        </p:txBody>
      </p:sp>
      <p:sp>
        <p:nvSpPr>
          <p:cNvPr id="52227" name="Rectangle 2"/>
          <p:cNvSpPr>
            <a:spLocks noChangeArrowheads="1"/>
          </p:cNvSpPr>
          <p:nvPr/>
        </p:nvSpPr>
        <p:spPr bwMode="auto">
          <a:xfrm>
            <a:off x="8534400" y="6477000"/>
            <a:ext cx="381000" cy="228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2228" name="Rectangle 3"/>
          <p:cNvSpPr>
            <a:spLocks noGrp="1" noChangeArrowheads="1"/>
          </p:cNvSpPr>
          <p:nvPr>
            <p:ph type="title"/>
          </p:nvPr>
        </p:nvSpPr>
        <p:spPr/>
        <p:txBody>
          <a:bodyPr lIns="90487" tIns="44450" rIns="90487" bIns="44450"/>
          <a:lstStyle/>
          <a:p>
            <a:pPr algn="ctr" eaLnBrk="1" hangingPunct="1"/>
            <a:r>
              <a:rPr lang="en-US" sz="3600" dirty="0"/>
              <a:t>3.1.2.2 Reciprocal Functional Form</a:t>
            </a:r>
            <a:endParaRPr lang="en-US" sz="4400" dirty="0"/>
          </a:p>
        </p:txBody>
      </p:sp>
      <p:sp>
        <p:nvSpPr>
          <p:cNvPr id="456708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228600" y="1066800"/>
            <a:ext cx="8915400" cy="5791200"/>
          </a:xfrm>
        </p:spPr>
        <p:txBody>
          <a:bodyPr lIns="90487" tIns="44450" rIns="90487" bIns="44450"/>
          <a:lstStyle/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en-US" sz="3600" u="sng" dirty="0"/>
              <a:t>Reciprocal: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endParaRPr lang="en-US" sz="1200" dirty="0"/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en-US" sz="6000" dirty="0" err="1"/>
              <a:t>Y</a:t>
            </a:r>
            <a:r>
              <a:rPr lang="en-US" sz="6000" baseline="-25000" dirty="0" err="1"/>
              <a:t>t</a:t>
            </a:r>
            <a:r>
              <a:rPr lang="en-US" sz="6000" dirty="0"/>
              <a:t>= </a:t>
            </a:r>
            <a:r>
              <a:rPr lang="el-GR" sz="6000" dirty="0"/>
              <a:t>β</a:t>
            </a:r>
            <a:r>
              <a:rPr lang="en-CA" sz="6000" baseline="-25000" dirty="0"/>
              <a:t>1</a:t>
            </a:r>
            <a:r>
              <a:rPr lang="en-US" sz="6000" dirty="0"/>
              <a:t> + </a:t>
            </a:r>
            <a:r>
              <a:rPr lang="el-GR" sz="6000" dirty="0"/>
              <a:t>β</a:t>
            </a:r>
            <a:r>
              <a:rPr lang="en-CA" sz="6000" baseline="-25000" dirty="0"/>
              <a:t>2</a:t>
            </a:r>
            <a:r>
              <a:rPr lang="en-US" sz="6000" dirty="0"/>
              <a:t>(1/</a:t>
            </a:r>
            <a:r>
              <a:rPr lang="en-US" sz="6000" dirty="0" err="1"/>
              <a:t>X</a:t>
            </a:r>
            <a:r>
              <a:rPr lang="en-US" sz="6000" baseline="-25000" dirty="0" err="1"/>
              <a:t>t</a:t>
            </a:r>
            <a:r>
              <a:rPr lang="en-US" sz="6000" dirty="0"/>
              <a:t>)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endParaRPr lang="en-US" sz="1400" dirty="0"/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en-CA" sz="3600" dirty="0"/>
              <a:t>Slope: Changing and tricky:</a:t>
            </a:r>
            <a:endParaRPr lang="en-US" sz="3600" dirty="0"/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en-US" sz="3600" dirty="0"/>
              <a:t>-if </a:t>
            </a:r>
            <a:r>
              <a:rPr lang="el-GR" sz="3600" dirty="0"/>
              <a:t>β</a:t>
            </a:r>
            <a:r>
              <a:rPr lang="en-CA" sz="3600" baseline="-25000" dirty="0"/>
              <a:t>2</a:t>
            </a:r>
            <a:r>
              <a:rPr lang="en-US" sz="3600" dirty="0"/>
              <a:t> is </a:t>
            </a:r>
            <a:r>
              <a:rPr lang="en-US" sz="3600" u="sng" dirty="0"/>
              <a:t>negative</a:t>
            </a:r>
            <a:r>
              <a:rPr lang="en-US" sz="3600" dirty="0"/>
              <a:t>, </a:t>
            </a:r>
            <a:r>
              <a:rPr lang="en-US" sz="3600" u="sng" dirty="0"/>
              <a:t>increases</a:t>
            </a:r>
            <a:r>
              <a:rPr lang="en-US" sz="3600" dirty="0"/>
              <a:t> at a decreasing rate 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en-US" sz="3600" dirty="0"/>
              <a:t>-if </a:t>
            </a:r>
            <a:r>
              <a:rPr lang="el-GR" sz="3600" dirty="0"/>
              <a:t>β</a:t>
            </a:r>
            <a:r>
              <a:rPr lang="en-CA" sz="3600" baseline="-25000" dirty="0"/>
              <a:t>2</a:t>
            </a:r>
            <a:r>
              <a:rPr lang="en-US" sz="3600" dirty="0"/>
              <a:t> is </a:t>
            </a:r>
            <a:r>
              <a:rPr lang="en-US" sz="3600" u="sng" dirty="0"/>
              <a:t>positive</a:t>
            </a:r>
            <a:r>
              <a:rPr lang="en-US" sz="3600" dirty="0"/>
              <a:t>, </a:t>
            </a:r>
            <a:r>
              <a:rPr lang="en-US" sz="3600" u="sng" dirty="0"/>
              <a:t>decreasing</a:t>
            </a:r>
            <a:r>
              <a:rPr lang="en-US" sz="3600" dirty="0"/>
              <a:t> at a decreasing rate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en-US" sz="3600" dirty="0"/>
              <a:t>-(sharper jumps than </a:t>
            </a:r>
            <a:r>
              <a:rPr lang="en-US" sz="3600" dirty="0" err="1"/>
              <a:t>lin</a:t>
            </a:r>
            <a:r>
              <a:rPr lang="en-US" sz="3600" dirty="0"/>
              <a:t>-log)</a:t>
            </a:r>
          </a:p>
        </p:txBody>
      </p:sp>
    </p:spTree>
  </p:cSld>
  <p:clrMapOvr>
    <a:masterClrMapping/>
  </p:clrMapOvr>
  <p:transition spd="med">
    <p:pull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67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567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567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67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567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567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670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5670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5670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670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5670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5670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670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5670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5670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670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5670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5670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6708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CD9F661-E851-46D1-AEE1-6A3E9FEA9C82}" type="slidenum">
              <a:rPr lang="en-CA"/>
              <a:pPr>
                <a:defRPr/>
              </a:pPr>
              <a:t>2</a:t>
            </a:fld>
            <a:endParaRPr lang="en-CA"/>
          </a:p>
        </p:txBody>
      </p:sp>
      <p:sp>
        <p:nvSpPr>
          <p:cNvPr id="45059" name="Rectangle 2"/>
          <p:cNvSpPr>
            <a:spLocks noChangeArrowheads="1"/>
          </p:cNvSpPr>
          <p:nvPr/>
        </p:nvSpPr>
        <p:spPr bwMode="auto">
          <a:xfrm>
            <a:off x="8534400" y="6477000"/>
            <a:ext cx="381000" cy="228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060" name="Rectangle 3"/>
          <p:cNvSpPr>
            <a:spLocks noGrp="1" noChangeArrowheads="1"/>
          </p:cNvSpPr>
          <p:nvPr>
            <p:ph type="title"/>
          </p:nvPr>
        </p:nvSpPr>
        <p:spPr/>
        <p:txBody>
          <a:bodyPr lIns="90487" tIns="44450" rIns="90487" bIns="44450"/>
          <a:lstStyle/>
          <a:p>
            <a:pPr algn="ctr" eaLnBrk="1" hangingPunct="1"/>
            <a:r>
              <a:rPr lang="en-US" sz="3600" dirty="0"/>
              <a:t>3. Functional Forms</a:t>
            </a:r>
            <a:endParaRPr lang="en-US" sz="4400" dirty="0"/>
          </a:p>
        </p:txBody>
      </p:sp>
      <p:sp>
        <p:nvSpPr>
          <p:cNvPr id="577540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0" y="914400"/>
            <a:ext cx="9144000" cy="5257800"/>
          </a:xfrm>
        </p:spPr>
        <p:txBody>
          <a:bodyPr lIns="90487" tIns="44450" rIns="90487" bIns="44450"/>
          <a:lstStyle/>
          <a:p>
            <a:pPr marL="609600" indent="-609600" eaLnBrk="1" hangingPunct="1">
              <a:buFontTx/>
              <a:buNone/>
            </a:pPr>
            <a:r>
              <a:rPr lang="en-US" dirty="0"/>
              <a:t>To explain and predict the relationship between variables, it is ESSENTIAL to know the correct graph or functional form.</a:t>
            </a:r>
          </a:p>
          <a:p>
            <a:pPr marL="609600" indent="-609600" eaLnBrk="1" hangingPunct="1">
              <a:buFontTx/>
              <a:buNone/>
            </a:pPr>
            <a:endParaRPr lang="en-US" dirty="0"/>
          </a:p>
          <a:p>
            <a:pPr marL="609600" indent="-609600" eaLnBrk="1" hangingPunct="1">
              <a:buFontTx/>
              <a:buNone/>
            </a:pPr>
            <a:r>
              <a:rPr lang="en-US" u="sng" dirty="0"/>
              <a:t>The wrong functional form can lead to the wrong conclusion:</a:t>
            </a:r>
          </a:p>
          <a:p>
            <a:pPr marL="609600" indent="-609600" eaLnBrk="1" hangingPunct="1">
              <a:buFontTx/>
              <a:buNone/>
            </a:pPr>
            <a:endParaRPr lang="en-US" sz="3600" dirty="0"/>
          </a:p>
        </p:txBody>
      </p:sp>
    </p:spTree>
  </p:cSld>
  <p:clrMapOvr>
    <a:masterClrMapping/>
  </p:clrMapOvr>
  <p:transition spd="med">
    <p:pull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75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775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775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75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775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775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7540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15C47D0-EB6A-4E94-9A93-B88955F9889C}" type="slidenum">
              <a:rPr lang="en-CA"/>
              <a:pPr>
                <a:defRPr/>
              </a:pPr>
              <a:t>20</a:t>
            </a:fld>
            <a:endParaRPr lang="en-CA"/>
          </a:p>
        </p:txBody>
      </p:sp>
      <p:sp>
        <p:nvSpPr>
          <p:cNvPr id="12292" name="Rectangle 2"/>
          <p:cNvSpPr>
            <a:spLocks noChangeArrowheads="1"/>
          </p:cNvSpPr>
          <p:nvPr/>
        </p:nvSpPr>
        <p:spPr bwMode="auto">
          <a:xfrm>
            <a:off x="8534400" y="6477000"/>
            <a:ext cx="381000" cy="228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293" name="Rectangle 3"/>
          <p:cNvSpPr>
            <a:spLocks noGrp="1" noChangeArrowheads="1"/>
          </p:cNvSpPr>
          <p:nvPr>
            <p:ph type="title"/>
          </p:nvPr>
        </p:nvSpPr>
        <p:spPr/>
        <p:txBody>
          <a:bodyPr lIns="90487" tIns="44450" rIns="90487" bIns="44450"/>
          <a:lstStyle/>
          <a:p>
            <a:pPr algn="ctr" eaLnBrk="1" hangingPunct="1"/>
            <a:r>
              <a:rPr lang="en-US" sz="3600"/>
              <a:t>3.1.2.2 Reciprocal Model</a:t>
            </a:r>
            <a:endParaRPr lang="en-US" sz="4400"/>
          </a:p>
        </p:txBody>
      </p:sp>
      <p:sp>
        <p:nvSpPr>
          <p:cNvPr id="458756" name="Rectangle 4"/>
          <p:cNvSpPr>
            <a:spLocks noGrp="1" noChangeArrowheads="1"/>
          </p:cNvSpPr>
          <p:nvPr>
            <p:ph type="body" sz="half" idx="1"/>
          </p:nvPr>
        </p:nvSpPr>
        <p:spPr/>
        <p:txBody>
          <a:bodyPr lIns="90487" tIns="44450" rIns="90487" bIns="44450"/>
          <a:lstStyle/>
          <a:p>
            <a:pPr marL="609600" indent="-609600" eaLnBrk="1" hangingPunct="1">
              <a:buFontTx/>
              <a:buNone/>
            </a:pPr>
            <a:r>
              <a:rPr lang="en-US"/>
              <a:t>Reciprocal (</a:t>
            </a:r>
            <a:r>
              <a:rPr lang="el-GR"/>
              <a:t>β</a:t>
            </a:r>
            <a:r>
              <a:rPr lang="en-CA" baseline="-25000"/>
              <a:t>2</a:t>
            </a:r>
            <a:r>
              <a:rPr lang="en-US"/>
              <a:t>&lt;0):</a:t>
            </a:r>
          </a:p>
          <a:p>
            <a:pPr marL="609600" indent="-609600" eaLnBrk="1" hangingPunct="1">
              <a:buFontTx/>
              <a:buNone/>
            </a:pPr>
            <a:endParaRPr lang="en-US" sz="1000"/>
          </a:p>
        </p:txBody>
      </p:sp>
      <p:graphicFrame>
        <p:nvGraphicFramePr>
          <p:cNvPr id="458759" name="Object 7"/>
          <p:cNvGraphicFramePr>
            <a:graphicFrameLocks noGrp="1" noChangeAspect="1"/>
          </p:cNvGraphicFramePr>
          <p:nvPr>
            <p:ph sz="half" idx="2"/>
          </p:nvPr>
        </p:nvGraphicFramePr>
        <p:xfrm>
          <a:off x="914400" y="1662113"/>
          <a:ext cx="7124700" cy="51196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3" name="Chart" r:id="rId4" imgW="3686188" imgH="2648102" progId="Excel.Sheet.8">
                  <p:embed/>
                </p:oleObj>
              </mc:Choice>
              <mc:Fallback>
                <p:oleObj name="Chart" r:id="rId4" imgW="3686188" imgH="2648102" progId="Excel.Sheet.8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1662113"/>
                        <a:ext cx="7124700" cy="51196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med">
    <p:pull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87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587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587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87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4587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8756" grpId="0" build="p"/>
      <p:bldOleChart spid="458759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F93DBC-BFB0-4E88-BAB4-7B49471C4E0E}" type="slidenum">
              <a:rPr lang="en-CA"/>
              <a:pPr>
                <a:defRPr/>
              </a:pPr>
              <a:t>21</a:t>
            </a:fld>
            <a:endParaRPr lang="en-CA"/>
          </a:p>
        </p:txBody>
      </p:sp>
      <p:sp>
        <p:nvSpPr>
          <p:cNvPr id="13316" name="Rectangle 2"/>
          <p:cNvSpPr>
            <a:spLocks noChangeArrowheads="1"/>
          </p:cNvSpPr>
          <p:nvPr/>
        </p:nvSpPr>
        <p:spPr bwMode="auto">
          <a:xfrm>
            <a:off x="8534400" y="6477000"/>
            <a:ext cx="381000" cy="228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317" name="Rectangle 3"/>
          <p:cNvSpPr>
            <a:spLocks noGrp="1" noChangeArrowheads="1"/>
          </p:cNvSpPr>
          <p:nvPr>
            <p:ph type="title"/>
          </p:nvPr>
        </p:nvSpPr>
        <p:spPr/>
        <p:txBody>
          <a:bodyPr lIns="90487" tIns="44450" rIns="90487" bIns="44450"/>
          <a:lstStyle/>
          <a:p>
            <a:pPr algn="ctr" eaLnBrk="1" hangingPunct="1"/>
            <a:r>
              <a:rPr lang="en-US" sz="3600"/>
              <a:t>3.1.2.2 Reciprocal Model</a:t>
            </a:r>
            <a:endParaRPr lang="en-US" sz="4400"/>
          </a:p>
        </p:txBody>
      </p:sp>
      <p:sp>
        <p:nvSpPr>
          <p:cNvPr id="462852" name="Rectangle 4"/>
          <p:cNvSpPr>
            <a:spLocks noGrp="1" noChangeArrowheads="1"/>
          </p:cNvSpPr>
          <p:nvPr>
            <p:ph type="body" sz="half" idx="1"/>
          </p:nvPr>
        </p:nvSpPr>
        <p:spPr/>
        <p:txBody>
          <a:bodyPr lIns="90487" tIns="44450" rIns="90487" bIns="44450"/>
          <a:lstStyle/>
          <a:p>
            <a:pPr marL="609600" indent="-609600" eaLnBrk="1" hangingPunct="1">
              <a:buFontTx/>
              <a:buNone/>
            </a:pPr>
            <a:r>
              <a:rPr lang="en-US"/>
              <a:t>Reciprocal (</a:t>
            </a:r>
            <a:r>
              <a:rPr lang="el-GR"/>
              <a:t>β</a:t>
            </a:r>
            <a:r>
              <a:rPr lang="en-CA" baseline="-25000"/>
              <a:t>2</a:t>
            </a:r>
            <a:r>
              <a:rPr lang="en-US"/>
              <a:t>&gt;0):</a:t>
            </a:r>
          </a:p>
          <a:p>
            <a:pPr marL="609600" indent="-609600" eaLnBrk="1" hangingPunct="1">
              <a:buFontTx/>
              <a:buNone/>
            </a:pPr>
            <a:endParaRPr lang="en-US" sz="1000"/>
          </a:p>
        </p:txBody>
      </p:sp>
      <p:graphicFrame>
        <p:nvGraphicFramePr>
          <p:cNvPr id="462855" name="Object 7"/>
          <p:cNvGraphicFramePr>
            <a:graphicFrameLocks noGrp="1" noChangeAspect="1"/>
          </p:cNvGraphicFramePr>
          <p:nvPr>
            <p:ph sz="half" idx="2"/>
          </p:nvPr>
        </p:nvGraphicFramePr>
        <p:xfrm>
          <a:off x="1219200" y="1676400"/>
          <a:ext cx="6657975" cy="4783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17" name="Chart" r:id="rId4" imgW="3686188" imgH="2648102" progId="Excel.Sheet.8">
                  <p:embed/>
                </p:oleObj>
              </mc:Choice>
              <mc:Fallback>
                <p:oleObj name="Chart" r:id="rId4" imgW="3686188" imgH="2648102" progId="Excel.Sheet.8">
                  <p:embed/>
                  <p:pic>
                    <p:nvPicPr>
                      <p:cNvPr id="0" name="Object 7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0" y="1676400"/>
                        <a:ext cx="6657975" cy="47831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med">
    <p:pull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28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628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628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28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" dur="500"/>
                                        <p:tgtEl>
                                          <p:spTgt spid="4628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2852" grpId="0" build="p"/>
      <p:bldOleChart spid="462855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840D37C-2DD1-4268-88E0-1A8399F4A381}" type="slidenum">
              <a:rPr lang="en-CA"/>
              <a:pPr>
                <a:defRPr/>
              </a:pPr>
              <a:t>22</a:t>
            </a:fld>
            <a:endParaRPr lang="en-CA"/>
          </a:p>
        </p:txBody>
      </p:sp>
      <p:sp>
        <p:nvSpPr>
          <p:cNvPr id="54275" name="Rectangle 2"/>
          <p:cNvSpPr>
            <a:spLocks noChangeArrowheads="1"/>
          </p:cNvSpPr>
          <p:nvPr/>
        </p:nvSpPr>
        <p:spPr bwMode="auto">
          <a:xfrm>
            <a:off x="8534400" y="6477000"/>
            <a:ext cx="381000" cy="228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4276" name="Rectangle 3"/>
          <p:cNvSpPr>
            <a:spLocks noGrp="1" noChangeArrowheads="1"/>
          </p:cNvSpPr>
          <p:nvPr>
            <p:ph type="title"/>
          </p:nvPr>
        </p:nvSpPr>
        <p:spPr/>
        <p:txBody>
          <a:bodyPr lIns="90487" tIns="44450" rIns="90487" bIns="44450"/>
          <a:lstStyle/>
          <a:p>
            <a:pPr algn="ctr" eaLnBrk="1" hangingPunct="1"/>
            <a:r>
              <a:rPr lang="en-US" sz="3600" dirty="0"/>
              <a:t>3.1.2.2 Log-log Functional Form</a:t>
            </a:r>
            <a:endParaRPr lang="en-US" sz="4400" dirty="0"/>
          </a:p>
        </p:txBody>
      </p:sp>
      <p:sp>
        <p:nvSpPr>
          <p:cNvPr id="466948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228600" y="1066800"/>
            <a:ext cx="8915400" cy="5791200"/>
          </a:xfrm>
        </p:spPr>
        <p:txBody>
          <a:bodyPr lIns="90487" tIns="44450" rIns="90487" bIns="44450"/>
          <a:lstStyle/>
          <a:p>
            <a:pPr marL="609600" indent="-609600" eaLnBrk="1" hangingPunct="1">
              <a:buFontTx/>
              <a:buNone/>
            </a:pPr>
            <a:r>
              <a:rPr lang="en-US" sz="3600" u="sng" dirty="0"/>
              <a:t>Log-log:</a:t>
            </a:r>
          </a:p>
          <a:p>
            <a:pPr marL="609600" indent="-609600" eaLnBrk="1" hangingPunct="1">
              <a:buFontTx/>
              <a:buNone/>
            </a:pPr>
            <a:endParaRPr lang="en-US" sz="1200" dirty="0"/>
          </a:p>
          <a:p>
            <a:pPr marL="609600" indent="-609600" eaLnBrk="1" hangingPunct="1">
              <a:buFontTx/>
              <a:buNone/>
            </a:pPr>
            <a:r>
              <a:rPr lang="en-US" sz="6000" dirty="0" err="1"/>
              <a:t>ln</a:t>
            </a:r>
            <a:r>
              <a:rPr lang="en-US" sz="6000" dirty="0"/>
              <a:t>(</a:t>
            </a:r>
            <a:r>
              <a:rPr lang="en-US" sz="6000" dirty="0" err="1"/>
              <a:t>Y</a:t>
            </a:r>
            <a:r>
              <a:rPr lang="en-US" sz="6000" baseline="-25000" dirty="0" err="1"/>
              <a:t>t</a:t>
            </a:r>
            <a:r>
              <a:rPr lang="en-US" sz="6000" dirty="0"/>
              <a:t>)= </a:t>
            </a:r>
            <a:r>
              <a:rPr lang="el-GR" sz="6000" dirty="0"/>
              <a:t>β</a:t>
            </a:r>
            <a:r>
              <a:rPr lang="en-CA" sz="6000" baseline="-25000" dirty="0"/>
              <a:t>1</a:t>
            </a:r>
            <a:r>
              <a:rPr lang="en-US" sz="6000" dirty="0"/>
              <a:t> + </a:t>
            </a:r>
            <a:r>
              <a:rPr lang="el-GR" sz="6000" dirty="0"/>
              <a:t>β</a:t>
            </a:r>
            <a:r>
              <a:rPr lang="en-CA" sz="6000" baseline="-25000" dirty="0"/>
              <a:t>2 </a:t>
            </a:r>
            <a:r>
              <a:rPr lang="en-US" sz="6000" dirty="0"/>
              <a:t>ln(</a:t>
            </a:r>
            <a:r>
              <a:rPr lang="en-US" sz="6000" dirty="0" err="1"/>
              <a:t>X</a:t>
            </a:r>
            <a:r>
              <a:rPr lang="en-US" sz="6000" baseline="-25000" dirty="0" err="1"/>
              <a:t>t</a:t>
            </a:r>
            <a:r>
              <a:rPr lang="en-US" sz="6000" dirty="0"/>
              <a:t>)</a:t>
            </a:r>
          </a:p>
          <a:p>
            <a:pPr marL="609600" indent="-609600" eaLnBrk="1" hangingPunct="1">
              <a:buFontTx/>
              <a:buNone/>
            </a:pPr>
            <a:endParaRPr lang="en-US" sz="1400" dirty="0"/>
          </a:p>
          <a:p>
            <a:pPr marL="609600" indent="-609600" eaLnBrk="1" hangingPunct="1">
              <a:buFontTx/>
              <a:buNone/>
            </a:pPr>
            <a:r>
              <a:rPr lang="en-CA" sz="3600" dirty="0"/>
              <a:t>Slope: Changing, positive or negative according to </a:t>
            </a:r>
            <a:r>
              <a:rPr lang="el-GR" sz="3600" dirty="0"/>
              <a:t>β</a:t>
            </a:r>
            <a:r>
              <a:rPr lang="en-CA" sz="3600" baseline="-25000" dirty="0"/>
              <a:t>2</a:t>
            </a:r>
            <a:endParaRPr lang="en-US" sz="3600" dirty="0"/>
          </a:p>
          <a:p>
            <a:pPr marL="609600" indent="-609600" eaLnBrk="1" hangingPunct="1">
              <a:buFontTx/>
              <a:buNone/>
            </a:pPr>
            <a:endParaRPr lang="en-US" sz="3600" baseline="-25000" dirty="0"/>
          </a:p>
          <a:p>
            <a:pPr marL="609600" indent="-609600" eaLnBrk="1" hangingPunct="1">
              <a:buFontTx/>
              <a:buNone/>
            </a:pPr>
            <a:r>
              <a:rPr lang="en-US" sz="3600" dirty="0"/>
              <a:t>-shape depends on </a:t>
            </a:r>
            <a:r>
              <a:rPr lang="el-GR" sz="3600" dirty="0"/>
              <a:t>β</a:t>
            </a:r>
            <a:r>
              <a:rPr lang="en-CA" sz="3600" baseline="-25000" dirty="0"/>
              <a:t>2</a:t>
            </a:r>
            <a:r>
              <a:rPr lang="en-US" sz="3600" dirty="0"/>
              <a:t> (&lt; or &gt;1) </a:t>
            </a:r>
          </a:p>
          <a:p>
            <a:pPr marL="609600" indent="-609600" eaLnBrk="1" hangingPunct="1">
              <a:buFontTx/>
              <a:buNone/>
            </a:pPr>
            <a:r>
              <a:rPr lang="en-US" sz="3600" dirty="0"/>
              <a:t>-more gradual/smooth than </a:t>
            </a:r>
            <a:r>
              <a:rPr lang="en-US" sz="3600" dirty="0" err="1"/>
              <a:t>lin</a:t>
            </a:r>
            <a:r>
              <a:rPr lang="en-US" sz="3600" dirty="0"/>
              <a:t>-log or reciprocal</a:t>
            </a:r>
          </a:p>
        </p:txBody>
      </p:sp>
    </p:spTree>
  </p:cSld>
  <p:clrMapOvr>
    <a:masterClrMapping/>
  </p:clrMapOvr>
  <p:transition spd="med">
    <p:pull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69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669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669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694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6694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6694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694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6694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6694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694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6694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6694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694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6694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6694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6948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1469ABA-F5EA-4775-B2CB-5BEE070E015C}" type="slidenum">
              <a:rPr lang="en-CA"/>
              <a:pPr>
                <a:defRPr/>
              </a:pPr>
              <a:t>23</a:t>
            </a:fld>
            <a:endParaRPr lang="en-CA"/>
          </a:p>
        </p:txBody>
      </p:sp>
      <p:sp>
        <p:nvSpPr>
          <p:cNvPr id="14340" name="Rectangle 2"/>
          <p:cNvSpPr>
            <a:spLocks noChangeArrowheads="1"/>
          </p:cNvSpPr>
          <p:nvPr/>
        </p:nvSpPr>
        <p:spPr bwMode="auto">
          <a:xfrm>
            <a:off x="8534400" y="6477000"/>
            <a:ext cx="381000" cy="228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341" name="Rectangle 3"/>
          <p:cNvSpPr>
            <a:spLocks noGrp="1" noChangeArrowheads="1"/>
          </p:cNvSpPr>
          <p:nvPr>
            <p:ph type="title"/>
          </p:nvPr>
        </p:nvSpPr>
        <p:spPr/>
        <p:txBody>
          <a:bodyPr lIns="90487" tIns="44450" rIns="90487" bIns="44450"/>
          <a:lstStyle/>
          <a:p>
            <a:pPr algn="ctr" eaLnBrk="1" hangingPunct="1"/>
            <a:r>
              <a:rPr lang="en-US" sz="3600"/>
              <a:t>3.1.2.2 Increasing Log-log Model</a:t>
            </a:r>
            <a:endParaRPr lang="en-US" sz="4400"/>
          </a:p>
        </p:txBody>
      </p:sp>
      <p:sp>
        <p:nvSpPr>
          <p:cNvPr id="468996" name="Rectangle 4"/>
          <p:cNvSpPr>
            <a:spLocks noGrp="1" noChangeArrowheads="1"/>
          </p:cNvSpPr>
          <p:nvPr>
            <p:ph type="body" sz="half" idx="1"/>
          </p:nvPr>
        </p:nvSpPr>
        <p:spPr/>
        <p:txBody>
          <a:bodyPr lIns="90487" tIns="44450" rIns="90487" bIns="44450"/>
          <a:lstStyle/>
          <a:p>
            <a:pPr marL="609600" indent="-609600" eaLnBrk="1" hangingPunct="1">
              <a:buFontTx/>
              <a:buNone/>
            </a:pPr>
            <a:r>
              <a:rPr lang="en-US"/>
              <a:t>Log-log (</a:t>
            </a:r>
            <a:r>
              <a:rPr lang="el-GR"/>
              <a:t>β</a:t>
            </a:r>
            <a:r>
              <a:rPr lang="en-CA" baseline="-25000"/>
              <a:t>2 </a:t>
            </a:r>
            <a:r>
              <a:rPr lang="en-US"/>
              <a:t>&gt;0):</a:t>
            </a:r>
          </a:p>
          <a:p>
            <a:pPr marL="609600" indent="-609600" eaLnBrk="1" hangingPunct="1">
              <a:buFontTx/>
              <a:buNone/>
            </a:pPr>
            <a:endParaRPr lang="en-US" sz="1000"/>
          </a:p>
        </p:txBody>
      </p:sp>
      <p:graphicFrame>
        <p:nvGraphicFramePr>
          <p:cNvPr id="469000" name="Object 8"/>
          <p:cNvGraphicFramePr>
            <a:graphicFrameLocks noGrp="1" noChangeAspect="1"/>
          </p:cNvGraphicFramePr>
          <p:nvPr>
            <p:ph sz="half" idx="2"/>
          </p:nvPr>
        </p:nvGraphicFramePr>
        <p:xfrm>
          <a:off x="1295400" y="1828800"/>
          <a:ext cx="6734175" cy="4837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1" name="Chart" r:id="rId4" imgW="3686188" imgH="2648102" progId="Excel.Sheet.8">
                  <p:embed/>
                </p:oleObj>
              </mc:Choice>
              <mc:Fallback>
                <p:oleObj name="Chart" r:id="rId4" imgW="3686188" imgH="2648102" progId="Excel.Sheet.8">
                  <p:embed/>
                  <p:pic>
                    <p:nvPicPr>
                      <p:cNvPr id="0" name="Object 8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1828800"/>
                        <a:ext cx="6734175" cy="48371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med">
    <p:pull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89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689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689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90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500"/>
                                        <p:tgtEl>
                                          <p:spTgt spid="4690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8996" grpId="0" build="p"/>
      <p:bldOleChart spid="469000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FCD9431-A027-4BDF-994E-FE8126CC079A}" type="slidenum">
              <a:rPr lang="en-CA"/>
              <a:pPr>
                <a:defRPr/>
              </a:pPr>
              <a:t>24</a:t>
            </a:fld>
            <a:endParaRPr lang="en-CA"/>
          </a:p>
        </p:txBody>
      </p:sp>
      <p:sp>
        <p:nvSpPr>
          <p:cNvPr id="15364" name="Rectangle 2"/>
          <p:cNvSpPr>
            <a:spLocks noChangeArrowheads="1"/>
          </p:cNvSpPr>
          <p:nvPr/>
        </p:nvSpPr>
        <p:spPr bwMode="auto">
          <a:xfrm>
            <a:off x="8534400" y="6477000"/>
            <a:ext cx="381000" cy="228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5365" name="Rectangle 3"/>
          <p:cNvSpPr>
            <a:spLocks noGrp="1" noChangeArrowheads="1"/>
          </p:cNvSpPr>
          <p:nvPr>
            <p:ph type="title"/>
          </p:nvPr>
        </p:nvSpPr>
        <p:spPr/>
        <p:txBody>
          <a:bodyPr lIns="90487" tIns="44450" rIns="90487" bIns="44450"/>
          <a:lstStyle/>
          <a:p>
            <a:pPr algn="ctr" eaLnBrk="1" hangingPunct="1"/>
            <a:r>
              <a:rPr lang="en-US" sz="3600"/>
              <a:t>3.1.2.2 Slightly Increasing Log-log Model</a:t>
            </a:r>
            <a:endParaRPr lang="en-US" sz="4400"/>
          </a:p>
        </p:txBody>
      </p:sp>
      <p:sp>
        <p:nvSpPr>
          <p:cNvPr id="472068" name="Rectangle 4"/>
          <p:cNvSpPr>
            <a:spLocks noGrp="1" noChangeArrowheads="1"/>
          </p:cNvSpPr>
          <p:nvPr>
            <p:ph type="body" sz="half" idx="1"/>
          </p:nvPr>
        </p:nvSpPr>
        <p:spPr/>
        <p:txBody>
          <a:bodyPr lIns="90487" tIns="44450" rIns="90487" bIns="44450"/>
          <a:lstStyle/>
          <a:p>
            <a:pPr marL="609600" indent="-609600" eaLnBrk="1" hangingPunct="1">
              <a:buFontTx/>
              <a:buNone/>
            </a:pPr>
            <a:r>
              <a:rPr lang="en-US"/>
              <a:t>Log-log (0&lt;</a:t>
            </a:r>
            <a:r>
              <a:rPr lang="el-GR"/>
              <a:t> β</a:t>
            </a:r>
            <a:r>
              <a:rPr lang="en-CA" baseline="-25000"/>
              <a:t>2 </a:t>
            </a:r>
            <a:r>
              <a:rPr lang="en-US"/>
              <a:t>&lt;1):</a:t>
            </a:r>
          </a:p>
          <a:p>
            <a:pPr marL="609600" indent="-609600" eaLnBrk="1" hangingPunct="1">
              <a:buFontTx/>
              <a:buNone/>
            </a:pPr>
            <a:endParaRPr lang="en-US" sz="1000"/>
          </a:p>
        </p:txBody>
      </p:sp>
      <p:graphicFrame>
        <p:nvGraphicFramePr>
          <p:cNvPr id="472073" name="Object 9"/>
          <p:cNvGraphicFramePr>
            <a:graphicFrameLocks noGrp="1" noChangeAspect="1"/>
          </p:cNvGraphicFramePr>
          <p:nvPr>
            <p:ph sz="half" idx="2"/>
          </p:nvPr>
        </p:nvGraphicFramePr>
        <p:xfrm>
          <a:off x="1219200" y="1905000"/>
          <a:ext cx="6734175" cy="4837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65" name="Chart" r:id="rId4" imgW="3686188" imgH="2648102" progId="Excel.Sheet.8">
                  <p:embed/>
                </p:oleObj>
              </mc:Choice>
              <mc:Fallback>
                <p:oleObj name="Chart" r:id="rId4" imgW="3686188" imgH="2648102" progId="Excel.Sheet.8">
                  <p:embed/>
                  <p:pic>
                    <p:nvPicPr>
                      <p:cNvPr id="0" name="Object 9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0" y="1905000"/>
                        <a:ext cx="6734175" cy="48371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med">
    <p:pull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20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720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720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20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720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720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720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2068" grpId="0" build="p"/>
      <p:bldOleChart spid="472073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689B1B1-8001-4596-8F0A-256EF9089450}" type="slidenum">
              <a:rPr lang="en-CA"/>
              <a:pPr>
                <a:defRPr/>
              </a:pPr>
              <a:t>25</a:t>
            </a:fld>
            <a:endParaRPr lang="en-CA"/>
          </a:p>
        </p:txBody>
      </p:sp>
      <p:sp>
        <p:nvSpPr>
          <p:cNvPr id="16388" name="Rectangle 2"/>
          <p:cNvSpPr>
            <a:spLocks noChangeArrowheads="1"/>
          </p:cNvSpPr>
          <p:nvPr/>
        </p:nvSpPr>
        <p:spPr bwMode="auto">
          <a:xfrm>
            <a:off x="8534400" y="6477000"/>
            <a:ext cx="381000" cy="228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389" name="Rectangle 3"/>
          <p:cNvSpPr>
            <a:spLocks noGrp="1" noChangeArrowheads="1"/>
          </p:cNvSpPr>
          <p:nvPr>
            <p:ph type="title"/>
          </p:nvPr>
        </p:nvSpPr>
        <p:spPr/>
        <p:txBody>
          <a:bodyPr lIns="90487" tIns="44450" rIns="90487" bIns="44450"/>
          <a:lstStyle/>
          <a:p>
            <a:pPr algn="ctr" eaLnBrk="1" hangingPunct="1"/>
            <a:r>
              <a:rPr lang="en-US" sz="3600"/>
              <a:t>3.1.2.2 Slightly Decreasing Log-log Model</a:t>
            </a:r>
            <a:endParaRPr lang="en-US" sz="4400"/>
          </a:p>
        </p:txBody>
      </p:sp>
      <p:sp>
        <p:nvSpPr>
          <p:cNvPr id="474116" name="Rectangle 4"/>
          <p:cNvSpPr>
            <a:spLocks noGrp="1" noChangeArrowheads="1"/>
          </p:cNvSpPr>
          <p:nvPr>
            <p:ph type="body" sz="half" idx="1"/>
          </p:nvPr>
        </p:nvSpPr>
        <p:spPr/>
        <p:txBody>
          <a:bodyPr lIns="90487" tIns="44450" rIns="90487" bIns="44450"/>
          <a:lstStyle/>
          <a:p>
            <a:pPr marL="609600" indent="-609600" eaLnBrk="1" hangingPunct="1">
              <a:buFontTx/>
              <a:buNone/>
            </a:pPr>
            <a:r>
              <a:rPr lang="en-US"/>
              <a:t>Log-log (-1&lt;</a:t>
            </a:r>
            <a:r>
              <a:rPr lang="el-GR"/>
              <a:t> β</a:t>
            </a:r>
            <a:r>
              <a:rPr lang="en-CA" baseline="-25000"/>
              <a:t>2 </a:t>
            </a:r>
            <a:r>
              <a:rPr lang="en-US"/>
              <a:t>&lt;0):</a:t>
            </a:r>
          </a:p>
          <a:p>
            <a:pPr marL="609600" indent="-609600" eaLnBrk="1" hangingPunct="1">
              <a:buFontTx/>
              <a:buNone/>
            </a:pPr>
            <a:endParaRPr lang="en-US" sz="1000"/>
          </a:p>
        </p:txBody>
      </p:sp>
      <p:graphicFrame>
        <p:nvGraphicFramePr>
          <p:cNvPr id="474119" name="Object 7"/>
          <p:cNvGraphicFramePr>
            <a:graphicFrameLocks noGrp="1" noChangeAspect="1"/>
          </p:cNvGraphicFramePr>
          <p:nvPr>
            <p:ph sz="half" idx="2"/>
          </p:nvPr>
        </p:nvGraphicFramePr>
        <p:xfrm>
          <a:off x="1219200" y="1828800"/>
          <a:ext cx="6657975" cy="4783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89" name="Chart" r:id="rId4" imgW="3686188" imgH="2648102" progId="Excel.Sheet.8">
                  <p:embed/>
                </p:oleObj>
              </mc:Choice>
              <mc:Fallback>
                <p:oleObj name="Chart" r:id="rId4" imgW="3686188" imgH="2648102" progId="Excel.Sheet.8">
                  <p:embed/>
                  <p:pic>
                    <p:nvPicPr>
                      <p:cNvPr id="0" name="Object 7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0" y="1828800"/>
                        <a:ext cx="6657975" cy="47831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med">
    <p:pull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41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741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741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4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4116" grpId="0" build="p"/>
      <p:bldOleChart spid="474119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1428D52-6E13-4877-91A2-7C489760DB46}" type="slidenum">
              <a:rPr lang="en-CA"/>
              <a:pPr>
                <a:defRPr/>
              </a:pPr>
              <a:t>26</a:t>
            </a:fld>
            <a:endParaRPr lang="en-CA"/>
          </a:p>
        </p:txBody>
      </p:sp>
      <p:sp>
        <p:nvSpPr>
          <p:cNvPr id="17412" name="Rectangle 2"/>
          <p:cNvSpPr>
            <a:spLocks noChangeArrowheads="1"/>
          </p:cNvSpPr>
          <p:nvPr/>
        </p:nvSpPr>
        <p:spPr bwMode="auto">
          <a:xfrm>
            <a:off x="8534400" y="6477000"/>
            <a:ext cx="381000" cy="228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7413" name="Rectangle 3"/>
          <p:cNvSpPr>
            <a:spLocks noGrp="1" noChangeArrowheads="1"/>
          </p:cNvSpPr>
          <p:nvPr>
            <p:ph type="title"/>
          </p:nvPr>
        </p:nvSpPr>
        <p:spPr/>
        <p:txBody>
          <a:bodyPr lIns="90487" tIns="44450" rIns="90487" bIns="44450"/>
          <a:lstStyle/>
          <a:p>
            <a:pPr algn="ctr" eaLnBrk="1" hangingPunct="1"/>
            <a:r>
              <a:rPr lang="en-US" sz="3600"/>
              <a:t>3.1.2.2 Decreasing Log-log Model</a:t>
            </a:r>
            <a:endParaRPr lang="en-US" sz="4400"/>
          </a:p>
        </p:txBody>
      </p:sp>
      <p:sp>
        <p:nvSpPr>
          <p:cNvPr id="478212" name="Rectangle 4"/>
          <p:cNvSpPr>
            <a:spLocks noGrp="1" noChangeArrowheads="1"/>
          </p:cNvSpPr>
          <p:nvPr>
            <p:ph type="body" sz="half" idx="1"/>
          </p:nvPr>
        </p:nvSpPr>
        <p:spPr/>
        <p:txBody>
          <a:bodyPr lIns="90487" tIns="44450" rIns="90487" bIns="44450"/>
          <a:lstStyle/>
          <a:p>
            <a:pPr marL="609600" indent="-609600" eaLnBrk="1" hangingPunct="1">
              <a:buFontTx/>
              <a:buNone/>
            </a:pPr>
            <a:r>
              <a:rPr lang="en-US"/>
              <a:t>Log-log (</a:t>
            </a:r>
            <a:r>
              <a:rPr lang="el-GR"/>
              <a:t>β</a:t>
            </a:r>
            <a:r>
              <a:rPr lang="en-CA" baseline="-25000"/>
              <a:t>2 </a:t>
            </a:r>
            <a:r>
              <a:rPr lang="en-US"/>
              <a:t>&lt;-1):</a:t>
            </a:r>
          </a:p>
          <a:p>
            <a:pPr marL="609600" indent="-609600" eaLnBrk="1" hangingPunct="1">
              <a:buFontTx/>
              <a:buNone/>
            </a:pPr>
            <a:endParaRPr lang="en-US" sz="1000"/>
          </a:p>
        </p:txBody>
      </p:sp>
      <p:graphicFrame>
        <p:nvGraphicFramePr>
          <p:cNvPr id="478215" name="Object 7"/>
          <p:cNvGraphicFramePr>
            <a:graphicFrameLocks noGrp="1" noChangeAspect="1"/>
          </p:cNvGraphicFramePr>
          <p:nvPr>
            <p:ph sz="half" idx="2"/>
          </p:nvPr>
        </p:nvGraphicFramePr>
        <p:xfrm>
          <a:off x="1295400" y="1828800"/>
          <a:ext cx="6581775" cy="4727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13" name="Chart" r:id="rId4" imgW="3686188" imgH="2648102" progId="Excel.Sheet.8">
                  <p:embed/>
                </p:oleObj>
              </mc:Choice>
              <mc:Fallback>
                <p:oleObj name="Chart" r:id="rId4" imgW="3686188" imgH="2648102" progId="Excel.Sheet.8">
                  <p:embed/>
                  <p:pic>
                    <p:nvPicPr>
                      <p:cNvPr id="0" name="Object 7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1828800"/>
                        <a:ext cx="6581775" cy="47275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med">
    <p:pull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82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782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782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8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4782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8212" grpId="0" build="p"/>
      <p:bldOleChart spid="478215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7A1FAB-67AD-4FBE-977A-1A59DDB02782}" type="slidenum">
              <a:rPr lang="en-CA"/>
              <a:pPr>
                <a:defRPr/>
              </a:pPr>
              <a:t>27</a:t>
            </a:fld>
            <a:endParaRPr lang="en-CA"/>
          </a:p>
        </p:txBody>
      </p:sp>
      <p:sp>
        <p:nvSpPr>
          <p:cNvPr id="51203" name="Rectangle 2"/>
          <p:cNvSpPr>
            <a:spLocks noChangeArrowheads="1"/>
          </p:cNvSpPr>
          <p:nvPr/>
        </p:nvSpPr>
        <p:spPr bwMode="auto">
          <a:xfrm>
            <a:off x="8534400" y="6477000"/>
            <a:ext cx="381000" cy="228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204" name="Rectangle 3"/>
          <p:cNvSpPr>
            <a:spLocks noGrp="1" noChangeArrowheads="1"/>
          </p:cNvSpPr>
          <p:nvPr>
            <p:ph type="title"/>
          </p:nvPr>
        </p:nvSpPr>
        <p:spPr/>
        <p:txBody>
          <a:bodyPr lIns="90487" tIns="44450" rIns="90487" bIns="44450"/>
          <a:lstStyle/>
          <a:p>
            <a:pPr algn="ctr" eaLnBrk="1" hangingPunct="1"/>
            <a:r>
              <a:rPr lang="en-US" sz="3600" dirty="0"/>
              <a:t>3.1.2.2 Positive Slope Model</a:t>
            </a:r>
            <a:endParaRPr lang="en-US" sz="4400" dirty="0"/>
          </a:p>
        </p:txBody>
      </p:sp>
      <p:sp>
        <p:nvSpPr>
          <p:cNvPr id="450564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0" y="838200"/>
            <a:ext cx="9144000" cy="6019800"/>
          </a:xfrm>
        </p:spPr>
        <p:txBody>
          <a:bodyPr lIns="90487" tIns="44450" rIns="90487" bIns="44450"/>
          <a:lstStyle/>
          <a:p>
            <a:pPr marL="609600" indent="-609600" eaLnBrk="1" hangingPunct="1">
              <a:buFontTx/>
              <a:buNone/>
            </a:pPr>
            <a:r>
              <a:rPr lang="en-US" u="sng" dirty="0"/>
              <a:t>Examples: </a:t>
            </a:r>
          </a:p>
          <a:p>
            <a:pPr marL="609600" indent="-609600" eaLnBrk="1" hangingPunct="1">
              <a:buFontTx/>
              <a:buNone/>
            </a:pPr>
            <a:endParaRPr lang="en-US" u="sng" dirty="0"/>
          </a:p>
          <a:p>
            <a:pPr marL="609600" indent="-609600" eaLnBrk="1" hangingPunct="1">
              <a:buFontTx/>
              <a:buNone/>
            </a:pPr>
            <a:r>
              <a:rPr lang="en-US" dirty="0"/>
              <a:t>-Studying: each hour yields less as you approach perfect (diminishing marginal returns)</a:t>
            </a:r>
          </a:p>
          <a:p>
            <a:pPr marL="609600" indent="-609600" eaLnBrk="1" hangingPunct="1">
              <a:buFontTx/>
              <a:buNone/>
            </a:pPr>
            <a:r>
              <a:rPr lang="en-US" dirty="0"/>
              <a:t>-Pizza: Your enjoyment decreases after each piece (if enjoyment can become negative, u-shaped curve is appropriate)</a:t>
            </a:r>
          </a:p>
          <a:p>
            <a:pPr marL="609600" indent="-609600" eaLnBrk="1" hangingPunct="1">
              <a:buNone/>
            </a:pPr>
            <a:r>
              <a:rPr lang="en-US" dirty="0"/>
              <a:t>-Race Dilemma: Keep running ½ of remaining distance to finishing line, never actually reaching it </a:t>
            </a:r>
          </a:p>
          <a:p>
            <a:pPr marL="609600" indent="-609600" eaLnBrk="1" hangingPunct="1">
              <a:buFontTx/>
              <a:buNone/>
            </a:pPr>
            <a:endParaRPr lang="en-US" dirty="0"/>
          </a:p>
        </p:txBody>
      </p:sp>
    </p:spTree>
  </p:cSld>
  <p:clrMapOvr>
    <a:masterClrMapping/>
  </p:clrMapOvr>
  <p:transition spd="med">
    <p:pull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505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505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6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5056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5056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6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5056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5056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6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5056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5056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0564" grpId="0" build="p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1800596-F01E-4F18-A1D1-0491ACA26DFD}" type="slidenum">
              <a:rPr lang="en-CA"/>
              <a:pPr>
                <a:defRPr/>
              </a:pPr>
              <a:t>28</a:t>
            </a:fld>
            <a:endParaRPr lang="en-CA"/>
          </a:p>
        </p:txBody>
      </p:sp>
      <p:sp>
        <p:nvSpPr>
          <p:cNvPr id="53251" name="Rectangle 2"/>
          <p:cNvSpPr>
            <a:spLocks noChangeArrowheads="1"/>
          </p:cNvSpPr>
          <p:nvPr/>
        </p:nvSpPr>
        <p:spPr bwMode="auto">
          <a:xfrm>
            <a:off x="8534400" y="6477000"/>
            <a:ext cx="381000" cy="228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3252" name="Rectangle 3"/>
          <p:cNvSpPr>
            <a:spLocks noGrp="1" noChangeArrowheads="1"/>
          </p:cNvSpPr>
          <p:nvPr>
            <p:ph type="title"/>
          </p:nvPr>
        </p:nvSpPr>
        <p:spPr/>
        <p:txBody>
          <a:bodyPr lIns="90487" tIns="44450" rIns="90487" bIns="44450"/>
          <a:lstStyle/>
          <a:p>
            <a:pPr algn="ctr" eaLnBrk="1" hangingPunct="1"/>
            <a:r>
              <a:rPr lang="en-US" sz="3600" dirty="0"/>
              <a:t>3.1.2.2 Negative Slope Models</a:t>
            </a:r>
            <a:endParaRPr lang="en-US" sz="4400" dirty="0"/>
          </a:p>
        </p:txBody>
      </p:sp>
      <p:sp>
        <p:nvSpPr>
          <p:cNvPr id="460804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0" y="1066800"/>
            <a:ext cx="9144000" cy="5791200"/>
          </a:xfrm>
        </p:spPr>
        <p:txBody>
          <a:bodyPr lIns="90487" tIns="44450" rIns="90487" bIns="44450"/>
          <a:lstStyle/>
          <a:p>
            <a:pPr marL="609600" indent="-609600" eaLnBrk="1" hangingPunct="1">
              <a:buFontTx/>
              <a:buNone/>
            </a:pPr>
            <a:r>
              <a:rPr lang="en-US" u="sng" dirty="0"/>
              <a:t>Examples:</a:t>
            </a:r>
          </a:p>
          <a:p>
            <a:pPr marL="609600" indent="-609600" eaLnBrk="1" hangingPunct="1">
              <a:buFontTx/>
              <a:buNone/>
            </a:pPr>
            <a:endParaRPr lang="en-US" sz="1600" u="sng" dirty="0"/>
          </a:p>
          <a:p>
            <a:pPr marL="609600" indent="-609600" eaLnBrk="1" hangingPunct="1">
              <a:buFontTx/>
              <a:buNone/>
            </a:pPr>
            <a:r>
              <a:rPr lang="en-US" dirty="0"/>
              <a:t>-Drugs: fries a lot of brain cells to start, then when your whole brain is fried, few left to fry</a:t>
            </a:r>
          </a:p>
          <a:p>
            <a:pPr marL="609600" indent="-609600" eaLnBrk="1" hangingPunct="1">
              <a:buFontTx/>
              <a:buNone/>
            </a:pPr>
            <a:r>
              <a:rPr lang="en-US" dirty="0"/>
              <a:t>-Subsides: Large when you are poor, and small when you are rich</a:t>
            </a:r>
          </a:p>
          <a:p>
            <a:pPr marL="609600" indent="-609600" eaLnBrk="1" hangingPunct="1">
              <a:buFontTx/>
              <a:buNone/>
            </a:pPr>
            <a:r>
              <a:rPr lang="en-US" dirty="0"/>
              <a:t>-Earthquake: Each aftershock is less than the previous </a:t>
            </a:r>
          </a:p>
          <a:p>
            <a:pPr marL="609600" indent="-609600" eaLnBrk="1" hangingPunct="1">
              <a:buFontTx/>
              <a:buNone/>
            </a:pPr>
            <a:endParaRPr lang="en-US" dirty="0"/>
          </a:p>
        </p:txBody>
      </p:sp>
    </p:spTree>
  </p:cSld>
  <p:clrMapOvr>
    <a:masterClrMapping/>
  </p:clrMapOvr>
  <p:transition spd="med">
    <p:pull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608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608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0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6080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6080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0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6080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6080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0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6080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6080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0804" grpId="0" build="p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BC7B353-588B-4B32-BA59-AD79E56E9083}" type="slidenum">
              <a:rPr lang="en-CA"/>
              <a:pPr>
                <a:defRPr/>
              </a:pPr>
              <a:t>29</a:t>
            </a:fld>
            <a:endParaRPr lang="en-CA"/>
          </a:p>
        </p:txBody>
      </p:sp>
      <p:sp>
        <p:nvSpPr>
          <p:cNvPr id="18436" name="Rectangle 2"/>
          <p:cNvSpPr>
            <a:spLocks noChangeArrowheads="1"/>
          </p:cNvSpPr>
          <p:nvPr/>
        </p:nvSpPr>
        <p:spPr bwMode="auto">
          <a:xfrm>
            <a:off x="8534400" y="6477000"/>
            <a:ext cx="381000" cy="228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8437" name="Rectangle 3"/>
          <p:cNvSpPr>
            <a:spLocks noGrp="1" noChangeArrowheads="1"/>
          </p:cNvSpPr>
          <p:nvPr>
            <p:ph type="title"/>
          </p:nvPr>
        </p:nvSpPr>
        <p:spPr/>
        <p:txBody>
          <a:bodyPr lIns="90487" tIns="44450" rIns="90487" bIns="44450"/>
          <a:lstStyle/>
          <a:p>
            <a:pPr algn="ctr" eaLnBrk="1" hangingPunct="1"/>
            <a:r>
              <a:rPr lang="en-US" sz="3600" dirty="0"/>
              <a:t>3.1.2.2 Logistic Functional Form</a:t>
            </a:r>
            <a:endParaRPr lang="en-US" sz="4400" dirty="0"/>
          </a:p>
        </p:txBody>
      </p:sp>
      <p:sp>
        <p:nvSpPr>
          <p:cNvPr id="480260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228600" y="1066800"/>
            <a:ext cx="8915400" cy="5791200"/>
          </a:xfrm>
        </p:spPr>
        <p:txBody>
          <a:bodyPr lIns="90487" tIns="44450" rIns="90487" bIns="44450"/>
          <a:lstStyle/>
          <a:p>
            <a:pPr marL="609600" indent="-609600" eaLnBrk="1" hangingPunct="1">
              <a:buFontTx/>
              <a:buNone/>
            </a:pPr>
            <a:r>
              <a:rPr lang="en-US" sz="3600" u="sng"/>
              <a:t>Logistic:</a:t>
            </a:r>
          </a:p>
        </p:txBody>
      </p:sp>
      <p:graphicFrame>
        <p:nvGraphicFramePr>
          <p:cNvPr id="7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91721489"/>
              </p:ext>
            </p:extLst>
          </p:nvPr>
        </p:nvGraphicFramePr>
        <p:xfrm>
          <a:off x="679450" y="1752600"/>
          <a:ext cx="5648325" cy="160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37" name="Equation" r:id="rId4" imgW="1523880" imgH="431640" progId="Equation.DSMT4">
                  <p:embed/>
                </p:oleObj>
              </mc:Choice>
              <mc:Fallback>
                <p:oleObj name="Equation" r:id="rId4" imgW="1523880" imgH="431640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9450" y="1752600"/>
                        <a:ext cx="5648325" cy="160020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4"/>
          <p:cNvSpPr txBox="1">
            <a:spLocks noChangeArrowheads="1"/>
          </p:cNvSpPr>
          <p:nvPr/>
        </p:nvSpPr>
        <p:spPr bwMode="auto">
          <a:xfrm>
            <a:off x="228600" y="2971800"/>
            <a:ext cx="8915400" cy="579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0487" tIns="44450" rIns="90487" bIns="44450"/>
          <a:lstStyle/>
          <a:p>
            <a:pPr marL="609600" indent="-609600">
              <a:spcBef>
                <a:spcPct val="20000"/>
              </a:spcBef>
              <a:defRPr/>
            </a:pPr>
            <a:endParaRPr lang="en-US" sz="1400" kern="0" dirty="0">
              <a:latin typeface="+mn-lt"/>
              <a:cs typeface="+mn-cs"/>
            </a:endParaRPr>
          </a:p>
          <a:p>
            <a:pPr marL="609600" indent="-609600">
              <a:spcBef>
                <a:spcPct val="20000"/>
              </a:spcBef>
              <a:defRPr/>
            </a:pPr>
            <a:r>
              <a:rPr lang="en-US" sz="3600" kern="0" dirty="0">
                <a:latin typeface="+mn-lt"/>
                <a:cs typeface="+mn-cs"/>
              </a:rPr>
              <a:t>-if all </a:t>
            </a:r>
            <a:r>
              <a:rPr lang="el-GR" sz="3600" dirty="0">
                <a:cs typeface="+mn-cs"/>
              </a:rPr>
              <a:t>β</a:t>
            </a:r>
            <a:r>
              <a:rPr lang="en-CA" sz="3600" dirty="0">
                <a:cs typeface="+mn-cs"/>
              </a:rPr>
              <a:t>’s</a:t>
            </a:r>
            <a:r>
              <a:rPr lang="en-US" sz="3600" kern="0" dirty="0">
                <a:latin typeface="+mn-lt"/>
                <a:cs typeface="+mn-cs"/>
              </a:rPr>
              <a:t> are positive and </a:t>
            </a:r>
            <a:r>
              <a:rPr lang="el-GR" sz="3600" dirty="0">
                <a:cs typeface="+mn-cs"/>
              </a:rPr>
              <a:t>β</a:t>
            </a:r>
            <a:r>
              <a:rPr lang="en-CA" sz="3600" baseline="-25000" dirty="0">
                <a:cs typeface="+mn-cs"/>
              </a:rPr>
              <a:t>2</a:t>
            </a:r>
            <a:r>
              <a:rPr lang="en-CA" sz="3600" dirty="0">
                <a:cs typeface="+mn-cs"/>
              </a:rPr>
              <a:t> &gt; </a:t>
            </a:r>
            <a:r>
              <a:rPr lang="el-GR" sz="3600" dirty="0">
                <a:cs typeface="+mn-cs"/>
              </a:rPr>
              <a:t>β</a:t>
            </a:r>
            <a:r>
              <a:rPr lang="en-CA" sz="3600" baseline="-25000" dirty="0">
                <a:cs typeface="+mn-cs"/>
              </a:rPr>
              <a:t>1</a:t>
            </a:r>
            <a:r>
              <a:rPr lang="en-US" sz="3600" kern="0" dirty="0">
                <a:latin typeface="+mn-lt"/>
                <a:cs typeface="+mn-cs"/>
              </a:rPr>
              <a:t>, slanted-S shape</a:t>
            </a:r>
          </a:p>
          <a:p>
            <a:pPr marL="609600" indent="-609600">
              <a:spcBef>
                <a:spcPct val="20000"/>
              </a:spcBef>
              <a:defRPr/>
            </a:pPr>
            <a:r>
              <a:rPr lang="en-US" sz="3600" kern="0" dirty="0">
                <a:latin typeface="+mn-lt"/>
                <a:cs typeface="+mn-cs"/>
              </a:rPr>
              <a:t>-you can create or find a functional form to model any relationship</a:t>
            </a:r>
          </a:p>
        </p:txBody>
      </p:sp>
    </p:spTree>
  </p:cSld>
  <p:clrMapOvr>
    <a:masterClrMapping/>
  </p:clrMapOvr>
  <p:transition spd="med">
    <p:pull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02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802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802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0260" grpId="0" build="p"/>
      <p:bldP spid="8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2108" name="Picture 12" descr="Image result for global warming graph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1828800"/>
            <a:ext cx="5210175" cy="3781425"/>
          </a:xfrm>
          <a:prstGeom prst="rect">
            <a:avLst/>
          </a:prstGeom>
          <a:noFill/>
        </p:spPr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CD9F661-E851-46D1-AEE1-6A3E9FEA9C82}" type="slidenum">
              <a:rPr lang="en-CA"/>
              <a:pPr>
                <a:defRPr/>
              </a:pPr>
              <a:t>3</a:t>
            </a:fld>
            <a:endParaRPr lang="en-CA"/>
          </a:p>
        </p:txBody>
      </p:sp>
      <p:sp>
        <p:nvSpPr>
          <p:cNvPr id="45059" name="Rectangle 2"/>
          <p:cNvSpPr>
            <a:spLocks noChangeArrowheads="1"/>
          </p:cNvSpPr>
          <p:nvPr/>
        </p:nvSpPr>
        <p:spPr bwMode="auto">
          <a:xfrm>
            <a:off x="8534400" y="6477000"/>
            <a:ext cx="381000" cy="228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060" name="Rectangle 3"/>
          <p:cNvSpPr>
            <a:spLocks noGrp="1" noChangeArrowheads="1"/>
          </p:cNvSpPr>
          <p:nvPr>
            <p:ph type="title"/>
          </p:nvPr>
        </p:nvSpPr>
        <p:spPr/>
        <p:txBody>
          <a:bodyPr lIns="90487" tIns="44450" rIns="90487" bIns="44450"/>
          <a:lstStyle/>
          <a:p>
            <a:pPr algn="ctr" eaLnBrk="1" hangingPunct="1"/>
            <a:r>
              <a:rPr lang="en-US" sz="3600" dirty="0"/>
              <a:t>3. Global Warming and Functional Form</a:t>
            </a:r>
            <a:endParaRPr lang="en-US" sz="4400" dirty="0"/>
          </a:p>
        </p:txBody>
      </p:sp>
      <p:sp>
        <p:nvSpPr>
          <p:cNvPr id="577540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0" y="914400"/>
            <a:ext cx="9144000" cy="5181600"/>
          </a:xfrm>
        </p:spPr>
        <p:txBody>
          <a:bodyPr lIns="90487" tIns="44450" rIns="90487" bIns="44450"/>
          <a:lstStyle/>
          <a:p>
            <a:pPr marL="5734050" indent="-5734050" defTabSz="898525" eaLnBrk="1" hangingPunct="1">
              <a:buFontTx/>
              <a:buNone/>
            </a:pPr>
            <a:r>
              <a:rPr lang="en-US" dirty="0"/>
              <a:t>When viewing historical data on temperature, most people assume a positive linear relationship (overlaid in blue)</a:t>
            </a:r>
            <a:endParaRPr lang="en-US" sz="3600" dirty="0"/>
          </a:p>
        </p:txBody>
      </p:sp>
      <p:cxnSp>
        <p:nvCxnSpPr>
          <p:cNvPr id="8" name="Straight Arrow Connector 7"/>
          <p:cNvCxnSpPr/>
          <p:nvPr/>
        </p:nvCxnSpPr>
        <p:spPr>
          <a:xfrm flipV="1">
            <a:off x="1295400" y="2362200"/>
            <a:ext cx="3124200" cy="2057400"/>
          </a:xfrm>
          <a:prstGeom prst="straightConnector1">
            <a:avLst/>
          </a:prstGeom>
          <a:ln w="88900">
            <a:solidFill>
              <a:schemeClr val="accent6"/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4"/>
          <p:cNvSpPr txBox="1">
            <a:spLocks noChangeArrowheads="1"/>
          </p:cNvSpPr>
          <p:nvPr/>
        </p:nvSpPr>
        <p:spPr bwMode="auto">
          <a:xfrm>
            <a:off x="0" y="6134100"/>
            <a:ext cx="9144000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487" tIns="44450" rIns="90487" bIns="44450" numCol="1" anchor="t" anchorCtr="0" compatLnSpc="1">
            <a:prstTxWarp prst="textNoShape">
              <a:avLst/>
            </a:prstTxWarp>
          </a:bodyPr>
          <a:lstStyle/>
          <a:p>
            <a:pPr marL="5734050" lvl="0" indent="-5734050" defTabSz="898525">
              <a:spcBef>
                <a:spcPct val="20000"/>
              </a:spcBef>
            </a:pP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Source: BBC, </a:t>
            </a:r>
            <a:r>
              <a:rPr lang="en-US" sz="1600" kern="0" dirty="0">
                <a:latin typeface="+mn-lt"/>
                <a:cs typeface="+mn-cs"/>
              </a:rPr>
              <a:t>http://www.bbc.co.uk/bitesize/higher/geography/physical/atmosphere/revision/2/</a:t>
            </a:r>
            <a:endParaRPr kumimoji="0" lang="en-US" sz="16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32098" name="AutoShape 2" descr="Image result for global warming graph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CA"/>
          </a:p>
        </p:txBody>
      </p:sp>
      <p:sp>
        <p:nvSpPr>
          <p:cNvPr id="132100" name="AutoShape 4" descr="Image result for global warming graph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CA"/>
          </a:p>
        </p:txBody>
      </p:sp>
      <p:sp>
        <p:nvSpPr>
          <p:cNvPr id="132102" name="AutoShape 6" descr="Image result for global warming graph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CA"/>
          </a:p>
        </p:txBody>
      </p:sp>
      <p:sp>
        <p:nvSpPr>
          <p:cNvPr id="132104" name="AutoShape 8" descr="Image result for global warming graph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CA"/>
          </a:p>
        </p:txBody>
      </p:sp>
      <p:sp>
        <p:nvSpPr>
          <p:cNvPr id="132106" name="AutoShape 10" descr="Image result for global warming graph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CA"/>
          </a:p>
        </p:txBody>
      </p:sp>
    </p:spTree>
  </p:cSld>
  <p:clrMapOvr>
    <a:masterClrMapping/>
  </p:clrMapOvr>
  <p:transition spd="med">
    <p:pull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75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775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775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7540" grpId="0" build="p"/>
      <p:bldP spid="9" grpId="0" build="p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F9E9417-F020-42AB-995B-9A96D9D86D43}" type="slidenum">
              <a:rPr lang="en-CA"/>
              <a:pPr>
                <a:defRPr/>
              </a:pPr>
              <a:t>30</a:t>
            </a:fld>
            <a:endParaRPr lang="en-CA"/>
          </a:p>
        </p:txBody>
      </p:sp>
      <p:sp>
        <p:nvSpPr>
          <p:cNvPr id="19460" name="Rectangle 2"/>
          <p:cNvSpPr>
            <a:spLocks noChangeArrowheads="1"/>
          </p:cNvSpPr>
          <p:nvPr/>
        </p:nvSpPr>
        <p:spPr bwMode="auto">
          <a:xfrm>
            <a:off x="8534400" y="6477000"/>
            <a:ext cx="381000" cy="228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9461" name="Rectangle 3"/>
          <p:cNvSpPr>
            <a:spLocks noGrp="1" noChangeArrowheads="1"/>
          </p:cNvSpPr>
          <p:nvPr>
            <p:ph type="title"/>
          </p:nvPr>
        </p:nvSpPr>
        <p:spPr/>
        <p:txBody>
          <a:bodyPr lIns="90487" tIns="44450" rIns="90487" bIns="44450"/>
          <a:lstStyle/>
          <a:p>
            <a:pPr algn="ctr" eaLnBrk="1" hangingPunct="1"/>
            <a:r>
              <a:rPr lang="en-US" sz="3600"/>
              <a:t>3.1.2.2 Logistic Model</a:t>
            </a:r>
            <a:endParaRPr lang="en-US" sz="4400"/>
          </a:p>
        </p:txBody>
      </p:sp>
      <p:sp>
        <p:nvSpPr>
          <p:cNvPr id="482308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228600" y="1066800"/>
            <a:ext cx="8915400" cy="5791200"/>
          </a:xfrm>
        </p:spPr>
        <p:txBody>
          <a:bodyPr lIns="90487" tIns="44450" rIns="90487" bIns="44450"/>
          <a:lstStyle/>
          <a:p>
            <a:pPr marL="609600" indent="-609600" eaLnBrk="1" hangingPunct="1">
              <a:buFontTx/>
              <a:buNone/>
            </a:pPr>
            <a:r>
              <a:rPr lang="en-US" sz="3600" u="sng"/>
              <a:t>Logistic:</a:t>
            </a:r>
          </a:p>
        </p:txBody>
      </p:sp>
      <p:graphicFrame>
        <p:nvGraphicFramePr>
          <p:cNvPr id="664577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42708202"/>
              </p:ext>
            </p:extLst>
          </p:nvPr>
        </p:nvGraphicFramePr>
        <p:xfrm>
          <a:off x="679450" y="1752600"/>
          <a:ext cx="5648325" cy="160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61" name="Equation" r:id="rId4" imgW="1523880" imgH="431640" progId="Equation.DSMT4">
                  <p:embed/>
                </p:oleObj>
              </mc:Choice>
              <mc:Fallback>
                <p:oleObj name="Equation" r:id="rId4" imgW="1523880" imgH="431640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9450" y="1752600"/>
                        <a:ext cx="5648325" cy="160020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4"/>
          <p:cNvSpPr txBox="1">
            <a:spLocks noChangeArrowheads="1"/>
          </p:cNvSpPr>
          <p:nvPr/>
        </p:nvSpPr>
        <p:spPr bwMode="auto">
          <a:xfrm>
            <a:off x="152400" y="3352800"/>
            <a:ext cx="8915400" cy="579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0487" tIns="44450" rIns="90487" bIns="44450"/>
          <a:lstStyle/>
          <a:p>
            <a:pPr marL="609600" indent="-609600">
              <a:spcBef>
                <a:spcPct val="20000"/>
              </a:spcBef>
              <a:defRPr/>
            </a:pPr>
            <a:endParaRPr lang="en-US" sz="1400" kern="0" dirty="0">
              <a:latin typeface="+mn-lt"/>
              <a:cs typeface="+mn-cs"/>
            </a:endParaRPr>
          </a:p>
          <a:p>
            <a:pPr marL="609600" indent="-609600">
              <a:spcBef>
                <a:spcPct val="20000"/>
              </a:spcBef>
              <a:defRPr/>
            </a:pPr>
            <a:r>
              <a:rPr lang="en-US" sz="3600" u="sng" kern="0" dirty="0">
                <a:latin typeface="+mn-lt"/>
                <a:cs typeface="+mn-cs"/>
              </a:rPr>
              <a:t>Examples:</a:t>
            </a:r>
          </a:p>
          <a:p>
            <a:pPr marL="609600" indent="-609600">
              <a:spcBef>
                <a:spcPct val="20000"/>
              </a:spcBef>
              <a:defRPr/>
            </a:pPr>
            <a:r>
              <a:rPr lang="en-US" sz="3600" kern="0" dirty="0">
                <a:latin typeface="+mn-lt"/>
                <a:cs typeface="+mn-cs"/>
              </a:rPr>
              <a:t>Investing in undervalued stock.  Little return, then huge increase (stock realized), then little return.</a:t>
            </a:r>
          </a:p>
        </p:txBody>
      </p:sp>
    </p:spTree>
  </p:cSld>
  <p:clrMapOvr>
    <a:masterClrMapping/>
  </p:clrMapOvr>
  <p:transition spd="med">
    <p:pull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23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823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823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45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645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645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2308" grpId="0" build="p"/>
      <p:bldP spid="7" grpId="0" build="p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D7EECF5-6728-4E58-9408-5EA7EDA89725}" type="slidenum">
              <a:rPr lang="en-CA"/>
              <a:pPr>
                <a:defRPr/>
              </a:pPr>
              <a:t>31</a:t>
            </a:fld>
            <a:endParaRPr lang="en-CA"/>
          </a:p>
        </p:txBody>
      </p:sp>
      <p:sp>
        <p:nvSpPr>
          <p:cNvPr id="55299" name="Rectangle 2"/>
          <p:cNvSpPr>
            <a:spLocks noChangeArrowheads="1"/>
          </p:cNvSpPr>
          <p:nvPr/>
        </p:nvSpPr>
        <p:spPr bwMode="auto">
          <a:xfrm>
            <a:off x="8534400" y="6477000"/>
            <a:ext cx="381000" cy="228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5300" name="Rectangle 3"/>
          <p:cNvSpPr>
            <a:spLocks noGrp="1" noChangeArrowheads="1"/>
          </p:cNvSpPr>
          <p:nvPr>
            <p:ph type="title"/>
          </p:nvPr>
        </p:nvSpPr>
        <p:spPr/>
        <p:txBody>
          <a:bodyPr lIns="90487" tIns="44450" rIns="90487" bIns="44450"/>
          <a:lstStyle/>
          <a:p>
            <a:pPr algn="ctr" eaLnBrk="1" hangingPunct="1"/>
            <a:r>
              <a:rPr lang="en-US" sz="3600" dirty="0"/>
              <a:t>3.1.2.2 Cyclical Functional Form</a:t>
            </a:r>
            <a:endParaRPr lang="en-US" sz="4400" dirty="0"/>
          </a:p>
        </p:txBody>
      </p:sp>
      <p:sp>
        <p:nvSpPr>
          <p:cNvPr id="484356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228600" y="1066800"/>
            <a:ext cx="8915400" cy="5791200"/>
          </a:xfrm>
        </p:spPr>
        <p:txBody>
          <a:bodyPr lIns="90487" tIns="44450" rIns="90487" bIns="44450"/>
          <a:lstStyle/>
          <a:p>
            <a:pPr marL="609600" indent="-609600" eaLnBrk="1" hangingPunct="1">
              <a:buFontTx/>
              <a:buNone/>
            </a:pPr>
            <a:r>
              <a:rPr lang="en-US" sz="3600" u="sng" dirty="0"/>
              <a:t>Cyclical:</a:t>
            </a:r>
          </a:p>
          <a:p>
            <a:pPr marL="609600" indent="-609600" eaLnBrk="1" hangingPunct="1">
              <a:buFontTx/>
              <a:buNone/>
            </a:pPr>
            <a:endParaRPr lang="en-US" sz="1200" dirty="0"/>
          </a:p>
          <a:p>
            <a:pPr marL="609600" indent="-609600" eaLnBrk="1" hangingPunct="1">
              <a:buFontTx/>
              <a:buNone/>
            </a:pPr>
            <a:r>
              <a:rPr lang="en-US" sz="6000" dirty="0"/>
              <a:t>Y= </a:t>
            </a:r>
            <a:r>
              <a:rPr lang="el-GR" sz="6000" dirty="0"/>
              <a:t>β</a:t>
            </a:r>
            <a:r>
              <a:rPr lang="en-CA" sz="6000" baseline="-25000" dirty="0"/>
              <a:t>1 </a:t>
            </a:r>
            <a:r>
              <a:rPr lang="en-US" sz="6000" dirty="0"/>
              <a:t>+</a:t>
            </a:r>
            <a:r>
              <a:rPr lang="el-GR" sz="6000" dirty="0"/>
              <a:t> β</a:t>
            </a:r>
            <a:r>
              <a:rPr lang="en-CA" sz="6000" baseline="-25000" dirty="0"/>
              <a:t>2 </a:t>
            </a:r>
            <a:r>
              <a:rPr lang="en-US" sz="6000" dirty="0"/>
              <a:t>sin(2</a:t>
            </a:r>
            <a:r>
              <a:rPr lang="el-GR" sz="6000" dirty="0">
                <a:cs typeface="Arial" pitchFamily="34" charset="0"/>
              </a:rPr>
              <a:t>π</a:t>
            </a:r>
            <a:r>
              <a:rPr lang="en-US" sz="6000" dirty="0">
                <a:cs typeface="Arial" pitchFamily="34" charset="0"/>
              </a:rPr>
              <a:t>X/p)</a:t>
            </a:r>
          </a:p>
          <a:p>
            <a:pPr marL="609600" indent="-609600" eaLnBrk="1" hangingPunct="1">
              <a:buFontTx/>
              <a:buNone/>
            </a:pPr>
            <a:r>
              <a:rPr lang="en-US" sz="6000" dirty="0">
                <a:cs typeface="Arial" pitchFamily="34" charset="0"/>
              </a:rPr>
              <a:t>			+</a:t>
            </a:r>
            <a:r>
              <a:rPr lang="el-GR" sz="6000" dirty="0"/>
              <a:t> β</a:t>
            </a:r>
            <a:r>
              <a:rPr lang="en-CA" sz="6000" baseline="-25000" dirty="0"/>
              <a:t>3 </a:t>
            </a:r>
            <a:r>
              <a:rPr lang="en-US" sz="6000" dirty="0" err="1">
                <a:cs typeface="Arial" pitchFamily="34" charset="0"/>
              </a:rPr>
              <a:t>cos</a:t>
            </a:r>
            <a:r>
              <a:rPr lang="en-US" sz="6000" dirty="0">
                <a:cs typeface="Arial" pitchFamily="34" charset="0"/>
              </a:rPr>
              <a:t>(2</a:t>
            </a:r>
            <a:r>
              <a:rPr lang="el-GR" sz="6000" dirty="0">
                <a:cs typeface="Arial" pitchFamily="34" charset="0"/>
              </a:rPr>
              <a:t>π</a:t>
            </a:r>
            <a:r>
              <a:rPr lang="en-US" sz="6000" dirty="0">
                <a:cs typeface="Arial" pitchFamily="34" charset="0"/>
              </a:rPr>
              <a:t>X/p)</a:t>
            </a:r>
            <a:endParaRPr lang="el-GR" sz="6000" dirty="0">
              <a:cs typeface="Arial" pitchFamily="34" charset="0"/>
            </a:endParaRPr>
          </a:p>
          <a:p>
            <a:pPr marL="609600" indent="-609600" eaLnBrk="1" hangingPunct="1">
              <a:buFontTx/>
              <a:buNone/>
            </a:pPr>
            <a:endParaRPr lang="en-US" sz="1400" dirty="0"/>
          </a:p>
          <a:p>
            <a:pPr marL="609600" indent="-609600" eaLnBrk="1" hangingPunct="1">
              <a:buFontTx/>
              <a:buNone/>
            </a:pPr>
            <a:endParaRPr lang="en-US" sz="3600" baseline="-25000" dirty="0"/>
          </a:p>
          <a:p>
            <a:pPr marL="609600" indent="-609600" eaLnBrk="1" hangingPunct="1">
              <a:buFontTx/>
              <a:buNone/>
            </a:pPr>
            <a:r>
              <a:rPr lang="en-US" sz="3600" dirty="0"/>
              <a:t>-alternating negative and positive growth</a:t>
            </a:r>
          </a:p>
        </p:txBody>
      </p:sp>
    </p:spTree>
  </p:cSld>
  <p:clrMapOvr>
    <a:masterClrMapping/>
  </p:clrMapOvr>
  <p:transition spd="med">
    <p:pull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43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843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843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435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8435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8435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435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8435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8435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435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8435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8435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4356" grpId="0" build="p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AECB599-241E-4563-B5C2-820E27C21E8D}" type="slidenum">
              <a:rPr lang="en-CA"/>
              <a:pPr>
                <a:defRPr/>
              </a:pPr>
              <a:t>32</a:t>
            </a:fld>
            <a:endParaRPr lang="en-CA"/>
          </a:p>
        </p:txBody>
      </p:sp>
      <p:sp>
        <p:nvSpPr>
          <p:cNvPr id="20484" name="Rectangle 2"/>
          <p:cNvSpPr>
            <a:spLocks noChangeArrowheads="1"/>
          </p:cNvSpPr>
          <p:nvPr/>
        </p:nvSpPr>
        <p:spPr bwMode="auto">
          <a:xfrm>
            <a:off x="8534400" y="6477000"/>
            <a:ext cx="381000" cy="228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485" name="Rectangle 3"/>
          <p:cNvSpPr>
            <a:spLocks noGrp="1" noChangeArrowheads="1"/>
          </p:cNvSpPr>
          <p:nvPr>
            <p:ph type="title"/>
          </p:nvPr>
        </p:nvSpPr>
        <p:spPr/>
        <p:txBody>
          <a:bodyPr lIns="90487" tIns="44450" rIns="90487" bIns="44450"/>
          <a:lstStyle/>
          <a:p>
            <a:pPr algn="ctr" eaLnBrk="1" hangingPunct="1"/>
            <a:r>
              <a:rPr lang="en-US" sz="3600"/>
              <a:t>3.1.2.2 Cyclical Model</a:t>
            </a:r>
            <a:endParaRPr lang="en-US" sz="4400"/>
          </a:p>
        </p:txBody>
      </p:sp>
      <p:sp>
        <p:nvSpPr>
          <p:cNvPr id="489476" name="Rectangle 4"/>
          <p:cNvSpPr>
            <a:spLocks noGrp="1" noChangeArrowheads="1"/>
          </p:cNvSpPr>
          <p:nvPr>
            <p:ph type="body" sz="half" idx="1"/>
          </p:nvPr>
        </p:nvSpPr>
        <p:spPr>
          <a:xfrm>
            <a:off x="228600" y="1219200"/>
            <a:ext cx="5334000" cy="5181600"/>
          </a:xfrm>
        </p:spPr>
        <p:txBody>
          <a:bodyPr lIns="90487" tIns="44450" rIns="90487" bIns="44450"/>
          <a:lstStyle/>
          <a:p>
            <a:pPr marL="609600" indent="-609600" eaLnBrk="1" hangingPunct="1">
              <a:buFontTx/>
              <a:buNone/>
            </a:pPr>
            <a:r>
              <a:rPr lang="en-US"/>
              <a:t>Cyclical </a:t>
            </a:r>
          </a:p>
          <a:p>
            <a:pPr marL="609600" indent="-609600" eaLnBrk="1" hangingPunct="1">
              <a:buFontTx/>
              <a:buNone/>
            </a:pPr>
            <a:endParaRPr lang="en-US" sz="1000"/>
          </a:p>
          <a:p>
            <a:pPr marL="609600" indent="-609600" eaLnBrk="1" hangingPunct="1">
              <a:buFontTx/>
              <a:buNone/>
            </a:pPr>
            <a:endParaRPr lang="en-US"/>
          </a:p>
        </p:txBody>
      </p:sp>
      <p:graphicFrame>
        <p:nvGraphicFramePr>
          <p:cNvPr id="489478" name="Object 6"/>
          <p:cNvGraphicFramePr>
            <a:graphicFrameLocks noGrp="1" noChangeAspect="1"/>
          </p:cNvGraphicFramePr>
          <p:nvPr>
            <p:ph sz="half" idx="2"/>
          </p:nvPr>
        </p:nvGraphicFramePr>
        <p:xfrm>
          <a:off x="1143000" y="1752600"/>
          <a:ext cx="6819900" cy="49006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85" name="Chart" r:id="rId4" imgW="3686188" imgH="2648102" progId="Excel.Sheet.8">
                  <p:embed/>
                </p:oleObj>
              </mc:Choice>
              <mc:Fallback>
                <p:oleObj name="Chart" r:id="rId4" imgW="3686188" imgH="2648102" progId="Excel.Sheet.8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1752600"/>
                        <a:ext cx="6819900" cy="49006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med">
    <p:pull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94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894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894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94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894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894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4894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9476" grpId="0" build="p"/>
      <p:bldOleChart spid="489478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9C7DF83-87E5-4DA6-966A-7C995DC4BF7D}" type="slidenum">
              <a:rPr lang="en-CA"/>
              <a:pPr>
                <a:defRPr/>
              </a:pPr>
              <a:t>33</a:t>
            </a:fld>
            <a:endParaRPr lang="en-CA"/>
          </a:p>
        </p:txBody>
      </p:sp>
      <p:sp>
        <p:nvSpPr>
          <p:cNvPr id="56323" name="Rectangle 2"/>
          <p:cNvSpPr>
            <a:spLocks noChangeArrowheads="1"/>
          </p:cNvSpPr>
          <p:nvPr/>
        </p:nvSpPr>
        <p:spPr bwMode="auto">
          <a:xfrm>
            <a:off x="8534400" y="6477000"/>
            <a:ext cx="381000" cy="228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6324" name="Rectangle 3"/>
          <p:cNvSpPr>
            <a:spLocks noGrp="1" noChangeArrowheads="1"/>
          </p:cNvSpPr>
          <p:nvPr>
            <p:ph type="title"/>
          </p:nvPr>
        </p:nvSpPr>
        <p:spPr/>
        <p:txBody>
          <a:bodyPr lIns="90487" tIns="44450" rIns="90487" bIns="44450"/>
          <a:lstStyle/>
          <a:p>
            <a:pPr algn="ctr" eaLnBrk="1" hangingPunct="1"/>
            <a:r>
              <a:rPr lang="en-US" sz="3600"/>
              <a:t>3.1.2.2 Cyclical Model</a:t>
            </a:r>
            <a:endParaRPr lang="en-US" sz="4400"/>
          </a:p>
        </p:txBody>
      </p:sp>
      <p:sp>
        <p:nvSpPr>
          <p:cNvPr id="491524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228600" y="1066800"/>
            <a:ext cx="8915400" cy="5791200"/>
          </a:xfrm>
        </p:spPr>
        <p:txBody>
          <a:bodyPr lIns="90487" tIns="44450" rIns="90487" bIns="44450"/>
          <a:lstStyle/>
          <a:p>
            <a:pPr marL="609600" indent="-609600" eaLnBrk="1" hangingPunct="1">
              <a:buFontTx/>
              <a:buNone/>
            </a:pPr>
            <a:endParaRPr lang="en-US" sz="1200"/>
          </a:p>
          <a:p>
            <a:pPr marL="609600" indent="-609600" eaLnBrk="1" hangingPunct="1">
              <a:buFontTx/>
              <a:buNone/>
            </a:pPr>
            <a:r>
              <a:rPr lang="en-US" sz="3600" u="sng"/>
              <a:t>Examples:</a:t>
            </a:r>
          </a:p>
          <a:p>
            <a:pPr marL="609600" indent="-609600" eaLnBrk="1" hangingPunct="1">
              <a:buFontTx/>
              <a:buNone/>
            </a:pPr>
            <a:r>
              <a:rPr lang="en-US" sz="3600"/>
              <a:t>Housing markets</a:t>
            </a:r>
          </a:p>
          <a:p>
            <a:pPr marL="609600" indent="-609600" eaLnBrk="1" hangingPunct="1">
              <a:buFontTx/>
              <a:buNone/>
            </a:pPr>
            <a:r>
              <a:rPr lang="en-US" sz="3600"/>
              <a:t>Tech markets</a:t>
            </a:r>
          </a:p>
          <a:p>
            <a:pPr marL="609600" indent="-609600" eaLnBrk="1" hangingPunct="1">
              <a:buFontTx/>
              <a:buNone/>
            </a:pPr>
            <a:r>
              <a:rPr lang="en-US" sz="3600"/>
              <a:t>Oil markets</a:t>
            </a:r>
          </a:p>
          <a:p>
            <a:pPr marL="609600" indent="-609600" eaLnBrk="1" hangingPunct="1">
              <a:buFontTx/>
              <a:buNone/>
            </a:pPr>
            <a:r>
              <a:rPr lang="en-US" sz="3600"/>
              <a:t>Yearly seasonal markets (fruit, ice cream, etc.)</a:t>
            </a:r>
          </a:p>
          <a:p>
            <a:pPr marL="609600" indent="-609600" eaLnBrk="1" hangingPunct="1">
              <a:buFontTx/>
              <a:buNone/>
            </a:pPr>
            <a:endParaRPr lang="en-US" sz="3600"/>
          </a:p>
        </p:txBody>
      </p:sp>
    </p:spTree>
  </p:cSld>
  <p:clrMapOvr>
    <a:masterClrMapping/>
  </p:clrMapOvr>
  <p:transition spd="med">
    <p:pull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915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915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915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915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2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9152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9152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2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9152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9152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2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9152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9152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1524" grpId="0" build="p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D3E8B2-7877-43F8-A2DE-24678BEA349A}" type="slidenum">
              <a:rPr lang="en-CA"/>
              <a:pPr>
                <a:defRPr/>
              </a:pPr>
              <a:t>34</a:t>
            </a:fld>
            <a:endParaRPr lang="en-CA"/>
          </a:p>
        </p:txBody>
      </p:sp>
      <p:sp>
        <p:nvSpPr>
          <p:cNvPr id="59395" name="Rectangle 2"/>
          <p:cNvSpPr>
            <a:spLocks noChangeArrowheads="1"/>
          </p:cNvSpPr>
          <p:nvPr/>
        </p:nvSpPr>
        <p:spPr bwMode="auto">
          <a:xfrm>
            <a:off x="8534400" y="6477000"/>
            <a:ext cx="381000" cy="228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9396" name="Rectangle 3"/>
          <p:cNvSpPr>
            <a:spLocks noGrp="1" noChangeArrowheads="1"/>
          </p:cNvSpPr>
          <p:nvPr>
            <p:ph type="title"/>
          </p:nvPr>
        </p:nvSpPr>
        <p:spPr/>
        <p:txBody>
          <a:bodyPr lIns="90487" tIns="44450" rIns="90487" bIns="44450"/>
          <a:lstStyle/>
          <a:p>
            <a:pPr algn="ctr" eaLnBrk="1" hangingPunct="1"/>
            <a:r>
              <a:rPr lang="en-US" sz="3600"/>
              <a:t>3.2.1 Mathematical Models of Economic Relationships #1</a:t>
            </a:r>
            <a:endParaRPr lang="en-US" sz="4400"/>
          </a:p>
        </p:txBody>
      </p:sp>
      <p:sp>
        <p:nvSpPr>
          <p:cNvPr id="579588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0" y="1295400"/>
            <a:ext cx="9144000" cy="5410200"/>
          </a:xfrm>
        </p:spPr>
        <p:txBody>
          <a:bodyPr lIns="90487" tIns="44450" rIns="90487" bIns="44450"/>
          <a:lstStyle/>
          <a:p>
            <a:pPr marL="609600" indent="-609600" eaLnBrk="1" hangingPunct="1">
              <a:buFontTx/>
              <a:buNone/>
            </a:pPr>
            <a:r>
              <a:rPr lang="en-US" u="sng"/>
              <a:t>Example 1 – Consumption Function</a:t>
            </a:r>
          </a:p>
          <a:p>
            <a:pPr marL="609600" indent="-609600" eaLnBrk="1" hangingPunct="1">
              <a:buFontTx/>
              <a:buNone/>
            </a:pPr>
            <a:r>
              <a:rPr lang="en-US"/>
              <a:t>-consumption is based on income</a:t>
            </a:r>
          </a:p>
          <a:p>
            <a:pPr marL="609600" indent="-609600" eaLnBrk="1" hangingPunct="1">
              <a:buFontTx/>
              <a:buNone/>
            </a:pPr>
            <a:r>
              <a:rPr lang="en-US"/>
              <a:t>-even with zero income, some consumption (</a:t>
            </a:r>
            <a:r>
              <a:rPr lang="en-US" b="1" i="1"/>
              <a:t>autonomous consumption</a:t>
            </a:r>
            <a:r>
              <a:rPr lang="en-US"/>
              <a:t>) occurs</a:t>
            </a:r>
          </a:p>
          <a:p>
            <a:pPr marL="609600" indent="-609600" eaLnBrk="1" hangingPunct="1">
              <a:buFontTx/>
              <a:buNone/>
            </a:pPr>
            <a:r>
              <a:rPr lang="en-US"/>
              <a:t>-as income rises, consumption rises   </a:t>
            </a:r>
          </a:p>
          <a:p>
            <a:pPr marL="609600" indent="-609600" eaLnBrk="1" hangingPunct="1">
              <a:buFontTx/>
              <a:buNone/>
            </a:pPr>
            <a:r>
              <a:rPr lang="en-US"/>
              <a:t>-out of every new dollar earned, a fraction, the marginal propensity to consume (</a:t>
            </a:r>
            <a:r>
              <a:rPr lang="en-US" b="1" i="1"/>
              <a:t>mpc</a:t>
            </a:r>
            <a:r>
              <a:rPr lang="en-US"/>
              <a:t>) is spent on consumption – remainder is saved</a:t>
            </a:r>
          </a:p>
          <a:p>
            <a:pPr marL="609600" indent="-609600" eaLnBrk="1" hangingPunct="1">
              <a:buFontTx/>
              <a:buNone/>
            </a:pPr>
            <a:r>
              <a:rPr lang="en-US"/>
              <a:t>-the mpc determines the slope of the graph</a:t>
            </a:r>
          </a:p>
        </p:txBody>
      </p:sp>
    </p:spTree>
  </p:cSld>
  <p:clrMapOvr>
    <a:masterClrMapping/>
  </p:clrMapOvr>
  <p:transition spd="med">
    <p:pull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95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795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795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958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7958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7958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958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7958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7958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958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7958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7958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958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7958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7958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958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7958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7958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9588" grpId="0" build="p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F2782AA-D100-4888-8CE3-EF4D39355E54}" type="slidenum">
              <a:rPr lang="en-CA"/>
              <a:pPr>
                <a:defRPr/>
              </a:pPr>
              <a:t>35</a:t>
            </a:fld>
            <a:endParaRPr lang="en-CA"/>
          </a:p>
        </p:txBody>
      </p:sp>
      <p:sp>
        <p:nvSpPr>
          <p:cNvPr id="22532" name="Rectangle 2"/>
          <p:cNvSpPr>
            <a:spLocks noChangeArrowheads="1"/>
          </p:cNvSpPr>
          <p:nvPr/>
        </p:nvSpPr>
        <p:spPr bwMode="auto">
          <a:xfrm>
            <a:off x="8534400" y="6477000"/>
            <a:ext cx="381000" cy="228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2533" name="Rectangle 3"/>
          <p:cNvSpPr>
            <a:spLocks noGrp="1" noChangeArrowheads="1"/>
          </p:cNvSpPr>
          <p:nvPr>
            <p:ph type="title"/>
          </p:nvPr>
        </p:nvSpPr>
        <p:spPr/>
        <p:txBody>
          <a:bodyPr lIns="90487" tIns="44450" rIns="90487" bIns="44450"/>
          <a:lstStyle/>
          <a:p>
            <a:pPr algn="ctr" eaLnBrk="1" hangingPunct="1"/>
            <a:r>
              <a:rPr lang="en-US" sz="3600"/>
              <a:t>3.2.1 Mathematical Models of Economic Relationships #1</a:t>
            </a:r>
            <a:endParaRPr lang="en-US" sz="4400"/>
          </a:p>
        </p:txBody>
      </p:sp>
      <p:sp>
        <p:nvSpPr>
          <p:cNvPr id="581636" name="Rectangle 4"/>
          <p:cNvSpPr>
            <a:spLocks noGrp="1" noChangeArrowheads="1"/>
          </p:cNvSpPr>
          <p:nvPr>
            <p:ph type="body" sz="half" idx="1"/>
          </p:nvPr>
        </p:nvSpPr>
        <p:spPr>
          <a:xfrm>
            <a:off x="228600" y="1219200"/>
            <a:ext cx="8610600" cy="5181600"/>
          </a:xfrm>
        </p:spPr>
        <p:txBody>
          <a:bodyPr lIns="90487" tIns="44450" rIns="90487" bIns="44450"/>
          <a:lstStyle/>
          <a:p>
            <a:pPr marL="609600" indent="-609600" eaLnBrk="1" hangingPunct="1">
              <a:buFontTx/>
              <a:buNone/>
            </a:pPr>
            <a:r>
              <a:rPr lang="en-US" sz="2800"/>
              <a:t>constant slope/mpc – is this realistic?</a:t>
            </a:r>
          </a:p>
          <a:p>
            <a:pPr marL="609600" indent="-609600" eaLnBrk="1" hangingPunct="1">
              <a:buFontTx/>
              <a:buNone/>
            </a:pPr>
            <a:endParaRPr lang="en-US" sz="2800"/>
          </a:p>
        </p:txBody>
      </p:sp>
      <p:graphicFrame>
        <p:nvGraphicFramePr>
          <p:cNvPr id="581637" name="Object 2"/>
          <p:cNvGraphicFramePr>
            <a:graphicFrameLocks noGrp="1" noChangeAspect="1"/>
          </p:cNvGraphicFramePr>
          <p:nvPr>
            <p:ph sz="half" idx="2"/>
          </p:nvPr>
        </p:nvGraphicFramePr>
        <p:xfrm>
          <a:off x="990600" y="1676400"/>
          <a:ext cx="7115175" cy="5111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33" name="Chart" r:id="rId4" imgW="3686188" imgH="2648102" progId="Excel.Sheet.8">
                  <p:embed/>
                </p:oleObj>
              </mc:Choice>
              <mc:Fallback>
                <p:oleObj name="Chart" r:id="rId4" imgW="3686188" imgH="2648102" progId="Excel.Sheet.8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1676400"/>
                        <a:ext cx="7115175" cy="5111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med">
    <p:pull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16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816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816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8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16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816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816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816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5816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816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1636" grpId="0" build="p"/>
      <p:bldOleChart spid="581637" grpId="0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0429A1A-D68E-4249-92C2-074AF7914846}" type="slidenum">
              <a:rPr lang="en-CA"/>
              <a:pPr>
                <a:defRPr/>
              </a:pPr>
              <a:t>36</a:t>
            </a:fld>
            <a:endParaRPr lang="en-CA"/>
          </a:p>
        </p:txBody>
      </p:sp>
      <p:sp>
        <p:nvSpPr>
          <p:cNvPr id="23556" name="Rectangle 2"/>
          <p:cNvSpPr>
            <a:spLocks noChangeArrowheads="1"/>
          </p:cNvSpPr>
          <p:nvPr/>
        </p:nvSpPr>
        <p:spPr bwMode="auto">
          <a:xfrm>
            <a:off x="8534400" y="6477000"/>
            <a:ext cx="381000" cy="228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3557" name="Rectangle 3"/>
          <p:cNvSpPr>
            <a:spLocks noGrp="1" noChangeArrowheads="1"/>
          </p:cNvSpPr>
          <p:nvPr>
            <p:ph type="title"/>
          </p:nvPr>
        </p:nvSpPr>
        <p:spPr/>
        <p:txBody>
          <a:bodyPr lIns="90487" tIns="44450" rIns="90487" bIns="44450"/>
          <a:lstStyle/>
          <a:p>
            <a:pPr algn="ctr" eaLnBrk="1" hangingPunct="1"/>
            <a:r>
              <a:rPr lang="en-US" sz="3600" dirty="0"/>
              <a:t>3.2.1 Mathematical Models of Economic Relationships #1</a:t>
            </a:r>
            <a:endParaRPr lang="en-US" sz="4400" dirty="0"/>
          </a:p>
        </p:txBody>
      </p:sp>
      <p:sp>
        <p:nvSpPr>
          <p:cNvPr id="584708" name="Rectangle 4"/>
          <p:cNvSpPr>
            <a:spLocks noGrp="1" noChangeArrowheads="1"/>
          </p:cNvSpPr>
          <p:nvPr>
            <p:ph type="body" sz="half" idx="1"/>
          </p:nvPr>
        </p:nvSpPr>
        <p:spPr>
          <a:xfrm>
            <a:off x="228600" y="1219200"/>
            <a:ext cx="8610600" cy="5181600"/>
          </a:xfrm>
        </p:spPr>
        <p:txBody>
          <a:bodyPr lIns="90487" tIns="44450" rIns="90487" bIns="44450"/>
          <a:lstStyle/>
          <a:p>
            <a:pPr marL="609600" indent="-609600" eaLnBrk="1" hangingPunct="1">
              <a:buFontTx/>
              <a:buNone/>
            </a:pPr>
            <a:r>
              <a:rPr lang="en-US" sz="2800"/>
              <a:t>decreasing slope/mpc –is this realistic?</a:t>
            </a:r>
          </a:p>
          <a:p>
            <a:pPr marL="609600" indent="-609600" eaLnBrk="1" hangingPunct="1">
              <a:buFontTx/>
              <a:buNone/>
            </a:pPr>
            <a:endParaRPr lang="en-US" sz="2800"/>
          </a:p>
        </p:txBody>
      </p:sp>
      <p:graphicFrame>
        <p:nvGraphicFramePr>
          <p:cNvPr id="8" name="Chart 7"/>
          <p:cNvGraphicFramePr/>
          <p:nvPr/>
        </p:nvGraphicFramePr>
        <p:xfrm>
          <a:off x="457200" y="1752600"/>
          <a:ext cx="8229600" cy="49377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ransition spd="med">
    <p:pull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7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847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847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4708" grpId="0" build="p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0F80767-FD36-49D6-80EF-B723F604C4C2}" type="slidenum">
              <a:rPr lang="en-CA"/>
              <a:pPr>
                <a:defRPr/>
              </a:pPr>
              <a:t>37</a:t>
            </a:fld>
            <a:endParaRPr lang="en-CA"/>
          </a:p>
        </p:txBody>
      </p:sp>
      <p:sp>
        <p:nvSpPr>
          <p:cNvPr id="60419" name="Rectangle 2"/>
          <p:cNvSpPr>
            <a:spLocks noChangeArrowheads="1"/>
          </p:cNvSpPr>
          <p:nvPr/>
        </p:nvSpPr>
        <p:spPr bwMode="auto">
          <a:xfrm>
            <a:off x="8534400" y="6477000"/>
            <a:ext cx="381000" cy="228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0420" name="Rectangle 3"/>
          <p:cNvSpPr>
            <a:spLocks noGrp="1" noChangeArrowheads="1"/>
          </p:cNvSpPr>
          <p:nvPr>
            <p:ph type="title"/>
          </p:nvPr>
        </p:nvSpPr>
        <p:spPr/>
        <p:txBody>
          <a:bodyPr lIns="90487" tIns="44450" rIns="90487" bIns="44450"/>
          <a:lstStyle/>
          <a:p>
            <a:pPr algn="ctr" eaLnBrk="1" hangingPunct="1"/>
            <a:r>
              <a:rPr lang="en-US" sz="3600"/>
              <a:t>3.2.1 Mathematical Models of Economic Relationships #1</a:t>
            </a:r>
            <a:endParaRPr lang="en-US" sz="4400"/>
          </a:p>
        </p:txBody>
      </p:sp>
      <p:sp>
        <p:nvSpPr>
          <p:cNvPr id="586756" name="Rectangle 4"/>
          <p:cNvSpPr>
            <a:spLocks noGrp="1" noChangeArrowheads="1"/>
          </p:cNvSpPr>
          <p:nvPr>
            <p:ph type="body" sz="half" idx="1"/>
          </p:nvPr>
        </p:nvSpPr>
        <p:spPr>
          <a:xfrm>
            <a:off x="228600" y="1219200"/>
            <a:ext cx="8610600" cy="5181600"/>
          </a:xfrm>
        </p:spPr>
        <p:txBody>
          <a:bodyPr lIns="90487" tIns="44450" rIns="90487" bIns="44450"/>
          <a:lstStyle/>
          <a:p>
            <a:pPr marL="609600" indent="-609600" eaLnBrk="1" hangingPunct="1">
              <a:buFontTx/>
              <a:buNone/>
            </a:pPr>
            <a:r>
              <a:rPr lang="en-US" sz="2800" dirty="0"/>
              <a:t>Consumption Function – slope = </a:t>
            </a:r>
            <a:r>
              <a:rPr lang="en-US" sz="2800" dirty="0" err="1"/>
              <a:t>mpc</a:t>
            </a:r>
            <a:endParaRPr lang="en-US" sz="2800" dirty="0"/>
          </a:p>
          <a:p>
            <a:pPr marL="609600" indent="-609600" eaLnBrk="1" hangingPunct="1">
              <a:buFontTx/>
              <a:buNone/>
            </a:pPr>
            <a:r>
              <a:rPr lang="en-US" sz="2800" b="1" u="sng" dirty="0"/>
              <a:t>Linear:</a:t>
            </a:r>
          </a:p>
          <a:p>
            <a:pPr marL="609600" indent="-609600" eaLnBrk="1" hangingPunct="1">
              <a:buFontTx/>
              <a:buNone/>
            </a:pPr>
            <a:r>
              <a:rPr lang="en-US" sz="2800" dirty="0"/>
              <a:t>Consumption = 100+0.5income</a:t>
            </a:r>
          </a:p>
          <a:p>
            <a:pPr marL="609600" indent="-609600" eaLnBrk="1" hangingPunct="1">
              <a:buFontTx/>
              <a:buNone/>
            </a:pPr>
            <a:r>
              <a:rPr lang="en-US" sz="2800" dirty="0" err="1"/>
              <a:t>mpc</a:t>
            </a:r>
            <a:r>
              <a:rPr lang="en-US" sz="2800" dirty="0"/>
              <a:t> = slope = 0.5 (constant)</a:t>
            </a:r>
          </a:p>
          <a:p>
            <a:pPr marL="609600" indent="-609600" eaLnBrk="1" hangingPunct="1">
              <a:buFontTx/>
              <a:buNone/>
            </a:pPr>
            <a:r>
              <a:rPr lang="en-US" sz="2800" b="1" u="sng" dirty="0"/>
              <a:t>Non-Linear</a:t>
            </a:r>
          </a:p>
          <a:p>
            <a:pPr marL="609600" indent="-609600" eaLnBrk="1" hangingPunct="1">
              <a:buFontTx/>
              <a:buNone/>
            </a:pPr>
            <a:r>
              <a:rPr lang="en-US" sz="2800" dirty="0"/>
              <a:t>Consumption = 100+0.95income-0.001income</a:t>
            </a:r>
            <a:r>
              <a:rPr lang="en-US" sz="2800" baseline="30000" dirty="0"/>
              <a:t>2</a:t>
            </a:r>
            <a:endParaRPr lang="en-US" sz="2800" dirty="0"/>
          </a:p>
          <a:p>
            <a:pPr marL="609600" indent="-609600" eaLnBrk="1" hangingPunct="1">
              <a:buFontTx/>
              <a:buNone/>
            </a:pPr>
            <a:r>
              <a:rPr lang="en-US" sz="2800" dirty="0" err="1"/>
              <a:t>mpc</a:t>
            </a:r>
            <a:r>
              <a:rPr lang="en-US" sz="2800" dirty="0"/>
              <a:t> = slope = (decreasing)</a:t>
            </a:r>
          </a:p>
          <a:p>
            <a:pPr marL="609600" indent="-609600" eaLnBrk="1" hangingPunct="1">
              <a:buFontTx/>
              <a:buNone/>
            </a:pPr>
            <a:endParaRPr lang="en-US" sz="2800" dirty="0"/>
          </a:p>
          <a:p>
            <a:pPr marL="609600" indent="-609600" eaLnBrk="1" hangingPunct="1">
              <a:buFontTx/>
              <a:buNone/>
            </a:pPr>
            <a:r>
              <a:rPr lang="en-US" sz="2800" dirty="0"/>
              <a:t>Are any other functional forms viable for consumption?</a:t>
            </a:r>
          </a:p>
        </p:txBody>
      </p:sp>
    </p:spTree>
  </p:cSld>
  <p:clrMapOvr>
    <a:masterClrMapping/>
  </p:clrMapOvr>
  <p:transition spd="med">
    <p:pull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67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867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867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675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8675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8675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675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8675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8675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675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8675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8675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675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8675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8675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675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8675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8675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675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58675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58675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675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58675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58675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6756" grpId="0" build="p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4AE033A-D5C6-446E-AD44-BF2F17F10C34}" type="slidenum">
              <a:rPr lang="en-CA"/>
              <a:pPr>
                <a:defRPr/>
              </a:pPr>
              <a:t>38</a:t>
            </a:fld>
            <a:endParaRPr lang="en-CA"/>
          </a:p>
        </p:txBody>
      </p:sp>
      <p:sp>
        <p:nvSpPr>
          <p:cNvPr id="61443" name="Rectangle 2"/>
          <p:cNvSpPr>
            <a:spLocks noChangeArrowheads="1"/>
          </p:cNvSpPr>
          <p:nvPr/>
        </p:nvSpPr>
        <p:spPr bwMode="auto">
          <a:xfrm>
            <a:off x="8534400" y="6477000"/>
            <a:ext cx="381000" cy="228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1444" name="Rectangle 3"/>
          <p:cNvSpPr>
            <a:spLocks noGrp="1" noChangeArrowheads="1"/>
          </p:cNvSpPr>
          <p:nvPr>
            <p:ph type="title"/>
          </p:nvPr>
        </p:nvSpPr>
        <p:spPr/>
        <p:txBody>
          <a:bodyPr lIns="90487" tIns="44450" rIns="90487" bIns="44450"/>
          <a:lstStyle/>
          <a:p>
            <a:pPr algn="ctr" eaLnBrk="1" hangingPunct="1"/>
            <a:r>
              <a:rPr lang="en-US" sz="3600"/>
              <a:t>3.2.2 Mathematical Models of Economic Relationships #2</a:t>
            </a:r>
            <a:endParaRPr lang="en-US" sz="4400"/>
          </a:p>
        </p:txBody>
      </p:sp>
      <p:sp>
        <p:nvSpPr>
          <p:cNvPr id="588804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228600" y="1066800"/>
            <a:ext cx="8915400" cy="5105400"/>
          </a:xfrm>
        </p:spPr>
        <p:txBody>
          <a:bodyPr lIns="90487" tIns="44450" rIns="90487" bIns="44450"/>
          <a:lstStyle/>
          <a:p>
            <a:pPr marL="609600" indent="-609600" eaLnBrk="1" hangingPunct="1">
              <a:buFontTx/>
              <a:buNone/>
            </a:pPr>
            <a:r>
              <a:rPr lang="en-US" u="sng"/>
              <a:t>Example 2 – Short-run Phillips Curve</a:t>
            </a:r>
          </a:p>
          <a:p>
            <a:pPr marL="609600" indent="-609600" eaLnBrk="1" hangingPunct="1">
              <a:buFontTx/>
              <a:buNone/>
            </a:pPr>
            <a:r>
              <a:rPr lang="en-US"/>
              <a:t>-if no excess demand in the economy, the economy will be at the natural rate of unemployment</a:t>
            </a:r>
          </a:p>
          <a:p>
            <a:pPr marL="609600" indent="-609600" eaLnBrk="1" hangingPunct="1">
              <a:buFontTx/>
              <a:buNone/>
            </a:pPr>
            <a:r>
              <a:rPr lang="en-US"/>
              <a:t>-if </a:t>
            </a:r>
            <a:r>
              <a:rPr lang="en-US" u="sng"/>
              <a:t>unemployment falls</a:t>
            </a:r>
            <a:r>
              <a:rPr lang="en-US"/>
              <a:t>, </a:t>
            </a:r>
            <a:r>
              <a:rPr lang="en-US" b="1"/>
              <a:t>wages and prices will tend upwards</a:t>
            </a:r>
            <a:r>
              <a:rPr lang="en-US"/>
              <a:t> (hard to find workers)</a:t>
            </a:r>
          </a:p>
          <a:p>
            <a:pPr marL="609600" indent="-609600" eaLnBrk="1" hangingPunct="1">
              <a:buFontTx/>
              <a:buNone/>
            </a:pPr>
            <a:r>
              <a:rPr lang="en-US"/>
              <a:t>-if </a:t>
            </a:r>
            <a:r>
              <a:rPr lang="en-US" u="sng"/>
              <a:t>unemployment rises</a:t>
            </a:r>
            <a:r>
              <a:rPr lang="en-US"/>
              <a:t>, </a:t>
            </a:r>
            <a:r>
              <a:rPr lang="en-US" b="1"/>
              <a:t>wages and prices will fall</a:t>
            </a:r>
            <a:r>
              <a:rPr lang="en-US"/>
              <a:t> (easier to find workers)</a:t>
            </a:r>
          </a:p>
          <a:p>
            <a:pPr marL="609600" indent="-609600" eaLnBrk="1" hangingPunct="1">
              <a:buFontTx/>
              <a:buNone/>
            </a:pPr>
            <a:r>
              <a:rPr lang="en-US"/>
              <a:t>-these changes are asymmetric (excess labour demand has a bigger effect than excess labour supply)</a:t>
            </a:r>
          </a:p>
          <a:p>
            <a:pPr marL="609600" indent="-609600" eaLnBrk="1" hangingPunct="1">
              <a:buFontTx/>
              <a:buNone/>
            </a:pPr>
            <a:endParaRPr lang="en-US"/>
          </a:p>
        </p:txBody>
      </p:sp>
    </p:spTree>
  </p:cSld>
  <p:clrMapOvr>
    <a:masterClrMapping/>
  </p:clrMapOvr>
  <p:transition spd="med">
    <p:pull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88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888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888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880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8880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8880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880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8880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8880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880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8880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8880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880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8880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8880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8804" grpId="0" build="p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7741F5D-C5D6-42BD-A5E4-D8C4B67A33E6}" type="slidenum">
              <a:rPr lang="en-CA"/>
              <a:pPr>
                <a:defRPr/>
              </a:pPr>
              <a:t>39</a:t>
            </a:fld>
            <a:endParaRPr lang="en-CA"/>
          </a:p>
        </p:txBody>
      </p:sp>
      <p:sp>
        <p:nvSpPr>
          <p:cNvPr id="24580" name="Rectangle 2"/>
          <p:cNvSpPr>
            <a:spLocks noChangeArrowheads="1"/>
          </p:cNvSpPr>
          <p:nvPr/>
        </p:nvSpPr>
        <p:spPr bwMode="auto">
          <a:xfrm>
            <a:off x="8534400" y="6477000"/>
            <a:ext cx="381000" cy="228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581" name="Rectangle 3"/>
          <p:cNvSpPr>
            <a:spLocks noGrp="1" noChangeArrowheads="1"/>
          </p:cNvSpPr>
          <p:nvPr>
            <p:ph type="title"/>
          </p:nvPr>
        </p:nvSpPr>
        <p:spPr/>
        <p:txBody>
          <a:bodyPr lIns="90487" tIns="44450" rIns="90487" bIns="44450"/>
          <a:lstStyle/>
          <a:p>
            <a:pPr algn="ctr" eaLnBrk="1" hangingPunct="1"/>
            <a:r>
              <a:rPr lang="en-US" sz="3600"/>
              <a:t>3.2.2 Mathematical Models of Economic Relationships #2</a:t>
            </a:r>
            <a:endParaRPr lang="en-US" sz="4400"/>
          </a:p>
        </p:txBody>
      </p:sp>
      <p:sp>
        <p:nvSpPr>
          <p:cNvPr id="590852" name="Rectangle 4"/>
          <p:cNvSpPr>
            <a:spLocks noGrp="1" noChangeArrowheads="1"/>
          </p:cNvSpPr>
          <p:nvPr>
            <p:ph type="body" sz="half" idx="1"/>
          </p:nvPr>
        </p:nvSpPr>
        <p:spPr>
          <a:xfrm>
            <a:off x="228600" y="1219200"/>
            <a:ext cx="8610600" cy="5181600"/>
          </a:xfrm>
        </p:spPr>
        <p:txBody>
          <a:bodyPr lIns="90487" tIns="44450" rIns="90487" bIns="44450"/>
          <a:lstStyle/>
          <a:p>
            <a:pPr marL="609600" indent="-609600" eaLnBrk="1" hangingPunct="1">
              <a:buFontTx/>
              <a:buNone/>
            </a:pPr>
            <a:r>
              <a:rPr lang="en-US" sz="2800"/>
              <a:t>Short-run Phillips Curve – lin-log function</a:t>
            </a:r>
          </a:p>
          <a:p>
            <a:pPr marL="609600" indent="-609600" eaLnBrk="1" hangingPunct="1">
              <a:buFontTx/>
              <a:buNone/>
            </a:pPr>
            <a:endParaRPr lang="en-US" sz="2800"/>
          </a:p>
        </p:txBody>
      </p:sp>
      <p:graphicFrame>
        <p:nvGraphicFramePr>
          <p:cNvPr id="590855" name="Object 2"/>
          <p:cNvGraphicFramePr>
            <a:graphicFrameLocks noGrp="1" noChangeAspect="1"/>
          </p:cNvGraphicFramePr>
          <p:nvPr>
            <p:ph sz="half" idx="2"/>
          </p:nvPr>
        </p:nvGraphicFramePr>
        <p:xfrm>
          <a:off x="1143000" y="1828800"/>
          <a:ext cx="6657975" cy="4783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581" name="Chart" r:id="rId4" imgW="3686188" imgH="2648102" progId="Excel.Sheet.8">
                  <p:embed/>
                </p:oleObj>
              </mc:Choice>
              <mc:Fallback>
                <p:oleObj name="Chart" r:id="rId4" imgW="3686188" imgH="2648102" progId="Excel.Sheet.8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1828800"/>
                        <a:ext cx="6657975" cy="47831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med">
    <p:pull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08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908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908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8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08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908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908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908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5908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908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0852" grpId="0" build="p"/>
      <p:bldOleChart spid="59085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CD9F661-E851-46D1-AEE1-6A3E9FEA9C82}" type="slidenum">
              <a:rPr lang="en-CA"/>
              <a:pPr>
                <a:defRPr/>
              </a:pPr>
              <a:t>4</a:t>
            </a:fld>
            <a:endParaRPr lang="en-CA"/>
          </a:p>
        </p:txBody>
      </p:sp>
      <p:sp>
        <p:nvSpPr>
          <p:cNvPr id="45059" name="Rectangle 2"/>
          <p:cNvSpPr>
            <a:spLocks noChangeArrowheads="1"/>
          </p:cNvSpPr>
          <p:nvPr/>
        </p:nvSpPr>
        <p:spPr bwMode="auto">
          <a:xfrm>
            <a:off x="8534400" y="6477000"/>
            <a:ext cx="381000" cy="228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060" name="Rectangle 3"/>
          <p:cNvSpPr>
            <a:spLocks noGrp="1" noChangeArrowheads="1"/>
          </p:cNvSpPr>
          <p:nvPr>
            <p:ph type="title"/>
          </p:nvPr>
        </p:nvSpPr>
        <p:spPr/>
        <p:txBody>
          <a:bodyPr lIns="90487" tIns="44450" rIns="90487" bIns="44450"/>
          <a:lstStyle/>
          <a:p>
            <a:pPr algn="ctr" eaLnBrk="1" hangingPunct="1"/>
            <a:r>
              <a:rPr lang="en-US" sz="3600" dirty="0"/>
              <a:t>3. Global Warming and Functional Form</a:t>
            </a:r>
            <a:endParaRPr lang="en-US" sz="4400" dirty="0"/>
          </a:p>
        </p:txBody>
      </p:sp>
      <p:sp>
        <p:nvSpPr>
          <p:cNvPr id="577540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0" y="914400"/>
            <a:ext cx="9144000" cy="3429000"/>
          </a:xfrm>
        </p:spPr>
        <p:txBody>
          <a:bodyPr lIns="90487" tIns="44450" rIns="90487" bIns="44450"/>
          <a:lstStyle/>
          <a:p>
            <a:pPr marL="0" indent="0" defTabSz="898525" eaLnBrk="1" hangingPunct="1">
              <a:buFontTx/>
              <a:buNone/>
            </a:pPr>
            <a:r>
              <a:rPr lang="en-US" dirty="0"/>
              <a:t>In his 2006 film, “An Inconvenient Truth”, Al Gore advocated a more exponential relationship:</a:t>
            </a:r>
            <a:endParaRPr lang="en-US" sz="3600" dirty="0"/>
          </a:p>
        </p:txBody>
      </p:sp>
      <p:cxnSp>
        <p:nvCxnSpPr>
          <p:cNvPr id="8" name="Straight Arrow Connector 7"/>
          <p:cNvCxnSpPr/>
          <p:nvPr/>
        </p:nvCxnSpPr>
        <p:spPr>
          <a:xfrm flipV="1">
            <a:off x="1295400" y="2362200"/>
            <a:ext cx="3124200" cy="2057400"/>
          </a:xfrm>
          <a:prstGeom prst="straightConnector1">
            <a:avLst/>
          </a:prstGeom>
          <a:ln w="88900">
            <a:solidFill>
              <a:schemeClr val="accent6"/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4"/>
          <p:cNvSpPr txBox="1">
            <a:spLocks noChangeArrowheads="1"/>
          </p:cNvSpPr>
          <p:nvPr/>
        </p:nvSpPr>
        <p:spPr bwMode="auto">
          <a:xfrm>
            <a:off x="0" y="6477000"/>
            <a:ext cx="9144000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487" tIns="44450" rIns="90487" bIns="44450" numCol="1" anchor="t" anchorCtr="0" compatLnSpc="1">
            <a:prstTxWarp prst="textNoShape">
              <a:avLst/>
            </a:prstTxWarp>
          </a:bodyPr>
          <a:lstStyle/>
          <a:p>
            <a:pPr marL="5734050" lvl="0" indent="-5734050" defTabSz="898525">
              <a:spcBef>
                <a:spcPct val="20000"/>
              </a:spcBef>
            </a:pP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Source: An Inconvenient Truth (2016)</a:t>
            </a:r>
            <a:r>
              <a:rPr kumimoji="0" lang="en-US" sz="1600" b="0" i="0" u="none" strike="noStrike" kern="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screen shot.  Blue trend line added</a:t>
            </a:r>
            <a:endParaRPr kumimoji="0" lang="en-US" sz="16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32098" name="AutoShape 2" descr="Image result for global warming graph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CA"/>
          </a:p>
        </p:txBody>
      </p:sp>
      <p:sp>
        <p:nvSpPr>
          <p:cNvPr id="132100" name="AutoShape 4" descr="Image result for global warming graph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CA"/>
          </a:p>
        </p:txBody>
      </p:sp>
      <p:sp>
        <p:nvSpPr>
          <p:cNvPr id="132102" name="AutoShape 6" descr="Image result for global warming graph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CA"/>
          </a:p>
        </p:txBody>
      </p:sp>
      <p:sp>
        <p:nvSpPr>
          <p:cNvPr id="132104" name="AutoShape 8" descr="Image result for global warming graph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CA"/>
          </a:p>
        </p:txBody>
      </p:sp>
      <p:sp>
        <p:nvSpPr>
          <p:cNvPr id="132106" name="AutoShape 10" descr="Image result for global warming graph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CA"/>
          </a:p>
        </p:txBody>
      </p:sp>
      <p:sp>
        <p:nvSpPr>
          <p:cNvPr id="134146" name="AutoShape 2" descr="Image result for inconvenient truth lift graph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CA"/>
          </a:p>
        </p:txBody>
      </p:sp>
      <p:sp>
        <p:nvSpPr>
          <p:cNvPr id="134148" name="AutoShape 4" descr="Image result for inconvenient truth lift graph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CA"/>
          </a:p>
        </p:txBody>
      </p:sp>
      <p:sp>
        <p:nvSpPr>
          <p:cNvPr id="134150" name="AutoShape 6" descr="Image result for inconvenient truth lift graph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CA"/>
          </a:p>
        </p:txBody>
      </p:sp>
      <p:pic>
        <p:nvPicPr>
          <p:cNvPr id="134152" name="Picture 8" descr="http://web.ncf.ca/jim/ref/inconvenientTruth/full/00_23_53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2133600"/>
            <a:ext cx="7315200" cy="4111588"/>
          </a:xfrm>
          <a:prstGeom prst="rect">
            <a:avLst/>
          </a:prstGeom>
          <a:noFill/>
        </p:spPr>
      </p:pic>
      <p:sp>
        <p:nvSpPr>
          <p:cNvPr id="18" name="Arc 17"/>
          <p:cNvSpPr/>
          <p:nvPr/>
        </p:nvSpPr>
        <p:spPr>
          <a:xfrm rot="6118056">
            <a:off x="1961746" y="971305"/>
            <a:ext cx="4800600" cy="3604489"/>
          </a:xfrm>
          <a:prstGeom prst="arc">
            <a:avLst/>
          </a:prstGeom>
          <a:ln w="76200">
            <a:solidFill>
              <a:schemeClr val="accent6"/>
            </a:solidFill>
            <a:headEnd type="stealth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</p:spTree>
  </p:cSld>
  <p:clrMapOvr>
    <a:masterClrMapping/>
  </p:clrMapOvr>
  <p:transition spd="med">
    <p:pull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75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775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775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7540" grpId="0" build="p"/>
      <p:bldP spid="9" grpId="0" build="p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CBE804B-3665-4377-88A8-96339AD44C88}" type="slidenum">
              <a:rPr lang="en-CA"/>
              <a:pPr>
                <a:defRPr/>
              </a:pPr>
              <a:t>40</a:t>
            </a:fld>
            <a:endParaRPr lang="en-CA"/>
          </a:p>
        </p:txBody>
      </p:sp>
      <p:sp>
        <p:nvSpPr>
          <p:cNvPr id="62467" name="Rectangle 2"/>
          <p:cNvSpPr>
            <a:spLocks noChangeArrowheads="1"/>
          </p:cNvSpPr>
          <p:nvPr/>
        </p:nvSpPr>
        <p:spPr bwMode="auto">
          <a:xfrm>
            <a:off x="8534400" y="6477000"/>
            <a:ext cx="381000" cy="228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2468" name="Rectangle 3"/>
          <p:cNvSpPr>
            <a:spLocks noGrp="1" noChangeArrowheads="1"/>
          </p:cNvSpPr>
          <p:nvPr>
            <p:ph type="title"/>
          </p:nvPr>
        </p:nvSpPr>
        <p:spPr/>
        <p:txBody>
          <a:bodyPr lIns="90487" tIns="44450" rIns="90487" bIns="44450"/>
          <a:lstStyle/>
          <a:p>
            <a:pPr algn="ctr" eaLnBrk="1" hangingPunct="1"/>
            <a:r>
              <a:rPr lang="en-US" sz="3600"/>
              <a:t>3.2.2 Mathematical Models of Economic Relationships #2</a:t>
            </a:r>
            <a:endParaRPr lang="en-US" sz="4400"/>
          </a:p>
        </p:txBody>
      </p:sp>
      <p:sp>
        <p:nvSpPr>
          <p:cNvPr id="592900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0" y="1295400"/>
            <a:ext cx="9144000" cy="4876800"/>
          </a:xfrm>
        </p:spPr>
        <p:txBody>
          <a:bodyPr lIns="90487" tIns="44450" rIns="90487" bIns="44450"/>
          <a:lstStyle/>
          <a:p>
            <a:pPr marL="609600" indent="-609600" eaLnBrk="1" hangingPunct="1">
              <a:buFontTx/>
              <a:buNone/>
            </a:pPr>
            <a:r>
              <a:rPr lang="en-US" u="sng" dirty="0"/>
              <a:t>Example 2 – Short-run Phillips Curve</a:t>
            </a:r>
          </a:p>
          <a:p>
            <a:pPr marL="609600" indent="-609600" eaLnBrk="1" hangingPunct="1">
              <a:buFontTx/>
              <a:buNone/>
            </a:pPr>
            <a:r>
              <a:rPr lang="en-US" dirty="0"/>
              <a:t>Slope = short-run response of inflation to a change in unemployment</a:t>
            </a:r>
          </a:p>
          <a:p>
            <a:pPr marL="609600" indent="-609600" eaLnBrk="1" hangingPunct="1">
              <a:buFontTx/>
              <a:buNone/>
            </a:pPr>
            <a:r>
              <a:rPr lang="en-US" dirty="0"/>
              <a:t>Inflation = 5 –</a:t>
            </a:r>
            <a:r>
              <a:rPr lang="en-US" dirty="0" err="1"/>
              <a:t>ln</a:t>
            </a:r>
            <a:r>
              <a:rPr lang="en-US" dirty="0"/>
              <a:t>(unemployment)</a:t>
            </a:r>
          </a:p>
          <a:p>
            <a:pPr marL="609600" indent="-609600" eaLnBrk="1" hangingPunct="1">
              <a:buFontTx/>
              <a:buNone/>
            </a:pPr>
            <a:r>
              <a:rPr lang="en-US" dirty="0"/>
              <a:t>Slope:</a:t>
            </a:r>
          </a:p>
          <a:p>
            <a:pPr marL="609600" indent="-609600" eaLnBrk="1" hangingPunct="1">
              <a:buFontTx/>
              <a:buNone/>
            </a:pPr>
            <a:r>
              <a:rPr lang="en-US" dirty="0"/>
              <a:t>-as unemployment increases, the slope moves from very negative to slightly negative</a:t>
            </a:r>
          </a:p>
          <a:p>
            <a:pPr marL="609600" indent="-609600" eaLnBrk="1" hangingPunct="1">
              <a:buFontTx/>
              <a:buNone/>
            </a:pPr>
            <a:r>
              <a:rPr lang="en-US" dirty="0"/>
              <a:t>-there is a greater effect of low unemployment than high unemployment</a:t>
            </a:r>
            <a:br>
              <a:rPr lang="en-US" dirty="0"/>
            </a:br>
            <a:r>
              <a:rPr lang="en-US" dirty="0"/>
              <a:t>	 </a:t>
            </a:r>
          </a:p>
        </p:txBody>
      </p:sp>
    </p:spTree>
  </p:cSld>
  <p:clrMapOvr>
    <a:masterClrMapping/>
  </p:clrMapOvr>
  <p:transition spd="med">
    <p:pull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29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929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929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290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9290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9290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290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9290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9290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290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9290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9290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290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9290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9290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290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9290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9290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2900" grpId="0" build="p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96F584B-8A36-4F62-85C9-932330421E9A}" type="slidenum">
              <a:rPr lang="en-CA"/>
              <a:pPr>
                <a:defRPr/>
              </a:pPr>
              <a:t>41</a:t>
            </a:fld>
            <a:endParaRPr lang="en-CA"/>
          </a:p>
        </p:txBody>
      </p:sp>
      <p:sp>
        <p:nvSpPr>
          <p:cNvPr id="63491" name="Rectangle 2"/>
          <p:cNvSpPr>
            <a:spLocks noChangeArrowheads="1"/>
          </p:cNvSpPr>
          <p:nvPr/>
        </p:nvSpPr>
        <p:spPr bwMode="auto">
          <a:xfrm>
            <a:off x="8534400" y="6477000"/>
            <a:ext cx="381000" cy="228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3492" name="Rectangle 3"/>
          <p:cNvSpPr>
            <a:spLocks noGrp="1" noChangeArrowheads="1"/>
          </p:cNvSpPr>
          <p:nvPr>
            <p:ph type="title"/>
          </p:nvPr>
        </p:nvSpPr>
        <p:spPr/>
        <p:txBody>
          <a:bodyPr lIns="90487" tIns="44450" rIns="90487" bIns="44450"/>
          <a:lstStyle/>
          <a:p>
            <a:pPr algn="ctr" eaLnBrk="1" hangingPunct="1"/>
            <a:r>
              <a:rPr lang="en-US" sz="3600"/>
              <a:t>3.2.3 Mathematical Models of Economic Relationships #3</a:t>
            </a:r>
            <a:endParaRPr lang="en-US" sz="4400"/>
          </a:p>
        </p:txBody>
      </p:sp>
      <p:sp>
        <p:nvSpPr>
          <p:cNvPr id="594948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228600" y="1066800"/>
            <a:ext cx="8915400" cy="5105400"/>
          </a:xfrm>
        </p:spPr>
        <p:txBody>
          <a:bodyPr lIns="90487" tIns="44450" rIns="90487" bIns="44450"/>
          <a:lstStyle/>
          <a:p>
            <a:pPr marL="609600" indent="-609600" eaLnBrk="1" hangingPunct="1">
              <a:buFontTx/>
              <a:buNone/>
            </a:pPr>
            <a:r>
              <a:rPr lang="en-US" u="sng"/>
              <a:t>Example 3 – Demand for Xbox Gamma’s</a:t>
            </a:r>
          </a:p>
          <a:p>
            <a:pPr marL="609600" indent="-609600" eaLnBrk="1" hangingPunct="1">
              <a:buFontTx/>
              <a:buNone/>
            </a:pPr>
            <a:r>
              <a:rPr lang="en-US"/>
              <a:t>-price of new game systems is often a hot topic</a:t>
            </a:r>
          </a:p>
          <a:p>
            <a:pPr marL="609600" indent="-609600" eaLnBrk="1" hangingPunct="1">
              <a:buFontTx/>
              <a:buNone/>
            </a:pPr>
            <a:r>
              <a:rPr lang="en-US"/>
              <a:t>-Xbox’s sell for LESS than the Playstation</a:t>
            </a:r>
          </a:p>
          <a:p>
            <a:pPr marL="609600" indent="-609600" eaLnBrk="1" hangingPunct="1">
              <a:buFontTx/>
              <a:buNone/>
            </a:pPr>
            <a:r>
              <a:rPr lang="en-US"/>
              <a:t>-lose MORE money on system in order to make more money on more games</a:t>
            </a:r>
          </a:p>
          <a:p>
            <a:pPr marL="609600" indent="-609600" eaLnBrk="1" hangingPunct="1">
              <a:buFontTx/>
              <a:buNone/>
            </a:pPr>
            <a:r>
              <a:rPr lang="en-US"/>
              <a:t>-all else held equal, as price decreases, quantity demand increases</a:t>
            </a:r>
          </a:p>
          <a:p>
            <a:pPr marL="609600" indent="-609600" eaLnBrk="1" hangingPunct="1">
              <a:buFontTx/>
              <a:buNone/>
            </a:pPr>
            <a:r>
              <a:rPr lang="en-US"/>
              <a:t>-Xbox sacrificing gain on each system to sell more systems (and later sell more games)</a:t>
            </a:r>
          </a:p>
          <a:p>
            <a:pPr marL="609600" indent="-609600" eaLnBrk="1" hangingPunct="1">
              <a:buFontTx/>
              <a:buNone/>
            </a:pPr>
            <a:r>
              <a:rPr lang="en-US"/>
              <a:t>-downward sloping demand curve</a:t>
            </a:r>
          </a:p>
        </p:txBody>
      </p:sp>
    </p:spTree>
  </p:cSld>
  <p:clrMapOvr>
    <a:masterClrMapping/>
  </p:clrMapOvr>
  <p:transition spd="med">
    <p:pull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9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949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949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9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949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949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94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9494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9494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94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9494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9494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94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9494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9494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94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9494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9494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94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59494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59494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4948" grpId="0" build="p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4AB2160-0A63-473D-A45F-41F59A108795}" type="slidenum">
              <a:rPr lang="en-CA"/>
              <a:pPr>
                <a:defRPr/>
              </a:pPr>
              <a:t>42</a:t>
            </a:fld>
            <a:endParaRPr lang="en-CA"/>
          </a:p>
        </p:txBody>
      </p:sp>
      <p:sp>
        <p:nvSpPr>
          <p:cNvPr id="25604" name="Rectangle 2"/>
          <p:cNvSpPr>
            <a:spLocks noChangeArrowheads="1"/>
          </p:cNvSpPr>
          <p:nvPr/>
        </p:nvSpPr>
        <p:spPr bwMode="auto">
          <a:xfrm>
            <a:off x="8534400" y="6477000"/>
            <a:ext cx="381000" cy="228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5605" name="Rectangle 3"/>
          <p:cNvSpPr>
            <a:spLocks noGrp="1" noChangeArrowheads="1"/>
          </p:cNvSpPr>
          <p:nvPr>
            <p:ph type="title"/>
          </p:nvPr>
        </p:nvSpPr>
        <p:spPr/>
        <p:txBody>
          <a:bodyPr lIns="90487" tIns="44450" rIns="90487" bIns="44450"/>
          <a:lstStyle/>
          <a:p>
            <a:pPr algn="ctr" eaLnBrk="1" hangingPunct="1"/>
            <a:r>
              <a:rPr lang="en-US" sz="3600"/>
              <a:t>3.2.2 Mathematical Models of Economic Relationships #3</a:t>
            </a:r>
            <a:endParaRPr lang="en-US" sz="4400"/>
          </a:p>
        </p:txBody>
      </p:sp>
      <p:sp>
        <p:nvSpPr>
          <p:cNvPr id="596996" name="Rectangle 4"/>
          <p:cNvSpPr>
            <a:spLocks noGrp="1" noChangeArrowheads="1"/>
          </p:cNvSpPr>
          <p:nvPr>
            <p:ph type="body" sz="half" idx="1"/>
          </p:nvPr>
        </p:nvSpPr>
        <p:spPr>
          <a:xfrm>
            <a:off x="228600" y="1219200"/>
            <a:ext cx="8686800" cy="5181600"/>
          </a:xfrm>
        </p:spPr>
        <p:txBody>
          <a:bodyPr lIns="90487" tIns="44450" rIns="90487" bIns="44450"/>
          <a:lstStyle/>
          <a:p>
            <a:pPr marL="609600" indent="-609600" eaLnBrk="1" hangingPunct="1">
              <a:buFontTx/>
              <a:buNone/>
            </a:pPr>
            <a:r>
              <a:rPr lang="en-US" sz="2800"/>
              <a:t>Example 3 – Linear demand for Xbox Gamma’s</a:t>
            </a:r>
          </a:p>
        </p:txBody>
      </p:sp>
      <p:graphicFrame>
        <p:nvGraphicFramePr>
          <p:cNvPr id="596997" name="Object 2"/>
          <p:cNvGraphicFramePr>
            <a:graphicFrameLocks noGrp="1" noChangeAspect="1"/>
          </p:cNvGraphicFramePr>
          <p:nvPr>
            <p:ph sz="half" idx="2"/>
          </p:nvPr>
        </p:nvGraphicFramePr>
        <p:xfrm>
          <a:off x="1143000" y="1752600"/>
          <a:ext cx="6962775" cy="5002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05" name="Chart" r:id="rId4" imgW="3686188" imgH="2648102" progId="Excel.Sheet.8">
                  <p:embed/>
                </p:oleObj>
              </mc:Choice>
              <mc:Fallback>
                <p:oleObj name="Chart" r:id="rId4" imgW="3686188" imgH="2648102" progId="Excel.Sheet.8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1752600"/>
                        <a:ext cx="6962775" cy="50022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med">
    <p:pull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69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969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969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8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69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969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9699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969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5969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969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6996" grpId="0" build="p"/>
      <p:bldOleChart spid="596997" grpId="0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8ECA0E7-83EA-47D3-928E-784453026BD3}" type="slidenum">
              <a:rPr lang="en-CA"/>
              <a:pPr>
                <a:defRPr/>
              </a:pPr>
              <a:t>43</a:t>
            </a:fld>
            <a:endParaRPr lang="en-CA"/>
          </a:p>
        </p:txBody>
      </p:sp>
      <p:sp>
        <p:nvSpPr>
          <p:cNvPr id="26629" name="Rectangle 2"/>
          <p:cNvSpPr>
            <a:spLocks noChangeArrowheads="1"/>
          </p:cNvSpPr>
          <p:nvPr/>
        </p:nvSpPr>
        <p:spPr bwMode="auto">
          <a:xfrm>
            <a:off x="8534400" y="6477000"/>
            <a:ext cx="381000" cy="228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6630" name="Rectangle 3"/>
          <p:cNvSpPr>
            <a:spLocks noGrp="1" noChangeArrowheads="1"/>
          </p:cNvSpPr>
          <p:nvPr>
            <p:ph type="title"/>
          </p:nvPr>
        </p:nvSpPr>
        <p:spPr/>
        <p:txBody>
          <a:bodyPr lIns="90487" tIns="44450" rIns="90487" bIns="44450"/>
          <a:lstStyle/>
          <a:p>
            <a:pPr algn="ctr" eaLnBrk="1" hangingPunct="1"/>
            <a:r>
              <a:rPr lang="en-US" sz="3600"/>
              <a:t>3.2.3 Xbox Math</a:t>
            </a:r>
            <a:endParaRPr lang="en-US" sz="4400"/>
          </a:p>
        </p:txBody>
      </p:sp>
      <p:sp>
        <p:nvSpPr>
          <p:cNvPr id="594948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228600" y="1066800"/>
            <a:ext cx="8915400" cy="1295400"/>
          </a:xfrm>
        </p:spPr>
        <p:txBody>
          <a:bodyPr lIns="90487" tIns="44450" rIns="90487" bIns="44450"/>
          <a:lstStyle/>
          <a:p>
            <a:pPr marL="609600" indent="-609600" eaLnBrk="1" hangingPunct="1">
              <a:buFontTx/>
              <a:buNone/>
            </a:pPr>
            <a:r>
              <a:rPr lang="en-US"/>
              <a:t>Note that while demand functions are generally of the form:</a:t>
            </a:r>
          </a:p>
        </p:txBody>
      </p:sp>
      <p:graphicFrame>
        <p:nvGraphicFramePr>
          <p:cNvPr id="676866" name="Object 2"/>
          <p:cNvGraphicFramePr>
            <a:graphicFrameLocks noChangeAspect="1"/>
          </p:cNvGraphicFramePr>
          <p:nvPr/>
        </p:nvGraphicFramePr>
        <p:xfrm>
          <a:off x="2316163" y="2330450"/>
          <a:ext cx="2682875" cy="549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32" name="Equation" r:id="rId4" imgW="1117440" imgH="228600" progId="Equation.3">
                  <p:embed/>
                </p:oleObj>
              </mc:Choice>
              <mc:Fallback>
                <p:oleObj name="Equation" r:id="rId4" imgW="1117440" imgH="22860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16163" y="2330450"/>
                        <a:ext cx="2682875" cy="549275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4"/>
          <p:cNvSpPr txBox="1">
            <a:spLocks noChangeArrowheads="1"/>
          </p:cNvSpPr>
          <p:nvPr/>
        </p:nvSpPr>
        <p:spPr bwMode="auto">
          <a:xfrm>
            <a:off x="228600" y="2819400"/>
            <a:ext cx="89154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0487" tIns="44450" rIns="90487" bIns="44450"/>
          <a:lstStyle/>
          <a:p>
            <a:pPr marL="609600" indent="-609600">
              <a:spcBef>
                <a:spcPct val="20000"/>
              </a:spcBef>
              <a:defRPr/>
            </a:pPr>
            <a:r>
              <a:rPr lang="en-US" sz="3200" kern="0" dirty="0">
                <a:latin typeface="+mn-lt"/>
                <a:cs typeface="+mn-cs"/>
              </a:rPr>
              <a:t>Since price is on the y-axis, to graph this function we need to solve for price:</a:t>
            </a:r>
          </a:p>
        </p:txBody>
      </p:sp>
      <p:graphicFrame>
        <p:nvGraphicFramePr>
          <p:cNvPr id="676867" name="Object 3"/>
          <p:cNvGraphicFramePr>
            <a:graphicFrameLocks noChangeAspect="1"/>
          </p:cNvGraphicFramePr>
          <p:nvPr/>
        </p:nvGraphicFramePr>
        <p:xfrm>
          <a:off x="2332038" y="3914775"/>
          <a:ext cx="2897187" cy="1038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33" name="Equation" r:id="rId6" imgW="1206360" imgH="431640" progId="Equation.3">
                  <p:embed/>
                </p:oleObj>
              </mc:Choice>
              <mc:Fallback>
                <p:oleObj name="Equation" r:id="rId6" imgW="1206360" imgH="43164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32038" y="3914775"/>
                        <a:ext cx="2897187" cy="1038225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Rectangle 4"/>
          <p:cNvSpPr txBox="1">
            <a:spLocks noChangeArrowheads="1"/>
          </p:cNvSpPr>
          <p:nvPr/>
        </p:nvSpPr>
        <p:spPr bwMode="auto">
          <a:xfrm>
            <a:off x="304800" y="4953000"/>
            <a:ext cx="89154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0487" tIns="44450" rIns="90487" bIns="44450"/>
          <a:lstStyle/>
          <a:p>
            <a:pPr marL="609600" indent="-609600">
              <a:spcBef>
                <a:spcPct val="20000"/>
              </a:spcBef>
              <a:defRPr/>
            </a:pPr>
            <a:r>
              <a:rPr lang="en-US" sz="3200" kern="0" dirty="0">
                <a:latin typeface="+mn-lt"/>
                <a:cs typeface="+mn-cs"/>
              </a:rPr>
              <a:t>But does a linear graph make the most sense? Will no one buy an expensive Xbox?</a:t>
            </a:r>
            <a:br>
              <a:rPr lang="en-US" sz="3200" kern="0" dirty="0">
                <a:latin typeface="+mn-lt"/>
                <a:cs typeface="+mn-cs"/>
              </a:rPr>
            </a:br>
            <a:r>
              <a:rPr lang="en-US" sz="3200" kern="0" dirty="0">
                <a:latin typeface="+mn-lt"/>
                <a:cs typeface="+mn-cs"/>
              </a:rPr>
              <a:t>Will someone say no to a free Xbox?</a:t>
            </a:r>
          </a:p>
        </p:txBody>
      </p:sp>
    </p:spTree>
  </p:cSld>
  <p:clrMapOvr>
    <a:masterClrMapping/>
  </p:clrMapOvr>
  <p:transition spd="med">
    <p:pull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9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949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949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8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768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768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8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768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768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4948" grpId="0" build="p"/>
      <p:bldP spid="7" grpId="0" build="p"/>
      <p:bldP spid="9" grpId="0" build="p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A851725-B98B-45EA-864C-CD7CC2FEB776}" type="slidenum">
              <a:rPr lang="en-CA"/>
              <a:pPr>
                <a:defRPr/>
              </a:pPr>
              <a:t>44</a:t>
            </a:fld>
            <a:endParaRPr lang="en-CA"/>
          </a:p>
        </p:txBody>
      </p:sp>
      <p:sp>
        <p:nvSpPr>
          <p:cNvPr id="27652" name="Rectangle 2"/>
          <p:cNvSpPr>
            <a:spLocks noChangeArrowheads="1"/>
          </p:cNvSpPr>
          <p:nvPr/>
        </p:nvSpPr>
        <p:spPr bwMode="auto">
          <a:xfrm>
            <a:off x="8534400" y="6477000"/>
            <a:ext cx="381000" cy="228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7653" name="Rectangle 3"/>
          <p:cNvSpPr>
            <a:spLocks noGrp="1" noChangeArrowheads="1"/>
          </p:cNvSpPr>
          <p:nvPr>
            <p:ph type="title"/>
          </p:nvPr>
        </p:nvSpPr>
        <p:spPr/>
        <p:txBody>
          <a:bodyPr lIns="90487" tIns="44450" rIns="90487" bIns="44450"/>
          <a:lstStyle/>
          <a:p>
            <a:pPr algn="ctr" eaLnBrk="1" hangingPunct="1"/>
            <a:r>
              <a:rPr lang="en-US" sz="3600"/>
              <a:t>3.2.3 Mathematical Models of Economic Relationships</a:t>
            </a:r>
            <a:endParaRPr lang="en-US" sz="4400"/>
          </a:p>
        </p:txBody>
      </p:sp>
      <p:sp>
        <p:nvSpPr>
          <p:cNvPr id="600068" name="Rectangle 4"/>
          <p:cNvSpPr>
            <a:spLocks noGrp="1" noChangeArrowheads="1"/>
          </p:cNvSpPr>
          <p:nvPr>
            <p:ph type="body" sz="half" idx="1"/>
          </p:nvPr>
        </p:nvSpPr>
        <p:spPr>
          <a:xfrm>
            <a:off x="228600" y="1219200"/>
            <a:ext cx="8686800" cy="5181600"/>
          </a:xfrm>
        </p:spPr>
        <p:txBody>
          <a:bodyPr lIns="90487" tIns="44450" rIns="90487" bIns="44450"/>
          <a:lstStyle/>
          <a:p>
            <a:pPr marL="609600" indent="-609600" eaLnBrk="1" hangingPunct="1">
              <a:buFontTx/>
              <a:buNone/>
            </a:pPr>
            <a:r>
              <a:rPr lang="en-US" sz="2800"/>
              <a:t>Example 3 – Lin-Log demand for Xbox Gamma’s</a:t>
            </a:r>
          </a:p>
        </p:txBody>
      </p:sp>
      <p:graphicFrame>
        <p:nvGraphicFramePr>
          <p:cNvPr id="600071" name="Object 2"/>
          <p:cNvGraphicFramePr>
            <a:graphicFrameLocks noGrp="1" noChangeAspect="1"/>
          </p:cNvGraphicFramePr>
          <p:nvPr>
            <p:ph sz="half" idx="2"/>
          </p:nvPr>
        </p:nvGraphicFramePr>
        <p:xfrm>
          <a:off x="1143000" y="1752600"/>
          <a:ext cx="6886575" cy="4946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653" name="Chart" r:id="rId4" imgW="3686188" imgH="2648102" progId="Excel.Sheet.8">
                  <p:embed/>
                </p:oleObj>
              </mc:Choice>
              <mc:Fallback>
                <p:oleObj name="Chart" r:id="rId4" imgW="3686188" imgH="2648102" progId="Excel.Sheet.8">
                  <p:embed/>
                  <p:pic>
                    <p:nvPicPr>
                      <p:cNvPr id="0" name="Object 2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1752600"/>
                        <a:ext cx="6886575" cy="49466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med">
    <p:pull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00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000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000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8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00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000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000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000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6000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000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0068" grpId="0" build="p"/>
      <p:bldOleChart spid="600071" grpId="0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C35CC11-3D74-4F09-A78C-E0EBE1F34CC7}" type="slidenum">
              <a:rPr lang="en-CA"/>
              <a:pPr>
                <a:defRPr/>
              </a:pPr>
              <a:t>45</a:t>
            </a:fld>
            <a:endParaRPr lang="en-CA"/>
          </a:p>
        </p:txBody>
      </p:sp>
      <p:sp>
        <p:nvSpPr>
          <p:cNvPr id="66563" name="Rectangle 2"/>
          <p:cNvSpPr>
            <a:spLocks noChangeArrowheads="1"/>
          </p:cNvSpPr>
          <p:nvPr/>
        </p:nvSpPr>
        <p:spPr bwMode="auto">
          <a:xfrm>
            <a:off x="8534400" y="6477000"/>
            <a:ext cx="381000" cy="228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6564" name="Rectangle 3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 lIns="90487" tIns="44450" rIns="90487" bIns="44450"/>
          <a:lstStyle/>
          <a:p>
            <a:pPr algn="ctr"/>
            <a:r>
              <a:rPr lang="en-US" dirty="0"/>
              <a:t>3.2.5 Interpreting A Linear Function</a:t>
            </a:r>
          </a:p>
        </p:txBody>
      </p:sp>
      <p:sp>
        <p:nvSpPr>
          <p:cNvPr id="799748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0" y="1066800"/>
            <a:ext cx="9144000" cy="5791200"/>
          </a:xfrm>
        </p:spPr>
        <p:txBody>
          <a:bodyPr lIns="90487" tIns="44450" rIns="90487" bIns="44450"/>
          <a:lstStyle/>
          <a:p>
            <a:pPr marL="609600" indent="-609600" algn="ctr" eaLnBrk="1" hangingPunct="1">
              <a:buFontTx/>
              <a:buNone/>
            </a:pPr>
            <a:r>
              <a:rPr lang="en-US" sz="3600" dirty="0" err="1"/>
              <a:t>Y</a:t>
            </a:r>
            <a:r>
              <a:rPr lang="en-US" sz="3600" baseline="-25000" dirty="0" err="1"/>
              <a:t>t</a:t>
            </a:r>
            <a:r>
              <a:rPr lang="en-US" sz="3600" dirty="0"/>
              <a:t>= </a:t>
            </a:r>
            <a:r>
              <a:rPr lang="el-GR" sz="3600" dirty="0"/>
              <a:t>β</a:t>
            </a:r>
            <a:r>
              <a:rPr lang="en-CA" sz="3600" baseline="-25000" dirty="0"/>
              <a:t>1</a:t>
            </a:r>
            <a:r>
              <a:rPr lang="en-US" sz="3600" dirty="0"/>
              <a:t> + </a:t>
            </a:r>
            <a:r>
              <a:rPr lang="el-GR" sz="3600" dirty="0"/>
              <a:t>β</a:t>
            </a:r>
            <a:r>
              <a:rPr lang="en-CA" sz="3600" baseline="-25000" dirty="0"/>
              <a:t>2</a:t>
            </a:r>
            <a:r>
              <a:rPr lang="en-US" sz="3600" dirty="0"/>
              <a:t>X</a:t>
            </a:r>
          </a:p>
          <a:p>
            <a:pPr marL="609600" indent="-609600" algn="ctr" eaLnBrk="1" hangingPunct="1">
              <a:buFontTx/>
              <a:buNone/>
            </a:pPr>
            <a:endParaRPr lang="en-US" sz="1000" dirty="0"/>
          </a:p>
          <a:p>
            <a:pPr marL="609600" indent="-609600" eaLnBrk="1" hangingPunct="1">
              <a:buFontTx/>
              <a:buNone/>
            </a:pPr>
            <a:r>
              <a:rPr lang="en-CA" dirty="0"/>
              <a:t>Intercept = </a:t>
            </a:r>
            <a:r>
              <a:rPr lang="el-GR" dirty="0"/>
              <a:t>β</a:t>
            </a:r>
            <a:r>
              <a:rPr lang="en-CA" baseline="-25000" dirty="0"/>
              <a:t>1</a:t>
            </a:r>
            <a:r>
              <a:rPr lang="en-CA" dirty="0"/>
              <a:t>: 	The value of Y when X is zero</a:t>
            </a:r>
          </a:p>
          <a:p>
            <a:pPr marL="609600" indent="-609600" eaLnBrk="1" hangingPunct="1">
              <a:buFontTx/>
              <a:buNone/>
            </a:pPr>
            <a:r>
              <a:rPr lang="en-CA" dirty="0"/>
              <a:t>Slope = </a:t>
            </a:r>
            <a:r>
              <a:rPr lang="el-GR" dirty="0"/>
              <a:t>β</a:t>
            </a:r>
            <a:r>
              <a:rPr lang="en-CA" baseline="-25000" dirty="0"/>
              <a:t>2</a:t>
            </a:r>
            <a:r>
              <a:rPr lang="en-CA" dirty="0"/>
              <a:t>: 	The change in Y when X 					increases by 1</a:t>
            </a:r>
          </a:p>
          <a:p>
            <a:pPr marL="609600" indent="-609600" eaLnBrk="1" hangingPunct="1">
              <a:buFontTx/>
              <a:buNone/>
            </a:pPr>
            <a:endParaRPr lang="en-CA" sz="1800" b="1" dirty="0"/>
          </a:p>
          <a:p>
            <a:pPr marL="609600" indent="-609600" algn="ctr" eaLnBrk="1" hangingPunct="1">
              <a:buNone/>
            </a:pPr>
            <a:r>
              <a:rPr lang="en-US" sz="3600" dirty="0" err="1"/>
              <a:t>Fun</a:t>
            </a:r>
            <a:r>
              <a:rPr lang="en-US" sz="3600" baseline="-25000" dirty="0" err="1"/>
              <a:t>t</a:t>
            </a:r>
            <a:r>
              <a:rPr lang="en-US" sz="3600" dirty="0"/>
              <a:t>= </a:t>
            </a:r>
            <a:r>
              <a:rPr lang="en-CA" sz="3600" dirty="0"/>
              <a:t>80</a:t>
            </a:r>
            <a:r>
              <a:rPr lang="en-US" sz="3600" dirty="0"/>
              <a:t> + </a:t>
            </a:r>
            <a:r>
              <a:rPr lang="en-CA" sz="3600" dirty="0"/>
              <a:t>2</a:t>
            </a:r>
            <a:r>
              <a:rPr lang="en-US" sz="3600" dirty="0"/>
              <a:t>Board Games</a:t>
            </a:r>
            <a:r>
              <a:rPr lang="en-US" sz="3600" baseline="-25000" dirty="0"/>
              <a:t>t</a:t>
            </a:r>
          </a:p>
          <a:p>
            <a:pPr marL="609600" indent="-609600" algn="ctr" eaLnBrk="1" hangingPunct="1">
              <a:buNone/>
            </a:pPr>
            <a:endParaRPr lang="en-US" sz="1000" dirty="0"/>
          </a:p>
          <a:p>
            <a:pPr marL="609600" indent="-609600" eaLnBrk="1" hangingPunct="1">
              <a:buNone/>
            </a:pPr>
            <a:r>
              <a:rPr lang="en-US" dirty="0"/>
              <a:t>Intercept =80.  When there are no board 				games, fun is 80.</a:t>
            </a:r>
          </a:p>
          <a:p>
            <a:pPr marL="609600" indent="-609600" eaLnBrk="1" hangingPunct="1">
              <a:buNone/>
            </a:pPr>
            <a:r>
              <a:rPr lang="en-US" dirty="0"/>
              <a:t>Slope =2: When board games increase by 1, fun 		increases by 2.</a:t>
            </a:r>
          </a:p>
          <a:p>
            <a:pPr marL="609600" indent="-609600" algn="ctr" eaLnBrk="1" hangingPunct="1">
              <a:buNone/>
            </a:pPr>
            <a:endParaRPr lang="en-US" sz="3600" dirty="0"/>
          </a:p>
          <a:p>
            <a:pPr marL="609600" indent="-609600" eaLnBrk="1" hangingPunct="1">
              <a:buFontTx/>
              <a:buNone/>
            </a:pPr>
            <a:endParaRPr lang="en-US" sz="3600" b="1" dirty="0"/>
          </a:p>
        </p:txBody>
      </p:sp>
    </p:spTree>
  </p:cSld>
  <p:clrMapOvr>
    <a:masterClrMapping/>
  </p:clrMapOvr>
  <p:transition spd="med">
    <p:pull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97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997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997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974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9974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9974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974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9974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9974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974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9974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9974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974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9974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9974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974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9974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9974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99748" grpId="0" build="p"/>
    </p:bld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C35CC11-3D74-4F09-A78C-E0EBE1F34CC7}" type="slidenum">
              <a:rPr lang="en-CA"/>
              <a:pPr>
                <a:defRPr/>
              </a:pPr>
              <a:t>46</a:t>
            </a:fld>
            <a:endParaRPr lang="en-CA"/>
          </a:p>
        </p:txBody>
      </p:sp>
      <p:sp>
        <p:nvSpPr>
          <p:cNvPr id="66563" name="Rectangle 2"/>
          <p:cNvSpPr>
            <a:spLocks noChangeArrowheads="1"/>
          </p:cNvSpPr>
          <p:nvPr/>
        </p:nvSpPr>
        <p:spPr bwMode="auto">
          <a:xfrm>
            <a:off x="8534400" y="6477000"/>
            <a:ext cx="381000" cy="228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6564" name="Rectangle 3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 lIns="90487" tIns="44450" rIns="90487" bIns="44450"/>
          <a:lstStyle/>
          <a:p>
            <a:pPr algn="ctr"/>
            <a:r>
              <a:rPr lang="en-US" dirty="0"/>
              <a:t>3.2.5 Interpreting Any Equation</a:t>
            </a:r>
          </a:p>
        </p:txBody>
      </p:sp>
      <p:sp>
        <p:nvSpPr>
          <p:cNvPr id="799748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228600" y="1066800"/>
            <a:ext cx="8915400" cy="5791200"/>
          </a:xfrm>
        </p:spPr>
        <p:txBody>
          <a:bodyPr lIns="90487" tIns="44450" rIns="90487" bIns="44450"/>
          <a:lstStyle/>
          <a:p>
            <a:pPr marL="609600" indent="-609600">
              <a:buFontTx/>
              <a:buNone/>
              <a:defRPr/>
            </a:pPr>
            <a:r>
              <a:rPr lang="en-US" sz="3600" dirty="0"/>
              <a:t>Economists need to EXPLAIN MATHEMATICAL RELATIONSHIPS by explaining:</a:t>
            </a:r>
          </a:p>
          <a:p>
            <a:pPr marL="742950" indent="-742950">
              <a:buFontTx/>
              <a:buAutoNum type="arabicParenR"/>
              <a:defRPr/>
            </a:pPr>
            <a:r>
              <a:rPr lang="en-US" sz="3600" dirty="0"/>
              <a:t>Intercepts</a:t>
            </a:r>
          </a:p>
          <a:p>
            <a:pPr marL="742950" indent="-742950">
              <a:buFontTx/>
              <a:buAutoNum type="arabicParenR"/>
              <a:defRPr/>
            </a:pPr>
            <a:r>
              <a:rPr lang="en-US" sz="3600" dirty="0"/>
              <a:t>Slopes (first derivative)</a:t>
            </a:r>
          </a:p>
          <a:p>
            <a:pPr marL="742950" indent="-742950">
              <a:buFontTx/>
              <a:buAutoNum type="arabicParenR"/>
              <a:defRPr/>
            </a:pPr>
            <a:r>
              <a:rPr lang="en-US" sz="3600" dirty="0"/>
              <a:t>Long-Run Effects (second derivative)</a:t>
            </a:r>
          </a:p>
        </p:txBody>
      </p:sp>
    </p:spTree>
  </p:cSld>
  <p:clrMapOvr>
    <a:masterClrMapping/>
  </p:clrMapOvr>
  <p:transition spd="med">
    <p:pull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97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997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997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97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997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997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974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9974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9974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974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9974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9974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99748" grpId="0" build="p"/>
    </p:bld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F7DD70C-8EE5-4627-A93E-047FB1895488}" type="slidenum">
              <a:rPr lang="en-CA"/>
              <a:pPr>
                <a:defRPr/>
              </a:pPr>
              <a:t>47</a:t>
            </a:fld>
            <a:endParaRPr lang="en-CA"/>
          </a:p>
        </p:txBody>
      </p:sp>
      <p:sp>
        <p:nvSpPr>
          <p:cNvPr id="67587" name="Rectangle 2"/>
          <p:cNvSpPr>
            <a:spLocks noChangeArrowheads="1"/>
          </p:cNvSpPr>
          <p:nvPr/>
        </p:nvSpPr>
        <p:spPr bwMode="auto">
          <a:xfrm>
            <a:off x="8534400" y="6477000"/>
            <a:ext cx="381000" cy="228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7588" name="Rectangle 3"/>
          <p:cNvSpPr>
            <a:spLocks noGrp="1" noChangeArrowheads="1"/>
          </p:cNvSpPr>
          <p:nvPr>
            <p:ph type="title"/>
          </p:nvPr>
        </p:nvSpPr>
        <p:spPr>
          <a:xfrm>
            <a:off x="0" y="-152400"/>
            <a:ext cx="9144000" cy="1143000"/>
          </a:xfrm>
          <a:noFill/>
        </p:spPr>
        <p:txBody>
          <a:bodyPr lIns="90487" tIns="44450" rIns="90487" bIns="44450"/>
          <a:lstStyle/>
          <a:p>
            <a:pPr algn="ctr"/>
            <a:r>
              <a:rPr lang="en-US"/>
              <a:t>3.2.5 Simple Example</a:t>
            </a:r>
          </a:p>
        </p:txBody>
      </p:sp>
      <p:sp>
        <p:nvSpPr>
          <p:cNvPr id="801796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0" y="838200"/>
            <a:ext cx="9144000" cy="6019800"/>
          </a:xfrm>
          <a:noFill/>
        </p:spPr>
        <p:txBody>
          <a:bodyPr lIns="90487" tIns="44450" rIns="90487" bIns="44450"/>
          <a:lstStyle/>
          <a:p>
            <a:pPr marL="609600" indent="-609600">
              <a:lnSpc>
                <a:spcPct val="90000"/>
              </a:lnSpc>
              <a:buFontTx/>
              <a:buNone/>
            </a:pPr>
            <a:r>
              <a:rPr lang="en-US" sz="3600" b="1"/>
              <a:t>Mark = 60 + 4 study</a:t>
            </a:r>
          </a:p>
          <a:p>
            <a:pPr marL="609600" indent="-609600">
              <a:lnSpc>
                <a:spcPct val="90000"/>
              </a:lnSpc>
              <a:buFontTx/>
              <a:buNone/>
            </a:pPr>
            <a:r>
              <a:rPr lang="en-US" sz="3600"/>
              <a:t>Mark = percentage mark on midterm</a:t>
            </a:r>
          </a:p>
          <a:p>
            <a:pPr marL="609600" indent="-609600">
              <a:lnSpc>
                <a:spcPct val="90000"/>
              </a:lnSpc>
              <a:buFontTx/>
              <a:buNone/>
            </a:pPr>
            <a:r>
              <a:rPr lang="en-US" sz="3600"/>
              <a:t>Study = hours of study (up to 10 – it’s the night before)</a:t>
            </a:r>
          </a:p>
          <a:p>
            <a:pPr marL="609600" indent="-609600">
              <a:lnSpc>
                <a:spcPct val="90000"/>
              </a:lnSpc>
              <a:buFontTx/>
              <a:buNone/>
            </a:pPr>
            <a:r>
              <a:rPr lang="en-US" sz="3600" u="sng"/>
              <a:t>Parameter Explanation:</a:t>
            </a:r>
          </a:p>
          <a:p>
            <a:pPr marL="609600" indent="-609600">
              <a:lnSpc>
                <a:spcPct val="90000"/>
              </a:lnSpc>
              <a:buFontTx/>
              <a:buNone/>
            </a:pPr>
            <a:r>
              <a:rPr lang="en-US" sz="3600"/>
              <a:t>1) 60 = intercept – without studying, you’d get a 60% on the exam - you genius you!</a:t>
            </a:r>
          </a:p>
          <a:p>
            <a:pPr marL="609600" indent="-609600">
              <a:lnSpc>
                <a:spcPct val="90000"/>
              </a:lnSpc>
              <a:buFontTx/>
              <a:buNone/>
            </a:pPr>
            <a:r>
              <a:rPr lang="en-US" sz="3600"/>
              <a:t>2) 4 = coefficient of study (first derivative)– every extra hour spent studying increases your mark by 4%</a:t>
            </a:r>
          </a:p>
        </p:txBody>
      </p:sp>
    </p:spTree>
  </p:cSld>
  <p:clrMapOvr>
    <a:masterClrMapping/>
  </p:clrMapOvr>
  <p:transition spd="med">
    <p:pull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17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017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017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179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0179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0179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179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0179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0179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179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0179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0179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179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0179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0179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179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80179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80179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01796" grpId="0" build="p"/>
    </p:bld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539A9B8-0B19-4732-A8CD-74E6E03879F1}" type="slidenum">
              <a:rPr lang="en-CA"/>
              <a:pPr>
                <a:defRPr/>
              </a:pPr>
              <a:t>48</a:t>
            </a:fld>
            <a:endParaRPr lang="en-CA"/>
          </a:p>
        </p:txBody>
      </p:sp>
      <p:sp>
        <p:nvSpPr>
          <p:cNvPr id="68611" name="Rectangle 2"/>
          <p:cNvSpPr>
            <a:spLocks noChangeArrowheads="1"/>
          </p:cNvSpPr>
          <p:nvPr/>
        </p:nvSpPr>
        <p:spPr bwMode="auto">
          <a:xfrm>
            <a:off x="8534400" y="6477000"/>
            <a:ext cx="381000" cy="228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8612" name="Rectangle 3"/>
          <p:cNvSpPr>
            <a:spLocks noGrp="1" noChangeArrowheads="1"/>
          </p:cNvSpPr>
          <p:nvPr>
            <p:ph type="title"/>
          </p:nvPr>
        </p:nvSpPr>
        <p:spPr>
          <a:xfrm>
            <a:off x="0" y="-76200"/>
            <a:ext cx="9144000" cy="1143000"/>
          </a:xfrm>
          <a:noFill/>
        </p:spPr>
        <p:txBody>
          <a:bodyPr lIns="90487" tIns="44450" rIns="90487" bIns="44450"/>
          <a:lstStyle/>
          <a:p>
            <a:pPr algn="ctr"/>
            <a:r>
              <a:rPr lang="en-US"/>
              <a:t>3.2.5 Simple Example</a:t>
            </a:r>
          </a:p>
        </p:txBody>
      </p:sp>
      <p:sp>
        <p:nvSpPr>
          <p:cNvPr id="801796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0" y="838200"/>
            <a:ext cx="9144000" cy="6019800"/>
          </a:xfrm>
          <a:noFill/>
        </p:spPr>
        <p:txBody>
          <a:bodyPr lIns="90487" tIns="44450" rIns="90487" bIns="44450"/>
          <a:lstStyle/>
          <a:p>
            <a:pPr marL="609600" indent="-609600">
              <a:lnSpc>
                <a:spcPct val="90000"/>
              </a:lnSpc>
              <a:buFontTx/>
              <a:buNone/>
            </a:pPr>
            <a:r>
              <a:rPr lang="en-US" sz="3600" b="1" dirty="0"/>
              <a:t>Mark = 60 + 4 study</a:t>
            </a:r>
          </a:p>
          <a:p>
            <a:pPr marL="609600" indent="-609600">
              <a:lnSpc>
                <a:spcPct val="90000"/>
              </a:lnSpc>
              <a:buFontTx/>
              <a:buNone/>
            </a:pPr>
            <a:endParaRPr lang="en-US" sz="3600" b="1" dirty="0"/>
          </a:p>
          <a:p>
            <a:pPr marL="609600" indent="-609600">
              <a:lnSpc>
                <a:spcPct val="90000"/>
              </a:lnSpc>
              <a:buFontTx/>
              <a:buNone/>
            </a:pPr>
            <a:r>
              <a:rPr lang="en-US" sz="3600" dirty="0"/>
              <a:t>3) D</a:t>
            </a:r>
            <a:r>
              <a:rPr lang="en-US" sz="3600" baseline="30000" dirty="0"/>
              <a:t>2</a:t>
            </a:r>
            <a:r>
              <a:rPr lang="en-US" sz="3600" dirty="0"/>
              <a:t>mark/dstudy</a:t>
            </a:r>
            <a:r>
              <a:rPr lang="en-US" sz="3600" baseline="30000" dirty="0"/>
              <a:t>2</a:t>
            </a:r>
            <a:r>
              <a:rPr lang="en-US" sz="3600" dirty="0"/>
              <a:t>=0, this function is a straight line; each hour of studying is equally beneficial</a:t>
            </a:r>
          </a:p>
          <a:p>
            <a:pPr marL="609600" indent="-609600">
              <a:lnSpc>
                <a:spcPct val="90000"/>
              </a:lnSpc>
              <a:buFontTx/>
              <a:buNone/>
            </a:pPr>
            <a:endParaRPr lang="en-US" sz="3600" dirty="0"/>
          </a:p>
        </p:txBody>
      </p:sp>
    </p:spTree>
  </p:cSld>
  <p:clrMapOvr>
    <a:masterClrMapping/>
  </p:clrMapOvr>
  <p:transition spd="med">
    <p:pull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17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017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017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179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0179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0179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01796" grpId="0" build="p"/>
    </p:bld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0F2E79A-0E61-4012-BFAB-F045069F74F1}" type="slidenum">
              <a:rPr lang="en-CA"/>
              <a:pPr>
                <a:defRPr/>
              </a:pPr>
              <a:t>49</a:t>
            </a:fld>
            <a:endParaRPr lang="en-CA"/>
          </a:p>
        </p:txBody>
      </p:sp>
      <p:sp>
        <p:nvSpPr>
          <p:cNvPr id="69635" name="Rectangle 2"/>
          <p:cNvSpPr>
            <a:spLocks noChangeArrowheads="1"/>
          </p:cNvSpPr>
          <p:nvPr/>
        </p:nvSpPr>
        <p:spPr bwMode="auto">
          <a:xfrm>
            <a:off x="8534400" y="6477000"/>
            <a:ext cx="381000" cy="228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9636" name="Rectangle 3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 lIns="90487" tIns="44450" rIns="90487" bIns="44450"/>
          <a:lstStyle/>
          <a:p>
            <a:pPr algn="ctr"/>
            <a:r>
              <a:rPr lang="en-US"/>
              <a:t>3.2.5 Another Demand Example</a:t>
            </a:r>
          </a:p>
        </p:txBody>
      </p:sp>
      <p:sp>
        <p:nvSpPr>
          <p:cNvPr id="803844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228600" y="1066800"/>
            <a:ext cx="8915400" cy="5791200"/>
          </a:xfrm>
          <a:noFill/>
        </p:spPr>
        <p:txBody>
          <a:bodyPr lIns="90487" tIns="44450" rIns="90487" bIns="44450"/>
          <a:lstStyle/>
          <a:p>
            <a:pPr marL="609600" indent="-609600">
              <a:lnSpc>
                <a:spcPct val="90000"/>
              </a:lnSpc>
              <a:buFontTx/>
              <a:buNone/>
            </a:pPr>
            <a:r>
              <a:rPr lang="en-US" b="1"/>
              <a:t>Let q=100-p/2</a:t>
            </a:r>
          </a:p>
          <a:p>
            <a:pPr marL="609600" indent="-609600">
              <a:lnSpc>
                <a:spcPct val="90000"/>
              </a:lnSpc>
              <a:buFontTx/>
              <a:buNone/>
            </a:pPr>
            <a:endParaRPr lang="en-US" sz="800" b="1"/>
          </a:p>
          <a:p>
            <a:pPr marL="609600" indent="-609600">
              <a:lnSpc>
                <a:spcPct val="90000"/>
              </a:lnSpc>
              <a:buFontTx/>
              <a:buNone/>
            </a:pPr>
            <a:r>
              <a:rPr lang="en-US" u="sng"/>
              <a:t>Parameter Explanation:</a:t>
            </a:r>
            <a:endParaRPr lang="en-US"/>
          </a:p>
          <a:p>
            <a:pPr marL="609600" indent="-609600">
              <a:lnSpc>
                <a:spcPct val="90000"/>
              </a:lnSpc>
              <a:buFontTx/>
              <a:buNone/>
            </a:pPr>
            <a:r>
              <a:rPr lang="en-US"/>
              <a:t>1) The intercept (100) expresses the quantity demanded when the good is free (p=0)</a:t>
            </a:r>
          </a:p>
          <a:p>
            <a:pPr marL="609600" indent="-609600">
              <a:lnSpc>
                <a:spcPct val="90000"/>
              </a:lnSpc>
              <a:buFontTx/>
              <a:buNone/>
            </a:pPr>
            <a:endParaRPr lang="en-US"/>
          </a:p>
          <a:p>
            <a:pPr marL="609600" indent="-609600">
              <a:lnSpc>
                <a:spcPct val="90000"/>
              </a:lnSpc>
              <a:buFontTx/>
              <a:buNone/>
            </a:pPr>
            <a:r>
              <a:rPr lang="en-US"/>
              <a:t>2) The slope (-1/2) indicates how much q changes as p increases by 1.</a:t>
            </a:r>
          </a:p>
          <a:p>
            <a:pPr marL="609600" indent="-609600">
              <a:lnSpc>
                <a:spcPct val="90000"/>
              </a:lnSpc>
              <a:buFontTx/>
              <a:buNone/>
            </a:pPr>
            <a:endParaRPr lang="en-US"/>
          </a:p>
          <a:p>
            <a:pPr marL="609600" indent="-609600">
              <a:lnSpc>
                <a:spcPct val="90000"/>
              </a:lnSpc>
              <a:buFontTx/>
              <a:buNone/>
            </a:pPr>
            <a:r>
              <a:rPr lang="en-US"/>
              <a:t>3) The second derivative is zero, we have another straight line</a:t>
            </a:r>
          </a:p>
        </p:txBody>
      </p:sp>
    </p:spTree>
  </p:cSld>
  <p:clrMapOvr>
    <a:masterClrMapping/>
  </p:clrMapOvr>
  <p:transition spd="med">
    <p:pull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38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038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038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384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0384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0384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384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0384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0384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384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0384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0384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384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0384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0384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03844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CD9F661-E851-46D1-AEE1-6A3E9FEA9C82}" type="slidenum">
              <a:rPr lang="en-CA"/>
              <a:pPr>
                <a:defRPr/>
              </a:pPr>
              <a:t>5</a:t>
            </a:fld>
            <a:endParaRPr lang="en-CA"/>
          </a:p>
        </p:txBody>
      </p:sp>
      <p:sp>
        <p:nvSpPr>
          <p:cNvPr id="45059" name="Rectangle 2"/>
          <p:cNvSpPr>
            <a:spLocks noChangeArrowheads="1"/>
          </p:cNvSpPr>
          <p:nvPr/>
        </p:nvSpPr>
        <p:spPr bwMode="auto">
          <a:xfrm>
            <a:off x="8534400" y="6477000"/>
            <a:ext cx="381000" cy="228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060" name="Rectangle 3"/>
          <p:cNvSpPr>
            <a:spLocks noGrp="1" noChangeArrowheads="1"/>
          </p:cNvSpPr>
          <p:nvPr>
            <p:ph type="title"/>
          </p:nvPr>
        </p:nvSpPr>
        <p:spPr/>
        <p:txBody>
          <a:bodyPr lIns="90487" tIns="44450" rIns="90487" bIns="44450"/>
          <a:lstStyle/>
          <a:p>
            <a:pPr algn="ctr" eaLnBrk="1" hangingPunct="1"/>
            <a:r>
              <a:rPr lang="en-US" sz="3600" dirty="0"/>
              <a:t>3. Global Warming and Functional Form</a:t>
            </a:r>
            <a:endParaRPr lang="en-US" sz="4400" dirty="0"/>
          </a:p>
        </p:txBody>
      </p:sp>
      <p:sp>
        <p:nvSpPr>
          <p:cNvPr id="577540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0" y="914400"/>
            <a:ext cx="9144000" cy="3429000"/>
          </a:xfrm>
        </p:spPr>
        <p:txBody>
          <a:bodyPr lIns="90487" tIns="44450" rIns="90487" bIns="44450"/>
          <a:lstStyle/>
          <a:p>
            <a:pPr marL="0" indent="0" defTabSz="898525" eaLnBrk="1" hangingPunct="1">
              <a:buFontTx/>
              <a:buNone/>
            </a:pPr>
            <a:r>
              <a:rPr lang="en-US" dirty="0"/>
              <a:t>In laboratory settings, the </a:t>
            </a:r>
            <a:r>
              <a:rPr lang="en-US" u="sng" dirty="0"/>
              <a:t>pure</a:t>
            </a:r>
            <a:r>
              <a:rPr lang="en-US" dirty="0"/>
              <a:t> greenhouse effect is seen to have a logarithmic relationship:</a:t>
            </a:r>
            <a:endParaRPr lang="en-US" sz="3600" dirty="0"/>
          </a:p>
        </p:txBody>
      </p:sp>
      <p:sp>
        <p:nvSpPr>
          <p:cNvPr id="9" name="Rectangle 4"/>
          <p:cNvSpPr txBox="1">
            <a:spLocks noChangeArrowheads="1"/>
          </p:cNvSpPr>
          <p:nvPr/>
        </p:nvSpPr>
        <p:spPr bwMode="auto">
          <a:xfrm>
            <a:off x="0" y="6477000"/>
            <a:ext cx="9144000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487" tIns="44450" rIns="90487" bIns="44450" numCol="1" anchor="t" anchorCtr="0" compatLnSpc="1">
            <a:prstTxWarp prst="textNoShape">
              <a:avLst/>
            </a:prstTxWarp>
          </a:bodyPr>
          <a:lstStyle/>
          <a:p>
            <a:pPr marL="5734050" lvl="0" indent="-5734050" defTabSz="898525">
              <a:spcBef>
                <a:spcPct val="20000"/>
              </a:spcBef>
            </a:pP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Source: </a:t>
            </a:r>
            <a:r>
              <a:rPr kumimoji="0" lang="en-US" sz="1600" b="0" i="0" u="none" strike="noStrike" kern="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Myhre</a:t>
            </a: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et al (1988).</a:t>
            </a:r>
            <a:r>
              <a:rPr kumimoji="0" lang="en-US" sz="1600" b="0" i="0" u="none" strike="noStrike" kern="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</a:t>
            </a:r>
            <a:r>
              <a:rPr lang="en-US" sz="1600" kern="0" dirty="0">
                <a:latin typeface="+mn-lt"/>
                <a:cs typeface="+mn-cs"/>
              </a:rPr>
              <a:t>Copied from http://www.moralcaseforfossilfuels.com/data/</a:t>
            </a:r>
            <a:endParaRPr kumimoji="0" lang="en-US" sz="16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32098" name="AutoShape 2" descr="Image result for global warming graph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CA"/>
          </a:p>
        </p:txBody>
      </p:sp>
      <p:sp>
        <p:nvSpPr>
          <p:cNvPr id="132100" name="AutoShape 4" descr="Image result for global warming graph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CA"/>
          </a:p>
        </p:txBody>
      </p:sp>
      <p:sp>
        <p:nvSpPr>
          <p:cNvPr id="132102" name="AutoShape 6" descr="Image result for global warming graph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CA"/>
          </a:p>
        </p:txBody>
      </p:sp>
      <p:sp>
        <p:nvSpPr>
          <p:cNvPr id="132104" name="AutoShape 8" descr="Image result for global warming graph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CA"/>
          </a:p>
        </p:txBody>
      </p:sp>
      <p:sp>
        <p:nvSpPr>
          <p:cNvPr id="132106" name="AutoShape 10" descr="Image result for global warming graph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CA"/>
          </a:p>
        </p:txBody>
      </p:sp>
      <p:sp>
        <p:nvSpPr>
          <p:cNvPr id="134146" name="AutoShape 2" descr="Image result for inconvenient truth lift graph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CA"/>
          </a:p>
        </p:txBody>
      </p:sp>
      <p:sp>
        <p:nvSpPr>
          <p:cNvPr id="134148" name="AutoShape 4" descr="Image result for inconvenient truth lift graph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CA"/>
          </a:p>
        </p:txBody>
      </p:sp>
      <p:sp>
        <p:nvSpPr>
          <p:cNvPr id="134150" name="AutoShape 6" descr="Image result for inconvenient truth lift graph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CA"/>
          </a:p>
        </p:txBody>
      </p:sp>
      <p:pic>
        <p:nvPicPr>
          <p:cNvPr id="136194" name="Picture 2" descr="Figure 4.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7200" y="2147455"/>
            <a:ext cx="8001000" cy="3948545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pull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75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775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775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7540" grpId="0" build="p"/>
      <p:bldP spid="9" grpId="0" build="p"/>
    </p:bld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774BC96-4B20-4128-8452-9089C02297FC}" type="slidenum">
              <a:rPr lang="en-CA"/>
              <a:pPr>
                <a:defRPr/>
              </a:pPr>
              <a:t>50</a:t>
            </a:fld>
            <a:endParaRPr lang="en-CA"/>
          </a:p>
        </p:txBody>
      </p:sp>
      <p:sp>
        <p:nvSpPr>
          <p:cNvPr id="72707" name="Rectangle 2"/>
          <p:cNvSpPr>
            <a:spLocks noChangeArrowheads="1"/>
          </p:cNvSpPr>
          <p:nvPr/>
        </p:nvSpPr>
        <p:spPr bwMode="auto">
          <a:xfrm>
            <a:off x="8534400" y="6477000"/>
            <a:ext cx="381000" cy="228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2708" name="Rectangle 3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 lIns="90487" tIns="44450" rIns="90487" bIns="44450"/>
          <a:lstStyle/>
          <a:p>
            <a:pPr algn="ctr"/>
            <a:r>
              <a:rPr lang="en-US"/>
              <a:t>3.3 The error term</a:t>
            </a:r>
          </a:p>
        </p:txBody>
      </p:sp>
      <p:sp>
        <p:nvSpPr>
          <p:cNvPr id="844804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0" y="914400"/>
            <a:ext cx="9144000" cy="5791200"/>
          </a:xfrm>
          <a:noFill/>
        </p:spPr>
        <p:txBody>
          <a:bodyPr lIns="90487" tIns="44450" rIns="90487" bIns="44450"/>
          <a:lstStyle/>
          <a:p>
            <a:pPr marL="609600" indent="-609600">
              <a:buFontTx/>
              <a:buNone/>
            </a:pPr>
            <a:r>
              <a:rPr lang="en-US"/>
              <a:t>Although economists try to model real behavior, their attempts are not always 100% accurate, for a variety of valid reasons:</a:t>
            </a:r>
          </a:p>
          <a:p>
            <a:pPr marL="609600" indent="-609600">
              <a:buFontTx/>
              <a:buNone/>
            </a:pPr>
            <a:endParaRPr lang="en-US"/>
          </a:p>
          <a:p>
            <a:pPr marL="609600" indent="-609600">
              <a:buFontTx/>
              <a:buAutoNum type="arabicParenR"/>
            </a:pPr>
            <a:r>
              <a:rPr lang="en-US" sz="4800"/>
              <a:t>Excluded variables</a:t>
            </a:r>
          </a:p>
          <a:p>
            <a:pPr marL="609600" indent="-609600">
              <a:buFontTx/>
              <a:buAutoNum type="arabicParenR"/>
            </a:pPr>
            <a:r>
              <a:rPr lang="en-US" sz="4800"/>
              <a:t>Random events (shocks)</a:t>
            </a:r>
          </a:p>
          <a:p>
            <a:pPr marL="609600" indent="-609600">
              <a:buFontTx/>
              <a:buAutoNum type="arabicParenR"/>
            </a:pPr>
            <a:r>
              <a:rPr lang="en-US" sz="4800"/>
              <a:t>Error in data collection</a:t>
            </a:r>
          </a:p>
          <a:p>
            <a:pPr marL="609600" indent="-609600">
              <a:buFontTx/>
              <a:buNone/>
            </a:pPr>
            <a:endParaRPr lang="en-US" sz="3600"/>
          </a:p>
        </p:txBody>
      </p:sp>
    </p:spTree>
  </p:cSld>
  <p:clrMapOvr>
    <a:masterClrMapping/>
  </p:clrMapOvr>
  <p:transition spd="med">
    <p:pull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48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448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448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480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4480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4480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480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4480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4480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480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4480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4480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44804" grpId="0" build="p"/>
    </p:bld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D9EC838-A7E5-477F-966F-B871BE30F601}" type="slidenum">
              <a:rPr lang="en-CA"/>
              <a:pPr>
                <a:defRPr/>
              </a:pPr>
              <a:t>51</a:t>
            </a:fld>
            <a:endParaRPr lang="en-CA"/>
          </a:p>
        </p:txBody>
      </p:sp>
      <p:sp>
        <p:nvSpPr>
          <p:cNvPr id="73731" name="Rectangle 2"/>
          <p:cNvSpPr>
            <a:spLocks noChangeArrowheads="1"/>
          </p:cNvSpPr>
          <p:nvPr/>
        </p:nvSpPr>
        <p:spPr bwMode="auto">
          <a:xfrm>
            <a:off x="8534400" y="6477000"/>
            <a:ext cx="381000" cy="228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3732" name="Rectangle 3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 lIns="90487" tIns="44450" rIns="90487" bIns="44450"/>
          <a:lstStyle/>
          <a:p>
            <a:pPr algn="ctr"/>
            <a:r>
              <a:rPr lang="en-US"/>
              <a:t>3.3 The ERROR term</a:t>
            </a:r>
          </a:p>
        </p:txBody>
      </p:sp>
      <p:sp>
        <p:nvSpPr>
          <p:cNvPr id="846852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228600" y="914400"/>
            <a:ext cx="8915400" cy="5791200"/>
          </a:xfrm>
          <a:noFill/>
        </p:spPr>
        <p:txBody>
          <a:bodyPr lIns="90487" tIns="44450" rIns="90487" bIns="44450"/>
          <a:lstStyle/>
          <a:p>
            <a:pPr marL="609600" indent="-609600">
              <a:buFontTx/>
              <a:buNone/>
            </a:pPr>
            <a:r>
              <a:rPr lang="en-US"/>
              <a:t>To account for this, models always include an error term:</a:t>
            </a:r>
          </a:p>
          <a:p>
            <a:pPr marL="609600" indent="-609600">
              <a:buFontTx/>
              <a:buNone/>
            </a:pPr>
            <a:endParaRPr lang="en-US"/>
          </a:p>
          <a:p>
            <a:pPr marL="609600" indent="-609600">
              <a:buFontTx/>
              <a:buNone/>
            </a:pPr>
            <a:r>
              <a:rPr lang="en-US" sz="4400"/>
              <a:t>Y= </a:t>
            </a:r>
            <a:r>
              <a:rPr lang="el-GR" sz="4400"/>
              <a:t>β</a:t>
            </a:r>
            <a:r>
              <a:rPr lang="en-CA" sz="4400" baseline="-25000"/>
              <a:t>1</a:t>
            </a:r>
            <a:r>
              <a:rPr lang="en-US" sz="4400"/>
              <a:t> + </a:t>
            </a:r>
            <a:r>
              <a:rPr lang="el-GR" sz="4400"/>
              <a:t>β</a:t>
            </a:r>
            <a:r>
              <a:rPr lang="en-CA" sz="4400" baseline="-25000"/>
              <a:t>2 </a:t>
            </a:r>
            <a:r>
              <a:rPr lang="en-US" sz="4400"/>
              <a:t>X + </a:t>
            </a:r>
            <a:r>
              <a:rPr lang="el-GR" sz="4400"/>
              <a:t>β</a:t>
            </a:r>
            <a:r>
              <a:rPr lang="en-CA" sz="4400" baseline="-25000"/>
              <a:t>3 </a:t>
            </a:r>
            <a:r>
              <a:rPr lang="en-US" sz="4400"/>
              <a:t>Z + </a:t>
            </a:r>
            <a:r>
              <a:rPr lang="el-GR" sz="4400"/>
              <a:t>β</a:t>
            </a:r>
            <a:r>
              <a:rPr lang="en-CA" sz="4400" baseline="-25000"/>
              <a:t>4 </a:t>
            </a:r>
            <a:r>
              <a:rPr lang="en-US" sz="4400"/>
              <a:t>W + </a:t>
            </a:r>
            <a:r>
              <a:rPr lang="en-US" sz="4400" b="1" i="1" u="sng"/>
              <a:t>Ɛ</a:t>
            </a:r>
          </a:p>
          <a:p>
            <a:pPr marL="609600" indent="-609600">
              <a:buFontTx/>
              <a:buNone/>
            </a:pPr>
            <a:endParaRPr lang="en-US" sz="4400"/>
          </a:p>
          <a:p>
            <a:pPr marL="609600" indent="-609600">
              <a:buFontTx/>
              <a:buNone/>
            </a:pPr>
            <a:r>
              <a:rPr lang="en-US"/>
              <a:t>The error term, Ɛ, accounts for all of these discrepancies.  We now have an econometric model!</a:t>
            </a:r>
            <a:endParaRPr lang="el-GR">
              <a:cs typeface="Arial" pitchFamily="34" charset="0"/>
            </a:endParaRPr>
          </a:p>
        </p:txBody>
      </p:sp>
      <p:pic>
        <p:nvPicPr>
          <p:cNvPr id="157698" name="Picture 2" descr="C:\Users\Lorne\AppData\Local\Microsoft\Windows\Temporary Internet Files\Content.IE5\OCZZ8X6H\MP900427736[1]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934200" y="5029200"/>
            <a:ext cx="1217613" cy="18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pull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68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468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468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68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468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468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685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4685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4685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6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69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6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6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576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576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576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5769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5769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5769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5769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5769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5769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5769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5769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46852" grpId="0" build="p"/>
    </p:bld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DC866ED-BBEC-40ED-810D-9F01A378F547}" type="slidenum">
              <a:rPr lang="en-CA"/>
              <a:pPr>
                <a:defRPr/>
              </a:pPr>
              <a:t>52</a:t>
            </a:fld>
            <a:endParaRPr lang="en-CA"/>
          </a:p>
        </p:txBody>
      </p:sp>
      <p:sp>
        <p:nvSpPr>
          <p:cNvPr id="848901" name="Rectangle 5"/>
          <p:cNvSpPr>
            <a:spLocks noChangeArrowheads="1"/>
          </p:cNvSpPr>
          <p:nvPr/>
        </p:nvSpPr>
        <p:spPr bwMode="auto">
          <a:xfrm>
            <a:off x="2971800" y="1524000"/>
            <a:ext cx="3352800" cy="8382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48900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228600" y="914400"/>
            <a:ext cx="8915400" cy="5791200"/>
          </a:xfrm>
          <a:noFill/>
        </p:spPr>
        <p:txBody>
          <a:bodyPr lIns="90487" tIns="44450" rIns="90487" bIns="44450"/>
          <a:lstStyle/>
          <a:p>
            <a:pPr marL="609600" indent="-609600">
              <a:buFontTx/>
              <a:buNone/>
            </a:pPr>
            <a:r>
              <a:rPr lang="en-US"/>
              <a:t>For a simple two variable model:</a:t>
            </a:r>
          </a:p>
          <a:p>
            <a:pPr marL="609600" indent="-609600" algn="ctr">
              <a:buFontTx/>
              <a:buNone/>
            </a:pPr>
            <a:r>
              <a:rPr lang="en-US" sz="4000"/>
              <a:t>Y</a:t>
            </a:r>
            <a:r>
              <a:rPr lang="en-US" sz="4000" baseline="-25000"/>
              <a:t>i</a:t>
            </a:r>
            <a:r>
              <a:rPr lang="en-US" sz="4000"/>
              <a:t>=</a:t>
            </a:r>
            <a:r>
              <a:rPr lang="el-GR" sz="4000"/>
              <a:t> β</a:t>
            </a:r>
            <a:r>
              <a:rPr lang="en-US" sz="4000" baseline="-25000"/>
              <a:t>1</a:t>
            </a:r>
            <a:r>
              <a:rPr lang="en-US" sz="4000"/>
              <a:t>+</a:t>
            </a:r>
            <a:r>
              <a:rPr lang="el-GR" sz="4000"/>
              <a:t> β</a:t>
            </a:r>
            <a:r>
              <a:rPr lang="en-US" sz="4000" baseline="-25000"/>
              <a:t>2</a:t>
            </a:r>
            <a:r>
              <a:rPr lang="en-US" sz="4000"/>
              <a:t>X</a:t>
            </a:r>
            <a:r>
              <a:rPr lang="en-US" sz="4000" baseline="-25000"/>
              <a:t>i</a:t>
            </a:r>
            <a:r>
              <a:rPr lang="en-US" sz="4000"/>
              <a:t>+e</a:t>
            </a:r>
            <a:r>
              <a:rPr lang="en-US" sz="4000" baseline="-25000"/>
              <a:t>i</a:t>
            </a:r>
          </a:p>
          <a:p>
            <a:pPr marL="609600" indent="-609600">
              <a:buFontTx/>
              <a:buNone/>
            </a:pPr>
            <a:endParaRPr lang="en-US" sz="4000" baseline="-25000"/>
          </a:p>
          <a:p>
            <a:pPr marL="609600" indent="-609600">
              <a:buFontTx/>
              <a:buNone/>
            </a:pPr>
            <a:r>
              <a:rPr lang="en-US"/>
              <a:t>Y</a:t>
            </a:r>
            <a:r>
              <a:rPr lang="en-US" baseline="-25000"/>
              <a:t>i</a:t>
            </a:r>
            <a:r>
              <a:rPr lang="en-US"/>
              <a:t>: value of the OBSERVABLE explanatory variable for observation i</a:t>
            </a:r>
          </a:p>
          <a:p>
            <a:pPr marL="609600" indent="-609600">
              <a:buFontTx/>
              <a:buNone/>
            </a:pPr>
            <a:r>
              <a:rPr lang="en-US"/>
              <a:t>X</a:t>
            </a:r>
            <a:r>
              <a:rPr lang="en-US" baseline="-25000"/>
              <a:t>i</a:t>
            </a:r>
            <a:r>
              <a:rPr lang="en-US"/>
              <a:t>: value of the OBSERVABLE explanatory variable for observation I</a:t>
            </a:r>
          </a:p>
          <a:p>
            <a:pPr marL="609600" indent="-609600">
              <a:buFontTx/>
              <a:buNone/>
            </a:pPr>
            <a:r>
              <a:rPr lang="el-GR"/>
              <a:t>β</a:t>
            </a:r>
            <a:r>
              <a:rPr lang="en-US" baseline="-25000"/>
              <a:t>1 </a:t>
            </a:r>
            <a:r>
              <a:rPr lang="en-US"/>
              <a:t>and </a:t>
            </a:r>
            <a:r>
              <a:rPr lang="el-GR"/>
              <a:t>β</a:t>
            </a:r>
            <a:r>
              <a:rPr lang="en-US" baseline="-25000"/>
              <a:t>2</a:t>
            </a:r>
            <a:r>
              <a:rPr lang="en-US"/>
              <a:t>: UNOBSERVABLE parameters or coefficients of the model</a:t>
            </a:r>
          </a:p>
          <a:p>
            <a:pPr marL="609600" indent="-609600">
              <a:buFontTx/>
              <a:buNone/>
            </a:pPr>
            <a:r>
              <a:rPr lang="en-US"/>
              <a:t>e</a:t>
            </a:r>
            <a:r>
              <a:rPr lang="en-US" baseline="-25000"/>
              <a:t>i: </a:t>
            </a:r>
            <a:r>
              <a:rPr lang="en-US"/>
              <a:t>or </a:t>
            </a:r>
            <a:r>
              <a:rPr lang="el-GR">
                <a:cs typeface="Arial" pitchFamily="34" charset="0"/>
              </a:rPr>
              <a:t>ε</a:t>
            </a:r>
            <a:r>
              <a:rPr lang="en-US" baseline="-25000">
                <a:cs typeface="Arial" pitchFamily="34" charset="0"/>
              </a:rPr>
              <a:t>i</a:t>
            </a:r>
            <a:r>
              <a:rPr lang="en-US">
                <a:cs typeface="Arial" pitchFamily="34" charset="0"/>
              </a:rPr>
              <a:t> is the UNOBSERVABLE random error</a:t>
            </a:r>
            <a:endParaRPr lang="el-GR">
              <a:cs typeface="Arial" pitchFamily="34" charset="0"/>
            </a:endParaRPr>
          </a:p>
          <a:p>
            <a:pPr marL="609600" indent="-609600">
              <a:buFontTx/>
              <a:buNone/>
            </a:pPr>
            <a:endParaRPr lang="el-GR">
              <a:cs typeface="Arial" pitchFamily="34" charset="0"/>
            </a:endParaRPr>
          </a:p>
        </p:txBody>
      </p:sp>
      <p:sp>
        <p:nvSpPr>
          <p:cNvPr id="74757" name="Rectangle 2"/>
          <p:cNvSpPr>
            <a:spLocks noChangeArrowheads="1"/>
          </p:cNvSpPr>
          <p:nvPr/>
        </p:nvSpPr>
        <p:spPr bwMode="auto">
          <a:xfrm>
            <a:off x="8534400" y="6477000"/>
            <a:ext cx="381000" cy="228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4758" name="Rectangle 3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 lIns="90487" tIns="44450" rIns="90487" bIns="44450"/>
          <a:lstStyle/>
          <a:p>
            <a:pPr algn="ctr"/>
            <a:r>
              <a:rPr lang="en-US"/>
              <a:t>3.3 The ERROR term</a:t>
            </a:r>
          </a:p>
        </p:txBody>
      </p:sp>
    </p:spTree>
  </p:cSld>
  <p:clrMapOvr>
    <a:masterClrMapping/>
  </p:clrMapOvr>
  <p:transition spd="med">
    <p:pull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89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489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489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890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4890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4890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89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9" dur="2000"/>
                                        <p:tgtEl>
                                          <p:spTgt spid="8489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890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84890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4890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890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84890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4890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890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84890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84890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890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84890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84890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48901" grpId="0" animBg="1"/>
      <p:bldP spid="848900" grpId="0" build="p"/>
    </p:bld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3E5C913-4AC1-4771-8926-0D8AAFEDA428}" type="slidenum">
              <a:rPr lang="en-CA"/>
              <a:pPr>
                <a:defRPr/>
              </a:pPr>
              <a:t>53</a:t>
            </a:fld>
            <a:endParaRPr lang="en-CA"/>
          </a:p>
        </p:txBody>
      </p:sp>
      <p:sp>
        <p:nvSpPr>
          <p:cNvPr id="75779" name="Rectangle 3"/>
          <p:cNvSpPr>
            <a:spLocks noChangeArrowheads="1"/>
          </p:cNvSpPr>
          <p:nvPr/>
        </p:nvSpPr>
        <p:spPr bwMode="auto">
          <a:xfrm>
            <a:off x="8534400" y="6477000"/>
            <a:ext cx="381000" cy="228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5780" name="Rectangle 4"/>
          <p:cNvSpPr>
            <a:spLocks noGrp="1" noChangeArrowheads="1"/>
          </p:cNvSpPr>
          <p:nvPr>
            <p:ph type="title"/>
          </p:nvPr>
        </p:nvSpPr>
        <p:spPr>
          <a:xfrm>
            <a:off x="0" y="-152400"/>
            <a:ext cx="9144000" cy="1143000"/>
          </a:xfrm>
          <a:noFill/>
        </p:spPr>
        <p:txBody>
          <a:bodyPr lIns="90487" tIns="44450" rIns="90487" bIns="44450"/>
          <a:lstStyle/>
          <a:p>
            <a:pPr algn="ctr"/>
            <a:r>
              <a:rPr lang="en-US"/>
              <a:t>3.3 Erroneous Example 1</a:t>
            </a:r>
          </a:p>
        </p:txBody>
      </p:sp>
      <p:sp>
        <p:nvSpPr>
          <p:cNvPr id="850949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152400" y="838200"/>
            <a:ext cx="8915400" cy="5715000"/>
          </a:xfrm>
          <a:noFill/>
        </p:spPr>
        <p:txBody>
          <a:bodyPr lIns="90487" tIns="44450" rIns="90487" bIns="44450"/>
          <a:lstStyle/>
          <a:p>
            <a:pPr marL="609600" indent="-609600">
              <a:buFontTx/>
              <a:buNone/>
            </a:pPr>
            <a:r>
              <a:rPr lang="en-US" u="sng" dirty="0" err="1"/>
              <a:t>Iphone</a:t>
            </a:r>
            <a:r>
              <a:rPr lang="en-US" u="sng" dirty="0"/>
              <a:t> 7 Demand</a:t>
            </a:r>
          </a:p>
          <a:p>
            <a:pPr marL="609600" indent="-609600">
              <a:buFontTx/>
              <a:buNone/>
            </a:pPr>
            <a:r>
              <a:rPr lang="en-US" dirty="0" err="1"/>
              <a:t>ln</a:t>
            </a:r>
            <a:r>
              <a:rPr lang="en-US" dirty="0"/>
              <a:t>(</a:t>
            </a:r>
            <a:r>
              <a:rPr lang="en-US" dirty="0" err="1"/>
              <a:t>Q</a:t>
            </a:r>
            <a:r>
              <a:rPr lang="en-US" baseline="-25000" dirty="0" err="1"/>
              <a:t>i</a:t>
            </a:r>
            <a:r>
              <a:rPr lang="en-US" dirty="0"/>
              <a:t>) = </a:t>
            </a:r>
            <a:r>
              <a:rPr lang="el-GR" dirty="0"/>
              <a:t>β</a:t>
            </a:r>
            <a:r>
              <a:rPr lang="en-US" baseline="-25000" dirty="0"/>
              <a:t>1</a:t>
            </a:r>
            <a:r>
              <a:rPr lang="en-US" dirty="0"/>
              <a:t> + </a:t>
            </a:r>
            <a:r>
              <a:rPr lang="el-GR" dirty="0"/>
              <a:t>β</a:t>
            </a:r>
            <a:r>
              <a:rPr lang="en-US" baseline="-25000" dirty="0"/>
              <a:t>2</a:t>
            </a:r>
            <a:r>
              <a:rPr lang="en-US" dirty="0"/>
              <a:t>ln(P</a:t>
            </a:r>
            <a:r>
              <a:rPr lang="en-US" baseline="-25000" dirty="0"/>
              <a:t>i</a:t>
            </a:r>
            <a:r>
              <a:rPr lang="en-US" dirty="0"/>
              <a:t>) + </a:t>
            </a:r>
            <a:r>
              <a:rPr lang="en-US" dirty="0" err="1"/>
              <a:t>e</a:t>
            </a:r>
            <a:r>
              <a:rPr lang="en-US" baseline="-25000" dirty="0" err="1"/>
              <a:t>i</a:t>
            </a:r>
            <a:endParaRPr lang="en-US" baseline="-25000" dirty="0"/>
          </a:p>
          <a:p>
            <a:pPr marL="609600" indent="-609600">
              <a:buFontTx/>
              <a:buNone/>
            </a:pPr>
            <a:endParaRPr lang="en-US" baseline="-25000" dirty="0"/>
          </a:p>
          <a:p>
            <a:pPr marL="609600" indent="-609600">
              <a:buFontTx/>
              <a:buNone/>
            </a:pPr>
            <a:r>
              <a:rPr lang="en-US" dirty="0" err="1"/>
              <a:t>Q</a:t>
            </a:r>
            <a:r>
              <a:rPr lang="en-US" baseline="-25000" dirty="0" err="1"/>
              <a:t>i</a:t>
            </a:r>
            <a:r>
              <a:rPr lang="en-US" dirty="0"/>
              <a:t> = </a:t>
            </a:r>
            <a:r>
              <a:rPr lang="en-US" dirty="0" err="1"/>
              <a:t>Iphone</a:t>
            </a:r>
            <a:r>
              <a:rPr lang="en-US" dirty="0"/>
              <a:t> 7’s sold in state/province </a:t>
            </a:r>
            <a:r>
              <a:rPr lang="en-US" dirty="0" err="1"/>
              <a:t>i</a:t>
            </a:r>
            <a:endParaRPr lang="en-US" dirty="0"/>
          </a:p>
          <a:p>
            <a:pPr marL="609600" indent="-609600">
              <a:buFontTx/>
              <a:buNone/>
            </a:pPr>
            <a:r>
              <a:rPr lang="en-US" dirty="0"/>
              <a:t>P</a:t>
            </a:r>
            <a:r>
              <a:rPr lang="en-US" baseline="-25000" dirty="0"/>
              <a:t>i</a:t>
            </a:r>
            <a:r>
              <a:rPr lang="en-US" dirty="0"/>
              <a:t>  = Price of </a:t>
            </a:r>
            <a:r>
              <a:rPr lang="en-US" dirty="0" err="1"/>
              <a:t>Iphone</a:t>
            </a:r>
            <a:r>
              <a:rPr lang="en-US" dirty="0"/>
              <a:t> 7 in state/province </a:t>
            </a:r>
            <a:r>
              <a:rPr lang="en-US" dirty="0" err="1"/>
              <a:t>i</a:t>
            </a:r>
            <a:endParaRPr lang="en-US" dirty="0"/>
          </a:p>
          <a:p>
            <a:pPr marL="609600" indent="-609600">
              <a:buFontTx/>
              <a:buNone/>
            </a:pPr>
            <a:r>
              <a:rPr lang="en-US" dirty="0"/>
              <a:t>(cross sectional data)</a:t>
            </a:r>
          </a:p>
          <a:p>
            <a:pPr marL="609600" indent="-609600">
              <a:buFontTx/>
              <a:buNone/>
            </a:pPr>
            <a:r>
              <a:rPr lang="en-US" dirty="0"/>
              <a:t>Error:  price of Androids, price/availability of </a:t>
            </a:r>
            <a:r>
              <a:rPr lang="en-US" dirty="0" err="1"/>
              <a:t>itune</a:t>
            </a:r>
            <a:r>
              <a:rPr lang="en-US" dirty="0"/>
              <a:t> </a:t>
            </a:r>
            <a:r>
              <a:rPr lang="en-US" dirty="0" err="1"/>
              <a:t>Aps</a:t>
            </a:r>
            <a:r>
              <a:rPr lang="en-US" dirty="0"/>
              <a:t>, price of phone and data plans, shipping constraints, shift in tastes (Huge Anti-Apple Surge)</a:t>
            </a:r>
            <a:endParaRPr lang="el-GR" dirty="0"/>
          </a:p>
          <a:p>
            <a:pPr marL="609600" indent="-609600">
              <a:buFontTx/>
              <a:buNone/>
            </a:pPr>
            <a:endParaRPr lang="el-GR" dirty="0">
              <a:cs typeface="Arial" pitchFamily="34" charset="0"/>
            </a:endParaRPr>
          </a:p>
        </p:txBody>
      </p:sp>
    </p:spTree>
  </p:cSld>
  <p:clrMapOvr>
    <a:masterClrMapping/>
  </p:clrMapOvr>
  <p:transition spd="med">
    <p:pull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9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509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509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9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509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509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94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5094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5094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94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5094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5094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94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5094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5094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94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85094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85094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50949" grpId="0" build="p"/>
    </p:bld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68C8C39-80FC-4B3E-A19C-A6955360606B}" type="slidenum">
              <a:rPr lang="en-CA"/>
              <a:pPr>
                <a:defRPr/>
              </a:pPr>
              <a:t>54</a:t>
            </a:fld>
            <a:endParaRPr lang="en-CA"/>
          </a:p>
        </p:txBody>
      </p:sp>
      <p:sp>
        <p:nvSpPr>
          <p:cNvPr id="76803" name="Rectangle 2"/>
          <p:cNvSpPr>
            <a:spLocks noChangeArrowheads="1"/>
          </p:cNvSpPr>
          <p:nvPr/>
        </p:nvSpPr>
        <p:spPr bwMode="auto">
          <a:xfrm>
            <a:off x="8534400" y="6477000"/>
            <a:ext cx="381000" cy="228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6804" name="Rectangle 3"/>
          <p:cNvSpPr>
            <a:spLocks noGrp="1" noChangeArrowheads="1"/>
          </p:cNvSpPr>
          <p:nvPr>
            <p:ph type="title"/>
          </p:nvPr>
        </p:nvSpPr>
        <p:spPr>
          <a:xfrm>
            <a:off x="0" y="-76200"/>
            <a:ext cx="9144000" cy="1143000"/>
          </a:xfrm>
          <a:noFill/>
        </p:spPr>
        <p:txBody>
          <a:bodyPr lIns="90487" tIns="44450" rIns="90487" bIns="44450"/>
          <a:lstStyle/>
          <a:p>
            <a:pPr algn="ctr"/>
            <a:r>
              <a:rPr lang="en-US"/>
              <a:t>3.3 Erroneous Example 2</a:t>
            </a:r>
          </a:p>
        </p:txBody>
      </p:sp>
      <p:sp>
        <p:nvSpPr>
          <p:cNvPr id="855044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152400" y="990600"/>
            <a:ext cx="8915400" cy="5562600"/>
          </a:xfrm>
          <a:noFill/>
        </p:spPr>
        <p:txBody>
          <a:bodyPr lIns="90487" tIns="44450" rIns="90487" bIns="44450"/>
          <a:lstStyle/>
          <a:p>
            <a:pPr marL="609600" indent="-609600">
              <a:buFontTx/>
              <a:buNone/>
            </a:pPr>
            <a:r>
              <a:rPr lang="en-US" u="sng"/>
              <a:t>Weight</a:t>
            </a:r>
          </a:p>
          <a:p>
            <a:pPr marL="609600" indent="-609600">
              <a:buFontTx/>
              <a:buNone/>
            </a:pPr>
            <a:r>
              <a:rPr lang="en-US"/>
              <a:t>Weight</a:t>
            </a:r>
            <a:r>
              <a:rPr lang="en-US" baseline="-25000"/>
              <a:t>i</a:t>
            </a:r>
            <a:r>
              <a:rPr lang="en-US"/>
              <a:t> = </a:t>
            </a:r>
            <a:r>
              <a:rPr lang="el-GR"/>
              <a:t>β</a:t>
            </a:r>
            <a:r>
              <a:rPr lang="en-US" baseline="-25000"/>
              <a:t>1</a:t>
            </a:r>
            <a:r>
              <a:rPr lang="en-US"/>
              <a:t> + </a:t>
            </a:r>
            <a:r>
              <a:rPr lang="el-GR"/>
              <a:t>β</a:t>
            </a:r>
            <a:r>
              <a:rPr lang="en-US" baseline="-25000"/>
              <a:t>2</a:t>
            </a:r>
            <a:r>
              <a:rPr lang="en-US"/>
              <a:t>ln(diet</a:t>
            </a:r>
            <a:r>
              <a:rPr lang="en-US" baseline="-25000"/>
              <a:t>i</a:t>
            </a:r>
            <a:r>
              <a:rPr lang="en-US"/>
              <a:t>) + e</a:t>
            </a:r>
            <a:r>
              <a:rPr lang="en-US" baseline="-25000"/>
              <a:t>i</a:t>
            </a:r>
          </a:p>
          <a:p>
            <a:pPr marL="609600" indent="-609600">
              <a:buFontTx/>
              <a:buNone/>
            </a:pPr>
            <a:endParaRPr lang="en-US" baseline="-25000"/>
          </a:p>
          <a:p>
            <a:pPr marL="609600" indent="-609600">
              <a:buFontTx/>
              <a:buNone/>
            </a:pPr>
            <a:r>
              <a:rPr lang="en-US"/>
              <a:t>Weight</a:t>
            </a:r>
            <a:r>
              <a:rPr lang="en-US" baseline="-25000"/>
              <a:t>i</a:t>
            </a:r>
            <a:r>
              <a:rPr lang="en-US"/>
              <a:t> = a given person’s weight</a:t>
            </a:r>
          </a:p>
          <a:p>
            <a:pPr marL="609600" indent="-609600">
              <a:buFontTx/>
              <a:buNone/>
            </a:pPr>
            <a:r>
              <a:rPr lang="en-US"/>
              <a:t>Diet = a given person’s diet </a:t>
            </a:r>
          </a:p>
          <a:p>
            <a:pPr marL="609600" indent="-609600">
              <a:buFontTx/>
              <a:buNone/>
            </a:pPr>
            <a:r>
              <a:rPr lang="en-US"/>
              <a:t>(a cross sectional study)</a:t>
            </a:r>
          </a:p>
          <a:p>
            <a:pPr marL="609600" indent="-609600">
              <a:buFontTx/>
              <a:buNone/>
            </a:pPr>
            <a:r>
              <a:rPr lang="en-US"/>
              <a:t>Error: differences in metabolism, exercise, height, liposuction</a:t>
            </a:r>
            <a:endParaRPr lang="el-GR"/>
          </a:p>
          <a:p>
            <a:pPr marL="609600" indent="-609600">
              <a:buFontTx/>
              <a:buNone/>
            </a:pPr>
            <a:endParaRPr lang="el-GR">
              <a:cs typeface="Arial" pitchFamily="34" charset="0"/>
            </a:endParaRPr>
          </a:p>
        </p:txBody>
      </p:sp>
    </p:spTree>
  </p:cSld>
  <p:clrMapOvr>
    <a:masterClrMapping/>
  </p:clrMapOvr>
  <p:transition spd="med">
    <p:pull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50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550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550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50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550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550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504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5504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5504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504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5504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5504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504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5504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5504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504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85504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85504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55044" grpId="0" build="p"/>
    </p:bld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4402CEA-DB77-446F-9F1A-C0F9E81D5C93}" type="slidenum">
              <a:rPr lang="en-CA"/>
              <a:pPr>
                <a:defRPr/>
              </a:pPr>
              <a:t>55</a:t>
            </a:fld>
            <a:endParaRPr lang="en-CA"/>
          </a:p>
        </p:txBody>
      </p:sp>
      <p:sp>
        <p:nvSpPr>
          <p:cNvPr id="77827" name="Rectangle 2"/>
          <p:cNvSpPr>
            <a:spLocks noChangeArrowheads="1"/>
          </p:cNvSpPr>
          <p:nvPr/>
        </p:nvSpPr>
        <p:spPr bwMode="auto">
          <a:xfrm>
            <a:off x="8534400" y="6477000"/>
            <a:ext cx="381000" cy="228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7828" name="Rectangle 3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 lIns="90487" tIns="44450" rIns="90487" bIns="44450"/>
          <a:lstStyle/>
          <a:p>
            <a:pPr algn="ctr"/>
            <a:r>
              <a:rPr lang="en-US"/>
              <a:t>3.3 Erroneous Example 3</a:t>
            </a:r>
          </a:p>
        </p:txBody>
      </p:sp>
      <p:sp>
        <p:nvSpPr>
          <p:cNvPr id="857092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152400" y="1066800"/>
            <a:ext cx="8915400" cy="5486400"/>
          </a:xfrm>
          <a:noFill/>
        </p:spPr>
        <p:txBody>
          <a:bodyPr lIns="90487" tIns="44450" rIns="90487" bIns="44450"/>
          <a:lstStyle/>
          <a:p>
            <a:pPr marL="609600" indent="-609600">
              <a:buFontTx/>
              <a:buNone/>
            </a:pPr>
            <a:r>
              <a:rPr lang="en-US" u="sng" dirty="0"/>
              <a:t>Depression</a:t>
            </a:r>
          </a:p>
          <a:p>
            <a:pPr marL="609600" indent="-609600">
              <a:buFontTx/>
              <a:buNone/>
            </a:pPr>
            <a:r>
              <a:rPr lang="en-US" dirty="0" err="1"/>
              <a:t>Depression</a:t>
            </a:r>
            <a:r>
              <a:rPr lang="en-US" baseline="-25000" dirty="0" err="1"/>
              <a:t>i</a:t>
            </a:r>
            <a:r>
              <a:rPr lang="en-US" dirty="0"/>
              <a:t> = </a:t>
            </a:r>
            <a:r>
              <a:rPr lang="el-GR" dirty="0"/>
              <a:t>β</a:t>
            </a:r>
            <a:r>
              <a:rPr lang="en-US" baseline="-25000" dirty="0"/>
              <a:t>1</a:t>
            </a:r>
            <a:r>
              <a:rPr lang="en-US" dirty="0"/>
              <a:t> + </a:t>
            </a:r>
            <a:r>
              <a:rPr lang="el-GR" dirty="0"/>
              <a:t>β</a:t>
            </a:r>
            <a:r>
              <a:rPr lang="en-US" baseline="-25000" dirty="0"/>
              <a:t>2</a:t>
            </a:r>
            <a:r>
              <a:rPr lang="en-US" dirty="0"/>
              <a:t>Econmark</a:t>
            </a:r>
            <a:r>
              <a:rPr lang="en-US" baseline="-25000" dirty="0"/>
              <a:t>i</a:t>
            </a:r>
            <a:r>
              <a:rPr lang="en-US" dirty="0"/>
              <a:t> + </a:t>
            </a:r>
            <a:r>
              <a:rPr lang="en-US" dirty="0" err="1"/>
              <a:t>e</a:t>
            </a:r>
            <a:r>
              <a:rPr lang="en-US" baseline="-25000" dirty="0" err="1"/>
              <a:t>i</a:t>
            </a:r>
            <a:endParaRPr lang="en-US" baseline="-25000" dirty="0"/>
          </a:p>
          <a:p>
            <a:pPr marL="609600" indent="-609600">
              <a:buFontTx/>
              <a:buNone/>
            </a:pPr>
            <a:endParaRPr lang="en-US" baseline="-25000" dirty="0"/>
          </a:p>
          <a:p>
            <a:pPr marL="609600" indent="-609600">
              <a:buFontTx/>
              <a:buNone/>
            </a:pPr>
            <a:r>
              <a:rPr lang="en-US" dirty="0" err="1"/>
              <a:t>Depression</a:t>
            </a:r>
            <a:r>
              <a:rPr lang="en-US" baseline="-25000" dirty="0" err="1"/>
              <a:t>i</a:t>
            </a:r>
            <a:r>
              <a:rPr lang="en-US" dirty="0"/>
              <a:t> = level of depression at any point in the course</a:t>
            </a:r>
          </a:p>
          <a:p>
            <a:pPr marL="609600" indent="-609600">
              <a:buFontTx/>
              <a:buNone/>
            </a:pPr>
            <a:r>
              <a:rPr lang="en-US" dirty="0" err="1"/>
              <a:t>Econmark</a:t>
            </a:r>
            <a:r>
              <a:rPr lang="en-US" baseline="-25000" dirty="0" err="1"/>
              <a:t>i</a:t>
            </a:r>
            <a:r>
              <a:rPr lang="en-US" dirty="0"/>
              <a:t> = current econ mark </a:t>
            </a:r>
          </a:p>
          <a:p>
            <a:pPr marL="609600" indent="-609600">
              <a:buFontTx/>
              <a:buNone/>
            </a:pPr>
            <a:r>
              <a:rPr lang="en-US" dirty="0"/>
              <a:t>(a time series study)</a:t>
            </a:r>
          </a:p>
          <a:p>
            <a:pPr marL="609600" indent="-609600">
              <a:buFontTx/>
              <a:buNone/>
            </a:pPr>
            <a:r>
              <a:rPr lang="en-US" dirty="0"/>
              <a:t>Error: quality of last </a:t>
            </a:r>
            <a:r>
              <a:rPr lang="en-US" i="1" dirty="0"/>
              <a:t>Walking Dead</a:t>
            </a:r>
            <a:r>
              <a:rPr lang="en-US" dirty="0"/>
              <a:t> episode, social life, sport team standings, weather, success of Economics pick-up lines</a:t>
            </a:r>
            <a:endParaRPr lang="el-GR" dirty="0"/>
          </a:p>
          <a:p>
            <a:pPr marL="609600" indent="-609600">
              <a:buFontTx/>
              <a:buNone/>
            </a:pPr>
            <a:endParaRPr lang="el-GR" dirty="0">
              <a:cs typeface="Arial" pitchFamily="34" charset="0"/>
            </a:endParaRPr>
          </a:p>
        </p:txBody>
      </p:sp>
    </p:spTree>
  </p:cSld>
  <p:clrMapOvr>
    <a:masterClrMapping/>
  </p:clrMapOvr>
  <p:transition spd="med">
    <p:pull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70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570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570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709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5709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5709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709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5709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5709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709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5709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5709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709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5709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5709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709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85709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85709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57092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CD9F661-E851-46D1-AEE1-6A3E9FEA9C82}" type="slidenum">
              <a:rPr lang="en-CA"/>
              <a:pPr>
                <a:defRPr/>
              </a:pPr>
              <a:t>6</a:t>
            </a:fld>
            <a:endParaRPr lang="en-CA"/>
          </a:p>
        </p:txBody>
      </p:sp>
      <p:sp>
        <p:nvSpPr>
          <p:cNvPr id="45059" name="Rectangle 2"/>
          <p:cNvSpPr>
            <a:spLocks noChangeArrowheads="1"/>
          </p:cNvSpPr>
          <p:nvPr/>
        </p:nvSpPr>
        <p:spPr bwMode="auto">
          <a:xfrm>
            <a:off x="8534400" y="6477000"/>
            <a:ext cx="381000" cy="228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060" name="Rectangle 3"/>
          <p:cNvSpPr>
            <a:spLocks noGrp="1" noChangeArrowheads="1"/>
          </p:cNvSpPr>
          <p:nvPr>
            <p:ph type="title"/>
          </p:nvPr>
        </p:nvSpPr>
        <p:spPr/>
        <p:txBody>
          <a:bodyPr lIns="90487" tIns="44450" rIns="90487" bIns="44450"/>
          <a:lstStyle/>
          <a:p>
            <a:pPr algn="ctr" eaLnBrk="1" hangingPunct="1"/>
            <a:r>
              <a:rPr lang="en-US" sz="3600" dirty="0"/>
              <a:t>3. Global Warming and Functional Form</a:t>
            </a:r>
            <a:endParaRPr lang="en-US" sz="4400" dirty="0"/>
          </a:p>
        </p:txBody>
      </p:sp>
      <p:sp>
        <p:nvSpPr>
          <p:cNvPr id="577540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0" y="914400"/>
            <a:ext cx="9144000" cy="3429000"/>
          </a:xfrm>
        </p:spPr>
        <p:txBody>
          <a:bodyPr lIns="90487" tIns="44450" rIns="90487" bIns="44450"/>
          <a:lstStyle/>
          <a:p>
            <a:pPr marL="0" indent="0" defTabSz="898525" eaLnBrk="1" hangingPunct="1">
              <a:buFontTx/>
              <a:buNone/>
            </a:pPr>
            <a:r>
              <a:rPr lang="en-US" dirty="0"/>
              <a:t>Other parties point out the historical cyclical nature of global temperatures:</a:t>
            </a:r>
            <a:endParaRPr lang="en-US" sz="3600" dirty="0"/>
          </a:p>
        </p:txBody>
      </p:sp>
      <p:sp>
        <p:nvSpPr>
          <p:cNvPr id="9" name="Rectangle 4"/>
          <p:cNvSpPr txBox="1">
            <a:spLocks noChangeArrowheads="1"/>
          </p:cNvSpPr>
          <p:nvPr/>
        </p:nvSpPr>
        <p:spPr bwMode="auto">
          <a:xfrm>
            <a:off x="0" y="6477000"/>
            <a:ext cx="9144000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487" tIns="44450" rIns="90487" bIns="44450" numCol="1" anchor="t" anchorCtr="0" compatLnSpc="1">
            <a:prstTxWarp prst="textNoShape">
              <a:avLst/>
            </a:prstTxWarp>
          </a:bodyPr>
          <a:lstStyle/>
          <a:p>
            <a:pPr marL="5734050" lvl="0" indent="-5734050" defTabSz="898525">
              <a:spcBef>
                <a:spcPct val="20000"/>
              </a:spcBef>
            </a:pP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Source</a:t>
            </a:r>
            <a:r>
              <a:rPr lang="en-US" sz="1600" kern="0" dirty="0">
                <a:latin typeface="+mn-lt"/>
                <a:cs typeface="+mn-cs"/>
              </a:rPr>
              <a:t>: http://toadvancefreedom.com/climate-change-global-catastrophe-or-false-alarm/</a:t>
            </a:r>
            <a:endParaRPr kumimoji="0" lang="en-US" sz="16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32098" name="AutoShape 2" descr="Image result for global warming graph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CA"/>
          </a:p>
        </p:txBody>
      </p:sp>
      <p:sp>
        <p:nvSpPr>
          <p:cNvPr id="132100" name="AutoShape 4" descr="Image result for global warming graph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CA"/>
          </a:p>
        </p:txBody>
      </p:sp>
      <p:sp>
        <p:nvSpPr>
          <p:cNvPr id="132102" name="AutoShape 6" descr="Image result for global warming graph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CA"/>
          </a:p>
        </p:txBody>
      </p:sp>
      <p:sp>
        <p:nvSpPr>
          <p:cNvPr id="132104" name="AutoShape 8" descr="Image result for global warming graph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CA"/>
          </a:p>
        </p:txBody>
      </p:sp>
      <p:sp>
        <p:nvSpPr>
          <p:cNvPr id="132106" name="AutoShape 10" descr="Image result for global warming graph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CA"/>
          </a:p>
        </p:txBody>
      </p:sp>
      <p:sp>
        <p:nvSpPr>
          <p:cNvPr id="134146" name="AutoShape 2" descr="Image result for inconvenient truth lift graph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CA"/>
          </a:p>
        </p:txBody>
      </p:sp>
      <p:sp>
        <p:nvSpPr>
          <p:cNvPr id="134148" name="AutoShape 4" descr="Image result for inconvenient truth lift graph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CA"/>
          </a:p>
        </p:txBody>
      </p:sp>
      <p:sp>
        <p:nvSpPr>
          <p:cNvPr id="134150" name="AutoShape 6" descr="Image result for inconvenient truth lift graph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CA"/>
          </a:p>
        </p:txBody>
      </p:sp>
      <p:sp>
        <p:nvSpPr>
          <p:cNvPr id="138242" name="AutoShape 2" descr="Image result for cyclical climate change graph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CA"/>
          </a:p>
        </p:txBody>
      </p:sp>
      <p:sp>
        <p:nvSpPr>
          <p:cNvPr id="138244" name="AutoShape 4" descr="Image result for cyclical climate change graph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CA"/>
          </a:p>
        </p:txBody>
      </p:sp>
      <p:sp>
        <p:nvSpPr>
          <p:cNvPr id="138246" name="AutoShape 6" descr="Image result for cyclical climate change graph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CA"/>
          </a:p>
        </p:txBody>
      </p:sp>
      <p:sp>
        <p:nvSpPr>
          <p:cNvPr id="138248" name="AutoShape 8" descr="https://i0.wp.com/toadvancefreedom.com/wp-content/uploads/2014/07/Global-Temperatures-Graph.pn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CA"/>
          </a:p>
        </p:txBody>
      </p:sp>
      <p:sp>
        <p:nvSpPr>
          <p:cNvPr id="138252" name="AutoShape 12" descr="Global Temperatures Graph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CA"/>
          </a:p>
        </p:txBody>
      </p:sp>
      <p:sp>
        <p:nvSpPr>
          <p:cNvPr id="138254" name="AutoShape 14" descr="Image result for cyclical climate change graph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CA"/>
          </a:p>
        </p:txBody>
      </p:sp>
      <p:sp>
        <p:nvSpPr>
          <p:cNvPr id="138256" name="AutoShape 16" descr="Image result for cyclical climate change graph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CA"/>
          </a:p>
        </p:txBody>
      </p:sp>
      <p:sp>
        <p:nvSpPr>
          <p:cNvPr id="138258" name="AutoShape 18" descr="https://8924d5a2-a-2f3d6a6e-s-sites.googlegroups.com/a/kgv.hk/kgv-gcse-geography/home/climate-and-change/climate1.jpg?attachauth=ANoY7cr3JifJflhs_gwdX6yO2w_DkItBvLNiAoLSm_HNSljB0M0JLpm-DDFRG2sMlg9jicp4SyXGpC11wkqzxbQZZCfx1z58IQmDrntgphcBW_t7qMSl_NEna8zKIkhpaGf167JjBuNrpSGqokUUtBSPLtIurhNtRFDKM5ZRsIIkuUpo5khWqo4vXnOjpulobw57rzYiFzqJ-R9US_KNswtzrHQhLWsw5uMKx3yNveLpHjhmpB7xatnUZF9yHcoVZvQrWVbWwLoP&amp;attredirects=0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CA"/>
          </a:p>
        </p:txBody>
      </p:sp>
      <p:pic>
        <p:nvPicPr>
          <p:cNvPr id="25" name="Picture 24" descr="climate1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219200" y="1981200"/>
            <a:ext cx="5943600" cy="4300105"/>
          </a:xfrm>
          <a:prstGeom prst="rect">
            <a:avLst/>
          </a:prstGeom>
        </p:spPr>
      </p:pic>
    </p:spTree>
  </p:cSld>
  <p:clrMapOvr>
    <a:masterClrMapping/>
  </p:clrMapOvr>
  <p:transition spd="med">
    <p:pull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75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775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775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7540" grpId="0" build="p"/>
      <p:bldP spid="9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CD9F661-E851-46D1-AEE1-6A3E9FEA9C82}" type="slidenum">
              <a:rPr lang="en-CA"/>
              <a:pPr>
                <a:defRPr/>
              </a:pPr>
              <a:t>7</a:t>
            </a:fld>
            <a:endParaRPr lang="en-CA"/>
          </a:p>
        </p:txBody>
      </p:sp>
      <p:sp>
        <p:nvSpPr>
          <p:cNvPr id="45059" name="Rectangle 2"/>
          <p:cNvSpPr>
            <a:spLocks noChangeArrowheads="1"/>
          </p:cNvSpPr>
          <p:nvPr/>
        </p:nvSpPr>
        <p:spPr bwMode="auto">
          <a:xfrm>
            <a:off x="8534400" y="6477000"/>
            <a:ext cx="381000" cy="228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060" name="Rectangle 3"/>
          <p:cNvSpPr>
            <a:spLocks noGrp="1" noChangeArrowheads="1"/>
          </p:cNvSpPr>
          <p:nvPr>
            <p:ph type="title"/>
          </p:nvPr>
        </p:nvSpPr>
        <p:spPr/>
        <p:txBody>
          <a:bodyPr lIns="90487" tIns="44450" rIns="90487" bIns="44450"/>
          <a:lstStyle/>
          <a:p>
            <a:pPr algn="ctr" eaLnBrk="1" hangingPunct="1"/>
            <a:r>
              <a:rPr lang="en-US" sz="3600" dirty="0"/>
              <a:t>3. Global Warming and Functional Form</a:t>
            </a:r>
            <a:endParaRPr lang="en-US" sz="4400" dirty="0"/>
          </a:p>
        </p:txBody>
      </p:sp>
      <p:sp>
        <p:nvSpPr>
          <p:cNvPr id="577540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0" y="914400"/>
            <a:ext cx="9144000" cy="3429000"/>
          </a:xfrm>
        </p:spPr>
        <p:txBody>
          <a:bodyPr lIns="90487" tIns="44450" rIns="90487" bIns="44450"/>
          <a:lstStyle/>
          <a:p>
            <a:pPr marL="0" indent="0" defTabSz="898525" eaLnBrk="1" hangingPunct="1">
              <a:buFontTx/>
              <a:buNone/>
            </a:pPr>
            <a:r>
              <a:rPr lang="en-US" dirty="0"/>
              <a:t>Different relationships between variables (different functional forms) can lead to different conclusions.</a:t>
            </a:r>
          </a:p>
          <a:p>
            <a:pPr marL="0" indent="0" defTabSz="898525" eaLnBrk="1" hangingPunct="1">
              <a:buFontTx/>
              <a:buNone/>
            </a:pPr>
            <a:endParaRPr lang="en-US" sz="3600" dirty="0"/>
          </a:p>
          <a:p>
            <a:pPr marL="0" indent="0" algn="ctr" defTabSz="898525" eaLnBrk="1" hangingPunct="1">
              <a:buFontTx/>
              <a:buNone/>
            </a:pPr>
            <a:r>
              <a:rPr lang="en-US" sz="6000" dirty="0"/>
              <a:t>THE FUNCTIONAL FORM MATTERS!</a:t>
            </a:r>
          </a:p>
        </p:txBody>
      </p:sp>
      <p:sp>
        <p:nvSpPr>
          <p:cNvPr id="132098" name="AutoShape 2" descr="Image result for global warming graph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CA"/>
          </a:p>
        </p:txBody>
      </p:sp>
      <p:sp>
        <p:nvSpPr>
          <p:cNvPr id="132100" name="AutoShape 4" descr="Image result for global warming graph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CA"/>
          </a:p>
        </p:txBody>
      </p:sp>
      <p:sp>
        <p:nvSpPr>
          <p:cNvPr id="132102" name="AutoShape 6" descr="Image result for global warming graph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CA"/>
          </a:p>
        </p:txBody>
      </p:sp>
      <p:sp>
        <p:nvSpPr>
          <p:cNvPr id="132104" name="AutoShape 8" descr="Image result for global warming graph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CA"/>
          </a:p>
        </p:txBody>
      </p:sp>
      <p:sp>
        <p:nvSpPr>
          <p:cNvPr id="132106" name="AutoShape 10" descr="Image result for global warming graph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CA"/>
          </a:p>
        </p:txBody>
      </p:sp>
      <p:sp>
        <p:nvSpPr>
          <p:cNvPr id="134146" name="AutoShape 2" descr="Image result for inconvenient truth lift graph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CA"/>
          </a:p>
        </p:txBody>
      </p:sp>
      <p:sp>
        <p:nvSpPr>
          <p:cNvPr id="134148" name="AutoShape 4" descr="Image result for inconvenient truth lift graph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CA"/>
          </a:p>
        </p:txBody>
      </p:sp>
      <p:sp>
        <p:nvSpPr>
          <p:cNvPr id="134150" name="AutoShape 6" descr="Image result for inconvenient truth lift graph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CA"/>
          </a:p>
        </p:txBody>
      </p:sp>
      <p:sp>
        <p:nvSpPr>
          <p:cNvPr id="138242" name="AutoShape 2" descr="Image result for cyclical climate change graph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CA"/>
          </a:p>
        </p:txBody>
      </p:sp>
      <p:sp>
        <p:nvSpPr>
          <p:cNvPr id="138244" name="AutoShape 4" descr="Image result for cyclical climate change graph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CA"/>
          </a:p>
        </p:txBody>
      </p:sp>
      <p:sp>
        <p:nvSpPr>
          <p:cNvPr id="138246" name="AutoShape 6" descr="Image result for cyclical climate change graph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CA"/>
          </a:p>
        </p:txBody>
      </p:sp>
      <p:sp>
        <p:nvSpPr>
          <p:cNvPr id="138248" name="AutoShape 8" descr="https://i0.wp.com/toadvancefreedom.com/wp-content/uploads/2014/07/Global-Temperatures-Graph.pn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CA"/>
          </a:p>
        </p:txBody>
      </p:sp>
      <p:sp>
        <p:nvSpPr>
          <p:cNvPr id="138252" name="AutoShape 12" descr="Global Temperatures Graph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CA"/>
          </a:p>
        </p:txBody>
      </p:sp>
      <p:sp>
        <p:nvSpPr>
          <p:cNvPr id="138254" name="AutoShape 14" descr="Image result for cyclical climate change graph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CA"/>
          </a:p>
        </p:txBody>
      </p:sp>
      <p:sp>
        <p:nvSpPr>
          <p:cNvPr id="138256" name="AutoShape 16" descr="Image result for cyclical climate change graph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CA"/>
          </a:p>
        </p:txBody>
      </p:sp>
      <p:sp>
        <p:nvSpPr>
          <p:cNvPr id="138258" name="AutoShape 18" descr="https://8924d5a2-a-2f3d6a6e-s-sites.googlegroups.com/a/kgv.hk/kgv-gcse-geography/home/climate-and-change/climate1.jpg?attachauth=ANoY7cr3JifJflhs_gwdX6yO2w_DkItBvLNiAoLSm_HNSljB0M0JLpm-DDFRG2sMlg9jicp4SyXGpC11wkqzxbQZZCfx1z58IQmDrntgphcBW_t7qMSl_NEna8zKIkhpaGf167JjBuNrpSGqokUUtBSPLtIurhNtRFDKM5ZRsIIkuUpo5khWqo4vXnOjpulobw57rzYiFzqJ-R9US_KNswtzrHQhLWsw5uMKx3yNveLpHjhmpB7xatnUZF9yHcoVZvQrWVbWwLoP&amp;attredirects=0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CA"/>
          </a:p>
        </p:txBody>
      </p:sp>
    </p:spTree>
  </p:cSld>
  <p:clrMapOvr>
    <a:masterClrMapping/>
  </p:clrMapOvr>
  <p:transition spd="med">
    <p:pull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75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775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775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75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775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775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7540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DFC02E3-4E3C-4478-BCD2-213AE66103A6}" type="slidenum">
              <a:rPr lang="en-CA"/>
              <a:pPr>
                <a:defRPr/>
              </a:pPr>
              <a:t>8</a:t>
            </a:fld>
            <a:endParaRPr lang="en-CA"/>
          </a:p>
        </p:txBody>
      </p:sp>
      <p:sp>
        <p:nvSpPr>
          <p:cNvPr id="46083" name="Rectangle 2"/>
          <p:cNvSpPr>
            <a:spLocks noChangeArrowheads="1"/>
          </p:cNvSpPr>
          <p:nvPr/>
        </p:nvSpPr>
        <p:spPr bwMode="auto">
          <a:xfrm>
            <a:off x="8534400" y="6477000"/>
            <a:ext cx="381000" cy="228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6084" name="Rectangle 3"/>
          <p:cNvSpPr>
            <a:spLocks noGrp="1" noChangeArrowheads="1"/>
          </p:cNvSpPr>
          <p:nvPr>
            <p:ph type="title"/>
          </p:nvPr>
        </p:nvSpPr>
        <p:spPr/>
        <p:txBody>
          <a:bodyPr lIns="90487" tIns="44450" rIns="90487" bIns="44450"/>
          <a:lstStyle/>
          <a:p>
            <a:pPr algn="ctr" eaLnBrk="1" hangingPunct="1"/>
            <a:r>
              <a:rPr lang="en-US" sz="3600" dirty="0"/>
              <a:t>3.1.2.1 – Linear Functional Form</a:t>
            </a:r>
            <a:endParaRPr lang="en-US" sz="4400" dirty="0"/>
          </a:p>
        </p:txBody>
      </p:sp>
      <p:sp>
        <p:nvSpPr>
          <p:cNvPr id="422916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228600" y="1066800"/>
            <a:ext cx="8915400" cy="5791200"/>
          </a:xfrm>
        </p:spPr>
        <p:txBody>
          <a:bodyPr lIns="90487" tIns="44450" rIns="90487" bIns="44450"/>
          <a:lstStyle/>
          <a:p>
            <a:pPr marL="609600" indent="-609600" eaLnBrk="1" hangingPunct="1">
              <a:buFontTx/>
              <a:buNone/>
            </a:pPr>
            <a:r>
              <a:rPr lang="en-US" sz="3600" u="sng" dirty="0"/>
              <a:t>Linear:</a:t>
            </a:r>
          </a:p>
          <a:p>
            <a:pPr marL="609600" indent="-609600" eaLnBrk="1" hangingPunct="1">
              <a:buFontTx/>
              <a:buNone/>
            </a:pPr>
            <a:endParaRPr lang="en-US" sz="1200" dirty="0"/>
          </a:p>
          <a:p>
            <a:pPr marL="609600" indent="-609600" eaLnBrk="1" hangingPunct="1">
              <a:buFontTx/>
              <a:buNone/>
            </a:pPr>
            <a:r>
              <a:rPr lang="en-US" sz="6000" dirty="0" err="1"/>
              <a:t>Y</a:t>
            </a:r>
            <a:r>
              <a:rPr lang="en-US" sz="6000" baseline="-25000" dirty="0" err="1"/>
              <a:t>t</a:t>
            </a:r>
            <a:r>
              <a:rPr lang="en-US" sz="6000" dirty="0"/>
              <a:t>= </a:t>
            </a:r>
            <a:r>
              <a:rPr lang="el-GR" sz="6000" dirty="0"/>
              <a:t>β</a:t>
            </a:r>
            <a:r>
              <a:rPr lang="en-CA" sz="6000" baseline="-25000" dirty="0"/>
              <a:t>1</a:t>
            </a:r>
            <a:r>
              <a:rPr lang="en-US" sz="6000" dirty="0"/>
              <a:t> + </a:t>
            </a:r>
            <a:r>
              <a:rPr lang="el-GR" sz="6000" dirty="0"/>
              <a:t>β</a:t>
            </a:r>
            <a:r>
              <a:rPr lang="en-CA" sz="6000" baseline="-25000" dirty="0"/>
              <a:t>2</a:t>
            </a:r>
            <a:r>
              <a:rPr lang="en-US" sz="6000" dirty="0" err="1"/>
              <a:t>X</a:t>
            </a:r>
            <a:r>
              <a:rPr lang="en-US" sz="6000" baseline="-25000" dirty="0" err="1"/>
              <a:t>t</a:t>
            </a:r>
            <a:endParaRPr lang="en-US" sz="6000" dirty="0"/>
          </a:p>
          <a:p>
            <a:pPr marL="609600" indent="-609600" eaLnBrk="1" hangingPunct="1">
              <a:buFontTx/>
              <a:buNone/>
            </a:pPr>
            <a:endParaRPr lang="en-US" sz="1400" dirty="0"/>
          </a:p>
          <a:p>
            <a:pPr marL="609600" indent="-609600" eaLnBrk="1" hangingPunct="1">
              <a:buFontTx/>
              <a:buNone/>
            </a:pPr>
            <a:r>
              <a:rPr lang="en-CA" sz="3600" dirty="0"/>
              <a:t>Constant slope: </a:t>
            </a:r>
            <a:r>
              <a:rPr lang="el-GR" sz="3600" dirty="0"/>
              <a:t>β</a:t>
            </a:r>
            <a:r>
              <a:rPr lang="en-CA" sz="3600" baseline="-25000" dirty="0"/>
              <a:t>2</a:t>
            </a:r>
            <a:endParaRPr lang="en-US" sz="3600" baseline="-25000" dirty="0"/>
          </a:p>
          <a:p>
            <a:pPr marL="609600" indent="-609600" eaLnBrk="1" hangingPunct="1">
              <a:buFontTx/>
              <a:buNone/>
            </a:pPr>
            <a:endParaRPr lang="en-US" sz="3600" baseline="-25000" dirty="0"/>
          </a:p>
          <a:p>
            <a:pPr marL="609600" indent="-609600" eaLnBrk="1" hangingPunct="1">
              <a:buFontTx/>
              <a:buNone/>
            </a:pPr>
            <a:r>
              <a:rPr lang="en-US" sz="3600" dirty="0"/>
              <a:t>-straight line relationship</a:t>
            </a:r>
          </a:p>
          <a:p>
            <a:pPr marL="609600" indent="-609600" eaLnBrk="1" hangingPunct="1">
              <a:buFontTx/>
              <a:buNone/>
            </a:pPr>
            <a:r>
              <a:rPr lang="en-US" sz="3600" dirty="0"/>
              <a:t>-same increase every period (</a:t>
            </a:r>
            <a:r>
              <a:rPr lang="el-GR" sz="3600" dirty="0"/>
              <a:t>β</a:t>
            </a:r>
            <a:r>
              <a:rPr lang="en-CA" sz="3600" baseline="-25000" dirty="0"/>
              <a:t>2</a:t>
            </a:r>
            <a:r>
              <a:rPr lang="en-CA" sz="3600" dirty="0"/>
              <a:t>&gt;0)</a:t>
            </a:r>
            <a:endParaRPr lang="en-US" sz="3600" dirty="0"/>
          </a:p>
          <a:p>
            <a:pPr marL="609600" indent="-609600" eaLnBrk="1" hangingPunct="1">
              <a:buFontTx/>
              <a:buNone/>
            </a:pPr>
            <a:r>
              <a:rPr lang="en-US" sz="3600" dirty="0"/>
              <a:t>-same decrease every period (</a:t>
            </a:r>
            <a:r>
              <a:rPr lang="el-GR" sz="3600" dirty="0"/>
              <a:t>β</a:t>
            </a:r>
            <a:r>
              <a:rPr lang="en-CA" sz="3600" baseline="-25000" dirty="0"/>
              <a:t>2</a:t>
            </a:r>
            <a:r>
              <a:rPr lang="en-CA" sz="3600" dirty="0"/>
              <a:t>&lt;0)</a:t>
            </a:r>
            <a:endParaRPr lang="en-US" sz="3600" dirty="0"/>
          </a:p>
        </p:txBody>
      </p:sp>
    </p:spTree>
  </p:cSld>
  <p:clrMapOvr>
    <a:masterClrMapping/>
  </p:clrMapOvr>
  <p:transition spd="med">
    <p:pull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29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229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229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29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229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229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29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229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229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29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229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229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291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2291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2291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291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2291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2291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2916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A120C0-F344-4255-BBA5-483F776152A7}" type="slidenum">
              <a:rPr lang="en-CA"/>
              <a:pPr>
                <a:defRPr/>
              </a:pPr>
              <a:t>9</a:t>
            </a:fld>
            <a:endParaRPr lang="en-CA"/>
          </a:p>
        </p:txBody>
      </p:sp>
      <p:sp>
        <p:nvSpPr>
          <p:cNvPr id="6148" name="Rectangle 2"/>
          <p:cNvSpPr>
            <a:spLocks noChangeArrowheads="1"/>
          </p:cNvSpPr>
          <p:nvPr/>
        </p:nvSpPr>
        <p:spPr bwMode="auto">
          <a:xfrm>
            <a:off x="8534400" y="6477000"/>
            <a:ext cx="381000" cy="228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149" name="Rectangle 3"/>
          <p:cNvSpPr>
            <a:spLocks noGrp="1" noChangeArrowheads="1"/>
          </p:cNvSpPr>
          <p:nvPr>
            <p:ph type="title"/>
          </p:nvPr>
        </p:nvSpPr>
        <p:spPr/>
        <p:txBody>
          <a:bodyPr lIns="90487" tIns="44450" rIns="90487" bIns="44450"/>
          <a:lstStyle/>
          <a:p>
            <a:pPr algn="ctr" eaLnBrk="1" hangingPunct="1"/>
            <a:r>
              <a:rPr lang="en-US" sz="3600"/>
              <a:t>3.1.2.1 – Positive Linear Growth</a:t>
            </a:r>
            <a:endParaRPr lang="en-US" sz="4400"/>
          </a:p>
        </p:txBody>
      </p:sp>
      <p:sp>
        <p:nvSpPr>
          <p:cNvPr id="425988" name="Rectangle 4"/>
          <p:cNvSpPr>
            <a:spLocks noGrp="1" noChangeArrowheads="1"/>
          </p:cNvSpPr>
          <p:nvPr>
            <p:ph type="body" sz="half" idx="1"/>
          </p:nvPr>
        </p:nvSpPr>
        <p:spPr>
          <a:xfrm>
            <a:off x="228600" y="1219200"/>
            <a:ext cx="6400800" cy="5181600"/>
          </a:xfrm>
        </p:spPr>
        <p:txBody>
          <a:bodyPr lIns="90487" tIns="44450" rIns="90487" bIns="44450"/>
          <a:lstStyle/>
          <a:p>
            <a:pPr marL="609600" indent="-609600" eaLnBrk="1" hangingPunct="1">
              <a:buFontTx/>
              <a:buNone/>
            </a:pPr>
            <a:r>
              <a:rPr lang="en-US"/>
              <a:t>Linear Time Trend (</a:t>
            </a:r>
            <a:r>
              <a:rPr lang="el-GR"/>
              <a:t>β</a:t>
            </a:r>
            <a:r>
              <a:rPr lang="en-CA" baseline="-25000"/>
              <a:t>2 </a:t>
            </a:r>
            <a:r>
              <a:rPr lang="en-US"/>
              <a:t>&gt;0):</a:t>
            </a:r>
          </a:p>
        </p:txBody>
      </p:sp>
      <p:graphicFrame>
        <p:nvGraphicFramePr>
          <p:cNvPr id="425989" name="Object 5"/>
          <p:cNvGraphicFramePr>
            <a:graphicFrameLocks noGrp="1" noChangeAspect="1"/>
          </p:cNvGraphicFramePr>
          <p:nvPr>
            <p:ph sz="half" idx="2"/>
          </p:nvPr>
        </p:nvGraphicFramePr>
        <p:xfrm>
          <a:off x="1219200" y="1752600"/>
          <a:ext cx="6505575" cy="467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9" name="Chart" r:id="rId4" imgW="3686188" imgH="2648102" progId="Excel.Sheet.8">
                  <p:embed/>
                </p:oleObj>
              </mc:Choice>
              <mc:Fallback>
                <p:oleObj name="Chart" r:id="rId4" imgW="3686188" imgH="2648102" progId="Excel.Sheet.8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0" y="1752600"/>
                        <a:ext cx="6505575" cy="4673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med">
    <p:pull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59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259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259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59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3" dur="1000"/>
                                        <p:tgtEl>
                                          <p:spTgt spid="4259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5988" grpId="0" build="p"/>
      <p:bldOleChart spid="425989" grpId="0"/>
    </p:bldLst>
  </p:timing>
</p:sld>
</file>

<file path=ppt/theme/theme1.xml><?xml version="1.0" encoding="utf-8"?>
<a:theme xmlns:a="http://schemas.openxmlformats.org/drawingml/2006/main" name="PT Blue060A">
  <a:themeElements>
    <a:clrScheme name="">
      <a:dk1>
        <a:srgbClr val="FFFFFF"/>
      </a:dk1>
      <a:lt1>
        <a:srgbClr val="FFFFFF"/>
      </a:lt1>
      <a:dk2>
        <a:srgbClr val="FFFFFF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DADADA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PT Blue060A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PT Blue060A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T Blue060A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T Blue060A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T Blue060A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T Blue060A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T Blue060A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T Blue060A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E:\Templates\PowerPlugs Templates I\PT Blue060A.pot</Template>
  <TotalTime>28762</TotalTime>
  <Words>2300</Words>
  <Application>Microsoft Office PowerPoint</Application>
  <PresentationFormat>On-screen Show (4:3)</PresentationFormat>
  <Paragraphs>448</Paragraphs>
  <Slides>55</Slides>
  <Notes>55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4</vt:i4>
      </vt:variant>
      <vt:variant>
        <vt:lpstr>Slide Titles</vt:lpstr>
      </vt:variant>
      <vt:variant>
        <vt:i4>55</vt:i4>
      </vt:variant>
    </vt:vector>
  </HeadingPairs>
  <TitlesOfParts>
    <vt:vector size="63" baseType="lpstr">
      <vt:lpstr>Arial</vt:lpstr>
      <vt:lpstr>Times New Roman</vt:lpstr>
      <vt:lpstr>Wingdings</vt:lpstr>
      <vt:lpstr>PT Blue060A</vt:lpstr>
      <vt:lpstr>Chart</vt:lpstr>
      <vt:lpstr>Worksheet</vt:lpstr>
      <vt:lpstr>MathType 7.0 Equation</vt:lpstr>
      <vt:lpstr>Equation</vt:lpstr>
      <vt:lpstr>3. Mathematical Versions of  Simple Growth Models</vt:lpstr>
      <vt:lpstr>3. Functional Forms</vt:lpstr>
      <vt:lpstr>3. Global Warming and Functional Form</vt:lpstr>
      <vt:lpstr>3. Global Warming and Functional Form</vt:lpstr>
      <vt:lpstr>3. Global Warming and Functional Form</vt:lpstr>
      <vt:lpstr>3. Global Warming and Functional Form</vt:lpstr>
      <vt:lpstr>3. Global Warming and Functional Form</vt:lpstr>
      <vt:lpstr>3.1.2.1 – Linear Functional Form</vt:lpstr>
      <vt:lpstr>3.1.2.1 – Positive Linear Growth</vt:lpstr>
      <vt:lpstr>3.1.2.1 – Negative Linear Growth</vt:lpstr>
      <vt:lpstr>3.1.2.1 – Linear Growth Examples</vt:lpstr>
      <vt:lpstr>3.1.2.2 –Quadratic Functional Form</vt:lpstr>
      <vt:lpstr>3.1.2.2 U-shaped Quadratic Model</vt:lpstr>
      <vt:lpstr>3.1.2.2 Inverse U Quadratic Model</vt:lpstr>
      <vt:lpstr>3.1.2.2 –Quadratic Model</vt:lpstr>
      <vt:lpstr>3.1.2.2 Lin-Log Functional Form</vt:lpstr>
      <vt:lpstr>3.1.2.2 Increasing Lin-Log Model</vt:lpstr>
      <vt:lpstr>3.1.2.2 Decreasing Lin-Log Model</vt:lpstr>
      <vt:lpstr>3.1.2.2 Reciprocal Functional Form</vt:lpstr>
      <vt:lpstr>3.1.2.2 Reciprocal Model</vt:lpstr>
      <vt:lpstr>3.1.2.2 Reciprocal Model</vt:lpstr>
      <vt:lpstr>3.1.2.2 Log-log Functional Form</vt:lpstr>
      <vt:lpstr>3.1.2.2 Increasing Log-log Model</vt:lpstr>
      <vt:lpstr>3.1.2.2 Slightly Increasing Log-log Model</vt:lpstr>
      <vt:lpstr>3.1.2.2 Slightly Decreasing Log-log Model</vt:lpstr>
      <vt:lpstr>3.1.2.2 Decreasing Log-log Model</vt:lpstr>
      <vt:lpstr>3.1.2.2 Positive Slope Model</vt:lpstr>
      <vt:lpstr>3.1.2.2 Negative Slope Models</vt:lpstr>
      <vt:lpstr>3.1.2.2 Logistic Functional Form</vt:lpstr>
      <vt:lpstr>3.1.2.2 Logistic Model</vt:lpstr>
      <vt:lpstr>3.1.2.2 Cyclical Functional Form</vt:lpstr>
      <vt:lpstr>3.1.2.2 Cyclical Model</vt:lpstr>
      <vt:lpstr>3.1.2.2 Cyclical Model</vt:lpstr>
      <vt:lpstr>3.2.1 Mathematical Models of Economic Relationships #1</vt:lpstr>
      <vt:lpstr>3.2.1 Mathematical Models of Economic Relationships #1</vt:lpstr>
      <vt:lpstr>3.2.1 Mathematical Models of Economic Relationships #1</vt:lpstr>
      <vt:lpstr>3.2.1 Mathematical Models of Economic Relationships #1</vt:lpstr>
      <vt:lpstr>3.2.2 Mathematical Models of Economic Relationships #2</vt:lpstr>
      <vt:lpstr>3.2.2 Mathematical Models of Economic Relationships #2</vt:lpstr>
      <vt:lpstr>3.2.2 Mathematical Models of Economic Relationships #2</vt:lpstr>
      <vt:lpstr>3.2.3 Mathematical Models of Economic Relationships #3</vt:lpstr>
      <vt:lpstr>3.2.2 Mathematical Models of Economic Relationships #3</vt:lpstr>
      <vt:lpstr>3.2.3 Xbox Math</vt:lpstr>
      <vt:lpstr>3.2.3 Mathematical Models of Economic Relationships</vt:lpstr>
      <vt:lpstr>3.2.5 Interpreting A Linear Function</vt:lpstr>
      <vt:lpstr>3.2.5 Interpreting Any Equation</vt:lpstr>
      <vt:lpstr>3.2.5 Simple Example</vt:lpstr>
      <vt:lpstr>3.2.5 Simple Example</vt:lpstr>
      <vt:lpstr>3.2.5 Another Demand Example</vt:lpstr>
      <vt:lpstr>3.3 The error term</vt:lpstr>
      <vt:lpstr>3.3 The ERROR term</vt:lpstr>
      <vt:lpstr>3.3 The ERROR term</vt:lpstr>
      <vt:lpstr>3.3 Erroneous Example 1</vt:lpstr>
      <vt:lpstr>3.3 Erroneous Example 2</vt:lpstr>
      <vt:lpstr>3.3 Erroneous Example 3</vt:lpstr>
    </vt:vector>
  </TitlesOfParts>
  <Company>Economics Department, UofA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Lorne Priemaza</dc:creator>
  <cp:lastModifiedBy>Lorne</cp:lastModifiedBy>
  <cp:revision>384</cp:revision>
  <dcterms:created xsi:type="dcterms:W3CDTF">2000-09-22T19:30:06Z</dcterms:created>
  <dcterms:modified xsi:type="dcterms:W3CDTF">2020-01-04T02:36:01Z</dcterms:modified>
</cp:coreProperties>
</file>