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3682" r:id="rId2"/>
    <p:sldMasterId id="2147483684" r:id="rId3"/>
    <p:sldMasterId id="2147483700" r:id="rId4"/>
  </p:sldMasterIdLst>
  <p:notesMasterIdLst>
    <p:notesMasterId r:id="rId112"/>
  </p:notesMasterIdLst>
  <p:handoutMasterIdLst>
    <p:handoutMasterId r:id="rId113"/>
  </p:handoutMasterIdLst>
  <p:sldIdLst>
    <p:sldId id="265" r:id="rId5"/>
    <p:sldId id="266" r:id="rId6"/>
    <p:sldId id="430" r:id="rId7"/>
    <p:sldId id="351" r:id="rId8"/>
    <p:sldId id="272" r:id="rId9"/>
    <p:sldId id="269" r:id="rId10"/>
    <p:sldId id="439" r:id="rId11"/>
    <p:sldId id="428" r:id="rId12"/>
    <p:sldId id="299" r:id="rId13"/>
    <p:sldId id="300" r:id="rId14"/>
    <p:sldId id="440" r:id="rId15"/>
    <p:sldId id="429" r:id="rId16"/>
    <p:sldId id="301" r:id="rId17"/>
    <p:sldId id="302" r:id="rId18"/>
    <p:sldId id="345" r:id="rId19"/>
    <p:sldId id="258" r:id="rId20"/>
    <p:sldId id="303" r:id="rId21"/>
    <p:sldId id="259" r:id="rId22"/>
    <p:sldId id="260" r:id="rId23"/>
    <p:sldId id="261" r:id="rId24"/>
    <p:sldId id="305" r:id="rId25"/>
    <p:sldId id="306" r:id="rId26"/>
    <p:sldId id="307" r:id="rId27"/>
    <p:sldId id="308" r:id="rId28"/>
    <p:sldId id="310" r:id="rId29"/>
    <p:sldId id="352" r:id="rId30"/>
    <p:sldId id="309" r:id="rId31"/>
    <p:sldId id="312" r:id="rId32"/>
    <p:sldId id="441" r:id="rId33"/>
    <p:sldId id="442" r:id="rId34"/>
    <p:sldId id="346" r:id="rId35"/>
    <p:sldId id="324" r:id="rId36"/>
    <p:sldId id="322" r:id="rId37"/>
    <p:sldId id="326" r:id="rId38"/>
    <p:sldId id="431" r:id="rId39"/>
    <p:sldId id="432" r:id="rId40"/>
    <p:sldId id="433" r:id="rId41"/>
    <p:sldId id="434" r:id="rId42"/>
    <p:sldId id="435" r:id="rId43"/>
    <p:sldId id="436" r:id="rId44"/>
    <p:sldId id="437" r:id="rId45"/>
    <p:sldId id="330" r:id="rId46"/>
    <p:sldId id="331" r:id="rId47"/>
    <p:sldId id="332" r:id="rId48"/>
    <p:sldId id="445" r:id="rId49"/>
    <p:sldId id="337" r:id="rId50"/>
    <p:sldId id="338" r:id="rId51"/>
    <p:sldId id="347" r:id="rId52"/>
    <p:sldId id="339" r:id="rId53"/>
    <p:sldId id="340" r:id="rId54"/>
    <p:sldId id="341" r:id="rId55"/>
    <p:sldId id="349" r:id="rId56"/>
    <p:sldId id="348" r:id="rId57"/>
    <p:sldId id="350" r:id="rId58"/>
    <p:sldId id="342" r:id="rId59"/>
    <p:sldId id="359" r:id="rId60"/>
    <p:sldId id="360" r:id="rId61"/>
    <p:sldId id="361" r:id="rId62"/>
    <p:sldId id="362" r:id="rId63"/>
    <p:sldId id="363" r:id="rId64"/>
    <p:sldId id="364" r:id="rId65"/>
    <p:sldId id="365" r:id="rId66"/>
    <p:sldId id="366" r:id="rId67"/>
    <p:sldId id="367" r:id="rId68"/>
    <p:sldId id="368" r:id="rId69"/>
    <p:sldId id="369" r:id="rId70"/>
    <p:sldId id="371" r:id="rId71"/>
    <p:sldId id="372" r:id="rId72"/>
    <p:sldId id="373" r:id="rId73"/>
    <p:sldId id="375" r:id="rId74"/>
    <p:sldId id="443" r:id="rId75"/>
    <p:sldId id="444" r:id="rId76"/>
    <p:sldId id="374" r:id="rId77"/>
    <p:sldId id="438" r:id="rId78"/>
    <p:sldId id="381" r:id="rId79"/>
    <p:sldId id="382" r:id="rId80"/>
    <p:sldId id="383" r:id="rId81"/>
    <p:sldId id="384" r:id="rId82"/>
    <p:sldId id="385" r:id="rId83"/>
    <p:sldId id="386" r:id="rId84"/>
    <p:sldId id="388" r:id="rId85"/>
    <p:sldId id="389" r:id="rId86"/>
    <p:sldId id="390" r:id="rId87"/>
    <p:sldId id="391" r:id="rId88"/>
    <p:sldId id="392" r:id="rId89"/>
    <p:sldId id="394" r:id="rId90"/>
    <p:sldId id="397" r:id="rId91"/>
    <p:sldId id="396" r:id="rId92"/>
    <p:sldId id="395" r:id="rId93"/>
    <p:sldId id="398" r:id="rId94"/>
    <p:sldId id="399" r:id="rId95"/>
    <p:sldId id="400" r:id="rId96"/>
    <p:sldId id="401" r:id="rId97"/>
    <p:sldId id="402" r:id="rId98"/>
    <p:sldId id="403" r:id="rId99"/>
    <p:sldId id="404" r:id="rId100"/>
    <p:sldId id="405" r:id="rId101"/>
    <p:sldId id="418" r:id="rId102"/>
    <p:sldId id="419" r:id="rId103"/>
    <p:sldId id="420" r:id="rId104"/>
    <p:sldId id="421" r:id="rId105"/>
    <p:sldId id="422" r:id="rId106"/>
    <p:sldId id="423" r:id="rId107"/>
    <p:sldId id="424" r:id="rId108"/>
    <p:sldId id="425" r:id="rId109"/>
    <p:sldId id="426" r:id="rId110"/>
    <p:sldId id="427" r:id="rId111"/>
  </p:sldIdLst>
  <p:sldSz cx="9144000" cy="6858000" type="screen4x3"/>
  <p:notesSz cx="7099300" cy="93853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00F0"/>
    <a:srgbClr val="FF99FF"/>
    <a:srgbClr val="990099"/>
    <a:srgbClr val="6600CC"/>
    <a:srgbClr val="EAEAEA"/>
    <a:srgbClr val="7CC0EE"/>
    <a:srgbClr val="E57CE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8" autoAdjust="0"/>
    <p:restoredTop sz="94575" autoAdjust="0"/>
  </p:normalViewPr>
  <p:slideViewPr>
    <p:cSldViewPr>
      <p:cViewPr varScale="1">
        <p:scale>
          <a:sx n="81" d="100"/>
          <a:sy n="81" d="100"/>
        </p:scale>
        <p:origin x="159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117" Type="http://schemas.openxmlformats.org/officeDocument/2006/relationships/tableStyles" Target="tableStyles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12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handoutMaster" Target="handoutMasters/handoutMaster1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viewProps" Target="viewProps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t" anchorCtr="0" compatLnSpc="1">
            <a:prstTxWarp prst="textNoShape">
              <a:avLst/>
            </a:prstTxWarp>
          </a:bodyPr>
          <a:lstStyle>
            <a:lvl1pPr defTabSz="9413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t" anchorCtr="0" compatLnSpc="1">
            <a:prstTxWarp prst="textNoShape">
              <a:avLst/>
            </a:prstTxWarp>
          </a:bodyPr>
          <a:lstStyle>
            <a:lvl1pPr algn="r" defTabSz="9413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30765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b" anchorCtr="0" compatLnSpc="1">
            <a:prstTxWarp prst="textNoShape">
              <a:avLst/>
            </a:prstTxWarp>
          </a:bodyPr>
          <a:lstStyle>
            <a:lvl1pPr defTabSz="9413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15400"/>
            <a:ext cx="30765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b" anchorCtr="0" compatLnSpc="1">
            <a:prstTxWarp prst="textNoShape">
              <a:avLst/>
            </a:prstTxWarp>
          </a:bodyPr>
          <a:lstStyle>
            <a:lvl1pPr algn="r" defTabSz="941388">
              <a:defRPr sz="1300"/>
            </a:lvl1pPr>
          </a:lstStyle>
          <a:p>
            <a:pPr>
              <a:defRPr/>
            </a:pPr>
            <a:fld id="{C650452A-0501-442A-9DEB-64F66D5EB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t" anchorCtr="0" compatLnSpc="1">
            <a:prstTxWarp prst="textNoShape">
              <a:avLst/>
            </a:prstTxWarp>
          </a:bodyPr>
          <a:lstStyle>
            <a:lvl1pPr defTabSz="9413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t" anchorCtr="0" compatLnSpc="1">
            <a:prstTxWarp prst="textNoShape">
              <a:avLst/>
            </a:prstTxWarp>
          </a:bodyPr>
          <a:lstStyle>
            <a:lvl1pPr algn="r" defTabSz="9413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60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4850"/>
            <a:ext cx="46926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57700"/>
            <a:ext cx="5207000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6988"/>
            <a:ext cx="30765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b" anchorCtr="0" compatLnSpc="1">
            <a:prstTxWarp prst="textNoShape">
              <a:avLst/>
            </a:prstTxWarp>
          </a:bodyPr>
          <a:lstStyle>
            <a:lvl1pPr defTabSz="941388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6988"/>
            <a:ext cx="30765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6" tIns="47094" rIns="94186" bIns="47094" numCol="1" anchor="b" anchorCtr="0" compatLnSpc="1">
            <a:prstTxWarp prst="textNoShape">
              <a:avLst/>
            </a:prstTxWarp>
          </a:bodyPr>
          <a:lstStyle>
            <a:lvl1pPr algn="r" defTabSz="941388">
              <a:defRPr sz="1300"/>
            </a:lvl1pPr>
          </a:lstStyle>
          <a:p>
            <a:pPr>
              <a:defRPr/>
            </a:pPr>
            <a:fld id="{6E3F9A35-607B-4C96-A45B-46E28967676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3EE23B-9E9E-4EC9-AA2E-BD79CFEA8E0A}" type="slidenum">
              <a:rPr lang="en-CA" smtClean="0"/>
              <a:pPr/>
              <a:t>3</a:t>
            </a:fld>
            <a:endParaRPr lang="en-CA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D24054-346E-4BA9-A2EB-24B3B4A6D3E3}" type="slidenum">
              <a:rPr lang="en-CA" smtClean="0"/>
              <a:pPr/>
              <a:t>13</a:t>
            </a:fld>
            <a:endParaRPr lang="en-CA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874AED-CEFF-420B-9BCD-CF5C65E64F55}" type="slidenum">
              <a:rPr lang="en-CA" smtClean="0"/>
              <a:pPr/>
              <a:t>103</a:t>
            </a:fld>
            <a:endParaRPr lang="en-CA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4AAB4D-5546-4D60-A7FC-9F4841071592}" type="slidenum">
              <a:rPr lang="en-CA" smtClean="0"/>
              <a:pPr/>
              <a:t>104</a:t>
            </a:fld>
            <a:endParaRPr lang="en-CA"/>
          </a:p>
        </p:txBody>
      </p:sp>
      <p:sp>
        <p:nvSpPr>
          <p:cNvPr id="301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301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910BF2-00D8-4317-8FDA-F75F175481FB}" type="slidenum">
              <a:rPr lang="en-CA" smtClean="0"/>
              <a:pPr/>
              <a:t>105</a:t>
            </a:fld>
            <a:endParaRPr lang="en-CA"/>
          </a:p>
        </p:txBody>
      </p:sp>
      <p:sp>
        <p:nvSpPr>
          <p:cNvPr id="302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302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C02896-4D75-4DC5-8038-44FCF310C6E6}" type="slidenum">
              <a:rPr lang="en-CA" smtClean="0"/>
              <a:pPr/>
              <a:t>106</a:t>
            </a:fld>
            <a:endParaRPr lang="en-CA"/>
          </a:p>
        </p:txBody>
      </p:sp>
      <p:sp>
        <p:nvSpPr>
          <p:cNvPr id="303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303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9253BE-F4D9-4BC2-9E3C-E0D108C46291}" type="slidenum">
              <a:rPr lang="en-CA" smtClean="0"/>
              <a:pPr/>
              <a:t>107</a:t>
            </a:fld>
            <a:endParaRPr lang="en-CA"/>
          </a:p>
        </p:txBody>
      </p:sp>
      <p:sp>
        <p:nvSpPr>
          <p:cNvPr id="304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178" tIns="47090" rIns="94178" bIns="4709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4E334A-6ACA-4A72-93DA-627799802F95}" type="slidenum">
              <a:rPr lang="en-CA" smtClean="0"/>
              <a:pPr/>
              <a:t>14</a:t>
            </a:fld>
            <a:endParaRPr lang="en-CA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750E38-DE02-4E62-B9DF-FA9C1A75D377}" type="slidenum">
              <a:rPr lang="en-CA" smtClean="0"/>
              <a:pPr/>
              <a:t>15</a:t>
            </a:fld>
            <a:endParaRPr lang="en-CA"/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E0DD30-43F9-4899-9051-0B9790A46A69}" type="slidenum">
              <a:rPr lang="en-CA" smtClean="0"/>
              <a:pPr/>
              <a:t>16</a:t>
            </a:fld>
            <a:endParaRPr lang="en-CA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541CA3-CF87-45A2-9E9E-BAB775F2FA78}" type="slidenum">
              <a:rPr lang="en-CA" smtClean="0"/>
              <a:pPr/>
              <a:t>17</a:t>
            </a:fld>
            <a:endParaRPr lang="en-CA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180C31-2C25-4BC4-9F15-85458EE6D47D}" type="slidenum">
              <a:rPr lang="en-CA" smtClean="0"/>
              <a:pPr/>
              <a:t>18</a:t>
            </a:fld>
            <a:endParaRPr lang="en-CA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666894-5C06-4053-A820-795855A3D05B}" type="slidenum">
              <a:rPr lang="en-CA" smtClean="0"/>
              <a:pPr/>
              <a:t>19</a:t>
            </a:fld>
            <a:endParaRPr lang="en-CA"/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BEDBB2-269A-4FDE-9A60-7AB6BFC6BCE7}" type="slidenum">
              <a:rPr lang="en-CA" smtClean="0"/>
              <a:pPr/>
              <a:t>20</a:t>
            </a:fld>
            <a:endParaRPr lang="en-CA"/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44C747-E56A-40C1-ADDE-D4A7DCC1DCC1}" type="slidenum">
              <a:rPr lang="en-CA" smtClean="0"/>
              <a:pPr/>
              <a:t>21</a:t>
            </a:fld>
            <a:endParaRPr lang="en-CA"/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06427F-312B-4AA8-BF56-5B3C4BC2AAA7}" type="slidenum">
              <a:rPr lang="en-CA" smtClean="0"/>
              <a:pPr/>
              <a:t>22</a:t>
            </a:fld>
            <a:endParaRPr lang="en-CA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4150D0-C88C-4C3E-BD39-C4D9F2788349}" type="slidenum">
              <a:rPr lang="en-CA" smtClean="0"/>
              <a:pPr/>
              <a:t>4</a:t>
            </a:fld>
            <a:endParaRPr lang="en-CA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359D5-4CCF-419B-BFC8-1176633A53DF}" type="slidenum">
              <a:rPr lang="en-CA" smtClean="0"/>
              <a:pPr/>
              <a:t>23</a:t>
            </a:fld>
            <a:endParaRPr lang="en-CA"/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8702A-1EBD-4629-9CB2-8CC0325FBF1D}" type="slidenum">
              <a:rPr lang="en-CA" smtClean="0"/>
              <a:pPr/>
              <a:t>24</a:t>
            </a:fld>
            <a:endParaRPr lang="en-CA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7F4056-318B-4207-8C64-5A3142A91CCA}" type="slidenum">
              <a:rPr lang="en-CA" smtClean="0"/>
              <a:pPr/>
              <a:t>25</a:t>
            </a:fld>
            <a:endParaRPr lang="en-CA"/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5C66F-3FC6-4271-BAB7-8B30FE0374DC}" type="slidenum">
              <a:rPr lang="en-CA" smtClean="0"/>
              <a:pPr/>
              <a:t>26</a:t>
            </a:fld>
            <a:endParaRPr lang="en-CA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9004EB-B358-4A63-BBE9-B0A5A3DFBAAC}" type="slidenum">
              <a:rPr lang="en-CA" smtClean="0"/>
              <a:pPr/>
              <a:t>27</a:t>
            </a:fld>
            <a:endParaRPr lang="en-CA"/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6A853-C9A0-43A8-8129-0E3843111530}" type="slidenum">
              <a:rPr lang="en-CA" smtClean="0"/>
              <a:pPr/>
              <a:t>28</a:t>
            </a:fld>
            <a:endParaRPr lang="en-CA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6A853-C9A0-43A8-8129-0E3843111530}" type="slidenum">
              <a:rPr lang="en-CA" smtClean="0"/>
              <a:pPr/>
              <a:t>29</a:t>
            </a:fld>
            <a:endParaRPr lang="en-CA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463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6A853-C9A0-43A8-8129-0E3843111530}" type="slidenum">
              <a:rPr lang="en-CA" smtClean="0"/>
              <a:pPr/>
              <a:t>30</a:t>
            </a:fld>
            <a:endParaRPr lang="en-CA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141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312B7C-F98D-40E9-ACA6-19A1E4778017}" type="slidenum">
              <a:rPr lang="en-CA" smtClean="0"/>
              <a:pPr/>
              <a:t>31</a:t>
            </a:fld>
            <a:endParaRPr lang="en-CA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AB9770-51E0-45A1-81CA-48EB5E5DE21D}" type="slidenum">
              <a:rPr lang="en-CA" smtClean="0"/>
              <a:pPr/>
              <a:t>32</a:t>
            </a:fld>
            <a:endParaRPr lang="en-CA"/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9CCE5B-78CD-4B28-911C-5B366C560B00}" type="slidenum">
              <a:rPr lang="en-CA" smtClean="0"/>
              <a:pPr/>
              <a:t>5</a:t>
            </a:fld>
            <a:endParaRPr lang="en-CA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EC23CE-726A-4A6F-8633-D7F65C6D1320}" type="slidenum">
              <a:rPr lang="en-CA" smtClean="0"/>
              <a:pPr/>
              <a:t>33</a:t>
            </a:fld>
            <a:endParaRPr lang="en-CA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37472D-2BA5-4024-A83D-A15990E4F3DE}" type="slidenum">
              <a:rPr lang="en-CA" smtClean="0"/>
              <a:pPr/>
              <a:t>34</a:t>
            </a:fld>
            <a:endParaRPr lang="en-CA"/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6D1654-5D58-47D5-82B7-F8B09610DC78}" type="slidenum">
              <a:rPr lang="en-CA" smtClean="0"/>
              <a:pPr/>
              <a:t>35</a:t>
            </a:fld>
            <a:endParaRPr lang="en-CA"/>
          </a:p>
        </p:txBody>
      </p:sp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FEDB79-03A5-4DF1-AAF1-FC3FD6D4F86F}" type="slidenum">
              <a:rPr lang="en-CA" smtClean="0"/>
              <a:pPr/>
              <a:t>36</a:t>
            </a:fld>
            <a:endParaRPr lang="en-CA"/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F819B-F9AC-493B-B0F1-E5D7CC092979}" type="slidenum">
              <a:rPr lang="en-CA" smtClean="0"/>
              <a:pPr/>
              <a:t>37</a:t>
            </a:fld>
            <a:endParaRPr lang="en-CA"/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E265D-9D4C-4509-A356-10E37E403ED0}" type="slidenum">
              <a:rPr lang="en-CA" smtClean="0"/>
              <a:pPr/>
              <a:t>38</a:t>
            </a:fld>
            <a:endParaRPr lang="en-CA"/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6498E-8B80-47EA-955E-545A723BBDD2}" type="slidenum">
              <a:rPr lang="en-CA" smtClean="0"/>
              <a:pPr/>
              <a:t>39</a:t>
            </a:fld>
            <a:endParaRPr lang="en-CA"/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88DFB-670C-49B8-A01A-639F2B38B952}" type="slidenum">
              <a:rPr lang="en-CA" smtClean="0"/>
              <a:pPr/>
              <a:t>40</a:t>
            </a:fld>
            <a:endParaRPr lang="en-CA"/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3BE656-5A87-4CC7-A361-1E9EA4CD7CCC}" type="slidenum">
              <a:rPr lang="en-CA" smtClean="0"/>
              <a:pPr/>
              <a:t>41</a:t>
            </a:fld>
            <a:endParaRPr lang="en-CA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820F1-7C7B-491F-8489-BC67E69E8945}" type="slidenum">
              <a:rPr lang="en-CA" smtClean="0"/>
              <a:pPr/>
              <a:t>42</a:t>
            </a:fld>
            <a:endParaRPr lang="en-CA"/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6A4B71-28C8-40B1-BEFD-6F4502E1DD90}" type="slidenum">
              <a:rPr lang="en-CA" smtClean="0"/>
              <a:pPr/>
              <a:t>6</a:t>
            </a:fld>
            <a:endParaRPr lang="en-CA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FBFC9-3382-45D5-AFB1-3294751EB524}" type="slidenum">
              <a:rPr lang="en-CA" smtClean="0"/>
              <a:pPr/>
              <a:t>43</a:t>
            </a:fld>
            <a:endParaRPr lang="en-CA"/>
          </a:p>
        </p:txBody>
      </p:sp>
      <p:sp>
        <p:nvSpPr>
          <p:cNvPr id="218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750654-7FD7-4599-8B3E-DC85BEB87B7F}" type="slidenum">
              <a:rPr lang="en-CA" smtClean="0"/>
              <a:pPr/>
              <a:t>44</a:t>
            </a:fld>
            <a:endParaRPr lang="en-CA"/>
          </a:p>
        </p:txBody>
      </p:sp>
      <p:sp>
        <p:nvSpPr>
          <p:cNvPr id="219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043184-8D26-4811-888C-AA2E5B59B8A3}" type="slidenum">
              <a:rPr lang="en-CA" smtClean="0"/>
              <a:pPr/>
              <a:t>45</a:t>
            </a:fld>
            <a:endParaRPr lang="en-CA"/>
          </a:p>
        </p:txBody>
      </p:sp>
      <p:sp>
        <p:nvSpPr>
          <p:cNvPr id="224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2914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043184-8D26-4811-888C-AA2E5B59B8A3}" type="slidenum">
              <a:rPr lang="en-CA" smtClean="0"/>
              <a:pPr/>
              <a:t>46</a:t>
            </a:fld>
            <a:endParaRPr lang="en-CA"/>
          </a:p>
        </p:txBody>
      </p:sp>
      <p:sp>
        <p:nvSpPr>
          <p:cNvPr id="224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949739-5C3C-4149-A9AE-669E1C18439A}" type="slidenum">
              <a:rPr lang="en-CA" smtClean="0"/>
              <a:pPr/>
              <a:t>47</a:t>
            </a:fld>
            <a:endParaRPr lang="en-CA"/>
          </a:p>
        </p:txBody>
      </p:sp>
      <p:sp>
        <p:nvSpPr>
          <p:cNvPr id="225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02CF2-37A2-44AB-B882-607EEED7AD82}" type="slidenum">
              <a:rPr lang="en-CA" smtClean="0"/>
              <a:pPr/>
              <a:t>48</a:t>
            </a:fld>
            <a:endParaRPr lang="en-CA"/>
          </a:p>
        </p:txBody>
      </p:sp>
      <p:sp>
        <p:nvSpPr>
          <p:cNvPr id="226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A9B446-BB17-4054-BC1F-F590BF636BF8}" type="slidenum">
              <a:rPr lang="en-CA" smtClean="0"/>
              <a:pPr/>
              <a:t>49</a:t>
            </a:fld>
            <a:endParaRPr lang="en-CA"/>
          </a:p>
        </p:txBody>
      </p:sp>
      <p:sp>
        <p:nvSpPr>
          <p:cNvPr id="227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FD5C31-3CE8-44C9-89EC-59E8FA99EAEF}" type="slidenum">
              <a:rPr lang="en-CA" smtClean="0"/>
              <a:pPr/>
              <a:t>50</a:t>
            </a:fld>
            <a:endParaRPr lang="en-CA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E2B5F-8A01-4FD4-8315-F47908AB232B}" type="slidenum">
              <a:rPr lang="en-CA" smtClean="0"/>
              <a:pPr/>
              <a:t>51</a:t>
            </a:fld>
            <a:endParaRPr lang="en-CA"/>
          </a:p>
        </p:txBody>
      </p:sp>
      <p:sp>
        <p:nvSpPr>
          <p:cNvPr id="229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23DE9D-5B30-416F-A7CC-709F0CC56C80}" type="slidenum">
              <a:rPr lang="en-CA" smtClean="0"/>
              <a:pPr/>
              <a:t>52</a:t>
            </a:fld>
            <a:endParaRPr lang="en-CA"/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1A9694-519E-44E4-A5F7-841AA0D340F5}" type="slidenum">
              <a:rPr lang="en-CA" smtClean="0"/>
              <a:pPr/>
              <a:t>8</a:t>
            </a:fld>
            <a:endParaRPr lang="en-CA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7D5F26-D025-41E0-9841-DB58AF5AF8E4}" type="slidenum">
              <a:rPr lang="en-CA" smtClean="0"/>
              <a:pPr/>
              <a:t>53</a:t>
            </a:fld>
            <a:endParaRPr lang="en-CA"/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FC87A0-D9F0-4263-80E4-7071E1BE48A2}" type="slidenum">
              <a:rPr lang="en-CA" smtClean="0"/>
              <a:pPr/>
              <a:t>54</a:t>
            </a:fld>
            <a:endParaRPr lang="en-CA"/>
          </a:p>
        </p:txBody>
      </p:sp>
      <p:sp>
        <p:nvSpPr>
          <p:cNvPr id="232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3834FE-CF73-416A-B61D-8A0C9CF735A7}" type="slidenum">
              <a:rPr lang="en-CA" smtClean="0"/>
              <a:pPr/>
              <a:t>55</a:t>
            </a:fld>
            <a:endParaRPr lang="en-CA"/>
          </a:p>
        </p:txBody>
      </p:sp>
      <p:sp>
        <p:nvSpPr>
          <p:cNvPr id="233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6B9ACC-92EB-45D2-8343-0994F10863D3}" type="slidenum">
              <a:rPr lang="en-CA" smtClean="0"/>
              <a:pPr/>
              <a:t>56</a:t>
            </a:fld>
            <a:endParaRPr lang="en-CA"/>
          </a:p>
        </p:txBody>
      </p:sp>
      <p:sp>
        <p:nvSpPr>
          <p:cNvPr id="236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36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A876E-D618-4AB9-9242-68EF2F093115}" type="slidenum">
              <a:rPr lang="en-CA" smtClean="0"/>
              <a:pPr/>
              <a:t>57</a:t>
            </a:fld>
            <a:endParaRPr lang="en-CA"/>
          </a:p>
        </p:txBody>
      </p:sp>
      <p:sp>
        <p:nvSpPr>
          <p:cNvPr id="237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37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A6A606-95DB-476E-8819-3A98B65E0A0C}" type="slidenum">
              <a:rPr lang="en-CA" smtClean="0"/>
              <a:pPr/>
              <a:t>58</a:t>
            </a:fld>
            <a:endParaRPr lang="en-CA"/>
          </a:p>
        </p:txBody>
      </p:sp>
      <p:sp>
        <p:nvSpPr>
          <p:cNvPr id="238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38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04E408-F396-4879-87E7-E6449382F8DF}" type="slidenum">
              <a:rPr lang="en-CA" smtClean="0"/>
              <a:pPr/>
              <a:t>59</a:t>
            </a:fld>
            <a:endParaRPr lang="en-CA"/>
          </a:p>
        </p:txBody>
      </p:sp>
      <p:sp>
        <p:nvSpPr>
          <p:cNvPr id="239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39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6AF0DF-BFE6-4655-83EC-5D72B1847C5C}" type="slidenum">
              <a:rPr lang="en-CA" smtClean="0"/>
              <a:pPr/>
              <a:t>60</a:t>
            </a:fld>
            <a:endParaRPr lang="en-CA"/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5A562-CCE8-4FB8-8536-89C88929D718}" type="slidenum">
              <a:rPr lang="en-CA" smtClean="0"/>
              <a:pPr/>
              <a:t>61</a:t>
            </a:fld>
            <a:endParaRPr lang="en-CA"/>
          </a:p>
        </p:txBody>
      </p:sp>
      <p:sp>
        <p:nvSpPr>
          <p:cNvPr id="241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250CA-63C6-4A24-9E87-FDEF5F138B5C}" type="slidenum">
              <a:rPr lang="en-CA" smtClean="0"/>
              <a:pPr/>
              <a:t>62</a:t>
            </a:fld>
            <a:endParaRPr lang="en-CA"/>
          </a:p>
        </p:txBody>
      </p:sp>
      <p:sp>
        <p:nvSpPr>
          <p:cNvPr id="242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2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7175F4-9116-4F04-B456-F4A992E4F582}" type="slidenum">
              <a:rPr lang="en-CA" smtClean="0"/>
              <a:pPr/>
              <a:t>9</a:t>
            </a:fld>
            <a:endParaRPr lang="en-CA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CE8DBD-B27B-45A0-9E18-99265D6EEEBC}" type="slidenum">
              <a:rPr lang="en-CA" smtClean="0"/>
              <a:pPr/>
              <a:t>63</a:t>
            </a:fld>
            <a:endParaRPr lang="en-CA"/>
          </a:p>
        </p:txBody>
      </p:sp>
      <p:sp>
        <p:nvSpPr>
          <p:cNvPr id="243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3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EFBBD4-F44D-4B91-B347-B7947C91E537}" type="slidenum">
              <a:rPr lang="en-CA" smtClean="0"/>
              <a:pPr/>
              <a:t>64</a:t>
            </a:fld>
            <a:endParaRPr lang="en-CA"/>
          </a:p>
        </p:txBody>
      </p:sp>
      <p:sp>
        <p:nvSpPr>
          <p:cNvPr id="244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4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06FB5E-CDC2-4A44-9801-0219D64E0137}" type="slidenum">
              <a:rPr lang="en-CA" smtClean="0"/>
              <a:pPr/>
              <a:t>65</a:t>
            </a:fld>
            <a:endParaRPr lang="en-CA"/>
          </a:p>
        </p:txBody>
      </p:sp>
      <p:sp>
        <p:nvSpPr>
          <p:cNvPr id="245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5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0D2395-7C12-471B-9B86-8C9E6815C273}" type="slidenum">
              <a:rPr lang="en-CA" smtClean="0"/>
              <a:pPr/>
              <a:t>66</a:t>
            </a:fld>
            <a:endParaRPr lang="en-CA"/>
          </a:p>
        </p:txBody>
      </p:sp>
      <p:sp>
        <p:nvSpPr>
          <p:cNvPr id="246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67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DB68A9-B744-463B-B8E3-203DB9FAAE6E}" type="slidenum">
              <a:rPr lang="en-CA" smtClean="0"/>
              <a:pPr/>
              <a:t>67</a:t>
            </a:fld>
            <a:endParaRPr lang="en-CA"/>
          </a:p>
        </p:txBody>
      </p:sp>
      <p:sp>
        <p:nvSpPr>
          <p:cNvPr id="247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7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C6CE88-C9A2-4700-AE26-5D2F753D064A}" type="slidenum">
              <a:rPr lang="en-CA" smtClean="0"/>
              <a:pPr/>
              <a:t>68</a:t>
            </a:fld>
            <a:endParaRPr lang="en-CA"/>
          </a:p>
        </p:txBody>
      </p:sp>
      <p:sp>
        <p:nvSpPr>
          <p:cNvPr id="248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88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BFABEC-BF1F-40BC-9EAB-B6A13445F89F}" type="slidenum">
              <a:rPr lang="en-CA" smtClean="0"/>
              <a:pPr/>
              <a:t>69</a:t>
            </a:fld>
            <a:endParaRPr lang="en-CA"/>
          </a:p>
        </p:txBody>
      </p:sp>
      <p:sp>
        <p:nvSpPr>
          <p:cNvPr id="249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49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1718DD-5342-4BBF-A98F-4F5B8A66F240}" type="slidenum">
              <a:rPr lang="en-CA" smtClean="0"/>
              <a:pPr/>
              <a:t>70</a:t>
            </a:fld>
            <a:endParaRPr lang="en-CA"/>
          </a:p>
        </p:txBody>
      </p:sp>
      <p:sp>
        <p:nvSpPr>
          <p:cNvPr id="251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1718DD-5342-4BBF-A98F-4F5B8A66F240}" type="slidenum">
              <a:rPr lang="en-CA" smtClean="0"/>
              <a:pPr/>
              <a:t>71</a:t>
            </a:fld>
            <a:endParaRPr lang="en-CA"/>
          </a:p>
        </p:txBody>
      </p:sp>
      <p:sp>
        <p:nvSpPr>
          <p:cNvPr id="251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23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1718DD-5342-4BBF-A98F-4F5B8A66F240}" type="slidenum">
              <a:rPr lang="en-CA" smtClean="0"/>
              <a:pPr/>
              <a:t>72</a:t>
            </a:fld>
            <a:endParaRPr lang="en-CA"/>
          </a:p>
        </p:txBody>
      </p:sp>
      <p:sp>
        <p:nvSpPr>
          <p:cNvPr id="251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65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EDDDBF-CC46-4DE7-B507-ADFD424A9C70}" type="slidenum">
              <a:rPr lang="en-CA" smtClean="0"/>
              <a:pPr/>
              <a:t>10</a:t>
            </a:fld>
            <a:endParaRPr lang="en-CA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D0ECA3-1484-4A81-B68D-F5B786868728}" type="slidenum">
              <a:rPr lang="en-CA" smtClean="0"/>
              <a:pPr/>
              <a:t>73</a:t>
            </a:fld>
            <a:endParaRPr lang="en-CA"/>
          </a:p>
        </p:txBody>
      </p:sp>
      <p:sp>
        <p:nvSpPr>
          <p:cNvPr id="250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50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4504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EB7280-25F6-4662-AA40-1E2D845F38A9}" type="slidenum">
              <a:rPr lang="en-CA" smtClean="0"/>
              <a:pPr/>
              <a:t>74</a:t>
            </a:fld>
            <a:endParaRPr lang="en-CA"/>
          </a:p>
        </p:txBody>
      </p:sp>
      <p:sp>
        <p:nvSpPr>
          <p:cNvPr id="252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52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C522FB-8B90-4F9E-BBF1-F92ED9B334F4}" type="slidenum">
              <a:rPr lang="en-CA" smtClean="0"/>
              <a:pPr/>
              <a:t>75</a:t>
            </a:fld>
            <a:endParaRPr lang="en-CA"/>
          </a:p>
        </p:txBody>
      </p:sp>
      <p:sp>
        <p:nvSpPr>
          <p:cNvPr id="259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59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9FAF0A-1619-4DBE-831D-93C81BA49BF4}" type="slidenum">
              <a:rPr lang="en-CA" smtClean="0"/>
              <a:pPr/>
              <a:t>76</a:t>
            </a:fld>
            <a:endParaRPr lang="en-CA"/>
          </a:p>
        </p:txBody>
      </p:sp>
      <p:sp>
        <p:nvSpPr>
          <p:cNvPr id="260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A53BCF-983D-4F0D-9205-43A40ACFD7E3}" type="slidenum">
              <a:rPr lang="en-CA" smtClean="0"/>
              <a:pPr/>
              <a:t>77</a:t>
            </a:fld>
            <a:endParaRPr lang="en-CA"/>
          </a:p>
        </p:txBody>
      </p:sp>
      <p:sp>
        <p:nvSpPr>
          <p:cNvPr id="261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1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584AF3-56BC-46FC-B527-418F6719AA5F}" type="slidenum">
              <a:rPr lang="en-CA" smtClean="0"/>
              <a:pPr/>
              <a:t>78</a:t>
            </a:fld>
            <a:endParaRPr lang="en-CA"/>
          </a:p>
        </p:txBody>
      </p:sp>
      <p:sp>
        <p:nvSpPr>
          <p:cNvPr id="262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2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FC012A-BB26-4E93-9B07-AD00052004CE}" type="slidenum">
              <a:rPr lang="en-CA" smtClean="0"/>
              <a:pPr/>
              <a:t>79</a:t>
            </a:fld>
            <a:endParaRPr lang="en-CA"/>
          </a:p>
        </p:txBody>
      </p:sp>
      <p:sp>
        <p:nvSpPr>
          <p:cNvPr id="263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3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24BDF-87D3-4932-B10E-3D992B98C81A}" type="slidenum">
              <a:rPr lang="en-CA" smtClean="0"/>
              <a:pPr/>
              <a:t>80</a:t>
            </a:fld>
            <a:endParaRPr lang="en-CA"/>
          </a:p>
        </p:txBody>
      </p:sp>
      <p:sp>
        <p:nvSpPr>
          <p:cNvPr id="264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4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F33867-9C3C-4D41-BEB8-1FA3D4BF9C89}" type="slidenum">
              <a:rPr lang="en-CA" smtClean="0"/>
              <a:pPr/>
              <a:t>81</a:t>
            </a:fld>
            <a:endParaRPr lang="en-CA"/>
          </a:p>
        </p:txBody>
      </p:sp>
      <p:sp>
        <p:nvSpPr>
          <p:cNvPr id="265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5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45D3DB-646A-4C84-8F6F-90ACB3F87E51}" type="slidenum">
              <a:rPr lang="en-CA" smtClean="0"/>
              <a:pPr/>
              <a:t>82</a:t>
            </a:fld>
            <a:endParaRPr lang="en-CA"/>
          </a:p>
        </p:txBody>
      </p:sp>
      <p:sp>
        <p:nvSpPr>
          <p:cNvPr id="266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6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6E30E-5F9F-4C0E-862B-A173732379EC}" type="slidenum">
              <a:rPr lang="en-CA" smtClean="0"/>
              <a:pPr/>
              <a:t>11</a:t>
            </a:fld>
            <a:endParaRPr lang="en-CA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5CB2A-DF38-4DCB-BEC4-EA3167C18FE8}" type="slidenum">
              <a:rPr lang="en-CA" smtClean="0"/>
              <a:pPr/>
              <a:t>83</a:t>
            </a:fld>
            <a:endParaRPr lang="en-CA"/>
          </a:p>
        </p:txBody>
      </p:sp>
      <p:sp>
        <p:nvSpPr>
          <p:cNvPr id="267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7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4513CD-0E74-45DB-BDD5-E290E1CFB957}" type="slidenum">
              <a:rPr lang="en-CA" smtClean="0"/>
              <a:pPr/>
              <a:t>84</a:t>
            </a:fld>
            <a:endParaRPr lang="en-CA"/>
          </a:p>
        </p:txBody>
      </p:sp>
      <p:sp>
        <p:nvSpPr>
          <p:cNvPr id="268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8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D6523B-97B6-4650-9C5F-CE8C2077B7D3}" type="slidenum">
              <a:rPr lang="en-CA" smtClean="0"/>
              <a:pPr/>
              <a:t>85</a:t>
            </a:fld>
            <a:endParaRPr lang="en-CA"/>
          </a:p>
        </p:txBody>
      </p:sp>
      <p:sp>
        <p:nvSpPr>
          <p:cNvPr id="269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69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E4C94F-DB9A-4F78-8AF8-8C44E2411E0A}" type="slidenum">
              <a:rPr lang="en-CA" smtClean="0"/>
              <a:pPr/>
              <a:t>86</a:t>
            </a:fld>
            <a:endParaRPr lang="en-CA"/>
          </a:p>
        </p:txBody>
      </p:sp>
      <p:sp>
        <p:nvSpPr>
          <p:cNvPr id="270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0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C43CB-13F5-40B0-90BF-155BE5833F08}" type="slidenum">
              <a:rPr lang="en-CA" smtClean="0"/>
              <a:pPr/>
              <a:t>87</a:t>
            </a:fld>
            <a:endParaRPr lang="en-CA"/>
          </a:p>
        </p:txBody>
      </p:sp>
      <p:sp>
        <p:nvSpPr>
          <p:cNvPr id="271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1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F0694-4F6A-4AB6-8825-5F81A5521234}" type="slidenum">
              <a:rPr lang="en-CA" smtClean="0"/>
              <a:pPr/>
              <a:t>88</a:t>
            </a:fld>
            <a:endParaRPr lang="en-CA"/>
          </a:p>
        </p:txBody>
      </p:sp>
      <p:sp>
        <p:nvSpPr>
          <p:cNvPr id="272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2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65685F-5BAB-4A64-B24A-442F9D1FEBC1}" type="slidenum">
              <a:rPr lang="en-CA" smtClean="0"/>
              <a:pPr/>
              <a:t>89</a:t>
            </a:fld>
            <a:endParaRPr lang="en-CA"/>
          </a:p>
        </p:txBody>
      </p:sp>
      <p:sp>
        <p:nvSpPr>
          <p:cNvPr id="273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3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77F56C-7EBA-4878-87F8-08177EE75F1E}" type="slidenum">
              <a:rPr lang="en-CA" smtClean="0"/>
              <a:pPr/>
              <a:t>90</a:t>
            </a:fld>
            <a:endParaRPr lang="en-CA"/>
          </a:p>
        </p:txBody>
      </p:sp>
      <p:sp>
        <p:nvSpPr>
          <p:cNvPr id="274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4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1666C-BE57-46F8-B99E-0589FBBC574A}" type="slidenum">
              <a:rPr lang="en-CA" smtClean="0"/>
              <a:pPr/>
              <a:t>91</a:t>
            </a:fld>
            <a:endParaRPr lang="en-CA"/>
          </a:p>
        </p:txBody>
      </p:sp>
      <p:sp>
        <p:nvSpPr>
          <p:cNvPr id="275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5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B385F9-9142-4271-AC4F-3BFB88CD0CA0}" type="slidenum">
              <a:rPr lang="en-CA" smtClean="0"/>
              <a:pPr/>
              <a:t>92</a:t>
            </a:fld>
            <a:endParaRPr lang="en-CA"/>
          </a:p>
        </p:txBody>
      </p:sp>
      <p:sp>
        <p:nvSpPr>
          <p:cNvPr id="276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6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6E30E-5F9F-4C0E-862B-A173732379EC}" type="slidenum">
              <a:rPr lang="en-CA" smtClean="0"/>
              <a:pPr/>
              <a:t>12</a:t>
            </a:fld>
            <a:endParaRPr lang="en-CA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97DBF5-2966-4ECA-B3B3-4D262FA79D79}" type="slidenum">
              <a:rPr lang="en-CA" smtClean="0"/>
              <a:pPr/>
              <a:t>93</a:t>
            </a:fld>
            <a:endParaRPr lang="en-CA"/>
          </a:p>
        </p:txBody>
      </p:sp>
      <p:sp>
        <p:nvSpPr>
          <p:cNvPr id="277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7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DAF4B-988E-4F41-8DAC-22B9D5263235}" type="slidenum">
              <a:rPr lang="en-CA" smtClean="0"/>
              <a:pPr/>
              <a:t>94</a:t>
            </a:fld>
            <a:endParaRPr lang="en-CA"/>
          </a:p>
        </p:txBody>
      </p:sp>
      <p:sp>
        <p:nvSpPr>
          <p:cNvPr id="278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8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508034-3B4C-425C-B07C-38CF08F51A1C}" type="slidenum">
              <a:rPr lang="en-CA" smtClean="0"/>
              <a:pPr/>
              <a:t>95</a:t>
            </a:fld>
            <a:endParaRPr lang="en-CA"/>
          </a:p>
        </p:txBody>
      </p:sp>
      <p:sp>
        <p:nvSpPr>
          <p:cNvPr id="279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79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D3D2C1-2E49-458C-8908-400061DB6445}" type="slidenum">
              <a:rPr lang="en-CA" smtClean="0"/>
              <a:pPr/>
              <a:t>96</a:t>
            </a:fld>
            <a:endParaRPr lang="en-CA"/>
          </a:p>
        </p:txBody>
      </p:sp>
      <p:sp>
        <p:nvSpPr>
          <p:cNvPr id="280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80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A8280D-A1A1-4BD8-B10F-D5BD4FC8B960}" type="slidenum">
              <a:rPr lang="en-CA" smtClean="0"/>
              <a:pPr/>
              <a:t>97</a:t>
            </a:fld>
            <a:endParaRPr lang="en-CA"/>
          </a:p>
        </p:txBody>
      </p:sp>
      <p:sp>
        <p:nvSpPr>
          <p:cNvPr id="281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81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EC06C9-E95A-44FC-962A-BDD54B2F669B}" type="slidenum">
              <a:rPr lang="en-CA" smtClean="0"/>
              <a:pPr/>
              <a:t>98</a:t>
            </a:fld>
            <a:endParaRPr lang="en-CA"/>
          </a:p>
        </p:txBody>
      </p:sp>
      <p:sp>
        <p:nvSpPr>
          <p:cNvPr id="294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94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66BB50-D770-42FC-8ED7-A48CF47B3447}" type="slidenum">
              <a:rPr lang="en-CA" smtClean="0"/>
              <a:pPr/>
              <a:t>99</a:t>
            </a:fld>
            <a:endParaRPr lang="en-CA"/>
          </a:p>
        </p:txBody>
      </p:sp>
      <p:sp>
        <p:nvSpPr>
          <p:cNvPr id="295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95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E57144-E6D2-4C3B-B036-E9AEBD07D61D}" type="slidenum">
              <a:rPr lang="en-CA" smtClean="0"/>
              <a:pPr/>
              <a:t>100</a:t>
            </a:fld>
            <a:endParaRPr lang="en-CA"/>
          </a:p>
        </p:txBody>
      </p:sp>
      <p:sp>
        <p:nvSpPr>
          <p:cNvPr id="296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96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8E1029-5925-45E6-995D-F39E5AF0842C}" type="slidenum">
              <a:rPr lang="en-CA" smtClean="0"/>
              <a:pPr/>
              <a:t>101</a:t>
            </a:fld>
            <a:endParaRPr lang="en-CA"/>
          </a:p>
        </p:txBody>
      </p:sp>
      <p:sp>
        <p:nvSpPr>
          <p:cNvPr id="297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97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9B3B69-CC05-4135-8AA7-0BFADF26FA31}" type="slidenum">
              <a:rPr lang="en-CA" smtClean="0"/>
              <a:pPr/>
              <a:t>102</a:t>
            </a:fld>
            <a:endParaRPr lang="en-CA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2650" cy="3519487"/>
          </a:xfrm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57700"/>
            <a:ext cx="5207000" cy="4224338"/>
          </a:xfrm>
          <a:noFill/>
          <a:ln/>
        </p:spPr>
        <p:txBody>
          <a:bodyPr lIns="94184" tIns="47092" rIns="94184" bIns="47092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lang="en-US" sz="4800" b="0" cap="none" spc="-150" dirty="0">
                <a:ln w="3175">
                  <a:solidFill>
                    <a:schemeClr val="bg2">
                      <a:lumMod val="75000"/>
                      <a:lumOff val="25000"/>
                      <a:alpha val="75000"/>
                    </a:schemeClr>
                  </a:solidFill>
                </a:ln>
                <a:gradFill flip="none" rotWithShape="1">
                  <a:gsLst>
                    <a:gs pos="0">
                      <a:schemeClr val="tx1"/>
                    </a:gs>
                    <a:gs pos="61000">
                      <a:schemeClr val="accent2">
                        <a:lumMod val="20000"/>
                        <a:lumOff val="80000"/>
                      </a:schemeClr>
                    </a:gs>
                    <a:gs pos="86000">
                      <a:schemeClr val="tx1"/>
                    </a:gs>
                  </a:gsLst>
                  <a:lin ang="5400000" scaled="0"/>
                  <a:tileRect/>
                </a:gradFill>
                <a:effectLst>
                  <a:outerShdw blurRad="114300" dir="2700000" algn="tl" rotWithShape="0">
                    <a:prstClr val="black">
                      <a:alpha val="51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-01055_Template_Bar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5675" y="1905000"/>
            <a:ext cx="10099675" cy="228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lang="en-US" sz="12000" b="1" kern="1200" spc="-770" dirty="0" smtClean="0">
                <a:ln w="11430">
                  <a:solidFill>
                    <a:schemeClr val="bg2">
                      <a:lumMod val="50000"/>
                      <a:lumOff val="50000"/>
                    </a:schemeClr>
                  </a:solidFill>
                </a:ln>
                <a:gradFill>
                  <a:gsLst>
                    <a:gs pos="0">
                      <a:schemeClr val="accent2">
                        <a:lumMod val="20000"/>
                        <a:lumOff val="80000"/>
                      </a:schemeClr>
                    </a:gs>
                    <a:gs pos="37000">
                      <a:schemeClr val="tx1"/>
                    </a:gs>
                    <a:gs pos="85000">
                      <a:srgbClr val="2D8499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rtlCol="0"/>
          <a:lstStyle/>
          <a:p>
            <a:pPr lvl="0"/>
            <a:endParaRPr lang="en-CA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80499-5758-4084-934B-D65364C6716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42DA6-DA60-4668-A0BF-61ABC41DB6E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9909D-9C91-4F2E-B9FB-3703D8D68B5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10668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-01055_Template_Bar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5675" y="1905000"/>
            <a:ext cx="10099675" cy="228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lang="en-US" sz="12000" b="1" kern="1200" spc="-770" dirty="0" smtClean="0">
                <a:ln w="11430">
                  <a:solidFill>
                    <a:schemeClr val="bg2">
                      <a:lumMod val="50000"/>
                      <a:lumOff val="50000"/>
                    </a:schemeClr>
                  </a:solidFill>
                </a:ln>
                <a:gradFill>
                  <a:gsLst>
                    <a:gs pos="0">
                      <a:schemeClr val="accent2">
                        <a:lumMod val="20000"/>
                        <a:lumOff val="80000"/>
                      </a:schemeClr>
                    </a:gs>
                    <a:gs pos="37000">
                      <a:schemeClr val="tx1"/>
                    </a:gs>
                    <a:gs pos="85000">
                      <a:srgbClr val="2D8499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rtlCol="0"/>
          <a:lstStyle/>
          <a:p>
            <a:pPr lvl="0"/>
            <a:endParaRPr lang="en-CA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B5DBE-3B70-40F5-850D-916C5FF6B4B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B20FF-F37F-458C-BB30-17CD57E49DB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3ACA8-7B68-4324-8B1F-CEF9F425D70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286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image" Target="../media/image6.jpeg"/><Relationship Id="rId2" Type="http://schemas.openxmlformats.org/officeDocument/2006/relationships/slideLayout" Target="../slideLayouts/slideLayout1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8" r:id="rId1"/>
    <p:sldLayoutId id="2147483860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61" r:id="rId12"/>
    <p:sldLayoutId id="2147483862" r:id="rId13"/>
    <p:sldLayoutId id="2147483863" r:id="rId14"/>
    <p:sldLayoutId id="2147483864" r:id="rId15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solidFill>
              <a:schemeClr val="bg2">
                <a:lumMod val="75000"/>
                <a:lumOff val="25000"/>
                <a:alpha val="75000"/>
              </a:schemeClr>
            </a:solidFill>
          </a:ln>
          <a:gradFill flip="none" rotWithShape="1">
            <a:gsLst>
              <a:gs pos="0">
                <a:schemeClr val="tx1"/>
              </a:gs>
              <a:gs pos="61000">
                <a:schemeClr val="accent2">
                  <a:lumMod val="20000"/>
                  <a:lumOff val="80000"/>
                </a:schemeClr>
              </a:gs>
              <a:gs pos="86000">
                <a:schemeClr val="tx1"/>
              </a:gs>
            </a:gsLst>
            <a:lin ang="5400000" scaled="0"/>
            <a:tileRect/>
          </a:gradFill>
          <a:effectLst>
            <a:outerShdw blurRad="114300" dir="2700000" algn="tl" rotWithShape="0">
              <a:prstClr val="black">
                <a:alpha val="51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8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white rectangle.png"/>
          <p:cNvPicPr>
            <a:picLocks noChangeAspect="1"/>
          </p:cNvPicPr>
          <p:nvPr/>
        </p:nvPicPr>
        <p:blipFill>
          <a:blip r:embed="rId4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29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solidFill>
              <a:schemeClr val="bg2">
                <a:lumMod val="75000"/>
                <a:lumOff val="25000"/>
                <a:alpha val="75000"/>
              </a:schemeClr>
            </a:solidFill>
          </a:ln>
          <a:gradFill flip="none" rotWithShape="1">
            <a:gsLst>
              <a:gs pos="0">
                <a:schemeClr val="tx1"/>
              </a:gs>
              <a:gs pos="61000">
                <a:schemeClr val="accent2">
                  <a:lumMod val="20000"/>
                  <a:lumOff val="80000"/>
                </a:schemeClr>
              </a:gs>
              <a:gs pos="86000">
                <a:schemeClr val="tx1"/>
              </a:gs>
            </a:gsLst>
            <a:lin ang="5400000" scaled="0"/>
            <a:tileRect/>
          </a:gradFill>
          <a:effectLst>
            <a:outerShdw blurRad="114300" dir="2700000" algn="tl" rotWithShape="0">
              <a:prstClr val="black">
                <a:alpha val="51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65" r:id="rId10"/>
    <p:sldLayoutId id="2147483866" r:id="rId11"/>
    <p:sldLayoutId id="2147483858" r:id="rId12"/>
    <p:sldLayoutId id="2147483867" r:id="rId13"/>
    <p:sldLayoutId id="2147483868" r:id="rId14"/>
    <p:sldLayoutId id="2147483869" r:id="rId15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8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white rectangle.png"/>
          <p:cNvPicPr>
            <a:picLocks noChangeAspect="1"/>
          </p:cNvPicPr>
          <p:nvPr/>
        </p:nvPicPr>
        <p:blipFill>
          <a:blip r:embed="rId4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34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25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3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3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3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31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1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9.bin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2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0.bin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3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1.bin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3.png"/><Relationship Id="rId5" Type="http://schemas.openxmlformats.org/officeDocument/2006/relationships/image" Target="../media/image11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1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2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0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0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0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0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0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0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0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0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8.xml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4.bin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9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1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7.bin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3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9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9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3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3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3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3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3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9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9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9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9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9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9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9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9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3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6934200" cy="1676400"/>
          </a:xfrm>
        </p:spPr>
        <p:txBody>
          <a:bodyPr/>
          <a:lstStyle/>
          <a:p>
            <a:pPr algn="ctr" defTabSz="914363" eaLnBrk="1" fontAlgn="auto" hangingPunct="1">
              <a:spcAft>
                <a:spcPts val="0"/>
              </a:spcAft>
              <a:defRPr/>
            </a:pPr>
            <a:r>
              <a:rPr sz="9600" dirty="0"/>
              <a:t>Econ 299</a:t>
            </a:r>
            <a:br>
              <a:rPr dirty="0"/>
            </a:br>
            <a:r>
              <a:rPr sz="2400" b="1" dirty="0"/>
              <a:t>Quantitative Methods in Economics</a:t>
            </a:r>
            <a:r>
              <a:rPr dirty="0"/>
              <a:t> </a:t>
            </a:r>
            <a:endParaRPr lang="en-CA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514600"/>
            <a:ext cx="6248400" cy="1524000"/>
          </a:xfrm>
        </p:spPr>
        <p:txBody>
          <a:bodyPr rtlCol="0"/>
          <a:lstStyle/>
          <a:p>
            <a:pPr defTabSz="91436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CA" dirty="0"/>
              <a:t>Economic Data</a:t>
            </a:r>
            <a:endParaRPr lang="en-US" dirty="0"/>
          </a:p>
          <a:p>
            <a:pPr defTabSz="91436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Calculus and Economics</a:t>
            </a:r>
          </a:p>
          <a:p>
            <a:pPr defTabSz="91436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Basics of Economic Models</a:t>
            </a:r>
          </a:p>
          <a:p>
            <a:pPr defTabSz="91436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Advanced Calculus and Economics </a:t>
            </a:r>
          </a:p>
          <a:p>
            <a:pPr defTabSz="91436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Statistics and Economics</a:t>
            </a:r>
          </a:p>
          <a:p>
            <a:pPr defTabSz="914363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Econometric Introduction</a:t>
            </a:r>
          </a:p>
          <a:p>
            <a:pPr defTabSz="914363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209800" y="5270500"/>
            <a:ext cx="4659313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/>
              <a:t>Lorne Priemaza, M.A.</a:t>
            </a:r>
          </a:p>
          <a:p>
            <a:pPr algn="ctr"/>
            <a:endParaRPr lang="en-US" sz="2800" b="1"/>
          </a:p>
          <a:p>
            <a:pPr algn="ctr"/>
            <a:r>
              <a:rPr lang="en-US" sz="2800" b="1"/>
              <a:t>Lorne.priemaza@ualberta.ca</a:t>
            </a:r>
          </a:p>
          <a:p>
            <a:pPr algn="ctr"/>
            <a:endParaRPr lang="en-US" sz="2800" b="1"/>
          </a:p>
          <a:p>
            <a:pPr algn="ctr"/>
            <a:endParaRPr lang="en-CA" sz="2800" b="1"/>
          </a:p>
          <a:p>
            <a:pPr algn="ctr"/>
            <a:endParaRPr lang="en-US" sz="2800" b="1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99/00 Tuition – Cross Sectional</a:t>
            </a:r>
          </a:p>
        </p:txBody>
      </p:sp>
      <p:graphicFrame>
        <p:nvGraphicFramePr>
          <p:cNvPr id="101441" name="Group 65"/>
          <p:cNvGraphicFramePr>
            <a:graphicFrameLocks noGrp="1"/>
          </p:cNvGraphicFramePr>
          <p:nvPr>
            <p:ph type="tbl" idx="1"/>
          </p:nvPr>
        </p:nvGraphicFramePr>
        <p:xfrm>
          <a:off x="304800" y="838200"/>
          <a:ext cx="8534400" cy="5715002"/>
        </p:xfrm>
        <a:graphic>
          <a:graphicData uri="http://schemas.openxmlformats.org/drawingml/2006/table">
            <a:tbl>
              <a:tblPr/>
              <a:tblGrid>
                <a:gridCol w="289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0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99/00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00/01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01/02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Tuit02/03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Alberta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3551.00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3890.00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4032.00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British Columbia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2181.00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2661.00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Calgary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3650.00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3834.00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3975.00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4120.00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Concordia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Lethbridge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3360.00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Manitoba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2796.00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2807.00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2818.00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McGill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Ottawa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3760.00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3892.00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4009.00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4085.00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3850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>
    <p:random/>
  </p:transition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1.7 Seasonal Adjustment</a:t>
            </a:r>
          </a:p>
        </p:txBody>
      </p:sp>
      <p:sp>
        <p:nvSpPr>
          <p:cNvPr id="401411" name="Rectangle 3"/>
          <p:cNvSpPr>
            <a:spLocks noChangeArrowheads="1"/>
          </p:cNvSpPr>
          <p:nvPr/>
        </p:nvSpPr>
        <p:spPr bwMode="auto">
          <a:xfrm>
            <a:off x="152400" y="10668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-Ice cream sales fall in winter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-Students get jobs in May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-Christmas boosts sales in December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-Flower sales rise for Valentines Day, then fall afterwards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-Health Club memberships soar following New Years’ resolutions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-Gas sales decrease in winter as certain drivers chose not to drive.</a:t>
            </a:r>
          </a:p>
          <a:p>
            <a:pPr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1" grpId="0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1.7 Seasonal Adjustment</a:t>
            </a:r>
          </a:p>
        </p:txBody>
      </p:sp>
      <p:sp>
        <p:nvSpPr>
          <p:cNvPr id="403459" name="Rectangle 3"/>
          <p:cNvSpPr>
            <a:spLocks noChangeArrowheads="1"/>
          </p:cNvSpPr>
          <p:nvPr/>
        </p:nvSpPr>
        <p:spPr bwMode="auto">
          <a:xfrm>
            <a:off x="152400" y="10668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Statistics Canada accounts for seasonal adjustments by publishing two sets of data:</a:t>
            </a:r>
          </a:p>
          <a:p>
            <a:pPr marL="533400" indent="-533400">
              <a:spcBef>
                <a:spcPct val="20000"/>
              </a:spcBef>
            </a:pPr>
            <a:endParaRPr lang="en-US" sz="3600">
              <a:latin typeface="Tahoma" pitchFamily="34" charset="0"/>
            </a:endParaRPr>
          </a:p>
          <a:p>
            <a:pPr marL="533400" indent="-533400">
              <a:spcBef>
                <a:spcPct val="20000"/>
              </a:spcBef>
              <a:buFontTx/>
              <a:buAutoNum type="arabicParenR"/>
            </a:pPr>
            <a:r>
              <a:rPr lang="en-US" sz="3600">
                <a:latin typeface="Tahoma" pitchFamily="34" charset="0"/>
              </a:rPr>
              <a:t>Raw (not seasonally adjusted) data</a:t>
            </a:r>
          </a:p>
          <a:p>
            <a:pPr marL="533400" indent="-533400">
              <a:spcBef>
                <a:spcPct val="20000"/>
              </a:spcBef>
              <a:buFontTx/>
              <a:buAutoNum type="arabicParenR"/>
            </a:pPr>
            <a:r>
              <a:rPr lang="en-US" sz="3600">
                <a:latin typeface="Tahoma" pitchFamily="34" charset="0"/>
              </a:rPr>
              <a:t>Seasonally adjusted data</a:t>
            </a:r>
          </a:p>
          <a:p>
            <a:pPr marL="533400" indent="-5334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3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3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59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1.7 Dealing with Seasons</a:t>
            </a:r>
          </a:p>
        </p:txBody>
      </p:sp>
      <p:sp>
        <p:nvSpPr>
          <p:cNvPr id="405507" name="Rectangle 3"/>
          <p:cNvSpPr>
            <a:spLocks noChangeArrowheads="1"/>
          </p:cNvSpPr>
          <p:nvPr/>
        </p:nvSpPr>
        <p:spPr bwMode="auto">
          <a:xfrm>
            <a:off x="152400" y="10668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In order to make correct conclusions when faced with seasonally adjusted data, one should:</a:t>
            </a:r>
          </a:p>
          <a:p>
            <a:pPr marL="533400" indent="-533400">
              <a:spcBef>
                <a:spcPct val="20000"/>
              </a:spcBef>
            </a:pPr>
            <a:endParaRPr lang="en-US" sz="3600">
              <a:latin typeface="Tahoma" pitchFamily="34" charset="0"/>
            </a:endParaRPr>
          </a:p>
          <a:p>
            <a:pPr marL="533400" indent="-533400">
              <a:spcBef>
                <a:spcPct val="20000"/>
              </a:spcBef>
              <a:buFontTx/>
              <a:buAutoNum type="arabicParenR"/>
            </a:pPr>
            <a:r>
              <a:rPr lang="en-US" sz="3600">
                <a:latin typeface="Tahoma" pitchFamily="34" charset="0"/>
              </a:rPr>
              <a:t>Use seasonally adjusted data</a:t>
            </a:r>
          </a:p>
          <a:p>
            <a:pPr marL="533400" indent="-533400">
              <a:spcBef>
                <a:spcPct val="20000"/>
              </a:spcBef>
              <a:buFontTx/>
              <a:buAutoNum type="arabicParenR"/>
            </a:pPr>
            <a:r>
              <a:rPr lang="en-US" sz="3600">
                <a:latin typeface="Tahoma" pitchFamily="34" charset="0"/>
              </a:rPr>
              <a:t>Compare between years (not between months)</a:t>
            </a:r>
          </a:p>
          <a:p>
            <a:pPr marL="533400" indent="-5334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7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1.7 Dealing with Seasons</a:t>
            </a:r>
          </a:p>
        </p:txBody>
      </p:sp>
      <p:sp>
        <p:nvSpPr>
          <p:cNvPr id="407555" name="Rectangle 3"/>
          <p:cNvSpPr>
            <a:spLocks noChangeArrowheads="1"/>
          </p:cNvSpPr>
          <p:nvPr/>
        </p:nvSpPr>
        <p:spPr bwMode="auto">
          <a:xfrm>
            <a:off x="152400" y="10668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Note: Other factors other than seasons can create variable movements:</a:t>
            </a:r>
          </a:p>
          <a:p>
            <a:pPr marL="533400" indent="-533400">
              <a:spcBef>
                <a:spcPct val="20000"/>
              </a:spcBef>
              <a:buFontTx/>
              <a:buAutoNum type="alphaLcParenR"/>
            </a:pPr>
            <a:r>
              <a:rPr lang="en-US" sz="3600">
                <a:latin typeface="Tahoma" pitchFamily="34" charset="0"/>
              </a:rPr>
              <a:t>long-term trends</a:t>
            </a:r>
          </a:p>
          <a:p>
            <a:pPr marL="533400" indent="-533400">
              <a:spcBef>
                <a:spcPct val="20000"/>
              </a:spcBef>
              <a:buFontTx/>
              <a:buAutoNum type="alphaLcParenR"/>
            </a:pPr>
            <a:r>
              <a:rPr lang="en-US" sz="3600">
                <a:latin typeface="Tahoma" pitchFamily="34" charset="0"/>
              </a:rPr>
              <a:t>Business cycle</a:t>
            </a:r>
          </a:p>
          <a:p>
            <a:pPr marL="533400" indent="-533400">
              <a:spcBef>
                <a:spcPct val="20000"/>
              </a:spcBef>
              <a:buFontTx/>
              <a:buAutoNum type="alphaLcParenR"/>
            </a:pPr>
            <a:r>
              <a:rPr lang="en-US" sz="3600">
                <a:latin typeface="Tahoma" pitchFamily="34" charset="0"/>
              </a:rPr>
              <a:t>Irregular shocks</a:t>
            </a:r>
          </a:p>
          <a:p>
            <a:pPr marL="533400" indent="-5334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These events are not factored out by seasonal adjustments, but must be identified in a decent study. (ie: plot the trend on a graph and look for patterns)</a:t>
            </a:r>
          </a:p>
          <a:p>
            <a:pPr marL="533400" indent="-5334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APPENDIX 1.1 – EXPONENTIALS AND LOGARITHMS</a:t>
            </a:r>
          </a:p>
        </p:txBody>
      </p:sp>
      <p:graphicFrame>
        <p:nvGraphicFramePr>
          <p:cNvPr id="40960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914525" y="3200400"/>
          <a:ext cx="5160963" cy="343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4" imgW="2120760" imgH="1409400" progId="Equation.3">
                  <p:embed/>
                </p:oleObj>
              </mc:Choice>
              <mc:Fallback>
                <p:oleObj name="Equation" r:id="rId4" imgW="2120760" imgH="1409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4525" y="3200400"/>
                        <a:ext cx="5160963" cy="34305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03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CA" sz="3200">
                <a:latin typeface="Tahoma" pitchFamily="34" charset="0"/>
              </a:rPr>
              <a:t>Two key mathematical concepts used in economics are exponentials and logarithms (which are related concepts)</a:t>
            </a:r>
          </a:p>
          <a:p>
            <a:pPr marL="533400" indent="-533400">
              <a:spcBef>
                <a:spcPct val="20000"/>
              </a:spcBef>
            </a:pPr>
            <a:r>
              <a:rPr lang="en-CA" sz="3200">
                <a:latin typeface="Tahoma" pitchFamily="34" charset="0"/>
              </a:rPr>
              <a:t>The features of exponentials are:</a:t>
            </a:r>
          </a:p>
          <a:p>
            <a:pPr marL="533400" indent="-5334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533400" indent="-5334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3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APPENDIX 1.1 – EXPONENTIALS AND LOGARITHMS</a:t>
            </a:r>
          </a:p>
        </p:txBody>
      </p:sp>
      <p:graphicFrame>
        <p:nvGraphicFramePr>
          <p:cNvPr id="41165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11138" y="1833563"/>
          <a:ext cx="8780462" cy="311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4" imgW="3860640" imgH="1371600" progId="Equation.3">
                  <p:embed/>
                </p:oleObj>
              </mc:Choice>
              <mc:Fallback>
                <p:oleObj name="Equation" r:id="rId4" imgW="3860640" imgH="1371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8" y="1833563"/>
                        <a:ext cx="8780462" cy="31194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51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CA" sz="3200">
                <a:latin typeface="Tahoma" pitchFamily="34" charset="0"/>
              </a:rPr>
              <a:t>The key features of Logarithms are:</a:t>
            </a:r>
          </a:p>
          <a:p>
            <a:pPr marL="533400" indent="-5334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533400" indent="-5334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1" grpId="0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APPENDIX 1.1 – EXPONENTIALS AND LOGARITHMS</a:t>
            </a:r>
          </a:p>
        </p:txBody>
      </p:sp>
      <p:graphicFrame>
        <p:nvGraphicFramePr>
          <p:cNvPr id="41370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33400" y="2514600"/>
          <a:ext cx="4430713" cy="391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4" imgW="761760" imgH="672840" progId="Equation.3">
                  <p:embed/>
                </p:oleObj>
              </mc:Choice>
              <mc:Fallback>
                <p:oleObj name="Equation" r:id="rId4" imgW="761760" imgH="6728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4430713" cy="39131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CA" sz="3200">
                <a:latin typeface="Tahoma" pitchFamily="34" charset="0"/>
              </a:rPr>
              <a:t>Note that exponentials and logarithms can be interchanged to solve a problem:</a:t>
            </a:r>
            <a:endParaRPr lang="en-US" sz="3200">
              <a:latin typeface="Tahoma" pitchFamily="34" charset="0"/>
            </a:endParaRPr>
          </a:p>
          <a:p>
            <a:pPr marL="533400" indent="-5334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3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3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>
                <a:latin typeface="Tahoma" pitchFamily="34" charset="0"/>
              </a:rPr>
              <a:t>From Section 1.4, Log Review: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915400" cy="4114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sz="3600">
                <a:latin typeface="Tahoma" pitchFamily="34" charset="0"/>
              </a:rPr>
              <a:t>Division Rule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ln(A/B) = ln(A) – ln(B)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2) Multiplication Rule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ln(AB) = ln(A) + ln (B)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3) Power Rule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ln(A</a:t>
            </a:r>
            <a:r>
              <a:rPr lang="en-US" sz="3600" baseline="30000">
                <a:latin typeface="Tahoma" pitchFamily="34" charset="0"/>
                <a:cs typeface="Tahoma" pitchFamily="34" charset="0"/>
              </a:rPr>
              <a:t>b</a:t>
            </a:r>
            <a:r>
              <a:rPr lang="en-US" sz="3600">
                <a:latin typeface="Tahoma" pitchFamily="34" charset="0"/>
                <a:cs typeface="Tahoma" pitchFamily="34" charset="0"/>
              </a:rPr>
              <a:t>) = b X ln (A)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Note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 (A+B) ≠ ln (A) + ln (B)</a:t>
            </a:r>
          </a:p>
          <a:p>
            <a:pPr marL="609600" indent="-609600"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886397"/>
          </a:xfrm>
        </p:spPr>
        <p:txBody>
          <a:bodyPr/>
          <a:lstStyle/>
          <a:p>
            <a:pPr algn="ctr" defTabSz="914363" eaLnBrk="1" fontAlgn="auto" hangingPunct="1">
              <a:spcAft>
                <a:spcPts val="0"/>
              </a:spcAft>
              <a:defRPr/>
            </a:pPr>
            <a:r>
              <a:rPr sz="3200" b="1" u="sng">
                <a:solidFill>
                  <a:srgbClr val="FFFF00"/>
                </a:solidFill>
                <a:latin typeface="Tahoma" pitchFamily="34" charset="0"/>
              </a:rPr>
              <a:t>Canadian Provincial Corporate Tax 2015</a:t>
            </a:r>
            <a:br>
              <a:rPr sz="3200" b="1" u="sng">
                <a:solidFill>
                  <a:srgbClr val="FFFF00"/>
                </a:solidFill>
                <a:latin typeface="Tahoma" pitchFamily="34" charset="0"/>
              </a:rPr>
            </a:br>
            <a:r>
              <a:rPr sz="3200" b="1" u="sng">
                <a:solidFill>
                  <a:srgbClr val="FFFF00"/>
                </a:solidFill>
                <a:latin typeface="Tahoma" pitchFamily="34" charset="0"/>
              </a:rPr>
              <a:t>- Cross Sectional Data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2143125"/>
          <a:ext cx="8534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BC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Alberta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Saskatchewan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Manitoba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Ontario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Nova Scotia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11%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12%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12%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12%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11.5%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16%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4572000"/>
            <a:ext cx="89916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96875" indent="-396875" defTabSz="912813">
              <a:lnSpc>
                <a:spcPct val="90000"/>
              </a:lnSpc>
              <a:spcBef>
                <a:spcPct val="20000"/>
              </a:spcBef>
            </a:pPr>
            <a:r>
              <a:rPr lang="en-US" sz="2000" u="sng" dirty="0">
                <a:latin typeface="Tahoma" pitchFamily="34" charset="0"/>
              </a:rPr>
              <a:t>Source:</a:t>
            </a:r>
            <a:r>
              <a:rPr lang="en-US" sz="2000" dirty="0">
                <a:latin typeface="Tahoma" pitchFamily="34" charset="0"/>
              </a:rPr>
              <a:t> Canada Revenue Agency </a:t>
            </a:r>
            <a:r>
              <a:rPr lang="en-US" sz="1200" dirty="0">
                <a:latin typeface="Tahoma" pitchFamily="34" charset="0"/>
              </a:rPr>
              <a:t>(http://www.cra-arc.gc.ca/tx/bsnss/tpcs/crprtns/prv/menu-eng.html), </a:t>
            </a:r>
            <a:br>
              <a:rPr lang="en-US" sz="1200" dirty="0">
                <a:latin typeface="Tahoma" pitchFamily="34" charset="0"/>
              </a:rPr>
            </a:br>
            <a:r>
              <a:rPr lang="en-US" sz="1200" dirty="0">
                <a:latin typeface="Tahoma" pitchFamily="34" charset="0"/>
              </a:rPr>
              <a:t>	</a:t>
            </a:r>
            <a:r>
              <a:rPr lang="en-US" sz="2000" dirty="0">
                <a:latin typeface="Tahoma" pitchFamily="34" charset="0"/>
              </a:rPr>
              <a:t>NDP platform (Alberta)</a:t>
            </a:r>
          </a:p>
          <a:p>
            <a:pPr marL="396875" indent="-396875" defTabSz="912813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		*Refers to the higher rate; not applicable to small business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1329595"/>
          </a:xfrm>
        </p:spPr>
        <p:txBody>
          <a:bodyPr/>
          <a:lstStyle/>
          <a:p>
            <a:pPr algn="ctr" defTabSz="914363" eaLnBrk="1" fontAlgn="auto" hangingPunct="1">
              <a:spcAft>
                <a:spcPts val="0"/>
              </a:spcAft>
              <a:defRPr/>
            </a:pPr>
            <a:r>
              <a:rPr sz="3200" b="1" u="sng">
                <a:latin typeface="Tahoma" pitchFamily="34" charset="0"/>
              </a:rPr>
              <a:t>Timothy A. Student’s Weekly Time </a:t>
            </a:r>
            <a:br>
              <a:rPr sz="3200" b="1" u="sng">
                <a:latin typeface="Tahoma" pitchFamily="34" charset="0"/>
              </a:rPr>
            </a:br>
            <a:r>
              <a:rPr sz="3200" b="1" u="sng">
                <a:latin typeface="Tahoma" pitchFamily="34" charset="0"/>
              </a:rPr>
              <a:t>Spent Studying for Midterms </a:t>
            </a:r>
            <a:br>
              <a:rPr sz="3200" b="1" u="sng">
                <a:latin typeface="Tahoma" pitchFamily="34" charset="0"/>
              </a:rPr>
            </a:br>
            <a:r>
              <a:rPr sz="3200" b="1" u="sng">
                <a:latin typeface="Tahoma" pitchFamily="34" charset="0"/>
              </a:rPr>
              <a:t>- Cross Sectional Data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2143125"/>
          <a:ext cx="8534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Course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English</a:t>
                      </a:r>
                      <a:r>
                        <a:rPr lang="en-CA" baseline="0" dirty="0"/>
                        <a:t> 101</a:t>
                      </a:r>
                      <a:endParaRPr lang="en-CA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Philosophy 262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Llama Studies 371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Economics 282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Economics 299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Hours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6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12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2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11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25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4572000"/>
            <a:ext cx="86868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96875" indent="-396875" defTabSz="912813">
              <a:lnSpc>
                <a:spcPct val="90000"/>
              </a:lnSpc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	Cross Sectional:		Many Agents</a:t>
            </a:r>
            <a:br>
              <a:rPr lang="en-US" sz="3600">
                <a:latin typeface="Tahoma" pitchFamily="34" charset="0"/>
              </a:rPr>
            </a:br>
            <a:r>
              <a:rPr lang="en-US" sz="3600">
                <a:latin typeface="Tahoma" pitchFamily="34" charset="0"/>
              </a:rPr>
              <a:t>					One Time Period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Panel Data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686800" cy="4652963"/>
          </a:xfrm>
        </p:spPr>
        <p:txBody>
          <a:bodyPr rtlCol="0"/>
          <a:lstStyle/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latin typeface="Tahoma" pitchFamily="34" charset="0"/>
              </a:rPr>
              <a:t>	-</a:t>
            </a:r>
            <a:r>
              <a:rPr lang="en-US" sz="3600" b="1" dirty="0">
                <a:latin typeface="Tahoma" pitchFamily="34" charset="0"/>
              </a:rPr>
              <a:t>Combination</a:t>
            </a:r>
            <a:r>
              <a:rPr lang="en-US" sz="3600" dirty="0">
                <a:latin typeface="Tahoma" pitchFamily="34" charset="0"/>
              </a:rPr>
              <a:t> of Time Series and Cross-sectional Data</a:t>
            </a:r>
          </a:p>
          <a:p>
            <a:pPr marL="898525" indent="-898525"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latin typeface="Tahoma" pitchFamily="34" charset="0"/>
              </a:rPr>
              <a:t>		-Many economic agents</a:t>
            </a:r>
          </a:p>
          <a:p>
            <a:pPr marL="898525" indent="-898525"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latin typeface="Tahoma" pitchFamily="34" charset="0"/>
              </a:rPr>
              <a:t>	-Many time periods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latin typeface="Tahoma" pitchFamily="34" charset="0"/>
              </a:rPr>
              <a:t>	-More difficult to use	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latin typeface="Tahoma" pitchFamily="34" charset="0"/>
              </a:rPr>
              <a:t>	-Often required due to data restrictions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CA" sz="3600" dirty="0">
                <a:latin typeface="Tahoma" pitchFamily="34" charset="0"/>
              </a:rPr>
              <a:t>	-also referred to as pooled data</a:t>
            </a:r>
            <a:endParaRPr lang="en-US" sz="3600" dirty="0">
              <a:latin typeface="Tahoma" pitchFamily="34" charset="0"/>
            </a:endParaRP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Pooled Tuition</a:t>
            </a:r>
          </a:p>
        </p:txBody>
      </p:sp>
      <p:graphicFrame>
        <p:nvGraphicFramePr>
          <p:cNvPr id="105536" name="Group 64"/>
          <p:cNvGraphicFramePr>
            <a:graphicFrameLocks noGrp="1"/>
          </p:cNvGraphicFramePr>
          <p:nvPr>
            <p:ph type="tbl" idx="1"/>
          </p:nvPr>
        </p:nvGraphicFramePr>
        <p:xfrm>
          <a:off x="304800" y="838200"/>
          <a:ext cx="8534400" cy="5715002"/>
        </p:xfrm>
        <a:graphic>
          <a:graphicData uri="http://schemas.openxmlformats.org/drawingml/2006/table">
            <a:tbl>
              <a:tblPr/>
              <a:tblGrid>
                <a:gridCol w="289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0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99/00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00/01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01/02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Tuit02/03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Alberta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3551.00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3890.00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4032.00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British Columbia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2181.00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2661.00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Calgary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3650.00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3834.00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3975.00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4120.00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Concordia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Lethbridge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3360.00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Manitoba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2796.00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2807.00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2818.00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McGill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Ottawa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3760.00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3892.00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4009.00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4085.00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6922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602"/>
            <a:ext cx="80010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1.1 Data Types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686800" cy="3989388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CC0EE"/>
                </a:solidFill>
                <a:latin typeface="Tahoma" pitchFamily="34" charset="0"/>
              </a:rPr>
              <a:t>Exercise: What kind of data is:</a:t>
            </a:r>
            <a:endParaRPr lang="en-US" i="1">
              <a:solidFill>
                <a:srgbClr val="7CC0EE"/>
              </a:solidFill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1) Election Predictions 10 days before an election?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2) MacLean’s University Rankings?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3) Yearly bank account summary?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4) University Transcript after your 4</a:t>
            </a:r>
            <a:r>
              <a:rPr lang="en-US" sz="3600" baseline="30000">
                <a:latin typeface="Tahoma" pitchFamily="34" charset="0"/>
              </a:rPr>
              <a:t>th</a:t>
            </a:r>
            <a:r>
              <a:rPr lang="en-US" sz="3600">
                <a:latin typeface="Tahoma" pitchFamily="34" charset="0"/>
              </a:rPr>
              <a:t> year?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1.2 Real and Nominal Variables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077200" cy="4370388"/>
          </a:xfrm>
        </p:spPr>
        <p:txBody>
          <a:bodyPr/>
          <a:lstStyle/>
          <a:p>
            <a:pPr eaLnBrk="1" hangingPunct="1"/>
            <a:r>
              <a:rPr lang="en-US" sz="4000">
                <a:latin typeface="Tahoma" pitchFamily="34" charset="0"/>
              </a:rPr>
              <a:t>1. </a:t>
            </a:r>
            <a:r>
              <a:rPr lang="en-US" sz="4000" i="1">
                <a:latin typeface="Tahoma" pitchFamily="34" charset="0"/>
              </a:rPr>
              <a:t>Nominal variables</a:t>
            </a:r>
            <a:endParaRPr lang="en-US" sz="4000">
              <a:latin typeface="Tahoma" pitchFamily="34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sz="4000">
              <a:latin typeface="Tahoma" pitchFamily="34" charset="0"/>
            </a:endParaRPr>
          </a:p>
          <a:p>
            <a:pPr lvl="1" eaLnBrk="1" hangingPunct="1"/>
            <a:r>
              <a:rPr lang="en-US" sz="4000">
                <a:latin typeface="Tahoma" pitchFamily="34" charset="0"/>
              </a:rPr>
              <a:t>Measured using </a:t>
            </a:r>
            <a:r>
              <a:rPr lang="en-US" sz="4000" u="sng">
                <a:latin typeface="Tahoma" pitchFamily="34" charset="0"/>
              </a:rPr>
              <a:t>current prices</a:t>
            </a:r>
          </a:p>
          <a:p>
            <a:pPr lvl="1" eaLnBrk="1" hangingPunct="1"/>
            <a:r>
              <a:rPr lang="en-US" sz="4000">
                <a:latin typeface="Tahoma" pitchFamily="34" charset="0"/>
              </a:rPr>
              <a:t>Provides a measure of </a:t>
            </a:r>
            <a:r>
              <a:rPr lang="en-US" sz="4000" u="sng">
                <a:latin typeface="Tahoma" pitchFamily="34" charset="0"/>
              </a:rPr>
              <a:t>current value</a:t>
            </a:r>
          </a:p>
          <a:p>
            <a:pPr lvl="1" eaLnBrk="1" hangingPunct="1"/>
            <a:endParaRPr lang="en-US" sz="4000">
              <a:latin typeface="Tahoma" pitchFamily="34" charset="0"/>
            </a:endParaRPr>
          </a:p>
          <a:p>
            <a:pPr lvl="1" eaLnBrk="1" hangingPunct="1">
              <a:buFontTx/>
              <a:buNone/>
            </a:pPr>
            <a:r>
              <a:rPr lang="en-US" sz="4000">
                <a:latin typeface="Tahoma" pitchFamily="34" charset="0"/>
              </a:rPr>
              <a:t>Ie: a movie today costs $12.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5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1.2 Real and Nominal Variables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077200" cy="4383088"/>
          </a:xfrm>
        </p:spPr>
        <p:txBody>
          <a:bodyPr/>
          <a:lstStyle/>
          <a:p>
            <a:pPr eaLnBrk="1" hangingPunct="1"/>
            <a:r>
              <a:rPr lang="en-US">
                <a:latin typeface="Tahoma" pitchFamily="34" charset="0"/>
              </a:rPr>
              <a:t>2. </a:t>
            </a:r>
            <a:r>
              <a:rPr lang="en-US" i="1">
                <a:latin typeface="Tahoma" pitchFamily="34" charset="0"/>
              </a:rPr>
              <a:t>Real variables</a:t>
            </a:r>
            <a:endParaRPr lang="en-US">
              <a:latin typeface="Tahoma" pitchFamily="34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lvl="1" eaLnBrk="1" hangingPunct="1"/>
            <a:r>
              <a:rPr lang="en-US" sz="3200">
                <a:latin typeface="Tahoma" pitchFamily="34" charset="0"/>
              </a:rPr>
              <a:t>Measured using </a:t>
            </a:r>
            <a:r>
              <a:rPr lang="en-US" sz="3200" u="sng">
                <a:latin typeface="Tahoma" pitchFamily="34" charset="0"/>
              </a:rPr>
              <a:t>base year prices</a:t>
            </a:r>
          </a:p>
          <a:p>
            <a:pPr lvl="1" eaLnBrk="1" hangingPunct="1"/>
            <a:r>
              <a:rPr lang="en-US" sz="3200">
                <a:latin typeface="Tahoma" pitchFamily="34" charset="0"/>
              </a:rPr>
              <a:t>Provides a measure of </a:t>
            </a:r>
            <a:r>
              <a:rPr lang="en-US" sz="3200" u="sng">
                <a:latin typeface="Tahoma" pitchFamily="34" charset="0"/>
              </a:rPr>
              <a:t>quantity </a:t>
            </a:r>
            <a:r>
              <a:rPr lang="en-US" sz="3200">
                <a:latin typeface="Tahoma" pitchFamily="34" charset="0"/>
              </a:rPr>
              <a:t>(removing the effects of price change over time)</a:t>
            </a:r>
          </a:p>
          <a:p>
            <a:pPr lvl="1" eaLnBrk="1" hangingPunct="1"/>
            <a:endParaRPr lang="en-US" sz="3200">
              <a:latin typeface="Tahoma" pitchFamily="34" charset="0"/>
            </a:endParaRPr>
          </a:p>
          <a:p>
            <a:pPr lvl="1" eaLnBrk="1" hangingPunct="1">
              <a:buFontTx/>
              <a:buNone/>
            </a:pPr>
            <a:r>
              <a:rPr lang="en-US" sz="3200">
                <a:latin typeface="Tahoma" pitchFamily="34" charset="0"/>
              </a:rPr>
              <a:t>Ie: a movie today costs $4.00 in 1970 dollars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bldLvl="5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ChangeArrowheads="1"/>
          </p:cNvSpPr>
          <p:nvPr/>
        </p:nvSpPr>
        <p:spPr bwMode="auto">
          <a:xfrm>
            <a:off x="228600" y="838200"/>
            <a:ext cx="86868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A Movie in 1970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1828800"/>
          </a:xfrm>
          <a:solidFill>
            <a:schemeClr val="tx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In 1970, a movie cost $0.50</a:t>
            </a:r>
          </a:p>
          <a:p>
            <a:pPr algn="ctr" eaLnBrk="1" hangingPunct="1">
              <a:buFontTx/>
              <a:buNone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BUT</a:t>
            </a:r>
          </a:p>
          <a:p>
            <a:pPr algn="ctr" eaLnBrk="1" hangingPunct="1">
              <a:buFontTx/>
              <a:buNone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$0.50 then was a lot more than $0.50 now.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590800"/>
            <a:ext cx="8382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Nominal Comparison: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	Movie prices have increased by a factor of 24 ($0.50 -&gt; $12)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Real Comparison: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	Movie prices have increased by a factor of 8 ($0.50 -&gt; $4)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5" autoUpdateAnimBg="0"/>
      <p:bldP spid="8196" grpId="0" build="p" bldLvl="5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GDP example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447800"/>
            <a:ext cx="8763000" cy="2825750"/>
          </a:xfrm>
        </p:spPr>
        <p:txBody>
          <a:bodyPr/>
          <a:lstStyle/>
          <a:p>
            <a:pPr eaLnBrk="1" hangingPunct="1"/>
            <a:r>
              <a:rPr lang="en-US" sz="3600">
                <a:solidFill>
                  <a:srgbClr val="7CC0EE"/>
                </a:solidFill>
                <a:latin typeface="Tahoma" pitchFamily="34" charset="0"/>
              </a:rPr>
              <a:t>Gross Domestic Product</a:t>
            </a:r>
            <a:r>
              <a:rPr lang="en-US" sz="3600">
                <a:latin typeface="Tahoma" pitchFamily="34" charset="0"/>
              </a:rPr>
              <a:t>  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-Monetary value of all goods and services produced in an economy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How do nominal and real GDP differ?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3820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400"/>
              <a:t>1. Data Description, Presentation, and Manipulation</a:t>
            </a:r>
            <a:endParaRPr lang="en-CA" sz="44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2296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/>
              <a:t>1.1</a:t>
            </a:r>
            <a:r>
              <a:rPr lang="en-US"/>
              <a:t> Data Types and Presentations</a:t>
            </a:r>
          </a:p>
          <a:p>
            <a:pPr eaLnBrk="1" hangingPunct="1">
              <a:buFontTx/>
              <a:buNone/>
            </a:pPr>
            <a:r>
              <a:rPr lang="en-US" b="1"/>
              <a:t>1.2 </a:t>
            </a:r>
            <a:r>
              <a:rPr lang="en-US"/>
              <a:t>Real and Nominal Variables</a:t>
            </a:r>
          </a:p>
          <a:p>
            <a:pPr eaLnBrk="1" hangingPunct="1">
              <a:buFontTx/>
              <a:buNone/>
            </a:pPr>
            <a:r>
              <a:rPr lang="en-US" b="1"/>
              <a:t>1.3</a:t>
            </a:r>
            <a:r>
              <a:rPr lang="en-US"/>
              <a:t> Price Indexes</a:t>
            </a:r>
          </a:p>
          <a:p>
            <a:pPr eaLnBrk="1" hangingPunct="1">
              <a:buFontTx/>
              <a:buNone/>
            </a:pPr>
            <a:r>
              <a:rPr lang="en-US" b="1"/>
              <a:t>1.4 </a:t>
            </a:r>
            <a:r>
              <a:rPr lang="en-US"/>
              <a:t>Growth Rates and Inflation</a:t>
            </a:r>
          </a:p>
          <a:p>
            <a:pPr eaLnBrk="1" hangingPunct="1">
              <a:buFontTx/>
              <a:buNone/>
            </a:pPr>
            <a:r>
              <a:rPr lang="en-US" b="1"/>
              <a:t>1.5</a:t>
            </a:r>
            <a:r>
              <a:rPr lang="en-US"/>
              <a:t> Interest Rates</a:t>
            </a:r>
          </a:p>
          <a:p>
            <a:pPr eaLnBrk="1" hangingPunct="1">
              <a:buFontTx/>
              <a:buNone/>
            </a:pPr>
            <a:r>
              <a:rPr lang="en-US" b="1"/>
              <a:t>1.6</a:t>
            </a:r>
            <a:r>
              <a:rPr lang="en-US"/>
              <a:t> Aggregating Data: Stocks and Flows</a:t>
            </a:r>
          </a:p>
          <a:p>
            <a:pPr eaLnBrk="1" hangingPunct="1">
              <a:buFontTx/>
              <a:buNone/>
            </a:pPr>
            <a:r>
              <a:rPr lang="en-US" b="1"/>
              <a:t>1.7</a:t>
            </a:r>
            <a:r>
              <a:rPr lang="en-US"/>
              <a:t> Seasonal Adjustment</a:t>
            </a:r>
          </a:p>
          <a:p>
            <a:pPr eaLnBrk="1" hangingPunct="1">
              <a:buFontTx/>
              <a:buNone/>
            </a:pPr>
            <a:r>
              <a:rPr lang="en-CA" b="1"/>
              <a:t>Appendix 1.1 </a:t>
            </a:r>
            <a:r>
              <a:rPr lang="en-CA"/>
              <a:t>Exponentials and Logarithms</a:t>
            </a:r>
            <a:endParaRPr lang="en-US"/>
          </a:p>
          <a:p>
            <a:pPr lvl="1" eaLnBrk="1" hangingPunct="1">
              <a:buFontTx/>
              <a:buNone/>
            </a:pPr>
            <a:endParaRPr lang="en-CA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Nominal GDP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382000" cy="40449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-Current monetary value of all goods produced: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</a:t>
            </a:r>
            <a:r>
              <a:rPr lang="en-US" sz="3600">
                <a:latin typeface="Tahoma" pitchFamily="34" charset="0"/>
                <a:cs typeface="Tahoma" pitchFamily="34" charset="0"/>
              </a:rPr>
              <a:t>∑ quantities X prices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-changes when prices change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-changes when quantities change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The Problem with Nominal GDP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4652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Assume: 	prices quadruple (x4)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		production is cut in half (x 1/2)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Nominal GDP (year 1) = 1 X 1 = 1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Nominal GDP (year 2) = 0.5 X 4 = 2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-although production has been devastated, GDP reflects extreme growth</a:t>
            </a: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Real GDP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382000" cy="40449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-Base year value of all goods currently produced: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</a:t>
            </a:r>
            <a:r>
              <a:rPr lang="en-US" sz="3600">
                <a:latin typeface="Tahoma" pitchFamily="34" charset="0"/>
                <a:cs typeface="Tahoma" pitchFamily="34" charset="0"/>
              </a:rPr>
              <a:t>∑ quantities X prices 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base</a:t>
            </a:r>
            <a:r>
              <a:rPr lang="en-US" sz="3600">
                <a:latin typeface="Tahoma" pitchFamily="34" charset="0"/>
                <a:cs typeface="Tahoma" pitchFamily="34" charset="0"/>
              </a:rPr>
              <a:t> 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year</a:t>
            </a:r>
            <a:endParaRPr lang="en-US" sz="360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-doesn’t change when prices change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-changes when quantities change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The Solution of Real GDP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41544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Assume: 	prices quadruple (x4)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		production is cut in half (x 1/2)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Real GDP (year 1) = 1 X 1 = 1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Real GDP (year 2) = 0.5 X 1 = 0.5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-real GDP accurately reflects the economy</a:t>
            </a: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Price Indexes (Indices)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382000" cy="5651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-Used to </a:t>
            </a:r>
            <a:r>
              <a:rPr lang="en-US" sz="3600" b="1">
                <a:latin typeface="Tahoma" pitchFamily="34" charset="0"/>
              </a:rPr>
              <a:t>convert</a:t>
            </a:r>
            <a:r>
              <a:rPr lang="en-US" sz="3600">
                <a:latin typeface="Tahoma" pitchFamily="34" charset="0"/>
              </a:rPr>
              <a:t> between real and nominal terms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-different indexes for different variables or groups of variables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Ie: GDP Deflator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		2002 = 100  (base year)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		2010 = 125 (World Bank)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The “price” of GDP has risen 25% 	between 2002 and 2010</a:t>
            </a: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200" b="1" u="sng">
                <a:latin typeface="Tahoma" pitchFamily="34" charset="0"/>
              </a:rPr>
              <a:t>GDP – Converting Between Real and Nominal</a:t>
            </a:r>
          </a:p>
        </p:txBody>
      </p:sp>
      <p:graphicFrame>
        <p:nvGraphicFramePr>
          <p:cNvPr id="12186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90600" y="1905000"/>
          <a:ext cx="7569200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4" imgW="2539800" imgH="393480" progId="Equation.3">
                  <p:embed/>
                </p:oleObj>
              </mc:Choice>
              <mc:Fallback>
                <p:oleObj name="Equation" r:id="rId4" imgW="253980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905000"/>
                        <a:ext cx="7569200" cy="11731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992188" y="3886200"/>
          <a:ext cx="7540625" cy="144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6" imgW="2057400" imgH="393480" progId="Equation.3">
                  <p:embed/>
                </p:oleObj>
              </mc:Choice>
              <mc:Fallback>
                <p:oleObj name="Equation" r:id="rId6" imgW="205740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886200"/>
                        <a:ext cx="7540625" cy="14430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4431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200" b="1" u="sng">
                <a:latin typeface="Tahoma" pitchFamily="34" charset="0"/>
              </a:rPr>
              <a:t>General Conversion Equations</a:t>
            </a:r>
          </a:p>
        </p:txBody>
      </p:sp>
      <p:graphicFrame>
        <p:nvGraphicFramePr>
          <p:cNvPr id="262147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936750" y="1905000"/>
          <a:ext cx="5676900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" imgW="1904760" imgH="393480" progId="Equation.3">
                  <p:embed/>
                </p:oleObj>
              </mc:Choice>
              <mc:Fallback>
                <p:oleObj name="Equation" r:id="rId4" imgW="190476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1905000"/>
                        <a:ext cx="5676900" cy="11731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148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22463" y="3886200"/>
          <a:ext cx="5678487" cy="144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6" imgW="1549080" imgH="393480" progId="Equation.3">
                  <p:embed/>
                </p:oleObj>
              </mc:Choice>
              <mc:Fallback>
                <p:oleObj name="Equation" r:id="rId6" imgW="15490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3886200"/>
                        <a:ext cx="5678487" cy="14430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Example: Tuition</a:t>
            </a:r>
          </a:p>
        </p:txBody>
      </p:sp>
      <p:graphicFrame>
        <p:nvGraphicFramePr>
          <p:cNvPr id="120044" name="Group 236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2"/>
        </p:xfrm>
        <a:graphic>
          <a:graphicData uri="http://schemas.openxmlformats.org/drawingml/2006/table">
            <a:tbl>
              <a:tblPr/>
              <a:tblGrid>
                <a:gridCol w="324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0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3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6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000F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</a:t>
                      </a: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99/00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000F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</a:t>
                      </a: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00/01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000F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</a:t>
                      </a: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01/02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000F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Tuit02/03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00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Alberta (Nominal)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3551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3770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3890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4032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Tuition Price Index*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106.1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109.273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4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Real Tuition (1999 dollars)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=(Nominal Tuition/Price Index)100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3551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3660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3667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3689.85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British Columbia (Nominal)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2181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2661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Tuition Price Index*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106.1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109.273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84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Real Tuition (1999 dollars)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=(Nominal Tuition/Price Index)100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2228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2056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2435.19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6324600"/>
            <a:ext cx="899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96875" indent="-396875" defTabSz="912813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		*Based on 3% yearly inflation typical to years listed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5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11204"/>
            <a:ext cx="9144000" cy="1107996"/>
          </a:xfrm>
        </p:spPr>
        <p:txBody>
          <a:bodyPr/>
          <a:lstStyle/>
          <a:p>
            <a:pPr algn="ctr" defTabSz="914363" eaLnBrk="1" fontAlgn="auto" hangingPunct="1">
              <a:spcAft>
                <a:spcPts val="0"/>
              </a:spcAft>
              <a:defRPr/>
            </a:pPr>
            <a:r>
              <a:rPr sz="4000" b="1" u="sng" dirty="0">
                <a:latin typeface="Tahoma" pitchFamily="34" charset="0"/>
              </a:rPr>
              <a:t>1.3 </a:t>
            </a:r>
            <a:r>
              <a:rPr lang="en-CA" sz="4000" b="1" u="sng" dirty="0">
                <a:latin typeface="Tahoma" pitchFamily="34" charset="0"/>
              </a:rPr>
              <a:t>Math Review – </a:t>
            </a:r>
            <a:br>
              <a:rPr lang="en-CA" sz="4000" b="1" u="sng" dirty="0">
                <a:latin typeface="Tahoma" pitchFamily="34" charset="0"/>
              </a:rPr>
            </a:br>
            <a:r>
              <a:rPr lang="en-CA" sz="4000" b="1" u="sng" dirty="0">
                <a:latin typeface="Tahoma" pitchFamily="34" charset="0"/>
              </a:rPr>
              <a:t>Summation Notation</a:t>
            </a:r>
            <a:endParaRPr sz="4000" b="1" u="sng" dirty="0">
              <a:latin typeface="Tahoma" pitchFamily="34" charset="0"/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399309"/>
            <a:ext cx="7624618" cy="2326791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X – variable you are adding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s – starting observation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n – last observation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389146"/>
              </p:ext>
            </p:extLst>
          </p:nvPr>
        </p:nvGraphicFramePr>
        <p:xfrm>
          <a:off x="95250" y="1368425"/>
          <a:ext cx="1285875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4" imgW="431640" imgH="431640" progId="Equation.3">
                  <p:embed/>
                </p:oleObj>
              </mc:Choice>
              <mc:Fallback>
                <p:oleObj name="Equation" r:id="rId4" imgW="431640" imgH="431640" progId="Equation.3">
                  <p:embed/>
                  <p:pic>
                    <p:nvPicPr>
                      <p:cNvPr id="262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" y="1368425"/>
                        <a:ext cx="1285875" cy="12874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834250"/>
              </p:ext>
            </p:extLst>
          </p:nvPr>
        </p:nvGraphicFramePr>
        <p:xfrm>
          <a:off x="109105" y="3262477"/>
          <a:ext cx="5068888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6" imgW="1701720" imgH="431640" progId="Equation.3">
                  <p:embed/>
                </p:oleObj>
              </mc:Choice>
              <mc:Fallback>
                <p:oleObj name="Equation" r:id="rId6" imgW="1701720" imgH="43164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105" y="3262477"/>
                        <a:ext cx="5068888" cy="12874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252707"/>
              </p:ext>
            </p:extLst>
          </p:nvPr>
        </p:nvGraphicFramePr>
        <p:xfrm>
          <a:off x="161925" y="4899025"/>
          <a:ext cx="8699500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8" imgW="2920680" imgH="507960" progId="Equation.3">
                  <p:embed/>
                </p:oleObj>
              </mc:Choice>
              <mc:Fallback>
                <p:oleObj name="Equation" r:id="rId8" imgW="2920680" imgH="50796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" y="4899025"/>
                        <a:ext cx="8699500" cy="15144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20868" y="3498806"/>
            <a:ext cx="4267200" cy="1606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96875" indent="-396875" algn="l" defTabSz="912813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10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2813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11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2813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11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2813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11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2813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Blip>
                <a:blip r:embed="rId11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In this class, often simplified to: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 autoUpdateAnimBg="0"/>
      <p:bldP spid="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11204"/>
            <a:ext cx="9144000" cy="1107996"/>
          </a:xfrm>
        </p:spPr>
        <p:txBody>
          <a:bodyPr/>
          <a:lstStyle/>
          <a:p>
            <a:pPr algn="ctr" defTabSz="914363" eaLnBrk="1" fontAlgn="auto" hangingPunct="1">
              <a:spcAft>
                <a:spcPts val="0"/>
              </a:spcAft>
              <a:defRPr/>
            </a:pPr>
            <a:r>
              <a:rPr sz="4000" b="1" u="sng" dirty="0">
                <a:latin typeface="Tahoma" pitchFamily="34" charset="0"/>
              </a:rPr>
              <a:t>1.3 </a:t>
            </a:r>
            <a:r>
              <a:rPr lang="en-CA" sz="4000" b="1" u="sng" dirty="0">
                <a:latin typeface="Tahoma" pitchFamily="34" charset="0"/>
              </a:rPr>
              <a:t>Math Review – </a:t>
            </a:r>
            <a:br>
              <a:rPr lang="en-CA" sz="4000" b="1" u="sng" dirty="0">
                <a:latin typeface="Tahoma" pitchFamily="34" charset="0"/>
              </a:rPr>
            </a:br>
            <a:r>
              <a:rPr lang="en-CA" sz="4000" b="1" u="sng" dirty="0">
                <a:latin typeface="Tahoma" pitchFamily="34" charset="0"/>
              </a:rPr>
              <a:t>Summation Notation</a:t>
            </a:r>
            <a:endParaRPr sz="4000" b="1" u="sng" dirty="0">
              <a:latin typeface="Tahoma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114949"/>
              </p:ext>
            </p:extLst>
          </p:nvPr>
        </p:nvGraphicFramePr>
        <p:xfrm>
          <a:off x="304800" y="1371600"/>
          <a:ext cx="829061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4" imgW="2514600" imgH="253800" progId="Equation.3">
                  <p:embed/>
                </p:oleObj>
              </mc:Choice>
              <mc:Fallback>
                <p:oleObj name="Equation" r:id="rId4" imgW="2514600" imgH="25380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371600"/>
                        <a:ext cx="8290618" cy="838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637800" y="2514600"/>
            <a:ext cx="7624618" cy="3213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Add up each good’s (1, 2…n) product of its price today times its quantity last term.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For example, if you were in charge of food for a convention: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465348"/>
              </p:ext>
            </p:extLst>
          </p:nvPr>
        </p:nvGraphicFramePr>
        <p:xfrm>
          <a:off x="461775" y="5256010"/>
          <a:ext cx="7976668" cy="1144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6" imgW="3543120" imgH="507960" progId="Equation.3">
                  <p:embed/>
                </p:oleObj>
              </mc:Choice>
              <mc:Fallback>
                <p:oleObj name="Equation" r:id="rId6" imgW="3543120" imgH="50796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775" y="5256010"/>
                        <a:ext cx="7976668" cy="114479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543765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772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Why do economists need data?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6200" y="1295400"/>
            <a:ext cx="4572000" cy="4299639"/>
          </a:xfrm>
        </p:spPr>
        <p:txBody>
          <a:bodyPr/>
          <a:lstStyle/>
          <a:p>
            <a:pPr marL="339725" indent="-339725" eaLnBrk="1" hangingPunct="1"/>
            <a:r>
              <a:rPr lang="en-US" sz="2600" i="1" dirty="0"/>
              <a:t>1) Describe Economy</a:t>
            </a:r>
          </a:p>
          <a:p>
            <a:pPr marL="673100" lvl="1" indent="-323850" eaLnBrk="1" hangingPunct="1"/>
            <a:r>
              <a:rPr lang="en-US" sz="3200" dirty="0"/>
              <a:t>Current and past data </a:t>
            </a:r>
          </a:p>
          <a:p>
            <a:pPr marL="673100" lvl="1" indent="-323850" eaLnBrk="1" hangingPunct="1"/>
            <a:r>
              <a:rPr lang="en-US" sz="3200" dirty="0"/>
              <a:t>Increases and decreases</a:t>
            </a:r>
          </a:p>
          <a:p>
            <a:pPr marL="673100" lvl="1" indent="-323850" eaLnBrk="1" hangingPunct="1"/>
            <a:r>
              <a:rPr lang="en-US" sz="3200" dirty="0"/>
              <a:t>This information can  influence decisions</a:t>
            </a:r>
          </a:p>
          <a:p>
            <a:pPr marL="673100" lvl="1" indent="-323850" eaLnBrk="1" hangingPunct="1">
              <a:buFontTx/>
              <a:buNone/>
            </a:pPr>
            <a:r>
              <a:rPr lang="en-US" sz="3200" dirty="0" err="1"/>
              <a:t>ie</a:t>
            </a:r>
            <a:r>
              <a:rPr lang="en-US" sz="3200" dirty="0"/>
              <a:t>: GDP, interest rate, unemployment, price, debt, etc.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1295400"/>
            <a:ext cx="4343400" cy="3397853"/>
          </a:xfrm>
        </p:spPr>
        <p:txBody>
          <a:bodyPr/>
          <a:lstStyle/>
          <a:p>
            <a:pPr marL="347663" indent="-347663" eaLnBrk="1" hangingPunct="1"/>
            <a:r>
              <a:rPr lang="en-US" sz="3200" i="1" dirty="0"/>
              <a:t>2) Test Theory</a:t>
            </a:r>
            <a:endParaRPr lang="en-US" sz="3200" i="1" dirty="0">
              <a:latin typeface="Arial Black" pitchFamily="34" charset="0"/>
            </a:endParaRPr>
          </a:p>
          <a:p>
            <a:pPr marL="673100" lvl="1" indent="-339725" eaLnBrk="1" hangingPunct="1"/>
            <a:r>
              <a:rPr lang="en-US" sz="3200" dirty="0"/>
              <a:t>Does variable A affect variable B?</a:t>
            </a:r>
          </a:p>
          <a:p>
            <a:pPr marL="673100" lvl="1" indent="-339725" eaLnBrk="1" hangingPunct="1">
              <a:buFontTx/>
              <a:buNone/>
            </a:pPr>
            <a:r>
              <a:rPr lang="en-US" sz="3200" dirty="0" err="1"/>
              <a:t>ie</a:t>
            </a:r>
            <a:r>
              <a:rPr lang="en-US" sz="3200" dirty="0"/>
              <a:t>: Smokers and the cost to healthcare</a:t>
            </a:r>
          </a:p>
          <a:p>
            <a:pPr marL="673100" lvl="1" indent="-339725" eaLnBrk="1" hangingPunct="1">
              <a:buFontTx/>
              <a:buNone/>
            </a:pPr>
            <a:r>
              <a:rPr lang="en-US" sz="3200" dirty="0" err="1"/>
              <a:t>ie</a:t>
            </a:r>
            <a:r>
              <a:rPr lang="en-US" sz="3200" dirty="0"/>
              <a:t>: Married couples and health</a:t>
            </a:r>
            <a:endParaRPr lang="en-US" sz="32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  <p:bldP spid="52228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11204"/>
            <a:ext cx="9144000" cy="553998"/>
          </a:xfrm>
        </p:spPr>
        <p:txBody>
          <a:bodyPr/>
          <a:lstStyle/>
          <a:p>
            <a:pPr algn="ctr" defTabSz="914363" eaLnBrk="1" fontAlgn="auto" hangingPunct="1">
              <a:spcAft>
                <a:spcPts val="0"/>
              </a:spcAft>
              <a:defRPr/>
            </a:pPr>
            <a:r>
              <a:rPr sz="4000" b="1" u="sng" dirty="0">
                <a:latin typeface="Tahoma" pitchFamily="34" charset="0"/>
              </a:rPr>
              <a:t>1.3 </a:t>
            </a:r>
            <a:r>
              <a:rPr lang="en-CA" sz="4000" b="1" u="sng" dirty="0">
                <a:latin typeface="Tahoma" pitchFamily="34" charset="0"/>
              </a:rPr>
              <a:t>Price Indexes</a:t>
            </a:r>
            <a:endParaRPr sz="4000" b="1" u="sng" dirty="0">
              <a:latin typeface="Tahoma" pitchFamily="34" charset="0"/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7624618" cy="3213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Price indexes summarize how the cost of baskets (collections of goods or services) changes over time.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The total cost of a basket is: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659147"/>
              </p:ext>
            </p:extLst>
          </p:nvPr>
        </p:nvGraphicFramePr>
        <p:xfrm>
          <a:off x="2514600" y="4419600"/>
          <a:ext cx="38576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4" imgW="1295280" imgH="253800" progId="Equation.3">
                  <p:embed/>
                </p:oleObj>
              </mc:Choice>
              <mc:Fallback>
                <p:oleObj name="Equation" r:id="rId4" imgW="1295280" imgH="25380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19600"/>
                        <a:ext cx="3857625" cy="7572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784765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 dirty="0">
                <a:latin typeface="Tahoma" pitchFamily="34" charset="0"/>
              </a:rPr>
              <a:t>1.3.2 </a:t>
            </a:r>
            <a:r>
              <a:rPr lang="en-CA" sz="3600" b="1" u="sng" dirty="0" err="1">
                <a:latin typeface="Tahoma" pitchFamily="34" charset="0"/>
              </a:rPr>
              <a:t>Laspeyres</a:t>
            </a:r>
            <a:r>
              <a:rPr lang="en-CA" sz="3600" b="1" u="sng" dirty="0">
                <a:latin typeface="Tahoma" pitchFamily="34" charset="0"/>
              </a:rPr>
              <a:t> Price Index</a:t>
            </a:r>
            <a:endParaRPr sz="3600" b="1" u="sng" dirty="0">
              <a:latin typeface="Tahoma" pitchFamily="34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86800" cy="581697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-In a single basket, some prices may go up, and others may go down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-Quantities purchased can also change from year to year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-A </a:t>
            </a:r>
            <a:r>
              <a:rPr lang="en-US" sz="3600" dirty="0" err="1">
                <a:latin typeface="Tahoma" pitchFamily="34" charset="0"/>
                <a:cs typeface="Tahoma" pitchFamily="34" charset="0"/>
              </a:rPr>
              <a:t>Laspeyres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 Price Index calculates the cost of a basket in a base year, then asks how much that EXACT BASKET (base year quantities) would cost in another year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-This approximates how overall prices have changed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3124200"/>
            <a:ext cx="8763000" cy="2209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1.3.2 Laspeyres Price Index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86800" cy="5287601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-uses base year quantities as weights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-still = 100 in base year (automatically normalized</a:t>
            </a:r>
          </a:p>
          <a:p>
            <a:pPr eaLnBrk="1" hangingPunct="1">
              <a:buFontTx/>
              <a:buNone/>
            </a:pPr>
            <a:endParaRPr lang="en-US" sz="2000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 err="1">
                <a:latin typeface="Tahoma" pitchFamily="34" charset="0"/>
              </a:rPr>
              <a:t>LPI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= 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∑ </a:t>
            </a:r>
            <a:r>
              <a:rPr lang="en-US" sz="3600" dirty="0" err="1">
                <a:latin typeface="Tahoma" pitchFamily="34" charset="0"/>
                <a:cs typeface="Tahoma" pitchFamily="34" charset="0"/>
              </a:rPr>
              <a:t>prices</a:t>
            </a:r>
            <a:r>
              <a:rPr lang="en-US" sz="3600" baseline="-25000" dirty="0" err="1">
                <a:latin typeface="Tahoma" pitchFamily="34" charset="0"/>
                <a:cs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 X </a:t>
            </a:r>
            <a:r>
              <a:rPr lang="en-US" sz="3600" dirty="0" err="1">
                <a:latin typeface="Tahoma" pitchFamily="34" charset="0"/>
                <a:cs typeface="Tahoma" pitchFamily="34" charset="0"/>
              </a:rPr>
              <a:t>quantities</a:t>
            </a:r>
            <a:r>
              <a:rPr lang="en-US" sz="3600" baseline="-25000" dirty="0" err="1">
                <a:latin typeface="Tahoma" pitchFamily="34" charset="0"/>
                <a:cs typeface="Tahoma" pitchFamily="34" charset="0"/>
              </a:rPr>
              <a:t>base</a:t>
            </a:r>
            <a:r>
              <a:rPr lang="en-US" sz="3600" baseline="-25000" dirty="0">
                <a:latin typeface="Tahoma" pitchFamily="34" charset="0"/>
                <a:cs typeface="Tahoma" pitchFamily="34" charset="0"/>
              </a:rPr>
              <a:t> year</a:t>
            </a:r>
          </a:p>
          <a:p>
            <a:pPr eaLnBrk="1" hangingPunct="1">
              <a:buFontTx/>
              <a:buNone/>
            </a:pPr>
            <a:r>
              <a:rPr lang="en-US" sz="3600" baseline="-25000" dirty="0">
                <a:latin typeface="Tahoma" pitchFamily="34" charset="0"/>
                <a:cs typeface="Tahoma" pitchFamily="34" charset="0"/>
              </a:rPr>
              <a:t>             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---------------------------------- X 100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		   ∑ </a:t>
            </a:r>
            <a:r>
              <a:rPr lang="en-US" sz="3600" dirty="0" err="1">
                <a:latin typeface="Tahoma" pitchFamily="34" charset="0"/>
                <a:cs typeface="Tahoma" pitchFamily="34" charset="0"/>
              </a:rPr>
              <a:t>prices</a:t>
            </a:r>
            <a:r>
              <a:rPr lang="en-US" sz="3600" baseline="-25000" dirty="0" err="1">
                <a:latin typeface="Tahoma" pitchFamily="34" charset="0"/>
                <a:cs typeface="Tahoma" pitchFamily="34" charset="0"/>
              </a:rPr>
              <a:t>base</a:t>
            </a:r>
            <a:r>
              <a:rPr lang="en-US" sz="3600" baseline="-25000" dirty="0">
                <a:latin typeface="Tahoma" pitchFamily="34" charset="0"/>
                <a:cs typeface="Tahoma" pitchFamily="34" charset="0"/>
              </a:rPr>
              <a:t> year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 X </a:t>
            </a:r>
            <a:r>
              <a:rPr lang="en-US" sz="3600" dirty="0" err="1">
                <a:latin typeface="Tahoma" pitchFamily="34" charset="0"/>
                <a:cs typeface="Tahoma" pitchFamily="34" charset="0"/>
              </a:rPr>
              <a:t>quantities</a:t>
            </a:r>
            <a:r>
              <a:rPr lang="en-US" sz="3600" baseline="-25000" dirty="0" err="1">
                <a:latin typeface="Tahoma" pitchFamily="34" charset="0"/>
                <a:cs typeface="Tahoma" pitchFamily="34" charset="0"/>
              </a:rPr>
              <a:t>base</a:t>
            </a:r>
            <a:r>
              <a:rPr lang="en-US" sz="3600" baseline="-25000" dirty="0">
                <a:latin typeface="Tahoma" pitchFamily="34" charset="0"/>
                <a:cs typeface="Tahoma" pitchFamily="34" charset="0"/>
              </a:rPr>
              <a:t> year</a:t>
            </a:r>
          </a:p>
          <a:p>
            <a:pPr eaLnBrk="1" hangingPunct="1">
              <a:buFontTx/>
              <a:buNone/>
            </a:pPr>
            <a:endParaRPr lang="en-US" sz="3600" baseline="-25000" dirty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-tracks cost of buying a fixed (base year) basket of goods (</a:t>
            </a:r>
            <a:r>
              <a:rPr lang="en-US" sz="3600" dirty="0" err="1">
                <a:latin typeface="Tahoma" pitchFamily="34" charset="0"/>
                <a:cs typeface="Tahoma" pitchFamily="34" charset="0"/>
              </a:rPr>
              <a:t>ie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: CPI)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8723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Example: Movies and Karaoke </a:t>
            </a:r>
          </a:p>
        </p:txBody>
      </p:sp>
      <p:graphicFrame>
        <p:nvGraphicFramePr>
          <p:cNvPr id="154835" name="Group 211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2"/>
        </p:xfrm>
        <a:graphic>
          <a:graphicData uri="http://schemas.openxmlformats.org/drawingml/2006/table">
            <a:tbl>
              <a:tblPr/>
              <a:tblGrid>
                <a:gridCol w="1509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0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9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0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Movies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Karaoke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Quantity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Quantity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Example: Laspeyres (Base year 1) </a:t>
            </a:r>
          </a:p>
        </p:txBody>
      </p:sp>
      <p:graphicFrame>
        <p:nvGraphicFramePr>
          <p:cNvPr id="163245" name="Group 429"/>
          <p:cNvGraphicFramePr>
            <a:graphicFrameLocks noGrp="1"/>
          </p:cNvGraphicFramePr>
          <p:nvPr>
            <p:ph type="tbl" idx="1"/>
          </p:nvPr>
        </p:nvGraphicFramePr>
        <p:xfrm>
          <a:off x="304800" y="1295400"/>
          <a:ext cx="8534400" cy="5105402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0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969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Laspeyres Price Index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Cost in year 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Cost in Base Year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 base year basket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 base year basket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Laspeyres Price Index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(10*20)+(20*10)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(11*20)+(25*10)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470/400 X100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(12*20)+(15*10)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97.5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(15*20)+(15*10)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(11*20)+(20*10)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772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2 Price Index Calculation Methods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686800" cy="5373688"/>
          </a:xfrm>
        </p:spPr>
        <p:txBody>
          <a:bodyPr/>
          <a:lstStyle/>
          <a:p>
            <a:pPr marL="742950" indent="-742950" eaLnBrk="1" hangingPunct="1">
              <a:buFontTx/>
              <a:buAutoNum type="arabicParenR"/>
            </a:pPr>
            <a:r>
              <a:rPr lang="en-CA" sz="3600">
                <a:latin typeface="Tahoma" pitchFamily="34" charset="0"/>
              </a:rPr>
              <a:t>Using individual prices and quantities</a:t>
            </a:r>
          </a:p>
          <a:p>
            <a:pPr marL="742950" indent="-742950" eaLnBrk="1" hangingPunct="1">
              <a:buFontTx/>
              <a:buNone/>
            </a:pPr>
            <a:r>
              <a:rPr lang="en-CA" sz="3600">
                <a:latin typeface="Tahoma" pitchFamily="34" charset="0"/>
                <a:cs typeface="Tahoma" pitchFamily="34" charset="0"/>
              </a:rPr>
              <a:t>	-Same as before</a:t>
            </a:r>
          </a:p>
          <a:p>
            <a:pPr marL="742950" indent="-742950" eaLnBrk="1" hangingPunct="1">
              <a:buFontTx/>
              <a:buNone/>
            </a:pPr>
            <a:endParaRPr lang="en-CA" sz="3600">
              <a:latin typeface="Tahoma" pitchFamily="34" charset="0"/>
              <a:cs typeface="Tahoma" pitchFamily="34" charset="0"/>
            </a:endParaRPr>
          </a:p>
          <a:p>
            <a:pPr marL="742950" indent="-742950" eaLnBrk="1" hangingPunct="1">
              <a:buFontTx/>
              <a:buNone/>
            </a:pPr>
            <a:r>
              <a:rPr lang="en-CA" sz="3600">
                <a:latin typeface="Tahoma" pitchFamily="34" charset="0"/>
                <a:cs typeface="Tahoma" pitchFamily="34" charset="0"/>
              </a:rPr>
              <a:t>2) Using basket costs</a:t>
            </a:r>
          </a:p>
          <a:p>
            <a:pPr marL="742950" indent="-742950" algn="ctr" eaLnBrk="1" hangingPunct="1">
              <a:buFontTx/>
              <a:buNone/>
            </a:pPr>
            <a:r>
              <a:rPr lang="en-CA" sz="3600">
                <a:latin typeface="Tahoma" pitchFamily="34" charset="0"/>
                <a:cs typeface="Tahoma" pitchFamily="34" charset="0"/>
              </a:rPr>
              <a:t>P</a:t>
            </a:r>
            <a:r>
              <a:rPr lang="en-CA" sz="3600" baseline="-25000">
                <a:latin typeface="Tahoma" pitchFamily="34" charset="0"/>
                <a:cs typeface="Tahoma" pitchFamily="34" charset="0"/>
              </a:rPr>
              <a:t>a</a:t>
            </a:r>
            <a:r>
              <a:rPr lang="en-CA" sz="3600">
                <a:latin typeface="Tahoma" pitchFamily="34" charset="0"/>
                <a:cs typeface="Tahoma" pitchFamily="34" charset="0"/>
              </a:rPr>
              <a:t>Q</a:t>
            </a:r>
            <a:r>
              <a:rPr lang="en-CA" sz="3600" baseline="-25000">
                <a:latin typeface="Tahoma" pitchFamily="34" charset="0"/>
                <a:cs typeface="Tahoma" pitchFamily="34" charset="0"/>
              </a:rPr>
              <a:t>b</a:t>
            </a:r>
          </a:p>
          <a:p>
            <a:pPr marL="742950" indent="-742950" algn="ctr" eaLnBrk="1" hangingPunct="1">
              <a:buFontTx/>
              <a:buNone/>
            </a:pPr>
            <a:r>
              <a:rPr lang="en-CA" sz="3600">
                <a:latin typeface="Tahoma" pitchFamily="34" charset="0"/>
                <a:cs typeface="Tahoma" pitchFamily="34" charset="0"/>
              </a:rPr>
              <a:t>Price of basket b in year a</a:t>
            </a:r>
          </a:p>
          <a:p>
            <a:pPr marL="742950" indent="-742950" algn="ctr" eaLnBrk="1" hangingPunct="1">
              <a:buFontTx/>
              <a:buNone/>
            </a:pPr>
            <a:r>
              <a:rPr lang="en-CA" sz="3600">
                <a:latin typeface="Tahoma" pitchFamily="34" charset="0"/>
                <a:cs typeface="Tahoma" pitchFamily="34" charset="0"/>
              </a:rPr>
              <a:t>P</a:t>
            </a:r>
            <a:r>
              <a:rPr lang="en-CA" sz="3600" baseline="-25000">
                <a:latin typeface="Tahoma" pitchFamily="34" charset="0"/>
                <a:cs typeface="Tahoma" pitchFamily="34" charset="0"/>
              </a:rPr>
              <a:t>2012</a:t>
            </a:r>
            <a:r>
              <a:rPr lang="en-CA" sz="3600">
                <a:latin typeface="Tahoma" pitchFamily="34" charset="0"/>
                <a:cs typeface="Tahoma" pitchFamily="34" charset="0"/>
              </a:rPr>
              <a:t>Q</a:t>
            </a:r>
            <a:r>
              <a:rPr lang="en-CA" sz="3600" baseline="-25000">
                <a:latin typeface="Tahoma" pitchFamily="34" charset="0"/>
                <a:cs typeface="Tahoma" pitchFamily="34" charset="0"/>
              </a:rPr>
              <a:t>1997</a:t>
            </a:r>
          </a:p>
          <a:p>
            <a:pPr marL="742950" indent="-742950" algn="ctr" eaLnBrk="1" hangingPunct="1">
              <a:buFontTx/>
              <a:buNone/>
            </a:pPr>
            <a:r>
              <a:rPr lang="en-CA" sz="3600">
                <a:latin typeface="Tahoma" pitchFamily="34" charset="0"/>
                <a:cs typeface="Tahoma" pitchFamily="34" charset="0"/>
              </a:rPr>
              <a:t>Price in 2012 of what was bought in 1997</a:t>
            </a:r>
          </a:p>
          <a:p>
            <a:pPr marL="742950" indent="-742950" eaLnBrk="1" hangingPunct="1">
              <a:buFontTx/>
              <a:buAutoNum type="arabicParenR"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997196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Method 1 </a:t>
            </a:r>
            <a:r>
              <a:rPr lang="en-CA" sz="3600" b="1" u="sng">
                <a:latin typeface="Tahoma" pitchFamily="34" charset="0"/>
              </a:rPr>
              <a:t>–</a:t>
            </a:r>
            <a:r>
              <a:rPr sz="3600" b="1" u="sng">
                <a:latin typeface="Tahoma" pitchFamily="34" charset="0"/>
              </a:rPr>
              <a:t> Individual Prices and Quantities</a:t>
            </a:r>
          </a:p>
        </p:txBody>
      </p:sp>
      <p:graphicFrame>
        <p:nvGraphicFramePr>
          <p:cNvPr id="163245" name="Group 429"/>
          <p:cNvGraphicFramePr>
            <a:graphicFrameLocks noGrp="1"/>
          </p:cNvGraphicFramePr>
          <p:nvPr>
            <p:ph type="tbl" idx="1"/>
          </p:nvPr>
        </p:nvGraphicFramePr>
        <p:xfrm>
          <a:off x="304800" y="1295400"/>
          <a:ext cx="8534400" cy="5105402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0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969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Laspeyres</a:t>
                      </a:r>
                      <a:r>
                        <a:rPr kumimoji="0" lang="en-C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Price Index</a:t>
                      </a: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Cost in year 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Cost in Base Year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 base year basket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 base year basket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Laspeyres Price Index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(10*20)+(20*10)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400/400 X 100</a:t>
                      </a: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(11*20)+(25*10)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470/400 X100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(12*20)+(15*10)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97.5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(15*20)+(15*10)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(11*20)+(20*10)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(10*20) + (20*10)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105</a:t>
                      </a: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Method 2 </a:t>
            </a:r>
            <a:r>
              <a:rPr lang="en-CA" sz="3600" b="1" u="sng">
                <a:latin typeface="Tahoma" pitchFamily="34" charset="0"/>
              </a:rPr>
              <a:t>–</a:t>
            </a:r>
            <a:r>
              <a:rPr sz="3600" b="1" u="sng">
                <a:latin typeface="Tahoma" pitchFamily="34" charset="0"/>
              </a:rPr>
              <a:t> Basket Costs</a:t>
            </a:r>
          </a:p>
        </p:txBody>
      </p:sp>
      <p:graphicFrame>
        <p:nvGraphicFramePr>
          <p:cNvPr id="163245" name="Group 429"/>
          <p:cNvGraphicFramePr>
            <a:graphicFrameLocks noGrp="1"/>
          </p:cNvGraphicFramePr>
          <p:nvPr>
            <p:ph type="tbl" idx="1"/>
          </p:nvPr>
        </p:nvGraphicFramePr>
        <p:xfrm>
          <a:off x="304800" y="1295400"/>
          <a:ext cx="8534400" cy="5105402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0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969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Laspeyres</a:t>
                      </a:r>
                      <a:r>
                        <a:rPr kumimoji="0" lang="en-C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Price Index</a:t>
                      </a: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Cost in year 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Cost in Base Year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 base year basket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 base year basket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Laspeyres Price Index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470/400 X100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118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97.5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420/400 X 100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105</a:t>
                      </a: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Method 2 Example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5257800" cy="43830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Every year, Lillian Pigeau likes to travel.  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The first year, she went to Maraket, 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the second year to Ohm, 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and the third year to Moose Jaw.  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The costs of those trips are as follows:</a:t>
            </a:r>
            <a:endParaRPr lang="en-US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29179" name="Group 155"/>
          <p:cNvGraphicFramePr>
            <a:graphicFrameLocks noGrp="1"/>
          </p:cNvGraphicFramePr>
          <p:nvPr>
            <p:ph sz="quarter" idx="2"/>
          </p:nvPr>
        </p:nvGraphicFramePr>
        <p:xfrm>
          <a:off x="5486400" y="1600200"/>
          <a:ext cx="3429000" cy="34290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0089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Maraket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Ohm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Moose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Jaw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$800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$1,000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$650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$900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$1,100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$550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$1,200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$700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9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9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29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9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772400" cy="997196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Method 2 </a:t>
            </a:r>
            <a:r>
              <a:rPr lang="en-CA" sz="3600" b="1" u="sng" dirty="0">
                <a:latin typeface="Tahoma" pitchFamily="34" charset="0"/>
              </a:rPr>
              <a:t>–</a:t>
            </a:r>
            <a:r>
              <a:rPr sz="3600" b="1" u="sng">
                <a:latin typeface="Tahoma" pitchFamily="34" charset="0"/>
              </a:rPr>
              <a:t> Laspeyres </a:t>
            </a:r>
            <a:br>
              <a:rPr sz="3600" b="1" u="sng">
                <a:latin typeface="Tahoma" pitchFamily="34" charset="0"/>
              </a:rPr>
            </a:br>
            <a:r>
              <a:rPr sz="3600" b="1" u="sng">
                <a:latin typeface="Tahoma" pitchFamily="34" charset="0"/>
              </a:rPr>
              <a:t>(Year 1 Base Year)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28600" y="1143000"/>
          <a:ext cx="4630738" cy="569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4" imgW="1320480" imgH="1625400" progId="Equation.3">
                  <p:embed/>
                </p:oleObj>
              </mc:Choice>
              <mc:Fallback>
                <p:oleObj name="Equation" r:id="rId4" imgW="1320480" imgH="1625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143000"/>
                        <a:ext cx="4630738" cy="5697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155"/>
          <p:cNvGraphicFramePr>
            <a:graphicFrameLocks noGrp="1"/>
          </p:cNvGraphicFramePr>
          <p:nvPr>
            <p:ph sz="quarter" idx="4294967295"/>
          </p:nvPr>
        </p:nvGraphicFramePr>
        <p:xfrm>
          <a:off x="5181600" y="1752600"/>
          <a:ext cx="3429000" cy="34290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0089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Maraket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Ohm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Moose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Jaw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$800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$1,000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$650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$900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$1,100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$550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$1,200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$700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1  Data Types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64817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CA" sz="3600">
                <a:latin typeface="Tahoma" pitchFamily="34" charset="0"/>
              </a:rPr>
              <a:t>Data is essential for economists.  Data can be categorized by:</a:t>
            </a:r>
          </a:p>
          <a:p>
            <a:pPr eaLnBrk="1" hangingPunct="1">
              <a:buFontTx/>
              <a:buNone/>
            </a:pPr>
            <a:r>
              <a:rPr lang="en-CA" sz="3600" b="1" u="sng">
                <a:latin typeface="Tahoma" pitchFamily="34" charset="0"/>
              </a:rPr>
              <a:t>1) How it is collected: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CA" sz="3600" i="1">
                <a:latin typeface="Tahoma" pitchFamily="34" charset="0"/>
              </a:rPr>
              <a:t>time series data</a:t>
            </a:r>
            <a:r>
              <a:rPr lang="en-CA" sz="3600">
                <a:latin typeface="Tahoma" pitchFamily="34" charset="0"/>
              </a:rPr>
              <a:t>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CA" sz="3600" i="1">
                <a:latin typeface="Tahoma" pitchFamily="34" charset="0"/>
              </a:rPr>
              <a:t>cross-sectional data</a:t>
            </a:r>
            <a:endParaRPr lang="en-CA" sz="3600">
              <a:latin typeface="Tahoma" pitchFamily="34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CA" sz="3600" i="1">
                <a:latin typeface="Tahoma" pitchFamily="34" charset="0"/>
              </a:rPr>
              <a:t>panel data</a:t>
            </a:r>
          </a:p>
          <a:p>
            <a:pPr eaLnBrk="1" hangingPunct="1">
              <a:buFont typeface="Wingdings" pitchFamily="2" charset="2"/>
              <a:buChar char="ü"/>
            </a:pPr>
            <a:endParaRPr lang="en-CA" sz="3600" b="1" i="1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CA" sz="3600" b="1" u="sng">
                <a:latin typeface="Tahoma" pitchFamily="34" charset="0"/>
              </a:rPr>
              <a:t>2) How it is measured: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CA" sz="3600" i="1">
                <a:latin typeface="Tahoma" pitchFamily="34" charset="0"/>
              </a:rPr>
              <a:t>nominal data</a:t>
            </a:r>
            <a:endParaRPr lang="en-CA" sz="3600">
              <a:latin typeface="Tahoma" pitchFamily="34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CA" sz="3600" i="1">
                <a:latin typeface="Tahoma" pitchFamily="34" charset="0"/>
              </a:rPr>
              <a:t>real data</a:t>
            </a:r>
          </a:p>
          <a:p>
            <a:pPr eaLnBrk="1" hangingPunct="1">
              <a:buFontTx/>
              <a:buNone/>
            </a:pPr>
            <a:endParaRPr lang="en-US" sz="3600" b="1" u="sng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7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7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build="p" bldLvl="5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772400" cy="997196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Method 2 </a:t>
            </a:r>
            <a:r>
              <a:rPr lang="en-CA" sz="3600" b="1" u="sng" dirty="0">
                <a:latin typeface="Tahoma" pitchFamily="34" charset="0"/>
              </a:rPr>
              <a:t>–</a:t>
            </a:r>
            <a:r>
              <a:rPr sz="3600" b="1" u="sng">
                <a:latin typeface="Tahoma" pitchFamily="34" charset="0"/>
              </a:rPr>
              <a:t> Laspeyres </a:t>
            </a:r>
            <a:br>
              <a:rPr sz="3600" b="1" u="sng">
                <a:latin typeface="Tahoma" pitchFamily="34" charset="0"/>
              </a:rPr>
            </a:br>
            <a:r>
              <a:rPr sz="3600" b="1" u="sng">
                <a:latin typeface="Tahoma" pitchFamily="34" charset="0"/>
              </a:rPr>
              <a:t>(Year 1 Base Year)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28600" y="1160463"/>
          <a:ext cx="4630738" cy="569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4" imgW="1320480" imgH="1625400" progId="Equation.3">
                  <p:embed/>
                </p:oleObj>
              </mc:Choice>
              <mc:Fallback>
                <p:oleObj name="Equation" r:id="rId4" imgW="1320480" imgH="1625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160463"/>
                        <a:ext cx="4630738" cy="56975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155"/>
          <p:cNvGraphicFramePr>
            <a:graphicFrameLocks noGrp="1"/>
          </p:cNvGraphicFramePr>
          <p:nvPr>
            <p:ph sz="quarter" idx="4294967295"/>
          </p:nvPr>
        </p:nvGraphicFramePr>
        <p:xfrm>
          <a:off x="5181600" y="1752600"/>
          <a:ext cx="3429000" cy="34290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0089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Maraket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Ohm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Moose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Jaw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$800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$1,000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$650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$900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$1,100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$550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$1,200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$700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772400" cy="997196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Method 2 </a:t>
            </a:r>
            <a:r>
              <a:rPr lang="en-CA" sz="3600" b="1" u="sng" dirty="0">
                <a:latin typeface="Tahoma" pitchFamily="34" charset="0"/>
              </a:rPr>
              <a:t>–</a:t>
            </a:r>
            <a:r>
              <a:rPr sz="3600" b="1" u="sng">
                <a:latin typeface="Tahoma" pitchFamily="34" charset="0"/>
              </a:rPr>
              <a:t> Laspeyres </a:t>
            </a:r>
            <a:br>
              <a:rPr sz="3600" b="1" u="sng">
                <a:latin typeface="Tahoma" pitchFamily="34" charset="0"/>
              </a:rPr>
            </a:br>
            <a:r>
              <a:rPr sz="3600" b="1" u="sng">
                <a:latin typeface="Tahoma" pitchFamily="34" charset="0"/>
              </a:rPr>
              <a:t>(Year 1 Base Year)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28600" y="1143000"/>
          <a:ext cx="4630738" cy="569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4" imgW="1320480" imgH="1625400" progId="Equation.3">
                  <p:embed/>
                </p:oleObj>
              </mc:Choice>
              <mc:Fallback>
                <p:oleObj name="Equation" r:id="rId4" imgW="1320480" imgH="1625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143000"/>
                        <a:ext cx="4630738" cy="5697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Group 155"/>
          <p:cNvGraphicFramePr>
            <a:graphicFrameLocks noGrp="1"/>
          </p:cNvGraphicFramePr>
          <p:nvPr>
            <p:ph sz="quarter" idx="4294967295"/>
          </p:nvPr>
        </p:nvGraphicFramePr>
        <p:xfrm>
          <a:off x="5181600" y="1752600"/>
          <a:ext cx="3429000" cy="34290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0089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Maraket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Ohm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Moose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Jaw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$800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$1,000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$650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$900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$1,100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$550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702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$1,200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$700</a:t>
                      </a:r>
                      <a:endParaRPr kumimoji="0" lang="en-C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1.3.3 Splicing Price Indexes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86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-As time goes on, base years change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-Prices and quantities of horses and cars in the 1960’s are a little different than today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-This creates price indexes with </a:t>
            </a:r>
            <a:r>
              <a:rPr lang="en-US" sz="3600" b="1">
                <a:latin typeface="Tahoma" pitchFamily="34" charset="0"/>
              </a:rPr>
              <a:t>different</a:t>
            </a:r>
            <a:r>
              <a:rPr lang="en-US" sz="3600">
                <a:latin typeface="Tahoma" pitchFamily="34" charset="0"/>
              </a:rPr>
              <a:t> base years, spanning different periods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-Sometimes these differing price indexes need be </a:t>
            </a:r>
            <a:r>
              <a:rPr lang="en-US" sz="3600" u="sng">
                <a:latin typeface="Tahoma" pitchFamily="34" charset="0"/>
              </a:rPr>
              <a:t>spliced</a:t>
            </a:r>
            <a:r>
              <a:rPr lang="en-US" sz="3600">
                <a:latin typeface="Tahoma" pitchFamily="34" charset="0"/>
              </a:rPr>
              <a:t> together</a:t>
            </a: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81200"/>
            <a:ext cx="9144000" cy="1447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1.3.3 Splicing Price Indexes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4114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sz="3600">
                <a:latin typeface="Tahoma" pitchFamily="34" charset="0"/>
              </a:rPr>
              <a:t>Find a year with price indexes from BOTH series &amp; calculate a conversion factor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Conversion factor = Price Index (new base)</a:t>
            </a:r>
          </a:p>
          <a:p>
            <a:pPr marL="609600" indent="-609600" eaLnBrk="1" hangingPunct="1">
              <a:buFontTx/>
              <a:buNone/>
            </a:pPr>
            <a:r>
              <a:rPr lang="en-US" sz="1800">
                <a:latin typeface="Tahoma" pitchFamily="34" charset="0"/>
                <a:cs typeface="Tahoma" pitchFamily="34" charset="0"/>
              </a:rPr>
              <a:t>					--------------------------------------------------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                             Price Index (old base)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New = index you want to fill in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Old = index you want to convert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2) Multiply old index by conversion factor to fill in new index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3059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Ie: Price Index (Computers)</a:t>
            </a:r>
          </a:p>
        </p:txBody>
      </p:sp>
      <p:graphicFrame>
        <p:nvGraphicFramePr>
          <p:cNvPr id="175313" name="Group 209"/>
          <p:cNvGraphicFramePr>
            <a:graphicFrameLocks noGrp="1"/>
          </p:cNvGraphicFramePr>
          <p:nvPr>
            <p:ph type="tbl" idx="1"/>
          </p:nvPr>
        </p:nvGraphicFramePr>
        <p:xfrm>
          <a:off x="152400" y="1143000"/>
          <a:ext cx="8839200" cy="4114800"/>
        </p:xfrm>
        <a:graphic>
          <a:graphicData uri="http://schemas.openxmlformats.org/drawingml/2006/table">
            <a:tbl>
              <a:tblPr/>
              <a:tblGrid>
                <a:gridCol w="1305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3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9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01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Index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Index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Calculations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Price Index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(1989=100)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(1992=100)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(1992=100)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1988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 X (110/92)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143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1989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 X (110/92)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 X (110/92)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1991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1992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1993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8913" name="Text Box 210"/>
          <p:cNvSpPr txBox="1">
            <a:spLocks noChangeArrowheads="1"/>
          </p:cNvSpPr>
          <p:nvPr/>
        </p:nvSpPr>
        <p:spPr bwMode="auto">
          <a:xfrm>
            <a:off x="685800" y="5638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Exercise: </a:t>
            </a:r>
            <a:r>
              <a:rPr lang="en-US" sz="3200"/>
              <a:t>How would the full price index look with 1989 as the base year?</a:t>
            </a:r>
          </a:p>
        </p:txBody>
      </p:sp>
    </p:spTree>
  </p:cSld>
  <p:clrMapOvr>
    <a:masterClrMapping/>
  </p:clrMapOvr>
  <p:transition>
    <p:rand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lang="en-CA" sz="3600" b="1" u="sng" dirty="0">
                <a:latin typeface="Tahoma" pitchFamily="34" charset="0"/>
              </a:rPr>
              <a:t>Getting Data Ready</a:t>
            </a:r>
            <a:endParaRPr sz="3600" b="1" u="sng" dirty="0">
              <a:latin typeface="Tahoma" pitchFamily="34" charset="0"/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067800" cy="581082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Sometimes data needs to be formatted before it can be analyzed statistically:</a:t>
            </a:r>
          </a:p>
          <a:p>
            <a:pPr marL="742950" indent="-742950" eaLnBrk="1" hangingPunct="1">
              <a:buFontTx/>
              <a:buAutoNum type="arabicParenR"/>
            </a:pPr>
            <a:r>
              <a:rPr lang="en-US" i="1" dirty="0">
                <a:latin typeface="Tahoma" pitchFamily="34" charset="0"/>
              </a:rPr>
              <a:t>Growth in variables must be calculated</a:t>
            </a:r>
          </a:p>
          <a:p>
            <a:pPr marL="742950" indent="-742950" eaLnBrk="1" hangingPunct="1">
              <a:buFontTx/>
              <a:buAutoNum type="arabicParenR"/>
            </a:pPr>
            <a:r>
              <a:rPr lang="en-US" i="1" dirty="0">
                <a:latin typeface="Tahoma" pitchFamily="34" charset="0"/>
              </a:rPr>
              <a:t>An effective yearly interest rate is needed</a:t>
            </a:r>
          </a:p>
          <a:p>
            <a:pPr marL="742950" indent="-742950" eaLnBrk="1" hangingPunct="1">
              <a:buFontTx/>
              <a:buAutoNum type="arabicParenR"/>
            </a:pPr>
            <a:r>
              <a:rPr lang="en-US" i="1" dirty="0">
                <a:latin typeface="Tahoma" pitchFamily="34" charset="0"/>
              </a:rPr>
              <a:t>Real interest rates must be calculated</a:t>
            </a:r>
          </a:p>
          <a:p>
            <a:pPr marL="742950" indent="-742950" eaLnBrk="1" hangingPunct="1">
              <a:buFontTx/>
              <a:buAutoNum type="arabicParenR"/>
            </a:pPr>
            <a:r>
              <a:rPr lang="en-US" i="1" dirty="0">
                <a:latin typeface="Tahoma" pitchFamily="34" charset="0"/>
              </a:rPr>
              <a:t>Stock or Flow variables must be aggregated (for example, changed from daily to monthly data)</a:t>
            </a:r>
          </a:p>
          <a:p>
            <a:pPr marL="742950" indent="-742950" eaLnBrk="1" hangingPunct="1">
              <a:buFontTx/>
              <a:buAutoNum type="arabicParenR"/>
            </a:pPr>
            <a:r>
              <a:rPr lang="en-US" i="1" dirty="0">
                <a:latin typeface="Tahoma" pitchFamily="34" charset="0"/>
              </a:rPr>
              <a:t>Seasonal effects must be accounted for</a:t>
            </a:r>
          </a:p>
          <a:p>
            <a:pPr marL="0" indent="0" eaLnBrk="1" hangingPunct="1">
              <a:buNone/>
            </a:pPr>
            <a:r>
              <a:rPr lang="en-US" sz="3600" dirty="0">
                <a:latin typeface="Tahoma" pitchFamily="34" charset="0"/>
              </a:rPr>
              <a:t>The rest of the chapter will cover these tools</a:t>
            </a:r>
          </a:p>
          <a:p>
            <a:pPr eaLnBrk="1" hangingPunct="1">
              <a:buFontTx/>
              <a:buNone/>
            </a:pPr>
            <a:endParaRPr lang="en-US" sz="3600" i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17014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1.4 Growth Rates and Inflation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686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Growth Rates are important concepts in economics.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Inflation = growth rate of CPI (all items)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i="1" dirty="0">
                <a:latin typeface="Tahoma" pitchFamily="34" charset="0"/>
              </a:rPr>
              <a:t>Growth 	= { (</a:t>
            </a:r>
            <a:r>
              <a:rPr lang="en-US" sz="3600" i="1" dirty="0" err="1">
                <a:latin typeface="Tahoma" pitchFamily="34" charset="0"/>
              </a:rPr>
              <a:t>X</a:t>
            </a:r>
            <a:r>
              <a:rPr lang="en-US" sz="3600" i="1" baseline="-25000" dirty="0" err="1">
                <a:latin typeface="Tahoma" pitchFamily="34" charset="0"/>
              </a:rPr>
              <a:t>t</a:t>
            </a:r>
            <a:r>
              <a:rPr lang="en-US" sz="3600" i="1" dirty="0">
                <a:latin typeface="Tahoma" pitchFamily="34" charset="0"/>
              </a:rPr>
              <a:t> – X</a:t>
            </a:r>
            <a:r>
              <a:rPr lang="en-US" sz="3600" i="1" baseline="-25000" dirty="0">
                <a:latin typeface="Tahoma" pitchFamily="34" charset="0"/>
              </a:rPr>
              <a:t>t-1</a:t>
            </a:r>
            <a:r>
              <a:rPr lang="en-US" sz="3600" i="1" dirty="0">
                <a:latin typeface="Tahoma" pitchFamily="34" charset="0"/>
              </a:rPr>
              <a:t>)/ X</a:t>
            </a:r>
            <a:r>
              <a:rPr lang="en-US" sz="3600" i="1" baseline="-25000" dirty="0">
                <a:latin typeface="Tahoma" pitchFamily="34" charset="0"/>
              </a:rPr>
              <a:t>t-1</a:t>
            </a:r>
            <a:r>
              <a:rPr lang="en-US" sz="3600" i="1" dirty="0">
                <a:latin typeface="Tahoma" pitchFamily="34" charset="0"/>
              </a:rPr>
              <a:t> } X 100</a:t>
            </a:r>
          </a:p>
          <a:p>
            <a:pPr eaLnBrk="1" hangingPunct="1">
              <a:buFontTx/>
              <a:buNone/>
            </a:pPr>
            <a:r>
              <a:rPr lang="en-US" sz="3600" i="1" dirty="0">
                <a:latin typeface="Tahoma" pitchFamily="34" charset="0"/>
              </a:rPr>
              <a:t>			= { ln(</a:t>
            </a:r>
            <a:r>
              <a:rPr lang="en-US" sz="3600" i="1" dirty="0" err="1">
                <a:latin typeface="Tahoma" pitchFamily="34" charset="0"/>
              </a:rPr>
              <a:t>X</a:t>
            </a:r>
            <a:r>
              <a:rPr lang="en-US" sz="3600" i="1" baseline="-25000" dirty="0" err="1">
                <a:latin typeface="Tahoma" pitchFamily="34" charset="0"/>
              </a:rPr>
              <a:t>t</a:t>
            </a:r>
            <a:r>
              <a:rPr lang="en-US" sz="3600" i="1" dirty="0">
                <a:latin typeface="Tahoma" pitchFamily="34" charset="0"/>
              </a:rPr>
              <a:t>) – ln(X</a:t>
            </a:r>
            <a:r>
              <a:rPr lang="en-US" sz="3600" i="1" baseline="-25000" dirty="0">
                <a:latin typeface="Tahoma" pitchFamily="34" charset="0"/>
              </a:rPr>
              <a:t>t-1</a:t>
            </a:r>
            <a:r>
              <a:rPr lang="en-US" sz="3600" i="1" dirty="0">
                <a:latin typeface="Tahoma" pitchFamily="34" charset="0"/>
              </a:rPr>
              <a:t>) } X 100</a:t>
            </a:r>
          </a:p>
          <a:p>
            <a:pPr eaLnBrk="1" hangingPunct="1">
              <a:buFontTx/>
              <a:buNone/>
            </a:pPr>
            <a:endParaRPr lang="en-US" sz="3600" i="1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i="1" dirty="0">
                <a:latin typeface="Tahoma" pitchFamily="34" charset="0"/>
              </a:rPr>
              <a:t>Note: g = (</a:t>
            </a:r>
            <a:r>
              <a:rPr lang="en-US" sz="3600" i="1" dirty="0" err="1">
                <a:latin typeface="Tahoma" pitchFamily="34" charset="0"/>
              </a:rPr>
              <a:t>X</a:t>
            </a:r>
            <a:r>
              <a:rPr lang="en-US" sz="3600" i="1" baseline="-25000" dirty="0" err="1">
                <a:latin typeface="Tahoma" pitchFamily="34" charset="0"/>
              </a:rPr>
              <a:t>t</a:t>
            </a:r>
            <a:r>
              <a:rPr lang="en-US" sz="3600" i="1" dirty="0">
                <a:latin typeface="Tahoma" pitchFamily="34" charset="0"/>
              </a:rPr>
              <a:t> – X</a:t>
            </a:r>
            <a:r>
              <a:rPr lang="en-US" sz="3600" i="1" baseline="-25000" dirty="0">
                <a:latin typeface="Tahoma" pitchFamily="34" charset="0"/>
              </a:rPr>
              <a:t>t-1</a:t>
            </a:r>
            <a:r>
              <a:rPr lang="en-US" sz="3600" i="1" dirty="0">
                <a:latin typeface="Tahoma" pitchFamily="34" charset="0"/>
              </a:rPr>
              <a:t>)/ X</a:t>
            </a:r>
            <a:r>
              <a:rPr lang="en-US" sz="3600" i="1" baseline="-25000" dirty="0">
                <a:latin typeface="Tahoma" pitchFamily="34" charset="0"/>
              </a:rPr>
              <a:t>t-1</a:t>
            </a:r>
            <a:r>
              <a:rPr lang="en-US" sz="3600" i="1" dirty="0">
                <a:latin typeface="Tahoma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en-US" sz="3600" i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1.4 Growth Rates Example</a:t>
            </a:r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0" y="838200"/>
            <a:ext cx="8839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UBC tuition in 2001/2002: $2181.  </a:t>
            </a:r>
            <a:br>
              <a:rPr lang="en-US" sz="3200"/>
            </a:br>
            <a:r>
              <a:rPr lang="en-US" sz="3200"/>
              <a:t>In 2002/2003 it was $2661</a:t>
            </a:r>
          </a:p>
        </p:txBody>
      </p:sp>
      <p:sp>
        <p:nvSpPr>
          <p:cNvPr id="188422" name="Text Box 6"/>
          <p:cNvSpPr txBox="1">
            <a:spLocks noChangeArrowheads="1"/>
          </p:cNvSpPr>
          <p:nvPr/>
        </p:nvSpPr>
        <p:spPr bwMode="auto">
          <a:xfrm>
            <a:off x="0" y="2133600"/>
            <a:ext cx="883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Growth = { (2661-2181)/2181 } X 100 = 22.01%</a:t>
            </a:r>
          </a:p>
          <a:p>
            <a:pPr>
              <a:spcBef>
                <a:spcPct val="50000"/>
              </a:spcBef>
            </a:pPr>
            <a:r>
              <a:rPr lang="en-US" sz="3200"/>
              <a:t>Growth = { ln(2661) – ln(2181) } X 100 = 19.89%</a:t>
            </a:r>
          </a:p>
        </p:txBody>
      </p:sp>
      <p:sp>
        <p:nvSpPr>
          <p:cNvPr id="188423" name="Text Box 7"/>
          <p:cNvSpPr txBox="1">
            <a:spLocks noChangeArrowheads="1"/>
          </p:cNvSpPr>
          <p:nvPr/>
        </p:nvSpPr>
        <p:spPr bwMode="auto">
          <a:xfrm>
            <a:off x="0" y="3810000"/>
            <a:ext cx="8839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U of A tuition in 2001/2002: $3890.  </a:t>
            </a:r>
            <a:br>
              <a:rPr lang="en-US" sz="3200"/>
            </a:br>
            <a:r>
              <a:rPr lang="en-US" sz="3200"/>
              <a:t>In 2002/2003 it was $4032</a:t>
            </a:r>
          </a:p>
        </p:txBody>
      </p:sp>
      <p:sp>
        <p:nvSpPr>
          <p:cNvPr id="188424" name="Text Box 8"/>
          <p:cNvSpPr txBox="1">
            <a:spLocks noChangeArrowheads="1"/>
          </p:cNvSpPr>
          <p:nvPr/>
        </p:nvSpPr>
        <p:spPr bwMode="auto">
          <a:xfrm>
            <a:off x="0" y="5181600"/>
            <a:ext cx="883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Growth = { (4032-3890)/3890 } X 100 = 3.65%</a:t>
            </a:r>
          </a:p>
          <a:p>
            <a:pPr>
              <a:spcBef>
                <a:spcPct val="50000"/>
              </a:spcBef>
            </a:pPr>
            <a:r>
              <a:rPr lang="en-US" sz="3200"/>
              <a:t>Growth = { ln(4032) – ln(3890) } X 100 = 3.59%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3733800"/>
            <a:ext cx="9144000" cy="0"/>
          </a:xfrm>
          <a:prstGeom prst="line">
            <a:avLst/>
          </a:prstGeom>
          <a:ln w="317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8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8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8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8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8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8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0" grpId="0" build="p"/>
      <p:bldP spid="188422" grpId="0" build="p"/>
      <p:bldP spid="188423" grpId="0" build="p"/>
      <p:bldP spid="188424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1.4 Log Growth Restrictions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686800" cy="4114800"/>
          </a:xfrm>
        </p:spPr>
        <p:txBody>
          <a:bodyPr rtlCol="0"/>
          <a:lstStyle/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i="1" dirty="0">
                <a:latin typeface="Tahoma" pitchFamily="34" charset="0"/>
              </a:rPr>
              <a:t>Growth 	= {</a:t>
            </a:r>
            <a:r>
              <a:rPr lang="en-US" sz="3600" i="1" dirty="0" err="1">
                <a:latin typeface="Tahoma" pitchFamily="34" charset="0"/>
              </a:rPr>
              <a:t>ln</a:t>
            </a:r>
            <a:r>
              <a:rPr lang="en-US" sz="3600" i="1" dirty="0">
                <a:latin typeface="Tahoma" pitchFamily="34" charset="0"/>
              </a:rPr>
              <a:t>(</a:t>
            </a:r>
            <a:r>
              <a:rPr lang="en-US" sz="3600" i="1" dirty="0" err="1">
                <a:latin typeface="Tahoma" pitchFamily="34" charset="0"/>
              </a:rPr>
              <a:t>X</a:t>
            </a:r>
            <a:r>
              <a:rPr lang="en-US" sz="3600" i="1" baseline="-25000" dirty="0" err="1">
                <a:latin typeface="Tahoma" pitchFamily="34" charset="0"/>
              </a:rPr>
              <a:t>t</a:t>
            </a:r>
            <a:r>
              <a:rPr lang="en-US" sz="3600" i="1" dirty="0">
                <a:latin typeface="Tahoma" pitchFamily="34" charset="0"/>
              </a:rPr>
              <a:t>) – </a:t>
            </a:r>
            <a:r>
              <a:rPr lang="en-US" sz="3600" i="1" dirty="0" err="1">
                <a:latin typeface="Tahoma" pitchFamily="34" charset="0"/>
              </a:rPr>
              <a:t>ln</a:t>
            </a:r>
            <a:r>
              <a:rPr lang="en-US" sz="3600" i="1" dirty="0">
                <a:latin typeface="Tahoma" pitchFamily="34" charset="0"/>
              </a:rPr>
              <a:t>(X</a:t>
            </a:r>
            <a:r>
              <a:rPr lang="en-US" sz="3600" i="1" baseline="-25000" dirty="0">
                <a:latin typeface="Tahoma" pitchFamily="34" charset="0"/>
              </a:rPr>
              <a:t>t-1</a:t>
            </a:r>
            <a:r>
              <a:rPr lang="en-US" sz="3600" i="1" dirty="0">
                <a:latin typeface="Tahoma" pitchFamily="34" charset="0"/>
              </a:rPr>
              <a:t>)} X 100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i="1" dirty="0">
              <a:latin typeface="Tahoma" pitchFamily="34" charset="0"/>
            </a:endParaRP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latin typeface="Tahoma" pitchFamily="34" charset="0"/>
              </a:rPr>
              <a:t>The log growth formula is only appropriate when growth is </a:t>
            </a:r>
            <a:r>
              <a:rPr lang="en-US" sz="3600" b="1" i="1" dirty="0">
                <a:latin typeface="Tahoma" pitchFamily="34" charset="0"/>
              </a:rPr>
              <a:t>small</a:t>
            </a:r>
            <a:r>
              <a:rPr lang="en-US" sz="3600" dirty="0">
                <a:latin typeface="Tahoma" pitchFamily="34" charset="0"/>
              </a:rPr>
              <a:t>.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latin typeface="Tahoma" pitchFamily="34" charset="0"/>
              </a:rPr>
              <a:t>If the log growth formula reveals large growth, use the normal growth formula instead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dirty="0">
              <a:latin typeface="Tahoma" pitchFamily="34" charset="0"/>
            </a:endParaRP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i="1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Tahoma" pitchFamily="34" charset="0"/>
            </a:endParaRP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 i="1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Why two growth formulas?  </a:t>
            </a:r>
            <a:r>
              <a:rPr sz="3600">
                <a:latin typeface="Tahoma" pitchFamily="34" charset="0"/>
              </a:rPr>
              <a:t>(proof)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915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If g is SMALL   g </a:t>
            </a:r>
            <a:r>
              <a:rPr lang="en-US" sz="3600">
                <a:latin typeface="Tahoma" pitchFamily="34" charset="0"/>
                <a:cs typeface="Tahoma" pitchFamily="34" charset="0"/>
              </a:rPr>
              <a:t>≈ ln (1+g)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ln(1+g) 	= ln [1+(X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-X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)/X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	= ln [(X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+X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-X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t-1)</a:t>
            </a:r>
            <a:r>
              <a:rPr lang="en-US" sz="3600">
                <a:latin typeface="Tahoma" pitchFamily="34" charset="0"/>
                <a:cs typeface="Tahoma" pitchFamily="34" charset="0"/>
              </a:rPr>
              <a:t>/X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	= ln [X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/X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	= ln [X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] – ln[X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Therefore 	g ≈ ln [X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] – ln[X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or	 (X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-X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)/X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 </a:t>
            </a:r>
            <a:r>
              <a:rPr lang="en-US" sz="3600">
                <a:latin typeface="Tahoma" pitchFamily="34" charset="0"/>
                <a:cs typeface="Tahoma" pitchFamily="34" charset="0"/>
              </a:rPr>
              <a:t>≈ {ln [X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] – ln[X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]}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Time Series Data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686800" cy="43211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-Collects data on </a:t>
            </a:r>
            <a:r>
              <a:rPr lang="en-US" sz="3600" b="1" u="sng">
                <a:latin typeface="Tahoma" pitchFamily="34" charset="0"/>
              </a:rPr>
              <a:t>one economic agent </a:t>
            </a:r>
            <a:r>
              <a:rPr lang="en-US" sz="3600">
                <a:latin typeface="Tahoma" pitchFamily="34" charset="0"/>
              </a:rPr>
              <a:t>(city/person/firm/etc.) </a:t>
            </a:r>
            <a:r>
              <a:rPr lang="en-US" sz="3600" b="1" u="sng">
                <a:latin typeface="Tahoma" pitchFamily="34" charset="0"/>
              </a:rPr>
              <a:t>over time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-Frequency can vary (yearly/monthly/ quarterly/weekly/daily/etc.)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-ie: Canadian GDP, GMC stock value, your height, U of A tuition, world population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5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Log Review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8915400" cy="44196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sz="3600" u="sng">
                <a:latin typeface="Tahoma" pitchFamily="34" charset="0"/>
              </a:rPr>
              <a:t>Division Rule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ln(A/B) = ln(A) – ln(B)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2) </a:t>
            </a:r>
            <a:r>
              <a:rPr lang="en-US" sz="3600" u="sng">
                <a:latin typeface="Tahoma" pitchFamily="34" charset="0"/>
                <a:cs typeface="Tahoma" pitchFamily="34" charset="0"/>
              </a:rPr>
              <a:t>Multiplication Rule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ln(AB) = ln(A) + ln (B)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3) </a:t>
            </a:r>
            <a:r>
              <a:rPr lang="en-US" sz="3600" u="sng">
                <a:latin typeface="Tahoma" pitchFamily="34" charset="0"/>
                <a:cs typeface="Tahoma" pitchFamily="34" charset="0"/>
              </a:rPr>
              <a:t>Power Rule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ln(A</a:t>
            </a:r>
            <a:r>
              <a:rPr lang="en-US" sz="3600" baseline="30000">
                <a:latin typeface="Tahoma" pitchFamily="34" charset="0"/>
                <a:cs typeface="Tahoma" pitchFamily="34" charset="0"/>
              </a:rPr>
              <a:t>b</a:t>
            </a:r>
            <a:r>
              <a:rPr lang="en-US" sz="3600">
                <a:latin typeface="Tahoma" pitchFamily="34" charset="0"/>
                <a:cs typeface="Tahoma" pitchFamily="34" charset="0"/>
              </a:rPr>
              <a:t>) = b X ln (A)</a:t>
            </a:r>
          </a:p>
          <a:p>
            <a:pPr marL="609600" indent="-609600" eaLnBrk="1" hangingPunct="1">
              <a:buFontTx/>
              <a:buNone/>
            </a:pPr>
            <a:r>
              <a:rPr lang="en-US" sz="3600" u="sng">
                <a:latin typeface="Tahoma" pitchFamily="34" charset="0"/>
                <a:cs typeface="Tahoma" pitchFamily="34" charset="0"/>
              </a:rPr>
              <a:t>Note: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ln (A+B) ≠ ln (A) + ln (B)</a:t>
            </a:r>
          </a:p>
          <a:p>
            <a:pPr marL="609600" indent="-609600"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2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2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1143000" y="5257800"/>
            <a:ext cx="6934200" cy="838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Example: Relative Growth Rate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0" y="762000"/>
            <a:ext cx="9144000" cy="304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g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A/B</a:t>
            </a:r>
            <a:r>
              <a:rPr lang="en-US" sz="3600">
                <a:latin typeface="Tahoma" pitchFamily="34" charset="0"/>
                <a:cs typeface="Tahoma" pitchFamily="34" charset="0"/>
              </a:rPr>
              <a:t> 	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/B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 – 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/B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)] X 100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	{ln(A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)}] X 100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)-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	{ln(B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)}] X 100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)] X 100 –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   {ln(B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)} X 100</a:t>
            </a:r>
          </a:p>
          <a:p>
            <a:pPr marL="609600" indent="-609600" eaLnBrk="1" hangingPunct="1">
              <a:buFontTx/>
              <a:buNone/>
            </a:pPr>
            <a:r>
              <a:rPr lang="en-US" sz="2400">
                <a:latin typeface="Tahoma" pitchFamily="34" charset="0"/>
                <a:cs typeface="Tahoma" pitchFamily="34" charset="0"/>
              </a:rPr>
              <a:t>		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g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A/B</a:t>
            </a:r>
            <a:r>
              <a:rPr lang="en-US" sz="3600">
                <a:latin typeface="Tahoma" pitchFamily="34" charset="0"/>
                <a:cs typeface="Tahoma" pitchFamily="34" charset="0"/>
              </a:rPr>
              <a:t> 	= growth of A – growth of 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4" grpId="0" animBg="1"/>
      <p:bldP spid="19456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Example: Relative Growth Rate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304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Recall that:</a:t>
            </a:r>
          </a:p>
          <a:p>
            <a:pPr marL="609600" indent="-609600" algn="ctr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Real = nominal /(price index/100)</a:t>
            </a:r>
          </a:p>
          <a:p>
            <a:pPr marL="609600" indent="-609600" algn="ctr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Ie: Real price=nominal price/(PI/100)</a:t>
            </a:r>
          </a:p>
          <a:p>
            <a:pPr marL="609600" indent="-609600" eaLnBrk="1" hangingPunct="1">
              <a:buFontTx/>
              <a:buNone/>
            </a:pPr>
            <a:endParaRPr lang="en-US" sz="1600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Therefore: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Real growth = nominal growth – PI growth</a:t>
            </a:r>
          </a:p>
          <a:p>
            <a:pPr marL="609600" indent="-609600" eaLnBrk="1" hangingPunct="1">
              <a:buFontTx/>
              <a:buNone/>
            </a:pPr>
            <a:endParaRPr lang="en-US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For example: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Real price change = nominal price change </a:t>
            </a:r>
          </a:p>
          <a:p>
            <a:pPr marL="609600" indent="-609600" eaLnBrk="1" hangingPunct="1">
              <a:buFontTx/>
              <a:buNone/>
            </a:pPr>
            <a:r>
              <a:rPr lang="en-US">
                <a:latin typeface="Tahoma" pitchFamily="34" charset="0"/>
                <a:cs typeface="Tahoma" pitchFamily="34" charset="0"/>
              </a:rPr>
              <a:t>						-inflation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 dirty="0">
                <a:latin typeface="Tahoma" pitchFamily="34" charset="0"/>
              </a:rPr>
              <a:t>Example: </a:t>
            </a:r>
            <a:r>
              <a:rPr lang="en-CA" sz="3600" b="1" u="sng" dirty="0">
                <a:latin typeface="Tahoma" pitchFamily="34" charset="0"/>
              </a:rPr>
              <a:t>Real</a:t>
            </a:r>
            <a:r>
              <a:rPr sz="3600" b="1" u="sng" dirty="0">
                <a:latin typeface="Tahoma" pitchFamily="34" charset="0"/>
              </a:rPr>
              <a:t> Growth Rate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6303264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If tuition was $5000 last year and $5100 this year, how much did real tuition change if inflation is 3%?</a:t>
            </a:r>
          </a:p>
          <a:p>
            <a:pPr marL="609600" indent="-609600"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Real growth = nominal growth – inflation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	</a:t>
            </a:r>
            <a:r>
              <a:rPr lang="en-US" sz="3600" i="1" dirty="0">
                <a:latin typeface="Tahoma" pitchFamily="34" charset="0"/>
                <a:cs typeface="Tahoma" pitchFamily="34" charset="0"/>
              </a:rPr>
              <a:t>=</a:t>
            </a:r>
            <a:r>
              <a:rPr lang="en-US" sz="3600" i="1" dirty="0">
                <a:latin typeface="Tahoma" pitchFamily="34" charset="0"/>
              </a:rPr>
              <a:t> </a:t>
            </a:r>
            <a:r>
              <a:rPr lang="en-US" sz="3600" dirty="0">
                <a:latin typeface="Tahoma" pitchFamily="34" charset="0"/>
              </a:rPr>
              <a:t>{(</a:t>
            </a:r>
            <a:r>
              <a:rPr lang="en-US" sz="3600" dirty="0" err="1">
                <a:latin typeface="Tahoma" pitchFamily="34" charset="0"/>
              </a:rPr>
              <a:t>X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– X</a:t>
            </a:r>
            <a:r>
              <a:rPr lang="en-US" sz="3600" baseline="-25000" dirty="0">
                <a:latin typeface="Tahoma" pitchFamily="34" charset="0"/>
              </a:rPr>
              <a:t>t-1</a:t>
            </a:r>
            <a:r>
              <a:rPr lang="en-US" sz="3600" dirty="0">
                <a:latin typeface="Tahoma" pitchFamily="34" charset="0"/>
              </a:rPr>
              <a:t>)/ X</a:t>
            </a:r>
            <a:r>
              <a:rPr lang="en-US" sz="3600" baseline="-25000" dirty="0">
                <a:latin typeface="Tahoma" pitchFamily="34" charset="0"/>
              </a:rPr>
              <a:t>t-1</a:t>
            </a:r>
            <a:r>
              <a:rPr lang="en-US" sz="3600" dirty="0">
                <a:latin typeface="Tahoma" pitchFamily="34" charset="0"/>
              </a:rPr>
              <a:t> } - 3 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	={(5100-5000)/5000}X100 - 3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	= (100/5000)X100 - 3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	= 2-3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	= -1%</a:t>
            </a:r>
          </a:p>
          <a:p>
            <a:pPr marL="609600" indent="-609600" eaLnBrk="1" hangingPunct="1">
              <a:buFontTx/>
              <a:buNone/>
            </a:pPr>
            <a:endParaRPr lang="en-US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8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8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609600" y="4953000"/>
            <a:ext cx="6934200" cy="838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Example: Multiplicative Growth Rate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304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g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AB</a:t>
            </a:r>
            <a:r>
              <a:rPr lang="en-US" sz="3600">
                <a:latin typeface="Tahoma" pitchFamily="34" charset="0"/>
                <a:cs typeface="Tahoma" pitchFamily="34" charset="0"/>
              </a:rPr>
              <a:t>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 – 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)] X 100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)+ln(B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	{ln(A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)+ln(B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)}] X 100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)+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	{ln(B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)}] X 100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= [ln(A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)-ln(A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)] X 100 +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	 {ln(B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</a:t>
            </a:r>
            <a:r>
              <a:rPr lang="en-US" sz="3600">
                <a:latin typeface="Tahoma" pitchFamily="34" charset="0"/>
                <a:cs typeface="Tahoma" pitchFamily="34" charset="0"/>
              </a:rPr>
              <a:t>)-ln(B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t-1</a:t>
            </a:r>
            <a:r>
              <a:rPr lang="en-US" sz="3600">
                <a:latin typeface="Tahoma" pitchFamily="34" charset="0"/>
                <a:cs typeface="Tahoma" pitchFamily="34" charset="0"/>
              </a:rPr>
              <a:t>)} X 100</a:t>
            </a:r>
          </a:p>
          <a:p>
            <a:pPr marL="609600" indent="-609600"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	 g</a:t>
            </a:r>
            <a:r>
              <a:rPr lang="en-US" sz="3600" baseline="-25000">
                <a:latin typeface="Tahoma" pitchFamily="34" charset="0"/>
                <a:cs typeface="Tahoma" pitchFamily="34" charset="0"/>
              </a:rPr>
              <a:t>AB</a:t>
            </a:r>
            <a:r>
              <a:rPr lang="en-US" sz="3600">
                <a:latin typeface="Tahoma" pitchFamily="34" charset="0"/>
                <a:cs typeface="Tahoma" pitchFamily="34" charset="0"/>
              </a:rPr>
              <a:t> = growth of A + growth of 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 animBg="1"/>
      <p:bldP spid="254979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Example: Multiplicative Growth Rate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5863144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dirty="0">
                <a:latin typeface="Tahoma" pitchFamily="34" charset="0"/>
                <a:cs typeface="Tahoma" pitchFamily="34" charset="0"/>
              </a:rPr>
              <a:t>Recall that: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Per Capita GDP = GDP/Population</a:t>
            </a:r>
          </a:p>
          <a:p>
            <a:pPr marL="609600" indent="-609600" algn="ctr" eaLnBrk="1" hangingPunct="1">
              <a:buFontTx/>
              <a:buNone/>
            </a:pPr>
            <a:r>
              <a:rPr lang="en-US" i="1" dirty="0">
                <a:latin typeface="Tahoma" pitchFamily="34" charset="0"/>
                <a:cs typeface="Tahoma" pitchFamily="34" charset="0"/>
              </a:rPr>
              <a:t>THEREFORE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GDP = Per Capita GDP X Population</a:t>
            </a:r>
          </a:p>
          <a:p>
            <a:pPr marL="609600" indent="-609600" algn="ctr" eaLnBrk="1" hangingPunct="1">
              <a:buFontTx/>
              <a:buNone/>
            </a:pPr>
            <a:r>
              <a:rPr lang="en-US" i="1" dirty="0">
                <a:latin typeface="Tahoma" pitchFamily="34" charset="0"/>
                <a:cs typeface="Tahoma" pitchFamily="34" charset="0"/>
              </a:rPr>
              <a:t>THEREFORE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GDP growth = per capita GDP growth + 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					population growth</a:t>
            </a:r>
            <a:endParaRPr lang="en-US" sz="1800" dirty="0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1800" dirty="0">
                <a:latin typeface="Tahoma" pitchFamily="34" charset="0"/>
                <a:cs typeface="Tahoma" pitchFamily="34" charset="0"/>
              </a:rPr>
              <a:t>	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latin typeface="Tahoma" pitchFamily="34" charset="0"/>
                <a:cs typeface="Tahoma" pitchFamily="34" charset="0"/>
              </a:rPr>
              <a:t>If each person produces 1% more, and population grows by 2%, overall GDP growth is 3%</a:t>
            </a:r>
          </a:p>
          <a:p>
            <a:pPr marL="609600" indent="-609600"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 Interest Rates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686800" cy="4930581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Interest rates are important in economics, as they show the </a:t>
            </a:r>
            <a:r>
              <a:rPr lang="en-US" sz="3600" u="sng" dirty="0">
                <a:latin typeface="Tahoma" pitchFamily="34" charset="0"/>
              </a:rPr>
              <a:t>opportunity cost </a:t>
            </a:r>
            <a:r>
              <a:rPr lang="en-US" sz="3600" dirty="0">
                <a:latin typeface="Tahoma" pitchFamily="34" charset="0"/>
              </a:rPr>
              <a:t>of a project.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Different interest rates apply to different situations.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Different interest rates are available to different people.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4431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200" b="1" u="sng">
                <a:latin typeface="Tahoma" pitchFamily="34" charset="0"/>
              </a:rPr>
              <a:t>1.5 Interest Rate Examples (Aug 2015)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8686800" cy="592777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u="sng" dirty="0">
                <a:latin typeface="Tahoma" pitchFamily="34" charset="0"/>
              </a:rPr>
              <a:t>Saving: 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1 Year GIC: 0.85%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1 Year Cashable GIC: 0.4%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3 Year GIC: 1.05%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3 Year Cashable GIC: 0.5%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Bank Account: 0.0%</a:t>
            </a:r>
          </a:p>
          <a:p>
            <a:pPr eaLnBrk="1" hangingPunct="1">
              <a:buFontTx/>
              <a:buNone/>
            </a:pPr>
            <a:r>
              <a:rPr lang="en-US" u="sng" dirty="0">
                <a:latin typeface="Tahoma" pitchFamily="34" charset="0"/>
              </a:rPr>
              <a:t>Borrowing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Bank of Canada Rate: 0.5%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1 year closed Mortgage: 2.89%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ahoma" pitchFamily="34" charset="0"/>
              </a:rPr>
              <a:t>1 year open Mortgage: 6.3%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8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8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8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8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8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8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1.5 Different Interest Rates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87237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Bank of Canada rate for banks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solidFill>
                  <a:srgbClr val="FF9933"/>
                </a:solidFill>
                <a:latin typeface="Tahoma" pitchFamily="34" charset="0"/>
              </a:rPr>
              <a:t>Is less than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Chartered Banks’ rates for best customers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solidFill>
                  <a:srgbClr val="FF9933"/>
                </a:solidFill>
                <a:latin typeface="Tahoma" pitchFamily="34" charset="0"/>
              </a:rPr>
              <a:t>Is less than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Typical Bank Rate</a:t>
            </a:r>
            <a:br>
              <a:rPr lang="en-US" sz="3600" dirty="0">
                <a:latin typeface="Tahoma" pitchFamily="34" charset="0"/>
              </a:rPr>
            </a:br>
            <a:r>
              <a:rPr lang="en-US" sz="3600" dirty="0">
                <a:solidFill>
                  <a:srgbClr val="FF9933"/>
                </a:solidFill>
                <a:latin typeface="Tahoma" pitchFamily="34" charset="0"/>
              </a:rPr>
              <a:t>Is less than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Risky Investor Bank Rate</a:t>
            </a:r>
          </a:p>
          <a:p>
            <a:pPr algn="ctr" eaLnBrk="1" hangingPunct="1">
              <a:buFontTx/>
              <a:buNone/>
            </a:pPr>
            <a:endParaRPr lang="en-US" sz="3600" dirty="0"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More risk = higher rate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0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0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0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0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1.5.2 Real Vrs. Nominal Rates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8915400" cy="67770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Super Savings Bank Account: 2% interest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Cash on hand: $100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2 DVD players: </a:t>
            </a:r>
          </a:p>
          <a:p>
            <a:pPr eaLnBrk="1" hangingPunct="1">
              <a:buFontTx/>
              <a:buNone/>
            </a:pPr>
            <a:r>
              <a:rPr lang="en-US" sz="3600" u="sng">
                <a:latin typeface="Tahoma" pitchFamily="34" charset="0"/>
              </a:rPr>
              <a:t>Basic: $100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DVD Playback</a:t>
            </a:r>
          </a:p>
          <a:p>
            <a:pPr eaLnBrk="1" hangingPunct="1">
              <a:buFontTx/>
              <a:buNone/>
            </a:pPr>
            <a:r>
              <a:rPr lang="en-US" sz="3600" u="sng">
                <a:latin typeface="Tahoma" pitchFamily="34" charset="0"/>
              </a:rPr>
              <a:t>Deluxe: $102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DVD/VCD/SVCD/AVI/DVD</a:t>
            </a:r>
            <a:r>
              <a:rPr lang="en-US" sz="3600">
                <a:latin typeface="Tahoma" pitchFamily="34" charset="0"/>
                <a:cs typeface="Tahoma" pitchFamily="34" charset="0"/>
              </a:rPr>
              <a:t>±R/CD/CD±R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  <a:cs typeface="Tahoma" pitchFamily="34" charset="0"/>
              </a:rPr>
              <a:t>3D Blu-Ray, Wi-Fi, Memory Card Slot, Picture Viewer, Stop Memory, Shiny Red Colour</a:t>
            </a:r>
          </a:p>
          <a:p>
            <a:pPr eaLnBrk="1" hangingPunct="1">
              <a:buFontTx/>
              <a:buNone/>
            </a:pPr>
            <a:endParaRPr lang="en-US" sz="120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sz="120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2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2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Alberta’s Tuition – Time Series</a:t>
            </a:r>
          </a:p>
        </p:txBody>
      </p:sp>
      <p:graphicFrame>
        <p:nvGraphicFramePr>
          <p:cNvPr id="97318" name="Group 1062"/>
          <p:cNvGraphicFramePr>
            <a:graphicFrameLocks noGrp="1"/>
          </p:cNvGraphicFramePr>
          <p:nvPr>
            <p:ph type="tbl" idx="1"/>
          </p:nvPr>
        </p:nvGraphicFramePr>
        <p:xfrm>
          <a:off x="304800" y="838200"/>
          <a:ext cx="8534400" cy="5715002"/>
        </p:xfrm>
        <a:graphic>
          <a:graphicData uri="http://schemas.openxmlformats.org/drawingml/2006/table">
            <a:tbl>
              <a:tblPr/>
              <a:tblGrid>
                <a:gridCol w="289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0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99/00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00/01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 01/02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Tuit02/03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Alberta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3551.00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3890.00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4032.00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British Columbia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2295.00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2181.00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2661.00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Calgary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3650.00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3834.00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3975.00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4120.00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Concordia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Lethbridge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3360.00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3470.00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Manitoba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2796.00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2807.00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2818.00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McGill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1668.00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Ottawa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3760.00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3892.00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4009.00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4085.00</a:t>
                      </a:r>
                      <a:endParaRPr kumimoji="0" lang="en-C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0778" name="Text Box 188"/>
          <p:cNvSpPr txBox="1">
            <a:spLocks noChangeArrowheads="1"/>
          </p:cNvSpPr>
          <p:nvPr/>
        </p:nvSpPr>
        <p:spPr bwMode="auto">
          <a:xfrm>
            <a:off x="228600" y="1143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>
    <p:random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1.5.2 Real Vrs. Nominal Rates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2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You want the deluxe, so you invest for a year, cash on hand in a year: </a:t>
            </a:r>
            <a:r>
              <a:rPr lang="en-US" sz="3600" b="1">
                <a:latin typeface="Tahoma" pitchFamily="34" charset="0"/>
              </a:rPr>
              <a:t>$102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But, due to 3% inflation, the DVD players now cost: </a:t>
            </a:r>
            <a:r>
              <a:rPr lang="en-US" sz="3600" b="1">
                <a:latin typeface="Tahoma" pitchFamily="34" charset="0"/>
              </a:rPr>
              <a:t>$103 </a:t>
            </a:r>
            <a:r>
              <a:rPr lang="en-US" sz="3600">
                <a:latin typeface="Tahoma" pitchFamily="34" charset="0"/>
              </a:rPr>
              <a:t>(basic) </a:t>
            </a:r>
            <a:r>
              <a:rPr lang="en-US" sz="3600" b="1">
                <a:latin typeface="Tahoma" pitchFamily="34" charset="0"/>
              </a:rPr>
              <a:t>$105.06 </a:t>
            </a:r>
            <a:r>
              <a:rPr lang="en-US" sz="3600">
                <a:latin typeface="Tahoma" pitchFamily="34" charset="0"/>
              </a:rPr>
              <a:t>(deluxe)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Now you can’t afford either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You’ve LOST buying power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				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4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4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4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4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5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1.5.2.1 Calculating real interest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8915400" cy="4114800"/>
          </a:xfrm>
        </p:spPr>
        <p:txBody>
          <a:bodyPr rtlCol="0"/>
          <a:lstStyle/>
          <a:p>
            <a:pPr algn="ctr"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</a:t>
            </a:r>
            <a:r>
              <a:rPr lang="en-US" sz="40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real</a:t>
            </a:r>
            <a:r>
              <a:rPr 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= (1+r</a:t>
            </a:r>
            <a:r>
              <a:rPr lang="en-US" sz="40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nom</a:t>
            </a:r>
            <a:r>
              <a:rPr 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)</a:t>
            </a:r>
          </a:p>
          <a:p>
            <a:pPr algn="ctr"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		         ---------  -1</a:t>
            </a:r>
          </a:p>
          <a:p>
            <a:pPr algn="ctr"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		   (1+inf)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>
              <a:latin typeface="Tahoma" pitchFamily="34" charset="0"/>
            </a:endParaRP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>
                <a:latin typeface="Tahoma" pitchFamily="34" charset="0"/>
              </a:rPr>
              <a:t>r</a:t>
            </a:r>
            <a:r>
              <a:rPr lang="en-US" sz="3600" baseline="-25000">
                <a:latin typeface="Tahoma" pitchFamily="34" charset="0"/>
              </a:rPr>
              <a:t>real</a:t>
            </a:r>
            <a:r>
              <a:rPr lang="en-US" sz="3600">
                <a:latin typeface="Tahoma" pitchFamily="34" charset="0"/>
              </a:rPr>
              <a:t>= real interest rate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>
                <a:latin typeface="Tahoma" pitchFamily="34" charset="0"/>
              </a:rPr>
              <a:t>r</a:t>
            </a:r>
            <a:r>
              <a:rPr lang="en-US" sz="3600" baseline="-25000">
                <a:latin typeface="Tahoma" pitchFamily="34" charset="0"/>
              </a:rPr>
              <a:t>nom</a:t>
            </a:r>
            <a:r>
              <a:rPr lang="en-US" sz="3600">
                <a:latin typeface="Tahoma" pitchFamily="34" charset="0"/>
              </a:rPr>
              <a:t>= nominal interest rate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>
                <a:latin typeface="Tahoma" pitchFamily="34" charset="0"/>
              </a:rPr>
              <a:t>inf = inflation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>
                <a:latin typeface="Tahoma" pitchFamily="34" charset="0"/>
              </a:rPr>
              <a:t>						</a:t>
            </a: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>
              <a:latin typeface="Tahoma" pitchFamily="34" charset="0"/>
            </a:endParaRPr>
          </a:p>
          <a:p>
            <a:pPr defTabSz="914363" eaLnBrk="1" fontAlgn="auto" hangingPunct="1">
              <a:spcAft>
                <a:spcPts val="0"/>
              </a:spcAft>
              <a:buFontTx/>
              <a:buNone/>
              <a:defRPr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ChangeArrowheads="1"/>
          </p:cNvSpPr>
          <p:nvPr/>
        </p:nvSpPr>
        <p:spPr bwMode="auto">
          <a:xfrm>
            <a:off x="1676400" y="4191000"/>
            <a:ext cx="3505200" cy="7620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1.5.2.1 Easy Interest Formula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525000" cy="5715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r</a:t>
            </a:r>
            <a:r>
              <a:rPr lang="en-US" baseline="-25000">
                <a:latin typeface="Tahoma" pitchFamily="34" charset="0"/>
              </a:rPr>
              <a:t>real</a:t>
            </a:r>
            <a:r>
              <a:rPr lang="en-US">
                <a:latin typeface="Tahoma" pitchFamily="34" charset="0"/>
              </a:rPr>
              <a:t> = (1+r</a:t>
            </a:r>
            <a:r>
              <a:rPr lang="en-US" baseline="-25000">
                <a:latin typeface="Tahoma" pitchFamily="34" charset="0"/>
              </a:rPr>
              <a:t>nom</a:t>
            </a:r>
            <a:r>
              <a:rPr lang="en-US">
                <a:latin typeface="Tahoma" pitchFamily="34" charset="0"/>
              </a:rPr>
              <a:t>-1-inf)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		   ----------------      (cross multiply to get…)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			(1+inf)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r</a:t>
            </a:r>
            <a:r>
              <a:rPr lang="en-US" baseline="-25000">
                <a:latin typeface="Tahoma" pitchFamily="34" charset="0"/>
              </a:rPr>
              <a:t>real</a:t>
            </a:r>
            <a:r>
              <a:rPr lang="en-US">
                <a:latin typeface="Tahoma" pitchFamily="34" charset="0"/>
              </a:rPr>
              <a:t>+ r</a:t>
            </a:r>
            <a:r>
              <a:rPr lang="en-US" baseline="-25000">
                <a:latin typeface="Tahoma" pitchFamily="34" charset="0"/>
              </a:rPr>
              <a:t>real</a:t>
            </a:r>
            <a:r>
              <a:rPr lang="en-US">
                <a:latin typeface="Tahoma" pitchFamily="34" charset="0"/>
              </a:rPr>
              <a:t>*inf	= r</a:t>
            </a:r>
            <a:r>
              <a:rPr lang="en-US" baseline="-25000">
                <a:latin typeface="Tahoma" pitchFamily="34" charset="0"/>
              </a:rPr>
              <a:t>nom</a:t>
            </a:r>
            <a:r>
              <a:rPr lang="en-US">
                <a:latin typeface="Tahoma" pitchFamily="34" charset="0"/>
              </a:rPr>
              <a:t>-inf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(r</a:t>
            </a:r>
            <a:r>
              <a:rPr lang="en-US" baseline="-25000">
                <a:latin typeface="Tahoma" pitchFamily="34" charset="0"/>
              </a:rPr>
              <a:t>real</a:t>
            </a:r>
            <a:r>
              <a:rPr lang="en-US">
                <a:latin typeface="Tahoma" pitchFamily="34" charset="0"/>
              </a:rPr>
              <a:t>*inf is small)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			r</a:t>
            </a:r>
            <a:r>
              <a:rPr lang="en-US" baseline="-25000">
                <a:latin typeface="Tahoma" pitchFamily="34" charset="0"/>
              </a:rPr>
              <a:t>real</a:t>
            </a:r>
            <a:r>
              <a:rPr lang="en-US">
                <a:latin typeface="Tahoma" pitchFamily="34" charset="0"/>
              </a:rPr>
              <a:t> 	= r</a:t>
            </a:r>
            <a:r>
              <a:rPr lang="en-US" baseline="-25000">
                <a:latin typeface="Tahoma" pitchFamily="34" charset="0"/>
              </a:rPr>
              <a:t>nom</a:t>
            </a:r>
            <a:r>
              <a:rPr lang="en-US">
                <a:latin typeface="Tahoma" pitchFamily="34" charset="0"/>
              </a:rPr>
              <a:t> – inf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Last example: r</a:t>
            </a:r>
            <a:r>
              <a:rPr lang="en-US" baseline="-25000">
                <a:latin typeface="Tahoma" pitchFamily="34" charset="0"/>
              </a:rPr>
              <a:t>real</a:t>
            </a:r>
            <a:r>
              <a:rPr lang="en-US">
                <a:latin typeface="Tahoma" pitchFamily="34" charset="0"/>
              </a:rPr>
              <a:t> = 2%-3%=-1%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Tahoma" pitchFamily="34" charset="0"/>
              </a:rPr>
              <a:t>			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8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8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8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8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0" grpId="0" animBg="1"/>
      <p:bldP spid="288771" grpId="0" build="p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1.5.2.1 Depressing Interest Facts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8915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Very few </a:t>
            </a:r>
            <a:r>
              <a:rPr lang="en-US" sz="3600" b="1" i="1" dirty="0">
                <a:latin typeface="Tahoma" pitchFamily="34" charset="0"/>
              </a:rPr>
              <a:t>safe</a:t>
            </a:r>
            <a:r>
              <a:rPr lang="en-US" sz="3600" dirty="0">
                <a:latin typeface="Tahoma" pitchFamily="34" charset="0"/>
              </a:rPr>
              <a:t> investments offer a return greater than inflation.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3200" dirty="0">
                <a:latin typeface="Tahoma" pitchFamily="34" charset="0"/>
              </a:rPr>
              <a:t>You are losing buying power</a:t>
            </a:r>
            <a:r>
              <a:rPr lang="en-US" dirty="0">
                <a:latin typeface="Tahoma" pitchFamily="34" charset="0"/>
              </a:rPr>
              <a:t>		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Is buying today a better move?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WHY SAVE?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ahoma" pitchFamily="34" charset="0"/>
              </a:rPr>
              <a:t>						</a:t>
            </a: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9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Example: Calculating currency interest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8915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You can invest in Canada, the US, or Mexico.  Investment opportunities are 4%, 5%, and 15% respectively.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However, country currency inflation is 2%, 3% and 14%</a:t>
            </a:r>
          </a:p>
          <a:p>
            <a:pPr eaLnBrk="1" hangingPunct="1">
              <a:buFontTx/>
              <a:buNone/>
            </a:pPr>
            <a:r>
              <a:rPr lang="en-US" sz="3600" u="sng">
                <a:latin typeface="Tahoma" pitchFamily="34" charset="0"/>
              </a:rPr>
              <a:t>Real interest rate then becomes: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Canada: 4%-2%=2%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US: 5%-3%=2%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Mexico: 15%-14% = 1%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					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7196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 dirty="0">
                <a:latin typeface="Tahoma" pitchFamily="34" charset="0"/>
              </a:rPr>
              <a:t>1.5.3.1 </a:t>
            </a:r>
            <a:r>
              <a:rPr lang="en-CA" sz="3600" b="1" u="sng" dirty="0">
                <a:latin typeface="Tahoma" pitchFamily="34" charset="0"/>
              </a:rPr>
              <a:t>Interest rate application: </a:t>
            </a:r>
            <a:r>
              <a:rPr sz="3600" b="1" u="sng" dirty="0">
                <a:latin typeface="Tahoma" pitchFamily="34" charset="0"/>
              </a:rPr>
              <a:t>Annual Compounding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2672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Investment: $100  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Interest rate: 2%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						</a:t>
            </a: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94916" name="Group 4"/>
          <p:cNvGraphicFramePr>
            <a:graphicFrameLocks noGrp="1"/>
          </p:cNvGraphicFramePr>
          <p:nvPr>
            <p:ph sz="half" idx="2"/>
          </p:nvPr>
        </p:nvGraphicFramePr>
        <p:xfrm>
          <a:off x="4495800" y="1447800"/>
          <a:ext cx="4419600" cy="4800603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3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Calc.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Amount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48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100.00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48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100*1.02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102.00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48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100*1.02</a:t>
                      </a:r>
                      <a:r>
                        <a:rPr kumimoji="0" lang="en-CA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104.04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548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100*1.02</a:t>
                      </a:r>
                      <a:r>
                        <a:rPr kumimoji="0" lang="en-CA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106.12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548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100*1.02</a:t>
                      </a:r>
                      <a:r>
                        <a:rPr kumimoji="0" lang="en-CA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108.24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4946" name="Rectangle 34"/>
          <p:cNvSpPr>
            <a:spLocks noChangeArrowheads="1"/>
          </p:cNvSpPr>
          <p:nvPr/>
        </p:nvSpPr>
        <p:spPr bwMode="auto">
          <a:xfrm>
            <a:off x="228600" y="2514600"/>
            <a:ext cx="4267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Derived Formula:</a:t>
            </a:r>
          </a:p>
          <a:p>
            <a:pPr marL="342900" indent="-342900">
              <a:spcBef>
                <a:spcPct val="20000"/>
              </a:spcBef>
            </a:pPr>
            <a:endParaRPr lang="en-US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b="1">
                <a:latin typeface="Tahoma" pitchFamily="34" charset="0"/>
              </a:rPr>
              <a:t>	S = P (1+r)</a:t>
            </a:r>
            <a:r>
              <a:rPr lang="en-US" sz="3200" b="1" baseline="30000">
                <a:latin typeface="Tahoma" pitchFamily="34" charset="0"/>
              </a:rPr>
              <a:t>t</a:t>
            </a:r>
          </a:p>
          <a:p>
            <a:pPr marL="342900" indent="-342900">
              <a:spcBef>
                <a:spcPct val="20000"/>
              </a:spcBef>
            </a:pPr>
            <a:endParaRPr lang="en-US" b="1" baseline="300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S = value after t years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P = principle amount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r = interest rate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t = years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						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4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4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4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4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4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4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49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49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49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49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49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49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49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49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autoUpdateAnimBg="0"/>
      <p:bldP spid="294946" grpId="0" build="p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1.5.3.2 More Frequent Compounding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86106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If interest is compounded m times a year, 1/m of the interest is paid each time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						</a:t>
            </a: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296964" name="Rectangle 4"/>
          <p:cNvSpPr>
            <a:spLocks noChangeArrowheads="1"/>
          </p:cNvSpPr>
          <p:nvPr/>
        </p:nvSpPr>
        <p:spPr bwMode="auto">
          <a:xfrm>
            <a:off x="457200" y="2362200"/>
            <a:ext cx="8382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Modified Formula: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S = P (1+[r/m])</a:t>
            </a:r>
            <a:r>
              <a:rPr lang="en-US" sz="4000" baseline="30000">
                <a:latin typeface="Tahoma" pitchFamily="34" charset="0"/>
              </a:rPr>
              <a:t>mt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S = value after t years P = principle amount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r = interest rate           t = years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m = times compounded (monthly = 12, etc)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Infinite Compounding: </a:t>
            </a:r>
            <a:r>
              <a:rPr lang="en-US" sz="4000">
                <a:latin typeface="Tahoma" pitchFamily="34" charset="0"/>
              </a:rPr>
              <a:t>S = Pe</a:t>
            </a:r>
            <a:r>
              <a:rPr lang="en-US" sz="4000" baseline="30000">
                <a:latin typeface="Tahoma" pitchFamily="34" charset="0"/>
              </a:rPr>
              <a:t>rt</a:t>
            </a:r>
            <a:endParaRPr lang="en-US" sz="40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						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build="p" autoUpdateAnimBg="0"/>
      <p:bldP spid="296964" grpId="0" build="p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Compounding Comparison </a:t>
            </a:r>
          </a:p>
        </p:txBody>
      </p:sp>
      <p:graphicFrame>
        <p:nvGraphicFramePr>
          <p:cNvPr id="301060" name="Group 4"/>
          <p:cNvGraphicFramePr>
            <a:graphicFrameLocks noGrp="1"/>
          </p:cNvGraphicFramePr>
          <p:nvPr>
            <p:ph sz="half" idx="1"/>
          </p:nvPr>
        </p:nvGraphicFramePr>
        <p:xfrm>
          <a:off x="0" y="685800"/>
          <a:ext cx="9144000" cy="4984115"/>
        </p:xfrm>
        <a:graphic>
          <a:graphicData uri="http://schemas.openxmlformats.org/drawingml/2006/table">
            <a:tbl>
              <a:tblPr/>
              <a:tblGrid>
                <a:gridCol w="91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Yearly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Biyearly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Monthly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Weekly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Daily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$100.00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$100.00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$100.00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$100.00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$100.00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$110.00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$110.25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$110.47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$110.51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$110.52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$121.00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$121.55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$122.04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$122.12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$122.14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$133.10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$134.01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$134.82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$134.95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$134.98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$146.41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$147.75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$148.94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$149.13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$149.17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$161.05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$162.89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$164.53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$164.79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$164.86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$177.16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$179.59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$181.76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$182.11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$182.20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$194.87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$197.99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$200.79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$201.24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$201.36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$214.36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$218.29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$221.82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$222.38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$222.53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$235.79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$240.66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$245.04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$245.75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$245.93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$259.37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$265.33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$270.70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$271.57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$271.79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01059" name="Text Box 3"/>
          <p:cNvSpPr txBox="1">
            <a:spLocks noChangeArrowheads="1"/>
          </p:cNvSpPr>
          <p:nvPr/>
        </p:nvSpPr>
        <p:spPr bwMode="auto">
          <a:xfrm>
            <a:off x="228600" y="5791200"/>
            <a:ext cx="868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  <a:cs typeface="Arial" charset="0"/>
              </a:rPr>
              <a:t>More frequent compounding gives greater returns.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1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1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152400" y="5334000"/>
            <a:ext cx="4724400" cy="762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1.5.3.3 Effective Rate of Interest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Tahoma" pitchFamily="34" charset="0"/>
              </a:rPr>
              <a:t>Which is the better investment: 25% compounded annually or 24% compounded monthly?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						</a:t>
            </a: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303108" name="Rectangle 4"/>
          <p:cNvSpPr>
            <a:spLocks noChangeArrowheads="1"/>
          </p:cNvSpPr>
          <p:nvPr/>
        </p:nvSpPr>
        <p:spPr bwMode="auto">
          <a:xfrm>
            <a:off x="228600" y="2362200"/>
            <a:ext cx="8610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dirty="0" err="1">
                <a:latin typeface="Tahoma" pitchFamily="34" charset="0"/>
              </a:rPr>
              <a:t>r</a:t>
            </a:r>
            <a:r>
              <a:rPr lang="en-US" sz="3200" baseline="-25000" dirty="0" err="1">
                <a:latin typeface="Tahoma" pitchFamily="34" charset="0"/>
              </a:rPr>
              <a:t>E</a:t>
            </a:r>
            <a:r>
              <a:rPr lang="en-US" sz="3200" dirty="0">
                <a:latin typeface="Tahoma" pitchFamily="34" charset="0"/>
              </a:rPr>
              <a:t> = effective yearly rate of interest</a:t>
            </a:r>
            <a:br>
              <a:rPr lang="en-US" sz="3200" dirty="0">
                <a:latin typeface="Tahoma" pitchFamily="34" charset="0"/>
              </a:rPr>
            </a:b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4000" dirty="0">
                <a:latin typeface="Tahoma" pitchFamily="34" charset="0"/>
              </a:rPr>
              <a:t>P (1+r</a:t>
            </a:r>
            <a:r>
              <a:rPr lang="en-US" sz="4000" baseline="-25000" dirty="0">
                <a:latin typeface="Tahoma" pitchFamily="34" charset="0"/>
              </a:rPr>
              <a:t>E</a:t>
            </a:r>
            <a:r>
              <a:rPr lang="en-US" sz="4000" dirty="0">
                <a:latin typeface="Tahoma" pitchFamily="34" charset="0"/>
              </a:rPr>
              <a:t>)</a:t>
            </a:r>
            <a:r>
              <a:rPr lang="en-US" sz="4000" baseline="30000" dirty="0">
                <a:latin typeface="Tahoma" pitchFamily="34" charset="0"/>
              </a:rPr>
              <a:t>t</a:t>
            </a:r>
            <a:r>
              <a:rPr lang="en-US" sz="4000" dirty="0">
                <a:latin typeface="Tahoma" pitchFamily="34" charset="0"/>
              </a:rPr>
              <a:t> = P (1+[r/m])</a:t>
            </a:r>
            <a:r>
              <a:rPr lang="en-US" sz="4000" baseline="30000" dirty="0">
                <a:latin typeface="Tahoma" pitchFamily="34" charset="0"/>
              </a:rPr>
              <a:t>mt</a:t>
            </a:r>
          </a:p>
          <a:p>
            <a:pPr marL="342900" indent="-342900">
              <a:spcBef>
                <a:spcPct val="20000"/>
              </a:spcBef>
            </a:pPr>
            <a:endParaRPr lang="en-US" sz="11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Solving for </a:t>
            </a:r>
            <a:r>
              <a:rPr lang="en-US" sz="3200" dirty="0" err="1">
                <a:latin typeface="Tahoma" pitchFamily="34" charset="0"/>
              </a:rPr>
              <a:t>r</a:t>
            </a:r>
            <a:r>
              <a:rPr lang="en-US" sz="3200" baseline="-25000" dirty="0" err="1">
                <a:latin typeface="Tahoma" pitchFamily="34" charset="0"/>
              </a:rPr>
              <a:t>E</a:t>
            </a:r>
            <a:r>
              <a:rPr lang="en-US" sz="3200" dirty="0">
                <a:latin typeface="Tahoma" pitchFamily="34" charset="0"/>
              </a:rPr>
              <a:t>, we get:</a:t>
            </a:r>
          </a:p>
          <a:p>
            <a:pPr marL="342900" indent="-342900">
              <a:spcBef>
                <a:spcPct val="20000"/>
              </a:spcBef>
            </a:pPr>
            <a:endParaRPr lang="en-US" sz="11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4000" dirty="0" err="1">
                <a:latin typeface="Tahoma" pitchFamily="34" charset="0"/>
              </a:rPr>
              <a:t>r</a:t>
            </a:r>
            <a:r>
              <a:rPr lang="en-US" sz="4000" baseline="-25000" dirty="0" err="1">
                <a:latin typeface="Tahoma" pitchFamily="34" charset="0"/>
              </a:rPr>
              <a:t>E</a:t>
            </a:r>
            <a:r>
              <a:rPr lang="en-US" sz="4000" dirty="0">
                <a:latin typeface="Tahoma" pitchFamily="34" charset="0"/>
              </a:rPr>
              <a:t> = (1+[r/m])</a:t>
            </a:r>
            <a:r>
              <a:rPr lang="en-US" sz="4000" baseline="30000" dirty="0">
                <a:latin typeface="Tahoma" pitchFamily="34" charset="0"/>
              </a:rPr>
              <a:t>m</a:t>
            </a:r>
            <a:r>
              <a:rPr lang="en-US" sz="4000" dirty="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						</a:t>
            </a: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3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3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3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3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3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3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3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3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03107" grpId="0" build="p" autoUpdateAnimBg="0"/>
      <p:bldP spid="303108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1.5.3.3 Effective Rate of Interest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Tahoma" pitchFamily="34" charset="0"/>
              </a:rPr>
              <a:t>Which is the better investment: 25% compounded annually or 24% compounded monthly?</a:t>
            </a:r>
          </a:p>
          <a:p>
            <a:pPr eaLnBrk="1" hangingPunct="1">
              <a:buFontTx/>
              <a:buNone/>
            </a:pPr>
            <a:r>
              <a:rPr lang="en-US">
                <a:latin typeface="Tahoma" pitchFamily="34" charset="0"/>
              </a:rPr>
              <a:t>						</a:t>
            </a: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305156" name="Rectangle 4"/>
          <p:cNvSpPr>
            <a:spLocks noChangeArrowheads="1"/>
          </p:cNvSpPr>
          <p:nvPr/>
        </p:nvSpPr>
        <p:spPr bwMode="auto">
          <a:xfrm>
            <a:off x="228600" y="2362200"/>
            <a:ext cx="8610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r</a:t>
            </a:r>
            <a:r>
              <a:rPr lang="en-US" sz="4000" baseline="-25000">
                <a:latin typeface="Tahoma" pitchFamily="34" charset="0"/>
              </a:rPr>
              <a:t>E</a:t>
            </a:r>
            <a:r>
              <a:rPr lang="en-US" sz="4000">
                <a:latin typeface="Tahoma" pitchFamily="34" charset="0"/>
              </a:rPr>
              <a:t> 	= (1+[r/m])</a:t>
            </a:r>
            <a:r>
              <a:rPr lang="en-US" sz="4000" baseline="30000">
                <a:latin typeface="Tahoma" pitchFamily="34" charset="0"/>
              </a:rPr>
              <a:t>m</a:t>
            </a:r>
            <a:r>
              <a:rPr lang="en-US" sz="400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		= (1+[0.24/12])</a:t>
            </a:r>
            <a:r>
              <a:rPr lang="en-US" sz="4000" baseline="30000">
                <a:latin typeface="Tahoma" pitchFamily="34" charset="0"/>
              </a:rPr>
              <a:t>12</a:t>
            </a:r>
            <a:r>
              <a:rPr lang="en-US" sz="400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		= (1+0.02)</a:t>
            </a:r>
            <a:r>
              <a:rPr lang="en-US" sz="4000" baseline="30000">
                <a:latin typeface="Tahoma" pitchFamily="34" charset="0"/>
              </a:rPr>
              <a:t>12 </a:t>
            </a:r>
            <a:r>
              <a:rPr lang="en-US" sz="400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		= (1.02)</a:t>
            </a:r>
            <a:r>
              <a:rPr lang="en-US" sz="4000" baseline="30000">
                <a:latin typeface="Tahoma" pitchFamily="34" charset="0"/>
              </a:rPr>
              <a:t>12</a:t>
            </a:r>
            <a:r>
              <a:rPr lang="en-US" sz="4000">
                <a:latin typeface="Tahoma" pitchFamily="34" charset="0"/>
              </a:rPr>
              <a:t> 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		= 1.268-1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		= 26.8%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						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5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5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5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5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5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5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5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5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5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5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build="p" autoUpdateAnimBg="0"/>
      <p:bldP spid="30515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</p:nvPr>
        </p:nvGraphicFramePr>
        <p:xfrm>
          <a:off x="685800" y="1371600"/>
          <a:ext cx="77724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Year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GDP (In current US$, in trillions)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3.52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4.56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5.06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6.04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7.49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8.46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9.49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10.4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09600" y="76200"/>
            <a:ext cx="7772400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sng" strike="noStrike" kern="1200" cap="none" spc="-150" normalizeH="0" baseline="0" noProof="0" dirty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itchFamily="34" charset="0"/>
                <a:ea typeface="+mn-ea"/>
                <a:cs typeface="Arial" charset="0"/>
              </a:rPr>
              <a:t>China GDP – Time Series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5334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000" kern="0" dirty="0">
                <a:solidFill>
                  <a:schemeClr val="tx2"/>
                </a:solidFill>
                <a:latin typeface="Tahoma" pitchFamily="34" charset="0"/>
                <a:ea typeface="+mj-ea"/>
                <a:cs typeface="+mj-cs"/>
              </a:rPr>
              <a:t>Source: </a:t>
            </a:r>
            <a:r>
              <a:rPr lang="en-CA" sz="2000" dirty="0"/>
              <a:t>World Development Indicators, The World Bank, www.worldbank.org</a:t>
            </a:r>
            <a:endParaRPr lang="en-US" sz="2000" kern="0" dirty="0">
              <a:solidFill>
                <a:schemeClr val="tx2"/>
              </a:solidFill>
              <a:latin typeface="Tahom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762000"/>
            <a:ext cx="6019800" cy="762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1.5.3.3 Short Term Loans</a:t>
            </a:r>
          </a:p>
        </p:txBody>
      </p:sp>
      <p:sp>
        <p:nvSpPr>
          <p:cNvPr id="309251" name="Rectangle 3"/>
          <p:cNvSpPr>
            <a:spLocks noChangeArrowheads="1"/>
          </p:cNvSpPr>
          <p:nvPr/>
        </p:nvSpPr>
        <p:spPr bwMode="auto">
          <a:xfrm>
            <a:off x="76200" y="685800"/>
            <a:ext cx="861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4000" dirty="0" err="1">
                <a:latin typeface="Tahoma" pitchFamily="34" charset="0"/>
              </a:rPr>
              <a:t>inf</a:t>
            </a:r>
            <a:r>
              <a:rPr lang="en-US" sz="4000" baseline="-25000" dirty="0" err="1">
                <a:latin typeface="Tahoma" pitchFamily="34" charset="0"/>
              </a:rPr>
              <a:t>ann</a:t>
            </a:r>
            <a:r>
              <a:rPr lang="en-US" sz="4000" dirty="0">
                <a:latin typeface="Tahoma" pitchFamily="34" charset="0"/>
              </a:rPr>
              <a:t> = (1+inf</a:t>
            </a:r>
            <a:r>
              <a:rPr lang="en-US" sz="4000" baseline="-25000" dirty="0">
                <a:latin typeface="Tahoma" pitchFamily="34" charset="0"/>
              </a:rPr>
              <a:t>day</a:t>
            </a:r>
            <a:r>
              <a:rPr lang="en-US" sz="4000" dirty="0">
                <a:latin typeface="Tahoma" pitchFamily="34" charset="0"/>
              </a:rPr>
              <a:t>)</a:t>
            </a:r>
            <a:r>
              <a:rPr lang="en-US" sz="4000" baseline="30000" dirty="0">
                <a:latin typeface="Tahoma" pitchFamily="34" charset="0"/>
              </a:rPr>
              <a:t>365</a:t>
            </a:r>
            <a:r>
              <a:rPr lang="en-US" sz="4000" dirty="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endParaRPr lang="en-US" sz="18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 err="1">
                <a:latin typeface="Tahoma" pitchFamily="34" charset="0"/>
              </a:rPr>
              <a:t>Cheezy</a:t>
            </a:r>
            <a:r>
              <a:rPr lang="en-US" sz="3200" dirty="0">
                <a:latin typeface="Tahoma" pitchFamily="34" charset="0"/>
              </a:rPr>
              <a:t> loan </a:t>
            </a:r>
            <a:r>
              <a:rPr lang="en-US" sz="3200" dirty="0" err="1">
                <a:latin typeface="Tahoma" pitchFamily="34" charset="0"/>
              </a:rPr>
              <a:t>inc.</a:t>
            </a:r>
            <a:r>
              <a:rPr lang="en-US" sz="3200" dirty="0">
                <a:latin typeface="Tahoma" pitchFamily="34" charset="0"/>
              </a:rPr>
              <a:t> offers 0.5% daily interest on payday loans.  They advertise that a one-day payday loan of $100 only costs 50₵!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However, yearly this becomes: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 dirty="0" err="1">
                <a:latin typeface="Tahoma" pitchFamily="34" charset="0"/>
              </a:rPr>
              <a:t>inf</a:t>
            </a:r>
            <a:r>
              <a:rPr lang="en-US" sz="4000" baseline="-25000" dirty="0" err="1">
                <a:latin typeface="Tahoma" pitchFamily="34" charset="0"/>
              </a:rPr>
              <a:t>ann</a:t>
            </a:r>
            <a:r>
              <a:rPr lang="en-US" sz="4000" dirty="0">
                <a:latin typeface="Tahoma" pitchFamily="34" charset="0"/>
              </a:rPr>
              <a:t> 	= (1+0.005)</a:t>
            </a:r>
            <a:r>
              <a:rPr lang="en-US" sz="4000" baseline="30000" dirty="0">
                <a:latin typeface="Tahoma" pitchFamily="34" charset="0"/>
              </a:rPr>
              <a:t>365</a:t>
            </a:r>
            <a:r>
              <a:rPr lang="en-US" sz="4000" dirty="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 dirty="0">
                <a:latin typeface="Tahoma" pitchFamily="34" charset="0"/>
              </a:rPr>
              <a:t>			= (1.005)</a:t>
            </a:r>
            <a:r>
              <a:rPr lang="en-US" sz="4000" baseline="30000" dirty="0">
                <a:latin typeface="Tahoma" pitchFamily="34" charset="0"/>
              </a:rPr>
              <a:t>365</a:t>
            </a:r>
            <a:r>
              <a:rPr lang="en-US" sz="4000" dirty="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 dirty="0">
                <a:latin typeface="Tahoma" pitchFamily="34" charset="0"/>
              </a:rPr>
              <a:t>			= 6.17-1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4000" dirty="0">
                <a:latin typeface="Tahoma" pitchFamily="34" charset="0"/>
              </a:rPr>
              <a:t>			= 517% interest!</a:t>
            </a: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						</a:t>
            </a: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9251" grpId="0" build="p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762000"/>
            <a:ext cx="6019800" cy="762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 dirty="0">
                <a:latin typeface="Tahoma" pitchFamily="34" charset="0"/>
              </a:rPr>
              <a:t>1.5.3.3 Short Term Loans</a:t>
            </a:r>
            <a:r>
              <a:rPr lang="en-CA" sz="4000" b="1" u="sng" dirty="0">
                <a:latin typeface="Tahoma" pitchFamily="34" charset="0"/>
              </a:rPr>
              <a:t> II</a:t>
            </a:r>
            <a:endParaRPr sz="4000" b="1" u="sng" dirty="0">
              <a:latin typeface="Tahoma" pitchFamily="34" charset="0"/>
            </a:endParaRPr>
          </a:p>
        </p:txBody>
      </p:sp>
      <p:sp>
        <p:nvSpPr>
          <p:cNvPr id="309251" name="Rectangle 3"/>
          <p:cNvSpPr>
            <a:spLocks noChangeArrowheads="1"/>
          </p:cNvSpPr>
          <p:nvPr/>
        </p:nvSpPr>
        <p:spPr bwMode="auto">
          <a:xfrm>
            <a:off x="76200" y="685800"/>
            <a:ext cx="861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4000" dirty="0" err="1">
                <a:latin typeface="Tahoma" pitchFamily="34" charset="0"/>
              </a:rPr>
              <a:t>inf</a:t>
            </a:r>
            <a:r>
              <a:rPr lang="en-US" sz="4000" baseline="-25000" dirty="0" err="1">
                <a:latin typeface="Tahoma" pitchFamily="34" charset="0"/>
              </a:rPr>
              <a:t>ann</a:t>
            </a:r>
            <a:r>
              <a:rPr lang="en-US" sz="4000" dirty="0">
                <a:latin typeface="Tahoma" pitchFamily="34" charset="0"/>
              </a:rPr>
              <a:t> = (1+inf)</a:t>
            </a:r>
            <a:r>
              <a:rPr lang="en-US" sz="4000" baseline="30000" dirty="0">
                <a:latin typeface="Tahoma" pitchFamily="34" charset="0"/>
              </a:rPr>
              <a:t>m</a:t>
            </a:r>
            <a:r>
              <a:rPr lang="en-US" sz="4000" dirty="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endParaRPr lang="en-US" sz="18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In 2016, the government of Alberta instituted legislation limiting loan interest to $15 per $100 every 6 weeks.  Calculate annual interest. </a:t>
            </a:r>
            <a:r>
              <a:rPr lang="en-US" sz="1200" dirty="0">
                <a:latin typeface="Tahoma" pitchFamily="34" charset="0"/>
              </a:rPr>
              <a:t>(Source: https://www.cbc.ca/news/canada/calgary/alberta-payday-loan-crackdown-1.4488925)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a) Calculate 6 week interest rate</a:t>
            </a:r>
            <a:endParaRPr lang="en-US" sz="32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7EBC891-03D9-4813-9029-0A2D5E37D0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549763"/>
              </p:ext>
            </p:extLst>
          </p:nvPr>
        </p:nvGraphicFramePr>
        <p:xfrm>
          <a:off x="1371600" y="4343400"/>
          <a:ext cx="4227512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4" imgW="1498320" imgH="812520" progId="Equation.3">
                  <p:embed/>
                </p:oleObj>
              </mc:Choice>
              <mc:Fallback>
                <p:oleObj name="Equation" r:id="rId4" imgW="1498320" imgH="812520" progId="Equation.3">
                  <p:embed/>
                  <p:pic>
                    <p:nvPicPr>
                      <p:cNvPr id="3297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4227512" cy="22923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99699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9251" grpId="0" build="p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762000"/>
            <a:ext cx="6019800" cy="762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 dirty="0">
                <a:latin typeface="Tahoma" pitchFamily="34" charset="0"/>
              </a:rPr>
              <a:t>1.5.3.3 Short Term Loans</a:t>
            </a:r>
            <a:r>
              <a:rPr lang="en-CA" sz="4000" b="1" u="sng" dirty="0">
                <a:latin typeface="Tahoma" pitchFamily="34" charset="0"/>
              </a:rPr>
              <a:t> II</a:t>
            </a:r>
            <a:endParaRPr sz="4000" b="1" u="sng" dirty="0">
              <a:latin typeface="Tahoma" pitchFamily="34" charset="0"/>
            </a:endParaRPr>
          </a:p>
        </p:txBody>
      </p:sp>
      <p:sp>
        <p:nvSpPr>
          <p:cNvPr id="309251" name="Rectangle 3"/>
          <p:cNvSpPr>
            <a:spLocks noChangeArrowheads="1"/>
          </p:cNvSpPr>
          <p:nvPr/>
        </p:nvSpPr>
        <p:spPr bwMode="auto">
          <a:xfrm>
            <a:off x="76200" y="685800"/>
            <a:ext cx="861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4000" dirty="0" err="1">
                <a:latin typeface="Tahoma" pitchFamily="34" charset="0"/>
              </a:rPr>
              <a:t>inf</a:t>
            </a:r>
            <a:r>
              <a:rPr lang="en-US" sz="4000" baseline="-25000" dirty="0" err="1">
                <a:latin typeface="Tahoma" pitchFamily="34" charset="0"/>
              </a:rPr>
              <a:t>ann</a:t>
            </a:r>
            <a:r>
              <a:rPr lang="en-US" sz="4000" dirty="0">
                <a:latin typeface="Tahoma" pitchFamily="34" charset="0"/>
              </a:rPr>
              <a:t> = (1+inf)</a:t>
            </a:r>
            <a:r>
              <a:rPr lang="en-US" sz="4000" baseline="30000" dirty="0">
                <a:latin typeface="Tahoma" pitchFamily="34" charset="0"/>
              </a:rPr>
              <a:t>m</a:t>
            </a:r>
            <a:r>
              <a:rPr lang="en-US" sz="4000" dirty="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endParaRPr lang="en-US" sz="18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b) Calculate times compounded (m)</a:t>
            </a:r>
            <a:endParaRPr lang="en-US" sz="32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7EBC891-03D9-4813-9029-0A2D5E37D0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85135"/>
              </p:ext>
            </p:extLst>
          </p:nvPr>
        </p:nvGraphicFramePr>
        <p:xfrm>
          <a:off x="914400" y="2362200"/>
          <a:ext cx="2497137" cy="1448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4" imgW="1269720" imgH="736560" progId="Equation.3">
                  <p:embed/>
                </p:oleObj>
              </mc:Choice>
              <mc:Fallback>
                <p:oleObj name="Equation" r:id="rId4" imgW="1269720" imgH="736560" progId="Equation.3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47EBC891-03D9-4813-9029-0A2D5E37D0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2497137" cy="144827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1D5D5D2F-24AE-4841-B313-409544B64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810473"/>
            <a:ext cx="6934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b) Calculate effective annual interest</a:t>
            </a:r>
            <a:endParaRPr lang="en-US" sz="32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B83ED0D3-3875-45E5-8BD8-B1FE2BE4F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187022"/>
              </p:ext>
            </p:extLst>
          </p:nvPr>
        </p:nvGraphicFramePr>
        <p:xfrm>
          <a:off x="866775" y="4465638"/>
          <a:ext cx="3475038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6" imgW="1231560" imgH="723600" progId="Equation.3">
                  <p:embed/>
                </p:oleObj>
              </mc:Choice>
              <mc:Fallback>
                <p:oleObj name="Equation" r:id="rId6" imgW="1231560" imgH="723600" progId="Equation.3">
                  <p:embed/>
                  <p:pic>
                    <p:nvPicPr>
                      <p:cNvPr id="3297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775" y="4465638"/>
                        <a:ext cx="3475038" cy="20415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1DF183E1-E48B-4972-BFFE-F2DFA4C3E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9892" y="4465638"/>
            <a:ext cx="436930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latin typeface="Tahoma" pitchFamily="34" charset="0"/>
              </a:rPr>
              <a:t>Note: This rate was reported to be 202% by various newsgroups.  They did not explain their result. </a:t>
            </a:r>
            <a:br>
              <a:rPr lang="en-US" dirty="0">
                <a:latin typeface="Tahoma" pitchFamily="34" charset="0"/>
              </a:rPr>
            </a:br>
            <a:r>
              <a:rPr lang="en-CA" sz="1000" dirty="0">
                <a:latin typeface="Tahoma" pitchFamily="34" charset="0"/>
              </a:rPr>
              <a:t>Source: https://www.cbc.ca/news/canada/calgary/alberta-payday-lenders-suffering-bill-15-1.4114628</a:t>
            </a:r>
            <a:endParaRPr lang="en-US" sz="10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81042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9251" grpId="0" build="p" autoUpdateAnimBg="0"/>
      <p:bldP spid="6" grpId="0" build="p" autoUpdateAnimBg="0"/>
      <p:bldP spid="9" grpId="0" build="p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1828800" y="838200"/>
            <a:ext cx="5105400" cy="990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1.5.3.3 Annualizing Monthly Inflation</a:t>
            </a:r>
          </a:p>
        </p:txBody>
      </p:sp>
      <p:sp>
        <p:nvSpPr>
          <p:cNvPr id="307203" name="Rectangle 3"/>
          <p:cNvSpPr>
            <a:spLocks noChangeArrowheads="1"/>
          </p:cNvSpPr>
          <p:nvPr/>
        </p:nvSpPr>
        <p:spPr bwMode="auto">
          <a:xfrm>
            <a:off x="152400" y="914400"/>
            <a:ext cx="861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4000" dirty="0" err="1">
                <a:latin typeface="Tahoma" pitchFamily="34" charset="0"/>
              </a:rPr>
              <a:t>inf</a:t>
            </a:r>
            <a:r>
              <a:rPr lang="en-US" sz="4000" baseline="-25000" dirty="0" err="1">
                <a:latin typeface="Tahoma" pitchFamily="34" charset="0"/>
              </a:rPr>
              <a:t>ann</a:t>
            </a:r>
            <a:r>
              <a:rPr lang="en-US" sz="4000" dirty="0">
                <a:latin typeface="Tahoma" pitchFamily="34" charset="0"/>
              </a:rPr>
              <a:t> = (1+inf</a:t>
            </a:r>
            <a:r>
              <a:rPr lang="en-US" sz="4000" baseline="-25000" dirty="0">
                <a:latin typeface="Tahoma" pitchFamily="34" charset="0"/>
              </a:rPr>
              <a:t>mon</a:t>
            </a:r>
            <a:r>
              <a:rPr lang="en-US" sz="4000" dirty="0">
                <a:latin typeface="Tahoma" pitchFamily="34" charset="0"/>
              </a:rPr>
              <a:t>)</a:t>
            </a:r>
            <a:r>
              <a:rPr lang="en-US" sz="4000" baseline="30000" dirty="0">
                <a:latin typeface="Tahoma" pitchFamily="34" charset="0"/>
              </a:rPr>
              <a:t>12</a:t>
            </a:r>
            <a:r>
              <a:rPr lang="en-US" sz="4000" dirty="0">
                <a:latin typeface="Tahoma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In one month of 2005, gas prices rose from 98 to 112 cents a liter.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 err="1">
                <a:latin typeface="Tahoma" pitchFamily="34" charset="0"/>
              </a:rPr>
              <a:t>Inf</a:t>
            </a:r>
            <a:r>
              <a:rPr lang="en-US" sz="3200" baseline="-25000" dirty="0" err="1">
                <a:latin typeface="Tahoma" pitchFamily="34" charset="0"/>
              </a:rPr>
              <a:t>mon</a:t>
            </a:r>
            <a:r>
              <a:rPr lang="en-US" sz="3200" dirty="0">
                <a:latin typeface="Tahoma" pitchFamily="34" charset="0"/>
              </a:rPr>
              <a:t> = [(112-98)]/98 X 100 = 14.3%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If this continued throughout the year, inflation would reach: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 err="1">
                <a:latin typeface="Tahoma" pitchFamily="34" charset="0"/>
              </a:rPr>
              <a:t>inf</a:t>
            </a:r>
            <a:r>
              <a:rPr lang="en-US" sz="3200" baseline="-25000" dirty="0" err="1">
                <a:latin typeface="Tahoma" pitchFamily="34" charset="0"/>
              </a:rPr>
              <a:t>ann</a:t>
            </a:r>
            <a:r>
              <a:rPr lang="en-US" sz="3200" dirty="0">
                <a:latin typeface="Tahoma" pitchFamily="34" charset="0"/>
              </a:rPr>
              <a:t> = (1+0.143)</a:t>
            </a:r>
            <a:r>
              <a:rPr lang="en-US" sz="3200" baseline="30000" dirty="0">
                <a:latin typeface="Tahoma" pitchFamily="34" charset="0"/>
              </a:rPr>
              <a:t>12</a:t>
            </a:r>
            <a:r>
              <a:rPr lang="en-US" sz="3200" dirty="0">
                <a:latin typeface="Tahoma" pitchFamily="34" charset="0"/>
              </a:rPr>
              <a:t>-1 = 397%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Some sketchy investments (some mutual funds sold by a “friend”) use this misleading calculation often.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</a:rPr>
              <a:t>						</a:t>
            </a: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>
                <a:latin typeface="Tahoma" pitchFamily="34" charset="0"/>
                <a:cs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831364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7203" grpId="0" build="p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Effective Interest Rate Formulas</a:t>
            </a:r>
          </a:p>
        </p:txBody>
      </p:sp>
      <p:sp>
        <p:nvSpPr>
          <p:cNvPr id="309251" name="Rectangle 3"/>
          <p:cNvSpPr>
            <a:spLocks noChangeArrowheads="1"/>
          </p:cNvSpPr>
          <p:nvPr/>
        </p:nvSpPr>
        <p:spPr bwMode="auto">
          <a:xfrm>
            <a:off x="76200" y="838200"/>
            <a:ext cx="8610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If interest/return is expressed yearly, but paid out multiple times per year, effective interest/return is:</a:t>
            </a:r>
            <a:endParaRPr lang="en-US" sz="320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743200" y="2819400"/>
          <a:ext cx="28670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4" imgW="1015920" imgH="393480" progId="Equation.3">
                  <p:embed/>
                </p:oleObj>
              </mc:Choice>
              <mc:Fallback>
                <p:oleObj name="Equation" r:id="rId4" imgW="101592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819400"/>
                        <a:ext cx="2867025" cy="11112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6200" y="3810000"/>
            <a:ext cx="8610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4000">
                <a:latin typeface="Tahoma" pitchFamily="34" charset="0"/>
              </a:rPr>
              <a:t>If interest/return is expressed more frequently (monthly, etc), effective interest/return is:</a:t>
            </a:r>
            <a:endParaRPr lang="en-US" sz="320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329731" name="Object 3"/>
          <p:cNvGraphicFramePr>
            <a:graphicFrameLocks noChangeAspect="1"/>
          </p:cNvGraphicFramePr>
          <p:nvPr/>
        </p:nvGraphicFramePr>
        <p:xfrm>
          <a:off x="4918075" y="5446713"/>
          <a:ext cx="268763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6" imgW="952200" imgH="228600" progId="Equation.3">
                  <p:embed/>
                </p:oleObj>
              </mc:Choice>
              <mc:Fallback>
                <p:oleObj name="Equation" r:id="rId6" imgW="9522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5446713"/>
                        <a:ext cx="2687638" cy="6445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9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9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 autoUpdateAnimBg="0"/>
      <p:bldP spid="6" grpId="0" build="p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1.5.4 Calculating average returns</a:t>
            </a:r>
          </a:p>
        </p:txBody>
      </p:sp>
      <p:sp>
        <p:nvSpPr>
          <p:cNvPr id="321539" name="Rectangle 3"/>
          <p:cNvSpPr>
            <a:spLocks noChangeArrowheads="1"/>
          </p:cNvSpPr>
          <p:nvPr/>
        </p:nvSpPr>
        <p:spPr bwMode="auto">
          <a:xfrm>
            <a:off x="152400" y="1219200"/>
            <a:ext cx="861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u="sng">
                <a:latin typeface="Tahoma" pitchFamily="34" charset="0"/>
              </a:rPr>
              <a:t>Arithmetic Mean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	-Averaging items that are added together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  <a:cs typeface="Tahoma" pitchFamily="34" charset="0"/>
              </a:rPr>
              <a:t>	(University grades, income, rent)</a:t>
            </a:r>
          </a:p>
          <a:p>
            <a:pPr marL="342900" indent="-342900">
              <a:spcBef>
                <a:spcPct val="20000"/>
              </a:spcBef>
            </a:pPr>
            <a:endParaRPr lang="en-US" sz="3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  <a:cs typeface="Tahoma" pitchFamily="34" charset="0"/>
              </a:rPr>
              <a:t>Ie: 3 numbers: 7, 15, and 20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  <a:cs typeface="Tahoma" pitchFamily="34" charset="0"/>
              </a:rPr>
              <a:t>Average= (7+15+20)/3 = 14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build="p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1.5.4 Calculating average returns</a:t>
            </a:r>
          </a:p>
        </p:txBody>
      </p:sp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152400" y="1219200"/>
            <a:ext cx="861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u="sng" dirty="0">
                <a:latin typeface="Tahoma" pitchFamily="34" charset="0"/>
              </a:rPr>
              <a:t>Geometric Mean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	-Averaging items that are multiplied together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	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(Interest rates, inflation)</a:t>
            </a:r>
          </a:p>
          <a:p>
            <a:pPr marL="342900" indent="-342900">
              <a:spcBef>
                <a:spcPct val="20000"/>
              </a:spcBef>
            </a:pPr>
            <a:endParaRPr lang="en-US" sz="3600" baseline="300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2000" baseline="300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 err="1">
                <a:latin typeface="Tahoma" pitchFamily="34" charset="0"/>
                <a:cs typeface="Tahoma" pitchFamily="34" charset="0"/>
              </a:rPr>
              <a:t>Ie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: 3 numbers: 7, 15, and 20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Geo Mean= (7x15x20)</a:t>
            </a:r>
            <a:r>
              <a:rPr lang="en-US" sz="3600" baseline="30000" dirty="0">
                <a:latin typeface="Tahoma" pitchFamily="34" charset="0"/>
                <a:cs typeface="Tahoma" pitchFamily="34" charset="0"/>
              </a:rPr>
              <a:t>1/3</a:t>
            </a:r>
            <a:r>
              <a:rPr lang="en-US" sz="3600" dirty="0">
                <a:latin typeface="Tahoma" pitchFamily="34" charset="0"/>
                <a:cs typeface="Tahoma" pitchFamily="34" charset="0"/>
              </a:rPr>
              <a:t> = 12.81</a:t>
            </a:r>
          </a:p>
          <a:p>
            <a:pPr marL="342900" indent="-342900">
              <a:spcBef>
                <a:spcPct val="20000"/>
              </a:spcBef>
            </a:pPr>
            <a:endParaRPr lang="en-US" sz="1400" dirty="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(Generally more useful than arithmetic)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build="p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1.5.4 Calculating average returns</a:t>
            </a:r>
          </a:p>
        </p:txBody>
      </p:sp>
      <p:graphicFrame>
        <p:nvGraphicFramePr>
          <p:cNvPr id="325637" name="Group 5"/>
          <p:cNvGraphicFramePr>
            <a:graphicFrameLocks noGrp="1"/>
          </p:cNvGraphicFramePr>
          <p:nvPr>
            <p:ph type="tbl" idx="1"/>
          </p:nvPr>
        </p:nvGraphicFramePr>
        <p:xfrm>
          <a:off x="685800" y="3221038"/>
          <a:ext cx="7772400" cy="3636965"/>
        </p:xfrm>
        <a:graphic>
          <a:graphicData uri="http://schemas.openxmlformats.org/drawingml/2006/table">
            <a:tbl>
              <a:tblPr/>
              <a:tblGrid>
                <a:gridCol w="2624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1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Account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GIC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Investment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-0.500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-0.100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0.040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Arithmetic Mean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25635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  <a:cs typeface="Tahoma" pitchFamily="34" charset="0"/>
              </a:rPr>
              <a:t>Consider three investment opportunities: a stable bank account with 3% interest, an escalading GIC, or a risky investment, all with the “same” return:</a:t>
            </a:r>
          </a:p>
        </p:txBody>
      </p:sp>
      <p:sp>
        <p:nvSpPr>
          <p:cNvPr id="325636" name="Rectangle 4"/>
          <p:cNvSpPr>
            <a:spLocks noChangeArrowheads="1"/>
          </p:cNvSpPr>
          <p:nvPr/>
        </p:nvSpPr>
        <p:spPr bwMode="auto">
          <a:xfrm>
            <a:off x="0" y="3048000"/>
            <a:ext cx="899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5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5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5" grpId="0" build="p" autoUpdateAnimBg="0"/>
      <p:bldP spid="325636" grpId="0" build="p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1.5.4 Calculating average returns</a:t>
            </a:r>
          </a:p>
        </p:txBody>
      </p:sp>
      <p:graphicFrame>
        <p:nvGraphicFramePr>
          <p:cNvPr id="327685" name="Group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12174362"/>
              </p:ext>
            </p:extLst>
          </p:nvPr>
        </p:nvGraphicFramePr>
        <p:xfrm>
          <a:off x="685800" y="2590800"/>
          <a:ext cx="7772400" cy="4114803"/>
        </p:xfrm>
        <a:graphic>
          <a:graphicData uri="http://schemas.openxmlformats.org/drawingml/2006/table">
            <a:tbl>
              <a:tblPr/>
              <a:tblGrid>
                <a:gridCol w="2624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1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Account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GIC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Investment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-0.500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-0.100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0.040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Arithmetic Mean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Geometric Mean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0.0299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-0.031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27683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  <a:cs typeface="Tahoma" pitchFamily="34" charset="0"/>
              </a:rPr>
              <a:t>Although each investment has the same arithmetic mean, the geometric means clearly rank the investments.</a:t>
            </a:r>
          </a:p>
        </p:txBody>
      </p:sp>
      <p:sp>
        <p:nvSpPr>
          <p:cNvPr id="327684" name="Rectangle 4"/>
          <p:cNvSpPr>
            <a:spLocks noChangeArrowheads="1"/>
          </p:cNvSpPr>
          <p:nvPr/>
        </p:nvSpPr>
        <p:spPr bwMode="auto">
          <a:xfrm>
            <a:off x="0" y="3048000"/>
            <a:ext cx="899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 autoUpdateAnimBg="0"/>
      <p:bldP spid="327684" grpId="0" build="p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1.5.4 Investment Results</a:t>
            </a:r>
          </a:p>
        </p:txBody>
      </p:sp>
      <p:graphicFrame>
        <p:nvGraphicFramePr>
          <p:cNvPr id="329733" name="Group 5"/>
          <p:cNvGraphicFramePr>
            <a:graphicFrameLocks noGrp="1"/>
          </p:cNvGraphicFramePr>
          <p:nvPr>
            <p:ph type="tbl" idx="1"/>
          </p:nvPr>
        </p:nvGraphicFramePr>
        <p:xfrm>
          <a:off x="685800" y="2743200"/>
          <a:ext cx="7772400" cy="4114801"/>
        </p:xfrm>
        <a:graphic>
          <a:graphicData uri="http://schemas.openxmlformats.org/drawingml/2006/table">
            <a:tbl>
              <a:tblPr/>
              <a:tblGrid>
                <a:gridCol w="2306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5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Account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GIC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Investment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101.50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106.09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103.53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109.273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106.12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49.5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71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112.551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110.36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56.925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115.927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115.88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85.3875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29731" name="Rectangle 3"/>
          <p:cNvSpPr>
            <a:spLocks noChangeArrowheads="1"/>
          </p:cNvSpPr>
          <p:nvPr/>
        </p:nvSpPr>
        <p:spPr bwMode="auto">
          <a:xfrm>
            <a:off x="152400" y="1295400"/>
            <a:ext cx="8991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  <a:cs typeface="Tahoma" pitchFamily="34" charset="0"/>
              </a:rPr>
              <a:t>Assume an initial investment of $100:</a:t>
            </a:r>
          </a:p>
        </p:txBody>
      </p:sp>
      <p:sp>
        <p:nvSpPr>
          <p:cNvPr id="329732" name="Rectangle 4"/>
          <p:cNvSpPr>
            <a:spLocks noChangeArrowheads="1"/>
          </p:cNvSpPr>
          <p:nvPr/>
        </p:nvSpPr>
        <p:spPr bwMode="auto">
          <a:xfrm>
            <a:off x="0" y="3048000"/>
            <a:ext cx="899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9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9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3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 autoUpdateAnimBg="0"/>
      <p:bldP spid="32973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144000" cy="9906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200" b="1" u="sng">
                <a:latin typeface="Tahoma" pitchFamily="34" charset="0"/>
              </a:rPr>
              <a:t>Final Fantasy Quality - Time Series Data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685800"/>
          <a:ext cx="3429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Year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Rating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1987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7.5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1988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1990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7.3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8.3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7.1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8.7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9.4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1999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9.2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3810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kern="0" dirty="0">
                <a:solidFill>
                  <a:schemeClr val="tx2"/>
                </a:solidFill>
                <a:latin typeface="Tahoma" pitchFamily="34" charset="0"/>
                <a:ea typeface="+mj-ea"/>
                <a:cs typeface="+mj-cs"/>
              </a:rPr>
              <a:t>Source: www.thefinalfantasy.com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4876800" y="685800"/>
          <a:ext cx="3429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#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Year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Rating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1987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1988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1990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10/12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1999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257800" y="38100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kern="0" dirty="0">
                <a:solidFill>
                  <a:schemeClr val="tx2"/>
                </a:solidFill>
                <a:latin typeface="Tahoma" pitchFamily="34" charset="0"/>
                <a:ea typeface="+mj-ea"/>
                <a:cs typeface="+mj-cs"/>
              </a:rPr>
              <a:t>Source: the truth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4946650"/>
            <a:ext cx="86868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96875" indent="-396875" defTabSz="912813">
              <a:lnSpc>
                <a:spcPct val="90000"/>
              </a:lnSpc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	Time Series:		One Agent</a:t>
            </a:r>
            <a:br>
              <a:rPr lang="en-US" sz="3600">
                <a:latin typeface="Tahoma" pitchFamily="34" charset="0"/>
              </a:rPr>
            </a:br>
            <a:r>
              <a:rPr lang="en-US" sz="3600">
                <a:latin typeface="Tahoma" pitchFamily="34" charset="0"/>
              </a:rPr>
              <a:t>					Many Time Periods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build="p" bldLvl="5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1.5.4 Investments and means</a:t>
            </a:r>
          </a:p>
        </p:txBody>
      </p:sp>
      <p:sp>
        <p:nvSpPr>
          <p:cNvPr id="331779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When investing with compound interest: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b="1" i="1">
                <a:latin typeface="Tahoma" pitchFamily="34" charset="0"/>
              </a:rPr>
              <a:t>ALWAYS CONSIDER GEOMETRIC MEANS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As Arithmetic means are meaningless.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(Even though they’re sometimes reported.)</a:t>
            </a: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1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1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1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1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1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1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9" grpId="0" build="p" autoUpdateAnimBg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ChangeArrowheads="1"/>
          </p:cNvSpPr>
          <p:nvPr/>
        </p:nvSpPr>
        <p:spPr bwMode="auto">
          <a:xfrm>
            <a:off x="533400" y="4343400"/>
            <a:ext cx="80010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04203"/>
            <a:ext cx="9144000" cy="886397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200" b="1" u="sng" dirty="0">
                <a:latin typeface="Tahoma" pitchFamily="34" charset="0"/>
              </a:rPr>
              <a:t>1.5.4 </a:t>
            </a:r>
            <a:r>
              <a:rPr lang="en-CA" sz="3200" b="1" u="sng" dirty="0">
                <a:latin typeface="Tahoma" pitchFamily="34" charset="0"/>
              </a:rPr>
              <a:t>Effective Yearly Interest Rate (when rates change every year)</a:t>
            </a:r>
            <a:endParaRPr sz="3200" b="1" u="sng" dirty="0">
              <a:latin typeface="Tahoma" pitchFamily="34" charset="0"/>
            </a:endParaRPr>
          </a:p>
        </p:txBody>
      </p:sp>
      <p:sp>
        <p:nvSpPr>
          <p:cNvPr id="335876" name="Rectangle 4"/>
          <p:cNvSpPr>
            <a:spLocks noChangeArrowheads="1"/>
          </p:cNvSpPr>
          <p:nvPr/>
        </p:nvSpPr>
        <p:spPr bwMode="auto">
          <a:xfrm>
            <a:off x="0" y="17526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By definition: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(1+r</a:t>
            </a:r>
            <a:r>
              <a:rPr lang="en-US" sz="3600" baseline="-25000" dirty="0">
                <a:latin typeface="Tahoma" pitchFamily="34" charset="0"/>
              </a:rPr>
              <a:t>e</a:t>
            </a:r>
            <a:r>
              <a:rPr lang="en-US" sz="3600" dirty="0">
                <a:latin typeface="Tahoma" pitchFamily="34" charset="0"/>
              </a:rPr>
              <a:t>)</a:t>
            </a:r>
            <a:r>
              <a:rPr lang="en-US" sz="3600" baseline="30000" dirty="0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= (1+r</a:t>
            </a:r>
            <a:r>
              <a:rPr lang="en-US" sz="3600" baseline="-25000" dirty="0">
                <a:latin typeface="Tahoma" pitchFamily="34" charset="0"/>
              </a:rPr>
              <a:t>1</a:t>
            </a:r>
            <a:r>
              <a:rPr lang="en-US" sz="3600" dirty="0">
                <a:latin typeface="Tahoma" pitchFamily="34" charset="0"/>
              </a:rPr>
              <a:t>)(1+r</a:t>
            </a:r>
            <a:r>
              <a:rPr lang="en-US" sz="3600" baseline="-25000" dirty="0">
                <a:latin typeface="Tahoma" pitchFamily="34" charset="0"/>
              </a:rPr>
              <a:t>2</a:t>
            </a:r>
            <a:r>
              <a:rPr lang="en-US" sz="3600" dirty="0">
                <a:latin typeface="Tahoma" pitchFamily="34" charset="0"/>
              </a:rPr>
              <a:t>)(1+r</a:t>
            </a:r>
            <a:r>
              <a:rPr lang="en-US" sz="3600" baseline="-25000" dirty="0">
                <a:latin typeface="Tahoma" pitchFamily="34" charset="0"/>
              </a:rPr>
              <a:t>3</a:t>
            </a:r>
            <a:r>
              <a:rPr lang="en-US" sz="3600" dirty="0">
                <a:latin typeface="Tahoma" pitchFamily="34" charset="0"/>
              </a:rPr>
              <a:t>)…(1+r</a:t>
            </a:r>
            <a:r>
              <a:rPr lang="en-US" sz="3600" baseline="-25000" dirty="0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(1+r</a:t>
            </a:r>
            <a:r>
              <a:rPr lang="en-US" sz="3600" baseline="-25000" dirty="0">
                <a:latin typeface="Tahoma" pitchFamily="34" charset="0"/>
              </a:rPr>
              <a:t>e</a:t>
            </a:r>
            <a:r>
              <a:rPr lang="en-US" sz="3600" dirty="0">
                <a:latin typeface="Tahoma" pitchFamily="34" charset="0"/>
              </a:rPr>
              <a:t>) = [(1+r</a:t>
            </a:r>
            <a:r>
              <a:rPr lang="en-US" sz="3600" baseline="-25000" dirty="0">
                <a:latin typeface="Tahoma" pitchFamily="34" charset="0"/>
              </a:rPr>
              <a:t>1</a:t>
            </a:r>
            <a:r>
              <a:rPr lang="en-US" sz="3600" dirty="0">
                <a:latin typeface="Tahoma" pitchFamily="34" charset="0"/>
              </a:rPr>
              <a:t>)(1+r</a:t>
            </a:r>
            <a:r>
              <a:rPr lang="en-US" sz="3600" baseline="-25000" dirty="0">
                <a:latin typeface="Tahoma" pitchFamily="34" charset="0"/>
              </a:rPr>
              <a:t>2</a:t>
            </a:r>
            <a:r>
              <a:rPr lang="en-US" sz="3600" dirty="0">
                <a:latin typeface="Tahoma" pitchFamily="34" charset="0"/>
              </a:rPr>
              <a:t>)(1+r</a:t>
            </a:r>
            <a:r>
              <a:rPr lang="en-US" sz="3600" baseline="-25000" dirty="0">
                <a:latin typeface="Tahoma" pitchFamily="34" charset="0"/>
              </a:rPr>
              <a:t>3</a:t>
            </a:r>
            <a:r>
              <a:rPr lang="en-US" sz="3600" dirty="0">
                <a:latin typeface="Tahoma" pitchFamily="34" charset="0"/>
              </a:rPr>
              <a:t>)…(1+r</a:t>
            </a:r>
            <a:r>
              <a:rPr lang="en-US" sz="3600" baseline="-25000" dirty="0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)]</a:t>
            </a:r>
            <a:r>
              <a:rPr lang="en-US" sz="3600" baseline="30000" dirty="0">
                <a:latin typeface="Tahoma" pitchFamily="34" charset="0"/>
              </a:rPr>
              <a:t>1/T</a:t>
            </a:r>
          </a:p>
          <a:p>
            <a:pPr marL="342900" indent="-342900">
              <a:spcBef>
                <a:spcPct val="20000"/>
              </a:spcBef>
            </a:pPr>
            <a:endParaRPr lang="en-US" sz="3600" dirty="0">
              <a:latin typeface="Tahoma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r</a:t>
            </a:r>
            <a:r>
              <a:rPr lang="en-US" sz="3600" baseline="-25000" dirty="0">
                <a:latin typeface="Tahoma" pitchFamily="34" charset="0"/>
              </a:rPr>
              <a:t>e</a:t>
            </a:r>
            <a:r>
              <a:rPr lang="en-US" sz="3600" dirty="0">
                <a:latin typeface="Tahoma" pitchFamily="34" charset="0"/>
              </a:rPr>
              <a:t>= [(1+r</a:t>
            </a:r>
            <a:r>
              <a:rPr lang="en-US" sz="3600" baseline="-25000" dirty="0">
                <a:latin typeface="Tahoma" pitchFamily="34" charset="0"/>
              </a:rPr>
              <a:t>1</a:t>
            </a:r>
            <a:r>
              <a:rPr lang="en-US" sz="3600" dirty="0">
                <a:latin typeface="Tahoma" pitchFamily="34" charset="0"/>
              </a:rPr>
              <a:t>)(1+r</a:t>
            </a:r>
            <a:r>
              <a:rPr lang="en-US" sz="3600" baseline="-25000" dirty="0">
                <a:latin typeface="Tahoma" pitchFamily="34" charset="0"/>
              </a:rPr>
              <a:t>2</a:t>
            </a:r>
            <a:r>
              <a:rPr lang="en-US" sz="3600" dirty="0">
                <a:latin typeface="Tahoma" pitchFamily="34" charset="0"/>
              </a:rPr>
              <a:t>)(1+r</a:t>
            </a:r>
            <a:r>
              <a:rPr lang="en-US" sz="3600" baseline="-25000" dirty="0">
                <a:latin typeface="Tahoma" pitchFamily="34" charset="0"/>
              </a:rPr>
              <a:t>3</a:t>
            </a:r>
            <a:r>
              <a:rPr lang="en-US" sz="3600" dirty="0">
                <a:latin typeface="Tahoma" pitchFamily="34" charset="0"/>
              </a:rPr>
              <a:t>)…(1+r</a:t>
            </a:r>
            <a:r>
              <a:rPr lang="en-US" sz="3600" baseline="-25000" dirty="0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)]</a:t>
            </a:r>
            <a:r>
              <a:rPr lang="en-US" sz="3600" baseline="30000" dirty="0">
                <a:latin typeface="Tahoma" pitchFamily="34" charset="0"/>
              </a:rPr>
              <a:t>1/T</a:t>
            </a:r>
            <a:r>
              <a:rPr lang="en-US" sz="3600" dirty="0">
                <a:latin typeface="Tahoma" pitchFamily="34" charset="0"/>
              </a:rPr>
              <a:t> -1</a:t>
            </a: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400" dirty="0">
                <a:latin typeface="Tahoma" pitchFamily="34" charset="0"/>
              </a:rPr>
              <a:t>It is </a:t>
            </a:r>
            <a:r>
              <a:rPr lang="en-US" sz="3400" b="1" dirty="0">
                <a:latin typeface="Tahoma" pitchFamily="34" charset="0"/>
              </a:rPr>
              <a:t>EXTREMELY</a:t>
            </a:r>
            <a:r>
              <a:rPr lang="en-US" sz="3400" dirty="0">
                <a:latin typeface="Tahoma" pitchFamily="34" charset="0"/>
              </a:rPr>
              <a:t> important to add 1 to each interest rate.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5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5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5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5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5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5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5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5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5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5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4" grpId="0" animBg="1"/>
      <p:bldP spid="335876" grpId="0" build="p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1.5.4 Geometric Note</a:t>
            </a:r>
          </a:p>
        </p:txBody>
      </p:sp>
      <p:sp>
        <p:nvSpPr>
          <p:cNvPr id="337923" name="Rectangle 3"/>
          <p:cNvSpPr>
            <a:spLocks noChangeArrowheads="1"/>
          </p:cNvSpPr>
          <p:nvPr/>
        </p:nvSpPr>
        <p:spPr bwMode="auto">
          <a:xfrm>
            <a:off x="152400" y="1219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If there is NO compounding…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 the arithmetic mean will be an appropriate measure of average returns</a:t>
            </a:r>
          </a:p>
          <a:p>
            <a:pPr marL="342900" indent="-342900">
              <a:spcBef>
                <a:spcPct val="20000"/>
              </a:spcBef>
            </a:pPr>
            <a:endParaRPr lang="en-US" sz="3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Ie) A person invests $1000 each year, takes it all out, and then invests $1000 next year.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Ie) A person invests in a poor GIC that does not compound</a:t>
            </a:r>
          </a:p>
          <a:p>
            <a:pPr marL="342900" indent="-342900">
              <a:spcBef>
                <a:spcPct val="20000"/>
              </a:spcBef>
            </a:pPr>
            <a:endParaRPr lang="en-US" sz="36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 build="p" autoUpdateAnimBg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 Aggregating Data – </a:t>
            </a:r>
            <a:br>
              <a:rPr sz="3600" b="1" u="sng">
                <a:latin typeface="Tahoma" pitchFamily="34" charset="0"/>
              </a:rPr>
            </a:br>
            <a:r>
              <a:rPr sz="3600" b="1" u="sng">
                <a:latin typeface="Tahoma" pitchFamily="34" charset="0"/>
              </a:rPr>
              <a:t>Stocks and Flows</a:t>
            </a:r>
          </a:p>
        </p:txBody>
      </p:sp>
      <p:sp>
        <p:nvSpPr>
          <p:cNvPr id="339971" name="Rectangle 3"/>
          <p:cNvSpPr>
            <a:spLocks noChangeArrowheads="1"/>
          </p:cNvSpPr>
          <p:nvPr/>
        </p:nvSpPr>
        <p:spPr bwMode="auto">
          <a:xfrm>
            <a:off x="152400" y="1219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Sometimes data needs to be AGGREGATED – changed from one form (time period) to another.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 err="1">
                <a:latin typeface="Tahoma" pitchFamily="34" charset="0"/>
              </a:rPr>
              <a:t>ie</a:t>
            </a:r>
            <a:r>
              <a:rPr lang="en-US" sz="3200" dirty="0">
                <a:latin typeface="Tahoma" pitchFamily="34" charset="0"/>
              </a:rPr>
              <a:t>) monthly tuition payments =&gt; yearly tuition payments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How to aggregate depends on whether the variable is a </a:t>
            </a:r>
            <a:r>
              <a:rPr lang="en-US" sz="3600" u="sng" dirty="0">
                <a:latin typeface="Tahoma" pitchFamily="34" charset="0"/>
              </a:rPr>
              <a:t>STOCK</a:t>
            </a:r>
            <a:r>
              <a:rPr lang="en-US" sz="3600" dirty="0">
                <a:latin typeface="Tahoma" pitchFamily="34" charset="0"/>
              </a:rPr>
              <a:t> or a </a:t>
            </a:r>
            <a:r>
              <a:rPr lang="en-US" sz="3600" u="sng" dirty="0">
                <a:latin typeface="Tahoma" pitchFamily="34" charset="0"/>
              </a:rPr>
              <a:t>FLOW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 err="1">
                <a:latin typeface="Tahoma" pitchFamily="34" charset="0"/>
              </a:rPr>
              <a:t>ie</a:t>
            </a:r>
            <a:r>
              <a:rPr lang="en-US" sz="3200" dirty="0">
                <a:latin typeface="Tahoma" pitchFamily="34" charset="0"/>
              </a:rPr>
              <a:t>) I pay $500 a month in tuition.  Therefore yearly tuition is $500 (the average).  -FALSE</a:t>
            </a:r>
          </a:p>
          <a:p>
            <a:pPr marL="342900" indent="-342900">
              <a:spcBef>
                <a:spcPct val="20000"/>
              </a:spcBef>
            </a:pP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1" grpId="0" build="p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1.6.1</a:t>
            </a:r>
            <a:br>
              <a:rPr sz="3600" b="1" u="sng">
                <a:latin typeface="Tahoma" pitchFamily="34" charset="0"/>
              </a:rPr>
            </a:br>
            <a:r>
              <a:rPr sz="3600" b="1" u="sng">
                <a:latin typeface="Tahoma" pitchFamily="34" charset="0"/>
              </a:rPr>
              <a:t>Stocks and Flows</a:t>
            </a:r>
          </a:p>
        </p:txBody>
      </p:sp>
      <p:sp>
        <p:nvSpPr>
          <p:cNvPr id="342019" name="Rectangle 3"/>
          <p:cNvSpPr>
            <a:spLocks noChangeArrowheads="1"/>
          </p:cNvSpPr>
          <p:nvPr/>
        </p:nvSpPr>
        <p:spPr bwMode="auto">
          <a:xfrm>
            <a:off x="152400" y="1219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Stock : a set, tangible value at a period of time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Flow: a change to a stock variable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 err="1">
                <a:latin typeface="Tahoma" pitchFamily="34" charset="0"/>
              </a:rPr>
              <a:t>ie</a:t>
            </a:r>
            <a:r>
              <a:rPr lang="en-US" sz="3600" dirty="0">
                <a:latin typeface="Tahoma" pitchFamily="34" charset="0"/>
              </a:rPr>
              <a:t>) Tuition: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Total tuition paid – stock variable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Monthly tuition payment – flow variable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Total tuition paid = ∑ Monthly tuition payment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build="p" autoUpdateAnimBg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1.6.1 -Stocks and Flows</a:t>
            </a:r>
          </a:p>
        </p:txBody>
      </p:sp>
      <p:sp>
        <p:nvSpPr>
          <p:cNvPr id="344067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Stock : a set, tangible value at a time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Flow: a change to a stock variable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 err="1">
                <a:latin typeface="Tahoma" pitchFamily="34" charset="0"/>
              </a:rPr>
              <a:t>ie</a:t>
            </a:r>
            <a:r>
              <a:rPr lang="en-US" sz="3600" dirty="0">
                <a:latin typeface="Tahoma" pitchFamily="34" charset="0"/>
              </a:rPr>
              <a:t>) Capital: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K</a:t>
            </a:r>
            <a:r>
              <a:rPr lang="en-US" sz="3600" baseline="-25000" dirty="0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= K</a:t>
            </a:r>
            <a:r>
              <a:rPr lang="en-US" sz="3600" baseline="-25000" dirty="0">
                <a:latin typeface="Tahoma" pitchFamily="34" charset="0"/>
              </a:rPr>
              <a:t>t-1</a:t>
            </a:r>
            <a:r>
              <a:rPr lang="en-US" sz="3600" dirty="0">
                <a:latin typeface="Tahoma" pitchFamily="34" charset="0"/>
              </a:rPr>
              <a:t> + I</a:t>
            </a:r>
            <a:r>
              <a:rPr lang="en-US" sz="3600" baseline="-25000" dirty="0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– </a:t>
            </a:r>
            <a:r>
              <a:rPr lang="en-US" sz="3600" dirty="0" err="1">
                <a:latin typeface="Tahoma" pitchFamily="34" charset="0"/>
              </a:rPr>
              <a:t>D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K = Capital – stock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I = investment – flow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D = depreciation - flow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4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4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build="p" autoUpdateAnimBg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1.6.1 -Stocks and Flows</a:t>
            </a:r>
          </a:p>
        </p:txBody>
      </p:sp>
      <p:sp>
        <p:nvSpPr>
          <p:cNvPr id="348163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Stock : a set, tangible value at a time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Flow: a change to a stock variable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 err="1">
                <a:latin typeface="Tahoma" pitchFamily="34" charset="0"/>
              </a:rPr>
              <a:t>ie</a:t>
            </a:r>
            <a:r>
              <a:rPr lang="en-US" sz="3600" dirty="0">
                <a:latin typeface="Tahoma" pitchFamily="34" charset="0"/>
              </a:rPr>
              <a:t>) Final Mark: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Final </a:t>
            </a:r>
            <a:r>
              <a:rPr lang="en-US" sz="3600" dirty="0" err="1">
                <a:latin typeface="Tahoma" pitchFamily="34" charset="0"/>
              </a:rPr>
              <a:t>Mark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= Final Mark</a:t>
            </a:r>
            <a:r>
              <a:rPr lang="en-US" sz="3600" baseline="-25000" dirty="0">
                <a:latin typeface="Tahoma" pitchFamily="34" charset="0"/>
              </a:rPr>
              <a:t>t-1</a:t>
            </a:r>
            <a:r>
              <a:rPr lang="en-US" sz="3600" dirty="0">
                <a:latin typeface="Tahoma" pitchFamily="34" charset="0"/>
              </a:rPr>
              <a:t> + Bribe </a:t>
            </a:r>
            <a:r>
              <a:rPr lang="en-US" sz="3600" dirty="0" err="1">
                <a:latin typeface="Tahoma" pitchFamily="34" charset="0"/>
              </a:rPr>
              <a:t>effect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+</a:t>
            </a:r>
            <a:r>
              <a:rPr lang="en-US" sz="3600" dirty="0" err="1">
                <a:latin typeface="Tahoma" pitchFamily="34" charset="0"/>
              </a:rPr>
              <a:t>Scaling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Final Mark = stock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Bribe Effect = flow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Scaling = flow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 build="p" autoUpdateAnimBg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1.6.1 -Stocks and Flows</a:t>
            </a:r>
          </a:p>
        </p:txBody>
      </p:sp>
      <p:sp>
        <p:nvSpPr>
          <p:cNvPr id="354307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Stock : a set, tangible value at a time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Flow: a change to a stock variable</a:t>
            </a:r>
          </a:p>
          <a:p>
            <a:pPr marL="342900" indent="-342900">
              <a:spcBef>
                <a:spcPct val="20000"/>
              </a:spcBef>
            </a:pPr>
            <a:endParaRPr lang="en-US" sz="8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dirty="0" err="1">
                <a:latin typeface="Tahoma" pitchFamily="34" charset="0"/>
              </a:rPr>
              <a:t>ie</a:t>
            </a:r>
            <a:r>
              <a:rPr lang="en-US" sz="3600" dirty="0">
                <a:latin typeface="Tahoma" pitchFamily="34" charset="0"/>
              </a:rPr>
              <a:t>) Your mark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M=a1+a2+a3+a4+midterm+lab+final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M =end mark  (stock)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A =mark gained by assignment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Midterm =mark gained by midterm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Lab =mark gained through lab component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ahoma" pitchFamily="34" charset="0"/>
              </a:rPr>
              <a:t>final =mark gained through final (all flows)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4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4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4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4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7" grpId="0" build="p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1.6.1 -Stocks and Flows</a:t>
            </a:r>
          </a:p>
        </p:txBody>
      </p:sp>
      <p:sp>
        <p:nvSpPr>
          <p:cNvPr id="352259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 err="1">
                <a:latin typeface="Tahoma" pitchFamily="34" charset="0"/>
              </a:rPr>
              <a:t>Jedi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baseline="-25000" dirty="0">
                <a:latin typeface="Tahoma" pitchFamily="34" charset="0"/>
              </a:rPr>
              <a:t> </a:t>
            </a:r>
            <a:r>
              <a:rPr lang="en-US" sz="3600" dirty="0">
                <a:latin typeface="Tahoma" pitchFamily="34" charset="0"/>
              </a:rPr>
              <a:t>= Jedi</a:t>
            </a:r>
            <a:r>
              <a:rPr lang="en-US" sz="3600" baseline="-25000" dirty="0">
                <a:latin typeface="Tahoma" pitchFamily="34" charset="0"/>
              </a:rPr>
              <a:t>t-1</a:t>
            </a:r>
            <a:r>
              <a:rPr lang="en-US" sz="3600" dirty="0">
                <a:latin typeface="Tahoma" pitchFamily="34" charset="0"/>
              </a:rPr>
              <a:t> – </a:t>
            </a:r>
            <a:r>
              <a:rPr lang="en-US" sz="3600" dirty="0" err="1">
                <a:latin typeface="Tahoma" pitchFamily="34" charset="0"/>
              </a:rPr>
              <a:t>Dark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+ </a:t>
            </a:r>
            <a:r>
              <a:rPr lang="en-US" sz="3600" dirty="0" err="1">
                <a:latin typeface="Tahoma" pitchFamily="34" charset="0"/>
              </a:rPr>
              <a:t>Train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+ </a:t>
            </a:r>
            <a:r>
              <a:rPr lang="en-US" sz="3600" dirty="0" err="1">
                <a:latin typeface="Tahoma" pitchFamily="34" charset="0"/>
              </a:rPr>
              <a:t>Redeem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  		– </a:t>
            </a:r>
            <a:r>
              <a:rPr lang="en-US" sz="3600" dirty="0" err="1">
                <a:latin typeface="Tahoma" pitchFamily="34" charset="0"/>
              </a:rPr>
              <a:t>Age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r>
              <a:rPr lang="en-US" sz="3600" dirty="0">
                <a:latin typeface="Tahoma" pitchFamily="34" charset="0"/>
              </a:rPr>
              <a:t> – </a:t>
            </a:r>
            <a:r>
              <a:rPr lang="en-US" sz="3600" dirty="0" err="1">
                <a:latin typeface="Tahoma" pitchFamily="34" charset="0"/>
              </a:rPr>
              <a:t>Battle</a:t>
            </a:r>
            <a:r>
              <a:rPr lang="en-US" sz="3600" baseline="-25000" dirty="0" err="1">
                <a:latin typeface="Tahoma" pitchFamily="34" charset="0"/>
              </a:rPr>
              <a:t>t</a:t>
            </a: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8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400" dirty="0">
                <a:latin typeface="Tahoma" pitchFamily="34" charset="0"/>
              </a:rPr>
              <a:t>Jedi = number of Jedi (stock)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400" dirty="0">
                <a:latin typeface="Tahoma" pitchFamily="34" charset="0"/>
              </a:rPr>
              <a:t>Dark = Jedi turning to dark side (flow)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400" dirty="0">
                <a:latin typeface="Tahoma" pitchFamily="34" charset="0"/>
              </a:rPr>
              <a:t>Train = New Jedi’s trained (flow)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400" dirty="0">
                <a:latin typeface="Tahoma" pitchFamily="34" charset="0"/>
              </a:rPr>
              <a:t>Redeem = Dark Jedis returning (flow)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400" dirty="0">
                <a:latin typeface="Tahoma" pitchFamily="34" charset="0"/>
              </a:rPr>
              <a:t>Age = Jedis dying of old age (flow)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400" dirty="0">
                <a:latin typeface="Tahoma" pitchFamily="34" charset="0"/>
              </a:rPr>
              <a:t>Battle = Jedis dying in battle (flow)</a:t>
            </a:r>
          </a:p>
          <a:p>
            <a:pPr marL="342900" indent="-342900">
              <a:spcBef>
                <a:spcPct val="20000"/>
              </a:spcBef>
            </a:pPr>
            <a:endParaRPr lang="en-US" sz="34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9" grpId="0" build="p" autoUpdateAnimBg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4985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1.6.1 -Stocks and Flows Exercises</a:t>
            </a:r>
          </a:p>
        </p:txBody>
      </p:sp>
      <p:sp>
        <p:nvSpPr>
          <p:cNvPr id="350211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dirty="0">
                <a:latin typeface="Tahoma" pitchFamily="34" charset="0"/>
              </a:rPr>
              <a:t>Stock : a set, tangible value at a time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3600" dirty="0">
                <a:latin typeface="Tahoma" pitchFamily="34" charset="0"/>
              </a:rPr>
              <a:t>Flow: a change to a stock variable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3600" dirty="0">
                <a:latin typeface="Tahoma" pitchFamily="34" charset="0"/>
              </a:rPr>
              <a:t>What are the stocks and flows in:</a:t>
            </a:r>
          </a:p>
          <a:p>
            <a:pPr marL="742950" indent="-742950">
              <a:spcBef>
                <a:spcPct val="20000"/>
              </a:spcBef>
              <a:buFontTx/>
              <a:buAutoNum type="arabicParenR"/>
              <a:defRPr/>
            </a:pPr>
            <a:r>
              <a:rPr lang="en-US" sz="3600" dirty="0">
                <a:latin typeface="Tahoma" pitchFamily="34" charset="0"/>
              </a:rPr>
              <a:t>Your Bank Account</a:t>
            </a:r>
          </a:p>
          <a:p>
            <a:pPr marL="742950" indent="-742950">
              <a:spcBef>
                <a:spcPct val="20000"/>
              </a:spcBef>
              <a:buFontTx/>
              <a:buAutoNum type="arabicParenR"/>
              <a:defRPr/>
            </a:pPr>
            <a:r>
              <a:rPr lang="en-US" sz="3600" dirty="0">
                <a:latin typeface="Tahoma" pitchFamily="34" charset="0"/>
              </a:rPr>
              <a:t>Yearly Debt</a:t>
            </a:r>
          </a:p>
          <a:p>
            <a:pPr marL="742950" indent="-742950">
              <a:spcBef>
                <a:spcPct val="20000"/>
              </a:spcBef>
              <a:buFontTx/>
              <a:buAutoNum type="arabicParenR"/>
              <a:defRPr/>
            </a:pPr>
            <a:r>
              <a:rPr lang="en-US" sz="3600" dirty="0">
                <a:latin typeface="Tahoma" pitchFamily="34" charset="0"/>
              </a:rPr>
              <a:t>Flirting with a girl/guy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36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400" dirty="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0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0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0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0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553998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4000" b="1" u="sng">
                <a:latin typeface="Tahoma" pitchFamily="34" charset="0"/>
              </a:rPr>
              <a:t>Cross Sectional Data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686800" cy="4819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-Collects data on </a:t>
            </a:r>
            <a:r>
              <a:rPr lang="en-US" sz="3600" b="1" u="sng">
                <a:latin typeface="Tahoma" pitchFamily="34" charset="0"/>
              </a:rPr>
              <a:t>multiple economic agents</a:t>
            </a:r>
            <a:r>
              <a:rPr lang="en-US" sz="3600">
                <a:latin typeface="Tahoma" pitchFamily="34" charset="0"/>
              </a:rPr>
              <a:t> (locations/persons/firms/etc) at </a:t>
            </a:r>
            <a:r>
              <a:rPr lang="en-US" sz="3600" b="1" u="sng">
                <a:latin typeface="Tahoma" pitchFamily="34" charset="0"/>
              </a:rPr>
              <a:t>one time</a:t>
            </a: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-Taken at one specific point in time (September report, January report, etc.)</a:t>
            </a:r>
          </a:p>
          <a:p>
            <a:pPr eaLnBrk="1" hangingPunct="1">
              <a:buFontTx/>
              <a:buNone/>
            </a:pPr>
            <a:endParaRPr lang="en-US" sz="360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600">
                <a:latin typeface="Tahoma" pitchFamily="34" charset="0"/>
              </a:rPr>
              <a:t>	-ie: current stock portfolio, hockey player stats, provincial GDP comparison, last year’s grades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bldLvl="5" autoUpdateAnimBg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1.6.1 -Stocks and Flows Summary</a:t>
            </a:r>
          </a:p>
        </p:txBody>
      </p:sp>
      <p:graphicFrame>
        <p:nvGraphicFramePr>
          <p:cNvPr id="356356" name="Group 4"/>
          <p:cNvGraphicFramePr>
            <a:graphicFrameLocks noGrp="1"/>
          </p:cNvGraphicFramePr>
          <p:nvPr>
            <p:ph type="tbl" idx="1"/>
          </p:nvPr>
        </p:nvGraphicFramePr>
        <p:xfrm>
          <a:off x="0" y="914400"/>
          <a:ext cx="9144000" cy="5617782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Type of 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Stock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Flow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Major Characteristic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Measured at a point in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Measured over a period (between points in time)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Examples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Debts, wealth, housing, stocks, capital, tuition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Deficits, income, building starts, investment, payments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Aggregation 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Average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Use values from the same time each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(Average if annualized)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6355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Stock or Flow?</a:t>
            </a:r>
          </a:p>
        </p:txBody>
      </p:sp>
      <p:sp>
        <p:nvSpPr>
          <p:cNvPr id="358403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  <p:sp>
        <p:nvSpPr>
          <p:cNvPr id="358404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86800" cy="57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Monthly Savings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						Flow – ADD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Temperature		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						Stock – Average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Population	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						Stock – Average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Births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latin typeface="Arial" charset="0"/>
                <a:cs typeface="Arial" charset="0"/>
              </a:rPr>
              <a:t>						Flow - ADD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8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8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8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8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84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84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 autoUpdateAnimBg="0"/>
      <p:bldP spid="358404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Stock or Flow?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  <p:sp>
        <p:nvSpPr>
          <p:cNvPr id="360452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868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Vacancy Rate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We’ve had 10% vacancy a month.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600">
                <a:latin typeface="Arial" charset="0"/>
                <a:cs typeface="Arial" charset="0"/>
              </a:rPr>
              <a:t>That’s 120% vacancy a year (flow)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Or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b) That’s an average of 10% vacancy for the year. (stock)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0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0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0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0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0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0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0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0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0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0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build="p" autoUpdateAnimBg="0"/>
      <p:bldP spid="360452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Stock or Flow?</a:t>
            </a:r>
          </a:p>
        </p:txBody>
      </p:sp>
      <p:sp>
        <p:nvSpPr>
          <p:cNvPr id="362499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  <p:sp>
        <p:nvSpPr>
          <p:cNvPr id="362500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868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Building Starts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500 new buildings have started each month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600">
                <a:latin typeface="Arial" charset="0"/>
                <a:cs typeface="Arial" charset="0"/>
              </a:rPr>
              <a:t>That’s 6000 new buildings a year (flow)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Or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b) That’s an average of 500 new buildings this year (stock)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2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2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2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2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2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2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2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2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2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2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autoUpdateAnimBg="0"/>
      <p:bldP spid="362500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Stock or Flow?</a:t>
            </a:r>
          </a:p>
        </p:txBody>
      </p:sp>
      <p:sp>
        <p:nvSpPr>
          <p:cNvPr id="364547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  <p:sp>
        <p:nvSpPr>
          <p:cNvPr id="364548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868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Money Supply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Canada’s money supply each month has been $200 billion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600">
                <a:latin typeface="Arial" charset="0"/>
                <a:cs typeface="Arial" charset="0"/>
              </a:rPr>
              <a:t>That’s $2.4 trillion a year (flow)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Or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b) The money supply was $200 billion that year (stock)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4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4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4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4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4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4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  <p:bldP spid="364548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Stock or Flow?</a:t>
            </a:r>
          </a:p>
        </p:txBody>
      </p:sp>
      <p:sp>
        <p:nvSpPr>
          <p:cNvPr id="366595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  <p:sp>
        <p:nvSpPr>
          <p:cNvPr id="366596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868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Investment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“Each month I invest $500 in elevators inc.  It’s bound to go up sometime!”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600">
                <a:latin typeface="Arial" charset="0"/>
                <a:cs typeface="Arial" charset="0"/>
              </a:rPr>
              <a:t>That’s an investment of $6,000 a year (flow)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Or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b) That’s an average yearly investment of $500 (stock)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6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6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6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6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6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6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6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6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6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6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autoUpdateAnimBg="0"/>
      <p:bldP spid="366596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Stock or Flow?</a:t>
            </a:r>
          </a:p>
        </p:txBody>
      </p:sp>
      <p:sp>
        <p:nvSpPr>
          <p:cNvPr id="368643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  <p:sp>
        <p:nvSpPr>
          <p:cNvPr id="368644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868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Consumption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“My grocery bill is $300 a month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600">
                <a:latin typeface="Arial" charset="0"/>
                <a:cs typeface="Arial" charset="0"/>
              </a:rPr>
              <a:t>That’s an bill of $3,600 a year (flow)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Or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b) That’s average yearly groceries of $300 (stock)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  <p:bldP spid="368644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Stock or Flow?</a:t>
            </a:r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152400" y="8382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86800" cy="576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Job creation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“Our new evaporated water factory will create 2,000 new jobs every month.  Now that’s the magic of government!”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600">
                <a:latin typeface="Arial" charset="0"/>
                <a:cs typeface="Arial" charset="0"/>
              </a:rPr>
              <a:t>24,000 jobs will be created this year (flow)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  <a:cs typeface="Arial" charset="0"/>
              </a:rPr>
              <a:t>Or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  <a:cs typeface="Arial" charset="0"/>
              </a:rPr>
              <a:t>b) Government “magic” creates 2,000 jobs this year! (stock)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0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0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0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0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0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0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0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0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 autoUpdateAnimBg="0"/>
      <p:bldP spid="370692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1.7 Seasonal Adjustment</a:t>
            </a:r>
          </a:p>
        </p:txBody>
      </p:sp>
      <p:sp>
        <p:nvSpPr>
          <p:cNvPr id="397315" name="Rectangle 3"/>
          <p:cNvSpPr>
            <a:spLocks noChangeArrowheads="1"/>
          </p:cNvSpPr>
          <p:nvPr/>
        </p:nvSpPr>
        <p:spPr bwMode="auto">
          <a:xfrm>
            <a:off x="152400" y="10668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“Icon’s ice cream sales fell in November – they should shut down.”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“The new federal budget has caused a decrease in student unemployment this May.”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“Apple CEO demands raise for increase in sales in December.”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“Holes Greenhouse sales fall in March – accountants perplexed.”</a:t>
            </a:r>
          </a:p>
          <a:p>
            <a:pPr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5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sz="3600" b="1" u="sng">
                <a:latin typeface="Tahoma" pitchFamily="34" charset="0"/>
              </a:rPr>
              <a:t>1.7 Seasonal Adjustment</a:t>
            </a:r>
          </a:p>
        </p:txBody>
      </p:sp>
      <p:sp>
        <p:nvSpPr>
          <p:cNvPr id="399363" name="Rectangle 3"/>
          <p:cNvSpPr>
            <a:spLocks noChangeArrowheads="1"/>
          </p:cNvSpPr>
          <p:nvPr/>
        </p:nvSpPr>
        <p:spPr bwMode="auto">
          <a:xfrm>
            <a:off x="152400" y="1066800"/>
            <a:ext cx="899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Many economics variables often have PREDICTABLE seasonal movements.</a:t>
            </a:r>
          </a:p>
          <a:p>
            <a:pPr>
              <a:spcBef>
                <a:spcPct val="20000"/>
              </a:spcBef>
            </a:pPr>
            <a:endParaRPr lang="en-US" sz="36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Failure to appreciate these movements can lead to wrong assumptions.</a:t>
            </a:r>
          </a:p>
          <a:p>
            <a:pPr>
              <a:spcBef>
                <a:spcPct val="20000"/>
              </a:spcBef>
            </a:pPr>
            <a:endParaRPr lang="en-US" sz="36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Is growth or loss: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1) A seasonal effect OR  </a:t>
            </a:r>
          </a:p>
          <a:p>
            <a:pPr>
              <a:spcBef>
                <a:spcPct val="20000"/>
              </a:spcBef>
            </a:pPr>
            <a:r>
              <a:rPr lang="en-US" sz="3600">
                <a:latin typeface="Tahoma" pitchFamily="34" charset="0"/>
              </a:rPr>
              <a:t>2) A true change.</a:t>
            </a:r>
          </a:p>
          <a:p>
            <a:pPr>
              <a:spcBef>
                <a:spcPct val="20000"/>
              </a:spcBef>
            </a:pPr>
            <a:endParaRPr lang="en-US" sz="3400"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3" grpId="0" build="p"/>
    </p:bldLst>
  </p:timing>
</p:sld>
</file>

<file path=ppt/theme/theme1.xml><?xml version="1.0" encoding="utf-8"?>
<a:theme xmlns:a="http://schemas.openxmlformats.org/drawingml/2006/main" name="1_Metallic_Purple_Template_Segoe_TP10286765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Blue Segoe 4-3 template-template_April-17-2007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1_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TS010286765</Template>
  <TotalTime>54876</TotalTime>
  <Words>6208</Words>
  <Application>Microsoft Office PowerPoint</Application>
  <PresentationFormat>On-screen Show (4:3)</PresentationFormat>
  <Paragraphs>1496</Paragraphs>
  <Slides>107</Slides>
  <Notes>104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107</vt:i4>
      </vt:variant>
    </vt:vector>
  </HeadingPairs>
  <TitlesOfParts>
    <vt:vector size="119" baseType="lpstr">
      <vt:lpstr>Arial</vt:lpstr>
      <vt:lpstr>Arial Black</vt:lpstr>
      <vt:lpstr>Calibri</vt:lpstr>
      <vt:lpstr>Courier New</vt:lpstr>
      <vt:lpstr>Tahoma</vt:lpstr>
      <vt:lpstr>Times New Roman</vt:lpstr>
      <vt:lpstr>Wingdings</vt:lpstr>
      <vt:lpstr>1_Metallic_Purple_Template_Segoe_TP10286765</vt:lpstr>
      <vt:lpstr>White with Courier font for code slides</vt:lpstr>
      <vt:lpstr>Blue Segoe 4-3 template-template_April-17-2007</vt:lpstr>
      <vt:lpstr>1_White with Courier font for code slides</vt:lpstr>
      <vt:lpstr>Equation</vt:lpstr>
      <vt:lpstr>Econ 299 Quantitative Methods in Economics </vt:lpstr>
      <vt:lpstr>1. Data Description, Presentation, and Manipulation</vt:lpstr>
      <vt:lpstr>Why do economists need data?</vt:lpstr>
      <vt:lpstr>1  Data Types</vt:lpstr>
      <vt:lpstr>Time Series Data</vt:lpstr>
      <vt:lpstr>Alberta’s Tuition – Time Series</vt:lpstr>
      <vt:lpstr>PowerPoint Presentation</vt:lpstr>
      <vt:lpstr>Final Fantasy Quality - Time Series Data</vt:lpstr>
      <vt:lpstr>Cross Sectional Data</vt:lpstr>
      <vt:lpstr>99/00 Tuition – Cross Sectional</vt:lpstr>
      <vt:lpstr>Canadian Provincial Corporate Tax 2015 - Cross Sectional Data</vt:lpstr>
      <vt:lpstr>Timothy A. Student’s Weekly Time  Spent Studying for Midterms  - Cross Sectional Data</vt:lpstr>
      <vt:lpstr>Panel Data</vt:lpstr>
      <vt:lpstr>Pooled Tuition</vt:lpstr>
      <vt:lpstr>1.1 Data Types</vt:lpstr>
      <vt:lpstr>1.2 Real and Nominal Variables</vt:lpstr>
      <vt:lpstr>1.2 Real and Nominal Variables</vt:lpstr>
      <vt:lpstr>A Movie in 1970</vt:lpstr>
      <vt:lpstr>GDP example</vt:lpstr>
      <vt:lpstr>Nominal GDP</vt:lpstr>
      <vt:lpstr>The Problem with Nominal GDP</vt:lpstr>
      <vt:lpstr>Real GDP</vt:lpstr>
      <vt:lpstr>The Solution of Real GDP</vt:lpstr>
      <vt:lpstr>Price Indexes (Indices)</vt:lpstr>
      <vt:lpstr>GDP – Converting Between Real and Nominal</vt:lpstr>
      <vt:lpstr>General Conversion Equations</vt:lpstr>
      <vt:lpstr>Example: Tuition</vt:lpstr>
      <vt:lpstr>1.3 Math Review –  Summation Notation</vt:lpstr>
      <vt:lpstr>1.3 Math Review –  Summation Notation</vt:lpstr>
      <vt:lpstr>1.3 Price Indexes</vt:lpstr>
      <vt:lpstr>1.3.2 Laspeyres Price Index</vt:lpstr>
      <vt:lpstr>1.3.2 Laspeyres Price Index</vt:lpstr>
      <vt:lpstr>Example: Movies and Karaoke </vt:lpstr>
      <vt:lpstr>Example: Laspeyres (Base year 1) </vt:lpstr>
      <vt:lpstr>2 Price Index Calculation Methods</vt:lpstr>
      <vt:lpstr>Method 1 – Individual Prices and Quantities</vt:lpstr>
      <vt:lpstr>Method 2 – Basket Costs</vt:lpstr>
      <vt:lpstr>Method 2 Example</vt:lpstr>
      <vt:lpstr>Method 2 – Laspeyres  (Year 1 Base Year)</vt:lpstr>
      <vt:lpstr>Method 2 – Laspeyres  (Year 1 Base Year)</vt:lpstr>
      <vt:lpstr>Method 2 – Laspeyres  (Year 1 Base Year)</vt:lpstr>
      <vt:lpstr>1.3.3 Splicing Price Indexes</vt:lpstr>
      <vt:lpstr>1.3.3 Splicing Price Indexes</vt:lpstr>
      <vt:lpstr>Ie: Price Index (Computers)</vt:lpstr>
      <vt:lpstr>Getting Data Ready</vt:lpstr>
      <vt:lpstr>1.4 Growth Rates and Inflation</vt:lpstr>
      <vt:lpstr>1.4 Growth Rates Example</vt:lpstr>
      <vt:lpstr>1.4 Log Growth Restrictions</vt:lpstr>
      <vt:lpstr>Why two growth formulas?  (proof)</vt:lpstr>
      <vt:lpstr>Log Review</vt:lpstr>
      <vt:lpstr>Example: Relative Growth Rate</vt:lpstr>
      <vt:lpstr>Example: Relative Growth Rate</vt:lpstr>
      <vt:lpstr>Example: Real Growth Rate</vt:lpstr>
      <vt:lpstr>Example: Multiplicative Growth Rate</vt:lpstr>
      <vt:lpstr>Example: Multiplicative Growth Rate</vt:lpstr>
      <vt:lpstr>1.5 Interest Rates</vt:lpstr>
      <vt:lpstr>1.5 Interest Rate Examples (Aug 2015)</vt:lpstr>
      <vt:lpstr>1.5 Different Interest Rates</vt:lpstr>
      <vt:lpstr>1.5.2 Real Vrs. Nominal Rates</vt:lpstr>
      <vt:lpstr>1.5.2 Real Vrs. Nominal Rates</vt:lpstr>
      <vt:lpstr>1.5.2.1 Calculating real interest</vt:lpstr>
      <vt:lpstr>1.5.2.1 Easy Interest Formula</vt:lpstr>
      <vt:lpstr>1.5.2.1 Depressing Interest Facts</vt:lpstr>
      <vt:lpstr>Example: Calculating currency interest</vt:lpstr>
      <vt:lpstr>1.5.3.1 Interest rate application: Annual Compounding</vt:lpstr>
      <vt:lpstr>1.5.3.2 More Frequent Compounding</vt:lpstr>
      <vt:lpstr>Compounding Comparison </vt:lpstr>
      <vt:lpstr>1.5.3.3 Effective Rate of Interest</vt:lpstr>
      <vt:lpstr>1.5.3.3 Effective Rate of Interest</vt:lpstr>
      <vt:lpstr>1.5.3.3 Short Term Loans</vt:lpstr>
      <vt:lpstr>1.5.3.3 Short Term Loans II</vt:lpstr>
      <vt:lpstr>1.5.3.3 Short Term Loans II</vt:lpstr>
      <vt:lpstr>1.5.3.3 Annualizing Monthly Inflation</vt:lpstr>
      <vt:lpstr>Effective Interest Rate Formulas</vt:lpstr>
      <vt:lpstr>1.5.4 Calculating average returns</vt:lpstr>
      <vt:lpstr>1.5.4 Calculating average returns</vt:lpstr>
      <vt:lpstr>1.5.4 Calculating average returns</vt:lpstr>
      <vt:lpstr>1.5.4 Calculating average returns</vt:lpstr>
      <vt:lpstr>1.5.4 Investment Results</vt:lpstr>
      <vt:lpstr>1.5.4 Investments and means</vt:lpstr>
      <vt:lpstr>1.5.4 Effective Yearly Interest Rate (when rates change every year)</vt:lpstr>
      <vt:lpstr>1.5.4 Geometric Note</vt:lpstr>
      <vt:lpstr>1.6 Aggregating Data –  Stocks and Flows</vt:lpstr>
      <vt:lpstr>1.6.1 Stocks and Flows</vt:lpstr>
      <vt:lpstr>1.6.1 -Stocks and Flows</vt:lpstr>
      <vt:lpstr>1.6.1 -Stocks and Flows</vt:lpstr>
      <vt:lpstr>1.6.1 -Stocks and Flows</vt:lpstr>
      <vt:lpstr>1.6.1 -Stocks and Flows</vt:lpstr>
      <vt:lpstr>1.6.1 -Stocks and Flows Exercises</vt:lpstr>
      <vt:lpstr>1.6.1 -Stocks and Flows Summary</vt:lpstr>
      <vt:lpstr>Stock or Flow?</vt:lpstr>
      <vt:lpstr>Stock or Flow?</vt:lpstr>
      <vt:lpstr>Stock or Flow?</vt:lpstr>
      <vt:lpstr>Stock or Flow?</vt:lpstr>
      <vt:lpstr>Stock or Flow?</vt:lpstr>
      <vt:lpstr>Stock or Flow?</vt:lpstr>
      <vt:lpstr>Stock or Flow?</vt:lpstr>
      <vt:lpstr>1.7 Seasonal Adjustment</vt:lpstr>
      <vt:lpstr>1.7 Seasonal Adjustment</vt:lpstr>
      <vt:lpstr>1.7 Seasonal Adjustment</vt:lpstr>
      <vt:lpstr>1.7 Seasonal Adjustment</vt:lpstr>
      <vt:lpstr>1.7 Dealing with Seasons</vt:lpstr>
      <vt:lpstr>1.7 Dealing with Seasons</vt:lpstr>
      <vt:lpstr>APPENDIX 1.1 – EXPONENTIALS AND LOGARITHMS</vt:lpstr>
      <vt:lpstr>APPENDIX 1.1 – EXPONENTIALS AND LOGARITHMS</vt:lpstr>
      <vt:lpstr>APPENDIX 1.1 – EXPONENTIALS AND LOGARITHMS</vt:lpstr>
      <vt:lpstr>From Section 1.4, Log Review:</vt:lpstr>
    </vt:vector>
  </TitlesOfParts>
  <Company>Economics Department, UofA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</dc:title>
  <dc:creator>Lorne Priemaza</dc:creator>
  <cp:lastModifiedBy>Lorne</cp:lastModifiedBy>
  <cp:revision>106</cp:revision>
  <dcterms:created xsi:type="dcterms:W3CDTF">2002-08-29T16:53:39Z</dcterms:created>
  <dcterms:modified xsi:type="dcterms:W3CDTF">2020-01-04T02:31:04Z</dcterms:modified>
</cp:coreProperties>
</file>