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B352F-99FB-4C2D-AC9F-08975874BE4E}" type="datetimeFigureOut">
              <a:rPr lang="en-US" smtClean="0"/>
              <a:pPr/>
              <a:t>3/30/2016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0C52E-971E-4D75-9B6B-17A11499792D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225DDC-6CC3-4A9A-93EC-AB359E2C70F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747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47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747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4758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47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476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21577A-CA2C-41C1-9CB5-8BF384E5535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757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757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5782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57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578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8809FE-B7AC-4C9F-B8BF-5A3600D554C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7680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680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7680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6806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680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680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0D6511-2E63-4CC9-B50A-C9DCE16D3E8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782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7782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7830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78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783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6F9A8-FCDE-4128-BAD8-159DB0EA1F4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9334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93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9933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DBCFA-63C0-47ED-B1F7-0E2EBC262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E3A9B-29A4-4DFE-9FF6-0F87D5663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53300" y="609600"/>
            <a:ext cx="1562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67000" y="609600"/>
            <a:ext cx="4533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FAA80-B7E7-4BE1-B173-1BD2FEB77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67000" y="1905000"/>
            <a:ext cx="2971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1905000"/>
            <a:ext cx="2971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73148-C7FA-4381-8B54-C31E62394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67000" y="1905000"/>
            <a:ext cx="2971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791200" y="1905000"/>
            <a:ext cx="2971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791200" y="4038600"/>
            <a:ext cx="2971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E1A90-B3B1-4E7B-9ECA-4084B23D8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DB7D6-8F45-4EE3-A19E-A0BEEFF8B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DC90C-FF89-4B35-BD38-2BA93E88F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0" y="19050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19050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56B62-083E-4634-922C-0CDB30665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649C8-C88C-4960-96F7-846C1180B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56952-3D54-495C-A4A4-69276685A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E0DBF-DC90-4903-97EC-EEF827396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17FB1-FED3-4C94-AEB7-A6882080E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45694-9444-4BD5-BAAB-91DBAC83E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0"/>
              </a:schemeClr>
            </a:gs>
            <a:gs pos="39999">
              <a:schemeClr val="accent6">
                <a:lumMod val="75000"/>
              </a:schemeClr>
            </a:gs>
            <a:gs pos="70000">
              <a:schemeClr val="bg1"/>
            </a:gs>
            <a:gs pos="88000">
              <a:schemeClr val="bg1">
                <a:lumMod val="75000"/>
                <a:lumOff val="25000"/>
              </a:schemeClr>
            </a:gs>
            <a:gs pos="100000">
              <a:schemeClr val="bg1">
                <a:lumMod val="50000"/>
                <a:lumOff val="5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67000" y="19050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>
              <a:defRPr/>
            </a:pPr>
            <a:fld id="{3AE12B23-8857-40A7-857E-34652EA25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 bldLvl="2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Font typeface="Wingdings" pitchFamily="2" charset="2"/>
        <a:buChar char="u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Font typeface="Wingdings" pitchFamily="2" charset="2"/>
        <a:buChar char="«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0"/>
            <a:ext cx="6096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 dirty="0" smtClean="0">
                <a:solidFill>
                  <a:schemeClr val="tx1"/>
                </a:solidFill>
              </a:rPr>
              <a:t>6.1.1 Deriving OLS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19200"/>
            <a:ext cx="9144000" cy="4876800"/>
          </a:xfrm>
          <a:noFill/>
        </p:spPr>
        <p:txBody>
          <a:bodyPr lIns="90487" tIns="44450" rIns="90487" bIns="44450"/>
          <a:lstStyle/>
          <a:p>
            <a:pPr marL="280988" indent="-280988" eaLnBrk="1" hangingPunct="1">
              <a:buFont typeface="Wingdings" pitchFamily="2" charset="2"/>
              <a:buNone/>
            </a:pPr>
            <a:r>
              <a:rPr lang="en-US" smtClean="0"/>
              <a:t>OLS is obtained by minimizing the sum of the square errors.  This is done using the partial derivative</a:t>
            </a:r>
            <a:endParaRPr lang="en-US" smtClean="0">
              <a:cs typeface="Tahoma" pitchFamily="34" charset="0"/>
            </a:endParaRPr>
          </a:p>
          <a:p>
            <a:pPr marL="280988" indent="-280988" eaLnBrk="1" hangingPunct="1">
              <a:buFont typeface="Wingdings" pitchFamily="2" charset="2"/>
              <a:buNone/>
            </a:pPr>
            <a:endParaRPr lang="en-US" sz="3200" smtClean="0">
              <a:cs typeface="Tahoma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9219" name="Equation" r:id="rId4" imgW="114120" imgH="215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14282" y="2214553"/>
          <a:ext cx="6643734" cy="4555703"/>
        </p:xfrm>
        <a:graphic>
          <a:graphicData uri="http://schemas.openxmlformats.org/presentationml/2006/ole">
            <p:oleObj spid="_x0000_s9220" name="Equation" r:id="rId5" imgW="2666880" imgH="1828800" progId="Equation.3">
              <p:embed/>
            </p:oleObj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6096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 smtClean="0">
                <a:solidFill>
                  <a:schemeClr val="tx1"/>
                </a:solidFill>
              </a:rPr>
              <a:t>6.1.1 Deriving OLS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19200"/>
            <a:ext cx="9144000" cy="4876800"/>
          </a:xfrm>
          <a:noFill/>
        </p:spPr>
        <p:txBody>
          <a:bodyPr lIns="90487" tIns="44450" rIns="90487" bIns="44450"/>
          <a:lstStyle/>
          <a:p>
            <a:pPr marL="280988" indent="-280988" eaLnBrk="1" hangingPunct="1">
              <a:buFont typeface="Wingdings" pitchFamily="2" charset="2"/>
              <a:buNone/>
            </a:pPr>
            <a:r>
              <a:rPr lang="en-US" smtClean="0"/>
              <a:t>These can simplify to:</a:t>
            </a:r>
            <a:endParaRPr lang="en-US" smtClean="0">
              <a:cs typeface="Tahoma" pitchFamily="34" charset="0"/>
            </a:endParaRPr>
          </a:p>
          <a:p>
            <a:pPr marL="280988" indent="-280988" eaLnBrk="1" hangingPunct="1">
              <a:buFont typeface="Wingdings" pitchFamily="2" charset="2"/>
              <a:buNone/>
            </a:pPr>
            <a:endParaRPr lang="en-US" sz="3200" smtClean="0">
              <a:cs typeface="Tahoma" pitchFamily="34" charset="0"/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42844" y="1857364"/>
          <a:ext cx="7150100" cy="4397375"/>
        </p:xfrm>
        <a:graphic>
          <a:graphicData uri="http://schemas.openxmlformats.org/presentationml/2006/ole">
            <p:oleObj spid="_x0000_s10243" name="Equation" r:id="rId4" imgW="2869920" imgH="1765080" progId="Equation.3">
              <p:embed/>
            </p:oleObj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0"/>
            <a:ext cx="6096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 smtClean="0">
                <a:solidFill>
                  <a:schemeClr val="tx1"/>
                </a:solidFill>
              </a:rPr>
              <a:t>6.1.1 Deriving OLS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These can be expressed in their normal equations form:</a:t>
            </a:r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Notice that we have two equations with two unknowns (</a:t>
            </a:r>
            <a:r>
              <a:rPr lang="el-GR" dirty="0" smtClean="0"/>
              <a:t>β</a:t>
            </a:r>
            <a:r>
              <a:rPr lang="en-US" dirty="0" smtClean="0"/>
              <a:t>2hat and </a:t>
            </a:r>
            <a:r>
              <a:rPr lang="el-GR" dirty="0" smtClean="0"/>
              <a:t>β</a:t>
            </a:r>
            <a:r>
              <a:rPr lang="en-US" dirty="0" smtClean="0"/>
              <a:t>1hat).  All other components come from our data set.</a:t>
            </a:r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>
              <a:cs typeface="Tahoma" pitchFamily="34" charset="0"/>
            </a:endParaRPr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cs typeface="Tahoma" pitchFamily="34" charset="0"/>
              </a:rPr>
              <a:t>After some math, we get the OLS estimates of </a:t>
            </a:r>
            <a:r>
              <a:rPr lang="el-GR" dirty="0" smtClean="0"/>
              <a:t>β</a:t>
            </a:r>
            <a:r>
              <a:rPr lang="en-US" dirty="0" smtClean="0">
                <a:cs typeface="Tahoma" pitchFamily="34" charset="0"/>
              </a:rPr>
              <a:t>1hat and </a:t>
            </a:r>
            <a:r>
              <a:rPr lang="el-GR" dirty="0" smtClean="0"/>
              <a:t>β</a:t>
            </a:r>
            <a:r>
              <a:rPr lang="en-US" dirty="0" smtClean="0">
                <a:cs typeface="Tahoma" pitchFamily="34" charset="0"/>
              </a:rPr>
              <a:t>2hat:</a:t>
            </a:r>
          </a:p>
          <a:p>
            <a:pPr marL="280988" indent="-280988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cs typeface="Tahoma" pitchFamily="34" charset="0"/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42844" y="1500174"/>
          <a:ext cx="4997450" cy="2405063"/>
        </p:xfrm>
        <a:graphic>
          <a:graphicData uri="http://schemas.openxmlformats.org/presentationml/2006/ole">
            <p:oleObj spid="_x0000_s11267" name="Equation" r:id="rId4" imgW="2006280" imgH="965160" progId="Equation.3">
              <p:embed/>
            </p:oleObj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0"/>
            <a:ext cx="6096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 smtClean="0">
                <a:solidFill>
                  <a:schemeClr val="tx1"/>
                </a:solidFill>
              </a:rPr>
              <a:t>6.1.1 Deriving OLS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280988" indent="-280988" eaLnBrk="1" hangingPunct="1">
              <a:buFont typeface="Wingdings" pitchFamily="2" charset="2"/>
              <a:buNone/>
            </a:pPr>
            <a:endParaRPr lang="en-US" sz="3200" dirty="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sz="3200" dirty="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 smtClean="0"/>
          </a:p>
          <a:p>
            <a:pPr marL="280988" indent="-280988" eaLnBrk="1" hangingPunct="1">
              <a:buFont typeface="Wingdings" pitchFamily="2" charset="2"/>
              <a:buNone/>
            </a:pPr>
            <a:r>
              <a:rPr lang="en-US" dirty="0" smtClean="0"/>
              <a:t>Finally, we </a:t>
            </a:r>
            <a:r>
              <a:rPr lang="en-US" dirty="0" smtClean="0"/>
              <a:t>check </a:t>
            </a:r>
            <a:r>
              <a:rPr lang="en-US" dirty="0" smtClean="0"/>
              <a:t>the second derivative to confirm a minimum.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14282" y="857232"/>
          <a:ext cx="3860800" cy="4872038"/>
        </p:xfrm>
        <a:graphic>
          <a:graphicData uri="http://schemas.openxmlformats.org/presentationml/2006/ole">
            <p:oleObj spid="_x0000_s12291" name="Equation" r:id="rId4" imgW="1549080" imgH="1955520" progId="Equation.3">
              <p:embed/>
            </p:oleObj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 smtClean="0">
                <a:solidFill>
                  <a:schemeClr val="tx1"/>
                </a:solidFill>
              </a:rPr>
              <a:t>6.2 OLS Estimators and Goodness of Fit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14400"/>
            <a:ext cx="9144000" cy="2667000"/>
          </a:xfrm>
          <a:noFill/>
        </p:spPr>
        <p:txBody>
          <a:bodyPr lIns="90487" tIns="44450" rIns="90487" bIns="44450"/>
          <a:lstStyle/>
          <a:p>
            <a:pPr marL="280988" indent="-280988" eaLnBrk="1" hangingPunct="1">
              <a:buFont typeface="Wingdings" pitchFamily="2" charset="2"/>
              <a:buNone/>
            </a:pPr>
            <a:r>
              <a:rPr lang="en-US" smtClean="0"/>
              <a:t>On average, OLS works well:</a:t>
            </a:r>
          </a:p>
          <a:p>
            <a:pPr marL="280988" indent="-280988" eaLnBrk="1" hangingPunct="1">
              <a:buFont typeface="Wingdings" pitchFamily="2" charset="2"/>
              <a:buChar char="Ø"/>
            </a:pPr>
            <a:r>
              <a:rPr lang="en-US" smtClean="0"/>
              <a:t>The average of the estimated errors is zero</a:t>
            </a:r>
          </a:p>
          <a:p>
            <a:pPr marL="280988" indent="-280988" eaLnBrk="1" hangingPunct="1">
              <a:buFont typeface="Wingdings" pitchFamily="2" charset="2"/>
              <a:buChar char="Ø"/>
            </a:pPr>
            <a:r>
              <a:rPr lang="en-US" smtClean="0"/>
              <a:t>The average of the estimated Y’s is always the average of the observed Y’s</a:t>
            </a:r>
          </a:p>
          <a:p>
            <a:pPr marL="280988" indent="-280988" eaLnBrk="1" hangingPunct="1">
              <a:buFont typeface="Wingdings" pitchFamily="2" charset="2"/>
              <a:buNone/>
            </a:pPr>
            <a:r>
              <a:rPr lang="en-US" smtClean="0"/>
              <a:t>Proof:</a:t>
            </a:r>
          </a:p>
          <a:p>
            <a:pPr marL="280988" indent="-280988" eaLnBrk="1" hangingPunct="1">
              <a:buFont typeface="Wingdings" pitchFamily="2" charset="2"/>
              <a:buNone/>
            </a:pPr>
            <a:endParaRPr lang="en-US" sz="320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sz="3200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smtClean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800600" y="2895600"/>
            <a:ext cx="3733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r>
              <a:rPr kumimoji="0" lang="en-US" sz="2800" kern="0" dirty="0">
                <a:latin typeface="+mn-lt"/>
                <a:cs typeface="+mn-cs"/>
              </a:rPr>
              <a:t>Note: This comes from our derivation of OLS as the sum of squared errors.</a:t>
            </a: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32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32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285852" y="3000372"/>
          <a:ext cx="3498091" cy="3500462"/>
        </p:xfrm>
        <a:graphic>
          <a:graphicData uri="http://schemas.openxmlformats.org/presentationml/2006/ole">
            <p:oleObj spid="_x0000_s31746" name="Equation" r:id="rId4" imgW="965160" imgH="965160" progId="Equation.3">
              <p:embed/>
            </p:oleObj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163</Words>
  <Application>Microsoft Office PowerPoint</Application>
  <PresentationFormat>On-screen Show (4:3)</PresentationFormat>
  <Paragraphs>53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Generic</vt:lpstr>
      <vt:lpstr>Equation</vt:lpstr>
      <vt:lpstr>Microsoft Equation 3.0</vt:lpstr>
      <vt:lpstr>6.1.1 Deriving OLS</vt:lpstr>
      <vt:lpstr>6.1.1 Deriving OLS</vt:lpstr>
      <vt:lpstr>6.1.1 Deriving OLS</vt:lpstr>
      <vt:lpstr>6.1.1 Deriving OLS</vt:lpstr>
      <vt:lpstr>6.2 OLS Estimators and Goodness of Fit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6.1.1 Deriving OLS</dc:title>
  <dc:creator>Lorne</dc:creator>
  <cp:lastModifiedBy>Lorne</cp:lastModifiedBy>
  <cp:revision>6</cp:revision>
  <dcterms:created xsi:type="dcterms:W3CDTF">2016-01-07T05:05:27Z</dcterms:created>
  <dcterms:modified xsi:type="dcterms:W3CDTF">2016-03-31T02:01:23Z</dcterms:modified>
</cp:coreProperties>
</file>