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47"/>
  </p:notesMasterIdLst>
  <p:handoutMasterIdLst>
    <p:handoutMasterId r:id="rId48"/>
  </p:handoutMasterIdLst>
  <p:sldIdLst>
    <p:sldId id="364" r:id="rId2"/>
    <p:sldId id="537" r:id="rId3"/>
    <p:sldId id="431" r:id="rId4"/>
    <p:sldId id="496" r:id="rId5"/>
    <p:sldId id="462" r:id="rId6"/>
    <p:sldId id="499" r:id="rId7"/>
    <p:sldId id="500" r:id="rId8"/>
    <p:sldId id="501" r:id="rId9"/>
    <p:sldId id="503" r:id="rId10"/>
    <p:sldId id="522" r:id="rId11"/>
    <p:sldId id="521" r:id="rId12"/>
    <p:sldId id="523" r:id="rId13"/>
    <p:sldId id="502" r:id="rId14"/>
    <p:sldId id="504" r:id="rId15"/>
    <p:sldId id="505" r:id="rId16"/>
    <p:sldId id="506" r:id="rId17"/>
    <p:sldId id="507" r:id="rId18"/>
    <p:sldId id="508" r:id="rId19"/>
    <p:sldId id="509" r:id="rId20"/>
    <p:sldId id="510" r:id="rId21"/>
    <p:sldId id="511" r:id="rId22"/>
    <p:sldId id="512" r:id="rId23"/>
    <p:sldId id="513" r:id="rId24"/>
    <p:sldId id="514" r:id="rId25"/>
    <p:sldId id="515" r:id="rId26"/>
    <p:sldId id="516" r:id="rId27"/>
    <p:sldId id="517" r:id="rId28"/>
    <p:sldId id="518" r:id="rId29"/>
    <p:sldId id="519" r:id="rId30"/>
    <p:sldId id="524" r:id="rId31"/>
    <p:sldId id="525" r:id="rId32"/>
    <p:sldId id="520" r:id="rId33"/>
    <p:sldId id="526" r:id="rId34"/>
    <p:sldId id="527" r:id="rId35"/>
    <p:sldId id="528" r:id="rId36"/>
    <p:sldId id="529" r:id="rId37"/>
    <p:sldId id="530" r:id="rId38"/>
    <p:sldId id="533" r:id="rId39"/>
    <p:sldId id="532" r:id="rId40"/>
    <p:sldId id="534" r:id="rId41"/>
    <p:sldId id="535" r:id="rId42"/>
    <p:sldId id="536" r:id="rId43"/>
    <p:sldId id="538" r:id="rId44"/>
    <p:sldId id="539" r:id="rId45"/>
    <p:sldId id="540" r:id="rId46"/>
  </p:sldIdLst>
  <p:sldSz cx="9144000" cy="6858000" type="screen4x3"/>
  <p:notesSz cx="7315200" cy="96012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E6CB"/>
    <a:srgbClr val="C2F0E0"/>
    <a:srgbClr val="DDDDDD"/>
    <a:srgbClr val="000000"/>
    <a:srgbClr val="00CCFF"/>
    <a:srgbClr val="339933"/>
    <a:srgbClr val="0099FF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40" autoAdjust="0"/>
  </p:normalViewPr>
  <p:slideViewPr>
    <p:cSldViewPr>
      <p:cViewPr varScale="1">
        <p:scale>
          <a:sx n="105" d="100"/>
          <a:sy n="105" d="100"/>
        </p:scale>
        <p:origin x="17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A764D7BB-EF42-008D-9DD0-DF8D56CED9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8280AEFF-5D23-9978-31A8-4AAA39F0ADB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4452" name="Rectangle 4">
            <a:extLst>
              <a:ext uri="{FF2B5EF4-FFF2-40B4-BE49-F238E27FC236}">
                <a16:creationId xmlns:a16="http://schemas.microsoft.com/office/drawing/2014/main" id="{DF77963E-379E-8E79-02AB-69B76C588F4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4453" name="Rectangle 5">
            <a:extLst>
              <a:ext uri="{FF2B5EF4-FFF2-40B4-BE49-F238E27FC236}">
                <a16:creationId xmlns:a16="http://schemas.microsoft.com/office/drawing/2014/main" id="{973DD25D-6EA8-045F-B42D-EF7AC36B11D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76DB29E8-1FC8-4E94-AD52-655240B70FC8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B885DA2-A790-FB18-1B8A-64ACE27D7A1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F262E16-2BF1-464B-8645-FCE6F03F829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E93D482A-906C-A024-8B14-698874D5B084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72D7FBC4-6632-7637-D27F-6ED694F2B56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C8830766-DE4A-DE9B-2917-97230894A89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DD8F544E-4D6A-63B5-DF83-220BB849E2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9E5F8566-47AA-4C12-B59C-5EB283093EEA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54DD54D1-2502-66AE-D573-F3CEAE1758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B78A393-26EF-4C25-B260-5874228FFF96}" type="slidenum">
              <a:rPr lang="en-CA" altLang="en-US" sz="1300"/>
              <a:pPr eaLnBrk="1" hangingPunct="1"/>
              <a:t>1</a:t>
            </a:fld>
            <a:endParaRPr lang="en-CA" altLang="en-US" sz="13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75818505-6846-37C4-1142-EB9518D2C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C32A933B-C223-0404-D2C5-F653B843D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49157" name="Rectangle 4">
            <a:extLst>
              <a:ext uri="{FF2B5EF4-FFF2-40B4-BE49-F238E27FC236}">
                <a16:creationId xmlns:a16="http://schemas.microsoft.com/office/drawing/2014/main" id="{C3265AD5-CE81-4B24-4C4D-688636CD6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9158" name="Rectangle 5">
            <a:extLst>
              <a:ext uri="{FF2B5EF4-FFF2-40B4-BE49-F238E27FC236}">
                <a16:creationId xmlns:a16="http://schemas.microsoft.com/office/drawing/2014/main" id="{E70C8559-DF68-C27C-09DE-FB4B14116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9159" name="Rectangle 6">
            <a:extLst>
              <a:ext uri="{FF2B5EF4-FFF2-40B4-BE49-F238E27FC236}">
                <a16:creationId xmlns:a16="http://schemas.microsoft.com/office/drawing/2014/main" id="{1CD941A7-CF77-35D2-0763-73662E85B40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49160" name="Rectangle 7">
            <a:extLst>
              <a:ext uri="{FF2B5EF4-FFF2-40B4-BE49-F238E27FC236}">
                <a16:creationId xmlns:a16="http://schemas.microsoft.com/office/drawing/2014/main" id="{D0E57283-E426-CEBE-4E0E-55EC438527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3C1065D4-529D-DB17-890E-61AE06264E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C5F5F6C-7785-4A96-8621-E730D8E15AC5}" type="slidenum">
              <a:rPr lang="en-CA" altLang="en-US" sz="1300"/>
              <a:pPr eaLnBrk="1" hangingPunct="1"/>
              <a:t>2</a:t>
            </a:fld>
            <a:endParaRPr lang="en-CA" altLang="en-US" sz="13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BE22835B-AFA5-8470-E404-815C4874C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07473857-5CFA-B57E-3329-1FC1EB052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50181" name="Rectangle 4">
            <a:extLst>
              <a:ext uri="{FF2B5EF4-FFF2-40B4-BE49-F238E27FC236}">
                <a16:creationId xmlns:a16="http://schemas.microsoft.com/office/drawing/2014/main" id="{08AB27E9-D552-FBC1-F211-A96C84611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2" name="Rectangle 5">
            <a:extLst>
              <a:ext uri="{FF2B5EF4-FFF2-40B4-BE49-F238E27FC236}">
                <a16:creationId xmlns:a16="http://schemas.microsoft.com/office/drawing/2014/main" id="{B4B98D8A-7A6A-3256-C508-B0EC805D3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3" name="Rectangle 6">
            <a:extLst>
              <a:ext uri="{FF2B5EF4-FFF2-40B4-BE49-F238E27FC236}">
                <a16:creationId xmlns:a16="http://schemas.microsoft.com/office/drawing/2014/main" id="{043F9BB8-8F1A-EC11-976C-D6AAC2BBE4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50184" name="Rectangle 7">
            <a:extLst>
              <a:ext uri="{FF2B5EF4-FFF2-40B4-BE49-F238E27FC236}">
                <a16:creationId xmlns:a16="http://schemas.microsoft.com/office/drawing/2014/main" id="{A4A53B61-F6E8-3071-1E09-9E67DAEB38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92B98A-D380-43ED-ACC0-0C725316E2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57F65E-2082-8F36-24B2-817AF97422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7CDFFB-C480-C536-C948-F88781BEE7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179031-91EB-4B7E-9862-1AD6510FFE3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63808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7D2C1D-F4AD-48AD-4FE4-8062293674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BBCACC-5905-B49B-52F1-AA769DE94E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272F38-A504-AF13-1868-31C270D1F9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05CDA7-611F-4836-8FC2-45C09E5D7AD7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2312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9C9468-B65C-5455-6407-C19D518791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7EC710-22E7-7C3E-CBD1-187E6652FD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187909-D4FA-CDCE-840E-8DFB15DEDD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BEE20C-859D-4F17-9D1C-20C1D6B4B9E4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5638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EEDABAA-5A80-A7D9-4A02-67430531B2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CCA049-7C60-5B89-89A2-766D03AB0D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8003E6-2CEA-D973-00FA-36E8679C3E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E58FA2-EA0F-4E7B-B4C1-F438053429A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629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6E1A34-6BEF-065D-F6F0-0345C6C6EE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C9DD5F-6ADB-2EC4-7138-25173416C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BA2DCD-DE51-AEAA-7C7D-9480CDB4FC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9C202-2C54-410C-9C19-BD7CFB7712A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08081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381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381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0E9B9B-1C64-09EA-2DEB-4E0ADBD51F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BDA5FB-7EBB-B6CD-4787-9426BB9D84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7BABDE-80AB-E393-634E-AF0348745B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C393AF-5B50-4F78-BA9F-D9284303D70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1584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0801252-EC8A-B8DF-5969-805E7A1434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9A2EF0E-E419-FDBB-3628-1F7A864338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F1ACCA2-F5DA-9324-87D2-0171FFA75F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1950F4-1A59-45CD-A1E5-669381996F00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361416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43E0C19-475B-15BB-DCBE-17C7FF36A5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0F067A8-A689-EE89-3182-D335E01E9F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A72DAC4-55DD-D034-DC06-2EC424A10C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398F27-2142-4CDD-8D0F-1846D53E2EE8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54316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CF94D46-E713-5A99-4B89-FAFFCB7FA1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B7A398D-7539-8665-1AB0-B71902F0F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3C26C0-5BB4-7A30-0B1B-4A585FC610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883C5D-78B8-474C-A76C-BB556F7D7DD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05283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A535C1-303A-63A2-7CC8-F494FE961D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17A4ED-36A6-3A64-282D-9AD1977E2C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D8682F-07B0-8D70-2494-DFEC8F541A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F3C6AA-8EEC-4D27-B541-FC351A66E643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7798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F83CEF-67AC-E4AD-50E5-EFED354DBA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649FD0-FB78-D914-3CA2-FA8BD0F9B7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CB09AA-64A9-E2B3-E88A-EDE45CFFC6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E1B879-3CAE-4667-8584-06C84AE7D3ED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91130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685D3F5-D0DC-DFF7-8A2B-0F02D87115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86CF80-7CC4-CB02-85F3-778A328DB9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192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text styles</a:t>
            </a:r>
          </a:p>
          <a:p>
            <a:pPr lvl="1"/>
            <a:r>
              <a:rPr lang="en-CA" altLang="en-US"/>
              <a:t>Second level</a:t>
            </a:r>
          </a:p>
          <a:p>
            <a:pPr lvl="2"/>
            <a:r>
              <a:rPr lang="en-CA" altLang="en-US"/>
              <a:t>Third level</a:t>
            </a:r>
          </a:p>
          <a:p>
            <a:pPr lvl="3"/>
            <a:r>
              <a:rPr lang="en-CA" altLang="en-US"/>
              <a:t>Fourth level</a:t>
            </a:r>
          </a:p>
          <a:p>
            <a:pPr lvl="4"/>
            <a:r>
              <a:rPr lang="en-CA" altLang="en-US"/>
              <a:t>Fifth level</a:t>
            </a:r>
          </a:p>
        </p:txBody>
      </p:sp>
      <p:sp>
        <p:nvSpPr>
          <p:cNvPr id="275460" name="Rectangle 4">
            <a:extLst>
              <a:ext uri="{FF2B5EF4-FFF2-40B4-BE49-F238E27FC236}">
                <a16:creationId xmlns:a16="http://schemas.microsoft.com/office/drawing/2014/main" id="{1638AD1B-338A-A410-8FEB-00707F1343F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75461" name="Rectangle 5">
            <a:extLst>
              <a:ext uri="{FF2B5EF4-FFF2-40B4-BE49-F238E27FC236}">
                <a16:creationId xmlns:a16="http://schemas.microsoft.com/office/drawing/2014/main" id="{6925B171-4261-0B08-D1A9-A56E4161BDF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75462" name="Rectangle 6">
            <a:extLst>
              <a:ext uri="{FF2B5EF4-FFF2-40B4-BE49-F238E27FC236}">
                <a16:creationId xmlns:a16="http://schemas.microsoft.com/office/drawing/2014/main" id="{F6CDBF93-26BD-7C42-C50A-75BB464498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41423C9C-58CF-470A-AC66-6A73035FE0CC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12F1B-92C8-2AE2-2D45-D94853AD6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396ACDD-7989-4CFB-B4E3-7950DE4854FB}" type="slidenum">
              <a:rPr lang="en-CA" altLang="en-US" sz="1400">
                <a:latin typeface="Arial" panose="020B0604020202020204" pitchFamily="34" charset="0"/>
              </a:rPr>
              <a:pPr eaLnBrk="1" hangingPunct="1"/>
              <a:t>1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747540FB-D29D-76A5-AAB7-3474D1E58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A1B612AC-BE72-DC83-BEDF-57A2C31048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altLang="en-US"/>
              <a:t>Ch 12: Capturing Surplus</a:t>
            </a:r>
          </a:p>
        </p:txBody>
      </p:sp>
      <p:sp>
        <p:nvSpPr>
          <p:cNvPr id="403460" name="Rectangle 4">
            <a:extLst>
              <a:ext uri="{FF2B5EF4-FFF2-40B4-BE49-F238E27FC236}">
                <a16:creationId xmlns:a16="http://schemas.microsoft.com/office/drawing/2014/main" id="{9E87D4B1-4969-7805-2D26-E30BB64827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181600"/>
          </a:xfrm>
          <a:noFill/>
        </p:spPr>
        <p:txBody>
          <a:bodyPr lIns="90487" tIns="44450" rIns="90487" bIns="44450"/>
          <a:lstStyle/>
          <a:p>
            <a:pPr marL="0" indent="0" eaLnBrk="1" hangingPunct="1">
              <a:lnSpc>
                <a:spcPct val="80000"/>
              </a:lnSpc>
            </a:pPr>
            <a:r>
              <a:rPr lang="en-US" altLang="en-US" sz="3600" dirty="0"/>
              <a:t>Any firm with </a:t>
            </a:r>
            <a:r>
              <a:rPr lang="en-US" altLang="en-US" sz="3600" u="sng" dirty="0"/>
              <a:t>market power </a:t>
            </a:r>
            <a:r>
              <a:rPr lang="en-US" altLang="en-US" sz="3600" dirty="0"/>
              <a:t>(such as a monopolist) has an incentive to capture (obtain) consumer surplus in order to increase its profits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n-US" sz="1200" dirty="0"/>
          </a:p>
          <a:p>
            <a:pPr marL="0" indent="0" eaLnBrk="1" hangingPunct="1">
              <a:lnSpc>
                <a:spcPct val="80000"/>
              </a:lnSpc>
            </a:pPr>
            <a:r>
              <a:rPr lang="en-US" altLang="en-US" sz="3600" dirty="0"/>
              <a:t>Consumer surplus can be captured though: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3600" dirty="0"/>
              <a:t> 	-Price Discrimination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3600" dirty="0"/>
              <a:t>	-Tie-In’s and Bundling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3600" dirty="0"/>
              <a:t>	-Advertising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n-US" sz="1200" dirty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3600" dirty="0"/>
              <a:t>-Often capturing surplus is disguised as (or intended as) a beneficial program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60" grpId="0" build="p" bldLvl="5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6FD1010-A7CF-A201-347C-81C504958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1B02793-113E-4F65-AAE1-05FB3F40EDA4}" type="slidenum">
              <a:rPr lang="en-CA" altLang="en-US" sz="1400">
                <a:latin typeface="Arial" panose="020B0604020202020204" pitchFamily="34" charset="0"/>
              </a:rPr>
              <a:pPr eaLnBrk="1" hangingPunct="1"/>
              <a:t>10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1267" name="WordArt 2">
            <a:extLst>
              <a:ext uri="{FF2B5EF4-FFF2-40B4-BE49-F238E27FC236}">
                <a16:creationId xmlns:a16="http://schemas.microsoft.com/office/drawing/2014/main" id="{E47ADBC9-A417-200B-DB11-75742C1FE36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52400" y="381000"/>
            <a:ext cx="87630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1st Degree Price Discrimination Example</a:t>
            </a:r>
            <a:endParaRPr lang="en-CA" sz="3600" kern="10">
              <a:solidFill>
                <a:schemeClr val="tx2"/>
              </a:solidFill>
              <a:effectLst>
                <a:outerShdw dist="45791" dir="2021404" algn="ctr" rotWithShape="0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566275" name="Text Box 3">
            <a:extLst>
              <a:ext uri="{FF2B5EF4-FFF2-40B4-BE49-F238E27FC236}">
                <a16:creationId xmlns:a16="http://schemas.microsoft.com/office/drawing/2014/main" id="{CA1DEA1B-A69A-7F70-2760-BD55377ED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Calculate CS,PS and DWL with and without 1</a:t>
            </a:r>
            <a:r>
              <a:rPr lang="en-CA" altLang="en-US" sz="3200" baseline="30000">
                <a:latin typeface="Tahoma" panose="020B0604030504040204" pitchFamily="34" charset="0"/>
              </a:rPr>
              <a:t>st</a:t>
            </a:r>
            <a:r>
              <a:rPr lang="en-CA" altLang="en-US" sz="3200">
                <a:latin typeface="Tahoma" panose="020B0604030504040204" pitchFamily="34" charset="0"/>
              </a:rPr>
              <a:t> Degree Price Discrimination.  Assume that:</a:t>
            </a:r>
          </a:p>
          <a:p>
            <a:r>
              <a:rPr lang="en-CA" altLang="en-US" sz="3200">
                <a:latin typeface="Tahoma" panose="020B0604030504040204" pitchFamily="34" charset="0"/>
                <a:cs typeface="Tahoma" panose="020B0604030504040204" pitchFamily="34" charset="0"/>
              </a:rPr>
              <a:t>P=48-2Q</a:t>
            </a:r>
            <a:r>
              <a:rPr lang="en-CA" altLang="en-US" sz="3200" baseline="30000">
                <a:latin typeface="Tahoma" panose="020B0604030504040204" pitchFamily="34" charset="0"/>
                <a:cs typeface="Tahoma" panose="020B0604030504040204" pitchFamily="34" charset="0"/>
              </a:rPr>
              <a:t>d</a:t>
            </a:r>
            <a:endParaRPr lang="en-CA" altLang="en-US" sz="320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  <a:cs typeface="Tahoma" panose="020B0604030504040204" pitchFamily="34" charset="0"/>
              </a:rPr>
              <a:t>MC=4Q</a:t>
            </a:r>
            <a:endParaRPr lang="el-GR" altLang="en-US" sz="320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60EC7723-365A-B93C-6EE6-DAF9CCB07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362200"/>
            <a:ext cx="3733800" cy="4524375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eaLnBrk="0" hangingPunct="0">
              <a:defRPr/>
            </a:pPr>
            <a:r>
              <a:rPr lang="en-CA" sz="3200" dirty="0">
                <a:latin typeface="Tahoma" pitchFamily="34" charset="0"/>
              </a:rPr>
              <a:t>Without:</a:t>
            </a:r>
          </a:p>
          <a:p>
            <a:pPr marL="457200" indent="-457200" eaLnBrk="0" hangingPunct="0">
              <a:defRPr/>
            </a:pPr>
            <a:r>
              <a:rPr lang="en-CA" sz="3200" dirty="0">
                <a:latin typeface="Tahoma" pitchFamily="34" charset="0"/>
                <a:cs typeface="Tahoma" pitchFamily="34" charset="0"/>
              </a:rPr>
              <a:t>MR=MC</a:t>
            </a:r>
          </a:p>
          <a:p>
            <a:pPr marL="457200" indent="-457200" eaLnBrk="0" hangingPunct="0">
              <a:defRPr/>
            </a:pPr>
            <a:r>
              <a:rPr lang="en-CA" sz="3200" dirty="0">
                <a:latin typeface="Tahoma" pitchFamily="34" charset="0"/>
                <a:cs typeface="Tahoma" pitchFamily="34" charset="0"/>
              </a:rPr>
              <a:t>48-4Q=4Q</a:t>
            </a:r>
          </a:p>
          <a:p>
            <a:pPr marL="457200" indent="-457200" eaLnBrk="0" hangingPunct="0">
              <a:defRPr/>
            </a:pPr>
            <a:r>
              <a:rPr lang="en-CA" sz="3200" dirty="0">
                <a:latin typeface="Tahoma" pitchFamily="34" charset="0"/>
                <a:cs typeface="Tahoma" pitchFamily="34" charset="0"/>
              </a:rPr>
              <a:t>6=Q</a:t>
            </a:r>
          </a:p>
          <a:p>
            <a:pPr marL="457200" indent="-457200" eaLnBrk="0" hangingPunct="0">
              <a:defRPr/>
            </a:pPr>
            <a:endParaRPr lang="en-CA" sz="3200" dirty="0">
              <a:latin typeface="Tahoma" pitchFamily="34" charset="0"/>
              <a:cs typeface="Tahoma" pitchFamily="34" charset="0"/>
            </a:endParaRPr>
          </a:p>
          <a:p>
            <a:pPr marL="457200" indent="-457200" eaLnBrk="0" hangingPunct="0">
              <a:defRPr/>
            </a:pPr>
            <a:r>
              <a:rPr lang="en-CA" sz="3200" dirty="0">
                <a:latin typeface="Tahoma" pitchFamily="34" charset="0"/>
                <a:cs typeface="Tahoma" pitchFamily="34" charset="0"/>
              </a:rPr>
              <a:t>P=48-2Q</a:t>
            </a:r>
          </a:p>
          <a:p>
            <a:pPr marL="457200" indent="-457200" eaLnBrk="0" hangingPunct="0">
              <a:defRPr/>
            </a:pPr>
            <a:r>
              <a:rPr lang="en-CA" sz="3200" dirty="0">
                <a:latin typeface="Tahoma" pitchFamily="34" charset="0"/>
                <a:cs typeface="Tahoma" pitchFamily="34" charset="0"/>
              </a:rPr>
              <a:t>P=48-2(6)=36</a:t>
            </a:r>
          </a:p>
          <a:p>
            <a:pPr marL="457200" indent="-457200" eaLnBrk="0" hangingPunct="0">
              <a:defRPr/>
            </a:pPr>
            <a:r>
              <a:rPr lang="en-CA" sz="3200" dirty="0">
                <a:latin typeface="Tahoma" pitchFamily="34" charset="0"/>
                <a:cs typeface="Tahoma" pitchFamily="34" charset="0"/>
              </a:rPr>
              <a:t>MC=4Q</a:t>
            </a:r>
          </a:p>
          <a:p>
            <a:pPr marL="457200" indent="-457200" eaLnBrk="0" hangingPunct="0">
              <a:defRPr/>
            </a:pPr>
            <a:r>
              <a:rPr lang="en-CA" sz="3200" dirty="0">
                <a:latin typeface="Tahoma" pitchFamily="34" charset="0"/>
                <a:cs typeface="Tahoma" pitchFamily="34" charset="0"/>
              </a:rPr>
              <a:t>MC=4(6)=24</a:t>
            </a:r>
            <a:endParaRPr lang="en-CA" sz="3200" dirty="0">
              <a:latin typeface="Tahoma" pitchFamily="34" charset="0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9C57AB1E-C935-C9B4-2C78-ADA2C80EC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17875"/>
            <a:ext cx="5105400" cy="3540125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eaLnBrk="0" hangingPunct="0">
              <a:defRPr/>
            </a:pPr>
            <a:r>
              <a:rPr lang="en-CA" sz="3200" dirty="0">
                <a:latin typeface="Tahoma" pitchFamily="34" charset="0"/>
              </a:rPr>
              <a:t>With Price Discrimination:</a:t>
            </a:r>
          </a:p>
          <a:p>
            <a:pPr marL="457200" indent="-457200" eaLnBrk="0" hangingPunct="0">
              <a:defRPr/>
            </a:pPr>
            <a:r>
              <a:rPr lang="en-CA" sz="3200" dirty="0">
                <a:latin typeface="Tahoma" pitchFamily="34" charset="0"/>
                <a:cs typeface="Tahoma" pitchFamily="34" charset="0"/>
              </a:rPr>
              <a:t>MR=D=MC</a:t>
            </a:r>
          </a:p>
          <a:p>
            <a:pPr marL="457200" indent="-457200" eaLnBrk="0" hangingPunct="0">
              <a:defRPr/>
            </a:pPr>
            <a:r>
              <a:rPr lang="en-CA" sz="3200" dirty="0">
                <a:latin typeface="Tahoma" pitchFamily="34" charset="0"/>
                <a:cs typeface="Tahoma" pitchFamily="34" charset="0"/>
              </a:rPr>
              <a:t>48-2Q=4Q</a:t>
            </a:r>
          </a:p>
          <a:p>
            <a:pPr marL="457200" indent="-457200" eaLnBrk="0" hangingPunct="0">
              <a:defRPr/>
            </a:pPr>
            <a:r>
              <a:rPr lang="en-CA" sz="3200" dirty="0">
                <a:latin typeface="Tahoma" pitchFamily="34" charset="0"/>
                <a:cs typeface="Tahoma" pitchFamily="34" charset="0"/>
              </a:rPr>
              <a:t>8=Q (PC Q)</a:t>
            </a:r>
          </a:p>
          <a:p>
            <a:pPr marL="457200" indent="-457200" eaLnBrk="0" hangingPunct="0">
              <a:defRPr/>
            </a:pPr>
            <a:endParaRPr lang="en-CA" sz="3200" dirty="0">
              <a:latin typeface="Tahoma" pitchFamily="34" charset="0"/>
              <a:cs typeface="Tahoma" pitchFamily="34" charset="0"/>
            </a:endParaRPr>
          </a:p>
          <a:p>
            <a:pPr marL="457200" indent="-457200" eaLnBrk="0" hangingPunct="0">
              <a:defRPr/>
            </a:pPr>
            <a:r>
              <a:rPr lang="en-CA" sz="3200" dirty="0">
                <a:latin typeface="Tahoma" pitchFamily="34" charset="0"/>
                <a:cs typeface="Tahoma" pitchFamily="34" charset="0"/>
              </a:rPr>
              <a:t>Min P=48-2Q</a:t>
            </a:r>
          </a:p>
          <a:p>
            <a:pPr marL="457200" indent="-457200" eaLnBrk="0" hangingPunct="0">
              <a:defRPr/>
            </a:pPr>
            <a:r>
              <a:rPr lang="en-CA" sz="3200" dirty="0">
                <a:latin typeface="Tahoma" pitchFamily="34" charset="0"/>
                <a:cs typeface="Tahoma" pitchFamily="34" charset="0"/>
              </a:rPr>
              <a:t>Min P=48-2(8)=32 (PC P)</a:t>
            </a:r>
            <a:endParaRPr lang="en-CA" sz="3200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75" grpId="0" build="p"/>
      <p:bldP spid="6" grpId="0" build="p" animBg="1"/>
      <p:bldP spid="7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3">
            <a:extLst>
              <a:ext uri="{FF2B5EF4-FFF2-40B4-BE49-F238E27FC236}">
                <a16:creationId xmlns:a16="http://schemas.microsoft.com/office/drawing/2014/main" id="{2382688B-B22C-B9A8-D0A0-3ABC24272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D10311B-DCF5-4567-A6B3-23FC155B6FFB}" type="slidenum">
              <a:rPr lang="en-CA" altLang="en-US" sz="1400">
                <a:latin typeface="Arial" panose="020B0604020202020204" pitchFamily="34" charset="0"/>
              </a:rPr>
              <a:pPr eaLnBrk="1" hangingPunct="1"/>
              <a:t>11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62178" name="Freeform 2">
            <a:extLst>
              <a:ext uri="{FF2B5EF4-FFF2-40B4-BE49-F238E27FC236}">
                <a16:creationId xmlns:a16="http://schemas.microsoft.com/office/drawing/2014/main" id="{F4FC0F2A-FED8-F457-EDFC-09D772826515}"/>
              </a:ext>
            </a:extLst>
          </p:cNvPr>
          <p:cNvSpPr>
            <a:spLocks/>
          </p:cNvSpPr>
          <p:nvPr/>
        </p:nvSpPr>
        <p:spPr bwMode="auto">
          <a:xfrm rot="-5400000">
            <a:off x="2133600" y="2667000"/>
            <a:ext cx="762000" cy="9144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292" name="Freeform 3">
            <a:extLst>
              <a:ext uri="{FF2B5EF4-FFF2-40B4-BE49-F238E27FC236}">
                <a16:creationId xmlns:a16="http://schemas.microsoft.com/office/drawing/2014/main" id="{710725CB-CBDD-2A48-B5EC-4B01D36D9379}"/>
              </a:ext>
            </a:extLst>
          </p:cNvPr>
          <p:cNvSpPr>
            <a:spLocks/>
          </p:cNvSpPr>
          <p:nvPr/>
        </p:nvSpPr>
        <p:spPr bwMode="auto">
          <a:xfrm>
            <a:off x="533400" y="2743200"/>
            <a:ext cx="1524000" cy="3276600"/>
          </a:xfrm>
          <a:custGeom>
            <a:avLst/>
            <a:gdLst>
              <a:gd name="T0" fmla="*/ 0 w 960"/>
              <a:gd name="T1" fmla="*/ 0 h 2064"/>
              <a:gd name="T2" fmla="*/ 2147483647 w 960"/>
              <a:gd name="T3" fmla="*/ 0 h 2064"/>
              <a:gd name="T4" fmla="*/ 2147483647 w 960"/>
              <a:gd name="T5" fmla="*/ 2147483647 h 2064"/>
              <a:gd name="T6" fmla="*/ 0 w 960"/>
              <a:gd name="T7" fmla="*/ 2147483647 h 2064"/>
              <a:gd name="T8" fmla="*/ 0 w 960"/>
              <a:gd name="T9" fmla="*/ 0 h 20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0"/>
              <a:gd name="T16" fmla="*/ 0 h 2064"/>
              <a:gd name="T17" fmla="*/ 960 w 960"/>
              <a:gd name="T18" fmla="*/ 2064 h 20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0" h="2064">
                <a:moveTo>
                  <a:pt x="0" y="0"/>
                </a:moveTo>
                <a:lnTo>
                  <a:pt x="960" y="0"/>
                </a:lnTo>
                <a:lnTo>
                  <a:pt x="960" y="1104"/>
                </a:lnTo>
                <a:lnTo>
                  <a:pt x="0" y="2064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293" name="Freeform 4">
            <a:extLst>
              <a:ext uri="{FF2B5EF4-FFF2-40B4-BE49-F238E27FC236}">
                <a16:creationId xmlns:a16="http://schemas.microsoft.com/office/drawing/2014/main" id="{0CEFE3B4-350F-9DEE-72DE-DF12C0626FD1}"/>
              </a:ext>
            </a:extLst>
          </p:cNvPr>
          <p:cNvSpPr>
            <a:spLocks/>
          </p:cNvSpPr>
          <p:nvPr/>
        </p:nvSpPr>
        <p:spPr bwMode="auto">
          <a:xfrm flipV="1">
            <a:off x="533400" y="1371600"/>
            <a:ext cx="1524000" cy="13716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62181" name="Freeform 5">
            <a:extLst>
              <a:ext uri="{FF2B5EF4-FFF2-40B4-BE49-F238E27FC236}">
                <a16:creationId xmlns:a16="http://schemas.microsoft.com/office/drawing/2014/main" id="{4AA95AE1-69F7-16E1-633A-D18F43EE86B4}"/>
              </a:ext>
            </a:extLst>
          </p:cNvPr>
          <p:cNvSpPr>
            <a:spLocks/>
          </p:cNvSpPr>
          <p:nvPr/>
        </p:nvSpPr>
        <p:spPr bwMode="auto">
          <a:xfrm>
            <a:off x="2057400" y="3505200"/>
            <a:ext cx="990600" cy="9906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295" name="Line 6">
            <a:extLst>
              <a:ext uri="{FF2B5EF4-FFF2-40B4-BE49-F238E27FC236}">
                <a16:creationId xmlns:a16="http://schemas.microsoft.com/office/drawing/2014/main" id="{B4754CCF-AC3C-75B0-3191-DA2708D296B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054725"/>
            <a:ext cx="6172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296" name="Line 7">
            <a:extLst>
              <a:ext uri="{FF2B5EF4-FFF2-40B4-BE49-F238E27FC236}">
                <a16:creationId xmlns:a16="http://schemas.microsoft.com/office/drawing/2014/main" id="{4CEB555F-563F-CEE7-493E-1D79E04CA4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404813"/>
            <a:ext cx="0" cy="563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297" name="Line 8">
            <a:extLst>
              <a:ext uri="{FF2B5EF4-FFF2-40B4-BE49-F238E27FC236}">
                <a16:creationId xmlns:a16="http://schemas.microsoft.com/office/drawing/2014/main" id="{D228EAE2-0611-647C-B4D7-003DCB0EA6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3276600"/>
            <a:ext cx="2743200" cy="2778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298" name="Text Box 9">
            <a:extLst>
              <a:ext uri="{FF2B5EF4-FFF2-40B4-BE49-F238E27FC236}">
                <a16:creationId xmlns:a16="http://schemas.microsoft.com/office/drawing/2014/main" id="{FAF82D08-1D4C-76BB-E65A-8F6D449E5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429000"/>
            <a:ext cx="103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MC=S</a:t>
            </a:r>
          </a:p>
        </p:txBody>
      </p:sp>
      <p:sp>
        <p:nvSpPr>
          <p:cNvPr id="12299" name="Line 10">
            <a:extLst>
              <a:ext uri="{FF2B5EF4-FFF2-40B4-BE49-F238E27FC236}">
                <a16:creationId xmlns:a16="http://schemas.microsoft.com/office/drawing/2014/main" id="{982D8882-9FE5-8623-A61A-7A30CDB9F37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371600"/>
            <a:ext cx="5257800" cy="464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0" name="Text Box 11">
            <a:extLst>
              <a:ext uri="{FF2B5EF4-FFF2-40B4-BE49-F238E27FC236}">
                <a16:creationId xmlns:a16="http://schemas.microsoft.com/office/drawing/2014/main" id="{C1671595-4F49-BF65-C50E-CF618AE5E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4953000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</a:t>
            </a:r>
          </a:p>
        </p:txBody>
      </p:sp>
      <p:sp>
        <p:nvSpPr>
          <p:cNvPr id="12301" name="Line 12">
            <a:extLst>
              <a:ext uri="{FF2B5EF4-FFF2-40B4-BE49-F238E27FC236}">
                <a16:creationId xmlns:a16="http://schemas.microsoft.com/office/drawing/2014/main" id="{1AC216CC-4565-E847-0A05-59FB26D277A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406525"/>
            <a:ext cx="2667000" cy="525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2" name="Text Box 13">
            <a:extLst>
              <a:ext uri="{FF2B5EF4-FFF2-40B4-BE49-F238E27FC236}">
                <a16:creationId xmlns:a16="http://schemas.microsoft.com/office/drawing/2014/main" id="{E7E4A816-4ECB-F30A-0547-7C10AA5378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64008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</a:p>
        </p:txBody>
      </p:sp>
      <p:sp>
        <p:nvSpPr>
          <p:cNvPr id="12303" name="Line 14">
            <a:extLst>
              <a:ext uri="{FF2B5EF4-FFF2-40B4-BE49-F238E27FC236}">
                <a16:creationId xmlns:a16="http://schemas.microsoft.com/office/drawing/2014/main" id="{010AF1F9-47D9-FC87-D281-33A11053A6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778125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4" name="Line 15">
            <a:extLst>
              <a:ext uri="{FF2B5EF4-FFF2-40B4-BE49-F238E27FC236}">
                <a16:creationId xmlns:a16="http://schemas.microsoft.com/office/drawing/2014/main" id="{A2E12356-F29E-A86E-9B06-15A1676BA7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2743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5" name="Text Box 16">
            <a:extLst>
              <a:ext uri="{FF2B5EF4-FFF2-40B4-BE49-F238E27FC236}">
                <a16:creationId xmlns:a16="http://schemas.microsoft.com/office/drawing/2014/main" id="{73DEB122-C231-E34C-D057-11E833433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425" y="60198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6</a:t>
            </a:r>
          </a:p>
        </p:txBody>
      </p:sp>
      <p:sp>
        <p:nvSpPr>
          <p:cNvPr id="12306" name="Text Box 17">
            <a:extLst>
              <a:ext uri="{FF2B5EF4-FFF2-40B4-BE49-F238E27FC236}">
                <a16:creationId xmlns:a16="http://schemas.microsoft.com/office/drawing/2014/main" id="{AC808F0D-CBE1-40C5-ACB4-95B206EB9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92375"/>
            <a:ext cx="492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36</a:t>
            </a:r>
          </a:p>
        </p:txBody>
      </p:sp>
      <p:sp>
        <p:nvSpPr>
          <p:cNvPr id="12307" name="Line 18">
            <a:extLst>
              <a:ext uri="{FF2B5EF4-FFF2-40B4-BE49-F238E27FC236}">
                <a16:creationId xmlns:a16="http://schemas.microsoft.com/office/drawing/2014/main" id="{4111F8E6-494B-6332-73B7-B22F083840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3505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8" name="Text Box 19">
            <a:extLst>
              <a:ext uri="{FF2B5EF4-FFF2-40B4-BE49-F238E27FC236}">
                <a16:creationId xmlns:a16="http://schemas.microsoft.com/office/drawing/2014/main" id="{5E3B3AF8-9CCB-F8E1-CB56-D122A5665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67200"/>
            <a:ext cx="492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24</a:t>
            </a:r>
          </a:p>
        </p:txBody>
      </p:sp>
      <p:sp>
        <p:nvSpPr>
          <p:cNvPr id="12309" name="Line 20">
            <a:extLst>
              <a:ext uri="{FF2B5EF4-FFF2-40B4-BE49-F238E27FC236}">
                <a16:creationId xmlns:a16="http://schemas.microsoft.com/office/drawing/2014/main" id="{11A8F01E-E179-C9EF-D6A8-3A3ECA09521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40125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10" name="Text Box 21">
            <a:extLst>
              <a:ext uri="{FF2B5EF4-FFF2-40B4-BE49-F238E27FC236}">
                <a16:creationId xmlns:a16="http://schemas.microsoft.com/office/drawing/2014/main" id="{59FA75D9-0E13-0367-C265-043F38E43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4663" y="6019800"/>
            <a:ext cx="3381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8</a:t>
            </a:r>
          </a:p>
        </p:txBody>
      </p:sp>
      <p:sp>
        <p:nvSpPr>
          <p:cNvPr id="12311" name="Text Box 22">
            <a:extLst>
              <a:ext uri="{FF2B5EF4-FFF2-40B4-BE49-F238E27FC236}">
                <a16:creationId xmlns:a16="http://schemas.microsoft.com/office/drawing/2014/main" id="{00D0CB7A-CAC7-E9C4-02C3-14DFAF1B7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22098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A</a:t>
            </a:r>
          </a:p>
        </p:txBody>
      </p:sp>
      <p:sp>
        <p:nvSpPr>
          <p:cNvPr id="12312" name="Text Box 23">
            <a:extLst>
              <a:ext uri="{FF2B5EF4-FFF2-40B4-BE49-F238E27FC236}">
                <a16:creationId xmlns:a16="http://schemas.microsoft.com/office/drawing/2014/main" id="{E952A378-971F-4B1B-8054-4869E23B6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95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B</a:t>
            </a:r>
          </a:p>
        </p:txBody>
      </p:sp>
      <p:sp>
        <p:nvSpPr>
          <p:cNvPr id="12313" name="Text Box 24">
            <a:extLst>
              <a:ext uri="{FF2B5EF4-FFF2-40B4-BE49-F238E27FC236}">
                <a16:creationId xmlns:a16="http://schemas.microsoft.com/office/drawing/2014/main" id="{3B8DD59D-E3B4-5364-5CCE-487B5CBD0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9788" y="30480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C</a:t>
            </a:r>
          </a:p>
        </p:txBody>
      </p:sp>
      <p:sp>
        <p:nvSpPr>
          <p:cNvPr id="12314" name="Text Box 25">
            <a:extLst>
              <a:ext uri="{FF2B5EF4-FFF2-40B4-BE49-F238E27FC236}">
                <a16:creationId xmlns:a16="http://schemas.microsoft.com/office/drawing/2014/main" id="{8CE03B99-2195-1E86-F00B-E2DA0E6F9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038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</a:t>
            </a:r>
          </a:p>
        </p:txBody>
      </p:sp>
      <p:sp>
        <p:nvSpPr>
          <p:cNvPr id="12315" name="Text Box 26">
            <a:extLst>
              <a:ext uri="{FF2B5EF4-FFF2-40B4-BE49-F238E27FC236}">
                <a16:creationId xmlns:a16="http://schemas.microsoft.com/office/drawing/2014/main" id="{C9D3CB02-2F57-27B5-D9B9-23961E8B6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0" y="36163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E</a:t>
            </a:r>
          </a:p>
        </p:txBody>
      </p:sp>
      <p:sp>
        <p:nvSpPr>
          <p:cNvPr id="12316" name="Text Box 28">
            <a:extLst>
              <a:ext uri="{FF2B5EF4-FFF2-40B4-BE49-F238E27FC236}">
                <a16:creationId xmlns:a16="http://schemas.microsoft.com/office/drawing/2014/main" id="{57F92C56-C8C3-48D7-187B-FD4855335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04800"/>
            <a:ext cx="73914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200" b="1"/>
              <a:t>Surplus w/ monopoly = A+B+D  </a:t>
            </a:r>
          </a:p>
          <a:p>
            <a:r>
              <a:rPr lang="en-GB" altLang="en-US" sz="3200" b="1"/>
              <a:t>Surplus w/ monopoly = (A+B+D+C+E)</a:t>
            </a:r>
          </a:p>
          <a:p>
            <a:r>
              <a:rPr lang="en-GB" altLang="en-US" sz="3200" b="1"/>
              <a:t>					 –(C+E)</a:t>
            </a:r>
          </a:p>
          <a:p>
            <a:r>
              <a:rPr lang="en-GB" altLang="en-US" sz="3200" b="1"/>
              <a:t>Surplus w/ monopoly = ½(b)(h)</a:t>
            </a:r>
          </a:p>
          <a:p>
            <a:r>
              <a:rPr lang="en-GB" altLang="en-US" sz="3200" b="1"/>
              <a:t>					 - ½(b)(h)</a:t>
            </a:r>
          </a:p>
          <a:p>
            <a:r>
              <a:rPr lang="en-GB" altLang="en-US" sz="3200" b="1"/>
              <a:t>				  = ½(48)(8)</a:t>
            </a:r>
          </a:p>
          <a:p>
            <a:r>
              <a:rPr lang="en-GB" altLang="en-US" sz="3200" b="1"/>
              <a:t>					 - ½(12)(2)</a:t>
            </a:r>
          </a:p>
          <a:p>
            <a:r>
              <a:rPr lang="en-GB" altLang="en-US" sz="3200" b="1"/>
              <a:t>				  =192-12</a:t>
            </a:r>
          </a:p>
          <a:p>
            <a:r>
              <a:rPr lang="en-GB" altLang="en-US" sz="3200" b="1"/>
              <a:t>				  =180 </a:t>
            </a:r>
          </a:p>
          <a:p>
            <a:endParaRPr lang="en-GB" altLang="en-US" sz="3200" b="1"/>
          </a:p>
        </p:txBody>
      </p:sp>
      <p:sp>
        <p:nvSpPr>
          <p:cNvPr id="12317" name="Text Box 17">
            <a:extLst>
              <a:ext uri="{FF2B5EF4-FFF2-40B4-BE49-F238E27FC236}">
                <a16:creationId xmlns:a16="http://schemas.microsoft.com/office/drawing/2014/main" id="{EE0028AE-EDB3-93EC-BD39-4D528C55D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492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48</a:t>
            </a:r>
          </a:p>
        </p:txBody>
      </p:sp>
      <p:sp>
        <p:nvSpPr>
          <p:cNvPr id="12318" name="Line 14">
            <a:extLst>
              <a:ext uri="{FF2B5EF4-FFF2-40B4-BE49-F238E27FC236}">
                <a16:creationId xmlns:a16="http://schemas.microsoft.com/office/drawing/2014/main" id="{4C7F1DB8-2274-5FBB-F7C7-CC15DA38972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495800"/>
            <a:ext cx="1600200" cy="460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19" name="Text Box 19">
            <a:extLst>
              <a:ext uri="{FF2B5EF4-FFF2-40B4-BE49-F238E27FC236}">
                <a16:creationId xmlns:a16="http://schemas.microsoft.com/office/drawing/2014/main" id="{7E53F4B2-844E-CA25-CD9D-88ECF2DD8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3" y="3213100"/>
            <a:ext cx="492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3">
            <a:extLst>
              <a:ext uri="{FF2B5EF4-FFF2-40B4-BE49-F238E27FC236}">
                <a16:creationId xmlns:a16="http://schemas.microsoft.com/office/drawing/2014/main" id="{12563F95-2232-589E-D9AC-40EEFD01B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B954964-4D17-407E-9991-D605B97AA13F}" type="slidenum">
              <a:rPr lang="en-CA" altLang="en-US" sz="1400">
                <a:latin typeface="Arial" panose="020B0604020202020204" pitchFamily="34" charset="0"/>
              </a:rPr>
              <a:pPr eaLnBrk="1" hangingPunct="1"/>
              <a:t>12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62178" name="Freeform 2">
            <a:extLst>
              <a:ext uri="{FF2B5EF4-FFF2-40B4-BE49-F238E27FC236}">
                <a16:creationId xmlns:a16="http://schemas.microsoft.com/office/drawing/2014/main" id="{FA630CE8-940A-D17E-8157-641AD18D4526}"/>
              </a:ext>
            </a:extLst>
          </p:cNvPr>
          <p:cNvSpPr>
            <a:spLocks/>
          </p:cNvSpPr>
          <p:nvPr/>
        </p:nvSpPr>
        <p:spPr bwMode="auto">
          <a:xfrm rot="-5400000">
            <a:off x="2133600" y="2667000"/>
            <a:ext cx="762000" cy="9144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3316" name="Freeform 3">
            <a:extLst>
              <a:ext uri="{FF2B5EF4-FFF2-40B4-BE49-F238E27FC236}">
                <a16:creationId xmlns:a16="http://schemas.microsoft.com/office/drawing/2014/main" id="{D8199F1A-015C-4251-BA8A-D2DCDD8E8E75}"/>
              </a:ext>
            </a:extLst>
          </p:cNvPr>
          <p:cNvSpPr>
            <a:spLocks/>
          </p:cNvSpPr>
          <p:nvPr/>
        </p:nvSpPr>
        <p:spPr bwMode="auto">
          <a:xfrm>
            <a:off x="533400" y="2743200"/>
            <a:ext cx="1524000" cy="3276600"/>
          </a:xfrm>
          <a:custGeom>
            <a:avLst/>
            <a:gdLst>
              <a:gd name="T0" fmla="*/ 0 w 960"/>
              <a:gd name="T1" fmla="*/ 0 h 2064"/>
              <a:gd name="T2" fmla="*/ 2147483647 w 960"/>
              <a:gd name="T3" fmla="*/ 0 h 2064"/>
              <a:gd name="T4" fmla="*/ 2147483647 w 960"/>
              <a:gd name="T5" fmla="*/ 2147483647 h 2064"/>
              <a:gd name="T6" fmla="*/ 0 w 960"/>
              <a:gd name="T7" fmla="*/ 2147483647 h 2064"/>
              <a:gd name="T8" fmla="*/ 0 w 960"/>
              <a:gd name="T9" fmla="*/ 0 h 20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0"/>
              <a:gd name="T16" fmla="*/ 0 h 2064"/>
              <a:gd name="T17" fmla="*/ 960 w 960"/>
              <a:gd name="T18" fmla="*/ 2064 h 20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0" h="2064">
                <a:moveTo>
                  <a:pt x="0" y="0"/>
                </a:moveTo>
                <a:lnTo>
                  <a:pt x="960" y="0"/>
                </a:lnTo>
                <a:lnTo>
                  <a:pt x="960" y="1104"/>
                </a:lnTo>
                <a:lnTo>
                  <a:pt x="0" y="2064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3317" name="Freeform 4">
            <a:extLst>
              <a:ext uri="{FF2B5EF4-FFF2-40B4-BE49-F238E27FC236}">
                <a16:creationId xmlns:a16="http://schemas.microsoft.com/office/drawing/2014/main" id="{CB1DD918-6230-738D-5B99-2BC9E5444AD2}"/>
              </a:ext>
            </a:extLst>
          </p:cNvPr>
          <p:cNvSpPr>
            <a:spLocks/>
          </p:cNvSpPr>
          <p:nvPr/>
        </p:nvSpPr>
        <p:spPr bwMode="auto">
          <a:xfrm flipV="1">
            <a:off x="533400" y="1371600"/>
            <a:ext cx="1524000" cy="13716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62181" name="Freeform 5">
            <a:extLst>
              <a:ext uri="{FF2B5EF4-FFF2-40B4-BE49-F238E27FC236}">
                <a16:creationId xmlns:a16="http://schemas.microsoft.com/office/drawing/2014/main" id="{B012C29A-5E6D-7627-2586-D47BCAC7DF2D}"/>
              </a:ext>
            </a:extLst>
          </p:cNvPr>
          <p:cNvSpPr>
            <a:spLocks/>
          </p:cNvSpPr>
          <p:nvPr/>
        </p:nvSpPr>
        <p:spPr bwMode="auto">
          <a:xfrm>
            <a:off x="2057400" y="3505200"/>
            <a:ext cx="990600" cy="9906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3319" name="Line 6">
            <a:extLst>
              <a:ext uri="{FF2B5EF4-FFF2-40B4-BE49-F238E27FC236}">
                <a16:creationId xmlns:a16="http://schemas.microsoft.com/office/drawing/2014/main" id="{78AB3A60-CDBA-864A-363E-EEC8AAEB35D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054725"/>
            <a:ext cx="6172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0" name="Line 7">
            <a:extLst>
              <a:ext uri="{FF2B5EF4-FFF2-40B4-BE49-F238E27FC236}">
                <a16:creationId xmlns:a16="http://schemas.microsoft.com/office/drawing/2014/main" id="{4B0EC287-BC63-06CA-4BE7-DCE60622A2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404813"/>
            <a:ext cx="0" cy="563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1" name="Line 8">
            <a:extLst>
              <a:ext uri="{FF2B5EF4-FFF2-40B4-BE49-F238E27FC236}">
                <a16:creationId xmlns:a16="http://schemas.microsoft.com/office/drawing/2014/main" id="{7345F689-0559-17CF-C22A-9F4B244F38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3276600"/>
            <a:ext cx="2743200" cy="2778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2" name="Text Box 9">
            <a:extLst>
              <a:ext uri="{FF2B5EF4-FFF2-40B4-BE49-F238E27FC236}">
                <a16:creationId xmlns:a16="http://schemas.microsoft.com/office/drawing/2014/main" id="{7AB5224D-F05B-3A1E-9A40-40AD69651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429000"/>
            <a:ext cx="103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MC=S</a:t>
            </a:r>
          </a:p>
        </p:txBody>
      </p:sp>
      <p:sp>
        <p:nvSpPr>
          <p:cNvPr id="13323" name="Line 10">
            <a:extLst>
              <a:ext uri="{FF2B5EF4-FFF2-40B4-BE49-F238E27FC236}">
                <a16:creationId xmlns:a16="http://schemas.microsoft.com/office/drawing/2014/main" id="{98C719FB-B0AF-4574-F3CD-79E1512B1D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371600"/>
            <a:ext cx="5257800" cy="464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4" name="Text Box 11">
            <a:extLst>
              <a:ext uri="{FF2B5EF4-FFF2-40B4-BE49-F238E27FC236}">
                <a16:creationId xmlns:a16="http://schemas.microsoft.com/office/drawing/2014/main" id="{87AE8C9B-FFDA-0642-8AE4-3570F793D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4953000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</a:t>
            </a:r>
          </a:p>
        </p:txBody>
      </p:sp>
      <p:sp>
        <p:nvSpPr>
          <p:cNvPr id="13325" name="Line 12">
            <a:extLst>
              <a:ext uri="{FF2B5EF4-FFF2-40B4-BE49-F238E27FC236}">
                <a16:creationId xmlns:a16="http://schemas.microsoft.com/office/drawing/2014/main" id="{0F0BFCDE-76D7-D1D2-BB00-62F7E09449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406525"/>
            <a:ext cx="2667000" cy="525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6" name="Text Box 13">
            <a:extLst>
              <a:ext uri="{FF2B5EF4-FFF2-40B4-BE49-F238E27FC236}">
                <a16:creationId xmlns:a16="http://schemas.microsoft.com/office/drawing/2014/main" id="{EB0E3C7E-F71C-77F7-EAA9-AB91E520D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64008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</a:p>
        </p:txBody>
      </p:sp>
      <p:sp>
        <p:nvSpPr>
          <p:cNvPr id="13327" name="Line 14">
            <a:extLst>
              <a:ext uri="{FF2B5EF4-FFF2-40B4-BE49-F238E27FC236}">
                <a16:creationId xmlns:a16="http://schemas.microsoft.com/office/drawing/2014/main" id="{DE660BB7-2BFC-A07F-A5F5-15E133933FB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778125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8" name="Line 15">
            <a:extLst>
              <a:ext uri="{FF2B5EF4-FFF2-40B4-BE49-F238E27FC236}">
                <a16:creationId xmlns:a16="http://schemas.microsoft.com/office/drawing/2014/main" id="{2E7A44E0-230C-BED5-4906-398F86A21F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2743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9" name="Text Box 16">
            <a:extLst>
              <a:ext uri="{FF2B5EF4-FFF2-40B4-BE49-F238E27FC236}">
                <a16:creationId xmlns:a16="http://schemas.microsoft.com/office/drawing/2014/main" id="{6DCECDA4-6918-DDBD-9D6F-912FB6702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425" y="60198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6</a:t>
            </a:r>
          </a:p>
        </p:txBody>
      </p:sp>
      <p:sp>
        <p:nvSpPr>
          <p:cNvPr id="13330" name="Text Box 17">
            <a:extLst>
              <a:ext uri="{FF2B5EF4-FFF2-40B4-BE49-F238E27FC236}">
                <a16:creationId xmlns:a16="http://schemas.microsoft.com/office/drawing/2014/main" id="{97E440F5-AC9E-6BEB-DA52-06EF6F87F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92375"/>
            <a:ext cx="492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36</a:t>
            </a:r>
          </a:p>
        </p:txBody>
      </p:sp>
      <p:sp>
        <p:nvSpPr>
          <p:cNvPr id="13331" name="Line 18">
            <a:extLst>
              <a:ext uri="{FF2B5EF4-FFF2-40B4-BE49-F238E27FC236}">
                <a16:creationId xmlns:a16="http://schemas.microsoft.com/office/drawing/2014/main" id="{C2A253C6-5BDB-3959-1EE9-615887A416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3505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32" name="Text Box 19">
            <a:extLst>
              <a:ext uri="{FF2B5EF4-FFF2-40B4-BE49-F238E27FC236}">
                <a16:creationId xmlns:a16="http://schemas.microsoft.com/office/drawing/2014/main" id="{179E8AD5-6FA3-7E26-E3B3-E82BA5258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67200"/>
            <a:ext cx="492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24</a:t>
            </a:r>
          </a:p>
        </p:txBody>
      </p:sp>
      <p:sp>
        <p:nvSpPr>
          <p:cNvPr id="13333" name="Line 20">
            <a:extLst>
              <a:ext uri="{FF2B5EF4-FFF2-40B4-BE49-F238E27FC236}">
                <a16:creationId xmlns:a16="http://schemas.microsoft.com/office/drawing/2014/main" id="{9E8EED7D-A785-9724-BF98-C254FF7C449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40125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34" name="Text Box 21">
            <a:extLst>
              <a:ext uri="{FF2B5EF4-FFF2-40B4-BE49-F238E27FC236}">
                <a16:creationId xmlns:a16="http://schemas.microsoft.com/office/drawing/2014/main" id="{75914D6E-510E-79CA-A19B-B0A693814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4663" y="6019800"/>
            <a:ext cx="3381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8</a:t>
            </a:r>
          </a:p>
        </p:txBody>
      </p:sp>
      <p:sp>
        <p:nvSpPr>
          <p:cNvPr id="13335" name="Text Box 22">
            <a:extLst>
              <a:ext uri="{FF2B5EF4-FFF2-40B4-BE49-F238E27FC236}">
                <a16:creationId xmlns:a16="http://schemas.microsoft.com/office/drawing/2014/main" id="{85E35F74-6F3F-2A5B-F72C-B83618786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22098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A</a:t>
            </a:r>
          </a:p>
        </p:txBody>
      </p:sp>
      <p:sp>
        <p:nvSpPr>
          <p:cNvPr id="13336" name="Text Box 23">
            <a:extLst>
              <a:ext uri="{FF2B5EF4-FFF2-40B4-BE49-F238E27FC236}">
                <a16:creationId xmlns:a16="http://schemas.microsoft.com/office/drawing/2014/main" id="{28B8C30F-E5B7-63D2-3AA5-855FC5C2E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95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B</a:t>
            </a:r>
          </a:p>
        </p:txBody>
      </p:sp>
      <p:sp>
        <p:nvSpPr>
          <p:cNvPr id="13337" name="Text Box 24">
            <a:extLst>
              <a:ext uri="{FF2B5EF4-FFF2-40B4-BE49-F238E27FC236}">
                <a16:creationId xmlns:a16="http://schemas.microsoft.com/office/drawing/2014/main" id="{E34780A3-B262-EBA5-A70C-CEE912718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9788" y="30480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C</a:t>
            </a:r>
          </a:p>
        </p:txBody>
      </p:sp>
      <p:sp>
        <p:nvSpPr>
          <p:cNvPr id="13338" name="Text Box 25">
            <a:extLst>
              <a:ext uri="{FF2B5EF4-FFF2-40B4-BE49-F238E27FC236}">
                <a16:creationId xmlns:a16="http://schemas.microsoft.com/office/drawing/2014/main" id="{C43799FF-494B-0AFE-2CB8-98E41542F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038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</a:t>
            </a:r>
          </a:p>
        </p:txBody>
      </p:sp>
      <p:sp>
        <p:nvSpPr>
          <p:cNvPr id="13339" name="Text Box 26">
            <a:extLst>
              <a:ext uri="{FF2B5EF4-FFF2-40B4-BE49-F238E27FC236}">
                <a16:creationId xmlns:a16="http://schemas.microsoft.com/office/drawing/2014/main" id="{84A37BBE-D591-6F58-4173-D7E3C234C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0" y="36163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E</a:t>
            </a:r>
          </a:p>
        </p:txBody>
      </p:sp>
      <p:sp>
        <p:nvSpPr>
          <p:cNvPr id="13340" name="Text Box 28">
            <a:extLst>
              <a:ext uri="{FF2B5EF4-FFF2-40B4-BE49-F238E27FC236}">
                <a16:creationId xmlns:a16="http://schemas.microsoft.com/office/drawing/2014/main" id="{C4CF22CB-4D08-C351-04BE-66F87FC1A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04800"/>
            <a:ext cx="73914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200" b="1"/>
              <a:t>Surplus w/ 1</a:t>
            </a:r>
            <a:r>
              <a:rPr lang="en-GB" altLang="en-US" sz="3200" b="1" baseline="30000"/>
              <a:t>st</a:t>
            </a:r>
            <a:r>
              <a:rPr lang="en-GB" altLang="en-US" sz="3200" b="1"/>
              <a:t> Degree Price Discrimination 	 = A+B+D+C+E </a:t>
            </a:r>
          </a:p>
          <a:p>
            <a:r>
              <a:rPr lang="en-GB" altLang="en-US" sz="3200" b="1"/>
              <a:t>			 = ½(b)(h)</a:t>
            </a:r>
          </a:p>
          <a:p>
            <a:r>
              <a:rPr lang="en-GB" altLang="en-US" sz="3200" b="1"/>
              <a:t>			 = ½(48)(8)</a:t>
            </a:r>
          </a:p>
          <a:p>
            <a:r>
              <a:rPr lang="en-GB" altLang="en-US" sz="3200" b="1"/>
              <a:t>			 =192</a:t>
            </a:r>
          </a:p>
        </p:txBody>
      </p:sp>
      <p:sp>
        <p:nvSpPr>
          <p:cNvPr id="13341" name="Text Box 17">
            <a:extLst>
              <a:ext uri="{FF2B5EF4-FFF2-40B4-BE49-F238E27FC236}">
                <a16:creationId xmlns:a16="http://schemas.microsoft.com/office/drawing/2014/main" id="{AD38B81A-FC3F-3BE8-A274-E6D1B2924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492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48</a:t>
            </a:r>
          </a:p>
        </p:txBody>
      </p:sp>
      <p:sp>
        <p:nvSpPr>
          <p:cNvPr id="13342" name="Line 14">
            <a:extLst>
              <a:ext uri="{FF2B5EF4-FFF2-40B4-BE49-F238E27FC236}">
                <a16:creationId xmlns:a16="http://schemas.microsoft.com/office/drawing/2014/main" id="{D96834BB-252C-A955-9289-D530FE4A43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495800"/>
            <a:ext cx="1600200" cy="460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43" name="Text Box 19">
            <a:extLst>
              <a:ext uri="{FF2B5EF4-FFF2-40B4-BE49-F238E27FC236}">
                <a16:creationId xmlns:a16="http://schemas.microsoft.com/office/drawing/2014/main" id="{AB7A5827-DFC3-B735-A253-D244B67B7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3" y="3213100"/>
            <a:ext cx="492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4620514-46C1-1D62-88F7-620CA026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FABAAB8-0934-43E0-BF72-9643F0200350}" type="slidenum">
              <a:rPr lang="en-CA" altLang="en-US" sz="1400">
                <a:latin typeface="Arial" panose="020B0604020202020204" pitchFamily="34" charset="0"/>
              </a:rPr>
              <a:pPr eaLnBrk="1" hangingPunct="1"/>
              <a:t>13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3315" name="WordArt 2">
            <a:extLst>
              <a:ext uri="{FF2B5EF4-FFF2-40B4-BE49-F238E27FC236}">
                <a16:creationId xmlns:a16="http://schemas.microsoft.com/office/drawing/2014/main" id="{6AC9C776-87FE-85DF-E142-38B670336DB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04800" y="381000"/>
            <a:ext cx="84582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CA" sz="3600" u="sng" kern="10" dirty="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12.1.2 2nd Degree Price Discrimination</a:t>
            </a:r>
          </a:p>
        </p:txBody>
      </p:sp>
      <p:sp>
        <p:nvSpPr>
          <p:cNvPr id="565251" name="Text Box 3">
            <a:extLst>
              <a:ext uri="{FF2B5EF4-FFF2-40B4-BE49-F238E27FC236}">
                <a16:creationId xmlns:a16="http://schemas.microsoft.com/office/drawing/2014/main" id="{D58E8074-C349-EB7E-2158-9892C399C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CA" altLang="en-US" sz="3200" dirty="0">
                <a:latin typeface="Tahoma" panose="020B0604030504040204" pitchFamily="34" charset="0"/>
              </a:rPr>
              <a:t>Second degree price discrimination deals with price discounts: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 dirty="0">
                <a:latin typeface="Tahoma" panose="020B0604030504040204" pitchFamily="34" charset="0"/>
              </a:rPr>
              <a:t> 	-Selling at a discount price after a certain number of goods are purchased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3200" dirty="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 dirty="0">
                <a:latin typeface="Tahoma" panose="020B0604030504040204" pitchFamily="34" charset="0"/>
              </a:rPr>
              <a:t>Second degree price discrimination also involves offering separate membership and per unit price plans that consumers CHOOSE between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 dirty="0">
                <a:latin typeface="Tahoma" panose="020B0604030504040204" pitchFamily="34" charset="0"/>
              </a:rPr>
              <a:t> 	-</a:t>
            </a:r>
            <a:r>
              <a:rPr lang="en-CA" altLang="en-US" sz="3200" dirty="0" err="1">
                <a:latin typeface="Tahoma" panose="020B0604030504040204" pitchFamily="34" charset="0"/>
              </a:rPr>
              <a:t>ie</a:t>
            </a:r>
            <a:r>
              <a:rPr lang="en-CA" altLang="en-US" sz="3200" dirty="0">
                <a:latin typeface="Tahoma" panose="020B0604030504040204" pitchFamily="34" charset="0"/>
              </a:rPr>
              <a:t>: Phone plans, club memberships, bus pass</a:t>
            </a:r>
          </a:p>
          <a:p>
            <a:pPr algn="ctr"/>
            <a:endParaRPr lang="en-CA" altLang="en-US" sz="32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525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E7AC129-0BBC-371B-993C-390938DB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8023627-EEF1-4FD8-983A-A0CDD50ECF94}" type="slidenum">
              <a:rPr lang="en-CA" altLang="en-US" sz="1400">
                <a:latin typeface="Arial" panose="020B0604020202020204" pitchFamily="34" charset="0"/>
              </a:rPr>
              <a:pPr eaLnBrk="1" hangingPunct="1"/>
              <a:t>14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5363" name="WordArt 2">
            <a:extLst>
              <a:ext uri="{FF2B5EF4-FFF2-40B4-BE49-F238E27FC236}">
                <a16:creationId xmlns:a16="http://schemas.microsoft.com/office/drawing/2014/main" id="{9E2892C1-EEFD-14F8-3C7E-1E8BD78F192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2nd Degree: Block Pricing</a:t>
            </a:r>
          </a:p>
        </p:txBody>
      </p:sp>
      <p:sp>
        <p:nvSpPr>
          <p:cNvPr id="567299" name="Text Box 3">
            <a:extLst>
              <a:ext uri="{FF2B5EF4-FFF2-40B4-BE49-F238E27FC236}">
                <a16:creationId xmlns:a16="http://schemas.microsoft.com/office/drawing/2014/main" id="{622A03F5-D4FF-DDC0-CDD0-8C32DE188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447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In block pricing the first “block” of goods is sold at a given price, and the next “block” of goods is sold at a lower price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A consumer pays P</a:t>
            </a:r>
            <a:r>
              <a:rPr lang="en-CA" altLang="en-US" sz="3200" baseline="-25000">
                <a:latin typeface="Tahoma" panose="020B0604030504040204" pitchFamily="34" charset="0"/>
              </a:rPr>
              <a:t>1</a:t>
            </a:r>
            <a:r>
              <a:rPr lang="en-CA" altLang="en-US" sz="3200">
                <a:latin typeface="Tahoma" panose="020B0604030504040204" pitchFamily="34" charset="0"/>
              </a:rPr>
              <a:t> for the first Q</a:t>
            </a:r>
            <a:r>
              <a:rPr lang="en-CA" altLang="en-US" sz="3200" baseline="-25000">
                <a:latin typeface="Tahoma" panose="020B0604030504040204" pitchFamily="34" charset="0"/>
              </a:rPr>
              <a:t>1</a:t>
            </a:r>
            <a:r>
              <a:rPr lang="en-CA" altLang="en-US" sz="3200">
                <a:latin typeface="Tahoma" panose="020B0604030504040204" pitchFamily="34" charset="0"/>
              </a:rPr>
              <a:t> good, then P</a:t>
            </a:r>
            <a:r>
              <a:rPr lang="en-CA" altLang="en-US" sz="3200" baseline="-25000">
                <a:latin typeface="Tahoma" panose="020B0604030504040204" pitchFamily="34" charset="0"/>
              </a:rPr>
              <a:t>2</a:t>
            </a:r>
            <a:r>
              <a:rPr lang="en-CA" altLang="en-US" sz="3200">
                <a:latin typeface="Tahoma" panose="020B0604030504040204" pitchFamily="34" charset="0"/>
              </a:rPr>
              <a:t> for any goods above Q</a:t>
            </a:r>
            <a:r>
              <a:rPr lang="en-CA" altLang="en-US" sz="3200" baseline="-25000">
                <a:latin typeface="Tahoma" panose="020B0604030504040204" pitchFamily="34" charset="0"/>
              </a:rPr>
              <a:t>1</a:t>
            </a:r>
            <a:endParaRPr lang="en-CA" altLang="en-US" sz="3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CA" altLang="en-US" sz="3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There can be more than 2 different blocks of prices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729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3">
            <a:extLst>
              <a:ext uri="{FF2B5EF4-FFF2-40B4-BE49-F238E27FC236}">
                <a16:creationId xmlns:a16="http://schemas.microsoft.com/office/drawing/2014/main" id="{5640AF20-538A-8EFE-52F5-F2134DF31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A8CF3C6-6DBA-40C2-A7F7-D0E112F03AF1}" type="slidenum">
              <a:rPr lang="en-CA" altLang="en-US" sz="1400">
                <a:latin typeface="Arial" panose="020B0604020202020204" pitchFamily="34" charset="0"/>
              </a:rPr>
              <a:pPr eaLnBrk="1" hangingPunct="1"/>
              <a:t>15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6387" name="Line 3">
            <a:extLst>
              <a:ext uri="{FF2B5EF4-FFF2-40B4-BE49-F238E27FC236}">
                <a16:creationId xmlns:a16="http://schemas.microsoft.com/office/drawing/2014/main" id="{2CE8611E-5BB3-4879-1298-E6AB5BB54C5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6019800"/>
            <a:ext cx="3505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388" name="Line 4">
            <a:extLst>
              <a:ext uri="{FF2B5EF4-FFF2-40B4-BE49-F238E27FC236}">
                <a16:creationId xmlns:a16="http://schemas.microsoft.com/office/drawing/2014/main" id="{28706200-DB2F-0C2F-EE0B-0583F8D773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1524000"/>
            <a:ext cx="0" cy="4495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389" name="Text Box 7">
            <a:extLst>
              <a:ext uri="{FF2B5EF4-FFF2-40B4-BE49-F238E27FC236}">
                <a16:creationId xmlns:a16="http://schemas.microsoft.com/office/drawing/2014/main" id="{A24A7619-BDAA-A4B9-4359-D090EAB1F9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59086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0</a:t>
            </a:r>
          </a:p>
        </p:txBody>
      </p:sp>
      <p:sp>
        <p:nvSpPr>
          <p:cNvPr id="16390" name="Text Box 9">
            <a:extLst>
              <a:ext uri="{FF2B5EF4-FFF2-40B4-BE49-F238E27FC236}">
                <a16:creationId xmlns:a16="http://schemas.microsoft.com/office/drawing/2014/main" id="{5880E9A6-A5EE-D07D-AD90-01A194603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118427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</a:p>
        </p:txBody>
      </p:sp>
      <p:sp>
        <p:nvSpPr>
          <p:cNvPr id="16391" name="Text Box 11">
            <a:extLst>
              <a:ext uri="{FF2B5EF4-FFF2-40B4-BE49-F238E27FC236}">
                <a16:creationId xmlns:a16="http://schemas.microsoft.com/office/drawing/2014/main" id="{CC129762-DC87-B2C7-EA00-4F49F8051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125" y="606107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endParaRPr lang="en-GB" altLang="en-US"/>
          </a:p>
        </p:txBody>
      </p:sp>
      <p:sp>
        <p:nvSpPr>
          <p:cNvPr id="16392" name="Line 13">
            <a:extLst>
              <a:ext uri="{FF2B5EF4-FFF2-40B4-BE49-F238E27FC236}">
                <a16:creationId xmlns:a16="http://schemas.microsoft.com/office/drawing/2014/main" id="{C1A4FEE3-2A24-03A5-E663-6603F6EA35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3124200"/>
            <a:ext cx="2895600" cy="2895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393" name="Line 15">
            <a:extLst>
              <a:ext uri="{FF2B5EF4-FFF2-40B4-BE49-F238E27FC236}">
                <a16:creationId xmlns:a16="http://schemas.microsoft.com/office/drawing/2014/main" id="{3172072D-D833-15B4-7010-33EC51D7E7DE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56388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394" name="Text Box 17">
            <a:extLst>
              <a:ext uri="{FF2B5EF4-FFF2-40B4-BE49-F238E27FC236}">
                <a16:creationId xmlns:a16="http://schemas.microsoft.com/office/drawing/2014/main" id="{A7910BD4-95B3-EA7F-0D9F-A9569245F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3013075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</a:t>
            </a:r>
          </a:p>
        </p:txBody>
      </p:sp>
      <p:sp>
        <p:nvSpPr>
          <p:cNvPr id="16395" name="Text Box 19">
            <a:extLst>
              <a:ext uri="{FF2B5EF4-FFF2-40B4-BE49-F238E27FC236}">
                <a16:creationId xmlns:a16="http://schemas.microsoft.com/office/drawing/2014/main" id="{8F83B01D-A47E-1D26-BDA6-22D750803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50" y="381000"/>
            <a:ext cx="2838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600" b="1"/>
              <a:t>Block Pricing</a:t>
            </a:r>
          </a:p>
        </p:txBody>
      </p:sp>
      <p:sp>
        <p:nvSpPr>
          <p:cNvPr id="16396" name="Text Box 24">
            <a:extLst>
              <a:ext uri="{FF2B5EF4-FFF2-40B4-BE49-F238E27FC236}">
                <a16:creationId xmlns:a16="http://schemas.microsoft.com/office/drawing/2014/main" id="{0543EDF2-DAAE-7102-7438-B6FD9AC28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410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10</a:t>
            </a:r>
          </a:p>
        </p:txBody>
      </p:sp>
      <p:sp>
        <p:nvSpPr>
          <p:cNvPr id="16397" name="Text Box 29">
            <a:extLst>
              <a:ext uri="{FF2B5EF4-FFF2-40B4-BE49-F238E27FC236}">
                <a16:creationId xmlns:a16="http://schemas.microsoft.com/office/drawing/2014/main" id="{17380B59-8547-3DBA-848F-F1E3DA200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648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40</a:t>
            </a:r>
          </a:p>
        </p:txBody>
      </p:sp>
      <p:sp>
        <p:nvSpPr>
          <p:cNvPr id="16398" name="Text Box 30">
            <a:extLst>
              <a:ext uri="{FF2B5EF4-FFF2-40B4-BE49-F238E27FC236}">
                <a16:creationId xmlns:a16="http://schemas.microsoft.com/office/drawing/2014/main" id="{D25FAB02-8468-2925-F5C0-45417BAB2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8100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70</a:t>
            </a:r>
          </a:p>
        </p:txBody>
      </p:sp>
      <p:sp>
        <p:nvSpPr>
          <p:cNvPr id="16399" name="Text Box 31">
            <a:extLst>
              <a:ext uri="{FF2B5EF4-FFF2-40B4-BE49-F238E27FC236}">
                <a16:creationId xmlns:a16="http://schemas.microsoft.com/office/drawing/2014/main" id="{6E6A243E-8A5E-26EF-ACBB-B0F2A8DC3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9718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100</a:t>
            </a:r>
          </a:p>
        </p:txBody>
      </p:sp>
      <p:sp>
        <p:nvSpPr>
          <p:cNvPr id="16400" name="Line 32">
            <a:extLst>
              <a:ext uri="{FF2B5EF4-FFF2-40B4-BE49-F238E27FC236}">
                <a16:creationId xmlns:a16="http://schemas.microsoft.com/office/drawing/2014/main" id="{AF2ACC99-3022-BAED-C2D7-C088BBAFCA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876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401" name="Line 33">
            <a:extLst>
              <a:ext uri="{FF2B5EF4-FFF2-40B4-BE49-F238E27FC236}">
                <a16:creationId xmlns:a16="http://schemas.microsoft.com/office/drawing/2014/main" id="{5A9AEC19-3554-CABA-2C76-FF024B4BECC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0386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402" name="Line 34">
            <a:extLst>
              <a:ext uri="{FF2B5EF4-FFF2-40B4-BE49-F238E27FC236}">
                <a16:creationId xmlns:a16="http://schemas.microsoft.com/office/drawing/2014/main" id="{50A2258D-8517-4092-F6BB-917E20CAE3B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038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403" name="Line 35">
            <a:extLst>
              <a:ext uri="{FF2B5EF4-FFF2-40B4-BE49-F238E27FC236}">
                <a16:creationId xmlns:a16="http://schemas.microsoft.com/office/drawing/2014/main" id="{AECD3C26-5637-4F51-91B4-3C735F822F4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876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404" name="Text Box 36">
            <a:extLst>
              <a:ext uri="{FF2B5EF4-FFF2-40B4-BE49-F238E27FC236}">
                <a16:creationId xmlns:a16="http://schemas.microsoft.com/office/drawing/2014/main" id="{6BBACB9C-891E-5057-88B5-3939063C1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325" y="5984875"/>
            <a:ext cx="262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 30       60          100</a:t>
            </a:r>
          </a:p>
        </p:txBody>
      </p:sp>
      <p:sp>
        <p:nvSpPr>
          <p:cNvPr id="568364" name="Text Box 44">
            <a:extLst>
              <a:ext uri="{FF2B5EF4-FFF2-40B4-BE49-F238E27FC236}">
                <a16:creationId xmlns:a16="http://schemas.microsoft.com/office/drawing/2014/main" id="{57D97A7C-F748-4528-FE97-6DA549CEC0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371600"/>
            <a:ext cx="52578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n-CA" altLang="en-US" sz="3200">
                <a:latin typeface="Tahoma" panose="020B0604030504040204" pitchFamily="34" charset="0"/>
              </a:rPr>
              <a:t>Here a price of 70 applies to the first 30 goods, followed by a price of 40 for the next 30 goods</a:t>
            </a:r>
          </a:p>
          <a:p>
            <a:pPr>
              <a:buFontTx/>
              <a:buChar char="•"/>
            </a:pPr>
            <a:endParaRPr lang="en-CA" altLang="en-US" sz="3200">
              <a:latin typeface="Tahoma" panose="020B0604030504040204" pitchFamily="34" charset="0"/>
            </a:endParaRPr>
          </a:p>
          <a:p>
            <a:pPr>
              <a:buFontTx/>
              <a:buChar char="•"/>
            </a:pPr>
            <a:r>
              <a:rPr lang="en-CA" altLang="en-US" sz="3200">
                <a:latin typeface="Tahoma" panose="020B0604030504040204" pitchFamily="34" charset="0"/>
              </a:rPr>
              <a:t>Note: P=100-Q</a:t>
            </a:r>
            <a:r>
              <a:rPr lang="en-CA" altLang="en-US" sz="3200" baseline="30000">
                <a:latin typeface="Tahoma" panose="020B0604030504040204" pitchFamily="34" charset="0"/>
              </a:rPr>
              <a:t>d</a:t>
            </a:r>
            <a:endParaRPr lang="en-CA" altLang="en-US" sz="3200">
              <a:latin typeface="Tahoma" panose="020B0604030504040204" pitchFamily="34" charset="0"/>
            </a:endParaRPr>
          </a:p>
          <a:p>
            <a:pPr>
              <a:buFontTx/>
              <a:buChar char="•"/>
            </a:pPr>
            <a:endParaRPr lang="en-CA" altLang="en-US" sz="3200">
              <a:latin typeface="Tahoma" panose="020B0604030504040204" pitchFamily="34" charset="0"/>
            </a:endParaRPr>
          </a:p>
        </p:txBody>
      </p:sp>
      <p:sp>
        <p:nvSpPr>
          <p:cNvPr id="16406" name="Text Box 24">
            <a:extLst>
              <a:ext uri="{FF2B5EF4-FFF2-40B4-BE49-F238E27FC236}">
                <a16:creationId xmlns:a16="http://schemas.microsoft.com/office/drawing/2014/main" id="{FF4DF474-E775-CA3D-765F-21117D4B5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410200"/>
            <a:ext cx="696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</a:t>
            </a:r>
          </a:p>
        </p:txBody>
      </p:sp>
      <p:sp>
        <p:nvSpPr>
          <p:cNvPr id="16407" name="Line 13">
            <a:extLst>
              <a:ext uri="{FF2B5EF4-FFF2-40B4-BE49-F238E27FC236}">
                <a16:creationId xmlns:a16="http://schemas.microsoft.com/office/drawing/2014/main" id="{B88B6F30-1584-7EF6-B321-82C3A137024E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5638800"/>
            <a:ext cx="2819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836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>
            <a:extLst>
              <a:ext uri="{FF2B5EF4-FFF2-40B4-BE49-F238E27FC236}">
                <a16:creationId xmlns:a16="http://schemas.microsoft.com/office/drawing/2014/main" id="{8CAE89B7-D02B-9CB9-BCAF-71F789013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5612753-DBD6-41C2-A9D6-028E56E04855}" type="slidenum">
              <a:rPr lang="en-CA" altLang="en-US" sz="1400">
                <a:latin typeface="Arial" panose="020B0604020202020204" pitchFamily="34" charset="0"/>
              </a:rPr>
              <a:pPr eaLnBrk="1" hangingPunct="1"/>
              <a:t>16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7411" name="Freeform 50">
            <a:extLst>
              <a:ext uri="{FF2B5EF4-FFF2-40B4-BE49-F238E27FC236}">
                <a16:creationId xmlns:a16="http://schemas.microsoft.com/office/drawing/2014/main" id="{1F285C73-30B8-5B1A-3AE5-CF7265486556}"/>
              </a:ext>
            </a:extLst>
          </p:cNvPr>
          <p:cNvSpPr>
            <a:spLocks/>
          </p:cNvSpPr>
          <p:nvPr/>
        </p:nvSpPr>
        <p:spPr bwMode="auto">
          <a:xfrm>
            <a:off x="685800" y="3124200"/>
            <a:ext cx="2514600" cy="2514600"/>
          </a:xfrm>
          <a:custGeom>
            <a:avLst/>
            <a:gdLst>
              <a:gd name="T0" fmla="*/ 0 w 576"/>
              <a:gd name="T1" fmla="*/ 0 h 576"/>
              <a:gd name="T2" fmla="*/ 0 w 576"/>
              <a:gd name="T3" fmla="*/ 2147483647 h 576"/>
              <a:gd name="T4" fmla="*/ 2147483647 w 576"/>
              <a:gd name="T5" fmla="*/ 2147483647 h 576"/>
              <a:gd name="T6" fmla="*/ 0 w 576"/>
              <a:gd name="T7" fmla="*/ 0 h 576"/>
              <a:gd name="T8" fmla="*/ 0 60000 65536"/>
              <a:gd name="T9" fmla="*/ 0 60000 65536"/>
              <a:gd name="T10" fmla="*/ 0 60000 65536"/>
              <a:gd name="T11" fmla="*/ 0 60000 65536"/>
              <a:gd name="T12" fmla="*/ 0 w 576"/>
              <a:gd name="T13" fmla="*/ 0 h 576"/>
              <a:gd name="T14" fmla="*/ 576 w 576"/>
              <a:gd name="T15" fmla="*/ 576 h 5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" h="576">
                <a:moveTo>
                  <a:pt x="0" y="0"/>
                </a:moveTo>
                <a:lnTo>
                  <a:pt x="0" y="576"/>
                </a:lnTo>
                <a:lnTo>
                  <a:pt x="576" y="576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7412" name="Freeform 49">
            <a:extLst>
              <a:ext uri="{FF2B5EF4-FFF2-40B4-BE49-F238E27FC236}">
                <a16:creationId xmlns:a16="http://schemas.microsoft.com/office/drawing/2014/main" id="{D08D3E35-7F7E-372A-7489-BC51092D05CB}"/>
              </a:ext>
            </a:extLst>
          </p:cNvPr>
          <p:cNvSpPr>
            <a:spLocks/>
          </p:cNvSpPr>
          <p:nvPr/>
        </p:nvSpPr>
        <p:spPr bwMode="auto">
          <a:xfrm>
            <a:off x="2438400" y="4876800"/>
            <a:ext cx="762000" cy="762000"/>
          </a:xfrm>
          <a:custGeom>
            <a:avLst/>
            <a:gdLst>
              <a:gd name="T0" fmla="*/ 0 w 576"/>
              <a:gd name="T1" fmla="*/ 0 h 576"/>
              <a:gd name="T2" fmla="*/ 0 w 576"/>
              <a:gd name="T3" fmla="*/ 2147483647 h 576"/>
              <a:gd name="T4" fmla="*/ 2147483647 w 576"/>
              <a:gd name="T5" fmla="*/ 2147483647 h 576"/>
              <a:gd name="T6" fmla="*/ 0 w 576"/>
              <a:gd name="T7" fmla="*/ 0 h 576"/>
              <a:gd name="T8" fmla="*/ 0 60000 65536"/>
              <a:gd name="T9" fmla="*/ 0 60000 65536"/>
              <a:gd name="T10" fmla="*/ 0 60000 65536"/>
              <a:gd name="T11" fmla="*/ 0 60000 65536"/>
              <a:gd name="T12" fmla="*/ 0 w 576"/>
              <a:gd name="T13" fmla="*/ 0 h 576"/>
              <a:gd name="T14" fmla="*/ 576 w 576"/>
              <a:gd name="T15" fmla="*/ 576 h 5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" h="576">
                <a:moveTo>
                  <a:pt x="0" y="0"/>
                </a:moveTo>
                <a:lnTo>
                  <a:pt x="0" y="576"/>
                </a:lnTo>
                <a:lnTo>
                  <a:pt x="576" y="576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7413" name="Freeform 45">
            <a:extLst>
              <a:ext uri="{FF2B5EF4-FFF2-40B4-BE49-F238E27FC236}">
                <a16:creationId xmlns:a16="http://schemas.microsoft.com/office/drawing/2014/main" id="{B193BD1A-1260-8495-FE70-4718DEB88120}"/>
              </a:ext>
            </a:extLst>
          </p:cNvPr>
          <p:cNvSpPr>
            <a:spLocks/>
          </p:cNvSpPr>
          <p:nvPr/>
        </p:nvSpPr>
        <p:spPr bwMode="auto">
          <a:xfrm>
            <a:off x="1600200" y="4038600"/>
            <a:ext cx="838200" cy="838200"/>
          </a:xfrm>
          <a:custGeom>
            <a:avLst/>
            <a:gdLst>
              <a:gd name="T0" fmla="*/ 0 w 576"/>
              <a:gd name="T1" fmla="*/ 0 h 576"/>
              <a:gd name="T2" fmla="*/ 0 w 576"/>
              <a:gd name="T3" fmla="*/ 2147483647 h 576"/>
              <a:gd name="T4" fmla="*/ 2147483647 w 576"/>
              <a:gd name="T5" fmla="*/ 2147483647 h 576"/>
              <a:gd name="T6" fmla="*/ 0 w 576"/>
              <a:gd name="T7" fmla="*/ 0 h 576"/>
              <a:gd name="T8" fmla="*/ 0 60000 65536"/>
              <a:gd name="T9" fmla="*/ 0 60000 65536"/>
              <a:gd name="T10" fmla="*/ 0 60000 65536"/>
              <a:gd name="T11" fmla="*/ 0 60000 65536"/>
              <a:gd name="T12" fmla="*/ 0 w 576"/>
              <a:gd name="T13" fmla="*/ 0 h 576"/>
              <a:gd name="T14" fmla="*/ 576 w 576"/>
              <a:gd name="T15" fmla="*/ 576 h 5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" h="576">
                <a:moveTo>
                  <a:pt x="0" y="0"/>
                </a:moveTo>
                <a:lnTo>
                  <a:pt x="0" y="576"/>
                </a:lnTo>
                <a:lnTo>
                  <a:pt x="576" y="576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7414" name="Freeform 44">
            <a:extLst>
              <a:ext uri="{FF2B5EF4-FFF2-40B4-BE49-F238E27FC236}">
                <a16:creationId xmlns:a16="http://schemas.microsoft.com/office/drawing/2014/main" id="{C6CD722E-C552-BAFD-5091-0D0FD7A2CFE7}"/>
              </a:ext>
            </a:extLst>
          </p:cNvPr>
          <p:cNvSpPr>
            <a:spLocks/>
          </p:cNvSpPr>
          <p:nvPr/>
        </p:nvSpPr>
        <p:spPr bwMode="auto">
          <a:xfrm>
            <a:off x="685800" y="3124200"/>
            <a:ext cx="914400" cy="914400"/>
          </a:xfrm>
          <a:custGeom>
            <a:avLst/>
            <a:gdLst>
              <a:gd name="T0" fmla="*/ 0 w 576"/>
              <a:gd name="T1" fmla="*/ 0 h 576"/>
              <a:gd name="T2" fmla="*/ 0 w 576"/>
              <a:gd name="T3" fmla="*/ 2147483647 h 576"/>
              <a:gd name="T4" fmla="*/ 2147483647 w 576"/>
              <a:gd name="T5" fmla="*/ 2147483647 h 576"/>
              <a:gd name="T6" fmla="*/ 0 w 576"/>
              <a:gd name="T7" fmla="*/ 0 h 576"/>
              <a:gd name="T8" fmla="*/ 0 60000 65536"/>
              <a:gd name="T9" fmla="*/ 0 60000 65536"/>
              <a:gd name="T10" fmla="*/ 0 60000 65536"/>
              <a:gd name="T11" fmla="*/ 0 60000 65536"/>
              <a:gd name="T12" fmla="*/ 0 w 576"/>
              <a:gd name="T13" fmla="*/ 0 h 576"/>
              <a:gd name="T14" fmla="*/ 576 w 576"/>
              <a:gd name="T15" fmla="*/ 576 h 5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" h="576">
                <a:moveTo>
                  <a:pt x="0" y="0"/>
                </a:moveTo>
                <a:lnTo>
                  <a:pt x="0" y="576"/>
                </a:lnTo>
                <a:lnTo>
                  <a:pt x="576" y="576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7415" name="Text Box 2">
            <a:extLst>
              <a:ext uri="{FF2B5EF4-FFF2-40B4-BE49-F238E27FC236}">
                <a16:creationId xmlns:a16="http://schemas.microsoft.com/office/drawing/2014/main" id="{BFD91606-D7F3-08F1-684A-D1CB564E4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3058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600" u="sng">
                <a:latin typeface="Tahoma" panose="020B0604030504040204" pitchFamily="34" charset="0"/>
              </a:rPr>
              <a:t>Block Pricing and Surplus</a:t>
            </a:r>
            <a:endParaRPr lang="en-US" altLang="en-US" sz="3600">
              <a:latin typeface="Tahoma" panose="020B0604030504040204" pitchFamily="34" charset="0"/>
            </a:endParaRPr>
          </a:p>
          <a:p>
            <a:pPr algn="ctr">
              <a:spcBef>
                <a:spcPct val="50000"/>
              </a:spcBef>
            </a:pPr>
            <a:endParaRPr lang="en-US" altLang="en-US" sz="3600">
              <a:latin typeface="Tahoma" panose="020B0604030504040204" pitchFamily="34" charset="0"/>
            </a:endParaRPr>
          </a:p>
        </p:txBody>
      </p:sp>
      <p:sp>
        <p:nvSpPr>
          <p:cNvPr id="17416" name="Line 3">
            <a:extLst>
              <a:ext uri="{FF2B5EF4-FFF2-40B4-BE49-F238E27FC236}">
                <a16:creationId xmlns:a16="http://schemas.microsoft.com/office/drawing/2014/main" id="{7B5867FB-1F55-5C02-727A-D5E755EB8F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6019800"/>
            <a:ext cx="3505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7417" name="Line 4">
            <a:extLst>
              <a:ext uri="{FF2B5EF4-FFF2-40B4-BE49-F238E27FC236}">
                <a16:creationId xmlns:a16="http://schemas.microsoft.com/office/drawing/2014/main" id="{4B6BB916-DC8B-BDC3-E0A0-43DBB30094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1524000"/>
            <a:ext cx="0" cy="4495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7418" name="Text Box 7">
            <a:extLst>
              <a:ext uri="{FF2B5EF4-FFF2-40B4-BE49-F238E27FC236}">
                <a16:creationId xmlns:a16="http://schemas.microsoft.com/office/drawing/2014/main" id="{19E91D7B-0E5C-B66B-B6D2-3E62DFA99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59086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0</a:t>
            </a:r>
          </a:p>
        </p:txBody>
      </p:sp>
      <p:sp>
        <p:nvSpPr>
          <p:cNvPr id="17419" name="Text Box 9">
            <a:extLst>
              <a:ext uri="{FF2B5EF4-FFF2-40B4-BE49-F238E27FC236}">
                <a16:creationId xmlns:a16="http://schemas.microsoft.com/office/drawing/2014/main" id="{1A0EF7B9-55F8-8935-FC5A-99D1DD6CB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118427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</a:p>
        </p:txBody>
      </p:sp>
      <p:sp>
        <p:nvSpPr>
          <p:cNvPr id="17420" name="Text Box 11">
            <a:extLst>
              <a:ext uri="{FF2B5EF4-FFF2-40B4-BE49-F238E27FC236}">
                <a16:creationId xmlns:a16="http://schemas.microsoft.com/office/drawing/2014/main" id="{F0FDB532-92F9-7502-DA9E-CC3C92D75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125" y="606107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endParaRPr lang="en-GB" altLang="en-US"/>
          </a:p>
        </p:txBody>
      </p:sp>
      <p:sp>
        <p:nvSpPr>
          <p:cNvPr id="17421" name="Line 13">
            <a:extLst>
              <a:ext uri="{FF2B5EF4-FFF2-40B4-BE49-F238E27FC236}">
                <a16:creationId xmlns:a16="http://schemas.microsoft.com/office/drawing/2014/main" id="{2D2AAB68-A204-44A9-CDA8-6B14E5E49C6E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3124200"/>
            <a:ext cx="2895600" cy="2895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7422" name="Line 15">
            <a:extLst>
              <a:ext uri="{FF2B5EF4-FFF2-40B4-BE49-F238E27FC236}">
                <a16:creationId xmlns:a16="http://schemas.microsoft.com/office/drawing/2014/main" id="{87200453-1A25-21CC-C67C-F0270B2E064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56388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7423" name="Text Box 17">
            <a:extLst>
              <a:ext uri="{FF2B5EF4-FFF2-40B4-BE49-F238E27FC236}">
                <a16:creationId xmlns:a16="http://schemas.microsoft.com/office/drawing/2014/main" id="{E021E98D-8880-2A29-7FD3-5F5A54B1A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3013075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</a:t>
            </a:r>
          </a:p>
        </p:txBody>
      </p:sp>
      <p:sp>
        <p:nvSpPr>
          <p:cNvPr id="17424" name="Text Box 24">
            <a:extLst>
              <a:ext uri="{FF2B5EF4-FFF2-40B4-BE49-F238E27FC236}">
                <a16:creationId xmlns:a16="http://schemas.microsoft.com/office/drawing/2014/main" id="{B96CEF72-3F97-4D8E-7541-7278B4DE0B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410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10</a:t>
            </a:r>
          </a:p>
        </p:txBody>
      </p:sp>
      <p:sp>
        <p:nvSpPr>
          <p:cNvPr id="17425" name="Text Box 29">
            <a:extLst>
              <a:ext uri="{FF2B5EF4-FFF2-40B4-BE49-F238E27FC236}">
                <a16:creationId xmlns:a16="http://schemas.microsoft.com/office/drawing/2014/main" id="{7B6EFDF4-0CD9-FC22-CD11-9CAA6FE73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648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40</a:t>
            </a:r>
          </a:p>
        </p:txBody>
      </p:sp>
      <p:sp>
        <p:nvSpPr>
          <p:cNvPr id="17426" name="Text Box 30">
            <a:extLst>
              <a:ext uri="{FF2B5EF4-FFF2-40B4-BE49-F238E27FC236}">
                <a16:creationId xmlns:a16="http://schemas.microsoft.com/office/drawing/2014/main" id="{9368DF0C-243B-F1E8-E01A-40373D1470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8100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70</a:t>
            </a:r>
          </a:p>
        </p:txBody>
      </p:sp>
      <p:sp>
        <p:nvSpPr>
          <p:cNvPr id="17427" name="Text Box 31">
            <a:extLst>
              <a:ext uri="{FF2B5EF4-FFF2-40B4-BE49-F238E27FC236}">
                <a16:creationId xmlns:a16="http://schemas.microsoft.com/office/drawing/2014/main" id="{8AC3AB4F-C4A1-F3D0-A9FB-929E24107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9718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100</a:t>
            </a:r>
          </a:p>
        </p:txBody>
      </p:sp>
      <p:sp>
        <p:nvSpPr>
          <p:cNvPr id="17428" name="Line 32">
            <a:extLst>
              <a:ext uri="{FF2B5EF4-FFF2-40B4-BE49-F238E27FC236}">
                <a16:creationId xmlns:a16="http://schemas.microsoft.com/office/drawing/2014/main" id="{CD576AC9-1317-7158-14C7-9E131CD50D7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876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7429" name="Line 33">
            <a:extLst>
              <a:ext uri="{FF2B5EF4-FFF2-40B4-BE49-F238E27FC236}">
                <a16:creationId xmlns:a16="http://schemas.microsoft.com/office/drawing/2014/main" id="{0D021FE6-F940-6319-6DFA-867897BCA26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0386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7430" name="Line 34">
            <a:extLst>
              <a:ext uri="{FF2B5EF4-FFF2-40B4-BE49-F238E27FC236}">
                <a16:creationId xmlns:a16="http://schemas.microsoft.com/office/drawing/2014/main" id="{F906E437-759A-AAD7-3AF2-A05E2E26C21D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038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7431" name="Line 35">
            <a:extLst>
              <a:ext uri="{FF2B5EF4-FFF2-40B4-BE49-F238E27FC236}">
                <a16:creationId xmlns:a16="http://schemas.microsoft.com/office/drawing/2014/main" id="{3AA9FC48-3D48-0108-B282-F41552BA23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876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7432" name="Text Box 36">
            <a:extLst>
              <a:ext uri="{FF2B5EF4-FFF2-40B4-BE49-F238E27FC236}">
                <a16:creationId xmlns:a16="http://schemas.microsoft.com/office/drawing/2014/main" id="{36C853CB-407B-F3EF-DCCF-42DDB521F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325" y="5984875"/>
            <a:ext cx="262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 30       60          100</a:t>
            </a:r>
          </a:p>
        </p:txBody>
      </p:sp>
      <p:sp>
        <p:nvSpPr>
          <p:cNvPr id="17433" name="Text Box 37">
            <a:extLst>
              <a:ext uri="{FF2B5EF4-FFF2-40B4-BE49-F238E27FC236}">
                <a16:creationId xmlns:a16="http://schemas.microsoft.com/office/drawing/2014/main" id="{1701691A-0000-DF12-6C92-BE82B6C1E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505200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b="1"/>
              <a:t>450</a:t>
            </a:r>
          </a:p>
        </p:txBody>
      </p:sp>
      <p:sp>
        <p:nvSpPr>
          <p:cNvPr id="17434" name="Text Box 38">
            <a:extLst>
              <a:ext uri="{FF2B5EF4-FFF2-40B4-BE49-F238E27FC236}">
                <a16:creationId xmlns:a16="http://schemas.microsoft.com/office/drawing/2014/main" id="{73174F37-E8FD-55C7-4C56-B43A6F2E7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419600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b="1"/>
              <a:t>450</a:t>
            </a:r>
          </a:p>
        </p:txBody>
      </p:sp>
      <p:sp>
        <p:nvSpPr>
          <p:cNvPr id="17435" name="Text Box 39">
            <a:extLst>
              <a:ext uri="{FF2B5EF4-FFF2-40B4-BE49-F238E27FC236}">
                <a16:creationId xmlns:a16="http://schemas.microsoft.com/office/drawing/2014/main" id="{69C3FB14-AA79-4FB7-4653-E2C0DF651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257800"/>
            <a:ext cx="628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b="1"/>
              <a:t> 450</a:t>
            </a:r>
          </a:p>
        </p:txBody>
      </p:sp>
      <p:sp>
        <p:nvSpPr>
          <p:cNvPr id="17436" name="Text Box 40">
            <a:extLst>
              <a:ext uri="{FF2B5EF4-FFF2-40B4-BE49-F238E27FC236}">
                <a16:creationId xmlns:a16="http://schemas.microsoft.com/office/drawing/2014/main" id="{7CF81B6B-4C22-0F96-4F61-EAEB7FFB8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029200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b="1"/>
              <a:t>900</a:t>
            </a:r>
          </a:p>
        </p:txBody>
      </p:sp>
      <p:sp>
        <p:nvSpPr>
          <p:cNvPr id="17437" name="Text Box 46">
            <a:extLst>
              <a:ext uri="{FF2B5EF4-FFF2-40B4-BE49-F238E27FC236}">
                <a16:creationId xmlns:a16="http://schemas.microsoft.com/office/drawing/2014/main" id="{5DD62BDD-368F-6443-02D5-ED1D18DF7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267200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b="1"/>
              <a:t>900</a:t>
            </a:r>
          </a:p>
        </p:txBody>
      </p:sp>
      <p:sp>
        <p:nvSpPr>
          <p:cNvPr id="17438" name="Text Box 47">
            <a:extLst>
              <a:ext uri="{FF2B5EF4-FFF2-40B4-BE49-F238E27FC236}">
                <a16:creationId xmlns:a16="http://schemas.microsoft.com/office/drawing/2014/main" id="{230D3736-F232-F769-AB7A-D526EA2BA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013325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b="1"/>
              <a:t>900</a:t>
            </a:r>
          </a:p>
        </p:txBody>
      </p:sp>
      <p:sp>
        <p:nvSpPr>
          <p:cNvPr id="569392" name="Text Box 48">
            <a:extLst>
              <a:ext uri="{FF2B5EF4-FFF2-40B4-BE49-F238E27FC236}">
                <a16:creationId xmlns:a16="http://schemas.microsoft.com/office/drawing/2014/main" id="{2DC0CEBA-0C63-A337-22FC-1E2745D59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371600"/>
            <a:ext cx="5257800" cy="350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n-CA" altLang="en-US" sz="3200">
                <a:latin typeface="Tahoma" panose="020B0604030504040204" pitchFamily="34" charset="0"/>
              </a:rPr>
              <a:t>Consumer Surplus (Red) = 900</a:t>
            </a:r>
          </a:p>
          <a:p>
            <a:pPr>
              <a:buFontTx/>
              <a:buChar char="•"/>
            </a:pPr>
            <a:r>
              <a:rPr lang="en-CA" altLang="en-US" sz="3200">
                <a:latin typeface="Tahoma" panose="020B0604030504040204" pitchFamily="34" charset="0"/>
              </a:rPr>
              <a:t>Producer Surplus (Blue) = 2700</a:t>
            </a:r>
          </a:p>
          <a:p>
            <a:pPr>
              <a:buFontTx/>
              <a:buChar char="•"/>
            </a:pPr>
            <a:r>
              <a:rPr lang="en-CA" altLang="en-US" sz="3200">
                <a:latin typeface="Tahoma" panose="020B0604030504040204" pitchFamily="34" charset="0"/>
              </a:rPr>
              <a:t>Deadweight Loss (Gold) = 450</a:t>
            </a:r>
          </a:p>
          <a:p>
            <a:pPr>
              <a:buFontTx/>
              <a:buChar char="•"/>
            </a:pPr>
            <a:endParaRPr lang="en-CA" altLang="en-US" sz="3200">
              <a:latin typeface="Tahoma" panose="020B0604030504040204" pitchFamily="34" charset="0"/>
            </a:endParaRPr>
          </a:p>
        </p:txBody>
      </p:sp>
      <p:sp>
        <p:nvSpPr>
          <p:cNvPr id="17440" name="Line 13">
            <a:extLst>
              <a:ext uri="{FF2B5EF4-FFF2-40B4-BE49-F238E27FC236}">
                <a16:creationId xmlns:a16="http://schemas.microsoft.com/office/drawing/2014/main" id="{505B65E5-545F-F157-1624-DBE70D76C03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5638800"/>
            <a:ext cx="304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7441" name="Text Box 24">
            <a:extLst>
              <a:ext uri="{FF2B5EF4-FFF2-40B4-BE49-F238E27FC236}">
                <a16:creationId xmlns:a16="http://schemas.microsoft.com/office/drawing/2014/main" id="{453D02B3-1D1E-9159-EEA2-4EEF01992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410200"/>
            <a:ext cx="696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939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>
            <a:extLst>
              <a:ext uri="{FF2B5EF4-FFF2-40B4-BE49-F238E27FC236}">
                <a16:creationId xmlns:a16="http://schemas.microsoft.com/office/drawing/2014/main" id="{25C47FA4-3A39-90F6-E654-303FD393D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2E0A6C2-D02F-47F5-9711-1FD681AE63AA}" type="slidenum">
              <a:rPr lang="en-CA" altLang="en-US" sz="1400">
                <a:latin typeface="Arial" panose="020B0604020202020204" pitchFamily="34" charset="0"/>
              </a:rPr>
              <a:pPr eaLnBrk="1" hangingPunct="1"/>
              <a:t>17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8435" name="Freeform 46">
            <a:extLst>
              <a:ext uri="{FF2B5EF4-FFF2-40B4-BE49-F238E27FC236}">
                <a16:creationId xmlns:a16="http://schemas.microsoft.com/office/drawing/2014/main" id="{7F632E2C-4914-E541-27F5-E5488CCC210D}"/>
              </a:ext>
            </a:extLst>
          </p:cNvPr>
          <p:cNvSpPr>
            <a:spLocks/>
          </p:cNvSpPr>
          <p:nvPr/>
        </p:nvSpPr>
        <p:spPr bwMode="auto">
          <a:xfrm>
            <a:off x="4876800" y="3124200"/>
            <a:ext cx="2514600" cy="2514600"/>
          </a:xfrm>
          <a:custGeom>
            <a:avLst/>
            <a:gdLst>
              <a:gd name="T0" fmla="*/ 0 w 576"/>
              <a:gd name="T1" fmla="*/ 0 h 576"/>
              <a:gd name="T2" fmla="*/ 0 w 576"/>
              <a:gd name="T3" fmla="*/ 2147483647 h 576"/>
              <a:gd name="T4" fmla="*/ 2147483647 w 576"/>
              <a:gd name="T5" fmla="*/ 2147483647 h 576"/>
              <a:gd name="T6" fmla="*/ 0 w 576"/>
              <a:gd name="T7" fmla="*/ 0 h 576"/>
              <a:gd name="T8" fmla="*/ 0 60000 65536"/>
              <a:gd name="T9" fmla="*/ 0 60000 65536"/>
              <a:gd name="T10" fmla="*/ 0 60000 65536"/>
              <a:gd name="T11" fmla="*/ 0 60000 65536"/>
              <a:gd name="T12" fmla="*/ 0 w 576"/>
              <a:gd name="T13" fmla="*/ 0 h 576"/>
              <a:gd name="T14" fmla="*/ 576 w 576"/>
              <a:gd name="T15" fmla="*/ 576 h 5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" h="576">
                <a:moveTo>
                  <a:pt x="0" y="0"/>
                </a:moveTo>
                <a:lnTo>
                  <a:pt x="0" y="576"/>
                </a:lnTo>
                <a:lnTo>
                  <a:pt x="576" y="576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8436" name="Freeform 45">
            <a:extLst>
              <a:ext uri="{FF2B5EF4-FFF2-40B4-BE49-F238E27FC236}">
                <a16:creationId xmlns:a16="http://schemas.microsoft.com/office/drawing/2014/main" id="{594E2D93-7FC5-11D6-A058-113E923FFFF9}"/>
              </a:ext>
            </a:extLst>
          </p:cNvPr>
          <p:cNvSpPr>
            <a:spLocks/>
          </p:cNvSpPr>
          <p:nvPr/>
        </p:nvSpPr>
        <p:spPr bwMode="auto">
          <a:xfrm>
            <a:off x="6248400" y="4495800"/>
            <a:ext cx="1143000" cy="1143000"/>
          </a:xfrm>
          <a:custGeom>
            <a:avLst/>
            <a:gdLst>
              <a:gd name="T0" fmla="*/ 0 w 576"/>
              <a:gd name="T1" fmla="*/ 0 h 576"/>
              <a:gd name="T2" fmla="*/ 0 w 576"/>
              <a:gd name="T3" fmla="*/ 2147483647 h 576"/>
              <a:gd name="T4" fmla="*/ 2147483647 w 576"/>
              <a:gd name="T5" fmla="*/ 2147483647 h 576"/>
              <a:gd name="T6" fmla="*/ 0 w 576"/>
              <a:gd name="T7" fmla="*/ 0 h 576"/>
              <a:gd name="T8" fmla="*/ 0 60000 65536"/>
              <a:gd name="T9" fmla="*/ 0 60000 65536"/>
              <a:gd name="T10" fmla="*/ 0 60000 65536"/>
              <a:gd name="T11" fmla="*/ 0 60000 65536"/>
              <a:gd name="T12" fmla="*/ 0 w 576"/>
              <a:gd name="T13" fmla="*/ 0 h 576"/>
              <a:gd name="T14" fmla="*/ 576 w 576"/>
              <a:gd name="T15" fmla="*/ 576 h 5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" h="576">
                <a:moveTo>
                  <a:pt x="0" y="0"/>
                </a:moveTo>
                <a:lnTo>
                  <a:pt x="0" y="576"/>
                </a:lnTo>
                <a:lnTo>
                  <a:pt x="576" y="576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8437" name="Freeform 44">
            <a:extLst>
              <a:ext uri="{FF2B5EF4-FFF2-40B4-BE49-F238E27FC236}">
                <a16:creationId xmlns:a16="http://schemas.microsoft.com/office/drawing/2014/main" id="{1CEB1BD6-7893-9BB1-D1AC-9D069F67A9CA}"/>
              </a:ext>
            </a:extLst>
          </p:cNvPr>
          <p:cNvSpPr>
            <a:spLocks/>
          </p:cNvSpPr>
          <p:nvPr/>
        </p:nvSpPr>
        <p:spPr bwMode="auto">
          <a:xfrm>
            <a:off x="4876800" y="3124200"/>
            <a:ext cx="1371600" cy="1371600"/>
          </a:xfrm>
          <a:custGeom>
            <a:avLst/>
            <a:gdLst>
              <a:gd name="T0" fmla="*/ 0 w 576"/>
              <a:gd name="T1" fmla="*/ 0 h 576"/>
              <a:gd name="T2" fmla="*/ 0 w 576"/>
              <a:gd name="T3" fmla="*/ 2147483647 h 576"/>
              <a:gd name="T4" fmla="*/ 2147483647 w 576"/>
              <a:gd name="T5" fmla="*/ 2147483647 h 576"/>
              <a:gd name="T6" fmla="*/ 0 w 576"/>
              <a:gd name="T7" fmla="*/ 0 h 576"/>
              <a:gd name="T8" fmla="*/ 0 60000 65536"/>
              <a:gd name="T9" fmla="*/ 0 60000 65536"/>
              <a:gd name="T10" fmla="*/ 0 60000 65536"/>
              <a:gd name="T11" fmla="*/ 0 60000 65536"/>
              <a:gd name="T12" fmla="*/ 0 w 576"/>
              <a:gd name="T13" fmla="*/ 0 h 576"/>
              <a:gd name="T14" fmla="*/ 576 w 576"/>
              <a:gd name="T15" fmla="*/ 576 h 5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" h="576">
                <a:moveTo>
                  <a:pt x="0" y="0"/>
                </a:moveTo>
                <a:lnTo>
                  <a:pt x="0" y="576"/>
                </a:lnTo>
                <a:lnTo>
                  <a:pt x="576" y="576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8438" name="Text Box 2">
            <a:extLst>
              <a:ext uri="{FF2B5EF4-FFF2-40B4-BE49-F238E27FC236}">
                <a16:creationId xmlns:a16="http://schemas.microsoft.com/office/drawing/2014/main" id="{07ECFB23-1876-A0ED-0543-8A8476DB9F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04800"/>
            <a:ext cx="58674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600" u="sng">
                <a:latin typeface="Tahoma" panose="020B0604030504040204" pitchFamily="34" charset="0"/>
              </a:rPr>
              <a:t>Normal Monopoly Surplus</a:t>
            </a:r>
            <a:endParaRPr lang="en-US" altLang="en-US" sz="3600">
              <a:latin typeface="Tahoma" panose="020B0604030504040204" pitchFamily="34" charset="0"/>
            </a:endParaRPr>
          </a:p>
          <a:p>
            <a:pPr algn="ctr">
              <a:spcBef>
                <a:spcPct val="50000"/>
              </a:spcBef>
            </a:pPr>
            <a:endParaRPr lang="en-US" altLang="en-US" sz="3600">
              <a:latin typeface="Tahoma" panose="020B0604030504040204" pitchFamily="34" charset="0"/>
            </a:endParaRPr>
          </a:p>
        </p:txBody>
      </p:sp>
      <p:sp>
        <p:nvSpPr>
          <p:cNvPr id="18439" name="Line 5">
            <a:extLst>
              <a:ext uri="{FF2B5EF4-FFF2-40B4-BE49-F238E27FC236}">
                <a16:creationId xmlns:a16="http://schemas.microsoft.com/office/drawing/2014/main" id="{9037F55C-2F2F-AB50-C321-9B697126A0E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6019800"/>
            <a:ext cx="403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40" name="Line 6">
            <a:extLst>
              <a:ext uri="{FF2B5EF4-FFF2-40B4-BE49-F238E27FC236}">
                <a16:creationId xmlns:a16="http://schemas.microsoft.com/office/drawing/2014/main" id="{2B696D50-A547-9CB3-B061-946ADC9FE0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76800" y="1752600"/>
            <a:ext cx="0" cy="426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41" name="Text Box 8">
            <a:extLst>
              <a:ext uri="{FF2B5EF4-FFF2-40B4-BE49-F238E27FC236}">
                <a16:creationId xmlns:a16="http://schemas.microsoft.com/office/drawing/2014/main" id="{F2AF9285-7E9D-A5CC-4CB3-48C80CF87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125" y="58324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0</a:t>
            </a:r>
          </a:p>
        </p:txBody>
      </p:sp>
      <p:sp>
        <p:nvSpPr>
          <p:cNvPr id="18442" name="Text Box 10">
            <a:extLst>
              <a:ext uri="{FF2B5EF4-FFF2-40B4-BE49-F238E27FC236}">
                <a16:creationId xmlns:a16="http://schemas.microsoft.com/office/drawing/2014/main" id="{EC4E11AE-CE89-6E55-A9FD-00EB731C8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125" y="141287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</a:p>
        </p:txBody>
      </p:sp>
      <p:sp>
        <p:nvSpPr>
          <p:cNvPr id="18443" name="Text Box 12">
            <a:extLst>
              <a:ext uri="{FF2B5EF4-FFF2-40B4-BE49-F238E27FC236}">
                <a16:creationId xmlns:a16="http://schemas.microsoft.com/office/drawing/2014/main" id="{95FF7980-1E92-7396-BB2E-B05113A57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6125" y="598487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</a:p>
        </p:txBody>
      </p:sp>
      <p:sp>
        <p:nvSpPr>
          <p:cNvPr id="18444" name="Line 14">
            <a:extLst>
              <a:ext uri="{FF2B5EF4-FFF2-40B4-BE49-F238E27FC236}">
                <a16:creationId xmlns:a16="http://schemas.microsoft.com/office/drawing/2014/main" id="{FE709CE1-ADE3-DD6E-0175-CAB6D890C53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124200"/>
            <a:ext cx="2895600" cy="2895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45" name="Line 15">
            <a:extLst>
              <a:ext uri="{FF2B5EF4-FFF2-40B4-BE49-F238E27FC236}">
                <a16:creationId xmlns:a16="http://schemas.microsoft.com/office/drawing/2014/main" id="{6F56F185-1489-54EE-E742-2D7500B45F6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56388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46" name="Text Box 16">
            <a:extLst>
              <a:ext uri="{FF2B5EF4-FFF2-40B4-BE49-F238E27FC236}">
                <a16:creationId xmlns:a16="http://schemas.microsoft.com/office/drawing/2014/main" id="{DFBA7A93-4373-AEE8-24FA-FCBF38AC4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52578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</a:t>
            </a:r>
          </a:p>
        </p:txBody>
      </p:sp>
      <p:sp>
        <p:nvSpPr>
          <p:cNvPr id="18447" name="Text Box 18">
            <a:extLst>
              <a:ext uri="{FF2B5EF4-FFF2-40B4-BE49-F238E27FC236}">
                <a16:creationId xmlns:a16="http://schemas.microsoft.com/office/drawing/2014/main" id="{6252BA57-5C4C-BFC7-2FF9-B3C0CD706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3013075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</a:t>
            </a:r>
          </a:p>
        </p:txBody>
      </p:sp>
      <p:sp>
        <p:nvSpPr>
          <p:cNvPr id="18448" name="Line 20">
            <a:extLst>
              <a:ext uri="{FF2B5EF4-FFF2-40B4-BE49-F238E27FC236}">
                <a16:creationId xmlns:a16="http://schemas.microsoft.com/office/drawing/2014/main" id="{D60A19B0-7596-2A2A-74B9-A6351DC2EF6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799" y="3124200"/>
            <a:ext cx="1752601" cy="3200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49" name="Text Box 21">
            <a:extLst>
              <a:ext uri="{FF2B5EF4-FFF2-40B4-BE49-F238E27FC236}">
                <a16:creationId xmlns:a16="http://schemas.microsoft.com/office/drawing/2014/main" id="{0ED5D9D8-1D5F-0E6F-5B1E-3CDD891FA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7325" y="6213475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</a:p>
        </p:txBody>
      </p:sp>
      <p:sp>
        <p:nvSpPr>
          <p:cNvPr id="18450" name="Line 22">
            <a:extLst>
              <a:ext uri="{FF2B5EF4-FFF2-40B4-BE49-F238E27FC236}">
                <a16:creationId xmlns:a16="http://schemas.microsoft.com/office/drawing/2014/main" id="{C36BAC60-7D74-AABA-A4CE-8EC750EEC7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8400" y="44196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51" name="Line 23">
            <a:extLst>
              <a:ext uri="{FF2B5EF4-FFF2-40B4-BE49-F238E27FC236}">
                <a16:creationId xmlns:a16="http://schemas.microsoft.com/office/drawing/2014/main" id="{D4A4F271-5AF2-01E3-681E-E9CF4E1B5B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6800" y="4495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52" name="Text Box 25">
            <a:extLst>
              <a:ext uri="{FF2B5EF4-FFF2-40B4-BE49-F238E27FC236}">
                <a16:creationId xmlns:a16="http://schemas.microsoft.com/office/drawing/2014/main" id="{E7575CC6-B02B-DD3C-3C5A-F952CAECB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267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55</a:t>
            </a:r>
          </a:p>
        </p:txBody>
      </p:sp>
      <p:sp>
        <p:nvSpPr>
          <p:cNvPr id="18453" name="Text Box 26">
            <a:extLst>
              <a:ext uri="{FF2B5EF4-FFF2-40B4-BE49-F238E27FC236}">
                <a16:creationId xmlns:a16="http://schemas.microsoft.com/office/drawing/2014/main" id="{4033912B-FB17-6C86-D4D7-6738806A0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943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45</a:t>
            </a:r>
          </a:p>
        </p:txBody>
      </p:sp>
      <p:sp>
        <p:nvSpPr>
          <p:cNvPr id="18454" name="Text Box 27">
            <a:extLst>
              <a:ext uri="{FF2B5EF4-FFF2-40B4-BE49-F238E27FC236}">
                <a16:creationId xmlns:a16="http://schemas.microsoft.com/office/drawing/2014/main" id="{EE844922-2238-D985-695B-906A974A0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5984875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100</a:t>
            </a:r>
          </a:p>
        </p:txBody>
      </p:sp>
      <p:sp>
        <p:nvSpPr>
          <p:cNvPr id="18455" name="Text Box 28">
            <a:extLst>
              <a:ext uri="{FF2B5EF4-FFF2-40B4-BE49-F238E27FC236}">
                <a16:creationId xmlns:a16="http://schemas.microsoft.com/office/drawing/2014/main" id="{797FC3E0-B05F-1672-08C6-89D3EC0A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8956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100</a:t>
            </a:r>
          </a:p>
        </p:txBody>
      </p:sp>
      <p:sp>
        <p:nvSpPr>
          <p:cNvPr id="18456" name="Text Box 41">
            <a:extLst>
              <a:ext uri="{FF2B5EF4-FFF2-40B4-BE49-F238E27FC236}">
                <a16:creationId xmlns:a16="http://schemas.microsoft.com/office/drawing/2014/main" id="{62559793-D9B3-3502-4936-DDD46C2DB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0292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b="1"/>
              <a:t>2025</a:t>
            </a:r>
          </a:p>
        </p:txBody>
      </p:sp>
      <p:sp>
        <p:nvSpPr>
          <p:cNvPr id="18457" name="Text Box 42">
            <a:extLst>
              <a:ext uri="{FF2B5EF4-FFF2-40B4-BE49-F238E27FC236}">
                <a16:creationId xmlns:a16="http://schemas.microsoft.com/office/drawing/2014/main" id="{6FC07746-7A66-3EEC-7EB0-4CA1527CD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962400"/>
            <a:ext cx="882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b="1"/>
              <a:t>1012.5</a:t>
            </a:r>
          </a:p>
        </p:txBody>
      </p:sp>
      <p:sp>
        <p:nvSpPr>
          <p:cNvPr id="18458" name="Text Box 43">
            <a:extLst>
              <a:ext uri="{FF2B5EF4-FFF2-40B4-BE49-F238E27FC236}">
                <a16:creationId xmlns:a16="http://schemas.microsoft.com/office/drawing/2014/main" id="{2C411874-6ACA-2250-BE67-E1B590D5C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181600"/>
            <a:ext cx="882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b="1"/>
              <a:t>1012.5</a:t>
            </a:r>
          </a:p>
        </p:txBody>
      </p:sp>
      <p:sp>
        <p:nvSpPr>
          <p:cNvPr id="570415" name="Text Box 47">
            <a:extLst>
              <a:ext uri="{FF2B5EF4-FFF2-40B4-BE49-F238E27FC236}">
                <a16:creationId xmlns:a16="http://schemas.microsoft.com/office/drawing/2014/main" id="{F19EC476-65CD-D97F-5FCE-3027145D4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76400"/>
            <a:ext cx="3962400" cy="350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n-CA" altLang="en-US" sz="3200">
                <a:latin typeface="Tahoma" panose="020B0604030504040204" pitchFamily="34" charset="0"/>
              </a:rPr>
              <a:t>Consumer Surplus (Red) = 1012.5</a:t>
            </a:r>
          </a:p>
          <a:p>
            <a:pPr>
              <a:buFontTx/>
              <a:buChar char="•"/>
            </a:pPr>
            <a:r>
              <a:rPr lang="en-CA" altLang="en-US" sz="3200">
                <a:latin typeface="Tahoma" panose="020B0604030504040204" pitchFamily="34" charset="0"/>
              </a:rPr>
              <a:t>Producer Surplus (Blue) = 2025</a:t>
            </a:r>
          </a:p>
          <a:p>
            <a:pPr>
              <a:buFontTx/>
              <a:buChar char="•"/>
            </a:pPr>
            <a:r>
              <a:rPr lang="en-CA" altLang="en-US" sz="3200">
                <a:latin typeface="Tahoma" panose="020B0604030504040204" pitchFamily="34" charset="0"/>
              </a:rPr>
              <a:t>Deadweight Loss (Gold) = 1012.5</a:t>
            </a:r>
          </a:p>
          <a:p>
            <a:pPr>
              <a:buFontTx/>
              <a:buChar char="•"/>
            </a:pPr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4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041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EEC0AC0-557A-1DBE-C5C1-320C021CE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2CEF081-CA6A-4C09-B213-16DE90989036}" type="slidenum">
              <a:rPr lang="en-CA" altLang="en-US" sz="1400">
                <a:latin typeface="Arial" panose="020B0604020202020204" pitchFamily="34" charset="0"/>
              </a:rPr>
              <a:pPr eaLnBrk="1" hangingPunct="1"/>
              <a:t>18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9459" name="WordArt 2">
            <a:extLst>
              <a:ext uri="{FF2B5EF4-FFF2-40B4-BE49-F238E27FC236}">
                <a16:creationId xmlns:a16="http://schemas.microsoft.com/office/drawing/2014/main" id="{3C56DBE5-6D15-8A9E-FE7A-8084509D268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2nd Degree: Block Pricing</a:t>
            </a:r>
          </a:p>
        </p:txBody>
      </p:sp>
      <p:sp>
        <p:nvSpPr>
          <p:cNvPr id="571395" name="Text Box 3">
            <a:extLst>
              <a:ext uri="{FF2B5EF4-FFF2-40B4-BE49-F238E27FC236}">
                <a16:creationId xmlns:a16="http://schemas.microsoft.com/office/drawing/2014/main" id="{A49F5DBC-A09C-C3CF-F347-B5B621F5A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In this example quantity discounts increased producer surplus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Since the quantity sold on the market also increased, DWL decreased compared to the typical monopoly</a:t>
            </a:r>
          </a:p>
          <a:p>
            <a:pPr>
              <a:buFont typeface="Wingdings" panose="05000000000000000000" pitchFamily="2" charset="2"/>
              <a:buChar char="Ø"/>
            </a:pPr>
            <a:endParaRPr lang="en-CA" altLang="en-US" sz="3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Note that if prices decrease due to a decreasing MC, this is </a:t>
            </a:r>
            <a:r>
              <a:rPr lang="en-CA" altLang="en-US" sz="3200" u="sng">
                <a:latin typeface="Tahoma" panose="020B0604030504040204" pitchFamily="34" charset="0"/>
              </a:rPr>
              <a:t>not</a:t>
            </a:r>
            <a:r>
              <a:rPr lang="en-CA" altLang="en-US" sz="3200">
                <a:latin typeface="Tahoma" panose="020B0604030504040204" pitchFamily="34" charset="0"/>
              </a:rPr>
              <a:t> considered price discrimination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39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EA94243-0115-4C25-EFA3-BB7C569E0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F2D5C08-7E79-44BD-B629-79CF9E901552}" type="slidenum">
              <a:rPr lang="en-CA" altLang="en-US" sz="1400">
                <a:latin typeface="Arial" panose="020B0604020202020204" pitchFamily="34" charset="0"/>
              </a:rPr>
              <a:pPr eaLnBrk="1" hangingPunct="1"/>
              <a:t>19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0483" name="WordArt 2">
            <a:extLst>
              <a:ext uri="{FF2B5EF4-FFF2-40B4-BE49-F238E27FC236}">
                <a16:creationId xmlns:a16="http://schemas.microsoft.com/office/drawing/2014/main" id="{B4B8DD12-4AFF-D8A7-1077-25957250EF8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2nd Degree: Subscription and Usage</a:t>
            </a:r>
            <a:endParaRPr lang="en-CA" sz="3600" kern="10">
              <a:solidFill>
                <a:schemeClr val="tx2"/>
              </a:solidFill>
              <a:effectLst>
                <a:outerShdw dist="45791" dir="2021404" algn="ctr" rotWithShape="0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572419" name="Text Box 3">
            <a:extLst>
              <a:ext uri="{FF2B5EF4-FFF2-40B4-BE49-F238E27FC236}">
                <a16:creationId xmlns:a16="http://schemas.microsoft.com/office/drawing/2014/main" id="{2977214C-F15E-A8FB-132F-7F06A1179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CA" altLang="en-US" sz="3200" dirty="0">
                <a:latin typeface="Tahoma" panose="020B0604030504040204" pitchFamily="34" charset="0"/>
              </a:rPr>
              <a:t>Some goods (such as phone plans or clubs) carry a plan/membership fee and a cost per unit/use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 dirty="0">
                <a:latin typeface="Tahoma" panose="020B0604030504040204" pitchFamily="34" charset="0"/>
              </a:rPr>
              <a:t>Often multiple plans exist, each with different fixed and variable fees</a:t>
            </a:r>
          </a:p>
          <a:p>
            <a:pPr>
              <a:buFont typeface="Wingdings" panose="05000000000000000000" pitchFamily="2" charset="2"/>
              <a:buChar char="Ø"/>
            </a:pPr>
            <a:endParaRPr lang="en-CA" altLang="en-US" sz="3200" dirty="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 dirty="0">
                <a:latin typeface="Tahoma" panose="020B0604030504040204" pitchFamily="34" charset="0"/>
              </a:rPr>
              <a:t>Multiple plans often exist in order for the monopolist to price discriminate</a:t>
            </a:r>
          </a:p>
          <a:p>
            <a:pPr algn="ctr"/>
            <a:endParaRPr lang="en-CA" altLang="en-US" sz="32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A74F9-8AF8-9EF3-B0A0-14209384A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3CE305F-79B1-4EC8-A635-4CB7C8EF8E36}" type="slidenum">
              <a:rPr lang="en-CA" altLang="en-US" sz="1400">
                <a:latin typeface="Arial" panose="020B0604020202020204" pitchFamily="34" charset="0"/>
              </a:rPr>
              <a:pPr eaLnBrk="1" hangingPunct="1"/>
              <a:t>2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EB81D45F-76E3-C2EE-49CE-A74FA35BF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77C058C1-FD23-F20F-0E76-B5C370D566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altLang="en-US"/>
              <a:t>Chapter 12: Capturing Surplus</a:t>
            </a:r>
          </a:p>
        </p:txBody>
      </p:sp>
      <p:sp>
        <p:nvSpPr>
          <p:cNvPr id="405508" name="Rectangle 4">
            <a:extLst>
              <a:ext uri="{FF2B5EF4-FFF2-40B4-BE49-F238E27FC236}">
                <a16:creationId xmlns:a16="http://schemas.microsoft.com/office/drawing/2014/main" id="{BF8D6AB6-0ADC-1A28-05CE-EE9BF25C54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181600"/>
          </a:xfrm>
        </p:spPr>
        <p:txBody>
          <a:bodyPr lIns="90487" tIns="44450" rIns="90487" bIns="44450"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rgbClr val="CCECFF"/>
                </a:solidFill>
              </a:rPr>
              <a:t>In this chapter we will cover: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altLang="en-US" sz="1000">
              <a:solidFill>
                <a:srgbClr val="CCECFF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rgbClr val="CCECFF"/>
                </a:solidFill>
              </a:rPr>
              <a:t>12.1 </a:t>
            </a:r>
            <a:r>
              <a:rPr lang="en-CA" altLang="en-US">
                <a:solidFill>
                  <a:srgbClr val="CCECFF"/>
                </a:solidFill>
              </a:rPr>
              <a:t>Price Discrimination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CA" altLang="en-US">
                <a:solidFill>
                  <a:srgbClr val="CCECFF"/>
                </a:solidFill>
              </a:rPr>
              <a:t>	12.1.1 First Degree Price Discrimination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CA" altLang="en-US">
                <a:solidFill>
                  <a:srgbClr val="CCECFF"/>
                </a:solidFill>
              </a:rPr>
              <a:t>	12.1.2 Second Degree Price Discrimination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CA" altLang="en-US">
                <a:solidFill>
                  <a:srgbClr val="CCECFF"/>
                </a:solidFill>
              </a:rPr>
              <a:t>	12.1.3 Third Degree Price Discrimination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CA" altLang="en-US">
                <a:solidFill>
                  <a:srgbClr val="CCECFF"/>
                </a:solidFill>
              </a:rPr>
              <a:t>12.2 Tie-In’s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CA" altLang="en-US">
                <a:solidFill>
                  <a:srgbClr val="CCECFF"/>
                </a:solidFill>
              </a:rPr>
              <a:t>12.3 Bundling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CA" altLang="en-US">
                <a:solidFill>
                  <a:srgbClr val="CCECFF"/>
                </a:solidFill>
              </a:rPr>
              <a:t>12.4 Advertising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altLang="en-US">
              <a:solidFill>
                <a:srgbClr val="CCECFF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altLang="en-US">
              <a:solidFill>
                <a:srgbClr val="CCECFF"/>
              </a:solidFill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508" grpId="0" build="p" bldLvl="5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3">
            <a:extLst>
              <a:ext uri="{FF2B5EF4-FFF2-40B4-BE49-F238E27FC236}">
                <a16:creationId xmlns:a16="http://schemas.microsoft.com/office/drawing/2014/main" id="{8058238C-7793-3C10-A25D-EAAFA75EC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94D414D-7A8C-4907-BBE3-4D93C4B7B5F0}" type="slidenum">
              <a:rPr lang="en-CA" altLang="en-US" sz="1400">
                <a:latin typeface="Arial" panose="020B0604020202020204" pitchFamily="34" charset="0"/>
              </a:rPr>
              <a:pPr eaLnBrk="1" hangingPunct="1"/>
              <a:t>20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1507" name="Freeform 2">
            <a:extLst>
              <a:ext uri="{FF2B5EF4-FFF2-40B4-BE49-F238E27FC236}">
                <a16:creationId xmlns:a16="http://schemas.microsoft.com/office/drawing/2014/main" id="{F468D278-277C-1A62-D582-5AB9301FF904}"/>
              </a:ext>
            </a:extLst>
          </p:cNvPr>
          <p:cNvSpPr>
            <a:spLocks/>
          </p:cNvSpPr>
          <p:nvPr/>
        </p:nvSpPr>
        <p:spPr bwMode="auto">
          <a:xfrm>
            <a:off x="685800" y="3124200"/>
            <a:ext cx="2514600" cy="2514600"/>
          </a:xfrm>
          <a:custGeom>
            <a:avLst/>
            <a:gdLst>
              <a:gd name="T0" fmla="*/ 0 w 576"/>
              <a:gd name="T1" fmla="*/ 0 h 576"/>
              <a:gd name="T2" fmla="*/ 0 w 576"/>
              <a:gd name="T3" fmla="*/ 2147483647 h 576"/>
              <a:gd name="T4" fmla="*/ 2147483647 w 576"/>
              <a:gd name="T5" fmla="*/ 2147483647 h 576"/>
              <a:gd name="T6" fmla="*/ 0 w 576"/>
              <a:gd name="T7" fmla="*/ 0 h 576"/>
              <a:gd name="T8" fmla="*/ 0 60000 65536"/>
              <a:gd name="T9" fmla="*/ 0 60000 65536"/>
              <a:gd name="T10" fmla="*/ 0 60000 65536"/>
              <a:gd name="T11" fmla="*/ 0 60000 65536"/>
              <a:gd name="T12" fmla="*/ 0 w 576"/>
              <a:gd name="T13" fmla="*/ 0 h 576"/>
              <a:gd name="T14" fmla="*/ 576 w 576"/>
              <a:gd name="T15" fmla="*/ 576 h 5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" h="576">
                <a:moveTo>
                  <a:pt x="0" y="0"/>
                </a:moveTo>
                <a:lnTo>
                  <a:pt x="0" y="576"/>
                </a:lnTo>
                <a:lnTo>
                  <a:pt x="576" y="576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1508" name="Text Box 6">
            <a:extLst>
              <a:ext uri="{FF2B5EF4-FFF2-40B4-BE49-F238E27FC236}">
                <a16:creationId xmlns:a16="http://schemas.microsoft.com/office/drawing/2014/main" id="{CAFE6ADF-E457-7ACC-FF60-9439C38C0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3058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600" u="sng">
                <a:latin typeface="Tahoma" panose="020B0604030504040204" pitchFamily="34" charset="0"/>
              </a:rPr>
              <a:t>Membership and Per Unit Costs</a:t>
            </a:r>
            <a:endParaRPr lang="en-US" altLang="en-US" sz="3600" u="sng">
              <a:latin typeface="Tahoma" panose="020B0604030504040204" pitchFamily="34" charset="0"/>
            </a:endParaRPr>
          </a:p>
          <a:p>
            <a:pPr algn="ctr">
              <a:spcBef>
                <a:spcPct val="50000"/>
              </a:spcBef>
            </a:pPr>
            <a:endParaRPr lang="en-US" altLang="en-US" sz="3600">
              <a:latin typeface="Tahoma" panose="020B0604030504040204" pitchFamily="34" charset="0"/>
            </a:endParaRPr>
          </a:p>
        </p:txBody>
      </p:sp>
      <p:sp>
        <p:nvSpPr>
          <p:cNvPr id="21509" name="Line 7">
            <a:extLst>
              <a:ext uri="{FF2B5EF4-FFF2-40B4-BE49-F238E27FC236}">
                <a16:creationId xmlns:a16="http://schemas.microsoft.com/office/drawing/2014/main" id="{D0157295-97C4-B7B2-1549-0030D546EDB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6019800"/>
            <a:ext cx="3505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10" name="Line 8">
            <a:extLst>
              <a:ext uri="{FF2B5EF4-FFF2-40B4-BE49-F238E27FC236}">
                <a16:creationId xmlns:a16="http://schemas.microsoft.com/office/drawing/2014/main" id="{77F4EF12-38EA-8048-9337-54A7B7DF2B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1524000"/>
            <a:ext cx="0" cy="4495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11" name="Text Box 9">
            <a:extLst>
              <a:ext uri="{FF2B5EF4-FFF2-40B4-BE49-F238E27FC236}">
                <a16:creationId xmlns:a16="http://schemas.microsoft.com/office/drawing/2014/main" id="{E13FE98B-2E96-4A18-4C88-52FB69390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59086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0</a:t>
            </a:r>
          </a:p>
        </p:txBody>
      </p:sp>
      <p:sp>
        <p:nvSpPr>
          <p:cNvPr id="21512" name="Text Box 10">
            <a:extLst>
              <a:ext uri="{FF2B5EF4-FFF2-40B4-BE49-F238E27FC236}">
                <a16:creationId xmlns:a16="http://schemas.microsoft.com/office/drawing/2014/main" id="{70799FAE-9AA0-35D6-58B0-C4C534972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118427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</a:p>
        </p:txBody>
      </p:sp>
      <p:sp>
        <p:nvSpPr>
          <p:cNvPr id="21513" name="Text Box 11">
            <a:extLst>
              <a:ext uri="{FF2B5EF4-FFF2-40B4-BE49-F238E27FC236}">
                <a16:creationId xmlns:a16="http://schemas.microsoft.com/office/drawing/2014/main" id="{F28CA0B9-5149-03C2-8422-4F90B6B46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60198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endParaRPr lang="en-GB" altLang="en-US"/>
          </a:p>
        </p:txBody>
      </p:sp>
      <p:sp>
        <p:nvSpPr>
          <p:cNvPr id="21514" name="Line 12">
            <a:extLst>
              <a:ext uri="{FF2B5EF4-FFF2-40B4-BE49-F238E27FC236}">
                <a16:creationId xmlns:a16="http://schemas.microsoft.com/office/drawing/2014/main" id="{492F4E93-5138-601D-DC21-659C5B6D23E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3124200"/>
            <a:ext cx="2895600" cy="2895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15" name="Line 13">
            <a:extLst>
              <a:ext uri="{FF2B5EF4-FFF2-40B4-BE49-F238E27FC236}">
                <a16:creationId xmlns:a16="http://schemas.microsoft.com/office/drawing/2014/main" id="{395C6A39-44D7-6BD1-D8C9-1BE6F2B632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56388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16" name="Text Box 14">
            <a:extLst>
              <a:ext uri="{FF2B5EF4-FFF2-40B4-BE49-F238E27FC236}">
                <a16:creationId xmlns:a16="http://schemas.microsoft.com/office/drawing/2014/main" id="{67C87C8D-A79D-199D-1D7F-9DE71866E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3013075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</a:t>
            </a:r>
          </a:p>
        </p:txBody>
      </p:sp>
      <p:sp>
        <p:nvSpPr>
          <p:cNvPr id="21517" name="Text Box 15">
            <a:extLst>
              <a:ext uri="{FF2B5EF4-FFF2-40B4-BE49-F238E27FC236}">
                <a16:creationId xmlns:a16="http://schemas.microsoft.com/office/drawing/2014/main" id="{BF0FF58A-3F27-9DAC-7A04-9AD3BDD35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410200"/>
            <a:ext cx="569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.10</a:t>
            </a:r>
          </a:p>
        </p:txBody>
      </p:sp>
      <p:sp>
        <p:nvSpPr>
          <p:cNvPr id="21518" name="Text Box 16">
            <a:extLst>
              <a:ext uri="{FF2B5EF4-FFF2-40B4-BE49-F238E27FC236}">
                <a16:creationId xmlns:a16="http://schemas.microsoft.com/office/drawing/2014/main" id="{E94DEF6F-14CC-221C-ADC8-281C16B963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648200"/>
            <a:ext cx="646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.40.</a:t>
            </a:r>
          </a:p>
        </p:txBody>
      </p:sp>
      <p:sp>
        <p:nvSpPr>
          <p:cNvPr id="21519" name="Text Box 17">
            <a:extLst>
              <a:ext uri="{FF2B5EF4-FFF2-40B4-BE49-F238E27FC236}">
                <a16:creationId xmlns:a16="http://schemas.microsoft.com/office/drawing/2014/main" id="{2241E78C-49FA-3510-32AF-A2BB39543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810000"/>
            <a:ext cx="569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.70</a:t>
            </a:r>
          </a:p>
        </p:txBody>
      </p:sp>
      <p:sp>
        <p:nvSpPr>
          <p:cNvPr id="21520" name="Text Box 18">
            <a:extLst>
              <a:ext uri="{FF2B5EF4-FFF2-40B4-BE49-F238E27FC236}">
                <a16:creationId xmlns:a16="http://schemas.microsoft.com/office/drawing/2014/main" id="{1056BAFC-972B-CDF6-4B42-179D56B83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2971800"/>
            <a:ext cx="723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1.00</a:t>
            </a:r>
          </a:p>
        </p:txBody>
      </p:sp>
      <p:sp>
        <p:nvSpPr>
          <p:cNvPr id="21521" name="Text Box 23">
            <a:extLst>
              <a:ext uri="{FF2B5EF4-FFF2-40B4-BE49-F238E27FC236}">
                <a16:creationId xmlns:a16="http://schemas.microsoft.com/office/drawing/2014/main" id="{619291EB-7D27-0E5F-6D12-B8891000E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325" y="5984875"/>
            <a:ext cx="2698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 3          6        9    10</a:t>
            </a:r>
          </a:p>
        </p:txBody>
      </p:sp>
      <p:sp>
        <p:nvSpPr>
          <p:cNvPr id="573470" name="Text Box 30">
            <a:extLst>
              <a:ext uri="{FF2B5EF4-FFF2-40B4-BE49-F238E27FC236}">
                <a16:creationId xmlns:a16="http://schemas.microsoft.com/office/drawing/2014/main" id="{35BE84F0-3A5C-2607-6845-73FD7FFDA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990600"/>
            <a:ext cx="5257800" cy="477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In this market for long distance, MC=$0.10, P=$0.10,  and CS=$4.05.</a:t>
            </a:r>
          </a:p>
          <a:p>
            <a:endParaRPr lang="en-CA" altLang="en-US" sz="16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Therefore a firm could capture most consumer surplus by charging $0.10 per minute plus a plan fee of up to $4.05.</a:t>
            </a:r>
          </a:p>
          <a:p>
            <a:pPr>
              <a:buFontTx/>
              <a:buChar char="•"/>
            </a:pPr>
            <a:endParaRPr lang="en-CA" altLang="en-US" sz="3200">
              <a:latin typeface="Tahoma" panose="020B0604030504040204" pitchFamily="34" charset="0"/>
            </a:endParaRPr>
          </a:p>
        </p:txBody>
      </p:sp>
      <p:sp>
        <p:nvSpPr>
          <p:cNvPr id="21523" name="Line 31">
            <a:extLst>
              <a:ext uri="{FF2B5EF4-FFF2-40B4-BE49-F238E27FC236}">
                <a16:creationId xmlns:a16="http://schemas.microsoft.com/office/drawing/2014/main" id="{664DA7F8-267D-C55B-2CAA-A1261F4AE3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5638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0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3">
            <a:extLst>
              <a:ext uri="{FF2B5EF4-FFF2-40B4-BE49-F238E27FC236}">
                <a16:creationId xmlns:a16="http://schemas.microsoft.com/office/drawing/2014/main" id="{A05163CB-6B4D-6F77-0731-736402675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254CAAD-4571-4507-A74A-38B3B39B81D1}" type="slidenum">
              <a:rPr lang="en-CA" altLang="en-US" sz="1400">
                <a:latin typeface="Arial" panose="020B0604020202020204" pitchFamily="34" charset="0"/>
              </a:rPr>
              <a:pPr eaLnBrk="1" hangingPunct="1"/>
              <a:t>21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2531" name="Freeform 2">
            <a:extLst>
              <a:ext uri="{FF2B5EF4-FFF2-40B4-BE49-F238E27FC236}">
                <a16:creationId xmlns:a16="http://schemas.microsoft.com/office/drawing/2014/main" id="{E144EA3A-163F-74C4-8129-39B15AD480D9}"/>
              </a:ext>
            </a:extLst>
          </p:cNvPr>
          <p:cNvSpPr>
            <a:spLocks/>
          </p:cNvSpPr>
          <p:nvPr/>
        </p:nvSpPr>
        <p:spPr bwMode="auto">
          <a:xfrm>
            <a:off x="685800" y="3124200"/>
            <a:ext cx="1752600" cy="2514600"/>
          </a:xfrm>
          <a:custGeom>
            <a:avLst/>
            <a:gdLst>
              <a:gd name="T0" fmla="*/ 0 w 576"/>
              <a:gd name="T1" fmla="*/ 0 h 576"/>
              <a:gd name="T2" fmla="*/ 0 w 576"/>
              <a:gd name="T3" fmla="*/ 2147483647 h 576"/>
              <a:gd name="T4" fmla="*/ 2147483647 w 576"/>
              <a:gd name="T5" fmla="*/ 2147483647 h 576"/>
              <a:gd name="T6" fmla="*/ 0 w 576"/>
              <a:gd name="T7" fmla="*/ 0 h 576"/>
              <a:gd name="T8" fmla="*/ 0 60000 65536"/>
              <a:gd name="T9" fmla="*/ 0 60000 65536"/>
              <a:gd name="T10" fmla="*/ 0 60000 65536"/>
              <a:gd name="T11" fmla="*/ 0 60000 65536"/>
              <a:gd name="T12" fmla="*/ 0 w 576"/>
              <a:gd name="T13" fmla="*/ 0 h 576"/>
              <a:gd name="T14" fmla="*/ 576 w 576"/>
              <a:gd name="T15" fmla="*/ 576 h 5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" h="576">
                <a:moveTo>
                  <a:pt x="0" y="0"/>
                </a:moveTo>
                <a:lnTo>
                  <a:pt x="0" y="576"/>
                </a:lnTo>
                <a:lnTo>
                  <a:pt x="576" y="576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2532" name="Text Box 3">
            <a:extLst>
              <a:ext uri="{FF2B5EF4-FFF2-40B4-BE49-F238E27FC236}">
                <a16:creationId xmlns:a16="http://schemas.microsoft.com/office/drawing/2014/main" id="{491FF317-7792-FDA3-E321-9781B42AC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3058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600" u="sng">
                <a:latin typeface="Tahoma" panose="020B0604030504040204" pitchFamily="34" charset="0"/>
              </a:rPr>
              <a:t>Membership and Per Unit Costs</a:t>
            </a:r>
            <a:endParaRPr lang="en-US" altLang="en-US" sz="3600" u="sng">
              <a:latin typeface="Tahoma" panose="020B0604030504040204" pitchFamily="34" charset="0"/>
            </a:endParaRPr>
          </a:p>
          <a:p>
            <a:pPr algn="ctr">
              <a:spcBef>
                <a:spcPct val="50000"/>
              </a:spcBef>
            </a:pPr>
            <a:endParaRPr lang="en-US" altLang="en-US" sz="3600">
              <a:latin typeface="Tahoma" panose="020B0604030504040204" pitchFamily="34" charset="0"/>
            </a:endParaRPr>
          </a:p>
        </p:txBody>
      </p:sp>
      <p:sp>
        <p:nvSpPr>
          <p:cNvPr id="22533" name="Line 4">
            <a:extLst>
              <a:ext uri="{FF2B5EF4-FFF2-40B4-BE49-F238E27FC236}">
                <a16:creationId xmlns:a16="http://schemas.microsoft.com/office/drawing/2014/main" id="{85298CD4-BEB5-A64E-3A1A-7A5E7272BB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6019800"/>
            <a:ext cx="3505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34" name="Line 5">
            <a:extLst>
              <a:ext uri="{FF2B5EF4-FFF2-40B4-BE49-F238E27FC236}">
                <a16:creationId xmlns:a16="http://schemas.microsoft.com/office/drawing/2014/main" id="{54DD9BA4-7719-BCE5-AE05-85CFFE513D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1524000"/>
            <a:ext cx="0" cy="4495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35" name="Text Box 6">
            <a:extLst>
              <a:ext uri="{FF2B5EF4-FFF2-40B4-BE49-F238E27FC236}">
                <a16:creationId xmlns:a16="http://schemas.microsoft.com/office/drawing/2014/main" id="{7071226D-B898-C8EC-BD35-CBFDBFB5B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59086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0</a:t>
            </a:r>
          </a:p>
        </p:txBody>
      </p:sp>
      <p:sp>
        <p:nvSpPr>
          <p:cNvPr id="22536" name="Text Box 7">
            <a:extLst>
              <a:ext uri="{FF2B5EF4-FFF2-40B4-BE49-F238E27FC236}">
                <a16:creationId xmlns:a16="http://schemas.microsoft.com/office/drawing/2014/main" id="{7A419695-4152-EAA9-A7F6-BF061100A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118427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</a:p>
        </p:txBody>
      </p:sp>
      <p:sp>
        <p:nvSpPr>
          <p:cNvPr id="22537" name="Text Box 8">
            <a:extLst>
              <a:ext uri="{FF2B5EF4-FFF2-40B4-BE49-F238E27FC236}">
                <a16:creationId xmlns:a16="http://schemas.microsoft.com/office/drawing/2014/main" id="{E932F8B2-5DA1-FCC7-B29B-75E0DEF3D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60198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endParaRPr lang="en-GB" altLang="en-US"/>
          </a:p>
        </p:txBody>
      </p:sp>
      <p:sp>
        <p:nvSpPr>
          <p:cNvPr id="22538" name="Line 9">
            <a:extLst>
              <a:ext uri="{FF2B5EF4-FFF2-40B4-BE49-F238E27FC236}">
                <a16:creationId xmlns:a16="http://schemas.microsoft.com/office/drawing/2014/main" id="{81FA6330-556B-50E7-3C0B-B107AD3A6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3124200"/>
            <a:ext cx="2057400" cy="2895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39" name="Line 10">
            <a:extLst>
              <a:ext uri="{FF2B5EF4-FFF2-40B4-BE49-F238E27FC236}">
                <a16:creationId xmlns:a16="http://schemas.microsoft.com/office/drawing/2014/main" id="{1D94F289-0E9A-89A0-F055-22DB38020C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5638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40" name="Text Box 11">
            <a:extLst>
              <a:ext uri="{FF2B5EF4-FFF2-40B4-BE49-F238E27FC236}">
                <a16:creationId xmlns:a16="http://schemas.microsoft.com/office/drawing/2014/main" id="{A53FA2B2-C098-F049-C202-4F65A34F5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3013075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</a:t>
            </a:r>
          </a:p>
        </p:txBody>
      </p:sp>
      <p:sp>
        <p:nvSpPr>
          <p:cNvPr id="22541" name="Text Box 12">
            <a:extLst>
              <a:ext uri="{FF2B5EF4-FFF2-40B4-BE49-F238E27FC236}">
                <a16:creationId xmlns:a16="http://schemas.microsoft.com/office/drawing/2014/main" id="{D9AFA9BA-259B-FAE4-09BD-DD8B38B72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410200"/>
            <a:ext cx="569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.10</a:t>
            </a:r>
          </a:p>
        </p:txBody>
      </p:sp>
      <p:sp>
        <p:nvSpPr>
          <p:cNvPr id="22542" name="Text Box 13">
            <a:extLst>
              <a:ext uri="{FF2B5EF4-FFF2-40B4-BE49-F238E27FC236}">
                <a16:creationId xmlns:a16="http://schemas.microsoft.com/office/drawing/2014/main" id="{D24C9480-E0C5-D9D4-4AA9-9BDE2EDE7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648200"/>
            <a:ext cx="569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.40</a:t>
            </a:r>
          </a:p>
        </p:txBody>
      </p:sp>
      <p:sp>
        <p:nvSpPr>
          <p:cNvPr id="22543" name="Text Box 14">
            <a:extLst>
              <a:ext uri="{FF2B5EF4-FFF2-40B4-BE49-F238E27FC236}">
                <a16:creationId xmlns:a16="http://schemas.microsoft.com/office/drawing/2014/main" id="{50AB16FC-1BC7-25FC-F650-4F1C2FDCD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810000"/>
            <a:ext cx="569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.70</a:t>
            </a:r>
          </a:p>
        </p:txBody>
      </p:sp>
      <p:sp>
        <p:nvSpPr>
          <p:cNvPr id="22544" name="Text Box 15">
            <a:extLst>
              <a:ext uri="{FF2B5EF4-FFF2-40B4-BE49-F238E27FC236}">
                <a16:creationId xmlns:a16="http://schemas.microsoft.com/office/drawing/2014/main" id="{14506E90-7438-F737-36EB-085CCC15D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971800"/>
            <a:ext cx="723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1.00</a:t>
            </a:r>
          </a:p>
        </p:txBody>
      </p:sp>
      <p:sp>
        <p:nvSpPr>
          <p:cNvPr id="22545" name="Text Box 16">
            <a:extLst>
              <a:ext uri="{FF2B5EF4-FFF2-40B4-BE49-F238E27FC236}">
                <a16:creationId xmlns:a16="http://schemas.microsoft.com/office/drawing/2014/main" id="{76193E86-7C6B-0270-5B0D-96857B8AE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6019800"/>
            <a:ext cx="292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 2             6        9    10</a:t>
            </a:r>
          </a:p>
        </p:txBody>
      </p:sp>
      <p:sp>
        <p:nvSpPr>
          <p:cNvPr id="574481" name="Text Box 17">
            <a:extLst>
              <a:ext uri="{FF2B5EF4-FFF2-40B4-BE49-F238E27FC236}">
                <a16:creationId xmlns:a16="http://schemas.microsoft.com/office/drawing/2014/main" id="{313D9E26-5B70-9B4A-E5E1-6EFF4EA5D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914400"/>
            <a:ext cx="52578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Not all consumers are alike, so the firm offers different plans for different consumers.  Here if P=$0.70, CS=$0.30.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Therefore the firm could offer a price of $0.70 per minute with a plan fee of up to $0.30.</a:t>
            </a:r>
          </a:p>
        </p:txBody>
      </p:sp>
      <p:sp>
        <p:nvSpPr>
          <p:cNvPr id="22547" name="Line 18">
            <a:extLst>
              <a:ext uri="{FF2B5EF4-FFF2-40B4-BE49-F238E27FC236}">
                <a16:creationId xmlns:a16="http://schemas.microsoft.com/office/drawing/2014/main" id="{805AA41D-7123-AC40-A311-8F32BC24F0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38400" y="5638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48" name="Line 19">
            <a:extLst>
              <a:ext uri="{FF2B5EF4-FFF2-40B4-BE49-F238E27FC236}">
                <a16:creationId xmlns:a16="http://schemas.microsoft.com/office/drawing/2014/main" id="{80AC2B74-F25D-FAB5-3E36-DB1F5AA4C0E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038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49" name="Line 20">
            <a:extLst>
              <a:ext uri="{FF2B5EF4-FFF2-40B4-BE49-F238E27FC236}">
                <a16:creationId xmlns:a16="http://schemas.microsoft.com/office/drawing/2014/main" id="{C36BA785-7B7C-9822-1EDC-CF02B36CF0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4038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48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FC3C81E7-D310-49B5-5E5C-A1FCD0191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5A95D51-04F0-4796-B25D-CF5B8B7F62F7}" type="slidenum">
              <a:rPr lang="en-CA" altLang="en-US" sz="1400">
                <a:latin typeface="Arial" panose="020B0604020202020204" pitchFamily="34" charset="0"/>
              </a:rPr>
              <a:pPr eaLnBrk="1" hangingPunct="1"/>
              <a:t>22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3555" name="WordArt 2">
            <a:extLst>
              <a:ext uri="{FF2B5EF4-FFF2-40B4-BE49-F238E27FC236}">
                <a16:creationId xmlns:a16="http://schemas.microsoft.com/office/drawing/2014/main" id="{C938318F-D5CF-C347-5023-C08EB42F209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Effective Subscription and Usage</a:t>
            </a:r>
          </a:p>
        </p:txBody>
      </p:sp>
      <p:sp>
        <p:nvSpPr>
          <p:cNvPr id="575491" name="Text Box 3">
            <a:extLst>
              <a:ext uri="{FF2B5EF4-FFF2-40B4-BE49-F238E27FC236}">
                <a16:creationId xmlns:a16="http://schemas.microsoft.com/office/drawing/2014/main" id="{B7ADCB01-2BE9-39E4-BC3B-B78D8EA5B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Price plans are only effective price discrimination if different consumers automatically choose different plans</a:t>
            </a:r>
          </a:p>
          <a:p>
            <a:pPr>
              <a:buFont typeface="Wingdings" panose="05000000000000000000" pitchFamily="2" charset="2"/>
              <a:buChar char="Ø"/>
            </a:pPr>
            <a:endParaRPr lang="en-CA" altLang="en-US" sz="3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Assume 2 customers: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 		Customer A – makes 30 long distance calls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		Customer B – makes 100 long distance calls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Assume 2 plans: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 		Plan I - $1 per call, $50 plan fee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		Plan II - $2 per call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49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FF71AC5-D402-C0C8-0766-9705728A1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8B034C5-1D98-4C48-B456-1C0B09AB3DC3}" type="slidenum">
              <a:rPr lang="en-CA" altLang="en-US" sz="1400">
                <a:latin typeface="Arial" panose="020B0604020202020204" pitchFamily="34" charset="0"/>
              </a:rPr>
              <a:pPr eaLnBrk="1" hangingPunct="1"/>
              <a:t>23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4579" name="WordArt 2">
            <a:extLst>
              <a:ext uri="{FF2B5EF4-FFF2-40B4-BE49-F238E27FC236}">
                <a16:creationId xmlns:a16="http://schemas.microsoft.com/office/drawing/2014/main" id="{4549A2BC-8B09-F55A-9429-BB3C876954A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Effective Subscription and Usage</a:t>
            </a:r>
          </a:p>
        </p:txBody>
      </p:sp>
      <p:sp>
        <p:nvSpPr>
          <p:cNvPr id="576515" name="Text Box 3">
            <a:extLst>
              <a:ext uri="{FF2B5EF4-FFF2-40B4-BE49-F238E27FC236}">
                <a16:creationId xmlns:a16="http://schemas.microsoft.com/office/drawing/2014/main" id="{AB1E1BA3-23BC-E187-241A-89F94AC03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Customer A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 		-Spends $80 on plan I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		-Spends $60 on plan II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		-Picks plan II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Customer B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 		-Spends $150 on plan I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		-Spends $200 on plan II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		-Picks plan I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3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Effective Price Discrimination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651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0FD588B-917F-AD25-5486-AFF6E52E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20F5647-268F-4118-AAA7-40F98154B02B}" type="slidenum">
              <a:rPr lang="en-CA" altLang="en-US" sz="1400">
                <a:latin typeface="Arial" panose="020B0604020202020204" pitchFamily="34" charset="0"/>
              </a:rPr>
              <a:pPr eaLnBrk="1" hangingPunct="1"/>
              <a:t>24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5603" name="WordArt 2">
            <a:extLst>
              <a:ext uri="{FF2B5EF4-FFF2-40B4-BE49-F238E27FC236}">
                <a16:creationId xmlns:a16="http://schemas.microsoft.com/office/drawing/2014/main" id="{92243251-7119-F576-6DF8-F1CDE3F5826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3rd Degree Price Discrimination</a:t>
            </a:r>
          </a:p>
        </p:txBody>
      </p:sp>
      <p:sp>
        <p:nvSpPr>
          <p:cNvPr id="577539" name="Text Box 3">
            <a:extLst>
              <a:ext uri="{FF2B5EF4-FFF2-40B4-BE49-F238E27FC236}">
                <a16:creationId xmlns:a16="http://schemas.microsoft.com/office/drawing/2014/main" id="{43A6FDC5-686B-F2F1-C17F-2DD28F0DA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Third degree price discrimination charges different prices to different consumer groups, or segments of society (each with different demand schedules)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3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Examples: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 		-Student and seniors movie prices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		-Regular and farm gasoline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		-Bus passes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		-”Customer Appreciation Days”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		-Tuesday deals at restaurants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3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3">
            <a:extLst>
              <a:ext uri="{FF2B5EF4-FFF2-40B4-BE49-F238E27FC236}">
                <a16:creationId xmlns:a16="http://schemas.microsoft.com/office/drawing/2014/main" id="{F1460EC3-578D-AA64-965A-DDD4BF62C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ACDDC86-C834-430E-BFBD-6CFEC9E186B4}" type="slidenum">
              <a:rPr lang="en-CA" altLang="en-US" sz="1400">
                <a:latin typeface="Arial" panose="020B0604020202020204" pitchFamily="34" charset="0"/>
              </a:rPr>
              <a:pPr eaLnBrk="1" hangingPunct="1"/>
              <a:t>25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6627" name="Text Box 2">
            <a:extLst>
              <a:ext uri="{FF2B5EF4-FFF2-40B4-BE49-F238E27FC236}">
                <a16:creationId xmlns:a16="http://schemas.microsoft.com/office/drawing/2014/main" id="{D5D8165A-DA64-4BF9-33C8-1412FD6CC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04800"/>
            <a:ext cx="83820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u="sng">
                <a:latin typeface="Tahoma" panose="020B0604030504040204" pitchFamily="34" charset="0"/>
              </a:rPr>
              <a:t>Third Degree Price Discrimination</a:t>
            </a:r>
          </a:p>
          <a:p>
            <a:endParaRPr lang="en-US" altLang="en-US" u="sng">
              <a:latin typeface="Tahoma" panose="020B0604030504040204" pitchFamily="34" charset="0"/>
            </a:endParaRPr>
          </a:p>
          <a:p>
            <a:pPr algn="ctr">
              <a:spcBef>
                <a:spcPct val="50000"/>
              </a:spcBef>
            </a:pPr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92AC97D5-6F36-E8AF-19CF-9D687960088C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5943600"/>
            <a:ext cx="3810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29" name="Line 4">
            <a:extLst>
              <a:ext uri="{FF2B5EF4-FFF2-40B4-BE49-F238E27FC236}">
                <a16:creationId xmlns:a16="http://schemas.microsoft.com/office/drawing/2014/main" id="{E96A8CBB-B6C8-C249-C844-6244B1D335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5943600"/>
            <a:ext cx="3581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30" name="Line 5">
            <a:extLst>
              <a:ext uri="{FF2B5EF4-FFF2-40B4-BE49-F238E27FC236}">
                <a16:creationId xmlns:a16="http://schemas.microsoft.com/office/drawing/2014/main" id="{3FE59160-C405-D55D-C76E-257F858C7BF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2286000"/>
            <a:ext cx="0" cy="3657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31" name="Line 6">
            <a:extLst>
              <a:ext uri="{FF2B5EF4-FFF2-40B4-BE49-F238E27FC236}">
                <a16:creationId xmlns:a16="http://schemas.microsoft.com/office/drawing/2014/main" id="{7DB5EA03-0E11-94EF-D70C-1D072E9894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2209800"/>
            <a:ext cx="0" cy="3733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32" name="Text Box 7">
            <a:extLst>
              <a:ext uri="{FF2B5EF4-FFF2-40B4-BE49-F238E27FC236}">
                <a16:creationId xmlns:a16="http://schemas.microsoft.com/office/drawing/2014/main" id="{FC51065C-F84C-F28C-B822-60B664363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58324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0</a:t>
            </a:r>
          </a:p>
        </p:txBody>
      </p:sp>
      <p:sp>
        <p:nvSpPr>
          <p:cNvPr id="26633" name="Text Box 8">
            <a:extLst>
              <a:ext uri="{FF2B5EF4-FFF2-40B4-BE49-F238E27FC236}">
                <a16:creationId xmlns:a16="http://schemas.microsoft.com/office/drawing/2014/main" id="{7611F73A-3D85-8129-172C-990C44E4C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58324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0</a:t>
            </a:r>
          </a:p>
        </p:txBody>
      </p:sp>
      <p:sp>
        <p:nvSpPr>
          <p:cNvPr id="26634" name="Line 9">
            <a:extLst>
              <a:ext uri="{FF2B5EF4-FFF2-40B4-BE49-F238E27FC236}">
                <a16:creationId xmlns:a16="http://schemas.microsoft.com/office/drawing/2014/main" id="{84BC7DEB-F780-9813-E3F5-FD62874CE81C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200400"/>
            <a:ext cx="2743200" cy="2743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35" name="Line 10">
            <a:extLst>
              <a:ext uri="{FF2B5EF4-FFF2-40B4-BE49-F238E27FC236}">
                <a16:creationId xmlns:a16="http://schemas.microsoft.com/office/drawing/2014/main" id="{4C0BB0FC-36D4-A8DE-6737-EC666AC733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505200"/>
            <a:ext cx="1371600" cy="2438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36" name="Text Box 11">
            <a:extLst>
              <a:ext uri="{FF2B5EF4-FFF2-40B4-BE49-F238E27FC236}">
                <a16:creationId xmlns:a16="http://schemas.microsoft.com/office/drawing/2014/main" id="{90A1C872-9887-9400-9EC4-C1FE8F2F6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0480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100</a:t>
            </a:r>
          </a:p>
        </p:txBody>
      </p:sp>
      <p:sp>
        <p:nvSpPr>
          <p:cNvPr id="26637" name="Text Box 12">
            <a:extLst>
              <a:ext uri="{FF2B5EF4-FFF2-40B4-BE49-F238E27FC236}">
                <a16:creationId xmlns:a16="http://schemas.microsoft.com/office/drawing/2014/main" id="{BEC21CBB-E78C-AD0B-347F-5CD6411CE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9325" y="5908675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100</a:t>
            </a:r>
          </a:p>
        </p:txBody>
      </p:sp>
      <p:sp>
        <p:nvSpPr>
          <p:cNvPr id="26638" name="Line 13">
            <a:extLst>
              <a:ext uri="{FF2B5EF4-FFF2-40B4-BE49-F238E27FC236}">
                <a16:creationId xmlns:a16="http://schemas.microsoft.com/office/drawing/2014/main" id="{6E8E3C8A-CDB0-9027-DA4E-514708A372AA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200400"/>
            <a:ext cx="137160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39" name="Line 14">
            <a:extLst>
              <a:ext uri="{FF2B5EF4-FFF2-40B4-BE49-F238E27FC236}">
                <a16:creationId xmlns:a16="http://schemas.microsoft.com/office/drawing/2014/main" id="{4734589C-52F0-2BAD-3A4B-BD98EAD8ECBA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5257800"/>
            <a:ext cx="640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40" name="Text Box 15">
            <a:extLst>
              <a:ext uri="{FF2B5EF4-FFF2-40B4-BE49-F238E27FC236}">
                <a16:creationId xmlns:a16="http://schemas.microsoft.com/office/drawing/2014/main" id="{EB44709F-ED60-F9C9-A259-A8ABD5517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029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20</a:t>
            </a:r>
          </a:p>
        </p:txBody>
      </p:sp>
      <p:sp>
        <p:nvSpPr>
          <p:cNvPr id="26641" name="Line 16">
            <a:extLst>
              <a:ext uri="{FF2B5EF4-FFF2-40B4-BE49-F238E27FC236}">
                <a16:creationId xmlns:a16="http://schemas.microsoft.com/office/drawing/2014/main" id="{7BA6BF83-8D29-DBCC-166C-7B04494A1F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41148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42" name="Line 17">
            <a:extLst>
              <a:ext uri="{FF2B5EF4-FFF2-40B4-BE49-F238E27FC236}">
                <a16:creationId xmlns:a16="http://schemas.microsoft.com/office/drawing/2014/main" id="{746FD70B-EC68-D0A6-A4CF-23DE410478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4114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43" name="Text Box 18">
            <a:extLst>
              <a:ext uri="{FF2B5EF4-FFF2-40B4-BE49-F238E27FC236}">
                <a16:creationId xmlns:a16="http://schemas.microsoft.com/office/drawing/2014/main" id="{6EDDA638-D3D6-3CFA-4710-4E1C6E82C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86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60</a:t>
            </a:r>
          </a:p>
        </p:txBody>
      </p:sp>
      <p:sp>
        <p:nvSpPr>
          <p:cNvPr id="26644" name="Line 19">
            <a:extLst>
              <a:ext uri="{FF2B5EF4-FFF2-40B4-BE49-F238E27FC236}">
                <a16:creationId xmlns:a16="http://schemas.microsoft.com/office/drawing/2014/main" id="{FCE6DE46-B2F4-D229-0260-7CF5F557C87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581400"/>
            <a:ext cx="76200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45" name="Text Box 20">
            <a:extLst>
              <a:ext uri="{FF2B5EF4-FFF2-40B4-BE49-F238E27FC236}">
                <a16:creationId xmlns:a16="http://schemas.microsoft.com/office/drawing/2014/main" id="{13BF0C80-1013-303A-59BE-388F9A085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352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80</a:t>
            </a:r>
          </a:p>
        </p:txBody>
      </p:sp>
      <p:sp>
        <p:nvSpPr>
          <p:cNvPr id="26646" name="Line 21">
            <a:extLst>
              <a:ext uri="{FF2B5EF4-FFF2-40B4-BE49-F238E27FC236}">
                <a16:creationId xmlns:a16="http://schemas.microsoft.com/office/drawing/2014/main" id="{9DF762BE-A6C2-6904-12B2-0F3D26911D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5000" y="42672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47" name="Line 22">
            <a:extLst>
              <a:ext uri="{FF2B5EF4-FFF2-40B4-BE49-F238E27FC236}">
                <a16:creationId xmlns:a16="http://schemas.microsoft.com/office/drawing/2014/main" id="{EC4CDA14-CF9B-C851-B243-2B4E164C19E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4343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48" name="Text Box 23">
            <a:extLst>
              <a:ext uri="{FF2B5EF4-FFF2-40B4-BE49-F238E27FC236}">
                <a16:creationId xmlns:a16="http://schemas.microsoft.com/office/drawing/2014/main" id="{A997755B-B393-EE3D-EA8B-12A6823C7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114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50</a:t>
            </a:r>
          </a:p>
        </p:txBody>
      </p:sp>
      <p:sp>
        <p:nvSpPr>
          <p:cNvPr id="26649" name="Text Box 24">
            <a:extLst>
              <a:ext uri="{FF2B5EF4-FFF2-40B4-BE49-F238E27FC236}">
                <a16:creationId xmlns:a16="http://schemas.microsoft.com/office/drawing/2014/main" id="{98B57E5A-21EC-42F3-6ADC-7C6376BE8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6725" y="5908675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20</a:t>
            </a:r>
          </a:p>
        </p:txBody>
      </p:sp>
      <p:sp>
        <p:nvSpPr>
          <p:cNvPr id="26650" name="Text Box 25">
            <a:extLst>
              <a:ext uri="{FF2B5EF4-FFF2-40B4-BE49-F238E27FC236}">
                <a16:creationId xmlns:a16="http://schemas.microsoft.com/office/drawing/2014/main" id="{C0F528A7-CCFC-4E78-0E8E-0603D8D25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25" y="5908675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40</a:t>
            </a:r>
          </a:p>
        </p:txBody>
      </p:sp>
      <p:sp>
        <p:nvSpPr>
          <p:cNvPr id="26651" name="Text Box 26">
            <a:extLst>
              <a:ext uri="{FF2B5EF4-FFF2-40B4-BE49-F238E27FC236}">
                <a16:creationId xmlns:a16="http://schemas.microsoft.com/office/drawing/2014/main" id="{02F78002-0F7C-69D6-CA23-155DC2617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2325" y="598487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</a:p>
        </p:txBody>
      </p:sp>
      <p:sp>
        <p:nvSpPr>
          <p:cNvPr id="26652" name="Text Box 27">
            <a:extLst>
              <a:ext uri="{FF2B5EF4-FFF2-40B4-BE49-F238E27FC236}">
                <a16:creationId xmlns:a16="http://schemas.microsoft.com/office/drawing/2014/main" id="{D437E9FE-FF55-ED01-A990-C2886C22A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598487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</a:p>
        </p:txBody>
      </p:sp>
      <p:sp>
        <p:nvSpPr>
          <p:cNvPr id="26653" name="Text Box 28">
            <a:extLst>
              <a:ext uri="{FF2B5EF4-FFF2-40B4-BE49-F238E27FC236}">
                <a16:creationId xmlns:a16="http://schemas.microsoft.com/office/drawing/2014/main" id="{93E76C81-546A-45D3-8796-A83A75B4B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171767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</a:p>
        </p:txBody>
      </p:sp>
      <p:sp>
        <p:nvSpPr>
          <p:cNvPr id="26654" name="Text Box 29">
            <a:extLst>
              <a:ext uri="{FF2B5EF4-FFF2-40B4-BE49-F238E27FC236}">
                <a16:creationId xmlns:a16="http://schemas.microsoft.com/office/drawing/2014/main" id="{B51C345A-1926-C783-AADC-E770FA5AFA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179387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</a:p>
        </p:txBody>
      </p:sp>
      <p:sp>
        <p:nvSpPr>
          <p:cNvPr id="26655" name="Text Box 30">
            <a:extLst>
              <a:ext uri="{FF2B5EF4-FFF2-40B4-BE49-F238E27FC236}">
                <a16:creationId xmlns:a16="http://schemas.microsoft.com/office/drawing/2014/main" id="{ABBACCBA-0DB0-227A-6BBF-91C48FE3B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990600"/>
            <a:ext cx="60547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200" b="1"/>
              <a:t>Market 1                          Market 2</a:t>
            </a:r>
          </a:p>
        </p:txBody>
      </p:sp>
      <p:sp>
        <p:nvSpPr>
          <p:cNvPr id="26656" name="Text Box 31">
            <a:extLst>
              <a:ext uri="{FF2B5EF4-FFF2-40B4-BE49-F238E27FC236}">
                <a16:creationId xmlns:a16="http://schemas.microsoft.com/office/drawing/2014/main" id="{503EB498-2808-CB79-65E9-9984DDBD0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5" y="3241675"/>
            <a:ext cx="1514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 1</a:t>
            </a:r>
          </a:p>
        </p:txBody>
      </p:sp>
      <p:sp>
        <p:nvSpPr>
          <p:cNvPr id="26657" name="Text Box 32">
            <a:extLst>
              <a:ext uri="{FF2B5EF4-FFF2-40B4-BE49-F238E27FC236}">
                <a16:creationId xmlns:a16="http://schemas.microsoft.com/office/drawing/2014/main" id="{13F8C59A-991E-9A4E-A292-8F4EADD3E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6725" y="3470275"/>
            <a:ext cx="1514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 2</a:t>
            </a:r>
          </a:p>
        </p:txBody>
      </p:sp>
      <p:sp>
        <p:nvSpPr>
          <p:cNvPr id="26658" name="Text Box 33">
            <a:extLst>
              <a:ext uri="{FF2B5EF4-FFF2-40B4-BE49-F238E27FC236}">
                <a16:creationId xmlns:a16="http://schemas.microsoft.com/office/drawing/2014/main" id="{68D5E992-163F-7466-16BA-8075BA00D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725" y="6213475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  <a:r>
              <a:rPr lang="en-GB" altLang="en-US" b="1" baseline="-25000"/>
              <a:t>1</a:t>
            </a:r>
            <a:endParaRPr lang="en-GB" altLang="en-US" b="1"/>
          </a:p>
        </p:txBody>
      </p:sp>
      <p:sp>
        <p:nvSpPr>
          <p:cNvPr id="26659" name="Text Box 34">
            <a:extLst>
              <a:ext uri="{FF2B5EF4-FFF2-40B4-BE49-F238E27FC236}">
                <a16:creationId xmlns:a16="http://schemas.microsoft.com/office/drawing/2014/main" id="{2E96CC06-D203-C9CE-6248-794072ECF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1525" y="6289675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  <a:r>
              <a:rPr lang="en-GB" altLang="en-US" b="1" baseline="-25000"/>
              <a:t>2</a:t>
            </a:r>
            <a:endParaRPr lang="en-GB" altLang="en-US" b="1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6033436-098B-D804-5776-CD63CCF1B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2D5EB2C-1D6E-4784-AA80-9E76A205B8FB}" type="slidenum">
              <a:rPr lang="en-CA" altLang="en-US" sz="1400">
                <a:latin typeface="Arial" panose="020B0604020202020204" pitchFamily="34" charset="0"/>
              </a:rPr>
              <a:pPr eaLnBrk="1" hangingPunct="1"/>
              <a:t>26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7651" name="WordArt 2">
            <a:extLst>
              <a:ext uri="{FF2B5EF4-FFF2-40B4-BE49-F238E27FC236}">
                <a16:creationId xmlns:a16="http://schemas.microsoft.com/office/drawing/2014/main" id="{D4212029-6C20-2ABE-D436-298304E6F92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Screening</a:t>
            </a:r>
          </a:p>
        </p:txBody>
      </p:sp>
      <p:sp>
        <p:nvSpPr>
          <p:cNvPr id="579587" name="Text Box 3">
            <a:extLst>
              <a:ext uri="{FF2B5EF4-FFF2-40B4-BE49-F238E27FC236}">
                <a16:creationId xmlns:a16="http://schemas.microsoft.com/office/drawing/2014/main" id="{39117303-E9BF-1E39-1A0C-09A5E0436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496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In order to price discriminate, the firm must separate different demand schedules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3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SCREENING separates consumers based on characteristics that are: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 		1) Easily identified (age, status)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		2) Strongly related to a useful consumer 	characteristic (willingness to pay, elasticity 	of demand, available income, etc.)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958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53077C9-F99F-AB1A-4585-EC2CDE26D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BDA23C6-D570-48F8-B335-2815E86AC52B}" type="slidenum">
              <a:rPr lang="en-CA" altLang="en-US" sz="1400">
                <a:latin typeface="Arial" panose="020B0604020202020204" pitchFamily="34" charset="0"/>
              </a:rPr>
              <a:pPr eaLnBrk="1" hangingPunct="1"/>
              <a:t>27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8675" name="WordArt 2">
            <a:extLst>
              <a:ext uri="{FF2B5EF4-FFF2-40B4-BE49-F238E27FC236}">
                <a16:creationId xmlns:a16="http://schemas.microsoft.com/office/drawing/2014/main" id="{7AC0C9CD-7CD9-D6DC-ABA3-D1384DE8809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Age Screening</a:t>
            </a:r>
          </a:p>
        </p:txBody>
      </p:sp>
      <p:sp>
        <p:nvSpPr>
          <p:cNvPr id="580611" name="Text Box 3">
            <a:extLst>
              <a:ext uri="{FF2B5EF4-FFF2-40B4-BE49-F238E27FC236}">
                <a16:creationId xmlns:a16="http://schemas.microsoft.com/office/drawing/2014/main" id="{4210B223-D608-F535-6421-689FD7363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496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Youth often have more time to shop around and lower disposable income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 		-Different demand = different price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3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Seniors are often more sensitive to price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 		-Different demand = different price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3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Identity cards can verify age and prevent arbitrage (reselling of goods)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0611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26528C4-CBCB-EB38-F4DB-A2B406D2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9544AAA-6E5C-4B2C-949D-BDDC94659A85}" type="slidenum">
              <a:rPr lang="en-CA" altLang="en-US" sz="1400">
                <a:latin typeface="Arial" panose="020B0604020202020204" pitchFamily="34" charset="0"/>
              </a:rPr>
              <a:pPr eaLnBrk="1" hangingPunct="1"/>
              <a:t>28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29699" name="WordArt 2">
            <a:extLst>
              <a:ext uri="{FF2B5EF4-FFF2-40B4-BE49-F238E27FC236}">
                <a16:creationId xmlns:a16="http://schemas.microsoft.com/office/drawing/2014/main" id="{D9374235-DBE4-35AB-3E12-DDFF134C4D0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Time Screening</a:t>
            </a:r>
          </a:p>
        </p:txBody>
      </p:sp>
      <p:sp>
        <p:nvSpPr>
          <p:cNvPr id="581635" name="Text Box 3">
            <a:extLst>
              <a:ext uri="{FF2B5EF4-FFF2-40B4-BE49-F238E27FC236}">
                <a16:creationId xmlns:a16="http://schemas.microsoft.com/office/drawing/2014/main" id="{DF696ACA-5D9B-2BF9-A8EE-0989297D5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600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CA" altLang="en-US" sz="3200" dirty="0">
                <a:latin typeface="Tahoma" panose="020B0604030504040204" pitchFamily="34" charset="0"/>
              </a:rPr>
              <a:t>Products are more expensive when first released; those who MUST have a new good (</a:t>
            </a:r>
            <a:r>
              <a:rPr lang="en-CA" altLang="en-US" sz="3200" dirty="0" err="1">
                <a:latin typeface="Tahoma" panose="020B0604030504040204" pitchFamily="34" charset="0"/>
              </a:rPr>
              <a:t>ie</a:t>
            </a:r>
            <a:r>
              <a:rPr lang="en-CA" altLang="en-US" sz="3200" dirty="0">
                <a:latin typeface="Tahoma" panose="020B0604030504040204" pitchFamily="34" charset="0"/>
              </a:rPr>
              <a:t>: </a:t>
            </a:r>
            <a:r>
              <a:rPr lang="en-CA" altLang="en-US" sz="3200" dirty="0" err="1">
                <a:latin typeface="Tahoma" panose="020B0604030504040204" pitchFamily="34" charset="0"/>
              </a:rPr>
              <a:t>Iphone</a:t>
            </a:r>
            <a:r>
              <a:rPr lang="en-CA" altLang="en-US" sz="3200" dirty="0">
                <a:latin typeface="Tahoma" panose="020B0604030504040204" pitchFamily="34" charset="0"/>
              </a:rPr>
              <a:t> 36) have different demands than those who can wait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 dirty="0">
                <a:latin typeface="Tahoma" panose="020B0604030504040204" pitchFamily="34" charset="0"/>
              </a:rPr>
              <a:t>Phone plans are cheaper (sometimes free) at night, due to different types of consumers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 dirty="0">
                <a:latin typeface="Tahoma" panose="020B0604030504040204" pitchFamily="34" charset="0"/>
              </a:rPr>
              <a:t> 		-Business calls during day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 dirty="0">
                <a:latin typeface="Tahoma" panose="020B0604030504040204" pitchFamily="34" charset="0"/>
              </a:rPr>
              <a:t> 		-Personal calls at night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 dirty="0">
                <a:latin typeface="Tahoma" panose="020B0604030504040204" pitchFamily="34" charset="0"/>
              </a:rPr>
              <a:t>Different consumer groups visit restaurants Fridays compared to Tuesdays -&gt;Tuesday dinner specials</a:t>
            </a:r>
          </a:p>
          <a:p>
            <a:pPr algn="ctr"/>
            <a:endParaRPr lang="en-CA" altLang="en-US" sz="32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163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19DD815-78E7-5326-B19E-5B7EC9940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4D895A1-E254-4FEF-A204-762F178D5B62}" type="slidenum">
              <a:rPr lang="en-CA" altLang="en-US" sz="1400">
                <a:latin typeface="Arial" panose="020B0604020202020204" pitchFamily="34" charset="0"/>
              </a:rPr>
              <a:pPr eaLnBrk="1" hangingPunct="1"/>
              <a:t>29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0723" name="WordArt 2">
            <a:extLst>
              <a:ext uri="{FF2B5EF4-FFF2-40B4-BE49-F238E27FC236}">
                <a16:creationId xmlns:a16="http://schemas.microsoft.com/office/drawing/2014/main" id="{52EBF9BE-F236-9927-7E73-10283FB4CFC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Coupons and Rebates</a:t>
            </a:r>
          </a:p>
        </p:txBody>
      </p:sp>
      <p:sp>
        <p:nvSpPr>
          <p:cNvPr id="582659" name="Text Box 3">
            <a:extLst>
              <a:ext uri="{FF2B5EF4-FFF2-40B4-BE49-F238E27FC236}">
                <a16:creationId xmlns:a16="http://schemas.microsoft.com/office/drawing/2014/main" id="{7653AC14-1BBB-8D6C-1A0E-D97F56CF2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CA" altLang="en-US" sz="3200" dirty="0">
                <a:latin typeface="Tahoma" panose="020B0604030504040204" pitchFamily="34" charset="0"/>
              </a:rPr>
              <a:t>Coupons and Rebates take time to collect or redeem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 dirty="0">
                <a:latin typeface="Tahoma" panose="020B0604030504040204" pitchFamily="34" charset="0"/>
              </a:rPr>
              <a:t>Consumers willing to use coupons and rebates are more price sensitive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 dirty="0">
                <a:latin typeface="Tahoma" panose="020B0604030504040204" pitchFamily="34" charset="0"/>
              </a:rPr>
              <a:t>Different price elasticities = different prices</a:t>
            </a:r>
          </a:p>
          <a:p>
            <a:pPr>
              <a:buFont typeface="Wingdings" panose="05000000000000000000" pitchFamily="2" charset="2"/>
              <a:buChar char="Ø"/>
            </a:pPr>
            <a:endParaRPr lang="en-CA" altLang="en-US" sz="3200" dirty="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 dirty="0">
                <a:latin typeface="Tahoma" panose="020B0604030504040204" pitchFamily="34" charset="0"/>
              </a:rPr>
              <a:t>In general, rebates and discounts are offered to consumers who are more price sensitive (elastic demands)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 dirty="0">
                <a:latin typeface="Tahoma" panose="020B0604030504040204" pitchFamily="34" charset="0"/>
              </a:rPr>
              <a:t>Loyalty apps or cards also fall into this category</a:t>
            </a:r>
          </a:p>
          <a:p>
            <a:pPr algn="ctr"/>
            <a:endParaRPr lang="en-CA" altLang="en-US" sz="32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26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DEBA900-9052-370C-80EA-ED6EC0595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3DA0A8B-495F-4C90-B61C-E06588BAD162}" type="slidenum">
              <a:rPr lang="en-CA" altLang="en-US" sz="1400">
                <a:latin typeface="Arial" panose="020B0604020202020204" pitchFamily="34" charset="0"/>
              </a:rPr>
              <a:pPr eaLnBrk="1" hangingPunct="1"/>
              <a:t>3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4099" name="WordArt 2">
            <a:extLst>
              <a:ext uri="{FF2B5EF4-FFF2-40B4-BE49-F238E27FC236}">
                <a16:creationId xmlns:a16="http://schemas.microsoft.com/office/drawing/2014/main" id="{D651304E-0ED4-B818-9F3F-1022B0F42D7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81000" y="228600"/>
            <a:ext cx="8382000" cy="8953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12.1 Price Discrimination</a:t>
            </a:r>
          </a:p>
        </p:txBody>
      </p:sp>
      <p:sp>
        <p:nvSpPr>
          <p:cNvPr id="486403" name="Text Box 3">
            <a:extLst>
              <a:ext uri="{FF2B5EF4-FFF2-40B4-BE49-F238E27FC236}">
                <a16:creationId xmlns:a16="http://schemas.microsoft.com/office/drawing/2014/main" id="{980068D9-2282-8B95-A6FA-4E922075B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71625"/>
            <a:ext cx="91440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n-CA" altLang="en-US" sz="3200">
                <a:latin typeface="Tahoma" panose="020B0604030504040204" pitchFamily="34" charset="0"/>
              </a:rPr>
              <a:t>PRICE DISCRIMINATION is the act of charging </a:t>
            </a:r>
            <a:r>
              <a:rPr lang="en-CA" altLang="en-US" sz="3200" u="sng">
                <a:latin typeface="Tahoma" panose="020B0604030504040204" pitchFamily="34" charset="0"/>
              </a:rPr>
              <a:t>different prices </a:t>
            </a:r>
            <a:r>
              <a:rPr lang="en-CA" altLang="en-US" sz="3200">
                <a:latin typeface="Tahoma" panose="020B0604030504040204" pitchFamily="34" charset="0"/>
              </a:rPr>
              <a:t>to </a:t>
            </a:r>
            <a:r>
              <a:rPr lang="en-CA" altLang="en-US" sz="3200" u="sng">
                <a:latin typeface="Tahoma" panose="020B0604030504040204" pitchFamily="34" charset="0"/>
              </a:rPr>
              <a:t>different consumers </a:t>
            </a:r>
            <a:r>
              <a:rPr lang="en-CA" altLang="en-US" sz="3200">
                <a:latin typeface="Tahoma" panose="020B0604030504040204" pitchFamily="34" charset="0"/>
              </a:rPr>
              <a:t>in order to </a:t>
            </a:r>
            <a:r>
              <a:rPr lang="en-CA" altLang="en-US" sz="3200" u="sng">
                <a:latin typeface="Tahoma" panose="020B0604030504040204" pitchFamily="34" charset="0"/>
              </a:rPr>
              <a:t>capture consumer surplus.</a:t>
            </a:r>
          </a:p>
          <a:p>
            <a:pPr>
              <a:buFontTx/>
              <a:buChar char="•"/>
            </a:pPr>
            <a:endParaRPr lang="en-CA" altLang="en-US" sz="3200">
              <a:latin typeface="Tahoma" panose="020B0604030504040204" pitchFamily="34" charset="0"/>
            </a:endParaRPr>
          </a:p>
          <a:p>
            <a:pPr>
              <a:buFontTx/>
              <a:buChar char="•"/>
            </a:pPr>
            <a:r>
              <a:rPr lang="en-CA" altLang="en-US" sz="3200">
                <a:latin typeface="Tahoma" panose="020B0604030504040204" pitchFamily="34" charset="0"/>
              </a:rPr>
              <a:t>Like burns, three basic types of price discrimination exist: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First Degree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Second Degree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Third Degree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(unlike burns, 1</a:t>
            </a:r>
            <a:r>
              <a:rPr lang="en-CA" altLang="en-US" sz="3200" baseline="30000">
                <a:latin typeface="Tahoma" panose="020B0604030504040204" pitchFamily="34" charset="0"/>
              </a:rPr>
              <a:t>st</a:t>
            </a:r>
            <a:r>
              <a:rPr lang="en-CA" altLang="en-US" sz="3200">
                <a:latin typeface="Tahoma" panose="020B0604030504040204" pitchFamily="34" charset="0"/>
              </a:rPr>
              <a:t> degree is the “worst”)</a:t>
            </a:r>
          </a:p>
          <a:p>
            <a:pPr>
              <a:buFontTx/>
              <a:buChar char="•"/>
            </a:pPr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0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F5E848E-437B-3218-411C-05A6792F4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5FC12D1-6E71-442F-A8C5-2F6342974869}" type="slidenum">
              <a:rPr lang="en-CA" altLang="en-US" sz="1400">
                <a:latin typeface="Arial" panose="020B0604020202020204" pitchFamily="34" charset="0"/>
              </a:rPr>
              <a:pPr eaLnBrk="1" hangingPunct="1"/>
              <a:t>30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1747" name="WordArt 2">
            <a:extLst>
              <a:ext uri="{FF2B5EF4-FFF2-40B4-BE49-F238E27FC236}">
                <a16:creationId xmlns:a16="http://schemas.microsoft.com/office/drawing/2014/main" id="{7B2F5172-A587-2330-5767-87D96607704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Quality and Convenience</a:t>
            </a:r>
          </a:p>
        </p:txBody>
      </p:sp>
      <p:sp>
        <p:nvSpPr>
          <p:cNvPr id="582659" name="Text Box 3">
            <a:extLst>
              <a:ext uri="{FF2B5EF4-FFF2-40B4-BE49-F238E27FC236}">
                <a16:creationId xmlns:a16="http://schemas.microsoft.com/office/drawing/2014/main" id="{491162E3-E8CD-33C4-DA8E-0CA1FFD66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Another way companies can offer essentially the same product is through quality and convenience differences.  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Higher willingness to pay will want to buy higher quality 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Higher willingness to pay will want higher convenience</a:t>
            </a:r>
          </a:p>
          <a:p>
            <a:pPr>
              <a:buFont typeface="Wingdings" panose="05000000000000000000" pitchFamily="2" charset="2"/>
              <a:buChar char="Ø"/>
            </a:pPr>
            <a:endParaRPr lang="en-CA" altLang="en-US" sz="3200">
              <a:latin typeface="Tahoma" panose="020B0604030504040204" pitchFamily="34" charset="0"/>
            </a:endParaRP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265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9A35265-DBB5-52C1-E245-C846E49BD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DBD13BE-2438-4B78-92EA-1E8F8B43BBF4}" type="slidenum">
              <a:rPr lang="en-CA" altLang="en-US" sz="1400">
                <a:latin typeface="Arial" panose="020B0604020202020204" pitchFamily="34" charset="0"/>
              </a:rPr>
              <a:pPr eaLnBrk="1" hangingPunct="1"/>
              <a:t>31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2771" name="WordArt 2">
            <a:extLst>
              <a:ext uri="{FF2B5EF4-FFF2-40B4-BE49-F238E27FC236}">
                <a16:creationId xmlns:a16="http://schemas.microsoft.com/office/drawing/2014/main" id="{60C3B2E7-94BF-47A2-E132-5EC5F21B60C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Quality and Convenience</a:t>
            </a:r>
          </a:p>
        </p:txBody>
      </p:sp>
      <p:sp>
        <p:nvSpPr>
          <p:cNvPr id="582659" name="Text Box 3">
            <a:extLst>
              <a:ext uri="{FF2B5EF4-FFF2-40B4-BE49-F238E27FC236}">
                <a16:creationId xmlns:a16="http://schemas.microsoft.com/office/drawing/2014/main" id="{87F94452-2E73-73EA-5DC3-83CF7B2B7D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CA" altLang="en-US" sz="3200" dirty="0">
                <a:latin typeface="Tahoma" panose="020B0604030504040204" pitchFamily="34" charset="0"/>
              </a:rPr>
              <a:t>Quality Examples: Cars (luxury and base), Laptops (with or without a dedicated graphics card), Software (Windows X, Windows X.1, Windows X Pro, Windows X </a:t>
            </a:r>
            <a:r>
              <a:rPr lang="en-CA" altLang="en-US" sz="3200">
                <a:latin typeface="Tahoma" panose="020B0604030504040204" pitchFamily="34" charset="0"/>
              </a:rPr>
              <a:t>Student Edition)</a:t>
            </a:r>
            <a:endParaRPr lang="en-CA" altLang="en-US" sz="3200" dirty="0">
              <a:latin typeface="Tahoma" panose="020B0604030504040204" pitchFamily="34" charset="0"/>
            </a:endParaRPr>
          </a:p>
          <a:p>
            <a:endParaRPr lang="en-CA" altLang="en-US" sz="3200" dirty="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 dirty="0">
                <a:latin typeface="Tahoma" panose="020B0604030504040204" pitchFamily="34" charset="0"/>
              </a:rPr>
              <a:t>Convenience Examples: Last minute ticket sales, customer support, cancellation ability (</a:t>
            </a:r>
            <a:r>
              <a:rPr lang="en-CA" altLang="en-US" sz="3200" dirty="0" err="1">
                <a:latin typeface="Tahoma" panose="020B0604030504040204" pitchFamily="34" charset="0"/>
              </a:rPr>
              <a:t>ie</a:t>
            </a:r>
            <a:r>
              <a:rPr lang="en-CA" altLang="en-US" sz="3200" dirty="0">
                <a:latin typeface="Tahoma" panose="020B0604030504040204" pitchFamily="34" charset="0"/>
              </a:rPr>
              <a:t>: airplane tickets)</a:t>
            </a:r>
          </a:p>
          <a:p>
            <a:pPr algn="ctr"/>
            <a:endParaRPr lang="en-CA" altLang="en-US" sz="32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2659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6DC41B8-43EB-A039-8E45-7167FA5A5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4FDC1C6-1EAC-48E9-96E8-CF2B602C3961}" type="slidenum">
              <a:rPr lang="en-CA" altLang="en-US" sz="1400">
                <a:latin typeface="Arial" panose="020B0604020202020204" pitchFamily="34" charset="0"/>
              </a:rPr>
              <a:pPr eaLnBrk="1" hangingPunct="1"/>
              <a:t>32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3795" name="WordArt 2">
            <a:extLst>
              <a:ext uri="{FF2B5EF4-FFF2-40B4-BE49-F238E27FC236}">
                <a16:creationId xmlns:a16="http://schemas.microsoft.com/office/drawing/2014/main" id="{E300D1FD-9725-9568-45DD-56EF6057A22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Price Discrimination</a:t>
            </a:r>
          </a:p>
        </p:txBody>
      </p:sp>
      <p:sp>
        <p:nvSpPr>
          <p:cNvPr id="583683" name="Text Box 3">
            <a:extLst>
              <a:ext uri="{FF2B5EF4-FFF2-40B4-BE49-F238E27FC236}">
                <a16:creationId xmlns:a16="http://schemas.microsoft.com/office/drawing/2014/main" id="{0122C417-7171-D3BF-F20E-B489EBB307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55750"/>
            <a:ext cx="9144000" cy="484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4000">
                <a:latin typeface="Tahoma" panose="020B0604030504040204" pitchFamily="34" charset="0"/>
              </a:rPr>
              <a:t>First Degree</a:t>
            </a:r>
          </a:p>
          <a:p>
            <a:r>
              <a:rPr lang="en-CA" altLang="en-US" sz="3200">
                <a:latin typeface="Tahoma" panose="020B0604030504040204" pitchFamily="34" charset="0"/>
              </a:rPr>
              <a:t>	-Each consumer pays their maximum willingness to pay</a:t>
            </a:r>
          </a:p>
          <a:p>
            <a:r>
              <a:rPr lang="en-CA" altLang="en-US" sz="4000">
                <a:latin typeface="Tahoma" panose="020B0604030504040204" pitchFamily="34" charset="0"/>
              </a:rPr>
              <a:t>Second Degree</a:t>
            </a:r>
          </a:p>
          <a:p>
            <a:r>
              <a:rPr lang="en-CA" altLang="en-US" sz="3200">
                <a:latin typeface="Tahoma" panose="020B0604030504040204" pitchFamily="34" charset="0"/>
              </a:rPr>
              <a:t>	-Consumers sort themselves into different price categories (quantity discounts or plans)</a:t>
            </a:r>
          </a:p>
          <a:p>
            <a:r>
              <a:rPr lang="en-CA" altLang="en-US" sz="4000">
                <a:latin typeface="Tahoma" panose="020B0604030504040204" pitchFamily="34" charset="0"/>
              </a:rPr>
              <a:t>Third Degree</a:t>
            </a:r>
          </a:p>
          <a:p>
            <a:r>
              <a:rPr lang="en-CA" altLang="en-US" sz="3200">
                <a:latin typeface="Tahoma" panose="020B0604030504040204" pitchFamily="34" charset="0"/>
              </a:rPr>
              <a:t>	-Firms sort consumers into different price categories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53EC1A5-C358-0DCF-40FD-9D2EFF6DB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C0A2A0F-52ED-4FAB-873A-AD16D47C7633}" type="slidenum">
              <a:rPr lang="en-CA" altLang="en-US" sz="1400">
                <a:latin typeface="Arial" panose="020B0604020202020204" pitchFamily="34" charset="0"/>
              </a:rPr>
              <a:pPr eaLnBrk="1" hangingPunct="1"/>
              <a:t>33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4819" name="WordArt 2">
            <a:extLst>
              <a:ext uri="{FF2B5EF4-FFF2-40B4-BE49-F238E27FC236}">
                <a16:creationId xmlns:a16="http://schemas.microsoft.com/office/drawing/2014/main" id="{59E2B5F6-1D8C-0989-19CE-8166875AF72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12.2 Tie-In Sales</a:t>
            </a:r>
          </a:p>
        </p:txBody>
      </p:sp>
      <p:sp>
        <p:nvSpPr>
          <p:cNvPr id="583683" name="Text Box 3">
            <a:extLst>
              <a:ext uri="{FF2B5EF4-FFF2-40B4-BE49-F238E27FC236}">
                <a16:creationId xmlns:a16="http://schemas.microsoft.com/office/drawing/2014/main" id="{F378E666-0CB3-51D0-24E9-53F5C5E320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55750"/>
            <a:ext cx="91440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 dirty="0">
                <a:latin typeface="Tahoma" panose="020B0604030504040204" pitchFamily="34" charset="0"/>
              </a:rPr>
              <a:t>A firm can capture consumer surplus by allowing consumers to purchase one good (</a:t>
            </a:r>
            <a:r>
              <a:rPr lang="en-CA" altLang="en-US" sz="3200" i="1" dirty="0">
                <a:latin typeface="Tahoma" panose="020B0604030504040204" pitchFamily="34" charset="0"/>
              </a:rPr>
              <a:t>tying</a:t>
            </a:r>
            <a:r>
              <a:rPr lang="en-CA" altLang="en-US" sz="3200" dirty="0">
                <a:latin typeface="Tahoma" panose="020B0604030504040204" pitchFamily="34" charset="0"/>
              </a:rPr>
              <a:t> product) only if it agrees to buy another (</a:t>
            </a:r>
            <a:r>
              <a:rPr lang="en-CA" altLang="en-US" sz="3200" i="1" dirty="0">
                <a:latin typeface="Tahoma" panose="020B0604030504040204" pitchFamily="34" charset="0"/>
              </a:rPr>
              <a:t>tied</a:t>
            </a:r>
            <a:r>
              <a:rPr lang="en-CA" altLang="en-US" sz="3200" dirty="0">
                <a:latin typeface="Tahoma" panose="020B0604030504040204" pitchFamily="34" charset="0"/>
              </a:rPr>
              <a:t> product</a:t>
            </a:r>
          </a:p>
          <a:p>
            <a:r>
              <a:rPr lang="en-CA" altLang="en-US" sz="3200" dirty="0" err="1">
                <a:latin typeface="Tahoma" panose="020B0604030504040204" pitchFamily="34" charset="0"/>
              </a:rPr>
              <a:t>ie</a:t>
            </a:r>
            <a:r>
              <a:rPr lang="en-CA" altLang="en-US" sz="3200" dirty="0">
                <a:latin typeface="Tahoma" panose="020B0604030504040204" pitchFamily="34" charset="0"/>
              </a:rPr>
              <a:t>: Buy an hp printer, and be forced to buy hp ink</a:t>
            </a:r>
          </a:p>
          <a:p>
            <a:r>
              <a:rPr lang="en-CA" altLang="en-US" sz="3200" dirty="0" err="1">
                <a:latin typeface="Tahoma" panose="020B0604030504040204" pitchFamily="34" charset="0"/>
              </a:rPr>
              <a:t>ie</a:t>
            </a:r>
            <a:r>
              <a:rPr lang="en-CA" altLang="en-US" sz="3200" dirty="0">
                <a:latin typeface="Tahoma" panose="020B0604030504040204" pitchFamily="34" charset="0"/>
              </a:rPr>
              <a:t>: Buy an iPhone and being forced to use iTunes</a:t>
            </a:r>
          </a:p>
          <a:p>
            <a:r>
              <a:rPr lang="en-CA" altLang="en-US" sz="3200" dirty="0" err="1">
                <a:latin typeface="Tahoma" panose="020B0604030504040204" pitchFamily="34" charset="0"/>
              </a:rPr>
              <a:t>ie</a:t>
            </a:r>
            <a:r>
              <a:rPr lang="en-CA" altLang="en-US" sz="3200" dirty="0">
                <a:latin typeface="Tahoma" panose="020B0604030504040204" pitchFamily="34" charset="0"/>
              </a:rPr>
              <a:t>: Buy an Android phone and being forced to use Android apps</a:t>
            </a:r>
          </a:p>
          <a:p>
            <a:r>
              <a:rPr lang="en-CA" altLang="en-US" sz="3200" dirty="0" err="1">
                <a:latin typeface="Tahoma" panose="020B0604030504040204" pitchFamily="34" charset="0"/>
              </a:rPr>
              <a:t>ie</a:t>
            </a:r>
            <a:r>
              <a:rPr lang="en-CA" altLang="en-US" sz="3200" dirty="0">
                <a:latin typeface="Tahoma" panose="020B0604030504040204" pitchFamily="34" charset="0"/>
              </a:rPr>
              <a:t>: Warranties being voided if off-brand parts or off-brand services are used (Weak Tie-In Sale)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3FB8EEE-EC67-3D21-01AE-C7B85A31C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2F8621C-D46D-404B-837D-CBF61DBE1574}" type="slidenum">
              <a:rPr lang="en-CA" altLang="en-US" sz="1400">
                <a:latin typeface="Arial" panose="020B0604020202020204" pitchFamily="34" charset="0"/>
              </a:rPr>
              <a:pPr eaLnBrk="1" hangingPunct="1"/>
              <a:t>34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5843" name="WordArt 2">
            <a:extLst>
              <a:ext uri="{FF2B5EF4-FFF2-40B4-BE49-F238E27FC236}">
                <a16:creationId xmlns:a16="http://schemas.microsoft.com/office/drawing/2014/main" id="{29E8EFEB-D4F9-7673-586A-A3C7629259F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Tie-In Sales</a:t>
            </a:r>
          </a:p>
        </p:txBody>
      </p:sp>
      <p:sp>
        <p:nvSpPr>
          <p:cNvPr id="583683" name="Text Box 3">
            <a:extLst>
              <a:ext uri="{FF2B5EF4-FFF2-40B4-BE49-F238E27FC236}">
                <a16:creationId xmlns:a16="http://schemas.microsoft.com/office/drawing/2014/main" id="{0C5C8E33-753E-CD6A-BD50-F502625D3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55750"/>
            <a:ext cx="91440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 dirty="0">
                <a:latin typeface="Tahoma" panose="020B0604030504040204" pitchFamily="34" charset="0"/>
              </a:rPr>
              <a:t>Tie in sales extends market power from the TYING product (</a:t>
            </a:r>
            <a:r>
              <a:rPr lang="en-CA" altLang="en-US" sz="3200" dirty="0" err="1">
                <a:latin typeface="Tahoma" panose="020B0604030504040204" pitchFamily="34" charset="0"/>
              </a:rPr>
              <a:t>ie</a:t>
            </a:r>
            <a:r>
              <a:rPr lang="en-CA" altLang="en-US" sz="3200" dirty="0">
                <a:latin typeface="Tahoma" panose="020B0604030504040204" pitchFamily="34" charset="0"/>
              </a:rPr>
              <a:t>: iPhone) to the TIED product (</a:t>
            </a:r>
            <a:r>
              <a:rPr lang="en-CA" altLang="en-US" sz="3200" dirty="0" err="1">
                <a:latin typeface="Tahoma" panose="020B0604030504040204" pitchFamily="34" charset="0"/>
              </a:rPr>
              <a:t>ie</a:t>
            </a:r>
            <a:r>
              <a:rPr lang="en-CA" altLang="en-US" sz="3200" dirty="0">
                <a:latin typeface="Tahoma" panose="020B0604030504040204" pitchFamily="34" charset="0"/>
              </a:rPr>
              <a:t>: iTunes)</a:t>
            </a:r>
          </a:p>
          <a:p>
            <a:r>
              <a:rPr lang="en-CA" altLang="en-US" sz="3200" dirty="0" err="1">
                <a:latin typeface="Tahoma" panose="020B0604030504040204" pitchFamily="34" charset="0"/>
              </a:rPr>
              <a:t>ie</a:t>
            </a:r>
            <a:r>
              <a:rPr lang="en-CA" altLang="en-US" sz="3200" dirty="0">
                <a:latin typeface="Tahoma" panose="020B0604030504040204" pitchFamily="34" charset="0"/>
              </a:rPr>
              <a:t>: iTunes can have higher prices than it could if the market was competitive</a:t>
            </a:r>
          </a:p>
          <a:p>
            <a:endParaRPr lang="en-CA" altLang="en-US" sz="3200" dirty="0">
              <a:latin typeface="Tahoma" panose="020B0604030504040204" pitchFamily="34" charset="0"/>
            </a:endParaRPr>
          </a:p>
          <a:p>
            <a:r>
              <a:rPr lang="en-CA" altLang="en-US" sz="3200" dirty="0">
                <a:latin typeface="Tahoma" panose="020B0604030504040204" pitchFamily="34" charset="0"/>
              </a:rPr>
              <a:t>-another way of using tie-in sales is by making guarantees invalid if non-brand parts or components are used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746380D-B321-27A3-382F-BF3FAFD90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B4302AD-6CA6-4CBA-B1DE-18048B15CD4C}" type="slidenum">
              <a:rPr lang="en-CA" altLang="en-US" sz="1400">
                <a:latin typeface="Arial" panose="020B0604020202020204" pitchFamily="34" charset="0"/>
              </a:rPr>
              <a:pPr eaLnBrk="1" hangingPunct="1"/>
              <a:t>35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6867" name="WordArt 2">
            <a:extLst>
              <a:ext uri="{FF2B5EF4-FFF2-40B4-BE49-F238E27FC236}">
                <a16:creationId xmlns:a16="http://schemas.microsoft.com/office/drawing/2014/main" id="{BD5A43AD-CB4B-3C09-ECC0-CE1FE385E68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12.3 Bundling</a:t>
            </a:r>
          </a:p>
        </p:txBody>
      </p:sp>
      <p:sp>
        <p:nvSpPr>
          <p:cNvPr id="583683" name="Text Box 3">
            <a:extLst>
              <a:ext uri="{FF2B5EF4-FFF2-40B4-BE49-F238E27FC236}">
                <a16:creationId xmlns:a16="http://schemas.microsoft.com/office/drawing/2014/main" id="{CD130CD6-52A9-24E0-98F1-A69941357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55750"/>
            <a:ext cx="91440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Bundling is a type of tie in where a consumer can only buy good A if it also buys good B simultaneously.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TV channel packages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Furnaces and Furnace installation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Cars with passenger air bags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Laptop with webcam</a:t>
            </a:r>
          </a:p>
          <a:p>
            <a:pPr lvl="1"/>
            <a:endParaRPr lang="en-CA" altLang="en-US" sz="3200">
              <a:latin typeface="Tahoma" panose="020B0604030504040204" pitchFamily="34" charset="0"/>
            </a:endParaRPr>
          </a:p>
          <a:p>
            <a:pPr lvl="1"/>
            <a:r>
              <a:rPr lang="en-CA" altLang="en-US" sz="3200">
                <a:latin typeface="Tahoma" panose="020B0604030504040204" pitchFamily="34" charset="0"/>
              </a:rPr>
              <a:t>Bundling forces consumers to buy all goods when they may not buy them individually: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BD42242-03CF-91AB-BF73-62258E96E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94CA61D-0A45-4863-9CE9-5C5390D1D928}" type="slidenum">
              <a:rPr lang="en-CA" altLang="en-US" sz="1400">
                <a:latin typeface="Arial" panose="020B0604020202020204" pitchFamily="34" charset="0"/>
              </a:rPr>
              <a:pPr eaLnBrk="1" hangingPunct="1"/>
              <a:t>36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7891" name="WordArt 2">
            <a:extLst>
              <a:ext uri="{FF2B5EF4-FFF2-40B4-BE49-F238E27FC236}">
                <a16:creationId xmlns:a16="http://schemas.microsoft.com/office/drawing/2014/main" id="{B9506731-B225-C7BE-45A6-8ED8A9D8CFE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Bundling Example </a:t>
            </a:r>
          </a:p>
        </p:txBody>
      </p:sp>
      <p:sp>
        <p:nvSpPr>
          <p:cNvPr id="583683" name="Text Box 3">
            <a:extLst>
              <a:ext uri="{FF2B5EF4-FFF2-40B4-BE49-F238E27FC236}">
                <a16:creationId xmlns:a16="http://schemas.microsoft.com/office/drawing/2014/main" id="{D07207AF-3BC0-B254-B068-78EEB7634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578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000">
                <a:latin typeface="Tahoma" panose="020B0604030504040204" pitchFamily="34" charset="0"/>
              </a:rPr>
              <a:t>Two people are looking to replace their furnace. The handyman realizes the value of a new furnace, and would pay up to $4000 for one, but is only willing to pay $1000 for installation.</a:t>
            </a: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r>
              <a:rPr lang="en-CA" altLang="en-US" sz="3000">
                <a:latin typeface="Tahoma" panose="020B0604030504040204" pitchFamily="34" charset="0"/>
              </a:rPr>
              <a:t>A typical homeowner doesn’t realize all the benefits of a new furnace, so would pay $3000 for one, but has no installation experience and would pay $2000 for installation.</a:t>
            </a: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r>
              <a:rPr lang="en-CA" altLang="en-US" sz="3000">
                <a:latin typeface="Tahoma" panose="020B0604030504040204" pitchFamily="34" charset="0"/>
              </a:rPr>
              <a:t>A firm’s costs are $2000 for the furnace and $500 for installation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1964AFB-CAFA-B6EE-E3F9-225D804FB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9A7A7FE-3D63-4394-99A2-332CE10C791E}" type="slidenum">
              <a:rPr lang="en-CA" altLang="en-US" sz="1400">
                <a:latin typeface="Arial" panose="020B0604020202020204" pitchFamily="34" charset="0"/>
              </a:rPr>
              <a:pPr eaLnBrk="1" hangingPunct="1"/>
              <a:t>37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8915" name="WordArt 2">
            <a:extLst>
              <a:ext uri="{FF2B5EF4-FFF2-40B4-BE49-F238E27FC236}">
                <a16:creationId xmlns:a16="http://schemas.microsoft.com/office/drawing/2014/main" id="{4772960D-E954-703E-3B68-C0B0209FE91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Bundling Example </a:t>
            </a:r>
          </a:p>
        </p:txBody>
      </p:sp>
      <p:sp>
        <p:nvSpPr>
          <p:cNvPr id="583683" name="Text Box 3">
            <a:extLst>
              <a:ext uri="{FF2B5EF4-FFF2-40B4-BE49-F238E27FC236}">
                <a16:creationId xmlns:a16="http://schemas.microsoft.com/office/drawing/2014/main" id="{71F34F9C-0111-A73B-5634-EA94E9D1F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66800"/>
            <a:ext cx="9144000" cy="863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000">
                <a:latin typeface="Tahoma" panose="020B0604030504040204" pitchFamily="34" charset="0"/>
              </a:rPr>
              <a:t>At individual prices: (f=furnace, i=installation)</a:t>
            </a:r>
          </a:p>
          <a:p>
            <a:r>
              <a:rPr lang="en-CA" altLang="en-US" sz="3000">
                <a:latin typeface="Tahoma" panose="020B0604030504040204" pitchFamily="34" charset="0"/>
              </a:rPr>
              <a:t>P</a:t>
            </a:r>
            <a:r>
              <a:rPr lang="en-CA" altLang="en-US" sz="3000" baseline="-25000">
                <a:latin typeface="Tahoma" panose="020B0604030504040204" pitchFamily="34" charset="0"/>
              </a:rPr>
              <a:t>f</a:t>
            </a:r>
            <a:r>
              <a:rPr lang="en-CA" altLang="en-US" sz="3000">
                <a:latin typeface="Tahoma" panose="020B0604030504040204" pitchFamily="34" charset="0"/>
              </a:rPr>
              <a:t>=$3000, sells two furnaces for $2000 profit</a:t>
            </a:r>
          </a:p>
          <a:p>
            <a:r>
              <a:rPr lang="en-CA" altLang="en-US" sz="3000">
                <a:latin typeface="Tahoma" panose="020B0604030504040204" pitchFamily="34" charset="0"/>
              </a:rPr>
              <a:t>P</a:t>
            </a:r>
            <a:r>
              <a:rPr lang="en-CA" altLang="en-US" sz="3000" baseline="-25000">
                <a:latin typeface="Tahoma" panose="020B0604030504040204" pitchFamily="34" charset="0"/>
              </a:rPr>
              <a:t>f</a:t>
            </a:r>
            <a:r>
              <a:rPr lang="en-CA" altLang="en-US" sz="3000">
                <a:latin typeface="Tahoma" panose="020B0604030504040204" pitchFamily="34" charset="0"/>
              </a:rPr>
              <a:t>=$4000, sells one furnace for $2000 profit</a:t>
            </a: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r>
              <a:rPr lang="en-CA" altLang="en-US" sz="3000">
                <a:latin typeface="Tahoma" panose="020B0604030504040204" pitchFamily="34" charset="0"/>
              </a:rPr>
              <a:t>P</a:t>
            </a:r>
            <a:r>
              <a:rPr lang="en-CA" altLang="en-US" sz="3000" baseline="-25000">
                <a:latin typeface="Tahoma" panose="020B0604030504040204" pitchFamily="34" charset="0"/>
              </a:rPr>
              <a:t>i</a:t>
            </a:r>
            <a:r>
              <a:rPr lang="en-CA" altLang="en-US" sz="3000">
                <a:latin typeface="Tahoma" panose="020B0604030504040204" pitchFamily="34" charset="0"/>
              </a:rPr>
              <a:t>=$1000, sells two installs for $1000 profit</a:t>
            </a:r>
          </a:p>
          <a:p>
            <a:r>
              <a:rPr lang="en-CA" altLang="en-US" sz="3000">
                <a:latin typeface="Tahoma" panose="020B0604030504040204" pitchFamily="34" charset="0"/>
              </a:rPr>
              <a:t>P</a:t>
            </a:r>
            <a:r>
              <a:rPr lang="en-CA" altLang="en-US" sz="3000" baseline="-25000">
                <a:latin typeface="Tahoma" panose="020B0604030504040204" pitchFamily="34" charset="0"/>
              </a:rPr>
              <a:t>i</a:t>
            </a:r>
            <a:r>
              <a:rPr lang="en-CA" altLang="en-US" sz="3000">
                <a:latin typeface="Tahoma" panose="020B0604030504040204" pitchFamily="34" charset="0"/>
              </a:rPr>
              <a:t>=$2000, sells one install for $1500 profit</a:t>
            </a: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r>
              <a:rPr lang="en-CA" altLang="en-US" sz="3000">
                <a:latin typeface="Tahoma" panose="020B0604030504040204" pitchFamily="34" charset="0"/>
              </a:rPr>
              <a:t>At a bundled price:</a:t>
            </a:r>
          </a:p>
          <a:p>
            <a:r>
              <a:rPr lang="en-CA" altLang="en-US" sz="3000">
                <a:latin typeface="Tahoma" panose="020B0604030504040204" pitchFamily="34" charset="0"/>
              </a:rPr>
              <a:t>P</a:t>
            </a:r>
            <a:r>
              <a:rPr lang="en-CA" altLang="en-US" sz="3000" baseline="-25000">
                <a:latin typeface="Tahoma" panose="020B0604030504040204" pitchFamily="34" charset="0"/>
              </a:rPr>
              <a:t>b</a:t>
            </a:r>
            <a:r>
              <a:rPr lang="en-CA" altLang="en-US" sz="3000">
                <a:latin typeface="Tahoma" panose="020B0604030504040204" pitchFamily="34" charset="0"/>
              </a:rPr>
              <a:t>=$5000, sells two bundles for $5000 profit</a:t>
            </a: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r>
              <a:rPr lang="en-CA" altLang="en-US" sz="3000">
                <a:latin typeface="Tahoma" panose="020B0604030504040204" pitchFamily="34" charset="0"/>
              </a:rPr>
              <a:t>Which is why it is hard to buy a furnace without a furnace install bundled in.</a:t>
            </a: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EC40BF2-D200-2212-FDD7-5229843A6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D49EE5B-C64D-4FC1-B4C7-8E58DDCDF7AD}" type="slidenum">
              <a:rPr lang="en-CA" altLang="en-US" sz="1400">
                <a:latin typeface="Arial" panose="020B0604020202020204" pitchFamily="34" charset="0"/>
              </a:rPr>
              <a:pPr eaLnBrk="1" hangingPunct="1"/>
              <a:t>38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39939" name="WordArt 2">
            <a:extLst>
              <a:ext uri="{FF2B5EF4-FFF2-40B4-BE49-F238E27FC236}">
                <a16:creationId xmlns:a16="http://schemas.microsoft.com/office/drawing/2014/main" id="{9DBD1C72-7610-F209-FE62-DE40E549C0D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Bundling Notes </a:t>
            </a:r>
          </a:p>
        </p:txBody>
      </p:sp>
      <p:sp>
        <p:nvSpPr>
          <p:cNvPr id="583683" name="Text Box 3">
            <a:extLst>
              <a:ext uri="{FF2B5EF4-FFF2-40B4-BE49-F238E27FC236}">
                <a16:creationId xmlns:a16="http://schemas.microsoft.com/office/drawing/2014/main" id="{994D8D3C-ADBA-F658-6846-EF06429FE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794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000">
                <a:latin typeface="Tahoma" panose="020B0604030504040204" pitchFamily="34" charset="0"/>
              </a:rPr>
              <a:t>Bundling is only possible if customers’ demands are </a:t>
            </a:r>
            <a:r>
              <a:rPr lang="en-CA" altLang="en-US" sz="3000" i="1">
                <a:latin typeface="Tahoma" panose="020B0604030504040204" pitchFamily="34" charset="0"/>
              </a:rPr>
              <a:t>negatively correlated.</a:t>
            </a:r>
            <a:endParaRPr lang="en-CA" altLang="en-US" sz="3000">
              <a:latin typeface="Tahoma" panose="020B0604030504040204" pitchFamily="34" charset="0"/>
            </a:endParaRPr>
          </a:p>
          <a:p>
            <a:r>
              <a:rPr lang="en-CA" altLang="en-US" sz="3000">
                <a:latin typeface="Tahoma" panose="020B0604030504040204" pitchFamily="34" charset="0"/>
              </a:rPr>
              <a:t>That is, if consumers are willing to pay more for different goods.</a:t>
            </a: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r>
              <a:rPr lang="en-CA" altLang="en-US" sz="3000">
                <a:latin typeface="Tahoma" panose="020B0604030504040204" pitchFamily="34" charset="0"/>
              </a:rPr>
              <a:t>(Note that in the above example, both people may be technically indifferent between buying and not buying the various goods at listed prices.</a:t>
            </a:r>
          </a:p>
          <a:p>
            <a:r>
              <a:rPr lang="en-CA" altLang="en-US" sz="3000">
                <a:latin typeface="Tahoma" panose="020B0604030504040204" pitchFamily="34" charset="0"/>
              </a:rPr>
              <a:t>To ensure the consumer buys, the goods need to be priced slightly below their willingness to pay, ie: Bundle price of $4999.)</a:t>
            </a: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4CDA4F7-A28B-09A5-8698-800A6251F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836BDCC-5D84-4E72-9800-C6C00394F744}" type="slidenum">
              <a:rPr lang="en-CA" altLang="en-US" sz="1400">
                <a:latin typeface="Arial" panose="020B0604020202020204" pitchFamily="34" charset="0"/>
              </a:rPr>
              <a:pPr eaLnBrk="1" hangingPunct="1"/>
              <a:t>39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40963" name="WordArt 2">
            <a:extLst>
              <a:ext uri="{FF2B5EF4-FFF2-40B4-BE49-F238E27FC236}">
                <a16:creationId xmlns:a16="http://schemas.microsoft.com/office/drawing/2014/main" id="{E40D5E94-27BB-ABFC-635A-CCD16574ADA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762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Mixed Bundling </a:t>
            </a:r>
          </a:p>
        </p:txBody>
      </p:sp>
      <p:sp>
        <p:nvSpPr>
          <p:cNvPr id="583683" name="Text Box 3">
            <a:extLst>
              <a:ext uri="{FF2B5EF4-FFF2-40B4-BE49-F238E27FC236}">
                <a16:creationId xmlns:a16="http://schemas.microsoft.com/office/drawing/2014/main" id="{858FBD19-8C56-614E-355B-EFE4F9CB3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747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000">
                <a:latin typeface="Tahoma" panose="020B0604030504040204" pitchFamily="34" charset="0"/>
              </a:rPr>
              <a:t>Sometimes a firm can increase profits by offering a bundle AND individual items.</a:t>
            </a:r>
          </a:p>
          <a:p>
            <a:r>
              <a:rPr lang="en-CA" altLang="en-US" sz="3000">
                <a:latin typeface="Tahoma" panose="020B0604030504040204" pitchFamily="34" charset="0"/>
              </a:rPr>
              <a:t>This can attract customers who are uninterested in the bundle.</a:t>
            </a:r>
          </a:p>
          <a:p>
            <a:r>
              <a:rPr lang="en-CA" altLang="en-US" sz="3000">
                <a:latin typeface="Tahoma" panose="020B0604030504040204" pitchFamily="34" charset="0"/>
              </a:rPr>
              <a:t>Consider customer C who would pay $4500 for a furnace, but only $250 for installation.</a:t>
            </a:r>
          </a:p>
          <a:p>
            <a:r>
              <a:rPr lang="en-CA" altLang="en-US" sz="3000">
                <a:latin typeface="Tahoma" panose="020B0604030504040204" pitchFamily="34" charset="0"/>
              </a:rPr>
              <a:t>He wouldn’t buy the bundle, but he would buy a furnace for $4499, giving the firm $2499 profit.</a:t>
            </a:r>
          </a:p>
          <a:p>
            <a:r>
              <a:rPr lang="en-CA" altLang="en-US" sz="3000">
                <a:latin typeface="Tahoma" panose="020B0604030504040204" pitchFamily="34" charset="0"/>
              </a:rPr>
              <a:t>Note that neither other consumer would want the furnace for that price; they’d prefer the bundle.</a:t>
            </a: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6B84509-AF74-8BD5-3452-61CD078AA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F2F6453-B9BC-4B3F-8382-1264EC78AF17}" type="slidenum">
              <a:rPr lang="en-CA" altLang="en-US" sz="1400">
                <a:latin typeface="Arial" panose="020B0604020202020204" pitchFamily="34" charset="0"/>
              </a:rPr>
              <a:pPr eaLnBrk="1" hangingPunct="1"/>
              <a:t>4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123" name="WordArt 2">
            <a:extLst>
              <a:ext uri="{FF2B5EF4-FFF2-40B4-BE49-F238E27FC236}">
                <a16:creationId xmlns:a16="http://schemas.microsoft.com/office/drawing/2014/main" id="{8F5027CE-BA3C-1882-CC20-716D23CCB5F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1524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Price Discrimination</a:t>
            </a:r>
          </a:p>
        </p:txBody>
      </p:sp>
      <p:sp>
        <p:nvSpPr>
          <p:cNvPr id="559107" name="Text Box 3">
            <a:extLst>
              <a:ext uri="{FF2B5EF4-FFF2-40B4-BE49-F238E27FC236}">
                <a16:creationId xmlns:a16="http://schemas.microsoft.com/office/drawing/2014/main" id="{2748E4BD-4CAD-AB04-87B6-84B38B6EE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71625"/>
            <a:ext cx="91440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n-CA" altLang="en-US" sz="3200" dirty="0">
                <a:latin typeface="Tahoma" panose="020B0604030504040204" pitchFamily="34" charset="0"/>
              </a:rPr>
              <a:t>In order for price discrimination to take place:</a:t>
            </a:r>
          </a:p>
          <a:p>
            <a:endParaRPr lang="en-CA" altLang="en-US" sz="3200" dirty="0">
              <a:latin typeface="Tahoma" panose="020B0604030504040204" pitchFamily="34" charset="0"/>
            </a:endParaRPr>
          </a:p>
          <a:p>
            <a:pPr>
              <a:buFontTx/>
              <a:buAutoNum type="arabicParenR"/>
            </a:pPr>
            <a:r>
              <a:rPr lang="en-CA" altLang="en-US" sz="3200" dirty="0">
                <a:latin typeface="Tahoma" panose="020B0604030504040204" pitchFamily="34" charset="0"/>
              </a:rPr>
              <a:t>A firm must have market power</a:t>
            </a:r>
          </a:p>
          <a:p>
            <a:r>
              <a:rPr lang="en-CA" altLang="en-US" sz="3200" dirty="0">
                <a:latin typeface="Tahoma" panose="020B0604030504040204" pitchFamily="34" charset="0"/>
              </a:rPr>
              <a:t> 	-a PC firm that raises price will get zero sales</a:t>
            </a:r>
          </a:p>
          <a:p>
            <a:r>
              <a:rPr lang="en-CA" altLang="en-US" sz="3200" dirty="0">
                <a:latin typeface="Tahoma" panose="020B0604030504040204" pitchFamily="34" charset="0"/>
              </a:rPr>
              <a:t>2) The firm must be able to distinguish between consumers</a:t>
            </a:r>
          </a:p>
          <a:p>
            <a:r>
              <a:rPr lang="en-CA" altLang="en-US" sz="3200" dirty="0">
                <a:latin typeface="Tahoma" panose="020B0604030504040204" pitchFamily="34" charset="0"/>
              </a:rPr>
              <a:t> 	-the firm must know which consumers have different demand or elasticity of demand</a:t>
            </a:r>
          </a:p>
          <a:p>
            <a:r>
              <a:rPr lang="en-CA" altLang="en-US" sz="3200" dirty="0">
                <a:latin typeface="Tahoma" panose="020B0604030504040204" pitchFamily="34" charset="0"/>
              </a:rPr>
              <a:t>3) The firm must be able to prevent resale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910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53572B7-720A-5794-9CB6-292A1C157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2B293D0-31C4-4F1A-94B1-1EEE711C7FF0}" type="slidenum">
              <a:rPr lang="en-CA" altLang="en-US" sz="1400">
                <a:latin typeface="Arial" panose="020B0604020202020204" pitchFamily="34" charset="0"/>
              </a:rPr>
              <a:pPr eaLnBrk="1" hangingPunct="1"/>
              <a:t>40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41987" name="WordArt 2">
            <a:extLst>
              <a:ext uri="{FF2B5EF4-FFF2-40B4-BE49-F238E27FC236}">
                <a16:creationId xmlns:a16="http://schemas.microsoft.com/office/drawing/2014/main" id="{320EFAA9-B099-E1BF-3E3D-90F5094E7CE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12.4 Advertising</a:t>
            </a:r>
          </a:p>
        </p:txBody>
      </p:sp>
      <p:sp>
        <p:nvSpPr>
          <p:cNvPr id="583683" name="Text Box 3">
            <a:extLst>
              <a:ext uri="{FF2B5EF4-FFF2-40B4-BE49-F238E27FC236}">
                <a16:creationId xmlns:a16="http://schemas.microsoft.com/office/drawing/2014/main" id="{FCB5E291-6CD4-4E81-608E-0150573FE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06550"/>
            <a:ext cx="9144000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600">
                <a:latin typeface="Tahoma" panose="020B0604030504040204" pitchFamily="34" charset="0"/>
              </a:rPr>
              <a:t>Advertising is an example of a NONPRICE strategy a firm can use to increase profits.</a:t>
            </a:r>
          </a:p>
          <a:p>
            <a:endParaRPr lang="en-CA" altLang="en-US" sz="3600">
              <a:latin typeface="Tahoma" panose="020B0604030504040204" pitchFamily="34" charset="0"/>
            </a:endParaRPr>
          </a:p>
          <a:p>
            <a:r>
              <a:rPr lang="en-CA" altLang="en-US" sz="3600">
                <a:latin typeface="Tahoma" panose="020B0604030504040204" pitchFamily="34" charset="0"/>
              </a:rPr>
              <a:t>Advertising carries a cost, but also shifts out the demand curve, allowing for greater sales at a higher price:</a:t>
            </a: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>
            <a:extLst>
              <a:ext uri="{FF2B5EF4-FFF2-40B4-BE49-F238E27FC236}">
                <a16:creationId xmlns:a16="http://schemas.microsoft.com/office/drawing/2014/main" id="{7BF7E7E4-3F39-A883-58FE-7FE9A43CA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2A8CE55-E69D-4138-BFEC-680DB452C9BE}" type="slidenum">
              <a:rPr lang="en-CA" altLang="en-US" sz="1400">
                <a:latin typeface="Arial" panose="020B0604020202020204" pitchFamily="34" charset="0"/>
              </a:rPr>
              <a:pPr eaLnBrk="1" hangingPunct="1"/>
              <a:t>41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43011" name="Line 3">
            <a:extLst>
              <a:ext uri="{FF2B5EF4-FFF2-40B4-BE49-F238E27FC236}">
                <a16:creationId xmlns:a16="http://schemas.microsoft.com/office/drawing/2014/main" id="{DA8CCAD1-B7FD-3549-A051-55B161D977E2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6248400"/>
            <a:ext cx="7848600" cy="460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3012" name="Line 4">
            <a:extLst>
              <a:ext uri="{FF2B5EF4-FFF2-40B4-BE49-F238E27FC236}">
                <a16:creationId xmlns:a16="http://schemas.microsoft.com/office/drawing/2014/main" id="{7EC5A491-D70A-3335-56A7-9C759C2FC1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1524000"/>
            <a:ext cx="46038" cy="472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3013" name="Text Box 5">
            <a:extLst>
              <a:ext uri="{FF2B5EF4-FFF2-40B4-BE49-F238E27FC236}">
                <a16:creationId xmlns:a16="http://schemas.microsoft.com/office/drawing/2014/main" id="{D2496998-C019-9381-D6F3-7441D54C1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295400"/>
            <a:ext cx="858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Price</a:t>
            </a:r>
          </a:p>
        </p:txBody>
      </p:sp>
      <p:sp>
        <p:nvSpPr>
          <p:cNvPr id="43014" name="Text Box 6">
            <a:extLst>
              <a:ext uri="{FF2B5EF4-FFF2-40B4-BE49-F238E27FC236}">
                <a16:creationId xmlns:a16="http://schemas.microsoft.com/office/drawing/2014/main" id="{39A97274-2580-D27D-80DB-BDF1281B6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6400800"/>
            <a:ext cx="135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Quantity</a:t>
            </a:r>
          </a:p>
        </p:txBody>
      </p:sp>
      <p:sp>
        <p:nvSpPr>
          <p:cNvPr id="20487" name="Line 7">
            <a:extLst>
              <a:ext uri="{FF2B5EF4-FFF2-40B4-BE49-F238E27FC236}">
                <a16:creationId xmlns:a16="http://schemas.microsoft.com/office/drawing/2014/main" id="{E22CD1C8-ED54-4BCD-FFD5-81EA3B34F274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1752600"/>
            <a:ext cx="6477000" cy="449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488" name="Line 8">
            <a:extLst>
              <a:ext uri="{FF2B5EF4-FFF2-40B4-BE49-F238E27FC236}">
                <a16:creationId xmlns:a16="http://schemas.microsoft.com/office/drawing/2014/main" id="{B3EE1B2C-FBA8-1570-E509-15E5101A13AF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1752600"/>
            <a:ext cx="3200400" cy="449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3017" name="Text Box 9">
            <a:extLst>
              <a:ext uri="{FF2B5EF4-FFF2-40B4-BE49-F238E27FC236}">
                <a16:creationId xmlns:a16="http://schemas.microsoft.com/office/drawing/2014/main" id="{72B65531-4C6D-67C7-9E35-E13630B5E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5334000"/>
            <a:ext cx="509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</a:t>
            </a:r>
            <a:r>
              <a:rPr lang="en-GB" altLang="en-US" b="1" baseline="-25000"/>
              <a:t>2</a:t>
            </a:r>
            <a:endParaRPr lang="en-GB" altLang="en-US" b="1"/>
          </a:p>
        </p:txBody>
      </p:sp>
      <p:sp>
        <p:nvSpPr>
          <p:cNvPr id="43018" name="Text Box 10">
            <a:extLst>
              <a:ext uri="{FF2B5EF4-FFF2-40B4-BE49-F238E27FC236}">
                <a16:creationId xmlns:a16="http://schemas.microsoft.com/office/drawing/2014/main" id="{5A7A9D2D-57ED-11D4-3FF6-3D79AB2B0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638800"/>
            <a:ext cx="800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  <a:r>
              <a:rPr lang="en-GB" altLang="en-US" b="1" baseline="-25000"/>
              <a:t>2</a:t>
            </a:r>
            <a:endParaRPr lang="en-GB" altLang="en-US" b="1"/>
          </a:p>
        </p:txBody>
      </p:sp>
      <p:sp>
        <p:nvSpPr>
          <p:cNvPr id="15372" name="Line 11">
            <a:extLst>
              <a:ext uri="{FF2B5EF4-FFF2-40B4-BE49-F238E27FC236}">
                <a16:creationId xmlns:a16="http://schemas.microsoft.com/office/drawing/2014/main" id="{12CD6D30-6500-672F-7A19-D17D66A71D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124200"/>
            <a:ext cx="46038" cy="3124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5374" name="Line 13">
            <a:extLst>
              <a:ext uri="{FF2B5EF4-FFF2-40B4-BE49-F238E27FC236}">
                <a16:creationId xmlns:a16="http://schemas.microsoft.com/office/drawing/2014/main" id="{4162F514-1C6E-762E-630C-EA847FFE4A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66800" y="31242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3021" name="Line 15">
            <a:extLst>
              <a:ext uri="{FF2B5EF4-FFF2-40B4-BE49-F238E27FC236}">
                <a16:creationId xmlns:a16="http://schemas.microsoft.com/office/drawing/2014/main" id="{248EA7DB-29C2-0BB7-B043-BD17B90DA8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3429000"/>
            <a:ext cx="327660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3022" name="Text Box 16">
            <a:extLst>
              <a:ext uri="{FF2B5EF4-FFF2-40B4-BE49-F238E27FC236}">
                <a16:creationId xmlns:a16="http://schemas.microsoft.com/office/drawing/2014/main" id="{311CE5DD-BB2C-E6C0-6488-E04082180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8194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</a:t>
            </a:r>
          </a:p>
        </p:txBody>
      </p:sp>
      <p:sp>
        <p:nvSpPr>
          <p:cNvPr id="43023" name="WordArt 3">
            <a:extLst>
              <a:ext uri="{FF2B5EF4-FFF2-40B4-BE49-F238E27FC236}">
                <a16:creationId xmlns:a16="http://schemas.microsoft.com/office/drawing/2014/main" id="{2F1679B8-AA5E-DBC6-5C26-7A6B502DF92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85800" y="1524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Advertising</a:t>
            </a:r>
          </a:p>
        </p:txBody>
      </p:sp>
      <p:sp>
        <p:nvSpPr>
          <p:cNvPr id="43024" name="Line 7">
            <a:extLst>
              <a:ext uri="{FF2B5EF4-FFF2-40B4-BE49-F238E27FC236}">
                <a16:creationId xmlns:a16="http://schemas.microsoft.com/office/drawing/2014/main" id="{76309215-AFDF-323E-52A7-65DA08565476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124200"/>
            <a:ext cx="2743200" cy="3124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3025" name="Line 7">
            <a:extLst>
              <a:ext uri="{FF2B5EF4-FFF2-40B4-BE49-F238E27FC236}">
                <a16:creationId xmlns:a16="http://schemas.microsoft.com/office/drawing/2014/main" id="{3365CC58-C25F-3062-90C1-0EF9FA3C4CB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124200"/>
            <a:ext cx="1371600" cy="3124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3026" name="Text Box 9">
            <a:extLst>
              <a:ext uri="{FF2B5EF4-FFF2-40B4-BE49-F238E27FC236}">
                <a16:creationId xmlns:a16="http://schemas.microsoft.com/office/drawing/2014/main" id="{D63148E0-E5A9-436F-AF07-C1ABCF451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5791200"/>
            <a:ext cx="509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>
                <a:solidFill>
                  <a:srgbClr val="FF0000"/>
                </a:solidFill>
              </a:rPr>
              <a:t>D</a:t>
            </a:r>
            <a:r>
              <a:rPr lang="en-GB" altLang="en-US" b="1" baseline="-25000">
                <a:solidFill>
                  <a:srgbClr val="FF0000"/>
                </a:solidFill>
              </a:rPr>
              <a:t>1</a:t>
            </a:r>
            <a:endParaRPr lang="en-GB" altLang="en-US" b="1">
              <a:solidFill>
                <a:srgbClr val="FF0000"/>
              </a:solidFill>
            </a:endParaRPr>
          </a:p>
        </p:txBody>
      </p:sp>
      <p:sp>
        <p:nvSpPr>
          <p:cNvPr id="43027" name="Text Box 10">
            <a:extLst>
              <a:ext uri="{FF2B5EF4-FFF2-40B4-BE49-F238E27FC236}">
                <a16:creationId xmlns:a16="http://schemas.microsoft.com/office/drawing/2014/main" id="{61DB4166-F485-C21A-7118-573E9E2BC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791200"/>
            <a:ext cx="800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>
                <a:solidFill>
                  <a:srgbClr val="FF0000"/>
                </a:solidFill>
              </a:rPr>
              <a:t>MR</a:t>
            </a:r>
            <a:r>
              <a:rPr lang="en-GB" altLang="en-US" b="1" baseline="-25000">
                <a:solidFill>
                  <a:srgbClr val="FF0000"/>
                </a:solidFill>
              </a:rPr>
              <a:t>1</a:t>
            </a:r>
            <a:endParaRPr lang="en-GB" altLang="en-US" b="1">
              <a:solidFill>
                <a:srgbClr val="FF0000"/>
              </a:solidFill>
            </a:endParaRPr>
          </a:p>
        </p:txBody>
      </p:sp>
      <p:sp>
        <p:nvSpPr>
          <p:cNvPr id="43028" name="Line 11">
            <a:extLst>
              <a:ext uri="{FF2B5EF4-FFF2-40B4-BE49-F238E27FC236}">
                <a16:creationId xmlns:a16="http://schemas.microsoft.com/office/drawing/2014/main" id="{F74AFD25-D140-8741-CCAD-6AF19B215B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4114800"/>
            <a:ext cx="0" cy="8382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3029" name="Line 13">
            <a:extLst>
              <a:ext uri="{FF2B5EF4-FFF2-40B4-BE49-F238E27FC236}">
                <a16:creationId xmlns:a16="http://schemas.microsoft.com/office/drawing/2014/main" id="{73DFDC55-07D8-D732-BBAE-20D1ACE27B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4114800"/>
            <a:ext cx="8382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" name="Arc 35">
            <a:extLst>
              <a:ext uri="{FF2B5EF4-FFF2-40B4-BE49-F238E27FC236}">
                <a16:creationId xmlns:a16="http://schemas.microsoft.com/office/drawing/2014/main" id="{73721B85-EB05-C11F-00DA-80DC0E627011}"/>
              </a:ext>
            </a:extLst>
          </p:cNvPr>
          <p:cNvSpPr/>
          <p:nvPr/>
        </p:nvSpPr>
        <p:spPr>
          <a:xfrm rot="9284060">
            <a:off x="1365250" y="2247900"/>
            <a:ext cx="4191000" cy="1981200"/>
          </a:xfrm>
          <a:prstGeom prst="arc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 sz="3600" dirty="0"/>
          </a:p>
        </p:txBody>
      </p:sp>
      <p:sp>
        <p:nvSpPr>
          <p:cNvPr id="37" name="Line 13">
            <a:extLst>
              <a:ext uri="{FF2B5EF4-FFF2-40B4-BE49-F238E27FC236}">
                <a16:creationId xmlns:a16="http://schemas.microsoft.com/office/drawing/2014/main" id="{CCE029D6-B39C-93C9-6479-39ED8541A44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66800" y="4495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8" name="Text Box 16">
            <a:extLst>
              <a:ext uri="{FF2B5EF4-FFF2-40B4-BE49-F238E27FC236}">
                <a16:creationId xmlns:a16="http://schemas.microsoft.com/office/drawing/2014/main" id="{24B8D52A-C5C8-2860-C19D-AC056FBB1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3805238"/>
            <a:ext cx="733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AC</a:t>
            </a:r>
            <a:r>
              <a:rPr lang="en-GB" altLang="en-US" b="1" baseline="-25000"/>
              <a:t>2</a:t>
            </a:r>
            <a:endParaRPr lang="en-GB" altLang="en-US" b="1"/>
          </a:p>
        </p:txBody>
      </p:sp>
      <p:sp>
        <p:nvSpPr>
          <p:cNvPr id="39" name="Arc 38">
            <a:extLst>
              <a:ext uri="{FF2B5EF4-FFF2-40B4-BE49-F238E27FC236}">
                <a16:creationId xmlns:a16="http://schemas.microsoft.com/office/drawing/2014/main" id="{C70A1A68-B7E4-218C-0C6C-6AF2BB13B766}"/>
              </a:ext>
            </a:extLst>
          </p:cNvPr>
          <p:cNvSpPr/>
          <p:nvPr/>
        </p:nvSpPr>
        <p:spPr>
          <a:xfrm rot="9284060">
            <a:off x="908050" y="3009900"/>
            <a:ext cx="4191000" cy="1981200"/>
          </a:xfrm>
          <a:prstGeom prst="arc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 sz="3600" dirty="0">
              <a:solidFill>
                <a:srgbClr val="FF0000"/>
              </a:solidFill>
            </a:endParaRPr>
          </a:p>
        </p:txBody>
      </p:sp>
      <p:sp>
        <p:nvSpPr>
          <p:cNvPr id="43034" name="Text Box 16">
            <a:extLst>
              <a:ext uri="{FF2B5EF4-FFF2-40B4-BE49-F238E27FC236}">
                <a16:creationId xmlns:a16="http://schemas.microsoft.com/office/drawing/2014/main" id="{23D39221-505F-B116-D135-D996702B8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419600"/>
            <a:ext cx="733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>
                <a:solidFill>
                  <a:srgbClr val="FF0000"/>
                </a:solidFill>
              </a:rPr>
              <a:t>AC</a:t>
            </a:r>
            <a:r>
              <a:rPr lang="en-GB" altLang="en-US" b="1" baseline="-25000"/>
              <a:t>1</a:t>
            </a:r>
            <a:endParaRPr lang="en-GB" altLang="en-US" b="1"/>
          </a:p>
        </p:txBody>
      </p:sp>
      <p:sp>
        <p:nvSpPr>
          <p:cNvPr id="43035" name="Line 13">
            <a:extLst>
              <a:ext uri="{FF2B5EF4-FFF2-40B4-BE49-F238E27FC236}">
                <a16:creationId xmlns:a16="http://schemas.microsoft.com/office/drawing/2014/main" id="{9E9BB01A-F153-394B-8386-D2A098E146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4953000"/>
            <a:ext cx="7620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1B86466-D8D4-DAEE-F1BD-1681BDA30500}"/>
              </a:ext>
            </a:extLst>
          </p:cNvPr>
          <p:cNvSpPr/>
          <p:nvPr/>
        </p:nvSpPr>
        <p:spPr>
          <a:xfrm>
            <a:off x="990600" y="3124200"/>
            <a:ext cx="1828800" cy="1371600"/>
          </a:xfrm>
          <a:prstGeom prst="rect">
            <a:avLst/>
          </a:prstGeom>
          <a:solidFill>
            <a:schemeClr val="bg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5DE3B05-AC0C-8E32-307F-FAAD1FD28277}"/>
              </a:ext>
            </a:extLst>
          </p:cNvPr>
          <p:cNvSpPr/>
          <p:nvPr/>
        </p:nvSpPr>
        <p:spPr>
          <a:xfrm>
            <a:off x="990600" y="4114800"/>
            <a:ext cx="838200" cy="1143000"/>
          </a:xfrm>
          <a:prstGeom prst="rect">
            <a:avLst/>
          </a:prstGeom>
          <a:solidFill>
            <a:srgbClr val="FF000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3038" name="Line 11">
            <a:extLst>
              <a:ext uri="{FF2B5EF4-FFF2-40B4-BE49-F238E27FC236}">
                <a16:creationId xmlns:a16="http://schemas.microsoft.com/office/drawing/2014/main" id="{BCA1E89F-BC7F-418E-3444-CCCE9089B9C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8638" y="4114800"/>
            <a:ext cx="30162" cy="2133600"/>
          </a:xfrm>
          <a:prstGeom prst="line">
            <a:avLst/>
          </a:prstGeom>
          <a:noFill/>
          <a:ln w="9525">
            <a:solidFill>
              <a:srgbClr val="C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" name="Text Box 3">
            <a:extLst>
              <a:ext uri="{FF2B5EF4-FFF2-40B4-BE49-F238E27FC236}">
                <a16:creationId xmlns:a16="http://schemas.microsoft.com/office/drawing/2014/main" id="{4DEA72A4-9876-550F-2E0A-CAC3BCE06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1295400"/>
            <a:ext cx="3505200" cy="618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600">
                <a:latin typeface="Tahoma" panose="020B0604030504040204" pitchFamily="34" charset="0"/>
              </a:rPr>
              <a:t>AC increases due to advertising costs, but profit may also increase</a:t>
            </a: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2" grpId="0" animBg="1"/>
      <p:bldP spid="45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D7A895E-CC23-356E-1068-F7F1F24BD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6514E80-5604-43A3-B19D-B3D4635D285E}" type="slidenum">
              <a:rPr lang="en-CA" altLang="en-US" sz="1400">
                <a:latin typeface="Arial" panose="020B0604020202020204" pitchFamily="34" charset="0"/>
              </a:rPr>
              <a:pPr eaLnBrk="1" hangingPunct="1"/>
              <a:t>42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44035" name="WordArt 2">
            <a:extLst>
              <a:ext uri="{FF2B5EF4-FFF2-40B4-BE49-F238E27FC236}">
                <a16:creationId xmlns:a16="http://schemas.microsoft.com/office/drawing/2014/main" id="{BAF394BE-8BD5-BD34-72E4-4379D460638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Advertising</a:t>
            </a:r>
          </a:p>
        </p:txBody>
      </p:sp>
      <p:sp>
        <p:nvSpPr>
          <p:cNvPr id="583683" name="Text Box 3">
            <a:extLst>
              <a:ext uri="{FF2B5EF4-FFF2-40B4-BE49-F238E27FC236}">
                <a16:creationId xmlns:a16="http://schemas.microsoft.com/office/drawing/2014/main" id="{997AE884-859D-68B5-07A4-4638F75BD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06550"/>
            <a:ext cx="9144000" cy="784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600">
                <a:latin typeface="Tahoma" panose="020B0604030504040204" pitchFamily="34" charset="0"/>
              </a:rPr>
              <a:t>How much should a firm advertise?</a:t>
            </a:r>
          </a:p>
          <a:p>
            <a:endParaRPr lang="en-CA" altLang="en-US" sz="3600">
              <a:latin typeface="Tahoma" panose="020B0604030504040204" pitchFamily="34" charset="0"/>
            </a:endParaRPr>
          </a:p>
          <a:p>
            <a:r>
              <a:rPr lang="en-CA" altLang="en-US" sz="3600">
                <a:latin typeface="Tahoma" panose="020B0604030504040204" pitchFamily="34" charset="0"/>
              </a:rPr>
              <a:t>A firm should advertise until MR</a:t>
            </a:r>
            <a:r>
              <a:rPr lang="en-CA" altLang="en-US" sz="3600" baseline="-25000">
                <a:latin typeface="Tahoma" panose="020B0604030504040204" pitchFamily="34" charset="0"/>
              </a:rPr>
              <a:t>advertising</a:t>
            </a:r>
            <a:r>
              <a:rPr lang="en-CA" altLang="en-US" sz="3600">
                <a:latin typeface="Tahoma" panose="020B0604030504040204" pitchFamily="34" charset="0"/>
              </a:rPr>
              <a:t>=MC</a:t>
            </a:r>
            <a:r>
              <a:rPr lang="en-CA" altLang="en-US" sz="3600" baseline="-25000">
                <a:latin typeface="Tahoma" panose="020B0604030504040204" pitchFamily="34" charset="0"/>
              </a:rPr>
              <a:t>advertising</a:t>
            </a:r>
            <a:endParaRPr lang="en-CA" altLang="en-US" sz="3600">
              <a:latin typeface="Tahoma" panose="020B0604030504040204" pitchFamily="34" charset="0"/>
            </a:endParaRPr>
          </a:p>
          <a:p>
            <a:endParaRPr lang="en-CA" altLang="en-US" sz="3600">
              <a:latin typeface="Tahoma" panose="020B0604030504040204" pitchFamily="34" charset="0"/>
            </a:endParaRPr>
          </a:p>
          <a:p>
            <a:r>
              <a:rPr lang="en-CA" altLang="en-US" sz="3600">
                <a:latin typeface="Tahoma" panose="020B0604030504040204" pitchFamily="34" charset="0"/>
              </a:rPr>
              <a:t>Note that not all firms benefit from advertising (ie: electricity monopoly can’t really increase electricity demand through advertising)</a:t>
            </a: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  <a:p>
            <a:endParaRPr lang="en-CA" altLang="en-US" sz="30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08EB3-F630-D6FA-5A7B-EA0E90D52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96246CC-F478-4357-A27E-6B053F033723}" type="slidenum">
              <a:rPr lang="en-CA" altLang="en-US" sz="1400">
                <a:latin typeface="Arial" panose="020B0604020202020204" pitchFamily="34" charset="0"/>
              </a:rPr>
              <a:pPr eaLnBrk="1" hangingPunct="1"/>
              <a:t>43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D80955DC-3AB3-7C62-4ACB-6BAFF9B925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b="1" u="sng">
                <a:solidFill>
                  <a:schemeClr val="tx1"/>
                </a:solidFill>
              </a:rPr>
              <a:t>Chapter 12 Summary</a:t>
            </a:r>
          </a:p>
        </p:txBody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805DE510-8884-E66E-453B-361447E8B7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3340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Price Discrimination can occur when a firm</a:t>
            </a:r>
          </a:p>
          <a:p>
            <a:pPr marL="400050" lvl="1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Has Market Power</a:t>
            </a:r>
          </a:p>
          <a:p>
            <a:pPr marL="400050" lvl="1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Can distinguish between consumers</a:t>
            </a:r>
          </a:p>
          <a:p>
            <a:pPr marL="400050" lvl="1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Can prevent resale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First Degree Price Discrimination charges the maximum to everyone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Second Degree Price Discrimination allows consumers to sort themselves into different prices 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360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6B3B9-C1AC-B0F6-91A8-A45196B38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D5721C3-56F1-4C07-AE6F-1F11A85868ED}" type="slidenum">
              <a:rPr lang="en-CA" altLang="en-US" sz="1400">
                <a:latin typeface="Arial" panose="020B0604020202020204" pitchFamily="34" charset="0"/>
              </a:rPr>
              <a:pPr eaLnBrk="1" hangingPunct="1"/>
              <a:t>44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EC0115A1-6D81-12B1-D187-D261A89142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b="1" u="sng">
                <a:solidFill>
                  <a:schemeClr val="tx1"/>
                </a:solidFill>
              </a:rPr>
              <a:t>Chapter 12 Summary</a:t>
            </a:r>
          </a:p>
        </p:txBody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71B7F957-EFC1-D415-98BA-9559329EE4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3340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Third Degree Price Discrimination allows the firm to sort consumers into different prices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Price discrimination DECREASES deadweight loss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Tie-in sales and bundling increases the demand for individual goods that are grouped together, thus increasing profits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Advertising increases costs and demand</a:t>
            </a:r>
          </a:p>
          <a:p>
            <a:pPr marL="400050" lvl="1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CCECFF"/>
                </a:solidFill>
              </a:rPr>
              <a:t>And may increase profits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3600">
              <a:solidFill>
                <a:srgbClr val="CCECFF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360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B22A0-D0F8-DDE6-3B98-A3DA49974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117F6C6-6508-4F92-9118-553410E972E3}" type="slidenum">
              <a:rPr lang="en-CA" altLang="en-US" sz="1400">
                <a:latin typeface="Arial" panose="020B0604020202020204" pitchFamily="34" charset="0"/>
              </a:rPr>
              <a:pPr eaLnBrk="1" hangingPunct="1"/>
              <a:t>45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8851EB28-B08A-CE52-CD28-3EB185CDAD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b="1" u="sng">
                <a:solidFill>
                  <a:schemeClr val="tx1"/>
                </a:solidFill>
              </a:rPr>
              <a:t>Chapter 12 Summary</a:t>
            </a:r>
          </a:p>
        </p:txBody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ADD4B1CF-BEF2-A0D7-3F5F-D8955364A0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3340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3600" dirty="0">
              <a:solidFill>
                <a:srgbClr val="CCECFF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3600" dirty="0">
              <a:solidFill>
                <a:srgbClr val="CCECFF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3600" dirty="0">
              <a:solidFill>
                <a:srgbClr val="CCECFF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3600" dirty="0">
              <a:solidFill>
                <a:srgbClr val="CCECFF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 dirty="0">
                <a:solidFill>
                  <a:srgbClr val="CCECFF"/>
                </a:solidFill>
              </a:rPr>
              <a:t>Your professor very much enjoyed teaching you this term, and wishes you all the best in your future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3600" dirty="0">
              <a:solidFill>
                <a:srgbClr val="CCECFF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3600" dirty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60FD144-A740-898C-7EB6-0D0B64450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41F3178-7A74-4838-A5AE-B448439485BF}" type="slidenum">
              <a:rPr lang="en-CA" altLang="en-US" sz="1400">
                <a:latin typeface="Arial" panose="020B0604020202020204" pitchFamily="34" charset="0"/>
              </a:rPr>
              <a:pPr eaLnBrk="1" hangingPunct="1"/>
              <a:t>5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123" name="WordArt 2">
            <a:extLst>
              <a:ext uri="{FF2B5EF4-FFF2-40B4-BE49-F238E27FC236}">
                <a16:creationId xmlns:a16="http://schemas.microsoft.com/office/drawing/2014/main" id="{1A12378C-B59A-0CCD-2BFD-C5A4C6D892B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52400" y="152400"/>
            <a:ext cx="8839200" cy="819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CA" sz="3600" u="sng" kern="10" dirty="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12.1.1 1st Degree Price Discrimination</a:t>
            </a:r>
          </a:p>
        </p:txBody>
      </p:sp>
      <p:sp>
        <p:nvSpPr>
          <p:cNvPr id="518147" name="Text Box 3">
            <a:extLst>
              <a:ext uri="{FF2B5EF4-FFF2-40B4-BE49-F238E27FC236}">
                <a16:creationId xmlns:a16="http://schemas.microsoft.com/office/drawing/2014/main" id="{9A642E6E-C5E7-6FAB-F499-E7A4EB939B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600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CA" altLang="en-US" sz="3200">
                <a:latin typeface="Tahoma" panose="020B0604030504040204" pitchFamily="34" charset="0"/>
              </a:rPr>
              <a:t>In first degree price discrimination, the monopolist charges each consumer their </a:t>
            </a:r>
            <a:r>
              <a:rPr lang="en-CA" altLang="en-US" sz="3200" u="sng">
                <a:latin typeface="Tahoma" panose="020B0604030504040204" pitchFamily="34" charset="0"/>
              </a:rPr>
              <a:t>maximum</a:t>
            </a:r>
            <a:r>
              <a:rPr lang="en-CA" altLang="en-US" sz="3200">
                <a:latin typeface="Tahoma" panose="020B0604030504040204" pitchFamily="34" charset="0"/>
              </a:rPr>
              <a:t> willingness to pay (ie: each quantity is sold at its intersection on the demand curve)</a:t>
            </a:r>
          </a:p>
          <a:p>
            <a:endParaRPr lang="en-CA" altLang="en-US" sz="3200">
              <a:latin typeface="Tahoma" panose="020B0604030504040204" pitchFamily="34" charset="0"/>
            </a:endParaRPr>
          </a:p>
          <a:p>
            <a:r>
              <a:rPr lang="en-CA" altLang="en-US" sz="3200">
                <a:latin typeface="Tahoma" panose="020B0604030504040204" pitchFamily="34" charset="0"/>
              </a:rPr>
              <a:t>Examples:</a:t>
            </a:r>
          </a:p>
          <a:p>
            <a:r>
              <a:rPr lang="en-CA" altLang="en-US" sz="3200">
                <a:latin typeface="Tahoma" panose="020B0604030504040204" pitchFamily="34" charset="0"/>
              </a:rPr>
              <a:t>-Auctions (higher willingness to pays will push up price)</a:t>
            </a:r>
          </a:p>
          <a:p>
            <a:r>
              <a:rPr lang="en-CA" altLang="en-US" sz="3200">
                <a:latin typeface="Tahoma" panose="020B0604030504040204" pitchFamily="34" charset="0"/>
              </a:rPr>
              <a:t>-Sizing up customers (asking questions relating to living arrangements and work, evaluating dress and speech patterns)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3">
            <a:extLst>
              <a:ext uri="{FF2B5EF4-FFF2-40B4-BE49-F238E27FC236}">
                <a16:creationId xmlns:a16="http://schemas.microsoft.com/office/drawing/2014/main" id="{2C26E8CB-3373-DDEB-A7C0-9A50CD12C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2B494E3-1C8D-4AE4-BCF1-97E5D02FB944}" type="slidenum">
              <a:rPr lang="en-CA" altLang="en-US" sz="1400">
                <a:latin typeface="Arial" panose="020B0604020202020204" pitchFamily="34" charset="0"/>
              </a:rPr>
              <a:pPr eaLnBrk="1" hangingPunct="1"/>
              <a:t>6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562178" name="Freeform 2">
            <a:extLst>
              <a:ext uri="{FF2B5EF4-FFF2-40B4-BE49-F238E27FC236}">
                <a16:creationId xmlns:a16="http://schemas.microsoft.com/office/drawing/2014/main" id="{F08F4013-3616-C731-7D3D-3E0AF486136D}"/>
              </a:ext>
            </a:extLst>
          </p:cNvPr>
          <p:cNvSpPr>
            <a:spLocks/>
          </p:cNvSpPr>
          <p:nvPr/>
        </p:nvSpPr>
        <p:spPr bwMode="auto">
          <a:xfrm rot="-5400000">
            <a:off x="2133600" y="2667000"/>
            <a:ext cx="762000" cy="9144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172" name="Freeform 3">
            <a:extLst>
              <a:ext uri="{FF2B5EF4-FFF2-40B4-BE49-F238E27FC236}">
                <a16:creationId xmlns:a16="http://schemas.microsoft.com/office/drawing/2014/main" id="{466BFD1B-73AF-834A-BC21-275DC82BC8B3}"/>
              </a:ext>
            </a:extLst>
          </p:cNvPr>
          <p:cNvSpPr>
            <a:spLocks/>
          </p:cNvSpPr>
          <p:nvPr/>
        </p:nvSpPr>
        <p:spPr bwMode="auto">
          <a:xfrm>
            <a:off x="533400" y="2743200"/>
            <a:ext cx="1524000" cy="3276600"/>
          </a:xfrm>
          <a:custGeom>
            <a:avLst/>
            <a:gdLst>
              <a:gd name="T0" fmla="*/ 0 w 960"/>
              <a:gd name="T1" fmla="*/ 0 h 2064"/>
              <a:gd name="T2" fmla="*/ 2147483647 w 960"/>
              <a:gd name="T3" fmla="*/ 0 h 2064"/>
              <a:gd name="T4" fmla="*/ 2147483647 w 960"/>
              <a:gd name="T5" fmla="*/ 2147483647 h 2064"/>
              <a:gd name="T6" fmla="*/ 0 w 960"/>
              <a:gd name="T7" fmla="*/ 2147483647 h 2064"/>
              <a:gd name="T8" fmla="*/ 0 w 960"/>
              <a:gd name="T9" fmla="*/ 0 h 20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0"/>
              <a:gd name="T16" fmla="*/ 0 h 2064"/>
              <a:gd name="T17" fmla="*/ 960 w 960"/>
              <a:gd name="T18" fmla="*/ 2064 h 20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0" h="2064">
                <a:moveTo>
                  <a:pt x="0" y="0"/>
                </a:moveTo>
                <a:lnTo>
                  <a:pt x="960" y="0"/>
                </a:lnTo>
                <a:lnTo>
                  <a:pt x="960" y="1104"/>
                </a:lnTo>
                <a:lnTo>
                  <a:pt x="0" y="2064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173" name="Freeform 4">
            <a:extLst>
              <a:ext uri="{FF2B5EF4-FFF2-40B4-BE49-F238E27FC236}">
                <a16:creationId xmlns:a16="http://schemas.microsoft.com/office/drawing/2014/main" id="{FE29B4B2-6E65-DA14-F000-99F41A1208B9}"/>
              </a:ext>
            </a:extLst>
          </p:cNvPr>
          <p:cNvSpPr>
            <a:spLocks/>
          </p:cNvSpPr>
          <p:nvPr/>
        </p:nvSpPr>
        <p:spPr bwMode="auto">
          <a:xfrm flipV="1">
            <a:off x="533400" y="1371600"/>
            <a:ext cx="1524000" cy="13716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62181" name="Freeform 5">
            <a:extLst>
              <a:ext uri="{FF2B5EF4-FFF2-40B4-BE49-F238E27FC236}">
                <a16:creationId xmlns:a16="http://schemas.microsoft.com/office/drawing/2014/main" id="{E63BC150-CDB4-A364-C0DE-7E0E39536744}"/>
              </a:ext>
            </a:extLst>
          </p:cNvPr>
          <p:cNvSpPr>
            <a:spLocks/>
          </p:cNvSpPr>
          <p:nvPr/>
        </p:nvSpPr>
        <p:spPr bwMode="auto">
          <a:xfrm>
            <a:off x="2057400" y="3505200"/>
            <a:ext cx="990600" cy="9906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175" name="Line 6">
            <a:extLst>
              <a:ext uri="{FF2B5EF4-FFF2-40B4-BE49-F238E27FC236}">
                <a16:creationId xmlns:a16="http://schemas.microsoft.com/office/drawing/2014/main" id="{5977AFEE-B978-D921-D543-533F5E8FA54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054725"/>
            <a:ext cx="6172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176" name="Line 7">
            <a:extLst>
              <a:ext uri="{FF2B5EF4-FFF2-40B4-BE49-F238E27FC236}">
                <a16:creationId xmlns:a16="http://schemas.microsoft.com/office/drawing/2014/main" id="{151F8BD0-5A6D-794A-A5FC-CC3781E935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404813"/>
            <a:ext cx="0" cy="563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177" name="Line 8">
            <a:extLst>
              <a:ext uri="{FF2B5EF4-FFF2-40B4-BE49-F238E27FC236}">
                <a16:creationId xmlns:a16="http://schemas.microsoft.com/office/drawing/2014/main" id="{22F221BF-7197-F1B0-1CD4-513BE20E6F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1939925"/>
            <a:ext cx="4038600" cy="411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178" name="Text Box 9">
            <a:extLst>
              <a:ext uri="{FF2B5EF4-FFF2-40B4-BE49-F238E27FC236}">
                <a16:creationId xmlns:a16="http://schemas.microsoft.com/office/drawing/2014/main" id="{7D34B962-8BE8-839F-66DE-E3D428B4E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1524000"/>
            <a:ext cx="103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MC=S</a:t>
            </a:r>
          </a:p>
        </p:txBody>
      </p:sp>
      <p:sp>
        <p:nvSpPr>
          <p:cNvPr id="7179" name="Line 10">
            <a:extLst>
              <a:ext uri="{FF2B5EF4-FFF2-40B4-BE49-F238E27FC236}">
                <a16:creationId xmlns:a16="http://schemas.microsoft.com/office/drawing/2014/main" id="{E4ABFEF2-C8B1-3B51-F4AE-5B347CA37A3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371600"/>
            <a:ext cx="5257800" cy="464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180" name="Text Box 11">
            <a:extLst>
              <a:ext uri="{FF2B5EF4-FFF2-40B4-BE49-F238E27FC236}">
                <a16:creationId xmlns:a16="http://schemas.microsoft.com/office/drawing/2014/main" id="{088E6C80-2614-56D8-CD0D-BE4ECCF45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4953000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</a:t>
            </a:r>
          </a:p>
        </p:txBody>
      </p:sp>
      <p:sp>
        <p:nvSpPr>
          <p:cNvPr id="7181" name="Line 12">
            <a:extLst>
              <a:ext uri="{FF2B5EF4-FFF2-40B4-BE49-F238E27FC236}">
                <a16:creationId xmlns:a16="http://schemas.microsoft.com/office/drawing/2014/main" id="{B8D0246F-12D3-CDC9-8DB0-7F30AECD275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406525"/>
            <a:ext cx="2667000" cy="525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182" name="Text Box 13">
            <a:extLst>
              <a:ext uri="{FF2B5EF4-FFF2-40B4-BE49-F238E27FC236}">
                <a16:creationId xmlns:a16="http://schemas.microsoft.com/office/drawing/2014/main" id="{8056F0A4-4A38-1C7A-042F-A5B4003F8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64008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</a:p>
        </p:txBody>
      </p:sp>
      <p:sp>
        <p:nvSpPr>
          <p:cNvPr id="7183" name="Line 14">
            <a:extLst>
              <a:ext uri="{FF2B5EF4-FFF2-40B4-BE49-F238E27FC236}">
                <a16:creationId xmlns:a16="http://schemas.microsoft.com/office/drawing/2014/main" id="{4308F3CF-05E9-12D9-1EB1-EB4E0A0B98B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778125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184" name="Line 15">
            <a:extLst>
              <a:ext uri="{FF2B5EF4-FFF2-40B4-BE49-F238E27FC236}">
                <a16:creationId xmlns:a16="http://schemas.microsoft.com/office/drawing/2014/main" id="{2331A41F-213A-E2EA-787D-B083C0BDD0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2743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185" name="Text Box 16">
            <a:extLst>
              <a:ext uri="{FF2B5EF4-FFF2-40B4-BE49-F238E27FC236}">
                <a16:creationId xmlns:a16="http://schemas.microsoft.com/office/drawing/2014/main" id="{CDF6244A-DDEC-8D00-83A3-DA906257F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425" y="6019800"/>
            <a:ext cx="61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30000"/>
              <a:t>M</a:t>
            </a:r>
            <a:endParaRPr lang="en-GB" altLang="en-US" b="1"/>
          </a:p>
        </p:txBody>
      </p:sp>
      <p:sp>
        <p:nvSpPr>
          <p:cNvPr id="7186" name="Text Box 17">
            <a:extLst>
              <a:ext uri="{FF2B5EF4-FFF2-40B4-BE49-F238E27FC236}">
                <a16:creationId xmlns:a16="http://schemas.microsoft.com/office/drawing/2014/main" id="{43670835-2C7D-F6C4-BC27-320DB99A3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92375"/>
            <a:ext cx="56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30000"/>
              <a:t>M</a:t>
            </a:r>
            <a:endParaRPr lang="en-GB" altLang="en-US" b="1"/>
          </a:p>
        </p:txBody>
      </p:sp>
      <p:sp>
        <p:nvSpPr>
          <p:cNvPr id="7187" name="Line 18">
            <a:extLst>
              <a:ext uri="{FF2B5EF4-FFF2-40B4-BE49-F238E27FC236}">
                <a16:creationId xmlns:a16="http://schemas.microsoft.com/office/drawing/2014/main" id="{F828AB60-3D30-0772-340B-2929ACA266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3505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188" name="Text Box 19">
            <a:extLst>
              <a:ext uri="{FF2B5EF4-FFF2-40B4-BE49-F238E27FC236}">
                <a16:creationId xmlns:a16="http://schemas.microsoft.com/office/drawing/2014/main" id="{8FDA49B3-161F-2858-962D-87B12701E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3" y="3213100"/>
            <a:ext cx="515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30000"/>
              <a:t>C</a:t>
            </a:r>
            <a:endParaRPr lang="en-GB" altLang="en-US" b="1"/>
          </a:p>
        </p:txBody>
      </p:sp>
      <p:sp>
        <p:nvSpPr>
          <p:cNvPr id="7189" name="Line 20">
            <a:extLst>
              <a:ext uri="{FF2B5EF4-FFF2-40B4-BE49-F238E27FC236}">
                <a16:creationId xmlns:a16="http://schemas.microsoft.com/office/drawing/2014/main" id="{D278B11D-5150-C14E-C0E6-E6B3F286915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40125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190" name="Text Box 21">
            <a:extLst>
              <a:ext uri="{FF2B5EF4-FFF2-40B4-BE49-F238E27FC236}">
                <a16:creationId xmlns:a16="http://schemas.microsoft.com/office/drawing/2014/main" id="{6ACABAFF-D5C6-F901-1C76-BD342E448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4663" y="6019800"/>
            <a:ext cx="566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30000"/>
              <a:t>C</a:t>
            </a:r>
            <a:endParaRPr lang="en-GB" altLang="en-US" b="1"/>
          </a:p>
        </p:txBody>
      </p:sp>
      <p:sp>
        <p:nvSpPr>
          <p:cNvPr id="7191" name="Text Box 22">
            <a:extLst>
              <a:ext uri="{FF2B5EF4-FFF2-40B4-BE49-F238E27FC236}">
                <a16:creationId xmlns:a16="http://schemas.microsoft.com/office/drawing/2014/main" id="{ECEE6C58-393F-1C7A-CCA1-32C77E4AD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22098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A</a:t>
            </a:r>
          </a:p>
        </p:txBody>
      </p:sp>
      <p:sp>
        <p:nvSpPr>
          <p:cNvPr id="7192" name="Text Box 23">
            <a:extLst>
              <a:ext uri="{FF2B5EF4-FFF2-40B4-BE49-F238E27FC236}">
                <a16:creationId xmlns:a16="http://schemas.microsoft.com/office/drawing/2014/main" id="{7084F75D-EDB4-8FC9-7E02-32E35AE77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95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B</a:t>
            </a:r>
          </a:p>
        </p:txBody>
      </p:sp>
      <p:sp>
        <p:nvSpPr>
          <p:cNvPr id="7193" name="Text Box 24">
            <a:extLst>
              <a:ext uri="{FF2B5EF4-FFF2-40B4-BE49-F238E27FC236}">
                <a16:creationId xmlns:a16="http://schemas.microsoft.com/office/drawing/2014/main" id="{68987BD5-D667-4686-DEB8-C9A74E303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9788" y="30480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C</a:t>
            </a:r>
          </a:p>
        </p:txBody>
      </p:sp>
      <p:sp>
        <p:nvSpPr>
          <p:cNvPr id="7194" name="Text Box 25">
            <a:extLst>
              <a:ext uri="{FF2B5EF4-FFF2-40B4-BE49-F238E27FC236}">
                <a16:creationId xmlns:a16="http://schemas.microsoft.com/office/drawing/2014/main" id="{BD9592D1-3816-E985-F33C-42F75F007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038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</a:t>
            </a:r>
          </a:p>
        </p:txBody>
      </p:sp>
      <p:sp>
        <p:nvSpPr>
          <p:cNvPr id="7195" name="Text Box 26">
            <a:extLst>
              <a:ext uri="{FF2B5EF4-FFF2-40B4-BE49-F238E27FC236}">
                <a16:creationId xmlns:a16="http://schemas.microsoft.com/office/drawing/2014/main" id="{CD20A6E9-B47D-C2FE-346D-36DB271F3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0" y="36163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E</a:t>
            </a:r>
          </a:p>
        </p:txBody>
      </p:sp>
      <p:sp>
        <p:nvSpPr>
          <p:cNvPr id="562203" name="Text Box 27">
            <a:extLst>
              <a:ext uri="{FF2B5EF4-FFF2-40B4-BE49-F238E27FC236}">
                <a16:creationId xmlns:a16="http://schemas.microsoft.com/office/drawing/2014/main" id="{FB773749-95FA-0374-9691-5946EC66D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971800"/>
            <a:ext cx="2660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600" b="1"/>
              <a:t>DWL = C+E</a:t>
            </a:r>
          </a:p>
        </p:txBody>
      </p:sp>
      <p:sp>
        <p:nvSpPr>
          <p:cNvPr id="7197" name="Text Box 28">
            <a:extLst>
              <a:ext uri="{FF2B5EF4-FFF2-40B4-BE49-F238E27FC236}">
                <a16:creationId xmlns:a16="http://schemas.microsoft.com/office/drawing/2014/main" id="{FF009D20-6412-0396-A50F-DF075D6A9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04800"/>
            <a:ext cx="47879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600" b="1"/>
              <a:t>CS with monopoly: A  </a:t>
            </a:r>
          </a:p>
          <a:p>
            <a:r>
              <a:rPr lang="en-GB" altLang="en-US" sz="3600" b="1"/>
              <a:t>PS with monopoly:B+D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22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3">
            <a:extLst>
              <a:ext uri="{FF2B5EF4-FFF2-40B4-BE49-F238E27FC236}">
                <a16:creationId xmlns:a16="http://schemas.microsoft.com/office/drawing/2014/main" id="{82328D93-A71C-4CF0-2582-43D80741A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E536197-7442-43B7-93FE-1DFA2523667C}" type="slidenum">
              <a:rPr lang="en-CA" altLang="en-US" sz="1400">
                <a:latin typeface="Arial" panose="020B0604020202020204" pitchFamily="34" charset="0"/>
              </a:rPr>
              <a:pPr eaLnBrk="1" hangingPunct="1"/>
              <a:t>7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8195" name="Freeform 2">
            <a:extLst>
              <a:ext uri="{FF2B5EF4-FFF2-40B4-BE49-F238E27FC236}">
                <a16:creationId xmlns:a16="http://schemas.microsoft.com/office/drawing/2014/main" id="{87AEC006-B171-94F5-3F1D-B96724806C15}"/>
              </a:ext>
            </a:extLst>
          </p:cNvPr>
          <p:cNvSpPr>
            <a:spLocks/>
          </p:cNvSpPr>
          <p:nvPr/>
        </p:nvSpPr>
        <p:spPr bwMode="auto">
          <a:xfrm rot="-5400000">
            <a:off x="2133600" y="2667000"/>
            <a:ext cx="762000" cy="9144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196" name="Freeform 3">
            <a:extLst>
              <a:ext uri="{FF2B5EF4-FFF2-40B4-BE49-F238E27FC236}">
                <a16:creationId xmlns:a16="http://schemas.microsoft.com/office/drawing/2014/main" id="{DD21EC40-F1C9-0A1A-B71B-B33EA322A249}"/>
              </a:ext>
            </a:extLst>
          </p:cNvPr>
          <p:cNvSpPr>
            <a:spLocks/>
          </p:cNvSpPr>
          <p:nvPr/>
        </p:nvSpPr>
        <p:spPr bwMode="auto">
          <a:xfrm>
            <a:off x="533400" y="2743200"/>
            <a:ext cx="1524000" cy="3276600"/>
          </a:xfrm>
          <a:custGeom>
            <a:avLst/>
            <a:gdLst>
              <a:gd name="T0" fmla="*/ 0 w 960"/>
              <a:gd name="T1" fmla="*/ 0 h 2064"/>
              <a:gd name="T2" fmla="*/ 2147483647 w 960"/>
              <a:gd name="T3" fmla="*/ 0 h 2064"/>
              <a:gd name="T4" fmla="*/ 2147483647 w 960"/>
              <a:gd name="T5" fmla="*/ 2147483647 h 2064"/>
              <a:gd name="T6" fmla="*/ 0 w 960"/>
              <a:gd name="T7" fmla="*/ 2147483647 h 2064"/>
              <a:gd name="T8" fmla="*/ 0 w 960"/>
              <a:gd name="T9" fmla="*/ 0 h 20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0"/>
              <a:gd name="T16" fmla="*/ 0 h 2064"/>
              <a:gd name="T17" fmla="*/ 960 w 960"/>
              <a:gd name="T18" fmla="*/ 2064 h 20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0" h="2064">
                <a:moveTo>
                  <a:pt x="0" y="0"/>
                </a:moveTo>
                <a:lnTo>
                  <a:pt x="960" y="0"/>
                </a:lnTo>
                <a:lnTo>
                  <a:pt x="960" y="1104"/>
                </a:lnTo>
                <a:lnTo>
                  <a:pt x="0" y="2064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197" name="Freeform 4">
            <a:extLst>
              <a:ext uri="{FF2B5EF4-FFF2-40B4-BE49-F238E27FC236}">
                <a16:creationId xmlns:a16="http://schemas.microsoft.com/office/drawing/2014/main" id="{622C6281-5593-F4E5-8CDF-C80DB5BDAB00}"/>
              </a:ext>
            </a:extLst>
          </p:cNvPr>
          <p:cNvSpPr>
            <a:spLocks/>
          </p:cNvSpPr>
          <p:nvPr/>
        </p:nvSpPr>
        <p:spPr bwMode="auto">
          <a:xfrm flipV="1">
            <a:off x="533400" y="1371600"/>
            <a:ext cx="1524000" cy="13716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198" name="Freeform 5">
            <a:extLst>
              <a:ext uri="{FF2B5EF4-FFF2-40B4-BE49-F238E27FC236}">
                <a16:creationId xmlns:a16="http://schemas.microsoft.com/office/drawing/2014/main" id="{061C2B5A-9023-8B93-EADD-D9027806FEF9}"/>
              </a:ext>
            </a:extLst>
          </p:cNvPr>
          <p:cNvSpPr>
            <a:spLocks/>
          </p:cNvSpPr>
          <p:nvPr/>
        </p:nvSpPr>
        <p:spPr bwMode="auto">
          <a:xfrm>
            <a:off x="2057400" y="3505200"/>
            <a:ext cx="990600" cy="990600"/>
          </a:xfrm>
          <a:custGeom>
            <a:avLst/>
            <a:gdLst>
              <a:gd name="T0" fmla="*/ 0 w 1584"/>
              <a:gd name="T1" fmla="*/ 0 h 1584"/>
              <a:gd name="T2" fmla="*/ 2147483647 w 1584"/>
              <a:gd name="T3" fmla="*/ 0 h 1584"/>
              <a:gd name="T4" fmla="*/ 0 w 1584"/>
              <a:gd name="T5" fmla="*/ 2147483647 h 1584"/>
              <a:gd name="T6" fmla="*/ 0 w 1584"/>
              <a:gd name="T7" fmla="*/ 0 h 1584"/>
              <a:gd name="T8" fmla="*/ 0 60000 65536"/>
              <a:gd name="T9" fmla="*/ 0 60000 65536"/>
              <a:gd name="T10" fmla="*/ 0 60000 65536"/>
              <a:gd name="T11" fmla="*/ 0 60000 65536"/>
              <a:gd name="T12" fmla="*/ 0 w 1584"/>
              <a:gd name="T13" fmla="*/ 0 h 1584"/>
              <a:gd name="T14" fmla="*/ 1584 w 1584"/>
              <a:gd name="T15" fmla="*/ 1584 h 1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4" h="1584">
                <a:moveTo>
                  <a:pt x="0" y="0"/>
                </a:moveTo>
                <a:lnTo>
                  <a:pt x="1584" y="0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199" name="Line 6">
            <a:extLst>
              <a:ext uri="{FF2B5EF4-FFF2-40B4-BE49-F238E27FC236}">
                <a16:creationId xmlns:a16="http://schemas.microsoft.com/office/drawing/2014/main" id="{5E0575E8-93ED-FD25-D199-D5B8F549E08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054725"/>
            <a:ext cx="6172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200" name="Line 7">
            <a:extLst>
              <a:ext uri="{FF2B5EF4-FFF2-40B4-BE49-F238E27FC236}">
                <a16:creationId xmlns:a16="http://schemas.microsoft.com/office/drawing/2014/main" id="{4C567D1B-C35C-666F-85E4-5BFA903EA3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404813"/>
            <a:ext cx="0" cy="563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201" name="Line 8">
            <a:extLst>
              <a:ext uri="{FF2B5EF4-FFF2-40B4-BE49-F238E27FC236}">
                <a16:creationId xmlns:a16="http://schemas.microsoft.com/office/drawing/2014/main" id="{1CDB1947-E065-9B20-B808-6EF1EF5868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1939925"/>
            <a:ext cx="4038600" cy="411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202" name="Text Box 9">
            <a:extLst>
              <a:ext uri="{FF2B5EF4-FFF2-40B4-BE49-F238E27FC236}">
                <a16:creationId xmlns:a16="http://schemas.microsoft.com/office/drawing/2014/main" id="{DA9DDAB6-1B95-77F9-523B-C63FA9613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1524000"/>
            <a:ext cx="103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MC=S</a:t>
            </a:r>
          </a:p>
        </p:txBody>
      </p:sp>
      <p:sp>
        <p:nvSpPr>
          <p:cNvPr id="8203" name="Line 10">
            <a:extLst>
              <a:ext uri="{FF2B5EF4-FFF2-40B4-BE49-F238E27FC236}">
                <a16:creationId xmlns:a16="http://schemas.microsoft.com/office/drawing/2014/main" id="{BBEFA20D-0FE8-557D-6644-B2581EEA255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371600"/>
            <a:ext cx="5257800" cy="464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204" name="Text Box 11">
            <a:extLst>
              <a:ext uri="{FF2B5EF4-FFF2-40B4-BE49-F238E27FC236}">
                <a16:creationId xmlns:a16="http://schemas.microsoft.com/office/drawing/2014/main" id="{49DAFDB6-A773-9C8A-E480-E56677E96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4953000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Demand</a:t>
            </a:r>
          </a:p>
        </p:txBody>
      </p:sp>
      <p:sp>
        <p:nvSpPr>
          <p:cNvPr id="8205" name="Line 12">
            <a:extLst>
              <a:ext uri="{FF2B5EF4-FFF2-40B4-BE49-F238E27FC236}">
                <a16:creationId xmlns:a16="http://schemas.microsoft.com/office/drawing/2014/main" id="{F1115DB8-E87F-D74F-2BB3-A24E751467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406525"/>
            <a:ext cx="2667000" cy="525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206" name="Text Box 13">
            <a:extLst>
              <a:ext uri="{FF2B5EF4-FFF2-40B4-BE49-F238E27FC236}">
                <a16:creationId xmlns:a16="http://schemas.microsoft.com/office/drawing/2014/main" id="{9C0F4702-A996-FCF5-E731-A9F1FB461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64008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MR</a:t>
            </a:r>
          </a:p>
        </p:txBody>
      </p:sp>
      <p:sp>
        <p:nvSpPr>
          <p:cNvPr id="8207" name="Line 14">
            <a:extLst>
              <a:ext uri="{FF2B5EF4-FFF2-40B4-BE49-F238E27FC236}">
                <a16:creationId xmlns:a16="http://schemas.microsoft.com/office/drawing/2014/main" id="{E5469AB7-4947-905B-0AD6-1A81AB0DCD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778125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208" name="Line 15">
            <a:extLst>
              <a:ext uri="{FF2B5EF4-FFF2-40B4-BE49-F238E27FC236}">
                <a16:creationId xmlns:a16="http://schemas.microsoft.com/office/drawing/2014/main" id="{E5012548-E65E-AF0A-8C02-23DCFCD5952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2743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209" name="Text Box 16">
            <a:extLst>
              <a:ext uri="{FF2B5EF4-FFF2-40B4-BE49-F238E27FC236}">
                <a16:creationId xmlns:a16="http://schemas.microsoft.com/office/drawing/2014/main" id="{EA3A35F5-AEA0-F428-D0A1-361ACF7AB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425" y="6019800"/>
            <a:ext cx="61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30000"/>
              <a:t>M</a:t>
            </a:r>
            <a:endParaRPr lang="en-GB" altLang="en-US" b="1"/>
          </a:p>
        </p:txBody>
      </p:sp>
      <p:sp>
        <p:nvSpPr>
          <p:cNvPr id="8210" name="Text Box 17">
            <a:extLst>
              <a:ext uri="{FF2B5EF4-FFF2-40B4-BE49-F238E27FC236}">
                <a16:creationId xmlns:a16="http://schemas.microsoft.com/office/drawing/2014/main" id="{7E9D2BBF-DD9B-29B9-38AC-BA1484329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92375"/>
            <a:ext cx="56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30000"/>
              <a:t>M</a:t>
            </a:r>
            <a:endParaRPr lang="en-GB" altLang="en-US" b="1"/>
          </a:p>
        </p:txBody>
      </p:sp>
      <p:sp>
        <p:nvSpPr>
          <p:cNvPr id="8211" name="Line 18">
            <a:extLst>
              <a:ext uri="{FF2B5EF4-FFF2-40B4-BE49-F238E27FC236}">
                <a16:creationId xmlns:a16="http://schemas.microsoft.com/office/drawing/2014/main" id="{AB345FAA-7987-ECB1-0F3A-9359360D1A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3505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212" name="Text Box 19">
            <a:extLst>
              <a:ext uri="{FF2B5EF4-FFF2-40B4-BE49-F238E27FC236}">
                <a16:creationId xmlns:a16="http://schemas.microsoft.com/office/drawing/2014/main" id="{1608A752-3440-0341-B7A7-3791EEB7E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3" y="3213100"/>
            <a:ext cx="515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P</a:t>
            </a:r>
            <a:r>
              <a:rPr lang="en-GB" altLang="en-US" b="1" baseline="30000"/>
              <a:t>C</a:t>
            </a:r>
            <a:endParaRPr lang="en-GB" altLang="en-US" b="1"/>
          </a:p>
        </p:txBody>
      </p:sp>
      <p:sp>
        <p:nvSpPr>
          <p:cNvPr id="8213" name="Line 20">
            <a:extLst>
              <a:ext uri="{FF2B5EF4-FFF2-40B4-BE49-F238E27FC236}">
                <a16:creationId xmlns:a16="http://schemas.microsoft.com/office/drawing/2014/main" id="{F5E8D3BC-9094-8958-96BA-35AD23116A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40125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214" name="Text Box 21">
            <a:extLst>
              <a:ext uri="{FF2B5EF4-FFF2-40B4-BE49-F238E27FC236}">
                <a16:creationId xmlns:a16="http://schemas.microsoft.com/office/drawing/2014/main" id="{7389DA98-8875-E3F8-4BFE-B0E3BCC35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4663" y="6019800"/>
            <a:ext cx="566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Q</a:t>
            </a:r>
            <a:r>
              <a:rPr lang="en-GB" altLang="en-US" b="1" baseline="30000"/>
              <a:t>C</a:t>
            </a:r>
            <a:endParaRPr lang="en-GB" altLang="en-US" b="1"/>
          </a:p>
        </p:txBody>
      </p:sp>
      <p:sp>
        <p:nvSpPr>
          <p:cNvPr id="8215" name="Text Box 22">
            <a:extLst>
              <a:ext uri="{FF2B5EF4-FFF2-40B4-BE49-F238E27FC236}">
                <a16:creationId xmlns:a16="http://schemas.microsoft.com/office/drawing/2014/main" id="{7D3D0805-D09D-561B-5406-2F281A8BF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22098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A</a:t>
            </a:r>
          </a:p>
        </p:txBody>
      </p:sp>
      <p:sp>
        <p:nvSpPr>
          <p:cNvPr id="8216" name="Text Box 23">
            <a:extLst>
              <a:ext uri="{FF2B5EF4-FFF2-40B4-BE49-F238E27FC236}">
                <a16:creationId xmlns:a16="http://schemas.microsoft.com/office/drawing/2014/main" id="{F0F8308E-E63B-A227-39D5-15F854EFB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95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B</a:t>
            </a:r>
          </a:p>
        </p:txBody>
      </p:sp>
      <p:sp>
        <p:nvSpPr>
          <p:cNvPr id="8217" name="Text Box 24">
            <a:extLst>
              <a:ext uri="{FF2B5EF4-FFF2-40B4-BE49-F238E27FC236}">
                <a16:creationId xmlns:a16="http://schemas.microsoft.com/office/drawing/2014/main" id="{6EA4BE1E-D44E-7663-D170-BF490EC8D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9788" y="30480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C</a:t>
            </a:r>
          </a:p>
        </p:txBody>
      </p:sp>
      <p:sp>
        <p:nvSpPr>
          <p:cNvPr id="8218" name="Text Box 25">
            <a:extLst>
              <a:ext uri="{FF2B5EF4-FFF2-40B4-BE49-F238E27FC236}">
                <a16:creationId xmlns:a16="http://schemas.microsoft.com/office/drawing/2014/main" id="{FAAE7DAA-25B2-1AE7-82CE-6133CD758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038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D</a:t>
            </a:r>
          </a:p>
        </p:txBody>
      </p:sp>
      <p:sp>
        <p:nvSpPr>
          <p:cNvPr id="8219" name="Text Box 26">
            <a:extLst>
              <a:ext uri="{FF2B5EF4-FFF2-40B4-BE49-F238E27FC236}">
                <a16:creationId xmlns:a16="http://schemas.microsoft.com/office/drawing/2014/main" id="{57635748-BEDB-8186-EE88-689143898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0" y="36163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/>
              <a:t>E</a:t>
            </a:r>
          </a:p>
        </p:txBody>
      </p:sp>
      <p:sp>
        <p:nvSpPr>
          <p:cNvPr id="563227" name="Text Box 27">
            <a:extLst>
              <a:ext uri="{FF2B5EF4-FFF2-40B4-BE49-F238E27FC236}">
                <a16:creationId xmlns:a16="http://schemas.microsoft.com/office/drawing/2014/main" id="{9B0E8D0F-3991-8A80-6233-BFAAFD346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752725"/>
            <a:ext cx="47275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5400" b="1"/>
              <a:t>DWL = ZERO!</a:t>
            </a:r>
          </a:p>
        </p:txBody>
      </p:sp>
      <p:sp>
        <p:nvSpPr>
          <p:cNvPr id="563228" name="Text Box 28">
            <a:extLst>
              <a:ext uri="{FF2B5EF4-FFF2-40B4-BE49-F238E27FC236}">
                <a16:creationId xmlns:a16="http://schemas.microsoft.com/office/drawing/2014/main" id="{752253C9-D7D2-34CD-5B84-E30811D55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04800"/>
            <a:ext cx="752951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600" b="1"/>
              <a:t>CS with 1</a:t>
            </a:r>
            <a:r>
              <a:rPr lang="en-GB" altLang="en-US" sz="3600" b="1" baseline="30000"/>
              <a:t>st</a:t>
            </a:r>
            <a:r>
              <a:rPr lang="en-GB" altLang="en-US" sz="3600" b="1"/>
              <a:t> Degree Price Dis.: 0  </a:t>
            </a:r>
          </a:p>
          <a:p>
            <a:r>
              <a:rPr lang="en-GB" altLang="en-US" sz="3600" b="1"/>
              <a:t>PS with 1</a:t>
            </a:r>
            <a:r>
              <a:rPr lang="en-GB" altLang="en-US" sz="3600" b="1" baseline="30000"/>
              <a:t>ST</a:t>
            </a:r>
            <a:r>
              <a:rPr lang="en-GB" altLang="en-US" sz="3600" b="1"/>
              <a:t> Degree PD: A+B+C+D+E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7820D44-9980-1A7F-144B-A60E31E68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083A4DD-DD2F-485F-8F91-DE987B6F3547}" type="slidenum">
              <a:rPr lang="en-CA" altLang="en-US" sz="1400">
                <a:latin typeface="Arial" panose="020B0604020202020204" pitchFamily="34" charset="0"/>
              </a:rPr>
              <a:pPr eaLnBrk="1" hangingPunct="1"/>
              <a:t>8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9219" name="WordArt 2">
            <a:extLst>
              <a:ext uri="{FF2B5EF4-FFF2-40B4-BE49-F238E27FC236}">
                <a16:creationId xmlns:a16="http://schemas.microsoft.com/office/drawing/2014/main" id="{4B80FC13-7257-678B-4F0B-993F5C305A8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1st Degree Price Discrimination</a:t>
            </a:r>
          </a:p>
        </p:txBody>
      </p:sp>
      <p:sp>
        <p:nvSpPr>
          <p:cNvPr id="564227" name="Text Box 3">
            <a:extLst>
              <a:ext uri="{FF2B5EF4-FFF2-40B4-BE49-F238E27FC236}">
                <a16:creationId xmlns:a16="http://schemas.microsoft.com/office/drawing/2014/main" id="{C19669A5-6BE1-3E9F-8665-CC38EFF58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545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First Degree Price Discrimination ELIMINATES consumer surplus (each consumer pays their maximum amount)</a:t>
            </a:r>
          </a:p>
          <a:p>
            <a:pPr>
              <a:buFont typeface="Wingdings" panose="05000000000000000000" pitchFamily="2" charset="2"/>
              <a:buChar char="Ø"/>
            </a:pPr>
            <a:endParaRPr lang="en-CA" altLang="en-US" sz="3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First Degree Price Discrimination ELIMINATES deadweight loss (monopolists are able to provide goods to more consumers)</a:t>
            </a:r>
          </a:p>
          <a:p>
            <a:pPr>
              <a:buFont typeface="Wingdings" panose="05000000000000000000" pitchFamily="2" charset="2"/>
              <a:buChar char="Ø"/>
            </a:pPr>
            <a:endParaRPr lang="en-CA" altLang="en-US" sz="3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FDPD is hard to accomplish and VERY vulnerable to resale</a:t>
            </a: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422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E6BF785-6708-4F22-D66D-F3A26B62B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C74C06C-544F-4755-B12D-ABF94388393A}" type="slidenum">
              <a:rPr lang="en-CA" altLang="en-US" sz="1400">
                <a:latin typeface="Arial" panose="020B0604020202020204" pitchFamily="34" charset="0"/>
              </a:rPr>
              <a:pPr eaLnBrk="1" hangingPunct="1"/>
              <a:t>9</a:t>
            </a:fld>
            <a:endParaRPr lang="en-CA" altLang="en-US" sz="1400">
              <a:latin typeface="Arial" panose="020B0604020202020204" pitchFamily="34" charset="0"/>
            </a:endParaRPr>
          </a:p>
        </p:txBody>
      </p:sp>
      <p:sp>
        <p:nvSpPr>
          <p:cNvPr id="10243" name="WordArt 2">
            <a:extLst>
              <a:ext uri="{FF2B5EF4-FFF2-40B4-BE49-F238E27FC236}">
                <a16:creationId xmlns:a16="http://schemas.microsoft.com/office/drawing/2014/main" id="{E301BA2C-E2D8-0336-5999-A352E9C178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52400" y="381000"/>
            <a:ext cx="87630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Note: MR and 1st Degree Price Discrimination</a:t>
            </a:r>
            <a:endParaRPr lang="en-CA" sz="3600" kern="10">
              <a:solidFill>
                <a:schemeClr val="tx2"/>
              </a:solidFill>
              <a:effectLst>
                <a:outerShdw dist="45791" dir="2021404" algn="ctr" rotWithShape="0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566275" name="Text Box 3">
            <a:extLst>
              <a:ext uri="{FF2B5EF4-FFF2-40B4-BE49-F238E27FC236}">
                <a16:creationId xmlns:a16="http://schemas.microsoft.com/office/drawing/2014/main" id="{F0BBC9A8-E6D1-1D98-FC61-2A7B60D81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9063"/>
            <a:ext cx="9144000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CA" altLang="en-US" sz="3200">
                <a:latin typeface="Tahoma" panose="020B0604030504040204" pitchFamily="34" charset="0"/>
              </a:rPr>
              <a:t>For the monopolist,</a:t>
            </a:r>
          </a:p>
          <a:p>
            <a:pPr>
              <a:buFont typeface="Wingdings" panose="05000000000000000000" pitchFamily="2" charset="2"/>
              <a:buChar char="Ø"/>
            </a:pPr>
            <a:endParaRPr lang="en-CA" altLang="en-US" sz="3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3200">
                <a:latin typeface="Tahoma" panose="020B0604030504040204" pitchFamily="34" charset="0"/>
              </a:rPr>
              <a:t>	MR=P+(</a:t>
            </a:r>
            <a:r>
              <a:rPr lang="el-GR" altLang="en-US" sz="3200">
                <a:latin typeface="Tahoma" panose="020B0604030504040204" pitchFamily="34" charset="0"/>
                <a:cs typeface="Tahoma" panose="020B0604030504040204" pitchFamily="34" charset="0"/>
              </a:rPr>
              <a:t>Δ</a:t>
            </a:r>
            <a:r>
              <a:rPr lang="en-US" altLang="en-US" sz="3200">
                <a:latin typeface="Tahoma" panose="020B0604030504040204" pitchFamily="34" charset="0"/>
                <a:cs typeface="Tahoma" panose="020B0604030504040204" pitchFamily="34" charset="0"/>
              </a:rPr>
              <a:t>P/</a:t>
            </a:r>
            <a:r>
              <a:rPr lang="el-GR" altLang="en-US" sz="3200">
                <a:latin typeface="Tahoma" panose="020B0604030504040204" pitchFamily="34" charset="0"/>
                <a:cs typeface="Tahoma" panose="020B0604030504040204" pitchFamily="34" charset="0"/>
              </a:rPr>
              <a:t>Δ</a:t>
            </a:r>
            <a:r>
              <a:rPr lang="en-US" altLang="en-US" sz="3200">
                <a:latin typeface="Tahoma" panose="020B0604030504040204" pitchFamily="34" charset="0"/>
                <a:cs typeface="Tahoma" panose="020B0604030504040204" pitchFamily="34" charset="0"/>
              </a:rPr>
              <a:t>Q)Q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20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3200">
                <a:latin typeface="Tahoma" panose="020B0604030504040204" pitchFamily="34" charset="0"/>
                <a:cs typeface="Tahoma" panose="020B0604030504040204" pitchFamily="34" charset="0"/>
              </a:rPr>
              <a:t>But since increased sales do not affect the price of any other goods sold,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sz="320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  <a:cs typeface="Tahoma" panose="020B0604030504040204" pitchFamily="34" charset="0"/>
              </a:rPr>
              <a:t>  	 </a:t>
            </a:r>
            <a:r>
              <a:rPr lang="en-CA" altLang="en-US" sz="3200">
                <a:latin typeface="Tahoma" panose="020B0604030504040204" pitchFamily="34" charset="0"/>
              </a:rPr>
              <a:t>(</a:t>
            </a:r>
            <a:r>
              <a:rPr lang="el-GR" altLang="en-US" sz="3200">
                <a:latin typeface="Tahoma" panose="020B0604030504040204" pitchFamily="34" charset="0"/>
                <a:cs typeface="Tahoma" panose="020B0604030504040204" pitchFamily="34" charset="0"/>
              </a:rPr>
              <a:t>Δ</a:t>
            </a:r>
            <a:r>
              <a:rPr lang="en-US" altLang="en-US" sz="3200">
                <a:latin typeface="Tahoma" panose="020B0604030504040204" pitchFamily="34" charset="0"/>
                <a:cs typeface="Tahoma" panose="020B0604030504040204" pitchFamily="34" charset="0"/>
              </a:rPr>
              <a:t>P/</a:t>
            </a:r>
            <a:r>
              <a:rPr lang="el-GR" altLang="en-US" sz="3200">
                <a:latin typeface="Tahoma" panose="020B0604030504040204" pitchFamily="34" charset="0"/>
                <a:cs typeface="Tahoma" panose="020B0604030504040204" pitchFamily="34" charset="0"/>
              </a:rPr>
              <a:t>Δ</a:t>
            </a:r>
            <a:r>
              <a:rPr lang="en-US" altLang="en-US" sz="3200">
                <a:latin typeface="Tahoma" panose="020B0604030504040204" pitchFamily="34" charset="0"/>
                <a:cs typeface="Tahoma" panose="020B0604030504040204" pitchFamily="34" charset="0"/>
              </a:rPr>
              <a:t>Q)Q=0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20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3200">
                <a:latin typeface="Tahoma" panose="020B0604030504040204" pitchFamily="34" charset="0"/>
                <a:cs typeface="Tahoma" panose="020B0604030504040204" pitchFamily="34" charset="0"/>
              </a:rPr>
              <a:t>Therefore, MR=P=D  (The MR curve is the demand curve)</a:t>
            </a:r>
            <a:endParaRPr lang="el-GR" altLang="en-US" sz="320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altLang="en-US" sz="32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75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heme/theme1.xml><?xml version="1.0" encoding="utf-8"?>
<a:theme xmlns:a="http://schemas.openxmlformats.org/drawingml/2006/main" name="PT Blue060A">
  <a:themeElements>
    <a:clrScheme name="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T Blue060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T Blue060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T Blue060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E:\Templates\PowerPlugs Templates I\PT Blue060A.pot</Template>
  <TotalTime>23592</TotalTime>
  <Words>2650</Words>
  <Application>Microsoft Office PowerPoint</Application>
  <PresentationFormat>On-screen Show (4:3)</PresentationFormat>
  <Paragraphs>501</Paragraphs>
  <Slides>45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Times New Roman</vt:lpstr>
      <vt:lpstr>Arial</vt:lpstr>
      <vt:lpstr>Wingdings</vt:lpstr>
      <vt:lpstr>Tahoma</vt:lpstr>
      <vt:lpstr>PT Blue060A</vt:lpstr>
      <vt:lpstr>Ch 12: Capturing Surplus</vt:lpstr>
      <vt:lpstr>Chapter 12: Capturing Surplus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Chapter 12 Summary</vt:lpstr>
      <vt:lpstr>Chapter 12 Summary</vt:lpstr>
      <vt:lpstr>Chapter 12 Summary</vt:lpstr>
    </vt:vector>
  </TitlesOfParts>
  <Company>Economics Department, UofA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Lorne Priemaza</dc:creator>
  <cp:lastModifiedBy>Lorne</cp:lastModifiedBy>
  <cp:revision>119</cp:revision>
  <dcterms:created xsi:type="dcterms:W3CDTF">2000-09-22T19:30:06Z</dcterms:created>
  <dcterms:modified xsi:type="dcterms:W3CDTF">2022-07-03T05:48:23Z</dcterms:modified>
</cp:coreProperties>
</file>