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3"/>
  </p:notesMasterIdLst>
  <p:handoutMasterIdLst>
    <p:handoutMasterId r:id="rId64"/>
  </p:handoutMasterIdLst>
  <p:sldIdLst>
    <p:sldId id="364" r:id="rId2"/>
    <p:sldId id="532" r:id="rId3"/>
    <p:sldId id="431" r:id="rId4"/>
    <p:sldId id="462" r:id="rId5"/>
    <p:sldId id="483" r:id="rId6"/>
    <p:sldId id="485" r:id="rId7"/>
    <p:sldId id="484" r:id="rId8"/>
    <p:sldId id="463" r:id="rId9"/>
    <p:sldId id="465" r:id="rId10"/>
    <p:sldId id="464" r:id="rId11"/>
    <p:sldId id="495" r:id="rId12"/>
    <p:sldId id="466" r:id="rId13"/>
    <p:sldId id="432" r:id="rId14"/>
    <p:sldId id="469" r:id="rId15"/>
    <p:sldId id="486" r:id="rId16"/>
    <p:sldId id="475" r:id="rId17"/>
    <p:sldId id="529" r:id="rId18"/>
    <p:sldId id="487" r:id="rId19"/>
    <p:sldId id="492" r:id="rId20"/>
    <p:sldId id="489" r:id="rId21"/>
    <p:sldId id="530" r:id="rId22"/>
    <p:sldId id="490" r:id="rId23"/>
    <p:sldId id="531" r:id="rId24"/>
    <p:sldId id="493" r:id="rId25"/>
    <p:sldId id="494" r:id="rId26"/>
    <p:sldId id="496" r:id="rId27"/>
    <p:sldId id="497" r:id="rId28"/>
    <p:sldId id="498" r:id="rId29"/>
    <p:sldId id="499" r:id="rId30"/>
    <p:sldId id="500" r:id="rId31"/>
    <p:sldId id="501" r:id="rId32"/>
    <p:sldId id="502" r:id="rId33"/>
    <p:sldId id="503" r:id="rId34"/>
    <p:sldId id="504" r:id="rId35"/>
    <p:sldId id="505" r:id="rId36"/>
    <p:sldId id="506" r:id="rId37"/>
    <p:sldId id="507" r:id="rId38"/>
    <p:sldId id="508" r:id="rId39"/>
    <p:sldId id="509" r:id="rId40"/>
    <p:sldId id="510" r:id="rId41"/>
    <p:sldId id="511" r:id="rId42"/>
    <p:sldId id="512" r:id="rId43"/>
    <p:sldId id="513" r:id="rId44"/>
    <p:sldId id="514" r:id="rId45"/>
    <p:sldId id="515" r:id="rId46"/>
    <p:sldId id="516" r:id="rId47"/>
    <p:sldId id="517" r:id="rId48"/>
    <p:sldId id="518" r:id="rId49"/>
    <p:sldId id="519" r:id="rId50"/>
    <p:sldId id="520" r:id="rId51"/>
    <p:sldId id="521" r:id="rId52"/>
    <p:sldId id="522" r:id="rId53"/>
    <p:sldId id="523" r:id="rId54"/>
    <p:sldId id="524" r:id="rId55"/>
    <p:sldId id="525" r:id="rId56"/>
    <p:sldId id="526" r:id="rId57"/>
    <p:sldId id="527" r:id="rId58"/>
    <p:sldId id="528" r:id="rId59"/>
    <p:sldId id="533" r:id="rId60"/>
    <p:sldId id="534" r:id="rId61"/>
    <p:sldId id="535" r:id="rId62"/>
  </p:sldIdLst>
  <p:sldSz cx="9144000" cy="6858000" type="screen4x3"/>
  <p:notesSz cx="7315200" cy="96012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AE6CB"/>
    <a:srgbClr val="C2F0E0"/>
    <a:srgbClr val="DDDDDD"/>
    <a:srgbClr val="000000"/>
    <a:srgbClr val="00CCFF"/>
    <a:srgbClr val="33993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707" autoAdjust="0"/>
  </p:normalViewPr>
  <p:slideViewPr>
    <p:cSldViewPr>
      <p:cViewPr varScale="1">
        <p:scale>
          <a:sx n="105" d="100"/>
          <a:sy n="105" d="100"/>
        </p:scale>
        <p:origin x="17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7A6FFBBF-3573-A56D-A1DD-1011AA72C7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A8B6E231-CA10-A678-0CB4-EF5D24D9B33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AAC83353-ACE5-ACD1-A9B7-ECB40F0757C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916D2AC6-98E1-6FE3-073C-A07CAEE342C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5EB6415-5E12-4A95-8E1D-5B521940AD6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9979666-5270-06BE-58D5-CE2FF5CF6E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823C61F-F0E3-3994-7D9B-3E4F7133E5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47C94235-3029-C175-25FA-E5110DCA921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9BDCD195-C003-BC0E-E849-5E340A922A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068B54C-2452-D921-0778-C315A8A20DA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08764584-FE4E-CA7D-BCA8-97281D06DE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B04204C-8F44-481C-A0E9-ED18BE4BEBF0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90EDA4DD-E366-93D3-119B-2335A3AAD9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1EEFABE-52DF-4A23-9A33-DF08DE6A9075}" type="slidenum">
              <a:rPr lang="en-CA" altLang="en-US" sz="1300"/>
              <a:pPr eaLnBrk="1" hangingPunct="1"/>
              <a:t>1</a:t>
            </a:fld>
            <a:endParaRPr lang="en-CA" altLang="en-US" sz="13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B1A5B5C4-E1E1-F2B0-4724-7FD0EFB01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A92A2E67-1237-4137-64CF-256462387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5541" name="Rectangle 4">
            <a:extLst>
              <a:ext uri="{FF2B5EF4-FFF2-40B4-BE49-F238E27FC236}">
                <a16:creationId xmlns:a16="http://schemas.microsoft.com/office/drawing/2014/main" id="{D63A3DC4-7FC1-F980-1E6F-BBD84EFBD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5542" name="Rectangle 5">
            <a:extLst>
              <a:ext uri="{FF2B5EF4-FFF2-40B4-BE49-F238E27FC236}">
                <a16:creationId xmlns:a16="http://schemas.microsoft.com/office/drawing/2014/main" id="{2E8C21B1-752B-97A6-9167-61D953025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5543" name="Rectangle 6">
            <a:extLst>
              <a:ext uri="{FF2B5EF4-FFF2-40B4-BE49-F238E27FC236}">
                <a16:creationId xmlns:a16="http://schemas.microsoft.com/office/drawing/2014/main" id="{D354F319-EB80-FC75-710A-3207DC7BF2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5544" name="Rectangle 7">
            <a:extLst>
              <a:ext uri="{FF2B5EF4-FFF2-40B4-BE49-F238E27FC236}">
                <a16:creationId xmlns:a16="http://schemas.microsoft.com/office/drawing/2014/main" id="{EA54E7C0-AE68-EC53-58B5-219C36CAA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7CF23D41-A99F-64B5-FD1F-835BCFC7EF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F6A7B11-BEFC-4260-969D-CF13730A9555}" type="slidenum">
              <a:rPr lang="en-CA" altLang="en-US" sz="1300"/>
              <a:pPr eaLnBrk="1" hangingPunct="1"/>
              <a:t>2</a:t>
            </a:fld>
            <a:endParaRPr lang="en-CA" altLang="en-US" sz="13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E7A46EE0-C0B1-16A2-5BAE-58D4564F9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7D5AB32E-AA59-0C5B-F613-C18D7C668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6565" name="Rectangle 4">
            <a:extLst>
              <a:ext uri="{FF2B5EF4-FFF2-40B4-BE49-F238E27FC236}">
                <a16:creationId xmlns:a16="http://schemas.microsoft.com/office/drawing/2014/main" id="{2FC5F7A5-4A96-A3EB-8A17-2FD5EF058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66" name="Rectangle 5">
            <a:extLst>
              <a:ext uri="{FF2B5EF4-FFF2-40B4-BE49-F238E27FC236}">
                <a16:creationId xmlns:a16="http://schemas.microsoft.com/office/drawing/2014/main" id="{A394A95F-5D56-E5D2-39BB-C6DD94494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67" name="Rectangle 6">
            <a:extLst>
              <a:ext uri="{FF2B5EF4-FFF2-40B4-BE49-F238E27FC236}">
                <a16:creationId xmlns:a16="http://schemas.microsoft.com/office/drawing/2014/main" id="{3BDDE817-DB82-5651-1D00-5A159D9BFA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6568" name="Rectangle 7">
            <a:extLst>
              <a:ext uri="{FF2B5EF4-FFF2-40B4-BE49-F238E27FC236}">
                <a16:creationId xmlns:a16="http://schemas.microsoft.com/office/drawing/2014/main" id="{A82BF034-5A44-8AC3-56D4-834843025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973AED56-3AFD-775F-15E8-FD4FE9BB83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7E09B68-A78E-4DE5-99B7-E81A42EEAEED}" type="slidenum">
              <a:rPr lang="en-CA" altLang="en-US" sz="1300"/>
              <a:pPr eaLnBrk="1" hangingPunct="1"/>
              <a:t>26</a:t>
            </a:fld>
            <a:endParaRPr lang="en-CA" altLang="en-US" sz="13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63E0E9FE-C524-0C64-B5C3-FDF2793A3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C923B1F1-DE8F-E0B8-D314-7A2209088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7589" name="Rectangle 4">
            <a:extLst>
              <a:ext uri="{FF2B5EF4-FFF2-40B4-BE49-F238E27FC236}">
                <a16:creationId xmlns:a16="http://schemas.microsoft.com/office/drawing/2014/main" id="{477A13B4-CF7B-E1F8-6A1E-CAC37457B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0" name="Rectangle 5">
            <a:extLst>
              <a:ext uri="{FF2B5EF4-FFF2-40B4-BE49-F238E27FC236}">
                <a16:creationId xmlns:a16="http://schemas.microsoft.com/office/drawing/2014/main" id="{9A176B42-6981-8A75-242E-5EC2E6B62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1" name="Rectangle 6">
            <a:extLst>
              <a:ext uri="{FF2B5EF4-FFF2-40B4-BE49-F238E27FC236}">
                <a16:creationId xmlns:a16="http://schemas.microsoft.com/office/drawing/2014/main" id="{F267C7DA-C746-2D9B-00A5-F400E444A4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7592" name="Rectangle 7">
            <a:extLst>
              <a:ext uri="{FF2B5EF4-FFF2-40B4-BE49-F238E27FC236}">
                <a16:creationId xmlns:a16="http://schemas.microsoft.com/office/drawing/2014/main" id="{1D73B4EE-784E-7D0E-4D7C-7B9300D60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C4330723-E1CA-6C94-FAB6-65BE6C1005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7CCF333-A933-41B3-BFCB-AF5BABA89E2A}" type="slidenum">
              <a:rPr lang="en-CA" altLang="en-US" sz="1300"/>
              <a:pPr eaLnBrk="1" hangingPunct="1"/>
              <a:t>32</a:t>
            </a:fld>
            <a:endParaRPr lang="en-CA" altLang="en-US" sz="13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3575C11D-A102-E201-2585-692E54C92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B4972D2F-4CF2-870A-2AAC-F8860DE91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8613" name="Rectangle 4">
            <a:extLst>
              <a:ext uri="{FF2B5EF4-FFF2-40B4-BE49-F238E27FC236}">
                <a16:creationId xmlns:a16="http://schemas.microsoft.com/office/drawing/2014/main" id="{EABDFD1C-6C0A-E9D1-6B21-B2BFDC6E7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14" name="Rectangle 5">
            <a:extLst>
              <a:ext uri="{FF2B5EF4-FFF2-40B4-BE49-F238E27FC236}">
                <a16:creationId xmlns:a16="http://schemas.microsoft.com/office/drawing/2014/main" id="{E6C89E1C-42F1-7C85-DCF1-1A30A0E76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15" name="Rectangle 6">
            <a:extLst>
              <a:ext uri="{FF2B5EF4-FFF2-40B4-BE49-F238E27FC236}">
                <a16:creationId xmlns:a16="http://schemas.microsoft.com/office/drawing/2014/main" id="{B349327D-3B40-7320-2481-CC55DDDD0B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8616" name="Rectangle 7">
            <a:extLst>
              <a:ext uri="{FF2B5EF4-FFF2-40B4-BE49-F238E27FC236}">
                <a16:creationId xmlns:a16="http://schemas.microsoft.com/office/drawing/2014/main" id="{F0E62F92-7E6C-A073-1D09-0D373972D7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C7652C-9B0D-6F97-81EC-7FF38E9A34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5E9A8C-80FF-B0AC-28D6-7CB74A56C5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55491C-6D35-C6C7-7478-6DB62FD86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A5C055-C50A-4001-B3DA-8374318FD86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3413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2A0033-1C0F-2E9F-EE76-6D963E124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78D64E-E2A1-FE9F-68E9-296A18ABB1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818610-4B49-79AF-F955-0366A044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C22E7-B8B6-488E-9975-BCFD17F71C6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542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8BCDD1-FB8E-4EE5-F1E4-59DDA551D1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E7C931-4848-C2BF-917F-F605FEBC9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38BE35-228C-CFC0-01A3-5F08AF01DA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02B168-4658-4C76-BC8A-F20E081F22E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2072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CFC9B1-42E4-F7B1-C85A-D1B38ACDB9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C57734-3ACD-EC08-BF1C-FB9ED22D9F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02B561-8514-9A3B-ACD9-74F1DACD12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B2C92-6F59-4D0E-B0F6-7D9D9FF893A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1877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233A76-6E88-F5A7-D8F9-DA06425FA0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7DE5A5-F2BC-B7CF-111E-7E60909E8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88A581-8093-EA60-9ACB-D04057FCE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4FD1A-F845-4EFF-924C-93639F16566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0667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112F67-89AD-069A-9E5C-2CD03CD380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F21BAB-782A-741C-DCEB-384C63B66B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77A68D-C348-5891-CBBD-54E4F5B50F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9B3712-56C8-4D18-A4CE-7CCB3EC283F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3653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4235F30-4EC5-F742-B1EC-702B06DFE5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D57676D-2388-B9AE-6ED7-2E91FBCF23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C5B106-3A6A-E272-D67D-A938D906D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749B32-88D9-4ECB-91D1-FE9BB00BDEA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5758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4CCD85-5849-B50C-FF9B-1EC7380DE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2CD2FFE-8B36-E368-3E79-DC584D52F6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4C3115-E1C5-FFB1-3C0F-56E99F271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80EB7-0839-479F-9D76-FC506F84C0B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4411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EDEC9B-84DC-1B5F-8EC8-425249735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CF49DF4-8352-D8CD-5710-86D5D1CF4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AE31CE7-3B5E-9A03-8A58-77C5D8102B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93A1E-CF98-411B-ADC8-BA67A98DD12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7978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C465D6-01A0-AB71-EBC2-F2A323C1CE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20AD5E-AD67-C83A-06CF-186FE38314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DF6C76-EB6D-F1F6-4487-E0777A1A0D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B7C452-F0A3-42C3-A598-5D638E2B1B0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6850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5EF77E-4FAB-0A66-FB85-FF3E1A65C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B89CB-A9FE-14DA-CFA1-4BF35DD10E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650274-4300-B2BE-152C-6E34B1AF4E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90838-C299-484E-BBE6-6E69FC9B4F4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5141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411A56-31B2-DE3C-2255-10A63B0001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8E0DCA5-36EE-1CED-1DFA-7ABE3131C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275460" name="Rectangle 4">
            <a:extLst>
              <a:ext uri="{FF2B5EF4-FFF2-40B4-BE49-F238E27FC236}">
                <a16:creationId xmlns:a16="http://schemas.microsoft.com/office/drawing/2014/main" id="{53685285-E8F4-B5ED-44C5-FC93998A5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1" name="Rectangle 5">
            <a:extLst>
              <a:ext uri="{FF2B5EF4-FFF2-40B4-BE49-F238E27FC236}">
                <a16:creationId xmlns:a16="http://schemas.microsoft.com/office/drawing/2014/main" id="{843ED8FA-1015-7C80-DBB3-D94E2E8190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2" name="Rectangle 6">
            <a:extLst>
              <a:ext uri="{FF2B5EF4-FFF2-40B4-BE49-F238E27FC236}">
                <a16:creationId xmlns:a16="http://schemas.microsoft.com/office/drawing/2014/main" id="{9BD15345-3C3C-0F77-44FB-8FDC4EFEF7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3432FBB9-45EA-43AD-9BBD-585B8A7E929A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2B270-0C04-5F3F-B885-921D160D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604EF51-2CFB-4CD3-8821-C4D924C49F53}" type="slidenum">
              <a:rPr lang="en-CA" altLang="en-US" sz="1400">
                <a:latin typeface="Arial" panose="020B0604020202020204" pitchFamily="34" charset="0"/>
              </a:rPr>
              <a:pPr eaLnBrk="1" hangingPunct="1"/>
              <a:t>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5B57B4D-98F0-171F-EB33-79A4F4524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E75B9D7-AFF7-591E-F334-3E96BA5D47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Ch 11: Monopoly and Monopsony</a:t>
            </a:r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B721DE80-2786-4B92-3C33-F80BB7525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en-US" sz="3600"/>
              <a:t>In the Perfectly Competitive market, the individual firm or consumer had no effect on the market price</a:t>
            </a:r>
          </a:p>
          <a:p>
            <a:pPr marL="0" indent="0" eaLnBrk="1" hangingPunct="1">
              <a:lnSpc>
                <a:spcPct val="80000"/>
              </a:lnSpc>
            </a:pPr>
            <a:endParaRPr lang="en-CA" altLang="en-US" sz="3600"/>
          </a:p>
          <a:p>
            <a:pPr marL="0" indent="0" eaLnBrk="1" hangingPunct="1">
              <a:lnSpc>
                <a:spcPct val="80000"/>
              </a:lnSpc>
            </a:pPr>
            <a:r>
              <a:rPr lang="en-CA" altLang="en-US" sz="3600"/>
              <a:t>A monopolist or monopsonist has market power; the market price is affected by their choice of quantity</a:t>
            </a:r>
          </a:p>
          <a:p>
            <a:pPr marL="0" indent="0" eaLnBrk="1" hangingPunct="1">
              <a:lnSpc>
                <a:spcPct val="80000"/>
              </a:lnSpc>
            </a:pPr>
            <a:endParaRPr lang="en-CA" altLang="en-US" sz="3600"/>
          </a:p>
          <a:p>
            <a:pPr marL="0" indent="0" eaLnBrk="1" hangingPunct="1">
              <a:lnSpc>
                <a:spcPct val="80000"/>
              </a:lnSpc>
            </a:pPr>
            <a:r>
              <a:rPr lang="en-CA" altLang="en-US" sz="3600"/>
              <a:t>A monopolist or monopsonist must then choose q to maximize their profits, given that p depends on q.</a:t>
            </a:r>
            <a:endParaRPr lang="en-US" altLang="en-US" sz="36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>
            <a:extLst>
              <a:ext uri="{FF2B5EF4-FFF2-40B4-BE49-F238E27FC236}">
                <a16:creationId xmlns:a16="http://schemas.microsoft.com/office/drawing/2014/main" id="{FCE9E666-324B-7DBB-DF4D-531A751C4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DDCB559-74E0-4BAD-A183-F0DEA4017A0D}" type="slidenum">
              <a:rPr lang="en-CA" altLang="en-US" sz="1400">
                <a:latin typeface="Arial" panose="020B0604020202020204" pitchFamily="34" charset="0"/>
              </a:rPr>
              <a:pPr eaLnBrk="1" hangingPunct="1"/>
              <a:t>10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4339" name="Rectangle 45">
            <a:extLst>
              <a:ext uri="{FF2B5EF4-FFF2-40B4-BE49-F238E27FC236}">
                <a16:creationId xmlns:a16="http://schemas.microsoft.com/office/drawing/2014/main" id="{B182E1FE-53DD-6439-E7BE-50F94ACEF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590800"/>
            <a:ext cx="7620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0" name="Rectangle 44">
            <a:extLst>
              <a:ext uri="{FF2B5EF4-FFF2-40B4-BE49-F238E27FC236}">
                <a16:creationId xmlns:a16="http://schemas.microsoft.com/office/drawing/2014/main" id="{F08E2F64-4B60-D36B-A43F-E60565F51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990600" cy="2438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2">
            <a:extLst>
              <a:ext uri="{FF2B5EF4-FFF2-40B4-BE49-F238E27FC236}">
                <a16:creationId xmlns:a16="http://schemas.microsoft.com/office/drawing/2014/main" id="{B9D5C90A-3BF7-9EC7-A1A6-2E67E6B9B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u="sng">
                <a:latin typeface="Tahoma" panose="020B0604030504040204" pitchFamily="34" charset="0"/>
              </a:rPr>
              <a:t>Revenue Change: Q increases to Q2</a:t>
            </a: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14342" name="Line 3">
            <a:extLst>
              <a:ext uri="{FF2B5EF4-FFF2-40B4-BE49-F238E27FC236}">
                <a16:creationId xmlns:a16="http://schemas.microsoft.com/office/drawing/2014/main" id="{AE104BC5-C84A-1F9E-F8F4-1AD282C95F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5826125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43" name="Line 4">
            <a:extLst>
              <a:ext uri="{FF2B5EF4-FFF2-40B4-BE49-F238E27FC236}">
                <a16:creationId xmlns:a16="http://schemas.microsoft.com/office/drawing/2014/main" id="{0B950798-D5D5-60E4-CC68-075EE2DDBE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1406525"/>
            <a:ext cx="0" cy="441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Line 6">
            <a:extLst>
              <a:ext uri="{FF2B5EF4-FFF2-40B4-BE49-F238E27FC236}">
                <a16:creationId xmlns:a16="http://schemas.microsoft.com/office/drawing/2014/main" id="{636D8AA9-049F-A01E-E01A-F6606E97D9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2016125"/>
            <a:ext cx="4038600" cy="3124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45" name="Text Box 7">
            <a:extLst>
              <a:ext uri="{FF2B5EF4-FFF2-40B4-BE49-F238E27FC236}">
                <a16:creationId xmlns:a16="http://schemas.microsoft.com/office/drawing/2014/main" id="{E0B32D8A-EA1A-84F1-49BE-79808927D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275" y="491172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520200" name="Text Box 8">
            <a:extLst>
              <a:ext uri="{FF2B5EF4-FFF2-40B4-BE49-F238E27FC236}">
                <a16:creationId xmlns:a16="http://schemas.microsoft.com/office/drawing/2014/main" id="{AB8F5AE9-B9DF-731A-194D-253881E64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066800"/>
            <a:ext cx="32940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Revenue </a:t>
            </a:r>
          </a:p>
          <a:p>
            <a:r>
              <a:rPr lang="en-GB" altLang="en-US" sz="3200" b="1"/>
              <a:t>Lost on </a:t>
            </a:r>
          </a:p>
          <a:p>
            <a:r>
              <a:rPr lang="en-GB" altLang="en-US" sz="3200" b="1"/>
              <a:t>units</a:t>
            </a:r>
          </a:p>
        </p:txBody>
      </p:sp>
      <p:sp>
        <p:nvSpPr>
          <p:cNvPr id="14347" name="Text Box 9">
            <a:extLst>
              <a:ext uri="{FF2B5EF4-FFF2-40B4-BE49-F238E27FC236}">
                <a16:creationId xmlns:a16="http://schemas.microsoft.com/office/drawing/2014/main" id="{3EDB1859-7BE0-B0E0-0CC9-EF29679AA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638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14348" name="Text Box 10">
            <a:extLst>
              <a:ext uri="{FF2B5EF4-FFF2-40B4-BE49-F238E27FC236}">
                <a16:creationId xmlns:a16="http://schemas.microsoft.com/office/drawing/2014/main" id="{85F5DFEA-16B1-AB57-859C-4910EBA11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E0B99938-3A9D-D553-D097-B97CF08CA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791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2</a:t>
            </a:r>
            <a:endParaRPr lang="en-GB" altLang="en-US" sz="1400" b="1" baseline="-25000"/>
          </a:p>
        </p:txBody>
      </p:sp>
      <p:sp>
        <p:nvSpPr>
          <p:cNvPr id="14350" name="Text Box 17">
            <a:extLst>
              <a:ext uri="{FF2B5EF4-FFF2-40B4-BE49-F238E27FC236}">
                <a16:creationId xmlns:a16="http://schemas.microsoft.com/office/drawing/2014/main" id="{9C9F3536-F31E-354F-5496-3462BD7C1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004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2</a:t>
            </a:r>
          </a:p>
        </p:txBody>
      </p:sp>
      <p:sp>
        <p:nvSpPr>
          <p:cNvPr id="14351" name="Text Box 22">
            <a:extLst>
              <a:ext uri="{FF2B5EF4-FFF2-40B4-BE49-F238E27FC236}">
                <a16:creationId xmlns:a16="http://schemas.microsoft.com/office/drawing/2014/main" id="{0B7171E0-FB9C-A3FA-F8F8-DAC87BB96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791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1</a:t>
            </a:r>
            <a:endParaRPr lang="en-GB" altLang="en-US" sz="1400" b="1"/>
          </a:p>
        </p:txBody>
      </p:sp>
      <p:sp>
        <p:nvSpPr>
          <p:cNvPr id="14352" name="Line 35">
            <a:extLst>
              <a:ext uri="{FF2B5EF4-FFF2-40B4-BE49-F238E27FC236}">
                <a16:creationId xmlns:a16="http://schemas.microsoft.com/office/drawing/2014/main" id="{1CC73FEF-52D7-DA04-080E-BDABFCD751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7338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53" name="Line 36">
            <a:extLst>
              <a:ext uri="{FF2B5EF4-FFF2-40B4-BE49-F238E27FC236}">
                <a16:creationId xmlns:a16="http://schemas.microsoft.com/office/drawing/2014/main" id="{A0A0853D-9514-A42A-5267-A4E085BEB4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220980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0229" name="Text Box 37">
            <a:extLst>
              <a:ext uri="{FF2B5EF4-FFF2-40B4-BE49-F238E27FC236}">
                <a16:creationId xmlns:a16="http://schemas.microsoft.com/office/drawing/2014/main" id="{A6BCD366-A3E4-5661-76FF-EEE24C4FF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0400"/>
            <a:ext cx="440213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Revenue gained on new </a:t>
            </a:r>
          </a:p>
          <a:p>
            <a:r>
              <a:rPr lang="en-GB" altLang="en-US" sz="3200" b="1"/>
              <a:t>units</a:t>
            </a:r>
          </a:p>
        </p:txBody>
      </p:sp>
      <p:sp>
        <p:nvSpPr>
          <p:cNvPr id="14355" name="Line 39">
            <a:extLst>
              <a:ext uri="{FF2B5EF4-FFF2-40B4-BE49-F238E27FC236}">
                <a16:creationId xmlns:a16="http://schemas.microsoft.com/office/drawing/2014/main" id="{7A607DCC-8751-CA13-44A7-96B2C46986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3528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56" name="Line 40">
            <a:extLst>
              <a:ext uri="{FF2B5EF4-FFF2-40B4-BE49-F238E27FC236}">
                <a16:creationId xmlns:a16="http://schemas.microsoft.com/office/drawing/2014/main" id="{F8754BF9-405E-8A4B-1DF7-EE055DBAB3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429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57" name="Line 41">
            <a:extLst>
              <a:ext uri="{FF2B5EF4-FFF2-40B4-BE49-F238E27FC236}">
                <a16:creationId xmlns:a16="http://schemas.microsoft.com/office/drawing/2014/main" id="{9F54A3AD-55B3-3CFD-04CC-D1BEFD2A9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58" name="Line 42">
            <a:extLst>
              <a:ext uri="{FF2B5EF4-FFF2-40B4-BE49-F238E27FC236}">
                <a16:creationId xmlns:a16="http://schemas.microsoft.com/office/drawing/2014/main" id="{41EBBC02-41D9-5A16-8FEF-1AA733992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59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59" name="Text Box 43">
            <a:extLst>
              <a:ext uri="{FF2B5EF4-FFF2-40B4-BE49-F238E27FC236}">
                <a16:creationId xmlns:a16="http://schemas.microsoft.com/office/drawing/2014/main" id="{5CF63FD8-91C4-58AD-DFCB-AA7BF8AB1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23622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1</a:t>
            </a:r>
          </a:p>
        </p:txBody>
      </p:sp>
      <p:sp>
        <p:nvSpPr>
          <p:cNvPr id="520238" name="Text Box 46">
            <a:extLst>
              <a:ext uri="{FF2B5EF4-FFF2-40B4-BE49-F238E27FC236}">
                <a16:creationId xmlns:a16="http://schemas.microsoft.com/office/drawing/2014/main" id="{36079DEE-6D94-9C21-0943-E5E3CD35A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88" y="1265238"/>
            <a:ext cx="3605212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Therefore marginal</a:t>
            </a:r>
          </a:p>
          <a:p>
            <a:r>
              <a:rPr lang="en-GB" altLang="en-US" sz="3200" b="1"/>
              <a:t>revenue is less than</a:t>
            </a:r>
          </a:p>
          <a:p>
            <a:r>
              <a:rPr lang="en-GB" altLang="en-US" sz="3200" b="1"/>
              <a:t>price.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00" grpId="0" autoUpdateAnimBg="0"/>
      <p:bldP spid="520229" grpId="0" autoUpdateAnimBg="0"/>
      <p:bldP spid="52023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5B019A6-E708-D532-2D61-3CD32FBBC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5FFF76C-4D8F-481D-AFDC-19282260A03A}" type="slidenum">
              <a:rPr lang="en-CA" altLang="en-US" sz="1400">
                <a:latin typeface="Arial" panose="020B0604020202020204" pitchFamily="34" charset="0"/>
              </a:rPr>
              <a:pPr eaLnBrk="1" hangingPunct="1"/>
              <a:t>11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5363" name="WordArt 2">
            <a:extLst>
              <a:ext uri="{FF2B5EF4-FFF2-40B4-BE49-F238E27FC236}">
                <a16:creationId xmlns:a16="http://schemas.microsoft.com/office/drawing/2014/main" id="{2F57514F-4A19-7E0A-DBDB-3B9ABFA6C39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558083" name="Text Box 3">
            <a:extLst>
              <a:ext uri="{FF2B5EF4-FFF2-40B4-BE49-F238E27FC236}">
                <a16:creationId xmlns:a16="http://schemas.microsoft.com/office/drawing/2014/main" id="{08E0D902-A0B3-32BF-B407-13E44DD84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 monopolist facing demand curve P=28-2Q originally produces 10 units.  Calculate the revenue gained and lost by moving to 11 units.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P(10)=28-2(10)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P(10)=8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P(11)=6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Revenue gained = P(11) = 6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Revenue lost =[P(10)-P(11)]10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Revenue lost = (8-6)(10)=20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80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F26B55F-5575-B2F5-0119-2E32DD565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C1818E0-41D1-42FD-B194-D3F6F796D819}" type="slidenum">
              <a:rPr lang="en-CA" altLang="en-US" sz="1400">
                <a:latin typeface="Arial" panose="020B0604020202020204" pitchFamily="34" charset="0"/>
              </a:rPr>
              <a:pPr eaLnBrk="1" hangingPunct="1"/>
              <a:t>12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56CD041B-A4E8-9177-E8FD-27E504CE9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u="sng">
                <a:latin typeface="Tahoma" panose="020B0604030504040204" pitchFamily="34" charset="0"/>
              </a:rPr>
              <a:t>Marginal Revenue and Linear Demand</a:t>
            </a:r>
            <a:endParaRPr lang="en-US" altLang="en-US" sz="4000">
              <a:latin typeface="Tahoma" panose="020B0604030504040204" pitchFamily="34" charset="0"/>
            </a:endParaRP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EFF35146-84D3-036B-2A55-089488C71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5562600"/>
            <a:ext cx="457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89" name="Line 4">
            <a:extLst>
              <a:ext uri="{FF2B5EF4-FFF2-40B4-BE49-F238E27FC236}">
                <a16:creationId xmlns:a16="http://schemas.microsoft.com/office/drawing/2014/main" id="{E194D54C-5B18-366E-38E1-741F7D80E0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1524000"/>
            <a:ext cx="0" cy="403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0" name="Line 5">
            <a:extLst>
              <a:ext uri="{FF2B5EF4-FFF2-40B4-BE49-F238E27FC236}">
                <a16:creationId xmlns:a16="http://schemas.microsoft.com/office/drawing/2014/main" id="{7AE8A57A-7AA2-D6CF-CDEB-FD674FC43E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286000"/>
            <a:ext cx="182880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1" name="Text Box 13">
            <a:extLst>
              <a:ext uri="{FF2B5EF4-FFF2-40B4-BE49-F238E27FC236}">
                <a16:creationId xmlns:a16="http://schemas.microsoft.com/office/drawing/2014/main" id="{CA7889DA-C8F3-CBD0-DA04-58FEC8C4C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53752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16392" name="Text Box 14">
            <a:extLst>
              <a:ext uri="{FF2B5EF4-FFF2-40B4-BE49-F238E27FC236}">
                <a16:creationId xmlns:a16="http://schemas.microsoft.com/office/drawing/2014/main" id="{D5F2F967-BFD9-E5DF-3530-51F3DD6C9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2604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522263" name="Text Box 23">
            <a:extLst>
              <a:ext uri="{FF2B5EF4-FFF2-40B4-BE49-F238E27FC236}">
                <a16:creationId xmlns:a16="http://schemas.microsoft.com/office/drawing/2014/main" id="{DE0611F2-7554-4EC2-EE69-447AC676E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572000"/>
            <a:ext cx="2770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 dirty="0"/>
              <a:t>Demand: P=100-</a:t>
            </a:r>
            <a:r>
              <a:rPr lang="en-GB" altLang="en-US" b="1" u="sng" dirty="0">
                <a:solidFill>
                  <a:srgbClr val="FFFF00"/>
                </a:solidFill>
              </a:rPr>
              <a:t>4</a:t>
            </a:r>
            <a:r>
              <a:rPr lang="en-GB" altLang="en-US" b="1" dirty="0"/>
              <a:t>Q</a:t>
            </a:r>
            <a:endParaRPr lang="en-GB" altLang="en-US" sz="1400" b="1" dirty="0"/>
          </a:p>
        </p:txBody>
      </p:sp>
      <p:sp>
        <p:nvSpPr>
          <p:cNvPr id="522272" name="Text Box 32">
            <a:extLst>
              <a:ext uri="{FF2B5EF4-FFF2-40B4-BE49-F238E27FC236}">
                <a16:creationId xmlns:a16="http://schemas.microsoft.com/office/drawing/2014/main" id="{3692D901-B825-E3DE-182F-33F279F72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914400"/>
            <a:ext cx="3048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When demand is linear, MR has a slope </a:t>
            </a:r>
            <a:r>
              <a:rPr lang="en-CA" altLang="en-US" sz="3200" u="sng">
                <a:latin typeface="Tahoma" panose="020B0604030504040204" pitchFamily="34" charset="0"/>
              </a:rPr>
              <a:t>twice</a:t>
            </a:r>
            <a:r>
              <a:rPr lang="en-CA" altLang="en-US" sz="3200">
                <a:latin typeface="Tahoma" panose="020B0604030504040204" pitchFamily="34" charset="0"/>
              </a:rPr>
              <a:t> as steep.</a:t>
            </a:r>
          </a:p>
        </p:txBody>
      </p:sp>
      <p:sp>
        <p:nvSpPr>
          <p:cNvPr id="16395" name="Line 33">
            <a:extLst>
              <a:ext uri="{FF2B5EF4-FFF2-40B4-BE49-F238E27FC236}">
                <a16:creationId xmlns:a16="http://schemas.microsoft.com/office/drawing/2014/main" id="{B34FDCE8-D381-0181-3BEF-13D17D9D4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286000"/>
            <a:ext cx="373380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74" name="Text Box 34">
            <a:extLst>
              <a:ext uri="{FF2B5EF4-FFF2-40B4-BE49-F238E27FC236}">
                <a16:creationId xmlns:a16="http://schemas.microsoft.com/office/drawing/2014/main" id="{1CE25D81-038E-D2F6-E276-384413685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715000"/>
            <a:ext cx="181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 dirty="0"/>
              <a:t>MR=100-</a:t>
            </a:r>
            <a:r>
              <a:rPr lang="en-GB" altLang="en-US" b="1" u="sng" dirty="0">
                <a:solidFill>
                  <a:srgbClr val="FFFF00"/>
                </a:solidFill>
              </a:rPr>
              <a:t>8</a:t>
            </a:r>
            <a:r>
              <a:rPr lang="en-GB" altLang="en-US" b="1" dirty="0"/>
              <a:t>Q</a:t>
            </a:r>
            <a:endParaRPr lang="en-GB" alt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3" grpId="0"/>
      <p:bldP spid="522272" grpId="0" build="p"/>
      <p:bldP spid="5222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C9D82A0-1922-D360-53F1-51D26BF2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D0799CE-FAF3-46A9-AA8E-5D31D961ECCB}" type="slidenum">
              <a:rPr lang="en-CA" altLang="en-US" sz="1400">
                <a:latin typeface="Arial" panose="020B0604020202020204" pitchFamily="34" charset="0"/>
              </a:rPr>
              <a:pPr eaLnBrk="1" hangingPunct="1"/>
              <a:t>13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7411" name="WordArt 2">
            <a:extLst>
              <a:ext uri="{FF2B5EF4-FFF2-40B4-BE49-F238E27FC236}">
                <a16:creationId xmlns:a16="http://schemas.microsoft.com/office/drawing/2014/main" id="{D8CB2274-37CE-044F-7B40-CF321903CF7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Average Revenue</a:t>
            </a:r>
          </a:p>
        </p:txBody>
      </p:sp>
      <p:sp>
        <p:nvSpPr>
          <p:cNvPr id="487427" name="Text Box 3">
            <a:extLst>
              <a:ext uri="{FF2B5EF4-FFF2-40B4-BE49-F238E27FC236}">
                <a16:creationId xmlns:a16="http://schemas.microsoft.com/office/drawing/2014/main" id="{C5307A62-BEFF-C057-3027-2F1CB5AC9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For the monopolist,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AR(Q)=TR(Q)/Q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AR(Q)=P(Q)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Or, since price is found on the demand curve,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 AR(Q)=D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Since MR is always below the demand curve,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AR(Q)&gt;MR(Q)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If Q&gt;0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6659104-9072-1CEE-03BE-23FF2BC1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DF5068D-3D7D-471E-9D52-FCA6F096D099}" type="slidenum">
              <a:rPr lang="en-CA" altLang="en-US" sz="1400">
                <a:latin typeface="Arial" panose="020B0604020202020204" pitchFamily="34" charset="0"/>
              </a:rPr>
              <a:pPr eaLnBrk="1" hangingPunct="1"/>
              <a:t>14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8435" name="WordArt 2">
            <a:extLst>
              <a:ext uri="{FF2B5EF4-FFF2-40B4-BE49-F238E27FC236}">
                <a16:creationId xmlns:a16="http://schemas.microsoft.com/office/drawing/2014/main" id="{8539641F-75DB-512D-824F-37691991C5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Monopolist Profit Maximization</a:t>
            </a:r>
          </a:p>
        </p:txBody>
      </p:sp>
      <p:sp>
        <p:nvSpPr>
          <p:cNvPr id="525315" name="Text Box 3">
            <a:extLst>
              <a:ext uri="{FF2B5EF4-FFF2-40B4-BE49-F238E27FC236}">
                <a16:creationId xmlns:a16="http://schemas.microsoft.com/office/drawing/2014/main" id="{42CC52CE-361E-B29B-13B1-0FD3AD578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lang="en-CA" altLang="en-US" sz="3200">
                <a:latin typeface="Tahoma" panose="020B0604030504040204" pitchFamily="34" charset="0"/>
              </a:rPr>
              <a:t>The Monopolist will produce Q where MR=MC</a:t>
            </a:r>
          </a:p>
          <a:p>
            <a:pPr>
              <a:buFontTx/>
              <a:buAutoNum type="arabicParenR"/>
            </a:pPr>
            <a:r>
              <a:rPr lang="en-CA" altLang="en-US" sz="3200">
                <a:latin typeface="Tahoma" panose="020B0604030504040204" pitchFamily="34" charset="0"/>
              </a:rPr>
              <a:t>Given this Q, the monopolist will charge a price determined by their demand curve</a:t>
            </a:r>
          </a:p>
          <a:p>
            <a:pPr>
              <a:buFontTx/>
              <a:buAutoNum type="arabicParenR"/>
            </a:pPr>
            <a:r>
              <a:rPr lang="en-CA" altLang="en-US" sz="3200">
                <a:latin typeface="Tahoma" panose="020B0604030504040204" pitchFamily="34" charset="0"/>
              </a:rPr>
              <a:t>Monopolist profit is equal to: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TR-TC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Or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PxQ-ACxQ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Or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(P-AC)Q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2F6276AA-EA90-6FE1-6AA0-8369ED5E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CC42619-DA0B-4EF9-A2EA-A48AB4BC1751}" type="slidenum">
              <a:rPr lang="en-CA" altLang="en-US" sz="1400">
                <a:latin typeface="Arial" panose="020B0604020202020204" pitchFamily="34" charset="0"/>
              </a:rPr>
              <a:pPr eaLnBrk="1" hangingPunct="1"/>
              <a:t>15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5363" name="Rectangle 23">
            <a:extLst>
              <a:ext uri="{FF2B5EF4-FFF2-40B4-BE49-F238E27FC236}">
                <a16:creationId xmlns:a16="http://schemas.microsoft.com/office/drawing/2014/main" id="{C5D02E58-3846-0C18-D8E2-B7A20571D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743200"/>
            <a:ext cx="990600" cy="1676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0" name="Line 3">
            <a:extLst>
              <a:ext uri="{FF2B5EF4-FFF2-40B4-BE49-F238E27FC236}">
                <a16:creationId xmlns:a16="http://schemas.microsoft.com/office/drawing/2014/main" id="{6772B775-BAC5-51E3-FB4A-936E9A89E65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248400"/>
            <a:ext cx="571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1" name="Line 4">
            <a:extLst>
              <a:ext uri="{FF2B5EF4-FFF2-40B4-BE49-F238E27FC236}">
                <a16:creationId xmlns:a16="http://schemas.microsoft.com/office/drawing/2014/main" id="{FD3CE5C7-B058-C1A5-A0C3-431AADEEC8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609600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2" name="Text Box 5">
            <a:extLst>
              <a:ext uri="{FF2B5EF4-FFF2-40B4-BE49-F238E27FC236}">
                <a16:creationId xmlns:a16="http://schemas.microsoft.com/office/drawing/2014/main" id="{B9153881-E682-E211-4AD3-8153C9C4B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17475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19463" name="Text Box 6">
            <a:extLst>
              <a:ext uri="{FF2B5EF4-FFF2-40B4-BE49-F238E27FC236}">
                <a16:creationId xmlns:a16="http://schemas.microsoft.com/office/drawing/2014/main" id="{00ADCE3A-9429-0DCC-BAEB-2890456AA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6213475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19464" name="Line 7">
            <a:extLst>
              <a:ext uri="{FF2B5EF4-FFF2-40B4-BE49-F238E27FC236}">
                <a16:creationId xmlns:a16="http://schemas.microsoft.com/office/drawing/2014/main" id="{607BCD2F-A692-EA6B-20CB-CC1CEE3AB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44958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5" name="Line 8">
            <a:extLst>
              <a:ext uri="{FF2B5EF4-FFF2-40B4-BE49-F238E27FC236}">
                <a16:creationId xmlns:a16="http://schemas.microsoft.com/office/drawing/2014/main" id="{6867E73F-DD6A-3A47-69E5-132D052EA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2286000" cy="487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6" name="Text Box 9">
            <a:extLst>
              <a:ext uri="{FF2B5EF4-FFF2-40B4-BE49-F238E27FC236}">
                <a16:creationId xmlns:a16="http://schemas.microsoft.com/office/drawing/2014/main" id="{ADD618BB-D4F8-94E2-CF61-8E092853F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562600"/>
            <a:ext cx="208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 curve</a:t>
            </a:r>
          </a:p>
        </p:txBody>
      </p:sp>
      <p:sp>
        <p:nvSpPr>
          <p:cNvPr id="19467" name="Text Box 10">
            <a:extLst>
              <a:ext uri="{FF2B5EF4-FFF2-40B4-BE49-F238E27FC236}">
                <a16:creationId xmlns:a16="http://schemas.microsoft.com/office/drawing/2014/main" id="{0ECD0AEC-0333-ABAB-68C0-05F7E549F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5" y="4841875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15372" name="Line 11">
            <a:extLst>
              <a:ext uri="{FF2B5EF4-FFF2-40B4-BE49-F238E27FC236}">
                <a16:creationId xmlns:a16="http://schemas.microsoft.com/office/drawing/2014/main" id="{21737800-05EA-9AF3-DEDB-BAE5F8E2A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19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9" name="Text Box 12">
            <a:extLst>
              <a:ext uri="{FF2B5EF4-FFF2-40B4-BE49-F238E27FC236}">
                <a16:creationId xmlns:a16="http://schemas.microsoft.com/office/drawing/2014/main" id="{0B366C39-7B13-D1BD-D4C0-57970AC83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172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20</a:t>
            </a:r>
          </a:p>
        </p:txBody>
      </p:sp>
      <p:sp>
        <p:nvSpPr>
          <p:cNvPr id="15374" name="Line 13">
            <a:extLst>
              <a:ext uri="{FF2B5EF4-FFF2-40B4-BE49-F238E27FC236}">
                <a16:creationId xmlns:a16="http://schemas.microsoft.com/office/drawing/2014/main" id="{68357979-88FB-6902-16C3-8DF2F23219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2743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71" name="Text Box 14">
            <a:extLst>
              <a:ext uri="{FF2B5EF4-FFF2-40B4-BE49-F238E27FC236}">
                <a16:creationId xmlns:a16="http://schemas.microsoft.com/office/drawing/2014/main" id="{9EDAAC84-4C3A-D823-4C29-B425B36EB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514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80</a:t>
            </a:r>
          </a:p>
        </p:txBody>
      </p:sp>
      <p:sp>
        <p:nvSpPr>
          <p:cNvPr id="19472" name="Line 15">
            <a:extLst>
              <a:ext uri="{FF2B5EF4-FFF2-40B4-BE49-F238E27FC236}">
                <a16:creationId xmlns:a16="http://schemas.microsoft.com/office/drawing/2014/main" id="{37C1F936-3A40-EACB-3F53-4058B404D3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143000"/>
            <a:ext cx="274320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73" name="Text Box 16">
            <a:extLst>
              <a:ext uri="{FF2B5EF4-FFF2-40B4-BE49-F238E27FC236}">
                <a16:creationId xmlns:a16="http://schemas.microsoft.com/office/drawing/2014/main" id="{12FD0742-4354-F663-CA4D-70F6CF284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762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19474" name="Line 17">
            <a:extLst>
              <a:ext uri="{FF2B5EF4-FFF2-40B4-BE49-F238E27FC236}">
                <a16:creationId xmlns:a16="http://schemas.microsoft.com/office/drawing/2014/main" id="{7FECCF2D-9744-2E4F-2CA3-414F99490B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524000"/>
            <a:ext cx="38862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75" name="Text Box 18">
            <a:extLst>
              <a:ext uri="{FF2B5EF4-FFF2-40B4-BE49-F238E27FC236}">
                <a16:creationId xmlns:a16="http://schemas.microsoft.com/office/drawing/2014/main" id="{CA34316E-3E71-B576-6D0F-8725C35F4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5" y="14128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AC</a:t>
            </a:r>
          </a:p>
        </p:txBody>
      </p:sp>
      <p:sp>
        <p:nvSpPr>
          <p:cNvPr id="19476" name="Text Box 19">
            <a:extLst>
              <a:ext uri="{FF2B5EF4-FFF2-40B4-BE49-F238E27FC236}">
                <a16:creationId xmlns:a16="http://schemas.microsoft.com/office/drawing/2014/main" id="{12A09AEA-726B-DA08-7CBA-833E4DAEA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029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20</a:t>
            </a:r>
          </a:p>
        </p:txBody>
      </p:sp>
      <p:sp>
        <p:nvSpPr>
          <p:cNvPr id="19477" name="Text Box 20">
            <a:extLst>
              <a:ext uri="{FF2B5EF4-FFF2-40B4-BE49-F238E27FC236}">
                <a16:creationId xmlns:a16="http://schemas.microsoft.com/office/drawing/2014/main" id="{997F5D84-0AAA-5476-89A4-1FEDD85EA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4890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19478" name="Text Box 21">
            <a:extLst>
              <a:ext uri="{FF2B5EF4-FFF2-40B4-BE49-F238E27FC236}">
                <a16:creationId xmlns:a16="http://schemas.microsoft.com/office/drawing/2014/main" id="{7AB88F39-90C6-5B6C-3F44-5464A2DF6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172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50</a:t>
            </a:r>
          </a:p>
        </p:txBody>
      </p:sp>
      <p:sp>
        <p:nvSpPr>
          <p:cNvPr id="19479" name="Text Box 22">
            <a:extLst>
              <a:ext uri="{FF2B5EF4-FFF2-40B4-BE49-F238E27FC236}">
                <a16:creationId xmlns:a16="http://schemas.microsoft.com/office/drawing/2014/main" id="{47897C4A-7191-69EF-10F7-B95E23246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362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15384" name="Line 24">
            <a:extLst>
              <a:ext uri="{FF2B5EF4-FFF2-40B4-BE49-F238E27FC236}">
                <a16:creationId xmlns:a16="http://schemas.microsoft.com/office/drawing/2014/main" id="{2C15F3D0-AF84-5C20-BA7F-917B2EB26E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3657600"/>
            <a:ext cx="2209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85" name="Text Box 25">
            <a:extLst>
              <a:ext uri="{FF2B5EF4-FFF2-40B4-BE49-F238E27FC236}">
                <a16:creationId xmlns:a16="http://schemas.microsoft.com/office/drawing/2014/main" id="{808B5BC6-BA9E-D483-F2C2-A90C55719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429000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Profit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0C5C523-B424-074D-87CC-2936DBFA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086F0A1-53C3-4C3D-B44E-BD8B1515BD34}" type="slidenum">
              <a:rPr lang="en-CA" altLang="en-US" sz="1400">
                <a:latin typeface="Arial" panose="020B0604020202020204" pitchFamily="34" charset="0"/>
              </a:rPr>
              <a:pPr eaLnBrk="1" hangingPunct="1"/>
              <a:t>16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31458" name="Text Box 2">
            <a:extLst>
              <a:ext uri="{FF2B5EF4-FFF2-40B4-BE49-F238E27FC236}">
                <a16:creationId xmlns:a16="http://schemas.microsoft.com/office/drawing/2014/main" id="{6C49C97A-04A8-2A3C-721D-F0D1C0AA1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 sz="3200">
                <a:latin typeface="Tahoma" panose="020B0604030504040204" pitchFamily="34" charset="0"/>
              </a:rPr>
              <a:t>The Monopolist does not have a suply curve!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Why?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For the Perfect Competitor, price is </a:t>
            </a:r>
            <a:r>
              <a:rPr lang="en-CA" altLang="en-US" sz="3200" u="sng">
                <a:latin typeface="Tahoma" panose="020B0604030504040204" pitchFamily="34" charset="0"/>
              </a:rPr>
              <a:t>exogenous</a:t>
            </a:r>
            <a:r>
              <a:rPr lang="en-CA" altLang="en-US" sz="3200">
                <a:latin typeface="Tahoma" panose="020B0604030504040204" pitchFamily="34" charset="0"/>
              </a:rPr>
              <a:t>; taken as given.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For the Monopolist, price is </a:t>
            </a:r>
            <a:r>
              <a:rPr lang="en-CA" altLang="en-US" sz="3200" u="sng">
                <a:latin typeface="Tahoma" panose="020B0604030504040204" pitchFamily="34" charset="0"/>
              </a:rPr>
              <a:t>endogenous</a:t>
            </a:r>
            <a:r>
              <a:rPr lang="en-CA" altLang="en-US" sz="3200">
                <a:latin typeface="Tahoma" panose="020B0604030504040204" pitchFamily="34" charset="0"/>
              </a:rPr>
              <a:t>; it is part of the Monopolist’s decision.</a:t>
            </a: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20484" name="WordArt 3">
            <a:extLst>
              <a:ext uri="{FF2B5EF4-FFF2-40B4-BE49-F238E27FC236}">
                <a16:creationId xmlns:a16="http://schemas.microsoft.com/office/drawing/2014/main" id="{4CD98126-F544-38D7-A3B6-2A88AB792A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11.3 Monopolist Supply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5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016D457A-C90D-D3AE-620F-B9C47A67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3C9A2D1-74C6-4EBB-A9CF-7DB916E38694}" type="slidenum">
              <a:rPr lang="en-CA" altLang="en-US" sz="1400">
                <a:latin typeface="Arial" panose="020B0604020202020204" pitchFamily="34" charset="0"/>
              </a:rPr>
              <a:pPr eaLnBrk="1" hangingPunct="1"/>
              <a:t>17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1507" name="Line 3">
            <a:extLst>
              <a:ext uri="{FF2B5EF4-FFF2-40B4-BE49-F238E27FC236}">
                <a16:creationId xmlns:a16="http://schemas.microsoft.com/office/drawing/2014/main" id="{71E38031-1659-DC3D-9931-520A782F8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248400"/>
            <a:ext cx="7848600" cy="460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DB119346-EECA-57BE-3525-B536EDEE19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524000"/>
            <a:ext cx="46038" cy="472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581CA436-1702-6D59-B932-E760A0930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95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D09ED61D-B1BD-847E-C93F-38B3946B1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400800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372A5DC2-47B6-5BF5-ED01-E1B31A334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44958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6E020C22-8DA3-BCB3-122B-747F2B11E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2286000" cy="487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249C39A9-D0D7-76CE-0B28-421CE2676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396038"/>
            <a:ext cx="509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985ECDD2-C53A-AB5D-99A2-9BB89F178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396038"/>
            <a:ext cx="800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  <p:sp>
        <p:nvSpPr>
          <p:cNvPr id="15372" name="Line 11">
            <a:extLst>
              <a:ext uri="{FF2B5EF4-FFF2-40B4-BE49-F238E27FC236}">
                <a16:creationId xmlns:a16="http://schemas.microsoft.com/office/drawing/2014/main" id="{8F22F452-966A-17CE-A7F9-257E723253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3124200"/>
            <a:ext cx="46038" cy="3124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165945EF-718E-7156-C131-438A6748D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650" y="6248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20</a:t>
            </a:r>
          </a:p>
        </p:txBody>
      </p:sp>
      <p:sp>
        <p:nvSpPr>
          <p:cNvPr id="15374" name="Line 13">
            <a:extLst>
              <a:ext uri="{FF2B5EF4-FFF2-40B4-BE49-F238E27FC236}">
                <a16:creationId xmlns:a16="http://schemas.microsoft.com/office/drawing/2014/main" id="{73E33816-34EC-9B8B-D96D-9189C972B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3124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75" name="Text Box 14">
            <a:extLst>
              <a:ext uri="{FF2B5EF4-FFF2-40B4-BE49-F238E27FC236}">
                <a16:creationId xmlns:a16="http://schemas.microsoft.com/office/drawing/2014/main" id="{5EAF1395-0AA6-2F94-31B6-70C06BA8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71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80</a:t>
            </a:r>
          </a:p>
        </p:txBody>
      </p:sp>
      <p:sp>
        <p:nvSpPr>
          <p:cNvPr id="21519" name="Line 15">
            <a:extLst>
              <a:ext uri="{FF2B5EF4-FFF2-40B4-BE49-F238E27FC236}">
                <a16:creationId xmlns:a16="http://schemas.microsoft.com/office/drawing/2014/main" id="{204C6016-CBFF-2AB8-8551-0A21749652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733800"/>
            <a:ext cx="27432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4DE2AA52-04F8-52A6-453A-3616A75EB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505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15380" name="Text Box 19">
            <a:extLst>
              <a:ext uri="{FF2B5EF4-FFF2-40B4-BE49-F238E27FC236}">
                <a16:creationId xmlns:a16="http://schemas.microsoft.com/office/drawing/2014/main" id="{4C042577-A2DF-BDEE-09CE-C2610340F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581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1522" name="WordArt 3">
            <a:extLst>
              <a:ext uri="{FF2B5EF4-FFF2-40B4-BE49-F238E27FC236}">
                <a16:creationId xmlns:a16="http://schemas.microsoft.com/office/drawing/2014/main" id="{07F2D4CC-C5BF-C181-3B73-975A018144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Monopolist Supply</a:t>
            </a:r>
          </a:p>
        </p:txBody>
      </p:sp>
      <p:sp>
        <p:nvSpPr>
          <p:cNvPr id="28" name="Line 7">
            <a:extLst>
              <a:ext uri="{FF2B5EF4-FFF2-40B4-BE49-F238E27FC236}">
                <a16:creationId xmlns:a16="http://schemas.microsoft.com/office/drawing/2014/main" id="{1C4591E2-06AF-9DD6-D5D5-F0D80E75E17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124200"/>
            <a:ext cx="6324600" cy="3276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" name="Line 7">
            <a:extLst>
              <a:ext uri="{FF2B5EF4-FFF2-40B4-BE49-F238E27FC236}">
                <a16:creationId xmlns:a16="http://schemas.microsoft.com/office/drawing/2014/main" id="{F545DCD7-88E0-70FA-8EBB-095DCD63F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124200"/>
            <a:ext cx="3124200" cy="342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DB4D4EB8-C7EA-4C58-7A33-6AE541701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715000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D</a:t>
            </a:r>
            <a:r>
              <a:rPr lang="en-GB" altLang="en-US" b="1" baseline="-25000">
                <a:solidFill>
                  <a:srgbClr val="FF0000"/>
                </a:solidFill>
              </a:rPr>
              <a:t>1</a:t>
            </a:r>
            <a:endParaRPr lang="en-GB" altLang="en-US" b="1">
              <a:solidFill>
                <a:srgbClr val="FF0000"/>
              </a:solidFill>
            </a:endParaRPr>
          </a:p>
        </p:txBody>
      </p:sp>
      <p:sp>
        <p:nvSpPr>
          <p:cNvPr id="31" name="Text Box 10">
            <a:extLst>
              <a:ext uri="{FF2B5EF4-FFF2-40B4-BE49-F238E27FC236}">
                <a16:creationId xmlns:a16="http://schemas.microsoft.com/office/drawing/2014/main" id="{AACD8A84-A0DA-B02E-502D-527B187AC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48640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MR</a:t>
            </a:r>
            <a:r>
              <a:rPr lang="en-GB" altLang="en-US" b="1" baseline="-25000">
                <a:solidFill>
                  <a:srgbClr val="FF0000"/>
                </a:solidFill>
              </a:rPr>
              <a:t>1</a:t>
            </a:r>
            <a:endParaRPr lang="en-GB" altLang="en-US" b="1">
              <a:solidFill>
                <a:srgbClr val="FF0000"/>
              </a:solidFill>
            </a:endParaRPr>
          </a:p>
        </p:txBody>
      </p:sp>
      <p:sp>
        <p:nvSpPr>
          <p:cNvPr id="32" name="Line 11">
            <a:extLst>
              <a:ext uri="{FF2B5EF4-FFF2-40B4-BE49-F238E27FC236}">
                <a16:creationId xmlns:a16="http://schemas.microsoft.com/office/drawing/2014/main" id="{C96E675C-64EE-2757-3595-4EB1C7B199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3733800"/>
            <a:ext cx="46038" cy="2590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" name="Line 13">
            <a:extLst>
              <a:ext uri="{FF2B5EF4-FFF2-40B4-BE49-F238E27FC236}">
                <a16:creationId xmlns:a16="http://schemas.microsoft.com/office/drawing/2014/main" id="{FAF4192C-077C-7937-27BA-FB68F49279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3810000"/>
            <a:ext cx="1371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E61E8B0B-D813-9630-902B-0141D443E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295400"/>
            <a:ext cx="44958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Here the monopolist offers 20 units at 2 different prices, dependent on demand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Therefore, no supply curve exists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/>
      <p:bldP spid="15380" grpId="0"/>
      <p:bldP spid="30" grpId="0"/>
      <p:bldP spid="31" grpId="0"/>
      <p:bldP spid="3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6DDCC74-3EDF-AEB2-C9A6-E24D4932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1FDF7A-EF7D-4858-AEF6-7DD928F5F4B6}" type="slidenum">
              <a:rPr lang="en-CA" altLang="en-US" sz="1400">
                <a:latin typeface="Arial" panose="020B0604020202020204" pitchFamily="34" charset="0"/>
              </a:rPr>
              <a:pPr eaLnBrk="1" hangingPunct="1"/>
              <a:t>18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2531" name="WordArt 2">
            <a:extLst>
              <a:ext uri="{FF2B5EF4-FFF2-40B4-BE49-F238E27FC236}">
                <a16:creationId xmlns:a16="http://schemas.microsoft.com/office/drawing/2014/main" id="{D146861C-FBA9-681C-AF3C-41FAD13B210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458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MR and Elasticity of Demand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48867" name="Text Box 3">
            <a:extLst>
              <a:ext uri="{FF2B5EF4-FFF2-40B4-BE49-F238E27FC236}">
                <a16:creationId xmlns:a16="http://schemas.microsoft.com/office/drawing/2014/main" id="{A99D6AC9-43EB-16BA-8703-A4C2977DE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8534400" cy="545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i="1">
                <a:latin typeface="Tahoma" panose="020B0604030504040204" pitchFamily="34" charset="0"/>
              </a:rPr>
              <a:t>We can rewrite the MR curve as follows:</a:t>
            </a:r>
          </a:p>
          <a:p>
            <a:endParaRPr lang="en-US" altLang="en-US" sz="3200" i="1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 MR = P + Q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P/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Q</a:t>
            </a:r>
          </a:p>
          <a:p>
            <a:r>
              <a:rPr lang="en-US" altLang="en-US" sz="3200">
                <a:latin typeface="Tahoma" panose="020B0604030504040204" pitchFamily="34" charset="0"/>
              </a:rPr>
              <a:t>     </a:t>
            </a:r>
          </a:p>
          <a:p>
            <a:r>
              <a:rPr lang="en-US" altLang="en-US" sz="3200">
                <a:latin typeface="Tahoma" panose="020B0604030504040204" pitchFamily="34" charset="0"/>
              </a:rPr>
              <a:t>        = P(1 + (Q/P)(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P/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Q))</a:t>
            </a:r>
          </a:p>
          <a:p>
            <a:endParaRPr lang="en-US" altLang="en-US" sz="3200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       = P(1 + 1/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</a:t>
            </a:r>
            <a:r>
              <a:rPr lang="en-US" altLang="en-US" sz="3200">
                <a:latin typeface="Tahoma" panose="020B0604030504040204" pitchFamily="34" charset="0"/>
              </a:rPr>
              <a:t>)</a:t>
            </a:r>
          </a:p>
          <a:p>
            <a:endParaRPr lang="en-US" altLang="en-US" sz="3200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       </a:t>
            </a:r>
            <a:r>
              <a:rPr lang="en-US" altLang="en-US" sz="3200" i="1">
                <a:latin typeface="Tahoma" panose="020B0604030504040204" pitchFamily="34" charset="0"/>
              </a:rPr>
              <a:t>where: 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</a:t>
            </a:r>
            <a:r>
              <a:rPr lang="en-US" altLang="en-US" sz="3200">
                <a:latin typeface="Tahoma" panose="020B0604030504040204" pitchFamily="34" charset="0"/>
              </a:rPr>
              <a:t> is the price elasticity of </a:t>
            </a:r>
          </a:p>
          <a:p>
            <a:r>
              <a:rPr lang="en-US" altLang="en-US" sz="3200">
                <a:latin typeface="Tahoma" panose="020B0604030504040204" pitchFamily="34" charset="0"/>
              </a:rPr>
              <a:t>                  demand,  (P/Q)(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Q/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3200">
                <a:latin typeface="Tahoma" panose="020B0604030504040204" pitchFamily="34" charset="0"/>
              </a:rPr>
              <a:t>P) </a:t>
            </a:r>
          </a:p>
          <a:p>
            <a:endParaRPr lang="en-US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6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309A9F9-45B0-6744-CA7C-A9F588EF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4E1418-1878-45E6-8B62-29C768EA39A1}" type="slidenum">
              <a:rPr lang="en-CA" altLang="en-US" sz="1400">
                <a:latin typeface="Arial" panose="020B0604020202020204" pitchFamily="34" charset="0"/>
              </a:rPr>
              <a:pPr eaLnBrk="1" hangingPunct="1"/>
              <a:t>19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3987" name="Text Box 3">
            <a:extLst>
              <a:ext uri="{FF2B5EF4-FFF2-40B4-BE49-F238E27FC236}">
                <a16:creationId xmlns:a16="http://schemas.microsoft.com/office/drawing/2014/main" id="{1C4A7753-6B74-807F-8F30-778F0CF68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</a:rPr>
              <a:t>Using this formula:</a:t>
            </a:r>
          </a:p>
          <a:p>
            <a:pPr eaLnBrk="1" hangingPunct="1"/>
            <a:endParaRPr lang="en-US" altLang="en-US" sz="3200">
              <a:solidFill>
                <a:schemeClr val="bg1"/>
              </a:solidFill>
            </a:endParaRPr>
          </a:p>
          <a:p>
            <a:pPr lvl="2" eaLnBrk="1" hangingPunct="1"/>
            <a:r>
              <a:rPr lang="en-US" altLang="en-US" sz="3200">
                <a:solidFill>
                  <a:schemeClr val="bg1"/>
                </a:solidFill>
              </a:rPr>
              <a:t>When demand is elastic (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</a:t>
            </a:r>
            <a:r>
              <a:rPr lang="en-US" altLang="en-US" sz="3200">
                <a:solidFill>
                  <a:schemeClr val="bg1"/>
                </a:solidFill>
              </a:rPr>
              <a:t> &lt; -1), MR &gt; 0</a:t>
            </a:r>
          </a:p>
          <a:p>
            <a:pPr lvl="2" eaLnBrk="1" hangingPunct="1"/>
            <a:r>
              <a:rPr lang="en-US" altLang="en-US" sz="3200">
                <a:solidFill>
                  <a:schemeClr val="bg1"/>
                </a:solidFill>
              </a:rPr>
              <a:t>When demand is inelastic (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</a:t>
            </a:r>
            <a:r>
              <a:rPr lang="en-US" altLang="en-US" sz="3200">
                <a:solidFill>
                  <a:schemeClr val="bg1"/>
                </a:solidFill>
              </a:rPr>
              <a:t> &gt; -1), MR &lt; 0</a:t>
            </a:r>
          </a:p>
          <a:p>
            <a:pPr lvl="2" eaLnBrk="1" hangingPunct="1"/>
            <a:r>
              <a:rPr lang="en-US" altLang="en-US" sz="3200">
                <a:solidFill>
                  <a:schemeClr val="bg1"/>
                </a:solidFill>
              </a:rPr>
              <a:t>When demand is unit elastic (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</a:t>
            </a:r>
            <a:r>
              <a:rPr lang="en-US" altLang="en-US" sz="3200">
                <a:solidFill>
                  <a:schemeClr val="bg1"/>
                </a:solidFill>
              </a:rPr>
              <a:t> = -1), MR= 0</a:t>
            </a:r>
          </a:p>
          <a:p>
            <a:pPr lvl="2" eaLnBrk="1" hangingPunct="1"/>
            <a:endParaRPr lang="en-CA" altLang="en-US" sz="32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3200"/>
              <a:t>Therefore, </a:t>
            </a:r>
          </a:p>
          <a:p>
            <a:pPr eaLnBrk="1" hangingPunct="1"/>
            <a:r>
              <a:rPr lang="en-US" altLang="en-US" sz="3200"/>
              <a:t>The monopolist will always operate on the elastic region of the market demand curve </a:t>
            </a:r>
          </a:p>
          <a:p>
            <a:pPr eaLnBrk="1" hangingPunct="1"/>
            <a:endParaRPr lang="en-US" altLang="en-US" sz="3200"/>
          </a:p>
          <a:p>
            <a:pPr lvl="2" eaLnBrk="1" hangingPunct="1"/>
            <a:endParaRPr lang="en-US" altLang="en-US" sz="32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23556" name="WordArt 2">
            <a:extLst>
              <a:ext uri="{FF2B5EF4-FFF2-40B4-BE49-F238E27FC236}">
                <a16:creationId xmlns:a16="http://schemas.microsoft.com/office/drawing/2014/main" id="{46FF4DDA-7FAA-DE8A-BE85-81D719D918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458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MR and Elasticity of Demand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87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F8E3C-A017-425E-53A2-604ECD230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02D7365-44D4-479A-A794-617ABF003DE8}" type="slidenum">
              <a:rPr lang="en-CA" altLang="en-US" sz="1400">
                <a:latin typeface="Arial" panose="020B0604020202020204" pitchFamily="34" charset="0"/>
              </a:rPr>
              <a:pPr eaLnBrk="1" hangingPunct="1"/>
              <a:t>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A8F94D7-9095-17C0-B4AC-F726FA930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47DEFF4-E155-93ED-75AC-AE97A3670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Chapter 11: Monopoly &amp; Monopsony</a:t>
            </a:r>
          </a:p>
        </p:txBody>
      </p:sp>
      <p:sp>
        <p:nvSpPr>
          <p:cNvPr id="405508" name="Rectangle 4">
            <a:extLst>
              <a:ext uri="{FF2B5EF4-FFF2-40B4-BE49-F238E27FC236}">
                <a16:creationId xmlns:a16="http://schemas.microsoft.com/office/drawing/2014/main" id="{85216693-1530-2AE5-D9E9-0ED4441240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CCECFF"/>
                </a:solidFill>
              </a:rPr>
              <a:t>In this chapter we will cover: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10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CCECFF"/>
                </a:solidFill>
              </a:rPr>
              <a:t>11.1 </a:t>
            </a:r>
            <a:r>
              <a:rPr lang="en-CA" altLang="en-US">
                <a:solidFill>
                  <a:srgbClr val="CCECFF"/>
                </a:solidFill>
              </a:rPr>
              <a:t>Monopoly Features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11.2 Monopolistic Profit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11.3 Monopoly Supply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11.4 Inverse Elasticity Pricing Rule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11.5 Welfare Effect of Monopolies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11.6 Why Monopolies?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11.7 Monopsonists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n-US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n-US">
              <a:solidFill>
                <a:srgbClr val="CCECFF"/>
              </a:solidFill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8" grpId="0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B78F2D4A-6994-E442-D1AD-73AA58823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6329724-14D8-4404-848B-6DD8638432FD}" type="slidenum">
              <a:rPr lang="en-CA" altLang="en-US" sz="1400">
                <a:latin typeface="Arial" panose="020B0604020202020204" pitchFamily="34" charset="0"/>
              </a:rPr>
              <a:pPr eaLnBrk="1" hangingPunct="1"/>
              <a:t>20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7C292618-4C32-46A6-E420-1D6DBABA3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10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u="sng">
                <a:latin typeface="Tahoma" panose="020B0604030504040204" pitchFamily="34" charset="0"/>
              </a:rPr>
              <a:t>Example:</a:t>
            </a:r>
            <a:r>
              <a:rPr lang="en-US" altLang="en-US">
                <a:latin typeface="Tahoma" panose="020B0604030504040204" pitchFamily="34" charset="0"/>
              </a:rPr>
              <a:t> Elastic Region of the Demand Curve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6D91A7A9-EBB5-EB95-2F98-9BAFDC8D0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275" y="6019800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1" name="Line 4">
            <a:extLst>
              <a:ext uri="{FF2B5EF4-FFF2-40B4-BE49-F238E27FC236}">
                <a16:creationId xmlns:a16="http://schemas.microsoft.com/office/drawing/2014/main" id="{E74B26DA-D66E-5F0E-5D96-5D92107E4B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9275" y="762000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2" name="Text Box 5">
            <a:extLst>
              <a:ext uri="{FF2B5EF4-FFF2-40B4-BE49-F238E27FC236}">
                <a16:creationId xmlns:a16="http://schemas.microsoft.com/office/drawing/2014/main" id="{207F8507-0E0C-88C1-13B6-4A016D85F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061075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24583" name="Text Box 6">
            <a:extLst>
              <a:ext uri="{FF2B5EF4-FFF2-40B4-BE49-F238E27FC236}">
                <a16:creationId xmlns:a16="http://schemas.microsoft.com/office/drawing/2014/main" id="{5C7CDFD3-504E-8E79-51EF-DDD74639A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93675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24584" name="Line 7">
            <a:extLst>
              <a:ext uri="{FF2B5EF4-FFF2-40B4-BE49-F238E27FC236}">
                <a16:creationId xmlns:a16="http://schemas.microsoft.com/office/drawing/2014/main" id="{ED609C74-13BE-E36F-5896-0D42FC605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275" y="2286000"/>
            <a:ext cx="457200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5" name="Line 8">
            <a:extLst>
              <a:ext uri="{FF2B5EF4-FFF2-40B4-BE49-F238E27FC236}">
                <a16:creationId xmlns:a16="http://schemas.microsoft.com/office/drawing/2014/main" id="{924F2A9F-557B-CAF0-D3FC-9DE946F893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275" y="2286000"/>
            <a:ext cx="205740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6" name="Text Box 9">
            <a:extLst>
              <a:ext uri="{FF2B5EF4-FFF2-40B4-BE49-F238E27FC236}">
                <a16:creationId xmlns:a16="http://schemas.microsoft.com/office/drawing/2014/main" id="{7065883D-7A21-9122-5ED1-DC1E1CE8C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061075"/>
            <a:ext cx="3206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a/2b                           a/b</a:t>
            </a:r>
          </a:p>
        </p:txBody>
      </p:sp>
      <p:sp>
        <p:nvSpPr>
          <p:cNvPr id="24587" name="Text Box 10">
            <a:extLst>
              <a:ext uri="{FF2B5EF4-FFF2-40B4-BE49-F238E27FC236}">
                <a16:creationId xmlns:a16="http://schemas.microsoft.com/office/drawing/2014/main" id="{B3EBD1EA-5C41-1892-766A-B282BC7B9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9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24588" name="Line 11">
            <a:extLst>
              <a:ext uri="{FF2B5EF4-FFF2-40B4-BE49-F238E27FC236}">
                <a16:creationId xmlns:a16="http://schemas.microsoft.com/office/drawing/2014/main" id="{EBE7BBCC-8245-5008-B608-234B9B276A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60638" y="3962400"/>
            <a:ext cx="46037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9" name="Line 12">
            <a:extLst>
              <a:ext uri="{FF2B5EF4-FFF2-40B4-BE49-F238E27FC236}">
                <a16:creationId xmlns:a16="http://schemas.microsoft.com/office/drawing/2014/main" id="{CF11E8A7-A8A0-8899-E8FC-CEF95FB30E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275" y="3962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0925" name="Line 13">
            <a:extLst>
              <a:ext uri="{FF2B5EF4-FFF2-40B4-BE49-F238E27FC236}">
                <a16:creationId xmlns:a16="http://schemas.microsoft.com/office/drawing/2014/main" id="{C4D31693-A408-2070-BC47-3EDA48BFD5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1675" y="2133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0926" name="Line 14">
            <a:extLst>
              <a:ext uri="{FF2B5EF4-FFF2-40B4-BE49-F238E27FC236}">
                <a16:creationId xmlns:a16="http://schemas.microsoft.com/office/drawing/2014/main" id="{CB0AE3A6-0187-3687-A094-FBBB9A0E60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1275" y="25908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0927" name="Line 15">
            <a:extLst>
              <a:ext uri="{FF2B5EF4-FFF2-40B4-BE49-F238E27FC236}">
                <a16:creationId xmlns:a16="http://schemas.microsoft.com/office/drawing/2014/main" id="{D503647C-5917-1C07-32ED-CE52FEFFA8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82875" y="36576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0928" name="Line 16">
            <a:extLst>
              <a:ext uri="{FF2B5EF4-FFF2-40B4-BE49-F238E27FC236}">
                <a16:creationId xmlns:a16="http://schemas.microsoft.com/office/drawing/2014/main" id="{9CFA3E10-9E5D-B837-C07E-1FA96EA9A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4343400"/>
            <a:ext cx="1828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0929" name="Text Box 17">
            <a:extLst>
              <a:ext uri="{FF2B5EF4-FFF2-40B4-BE49-F238E27FC236}">
                <a16:creationId xmlns:a16="http://schemas.microsoft.com/office/drawing/2014/main" id="{CC90CC8D-CA58-C1CD-8ED2-94994CFA8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20925"/>
            <a:ext cx="409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Elastic region (</a:t>
            </a:r>
            <a:r>
              <a:rPr lang="en-GB" altLang="en-US" b="1">
                <a:sym typeface="Symbol" panose="05050102010706020507" pitchFamily="18" charset="2"/>
              </a:rPr>
              <a:t> &lt; -1), MR &gt; 0</a:t>
            </a:r>
            <a:endParaRPr lang="en-GB" altLang="en-US" b="1"/>
          </a:p>
        </p:txBody>
      </p:sp>
      <p:sp>
        <p:nvSpPr>
          <p:cNvPr id="550930" name="Text Box 18">
            <a:extLst>
              <a:ext uri="{FF2B5EF4-FFF2-40B4-BE49-F238E27FC236}">
                <a16:creationId xmlns:a16="http://schemas.microsoft.com/office/drawing/2014/main" id="{BA9F18AB-E58F-DC8A-E79B-1394D60A2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759325"/>
            <a:ext cx="475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Inelastic region (</a:t>
            </a:r>
            <a:r>
              <a:rPr lang="en-GB" altLang="en-US" b="1">
                <a:sym typeface="Symbol" panose="05050102010706020507" pitchFamily="18" charset="2"/>
              </a:rPr>
              <a:t>0&gt;&gt;-1), MR&lt;0</a:t>
            </a:r>
            <a:r>
              <a:rPr lang="en-GB" altLang="en-US" b="1"/>
              <a:t>	</a:t>
            </a:r>
          </a:p>
        </p:txBody>
      </p:sp>
      <p:sp>
        <p:nvSpPr>
          <p:cNvPr id="550931" name="Text Box 19">
            <a:extLst>
              <a:ext uri="{FF2B5EF4-FFF2-40B4-BE49-F238E27FC236}">
                <a16:creationId xmlns:a16="http://schemas.microsoft.com/office/drawing/2014/main" id="{2FCE4F5F-190B-45D8-C6F2-4BCCB842B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15912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Unit elastic (</a:t>
            </a:r>
            <a:r>
              <a:rPr lang="en-GB" altLang="en-US" b="1">
                <a:sym typeface="Symbol" panose="05050102010706020507" pitchFamily="18" charset="2"/>
              </a:rPr>
              <a:t>=-1), MR=0</a:t>
            </a:r>
            <a:endParaRPr lang="en-GB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0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0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0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0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0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0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0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0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0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0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29" grpId="0"/>
      <p:bldP spid="550930" grpId="0"/>
      <p:bldP spid="5509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8DF3FA5-FF23-8C53-7CFB-A4C017E6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CEDB983-DB3B-4F2F-928F-472D79CB3E70}" type="slidenum">
              <a:rPr lang="en-CA" altLang="en-US" sz="1400">
                <a:latin typeface="Arial" panose="020B0604020202020204" pitchFamily="34" charset="0"/>
              </a:rPr>
              <a:pPr eaLnBrk="1" hangingPunct="1"/>
              <a:t>21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052" name="WordArt 2">
            <a:extLst>
              <a:ext uri="{FF2B5EF4-FFF2-40B4-BE49-F238E27FC236}">
                <a16:creationId xmlns:a16="http://schemas.microsoft.com/office/drawing/2014/main" id="{B1C40572-2804-27C2-C815-894DA67D1C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458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11.4 Inverse Elasticity Pricing Rule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48867" name="Text Box 3">
            <a:extLst>
              <a:ext uri="{FF2B5EF4-FFF2-40B4-BE49-F238E27FC236}">
                <a16:creationId xmlns:a16="http://schemas.microsoft.com/office/drawing/2014/main" id="{8B479106-B26C-532F-9741-52107C7FB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01762"/>
            <a:ext cx="8534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i="1" dirty="0">
                <a:latin typeface="Tahoma" panose="020B0604030504040204" pitchFamily="34" charset="0"/>
              </a:rPr>
              <a:t>Since at equilibrium, MC=MR:</a:t>
            </a:r>
          </a:p>
          <a:p>
            <a:endParaRPr lang="en-US" altLang="en-US" sz="3200" i="1" dirty="0">
              <a:latin typeface="Tahoma" panose="020B0604030504040204" pitchFamily="34" charset="0"/>
            </a:endParaRPr>
          </a:p>
          <a:p>
            <a:r>
              <a:rPr lang="en-US" altLang="en-US" sz="3200" dirty="0">
                <a:latin typeface="Tahoma" panose="020B0604030504040204" pitchFamily="34" charset="0"/>
              </a:rPr>
              <a:t>  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72B69549-F729-AA17-8A10-A45251A01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13944"/>
              </p:ext>
            </p:extLst>
          </p:nvPr>
        </p:nvGraphicFramePr>
        <p:xfrm>
          <a:off x="228600" y="2197100"/>
          <a:ext cx="4724400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1218960" progId="Equation.3">
                  <p:embed/>
                </p:oleObj>
              </mc:Choice>
              <mc:Fallback>
                <p:oleObj name="Equation" r:id="rId2" imgW="1054080" imgH="1218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97100"/>
                        <a:ext cx="4724400" cy="3517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06B1288C-CDBE-45DF-4A99-38839E5AB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987550"/>
            <a:ext cx="4191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chemeClr val="bg1"/>
                </a:solidFill>
              </a:rPr>
              <a:t>IEPR:</a:t>
            </a:r>
          </a:p>
          <a:p>
            <a:pPr eaLnBrk="1" hangingPunct="1"/>
            <a:r>
              <a:rPr lang="en-US" altLang="en-US" sz="3200" dirty="0">
                <a:solidFill>
                  <a:schemeClr val="bg1"/>
                </a:solidFill>
                <a:latin typeface="Tahoma" panose="020B0604030504040204" pitchFamily="34" charset="0"/>
              </a:rPr>
              <a:t>The monopolist’s markup above MC (as a percentage of price) is the negative inverse of elasticity of demand</a:t>
            </a:r>
          </a:p>
          <a:p>
            <a:endParaRPr lang="en-US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67" grpId="0" build="p"/>
      <p:bldP spid="7" grpId="0" build="p" bldLvl="3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064E7-C7F4-0A7D-240B-5FCC1EC9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3304A75-ED82-4284-826F-83FB0FA02EE8}" type="slidenum">
              <a:rPr lang="en-CA" altLang="en-US" sz="1400">
                <a:latin typeface="Arial" panose="020B0604020202020204" pitchFamily="34" charset="0"/>
              </a:rPr>
              <a:pPr eaLnBrk="1" hangingPunct="1"/>
              <a:t>22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1938" name="Text Box 2">
            <a:extLst>
              <a:ext uri="{FF2B5EF4-FFF2-40B4-BE49-F238E27FC236}">
                <a16:creationId xmlns:a16="http://schemas.microsoft.com/office/drawing/2014/main" id="{CF6FFF91-BD7A-8562-2E41-ACC0D930A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15400" cy="533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i="1">
              <a:latin typeface="Tahoma" panose="020B0604030504040204" pitchFamily="34" charset="0"/>
            </a:endParaRPr>
          </a:p>
          <a:p>
            <a:r>
              <a:rPr lang="en-US" altLang="en-US" sz="3200" u="sng">
                <a:latin typeface="Tahoma" panose="020B0604030504040204" pitchFamily="34" charset="0"/>
              </a:rPr>
              <a:t>Example:</a:t>
            </a:r>
            <a:endParaRPr lang="en-US" altLang="en-US" sz="3200">
              <a:latin typeface="Tahoma" panose="020B0604030504040204" pitchFamily="34" charset="0"/>
            </a:endParaRPr>
          </a:p>
          <a:p>
            <a:endParaRPr lang="en-US" altLang="en-US" sz="3200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	</a:t>
            </a:r>
            <a:r>
              <a:rPr lang="en-US" altLang="en-US" sz="3200">
                <a:sym typeface="Symbol" panose="05050102010706020507" pitchFamily="18" charset="2"/>
              </a:rPr>
              <a:t></a:t>
            </a:r>
            <a:r>
              <a:rPr lang="en-US" altLang="en-US" sz="3200">
                <a:latin typeface="Tahoma" panose="020B0604030504040204" pitchFamily="34" charset="0"/>
              </a:rPr>
              <a:t> = -2</a:t>
            </a:r>
          </a:p>
          <a:p>
            <a:r>
              <a:rPr lang="en-US" altLang="en-US" sz="3200">
                <a:latin typeface="Tahoma" panose="020B0604030504040204" pitchFamily="34" charset="0"/>
              </a:rPr>
              <a:t>     	MC = $50</a:t>
            </a:r>
          </a:p>
          <a:p>
            <a:endParaRPr lang="en-US" altLang="en-US" sz="3200">
              <a:latin typeface="Tahoma" panose="020B0604030504040204" pitchFamily="34" charset="0"/>
            </a:endParaRPr>
          </a:p>
          <a:p>
            <a:r>
              <a:rPr lang="en-US" altLang="en-US" sz="3200" i="1">
                <a:latin typeface="Tahoma" panose="020B0604030504040204" pitchFamily="34" charset="0"/>
              </a:rPr>
              <a:t>a.  What is the monopolist's optimal price?</a:t>
            </a:r>
          </a:p>
          <a:p>
            <a:endParaRPr lang="en-US" altLang="en-US" sz="3200" i="1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    MR = MC </a:t>
            </a:r>
            <a:r>
              <a:rPr lang="en-US" altLang="en-US" sz="3200" noProof="1">
                <a:latin typeface="Tahoma" panose="020B0604030504040204" pitchFamily="34" charset="0"/>
                <a:sym typeface="Wingdings" panose="05000000000000000000" pitchFamily="2" charset="2"/>
              </a:rPr>
              <a:t></a:t>
            </a:r>
            <a:r>
              <a:rPr lang="en-US" altLang="en-US" sz="3200">
                <a:latin typeface="Tahoma" panose="020B0604030504040204" pitchFamily="34" charset="0"/>
              </a:rPr>
              <a:t> P(1+1/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</a:t>
            </a:r>
            <a:r>
              <a:rPr lang="en-US" altLang="en-US" sz="3200">
                <a:latin typeface="Tahoma" panose="020B0604030504040204" pitchFamily="34" charset="0"/>
              </a:rPr>
              <a:t>) = MC </a:t>
            </a:r>
            <a:r>
              <a:rPr lang="en-US" altLang="en-US" sz="3200" noProof="1">
                <a:latin typeface="Tahoma" panose="020B0604030504040204" pitchFamily="34" charset="0"/>
                <a:sym typeface="Wingdings" panose="05000000000000000000" pitchFamily="2" charset="2"/>
              </a:rPr>
              <a:t></a:t>
            </a:r>
            <a:endParaRPr lang="en-US" altLang="en-US" sz="3200">
              <a:latin typeface="Tahoma" panose="020B0604030504040204" pitchFamily="34" charset="0"/>
            </a:endParaRPr>
          </a:p>
          <a:p>
            <a:r>
              <a:rPr lang="en-US" altLang="en-US" sz="3200">
                <a:latin typeface="Tahoma" panose="020B0604030504040204" pitchFamily="34" charset="0"/>
              </a:rPr>
              <a:t>                        P(1+1/(-2)) = 50 </a:t>
            </a:r>
          </a:p>
          <a:p>
            <a:r>
              <a:rPr lang="en-US" altLang="en-US" sz="3200">
                <a:latin typeface="Tahoma" panose="020B0604030504040204" pitchFamily="34" charset="0"/>
              </a:rPr>
              <a:t>                        P* =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6EF5237-33C9-5C36-5508-9E7CC02D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A99A3C-5D60-47B5-83C6-1F32EF4E6D3A}" type="slidenum">
              <a:rPr lang="en-CA" altLang="en-US" sz="1400">
                <a:latin typeface="Arial" panose="020B0604020202020204" pitchFamily="34" charset="0"/>
              </a:rPr>
              <a:pPr eaLnBrk="1" hangingPunct="1"/>
              <a:t>23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076" name="WordArt 2">
            <a:extLst>
              <a:ext uri="{FF2B5EF4-FFF2-40B4-BE49-F238E27FC236}">
                <a16:creationId xmlns:a16="http://schemas.microsoft.com/office/drawing/2014/main" id="{9D7C28B7-FD15-073A-7533-F57CB51DE9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458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Inverse Elasticity Pricing Rule</a:t>
            </a:r>
          </a:p>
        </p:txBody>
      </p:sp>
      <p:sp>
        <p:nvSpPr>
          <p:cNvPr id="3077" name="Text Box 3">
            <a:extLst>
              <a:ext uri="{FF2B5EF4-FFF2-40B4-BE49-F238E27FC236}">
                <a16:creationId xmlns:a16="http://schemas.microsoft.com/office/drawing/2014/main" id="{F8E7ABA2-3B75-D1D3-E8A5-7F9F0737C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25562"/>
            <a:ext cx="8534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i="1" dirty="0">
                <a:latin typeface="Tahoma" panose="020B0604030504040204" pitchFamily="34" charset="0"/>
              </a:rPr>
              <a:t>Since at equilibrium, MC=MR:</a:t>
            </a:r>
          </a:p>
          <a:p>
            <a:endParaRPr lang="en-US" altLang="en-US" sz="3200" i="1" dirty="0">
              <a:latin typeface="Tahoma" panose="020B0604030504040204" pitchFamily="34" charset="0"/>
            </a:endParaRPr>
          </a:p>
          <a:p>
            <a:r>
              <a:rPr lang="en-US" altLang="en-US" sz="3200" dirty="0">
                <a:latin typeface="Tahoma" panose="020B0604030504040204" pitchFamily="34" charset="0"/>
              </a:rPr>
              <a:t>  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39FFD56-C951-3405-E98A-332EF4B303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18386"/>
              </p:ext>
            </p:extLst>
          </p:nvPr>
        </p:nvGraphicFramePr>
        <p:xfrm>
          <a:off x="228600" y="2120900"/>
          <a:ext cx="4724400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1218960" progId="Equation.3">
                  <p:embed/>
                </p:oleObj>
              </mc:Choice>
              <mc:Fallback>
                <p:oleObj name="Equation" r:id="rId2" imgW="1054080" imgH="1218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20900"/>
                        <a:ext cx="4724400" cy="3517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Text Box 3">
            <a:extLst>
              <a:ext uri="{FF2B5EF4-FFF2-40B4-BE49-F238E27FC236}">
                <a16:creationId xmlns:a16="http://schemas.microsoft.com/office/drawing/2014/main" id="{9B8F4C5D-897C-F1AB-01C1-7B9B590C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911350"/>
            <a:ext cx="4191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chemeClr val="bg1"/>
                </a:solidFill>
              </a:rPr>
              <a:t>IEPR:</a:t>
            </a:r>
          </a:p>
          <a:p>
            <a:pPr eaLnBrk="1" hangingPunct="1"/>
            <a:r>
              <a:rPr lang="en-US" altLang="en-US" sz="3200" dirty="0">
                <a:solidFill>
                  <a:schemeClr val="bg1"/>
                </a:solidFill>
                <a:latin typeface="Tahoma" panose="020B0604030504040204" pitchFamily="34" charset="0"/>
              </a:rPr>
              <a:t>The monopolist’s markup above MC (as a percentage of price) is the negative inverse of elasticity of demand</a:t>
            </a:r>
          </a:p>
          <a:p>
            <a:endParaRPr lang="en-US" altLang="en-US" sz="3200" dirty="0">
              <a:latin typeface="Tahoma" panose="020B0604030504040204" pitchFamily="3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0F4E2843-8348-4B04-1BB7-74118E365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45162"/>
            <a:ext cx="6477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chemeClr val="bg1"/>
                </a:solidFill>
              </a:rPr>
              <a:t>Note:  The IEPR is related to the Lerner Index of Market Power…….</a:t>
            </a:r>
            <a:endParaRPr lang="en-US" altLang="en-US" sz="3200" dirty="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endParaRPr lang="en-US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F97E0E1-05AC-7307-FBF5-348C9748C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B3960C-B0A7-46CF-AE9D-933B44D07E85}" type="slidenum">
              <a:rPr lang="en-CA" altLang="en-US" sz="1400">
                <a:latin typeface="Arial" panose="020B0604020202020204" pitchFamily="34" charset="0"/>
              </a:rPr>
              <a:pPr eaLnBrk="1" hangingPunct="1"/>
              <a:t>24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5010" name="Text Box 2">
            <a:extLst>
              <a:ext uri="{FF2B5EF4-FFF2-40B4-BE49-F238E27FC236}">
                <a16:creationId xmlns:a16="http://schemas.microsoft.com/office/drawing/2014/main" id="{886CD042-A03B-FBF1-6342-B029DD8B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9067800" cy="423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While a firm may be a monopoly, its MARKET POWER, or control over price may be limited.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-Perhaps people don’t really need the good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-Perhaps imperfect substitutes exist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The Lerner index of market power measures market power; the control a firm has over price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26628" name="WordArt 3">
            <a:extLst>
              <a:ext uri="{FF2B5EF4-FFF2-40B4-BE49-F238E27FC236}">
                <a16:creationId xmlns:a16="http://schemas.microsoft.com/office/drawing/2014/main" id="{CBB5181F-F034-37CD-313B-415E164464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The Lerner Index of Market Power</a:t>
            </a:r>
            <a:endParaRPr lang="en-CA" sz="3600" kern="10">
              <a:solidFill>
                <a:schemeClr val="bg1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864063-2755-A047-4339-89064F31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557E9FB-AFD1-4399-8811-AA5B98296944}" type="slidenum">
              <a:rPr lang="en-CA" altLang="en-US" sz="1400">
                <a:latin typeface="Arial" panose="020B0604020202020204" pitchFamily="34" charset="0"/>
              </a:rPr>
              <a:pPr eaLnBrk="1" hangingPunct="1"/>
              <a:t>25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7058" name="Text Box 2">
            <a:extLst>
              <a:ext uri="{FF2B5EF4-FFF2-40B4-BE49-F238E27FC236}">
                <a16:creationId xmlns:a16="http://schemas.microsoft.com/office/drawing/2014/main" id="{18F186C3-58E8-32B8-E7EE-093BFD071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Lerner Index = (P-MC)/P = -1/</a:t>
            </a:r>
            <a:r>
              <a:rPr lang="en-US" altLang="en-US" sz="3200" dirty="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</a:t>
            </a:r>
          </a:p>
          <a:p>
            <a:endParaRPr lang="en-CA" altLang="en-US" sz="3200" dirty="0">
              <a:solidFill>
                <a:schemeClr val="bg1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r>
              <a:rPr lang="en-CA" altLang="en-US" sz="3200" dirty="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The Lerner Index lies between 0 and 1</a:t>
            </a:r>
          </a:p>
          <a:p>
            <a:endParaRPr lang="en-CA" altLang="en-US" sz="3200" dirty="0">
              <a:solidFill>
                <a:schemeClr val="bg1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r>
              <a:rPr lang="en-CA" altLang="en-US" sz="3200" dirty="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The Lerner Index is 0 for a perfectly competitive firm (P=MC, the firm has no control over price).</a:t>
            </a:r>
            <a:endParaRPr lang="en-US" altLang="en-US" sz="3200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 dirty="0">
              <a:latin typeface="Tahoma" panose="020B0604030504040204" pitchFamily="34" charset="0"/>
            </a:endParaRPr>
          </a:p>
        </p:txBody>
      </p:sp>
      <p:sp>
        <p:nvSpPr>
          <p:cNvPr id="27652" name="WordArt 3">
            <a:extLst>
              <a:ext uri="{FF2B5EF4-FFF2-40B4-BE49-F238E27FC236}">
                <a16:creationId xmlns:a16="http://schemas.microsoft.com/office/drawing/2014/main" id="{71DED523-E218-48A2-9C13-FF643670B5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The Lerner Index of Market Power</a:t>
            </a:r>
            <a:endParaRPr lang="en-CA" sz="3600" kern="10">
              <a:solidFill>
                <a:schemeClr val="bg1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5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A1706-66E4-0E1C-B24D-979F7953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8F45F64-C971-4367-B603-27F62BB8B192}" type="slidenum">
              <a:rPr lang="en-CA" altLang="en-US" sz="1400">
                <a:latin typeface="Arial" panose="020B0604020202020204" pitchFamily="34" charset="0"/>
              </a:rPr>
              <a:pPr eaLnBrk="1" hangingPunct="1"/>
              <a:t>26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31F85DA-5030-C6CD-A0EA-920F05104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A6E29E43-8E83-3363-B8EE-915A4C14F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Shifts in market demand</a:t>
            </a:r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139474A4-A906-B679-5885-7B8C4041B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A shift in market demand will cause the monopolist’s MR curve to shift also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400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This will cause a new equilibrium (MR=MC)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400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This new equilibrium will cause a new price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 build="p" bldLvl="5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B569CB26-5D28-BB81-BB9A-F4AF3437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C87F19F-A260-4D37-9BA9-46CB84A3DDC6}" type="slidenum">
              <a:rPr lang="en-CA" altLang="en-US" sz="1400">
                <a:latin typeface="Arial" panose="020B0604020202020204" pitchFamily="34" charset="0"/>
              </a:rPr>
              <a:pPr eaLnBrk="1" hangingPunct="1"/>
              <a:t>27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9699" name="Text Box 5">
            <a:extLst>
              <a:ext uri="{FF2B5EF4-FFF2-40B4-BE49-F238E27FC236}">
                <a16:creationId xmlns:a16="http://schemas.microsoft.com/office/drawing/2014/main" id="{0F57943A-BD3C-4B2D-877C-5B2DFA606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17475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29700" name="Text Box 6">
            <a:extLst>
              <a:ext uri="{FF2B5EF4-FFF2-40B4-BE49-F238E27FC236}">
                <a16:creationId xmlns:a16="http://schemas.microsoft.com/office/drawing/2014/main" id="{52EF1C17-72C1-A07A-6B96-DA46FA32D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6213475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29701" name="Line 7">
            <a:extLst>
              <a:ext uri="{FF2B5EF4-FFF2-40B4-BE49-F238E27FC236}">
                <a16:creationId xmlns:a16="http://schemas.microsoft.com/office/drawing/2014/main" id="{1879B1A8-7CA4-E3EF-59BB-9CFB35D54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44958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2" name="Line 8">
            <a:extLst>
              <a:ext uri="{FF2B5EF4-FFF2-40B4-BE49-F238E27FC236}">
                <a16:creationId xmlns:a16="http://schemas.microsoft.com/office/drawing/2014/main" id="{875063B1-8E9F-0D8D-EEE1-2F4AB53E88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2286000" cy="487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3" name="Text Box 9">
            <a:extLst>
              <a:ext uri="{FF2B5EF4-FFF2-40B4-BE49-F238E27FC236}">
                <a16:creationId xmlns:a16="http://schemas.microsoft.com/office/drawing/2014/main" id="{848A0532-DC5B-BE51-7E94-2421DA5BF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5626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29704" name="Text Box 10">
            <a:extLst>
              <a:ext uri="{FF2B5EF4-FFF2-40B4-BE49-F238E27FC236}">
                <a16:creationId xmlns:a16="http://schemas.microsoft.com/office/drawing/2014/main" id="{F0396E2E-3DC5-9E36-F0FC-24C5E6CF9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400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29705" name="Line 11">
            <a:extLst>
              <a:ext uri="{FF2B5EF4-FFF2-40B4-BE49-F238E27FC236}">
                <a16:creationId xmlns:a16="http://schemas.microsoft.com/office/drawing/2014/main" id="{C8402058-AB9C-EA16-7697-BE72D3E5F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19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6" name="Text Box 12">
            <a:extLst>
              <a:ext uri="{FF2B5EF4-FFF2-40B4-BE49-F238E27FC236}">
                <a16:creationId xmlns:a16="http://schemas.microsoft.com/office/drawing/2014/main" id="{DAFCE74D-3B2C-7A16-BD74-93BDDB6C2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172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29707" name="Line 13">
            <a:extLst>
              <a:ext uri="{FF2B5EF4-FFF2-40B4-BE49-F238E27FC236}">
                <a16:creationId xmlns:a16="http://schemas.microsoft.com/office/drawing/2014/main" id="{E1E8402E-23C9-966B-6947-1997D4CF06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2743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8" name="Text Box 14">
            <a:extLst>
              <a:ext uri="{FF2B5EF4-FFF2-40B4-BE49-F238E27FC236}">
                <a16:creationId xmlns:a16="http://schemas.microsoft.com/office/drawing/2014/main" id="{2F7DCAD2-97BD-EB24-CB4B-A9A5F9283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514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29709" name="Line 15">
            <a:extLst>
              <a:ext uri="{FF2B5EF4-FFF2-40B4-BE49-F238E27FC236}">
                <a16:creationId xmlns:a16="http://schemas.microsoft.com/office/drawing/2014/main" id="{4F324936-48AB-826A-735A-A5905232BE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143000"/>
            <a:ext cx="274320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10" name="Text Box 16">
            <a:extLst>
              <a:ext uri="{FF2B5EF4-FFF2-40B4-BE49-F238E27FC236}">
                <a16:creationId xmlns:a16="http://schemas.microsoft.com/office/drawing/2014/main" id="{E836B32E-7068-EAB5-0C7D-71CB7F85C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762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559129" name="Line 25">
            <a:extLst>
              <a:ext uri="{FF2B5EF4-FFF2-40B4-BE49-F238E27FC236}">
                <a16:creationId xmlns:a16="http://schemas.microsoft.com/office/drawing/2014/main" id="{4B6F7606-86E7-4195-2CB9-848554CDF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762000"/>
            <a:ext cx="5562600" cy="548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0" name="Text Box 26">
            <a:extLst>
              <a:ext uri="{FF2B5EF4-FFF2-40B4-BE49-F238E27FC236}">
                <a16:creationId xmlns:a16="http://schemas.microsoft.com/office/drawing/2014/main" id="{2756DD20-72D5-2435-7D2D-C2129ABE5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410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3300"/>
                </a:solidFill>
              </a:rPr>
              <a:t>D</a:t>
            </a:r>
            <a:r>
              <a:rPr lang="en-GB" altLang="en-US" b="1" baseline="-25000">
                <a:solidFill>
                  <a:srgbClr val="FF3300"/>
                </a:solidFill>
              </a:rPr>
              <a:t>1</a:t>
            </a:r>
            <a:endParaRPr lang="en-GB" altLang="en-US" b="1">
              <a:solidFill>
                <a:srgbClr val="FF3300"/>
              </a:solidFill>
            </a:endParaRPr>
          </a:p>
        </p:txBody>
      </p:sp>
      <p:sp>
        <p:nvSpPr>
          <p:cNvPr id="29713" name="Line 4">
            <a:extLst>
              <a:ext uri="{FF2B5EF4-FFF2-40B4-BE49-F238E27FC236}">
                <a16:creationId xmlns:a16="http://schemas.microsoft.com/office/drawing/2014/main" id="{3950C2F2-E6D3-67E4-E4CE-C63F5A859A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457200"/>
            <a:ext cx="0" cy="579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1" name="Line 27">
            <a:extLst>
              <a:ext uri="{FF2B5EF4-FFF2-40B4-BE49-F238E27FC236}">
                <a16:creationId xmlns:a16="http://schemas.microsoft.com/office/drawing/2014/main" id="{18BFF644-2633-FF35-F616-CA0087AAB32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762000"/>
            <a:ext cx="2743200" cy="548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3" name="Text Box 29">
            <a:extLst>
              <a:ext uri="{FF2B5EF4-FFF2-40B4-BE49-F238E27FC236}">
                <a16:creationId xmlns:a16="http://schemas.microsoft.com/office/drawing/2014/main" id="{A2523D28-CE56-0843-E21A-5F1896E89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486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3300"/>
                </a:solidFill>
              </a:rPr>
              <a:t>MR</a:t>
            </a:r>
            <a:r>
              <a:rPr lang="en-GB" altLang="en-US" b="1" baseline="-25000">
                <a:solidFill>
                  <a:srgbClr val="FF3300"/>
                </a:solidFill>
              </a:rPr>
              <a:t>1</a:t>
            </a:r>
            <a:endParaRPr lang="en-GB" altLang="en-US" b="1">
              <a:solidFill>
                <a:srgbClr val="FF3300"/>
              </a:solidFill>
            </a:endParaRPr>
          </a:p>
        </p:txBody>
      </p:sp>
      <p:sp>
        <p:nvSpPr>
          <p:cNvPr id="559134" name="Line 30">
            <a:extLst>
              <a:ext uri="{FF2B5EF4-FFF2-40B4-BE49-F238E27FC236}">
                <a16:creationId xmlns:a16="http://schemas.microsoft.com/office/drawing/2014/main" id="{F6936E80-D0A3-07A6-B4DE-17FF7C4598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057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5" name="Line 31">
            <a:extLst>
              <a:ext uri="{FF2B5EF4-FFF2-40B4-BE49-F238E27FC236}">
                <a16:creationId xmlns:a16="http://schemas.microsoft.com/office/drawing/2014/main" id="{9BBEADBD-39AC-99F7-19EC-75C4178637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2057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6" name="Text Box 32">
            <a:extLst>
              <a:ext uri="{FF2B5EF4-FFF2-40B4-BE49-F238E27FC236}">
                <a16:creationId xmlns:a16="http://schemas.microsoft.com/office/drawing/2014/main" id="{157661A3-2DD9-9CAD-754D-DAE9C9FAE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559137" name="Text Box 33">
            <a:extLst>
              <a:ext uri="{FF2B5EF4-FFF2-40B4-BE49-F238E27FC236}">
                <a16:creationId xmlns:a16="http://schemas.microsoft.com/office/drawing/2014/main" id="{B6023EFF-9210-41A2-C707-1E27070BA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3" y="6172200"/>
            <a:ext cx="522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29720" name="Line 3">
            <a:extLst>
              <a:ext uri="{FF2B5EF4-FFF2-40B4-BE49-F238E27FC236}">
                <a16:creationId xmlns:a16="http://schemas.microsoft.com/office/drawing/2014/main" id="{C351C8DA-7170-B9DC-D425-C183C26C6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248400"/>
            <a:ext cx="571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9138" name="Rectangle 34">
            <a:extLst>
              <a:ext uri="{FF2B5EF4-FFF2-40B4-BE49-F238E27FC236}">
                <a16:creationId xmlns:a16="http://schemas.microsoft.com/office/drawing/2014/main" id="{82BE3AF4-50C3-D8AB-8722-B836DB710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143000"/>
            <a:ext cx="457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600">
                <a:latin typeface="Arial" panose="020B0604020202020204" pitchFamily="34" charset="0"/>
              </a:rPr>
              <a:t>Here an increase in demand increased monopoly price and quantity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30" grpId="0"/>
      <p:bldP spid="559133" grpId="0"/>
      <p:bldP spid="559136" grpId="0"/>
      <p:bldP spid="559137" grpId="0"/>
      <p:bldP spid="5591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35E855C-13B5-F153-BA63-6BF8B671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DF7C610-F6D6-481E-B820-8AF59A317B0B}" type="slidenum">
              <a:rPr lang="en-CA" altLang="en-US" sz="1400">
                <a:latin typeface="Arial" panose="020B0604020202020204" pitchFamily="34" charset="0"/>
              </a:rPr>
              <a:pPr eaLnBrk="1" hangingPunct="1"/>
              <a:t>28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0723" name="WordArt 2">
            <a:extLst>
              <a:ext uri="{FF2B5EF4-FFF2-40B4-BE49-F238E27FC236}">
                <a16:creationId xmlns:a16="http://schemas.microsoft.com/office/drawing/2014/main" id="{093238F5-AF69-040E-B18D-DBF2B2333B3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486403" name="Text Box 3">
            <a:extLst>
              <a:ext uri="{FF2B5EF4-FFF2-40B4-BE49-F238E27FC236}">
                <a16:creationId xmlns:a16="http://schemas.microsoft.com/office/drawing/2014/main" id="{35D275A1-AB3B-0264-9BBD-A84974328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71625"/>
            <a:ext cx="91440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An ice cream monopolist with a MC curve of MC=Q originally faced a demand curve of P=20-2Q.  Due to an increase in temperature, demand shifted to P=35-2Q.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Calculate the change in price and quantity due to this shift in demand.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3CF003C-DDD6-353A-DE7A-AA42A047C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3E78B7B-135F-498C-8B6D-1524BEB2B904}" type="slidenum">
              <a:rPr lang="en-CA" altLang="en-US" sz="1400">
                <a:latin typeface="Arial" panose="020B0604020202020204" pitchFamily="34" charset="0"/>
              </a:rPr>
              <a:pPr eaLnBrk="1" hangingPunct="1"/>
              <a:t>29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1747" name="WordArt 2">
            <a:extLst>
              <a:ext uri="{FF2B5EF4-FFF2-40B4-BE49-F238E27FC236}">
                <a16:creationId xmlns:a16="http://schemas.microsoft.com/office/drawing/2014/main" id="{D3D61E1C-1802-EBCD-9291-228DBFAEDBF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518147" name="Text Box 3">
            <a:extLst>
              <a:ext uri="{FF2B5EF4-FFF2-40B4-BE49-F238E27FC236}">
                <a16:creationId xmlns:a16="http://schemas.microsoft.com/office/drawing/2014/main" id="{6206FDB8-DEF2-5F9D-0375-81E9AEB44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ORIGINALLY:		P=20-2Q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MR=20-4Q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MR=MC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20-4Q=Q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4=Q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P=20-2Q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P=20-2(4)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55CC2DE-6585-34D0-3C1F-C18182085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58F9C50-5A1D-4AC6-98ED-130E2DC40FC4}" type="slidenum">
              <a:rPr lang="en-CA" altLang="en-US" sz="1400">
                <a:latin typeface="Arial" panose="020B0604020202020204" pitchFamily="34" charset="0"/>
              </a:rPr>
              <a:pPr eaLnBrk="1" hangingPunct="1"/>
              <a:t>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8195" name="WordArt 2">
            <a:extLst>
              <a:ext uri="{FF2B5EF4-FFF2-40B4-BE49-F238E27FC236}">
                <a16:creationId xmlns:a16="http://schemas.microsoft.com/office/drawing/2014/main" id="{83CD99BA-07F9-819D-B122-D37511892B2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11.1 Monopoly Features </a:t>
            </a:r>
          </a:p>
        </p:txBody>
      </p:sp>
      <p:sp>
        <p:nvSpPr>
          <p:cNvPr id="486403" name="Text Box 3">
            <a:extLst>
              <a:ext uri="{FF2B5EF4-FFF2-40B4-BE49-F238E27FC236}">
                <a16:creationId xmlns:a16="http://schemas.microsoft.com/office/drawing/2014/main" id="{8C331F3F-C313-4907-1AC3-0AAC46B4B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71625"/>
            <a:ext cx="914400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 MONOPLY is an industry where there is only ONE producer/seller.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The monopolist is the market; they face the market demand curve P(Q).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By lowering price, the monopolist is able to sell more goods.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2AC30E7-2A42-56F8-242C-199C31EB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94DC367-5904-43A8-811B-F65EE634348B}" type="slidenum">
              <a:rPr lang="en-CA" altLang="en-US" sz="1400">
                <a:latin typeface="Arial" panose="020B0604020202020204" pitchFamily="34" charset="0"/>
              </a:rPr>
              <a:pPr eaLnBrk="1" hangingPunct="1"/>
              <a:t>30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2771" name="WordArt 2">
            <a:extLst>
              <a:ext uri="{FF2B5EF4-FFF2-40B4-BE49-F238E27FC236}">
                <a16:creationId xmlns:a16="http://schemas.microsoft.com/office/drawing/2014/main" id="{C49AC4F1-94E3-A665-66C7-EEEA90B9B11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560131" name="Text Box 3">
            <a:extLst>
              <a:ext uri="{FF2B5EF4-FFF2-40B4-BE49-F238E27FC236}">
                <a16:creationId xmlns:a16="http://schemas.microsoft.com/office/drawing/2014/main" id="{E4E2A2A8-A4DA-DA0A-8B68-95A0E666B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45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AFTER DEMAND SHIFT:	P=35-2Q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MR=35-4Q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MR=MC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35-4Q=Q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7=Q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P=35-2Q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P=35-2(7)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P=21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794BF8-2828-7D50-42E2-B3B246861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46280B-913D-411C-9130-50FB4DB2F4AF}" type="slidenum">
              <a:rPr lang="en-CA" altLang="en-US" sz="1400">
                <a:latin typeface="Arial" panose="020B0604020202020204" pitchFamily="34" charset="0"/>
              </a:rPr>
              <a:pPr eaLnBrk="1" hangingPunct="1"/>
              <a:t>31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3795" name="WordArt 2">
            <a:extLst>
              <a:ext uri="{FF2B5EF4-FFF2-40B4-BE49-F238E27FC236}">
                <a16:creationId xmlns:a16="http://schemas.microsoft.com/office/drawing/2014/main" id="{D19B243B-94A9-44E7-DB2C-22CF03928B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544771" name="Text Box 3">
            <a:extLst>
              <a:ext uri="{FF2B5EF4-FFF2-40B4-BE49-F238E27FC236}">
                <a16:creationId xmlns:a16="http://schemas.microsoft.com/office/drawing/2014/main" id="{73B44A65-E68A-7568-F4B9-FB9C4E288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4000">
                <a:latin typeface="Tahoma" panose="020B0604030504040204" pitchFamily="34" charset="0"/>
              </a:rPr>
              <a:t>The shift in demand caused:</a:t>
            </a:r>
          </a:p>
          <a:p>
            <a:endParaRPr lang="en-CA" altLang="en-US" sz="4000">
              <a:latin typeface="Tahoma" panose="020B0604030504040204" pitchFamily="34" charset="0"/>
            </a:endParaRPr>
          </a:p>
          <a:p>
            <a:r>
              <a:rPr lang="en-CA" altLang="en-US" sz="4000">
                <a:latin typeface="Tahoma" panose="020B0604030504040204" pitchFamily="34" charset="0"/>
              </a:rPr>
              <a:t>-An increase in monopoly price of</a:t>
            </a:r>
            <a:r>
              <a:rPr lang="en-US" altLang="en-US" sz="4000">
                <a:latin typeface="Tahoma" panose="020B0604030504040204" pitchFamily="34" charset="0"/>
              </a:rPr>
              <a:t> $9 ($21-$12)</a:t>
            </a:r>
          </a:p>
          <a:p>
            <a:endParaRPr lang="en-US" altLang="en-US" sz="4000">
              <a:latin typeface="Tahoma" panose="020B0604030504040204" pitchFamily="34" charset="0"/>
            </a:endParaRPr>
          </a:p>
          <a:p>
            <a:r>
              <a:rPr lang="en-US" altLang="en-US" sz="4000">
                <a:latin typeface="Tahoma" panose="020B0604030504040204" pitchFamily="34" charset="0"/>
              </a:rPr>
              <a:t>-An increase in quantity produced of 3 cones (7-4)					</a:t>
            </a:r>
          </a:p>
          <a:p>
            <a:pPr lvl="2"/>
            <a:endParaRPr lang="en-CA" altLang="en-US" sz="4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2236C-06F5-8920-576E-1FB990E2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43E1E60-62D5-4404-A2F8-37E23ECAF06A}" type="slidenum">
              <a:rPr lang="en-CA" altLang="en-US" sz="1400">
                <a:latin typeface="Arial" panose="020B0604020202020204" pitchFamily="34" charset="0"/>
              </a:rPr>
              <a:pPr eaLnBrk="1" hangingPunct="1"/>
              <a:t>32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3A3D9A53-0FF4-4CC2-4D52-BFDD1F409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B8181424-02B3-5847-EA91-F389D1269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Shifts in marginal cost</a:t>
            </a:r>
          </a:p>
        </p:txBody>
      </p:sp>
      <p:sp>
        <p:nvSpPr>
          <p:cNvPr id="561156" name="Rectangle 4">
            <a:extLst>
              <a:ext uri="{FF2B5EF4-FFF2-40B4-BE49-F238E27FC236}">
                <a16:creationId xmlns:a16="http://schemas.microsoft.com/office/drawing/2014/main" id="{62611BF3-3493-792F-6B63-97D8BCB310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A shift in marginal cost will create a new equilibrium (MR=MC)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400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This new equilibrium will cause a new price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400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4000"/>
              <a:t>Increases in cost will always raise price and decrease quantity supplied for a monopolist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6" grpId="0" build="p" bldLvl="5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142646B9-5B69-647D-C032-057023640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04B70E3-BA4D-4F15-BFBD-DACD92E808C7}" type="slidenum">
              <a:rPr lang="en-CA" altLang="en-US" sz="1400">
                <a:latin typeface="Arial" panose="020B0604020202020204" pitchFamily="34" charset="0"/>
              </a:rPr>
              <a:pPr eaLnBrk="1" hangingPunct="1"/>
              <a:t>33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00C55F39-5AF4-1FD3-0116-5317C4547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17475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35844" name="Text Box 3">
            <a:extLst>
              <a:ext uri="{FF2B5EF4-FFF2-40B4-BE49-F238E27FC236}">
                <a16:creationId xmlns:a16="http://schemas.microsoft.com/office/drawing/2014/main" id="{F7767DC9-83F7-EBBF-E18C-37B0EEEA2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6213475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35845" name="Line 4">
            <a:extLst>
              <a:ext uri="{FF2B5EF4-FFF2-40B4-BE49-F238E27FC236}">
                <a16:creationId xmlns:a16="http://schemas.microsoft.com/office/drawing/2014/main" id="{F1DD19D9-608D-E7E5-B25D-572EBD15C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44958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846" name="Line 5">
            <a:extLst>
              <a:ext uri="{FF2B5EF4-FFF2-40B4-BE49-F238E27FC236}">
                <a16:creationId xmlns:a16="http://schemas.microsoft.com/office/drawing/2014/main" id="{2CA482B8-C642-0E33-247F-28B04A227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2286000" cy="487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847" name="Text Box 6">
            <a:extLst>
              <a:ext uri="{FF2B5EF4-FFF2-40B4-BE49-F238E27FC236}">
                <a16:creationId xmlns:a16="http://schemas.microsoft.com/office/drawing/2014/main" id="{57D4A3AA-CE46-9318-889E-535B71B27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5626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35848" name="Text Box 7">
            <a:extLst>
              <a:ext uri="{FF2B5EF4-FFF2-40B4-BE49-F238E27FC236}">
                <a16:creationId xmlns:a16="http://schemas.microsoft.com/office/drawing/2014/main" id="{6A25D4DE-7FC5-2C7B-94A4-0FCAACFE6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400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35849" name="Line 8">
            <a:extLst>
              <a:ext uri="{FF2B5EF4-FFF2-40B4-BE49-F238E27FC236}">
                <a16:creationId xmlns:a16="http://schemas.microsoft.com/office/drawing/2014/main" id="{302085C3-4522-70D5-4B52-F513895E1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19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850" name="Text Box 9">
            <a:extLst>
              <a:ext uri="{FF2B5EF4-FFF2-40B4-BE49-F238E27FC236}">
                <a16:creationId xmlns:a16="http://schemas.microsoft.com/office/drawing/2014/main" id="{411406B8-1A5C-DB69-9118-5944CEF28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172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35851" name="Line 10">
            <a:extLst>
              <a:ext uri="{FF2B5EF4-FFF2-40B4-BE49-F238E27FC236}">
                <a16:creationId xmlns:a16="http://schemas.microsoft.com/office/drawing/2014/main" id="{5D39B7D6-4523-5CF6-0C19-F685B8C6F3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2743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852" name="Text Box 11">
            <a:extLst>
              <a:ext uri="{FF2B5EF4-FFF2-40B4-BE49-F238E27FC236}">
                <a16:creationId xmlns:a16="http://schemas.microsoft.com/office/drawing/2014/main" id="{4A7A234F-675F-C359-AB8F-3E5E303E0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514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0</a:t>
            </a:r>
            <a:endParaRPr lang="en-GB" altLang="en-US" b="1"/>
          </a:p>
        </p:txBody>
      </p:sp>
      <p:sp>
        <p:nvSpPr>
          <p:cNvPr id="35853" name="Line 12">
            <a:extLst>
              <a:ext uri="{FF2B5EF4-FFF2-40B4-BE49-F238E27FC236}">
                <a16:creationId xmlns:a16="http://schemas.microsoft.com/office/drawing/2014/main" id="{1CD6397D-866D-6444-2894-005A5485D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143000"/>
            <a:ext cx="274320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854" name="Text Box 13">
            <a:extLst>
              <a:ext uri="{FF2B5EF4-FFF2-40B4-BE49-F238E27FC236}">
                <a16:creationId xmlns:a16="http://schemas.microsoft.com/office/drawing/2014/main" id="{3B0C9F2B-5438-7A62-F7D7-EFBF00AEA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762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35855" name="Line 16">
            <a:extLst>
              <a:ext uri="{FF2B5EF4-FFF2-40B4-BE49-F238E27FC236}">
                <a16:creationId xmlns:a16="http://schemas.microsoft.com/office/drawing/2014/main" id="{538A77C2-9986-7DCC-42C7-B30A2E1763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457200"/>
            <a:ext cx="0" cy="579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17" name="Line 17">
            <a:extLst>
              <a:ext uri="{FF2B5EF4-FFF2-40B4-BE49-F238E27FC236}">
                <a16:creationId xmlns:a16="http://schemas.microsoft.com/office/drawing/2014/main" id="{4CE2BB20-157F-991C-4280-09B4D685D3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533400"/>
            <a:ext cx="2057400" cy="3200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18" name="Text Box 18">
            <a:extLst>
              <a:ext uri="{FF2B5EF4-FFF2-40B4-BE49-F238E27FC236}">
                <a16:creationId xmlns:a16="http://schemas.microsoft.com/office/drawing/2014/main" id="{2222B848-1835-4128-6578-91A08FF5C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04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3300"/>
                </a:solidFill>
              </a:rPr>
              <a:t>MC</a:t>
            </a:r>
            <a:r>
              <a:rPr lang="en-GB" altLang="en-US" b="1" baseline="-25000">
                <a:solidFill>
                  <a:srgbClr val="FF3300"/>
                </a:solidFill>
              </a:rPr>
              <a:t>1</a:t>
            </a:r>
            <a:endParaRPr lang="en-GB" altLang="en-US" b="1">
              <a:solidFill>
                <a:srgbClr val="FF3300"/>
              </a:solidFill>
            </a:endParaRPr>
          </a:p>
        </p:txBody>
      </p:sp>
      <p:sp>
        <p:nvSpPr>
          <p:cNvPr id="563219" name="Line 19">
            <a:extLst>
              <a:ext uri="{FF2B5EF4-FFF2-40B4-BE49-F238E27FC236}">
                <a16:creationId xmlns:a16="http://schemas.microsoft.com/office/drawing/2014/main" id="{8DE9317F-6BE8-5E9A-9FD7-FBD2767E7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21" name="Text Box 21">
            <a:extLst>
              <a:ext uri="{FF2B5EF4-FFF2-40B4-BE49-F238E27FC236}">
                <a16:creationId xmlns:a16="http://schemas.microsoft.com/office/drawing/2014/main" id="{A849018C-7A6E-0C59-4651-AAC74C282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12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563222" name="Text Box 22">
            <a:extLst>
              <a:ext uri="{FF2B5EF4-FFF2-40B4-BE49-F238E27FC236}">
                <a16:creationId xmlns:a16="http://schemas.microsoft.com/office/drawing/2014/main" id="{5B75A6B9-77C7-79A4-D9D4-5B8E0A968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172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35861" name="Line 23">
            <a:extLst>
              <a:ext uri="{FF2B5EF4-FFF2-40B4-BE49-F238E27FC236}">
                <a16:creationId xmlns:a16="http://schemas.microsoft.com/office/drawing/2014/main" id="{E4A52363-FF62-4E5A-886E-8CB666B1D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248400"/>
            <a:ext cx="571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24" name="Rectangle 24">
            <a:extLst>
              <a:ext uri="{FF2B5EF4-FFF2-40B4-BE49-F238E27FC236}">
                <a16:creationId xmlns:a16="http://schemas.microsoft.com/office/drawing/2014/main" id="{5ABFB5CE-3EF5-A518-72EC-C3B888DE2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143000"/>
            <a:ext cx="457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600">
                <a:latin typeface="Arial" panose="020B0604020202020204" pitchFamily="34" charset="0"/>
              </a:rPr>
              <a:t>An increase in cost increases monopoly price and decreases quantity supplied</a:t>
            </a:r>
          </a:p>
        </p:txBody>
      </p:sp>
      <p:sp>
        <p:nvSpPr>
          <p:cNvPr id="563225" name="Line 25">
            <a:extLst>
              <a:ext uri="{FF2B5EF4-FFF2-40B4-BE49-F238E27FC236}">
                <a16:creationId xmlns:a16="http://schemas.microsoft.com/office/drawing/2014/main" id="{E77B090B-742B-CD9A-8258-D7C91E70AF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2286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18" grpId="0"/>
      <p:bldP spid="563221" grpId="0"/>
      <p:bldP spid="563222" grpId="0"/>
      <p:bldP spid="5632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476B40B-FBC8-3B20-FD46-8AC9AD6A7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BDDC31-BADA-4140-807B-B418ECC8A95F}" type="slidenum">
              <a:rPr lang="en-CA" altLang="en-US" sz="1400">
                <a:latin typeface="Arial" panose="020B0604020202020204" pitchFamily="34" charset="0"/>
              </a:rPr>
              <a:pPr eaLnBrk="1" hangingPunct="1"/>
              <a:t>34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6867" name="WordArt 2">
            <a:extLst>
              <a:ext uri="{FF2B5EF4-FFF2-40B4-BE49-F238E27FC236}">
                <a16:creationId xmlns:a16="http://schemas.microsoft.com/office/drawing/2014/main" id="{A488A720-A65B-2D94-71E7-92F82D2891D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11.5 Welfare Effects of Monopolies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46819" name="Text Box 3">
            <a:extLst>
              <a:ext uri="{FF2B5EF4-FFF2-40B4-BE49-F238E27FC236}">
                <a16:creationId xmlns:a16="http://schemas.microsoft.com/office/drawing/2014/main" id="{4F306A3A-E137-2C4F-A548-F59AA9E6C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350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We saw before how a perfectly competitive market maximized consumer and producer surplus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Since a monopoly decreases output to increase prices, a monopoly will normally create a DEADWEIGHT LOSS: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21AF9CF5-7322-A975-1D1D-7EE93E04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EE5B421-22E8-4930-BCA9-0A37BD72727E}" type="slidenum">
              <a:rPr lang="en-CA" altLang="en-US" sz="1400">
                <a:latin typeface="Arial" panose="020B0604020202020204" pitchFamily="34" charset="0"/>
              </a:rPr>
              <a:pPr eaLnBrk="1" hangingPunct="1"/>
              <a:t>35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7891" name="Freeform 30">
            <a:extLst>
              <a:ext uri="{FF2B5EF4-FFF2-40B4-BE49-F238E27FC236}">
                <a16:creationId xmlns:a16="http://schemas.microsoft.com/office/drawing/2014/main" id="{1D0445EB-2E8E-62A7-EDB4-326FFFFC889D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2438400" cy="2133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7892" name="Freeform 29">
            <a:extLst>
              <a:ext uri="{FF2B5EF4-FFF2-40B4-BE49-F238E27FC236}">
                <a16:creationId xmlns:a16="http://schemas.microsoft.com/office/drawing/2014/main" id="{05FDF643-AD1B-DBCC-3DB6-EC403CD174BB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7893" name="Freeform 28">
            <a:extLst>
              <a:ext uri="{FF2B5EF4-FFF2-40B4-BE49-F238E27FC236}">
                <a16:creationId xmlns:a16="http://schemas.microsoft.com/office/drawing/2014/main" id="{A9881249-B288-E5E7-791C-AC0844E44232}"/>
              </a:ext>
            </a:extLst>
          </p:cNvPr>
          <p:cNvSpPr>
            <a:spLocks/>
          </p:cNvSpPr>
          <p:nvPr/>
        </p:nvSpPr>
        <p:spPr bwMode="auto">
          <a:xfrm>
            <a:off x="533400" y="3505200"/>
            <a:ext cx="2514600" cy="2514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7894" name="Line 3">
            <a:extLst>
              <a:ext uri="{FF2B5EF4-FFF2-40B4-BE49-F238E27FC236}">
                <a16:creationId xmlns:a16="http://schemas.microsoft.com/office/drawing/2014/main" id="{EE15A1AC-F7A9-B805-52A6-321F61D9E8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5" name="Line 4">
            <a:extLst>
              <a:ext uri="{FF2B5EF4-FFF2-40B4-BE49-F238E27FC236}">
                <a16:creationId xmlns:a16="http://schemas.microsoft.com/office/drawing/2014/main" id="{7A9BF5E7-7601-DCD7-334C-F8B2EB26A3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6" name="Line 5">
            <a:extLst>
              <a:ext uri="{FF2B5EF4-FFF2-40B4-BE49-F238E27FC236}">
                <a16:creationId xmlns:a16="http://schemas.microsoft.com/office/drawing/2014/main" id="{E57E7077-2469-E255-E832-6FE5AAE239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7" name="Text Box 6">
            <a:extLst>
              <a:ext uri="{FF2B5EF4-FFF2-40B4-BE49-F238E27FC236}">
                <a16:creationId xmlns:a16="http://schemas.microsoft.com/office/drawing/2014/main" id="{9AEA09DC-29F0-A398-74E2-E47AAF415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8288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37898" name="Line 7">
            <a:extLst>
              <a:ext uri="{FF2B5EF4-FFF2-40B4-BE49-F238E27FC236}">
                <a16:creationId xmlns:a16="http://schemas.microsoft.com/office/drawing/2014/main" id="{E1359B51-6EE6-8FA2-01B3-8F2492596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18160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9" name="Text Box 8">
            <a:extLst>
              <a:ext uri="{FF2B5EF4-FFF2-40B4-BE49-F238E27FC236}">
                <a16:creationId xmlns:a16="http://schemas.microsoft.com/office/drawing/2014/main" id="{A0F30D0F-3B49-C9C9-653E-4B33D224E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37900" name="Line 9">
            <a:extLst>
              <a:ext uri="{FF2B5EF4-FFF2-40B4-BE49-F238E27FC236}">
                <a16:creationId xmlns:a16="http://schemas.microsoft.com/office/drawing/2014/main" id="{B75E43D0-24B4-D3D1-96F1-9087B9110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2667000" cy="5292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01" name="Text Box 10">
            <a:extLst>
              <a:ext uri="{FF2B5EF4-FFF2-40B4-BE49-F238E27FC236}">
                <a16:creationId xmlns:a16="http://schemas.microsoft.com/office/drawing/2014/main" id="{8BDC55AA-E15C-853B-A89F-86AA1C8A6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37902" name="Line 11">
            <a:extLst>
              <a:ext uri="{FF2B5EF4-FFF2-40B4-BE49-F238E27FC236}">
                <a16:creationId xmlns:a16="http://schemas.microsoft.com/office/drawing/2014/main" id="{7269CEF4-DE97-9E04-D155-754CB712A4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03" name="Line 12">
            <a:extLst>
              <a:ext uri="{FF2B5EF4-FFF2-40B4-BE49-F238E27FC236}">
                <a16:creationId xmlns:a16="http://schemas.microsoft.com/office/drawing/2014/main" id="{F0D74849-572D-847E-CD90-9F19BCC8F8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78125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04" name="Text Box 13">
            <a:extLst>
              <a:ext uri="{FF2B5EF4-FFF2-40B4-BE49-F238E27FC236}">
                <a16:creationId xmlns:a16="http://schemas.microsoft.com/office/drawing/2014/main" id="{86938DA6-3ACD-834E-7C5C-ADE5719CB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37905" name="Text Box 14">
            <a:extLst>
              <a:ext uri="{FF2B5EF4-FFF2-40B4-BE49-F238E27FC236}">
                <a16:creationId xmlns:a16="http://schemas.microsoft.com/office/drawing/2014/main" id="{D8BA8025-1CD2-6B80-5A69-6890606D2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37906" name="Line 15">
            <a:extLst>
              <a:ext uri="{FF2B5EF4-FFF2-40B4-BE49-F238E27FC236}">
                <a16:creationId xmlns:a16="http://schemas.microsoft.com/office/drawing/2014/main" id="{91821A12-37B1-5DD8-5791-1E7BB7F0F8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07" name="Text Box 16">
            <a:extLst>
              <a:ext uri="{FF2B5EF4-FFF2-40B4-BE49-F238E27FC236}">
                <a16:creationId xmlns:a16="http://schemas.microsoft.com/office/drawing/2014/main" id="{BEE25FB0-9827-C350-48B2-589406C26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37908" name="Line 17">
            <a:extLst>
              <a:ext uri="{FF2B5EF4-FFF2-40B4-BE49-F238E27FC236}">
                <a16:creationId xmlns:a16="http://schemas.microsoft.com/office/drawing/2014/main" id="{648CCBD3-83F0-2536-65E2-1ECDC5B0A3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09" name="Text Box 18">
            <a:extLst>
              <a:ext uri="{FF2B5EF4-FFF2-40B4-BE49-F238E27FC236}">
                <a16:creationId xmlns:a16="http://schemas.microsoft.com/office/drawing/2014/main" id="{D00E9237-F8BC-4B58-3993-576680792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37910" name="Text Box 19">
            <a:extLst>
              <a:ext uri="{FF2B5EF4-FFF2-40B4-BE49-F238E27FC236}">
                <a16:creationId xmlns:a16="http://schemas.microsoft.com/office/drawing/2014/main" id="{69E9CEB6-E141-C15F-68EF-90063E6E3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5924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CS with competition: A+B+C</a:t>
            </a:r>
          </a:p>
          <a:p>
            <a:r>
              <a:rPr lang="en-GB" altLang="en-US" sz="3600" b="1"/>
              <a:t>PS with competition: D+E</a:t>
            </a:r>
          </a:p>
        </p:txBody>
      </p:sp>
      <p:sp>
        <p:nvSpPr>
          <p:cNvPr id="37911" name="Text Box 20">
            <a:extLst>
              <a:ext uri="{FF2B5EF4-FFF2-40B4-BE49-F238E27FC236}">
                <a16:creationId xmlns:a16="http://schemas.microsoft.com/office/drawing/2014/main" id="{CD72F77F-59DD-91ED-7F14-61E9ABBB7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37912" name="Text Box 21">
            <a:extLst>
              <a:ext uri="{FF2B5EF4-FFF2-40B4-BE49-F238E27FC236}">
                <a16:creationId xmlns:a16="http://schemas.microsoft.com/office/drawing/2014/main" id="{4109F959-59E5-2E90-1D2D-B7A33FB18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37913" name="Text Box 22">
            <a:extLst>
              <a:ext uri="{FF2B5EF4-FFF2-40B4-BE49-F238E27FC236}">
                <a16:creationId xmlns:a16="http://schemas.microsoft.com/office/drawing/2014/main" id="{A0257BA3-C919-B844-0A2C-9E8411281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37914" name="Text Box 23">
            <a:extLst>
              <a:ext uri="{FF2B5EF4-FFF2-40B4-BE49-F238E27FC236}">
                <a16:creationId xmlns:a16="http://schemas.microsoft.com/office/drawing/2014/main" id="{2A0D3908-896C-16F3-76F2-CC91B8307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37915" name="Text Box 24">
            <a:extLst>
              <a:ext uri="{FF2B5EF4-FFF2-40B4-BE49-F238E27FC236}">
                <a16:creationId xmlns:a16="http://schemas.microsoft.com/office/drawing/2014/main" id="{FB0D6F3A-E499-B705-0207-A51EBDE6F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>
            <a:extLst>
              <a:ext uri="{FF2B5EF4-FFF2-40B4-BE49-F238E27FC236}">
                <a16:creationId xmlns:a16="http://schemas.microsoft.com/office/drawing/2014/main" id="{66392574-20D3-77C6-EE9D-882700AA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F58E729-EE61-404B-B46F-2BC5A3A70C10}" type="slidenum">
              <a:rPr lang="en-CA" altLang="en-US" sz="1400">
                <a:latin typeface="Arial" panose="020B0604020202020204" pitchFamily="34" charset="0"/>
              </a:rPr>
              <a:pPr eaLnBrk="1" hangingPunct="1"/>
              <a:t>36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5279" name="Freeform 31">
            <a:extLst>
              <a:ext uri="{FF2B5EF4-FFF2-40B4-BE49-F238E27FC236}">
                <a16:creationId xmlns:a16="http://schemas.microsoft.com/office/drawing/2014/main" id="{935E5733-3623-22E9-BA2A-3B47F88D244C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8916" name="Freeform 30">
            <a:extLst>
              <a:ext uri="{FF2B5EF4-FFF2-40B4-BE49-F238E27FC236}">
                <a16:creationId xmlns:a16="http://schemas.microsoft.com/office/drawing/2014/main" id="{DF4FC6FD-F0B7-467E-8607-D922BD7A1425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8917" name="Freeform 2">
            <a:extLst>
              <a:ext uri="{FF2B5EF4-FFF2-40B4-BE49-F238E27FC236}">
                <a16:creationId xmlns:a16="http://schemas.microsoft.com/office/drawing/2014/main" id="{2A780121-B8F9-FDCF-9DEF-860534D85BB1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5251" name="Freeform 3">
            <a:extLst>
              <a:ext uri="{FF2B5EF4-FFF2-40B4-BE49-F238E27FC236}">
                <a16:creationId xmlns:a16="http://schemas.microsoft.com/office/drawing/2014/main" id="{00F1CCC8-238D-3689-54C7-7DAA0DA62041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8919" name="Line 5">
            <a:extLst>
              <a:ext uri="{FF2B5EF4-FFF2-40B4-BE49-F238E27FC236}">
                <a16:creationId xmlns:a16="http://schemas.microsoft.com/office/drawing/2014/main" id="{F034DA11-0A38-CB82-805C-B3A070286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0" name="Line 6">
            <a:extLst>
              <a:ext uri="{FF2B5EF4-FFF2-40B4-BE49-F238E27FC236}">
                <a16:creationId xmlns:a16="http://schemas.microsoft.com/office/drawing/2014/main" id="{34ADC57D-F0C1-F981-D786-79BF79DF73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1" name="Line 7">
            <a:extLst>
              <a:ext uri="{FF2B5EF4-FFF2-40B4-BE49-F238E27FC236}">
                <a16:creationId xmlns:a16="http://schemas.microsoft.com/office/drawing/2014/main" id="{3FDBA891-57C0-1FE4-3E6D-C2CE3F1DD8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2" name="Text Box 8">
            <a:extLst>
              <a:ext uri="{FF2B5EF4-FFF2-40B4-BE49-F238E27FC236}">
                <a16:creationId xmlns:a16="http://schemas.microsoft.com/office/drawing/2014/main" id="{F68D0133-FCF7-BA18-BB40-B44253A3A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1524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38923" name="Line 9">
            <a:extLst>
              <a:ext uri="{FF2B5EF4-FFF2-40B4-BE49-F238E27FC236}">
                <a16:creationId xmlns:a16="http://schemas.microsoft.com/office/drawing/2014/main" id="{03C838D2-2598-F57F-4B3B-6E8380B60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4" name="Text Box 10">
            <a:extLst>
              <a:ext uri="{FF2B5EF4-FFF2-40B4-BE49-F238E27FC236}">
                <a16:creationId xmlns:a16="http://schemas.microsoft.com/office/drawing/2014/main" id="{C38E2570-EB84-FFDC-AB4D-A45B6CF75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38925" name="Line 11">
            <a:extLst>
              <a:ext uri="{FF2B5EF4-FFF2-40B4-BE49-F238E27FC236}">
                <a16:creationId xmlns:a16="http://schemas.microsoft.com/office/drawing/2014/main" id="{9A077434-4986-2CED-14C9-724C559E61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6" name="Text Box 12">
            <a:extLst>
              <a:ext uri="{FF2B5EF4-FFF2-40B4-BE49-F238E27FC236}">
                <a16:creationId xmlns:a16="http://schemas.microsoft.com/office/drawing/2014/main" id="{63681EA6-4991-3F78-DD94-D40AA0FCA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38927" name="Line 13">
            <a:extLst>
              <a:ext uri="{FF2B5EF4-FFF2-40B4-BE49-F238E27FC236}">
                <a16:creationId xmlns:a16="http://schemas.microsoft.com/office/drawing/2014/main" id="{200CF4B0-31C5-ECCE-04C5-81941A5C9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8" name="Line 14">
            <a:extLst>
              <a:ext uri="{FF2B5EF4-FFF2-40B4-BE49-F238E27FC236}">
                <a16:creationId xmlns:a16="http://schemas.microsoft.com/office/drawing/2014/main" id="{5B38FBB3-952E-5C18-F2F5-E741745475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29" name="Text Box 15">
            <a:extLst>
              <a:ext uri="{FF2B5EF4-FFF2-40B4-BE49-F238E27FC236}">
                <a16:creationId xmlns:a16="http://schemas.microsoft.com/office/drawing/2014/main" id="{2A03B2C2-1DC2-D5F1-7179-0DD458DE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38930" name="Text Box 16">
            <a:extLst>
              <a:ext uri="{FF2B5EF4-FFF2-40B4-BE49-F238E27FC236}">
                <a16:creationId xmlns:a16="http://schemas.microsoft.com/office/drawing/2014/main" id="{E17D9516-1C35-134D-8DB9-0FEC5FFF4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38931" name="Line 17">
            <a:extLst>
              <a:ext uri="{FF2B5EF4-FFF2-40B4-BE49-F238E27FC236}">
                <a16:creationId xmlns:a16="http://schemas.microsoft.com/office/drawing/2014/main" id="{F40F1BA2-4B83-B6BA-3DFB-E2F0564BF1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32" name="Text Box 18">
            <a:extLst>
              <a:ext uri="{FF2B5EF4-FFF2-40B4-BE49-F238E27FC236}">
                <a16:creationId xmlns:a16="http://schemas.microsoft.com/office/drawing/2014/main" id="{01F1389A-57BE-6A9D-8DA0-E1241D3C8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38933" name="Line 19">
            <a:extLst>
              <a:ext uri="{FF2B5EF4-FFF2-40B4-BE49-F238E27FC236}">
                <a16:creationId xmlns:a16="http://schemas.microsoft.com/office/drawing/2014/main" id="{C5696EDD-5C06-7472-7E96-F8E04B35B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934" name="Text Box 20">
            <a:extLst>
              <a:ext uri="{FF2B5EF4-FFF2-40B4-BE49-F238E27FC236}">
                <a16:creationId xmlns:a16="http://schemas.microsoft.com/office/drawing/2014/main" id="{BC18AC32-DF8B-6D06-86FF-E85A21979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38935" name="Text Box 22">
            <a:extLst>
              <a:ext uri="{FF2B5EF4-FFF2-40B4-BE49-F238E27FC236}">
                <a16:creationId xmlns:a16="http://schemas.microsoft.com/office/drawing/2014/main" id="{BD218283-9834-20F0-EFD7-E7C93A21D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38936" name="Text Box 23">
            <a:extLst>
              <a:ext uri="{FF2B5EF4-FFF2-40B4-BE49-F238E27FC236}">
                <a16:creationId xmlns:a16="http://schemas.microsoft.com/office/drawing/2014/main" id="{615C709B-CB07-7B24-B23B-894654AAD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38937" name="Text Box 24">
            <a:extLst>
              <a:ext uri="{FF2B5EF4-FFF2-40B4-BE49-F238E27FC236}">
                <a16:creationId xmlns:a16="http://schemas.microsoft.com/office/drawing/2014/main" id="{56A418C9-D4F1-8165-936F-B168C7221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38938" name="Text Box 25">
            <a:extLst>
              <a:ext uri="{FF2B5EF4-FFF2-40B4-BE49-F238E27FC236}">
                <a16:creationId xmlns:a16="http://schemas.microsoft.com/office/drawing/2014/main" id="{29B0C856-1B90-0800-2F1A-9A30BFA17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38939" name="Text Box 26">
            <a:extLst>
              <a:ext uri="{FF2B5EF4-FFF2-40B4-BE49-F238E27FC236}">
                <a16:creationId xmlns:a16="http://schemas.microsoft.com/office/drawing/2014/main" id="{16B1FB27-A71D-CCEC-CBF1-EC51EE661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565275" name="Text Box 27">
            <a:extLst>
              <a:ext uri="{FF2B5EF4-FFF2-40B4-BE49-F238E27FC236}">
                <a16:creationId xmlns:a16="http://schemas.microsoft.com/office/drawing/2014/main" id="{C56F3968-AB59-D292-7648-E761BF142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971800"/>
            <a:ext cx="2660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DWL = C+E</a:t>
            </a:r>
          </a:p>
        </p:txBody>
      </p:sp>
      <p:sp>
        <p:nvSpPr>
          <p:cNvPr id="38941" name="Text Box 28">
            <a:extLst>
              <a:ext uri="{FF2B5EF4-FFF2-40B4-BE49-F238E27FC236}">
                <a16:creationId xmlns:a16="http://schemas.microsoft.com/office/drawing/2014/main" id="{0249C2B4-1AA8-801A-43C6-852678451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"/>
            <a:ext cx="47879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CS with monopoly: A  </a:t>
            </a:r>
          </a:p>
          <a:p>
            <a:r>
              <a:rPr lang="en-GB" altLang="en-US" sz="3600" b="1"/>
              <a:t>PS with monopoly:B+D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7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DCDCC9-E7D0-3440-A1F9-360BBD41B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3CA6CB7-8622-4268-BD64-C8939E31DFB5}" type="slidenum">
              <a:rPr lang="en-CA" altLang="en-US" sz="1400">
                <a:latin typeface="Arial" panose="020B0604020202020204" pitchFamily="34" charset="0"/>
              </a:rPr>
              <a:pPr eaLnBrk="1" hangingPunct="1"/>
              <a:t>37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9939" name="WordArt 2">
            <a:extLst>
              <a:ext uri="{FF2B5EF4-FFF2-40B4-BE49-F238E27FC236}">
                <a16:creationId xmlns:a16="http://schemas.microsoft.com/office/drawing/2014/main" id="{F124D391-3EFC-483A-B9F9-E217DD7545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1905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Rent Seeking</a:t>
            </a:r>
          </a:p>
        </p:txBody>
      </p:sp>
      <p:sp>
        <p:nvSpPr>
          <p:cNvPr id="519171" name="Text Box 3">
            <a:extLst>
              <a:ext uri="{FF2B5EF4-FFF2-40B4-BE49-F238E27FC236}">
                <a16:creationId xmlns:a16="http://schemas.microsoft.com/office/drawing/2014/main" id="{14946669-AF35-2485-4173-BE6B75ECF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Since P</a:t>
            </a:r>
            <a:r>
              <a:rPr lang="en-CA" altLang="en-US" sz="3200" baseline="-25000">
                <a:latin typeface="Tahoma" panose="020B0604030504040204" pitchFamily="34" charset="0"/>
              </a:rPr>
              <a:t>M</a:t>
            </a:r>
            <a:r>
              <a:rPr lang="en-CA" altLang="en-US" sz="3200">
                <a:latin typeface="Tahoma" panose="020B0604030504040204" pitchFamily="34" charset="0"/>
              </a:rPr>
              <a:t>&gt;AC for most Monopolists, they earn ECONOMIC PROFIT.  There is an incentive for a monopoly to </a:t>
            </a:r>
            <a:r>
              <a:rPr lang="en-CA" altLang="en-US" sz="3200" u="sng">
                <a:latin typeface="Tahoma" panose="020B0604030504040204" pitchFamily="34" charset="0"/>
              </a:rPr>
              <a:t>maintain</a:t>
            </a:r>
            <a:r>
              <a:rPr lang="en-CA" altLang="en-US" sz="3200">
                <a:latin typeface="Tahoma" panose="020B0604030504040204" pitchFamily="34" charset="0"/>
              </a:rPr>
              <a:t> market power.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RENT SEEKING is any activity aimed an creating or preserving monopoly power: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Government lobbying/bribes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Advertising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Hiring Thugs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This rent seeking behaviour is a social cost beyond simple deadweight losses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>
            <a:extLst>
              <a:ext uri="{FF2B5EF4-FFF2-40B4-BE49-F238E27FC236}">
                <a16:creationId xmlns:a16="http://schemas.microsoft.com/office/drawing/2014/main" id="{C520D195-8AC0-1B0D-F451-7511CDEF1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7583D17-E530-4DC4-BCCD-2602BCB24DF6}" type="slidenum">
              <a:rPr lang="en-CA" altLang="en-US" sz="1400">
                <a:latin typeface="Arial" panose="020B0604020202020204" pitchFamily="34" charset="0"/>
              </a:rPr>
              <a:pPr eaLnBrk="1" hangingPunct="1"/>
              <a:t>38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6274" name="Freeform 2">
            <a:extLst>
              <a:ext uri="{FF2B5EF4-FFF2-40B4-BE49-F238E27FC236}">
                <a16:creationId xmlns:a16="http://schemas.microsoft.com/office/drawing/2014/main" id="{823BCBC2-FC94-2B4E-2676-5760A048E9A7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964" name="Freeform 3">
            <a:extLst>
              <a:ext uri="{FF2B5EF4-FFF2-40B4-BE49-F238E27FC236}">
                <a16:creationId xmlns:a16="http://schemas.microsoft.com/office/drawing/2014/main" id="{5365200A-6504-73BF-3E32-0B846D217048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965" name="Freeform 4">
            <a:extLst>
              <a:ext uri="{FF2B5EF4-FFF2-40B4-BE49-F238E27FC236}">
                <a16:creationId xmlns:a16="http://schemas.microsoft.com/office/drawing/2014/main" id="{9542B094-2E32-528A-F9B2-041485201670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6277" name="Freeform 5">
            <a:extLst>
              <a:ext uri="{FF2B5EF4-FFF2-40B4-BE49-F238E27FC236}">
                <a16:creationId xmlns:a16="http://schemas.microsoft.com/office/drawing/2014/main" id="{725C5C23-DE4B-3C1D-B3DE-5AC54743E7E1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967" name="Line 6">
            <a:extLst>
              <a:ext uri="{FF2B5EF4-FFF2-40B4-BE49-F238E27FC236}">
                <a16:creationId xmlns:a16="http://schemas.microsoft.com/office/drawing/2014/main" id="{C4650F84-DA9F-97C9-3617-E031757F1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68" name="Line 7">
            <a:extLst>
              <a:ext uri="{FF2B5EF4-FFF2-40B4-BE49-F238E27FC236}">
                <a16:creationId xmlns:a16="http://schemas.microsoft.com/office/drawing/2014/main" id="{60948C78-05D3-74FA-FD0B-0A27278A33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69" name="Line 8">
            <a:extLst>
              <a:ext uri="{FF2B5EF4-FFF2-40B4-BE49-F238E27FC236}">
                <a16:creationId xmlns:a16="http://schemas.microsoft.com/office/drawing/2014/main" id="{B4D47A76-0BB7-1907-D741-C5BA254796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70" name="Text Box 9">
            <a:extLst>
              <a:ext uri="{FF2B5EF4-FFF2-40B4-BE49-F238E27FC236}">
                <a16:creationId xmlns:a16="http://schemas.microsoft.com/office/drawing/2014/main" id="{1E0A3BB8-2353-FF05-9799-42EF56A47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1524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40971" name="Line 10">
            <a:extLst>
              <a:ext uri="{FF2B5EF4-FFF2-40B4-BE49-F238E27FC236}">
                <a16:creationId xmlns:a16="http://schemas.microsoft.com/office/drawing/2014/main" id="{7DAF1E75-A008-7A7A-F79F-2241FC2430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72" name="Text Box 11">
            <a:extLst>
              <a:ext uri="{FF2B5EF4-FFF2-40B4-BE49-F238E27FC236}">
                <a16:creationId xmlns:a16="http://schemas.microsoft.com/office/drawing/2014/main" id="{C817FCE1-E0AB-E7D7-F1AA-9C403E9DC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FE606BA4-3CC3-D170-94CF-828A3F971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40974" name="Line 15">
            <a:extLst>
              <a:ext uri="{FF2B5EF4-FFF2-40B4-BE49-F238E27FC236}">
                <a16:creationId xmlns:a16="http://schemas.microsoft.com/office/drawing/2014/main" id="{2D4B87C9-B23F-E4EF-68DF-6BBFBC865E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75" name="Text Box 16">
            <a:extLst>
              <a:ext uri="{FF2B5EF4-FFF2-40B4-BE49-F238E27FC236}">
                <a16:creationId xmlns:a16="http://schemas.microsoft.com/office/drawing/2014/main" id="{5CA844B3-D3B9-F36E-D4DD-5BF33DCED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40976" name="Text Box 17">
            <a:extLst>
              <a:ext uri="{FF2B5EF4-FFF2-40B4-BE49-F238E27FC236}">
                <a16:creationId xmlns:a16="http://schemas.microsoft.com/office/drawing/2014/main" id="{836DA1A2-A26C-33D7-895C-C7D9222CF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40977" name="Text Box 19">
            <a:extLst>
              <a:ext uri="{FF2B5EF4-FFF2-40B4-BE49-F238E27FC236}">
                <a16:creationId xmlns:a16="http://schemas.microsoft.com/office/drawing/2014/main" id="{F9F89C84-7E15-EAE2-3F1C-DF5B7B865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40978" name="Line 20">
            <a:extLst>
              <a:ext uri="{FF2B5EF4-FFF2-40B4-BE49-F238E27FC236}">
                <a16:creationId xmlns:a16="http://schemas.microsoft.com/office/drawing/2014/main" id="{7481F078-B8C1-4F61-A3EB-A41DCB7961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79" name="Text Box 21">
            <a:extLst>
              <a:ext uri="{FF2B5EF4-FFF2-40B4-BE49-F238E27FC236}">
                <a16:creationId xmlns:a16="http://schemas.microsoft.com/office/drawing/2014/main" id="{66F9A4D0-D1F8-F9C2-817F-C36F8DB8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40980" name="Text Box 22">
            <a:extLst>
              <a:ext uri="{FF2B5EF4-FFF2-40B4-BE49-F238E27FC236}">
                <a16:creationId xmlns:a16="http://schemas.microsoft.com/office/drawing/2014/main" id="{CC5267C0-120F-13D4-A629-41A198830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566301" name="Freeform 29">
            <a:extLst>
              <a:ext uri="{FF2B5EF4-FFF2-40B4-BE49-F238E27FC236}">
                <a16:creationId xmlns:a16="http://schemas.microsoft.com/office/drawing/2014/main" id="{02170E53-78CE-FC51-A6EF-B9B381C173C5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982" name="Text Box 23">
            <a:extLst>
              <a:ext uri="{FF2B5EF4-FFF2-40B4-BE49-F238E27FC236}">
                <a16:creationId xmlns:a16="http://schemas.microsoft.com/office/drawing/2014/main" id="{71239175-5F10-B957-49FB-A13D0F202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40983" name="Text Box 24">
            <a:extLst>
              <a:ext uri="{FF2B5EF4-FFF2-40B4-BE49-F238E27FC236}">
                <a16:creationId xmlns:a16="http://schemas.microsoft.com/office/drawing/2014/main" id="{5B843577-E6CD-0784-2791-6556E40C1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40984" name="Text Box 25">
            <a:extLst>
              <a:ext uri="{FF2B5EF4-FFF2-40B4-BE49-F238E27FC236}">
                <a16:creationId xmlns:a16="http://schemas.microsoft.com/office/drawing/2014/main" id="{DA5F5F6A-0C87-C455-D356-B8F8AB8C8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40985" name="Text Box 26">
            <a:extLst>
              <a:ext uri="{FF2B5EF4-FFF2-40B4-BE49-F238E27FC236}">
                <a16:creationId xmlns:a16="http://schemas.microsoft.com/office/drawing/2014/main" id="{3D8CB05A-9068-506A-A842-B865146BD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566299" name="Text Box 27">
            <a:extLst>
              <a:ext uri="{FF2B5EF4-FFF2-40B4-BE49-F238E27FC236}">
                <a16:creationId xmlns:a16="http://schemas.microsoft.com/office/drawing/2014/main" id="{88D28AB1-1C2B-5B48-B5B7-EA1BA3B62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133600"/>
            <a:ext cx="2660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DWL = C+E</a:t>
            </a:r>
          </a:p>
        </p:txBody>
      </p:sp>
      <p:sp>
        <p:nvSpPr>
          <p:cNvPr id="566300" name="Text Box 28">
            <a:extLst>
              <a:ext uri="{FF2B5EF4-FFF2-40B4-BE49-F238E27FC236}">
                <a16:creationId xmlns:a16="http://schemas.microsoft.com/office/drawing/2014/main" id="{F57C79FF-AE16-F7F3-8401-242B87DBB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62000"/>
            <a:ext cx="6737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Maximum rent seeking cost=B+D</a:t>
            </a:r>
          </a:p>
        </p:txBody>
      </p:sp>
      <p:sp>
        <p:nvSpPr>
          <p:cNvPr id="40988" name="Line 12">
            <a:extLst>
              <a:ext uri="{FF2B5EF4-FFF2-40B4-BE49-F238E27FC236}">
                <a16:creationId xmlns:a16="http://schemas.microsoft.com/office/drawing/2014/main" id="{4F364EFD-0000-6E76-B250-12D24A6FB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89" name="Line 18">
            <a:extLst>
              <a:ext uri="{FF2B5EF4-FFF2-40B4-BE49-F238E27FC236}">
                <a16:creationId xmlns:a16="http://schemas.microsoft.com/office/drawing/2014/main" id="{EFCDFE91-747D-3155-1338-CBE3935BD3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0990" name="Line 14">
            <a:extLst>
              <a:ext uri="{FF2B5EF4-FFF2-40B4-BE49-F238E27FC236}">
                <a16:creationId xmlns:a16="http://schemas.microsoft.com/office/drawing/2014/main" id="{89CB3834-B192-A095-FDA2-5A5D0651B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99" grpId="0"/>
      <p:bldP spid="56630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E846844-2006-258A-61A1-1E75D6FE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31F699A-395E-43A4-8FA6-B1EF5D888B55}" type="slidenum">
              <a:rPr lang="en-CA" altLang="en-US" sz="1400">
                <a:latin typeface="Arial" panose="020B0604020202020204" pitchFamily="34" charset="0"/>
              </a:rPr>
              <a:pPr eaLnBrk="1" hangingPunct="1"/>
              <a:t>39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1987" name="WordArt 2">
            <a:extLst>
              <a:ext uri="{FF2B5EF4-FFF2-40B4-BE49-F238E27FC236}">
                <a16:creationId xmlns:a16="http://schemas.microsoft.com/office/drawing/2014/main" id="{D454248A-96A7-DBFA-961A-9C7B32DABAD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11.6 Why Monopolies?</a:t>
            </a:r>
          </a:p>
        </p:txBody>
      </p:sp>
      <p:sp>
        <p:nvSpPr>
          <p:cNvPr id="558083" name="Text Box 3">
            <a:extLst>
              <a:ext uri="{FF2B5EF4-FFF2-40B4-BE49-F238E27FC236}">
                <a16:creationId xmlns:a16="http://schemas.microsoft.com/office/drawing/2014/main" id="{5B003D26-723E-B117-73F5-6CDC6B90F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231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Monopolies exist for a number of reasons, some “good”, some “bad”: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Natural Monopolies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Barriers to Entry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Structural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Legal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Strategic	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80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657143E-D547-0EFB-942C-65143B229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1E4BFE-4375-44FC-8846-5CEC40EF7D46}" type="slidenum">
              <a:rPr lang="en-CA" altLang="en-US" sz="1400">
                <a:latin typeface="Arial" panose="020B0604020202020204" pitchFamily="34" charset="0"/>
              </a:rPr>
              <a:pPr eaLnBrk="1" hangingPunct="1"/>
              <a:t>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9219" name="WordArt 2">
            <a:extLst>
              <a:ext uri="{FF2B5EF4-FFF2-40B4-BE49-F238E27FC236}">
                <a16:creationId xmlns:a16="http://schemas.microsoft.com/office/drawing/2014/main" id="{7701B9A3-18FE-0FB3-D628-8C4FA15659D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11.2 Monopolist Profit</a:t>
            </a:r>
          </a:p>
        </p:txBody>
      </p:sp>
      <p:sp>
        <p:nvSpPr>
          <p:cNvPr id="518147" name="Text Box 3">
            <a:extLst>
              <a:ext uri="{FF2B5EF4-FFF2-40B4-BE49-F238E27FC236}">
                <a16:creationId xmlns:a16="http://schemas.microsoft.com/office/drawing/2014/main" id="{D6B5D420-1248-0404-7C1E-BFFE2253C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83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 monopolist faces the market demand curve: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P=f(Q) 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ie: P=a-bQ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A monopolist’s revenue is equal to: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TR=PQ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ie: TR=aQ-bQ</a:t>
            </a:r>
            <a:r>
              <a:rPr lang="en-CA" altLang="en-US" sz="3200" baseline="30000">
                <a:latin typeface="Tahoma" panose="020B0604030504040204" pitchFamily="34" charset="0"/>
              </a:rPr>
              <a:t>2</a:t>
            </a:r>
          </a:p>
          <a:p>
            <a:pPr algn="ctr"/>
            <a:endParaRPr lang="en-CA" altLang="en-US" sz="3200" baseline="300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A monopolist’s costs increase with production: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TC=f(Q)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ie: TC=Q</a:t>
            </a:r>
            <a:r>
              <a:rPr lang="en-CA" altLang="en-US" sz="3200" baseline="30000">
                <a:latin typeface="Tahoma" panose="020B0604030504040204" pitchFamily="34" charset="0"/>
              </a:rPr>
              <a:t>2</a:t>
            </a:r>
            <a:endParaRPr lang="en-CA" altLang="en-US" sz="3200">
              <a:latin typeface="Tahoma" panose="020B0604030504040204" pitchFamily="34" charset="0"/>
            </a:endParaRP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E1C3F86-1620-F858-E93F-21DC854D5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9901817-8D54-42EA-A459-FE9F766017D0}" type="slidenum">
              <a:rPr lang="en-CA" altLang="en-US" sz="1400">
                <a:latin typeface="Arial" panose="020B0604020202020204" pitchFamily="34" charset="0"/>
              </a:rPr>
              <a:pPr eaLnBrk="1" hangingPunct="1"/>
              <a:t>40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3011" name="WordArt 2">
            <a:extLst>
              <a:ext uri="{FF2B5EF4-FFF2-40B4-BE49-F238E27FC236}">
                <a16:creationId xmlns:a16="http://schemas.microsoft.com/office/drawing/2014/main" id="{A22BB164-574D-FD76-286E-EEFBDDBED04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Natural Monopolies</a:t>
            </a:r>
          </a:p>
        </p:txBody>
      </p:sp>
      <p:sp>
        <p:nvSpPr>
          <p:cNvPr id="487427" name="Text Box 3">
            <a:extLst>
              <a:ext uri="{FF2B5EF4-FFF2-40B4-BE49-F238E27FC236}">
                <a16:creationId xmlns:a16="http://schemas.microsoft.com/office/drawing/2014/main" id="{207E8BD5-D85A-3DD0-8059-A0EA9A29D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A natural monopoly exists in an industry with INCREASING RETURNS TO SCALE: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One large firm is a natural monopoly if it can supply the total market at a lower total cost than any other 2 firms: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7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7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A21F4541-6204-7964-BC1C-0EEC4C6F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4ADCFF2-62BC-4D0E-AE01-F14A1A192C63}" type="slidenum">
              <a:rPr lang="en-CA" altLang="en-US" sz="1400">
                <a:latin typeface="Arial" panose="020B0604020202020204" pitchFamily="34" charset="0"/>
              </a:rPr>
              <a:pPr eaLnBrk="1" hangingPunct="1"/>
              <a:t>41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4035" name="Line 2">
            <a:extLst>
              <a:ext uri="{FF2B5EF4-FFF2-40B4-BE49-F238E27FC236}">
                <a16:creationId xmlns:a16="http://schemas.microsoft.com/office/drawing/2014/main" id="{13965B65-2468-AF56-391F-84490C3616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6019800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36" name="Line 3">
            <a:extLst>
              <a:ext uri="{FF2B5EF4-FFF2-40B4-BE49-F238E27FC236}">
                <a16:creationId xmlns:a16="http://schemas.microsoft.com/office/drawing/2014/main" id="{727B5A6B-119E-CBAC-A04F-D25E6178B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" y="6858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37" name="Text Box 4">
            <a:extLst>
              <a:ext uri="{FF2B5EF4-FFF2-40B4-BE49-F238E27FC236}">
                <a16:creationId xmlns:a16="http://schemas.microsoft.com/office/drawing/2014/main" id="{D62C1952-5880-214D-BC5D-71ECF0EBA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324600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44038" name="Text Box 5">
            <a:extLst>
              <a:ext uri="{FF2B5EF4-FFF2-40B4-BE49-F238E27FC236}">
                <a16:creationId xmlns:a16="http://schemas.microsoft.com/office/drawing/2014/main" id="{48F4593C-D99F-D4AB-6E33-ABC33E4FE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44039" name="Line 6">
            <a:extLst>
              <a:ext uri="{FF2B5EF4-FFF2-40B4-BE49-F238E27FC236}">
                <a16:creationId xmlns:a16="http://schemas.microsoft.com/office/drawing/2014/main" id="{2C298ABB-EA8F-1D5D-60EC-A9BC5ADCF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95400"/>
            <a:ext cx="5105400" cy="472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40" name="Text Box 7">
            <a:extLst>
              <a:ext uri="{FF2B5EF4-FFF2-40B4-BE49-F238E27FC236}">
                <a16:creationId xmlns:a16="http://schemas.microsoft.com/office/drawing/2014/main" id="{C20496ED-6A6F-DB8D-F466-AD16106F5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4864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44041" name="Arc 8">
            <a:extLst>
              <a:ext uri="{FF2B5EF4-FFF2-40B4-BE49-F238E27FC236}">
                <a16:creationId xmlns:a16="http://schemas.microsoft.com/office/drawing/2014/main" id="{7409FF3C-B98E-A540-1A72-A97D9FC82280}"/>
              </a:ext>
            </a:extLst>
          </p:cNvPr>
          <p:cNvSpPr>
            <a:spLocks/>
          </p:cNvSpPr>
          <p:nvPr/>
        </p:nvSpPr>
        <p:spPr bwMode="auto">
          <a:xfrm>
            <a:off x="965200" y="1143000"/>
            <a:ext cx="7112000" cy="4040188"/>
          </a:xfrm>
          <a:custGeom>
            <a:avLst/>
            <a:gdLst>
              <a:gd name="T0" fmla="*/ 2147483647 w 34482"/>
              <a:gd name="T1" fmla="*/ 2147483647 h 21600"/>
              <a:gd name="T2" fmla="*/ 0 w 34482"/>
              <a:gd name="T3" fmla="*/ 2147483647 h 21600"/>
              <a:gd name="T4" fmla="*/ 2147483647 w 34482"/>
              <a:gd name="T5" fmla="*/ 0 h 21600"/>
              <a:gd name="T6" fmla="*/ 0 60000 65536"/>
              <a:gd name="T7" fmla="*/ 0 60000 65536"/>
              <a:gd name="T8" fmla="*/ 0 60000 65536"/>
              <a:gd name="T9" fmla="*/ 0 w 34482"/>
              <a:gd name="T10" fmla="*/ 0 h 21600"/>
              <a:gd name="T11" fmla="*/ 34482 w 34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82" h="21600" fill="none" extrusionOk="0">
                <a:moveTo>
                  <a:pt x="34482" y="16922"/>
                </a:moveTo>
                <a:cubicBezTo>
                  <a:pt x="30663" y="19951"/>
                  <a:pt x="25932" y="21599"/>
                  <a:pt x="21058" y="21600"/>
                </a:cubicBezTo>
                <a:cubicBezTo>
                  <a:pt x="10981" y="21600"/>
                  <a:pt x="2244" y="14633"/>
                  <a:pt x="0" y="4809"/>
                </a:cubicBezTo>
              </a:path>
              <a:path w="34482" h="21600" stroke="0" extrusionOk="0">
                <a:moveTo>
                  <a:pt x="34482" y="16922"/>
                </a:moveTo>
                <a:cubicBezTo>
                  <a:pt x="30663" y="19951"/>
                  <a:pt x="25932" y="21599"/>
                  <a:pt x="21058" y="21600"/>
                </a:cubicBezTo>
                <a:cubicBezTo>
                  <a:pt x="10981" y="21600"/>
                  <a:pt x="2244" y="14633"/>
                  <a:pt x="0" y="4809"/>
                </a:cubicBezTo>
                <a:lnTo>
                  <a:pt x="21058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42" name="Text Box 9">
            <a:extLst>
              <a:ext uri="{FF2B5EF4-FFF2-40B4-BE49-F238E27FC236}">
                <a16:creationId xmlns:a16="http://schemas.microsoft.com/office/drawing/2014/main" id="{5283C0A1-DE24-A2A4-2CC6-8E9C9047D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8100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AC</a:t>
            </a:r>
          </a:p>
        </p:txBody>
      </p:sp>
      <p:sp>
        <p:nvSpPr>
          <p:cNvPr id="567306" name="Text Box 10">
            <a:extLst>
              <a:ext uri="{FF2B5EF4-FFF2-40B4-BE49-F238E27FC236}">
                <a16:creationId xmlns:a16="http://schemas.microsoft.com/office/drawing/2014/main" id="{FDB8BF8E-4D55-82FE-CA1E-71F7DBF9C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990600"/>
            <a:ext cx="56388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If total market quantity is 45,000, one firm has a natural monopoly</a:t>
            </a:r>
          </a:p>
        </p:txBody>
      </p:sp>
      <p:sp>
        <p:nvSpPr>
          <p:cNvPr id="44044" name="Text Box 11">
            <a:extLst>
              <a:ext uri="{FF2B5EF4-FFF2-40B4-BE49-F238E27FC236}">
                <a16:creationId xmlns:a16="http://schemas.microsoft.com/office/drawing/2014/main" id="{D32E9F5E-015C-87C6-06B0-46AF9390A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2400"/>
            <a:ext cx="716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u="sng">
                <a:latin typeface="Tahoma" panose="020B0604030504040204" pitchFamily="34" charset="0"/>
              </a:rPr>
              <a:t>Example:</a:t>
            </a:r>
            <a:r>
              <a:rPr lang="en-US" altLang="en-US" sz="3200">
                <a:latin typeface="Tahoma" panose="020B0604030504040204" pitchFamily="34" charset="0"/>
              </a:rPr>
              <a:t>  Natural Monopoly</a:t>
            </a:r>
          </a:p>
        </p:txBody>
      </p:sp>
      <p:sp>
        <p:nvSpPr>
          <p:cNvPr id="44045" name="Line 12">
            <a:extLst>
              <a:ext uri="{FF2B5EF4-FFF2-40B4-BE49-F238E27FC236}">
                <a16:creationId xmlns:a16="http://schemas.microsoft.com/office/drawing/2014/main" id="{7EC14443-AF8B-B733-E02B-FE9E8C9A9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105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46" name="Text Box 13">
            <a:extLst>
              <a:ext uri="{FF2B5EF4-FFF2-40B4-BE49-F238E27FC236}">
                <a16:creationId xmlns:a16="http://schemas.microsoft.com/office/drawing/2014/main" id="{0ECEFB03-2682-313E-ECC6-E8FB44FC2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198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45,000</a:t>
            </a:r>
          </a:p>
        </p:txBody>
      </p:sp>
      <p:sp>
        <p:nvSpPr>
          <p:cNvPr id="44047" name="Line 14">
            <a:extLst>
              <a:ext uri="{FF2B5EF4-FFF2-40B4-BE49-F238E27FC236}">
                <a16:creationId xmlns:a16="http://schemas.microsoft.com/office/drawing/2014/main" id="{D6D2465A-9ACC-DA1F-8A5B-4B998941095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191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48" name="Text Box 15">
            <a:extLst>
              <a:ext uri="{FF2B5EF4-FFF2-40B4-BE49-F238E27FC236}">
                <a16:creationId xmlns:a16="http://schemas.microsoft.com/office/drawing/2014/main" id="{B43DE8C2-8644-A7F6-D61B-4173E47F1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960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22,500</a:t>
            </a:r>
          </a:p>
        </p:txBody>
      </p:sp>
      <p:sp>
        <p:nvSpPr>
          <p:cNvPr id="44049" name="Line 16">
            <a:extLst>
              <a:ext uri="{FF2B5EF4-FFF2-40B4-BE49-F238E27FC236}">
                <a16:creationId xmlns:a16="http://schemas.microsoft.com/office/drawing/2014/main" id="{036540AB-1EDD-C8EE-AB7D-544ACB092E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191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050" name="Line 17">
            <a:extLst>
              <a:ext uri="{FF2B5EF4-FFF2-40B4-BE49-F238E27FC236}">
                <a16:creationId xmlns:a16="http://schemas.microsoft.com/office/drawing/2014/main" id="{72AB6CDB-F566-CD08-E545-803160C8AE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51054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0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F7154068-F233-948B-664D-305FB217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C13F82D-ACCD-4570-A33C-B14111556A90}" type="slidenum">
              <a:rPr lang="en-CA" altLang="en-US" sz="1400">
                <a:latin typeface="Arial" panose="020B0604020202020204" pitchFamily="34" charset="0"/>
              </a:rPr>
              <a:pPr eaLnBrk="1" hangingPunct="1"/>
              <a:t>42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5059" name="Line 2">
            <a:extLst>
              <a:ext uri="{FF2B5EF4-FFF2-40B4-BE49-F238E27FC236}">
                <a16:creationId xmlns:a16="http://schemas.microsoft.com/office/drawing/2014/main" id="{6A765DA1-F883-1BF8-8A36-7D017D3E0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6019800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5D815D57-DDAC-F36E-7C4D-05EEC196CB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" y="6858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B0525E96-1A40-44CC-E444-E70DD8CDE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791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45062" name="Text Box 5">
            <a:extLst>
              <a:ext uri="{FF2B5EF4-FFF2-40B4-BE49-F238E27FC236}">
                <a16:creationId xmlns:a16="http://schemas.microsoft.com/office/drawing/2014/main" id="{72082AB1-9E96-F46C-937A-48F4D7E37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45063" name="Line 6">
            <a:extLst>
              <a:ext uri="{FF2B5EF4-FFF2-40B4-BE49-F238E27FC236}">
                <a16:creationId xmlns:a16="http://schemas.microsoft.com/office/drawing/2014/main" id="{AFC78B46-B6E3-CF45-D948-66DA73E19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95400"/>
            <a:ext cx="5105400" cy="472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4" name="Text Box 7">
            <a:extLst>
              <a:ext uri="{FF2B5EF4-FFF2-40B4-BE49-F238E27FC236}">
                <a16:creationId xmlns:a16="http://schemas.microsoft.com/office/drawing/2014/main" id="{D4C89693-8479-F9DB-EDDC-D6A308979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4864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45065" name="Arc 8">
            <a:extLst>
              <a:ext uri="{FF2B5EF4-FFF2-40B4-BE49-F238E27FC236}">
                <a16:creationId xmlns:a16="http://schemas.microsoft.com/office/drawing/2014/main" id="{8575A001-0D37-CA97-1870-6F44DA53E2BA}"/>
              </a:ext>
            </a:extLst>
          </p:cNvPr>
          <p:cNvSpPr>
            <a:spLocks/>
          </p:cNvSpPr>
          <p:nvPr/>
        </p:nvSpPr>
        <p:spPr bwMode="auto">
          <a:xfrm>
            <a:off x="965200" y="1143000"/>
            <a:ext cx="7112000" cy="4040188"/>
          </a:xfrm>
          <a:custGeom>
            <a:avLst/>
            <a:gdLst>
              <a:gd name="T0" fmla="*/ 2147483647 w 34482"/>
              <a:gd name="T1" fmla="*/ 2147483647 h 21600"/>
              <a:gd name="T2" fmla="*/ 0 w 34482"/>
              <a:gd name="T3" fmla="*/ 2147483647 h 21600"/>
              <a:gd name="T4" fmla="*/ 2147483647 w 34482"/>
              <a:gd name="T5" fmla="*/ 0 h 21600"/>
              <a:gd name="T6" fmla="*/ 0 60000 65536"/>
              <a:gd name="T7" fmla="*/ 0 60000 65536"/>
              <a:gd name="T8" fmla="*/ 0 60000 65536"/>
              <a:gd name="T9" fmla="*/ 0 w 34482"/>
              <a:gd name="T10" fmla="*/ 0 h 21600"/>
              <a:gd name="T11" fmla="*/ 34482 w 34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82" h="21600" fill="none" extrusionOk="0">
                <a:moveTo>
                  <a:pt x="34482" y="16922"/>
                </a:moveTo>
                <a:cubicBezTo>
                  <a:pt x="30663" y="19951"/>
                  <a:pt x="25932" y="21599"/>
                  <a:pt x="21058" y="21600"/>
                </a:cubicBezTo>
                <a:cubicBezTo>
                  <a:pt x="10981" y="21600"/>
                  <a:pt x="2244" y="14633"/>
                  <a:pt x="0" y="4809"/>
                </a:cubicBezTo>
              </a:path>
              <a:path w="34482" h="21600" stroke="0" extrusionOk="0">
                <a:moveTo>
                  <a:pt x="34482" y="16922"/>
                </a:moveTo>
                <a:cubicBezTo>
                  <a:pt x="30663" y="19951"/>
                  <a:pt x="25932" y="21599"/>
                  <a:pt x="21058" y="21600"/>
                </a:cubicBezTo>
                <a:cubicBezTo>
                  <a:pt x="10981" y="21600"/>
                  <a:pt x="2244" y="14633"/>
                  <a:pt x="0" y="4809"/>
                </a:cubicBezTo>
                <a:lnTo>
                  <a:pt x="21058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6" name="Text Box 9">
            <a:extLst>
              <a:ext uri="{FF2B5EF4-FFF2-40B4-BE49-F238E27FC236}">
                <a16:creationId xmlns:a16="http://schemas.microsoft.com/office/drawing/2014/main" id="{AE6BAEDA-3021-9404-6647-38595E1F6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100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AC</a:t>
            </a:r>
          </a:p>
        </p:txBody>
      </p:sp>
      <p:sp>
        <p:nvSpPr>
          <p:cNvPr id="568330" name="Text Box 10">
            <a:extLst>
              <a:ext uri="{FF2B5EF4-FFF2-40B4-BE49-F238E27FC236}">
                <a16:creationId xmlns:a16="http://schemas.microsoft.com/office/drawing/2014/main" id="{8E030FF5-4757-3D9A-6C0A-D6D70AA47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990600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 dirty="0"/>
              <a:t>If total market quantity  increased to 80,000, the natural monopoly might not last</a:t>
            </a:r>
          </a:p>
        </p:txBody>
      </p:sp>
      <p:sp>
        <p:nvSpPr>
          <p:cNvPr id="45068" name="Text Box 11">
            <a:extLst>
              <a:ext uri="{FF2B5EF4-FFF2-40B4-BE49-F238E27FC236}">
                <a16:creationId xmlns:a16="http://schemas.microsoft.com/office/drawing/2014/main" id="{2ADE058F-ADFC-4852-426A-ECA6CAB8B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2400"/>
            <a:ext cx="716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u="sng">
                <a:latin typeface="Tahoma" panose="020B0604030504040204" pitchFamily="34" charset="0"/>
              </a:rPr>
              <a:t>Example:</a:t>
            </a:r>
            <a:r>
              <a:rPr lang="en-US" altLang="en-US" sz="3200">
                <a:latin typeface="Tahoma" panose="020B0604030504040204" pitchFamily="34" charset="0"/>
              </a:rPr>
              <a:t>  Natural Monopoly</a:t>
            </a:r>
          </a:p>
        </p:txBody>
      </p:sp>
      <p:sp>
        <p:nvSpPr>
          <p:cNvPr id="45069" name="Line 12">
            <a:extLst>
              <a:ext uri="{FF2B5EF4-FFF2-40B4-BE49-F238E27FC236}">
                <a16:creationId xmlns:a16="http://schemas.microsoft.com/office/drawing/2014/main" id="{32A6FAD5-A25B-C93A-79F1-09603FB53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419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70" name="Text Box 13">
            <a:extLst>
              <a:ext uri="{FF2B5EF4-FFF2-40B4-BE49-F238E27FC236}">
                <a16:creationId xmlns:a16="http://schemas.microsoft.com/office/drawing/2014/main" id="{830BD943-1FD3-D7AB-CD92-E19F2F278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60960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80,000</a:t>
            </a:r>
          </a:p>
        </p:txBody>
      </p:sp>
      <p:sp>
        <p:nvSpPr>
          <p:cNvPr id="45071" name="Line 14">
            <a:extLst>
              <a:ext uri="{FF2B5EF4-FFF2-40B4-BE49-F238E27FC236}">
                <a16:creationId xmlns:a16="http://schemas.microsoft.com/office/drawing/2014/main" id="{E665E0E0-408D-A495-C630-9F83D2BA2E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029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72" name="Text Box 15">
            <a:extLst>
              <a:ext uri="{FF2B5EF4-FFF2-40B4-BE49-F238E27FC236}">
                <a16:creationId xmlns:a16="http://schemas.microsoft.com/office/drawing/2014/main" id="{156B4EF4-D648-B3EF-F4C5-B376A2DBB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0960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40,000</a:t>
            </a:r>
          </a:p>
        </p:txBody>
      </p:sp>
      <p:sp>
        <p:nvSpPr>
          <p:cNvPr id="45073" name="Line 16">
            <a:extLst>
              <a:ext uri="{FF2B5EF4-FFF2-40B4-BE49-F238E27FC236}">
                <a16:creationId xmlns:a16="http://schemas.microsoft.com/office/drawing/2014/main" id="{34FCA08B-9A0D-3094-B4D0-D6AD217552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4196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74" name="Line 17">
            <a:extLst>
              <a:ext uri="{FF2B5EF4-FFF2-40B4-BE49-F238E27FC236}">
                <a16:creationId xmlns:a16="http://schemas.microsoft.com/office/drawing/2014/main" id="{EF74F51B-3EA1-7AFA-47F6-BDDD9384E5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953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3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A5FB336-26F4-D4A6-6F94-28BE75B7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0E27CDD-5ED1-4336-BC5C-19631D0198E3}" type="slidenum">
              <a:rPr lang="en-CA" altLang="en-US" sz="1400">
                <a:latin typeface="Arial" panose="020B0604020202020204" pitchFamily="34" charset="0"/>
              </a:rPr>
              <a:pPr eaLnBrk="1" hangingPunct="1"/>
              <a:t>43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6083" name="WordArt 2">
            <a:extLst>
              <a:ext uri="{FF2B5EF4-FFF2-40B4-BE49-F238E27FC236}">
                <a16:creationId xmlns:a16="http://schemas.microsoft.com/office/drawing/2014/main" id="{88BA80B6-77BA-3417-9429-99C16E35ED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Barriers to Entry </a:t>
            </a:r>
          </a:p>
        </p:txBody>
      </p:sp>
      <p:sp>
        <p:nvSpPr>
          <p:cNvPr id="525315" name="Text Box 3">
            <a:extLst>
              <a:ext uri="{FF2B5EF4-FFF2-40B4-BE49-F238E27FC236}">
                <a16:creationId xmlns:a16="http://schemas.microsoft.com/office/drawing/2014/main" id="{5953AB98-2057-98DB-303C-29C29802F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Normally, if economic profit is available in an industry, firms will enter until that profit is pushed to zero.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A BARRIER TO ENTRY is any factor that allows a firm to earn positive economic profit while making it unprofitable for another firm to 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93CCA0-04C8-F120-C725-40372898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E62B7DA-4A50-40C3-904E-C0FFFED055B7}" type="slidenum">
              <a:rPr lang="en-CA" altLang="en-US" sz="1400">
                <a:latin typeface="Arial" panose="020B0604020202020204" pitchFamily="34" charset="0"/>
              </a:rPr>
              <a:pPr eaLnBrk="1" hangingPunct="1"/>
              <a:t>44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31458" name="Text Box 2">
            <a:extLst>
              <a:ext uri="{FF2B5EF4-FFF2-40B4-BE49-F238E27FC236}">
                <a16:creationId xmlns:a16="http://schemas.microsoft.com/office/drawing/2014/main" id="{ECCE326A-C2CA-EB82-45E4-42ADE7816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 structural barrier to entry is a cost or demand advantage that prevents another firm from entering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-Cost Advantages (includes natural monop.)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-Positive Externalities (iTunes/Ebay)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-Advertising/Brand Dominance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(Kleenex, Heinz)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	-May be seen as strategic barrier</a:t>
            </a:r>
          </a:p>
        </p:txBody>
      </p:sp>
      <p:sp>
        <p:nvSpPr>
          <p:cNvPr id="47108" name="WordArt 3">
            <a:extLst>
              <a:ext uri="{FF2B5EF4-FFF2-40B4-BE49-F238E27FC236}">
                <a16:creationId xmlns:a16="http://schemas.microsoft.com/office/drawing/2014/main" id="{8EE15141-D9C0-CAB0-503F-72B0B7268D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Barrier to Entry - Structural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5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D37FB5B-712D-B323-2496-7F3575B26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6D59AED-A20E-4B4A-A29C-6E880C1601E5}" type="slidenum">
              <a:rPr lang="en-CA" altLang="en-US" sz="1400">
                <a:latin typeface="Arial" panose="020B0604020202020204" pitchFamily="34" charset="0"/>
              </a:rPr>
              <a:pPr eaLnBrk="1" hangingPunct="1"/>
              <a:t>45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8131" name="WordArt 2">
            <a:extLst>
              <a:ext uri="{FF2B5EF4-FFF2-40B4-BE49-F238E27FC236}">
                <a16:creationId xmlns:a16="http://schemas.microsoft.com/office/drawing/2014/main" id="{A906903A-B506-D8FB-1C84-BC12F9A5441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7872413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Barrier to Entry - Legal</a:t>
            </a:r>
          </a:p>
        </p:txBody>
      </p:sp>
      <p:sp>
        <p:nvSpPr>
          <p:cNvPr id="548867" name="Text Box 3">
            <a:extLst>
              <a:ext uri="{FF2B5EF4-FFF2-40B4-BE49-F238E27FC236}">
                <a16:creationId xmlns:a16="http://schemas.microsoft.com/office/drawing/2014/main" id="{CE54611A-4771-8BD8-4638-0EAE957C5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en-US" sz="3200">
                <a:latin typeface="Tahoma" panose="020B0604030504040204" pitchFamily="34" charset="0"/>
              </a:rPr>
              <a:t>A legal barrier to entry exists when a firm is legally protected from competition.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-Patents (encourages research)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-Exclusive Rights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	-ie: Marijuana growers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	-ie: Out-of-country vehicle inspections 		(ie: Canadian Tire)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	-ie: Printing Money (Canadian Mint)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	-ie: Degrees (Universities)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>
                <a:latin typeface="Tahoma" panose="020B0604030504040204" pitchFamily="34" charset="0"/>
              </a:rPr>
              <a:t>Often these barriers are set up for good reasons</a:t>
            </a:r>
          </a:p>
          <a:p>
            <a:endParaRPr lang="en-US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6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5524B1-6D01-79B6-1920-B446789C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646407-0C91-492D-8460-489B7E1D357C}" type="slidenum">
              <a:rPr lang="en-CA" altLang="en-US" sz="1400">
                <a:latin typeface="Arial" panose="020B0604020202020204" pitchFamily="34" charset="0"/>
              </a:rPr>
              <a:pPr eaLnBrk="1" hangingPunct="1"/>
              <a:t>46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9155" name="WordArt 2">
            <a:extLst>
              <a:ext uri="{FF2B5EF4-FFF2-40B4-BE49-F238E27FC236}">
                <a16:creationId xmlns:a16="http://schemas.microsoft.com/office/drawing/2014/main" id="{4BAEBFEB-44A3-85CD-1354-B159DC1EB8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7872413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Barriers to Entry - Strategic</a:t>
            </a:r>
          </a:p>
        </p:txBody>
      </p:sp>
      <p:sp>
        <p:nvSpPr>
          <p:cNvPr id="553987" name="Text Box 3">
            <a:extLst>
              <a:ext uri="{FF2B5EF4-FFF2-40B4-BE49-F238E27FC236}">
                <a16:creationId xmlns:a16="http://schemas.microsoft.com/office/drawing/2014/main" id="{BBF44E4B-484F-A118-0229-7D72DB573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11275"/>
            <a:ext cx="9144000" cy="545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3200">
                <a:solidFill>
                  <a:schemeClr val="bg1"/>
                </a:solidFill>
                <a:latin typeface="Tahoma" panose="020B0604030504040204" pitchFamily="34" charset="0"/>
              </a:rPr>
              <a:t>A strategic barrier to entry exists when a firm takes EXPLICT steps to prevent entry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-Operating at a loss/reduced profit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-Developing a Predatory Reputation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-”Unofficial” agreements to maintain monopoly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-Consumer Contracts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</a:rPr>
              <a:t>	-Incompatible inputs (ie: Phone numbers, memory cards, software, chargers, etc.)</a:t>
            </a:r>
          </a:p>
          <a:p>
            <a:pPr lvl="2" eaLnBrk="1" hangingPunct="1"/>
            <a:endParaRPr lang="en-US" altLang="en-US" sz="32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endParaRPr lang="en-US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87" grpId="0" build="p" bldLvl="3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>
            <a:extLst>
              <a:ext uri="{FF2B5EF4-FFF2-40B4-BE49-F238E27FC236}">
                <a16:creationId xmlns:a16="http://schemas.microsoft.com/office/drawing/2014/main" id="{CEA5CB45-6DB8-A5B3-C612-A38C30AE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0E0BC0A-FE3B-4FA4-8450-F692EA18E604}" type="slidenum">
              <a:rPr lang="en-CA" altLang="en-US" sz="1400">
                <a:latin typeface="Arial" panose="020B0604020202020204" pitchFamily="34" charset="0"/>
              </a:rPr>
              <a:pPr eaLnBrk="1" hangingPunct="1"/>
              <a:t>47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0179" name="Rectangle 32">
            <a:extLst>
              <a:ext uri="{FF2B5EF4-FFF2-40B4-BE49-F238E27FC236}">
                <a16:creationId xmlns:a16="http://schemas.microsoft.com/office/drawing/2014/main" id="{A55F1C7E-A7F9-B638-7A38-FBAE4DE7A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505200"/>
            <a:ext cx="1524000" cy="914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Line 6">
            <a:extLst>
              <a:ext uri="{FF2B5EF4-FFF2-40B4-BE49-F238E27FC236}">
                <a16:creationId xmlns:a16="http://schemas.microsoft.com/office/drawing/2014/main" id="{047CA499-99B6-2556-311E-5EF715EFB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1" name="Line 7">
            <a:extLst>
              <a:ext uri="{FF2B5EF4-FFF2-40B4-BE49-F238E27FC236}">
                <a16:creationId xmlns:a16="http://schemas.microsoft.com/office/drawing/2014/main" id="{4B75C579-BE5F-8A71-139F-0E5A441A4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2" name="Line 8">
            <a:extLst>
              <a:ext uri="{FF2B5EF4-FFF2-40B4-BE49-F238E27FC236}">
                <a16:creationId xmlns:a16="http://schemas.microsoft.com/office/drawing/2014/main" id="{D05583C4-0998-81CF-EB7F-00D843111B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3" name="Text Box 9">
            <a:extLst>
              <a:ext uri="{FF2B5EF4-FFF2-40B4-BE49-F238E27FC236}">
                <a16:creationId xmlns:a16="http://schemas.microsoft.com/office/drawing/2014/main" id="{1BE41E04-E153-534A-3EBB-9C5C98813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524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50184" name="Line 10">
            <a:extLst>
              <a:ext uri="{FF2B5EF4-FFF2-40B4-BE49-F238E27FC236}">
                <a16:creationId xmlns:a16="http://schemas.microsoft.com/office/drawing/2014/main" id="{AA9574C5-0C12-D980-ED1C-4C9E14216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5" name="Text Box 11">
            <a:extLst>
              <a:ext uri="{FF2B5EF4-FFF2-40B4-BE49-F238E27FC236}">
                <a16:creationId xmlns:a16="http://schemas.microsoft.com/office/drawing/2014/main" id="{0C8C5E64-2B0C-F6EF-5537-F54485E5F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50186" name="Text Box 12">
            <a:extLst>
              <a:ext uri="{FF2B5EF4-FFF2-40B4-BE49-F238E27FC236}">
                <a16:creationId xmlns:a16="http://schemas.microsoft.com/office/drawing/2014/main" id="{17DC9498-7618-86C5-45A6-97FC02B23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50187" name="Line 13">
            <a:extLst>
              <a:ext uri="{FF2B5EF4-FFF2-40B4-BE49-F238E27FC236}">
                <a16:creationId xmlns:a16="http://schemas.microsoft.com/office/drawing/2014/main" id="{E4EAF578-2089-DF8E-AA09-9C7DC4684E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8" name="Text Box 14">
            <a:extLst>
              <a:ext uri="{FF2B5EF4-FFF2-40B4-BE49-F238E27FC236}">
                <a16:creationId xmlns:a16="http://schemas.microsoft.com/office/drawing/2014/main" id="{9CA128DD-EE97-F911-4DE9-DC41A5580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50189" name="Text Box 15">
            <a:extLst>
              <a:ext uri="{FF2B5EF4-FFF2-40B4-BE49-F238E27FC236}">
                <a16:creationId xmlns:a16="http://schemas.microsoft.com/office/drawing/2014/main" id="{B0A5B42E-ABFF-FE04-6BCD-6398858C5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50190" name="Text Box 16">
            <a:extLst>
              <a:ext uri="{FF2B5EF4-FFF2-40B4-BE49-F238E27FC236}">
                <a16:creationId xmlns:a16="http://schemas.microsoft.com/office/drawing/2014/main" id="{ED068BF4-F7C9-953F-96BC-4C0AB9D6C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766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50191" name="Line 17">
            <a:extLst>
              <a:ext uri="{FF2B5EF4-FFF2-40B4-BE49-F238E27FC236}">
                <a16:creationId xmlns:a16="http://schemas.microsoft.com/office/drawing/2014/main" id="{EB49F63A-3FF1-89D2-928D-A8A4507FC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2" name="Text Box 18">
            <a:extLst>
              <a:ext uri="{FF2B5EF4-FFF2-40B4-BE49-F238E27FC236}">
                <a16:creationId xmlns:a16="http://schemas.microsoft.com/office/drawing/2014/main" id="{87B09294-04A3-9A71-D208-F289B11D7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569369" name="Text Box 25">
            <a:extLst>
              <a:ext uri="{FF2B5EF4-FFF2-40B4-BE49-F238E27FC236}">
                <a16:creationId xmlns:a16="http://schemas.microsoft.com/office/drawing/2014/main" id="{FE8F68C3-2EA5-E89E-0DED-A4720B7F7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914400"/>
            <a:ext cx="39624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If P</a:t>
            </a:r>
            <a:r>
              <a:rPr lang="en-GB" altLang="en-US" sz="3600" b="1" baseline="30000"/>
              <a:t>X</a:t>
            </a:r>
            <a:r>
              <a:rPr lang="en-GB" altLang="en-US" sz="3600" b="1" baseline="-25000"/>
              <a:t> </a:t>
            </a:r>
            <a:r>
              <a:rPr lang="en-GB" altLang="en-US" sz="3600" b="1"/>
              <a:t>was still profitable to the monopolist, it could keep other firms out of the market.</a:t>
            </a:r>
          </a:p>
        </p:txBody>
      </p:sp>
      <p:sp>
        <p:nvSpPr>
          <p:cNvPr id="569370" name="Text Box 26">
            <a:extLst>
              <a:ext uri="{FF2B5EF4-FFF2-40B4-BE49-F238E27FC236}">
                <a16:creationId xmlns:a16="http://schemas.microsoft.com/office/drawing/2014/main" id="{2343C548-F2D3-ABCF-4C32-BFAFDA6E6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2400"/>
            <a:ext cx="7575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Lowering profits to avoid competition</a:t>
            </a:r>
          </a:p>
        </p:txBody>
      </p:sp>
      <p:sp>
        <p:nvSpPr>
          <p:cNvPr id="50195" name="Line 27">
            <a:extLst>
              <a:ext uri="{FF2B5EF4-FFF2-40B4-BE49-F238E27FC236}">
                <a16:creationId xmlns:a16="http://schemas.microsoft.com/office/drawing/2014/main" id="{60FC3A7F-6876-3065-94B6-A6936BFA3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6" name="Line 28">
            <a:extLst>
              <a:ext uri="{FF2B5EF4-FFF2-40B4-BE49-F238E27FC236}">
                <a16:creationId xmlns:a16="http://schemas.microsoft.com/office/drawing/2014/main" id="{4C4F99BC-8B9A-30C6-3D9E-E7B48C7EEE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7" name="Line 29">
            <a:extLst>
              <a:ext uri="{FF2B5EF4-FFF2-40B4-BE49-F238E27FC236}">
                <a16:creationId xmlns:a16="http://schemas.microsoft.com/office/drawing/2014/main" id="{14D575EE-E59A-C9AE-B624-DCF14C0EE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8" name="Text Box 30">
            <a:extLst>
              <a:ext uri="{FF2B5EF4-FFF2-40B4-BE49-F238E27FC236}">
                <a16:creationId xmlns:a16="http://schemas.microsoft.com/office/drawing/2014/main" id="{B5FC3484-4058-3CA2-F2B5-248D750BF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91000"/>
            <a:ext cx="515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X</a:t>
            </a:r>
            <a:endParaRPr lang="en-GB" altLang="en-US" b="1"/>
          </a:p>
        </p:txBody>
      </p:sp>
      <p:sp>
        <p:nvSpPr>
          <p:cNvPr id="50199" name="Line 31">
            <a:extLst>
              <a:ext uri="{FF2B5EF4-FFF2-40B4-BE49-F238E27FC236}">
                <a16:creationId xmlns:a16="http://schemas.microsoft.com/office/drawing/2014/main" id="{958CE7C8-AD2A-89E7-EFF5-A832FFB36E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419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200" name="Text Box 33">
            <a:extLst>
              <a:ext uri="{FF2B5EF4-FFF2-40B4-BE49-F238E27FC236}">
                <a16:creationId xmlns:a16="http://schemas.microsoft.com/office/drawing/2014/main" id="{5C222D03-29C6-C8FC-B4DD-5DF86CC65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3" y="3505200"/>
            <a:ext cx="1031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PC </a:t>
            </a:r>
          </a:p>
          <a:p>
            <a:r>
              <a:rPr lang="en-GB" altLang="en-US" b="1"/>
              <a:t>Losses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69" grpId="0"/>
      <p:bldP spid="56937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4FEBD42-C13A-99DB-7B07-2FB05BD1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8926D9-06C6-46B7-9BC7-CA44088D918C}" type="slidenum">
              <a:rPr lang="en-CA" altLang="en-US" sz="1400">
                <a:latin typeface="Arial" panose="020B0604020202020204" pitchFamily="34" charset="0"/>
              </a:rPr>
              <a:pPr eaLnBrk="1" hangingPunct="1"/>
              <a:t>48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5010" name="Text Box 2">
            <a:extLst>
              <a:ext uri="{FF2B5EF4-FFF2-40B4-BE49-F238E27FC236}">
                <a16:creationId xmlns:a16="http://schemas.microsoft.com/office/drawing/2014/main" id="{C079BCFF-1761-67E5-8548-C9FA85DE2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90678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A MONOPSONIST is a single buyer of a good or input.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-ie: Only the government purchases military 	equipment (we hope).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-If the film </a:t>
            </a:r>
            <a:r>
              <a:rPr lang="en-CA" altLang="en-US" sz="3200" i="1">
                <a:latin typeface="Tahoma" panose="020B0604030504040204" pitchFamily="34" charset="0"/>
              </a:rPr>
              <a:t>Teenage Mutant Ninja Star Spidermen 4: The Ballet of the Forgotten Princess</a:t>
            </a:r>
            <a:r>
              <a:rPr lang="en-CA" altLang="en-US" sz="3200">
                <a:latin typeface="Tahoma" panose="020B0604030504040204" pitchFamily="34" charset="0"/>
              </a:rPr>
              <a:t> were to film in Edmonton, there’d be 1 film but many people wanting to be extras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-The monopsonist faces the market supply curve</a:t>
            </a: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51204" name="WordArt 3">
            <a:extLst>
              <a:ext uri="{FF2B5EF4-FFF2-40B4-BE49-F238E27FC236}">
                <a16:creationId xmlns:a16="http://schemas.microsoft.com/office/drawing/2014/main" id="{92F78F9D-B35E-5E94-9E2F-BE003F77C0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11.7 Monopsonist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0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443F80E-29E9-0950-FD9F-AFD57C3B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C697D4D-76D8-4FC0-8768-11EEC26B13B4}" type="slidenum">
              <a:rPr lang="en-CA" altLang="en-US" sz="1400">
                <a:latin typeface="Arial" panose="020B0604020202020204" pitchFamily="34" charset="0"/>
              </a:rPr>
              <a:pPr eaLnBrk="1" hangingPunct="1"/>
              <a:t>49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57058" name="Text Box 2">
            <a:extLst>
              <a:ext uri="{FF2B5EF4-FFF2-40B4-BE49-F238E27FC236}">
                <a16:creationId xmlns:a16="http://schemas.microsoft.com/office/drawing/2014/main" id="{E75A1971-27BE-BD81-02DA-BDA1CD90B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569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Marginal Product (MP) is the additional productivity of another unit of input.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-ie: 1 more worker increases output by 7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Marginal Revenue Product (MRP) is the additional revenue of another unit of input.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-ie: 1 more worker increases revenue by 	$21 (if each output sells for $3)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MRP=P x MP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52228" name="WordArt 3">
            <a:extLst>
              <a:ext uri="{FF2B5EF4-FFF2-40B4-BE49-F238E27FC236}">
                <a16:creationId xmlns:a16="http://schemas.microsoft.com/office/drawing/2014/main" id="{C311D4D6-E6B9-C5C0-8614-779F3604A5E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Marginal Revenue Product of Labor</a:t>
            </a:r>
            <a:endParaRPr lang="en-CA" sz="3600" kern="10">
              <a:solidFill>
                <a:schemeClr val="bg1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5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969721F-2F80-F992-096A-7CAAD7472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DDEF775-E5A5-44FC-81DF-F4BEDC2EA52B}" type="slidenum">
              <a:rPr lang="en-CA" altLang="en-US" sz="1400">
                <a:latin typeface="Arial" panose="020B0604020202020204" pitchFamily="34" charset="0"/>
              </a:rPr>
              <a:pPr eaLnBrk="1" hangingPunct="1"/>
              <a:t>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0243" name="WordArt 2">
            <a:extLst>
              <a:ext uri="{FF2B5EF4-FFF2-40B4-BE49-F238E27FC236}">
                <a16:creationId xmlns:a16="http://schemas.microsoft.com/office/drawing/2014/main" id="{506A23C1-7A93-7F00-AFDF-AD51969024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Monopolist Profit</a:t>
            </a:r>
          </a:p>
        </p:txBody>
      </p:sp>
      <p:sp>
        <p:nvSpPr>
          <p:cNvPr id="544771" name="Text Box 3">
            <a:extLst>
              <a:ext uri="{FF2B5EF4-FFF2-40B4-BE49-F238E27FC236}">
                <a16:creationId xmlns:a16="http://schemas.microsoft.com/office/drawing/2014/main" id="{BECD63A0-AE26-9105-CE1F-8EFB7C81C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A monopolist’s profit is the difference between total revenue and total cost: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  <a:p>
            <a:pPr algn="ctr"/>
            <a:r>
              <a:rPr lang="en-CA" altLang="en-US" sz="3200" dirty="0"/>
              <a:t>Profit=TR-TC</a:t>
            </a:r>
          </a:p>
          <a:p>
            <a:pPr algn="ctr"/>
            <a:r>
              <a:rPr lang="en-CA" altLang="en-US" sz="3200" dirty="0" err="1"/>
              <a:t>Ie</a:t>
            </a:r>
            <a:r>
              <a:rPr lang="en-CA" altLang="en-US" sz="3200" dirty="0"/>
              <a:t>: Profit=aQ-bQ</a:t>
            </a:r>
            <a:r>
              <a:rPr lang="en-CA" altLang="en-US" sz="3200" baseline="30000" dirty="0"/>
              <a:t>2</a:t>
            </a:r>
            <a:r>
              <a:rPr lang="en-CA" altLang="en-US" sz="3200" dirty="0"/>
              <a:t>-Q</a:t>
            </a:r>
            <a:r>
              <a:rPr lang="en-CA" altLang="en-US" sz="3200" baseline="30000" dirty="0"/>
              <a:t>2</a:t>
            </a:r>
          </a:p>
          <a:p>
            <a:pPr algn="ctr"/>
            <a:endParaRPr lang="en-CA" altLang="en-US" sz="3200" baseline="30000" dirty="0"/>
          </a:p>
          <a:p>
            <a:pPr eaLnBrk="1" hangingPunct="1"/>
            <a:r>
              <a:rPr lang="en-US" altLang="en-US" sz="3200" i="1" dirty="0"/>
              <a:t>The monopolist's profit maximization problem:</a:t>
            </a:r>
          </a:p>
          <a:p>
            <a:pPr algn="ctr" eaLnBrk="1" hangingPunct="1"/>
            <a:endParaRPr lang="en-US" altLang="en-US" sz="3200" i="1" dirty="0"/>
          </a:p>
          <a:p>
            <a:pPr lvl="2" algn="ctr" eaLnBrk="1" hangingPunct="1"/>
            <a:r>
              <a:rPr lang="en-US" altLang="en-US" sz="3200" dirty="0"/>
              <a:t>Max </a:t>
            </a:r>
            <a:r>
              <a:rPr lang="en-US" altLang="en-US" sz="3200" dirty="0">
                <a:sym typeface="Symbol" panose="05050102010706020507" pitchFamily="18" charset="2"/>
              </a:rPr>
              <a:t></a:t>
            </a:r>
            <a:r>
              <a:rPr lang="en-US" altLang="en-US" sz="3200" dirty="0"/>
              <a:t>(Q) = TR(Q) - TC(Q)</a:t>
            </a:r>
          </a:p>
          <a:p>
            <a:pPr lvl="2" algn="ctr" eaLnBrk="1" hangingPunct="1"/>
            <a:r>
              <a:rPr lang="en-US" altLang="en-US" sz="3200" dirty="0"/>
              <a:t>  Q   					</a:t>
            </a:r>
          </a:p>
          <a:p>
            <a:pPr lvl="2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8D8FD07-712B-8DA8-DFAD-7CECBDCB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9E4F78B-960E-48F5-BFA8-8D3299E8C210}" type="slidenum">
              <a:rPr lang="en-CA" altLang="en-US" sz="1400">
                <a:latin typeface="Arial" panose="020B0604020202020204" pitchFamily="34" charset="0"/>
              </a:rPr>
              <a:pPr eaLnBrk="1" hangingPunct="1"/>
              <a:t>50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0370" name="Text Box 2">
            <a:extLst>
              <a:ext uri="{FF2B5EF4-FFF2-40B4-BE49-F238E27FC236}">
                <a16:creationId xmlns:a16="http://schemas.microsoft.com/office/drawing/2014/main" id="{D6E3B485-12DF-045F-F328-E4178E01E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90678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Since the monopsonist faces the market supply curve, it can only increase inputs (ie: Labour) by increasing the price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To hire another worker, the monopsonist both has to give that worker a higher wage, plus increase the wage of every other worker: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4101" name="WordArt 3">
            <a:extLst>
              <a:ext uri="{FF2B5EF4-FFF2-40B4-BE49-F238E27FC236}">
                <a16:creationId xmlns:a16="http://schemas.microsoft.com/office/drawing/2014/main" id="{B95963E9-4347-C704-EC71-AD9E342735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Marginal Expenditure on Labour</a:t>
            </a:r>
          </a:p>
        </p:txBody>
      </p:sp>
      <p:graphicFrame>
        <p:nvGraphicFramePr>
          <p:cNvPr id="570372" name="Object 4">
            <a:extLst>
              <a:ext uri="{FF2B5EF4-FFF2-40B4-BE49-F238E27FC236}">
                <a16:creationId xmlns:a16="http://schemas.microsoft.com/office/drawing/2014/main" id="{550D6EE0-73B1-1865-F456-7AA2FAFC1B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5029200"/>
          <a:ext cx="42672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393480" progId="Equation.3">
                  <p:embed/>
                </p:oleObj>
              </mc:Choice>
              <mc:Fallback>
                <p:oleObj name="Equation" r:id="rId2" imgW="10666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4267200" cy="157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0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EE280E10-A75A-56D4-BF07-23F0276A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C3E8490-05B8-4004-A4B2-E14907BF19EC}" type="slidenum">
              <a:rPr lang="en-CA" altLang="en-US" sz="1400">
                <a:latin typeface="Arial" panose="020B0604020202020204" pitchFamily="34" charset="0"/>
              </a:rPr>
              <a:pPr eaLnBrk="1" hangingPunct="1"/>
              <a:t>51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AEE1FCB5-BD46-C1EB-9D26-DFC5F754338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62000" y="3200400"/>
            <a:ext cx="2590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5846C568-D7E1-4DAD-BB93-482846933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200400"/>
            <a:ext cx="381000" cy="2590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6D0DD738-EE95-BC90-1BFF-E25CA93D2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u="sng">
                <a:latin typeface="Tahoma" panose="020B0604030504040204" pitchFamily="34" charset="0"/>
              </a:rPr>
              <a:t>Monopsonist Increases Labour:</a:t>
            </a: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53254" name="Line 5">
            <a:extLst>
              <a:ext uri="{FF2B5EF4-FFF2-40B4-BE49-F238E27FC236}">
                <a16:creationId xmlns:a16="http://schemas.microsoft.com/office/drawing/2014/main" id="{31B649BC-F5C2-E35A-7A7B-E67A68E33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5826125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55" name="Line 6">
            <a:extLst>
              <a:ext uri="{FF2B5EF4-FFF2-40B4-BE49-F238E27FC236}">
                <a16:creationId xmlns:a16="http://schemas.microsoft.com/office/drawing/2014/main" id="{45E6B6D5-4FBF-660B-6FFF-3272C720FF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1406525"/>
            <a:ext cx="0" cy="441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56" name="Line 7">
            <a:extLst>
              <a:ext uri="{FF2B5EF4-FFF2-40B4-BE49-F238E27FC236}">
                <a16:creationId xmlns:a16="http://schemas.microsoft.com/office/drawing/2014/main" id="{0038F1A2-961D-364A-9B5C-08460C79FC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1905000"/>
            <a:ext cx="495300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57" name="Text Box 8">
            <a:extLst>
              <a:ext uri="{FF2B5EF4-FFF2-40B4-BE49-F238E27FC236}">
                <a16:creationId xmlns:a16="http://schemas.microsoft.com/office/drawing/2014/main" id="{C058701A-2BF4-6957-6E16-E27D8CCB3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828800"/>
            <a:ext cx="110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Supply</a:t>
            </a:r>
          </a:p>
        </p:txBody>
      </p:sp>
      <p:sp>
        <p:nvSpPr>
          <p:cNvPr id="571401" name="Text Box 9">
            <a:extLst>
              <a:ext uri="{FF2B5EF4-FFF2-40B4-BE49-F238E27FC236}">
                <a16:creationId xmlns:a16="http://schemas.microsoft.com/office/drawing/2014/main" id="{B9A657DC-8083-274D-6310-EFCBCF025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066800"/>
            <a:ext cx="60801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Wage increase of current workers</a:t>
            </a:r>
          </a:p>
        </p:txBody>
      </p:sp>
      <p:sp>
        <p:nvSpPr>
          <p:cNvPr id="53259" name="Text Box 10">
            <a:extLst>
              <a:ext uri="{FF2B5EF4-FFF2-40B4-BE49-F238E27FC236}">
                <a16:creationId xmlns:a16="http://schemas.microsoft.com/office/drawing/2014/main" id="{782CE6C0-EBE5-72B2-2E41-3E66ABDB6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638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</a:p>
        </p:txBody>
      </p:sp>
      <p:sp>
        <p:nvSpPr>
          <p:cNvPr id="53260" name="Text Box 11">
            <a:extLst>
              <a:ext uri="{FF2B5EF4-FFF2-40B4-BE49-F238E27FC236}">
                <a16:creationId xmlns:a16="http://schemas.microsoft.com/office/drawing/2014/main" id="{0BFCCABD-C6DB-0DCC-20A0-990B98190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</a:p>
        </p:txBody>
      </p:sp>
      <p:sp>
        <p:nvSpPr>
          <p:cNvPr id="53261" name="Text Box 12">
            <a:extLst>
              <a:ext uri="{FF2B5EF4-FFF2-40B4-BE49-F238E27FC236}">
                <a16:creationId xmlns:a16="http://schemas.microsoft.com/office/drawing/2014/main" id="{6BACDC76-27BB-526E-4C5A-47EEAB654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86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  <a:r>
              <a:rPr lang="en-GB" altLang="en-US" b="1" baseline="-25000"/>
              <a:t>2</a:t>
            </a:r>
            <a:endParaRPr lang="en-GB" altLang="en-US" sz="1400" b="1" baseline="-25000"/>
          </a:p>
        </p:txBody>
      </p:sp>
      <p:sp>
        <p:nvSpPr>
          <p:cNvPr id="53262" name="Text Box 13">
            <a:extLst>
              <a:ext uri="{FF2B5EF4-FFF2-40B4-BE49-F238E27FC236}">
                <a16:creationId xmlns:a16="http://schemas.microsoft.com/office/drawing/2014/main" id="{1A700E16-0E27-66A9-9206-20D43CE1F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7432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  <a:r>
              <a:rPr lang="en-GB" altLang="en-US" b="1" baseline="-25000"/>
              <a:t>2</a:t>
            </a:r>
          </a:p>
        </p:txBody>
      </p:sp>
      <p:sp>
        <p:nvSpPr>
          <p:cNvPr id="53263" name="Text Box 14">
            <a:extLst>
              <a:ext uri="{FF2B5EF4-FFF2-40B4-BE49-F238E27FC236}">
                <a16:creationId xmlns:a16="http://schemas.microsoft.com/office/drawing/2014/main" id="{8E7C1358-B8A6-2C63-6BBF-4FB3920B8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86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  <a:r>
              <a:rPr lang="en-GB" altLang="en-US" b="1" baseline="-25000"/>
              <a:t>1</a:t>
            </a:r>
            <a:endParaRPr lang="en-GB" altLang="en-US" sz="1400" b="1"/>
          </a:p>
        </p:txBody>
      </p:sp>
      <p:sp>
        <p:nvSpPr>
          <p:cNvPr id="53264" name="Line 15">
            <a:extLst>
              <a:ext uri="{FF2B5EF4-FFF2-40B4-BE49-F238E27FC236}">
                <a16:creationId xmlns:a16="http://schemas.microsoft.com/office/drawing/2014/main" id="{BA1CA8F3-954B-E056-6F4D-F7FF5706E1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038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5" name="Line 16">
            <a:extLst>
              <a:ext uri="{FF2B5EF4-FFF2-40B4-BE49-F238E27FC236}">
                <a16:creationId xmlns:a16="http://schemas.microsoft.com/office/drawing/2014/main" id="{51EAD0E4-739A-FEF9-7E8E-CF22BB6259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22098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1409" name="Text Box 17">
            <a:extLst>
              <a:ext uri="{FF2B5EF4-FFF2-40B4-BE49-F238E27FC236}">
                <a16:creationId xmlns:a16="http://schemas.microsoft.com/office/drawing/2014/main" id="{F7A72E0D-CA75-6F2E-7259-263FB69D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429000"/>
            <a:ext cx="500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Wage of additional workers</a:t>
            </a:r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5C70B673-987A-FF82-F5B2-5C1AA46A6B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2004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8" name="Text Box 22">
            <a:extLst>
              <a:ext uri="{FF2B5EF4-FFF2-40B4-BE49-F238E27FC236}">
                <a16:creationId xmlns:a16="http://schemas.microsoft.com/office/drawing/2014/main" id="{55D2D831-F184-2C63-22D2-AF504CC8A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32004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  <a:r>
              <a:rPr lang="en-GB" altLang="en-US" b="1" baseline="-250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401" grpId="0" autoUpdateAnimBg="0"/>
      <p:bldP spid="571409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46902A9-F614-76C1-89EF-592647E0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EA5BE2B-8090-4C0D-B512-F0A3D168105A}" type="slidenum">
              <a:rPr lang="en-CA" altLang="en-US" sz="1400">
                <a:latin typeface="Arial" panose="020B0604020202020204" pitchFamily="34" charset="0"/>
              </a:rPr>
              <a:pPr eaLnBrk="1" hangingPunct="1"/>
              <a:t>52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2418" name="Text Box 2">
            <a:extLst>
              <a:ext uri="{FF2B5EF4-FFF2-40B4-BE49-F238E27FC236}">
                <a16:creationId xmlns:a16="http://schemas.microsoft.com/office/drawing/2014/main" id="{330605A8-8E24-4D9B-21D1-10C31BAA9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If supply of any input is linear, the Marginal Expenditure (ME) if that input has TWICE the slope of the </a:t>
            </a:r>
            <a:r>
              <a:rPr lang="en-CA" altLang="en-US" sz="3200" u="sng" dirty="0">
                <a:latin typeface="Tahoma" panose="020B0604030504040204" pitchFamily="34" charset="0"/>
              </a:rPr>
              <a:t>supply curve</a:t>
            </a:r>
            <a:r>
              <a:rPr lang="en-CA" altLang="en-US" sz="3200" dirty="0">
                <a:latin typeface="Tahoma" panose="020B0604030504040204" pitchFamily="34" charset="0"/>
              </a:rPr>
              <a:t>.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Supply:  W=50+</a:t>
            </a:r>
            <a:r>
              <a:rPr lang="en-CA" altLang="en-US" sz="3200" u="sng" dirty="0">
                <a:solidFill>
                  <a:srgbClr val="FFFF00"/>
                </a:solidFill>
                <a:latin typeface="Tahoma" panose="020B0604030504040204" pitchFamily="34" charset="0"/>
              </a:rPr>
              <a:t>3</a:t>
            </a:r>
            <a:r>
              <a:rPr lang="en-CA" altLang="en-US" sz="3200" dirty="0">
                <a:latin typeface="Tahoma" panose="020B0604030504040204" pitchFamily="34" charset="0"/>
              </a:rPr>
              <a:t>Q</a:t>
            </a:r>
          </a:p>
          <a:p>
            <a:r>
              <a:rPr lang="en-CA" altLang="en-US" sz="3200" dirty="0">
                <a:latin typeface="Tahoma" panose="020B0604030504040204" pitchFamily="34" charset="0"/>
              </a:rPr>
              <a:t>ME: W=50+</a:t>
            </a:r>
            <a:r>
              <a:rPr lang="en-CA" altLang="en-US" sz="3200" u="sng" dirty="0">
                <a:solidFill>
                  <a:srgbClr val="FFFF00"/>
                </a:solidFill>
                <a:latin typeface="Tahoma" panose="020B0604030504040204" pitchFamily="34" charset="0"/>
              </a:rPr>
              <a:t>6</a:t>
            </a:r>
            <a:r>
              <a:rPr lang="en-CA" altLang="en-US" sz="3200" dirty="0">
                <a:latin typeface="Tahoma" panose="020B0604030504040204" pitchFamily="34" charset="0"/>
              </a:rPr>
              <a:t>Q</a:t>
            </a:r>
            <a:endParaRPr lang="en-US" altLang="en-US" sz="3200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 dirty="0">
              <a:latin typeface="Tahoma" panose="020B0604030504040204" pitchFamily="34" charset="0"/>
            </a:endParaRPr>
          </a:p>
        </p:txBody>
      </p:sp>
      <p:sp>
        <p:nvSpPr>
          <p:cNvPr id="54276" name="WordArt 3">
            <a:extLst>
              <a:ext uri="{FF2B5EF4-FFF2-40B4-BE49-F238E27FC236}">
                <a16:creationId xmlns:a16="http://schemas.microsoft.com/office/drawing/2014/main" id="{52DCC054-9AE9-6927-55FE-9FE722735EC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Linear Supply and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E923EFF-FDCC-93DF-744F-5042A3AB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A3A7A48-A455-44F2-BCFB-539AA2254706}" type="slidenum">
              <a:rPr lang="en-CA" altLang="en-US" sz="1400">
                <a:latin typeface="Arial" panose="020B0604020202020204" pitchFamily="34" charset="0"/>
              </a:rPr>
              <a:pPr eaLnBrk="1" hangingPunct="1"/>
              <a:t>53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3442" name="Text Box 2">
            <a:extLst>
              <a:ext uri="{FF2B5EF4-FFF2-40B4-BE49-F238E27FC236}">
                <a16:creationId xmlns:a16="http://schemas.microsoft.com/office/drawing/2014/main" id="{399D772F-78D8-768B-DCA0-727939CFB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569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If, for the next input (worker) MRP&gt;ME, the firm should use that input, as the input will earn the firm more than it increases costs.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If, for the next input (worker) MRP&lt;ME, the firm should not use that input, as the input will earn the firm less than it increases costs.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Therefore a monopsonist maximizes when 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MRP=ME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55300" name="WordArt 3">
            <a:extLst>
              <a:ext uri="{FF2B5EF4-FFF2-40B4-BE49-F238E27FC236}">
                <a16:creationId xmlns:a16="http://schemas.microsoft.com/office/drawing/2014/main" id="{8AA15404-5689-C663-6866-A5D125866A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Monopsonist Maximization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5D1D62C4-A614-9D60-63D5-F8DE3BDDD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479AD1-5ECA-4033-8C29-FB11BBFE2271}" type="slidenum">
              <a:rPr lang="en-CA" altLang="en-US" sz="1400">
                <a:latin typeface="Arial" panose="020B0604020202020204" pitchFamily="34" charset="0"/>
              </a:rPr>
              <a:pPr eaLnBrk="1" hangingPunct="1"/>
              <a:t>54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323" name="Text Box 4">
            <a:extLst>
              <a:ext uri="{FF2B5EF4-FFF2-40B4-BE49-F238E27FC236}">
                <a16:creationId xmlns:a16="http://schemas.microsoft.com/office/drawing/2014/main" id="{AA3413F5-4FC2-91B4-9411-8C7F64453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u="sng">
                <a:latin typeface="Tahoma" panose="020B0604030504040204" pitchFamily="34" charset="0"/>
              </a:rPr>
              <a:t>Monopsonist Maximization:</a:t>
            </a: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56324" name="Line 5">
            <a:extLst>
              <a:ext uri="{FF2B5EF4-FFF2-40B4-BE49-F238E27FC236}">
                <a16:creationId xmlns:a16="http://schemas.microsoft.com/office/drawing/2014/main" id="{6D3911CD-BFFF-5E03-C6A3-FCE64EFFD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5826125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5" name="Line 6">
            <a:extLst>
              <a:ext uri="{FF2B5EF4-FFF2-40B4-BE49-F238E27FC236}">
                <a16:creationId xmlns:a16="http://schemas.microsoft.com/office/drawing/2014/main" id="{621DC0C0-778C-6BC8-19ED-13DD5CB86A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1406525"/>
            <a:ext cx="0" cy="441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6" name="Line 7">
            <a:extLst>
              <a:ext uri="{FF2B5EF4-FFF2-40B4-BE49-F238E27FC236}">
                <a16:creationId xmlns:a16="http://schemas.microsoft.com/office/drawing/2014/main" id="{8C7D6277-C2B6-7DA6-1B96-F5B5B1A583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1905000"/>
            <a:ext cx="495300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7" name="Text Box 8">
            <a:extLst>
              <a:ext uri="{FF2B5EF4-FFF2-40B4-BE49-F238E27FC236}">
                <a16:creationId xmlns:a16="http://schemas.microsoft.com/office/drawing/2014/main" id="{FA84F2D1-87F3-D387-874E-3FE30A3F2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371600"/>
            <a:ext cx="110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Supply</a:t>
            </a:r>
          </a:p>
        </p:txBody>
      </p:sp>
      <p:sp>
        <p:nvSpPr>
          <p:cNvPr id="56328" name="Text Box 10">
            <a:extLst>
              <a:ext uri="{FF2B5EF4-FFF2-40B4-BE49-F238E27FC236}">
                <a16:creationId xmlns:a16="http://schemas.microsoft.com/office/drawing/2014/main" id="{80DC9437-99F3-0F1E-BEF7-8AA8B5689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638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</a:p>
        </p:txBody>
      </p:sp>
      <p:sp>
        <p:nvSpPr>
          <p:cNvPr id="56329" name="Text Box 11">
            <a:extLst>
              <a:ext uri="{FF2B5EF4-FFF2-40B4-BE49-F238E27FC236}">
                <a16:creationId xmlns:a16="http://schemas.microsoft.com/office/drawing/2014/main" id="{74E36D47-5BB6-9137-D4DE-696DB69E5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</a:p>
        </p:txBody>
      </p:sp>
      <p:sp>
        <p:nvSpPr>
          <p:cNvPr id="56330" name="Text Box 13">
            <a:extLst>
              <a:ext uri="{FF2B5EF4-FFF2-40B4-BE49-F238E27FC236}">
                <a16:creationId xmlns:a16="http://schemas.microsoft.com/office/drawing/2014/main" id="{2330E1B1-EAC5-D7EC-F358-29EDAC5C7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713163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W*</a:t>
            </a:r>
          </a:p>
        </p:txBody>
      </p:sp>
      <p:sp>
        <p:nvSpPr>
          <p:cNvPr id="56331" name="Text Box 14">
            <a:extLst>
              <a:ext uri="{FF2B5EF4-FFF2-40B4-BE49-F238E27FC236}">
                <a16:creationId xmlns:a16="http://schemas.microsoft.com/office/drawing/2014/main" id="{F3736099-6083-4423-B5EF-E39A54468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436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L*</a:t>
            </a:r>
            <a:endParaRPr lang="en-GB" altLang="en-US" sz="1400" b="1"/>
          </a:p>
        </p:txBody>
      </p:sp>
      <p:sp>
        <p:nvSpPr>
          <p:cNvPr id="56332" name="Line 15">
            <a:extLst>
              <a:ext uri="{FF2B5EF4-FFF2-40B4-BE49-F238E27FC236}">
                <a16:creationId xmlns:a16="http://schemas.microsoft.com/office/drawing/2014/main" id="{8DD36E81-7C4F-3475-76D9-D3BAEEB603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514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3" name="Line 18">
            <a:extLst>
              <a:ext uri="{FF2B5EF4-FFF2-40B4-BE49-F238E27FC236}">
                <a16:creationId xmlns:a16="http://schemas.microsoft.com/office/drawing/2014/main" id="{642CC3CB-193E-6D69-474E-2B79562904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62200" y="3048000"/>
            <a:ext cx="7620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4" name="Line 19">
            <a:extLst>
              <a:ext uri="{FF2B5EF4-FFF2-40B4-BE49-F238E27FC236}">
                <a16:creationId xmlns:a16="http://schemas.microsoft.com/office/drawing/2014/main" id="{58B4D2EC-ADEF-2DCA-1759-2437352295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4038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5" name="Line 21">
            <a:extLst>
              <a:ext uri="{FF2B5EF4-FFF2-40B4-BE49-F238E27FC236}">
                <a16:creationId xmlns:a16="http://schemas.microsoft.com/office/drawing/2014/main" id="{9E089C16-F4BF-91BB-279D-A996CB1EF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286000"/>
            <a:ext cx="5181600" cy="2514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6" name="Text Box 22">
            <a:extLst>
              <a:ext uri="{FF2B5EF4-FFF2-40B4-BE49-F238E27FC236}">
                <a16:creationId xmlns:a16="http://schemas.microsoft.com/office/drawing/2014/main" id="{9542B76D-C7B5-1FFE-B8EE-5D3DB5E12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648200"/>
            <a:ext cx="1012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MRP</a:t>
            </a:r>
            <a:r>
              <a:rPr lang="en-GB" altLang="en-US" b="1" baseline="-25000"/>
              <a:t>L</a:t>
            </a:r>
            <a:endParaRPr lang="en-GB" altLang="en-US" b="1"/>
          </a:p>
        </p:txBody>
      </p:sp>
      <p:sp>
        <p:nvSpPr>
          <p:cNvPr id="56337" name="Line 23">
            <a:extLst>
              <a:ext uri="{FF2B5EF4-FFF2-40B4-BE49-F238E27FC236}">
                <a16:creationId xmlns:a16="http://schemas.microsoft.com/office/drawing/2014/main" id="{A24C90E8-BB86-64F8-82EC-C4DA5CD4FE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1752600"/>
            <a:ext cx="243840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8" name="Text Box 24">
            <a:extLst>
              <a:ext uri="{FF2B5EF4-FFF2-40B4-BE49-F238E27FC236}">
                <a16:creationId xmlns:a16="http://schemas.microsoft.com/office/drawing/2014/main" id="{9580F947-9C09-0A73-595F-D9302E737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1430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ME</a:t>
            </a:r>
            <a:r>
              <a:rPr lang="en-GB" altLang="en-US" b="1" baseline="-25000"/>
              <a:t>L</a:t>
            </a:r>
            <a:endParaRPr lang="en-GB" altLang="en-US" b="1"/>
          </a:p>
        </p:txBody>
      </p:sp>
      <p:sp>
        <p:nvSpPr>
          <p:cNvPr id="56339" name="Text Box 25">
            <a:extLst>
              <a:ext uri="{FF2B5EF4-FFF2-40B4-BE49-F238E27FC236}">
                <a16:creationId xmlns:a16="http://schemas.microsoft.com/office/drawing/2014/main" id="{9E614690-89D1-68D5-8E81-0EE69A86A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981200"/>
            <a:ext cx="154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ME=MRP</a:t>
            </a:r>
          </a:p>
        </p:txBody>
      </p:sp>
      <p:sp>
        <p:nvSpPr>
          <p:cNvPr id="56340" name="Text Box 26">
            <a:extLst>
              <a:ext uri="{FF2B5EF4-FFF2-40B4-BE49-F238E27FC236}">
                <a16:creationId xmlns:a16="http://schemas.microsoft.com/office/drawing/2014/main" id="{E057642D-8839-A6BF-E7B4-73713E4D4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648200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Wage</a:t>
            </a:r>
          </a:p>
        </p:txBody>
      </p:sp>
      <p:sp>
        <p:nvSpPr>
          <p:cNvPr id="56341" name="Line 27">
            <a:extLst>
              <a:ext uri="{FF2B5EF4-FFF2-40B4-BE49-F238E27FC236}">
                <a16:creationId xmlns:a16="http://schemas.microsoft.com/office/drawing/2014/main" id="{9B7FFE23-1DE2-1F0C-0ECB-D6E5902277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1148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23405AE-EE64-96D6-DD4B-2C9FE701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0472818-F261-4284-9B30-B9412F3EE02A}" type="slidenum">
              <a:rPr lang="en-CA" altLang="en-US" sz="1400">
                <a:latin typeface="Arial" panose="020B0604020202020204" pitchFamily="34" charset="0"/>
              </a:rPr>
              <a:pPr eaLnBrk="1" hangingPunct="1"/>
              <a:t>55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5490" name="Text Box 2">
            <a:extLst>
              <a:ext uri="{FF2B5EF4-FFF2-40B4-BE49-F238E27FC236}">
                <a16:creationId xmlns:a16="http://schemas.microsoft.com/office/drawing/2014/main" id="{B440E938-7BAA-B467-24C3-00CA6D9FF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A film crew comes to the city to hire extras.  It faces a supply curve of: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pPr algn="ctr"/>
            <a:r>
              <a:rPr lang="en-CA" altLang="en-US" sz="3200" dirty="0">
                <a:latin typeface="Tahoma" panose="020B0604030504040204" pitchFamily="34" charset="0"/>
              </a:rPr>
              <a:t> W=20+Q 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Extras have a marginal revenue product curve of 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pPr algn="ctr"/>
            <a:r>
              <a:rPr lang="en-CA" altLang="en-US" sz="3200" dirty="0">
                <a:latin typeface="Tahoma" panose="020B0604030504040204" pitchFamily="34" charset="0"/>
              </a:rPr>
              <a:t>W=100-2Q  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Maximize the film’s hiring of extras.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endParaRPr lang="en-US" altLang="en-US" sz="3200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 dirty="0">
              <a:latin typeface="Tahoma" panose="020B0604030504040204" pitchFamily="34" charset="0"/>
            </a:endParaRPr>
          </a:p>
        </p:txBody>
      </p:sp>
      <p:sp>
        <p:nvSpPr>
          <p:cNvPr id="57348" name="WordArt 3">
            <a:extLst>
              <a:ext uri="{FF2B5EF4-FFF2-40B4-BE49-F238E27FC236}">
                <a16:creationId xmlns:a16="http://schemas.microsoft.com/office/drawing/2014/main" id="{0AE2DEAA-6BAF-3CE1-1FA6-03418EB8F1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0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069A683-B548-8C3F-E62C-EA61D252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516E445-71C1-462B-8C05-227AC243D233}" type="slidenum">
              <a:rPr lang="en-CA" altLang="en-US" sz="1400">
                <a:latin typeface="Arial" panose="020B0604020202020204" pitchFamily="34" charset="0"/>
              </a:rPr>
              <a:pPr eaLnBrk="1" hangingPunct="1"/>
              <a:t>56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6514" name="Text Box 2">
            <a:extLst>
              <a:ext uri="{FF2B5EF4-FFF2-40B4-BE49-F238E27FC236}">
                <a16:creationId xmlns:a16="http://schemas.microsoft.com/office/drawing/2014/main" id="{AAC21ABE-EFDF-500E-089F-CCE72CAE4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1600"/>
            <a:ext cx="90678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Supply:		 	W=20+Q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ME:				W=20+2Q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ME=MRP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20+2Q=100-2Q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4Q=80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Q=20 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W=20+Q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W=20+20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W=40  </a:t>
            </a:r>
          </a:p>
        </p:txBody>
      </p:sp>
      <p:sp>
        <p:nvSpPr>
          <p:cNvPr id="58372" name="WordArt 3">
            <a:extLst>
              <a:ext uri="{FF2B5EF4-FFF2-40B4-BE49-F238E27FC236}">
                <a16:creationId xmlns:a16="http://schemas.microsoft.com/office/drawing/2014/main" id="{C29B16DF-B037-E6C4-A73D-34BCB9EC0A0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8382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bg1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4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34EDE25B-C361-82D3-57D3-90389928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215F2D1-04ED-4731-86A8-F908EEB56E22}" type="slidenum">
              <a:rPr lang="en-CA" altLang="en-US" sz="1400">
                <a:latin typeface="Arial" panose="020B0604020202020204" pitchFamily="34" charset="0"/>
              </a:rPr>
              <a:pPr eaLnBrk="1" hangingPunct="1"/>
              <a:t>57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8582" name="Freeform 22">
            <a:extLst>
              <a:ext uri="{FF2B5EF4-FFF2-40B4-BE49-F238E27FC236}">
                <a16:creationId xmlns:a16="http://schemas.microsoft.com/office/drawing/2014/main" id="{6EC963A9-B75F-8B91-3607-911F5B3701FC}"/>
              </a:ext>
            </a:extLst>
          </p:cNvPr>
          <p:cNvSpPr>
            <a:spLocks/>
          </p:cNvSpPr>
          <p:nvPr/>
        </p:nvSpPr>
        <p:spPr bwMode="auto">
          <a:xfrm rot="5400000">
            <a:off x="1257300" y="2933700"/>
            <a:ext cx="1600200" cy="2590800"/>
          </a:xfrm>
          <a:custGeom>
            <a:avLst/>
            <a:gdLst>
              <a:gd name="T0" fmla="*/ 0 w 1584"/>
              <a:gd name="T1" fmla="*/ 0 h 768"/>
              <a:gd name="T2" fmla="*/ 2147483647 w 1584"/>
              <a:gd name="T3" fmla="*/ 2147483647 h 768"/>
              <a:gd name="T4" fmla="*/ 0 w 1584"/>
              <a:gd name="T5" fmla="*/ 2147483647 h 768"/>
              <a:gd name="T6" fmla="*/ 0 w 1584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768"/>
              <a:gd name="T14" fmla="*/ 1584 w 1584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768">
                <a:moveTo>
                  <a:pt x="0" y="0"/>
                </a:moveTo>
                <a:lnTo>
                  <a:pt x="1584" y="768"/>
                </a:lnTo>
                <a:lnTo>
                  <a:pt x="0" y="768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78581" name="Freeform 21">
            <a:extLst>
              <a:ext uri="{FF2B5EF4-FFF2-40B4-BE49-F238E27FC236}">
                <a16:creationId xmlns:a16="http://schemas.microsoft.com/office/drawing/2014/main" id="{27125D6F-0182-D6E4-5445-5D48C3D79BD7}"/>
              </a:ext>
            </a:extLst>
          </p:cNvPr>
          <p:cNvSpPr>
            <a:spLocks/>
          </p:cNvSpPr>
          <p:nvPr/>
        </p:nvSpPr>
        <p:spPr bwMode="auto">
          <a:xfrm>
            <a:off x="762000" y="2209800"/>
            <a:ext cx="2514600" cy="1219200"/>
          </a:xfrm>
          <a:custGeom>
            <a:avLst/>
            <a:gdLst>
              <a:gd name="T0" fmla="*/ 0 w 1584"/>
              <a:gd name="T1" fmla="*/ 0 h 768"/>
              <a:gd name="T2" fmla="*/ 2147483647 w 1584"/>
              <a:gd name="T3" fmla="*/ 2147483647 h 768"/>
              <a:gd name="T4" fmla="*/ 0 w 1584"/>
              <a:gd name="T5" fmla="*/ 2147483647 h 768"/>
              <a:gd name="T6" fmla="*/ 0 w 1584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768"/>
              <a:gd name="T14" fmla="*/ 1584 w 1584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768">
                <a:moveTo>
                  <a:pt x="0" y="0"/>
                </a:moveTo>
                <a:lnTo>
                  <a:pt x="1584" y="768"/>
                </a:lnTo>
                <a:lnTo>
                  <a:pt x="0" y="76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9397" name="Text Box 2">
            <a:extLst>
              <a:ext uri="{FF2B5EF4-FFF2-40B4-BE49-F238E27FC236}">
                <a16:creationId xmlns:a16="http://schemas.microsoft.com/office/drawing/2014/main" id="{A13DD870-ED65-51FF-720C-CE6AC5480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15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u="sng">
                <a:latin typeface="Tahoma" panose="020B0604030504040204" pitchFamily="34" charset="0"/>
              </a:rPr>
              <a:t>Welfare Effects of Monopsonists:</a:t>
            </a: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59398" name="Line 3">
            <a:extLst>
              <a:ext uri="{FF2B5EF4-FFF2-40B4-BE49-F238E27FC236}">
                <a16:creationId xmlns:a16="http://schemas.microsoft.com/office/drawing/2014/main" id="{E9A38825-F370-EBAD-EFAD-505620554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5826125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399" name="Line 4">
            <a:extLst>
              <a:ext uri="{FF2B5EF4-FFF2-40B4-BE49-F238E27FC236}">
                <a16:creationId xmlns:a16="http://schemas.microsoft.com/office/drawing/2014/main" id="{E8407B0D-72A6-1E8C-AE19-23AC6D0FF0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1406525"/>
            <a:ext cx="0" cy="441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0" name="Line 5">
            <a:extLst>
              <a:ext uri="{FF2B5EF4-FFF2-40B4-BE49-F238E27FC236}">
                <a16:creationId xmlns:a16="http://schemas.microsoft.com/office/drawing/2014/main" id="{5ACB40A5-4E6A-5E26-F6C5-674E6BA413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1905000"/>
            <a:ext cx="495300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1" name="Text Box 6">
            <a:extLst>
              <a:ext uri="{FF2B5EF4-FFF2-40B4-BE49-F238E27FC236}">
                <a16:creationId xmlns:a16="http://schemas.microsoft.com/office/drawing/2014/main" id="{F04274E3-2B41-E9C1-1D10-8DD5E7754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371600"/>
            <a:ext cx="110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Supply</a:t>
            </a:r>
          </a:p>
        </p:txBody>
      </p:sp>
      <p:sp>
        <p:nvSpPr>
          <p:cNvPr id="59402" name="Text Box 7">
            <a:extLst>
              <a:ext uri="{FF2B5EF4-FFF2-40B4-BE49-F238E27FC236}">
                <a16:creationId xmlns:a16="http://schemas.microsoft.com/office/drawing/2014/main" id="{B6C1E9B8-421E-48E6-3FBD-3130CA393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638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</a:p>
        </p:txBody>
      </p:sp>
      <p:sp>
        <p:nvSpPr>
          <p:cNvPr id="59403" name="Text Box 8">
            <a:extLst>
              <a:ext uri="{FF2B5EF4-FFF2-40B4-BE49-F238E27FC236}">
                <a16:creationId xmlns:a16="http://schemas.microsoft.com/office/drawing/2014/main" id="{50AF0770-6422-707B-649E-87AE62A25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</a:p>
        </p:txBody>
      </p:sp>
      <p:sp>
        <p:nvSpPr>
          <p:cNvPr id="59404" name="Text Box 9">
            <a:extLst>
              <a:ext uri="{FF2B5EF4-FFF2-40B4-BE49-F238E27FC236}">
                <a16:creationId xmlns:a16="http://schemas.microsoft.com/office/drawing/2014/main" id="{934F328D-6778-08DA-ED1D-2F8A7C876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713163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W*</a:t>
            </a:r>
          </a:p>
        </p:txBody>
      </p:sp>
      <p:sp>
        <p:nvSpPr>
          <p:cNvPr id="59405" name="Text Box 10">
            <a:extLst>
              <a:ext uri="{FF2B5EF4-FFF2-40B4-BE49-F238E27FC236}">
                <a16:creationId xmlns:a16="http://schemas.microsoft.com/office/drawing/2014/main" id="{1ACF1094-C18B-40DA-FBF3-32A94A291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436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L*</a:t>
            </a:r>
            <a:endParaRPr lang="en-GB" altLang="en-US" sz="1400" b="1"/>
          </a:p>
        </p:txBody>
      </p:sp>
      <p:sp>
        <p:nvSpPr>
          <p:cNvPr id="59406" name="Line 11">
            <a:extLst>
              <a:ext uri="{FF2B5EF4-FFF2-40B4-BE49-F238E27FC236}">
                <a16:creationId xmlns:a16="http://schemas.microsoft.com/office/drawing/2014/main" id="{C5B17470-4E4F-318C-B238-CFDD4D53DB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2667000"/>
            <a:ext cx="3429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7" name="Line 12">
            <a:extLst>
              <a:ext uri="{FF2B5EF4-FFF2-40B4-BE49-F238E27FC236}">
                <a16:creationId xmlns:a16="http://schemas.microsoft.com/office/drawing/2014/main" id="{6F26F6AE-130C-D8DD-EB6D-5D2CDA696E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62200" y="3048000"/>
            <a:ext cx="7620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8" name="Line 13">
            <a:extLst>
              <a:ext uri="{FF2B5EF4-FFF2-40B4-BE49-F238E27FC236}">
                <a16:creationId xmlns:a16="http://schemas.microsoft.com/office/drawing/2014/main" id="{26D3DF76-1C19-70E2-9505-D8D7E44945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4038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9" name="Line 14">
            <a:extLst>
              <a:ext uri="{FF2B5EF4-FFF2-40B4-BE49-F238E27FC236}">
                <a16:creationId xmlns:a16="http://schemas.microsoft.com/office/drawing/2014/main" id="{68885386-0812-8D5B-7597-7F77F0439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209800"/>
            <a:ext cx="5257800" cy="2590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0" name="Text Box 15">
            <a:extLst>
              <a:ext uri="{FF2B5EF4-FFF2-40B4-BE49-F238E27FC236}">
                <a16:creationId xmlns:a16="http://schemas.microsoft.com/office/drawing/2014/main" id="{A935E0EC-C3F4-C4CE-8500-87F31186C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6482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MRP</a:t>
            </a:r>
            <a:r>
              <a:rPr lang="en-GB" altLang="en-US" b="1" baseline="-25000"/>
              <a:t>L</a:t>
            </a:r>
            <a:r>
              <a:rPr lang="en-GB" altLang="en-US" b="1"/>
              <a:t>=D</a:t>
            </a:r>
            <a:r>
              <a:rPr lang="en-GB" altLang="en-US" b="1" baseline="-25000"/>
              <a:t>PC</a:t>
            </a:r>
            <a:endParaRPr lang="en-GB" altLang="en-US" b="1"/>
          </a:p>
        </p:txBody>
      </p:sp>
      <p:sp>
        <p:nvSpPr>
          <p:cNvPr id="59411" name="Line 16">
            <a:extLst>
              <a:ext uri="{FF2B5EF4-FFF2-40B4-BE49-F238E27FC236}">
                <a16:creationId xmlns:a16="http://schemas.microsoft.com/office/drawing/2014/main" id="{BEF856B0-9C0D-1FB7-BCB6-2566341B58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1752600"/>
            <a:ext cx="243840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2" name="Text Box 17">
            <a:extLst>
              <a:ext uri="{FF2B5EF4-FFF2-40B4-BE49-F238E27FC236}">
                <a16:creationId xmlns:a16="http://schemas.microsoft.com/office/drawing/2014/main" id="{DD63FE00-2C70-432F-9E3C-2D43A1733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1430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ME</a:t>
            </a:r>
            <a:r>
              <a:rPr lang="en-GB" altLang="en-US" b="1" baseline="-25000"/>
              <a:t>L</a:t>
            </a:r>
            <a:endParaRPr lang="en-GB" altLang="en-US" b="1"/>
          </a:p>
        </p:txBody>
      </p:sp>
      <p:sp>
        <p:nvSpPr>
          <p:cNvPr id="578578" name="Text Box 18">
            <a:extLst>
              <a:ext uri="{FF2B5EF4-FFF2-40B4-BE49-F238E27FC236}">
                <a16:creationId xmlns:a16="http://schemas.microsoft.com/office/drawing/2014/main" id="{BD01895C-40C7-4F55-EE04-8A78EF93C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111375"/>
            <a:ext cx="34464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PC</a:t>
            </a:r>
          </a:p>
          <a:p>
            <a:r>
              <a:rPr lang="en-GB" altLang="en-US" sz="3200" b="1"/>
              <a:t>Consumer Surplus</a:t>
            </a:r>
          </a:p>
        </p:txBody>
      </p:sp>
      <p:sp>
        <p:nvSpPr>
          <p:cNvPr id="59414" name="Text Box 19">
            <a:extLst>
              <a:ext uri="{FF2B5EF4-FFF2-40B4-BE49-F238E27FC236}">
                <a16:creationId xmlns:a16="http://schemas.microsoft.com/office/drawing/2014/main" id="{1D7C68D2-63DF-C2E0-5803-9AF763E20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648200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Wage</a:t>
            </a:r>
          </a:p>
        </p:txBody>
      </p:sp>
      <p:sp>
        <p:nvSpPr>
          <p:cNvPr id="59415" name="Line 20">
            <a:extLst>
              <a:ext uri="{FF2B5EF4-FFF2-40B4-BE49-F238E27FC236}">
                <a16:creationId xmlns:a16="http://schemas.microsoft.com/office/drawing/2014/main" id="{F4AE674F-D1D7-0F14-668C-5C19569404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1148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6" name="Line 23">
            <a:extLst>
              <a:ext uri="{FF2B5EF4-FFF2-40B4-BE49-F238E27FC236}">
                <a16:creationId xmlns:a16="http://schemas.microsoft.com/office/drawing/2014/main" id="{3C7AD16D-9411-7268-3A3F-1458917BC5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95400" y="3733800"/>
            <a:ext cx="388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8584" name="Text Box 24">
            <a:extLst>
              <a:ext uri="{FF2B5EF4-FFF2-40B4-BE49-F238E27FC236}">
                <a16:creationId xmlns:a16="http://schemas.microsoft.com/office/drawing/2014/main" id="{CFFD2648-DEBD-8FFA-6C7A-A4D0600E3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124200"/>
            <a:ext cx="32654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PC</a:t>
            </a:r>
          </a:p>
          <a:p>
            <a:r>
              <a:rPr lang="en-GB" altLang="en-US" sz="3200" b="1"/>
              <a:t>Producer Surplus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78" grpId="0"/>
      <p:bldP spid="57858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FFDE0C5C-4223-400A-06DA-238A68AB6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5A15974-BF05-4FE9-B1D5-220313D16F43}" type="slidenum">
              <a:rPr lang="en-CA" altLang="en-US" sz="1400">
                <a:latin typeface="Arial" panose="020B0604020202020204" pitchFamily="34" charset="0"/>
              </a:rPr>
              <a:pPr eaLnBrk="1" hangingPunct="1"/>
              <a:t>58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79610" name="Freeform 26">
            <a:extLst>
              <a:ext uri="{FF2B5EF4-FFF2-40B4-BE49-F238E27FC236}">
                <a16:creationId xmlns:a16="http://schemas.microsoft.com/office/drawing/2014/main" id="{7B4388FE-2873-2DA7-F66A-962C82E79A9C}"/>
              </a:ext>
            </a:extLst>
          </p:cNvPr>
          <p:cNvSpPr>
            <a:spLocks/>
          </p:cNvSpPr>
          <p:nvPr/>
        </p:nvSpPr>
        <p:spPr bwMode="auto">
          <a:xfrm>
            <a:off x="2362200" y="2971800"/>
            <a:ext cx="914400" cy="1066800"/>
          </a:xfrm>
          <a:custGeom>
            <a:avLst/>
            <a:gdLst>
              <a:gd name="T0" fmla="*/ 0 w 576"/>
              <a:gd name="T1" fmla="*/ 0 h 672"/>
              <a:gd name="T2" fmla="*/ 0 w 576"/>
              <a:gd name="T3" fmla="*/ 2147483647 h 672"/>
              <a:gd name="T4" fmla="*/ 2147483647 w 576"/>
              <a:gd name="T5" fmla="*/ 2147483647 h 672"/>
              <a:gd name="T6" fmla="*/ 0 w 576"/>
              <a:gd name="T7" fmla="*/ 0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672"/>
              <a:gd name="T14" fmla="*/ 576 w 576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672">
                <a:moveTo>
                  <a:pt x="0" y="0"/>
                </a:moveTo>
                <a:lnTo>
                  <a:pt x="0" y="672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79609" name="Freeform 25">
            <a:extLst>
              <a:ext uri="{FF2B5EF4-FFF2-40B4-BE49-F238E27FC236}">
                <a16:creationId xmlns:a16="http://schemas.microsoft.com/office/drawing/2014/main" id="{D9548176-024E-7482-F5AC-545AB474F8A8}"/>
              </a:ext>
            </a:extLst>
          </p:cNvPr>
          <p:cNvSpPr>
            <a:spLocks/>
          </p:cNvSpPr>
          <p:nvPr/>
        </p:nvSpPr>
        <p:spPr bwMode="auto">
          <a:xfrm>
            <a:off x="762000" y="2209800"/>
            <a:ext cx="1600200" cy="1828800"/>
          </a:xfrm>
          <a:custGeom>
            <a:avLst/>
            <a:gdLst>
              <a:gd name="T0" fmla="*/ 0 w 1008"/>
              <a:gd name="T1" fmla="*/ 0 h 1152"/>
              <a:gd name="T2" fmla="*/ 2147483647 w 1008"/>
              <a:gd name="T3" fmla="*/ 2147483647 h 1152"/>
              <a:gd name="T4" fmla="*/ 2147483647 w 1008"/>
              <a:gd name="T5" fmla="*/ 2147483647 h 1152"/>
              <a:gd name="T6" fmla="*/ 0 w 1008"/>
              <a:gd name="T7" fmla="*/ 2147483647 h 1152"/>
              <a:gd name="T8" fmla="*/ 0 w 1008"/>
              <a:gd name="T9" fmla="*/ 0 h 11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1152"/>
              <a:gd name="T17" fmla="*/ 1008 w 1008"/>
              <a:gd name="T18" fmla="*/ 1152 h 11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1152">
                <a:moveTo>
                  <a:pt x="0" y="0"/>
                </a:moveTo>
                <a:lnTo>
                  <a:pt x="1008" y="480"/>
                </a:lnTo>
                <a:lnTo>
                  <a:pt x="1008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79586" name="Freeform 2">
            <a:extLst>
              <a:ext uri="{FF2B5EF4-FFF2-40B4-BE49-F238E27FC236}">
                <a16:creationId xmlns:a16="http://schemas.microsoft.com/office/drawing/2014/main" id="{B9DCBCF0-A1B1-F0BE-6FC1-EE07A2ED6DB2}"/>
              </a:ext>
            </a:extLst>
          </p:cNvPr>
          <p:cNvSpPr>
            <a:spLocks/>
          </p:cNvSpPr>
          <p:nvPr/>
        </p:nvSpPr>
        <p:spPr bwMode="auto">
          <a:xfrm rot="5400000">
            <a:off x="1066800" y="3733800"/>
            <a:ext cx="990600" cy="1600200"/>
          </a:xfrm>
          <a:custGeom>
            <a:avLst/>
            <a:gdLst>
              <a:gd name="T0" fmla="*/ 0 w 1584"/>
              <a:gd name="T1" fmla="*/ 0 h 768"/>
              <a:gd name="T2" fmla="*/ 2147483647 w 1584"/>
              <a:gd name="T3" fmla="*/ 2147483647 h 768"/>
              <a:gd name="T4" fmla="*/ 0 w 1584"/>
              <a:gd name="T5" fmla="*/ 2147483647 h 768"/>
              <a:gd name="T6" fmla="*/ 0 w 1584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768"/>
              <a:gd name="T14" fmla="*/ 1584 w 1584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768">
                <a:moveTo>
                  <a:pt x="0" y="0"/>
                </a:moveTo>
                <a:lnTo>
                  <a:pt x="1584" y="768"/>
                </a:lnTo>
                <a:lnTo>
                  <a:pt x="0" y="768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0422" name="Text Box 4">
            <a:extLst>
              <a:ext uri="{FF2B5EF4-FFF2-40B4-BE49-F238E27FC236}">
                <a16:creationId xmlns:a16="http://schemas.microsoft.com/office/drawing/2014/main" id="{B2BAF8A6-F76E-F2D6-8649-3B1F836E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u="sng">
                <a:latin typeface="Tahoma" panose="020B0604030504040204" pitchFamily="34" charset="0"/>
              </a:rPr>
              <a:t>Monopsonist DWL:</a:t>
            </a: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60423" name="Line 5">
            <a:extLst>
              <a:ext uri="{FF2B5EF4-FFF2-40B4-BE49-F238E27FC236}">
                <a16:creationId xmlns:a16="http://schemas.microsoft.com/office/drawing/2014/main" id="{A3D66642-2DA7-9496-1044-35C76E10BF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875" y="5826125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24" name="Line 6">
            <a:extLst>
              <a:ext uri="{FF2B5EF4-FFF2-40B4-BE49-F238E27FC236}">
                <a16:creationId xmlns:a16="http://schemas.microsoft.com/office/drawing/2014/main" id="{161556C4-D0D3-7CDB-CCCC-52B4AE8345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1406525"/>
            <a:ext cx="0" cy="441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25" name="Line 7">
            <a:extLst>
              <a:ext uri="{FF2B5EF4-FFF2-40B4-BE49-F238E27FC236}">
                <a16:creationId xmlns:a16="http://schemas.microsoft.com/office/drawing/2014/main" id="{C2C5BFD4-86F6-62C5-AFB6-CB7495A466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1905000"/>
            <a:ext cx="495300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26" name="Text Box 8">
            <a:extLst>
              <a:ext uri="{FF2B5EF4-FFF2-40B4-BE49-F238E27FC236}">
                <a16:creationId xmlns:a16="http://schemas.microsoft.com/office/drawing/2014/main" id="{0D25B28F-B88B-34D1-5DD6-C4EB9DFE6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371600"/>
            <a:ext cx="110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Supply</a:t>
            </a:r>
          </a:p>
        </p:txBody>
      </p:sp>
      <p:sp>
        <p:nvSpPr>
          <p:cNvPr id="60427" name="Text Box 9">
            <a:extLst>
              <a:ext uri="{FF2B5EF4-FFF2-40B4-BE49-F238E27FC236}">
                <a16:creationId xmlns:a16="http://schemas.microsoft.com/office/drawing/2014/main" id="{BE054A72-5507-DC66-13C9-DEDC654BB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638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</a:t>
            </a:r>
          </a:p>
        </p:txBody>
      </p:sp>
      <p:sp>
        <p:nvSpPr>
          <p:cNvPr id="60428" name="Text Box 10">
            <a:extLst>
              <a:ext uri="{FF2B5EF4-FFF2-40B4-BE49-F238E27FC236}">
                <a16:creationId xmlns:a16="http://schemas.microsoft.com/office/drawing/2014/main" id="{45335421-3079-D547-6A8D-BDD9B4FCD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</a:t>
            </a:r>
          </a:p>
        </p:txBody>
      </p:sp>
      <p:sp>
        <p:nvSpPr>
          <p:cNvPr id="60429" name="Text Box 11">
            <a:extLst>
              <a:ext uri="{FF2B5EF4-FFF2-40B4-BE49-F238E27FC236}">
                <a16:creationId xmlns:a16="http://schemas.microsoft.com/office/drawing/2014/main" id="{277F105B-6914-1E9F-7F96-AB429B87F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713163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W*</a:t>
            </a:r>
          </a:p>
        </p:txBody>
      </p:sp>
      <p:sp>
        <p:nvSpPr>
          <p:cNvPr id="60430" name="Text Box 12">
            <a:extLst>
              <a:ext uri="{FF2B5EF4-FFF2-40B4-BE49-F238E27FC236}">
                <a16:creationId xmlns:a16="http://schemas.microsoft.com/office/drawing/2014/main" id="{150BA793-B57B-107F-69E9-1272B7860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436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L*</a:t>
            </a:r>
            <a:endParaRPr lang="en-GB" altLang="en-US" sz="1400" b="1"/>
          </a:p>
        </p:txBody>
      </p:sp>
      <p:sp>
        <p:nvSpPr>
          <p:cNvPr id="60431" name="Line 13">
            <a:extLst>
              <a:ext uri="{FF2B5EF4-FFF2-40B4-BE49-F238E27FC236}">
                <a16:creationId xmlns:a16="http://schemas.microsoft.com/office/drawing/2014/main" id="{848D8490-EFC3-9DB2-B045-7A887BAE75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2667000"/>
            <a:ext cx="3429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2" name="Line 14">
            <a:extLst>
              <a:ext uri="{FF2B5EF4-FFF2-40B4-BE49-F238E27FC236}">
                <a16:creationId xmlns:a16="http://schemas.microsoft.com/office/drawing/2014/main" id="{62551011-328F-9F72-ED9F-0B00F528E6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62200" y="3048000"/>
            <a:ext cx="7620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3" name="Line 15">
            <a:extLst>
              <a:ext uri="{FF2B5EF4-FFF2-40B4-BE49-F238E27FC236}">
                <a16:creationId xmlns:a16="http://schemas.microsoft.com/office/drawing/2014/main" id="{87F291C1-694A-DD3F-FF71-FBBB0C16CE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4038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4" name="Line 16">
            <a:extLst>
              <a:ext uri="{FF2B5EF4-FFF2-40B4-BE49-F238E27FC236}">
                <a16:creationId xmlns:a16="http://schemas.microsoft.com/office/drawing/2014/main" id="{C8513CCD-FEF4-17F1-F6E5-D25044D72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209800"/>
            <a:ext cx="5257800" cy="2590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5" name="Text Box 17">
            <a:extLst>
              <a:ext uri="{FF2B5EF4-FFF2-40B4-BE49-F238E27FC236}">
                <a16:creationId xmlns:a16="http://schemas.microsoft.com/office/drawing/2014/main" id="{04A46B5C-5E8A-B22C-3B88-DFC7E54CB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6482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MRP</a:t>
            </a:r>
            <a:r>
              <a:rPr lang="en-GB" altLang="en-US" b="1" baseline="-25000"/>
              <a:t>L</a:t>
            </a:r>
            <a:r>
              <a:rPr lang="en-GB" altLang="en-US" b="1"/>
              <a:t>=D</a:t>
            </a:r>
            <a:r>
              <a:rPr lang="en-GB" altLang="en-US" b="1" baseline="-25000"/>
              <a:t>PC</a:t>
            </a:r>
            <a:endParaRPr lang="en-GB" altLang="en-US" b="1"/>
          </a:p>
        </p:txBody>
      </p:sp>
      <p:sp>
        <p:nvSpPr>
          <p:cNvPr id="60436" name="Line 18">
            <a:extLst>
              <a:ext uri="{FF2B5EF4-FFF2-40B4-BE49-F238E27FC236}">
                <a16:creationId xmlns:a16="http://schemas.microsoft.com/office/drawing/2014/main" id="{C387CB02-1D3A-FB69-BB4A-A4E334DDA0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1752600"/>
            <a:ext cx="243840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7" name="Text Box 19">
            <a:extLst>
              <a:ext uri="{FF2B5EF4-FFF2-40B4-BE49-F238E27FC236}">
                <a16:creationId xmlns:a16="http://schemas.microsoft.com/office/drawing/2014/main" id="{3E6576B9-A506-19B5-81B3-DFF619867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1430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ME</a:t>
            </a:r>
            <a:r>
              <a:rPr lang="en-GB" altLang="en-US" b="1" baseline="-25000"/>
              <a:t>L</a:t>
            </a:r>
            <a:endParaRPr lang="en-GB" altLang="en-US" b="1"/>
          </a:p>
        </p:txBody>
      </p:sp>
      <p:sp>
        <p:nvSpPr>
          <p:cNvPr id="579604" name="Text Box 20">
            <a:extLst>
              <a:ext uri="{FF2B5EF4-FFF2-40B4-BE49-F238E27FC236}">
                <a16:creationId xmlns:a16="http://schemas.microsoft.com/office/drawing/2014/main" id="{063715F3-7E0E-759C-B6A6-D172FB9CC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111375"/>
            <a:ext cx="34464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Monopsonist</a:t>
            </a:r>
          </a:p>
          <a:p>
            <a:r>
              <a:rPr lang="en-GB" altLang="en-US" sz="3200" b="1"/>
              <a:t>Consumer Surplus</a:t>
            </a:r>
          </a:p>
        </p:txBody>
      </p:sp>
      <p:sp>
        <p:nvSpPr>
          <p:cNvPr id="60439" name="Text Box 21">
            <a:extLst>
              <a:ext uri="{FF2B5EF4-FFF2-40B4-BE49-F238E27FC236}">
                <a16:creationId xmlns:a16="http://schemas.microsoft.com/office/drawing/2014/main" id="{F34B1660-18C5-FAB9-96AD-EF97752B2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648200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Wage</a:t>
            </a:r>
          </a:p>
        </p:txBody>
      </p:sp>
      <p:sp>
        <p:nvSpPr>
          <p:cNvPr id="60440" name="Line 22">
            <a:extLst>
              <a:ext uri="{FF2B5EF4-FFF2-40B4-BE49-F238E27FC236}">
                <a16:creationId xmlns:a16="http://schemas.microsoft.com/office/drawing/2014/main" id="{3594C351-CB45-E1C8-1962-E8BFF3295F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38400" y="41148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41" name="Line 23">
            <a:extLst>
              <a:ext uri="{FF2B5EF4-FFF2-40B4-BE49-F238E27FC236}">
                <a16:creationId xmlns:a16="http://schemas.microsoft.com/office/drawing/2014/main" id="{22EEAA51-49BC-7CD3-D1D0-B091D11396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733800"/>
            <a:ext cx="419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9608" name="Text Box 24">
            <a:extLst>
              <a:ext uri="{FF2B5EF4-FFF2-40B4-BE49-F238E27FC236}">
                <a16:creationId xmlns:a16="http://schemas.microsoft.com/office/drawing/2014/main" id="{C7262ADB-D903-4D2E-E7BE-0D49613A3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124200"/>
            <a:ext cx="32654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Monopsonist</a:t>
            </a:r>
          </a:p>
          <a:p>
            <a:r>
              <a:rPr lang="en-GB" altLang="en-US" sz="3200" b="1"/>
              <a:t>Producer Surplus</a:t>
            </a:r>
          </a:p>
        </p:txBody>
      </p:sp>
      <p:sp>
        <p:nvSpPr>
          <p:cNvPr id="60443" name="Line 27">
            <a:extLst>
              <a:ext uri="{FF2B5EF4-FFF2-40B4-BE49-F238E27FC236}">
                <a16:creationId xmlns:a16="http://schemas.microsoft.com/office/drawing/2014/main" id="{9AAB80FB-B57E-F921-C248-49A3AC7C01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3581400"/>
            <a:ext cx="1981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9612" name="Text Box 28">
            <a:extLst>
              <a:ext uri="{FF2B5EF4-FFF2-40B4-BE49-F238E27FC236}">
                <a16:creationId xmlns:a16="http://schemas.microsoft.com/office/drawing/2014/main" id="{AAA487FB-918B-FDE9-7159-70DA3643B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651375"/>
            <a:ext cx="127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DWL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604" grpId="0"/>
      <p:bldP spid="579608" grpId="0"/>
      <p:bldP spid="57961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0749E-F865-666C-AD9D-E52CEAF5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FC1A664-EF92-4277-8769-6AA51A357BD5}" type="slidenum">
              <a:rPr lang="en-CA" altLang="en-US" sz="1400">
                <a:latin typeface="Arial" panose="020B0604020202020204" pitchFamily="34" charset="0"/>
              </a:rPr>
              <a:pPr eaLnBrk="1" hangingPunct="1"/>
              <a:t>59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34BC1AE2-DB34-CF6D-B255-DF0D34C34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11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E7B5739B-8495-8E1A-98F9-1FBE7FBBE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 monopoly consists of one firm selling a good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 monopolist faces the market demand curve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To sell more, it must decrease price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MR is therefore less than demand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 monopolist chooses quantity where MC=MR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This quantity is sold at a price found on the demand curve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This typically produces a profit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ACEE148-EE41-3CD4-8B65-D5A8FF4C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08FEA3A-4D50-407F-8EE0-55F6C2A1D0A9}" type="slidenum">
              <a:rPr lang="en-CA" altLang="en-US" sz="1400">
                <a:latin typeface="Arial" panose="020B0604020202020204" pitchFamily="34" charset="0"/>
              </a:rPr>
              <a:pPr eaLnBrk="1" hangingPunct="1"/>
              <a:t>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1267" name="WordArt 2">
            <a:extLst>
              <a:ext uri="{FF2B5EF4-FFF2-40B4-BE49-F238E27FC236}">
                <a16:creationId xmlns:a16="http://schemas.microsoft.com/office/drawing/2014/main" id="{11AB9781-CF36-7B79-19C9-E71AD6C37C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Monopolist Profit</a:t>
            </a:r>
          </a:p>
        </p:txBody>
      </p:sp>
      <p:sp>
        <p:nvSpPr>
          <p:cNvPr id="546819" name="Text Box 3">
            <a:extLst>
              <a:ext uri="{FF2B5EF4-FFF2-40B4-BE49-F238E27FC236}">
                <a16:creationId xmlns:a16="http://schemas.microsoft.com/office/drawing/2014/main" id="{453EFF28-794F-3386-F6A5-9DB004676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If MR &gt; MC, the monopolist is increasing profit and should produce more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If MR&lt; MC, the monopolist is decreasing profit and should produce less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Therefore (like PC), the monopolist maximizes profits when MR=MC.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70827-2E77-E5E7-61FD-22BB85113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67C824-8413-42D3-92C2-F5D609FDFF0A}" type="slidenum">
              <a:rPr lang="en-CA" altLang="en-US" sz="1400">
                <a:latin typeface="Arial" panose="020B0604020202020204" pitchFamily="34" charset="0"/>
              </a:rPr>
              <a:pPr eaLnBrk="1" hangingPunct="1"/>
              <a:t>60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A534E934-FC96-C04E-794B-EA0A96A72E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11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B55886B8-C6F7-2B5E-23A5-AB1B0C9AC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A monopolist always operates on the ELASTIC portion of the demand curve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The elasticity of demand determines a monopolist’s market power through the Learner Index of Market Power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Monopolies cause deadweight loss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This loss increases if Monopolies spend resources to maintain their monopoly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Monopolies exist due to barriers to entry (structural – includes natural monopoly - strategic, legal) 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0BA1C-B058-9FF3-E573-F3CE31260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F746336-25B7-42EC-8061-FCCD1500877E}" type="slidenum">
              <a:rPr lang="en-CA" altLang="en-US" sz="1400">
                <a:latin typeface="Arial" panose="020B0604020202020204" pitchFamily="34" charset="0"/>
              </a:rPr>
              <a:pPr eaLnBrk="1" hangingPunct="1"/>
              <a:t>61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5A415CF3-5DC5-1758-82DC-2D7348593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11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3EDD78FA-EB94-CE97-6DB2-C496A0EF3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 monopsonist is a single BUYER of a good or input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Monopsonists deal with the market supply curve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Monopsonists operate where marginal revenue product equals marginal expenditure (MRP=ME)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Monopsonists cause Deadweight loss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16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>
                <a:solidFill>
                  <a:srgbClr val="CCECFF"/>
                </a:solidFill>
              </a:rPr>
              <a:t>**Remember that Deadweight Loss could be a reason for government intervention, but that intervention itself carries a cost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3">
            <a:extLst>
              <a:ext uri="{FF2B5EF4-FFF2-40B4-BE49-F238E27FC236}">
                <a16:creationId xmlns:a16="http://schemas.microsoft.com/office/drawing/2014/main" id="{E9A5D68E-8CCD-8FA4-0A8E-77379EC8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5972BCA-5BCE-4F0F-BBD6-ADACD95048A8}" type="slidenum">
              <a:rPr lang="en-CA" altLang="en-US" sz="1400">
                <a:latin typeface="Arial" panose="020B0604020202020204" pitchFamily="34" charset="0"/>
              </a:rPr>
              <a:pPr eaLnBrk="1" hangingPunct="1"/>
              <a:t>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45795" name="Text Box 3">
            <a:extLst>
              <a:ext uri="{FF2B5EF4-FFF2-40B4-BE49-F238E27FC236}">
                <a16:creationId xmlns:a16="http://schemas.microsoft.com/office/drawing/2014/main" id="{478CC7B6-A8CD-D5ED-1506-4C59C81C0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12292" name="WordArt 4" descr="Sand">
            <a:extLst>
              <a:ext uri="{FF2B5EF4-FFF2-40B4-BE49-F238E27FC236}">
                <a16:creationId xmlns:a16="http://schemas.microsoft.com/office/drawing/2014/main" id="{D677233A-791C-4B47-D7CA-618E74AE010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5400000">
            <a:off x="-2247900" y="2857500"/>
            <a:ext cx="6172200" cy="1066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CA" sz="3600" kern="10">
                <a:ln w="12700">
                  <a:solidFill>
                    <a:srgbClr val="C4B596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3882" dir="2700000" algn="ctr" rotWithShape="0">
                    <a:srgbClr val="CBCBCB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Monopolist Profit</a:t>
            </a:r>
          </a:p>
        </p:txBody>
      </p:sp>
      <p:sp>
        <p:nvSpPr>
          <p:cNvPr id="12293" name="Line 5">
            <a:extLst>
              <a:ext uri="{FF2B5EF4-FFF2-40B4-BE49-F238E27FC236}">
                <a16:creationId xmlns:a16="http://schemas.microsoft.com/office/drawing/2014/main" id="{5CCC51ED-C2BE-63E7-81C0-F4E5AD85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28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4353AFD8-6DA0-F1B5-7EA3-0B1588441C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895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84CF06F3-5727-004E-4234-9F1016FF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505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22D0A68C-A027-2EA4-7E56-5D2FC14EC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61722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7" name="Freeform 11">
            <a:extLst>
              <a:ext uri="{FF2B5EF4-FFF2-40B4-BE49-F238E27FC236}">
                <a16:creationId xmlns:a16="http://schemas.microsoft.com/office/drawing/2014/main" id="{AF801216-D69B-22A4-1740-BEEEE0D7ACA6}"/>
              </a:ext>
            </a:extLst>
          </p:cNvPr>
          <p:cNvSpPr>
            <a:spLocks/>
          </p:cNvSpPr>
          <p:nvPr/>
        </p:nvSpPr>
        <p:spPr bwMode="auto">
          <a:xfrm>
            <a:off x="1828800" y="673100"/>
            <a:ext cx="5486400" cy="2298700"/>
          </a:xfrm>
          <a:custGeom>
            <a:avLst/>
            <a:gdLst>
              <a:gd name="T0" fmla="*/ 0 w 2304"/>
              <a:gd name="T1" fmla="*/ 2147483647 h 1400"/>
              <a:gd name="T2" fmla="*/ 2147483647 w 2304"/>
              <a:gd name="T3" fmla="*/ 2147483647 h 1400"/>
              <a:gd name="T4" fmla="*/ 2147483647 w 2304"/>
              <a:gd name="T5" fmla="*/ 2147483647 h 1400"/>
              <a:gd name="T6" fmla="*/ 0 60000 65536"/>
              <a:gd name="T7" fmla="*/ 0 60000 65536"/>
              <a:gd name="T8" fmla="*/ 0 60000 65536"/>
              <a:gd name="T9" fmla="*/ 0 w 2304"/>
              <a:gd name="T10" fmla="*/ 0 h 1400"/>
              <a:gd name="T11" fmla="*/ 2304 w 2304"/>
              <a:gd name="T12" fmla="*/ 1400 h 1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1400">
                <a:moveTo>
                  <a:pt x="0" y="1352"/>
                </a:moveTo>
                <a:cubicBezTo>
                  <a:pt x="384" y="676"/>
                  <a:pt x="768" y="0"/>
                  <a:pt x="1152" y="8"/>
                </a:cubicBezTo>
                <a:cubicBezTo>
                  <a:pt x="1536" y="16"/>
                  <a:pt x="1920" y="708"/>
                  <a:pt x="2304" y="1400"/>
                </a:cubicBezTo>
              </a:path>
            </a:pathLst>
          </a:custGeom>
          <a:noFill/>
          <a:ln w="444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8" name="Freeform 13">
            <a:extLst>
              <a:ext uri="{FF2B5EF4-FFF2-40B4-BE49-F238E27FC236}">
                <a16:creationId xmlns:a16="http://schemas.microsoft.com/office/drawing/2014/main" id="{017AC756-A5D3-0F49-DC33-404AA5EBDF01}"/>
              </a:ext>
            </a:extLst>
          </p:cNvPr>
          <p:cNvSpPr>
            <a:spLocks/>
          </p:cNvSpPr>
          <p:nvPr/>
        </p:nvSpPr>
        <p:spPr bwMode="auto">
          <a:xfrm>
            <a:off x="1828800" y="1600200"/>
            <a:ext cx="3657600" cy="1295400"/>
          </a:xfrm>
          <a:custGeom>
            <a:avLst/>
            <a:gdLst>
              <a:gd name="T0" fmla="*/ 0 w 2304"/>
              <a:gd name="T1" fmla="*/ 2147483647 h 816"/>
              <a:gd name="T2" fmla="*/ 2147483647 w 2304"/>
              <a:gd name="T3" fmla="*/ 0 h 816"/>
              <a:gd name="T4" fmla="*/ 2147483647 w 2304"/>
              <a:gd name="T5" fmla="*/ 2147483647 h 816"/>
              <a:gd name="T6" fmla="*/ 0 60000 65536"/>
              <a:gd name="T7" fmla="*/ 0 60000 65536"/>
              <a:gd name="T8" fmla="*/ 0 60000 65536"/>
              <a:gd name="T9" fmla="*/ 0 w 2304"/>
              <a:gd name="T10" fmla="*/ 0 h 816"/>
              <a:gd name="T11" fmla="*/ 2304 w 2304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816">
                <a:moveTo>
                  <a:pt x="0" y="816"/>
                </a:moveTo>
                <a:cubicBezTo>
                  <a:pt x="384" y="408"/>
                  <a:pt x="768" y="0"/>
                  <a:pt x="1152" y="0"/>
                </a:cubicBezTo>
                <a:cubicBezTo>
                  <a:pt x="1536" y="0"/>
                  <a:pt x="1920" y="408"/>
                  <a:pt x="2304" y="816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99" name="Arc 14">
            <a:extLst>
              <a:ext uri="{FF2B5EF4-FFF2-40B4-BE49-F238E27FC236}">
                <a16:creationId xmlns:a16="http://schemas.microsoft.com/office/drawing/2014/main" id="{F43AB8D6-1B07-7EA2-37A5-D571132029F3}"/>
              </a:ext>
            </a:extLst>
          </p:cNvPr>
          <p:cNvSpPr>
            <a:spLocks/>
          </p:cNvSpPr>
          <p:nvPr/>
        </p:nvSpPr>
        <p:spPr bwMode="auto">
          <a:xfrm flipV="1">
            <a:off x="1828800" y="381000"/>
            <a:ext cx="3429000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0" name="Line 15">
            <a:extLst>
              <a:ext uri="{FF2B5EF4-FFF2-40B4-BE49-F238E27FC236}">
                <a16:creationId xmlns:a16="http://schemas.microsoft.com/office/drawing/2014/main" id="{618237B6-A4F0-DBB8-527D-C4EDF4B8B9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4419600"/>
            <a:ext cx="3733800" cy="17526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01" name="Line 16">
            <a:extLst>
              <a:ext uri="{FF2B5EF4-FFF2-40B4-BE49-F238E27FC236}">
                <a16:creationId xmlns:a16="http://schemas.microsoft.com/office/drawing/2014/main" id="{ACA4DB2C-B335-0B27-7973-23697E565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581400"/>
            <a:ext cx="2743200" cy="25908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02" name="Line 17">
            <a:extLst>
              <a:ext uri="{FF2B5EF4-FFF2-40B4-BE49-F238E27FC236}">
                <a16:creationId xmlns:a16="http://schemas.microsoft.com/office/drawing/2014/main" id="{9A881447-2920-DF8B-E007-F5006AF06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581400"/>
            <a:ext cx="5486400" cy="2590800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03" name="Text Box 18">
            <a:extLst>
              <a:ext uri="{FF2B5EF4-FFF2-40B4-BE49-F238E27FC236}">
                <a16:creationId xmlns:a16="http://schemas.microsoft.com/office/drawing/2014/main" id="{7F8D6D1E-8B3F-D217-C431-3E282109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172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12304" name="Text Box 19">
            <a:extLst>
              <a:ext uri="{FF2B5EF4-FFF2-40B4-BE49-F238E27FC236}">
                <a16:creationId xmlns:a16="http://schemas.microsoft.com/office/drawing/2014/main" id="{019C2C18-5779-8C0E-9FD0-E5DC0440A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71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12305" name="Text Box 20">
            <a:extLst>
              <a:ext uri="{FF2B5EF4-FFF2-40B4-BE49-F238E27FC236}">
                <a16:creationId xmlns:a16="http://schemas.microsoft.com/office/drawing/2014/main" id="{1734D534-83A3-FA1E-4FD3-AACEBCBC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828800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TR</a:t>
            </a:r>
          </a:p>
        </p:txBody>
      </p:sp>
      <p:sp>
        <p:nvSpPr>
          <p:cNvPr id="12306" name="Text Box 21">
            <a:extLst>
              <a:ext uri="{FF2B5EF4-FFF2-40B4-BE49-F238E27FC236}">
                <a16:creationId xmlns:a16="http://schemas.microsoft.com/office/drawing/2014/main" id="{CF809101-E0FF-F132-82C0-1A6F490AF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28600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TC</a:t>
            </a:r>
          </a:p>
        </p:txBody>
      </p:sp>
      <p:sp>
        <p:nvSpPr>
          <p:cNvPr id="12307" name="Text Box 22">
            <a:extLst>
              <a:ext uri="{FF2B5EF4-FFF2-40B4-BE49-F238E27FC236}">
                <a16:creationId xmlns:a16="http://schemas.microsoft.com/office/drawing/2014/main" id="{F8AA5472-110C-2536-68D3-A8497F858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057400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Profit</a:t>
            </a:r>
          </a:p>
        </p:txBody>
      </p:sp>
      <p:sp>
        <p:nvSpPr>
          <p:cNvPr id="12308" name="Text Box 23">
            <a:extLst>
              <a:ext uri="{FF2B5EF4-FFF2-40B4-BE49-F238E27FC236}">
                <a16:creationId xmlns:a16="http://schemas.microsoft.com/office/drawing/2014/main" id="{6F6E13BF-DAAE-7496-089B-FD07EEB21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410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12309" name="Text Box 24">
            <a:extLst>
              <a:ext uri="{FF2B5EF4-FFF2-40B4-BE49-F238E27FC236}">
                <a16:creationId xmlns:a16="http://schemas.microsoft.com/office/drawing/2014/main" id="{7B4448E5-5E82-09C8-1E15-6E7FFD8CD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191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12310" name="Text Box 25">
            <a:extLst>
              <a:ext uri="{FF2B5EF4-FFF2-40B4-BE49-F238E27FC236}">
                <a16:creationId xmlns:a16="http://schemas.microsoft.com/office/drawing/2014/main" id="{6169CBDE-6FD8-AC03-5817-8C4E73166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486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12311" name="Text Box 26">
            <a:extLst>
              <a:ext uri="{FF2B5EF4-FFF2-40B4-BE49-F238E27FC236}">
                <a16:creationId xmlns:a16="http://schemas.microsoft.com/office/drawing/2014/main" id="{C361035B-23C4-1A66-A870-F36A64DB9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3528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12312" name="Line 27">
            <a:extLst>
              <a:ext uri="{FF2B5EF4-FFF2-40B4-BE49-F238E27FC236}">
                <a16:creationId xmlns:a16="http://schemas.microsoft.com/office/drawing/2014/main" id="{B24472D2-64A2-65C0-E26B-BD7FFAE368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60020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45820" name="Line 28">
            <a:extLst>
              <a:ext uri="{FF2B5EF4-FFF2-40B4-BE49-F238E27FC236}">
                <a16:creationId xmlns:a16="http://schemas.microsoft.com/office/drawing/2014/main" id="{0D53934A-E0D5-321A-4C09-A5B0AEA233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343400"/>
            <a:ext cx="3810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45821" name="Text Box 29">
            <a:extLst>
              <a:ext uri="{FF2B5EF4-FFF2-40B4-BE49-F238E27FC236}">
                <a16:creationId xmlns:a16="http://schemas.microsoft.com/office/drawing/2014/main" id="{E81E03D6-52CE-8113-1FE4-BFDB547AC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038600"/>
            <a:ext cx="1373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MR=MC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5" grpId="0" build="p"/>
      <p:bldP spid="5458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6625BAA-7A94-3E2D-CEB7-AB6FF148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2F33243-CF95-40D9-9242-B41FCD12888D}" type="slidenum">
              <a:rPr lang="en-CA" altLang="en-US" sz="1400">
                <a:latin typeface="Arial" panose="020B0604020202020204" pitchFamily="34" charset="0"/>
              </a:rPr>
              <a:pPr eaLnBrk="1" hangingPunct="1"/>
              <a:t>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3315" name="WordArt 2">
            <a:extLst>
              <a:ext uri="{FF2B5EF4-FFF2-40B4-BE49-F238E27FC236}">
                <a16:creationId xmlns:a16="http://schemas.microsoft.com/office/drawing/2014/main" id="{37DC6357-F1EA-DBD6-E4CD-2FC85F3B408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2286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519171" name="Text Box 3">
            <a:extLst>
              <a:ext uri="{FF2B5EF4-FFF2-40B4-BE49-F238E27FC236}">
                <a16:creationId xmlns:a16="http://schemas.microsoft.com/office/drawing/2014/main" id="{9950B5EC-8539-7CAB-3E34-7D08690B4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545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 sz="3200">
                <a:latin typeface="Tahoma" panose="020B0604030504040204" pitchFamily="34" charset="0"/>
              </a:rPr>
              <a:t>Demand: P=20-2Q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MR=20-4Q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MC=5+Q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MR=MC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5+Q=20-4Q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5Q=15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Q=3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P=20-2q</a:t>
            </a:r>
          </a:p>
          <a:p>
            <a:pPr algn="ctr"/>
            <a:r>
              <a:rPr lang="en-CA" altLang="en-US" sz="3200">
                <a:latin typeface="Tahoma" panose="020B0604030504040204" pitchFamily="34" charset="0"/>
              </a:rPr>
              <a:t>P=14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D7E6D40-7338-9AA6-CD3F-679918C3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D45FB8-C08A-46B7-BCB2-E9606495430B}" type="slidenum">
              <a:rPr lang="en-CA" altLang="en-US" sz="1400">
                <a:latin typeface="Arial" panose="020B0604020202020204" pitchFamily="34" charset="0"/>
              </a:rPr>
              <a:pPr eaLnBrk="1" hangingPunct="1"/>
              <a:t>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028" name="WordArt 2">
            <a:extLst>
              <a:ext uri="{FF2B5EF4-FFF2-40B4-BE49-F238E27FC236}">
                <a16:creationId xmlns:a16="http://schemas.microsoft.com/office/drawing/2014/main" id="{9B68B7ED-748A-88AF-23C1-1B18DEAD5A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96975" y="304800"/>
            <a:ext cx="6635750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Marginal Revenue</a:t>
            </a:r>
          </a:p>
        </p:txBody>
      </p:sp>
      <p:sp>
        <p:nvSpPr>
          <p:cNvPr id="521219" name="Text Box 3">
            <a:extLst>
              <a:ext uri="{FF2B5EF4-FFF2-40B4-BE49-F238E27FC236}">
                <a16:creationId xmlns:a16="http://schemas.microsoft.com/office/drawing/2014/main" id="{21940674-B226-E822-8E55-2CA91DDAC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91440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>
                <a:latin typeface="Tahoma" panose="020B0604030504040204" pitchFamily="34" charset="0"/>
              </a:rPr>
              <a:t>When a monopolist increases production, 2 things occur: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>
              <a:buFontTx/>
              <a:buAutoNum type="arabicParenR"/>
            </a:pPr>
            <a:r>
              <a:rPr lang="en-CA" altLang="en-US" sz="3200">
                <a:latin typeface="Tahoma" panose="020B0604030504040204" pitchFamily="34" charset="0"/>
              </a:rPr>
              <a:t>The monopolist earns MORE revenue from the extra goods sold</a:t>
            </a:r>
          </a:p>
          <a:p>
            <a:pPr>
              <a:buFontTx/>
              <a:buAutoNum type="arabicParenR"/>
            </a:pPr>
            <a:r>
              <a:rPr lang="en-CA" altLang="en-US" sz="3200">
                <a:latin typeface="Tahoma" panose="020B0604030504040204" pitchFamily="34" charset="0"/>
              </a:rPr>
              <a:t>The monopolist earns LESS revenue from the previous goods sold due to a reduced price: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3200">
              <a:latin typeface="Tahoma" panose="020B0604030504040204" pitchFamily="34" charset="0"/>
            </a:endParaRPr>
          </a:p>
        </p:txBody>
      </p:sp>
      <p:graphicFrame>
        <p:nvGraphicFramePr>
          <p:cNvPr id="521220" name="Object 4">
            <a:extLst>
              <a:ext uri="{FF2B5EF4-FFF2-40B4-BE49-F238E27FC236}">
                <a16:creationId xmlns:a16="http://schemas.microsoft.com/office/drawing/2014/main" id="{5E534947-AD4A-A4E6-9BDD-B1046F3AE1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637088"/>
          <a:ext cx="3924300" cy="206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863280" progId="Equation.3">
                  <p:embed/>
                </p:oleObj>
              </mc:Choice>
              <mc:Fallback>
                <p:oleObj name="Equation" r:id="rId2" imgW="1638000" imgH="863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37088"/>
                        <a:ext cx="3924300" cy="20685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heme/theme1.xml><?xml version="1.0" encoding="utf-8"?>
<a:theme xmlns:a="http://schemas.openxmlformats.org/drawingml/2006/main" name="PT Blue060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60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Blue060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60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I\PT Blue060A.pot</Template>
  <TotalTime>26492</TotalTime>
  <Words>2743</Words>
  <Application>Microsoft Office PowerPoint</Application>
  <PresentationFormat>On-screen Show (4:3)</PresentationFormat>
  <Paragraphs>612</Paragraphs>
  <Slides>61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Arial</vt:lpstr>
      <vt:lpstr>Tahoma</vt:lpstr>
      <vt:lpstr>Times New Roman</vt:lpstr>
      <vt:lpstr>Wingdings</vt:lpstr>
      <vt:lpstr>PT Blue060A</vt:lpstr>
      <vt:lpstr>Equation</vt:lpstr>
      <vt:lpstr>Ch 11: Monopoly and Monopsony</vt:lpstr>
      <vt:lpstr>Chapter 11: Monopoly &amp; Monopsony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Shifts in market demand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Shifts in marginal cost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 11 Summary</vt:lpstr>
      <vt:lpstr>Chapter 11 Summary</vt:lpstr>
      <vt:lpstr>Chapter 11 Summary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Lorne Priemaza</dc:creator>
  <cp:lastModifiedBy>Lorne</cp:lastModifiedBy>
  <cp:revision>110</cp:revision>
  <dcterms:created xsi:type="dcterms:W3CDTF">2000-09-22T19:30:06Z</dcterms:created>
  <dcterms:modified xsi:type="dcterms:W3CDTF">2022-10-18T05:03:58Z</dcterms:modified>
</cp:coreProperties>
</file>