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76"/>
  </p:notesMasterIdLst>
  <p:handoutMasterIdLst>
    <p:handoutMasterId r:id="rId77"/>
  </p:handoutMasterIdLst>
  <p:sldIdLst>
    <p:sldId id="364" r:id="rId2"/>
    <p:sldId id="496" r:id="rId3"/>
    <p:sldId id="431" r:id="rId4"/>
    <p:sldId id="432" r:id="rId5"/>
    <p:sldId id="433" r:id="rId6"/>
    <p:sldId id="434" r:id="rId7"/>
    <p:sldId id="501" r:id="rId8"/>
    <p:sldId id="503" r:id="rId9"/>
    <p:sldId id="437" r:id="rId10"/>
    <p:sldId id="504" r:id="rId11"/>
    <p:sldId id="502" r:id="rId12"/>
    <p:sldId id="508" r:id="rId13"/>
    <p:sldId id="505" r:id="rId14"/>
    <p:sldId id="366" r:id="rId15"/>
    <p:sldId id="440" r:id="rId16"/>
    <p:sldId id="441" r:id="rId17"/>
    <p:sldId id="439" r:id="rId18"/>
    <p:sldId id="442" r:id="rId19"/>
    <p:sldId id="443" r:id="rId20"/>
    <p:sldId id="444" r:id="rId21"/>
    <p:sldId id="447" r:id="rId22"/>
    <p:sldId id="514" r:id="rId23"/>
    <p:sldId id="515" r:id="rId24"/>
    <p:sldId id="519" r:id="rId25"/>
    <p:sldId id="521" r:id="rId26"/>
    <p:sldId id="520" r:id="rId27"/>
    <p:sldId id="522" r:id="rId28"/>
    <p:sldId id="517" r:id="rId29"/>
    <p:sldId id="445" r:id="rId30"/>
    <p:sldId id="511" r:id="rId31"/>
    <p:sldId id="448" r:id="rId32"/>
    <p:sldId id="451" r:id="rId33"/>
    <p:sldId id="512" r:id="rId34"/>
    <p:sldId id="461" r:id="rId35"/>
    <p:sldId id="457" r:id="rId36"/>
    <p:sldId id="452" r:id="rId37"/>
    <p:sldId id="453" r:id="rId38"/>
    <p:sldId id="513" r:id="rId39"/>
    <p:sldId id="509" r:id="rId40"/>
    <p:sldId id="458" r:id="rId41"/>
    <p:sldId id="462" r:id="rId42"/>
    <p:sldId id="463" r:id="rId43"/>
    <p:sldId id="464" r:id="rId44"/>
    <p:sldId id="465" r:id="rId45"/>
    <p:sldId id="466" r:id="rId46"/>
    <p:sldId id="467" r:id="rId47"/>
    <p:sldId id="510" r:id="rId48"/>
    <p:sldId id="468" r:id="rId49"/>
    <p:sldId id="469" r:id="rId50"/>
    <p:sldId id="475" r:id="rId51"/>
    <p:sldId id="523" r:id="rId52"/>
    <p:sldId id="476" r:id="rId53"/>
    <p:sldId id="477" r:id="rId54"/>
    <p:sldId id="478" r:id="rId55"/>
    <p:sldId id="479" r:id="rId56"/>
    <p:sldId id="480" r:id="rId57"/>
    <p:sldId id="481" r:id="rId58"/>
    <p:sldId id="482" r:id="rId59"/>
    <p:sldId id="483" r:id="rId60"/>
    <p:sldId id="524" r:id="rId61"/>
    <p:sldId id="485" r:id="rId62"/>
    <p:sldId id="486" r:id="rId63"/>
    <p:sldId id="487" r:id="rId64"/>
    <p:sldId id="488" r:id="rId65"/>
    <p:sldId id="489" r:id="rId66"/>
    <p:sldId id="490" r:id="rId67"/>
    <p:sldId id="491" r:id="rId68"/>
    <p:sldId id="492" r:id="rId69"/>
    <p:sldId id="493" r:id="rId70"/>
    <p:sldId id="494" r:id="rId71"/>
    <p:sldId id="495" r:id="rId72"/>
    <p:sldId id="498" r:id="rId73"/>
    <p:sldId id="499" r:id="rId74"/>
    <p:sldId id="500" r:id="rId75"/>
  </p:sldIdLst>
  <p:sldSz cx="9144000" cy="6858000" type="screen4x3"/>
  <p:notesSz cx="7315200" cy="9601200"/>
  <p:defaultTextStyle>
    <a:defPPr>
      <a:defRPr lang="en-CA"/>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AE6CB"/>
    <a:srgbClr val="C2F0E0"/>
    <a:srgbClr val="DDDDDD"/>
    <a:srgbClr val="00CCFF"/>
    <a:srgbClr val="339933"/>
    <a:srgbClr val="0099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103" d="100"/>
          <a:sy n="103" d="100"/>
        </p:scale>
        <p:origin x="198"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_rels/viewProps.xml.rels><?xml version="1.0" encoding="UTF-8" standalone="yes"?>
<Relationships xmlns="http://schemas.openxmlformats.org/package/2006/relationships"><Relationship Id="rId1"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vl1pPr>
          </a:lstStyle>
          <a:p>
            <a:pPr>
              <a:defRPr/>
            </a:pPr>
            <a:endParaRPr lang="en-CA"/>
          </a:p>
        </p:txBody>
      </p:sp>
      <p:sp>
        <p:nvSpPr>
          <p:cNvPr id="10445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vl1pPr>
          </a:lstStyle>
          <a:p>
            <a:pPr>
              <a:defRPr/>
            </a:pPr>
            <a:endParaRPr lang="en-CA"/>
          </a:p>
        </p:txBody>
      </p:sp>
      <p:sp>
        <p:nvSpPr>
          <p:cNvPr id="10445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vl1pPr>
          </a:lstStyle>
          <a:p>
            <a:pPr>
              <a:defRPr/>
            </a:pPr>
            <a:endParaRPr lang="en-CA"/>
          </a:p>
        </p:txBody>
      </p:sp>
      <p:sp>
        <p:nvSpPr>
          <p:cNvPr id="10445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a:lvl1pPr>
          </a:lstStyle>
          <a:p>
            <a:pPr>
              <a:defRPr/>
            </a:pPr>
            <a:fld id="{641E3FD9-F012-4F23-9BC3-B4A673BD148F}" type="slidenum">
              <a:rPr lang="en-CA" altLang="en-US"/>
              <a:pPr>
                <a:defRPr/>
              </a:pPr>
              <a:t>‹#›</a:t>
            </a:fld>
            <a:endParaRPr lang="en-CA" altLang="en-US"/>
          </a:p>
        </p:txBody>
      </p:sp>
    </p:spTree>
    <p:extLst>
      <p:ext uri="{BB962C8B-B14F-4D97-AF65-F5344CB8AC3E}">
        <p14:creationId xmlns:p14="http://schemas.microsoft.com/office/powerpoint/2010/main" val="36625652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vl1pPr>
          </a:lstStyle>
          <a:p>
            <a:pPr>
              <a:defRPr/>
            </a:pPr>
            <a:endParaRPr lang="en-CA"/>
          </a:p>
        </p:txBody>
      </p:sp>
      <p:sp>
        <p:nvSpPr>
          <p:cNvPr id="4099"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vl1pPr>
          </a:lstStyle>
          <a:p>
            <a:pPr>
              <a:defRPr/>
            </a:pPr>
            <a:endParaRPr lang="en-CA"/>
          </a:p>
        </p:txBody>
      </p:sp>
      <p:sp>
        <p:nvSpPr>
          <p:cNvPr id="205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p>
        </p:txBody>
      </p:sp>
      <p:sp>
        <p:nvSpPr>
          <p:cNvPr id="4102"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vl1pPr>
          </a:lstStyle>
          <a:p>
            <a:pPr>
              <a:defRPr/>
            </a:pPr>
            <a:endParaRPr lang="en-CA"/>
          </a:p>
        </p:txBody>
      </p:sp>
      <p:sp>
        <p:nvSpPr>
          <p:cNvPr id="4103"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a:lvl1pPr>
          </a:lstStyle>
          <a:p>
            <a:pPr>
              <a:defRPr/>
            </a:pPr>
            <a:fld id="{D1DFA58A-FEA0-4AD1-B2FF-0216DD161185}" type="slidenum">
              <a:rPr lang="en-CA" altLang="en-US"/>
              <a:pPr>
                <a:defRPr/>
              </a:pPr>
              <a:t>‹#›</a:t>
            </a:fld>
            <a:endParaRPr lang="en-CA" altLang="en-US"/>
          </a:p>
        </p:txBody>
      </p:sp>
    </p:spTree>
    <p:extLst>
      <p:ext uri="{BB962C8B-B14F-4D97-AF65-F5344CB8AC3E}">
        <p14:creationId xmlns:p14="http://schemas.microsoft.com/office/powerpoint/2010/main" val="13720885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DC19B9B-C508-4626-8444-4AA445584E00}" type="slidenum">
              <a:rPr lang="en-CA" altLang="en-US" sz="1300" smtClean="0"/>
              <a:pPr>
                <a:spcBef>
                  <a:spcPct val="0"/>
                </a:spcBef>
              </a:pPr>
              <a:t>1</a:t>
            </a:fld>
            <a:endParaRPr lang="en-CA" altLang="en-US" sz="1300" smtClean="0"/>
          </a:p>
        </p:txBody>
      </p:sp>
      <p:sp>
        <p:nvSpPr>
          <p:cNvPr id="5123" name="Rectangle 2"/>
          <p:cNvSpPr>
            <a:spLocks noChangeArrowheads="1"/>
          </p:cNvSpPr>
          <p:nvPr/>
        </p:nvSpPr>
        <p:spPr bwMode="auto">
          <a:xfrm>
            <a:off x="4144963" y="0"/>
            <a:ext cx="31702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5124" name="Rectangle 3"/>
          <p:cNvSpPr>
            <a:spLocks noChangeArrowheads="1"/>
          </p:cNvSpPr>
          <p:nvPr/>
        </p:nvSpPr>
        <p:spPr bwMode="auto">
          <a:xfrm>
            <a:off x="4144963" y="9121775"/>
            <a:ext cx="31702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5654" tIns="46988" rIns="95654" bIns="46988" anchor="b"/>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en-US" altLang="en-US" sz="1300">
                <a:latin typeface="Arial" panose="020B0604020202020204" pitchFamily="34" charset="0"/>
              </a:rPr>
              <a:t>6</a:t>
            </a:r>
          </a:p>
        </p:txBody>
      </p:sp>
      <p:sp>
        <p:nvSpPr>
          <p:cNvPr id="5125" name="Rectangle 4"/>
          <p:cNvSpPr>
            <a:spLocks noChangeArrowheads="1"/>
          </p:cNvSpPr>
          <p:nvPr/>
        </p:nvSpPr>
        <p:spPr bwMode="auto">
          <a:xfrm>
            <a:off x="0" y="9121775"/>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5126" name="Rectangle 5"/>
          <p:cNvSpPr>
            <a:spLocks noChangeArrowheads="1"/>
          </p:cNvSpPr>
          <p:nvPr/>
        </p:nvSpPr>
        <p:spPr bwMode="auto">
          <a:xfrm>
            <a:off x="0" y="0"/>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5127" name="Rectangle 6"/>
          <p:cNvSpPr>
            <a:spLocks noGrp="1" noRot="1" noChangeAspect="1" noChangeArrowheads="1" noTextEdit="1"/>
          </p:cNvSpPr>
          <p:nvPr>
            <p:ph type="sldImg"/>
          </p:nvPr>
        </p:nvSpPr>
        <p:spPr>
          <a:xfrm>
            <a:off x="1266825" y="727075"/>
            <a:ext cx="4781550" cy="3586163"/>
          </a:xfrm>
          <a:ln w="12700" cap="flat"/>
        </p:spPr>
      </p:sp>
      <p:sp>
        <p:nvSpPr>
          <p:cNvPr id="5128"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654" tIns="46988" rIns="95654" bIns="46988"/>
          <a:lstStyle/>
          <a:p>
            <a:pPr eaLnBrk="1" hangingPunct="1"/>
            <a:endParaRPr lang="en-US" altLang="en-US" smtClean="0"/>
          </a:p>
        </p:txBody>
      </p:sp>
    </p:spTree>
    <p:extLst>
      <p:ext uri="{BB962C8B-B14F-4D97-AF65-F5344CB8AC3E}">
        <p14:creationId xmlns:p14="http://schemas.microsoft.com/office/powerpoint/2010/main" val="2068588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4FB0171-81C2-4095-887D-E73B400A5647}" type="slidenum">
              <a:rPr lang="en-CA" altLang="en-US" sz="1300" smtClean="0"/>
              <a:pPr>
                <a:spcBef>
                  <a:spcPct val="0"/>
                </a:spcBef>
              </a:pPr>
              <a:t>2</a:t>
            </a:fld>
            <a:endParaRPr lang="en-CA" altLang="en-US" sz="1300" smtClean="0"/>
          </a:p>
        </p:txBody>
      </p:sp>
      <p:sp>
        <p:nvSpPr>
          <p:cNvPr id="7171" name="Rectangle 2"/>
          <p:cNvSpPr>
            <a:spLocks noChangeArrowheads="1"/>
          </p:cNvSpPr>
          <p:nvPr/>
        </p:nvSpPr>
        <p:spPr bwMode="auto">
          <a:xfrm>
            <a:off x="4144963" y="0"/>
            <a:ext cx="31702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7172" name="Rectangle 3"/>
          <p:cNvSpPr>
            <a:spLocks noChangeArrowheads="1"/>
          </p:cNvSpPr>
          <p:nvPr/>
        </p:nvSpPr>
        <p:spPr bwMode="auto">
          <a:xfrm>
            <a:off x="4144963" y="9121775"/>
            <a:ext cx="31702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5654" tIns="46988" rIns="95654" bIns="46988" anchor="b"/>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en-US" altLang="en-US" sz="1300">
                <a:latin typeface="Arial" panose="020B0604020202020204" pitchFamily="34" charset="0"/>
              </a:rPr>
              <a:t>6</a:t>
            </a:r>
          </a:p>
        </p:txBody>
      </p:sp>
      <p:sp>
        <p:nvSpPr>
          <p:cNvPr id="7173" name="Rectangle 4"/>
          <p:cNvSpPr>
            <a:spLocks noChangeArrowheads="1"/>
          </p:cNvSpPr>
          <p:nvPr/>
        </p:nvSpPr>
        <p:spPr bwMode="auto">
          <a:xfrm>
            <a:off x="0" y="9121775"/>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7174" name="Rectangle 5"/>
          <p:cNvSpPr>
            <a:spLocks noChangeArrowheads="1"/>
          </p:cNvSpPr>
          <p:nvPr/>
        </p:nvSpPr>
        <p:spPr bwMode="auto">
          <a:xfrm>
            <a:off x="0" y="0"/>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7175" name="Rectangle 6"/>
          <p:cNvSpPr>
            <a:spLocks noGrp="1" noRot="1" noChangeAspect="1" noChangeArrowheads="1" noTextEdit="1"/>
          </p:cNvSpPr>
          <p:nvPr>
            <p:ph type="sldImg"/>
          </p:nvPr>
        </p:nvSpPr>
        <p:spPr>
          <a:xfrm>
            <a:off x="1266825" y="727075"/>
            <a:ext cx="4781550" cy="3586163"/>
          </a:xfrm>
          <a:ln w="12700" cap="flat"/>
        </p:spPr>
      </p:sp>
      <p:sp>
        <p:nvSpPr>
          <p:cNvPr id="7176"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654" tIns="46988" rIns="95654" bIns="46988"/>
          <a:lstStyle/>
          <a:p>
            <a:pPr eaLnBrk="1" hangingPunct="1"/>
            <a:endParaRPr lang="en-US" altLang="en-US" smtClean="0"/>
          </a:p>
        </p:txBody>
      </p:sp>
    </p:spTree>
    <p:extLst>
      <p:ext uri="{BB962C8B-B14F-4D97-AF65-F5344CB8AC3E}">
        <p14:creationId xmlns:p14="http://schemas.microsoft.com/office/powerpoint/2010/main" val="4240274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D4E3ADC-70AD-4C7C-B925-5FBE43FDCC12}" type="slidenum">
              <a:rPr lang="en-CA" altLang="en-US" sz="1300" smtClean="0"/>
              <a:pPr>
                <a:spcBef>
                  <a:spcPct val="0"/>
                </a:spcBef>
              </a:pPr>
              <a:t>49</a:t>
            </a:fld>
            <a:endParaRPr lang="en-CA" altLang="en-US" sz="1300" smtClean="0"/>
          </a:p>
        </p:txBody>
      </p:sp>
      <p:sp>
        <p:nvSpPr>
          <p:cNvPr id="49155" name="Rectangle 2"/>
          <p:cNvSpPr>
            <a:spLocks noChangeArrowheads="1"/>
          </p:cNvSpPr>
          <p:nvPr/>
        </p:nvSpPr>
        <p:spPr bwMode="auto">
          <a:xfrm>
            <a:off x="4144963" y="0"/>
            <a:ext cx="31702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49156" name="Rectangle 3"/>
          <p:cNvSpPr>
            <a:spLocks noChangeArrowheads="1"/>
          </p:cNvSpPr>
          <p:nvPr/>
        </p:nvSpPr>
        <p:spPr bwMode="auto">
          <a:xfrm>
            <a:off x="4144963" y="9121775"/>
            <a:ext cx="31702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5654" tIns="46988" rIns="95654" bIns="46988" anchor="b"/>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en-US" altLang="en-US" sz="1300">
                <a:latin typeface="Arial" panose="020B0604020202020204" pitchFamily="34" charset="0"/>
              </a:rPr>
              <a:t>6</a:t>
            </a:r>
          </a:p>
        </p:txBody>
      </p:sp>
      <p:sp>
        <p:nvSpPr>
          <p:cNvPr id="49157" name="Rectangle 4"/>
          <p:cNvSpPr>
            <a:spLocks noChangeArrowheads="1"/>
          </p:cNvSpPr>
          <p:nvPr/>
        </p:nvSpPr>
        <p:spPr bwMode="auto">
          <a:xfrm>
            <a:off x="0" y="9121775"/>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49158" name="Rectangle 5"/>
          <p:cNvSpPr>
            <a:spLocks noChangeArrowheads="1"/>
          </p:cNvSpPr>
          <p:nvPr/>
        </p:nvSpPr>
        <p:spPr bwMode="auto">
          <a:xfrm>
            <a:off x="0" y="0"/>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endParaRPr lang="en-US" altLang="en-US" sz="2400"/>
          </a:p>
        </p:txBody>
      </p:sp>
      <p:sp>
        <p:nvSpPr>
          <p:cNvPr id="49159" name="Rectangle 6"/>
          <p:cNvSpPr>
            <a:spLocks noGrp="1" noRot="1" noChangeAspect="1" noChangeArrowheads="1" noTextEdit="1"/>
          </p:cNvSpPr>
          <p:nvPr>
            <p:ph type="sldImg"/>
          </p:nvPr>
        </p:nvSpPr>
        <p:spPr>
          <a:xfrm>
            <a:off x="1266825" y="727075"/>
            <a:ext cx="4781550" cy="3586163"/>
          </a:xfrm>
          <a:ln w="12700" cap="flat"/>
        </p:spPr>
      </p:sp>
      <p:sp>
        <p:nvSpPr>
          <p:cNvPr id="49160"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654" tIns="46988" rIns="95654" bIns="46988"/>
          <a:lstStyle/>
          <a:p>
            <a:pPr eaLnBrk="1" hangingPunct="1"/>
            <a:endParaRPr lang="en-US" altLang="en-US" smtClean="0"/>
          </a:p>
        </p:txBody>
      </p:sp>
    </p:spTree>
    <p:extLst>
      <p:ext uri="{BB962C8B-B14F-4D97-AF65-F5344CB8AC3E}">
        <p14:creationId xmlns:p14="http://schemas.microsoft.com/office/powerpoint/2010/main" val="1610134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76482" name="Rectangle 2"/>
          <p:cNvSpPr>
            <a:spLocks noGrp="1" noChangeArrowheads="1"/>
          </p:cNvSpPr>
          <p:nvPr>
            <p:ph type="ctrTitle"/>
          </p:nvPr>
        </p:nvSpPr>
        <p:spPr>
          <a:xfrm>
            <a:off x="685800" y="2286000"/>
            <a:ext cx="7772400" cy="1143000"/>
          </a:xfrm>
        </p:spPr>
        <p:txBody>
          <a:bodyPr/>
          <a:lstStyle>
            <a:lvl1pPr>
              <a:defRPr/>
            </a:lvl1pPr>
          </a:lstStyle>
          <a:p>
            <a:r>
              <a:rPr lang="en-CA"/>
              <a:t>Click to edit Master title style</a:t>
            </a:r>
          </a:p>
        </p:txBody>
      </p:sp>
      <p:sp>
        <p:nvSpPr>
          <p:cNvPr id="276483" name="Rectangle 3"/>
          <p:cNvSpPr>
            <a:spLocks noGrp="1" noChangeArrowheads="1"/>
          </p:cNvSpPr>
          <p:nvPr>
            <p:ph type="subTitle" idx="1"/>
          </p:nvPr>
        </p:nvSpPr>
        <p:spPr>
          <a:xfrm>
            <a:off x="1371600" y="3886200"/>
            <a:ext cx="6400800" cy="1752600"/>
          </a:xfrm>
        </p:spPr>
        <p:txBody>
          <a:bodyPr/>
          <a:lstStyle>
            <a:lvl1pPr marL="0" indent="0" algn="ctr">
              <a:buFontTx/>
              <a:buNone/>
              <a:defRPr sz="3600"/>
            </a:lvl1pPr>
          </a:lstStyle>
          <a:p>
            <a:r>
              <a:rPr lang="en-CA"/>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2209B467-EF55-44E9-8907-C50566AEA951}" type="slidenum">
              <a:rPr lang="en-CA" altLang="en-US"/>
              <a:pPr>
                <a:defRPr/>
              </a:pPr>
              <a:t>‹#›</a:t>
            </a:fld>
            <a:endParaRPr lang="en-CA" altLang="en-US"/>
          </a:p>
        </p:txBody>
      </p:sp>
    </p:spTree>
    <p:extLst>
      <p:ext uri="{BB962C8B-B14F-4D97-AF65-F5344CB8AC3E}">
        <p14:creationId xmlns:p14="http://schemas.microsoft.com/office/powerpoint/2010/main" val="3166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A0FB637F-FA76-4F89-85E8-9FDCA13C13F4}" type="slidenum">
              <a:rPr lang="en-CA" altLang="en-US"/>
              <a:pPr>
                <a:defRPr/>
              </a:pPr>
              <a:t>‹#›</a:t>
            </a:fld>
            <a:endParaRPr lang="en-CA" altLang="en-US"/>
          </a:p>
        </p:txBody>
      </p:sp>
    </p:spTree>
    <p:extLst>
      <p:ext uri="{BB962C8B-B14F-4D97-AF65-F5344CB8AC3E}">
        <p14:creationId xmlns:p14="http://schemas.microsoft.com/office/powerpoint/2010/main" val="326173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4008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0" y="0"/>
            <a:ext cx="670560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DC3F59F1-0D75-4F78-9016-6FE986A9A779}" type="slidenum">
              <a:rPr lang="en-CA" altLang="en-US"/>
              <a:pPr>
                <a:defRPr/>
              </a:pPr>
              <a:t>‹#›</a:t>
            </a:fld>
            <a:endParaRPr lang="en-CA" altLang="en-US"/>
          </a:p>
        </p:txBody>
      </p:sp>
    </p:spTree>
    <p:extLst>
      <p:ext uri="{BB962C8B-B14F-4D97-AF65-F5344CB8AC3E}">
        <p14:creationId xmlns:p14="http://schemas.microsoft.com/office/powerpoint/2010/main" val="573135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E4F5510D-1D7E-4A59-869C-3B182B0F802C}" type="slidenum">
              <a:rPr lang="en-CA" altLang="en-US"/>
              <a:pPr>
                <a:defRPr/>
              </a:pPr>
              <a:t>‹#›</a:t>
            </a:fld>
            <a:endParaRPr lang="en-CA" altLang="en-US"/>
          </a:p>
        </p:txBody>
      </p:sp>
    </p:spTree>
    <p:extLst>
      <p:ext uri="{BB962C8B-B14F-4D97-AF65-F5344CB8AC3E}">
        <p14:creationId xmlns:p14="http://schemas.microsoft.com/office/powerpoint/2010/main" val="2458400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DBA1B10A-190A-49A0-9747-861EB051D928}" type="slidenum">
              <a:rPr lang="en-CA" altLang="en-US"/>
              <a:pPr>
                <a:defRPr/>
              </a:pPr>
              <a:t>‹#›</a:t>
            </a:fld>
            <a:endParaRPr lang="en-CA" altLang="en-US"/>
          </a:p>
        </p:txBody>
      </p:sp>
    </p:spTree>
    <p:extLst>
      <p:ext uri="{BB962C8B-B14F-4D97-AF65-F5344CB8AC3E}">
        <p14:creationId xmlns:p14="http://schemas.microsoft.com/office/powerpoint/2010/main" val="1777266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228600" y="1219200"/>
            <a:ext cx="4381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762500" y="1219200"/>
            <a:ext cx="4381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pPr>
              <a:defRPr/>
            </a:pPr>
            <a:fld id="{8BA2DC40-418B-4399-AC30-353D24F4CD5F}" type="slidenum">
              <a:rPr lang="en-CA" altLang="en-US"/>
              <a:pPr>
                <a:defRPr/>
              </a:pPr>
              <a:t>‹#›</a:t>
            </a:fld>
            <a:endParaRPr lang="en-CA" altLang="en-US"/>
          </a:p>
        </p:txBody>
      </p:sp>
    </p:spTree>
    <p:extLst>
      <p:ext uri="{BB962C8B-B14F-4D97-AF65-F5344CB8AC3E}">
        <p14:creationId xmlns:p14="http://schemas.microsoft.com/office/powerpoint/2010/main" val="1356745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CA"/>
          </a:p>
        </p:txBody>
      </p:sp>
      <p:sp>
        <p:nvSpPr>
          <p:cNvPr id="8" name="Rectangle 5"/>
          <p:cNvSpPr>
            <a:spLocks noGrp="1" noChangeArrowheads="1"/>
          </p:cNvSpPr>
          <p:nvPr>
            <p:ph type="ftr" sz="quarter" idx="11"/>
          </p:nvPr>
        </p:nvSpPr>
        <p:spPr>
          <a:ln/>
        </p:spPr>
        <p:txBody>
          <a:bodyPr/>
          <a:lstStyle>
            <a:lvl1pPr>
              <a:defRPr/>
            </a:lvl1pPr>
          </a:lstStyle>
          <a:p>
            <a:pPr>
              <a:defRPr/>
            </a:pPr>
            <a:endParaRPr lang="en-CA"/>
          </a:p>
        </p:txBody>
      </p:sp>
      <p:sp>
        <p:nvSpPr>
          <p:cNvPr id="9" name="Rectangle 6"/>
          <p:cNvSpPr>
            <a:spLocks noGrp="1" noChangeArrowheads="1"/>
          </p:cNvSpPr>
          <p:nvPr>
            <p:ph type="sldNum" sz="quarter" idx="12"/>
          </p:nvPr>
        </p:nvSpPr>
        <p:spPr>
          <a:ln/>
        </p:spPr>
        <p:txBody>
          <a:bodyPr/>
          <a:lstStyle>
            <a:lvl1pPr>
              <a:defRPr/>
            </a:lvl1pPr>
          </a:lstStyle>
          <a:p>
            <a:pPr>
              <a:defRPr/>
            </a:pPr>
            <a:fld id="{D2CE0537-203F-4BDD-9FB1-1A493A10BE6E}" type="slidenum">
              <a:rPr lang="en-CA" altLang="en-US"/>
              <a:pPr>
                <a:defRPr/>
              </a:pPr>
              <a:t>‹#›</a:t>
            </a:fld>
            <a:endParaRPr lang="en-CA" altLang="en-US"/>
          </a:p>
        </p:txBody>
      </p:sp>
    </p:spTree>
    <p:extLst>
      <p:ext uri="{BB962C8B-B14F-4D97-AF65-F5344CB8AC3E}">
        <p14:creationId xmlns:p14="http://schemas.microsoft.com/office/powerpoint/2010/main" val="3582330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CA"/>
          </a:p>
        </p:txBody>
      </p:sp>
      <p:sp>
        <p:nvSpPr>
          <p:cNvPr id="4" name="Rectangle 5"/>
          <p:cNvSpPr>
            <a:spLocks noGrp="1" noChangeArrowheads="1"/>
          </p:cNvSpPr>
          <p:nvPr>
            <p:ph type="ftr" sz="quarter" idx="11"/>
          </p:nvPr>
        </p:nvSpPr>
        <p:spPr>
          <a:ln/>
        </p:spPr>
        <p:txBody>
          <a:bodyPr/>
          <a:lstStyle>
            <a:lvl1pPr>
              <a:defRPr/>
            </a:lvl1pPr>
          </a:lstStyle>
          <a:p>
            <a:pPr>
              <a:defRPr/>
            </a:pPr>
            <a:endParaRPr lang="en-CA"/>
          </a:p>
        </p:txBody>
      </p:sp>
      <p:sp>
        <p:nvSpPr>
          <p:cNvPr id="5" name="Rectangle 6"/>
          <p:cNvSpPr>
            <a:spLocks noGrp="1" noChangeArrowheads="1"/>
          </p:cNvSpPr>
          <p:nvPr>
            <p:ph type="sldNum" sz="quarter" idx="12"/>
          </p:nvPr>
        </p:nvSpPr>
        <p:spPr>
          <a:ln/>
        </p:spPr>
        <p:txBody>
          <a:bodyPr/>
          <a:lstStyle>
            <a:lvl1pPr>
              <a:defRPr/>
            </a:lvl1pPr>
          </a:lstStyle>
          <a:p>
            <a:pPr>
              <a:defRPr/>
            </a:pPr>
            <a:fld id="{71AF4B44-1E26-472B-B280-16AAB3357A49}" type="slidenum">
              <a:rPr lang="en-CA" altLang="en-US"/>
              <a:pPr>
                <a:defRPr/>
              </a:pPr>
              <a:t>‹#›</a:t>
            </a:fld>
            <a:endParaRPr lang="en-CA" altLang="en-US"/>
          </a:p>
        </p:txBody>
      </p:sp>
    </p:spTree>
    <p:extLst>
      <p:ext uri="{BB962C8B-B14F-4D97-AF65-F5344CB8AC3E}">
        <p14:creationId xmlns:p14="http://schemas.microsoft.com/office/powerpoint/2010/main" val="1056074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CA"/>
          </a:p>
        </p:txBody>
      </p:sp>
      <p:sp>
        <p:nvSpPr>
          <p:cNvPr id="3" name="Rectangle 5"/>
          <p:cNvSpPr>
            <a:spLocks noGrp="1" noChangeArrowheads="1"/>
          </p:cNvSpPr>
          <p:nvPr>
            <p:ph type="ftr" sz="quarter" idx="11"/>
          </p:nvPr>
        </p:nvSpPr>
        <p:spPr>
          <a:ln/>
        </p:spPr>
        <p:txBody>
          <a:bodyPr/>
          <a:lstStyle>
            <a:lvl1pPr>
              <a:defRPr/>
            </a:lvl1pPr>
          </a:lstStyle>
          <a:p>
            <a:pPr>
              <a:defRPr/>
            </a:pPr>
            <a:endParaRPr lang="en-CA"/>
          </a:p>
        </p:txBody>
      </p:sp>
      <p:sp>
        <p:nvSpPr>
          <p:cNvPr id="4" name="Rectangle 6"/>
          <p:cNvSpPr>
            <a:spLocks noGrp="1" noChangeArrowheads="1"/>
          </p:cNvSpPr>
          <p:nvPr>
            <p:ph type="sldNum" sz="quarter" idx="12"/>
          </p:nvPr>
        </p:nvSpPr>
        <p:spPr>
          <a:ln/>
        </p:spPr>
        <p:txBody>
          <a:bodyPr/>
          <a:lstStyle>
            <a:lvl1pPr>
              <a:defRPr/>
            </a:lvl1pPr>
          </a:lstStyle>
          <a:p>
            <a:pPr>
              <a:defRPr/>
            </a:pPr>
            <a:fld id="{17F24038-270A-42F4-91AC-A7E6C01850FE}" type="slidenum">
              <a:rPr lang="en-CA" altLang="en-US"/>
              <a:pPr>
                <a:defRPr/>
              </a:pPr>
              <a:t>‹#›</a:t>
            </a:fld>
            <a:endParaRPr lang="en-CA" altLang="en-US"/>
          </a:p>
        </p:txBody>
      </p:sp>
    </p:spTree>
    <p:extLst>
      <p:ext uri="{BB962C8B-B14F-4D97-AF65-F5344CB8AC3E}">
        <p14:creationId xmlns:p14="http://schemas.microsoft.com/office/powerpoint/2010/main" val="283362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pPr>
              <a:defRPr/>
            </a:pPr>
            <a:fld id="{41E3ACFF-7A4E-4774-A8BA-0A298779546E}" type="slidenum">
              <a:rPr lang="en-CA" altLang="en-US"/>
              <a:pPr>
                <a:defRPr/>
              </a:pPr>
              <a:t>‹#›</a:t>
            </a:fld>
            <a:endParaRPr lang="en-CA" altLang="en-US"/>
          </a:p>
        </p:txBody>
      </p:sp>
    </p:spTree>
    <p:extLst>
      <p:ext uri="{BB962C8B-B14F-4D97-AF65-F5344CB8AC3E}">
        <p14:creationId xmlns:p14="http://schemas.microsoft.com/office/powerpoint/2010/main" val="502231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pPr>
              <a:defRPr/>
            </a:pPr>
            <a:fld id="{47BA0A59-5B46-4D93-AA54-679F63D8EFFC}" type="slidenum">
              <a:rPr lang="en-CA" altLang="en-US"/>
              <a:pPr>
                <a:defRPr/>
              </a:pPr>
              <a:t>‹#›</a:t>
            </a:fld>
            <a:endParaRPr lang="en-CA" altLang="en-US"/>
          </a:p>
        </p:txBody>
      </p:sp>
    </p:spTree>
    <p:extLst>
      <p:ext uri="{BB962C8B-B14F-4D97-AF65-F5344CB8AC3E}">
        <p14:creationId xmlns:p14="http://schemas.microsoft.com/office/powerpoint/2010/main" val="1174391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CA" altLang="en-US" smtClean="0"/>
              <a:t>Click to edit Master title style</a:t>
            </a:r>
          </a:p>
        </p:txBody>
      </p:sp>
      <p:sp>
        <p:nvSpPr>
          <p:cNvPr id="1027" name="Rectangle 3"/>
          <p:cNvSpPr>
            <a:spLocks noGrp="1" noChangeArrowheads="1"/>
          </p:cNvSpPr>
          <p:nvPr>
            <p:ph type="body" idx="1"/>
          </p:nvPr>
        </p:nvSpPr>
        <p:spPr bwMode="auto">
          <a:xfrm>
            <a:off x="228600" y="1219200"/>
            <a:ext cx="8915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altLang="en-US" smtClean="0"/>
              <a:t>Click to edit Master text styles</a:t>
            </a:r>
          </a:p>
          <a:p>
            <a:pPr lvl="1"/>
            <a:r>
              <a:rPr lang="en-CA" altLang="en-US" smtClean="0"/>
              <a:t>Second level</a:t>
            </a:r>
          </a:p>
          <a:p>
            <a:pPr lvl="2"/>
            <a:r>
              <a:rPr lang="en-CA" altLang="en-US" smtClean="0"/>
              <a:t>Third level</a:t>
            </a:r>
          </a:p>
          <a:p>
            <a:pPr lvl="3"/>
            <a:r>
              <a:rPr lang="en-CA" altLang="en-US" smtClean="0"/>
              <a:t>Fourth level</a:t>
            </a:r>
          </a:p>
          <a:p>
            <a:pPr lvl="4"/>
            <a:r>
              <a:rPr lang="en-CA" altLang="en-US" smtClean="0"/>
              <a:t>Fifth level</a:t>
            </a:r>
          </a:p>
        </p:txBody>
      </p:sp>
      <p:sp>
        <p:nvSpPr>
          <p:cNvPr id="27546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CA"/>
          </a:p>
        </p:txBody>
      </p:sp>
      <p:sp>
        <p:nvSpPr>
          <p:cNvPr id="27546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CA"/>
          </a:p>
        </p:txBody>
      </p:sp>
      <p:sp>
        <p:nvSpPr>
          <p:cNvPr id="27546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pPr>
              <a:defRPr/>
            </a:pPr>
            <a:fld id="{B65D6700-8639-4912-B74E-29E664760E27}"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hf hdr="0" ft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3200">
          <a:solidFill>
            <a:schemeClr val="tx1"/>
          </a:solidFill>
          <a:latin typeface="+mn-lt"/>
        </a:defRPr>
      </a:lvl3pPr>
      <a:lvl4pPr marL="1600200" indent="-228600" algn="l" rtl="0" eaLnBrk="0" fontAlgn="base" hangingPunct="0">
        <a:spcBef>
          <a:spcPct val="20000"/>
        </a:spcBef>
        <a:spcAft>
          <a:spcPct val="0"/>
        </a:spcAft>
        <a:buChar char="–"/>
        <a:defRPr sz="3200">
          <a:solidFill>
            <a:schemeClr val="tx1"/>
          </a:solidFill>
          <a:latin typeface="+mn-lt"/>
        </a:defRPr>
      </a:lvl4pPr>
      <a:lvl5pPr marL="2057400" indent="-228600" algn="l" rtl="0" eaLnBrk="0" fontAlgn="base" hangingPunct="0">
        <a:spcBef>
          <a:spcPct val="20000"/>
        </a:spcBef>
        <a:spcAft>
          <a:spcPct val="0"/>
        </a:spcAft>
        <a:buChar char="»"/>
        <a:defRPr sz="3200">
          <a:solidFill>
            <a:schemeClr val="tx1"/>
          </a:solidFill>
          <a:latin typeface="+mn-lt"/>
        </a:defRPr>
      </a:lvl5pPr>
      <a:lvl6pPr marL="2514600" indent="-228600" algn="l" rtl="0" fontAlgn="base">
        <a:spcBef>
          <a:spcPct val="20000"/>
        </a:spcBef>
        <a:spcAft>
          <a:spcPct val="0"/>
        </a:spcAft>
        <a:buChar char="»"/>
        <a:defRPr sz="3200">
          <a:solidFill>
            <a:schemeClr val="tx1"/>
          </a:solidFill>
          <a:latin typeface="+mn-lt"/>
        </a:defRPr>
      </a:lvl6pPr>
      <a:lvl7pPr marL="2971800" indent="-228600" algn="l" rtl="0" fontAlgn="base">
        <a:spcBef>
          <a:spcPct val="20000"/>
        </a:spcBef>
        <a:spcAft>
          <a:spcPct val="0"/>
        </a:spcAft>
        <a:buChar char="»"/>
        <a:defRPr sz="3200">
          <a:solidFill>
            <a:schemeClr val="tx1"/>
          </a:solidFill>
          <a:latin typeface="+mn-lt"/>
        </a:defRPr>
      </a:lvl7pPr>
      <a:lvl8pPr marL="3429000" indent="-228600" algn="l" rtl="0" fontAlgn="base">
        <a:spcBef>
          <a:spcPct val="20000"/>
        </a:spcBef>
        <a:spcAft>
          <a:spcPct val="0"/>
        </a:spcAft>
        <a:buChar char="»"/>
        <a:defRPr sz="3200">
          <a:solidFill>
            <a:schemeClr val="tx1"/>
          </a:solidFill>
          <a:latin typeface="+mn-lt"/>
        </a:defRPr>
      </a:lvl8pPr>
      <a:lvl9pPr marL="3886200" indent="-228600" algn="l" rtl="0" fontAlgn="base">
        <a:spcBef>
          <a:spcPct val="20000"/>
        </a:spcBef>
        <a:spcAft>
          <a:spcPct val="0"/>
        </a:spcAft>
        <a:buChar char="»"/>
        <a:defRPr sz="3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48C4BA48-6B3F-427E-86F7-20E7F1A1A119}" type="slidenum">
              <a:rPr lang="en-CA" altLang="en-US" sz="1400" smtClean="0"/>
              <a:pPr>
                <a:spcBef>
                  <a:spcPct val="0"/>
                </a:spcBef>
                <a:buFontTx/>
                <a:buNone/>
              </a:pPr>
              <a:t>1</a:t>
            </a:fld>
            <a:endParaRPr lang="en-CA" altLang="en-US" sz="1400" smtClean="0"/>
          </a:p>
        </p:txBody>
      </p:sp>
      <p:sp>
        <p:nvSpPr>
          <p:cNvPr id="4099" name="Rectangle 2"/>
          <p:cNvSpPr>
            <a:spLocks noChangeArrowheads="1"/>
          </p:cNvSpPr>
          <p:nvPr/>
        </p:nvSpPr>
        <p:spPr bwMode="auto">
          <a:xfrm>
            <a:off x="8534400" y="64770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4100" name="Rectangle 3"/>
          <p:cNvSpPr>
            <a:spLocks noGrp="1" noChangeArrowheads="1"/>
          </p:cNvSpPr>
          <p:nvPr>
            <p:ph type="title"/>
          </p:nvPr>
        </p:nvSpPr>
        <p:spPr>
          <a:noFill/>
        </p:spPr>
        <p:txBody>
          <a:bodyPr lIns="90487" tIns="44450" rIns="90487" bIns="44450"/>
          <a:lstStyle/>
          <a:p>
            <a:pPr algn="ctr" eaLnBrk="1" hangingPunct="1"/>
            <a:r>
              <a:rPr lang="en-US" altLang="en-US" smtClean="0"/>
              <a:t>Chapter 9: Perfect Competition</a:t>
            </a:r>
          </a:p>
        </p:txBody>
      </p:sp>
      <p:sp>
        <p:nvSpPr>
          <p:cNvPr id="403460" name="Rectangle 4"/>
          <p:cNvSpPr>
            <a:spLocks noGrp="1" noChangeArrowheads="1"/>
          </p:cNvSpPr>
          <p:nvPr>
            <p:ph type="body" idx="1"/>
          </p:nvPr>
        </p:nvSpPr>
        <p:spPr>
          <a:xfrm>
            <a:off x="0" y="1219200"/>
            <a:ext cx="9144000" cy="5181600"/>
          </a:xfrm>
          <a:noFill/>
        </p:spPr>
        <p:txBody>
          <a:bodyPr lIns="90487" tIns="44450" rIns="90487" bIns="44450"/>
          <a:lstStyle/>
          <a:p>
            <a:pPr marL="0" indent="0" eaLnBrk="1" hangingPunct="1">
              <a:lnSpc>
                <a:spcPct val="80000"/>
              </a:lnSpc>
            </a:pPr>
            <a:endParaRPr lang="en-US" altLang="en-US" smtClean="0"/>
          </a:p>
          <a:p>
            <a:pPr marL="0" indent="0" eaLnBrk="1" hangingPunct="1">
              <a:lnSpc>
                <a:spcPct val="80000"/>
              </a:lnSpc>
            </a:pPr>
            <a:r>
              <a:rPr lang="en-CA" altLang="en-US" sz="3600" smtClean="0"/>
              <a:t>Thus far we have examined how the consumer and firm attempt to optimize their decisions </a:t>
            </a:r>
          </a:p>
          <a:p>
            <a:pPr marL="0" indent="0" eaLnBrk="1" hangingPunct="1">
              <a:lnSpc>
                <a:spcPct val="80000"/>
              </a:lnSpc>
            </a:pPr>
            <a:endParaRPr lang="en-CA" altLang="en-US" sz="3600" smtClean="0"/>
          </a:p>
          <a:p>
            <a:pPr marL="0" indent="0" eaLnBrk="1" hangingPunct="1">
              <a:lnSpc>
                <a:spcPct val="80000"/>
              </a:lnSpc>
            </a:pPr>
            <a:r>
              <a:rPr lang="en-CA" altLang="en-US" sz="3600" smtClean="0"/>
              <a:t>The results of this optimization depend on the set-up of the economy</a:t>
            </a:r>
          </a:p>
          <a:p>
            <a:pPr marL="0" indent="0" eaLnBrk="1" hangingPunct="1">
              <a:lnSpc>
                <a:spcPct val="80000"/>
              </a:lnSpc>
            </a:pPr>
            <a:endParaRPr lang="en-CA" altLang="en-US" sz="3600" smtClean="0"/>
          </a:p>
          <a:p>
            <a:pPr marL="0" indent="0" eaLnBrk="1" hangingPunct="1">
              <a:lnSpc>
                <a:spcPct val="80000"/>
              </a:lnSpc>
            </a:pPr>
            <a:r>
              <a:rPr lang="en-CA" altLang="en-US" sz="3600" smtClean="0"/>
              <a:t>In this course we will examine the extreme set-ups: </a:t>
            </a:r>
            <a:r>
              <a:rPr lang="en-CA" altLang="en-US" sz="3600" u="sng" smtClean="0"/>
              <a:t>Perfect Competition </a:t>
            </a:r>
            <a:r>
              <a:rPr lang="en-CA" altLang="en-US" sz="3600" smtClean="0"/>
              <a:t>and </a:t>
            </a:r>
            <a:r>
              <a:rPr lang="en-CA" altLang="en-US" sz="3600" u="sng" smtClean="0"/>
              <a:t>Monopoly</a:t>
            </a:r>
            <a:endParaRPr lang="en-US" altLang="en-US" sz="3600" u="sng" smtClean="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3460">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3460">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346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346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9DB6863A-0DDE-4926-BDFE-03251DFCDA48}" type="slidenum">
              <a:rPr lang="en-CA" altLang="en-US" sz="1400" smtClean="0"/>
              <a:pPr>
                <a:spcBef>
                  <a:spcPct val="0"/>
                </a:spcBef>
                <a:buFontTx/>
                <a:buNone/>
              </a:pPr>
              <a:t>10</a:t>
            </a:fld>
            <a:endParaRPr lang="en-CA" altLang="en-US" sz="1400" smtClean="0"/>
          </a:p>
        </p:txBody>
      </p:sp>
      <p:grpSp>
        <p:nvGrpSpPr>
          <p:cNvPr id="15363" name="Group 2"/>
          <p:cNvGrpSpPr>
            <a:grpSpLocks/>
          </p:cNvGrpSpPr>
          <p:nvPr/>
        </p:nvGrpSpPr>
        <p:grpSpPr bwMode="auto">
          <a:xfrm>
            <a:off x="-96838" y="1981200"/>
            <a:ext cx="5486401" cy="4343400"/>
            <a:chOff x="0" y="1248"/>
            <a:chExt cx="3456" cy="2736"/>
          </a:xfrm>
        </p:grpSpPr>
        <p:grpSp>
          <p:nvGrpSpPr>
            <p:cNvPr id="15376" name="Group 3"/>
            <p:cNvGrpSpPr>
              <a:grpSpLocks/>
            </p:cNvGrpSpPr>
            <p:nvPr/>
          </p:nvGrpSpPr>
          <p:grpSpPr bwMode="auto">
            <a:xfrm>
              <a:off x="0" y="1248"/>
              <a:ext cx="3456" cy="2736"/>
              <a:chOff x="0" y="1248"/>
              <a:chExt cx="3456" cy="2736"/>
            </a:xfrm>
          </p:grpSpPr>
          <p:grpSp>
            <p:nvGrpSpPr>
              <p:cNvPr id="15380" name="Group 4"/>
              <p:cNvGrpSpPr>
                <a:grpSpLocks/>
              </p:cNvGrpSpPr>
              <p:nvPr/>
            </p:nvGrpSpPr>
            <p:grpSpPr bwMode="auto">
              <a:xfrm>
                <a:off x="1200" y="1248"/>
                <a:ext cx="1008" cy="2736"/>
                <a:chOff x="1104" y="1200"/>
                <a:chExt cx="1008" cy="2736"/>
              </a:xfrm>
            </p:grpSpPr>
            <p:sp>
              <p:nvSpPr>
                <p:cNvPr id="15385" name="Rectangle 5"/>
                <p:cNvSpPr>
                  <a:spLocks noChangeArrowheads="1"/>
                </p:cNvSpPr>
                <p:nvPr/>
              </p:nvSpPr>
              <p:spPr bwMode="auto">
                <a:xfrm>
                  <a:off x="1104" y="1200"/>
                  <a:ext cx="1008" cy="912"/>
                </a:xfrm>
                <a:prstGeom prst="rect">
                  <a:avLst/>
                </a:prstGeom>
                <a:solidFill>
                  <a:srgbClr val="DDDDDD"/>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15386" name="Rectangle 6"/>
                <p:cNvSpPr>
                  <a:spLocks noChangeArrowheads="1"/>
                </p:cNvSpPr>
                <p:nvPr/>
              </p:nvSpPr>
              <p:spPr bwMode="auto">
                <a:xfrm>
                  <a:off x="1104" y="2112"/>
                  <a:ext cx="1008" cy="768"/>
                </a:xfrm>
                <a:prstGeom prst="rect">
                  <a:avLst/>
                </a:prstGeom>
                <a:solidFill>
                  <a:srgbClr val="0066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15387" name="Rectangle 7"/>
                <p:cNvSpPr>
                  <a:spLocks noChangeArrowheads="1"/>
                </p:cNvSpPr>
                <p:nvPr/>
              </p:nvSpPr>
              <p:spPr bwMode="auto">
                <a:xfrm>
                  <a:off x="1104" y="2880"/>
                  <a:ext cx="1008" cy="1056"/>
                </a:xfrm>
                <a:prstGeom prst="rect">
                  <a:avLst/>
                </a:prstGeom>
                <a:solidFill>
                  <a:srgbClr val="CC99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grpSp>
          <p:sp>
            <p:nvSpPr>
              <p:cNvPr id="15381" name="AutoShape 8"/>
              <p:cNvSpPr>
                <a:spLocks/>
              </p:cNvSpPr>
              <p:nvPr/>
            </p:nvSpPr>
            <p:spPr bwMode="auto">
              <a:xfrm>
                <a:off x="912" y="1248"/>
                <a:ext cx="240" cy="2736"/>
              </a:xfrm>
              <a:prstGeom prst="leftBrace">
                <a:avLst>
                  <a:gd name="adj1" fmla="val 950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15382" name="AutoShape 9"/>
              <p:cNvSpPr>
                <a:spLocks/>
              </p:cNvSpPr>
              <p:nvPr/>
            </p:nvSpPr>
            <p:spPr bwMode="auto">
              <a:xfrm>
                <a:off x="2208" y="2160"/>
                <a:ext cx="288" cy="1824"/>
              </a:xfrm>
              <a:prstGeom prst="rightBrace">
                <a:avLst>
                  <a:gd name="adj1" fmla="val 52778"/>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15383" name="Text Box 10"/>
              <p:cNvSpPr txBox="1">
                <a:spLocks noChangeArrowheads="1"/>
              </p:cNvSpPr>
              <p:nvPr/>
            </p:nvSpPr>
            <p:spPr bwMode="auto">
              <a:xfrm>
                <a:off x="2496" y="2736"/>
                <a:ext cx="960"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a:t>Economic</a:t>
                </a:r>
              </a:p>
              <a:p>
                <a:pPr>
                  <a:spcBef>
                    <a:spcPct val="0"/>
                  </a:spcBef>
                  <a:buFontTx/>
                  <a:buNone/>
                </a:pPr>
                <a:r>
                  <a:rPr lang="en-CA" altLang="en-US" sz="2400"/>
                  <a:t>Costs</a:t>
                </a:r>
                <a:endParaRPr lang="en-US" altLang="en-US" sz="2400"/>
              </a:p>
            </p:txBody>
          </p:sp>
          <p:sp>
            <p:nvSpPr>
              <p:cNvPr id="15384" name="Text Box 11"/>
              <p:cNvSpPr txBox="1">
                <a:spLocks noChangeArrowheads="1"/>
              </p:cNvSpPr>
              <p:nvPr/>
            </p:nvSpPr>
            <p:spPr bwMode="auto">
              <a:xfrm>
                <a:off x="0" y="2448"/>
                <a:ext cx="8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a:t>Revenue</a:t>
                </a:r>
              </a:p>
            </p:txBody>
          </p:sp>
        </p:grpSp>
        <p:sp>
          <p:nvSpPr>
            <p:cNvPr id="15377" name="Text Box 12"/>
            <p:cNvSpPr txBox="1">
              <a:spLocks noChangeArrowheads="1"/>
            </p:cNvSpPr>
            <p:nvPr/>
          </p:nvSpPr>
          <p:spPr bwMode="auto">
            <a:xfrm>
              <a:off x="1248" y="1536"/>
              <a:ext cx="960"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2400">
                  <a:solidFill>
                    <a:srgbClr val="004C00"/>
                  </a:solidFill>
                </a:rPr>
                <a:t>Economic</a:t>
              </a:r>
            </a:p>
            <a:p>
              <a:pPr algn="ctr">
                <a:spcBef>
                  <a:spcPct val="0"/>
                </a:spcBef>
                <a:buFontTx/>
                <a:buNone/>
              </a:pPr>
              <a:r>
                <a:rPr lang="en-US" altLang="en-US" sz="2400">
                  <a:solidFill>
                    <a:srgbClr val="004C00"/>
                  </a:solidFill>
                </a:rPr>
                <a:t>Profit</a:t>
              </a:r>
            </a:p>
          </p:txBody>
        </p:sp>
        <p:sp>
          <p:nvSpPr>
            <p:cNvPr id="15378" name="Text Box 13"/>
            <p:cNvSpPr txBox="1">
              <a:spLocks noChangeArrowheads="1"/>
            </p:cNvSpPr>
            <p:nvPr/>
          </p:nvSpPr>
          <p:spPr bwMode="auto">
            <a:xfrm>
              <a:off x="1362" y="2208"/>
              <a:ext cx="714"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2400">
                  <a:solidFill>
                    <a:srgbClr val="CCFFFF"/>
                  </a:solidFill>
                </a:rPr>
                <a:t>Implicit</a:t>
              </a:r>
            </a:p>
            <a:p>
              <a:pPr algn="ctr">
                <a:spcBef>
                  <a:spcPct val="0"/>
                </a:spcBef>
                <a:buFontTx/>
                <a:buNone/>
              </a:pPr>
              <a:r>
                <a:rPr lang="en-US" altLang="en-US" sz="2400">
                  <a:solidFill>
                    <a:srgbClr val="CCFFFF"/>
                  </a:solidFill>
                </a:rPr>
                <a:t>Costs</a:t>
              </a:r>
            </a:p>
          </p:txBody>
        </p:sp>
        <p:sp>
          <p:nvSpPr>
            <p:cNvPr id="15379" name="Text Box 14"/>
            <p:cNvSpPr txBox="1">
              <a:spLocks noChangeArrowheads="1"/>
            </p:cNvSpPr>
            <p:nvPr/>
          </p:nvSpPr>
          <p:spPr bwMode="auto">
            <a:xfrm>
              <a:off x="1375" y="3120"/>
              <a:ext cx="72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2400">
                  <a:solidFill>
                    <a:srgbClr val="CC0066"/>
                  </a:solidFill>
                </a:rPr>
                <a:t>Explicit</a:t>
              </a:r>
            </a:p>
            <a:p>
              <a:pPr algn="ctr">
                <a:spcBef>
                  <a:spcPct val="0"/>
                </a:spcBef>
                <a:buFontTx/>
                <a:buNone/>
              </a:pPr>
              <a:r>
                <a:rPr lang="en-US" altLang="en-US" sz="2400">
                  <a:solidFill>
                    <a:srgbClr val="CC0066"/>
                  </a:solidFill>
                </a:rPr>
                <a:t>Costs</a:t>
              </a:r>
            </a:p>
          </p:txBody>
        </p:sp>
      </p:grpSp>
      <p:grpSp>
        <p:nvGrpSpPr>
          <p:cNvPr id="15364" name="Group 15"/>
          <p:cNvGrpSpPr>
            <a:grpSpLocks/>
          </p:cNvGrpSpPr>
          <p:nvPr/>
        </p:nvGrpSpPr>
        <p:grpSpPr bwMode="auto">
          <a:xfrm>
            <a:off x="5638800" y="1981200"/>
            <a:ext cx="3505200" cy="4343400"/>
            <a:chOff x="3600" y="1248"/>
            <a:chExt cx="2208" cy="2736"/>
          </a:xfrm>
        </p:grpSpPr>
        <p:grpSp>
          <p:nvGrpSpPr>
            <p:cNvPr id="15368" name="Group 16"/>
            <p:cNvGrpSpPr>
              <a:grpSpLocks/>
            </p:cNvGrpSpPr>
            <p:nvPr/>
          </p:nvGrpSpPr>
          <p:grpSpPr bwMode="auto">
            <a:xfrm>
              <a:off x="3600" y="1248"/>
              <a:ext cx="2208" cy="2736"/>
              <a:chOff x="3600" y="1200"/>
              <a:chExt cx="2208" cy="2736"/>
            </a:xfrm>
          </p:grpSpPr>
          <p:grpSp>
            <p:nvGrpSpPr>
              <p:cNvPr id="15371" name="Group 17"/>
              <p:cNvGrpSpPr>
                <a:grpSpLocks/>
              </p:cNvGrpSpPr>
              <p:nvPr/>
            </p:nvGrpSpPr>
            <p:grpSpPr bwMode="auto">
              <a:xfrm>
                <a:off x="3600" y="1200"/>
                <a:ext cx="1082" cy="2736"/>
                <a:chOff x="3456" y="1200"/>
                <a:chExt cx="1008" cy="2736"/>
              </a:xfrm>
            </p:grpSpPr>
            <p:sp>
              <p:nvSpPr>
                <p:cNvPr id="15374" name="Rectangle 18"/>
                <p:cNvSpPr>
                  <a:spLocks noChangeArrowheads="1"/>
                </p:cNvSpPr>
                <p:nvPr/>
              </p:nvSpPr>
              <p:spPr bwMode="auto">
                <a:xfrm>
                  <a:off x="3456" y="1200"/>
                  <a:ext cx="1008" cy="1680"/>
                </a:xfrm>
                <a:prstGeom prst="rect">
                  <a:avLst/>
                </a:prstGeom>
                <a:solidFill>
                  <a:srgbClr val="EBFFEB"/>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15375" name="Rectangle 19"/>
                <p:cNvSpPr>
                  <a:spLocks noChangeArrowheads="1"/>
                </p:cNvSpPr>
                <p:nvPr/>
              </p:nvSpPr>
              <p:spPr bwMode="auto">
                <a:xfrm>
                  <a:off x="3456" y="2880"/>
                  <a:ext cx="1008" cy="1056"/>
                </a:xfrm>
                <a:prstGeom prst="rect">
                  <a:avLst/>
                </a:prstGeom>
                <a:solidFill>
                  <a:srgbClr val="CC99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grpSp>
          <p:sp>
            <p:nvSpPr>
              <p:cNvPr id="15372" name="AutoShape 20"/>
              <p:cNvSpPr>
                <a:spLocks/>
              </p:cNvSpPr>
              <p:nvPr/>
            </p:nvSpPr>
            <p:spPr bwMode="auto">
              <a:xfrm>
                <a:off x="4704" y="1200"/>
                <a:ext cx="240" cy="2736"/>
              </a:xfrm>
              <a:prstGeom prst="rightBrace">
                <a:avLst>
                  <a:gd name="adj1" fmla="val 950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15373" name="Text Box 21"/>
              <p:cNvSpPr txBox="1">
                <a:spLocks noChangeArrowheads="1"/>
              </p:cNvSpPr>
              <p:nvPr/>
            </p:nvSpPr>
            <p:spPr bwMode="auto">
              <a:xfrm>
                <a:off x="4922" y="2448"/>
                <a:ext cx="8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a:t>Revenue</a:t>
                </a:r>
              </a:p>
            </p:txBody>
          </p:sp>
        </p:grpSp>
        <p:sp>
          <p:nvSpPr>
            <p:cNvPr id="15369" name="Text Box 22"/>
            <p:cNvSpPr txBox="1">
              <a:spLocks noChangeArrowheads="1"/>
            </p:cNvSpPr>
            <p:nvPr/>
          </p:nvSpPr>
          <p:spPr bwMode="auto">
            <a:xfrm>
              <a:off x="3604" y="1728"/>
              <a:ext cx="106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2400">
                  <a:solidFill>
                    <a:srgbClr val="004C00"/>
                  </a:solidFill>
                </a:rPr>
                <a:t>Accounting</a:t>
              </a:r>
            </a:p>
            <a:p>
              <a:pPr algn="ctr">
                <a:spcBef>
                  <a:spcPct val="0"/>
                </a:spcBef>
                <a:buFontTx/>
                <a:buNone/>
              </a:pPr>
              <a:r>
                <a:rPr lang="en-US" altLang="en-US" sz="2400">
                  <a:solidFill>
                    <a:srgbClr val="004C00"/>
                  </a:solidFill>
                </a:rPr>
                <a:t>Profit</a:t>
              </a:r>
            </a:p>
          </p:txBody>
        </p:sp>
        <p:sp>
          <p:nvSpPr>
            <p:cNvPr id="15370" name="Text Box 23"/>
            <p:cNvSpPr txBox="1">
              <a:spLocks noChangeArrowheads="1"/>
            </p:cNvSpPr>
            <p:nvPr/>
          </p:nvSpPr>
          <p:spPr bwMode="auto">
            <a:xfrm>
              <a:off x="3732" y="3072"/>
              <a:ext cx="72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2400">
                  <a:solidFill>
                    <a:srgbClr val="CC0066"/>
                  </a:solidFill>
                </a:rPr>
                <a:t>Explicit</a:t>
              </a:r>
            </a:p>
            <a:p>
              <a:pPr algn="ctr">
                <a:spcBef>
                  <a:spcPct val="0"/>
                </a:spcBef>
                <a:buFontTx/>
                <a:buNone/>
              </a:pPr>
              <a:r>
                <a:rPr lang="en-US" altLang="en-US" sz="2400">
                  <a:solidFill>
                    <a:srgbClr val="CC0066"/>
                  </a:solidFill>
                </a:rPr>
                <a:t>Costs</a:t>
              </a:r>
            </a:p>
          </p:txBody>
        </p:sp>
      </p:grpSp>
      <p:sp>
        <p:nvSpPr>
          <p:cNvPr id="15365" name="Text Box 24"/>
          <p:cNvSpPr txBox="1">
            <a:spLocks noChangeArrowheads="1"/>
          </p:cNvSpPr>
          <p:nvPr/>
        </p:nvSpPr>
        <p:spPr bwMode="auto">
          <a:xfrm>
            <a:off x="1676400" y="1066800"/>
            <a:ext cx="1828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2400"/>
              <a:t>Economist’s</a:t>
            </a:r>
          </a:p>
          <a:p>
            <a:pPr algn="ctr">
              <a:spcBef>
                <a:spcPct val="0"/>
              </a:spcBef>
              <a:buFontTx/>
              <a:buNone/>
            </a:pPr>
            <a:r>
              <a:rPr lang="en-US" altLang="en-US" sz="2400"/>
              <a:t>View</a:t>
            </a:r>
          </a:p>
        </p:txBody>
      </p:sp>
      <p:sp>
        <p:nvSpPr>
          <p:cNvPr id="15366" name="Text Box 25"/>
          <p:cNvSpPr txBox="1">
            <a:spLocks noChangeArrowheads="1"/>
          </p:cNvSpPr>
          <p:nvPr/>
        </p:nvSpPr>
        <p:spPr bwMode="auto">
          <a:xfrm>
            <a:off x="5486400" y="1066800"/>
            <a:ext cx="1930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2400"/>
              <a:t>Accountant’s</a:t>
            </a:r>
          </a:p>
          <a:p>
            <a:pPr algn="ctr">
              <a:spcBef>
                <a:spcPct val="0"/>
              </a:spcBef>
              <a:buFontTx/>
              <a:buNone/>
            </a:pPr>
            <a:r>
              <a:rPr lang="en-US" altLang="en-US" sz="2400"/>
              <a:t>View</a:t>
            </a:r>
          </a:p>
        </p:txBody>
      </p:sp>
      <p:sp>
        <p:nvSpPr>
          <p:cNvPr id="15367" name="Rectangle 26"/>
          <p:cNvSpPr>
            <a:spLocks noChangeArrowheads="1"/>
          </p:cNvSpPr>
          <p:nvPr/>
        </p:nvSpPr>
        <p:spPr bwMode="auto">
          <a:xfrm>
            <a:off x="838200" y="304800"/>
            <a:ext cx="72294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r>
              <a:rPr lang="en-US" altLang="en-US" sz="4000" u="sng">
                <a:latin typeface="Times New Roman" panose="02020603050405020304" pitchFamily="18" charset="0"/>
              </a:rPr>
              <a:t>Profit</a:t>
            </a:r>
            <a:r>
              <a:rPr lang="en-US" altLang="en-US" sz="4000">
                <a:latin typeface="Times New Roman" panose="02020603050405020304" pitchFamily="18" charset="0"/>
              </a:rPr>
              <a:t>: Economists vs Accountants</a:t>
            </a:r>
            <a:endParaRPr lang="en-CA" altLang="en-US" sz="4000">
              <a:latin typeface="Times New Roman" panose="02020603050405020304" pitchFamily="18" charset="0"/>
            </a:endParaRPr>
          </a:p>
        </p:txBody>
      </p:sp>
    </p:spTree>
    <p:custDataLst>
      <p:tags r:id="rId1"/>
    </p:custDataLst>
  </p:cSld>
  <p:clrMapOvr>
    <a:masterClrMapping/>
  </p:clrMapOvr>
  <p:transition>
    <p:push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3DBB9043-EA4B-4E1F-8FD8-5F2EC5639580}" type="slidenum">
              <a:rPr lang="en-CA" altLang="en-US" sz="1400" smtClean="0"/>
              <a:pPr>
                <a:spcBef>
                  <a:spcPct val="0"/>
                </a:spcBef>
                <a:buFontTx/>
                <a:buNone/>
              </a:pPr>
              <a:t>11</a:t>
            </a:fld>
            <a:endParaRPr lang="en-CA" altLang="en-US" sz="1400" smtClean="0"/>
          </a:p>
        </p:txBody>
      </p:sp>
      <p:sp>
        <p:nvSpPr>
          <p:cNvPr id="409602" name="Text Box 2"/>
          <p:cNvSpPr txBox="1">
            <a:spLocks noChangeArrowheads="1"/>
          </p:cNvSpPr>
          <p:nvPr/>
        </p:nvSpPr>
        <p:spPr bwMode="auto">
          <a:xfrm>
            <a:off x="0" y="1219200"/>
            <a:ext cx="91440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marL="0" lvl="2">
              <a:spcBef>
                <a:spcPct val="0"/>
              </a:spcBef>
              <a:buFont typeface="Symbol" panose="05050102010706020507" pitchFamily="18" charset="2"/>
              <a:buNone/>
            </a:pPr>
            <a:endParaRPr lang="en-CA" altLang="en-US" sz="1800">
              <a:latin typeface="Tahoma" panose="020B0604030504040204" pitchFamily="34" charset="0"/>
            </a:endParaRPr>
          </a:p>
          <a:p>
            <a:pPr marL="0" lvl="2" eaLnBrk="1" hangingPunct="1">
              <a:spcBef>
                <a:spcPct val="0"/>
              </a:spcBef>
              <a:buFontTx/>
              <a:buNone/>
            </a:pPr>
            <a:r>
              <a:rPr lang="en-US" altLang="en-US">
                <a:latin typeface="Times New Roman" panose="02020603050405020304" pitchFamily="18" charset="0"/>
              </a:rPr>
              <a:t>Buck opens his own Bait shop in a store he owns, which cost $5,000 per month to run, but he makes $10,000 a month. Buck could have worked for Worms R Us for $2,000 per month, or rented out the store for $1,500 per month.</a:t>
            </a:r>
          </a:p>
          <a:p>
            <a:pPr marL="0" lvl="2" eaLnBrk="1" hangingPunct="1">
              <a:spcBef>
                <a:spcPct val="0"/>
              </a:spcBef>
              <a:buFontTx/>
              <a:buNone/>
            </a:pPr>
            <a:endParaRPr lang="en-US" altLang="en-US">
              <a:latin typeface="Times New Roman" panose="02020603050405020304" pitchFamily="18" charset="0"/>
            </a:endParaRPr>
          </a:p>
          <a:p>
            <a:pPr marL="0" lvl="2" eaLnBrk="1" hangingPunct="1">
              <a:spcBef>
                <a:spcPct val="0"/>
              </a:spcBef>
              <a:buFontTx/>
              <a:buNone/>
            </a:pPr>
            <a:r>
              <a:rPr lang="en-US" altLang="en-US">
                <a:latin typeface="Times New Roman" panose="02020603050405020304" pitchFamily="18" charset="0"/>
              </a:rPr>
              <a:t>Explicit Costs = $5,000</a:t>
            </a:r>
          </a:p>
          <a:p>
            <a:pPr marL="0" lvl="2" eaLnBrk="1" hangingPunct="1">
              <a:spcBef>
                <a:spcPct val="0"/>
              </a:spcBef>
              <a:buFontTx/>
              <a:buNone/>
            </a:pPr>
            <a:r>
              <a:rPr lang="en-US" altLang="en-US">
                <a:latin typeface="Times New Roman" panose="02020603050405020304" pitchFamily="18" charset="0"/>
              </a:rPr>
              <a:t>Accounting Profit = Revenue – Explicit Costs</a:t>
            </a:r>
          </a:p>
          <a:p>
            <a:pPr marL="0" lvl="2" eaLnBrk="1" hangingPunct="1">
              <a:spcBef>
                <a:spcPct val="0"/>
              </a:spcBef>
              <a:buFontTx/>
              <a:buNone/>
            </a:pPr>
            <a:r>
              <a:rPr lang="en-US" altLang="en-US">
                <a:latin typeface="Times New Roman" panose="02020603050405020304" pitchFamily="18" charset="0"/>
              </a:rPr>
              <a:t>Accounting Profit = $10,000 - $5,000</a:t>
            </a:r>
          </a:p>
          <a:p>
            <a:pPr marL="0" lvl="2" eaLnBrk="1" hangingPunct="1">
              <a:spcBef>
                <a:spcPct val="0"/>
              </a:spcBef>
              <a:buFontTx/>
              <a:buNone/>
            </a:pPr>
            <a:r>
              <a:rPr lang="en-US" altLang="en-US">
                <a:latin typeface="Times New Roman" panose="02020603050405020304" pitchFamily="18" charset="0"/>
              </a:rPr>
              <a:t>Accounting Profit = $5,000 </a:t>
            </a:r>
            <a:br>
              <a:rPr lang="en-US" altLang="en-US">
                <a:latin typeface="Times New Roman" panose="02020603050405020304" pitchFamily="18" charset="0"/>
              </a:rPr>
            </a:br>
            <a:endParaRPr lang="en-CA" altLang="en-US" sz="1800">
              <a:latin typeface="Times New Roman" panose="02020603050405020304" pitchFamily="18" charset="0"/>
            </a:endParaRPr>
          </a:p>
          <a:p>
            <a:pPr>
              <a:spcBef>
                <a:spcPct val="50000"/>
              </a:spcBef>
              <a:buFontTx/>
              <a:buNone/>
            </a:pPr>
            <a:endParaRPr lang="en-US" altLang="en-US">
              <a:latin typeface="Times New Roman" panose="02020603050405020304" pitchFamily="18" charset="0"/>
            </a:endParaRPr>
          </a:p>
        </p:txBody>
      </p:sp>
      <p:sp>
        <p:nvSpPr>
          <p:cNvPr id="16388" name="WordArt 4"/>
          <p:cNvSpPr>
            <a:spLocks noChangeArrowheads="1" noChangeShapeType="1" noTextEdit="1"/>
          </p:cNvSpPr>
          <p:nvPr/>
        </p:nvSpPr>
        <p:spPr bwMode="auto">
          <a:xfrm>
            <a:off x="914400" y="381000"/>
            <a:ext cx="7186613" cy="7524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7.1.2 Opportunity Cost Example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02">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602">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02">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602">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60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02" grpId="0" build="p" bldLvl="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D6DE1265-3CDE-4007-BAC6-1AF9A67E8052}" type="slidenum">
              <a:rPr lang="en-CA" altLang="en-US" sz="1400" smtClean="0"/>
              <a:pPr>
                <a:spcBef>
                  <a:spcPct val="0"/>
                </a:spcBef>
                <a:buFontTx/>
                <a:buNone/>
              </a:pPr>
              <a:t>12</a:t>
            </a:fld>
            <a:endParaRPr lang="en-CA" altLang="en-US" sz="1400" smtClean="0"/>
          </a:p>
        </p:txBody>
      </p:sp>
      <p:sp>
        <p:nvSpPr>
          <p:cNvPr id="409602" name="Text Box 2"/>
          <p:cNvSpPr txBox="1">
            <a:spLocks noChangeArrowheads="1"/>
          </p:cNvSpPr>
          <p:nvPr/>
        </p:nvSpPr>
        <p:spPr bwMode="auto">
          <a:xfrm>
            <a:off x="0" y="1219200"/>
            <a:ext cx="9144000" cy="717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marL="0" lvl="2">
              <a:spcBef>
                <a:spcPct val="0"/>
              </a:spcBef>
              <a:buFont typeface="Symbol" panose="05050102010706020507" pitchFamily="18" charset="2"/>
              <a:buNone/>
            </a:pPr>
            <a:endParaRPr lang="en-CA" altLang="en-US" sz="1800">
              <a:latin typeface="Tahoma" panose="020B0604030504040204" pitchFamily="34" charset="0"/>
            </a:endParaRPr>
          </a:p>
          <a:p>
            <a:pPr marL="0" lvl="2" eaLnBrk="1" hangingPunct="1">
              <a:spcBef>
                <a:spcPct val="0"/>
              </a:spcBef>
              <a:buFontTx/>
              <a:buNone/>
            </a:pPr>
            <a:r>
              <a:rPr lang="en-US" altLang="en-US">
                <a:latin typeface="Times New Roman" panose="02020603050405020304" pitchFamily="18" charset="0"/>
              </a:rPr>
              <a:t>Buck opens his own Bait shop in a store he owns, which cost $5,000 per month to run, but he makes $10,000 a month. Buck could have worked for Worms R Us for $2,000 per month, or rented out the store for $1,500 per month.</a:t>
            </a:r>
          </a:p>
          <a:p>
            <a:pPr marL="0" lvl="2" eaLnBrk="1" hangingPunct="1">
              <a:spcBef>
                <a:spcPct val="0"/>
              </a:spcBef>
              <a:buFontTx/>
              <a:buNone/>
            </a:pPr>
            <a:r>
              <a:rPr lang="en-US" altLang="en-US">
                <a:latin typeface="Times New Roman" panose="02020603050405020304" pitchFamily="18" charset="0"/>
              </a:rPr>
              <a:t/>
            </a:r>
            <a:br>
              <a:rPr lang="en-US" altLang="en-US">
                <a:latin typeface="Times New Roman" panose="02020603050405020304" pitchFamily="18" charset="0"/>
              </a:rPr>
            </a:br>
            <a:r>
              <a:rPr lang="en-US" altLang="en-US" sz="3000">
                <a:latin typeface="Times New Roman" panose="02020603050405020304" pitchFamily="18" charset="0"/>
              </a:rPr>
              <a:t>Implicit Costs = $2,000 (labour) + $1,500 (capital)</a:t>
            </a:r>
            <a:br>
              <a:rPr lang="en-US" altLang="en-US" sz="3000">
                <a:latin typeface="Times New Roman" panose="02020603050405020304" pitchFamily="18" charset="0"/>
              </a:rPr>
            </a:br>
            <a:r>
              <a:rPr lang="en-US" altLang="en-US" sz="3000">
                <a:latin typeface="Times New Roman" panose="02020603050405020304" pitchFamily="18" charset="0"/>
              </a:rPr>
              <a:t>Implicit Costs = $3,500</a:t>
            </a:r>
          </a:p>
          <a:p>
            <a:pPr marL="0" lvl="2" eaLnBrk="1" hangingPunct="1">
              <a:spcBef>
                <a:spcPct val="0"/>
              </a:spcBef>
              <a:buFontTx/>
              <a:buNone/>
            </a:pPr>
            <a:r>
              <a:rPr lang="en-US" altLang="en-US" sz="3000">
                <a:latin typeface="Times New Roman" panose="02020603050405020304" pitchFamily="18" charset="0"/>
              </a:rPr>
              <a:t>Econ Profit = Revenue – Explicit Costs – Implicit Costs</a:t>
            </a:r>
          </a:p>
          <a:p>
            <a:pPr marL="0" lvl="2" eaLnBrk="1" hangingPunct="1">
              <a:spcBef>
                <a:spcPct val="0"/>
              </a:spcBef>
              <a:buFontTx/>
              <a:buNone/>
            </a:pPr>
            <a:r>
              <a:rPr lang="en-US" altLang="en-US" sz="3000">
                <a:latin typeface="Times New Roman" panose="02020603050405020304" pitchFamily="18" charset="0"/>
              </a:rPr>
              <a:t>Econ Profit = $10,000 - $5,000 - $3,500</a:t>
            </a:r>
          </a:p>
          <a:p>
            <a:pPr marL="0" lvl="2" eaLnBrk="1" hangingPunct="1">
              <a:spcBef>
                <a:spcPct val="0"/>
              </a:spcBef>
              <a:buFontTx/>
              <a:buNone/>
            </a:pPr>
            <a:r>
              <a:rPr lang="en-US" altLang="en-US" sz="3000">
                <a:latin typeface="Times New Roman" panose="02020603050405020304" pitchFamily="18" charset="0"/>
              </a:rPr>
              <a:t>Econ Profit = $1,500</a:t>
            </a:r>
          </a:p>
          <a:p>
            <a:pPr marL="0" lvl="2" eaLnBrk="1" hangingPunct="1">
              <a:spcBef>
                <a:spcPct val="0"/>
              </a:spcBef>
              <a:buFontTx/>
              <a:buNone/>
            </a:pPr>
            <a:endParaRPr lang="en-US" altLang="en-US">
              <a:latin typeface="Times New Roman" panose="02020603050405020304" pitchFamily="18" charset="0"/>
            </a:endParaRPr>
          </a:p>
          <a:p>
            <a:pPr marL="0" lvl="2" eaLnBrk="1" hangingPunct="1">
              <a:spcBef>
                <a:spcPct val="0"/>
              </a:spcBef>
              <a:buFontTx/>
              <a:buNone/>
            </a:pPr>
            <a:endParaRPr lang="en-CA" altLang="en-US" sz="1800">
              <a:latin typeface="Times New Roman" panose="02020603050405020304" pitchFamily="18" charset="0"/>
            </a:endParaRPr>
          </a:p>
          <a:p>
            <a:pPr>
              <a:spcBef>
                <a:spcPct val="50000"/>
              </a:spcBef>
              <a:buFontTx/>
              <a:buNone/>
            </a:pPr>
            <a:endParaRPr lang="en-US" altLang="en-US">
              <a:latin typeface="Times New Roman" panose="02020603050405020304" pitchFamily="18" charset="0"/>
            </a:endParaRPr>
          </a:p>
        </p:txBody>
      </p:sp>
      <p:sp>
        <p:nvSpPr>
          <p:cNvPr id="17412" name="WordArt 4"/>
          <p:cNvSpPr>
            <a:spLocks noChangeArrowheads="1" noChangeShapeType="1" noTextEdit="1"/>
          </p:cNvSpPr>
          <p:nvPr/>
        </p:nvSpPr>
        <p:spPr bwMode="auto">
          <a:xfrm>
            <a:off x="914400" y="381000"/>
            <a:ext cx="7186613" cy="7524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7.1.2 Opportunity Cost Example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02">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60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0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602">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60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02" grpId="0"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79454F20-DB54-4655-A9DE-96A02DC0F905}" type="slidenum">
              <a:rPr lang="en-CA" altLang="en-US" sz="1400" smtClean="0"/>
              <a:pPr>
                <a:spcBef>
                  <a:spcPct val="0"/>
                </a:spcBef>
                <a:buFontTx/>
                <a:buNone/>
              </a:pPr>
              <a:t>13</a:t>
            </a:fld>
            <a:endParaRPr lang="en-CA" altLang="en-US" sz="1400" smtClean="0"/>
          </a:p>
        </p:txBody>
      </p:sp>
      <p:sp>
        <p:nvSpPr>
          <p:cNvPr id="18435" name="WordArt 2"/>
          <p:cNvSpPr>
            <a:spLocks noChangeArrowheads="1" noChangeShapeType="1" noTextEdit="1"/>
          </p:cNvSpPr>
          <p:nvPr/>
        </p:nvSpPr>
        <p:spPr bwMode="auto">
          <a:xfrm>
            <a:off x="239713" y="381000"/>
            <a:ext cx="5932487" cy="685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Defining Sunk Cost</a:t>
            </a:r>
          </a:p>
        </p:txBody>
      </p:sp>
      <p:sp>
        <p:nvSpPr>
          <p:cNvPr id="445443" name="Text Box 3"/>
          <p:cNvSpPr txBox="1">
            <a:spLocks noChangeArrowheads="1"/>
          </p:cNvSpPr>
          <p:nvPr/>
        </p:nvSpPr>
        <p:spPr bwMode="auto">
          <a:xfrm>
            <a:off x="533400" y="1143000"/>
            <a:ext cx="7848600" cy="1384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800" b="1">
                <a:solidFill>
                  <a:srgbClr val="000000"/>
                </a:solidFill>
                <a:latin typeface="Tahoma" panose="020B0604030504040204" pitchFamily="34" charset="0"/>
              </a:rPr>
              <a:t>Sunk Costs </a:t>
            </a:r>
            <a:r>
              <a:rPr lang="en-US" altLang="en-US" sz="2800">
                <a:solidFill>
                  <a:srgbClr val="000000"/>
                </a:solidFill>
                <a:latin typeface="Tahoma" panose="020B0604030504040204" pitchFamily="34" charset="0"/>
              </a:rPr>
              <a:t>are costs that must be incurred no matter what the decision.  These costs are not considered when making a future decision.</a:t>
            </a:r>
          </a:p>
        </p:txBody>
      </p:sp>
      <p:sp>
        <p:nvSpPr>
          <p:cNvPr id="445444" name="Text Box 4"/>
          <p:cNvSpPr txBox="1">
            <a:spLocks noChangeArrowheads="1"/>
          </p:cNvSpPr>
          <p:nvPr/>
        </p:nvSpPr>
        <p:spPr bwMode="auto">
          <a:xfrm>
            <a:off x="127000" y="3276600"/>
            <a:ext cx="48006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800">
                <a:latin typeface="Tahoma" panose="020B0604030504040204" pitchFamily="34" charset="0"/>
              </a:rPr>
              <a:t>The Talus Dome was built in 2011 for $600,000.  That cost is now SUNK, and shouldn’t be considered in any further analysis.  </a:t>
            </a:r>
            <a:br>
              <a:rPr lang="en-US" altLang="en-US" sz="2800">
                <a:latin typeface="Tahoma" panose="020B0604030504040204" pitchFamily="34" charset="0"/>
              </a:rPr>
            </a:br>
            <a:r>
              <a:rPr lang="en-US" altLang="en-US" sz="2800">
                <a:latin typeface="Tahoma" panose="020B0604030504040204" pitchFamily="34" charset="0"/>
              </a:rPr>
              <a:t>(ie: Keep cleaning it or get rid of it) </a:t>
            </a:r>
            <a:endParaRPr lang="en-US" altLang="en-US" sz="2800" i="1">
              <a:latin typeface="Tahoma" panose="020B0604030504040204" pitchFamily="34" charset="0"/>
            </a:endParaRPr>
          </a:p>
          <a:p>
            <a:pPr>
              <a:spcBef>
                <a:spcPct val="0"/>
              </a:spcBef>
              <a:buFontTx/>
              <a:buNone/>
            </a:pPr>
            <a:endParaRPr lang="en-US" altLang="en-US" sz="2800">
              <a:latin typeface="Tahoma" panose="020B0604030504040204" pitchFamily="34" charset="0"/>
            </a:endParaRPr>
          </a:p>
          <a:p>
            <a:pPr>
              <a:spcBef>
                <a:spcPct val="0"/>
              </a:spcBef>
              <a:buFontTx/>
              <a:buNone/>
            </a:pPr>
            <a:endParaRPr lang="en-US" altLang="en-US" sz="2800">
              <a:latin typeface="Tahoma" panose="020B0604030504040204" pitchFamily="34" charset="0"/>
            </a:endParaRPr>
          </a:p>
        </p:txBody>
      </p:sp>
      <p:sp>
        <p:nvSpPr>
          <p:cNvPr id="445445" name="WordArt 5"/>
          <p:cNvSpPr>
            <a:spLocks noChangeArrowheads="1" noChangeShapeType="1" noTextEdit="1"/>
          </p:cNvSpPr>
          <p:nvPr/>
        </p:nvSpPr>
        <p:spPr bwMode="auto">
          <a:xfrm>
            <a:off x="271463" y="2667000"/>
            <a:ext cx="8567737" cy="12620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Example: Talus Dome</a:t>
            </a:r>
          </a:p>
          <a:p>
            <a:pPr algn="ctr"/>
            <a:endParaRPr lang="en-CA" sz="3600" kern="10">
              <a:solidFill>
                <a:schemeClr val="tx2"/>
              </a:solidFill>
              <a:effectLst>
                <a:outerShdw dist="45791" dir="2021404" algn="ctr" rotWithShape="0">
                  <a:srgbClr val="C0C0C0"/>
                </a:outerShdw>
              </a:effectLst>
              <a:cs typeface="Times New Roman" panose="02020603050405020304" pitchFamily="18" charset="0"/>
            </a:endParaRPr>
          </a:p>
        </p:txBody>
      </p:sp>
      <p:pic>
        <p:nvPicPr>
          <p:cNvPr id="18439" name="Picture 7" descr="Talus_Dome_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200400"/>
            <a:ext cx="3765550" cy="231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4"/>
          <p:cNvSpPr txBox="1">
            <a:spLocks noChangeArrowheads="1"/>
          </p:cNvSpPr>
          <p:nvPr/>
        </p:nvSpPr>
        <p:spPr bwMode="auto">
          <a:xfrm>
            <a:off x="4572000" y="5562600"/>
            <a:ext cx="4800600"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000">
                <a:latin typeface="Tahoma" panose="020B0604030504040204" pitchFamily="34" charset="0"/>
              </a:rPr>
              <a:t>Picture Source: City of Edmonton Webpage (www.edmonton.ca)</a:t>
            </a:r>
            <a:br>
              <a:rPr lang="en-US" altLang="en-US" sz="2000">
                <a:latin typeface="Tahoma" panose="020B0604030504040204" pitchFamily="34" charset="0"/>
              </a:rPr>
            </a:br>
            <a:r>
              <a:rPr lang="en-US" altLang="en-US" sz="2000">
                <a:latin typeface="Tahoma" panose="020B0604030504040204" pitchFamily="34" charset="0"/>
              </a:rPr>
              <a:t>Price Source: Edmonton Journal</a:t>
            </a:r>
            <a:endParaRPr lang="en-US" altLang="en-US" sz="2000" i="1">
              <a:latin typeface="Tahoma" panose="020B0604030504040204" pitchFamily="34" charset="0"/>
            </a:endParaRPr>
          </a:p>
          <a:p>
            <a:pPr>
              <a:spcBef>
                <a:spcPct val="0"/>
              </a:spcBef>
              <a:buFontTx/>
              <a:buNone/>
            </a:pPr>
            <a:endParaRPr lang="en-US" altLang="en-US" sz="2800">
              <a:latin typeface="Tahoma" panose="020B0604030504040204" pitchFamily="34" charset="0"/>
            </a:endParaRPr>
          </a:p>
          <a:p>
            <a:pPr>
              <a:spcBef>
                <a:spcPct val="0"/>
              </a:spcBef>
              <a:buFontTx/>
              <a:buNone/>
            </a:pPr>
            <a:endParaRPr lang="en-US" altLang="en-US" sz="2800">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5443"/>
                                        </p:tgtEl>
                                        <p:attrNameLst>
                                          <p:attrName>style.visibility</p:attrName>
                                        </p:attrNameLst>
                                      </p:cBhvr>
                                      <p:to>
                                        <p:strVal val="visible"/>
                                      </p:to>
                                    </p:set>
                                    <p:anim calcmode="lin" valueType="num">
                                      <p:cBhvr additive="base">
                                        <p:cTn id="7" dur="500" fill="hold"/>
                                        <p:tgtEl>
                                          <p:spTgt spid="445443"/>
                                        </p:tgtEl>
                                        <p:attrNameLst>
                                          <p:attrName>ppt_x</p:attrName>
                                        </p:attrNameLst>
                                      </p:cBhvr>
                                      <p:tavLst>
                                        <p:tav tm="0">
                                          <p:val>
                                            <p:strVal val="#ppt_x"/>
                                          </p:val>
                                        </p:tav>
                                        <p:tav tm="100000">
                                          <p:val>
                                            <p:strVal val="#ppt_x"/>
                                          </p:val>
                                        </p:tav>
                                      </p:tavLst>
                                    </p:anim>
                                    <p:anim calcmode="lin" valueType="num">
                                      <p:cBhvr additive="base">
                                        <p:cTn id="8" dur="500" fill="hold"/>
                                        <p:tgtEl>
                                          <p:spTgt spid="44544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45445"/>
                                        </p:tgtEl>
                                        <p:attrNameLst>
                                          <p:attrName>style.visibility</p:attrName>
                                        </p:attrNameLst>
                                      </p:cBhvr>
                                      <p:to>
                                        <p:strVal val="visible"/>
                                      </p:to>
                                    </p:set>
                                    <p:anim calcmode="lin" valueType="num">
                                      <p:cBhvr additive="base">
                                        <p:cTn id="13" dur="500" fill="hold"/>
                                        <p:tgtEl>
                                          <p:spTgt spid="445445"/>
                                        </p:tgtEl>
                                        <p:attrNameLst>
                                          <p:attrName>ppt_x</p:attrName>
                                        </p:attrNameLst>
                                      </p:cBhvr>
                                      <p:tavLst>
                                        <p:tav tm="0">
                                          <p:val>
                                            <p:strVal val="#ppt_x"/>
                                          </p:val>
                                        </p:tav>
                                        <p:tav tm="100000">
                                          <p:val>
                                            <p:strVal val="#ppt_x"/>
                                          </p:val>
                                        </p:tav>
                                      </p:tavLst>
                                    </p:anim>
                                    <p:anim calcmode="lin" valueType="num">
                                      <p:cBhvr additive="base">
                                        <p:cTn id="14" dur="500" fill="hold"/>
                                        <p:tgtEl>
                                          <p:spTgt spid="44544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45444">
                                            <p:txEl>
                                              <p:pRg st="0" end="0"/>
                                            </p:txEl>
                                          </p:spTgt>
                                        </p:tgtEl>
                                        <p:attrNameLst>
                                          <p:attrName>style.visibility</p:attrName>
                                        </p:attrNameLst>
                                      </p:cBhvr>
                                      <p:to>
                                        <p:strVal val="visible"/>
                                      </p:to>
                                    </p:set>
                                    <p:anim calcmode="lin" valueType="num">
                                      <p:cBhvr additive="base">
                                        <p:cTn id="19" dur="500" fill="hold"/>
                                        <p:tgtEl>
                                          <p:spTgt spid="44544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4544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443" grpId="0" animBg="1"/>
      <p:bldP spid="44544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3A5B98E-6F24-40AC-9D39-3B5813DB2DC5}" type="slidenum">
              <a:rPr lang="en-CA" altLang="en-US" sz="1400" smtClean="0"/>
              <a:pPr>
                <a:spcBef>
                  <a:spcPct val="0"/>
                </a:spcBef>
                <a:buFontTx/>
                <a:buNone/>
              </a:pPr>
              <a:t>14</a:t>
            </a:fld>
            <a:endParaRPr lang="en-CA" altLang="en-US" sz="1400" smtClean="0"/>
          </a:p>
        </p:txBody>
      </p:sp>
      <p:sp>
        <p:nvSpPr>
          <p:cNvPr id="19459" name="WordArt 2"/>
          <p:cNvSpPr>
            <a:spLocks noChangeArrowheads="1" noChangeShapeType="1" noTextEdit="1"/>
          </p:cNvSpPr>
          <p:nvPr/>
        </p:nvSpPr>
        <p:spPr bwMode="auto">
          <a:xfrm>
            <a:off x="304800" y="381000"/>
            <a:ext cx="8534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9.3 Profit Maximizing</a:t>
            </a:r>
          </a:p>
        </p:txBody>
      </p:sp>
      <p:sp>
        <p:nvSpPr>
          <p:cNvPr id="407555" name="Text Box 3"/>
          <p:cNvSpPr txBox="1">
            <a:spLocks noChangeArrowheads="1"/>
          </p:cNvSpPr>
          <p:nvPr/>
        </p:nvSpPr>
        <p:spPr bwMode="auto">
          <a:xfrm>
            <a:off x="0" y="1371600"/>
            <a:ext cx="91440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dirty="0" smtClean="0">
                <a:latin typeface="Tahoma" panose="020B0604030504040204" pitchFamily="34" charset="0"/>
              </a:rPr>
              <a:t>A firm </a:t>
            </a:r>
            <a:r>
              <a:rPr lang="en-CA" altLang="en-US" b="1" u="sng" dirty="0" smtClean="0">
                <a:latin typeface="Tahoma" panose="020B0604030504040204" pitchFamily="34" charset="0"/>
              </a:rPr>
              <a:t>minimizes its costs </a:t>
            </a:r>
            <a:r>
              <a:rPr lang="en-CA" altLang="en-US" dirty="0" smtClean="0">
                <a:latin typeface="Tahoma" panose="020B0604030504040204" pitchFamily="34" charset="0"/>
              </a:rPr>
              <a:t>to </a:t>
            </a:r>
            <a:r>
              <a:rPr lang="en-CA" altLang="en-US" b="1" u="sng" dirty="0" smtClean="0">
                <a:latin typeface="Tahoma" panose="020B0604030504040204" pitchFamily="34" charset="0"/>
              </a:rPr>
              <a:t>maximize its profit</a:t>
            </a:r>
            <a:r>
              <a:rPr lang="en-CA" altLang="en-US" dirty="0" smtClean="0">
                <a:latin typeface="Tahoma" panose="020B0604030504040204" pitchFamily="34" charset="0"/>
              </a:rPr>
              <a:t>:</a:t>
            </a:r>
            <a:endParaRPr lang="en-CA" altLang="en-US" b="1" u="sng" dirty="0">
              <a:latin typeface="Tahoma" panose="020B0604030504040204" pitchFamily="34" charset="0"/>
            </a:endParaRPr>
          </a:p>
          <a:p>
            <a:pPr>
              <a:spcBef>
                <a:spcPct val="0"/>
              </a:spcBef>
              <a:buFontTx/>
              <a:buNone/>
            </a:pPr>
            <a:endParaRPr lang="en-CA" altLang="en-US" dirty="0">
              <a:latin typeface="Tahoma" panose="020B0604030504040204" pitchFamily="34" charset="0"/>
            </a:endParaRPr>
          </a:p>
          <a:p>
            <a:pPr>
              <a:spcBef>
                <a:spcPct val="0"/>
              </a:spcBef>
              <a:buFontTx/>
              <a:buNone/>
            </a:pPr>
            <a:r>
              <a:rPr lang="en-CA" altLang="en-US" dirty="0">
                <a:latin typeface="Tahoma" panose="020B0604030504040204" pitchFamily="34" charset="0"/>
              </a:rPr>
              <a:t>Total Revenue:  </a:t>
            </a:r>
            <a:r>
              <a:rPr lang="en-CA" altLang="en-US" dirty="0" smtClean="0">
                <a:latin typeface="Tahoma" panose="020B0604030504040204" pitchFamily="34" charset="0"/>
              </a:rPr>
              <a:t>	TR(Q</a:t>
            </a:r>
            <a:r>
              <a:rPr lang="en-CA" altLang="en-US" dirty="0">
                <a:latin typeface="Tahoma" panose="020B0604030504040204" pitchFamily="34" charset="0"/>
              </a:rPr>
              <a:t>)=PQ</a:t>
            </a:r>
          </a:p>
          <a:p>
            <a:pPr>
              <a:spcBef>
                <a:spcPct val="0"/>
              </a:spcBef>
              <a:buFontTx/>
              <a:buNone/>
            </a:pPr>
            <a:r>
              <a:rPr lang="en-CA" altLang="en-US" dirty="0">
                <a:latin typeface="Tahoma" panose="020B0604030504040204" pitchFamily="34" charset="0"/>
              </a:rPr>
              <a:t>Total Cost: </a:t>
            </a:r>
            <a:r>
              <a:rPr lang="en-CA" altLang="en-US" dirty="0" smtClean="0">
                <a:latin typeface="Tahoma" panose="020B0604030504040204" pitchFamily="34" charset="0"/>
              </a:rPr>
              <a:t>		TC(Q</a:t>
            </a:r>
            <a:r>
              <a:rPr lang="en-CA" altLang="en-US" dirty="0">
                <a:latin typeface="Tahoma" panose="020B0604030504040204" pitchFamily="34" charset="0"/>
              </a:rPr>
              <a:t>) as </a:t>
            </a:r>
            <a:r>
              <a:rPr lang="en-CA" altLang="en-US" dirty="0" smtClean="0">
                <a:latin typeface="Tahoma" panose="020B0604030504040204" pitchFamily="34" charset="0"/>
              </a:rPr>
              <a:t>in earlier </a:t>
            </a:r>
            <a:r>
              <a:rPr lang="en-CA" altLang="en-US" dirty="0">
                <a:latin typeface="Tahoma" panose="020B0604030504040204" pitchFamily="34" charset="0"/>
              </a:rPr>
              <a:t>chapters</a:t>
            </a:r>
          </a:p>
          <a:p>
            <a:pPr>
              <a:spcBef>
                <a:spcPct val="0"/>
              </a:spcBef>
              <a:buFontTx/>
              <a:buNone/>
            </a:pPr>
            <a:r>
              <a:rPr lang="en-CA" altLang="en-US" dirty="0">
                <a:latin typeface="Tahoma" panose="020B0604030504040204" pitchFamily="34" charset="0"/>
              </a:rPr>
              <a:t>			</a:t>
            </a:r>
            <a:r>
              <a:rPr lang="en-CA" altLang="en-US" dirty="0" err="1">
                <a:latin typeface="Tahoma" panose="020B0604030504040204" pitchFamily="34" charset="0"/>
              </a:rPr>
              <a:t>ie</a:t>
            </a:r>
            <a:r>
              <a:rPr lang="en-CA" altLang="en-US" dirty="0">
                <a:latin typeface="Tahoma" panose="020B0604030504040204" pitchFamily="34" charset="0"/>
              </a:rPr>
              <a:t>: </a:t>
            </a:r>
            <a:r>
              <a:rPr lang="en-CA" altLang="en-US" dirty="0" smtClean="0">
                <a:latin typeface="Tahoma" panose="020B0604030504040204" pitchFamily="34" charset="0"/>
              </a:rPr>
              <a:t>	TC(Q</a:t>
            </a:r>
            <a:r>
              <a:rPr lang="en-CA" altLang="en-US" dirty="0">
                <a:latin typeface="Tahoma" panose="020B0604030504040204" pitchFamily="34" charset="0"/>
              </a:rPr>
              <a:t>)=100+2Q</a:t>
            </a:r>
          </a:p>
          <a:p>
            <a:pPr>
              <a:spcBef>
                <a:spcPct val="0"/>
              </a:spcBef>
              <a:buFontTx/>
              <a:buNone/>
            </a:pPr>
            <a:endParaRPr lang="en-CA" altLang="en-US" dirty="0">
              <a:latin typeface="Tahoma" panose="020B0604030504040204" pitchFamily="34" charset="0"/>
            </a:endParaRPr>
          </a:p>
          <a:p>
            <a:pPr algn="ctr">
              <a:spcBef>
                <a:spcPct val="0"/>
              </a:spcBef>
              <a:buFontTx/>
              <a:buNone/>
            </a:pPr>
            <a:r>
              <a:rPr lang="en-CA" altLang="en-US" dirty="0">
                <a:latin typeface="Tahoma" panose="020B0604030504040204" pitchFamily="34" charset="0"/>
              </a:rPr>
              <a:t>Profit </a:t>
            </a:r>
            <a:r>
              <a:rPr lang="en-CA" altLang="en-US" dirty="0" smtClean="0">
                <a:latin typeface="Tahoma" panose="020B0604030504040204" pitchFamily="34" charset="0"/>
              </a:rPr>
              <a:t>= Total </a:t>
            </a:r>
            <a:r>
              <a:rPr lang="en-CA" altLang="en-US" dirty="0">
                <a:latin typeface="Tahoma" panose="020B0604030504040204" pitchFamily="34" charset="0"/>
              </a:rPr>
              <a:t>Revenue – Total Cost:  </a:t>
            </a:r>
            <a:endParaRPr lang="en-CA" altLang="en-US" dirty="0" smtClean="0">
              <a:latin typeface="Tahoma" panose="020B0604030504040204" pitchFamily="34" charset="0"/>
            </a:endParaRPr>
          </a:p>
          <a:p>
            <a:pPr algn="ctr">
              <a:spcBef>
                <a:spcPct val="0"/>
              </a:spcBef>
              <a:buFontTx/>
              <a:buNone/>
            </a:pPr>
            <a:r>
              <a:rPr lang="el-GR" altLang="en-US" dirty="0" smtClean="0">
                <a:latin typeface="Arial Rounded MT Bold" panose="020F0704030504030204" pitchFamily="34" charset="0"/>
              </a:rPr>
              <a:t>π</a:t>
            </a:r>
            <a:r>
              <a:rPr lang="en-CA" altLang="en-US" dirty="0">
                <a:latin typeface="Tahoma" panose="020B0604030504040204" pitchFamily="34" charset="0"/>
              </a:rPr>
              <a:t>(Q)=TR(Q)-TC(Q)</a:t>
            </a:r>
            <a:endParaRPr lang="el-GR" altLang="en-US" dirty="0">
              <a:latin typeface="Arial Rounded MT Bold" panose="020F070403050403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755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755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755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755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75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FB2B5D0D-F783-4D6B-8598-715F1D9141DF}" type="slidenum">
              <a:rPr lang="en-CA" altLang="en-US" sz="1400" smtClean="0"/>
              <a:pPr>
                <a:spcBef>
                  <a:spcPct val="0"/>
                </a:spcBef>
                <a:buFontTx/>
                <a:buNone/>
              </a:pPr>
              <a:t>15</a:t>
            </a:fld>
            <a:endParaRPr lang="en-CA" altLang="en-US" sz="1400" smtClean="0"/>
          </a:p>
        </p:txBody>
      </p:sp>
      <p:sp>
        <p:nvSpPr>
          <p:cNvPr id="20483"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Review: TC(Q)</a:t>
            </a:r>
          </a:p>
        </p:txBody>
      </p:sp>
      <p:sp>
        <p:nvSpPr>
          <p:cNvPr id="495619" name="Text Box 3"/>
          <p:cNvSpPr txBox="1">
            <a:spLocks noChangeArrowheads="1"/>
          </p:cNvSpPr>
          <p:nvPr/>
        </p:nvSpPr>
        <p:spPr bwMode="auto">
          <a:xfrm>
            <a:off x="0" y="1371600"/>
            <a:ext cx="9144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TC(Q) </a:t>
            </a:r>
            <a:r>
              <a:rPr lang="en-CA" altLang="en-US" i="1">
                <a:latin typeface="Tahoma" panose="020B0604030504040204" pitchFamily="34" charset="0"/>
              </a:rPr>
              <a:t>in general</a:t>
            </a:r>
            <a:r>
              <a:rPr lang="en-CA" altLang="en-US">
                <a:latin typeface="Tahoma" panose="020B0604030504040204" pitchFamily="34" charset="0"/>
              </a:rPr>
              <a:t> is derived as follows:</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Originally:				TC=wL+rK   	(1)</a:t>
            </a:r>
          </a:p>
          <a:p>
            <a:pPr>
              <a:spcBef>
                <a:spcPct val="0"/>
              </a:spcBef>
              <a:buFontTx/>
              <a:buNone/>
            </a:pPr>
            <a:r>
              <a:rPr lang="en-CA" altLang="en-US">
                <a:latin typeface="Tahoma" panose="020B0604030504040204" pitchFamily="34" charset="0"/>
              </a:rPr>
              <a:t>Tangency Condition:		L=f(K)		(2)</a:t>
            </a:r>
          </a:p>
          <a:p>
            <a:pPr>
              <a:spcBef>
                <a:spcPct val="0"/>
              </a:spcBef>
              <a:buFontTx/>
              <a:buNone/>
            </a:pPr>
            <a:r>
              <a:rPr lang="en-CA" altLang="en-US">
                <a:latin typeface="Tahoma" panose="020B0604030504040204" pitchFamily="34" charset="0"/>
              </a:rPr>
              <a:t>Production Function:	Q=f(L,K)		(3)</a:t>
            </a:r>
          </a:p>
          <a:p>
            <a:pPr>
              <a:spcBef>
                <a:spcPct val="0"/>
              </a:spcBef>
              <a:buFontTx/>
              <a:buNone/>
            </a:pPr>
            <a:r>
              <a:rPr lang="en-CA" altLang="en-US">
                <a:latin typeface="Tahoma" panose="020B0604030504040204" pitchFamily="34" charset="0"/>
              </a:rPr>
              <a:t>(2) + (3)				Q=f(L) and</a:t>
            </a:r>
          </a:p>
          <a:p>
            <a:pPr>
              <a:spcBef>
                <a:spcPct val="0"/>
              </a:spcBef>
              <a:buFontTx/>
              <a:buNone/>
            </a:pPr>
            <a:r>
              <a:rPr lang="en-CA" altLang="en-US">
                <a:latin typeface="Tahoma" panose="020B0604030504040204" pitchFamily="34" charset="0"/>
              </a:rPr>
              <a:t>					L=f(Q)		(4)</a:t>
            </a:r>
          </a:p>
          <a:p>
            <a:pPr>
              <a:spcBef>
                <a:spcPct val="0"/>
              </a:spcBef>
              <a:buFontTx/>
              <a:buNone/>
            </a:pPr>
            <a:r>
              <a:rPr lang="en-CA" altLang="en-US">
                <a:latin typeface="Tahoma" panose="020B0604030504040204" pitchFamily="34" charset="0"/>
              </a:rPr>
              <a:t>(2) + (4)				K=f(Q)		(5)</a:t>
            </a:r>
          </a:p>
          <a:p>
            <a:pPr>
              <a:spcBef>
                <a:spcPct val="0"/>
              </a:spcBef>
              <a:buFontTx/>
              <a:buNone/>
            </a:pPr>
            <a:r>
              <a:rPr lang="en-CA" altLang="en-US">
                <a:latin typeface="Tahoma" panose="020B0604030504040204" pitchFamily="34" charset="0"/>
              </a:rPr>
              <a:t>(1) + (4) + (5)			TC=wf(Q)+rf(Q)	</a:t>
            </a:r>
          </a:p>
          <a:p>
            <a:pPr>
              <a:spcBef>
                <a:spcPct val="0"/>
              </a:spcBef>
              <a:buFontTx/>
              <a:buNone/>
            </a:pPr>
            <a:r>
              <a:rPr lang="en-CA" altLang="en-US">
                <a:latin typeface="Tahoma" panose="020B0604030504040204" pitchFamily="34" charset="0"/>
              </a:rPr>
              <a:t>					TC=f(Q)</a:t>
            </a:r>
          </a:p>
          <a:p>
            <a:pPr>
              <a:spcBef>
                <a:spcPct val="0"/>
              </a:spcBef>
              <a:buFontTx/>
              <a:buNone/>
            </a:pPr>
            <a:endParaRPr lang="el-GR" altLang="en-US">
              <a:latin typeface="Arial Rounded MT Bold" panose="020F070403050403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56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561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561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561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561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561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95619">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95619">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956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1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D4DF3247-498D-4AF2-8A8D-469A06C117AA}" type="slidenum">
              <a:rPr lang="en-CA" altLang="en-US" sz="1400" smtClean="0"/>
              <a:pPr>
                <a:spcBef>
                  <a:spcPct val="0"/>
                </a:spcBef>
                <a:buFontTx/>
                <a:buNone/>
              </a:pPr>
              <a:t>16</a:t>
            </a:fld>
            <a:endParaRPr lang="en-CA" altLang="en-US" sz="1400" smtClean="0"/>
          </a:p>
        </p:txBody>
      </p:sp>
      <p:sp>
        <p:nvSpPr>
          <p:cNvPr id="21507"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Review: TC(Q)</a:t>
            </a:r>
          </a:p>
        </p:txBody>
      </p:sp>
      <p:sp>
        <p:nvSpPr>
          <p:cNvPr id="496643" name="Text Box 3"/>
          <p:cNvSpPr txBox="1">
            <a:spLocks noChangeArrowheads="1"/>
          </p:cNvSpPr>
          <p:nvPr/>
        </p:nvSpPr>
        <p:spPr bwMode="auto">
          <a:xfrm>
            <a:off x="0" y="1371600"/>
            <a:ext cx="9144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For Example:</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Originally:				TC=wL+rK   	(1)</a:t>
            </a:r>
          </a:p>
          <a:p>
            <a:pPr>
              <a:spcBef>
                <a:spcPct val="0"/>
              </a:spcBef>
              <a:buFontTx/>
              <a:buNone/>
            </a:pPr>
            <a:r>
              <a:rPr lang="en-CA" altLang="en-US">
                <a:latin typeface="Tahoma" panose="020B0604030504040204" pitchFamily="34" charset="0"/>
              </a:rPr>
              <a:t>Tangency Condition:		L=K			(2)</a:t>
            </a:r>
          </a:p>
          <a:p>
            <a:pPr>
              <a:spcBef>
                <a:spcPct val="0"/>
              </a:spcBef>
              <a:buFontTx/>
              <a:buNone/>
            </a:pPr>
            <a:r>
              <a:rPr lang="en-CA" altLang="en-US">
                <a:latin typeface="Tahoma" panose="020B0604030504040204" pitchFamily="34" charset="0"/>
              </a:rPr>
              <a:t>Production Function:	Q=2(LK)</a:t>
            </a:r>
            <a:r>
              <a:rPr lang="en-CA" altLang="en-US" baseline="30000">
                <a:latin typeface="Tahoma" panose="020B0604030504040204" pitchFamily="34" charset="0"/>
              </a:rPr>
              <a:t>1/2</a:t>
            </a:r>
            <a:r>
              <a:rPr lang="en-CA" altLang="en-US">
                <a:latin typeface="Tahoma" panose="020B0604030504040204" pitchFamily="34" charset="0"/>
              </a:rPr>
              <a:t>	(3)</a:t>
            </a:r>
          </a:p>
          <a:p>
            <a:pPr>
              <a:spcBef>
                <a:spcPct val="0"/>
              </a:spcBef>
              <a:buFontTx/>
              <a:buNone/>
            </a:pPr>
            <a:r>
              <a:rPr lang="en-CA" altLang="en-US">
                <a:latin typeface="Tahoma" panose="020B0604030504040204" pitchFamily="34" charset="0"/>
              </a:rPr>
              <a:t>(2) + (3)				Q=2L and</a:t>
            </a:r>
          </a:p>
          <a:p>
            <a:pPr>
              <a:spcBef>
                <a:spcPct val="0"/>
              </a:spcBef>
              <a:buFontTx/>
              <a:buNone/>
            </a:pPr>
            <a:r>
              <a:rPr lang="en-CA" altLang="en-US">
                <a:latin typeface="Tahoma" panose="020B0604030504040204" pitchFamily="34" charset="0"/>
              </a:rPr>
              <a:t>					L=Q/2		(4)</a:t>
            </a:r>
          </a:p>
          <a:p>
            <a:pPr>
              <a:spcBef>
                <a:spcPct val="0"/>
              </a:spcBef>
              <a:buFontTx/>
              <a:buNone/>
            </a:pPr>
            <a:r>
              <a:rPr lang="en-CA" altLang="en-US">
                <a:latin typeface="Tahoma" panose="020B0604030504040204" pitchFamily="34" charset="0"/>
              </a:rPr>
              <a:t>(2) + (4)				K=Q/2		(5)</a:t>
            </a:r>
          </a:p>
          <a:p>
            <a:pPr>
              <a:spcBef>
                <a:spcPct val="0"/>
              </a:spcBef>
              <a:buFontTx/>
              <a:buNone/>
            </a:pPr>
            <a:r>
              <a:rPr lang="en-CA" altLang="en-US">
                <a:latin typeface="Tahoma" panose="020B0604030504040204" pitchFamily="34" charset="0"/>
              </a:rPr>
              <a:t>(1) + (4) + (5)			TC=wQ/2+rQ/2	</a:t>
            </a:r>
          </a:p>
          <a:p>
            <a:pPr>
              <a:spcBef>
                <a:spcPct val="0"/>
              </a:spcBef>
              <a:buFontTx/>
              <a:buNone/>
            </a:pPr>
            <a:r>
              <a:rPr lang="en-CA" altLang="en-US">
                <a:latin typeface="Tahoma" panose="020B0604030504040204" pitchFamily="34" charset="0"/>
              </a:rPr>
              <a:t>					TC=(w+r)Q/2</a:t>
            </a:r>
          </a:p>
          <a:p>
            <a:pPr>
              <a:spcBef>
                <a:spcPct val="0"/>
              </a:spcBef>
              <a:buFontTx/>
              <a:buNone/>
            </a:pPr>
            <a:endParaRPr lang="el-GR" altLang="en-US">
              <a:latin typeface="Arial Rounded MT Bold" panose="020F070403050403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66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66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664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664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664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6643">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96643">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96643">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966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13977645-A055-40DB-8A18-F7FE827E7AC7}" type="slidenum">
              <a:rPr lang="en-CA" altLang="en-US" sz="1400" smtClean="0"/>
              <a:pPr>
                <a:spcBef>
                  <a:spcPct val="0"/>
                </a:spcBef>
                <a:buFontTx/>
                <a:buNone/>
              </a:pPr>
              <a:t>17</a:t>
            </a:fld>
            <a:endParaRPr lang="en-CA" altLang="en-US" sz="1400" smtClean="0"/>
          </a:p>
        </p:txBody>
      </p:sp>
      <p:sp>
        <p:nvSpPr>
          <p:cNvPr id="494594" name="Text Box 2"/>
          <p:cNvSpPr txBox="1">
            <a:spLocks noChangeArrowheads="1"/>
          </p:cNvSpPr>
          <p:nvPr/>
        </p:nvSpPr>
        <p:spPr bwMode="auto">
          <a:xfrm>
            <a:off x="-381000" y="685800"/>
            <a:ext cx="9525000" cy="723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1" algn="ctr">
              <a:spcBef>
                <a:spcPct val="0"/>
              </a:spcBef>
              <a:buFontTx/>
              <a:buNone/>
            </a:pPr>
            <a:endParaRPr lang="en-US" altLang="en-US" b="1">
              <a:latin typeface="Arial Narrow" panose="020B0606020202030204" pitchFamily="34" charset="0"/>
            </a:endParaRPr>
          </a:p>
          <a:p>
            <a:pPr lvl="1">
              <a:spcBef>
                <a:spcPct val="0"/>
              </a:spcBef>
              <a:buFontTx/>
              <a:buNone/>
            </a:pPr>
            <a:r>
              <a:rPr lang="en-US" altLang="en-US" u="sng">
                <a:latin typeface="Arial Narrow" panose="020B0606020202030204" pitchFamily="34" charset="0"/>
              </a:rPr>
              <a:t>Definition:</a:t>
            </a:r>
            <a:r>
              <a:rPr lang="en-US" altLang="en-US">
                <a:latin typeface="Arial Narrow" panose="020B0606020202030204" pitchFamily="34" charset="0"/>
              </a:rPr>
              <a:t>  Marginal revenue is the change in revenue when output changes</a:t>
            </a:r>
          </a:p>
          <a:p>
            <a:pPr lvl="1">
              <a:spcBef>
                <a:spcPct val="0"/>
              </a:spcBef>
              <a:buFontTx/>
              <a:buNone/>
            </a:pPr>
            <a:endParaRPr lang="en-CA" altLang="en-US">
              <a:latin typeface="Arial Narrow" panose="020B0606020202030204" pitchFamily="34" charset="0"/>
            </a:endParaRPr>
          </a:p>
          <a:p>
            <a:pPr lvl="1">
              <a:spcBef>
                <a:spcPct val="0"/>
              </a:spcBef>
              <a:buFontTx/>
              <a:buNone/>
            </a:pPr>
            <a:r>
              <a:rPr lang="en-CA" altLang="en-US">
                <a:latin typeface="Arial Narrow" panose="020B0606020202030204" pitchFamily="34" charset="0"/>
              </a:rPr>
              <a:t>Marginal revenue is the slope of the total revenue curve.</a:t>
            </a:r>
          </a:p>
          <a:p>
            <a:pPr lvl="1">
              <a:spcBef>
                <a:spcPct val="0"/>
              </a:spcBef>
              <a:buFontTx/>
              <a:buNone/>
            </a:pPr>
            <a:endParaRPr lang="en-CA" altLang="en-US">
              <a:latin typeface="Arial Narrow" panose="020B0606020202030204" pitchFamily="34" charset="0"/>
            </a:endParaRPr>
          </a:p>
          <a:p>
            <a:pPr lvl="1">
              <a:spcBef>
                <a:spcPct val="0"/>
              </a:spcBef>
              <a:buFontTx/>
              <a:buNone/>
            </a:pPr>
            <a:r>
              <a:rPr lang="en-CA" altLang="en-US">
                <a:latin typeface="Arial Narrow" panose="020B0606020202030204" pitchFamily="34" charset="0"/>
              </a:rPr>
              <a:t>Since the PC firm is a price taker, the additional revenue gained from 1 additional output is </a:t>
            </a:r>
            <a:r>
              <a:rPr lang="en-CA" altLang="en-US" b="1" u="sng">
                <a:solidFill>
                  <a:srgbClr val="FF0000"/>
                </a:solidFill>
                <a:latin typeface="Arial Narrow" panose="020B0606020202030204" pitchFamily="34" charset="0"/>
              </a:rPr>
              <a:t>EQUAL TO PRICE</a:t>
            </a:r>
            <a:r>
              <a:rPr lang="en-CA" altLang="en-US">
                <a:latin typeface="Arial Narrow" panose="020B0606020202030204" pitchFamily="34" charset="0"/>
              </a:rPr>
              <a:t>.</a:t>
            </a:r>
            <a:endParaRPr lang="en-US" altLang="en-US">
              <a:latin typeface="Arial Narrow" panose="020B0606020202030204" pitchFamily="34" charset="0"/>
            </a:endParaRPr>
          </a:p>
          <a:p>
            <a:pPr lvl="1">
              <a:spcBef>
                <a:spcPct val="0"/>
              </a:spcBef>
              <a:buFontTx/>
              <a:buNone/>
            </a:pPr>
            <a:endParaRPr lang="en-US" altLang="en-US">
              <a:latin typeface="Arial Narrow" panose="020B0606020202030204" pitchFamily="34" charset="0"/>
            </a:endParaRPr>
          </a:p>
          <a:p>
            <a:pPr lvl="1">
              <a:spcBef>
                <a:spcPct val="0"/>
              </a:spcBef>
              <a:buFontTx/>
              <a:buNone/>
            </a:pPr>
            <a:endParaRPr lang="en-US" altLang="en-US">
              <a:latin typeface="Arial Narrow" panose="020B0606020202030204" pitchFamily="34" charset="0"/>
            </a:endParaRPr>
          </a:p>
          <a:p>
            <a:pPr lvl="1" algn="ctr">
              <a:spcBef>
                <a:spcPct val="0"/>
              </a:spcBef>
              <a:buFontTx/>
              <a:buNone/>
            </a:pPr>
            <a:endParaRPr lang="en-US" altLang="en-US">
              <a:latin typeface="Arial Narrow" panose="020B0606020202030204" pitchFamily="34" charset="0"/>
            </a:endParaRPr>
          </a:p>
          <a:p>
            <a:pPr lvl="1">
              <a:spcBef>
                <a:spcPct val="0"/>
              </a:spcBef>
              <a:buFontTx/>
              <a:buNone/>
            </a:pPr>
            <a:endParaRPr lang="en-US" altLang="en-US" u="sng">
              <a:latin typeface="Arial Narrow" panose="020B0606020202030204" pitchFamily="34" charset="0"/>
            </a:endParaRPr>
          </a:p>
          <a:p>
            <a:pPr lvl="1">
              <a:spcBef>
                <a:spcPct val="0"/>
              </a:spcBef>
              <a:buFontTx/>
              <a:buNone/>
            </a:pPr>
            <a:endParaRPr lang="en-US" altLang="en-US">
              <a:latin typeface="Arial Narrow" panose="020B0606020202030204" pitchFamily="34" charset="0"/>
            </a:endParaRPr>
          </a:p>
          <a:p>
            <a:pPr>
              <a:spcBef>
                <a:spcPct val="50000"/>
              </a:spcBef>
              <a:buFontTx/>
              <a:buNone/>
            </a:pPr>
            <a:endParaRPr lang="en-US" altLang="en-US">
              <a:latin typeface="Arial Narrow" panose="020B0606020202030204" pitchFamily="34" charset="0"/>
            </a:endParaRPr>
          </a:p>
        </p:txBody>
      </p:sp>
      <p:sp>
        <p:nvSpPr>
          <p:cNvPr id="22532" name="WordArt 3"/>
          <p:cNvSpPr>
            <a:spLocks noChangeArrowheads="1" noChangeShapeType="1" noTextEdit="1"/>
          </p:cNvSpPr>
          <p:nvPr/>
        </p:nvSpPr>
        <p:spPr bwMode="auto">
          <a:xfrm>
            <a:off x="304800" y="117475"/>
            <a:ext cx="7967663" cy="11017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Marginal Revenue</a:t>
            </a:r>
          </a:p>
        </p:txBody>
      </p:sp>
      <p:graphicFrame>
        <p:nvGraphicFramePr>
          <p:cNvPr id="494596" name="Object 4"/>
          <p:cNvGraphicFramePr>
            <a:graphicFrameLocks noChangeAspect="1"/>
          </p:cNvGraphicFramePr>
          <p:nvPr/>
        </p:nvGraphicFramePr>
        <p:xfrm>
          <a:off x="1954213" y="4800600"/>
          <a:ext cx="5235575" cy="1557338"/>
        </p:xfrm>
        <a:graphic>
          <a:graphicData uri="http://schemas.openxmlformats.org/presentationml/2006/ole">
            <mc:AlternateContent xmlns:mc="http://schemas.openxmlformats.org/markup-compatibility/2006">
              <mc:Choice xmlns:v="urn:schemas-microsoft-com:vml" Requires="v">
                <p:oleObj spid="_x0000_s22542" name="Equation" r:id="rId3" imgW="1409700" imgH="419100" progId="Equation.3">
                  <p:embed/>
                </p:oleObj>
              </mc:Choice>
              <mc:Fallback>
                <p:oleObj name="Equation" r:id="rId3" imgW="1409700" imgH="419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4213" y="4800600"/>
                        <a:ext cx="5235575" cy="15573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4594">
                                            <p:txEl>
                                              <p:pRg st="1" end="1"/>
                                            </p:txEl>
                                          </p:spTgt>
                                        </p:tgtEl>
                                        <p:attrNameLst>
                                          <p:attrName>style.visibility</p:attrName>
                                        </p:attrNameLst>
                                      </p:cBhvr>
                                      <p:to>
                                        <p:strVal val="visible"/>
                                      </p:to>
                                    </p:set>
                                    <p:anim calcmode="lin" valueType="num">
                                      <p:cBhvr additive="base">
                                        <p:cTn id="7" dur="500" fill="hold"/>
                                        <p:tgtEl>
                                          <p:spTgt spid="49459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4594">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94594">
                                            <p:txEl>
                                              <p:pRg st="3" end="3"/>
                                            </p:txEl>
                                          </p:spTgt>
                                        </p:tgtEl>
                                        <p:attrNameLst>
                                          <p:attrName>style.visibility</p:attrName>
                                        </p:attrNameLst>
                                      </p:cBhvr>
                                      <p:to>
                                        <p:strVal val="visible"/>
                                      </p:to>
                                    </p:set>
                                    <p:anim calcmode="lin" valueType="num">
                                      <p:cBhvr additive="base">
                                        <p:cTn id="11" dur="500" fill="hold"/>
                                        <p:tgtEl>
                                          <p:spTgt spid="494594">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9459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94594">
                                            <p:txEl>
                                              <p:pRg st="5" end="5"/>
                                            </p:txEl>
                                          </p:spTgt>
                                        </p:tgtEl>
                                        <p:attrNameLst>
                                          <p:attrName>style.visibility</p:attrName>
                                        </p:attrNameLst>
                                      </p:cBhvr>
                                      <p:to>
                                        <p:strVal val="visible"/>
                                      </p:to>
                                    </p:set>
                                    <p:anim calcmode="lin" valueType="num">
                                      <p:cBhvr additive="base">
                                        <p:cTn id="17" dur="500" fill="hold"/>
                                        <p:tgtEl>
                                          <p:spTgt spid="494594">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9459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945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C6C46097-814A-4598-A42E-9816FF184FC0}" type="slidenum">
              <a:rPr lang="en-CA" altLang="en-US" sz="1400" smtClean="0"/>
              <a:pPr>
                <a:spcBef>
                  <a:spcPct val="0"/>
                </a:spcBef>
                <a:buFontTx/>
                <a:buNone/>
              </a:pPr>
              <a:t>18</a:t>
            </a:fld>
            <a:endParaRPr lang="en-CA" altLang="en-US" sz="1400" smtClean="0"/>
          </a:p>
        </p:txBody>
      </p:sp>
      <p:sp>
        <p:nvSpPr>
          <p:cNvPr id="497666" name="Text Box 2"/>
          <p:cNvSpPr txBox="1">
            <a:spLocks noChangeArrowheads="1"/>
          </p:cNvSpPr>
          <p:nvPr/>
        </p:nvSpPr>
        <p:spPr bwMode="auto">
          <a:xfrm>
            <a:off x="-381000" y="685800"/>
            <a:ext cx="9525000" cy="886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1" algn="ctr">
              <a:spcBef>
                <a:spcPct val="0"/>
              </a:spcBef>
              <a:buFontTx/>
              <a:buNone/>
            </a:pPr>
            <a:endParaRPr lang="en-US" altLang="en-US" b="1">
              <a:latin typeface="Arial Narrow" panose="020B0606020202030204" pitchFamily="34" charset="0"/>
            </a:endParaRPr>
          </a:p>
          <a:p>
            <a:pPr lvl="1">
              <a:spcBef>
                <a:spcPct val="0"/>
              </a:spcBef>
              <a:buFontTx/>
              <a:buNone/>
            </a:pPr>
            <a:r>
              <a:rPr lang="en-US" altLang="en-US">
                <a:latin typeface="Arial Narrow" panose="020B0606020202030204" pitchFamily="34" charset="0"/>
              </a:rPr>
              <a:t>As seen previously, marginal cost changes as production increases.</a:t>
            </a:r>
          </a:p>
          <a:p>
            <a:pPr lvl="1">
              <a:spcBef>
                <a:spcPct val="0"/>
              </a:spcBef>
              <a:buFontTx/>
              <a:buNone/>
            </a:pPr>
            <a:endParaRPr lang="en-CA" altLang="en-US">
              <a:latin typeface="Arial Narrow" panose="020B0606020202030204" pitchFamily="34" charset="0"/>
            </a:endParaRPr>
          </a:p>
          <a:p>
            <a:pPr lvl="1">
              <a:spcBef>
                <a:spcPct val="0"/>
              </a:spcBef>
              <a:buFontTx/>
              <a:buNone/>
            </a:pPr>
            <a:r>
              <a:rPr lang="en-CA" altLang="en-US">
                <a:latin typeface="Arial Narrow" panose="020B0606020202030204" pitchFamily="34" charset="0"/>
              </a:rPr>
              <a:t>If for the next unit, MR&gt;MC, that unit should be produced, as it yields profit.</a:t>
            </a:r>
          </a:p>
          <a:p>
            <a:pPr lvl="1">
              <a:spcBef>
                <a:spcPct val="0"/>
              </a:spcBef>
              <a:buFontTx/>
              <a:buNone/>
            </a:pPr>
            <a:endParaRPr lang="en-CA" altLang="en-US">
              <a:latin typeface="Arial Narrow" panose="020B0606020202030204" pitchFamily="34" charset="0"/>
            </a:endParaRPr>
          </a:p>
          <a:p>
            <a:pPr lvl="1">
              <a:spcBef>
                <a:spcPct val="0"/>
              </a:spcBef>
              <a:buFontTx/>
              <a:buNone/>
            </a:pPr>
            <a:r>
              <a:rPr lang="en-CA" altLang="en-US">
                <a:latin typeface="Arial Narrow" panose="020B0606020202030204" pitchFamily="34" charset="0"/>
              </a:rPr>
              <a:t>If for the last unit, MC&gt;MR, that unit should not have been produced, as it decreases profit.</a:t>
            </a:r>
          </a:p>
          <a:p>
            <a:pPr lvl="1">
              <a:spcBef>
                <a:spcPct val="0"/>
              </a:spcBef>
              <a:buFontTx/>
              <a:buNone/>
            </a:pPr>
            <a:endParaRPr lang="en-CA" altLang="en-US">
              <a:latin typeface="Arial Narrow" panose="020B0606020202030204" pitchFamily="34" charset="0"/>
            </a:endParaRPr>
          </a:p>
          <a:p>
            <a:pPr lvl="1">
              <a:spcBef>
                <a:spcPct val="0"/>
              </a:spcBef>
              <a:buFontTx/>
              <a:buNone/>
            </a:pPr>
            <a:r>
              <a:rPr lang="en-CA" altLang="en-US">
                <a:latin typeface="Arial Narrow" panose="020B0606020202030204" pitchFamily="34" charset="0"/>
              </a:rPr>
              <a:t>Therefore profit is maximized where   </a:t>
            </a:r>
            <a:r>
              <a:rPr lang="en-CA" altLang="en-US" sz="4800" b="1">
                <a:latin typeface="Arial Narrow" panose="020B0606020202030204" pitchFamily="34" charset="0"/>
              </a:rPr>
              <a:t>MC=MR=P</a:t>
            </a:r>
            <a:endParaRPr lang="en-US" altLang="en-US" sz="4800" b="1">
              <a:latin typeface="Arial Narrow" panose="020B0606020202030204" pitchFamily="34" charset="0"/>
            </a:endParaRPr>
          </a:p>
          <a:p>
            <a:pPr lvl="1">
              <a:spcBef>
                <a:spcPct val="0"/>
              </a:spcBef>
              <a:buFontTx/>
              <a:buNone/>
            </a:pPr>
            <a:endParaRPr lang="en-US" altLang="en-US">
              <a:latin typeface="Arial Narrow" panose="020B0606020202030204" pitchFamily="34" charset="0"/>
            </a:endParaRPr>
          </a:p>
          <a:p>
            <a:pPr lvl="1">
              <a:spcBef>
                <a:spcPct val="0"/>
              </a:spcBef>
              <a:buFontTx/>
              <a:buNone/>
            </a:pPr>
            <a:endParaRPr lang="en-US" altLang="en-US">
              <a:latin typeface="Arial Narrow" panose="020B0606020202030204" pitchFamily="34" charset="0"/>
            </a:endParaRPr>
          </a:p>
          <a:p>
            <a:pPr lvl="1" algn="ctr">
              <a:spcBef>
                <a:spcPct val="0"/>
              </a:spcBef>
              <a:buFontTx/>
              <a:buNone/>
            </a:pPr>
            <a:endParaRPr lang="en-US" altLang="en-US">
              <a:latin typeface="Arial Narrow" panose="020B0606020202030204" pitchFamily="34" charset="0"/>
            </a:endParaRPr>
          </a:p>
          <a:p>
            <a:pPr lvl="1">
              <a:spcBef>
                <a:spcPct val="0"/>
              </a:spcBef>
              <a:buFontTx/>
              <a:buNone/>
            </a:pPr>
            <a:endParaRPr lang="en-US" altLang="en-US" u="sng">
              <a:latin typeface="Arial Narrow" panose="020B0606020202030204" pitchFamily="34" charset="0"/>
            </a:endParaRPr>
          </a:p>
          <a:p>
            <a:pPr lvl="1">
              <a:spcBef>
                <a:spcPct val="0"/>
              </a:spcBef>
              <a:buFontTx/>
              <a:buNone/>
            </a:pPr>
            <a:endParaRPr lang="en-US" altLang="en-US">
              <a:latin typeface="Arial Narrow" panose="020B0606020202030204" pitchFamily="34" charset="0"/>
            </a:endParaRPr>
          </a:p>
          <a:p>
            <a:pPr>
              <a:spcBef>
                <a:spcPct val="50000"/>
              </a:spcBef>
              <a:buFontTx/>
              <a:buNone/>
            </a:pPr>
            <a:endParaRPr lang="en-US" altLang="en-US">
              <a:latin typeface="Arial Narrow" panose="020B0606020202030204" pitchFamily="34" charset="0"/>
            </a:endParaRPr>
          </a:p>
        </p:txBody>
      </p:sp>
      <p:sp>
        <p:nvSpPr>
          <p:cNvPr id="23556" name="WordArt 3"/>
          <p:cNvSpPr>
            <a:spLocks noChangeArrowheads="1" noChangeShapeType="1" noTextEdit="1"/>
          </p:cNvSpPr>
          <p:nvPr/>
        </p:nvSpPr>
        <p:spPr bwMode="auto">
          <a:xfrm>
            <a:off x="304800" y="117475"/>
            <a:ext cx="7967663" cy="11017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Marginal Revenue &amp; Marginal Cost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7666">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7666">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7666">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766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7666"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C1B81D67-0B54-47A2-90F0-2E0C7DCB219B}" type="slidenum">
              <a:rPr lang="en-CA" altLang="en-US" sz="1400" smtClean="0"/>
              <a:pPr>
                <a:spcBef>
                  <a:spcPct val="0"/>
                </a:spcBef>
                <a:buFontTx/>
                <a:buNone/>
              </a:pPr>
              <a:t>19</a:t>
            </a:fld>
            <a:endParaRPr lang="en-CA" altLang="en-US" sz="1400" smtClean="0"/>
          </a:p>
        </p:txBody>
      </p:sp>
      <p:sp>
        <p:nvSpPr>
          <p:cNvPr id="24579" name="Text Box 2"/>
          <p:cNvSpPr txBox="1">
            <a:spLocks noChangeArrowheads="1"/>
          </p:cNvSpPr>
          <p:nvPr/>
        </p:nvSpPr>
        <p:spPr bwMode="auto">
          <a:xfrm>
            <a:off x="2819400" y="13716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i="1" u="sng">
                <a:latin typeface="Times New Roman" panose="02020603050405020304" pitchFamily="18" charset="0"/>
              </a:rPr>
              <a:t>Example:</a:t>
            </a:r>
            <a:r>
              <a:rPr lang="en-US" altLang="en-US" sz="2400" i="1">
                <a:latin typeface="Times New Roman" panose="02020603050405020304" pitchFamily="18" charset="0"/>
              </a:rPr>
              <a:t>  Profit Maximization Condition</a:t>
            </a:r>
          </a:p>
        </p:txBody>
      </p:sp>
      <p:sp>
        <p:nvSpPr>
          <p:cNvPr id="24580" name="Line 3"/>
          <p:cNvSpPr>
            <a:spLocks noChangeShapeType="1"/>
          </p:cNvSpPr>
          <p:nvPr/>
        </p:nvSpPr>
        <p:spPr bwMode="auto">
          <a:xfrm>
            <a:off x="701675" y="3082925"/>
            <a:ext cx="42672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24581" name="Line 4"/>
          <p:cNvSpPr>
            <a:spLocks noChangeShapeType="1"/>
          </p:cNvSpPr>
          <p:nvPr/>
        </p:nvSpPr>
        <p:spPr bwMode="auto">
          <a:xfrm flipV="1">
            <a:off x="701675" y="263525"/>
            <a:ext cx="0" cy="62484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24582" name="Line 5"/>
          <p:cNvSpPr>
            <a:spLocks noChangeShapeType="1"/>
          </p:cNvSpPr>
          <p:nvPr/>
        </p:nvSpPr>
        <p:spPr bwMode="auto">
          <a:xfrm>
            <a:off x="701675" y="6511925"/>
            <a:ext cx="42672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24583" name="Text Box 6"/>
          <p:cNvSpPr txBox="1">
            <a:spLocks noChangeArrowheads="1"/>
          </p:cNvSpPr>
          <p:nvPr/>
        </p:nvSpPr>
        <p:spPr bwMode="auto">
          <a:xfrm>
            <a:off x="708025" y="0"/>
            <a:ext cx="6073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Total Cost, Total Revenue, Total Profit ($/yr)</a:t>
            </a:r>
          </a:p>
        </p:txBody>
      </p:sp>
      <p:sp>
        <p:nvSpPr>
          <p:cNvPr id="24584" name="Text Box 7"/>
          <p:cNvSpPr txBox="1">
            <a:spLocks noChangeArrowheads="1"/>
          </p:cNvSpPr>
          <p:nvPr/>
        </p:nvSpPr>
        <p:spPr bwMode="auto">
          <a:xfrm>
            <a:off x="5029200" y="3048000"/>
            <a:ext cx="244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 (units per year)</a:t>
            </a:r>
          </a:p>
        </p:txBody>
      </p:sp>
      <p:sp>
        <p:nvSpPr>
          <p:cNvPr id="24585" name="Text Box 8"/>
          <p:cNvSpPr txBox="1">
            <a:spLocks noChangeArrowheads="1"/>
          </p:cNvSpPr>
          <p:nvPr/>
        </p:nvSpPr>
        <p:spPr bwMode="auto">
          <a:xfrm>
            <a:off x="5029200" y="6324600"/>
            <a:ext cx="244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 (units per year)</a:t>
            </a:r>
          </a:p>
        </p:txBody>
      </p:sp>
      <p:sp>
        <p:nvSpPr>
          <p:cNvPr id="24586" name="Line 9"/>
          <p:cNvSpPr>
            <a:spLocks noChangeShapeType="1"/>
          </p:cNvSpPr>
          <p:nvPr/>
        </p:nvSpPr>
        <p:spPr bwMode="auto">
          <a:xfrm flipV="1">
            <a:off x="701675" y="568325"/>
            <a:ext cx="2514600" cy="2514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24587" name="Text Box 10"/>
          <p:cNvSpPr txBox="1">
            <a:spLocks noChangeArrowheads="1"/>
          </p:cNvSpPr>
          <p:nvPr/>
        </p:nvSpPr>
        <p:spPr bwMode="auto">
          <a:xfrm>
            <a:off x="3048000" y="685800"/>
            <a:ext cx="2651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Total revenue = pq</a:t>
            </a:r>
          </a:p>
        </p:txBody>
      </p:sp>
      <p:sp>
        <p:nvSpPr>
          <p:cNvPr id="24588" name="Line 11"/>
          <p:cNvSpPr>
            <a:spLocks noChangeShapeType="1"/>
          </p:cNvSpPr>
          <p:nvPr/>
        </p:nvSpPr>
        <p:spPr bwMode="auto">
          <a:xfrm>
            <a:off x="701675" y="5597525"/>
            <a:ext cx="4343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24589" name="Text Box 12"/>
          <p:cNvSpPr txBox="1">
            <a:spLocks noChangeArrowheads="1"/>
          </p:cNvSpPr>
          <p:nvPr/>
        </p:nvSpPr>
        <p:spPr bwMode="auto">
          <a:xfrm>
            <a:off x="5105400" y="5334000"/>
            <a:ext cx="1030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 MR</a:t>
            </a:r>
          </a:p>
        </p:txBody>
      </p:sp>
      <p:sp>
        <p:nvSpPr>
          <p:cNvPr id="24590" name="Text Box 13"/>
          <p:cNvSpPr txBox="1">
            <a:spLocks noChangeArrowheads="1"/>
          </p:cNvSpPr>
          <p:nvPr/>
        </p:nvSpPr>
        <p:spPr bwMode="auto">
          <a:xfrm>
            <a:off x="76200" y="54102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15</a:t>
            </a:r>
          </a:p>
        </p:txBody>
      </p:sp>
      <p:sp>
        <p:nvSpPr>
          <p:cNvPr id="24591" name="Arc 14"/>
          <p:cNvSpPr>
            <a:spLocks/>
          </p:cNvSpPr>
          <p:nvPr/>
        </p:nvSpPr>
        <p:spPr bwMode="auto">
          <a:xfrm>
            <a:off x="396875" y="2824163"/>
            <a:ext cx="792163" cy="719137"/>
          </a:xfrm>
          <a:custGeom>
            <a:avLst/>
            <a:gdLst>
              <a:gd name="T0" fmla="*/ 2147483646 w 18709"/>
              <a:gd name="T1" fmla="*/ 0 h 17002"/>
              <a:gd name="T2" fmla="*/ 2147483646 w 18709"/>
              <a:gd name="T3" fmla="*/ 2147483646 h 17002"/>
              <a:gd name="T4" fmla="*/ 0 w 18709"/>
              <a:gd name="T5" fmla="*/ 2147483646 h 17002"/>
              <a:gd name="T6" fmla="*/ 0 60000 65536"/>
              <a:gd name="T7" fmla="*/ 0 60000 65536"/>
              <a:gd name="T8" fmla="*/ 0 60000 65536"/>
              <a:gd name="T9" fmla="*/ 0 w 18709"/>
              <a:gd name="T10" fmla="*/ 0 h 17002"/>
              <a:gd name="T11" fmla="*/ 18709 w 18709"/>
              <a:gd name="T12" fmla="*/ 17002 h 17002"/>
            </a:gdLst>
            <a:ahLst/>
            <a:cxnLst>
              <a:cxn ang="T6">
                <a:pos x="T0" y="T1"/>
              </a:cxn>
              <a:cxn ang="T7">
                <a:pos x="T2" y="T3"/>
              </a:cxn>
              <a:cxn ang="T8">
                <a:pos x="T4" y="T5"/>
              </a:cxn>
            </a:cxnLst>
            <a:rect l="T9" t="T10" r="T11" b="T12"/>
            <a:pathLst>
              <a:path w="18709" h="17002" fill="none" extrusionOk="0">
                <a:moveTo>
                  <a:pt x="13322" y="-1"/>
                </a:moveTo>
                <a:cubicBezTo>
                  <a:pt x="15498" y="1704"/>
                  <a:pt x="17327" y="3812"/>
                  <a:pt x="18709" y="6206"/>
                </a:cubicBezTo>
              </a:path>
              <a:path w="18709" h="17002" stroke="0" extrusionOk="0">
                <a:moveTo>
                  <a:pt x="13322" y="-1"/>
                </a:moveTo>
                <a:cubicBezTo>
                  <a:pt x="15498" y="1704"/>
                  <a:pt x="17327" y="3812"/>
                  <a:pt x="18709" y="6206"/>
                </a:cubicBezTo>
                <a:lnTo>
                  <a:pt x="0" y="17002"/>
                </a:lnTo>
                <a:lnTo>
                  <a:pt x="13322" y="-1"/>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4592" name="Text Box 15"/>
          <p:cNvSpPr txBox="1">
            <a:spLocks noChangeArrowheads="1"/>
          </p:cNvSpPr>
          <p:nvPr/>
        </p:nvSpPr>
        <p:spPr bwMode="auto">
          <a:xfrm>
            <a:off x="1066800" y="2687638"/>
            <a:ext cx="387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1600" b="1">
                <a:latin typeface="Times New Roman" panose="02020603050405020304" pitchFamily="18" charset="0"/>
              </a:rPr>
              <a:t>15</a:t>
            </a:r>
          </a:p>
        </p:txBody>
      </p:sp>
      <p:sp>
        <p:nvSpPr>
          <p:cNvPr id="24593" name="Freeform 16"/>
          <p:cNvSpPr>
            <a:spLocks/>
          </p:cNvSpPr>
          <p:nvPr/>
        </p:nvSpPr>
        <p:spPr bwMode="auto">
          <a:xfrm>
            <a:off x="701675" y="2320925"/>
            <a:ext cx="609600" cy="685800"/>
          </a:xfrm>
          <a:custGeom>
            <a:avLst/>
            <a:gdLst>
              <a:gd name="T0" fmla="*/ 0 w 480"/>
              <a:gd name="T1" fmla="*/ 2147483646 h 432"/>
              <a:gd name="T2" fmla="*/ 2147483646 w 480"/>
              <a:gd name="T3" fmla="*/ 2147483646 h 432"/>
              <a:gd name="T4" fmla="*/ 2147483646 w 480"/>
              <a:gd name="T5" fmla="*/ 0 h 432"/>
              <a:gd name="T6" fmla="*/ 0 60000 65536"/>
              <a:gd name="T7" fmla="*/ 0 60000 65536"/>
              <a:gd name="T8" fmla="*/ 0 60000 65536"/>
              <a:gd name="T9" fmla="*/ 0 w 480"/>
              <a:gd name="T10" fmla="*/ 0 h 432"/>
              <a:gd name="T11" fmla="*/ 480 w 480"/>
              <a:gd name="T12" fmla="*/ 432 h 432"/>
            </a:gdLst>
            <a:ahLst/>
            <a:cxnLst>
              <a:cxn ang="T6">
                <a:pos x="T0" y="T1"/>
              </a:cxn>
              <a:cxn ang="T7">
                <a:pos x="T2" y="T3"/>
              </a:cxn>
              <a:cxn ang="T8">
                <a:pos x="T4" y="T5"/>
              </a:cxn>
            </a:cxnLst>
            <a:rect l="T9" t="T10" r="T11" b="T12"/>
            <a:pathLst>
              <a:path w="480" h="432">
                <a:moveTo>
                  <a:pt x="0" y="432"/>
                </a:moveTo>
                <a:cubicBezTo>
                  <a:pt x="8" y="372"/>
                  <a:pt x="16" y="312"/>
                  <a:pt x="96" y="240"/>
                </a:cubicBezTo>
                <a:cubicBezTo>
                  <a:pt x="176" y="168"/>
                  <a:pt x="416" y="40"/>
                  <a:pt x="480" y="0"/>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4594" name="Freeform 17"/>
          <p:cNvSpPr>
            <a:spLocks/>
          </p:cNvSpPr>
          <p:nvPr/>
        </p:nvSpPr>
        <p:spPr bwMode="auto">
          <a:xfrm>
            <a:off x="1311275" y="492125"/>
            <a:ext cx="1828800" cy="1828800"/>
          </a:xfrm>
          <a:custGeom>
            <a:avLst/>
            <a:gdLst>
              <a:gd name="T0" fmla="*/ 0 w 1152"/>
              <a:gd name="T1" fmla="*/ 2147483646 h 1152"/>
              <a:gd name="T2" fmla="*/ 2147483646 w 1152"/>
              <a:gd name="T3" fmla="*/ 2147483646 h 1152"/>
              <a:gd name="T4" fmla="*/ 2147483646 w 1152"/>
              <a:gd name="T5" fmla="*/ 2147483646 h 1152"/>
              <a:gd name="T6" fmla="*/ 2147483646 w 1152"/>
              <a:gd name="T7" fmla="*/ 2147483646 h 1152"/>
              <a:gd name="T8" fmla="*/ 2147483646 w 1152"/>
              <a:gd name="T9" fmla="*/ 0 h 1152"/>
              <a:gd name="T10" fmla="*/ 0 60000 65536"/>
              <a:gd name="T11" fmla="*/ 0 60000 65536"/>
              <a:gd name="T12" fmla="*/ 0 60000 65536"/>
              <a:gd name="T13" fmla="*/ 0 60000 65536"/>
              <a:gd name="T14" fmla="*/ 0 60000 65536"/>
              <a:gd name="T15" fmla="*/ 0 w 1152"/>
              <a:gd name="T16" fmla="*/ 0 h 1152"/>
              <a:gd name="T17" fmla="*/ 1152 w 1152"/>
              <a:gd name="T18" fmla="*/ 1152 h 1152"/>
            </a:gdLst>
            <a:ahLst/>
            <a:cxnLst>
              <a:cxn ang="T10">
                <a:pos x="T0" y="T1"/>
              </a:cxn>
              <a:cxn ang="T11">
                <a:pos x="T2" y="T3"/>
              </a:cxn>
              <a:cxn ang="T12">
                <a:pos x="T4" y="T5"/>
              </a:cxn>
              <a:cxn ang="T13">
                <a:pos x="T6" y="T7"/>
              </a:cxn>
              <a:cxn ang="T14">
                <a:pos x="T8" y="T9"/>
              </a:cxn>
            </a:cxnLst>
            <a:rect l="T15" t="T16" r="T17" b="T18"/>
            <a:pathLst>
              <a:path w="1152" h="1152">
                <a:moveTo>
                  <a:pt x="0" y="1152"/>
                </a:moveTo>
                <a:cubicBezTo>
                  <a:pt x="44" y="1128"/>
                  <a:pt x="88" y="1104"/>
                  <a:pt x="192" y="1056"/>
                </a:cubicBezTo>
                <a:cubicBezTo>
                  <a:pt x="296" y="1008"/>
                  <a:pt x="504" y="936"/>
                  <a:pt x="624" y="864"/>
                </a:cubicBezTo>
                <a:cubicBezTo>
                  <a:pt x="744" y="792"/>
                  <a:pt x="824" y="768"/>
                  <a:pt x="912" y="624"/>
                </a:cubicBezTo>
                <a:cubicBezTo>
                  <a:pt x="1000" y="480"/>
                  <a:pt x="1112" y="104"/>
                  <a:pt x="1152" y="0"/>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4595" name="Freeform 18"/>
          <p:cNvSpPr>
            <a:spLocks/>
          </p:cNvSpPr>
          <p:nvPr/>
        </p:nvSpPr>
        <p:spPr bwMode="auto">
          <a:xfrm>
            <a:off x="701675" y="2778125"/>
            <a:ext cx="2667000" cy="533400"/>
          </a:xfrm>
          <a:custGeom>
            <a:avLst/>
            <a:gdLst>
              <a:gd name="T0" fmla="*/ 0 w 1680"/>
              <a:gd name="T1" fmla="*/ 2147483646 h 336"/>
              <a:gd name="T2" fmla="*/ 2147483646 w 1680"/>
              <a:gd name="T3" fmla="*/ 2147483646 h 336"/>
              <a:gd name="T4" fmla="*/ 2147483646 w 1680"/>
              <a:gd name="T5" fmla="*/ 2147483646 h 336"/>
              <a:gd name="T6" fmla="*/ 2147483646 w 1680"/>
              <a:gd name="T7" fmla="*/ 2147483646 h 336"/>
              <a:gd name="T8" fmla="*/ 2147483646 w 1680"/>
              <a:gd name="T9" fmla="*/ 2147483646 h 336"/>
              <a:gd name="T10" fmla="*/ 2147483646 w 1680"/>
              <a:gd name="T11" fmla="*/ 2147483646 h 336"/>
              <a:gd name="T12" fmla="*/ 0 60000 65536"/>
              <a:gd name="T13" fmla="*/ 0 60000 65536"/>
              <a:gd name="T14" fmla="*/ 0 60000 65536"/>
              <a:gd name="T15" fmla="*/ 0 60000 65536"/>
              <a:gd name="T16" fmla="*/ 0 60000 65536"/>
              <a:gd name="T17" fmla="*/ 0 60000 65536"/>
              <a:gd name="T18" fmla="*/ 0 w 1680"/>
              <a:gd name="T19" fmla="*/ 0 h 336"/>
              <a:gd name="T20" fmla="*/ 1680 w 1680"/>
              <a:gd name="T21" fmla="*/ 336 h 336"/>
            </a:gdLst>
            <a:ahLst/>
            <a:cxnLst>
              <a:cxn ang="T12">
                <a:pos x="T0" y="T1"/>
              </a:cxn>
              <a:cxn ang="T13">
                <a:pos x="T2" y="T3"/>
              </a:cxn>
              <a:cxn ang="T14">
                <a:pos x="T4" y="T5"/>
              </a:cxn>
              <a:cxn ang="T15">
                <a:pos x="T6" y="T7"/>
              </a:cxn>
              <a:cxn ang="T16">
                <a:pos x="T8" y="T9"/>
              </a:cxn>
              <a:cxn ang="T17">
                <a:pos x="T10" y="T11"/>
              </a:cxn>
            </a:cxnLst>
            <a:rect l="T18" t="T19" r="T20" b="T21"/>
            <a:pathLst>
              <a:path w="1680" h="336">
                <a:moveTo>
                  <a:pt x="0" y="192"/>
                </a:moveTo>
                <a:cubicBezTo>
                  <a:pt x="28" y="240"/>
                  <a:pt x="56" y="288"/>
                  <a:pt x="144" y="288"/>
                </a:cubicBezTo>
                <a:cubicBezTo>
                  <a:pt x="232" y="288"/>
                  <a:pt x="376" y="232"/>
                  <a:pt x="528" y="192"/>
                </a:cubicBezTo>
                <a:cubicBezTo>
                  <a:pt x="680" y="152"/>
                  <a:pt x="912" y="72"/>
                  <a:pt x="1056" y="48"/>
                </a:cubicBezTo>
                <a:cubicBezTo>
                  <a:pt x="1200" y="24"/>
                  <a:pt x="1288" y="0"/>
                  <a:pt x="1392" y="48"/>
                </a:cubicBezTo>
                <a:cubicBezTo>
                  <a:pt x="1496" y="96"/>
                  <a:pt x="1632" y="288"/>
                  <a:pt x="1680" y="336"/>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4596" name="Arc 19"/>
          <p:cNvSpPr>
            <a:spLocks/>
          </p:cNvSpPr>
          <p:nvPr/>
        </p:nvSpPr>
        <p:spPr bwMode="auto">
          <a:xfrm>
            <a:off x="701675" y="4760913"/>
            <a:ext cx="2057400" cy="1371600"/>
          </a:xfrm>
          <a:custGeom>
            <a:avLst/>
            <a:gdLst>
              <a:gd name="T0" fmla="*/ 2147483646 w 42260"/>
              <a:gd name="T1" fmla="*/ 2147483646 h 22314"/>
              <a:gd name="T2" fmla="*/ 2147483646 w 42260"/>
              <a:gd name="T3" fmla="*/ 0 h 22314"/>
              <a:gd name="T4" fmla="*/ 2147483646 w 42260"/>
              <a:gd name="T5" fmla="*/ 2147483646 h 22314"/>
              <a:gd name="T6" fmla="*/ 0 60000 65536"/>
              <a:gd name="T7" fmla="*/ 0 60000 65536"/>
              <a:gd name="T8" fmla="*/ 0 60000 65536"/>
              <a:gd name="T9" fmla="*/ 0 w 42260"/>
              <a:gd name="T10" fmla="*/ 0 h 22314"/>
              <a:gd name="T11" fmla="*/ 42260 w 42260"/>
              <a:gd name="T12" fmla="*/ 22314 h 22314"/>
            </a:gdLst>
            <a:ahLst/>
            <a:cxnLst>
              <a:cxn ang="T6">
                <a:pos x="T0" y="T1"/>
              </a:cxn>
              <a:cxn ang="T7">
                <a:pos x="T2" y="T3"/>
              </a:cxn>
              <a:cxn ang="T8">
                <a:pos x="T4" y="T5"/>
              </a:cxn>
            </a:cxnLst>
            <a:rect l="T9" t="T10" r="T11" b="T12"/>
            <a:pathLst>
              <a:path w="42260" h="22314" fill="none" extrusionOk="0">
                <a:moveTo>
                  <a:pt x="42260" y="7015"/>
                </a:moveTo>
                <a:cubicBezTo>
                  <a:pt x="39488" y="16104"/>
                  <a:pt x="31102" y="22313"/>
                  <a:pt x="21600" y="22314"/>
                </a:cubicBezTo>
                <a:cubicBezTo>
                  <a:pt x="9670" y="22314"/>
                  <a:pt x="0" y="12643"/>
                  <a:pt x="0" y="714"/>
                </a:cubicBezTo>
                <a:cubicBezTo>
                  <a:pt x="-1" y="475"/>
                  <a:pt x="3" y="237"/>
                  <a:pt x="11" y="-1"/>
                </a:cubicBezTo>
              </a:path>
              <a:path w="42260" h="22314" stroke="0" extrusionOk="0">
                <a:moveTo>
                  <a:pt x="42260" y="7015"/>
                </a:moveTo>
                <a:cubicBezTo>
                  <a:pt x="39488" y="16104"/>
                  <a:pt x="31102" y="22313"/>
                  <a:pt x="21600" y="22314"/>
                </a:cubicBezTo>
                <a:cubicBezTo>
                  <a:pt x="9670" y="22314"/>
                  <a:pt x="0" y="12643"/>
                  <a:pt x="0" y="714"/>
                </a:cubicBezTo>
                <a:cubicBezTo>
                  <a:pt x="-1" y="475"/>
                  <a:pt x="3" y="237"/>
                  <a:pt x="11" y="-1"/>
                </a:cubicBezTo>
                <a:lnTo>
                  <a:pt x="21600" y="714"/>
                </a:lnTo>
                <a:lnTo>
                  <a:pt x="42260" y="701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4597" name="Text Box 20"/>
          <p:cNvSpPr txBox="1">
            <a:spLocks noChangeArrowheads="1"/>
          </p:cNvSpPr>
          <p:nvPr/>
        </p:nvSpPr>
        <p:spPr bwMode="auto">
          <a:xfrm>
            <a:off x="2743200" y="4876800"/>
            <a:ext cx="692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MC</a:t>
            </a:r>
          </a:p>
        </p:txBody>
      </p:sp>
      <p:sp>
        <p:nvSpPr>
          <p:cNvPr id="24598" name="Line 21"/>
          <p:cNvSpPr>
            <a:spLocks noChangeShapeType="1"/>
          </p:cNvSpPr>
          <p:nvPr/>
        </p:nvSpPr>
        <p:spPr bwMode="auto">
          <a:xfrm flipV="1">
            <a:off x="2606675" y="1177925"/>
            <a:ext cx="0" cy="53340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24599" name="Line 22"/>
          <p:cNvSpPr>
            <a:spLocks noChangeShapeType="1"/>
          </p:cNvSpPr>
          <p:nvPr/>
        </p:nvSpPr>
        <p:spPr bwMode="auto">
          <a:xfrm flipV="1">
            <a:off x="2149475" y="1254125"/>
            <a:ext cx="838200" cy="9144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24600" name="Text Box 23"/>
          <p:cNvSpPr txBox="1">
            <a:spLocks noChangeArrowheads="1"/>
          </p:cNvSpPr>
          <p:nvPr/>
        </p:nvSpPr>
        <p:spPr bwMode="auto">
          <a:xfrm>
            <a:off x="3048000" y="2514600"/>
            <a:ext cx="1698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Total profit</a:t>
            </a:r>
          </a:p>
        </p:txBody>
      </p:sp>
      <p:sp>
        <p:nvSpPr>
          <p:cNvPr id="24601" name="Line 24"/>
          <p:cNvSpPr>
            <a:spLocks noChangeShapeType="1"/>
          </p:cNvSpPr>
          <p:nvPr/>
        </p:nvSpPr>
        <p:spPr bwMode="auto">
          <a:xfrm flipH="1">
            <a:off x="1235075" y="1635125"/>
            <a:ext cx="762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24602" name="Text Box 25"/>
          <p:cNvSpPr txBox="1">
            <a:spLocks noChangeArrowheads="1"/>
          </p:cNvSpPr>
          <p:nvPr/>
        </p:nvSpPr>
        <p:spPr bwMode="auto">
          <a:xfrm>
            <a:off x="777875" y="1177925"/>
            <a:ext cx="1547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Total Cost</a:t>
            </a:r>
          </a:p>
        </p:txBody>
      </p:sp>
      <p:sp>
        <p:nvSpPr>
          <p:cNvPr id="24603" name="Line 26"/>
          <p:cNvSpPr>
            <a:spLocks noChangeShapeType="1"/>
          </p:cNvSpPr>
          <p:nvPr/>
        </p:nvSpPr>
        <p:spPr bwMode="auto">
          <a:xfrm flipH="1" flipV="1">
            <a:off x="3216275" y="644525"/>
            <a:ext cx="22860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24604" name="Line 27"/>
          <p:cNvSpPr>
            <a:spLocks noChangeShapeType="1"/>
          </p:cNvSpPr>
          <p:nvPr/>
        </p:nvSpPr>
        <p:spPr bwMode="auto">
          <a:xfrm flipV="1">
            <a:off x="930275" y="2625725"/>
            <a:ext cx="0" cy="39624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24605" name="Text Box 28"/>
          <p:cNvSpPr txBox="1">
            <a:spLocks noChangeArrowheads="1"/>
          </p:cNvSpPr>
          <p:nvPr/>
        </p:nvSpPr>
        <p:spPr bwMode="auto">
          <a:xfrm>
            <a:off x="777875" y="6496050"/>
            <a:ext cx="311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000" b="1">
                <a:latin typeface="Times New Roman" panose="02020603050405020304" pitchFamily="18" charset="0"/>
              </a:rPr>
              <a:t>6</a:t>
            </a:r>
          </a:p>
        </p:txBody>
      </p:sp>
      <p:sp>
        <p:nvSpPr>
          <p:cNvPr id="24606" name="Text Box 29"/>
          <p:cNvSpPr txBox="1">
            <a:spLocks noChangeArrowheads="1"/>
          </p:cNvSpPr>
          <p:nvPr/>
        </p:nvSpPr>
        <p:spPr bwMode="auto">
          <a:xfrm>
            <a:off x="2454275" y="6496050"/>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000" b="1">
                <a:latin typeface="Times New Roman" panose="02020603050405020304" pitchFamily="18" charset="0"/>
              </a:rPr>
              <a:t>30</a:t>
            </a:r>
          </a:p>
        </p:txBody>
      </p:sp>
      <p:sp>
        <p:nvSpPr>
          <p:cNvPr id="24607" name="Line 30"/>
          <p:cNvSpPr>
            <a:spLocks noChangeShapeType="1"/>
          </p:cNvSpPr>
          <p:nvPr/>
        </p:nvSpPr>
        <p:spPr bwMode="auto">
          <a:xfrm flipV="1">
            <a:off x="777875" y="2320925"/>
            <a:ext cx="381000" cy="3810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83BB3A42-7B87-40EE-AA70-69DC35D25090}" type="slidenum">
              <a:rPr lang="en-CA" altLang="en-US" sz="1400" smtClean="0"/>
              <a:pPr>
                <a:spcBef>
                  <a:spcPct val="0"/>
                </a:spcBef>
                <a:buFontTx/>
                <a:buNone/>
              </a:pPr>
              <a:t>2</a:t>
            </a:fld>
            <a:endParaRPr lang="en-CA" altLang="en-US" sz="1400" smtClean="0"/>
          </a:p>
        </p:txBody>
      </p:sp>
      <p:sp>
        <p:nvSpPr>
          <p:cNvPr id="6147" name="Rectangle 2"/>
          <p:cNvSpPr>
            <a:spLocks noChangeArrowheads="1"/>
          </p:cNvSpPr>
          <p:nvPr/>
        </p:nvSpPr>
        <p:spPr bwMode="auto">
          <a:xfrm>
            <a:off x="8534400" y="64770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8" name="Rectangle 3"/>
          <p:cNvSpPr>
            <a:spLocks noGrp="1" noChangeArrowheads="1"/>
          </p:cNvSpPr>
          <p:nvPr>
            <p:ph type="title"/>
          </p:nvPr>
        </p:nvSpPr>
        <p:spPr/>
        <p:txBody>
          <a:bodyPr lIns="90487" tIns="44450" rIns="90487" bIns="44450"/>
          <a:lstStyle/>
          <a:p>
            <a:pPr algn="ctr" eaLnBrk="1" hangingPunct="1"/>
            <a:r>
              <a:rPr lang="en-US" altLang="en-US" smtClean="0"/>
              <a:t>Chapter 9: Perfect Competition</a:t>
            </a:r>
          </a:p>
        </p:txBody>
      </p:sp>
      <p:sp>
        <p:nvSpPr>
          <p:cNvPr id="405508" name="Rectangle 4"/>
          <p:cNvSpPr>
            <a:spLocks noGrp="1" noChangeArrowheads="1"/>
          </p:cNvSpPr>
          <p:nvPr>
            <p:ph type="body" idx="1"/>
          </p:nvPr>
        </p:nvSpPr>
        <p:spPr>
          <a:xfrm>
            <a:off x="0" y="838200"/>
            <a:ext cx="9144000" cy="5181600"/>
          </a:xfrm>
        </p:spPr>
        <p:txBody>
          <a:bodyPr lIns="90487" tIns="44450" rIns="90487" bIns="44450"/>
          <a:lstStyle/>
          <a:p>
            <a:pPr marL="0" indent="0" eaLnBrk="1" hangingPunct="1">
              <a:lnSpc>
                <a:spcPct val="90000"/>
              </a:lnSpc>
              <a:buFontTx/>
              <a:buNone/>
            </a:pPr>
            <a:r>
              <a:rPr lang="en-US" altLang="en-US" smtClean="0">
                <a:solidFill>
                  <a:srgbClr val="CCECFF"/>
                </a:solidFill>
              </a:rPr>
              <a:t>In this chapter we will cover:</a:t>
            </a:r>
          </a:p>
          <a:p>
            <a:pPr marL="0" indent="0" eaLnBrk="1" hangingPunct="1">
              <a:lnSpc>
                <a:spcPct val="90000"/>
              </a:lnSpc>
              <a:buFontTx/>
              <a:buNone/>
            </a:pPr>
            <a:endParaRPr lang="en-US" altLang="en-US" sz="800" smtClean="0">
              <a:solidFill>
                <a:srgbClr val="CCECFF"/>
              </a:solidFill>
            </a:endParaRPr>
          </a:p>
          <a:p>
            <a:pPr marL="0" indent="0" eaLnBrk="1" hangingPunct="1">
              <a:lnSpc>
                <a:spcPct val="90000"/>
              </a:lnSpc>
              <a:buFontTx/>
              <a:buNone/>
            </a:pPr>
            <a:r>
              <a:rPr lang="en-CA" altLang="en-US" smtClean="0">
                <a:solidFill>
                  <a:srgbClr val="CCECFF"/>
                </a:solidFill>
              </a:rPr>
              <a:t>9.1 Perfect Competition Characteristics</a:t>
            </a:r>
          </a:p>
          <a:p>
            <a:pPr marL="0" indent="0" eaLnBrk="1" hangingPunct="1">
              <a:lnSpc>
                <a:spcPct val="90000"/>
              </a:lnSpc>
              <a:buFontTx/>
              <a:buNone/>
            </a:pPr>
            <a:r>
              <a:rPr lang="en-CA" altLang="en-US" smtClean="0">
                <a:solidFill>
                  <a:srgbClr val="CCECFF"/>
                </a:solidFill>
              </a:rPr>
              <a:t>9.2 Economic and Accounting Profit</a:t>
            </a:r>
          </a:p>
          <a:p>
            <a:pPr marL="0" indent="0" eaLnBrk="1" hangingPunct="1">
              <a:lnSpc>
                <a:spcPct val="90000"/>
              </a:lnSpc>
              <a:buFontTx/>
              <a:buNone/>
            </a:pPr>
            <a:r>
              <a:rPr lang="en-CA" altLang="en-US" smtClean="0">
                <a:solidFill>
                  <a:srgbClr val="CCECFF"/>
                </a:solidFill>
              </a:rPr>
              <a:t>9.3 PC Profit Maximization</a:t>
            </a:r>
          </a:p>
          <a:p>
            <a:pPr marL="0" indent="0" eaLnBrk="1" hangingPunct="1">
              <a:lnSpc>
                <a:spcPct val="90000"/>
              </a:lnSpc>
              <a:buFontTx/>
              <a:buNone/>
            </a:pPr>
            <a:r>
              <a:rPr lang="en-CA" altLang="en-US" smtClean="0">
                <a:solidFill>
                  <a:srgbClr val="CCECFF"/>
                </a:solidFill>
              </a:rPr>
              <a:t>9.4 PC Short Run Supply and Equilibrium</a:t>
            </a:r>
          </a:p>
          <a:p>
            <a:pPr marL="0" indent="0" eaLnBrk="1" hangingPunct="1">
              <a:lnSpc>
                <a:spcPct val="90000"/>
              </a:lnSpc>
              <a:buFontTx/>
              <a:buNone/>
            </a:pPr>
            <a:r>
              <a:rPr lang="en-CA" altLang="en-US" smtClean="0">
                <a:solidFill>
                  <a:srgbClr val="CCECFF"/>
                </a:solidFill>
              </a:rPr>
              <a:t>9.5 PC Long Run Supply and Equilibrium</a:t>
            </a:r>
          </a:p>
          <a:p>
            <a:pPr marL="0" indent="0" eaLnBrk="1" hangingPunct="1">
              <a:lnSpc>
                <a:spcPct val="90000"/>
              </a:lnSpc>
              <a:buFontTx/>
              <a:buNone/>
            </a:pPr>
            <a:r>
              <a:rPr lang="en-CA" altLang="en-US" smtClean="0">
                <a:solidFill>
                  <a:srgbClr val="CCECFF"/>
                </a:solidFill>
              </a:rPr>
              <a:t>9.6 PC Costs</a:t>
            </a:r>
          </a:p>
          <a:p>
            <a:pPr marL="0" indent="0" eaLnBrk="1" hangingPunct="1">
              <a:lnSpc>
                <a:spcPct val="90000"/>
              </a:lnSpc>
              <a:buFontTx/>
              <a:buNone/>
            </a:pPr>
            <a:r>
              <a:rPr lang="en-CA" altLang="en-US" smtClean="0">
                <a:solidFill>
                  <a:srgbClr val="CCECFF"/>
                </a:solidFill>
              </a:rPr>
              <a:t>9.7 Economic Rent</a:t>
            </a:r>
          </a:p>
          <a:p>
            <a:pPr marL="0" indent="0" eaLnBrk="1" hangingPunct="1">
              <a:lnSpc>
                <a:spcPct val="90000"/>
              </a:lnSpc>
              <a:buFontTx/>
              <a:buNone/>
            </a:pPr>
            <a:r>
              <a:rPr lang="en-CA" altLang="en-US" smtClean="0">
                <a:solidFill>
                  <a:srgbClr val="CCECFF"/>
                </a:solidFill>
              </a:rPr>
              <a:t>9.8 Producer Surplus</a:t>
            </a:r>
          </a:p>
          <a:p>
            <a:pPr marL="0" indent="0" eaLnBrk="1" hangingPunct="1">
              <a:lnSpc>
                <a:spcPct val="90000"/>
              </a:lnSpc>
              <a:buFont typeface="Wingdings" panose="05000000000000000000" pitchFamily="2" charset="2"/>
              <a:buChar char="Ø"/>
            </a:pPr>
            <a:endParaRPr lang="en-CA" altLang="en-US" smtClean="0">
              <a:solidFill>
                <a:srgbClr val="CCECFF"/>
              </a:solidFill>
            </a:endParaRPr>
          </a:p>
          <a:p>
            <a:pPr marL="0" indent="0" eaLnBrk="1" hangingPunct="1">
              <a:lnSpc>
                <a:spcPct val="90000"/>
              </a:lnSpc>
              <a:buFont typeface="Wingdings" panose="05000000000000000000" pitchFamily="2" charset="2"/>
              <a:buChar char="Ø"/>
            </a:pPr>
            <a:endParaRPr lang="en-US" altLang="en-US" smtClean="0">
              <a:solidFill>
                <a:srgbClr val="CCECFF"/>
              </a:solidFill>
            </a:endParaRPr>
          </a:p>
          <a:p>
            <a:pPr marL="0" indent="0" eaLnBrk="1" hangingPunct="1">
              <a:lnSpc>
                <a:spcPct val="90000"/>
              </a:lnSpc>
              <a:buFont typeface="Wingdings" panose="05000000000000000000" pitchFamily="2" charset="2"/>
              <a:buChar char="Ø"/>
            </a:pPr>
            <a:endParaRPr lang="en-US" altLang="en-US" smtClean="0">
              <a:solidFill>
                <a:srgbClr val="CCECFF"/>
              </a:solidFill>
            </a:endParaRP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550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550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5508">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5508">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5508">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5508">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5508">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05508">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0550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8" grpId="0" build="p" bldLvl="5"/>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CCA76A49-0A52-4EA4-94EE-FBCC170E0CE0}" type="slidenum">
              <a:rPr lang="en-CA" altLang="en-US" sz="1400" smtClean="0"/>
              <a:pPr>
                <a:spcBef>
                  <a:spcPct val="0"/>
                </a:spcBef>
                <a:buFontTx/>
                <a:buNone/>
              </a:pPr>
              <a:t>20</a:t>
            </a:fld>
            <a:endParaRPr lang="en-CA" altLang="en-US" sz="1400" smtClean="0"/>
          </a:p>
        </p:txBody>
      </p:sp>
      <p:sp>
        <p:nvSpPr>
          <p:cNvPr id="499714" name="Text Box 2"/>
          <p:cNvSpPr txBox="1">
            <a:spLocks noChangeArrowheads="1"/>
          </p:cNvSpPr>
          <p:nvPr/>
        </p:nvSpPr>
        <p:spPr bwMode="auto">
          <a:xfrm>
            <a:off x="0" y="0"/>
            <a:ext cx="91440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i="1" dirty="0">
                <a:latin typeface="Tahoma" panose="020B0604030504040204" pitchFamily="34" charset="0"/>
              </a:rPr>
              <a:t>The previous curves are expressed by:  </a:t>
            </a:r>
          </a:p>
          <a:p>
            <a:pPr>
              <a:spcBef>
                <a:spcPct val="0"/>
              </a:spcBef>
              <a:buFontTx/>
              <a:buNone/>
            </a:pPr>
            <a:endParaRPr lang="en-US" altLang="en-US" i="1" dirty="0">
              <a:latin typeface="Tahoma" panose="020B0604030504040204" pitchFamily="34" charset="0"/>
            </a:endParaRPr>
          </a:p>
          <a:p>
            <a:pPr>
              <a:spcBef>
                <a:spcPct val="0"/>
              </a:spcBef>
              <a:buFontTx/>
              <a:buNone/>
            </a:pPr>
            <a:r>
              <a:rPr lang="en-US" altLang="en-US" dirty="0">
                <a:latin typeface="Tahoma" panose="020B0604030504040204" pitchFamily="34" charset="0"/>
              </a:rPr>
              <a:t>TC(q) = 242q - .9q</a:t>
            </a:r>
            <a:r>
              <a:rPr lang="en-US" altLang="en-US" baseline="30000" dirty="0">
                <a:latin typeface="Tahoma" panose="020B0604030504040204" pitchFamily="34" charset="0"/>
              </a:rPr>
              <a:t>2</a:t>
            </a:r>
            <a:r>
              <a:rPr lang="en-US" altLang="en-US" dirty="0">
                <a:latin typeface="Tahoma" panose="020B0604030504040204" pitchFamily="34" charset="0"/>
              </a:rPr>
              <a:t> + (.05/3)q</a:t>
            </a:r>
            <a:r>
              <a:rPr lang="en-US" altLang="en-US" baseline="30000" dirty="0">
                <a:latin typeface="Tahoma" panose="020B0604030504040204" pitchFamily="34" charset="0"/>
              </a:rPr>
              <a:t>3</a:t>
            </a:r>
            <a:endParaRPr lang="en-US" altLang="en-US" dirty="0">
              <a:latin typeface="Tahoma" panose="020B0604030504040204" pitchFamily="34" charset="0"/>
            </a:endParaRPr>
          </a:p>
          <a:p>
            <a:pPr>
              <a:spcBef>
                <a:spcPct val="0"/>
              </a:spcBef>
              <a:buFontTx/>
              <a:buNone/>
            </a:pPr>
            <a:r>
              <a:rPr lang="en-US" altLang="en-US" dirty="0">
                <a:latin typeface="Tahoma" panose="020B0604030504040204" pitchFamily="34" charset="0"/>
              </a:rPr>
              <a:t>MC(q) = 242 - 1.8q + .05q</a:t>
            </a:r>
            <a:r>
              <a:rPr lang="en-US" altLang="en-US" baseline="30000" dirty="0">
                <a:latin typeface="Tahoma" panose="020B0604030504040204" pitchFamily="34" charset="0"/>
              </a:rPr>
              <a:t>2</a:t>
            </a:r>
            <a:endParaRPr lang="en-US" altLang="en-US" dirty="0">
              <a:latin typeface="Tahoma" panose="020B0604030504040204" pitchFamily="34" charset="0"/>
            </a:endParaRPr>
          </a:p>
          <a:p>
            <a:pPr>
              <a:spcBef>
                <a:spcPct val="0"/>
              </a:spcBef>
              <a:buFontTx/>
              <a:buNone/>
            </a:pPr>
            <a:r>
              <a:rPr lang="en-US" altLang="en-US" dirty="0">
                <a:latin typeface="Tahoma" panose="020B0604030504040204" pitchFamily="34" charset="0"/>
              </a:rPr>
              <a:t>P = 15</a:t>
            </a:r>
          </a:p>
          <a:p>
            <a:pPr>
              <a:spcBef>
                <a:spcPct val="0"/>
              </a:spcBef>
              <a:buFontTx/>
              <a:buNone/>
            </a:pPr>
            <a:r>
              <a:rPr lang="en-US" altLang="en-US" dirty="0">
                <a:latin typeface="Tahoma" panose="020B0604030504040204" pitchFamily="34" charset="0"/>
              </a:rPr>
              <a:t>At profit maximizing point: 1) P = MC</a:t>
            </a:r>
          </a:p>
          <a:p>
            <a:pPr>
              <a:spcBef>
                <a:spcPct val="0"/>
              </a:spcBef>
              <a:buFontTx/>
              <a:buNone/>
            </a:pPr>
            <a:endParaRPr lang="en-CA" altLang="en-US" dirty="0">
              <a:latin typeface="Tahoma" panose="020B0604030504040204" pitchFamily="34" charset="0"/>
            </a:endParaRPr>
          </a:p>
          <a:p>
            <a:pPr>
              <a:spcBef>
                <a:spcPct val="0"/>
              </a:spcBef>
              <a:buFontTx/>
              <a:buNone/>
            </a:pPr>
            <a:r>
              <a:rPr lang="en-CA" altLang="en-US" dirty="0">
                <a:latin typeface="Tahoma" panose="020B0604030504040204" pitchFamily="34" charset="0"/>
              </a:rPr>
              <a:t>But this </a:t>
            </a:r>
            <a:r>
              <a:rPr lang="en-CA" altLang="en-US" dirty="0" smtClean="0">
                <a:latin typeface="Tahoma" panose="020B0604030504040204" pitchFamily="34" charset="0"/>
              </a:rPr>
              <a:t>can occurs </a:t>
            </a:r>
            <a:r>
              <a:rPr lang="en-CA" altLang="en-US" dirty="0">
                <a:latin typeface="Tahoma" panose="020B0604030504040204" pitchFamily="34" charset="0"/>
              </a:rPr>
              <a:t>twice.  At one point, profit is maximized, at another minimized.  Therefore, in order to MAXIMIZE profit:</a:t>
            </a:r>
          </a:p>
          <a:p>
            <a:pPr>
              <a:spcBef>
                <a:spcPct val="0"/>
              </a:spcBef>
              <a:buFontTx/>
              <a:buNone/>
            </a:pPr>
            <a:endParaRPr lang="en-US" altLang="en-US" dirty="0">
              <a:latin typeface="Tahoma" panose="020B0604030504040204" pitchFamily="34" charset="0"/>
            </a:endParaRPr>
          </a:p>
          <a:p>
            <a:pPr>
              <a:spcBef>
                <a:spcPct val="0"/>
              </a:spcBef>
              <a:buFontTx/>
              <a:buNone/>
            </a:pPr>
            <a:r>
              <a:rPr lang="en-US" altLang="en-US" dirty="0">
                <a:latin typeface="Tahoma" panose="020B0604030504040204" pitchFamily="34" charset="0"/>
              </a:rPr>
              <a:t>2)  MC must be rising</a:t>
            </a:r>
          </a:p>
          <a:p>
            <a:pPr>
              <a:spcBef>
                <a:spcPct val="0"/>
              </a:spcBef>
              <a:buFontTx/>
              <a:buNone/>
            </a:pPr>
            <a:endParaRPr lang="en-US" altLang="en-US" i="1" dirty="0">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971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971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9714">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9714">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9714">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9714">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9971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971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55E62CF4-FBFD-4450-A772-95D97AA7CDC8}" type="slidenum">
              <a:rPr lang="en-CA" altLang="en-US" sz="1400" smtClean="0"/>
              <a:pPr>
                <a:spcBef>
                  <a:spcPct val="0"/>
                </a:spcBef>
                <a:buFontTx/>
                <a:buNone/>
              </a:pPr>
              <a:t>21</a:t>
            </a:fld>
            <a:endParaRPr lang="en-CA" altLang="en-US" sz="1400" smtClean="0"/>
          </a:p>
        </p:txBody>
      </p:sp>
      <p:sp>
        <p:nvSpPr>
          <p:cNvPr id="502786" name="Text Box 2"/>
          <p:cNvSpPr txBox="1">
            <a:spLocks noChangeArrowheads="1"/>
          </p:cNvSpPr>
          <p:nvPr/>
        </p:nvSpPr>
        <p:spPr bwMode="auto">
          <a:xfrm>
            <a:off x="0" y="1371600"/>
            <a:ext cx="91440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r>
              <a:rPr lang="en-CA" altLang="en-US">
                <a:latin typeface="Times New Roman" panose="02020603050405020304" pitchFamily="18" charset="0"/>
              </a:rPr>
              <a:t>In the paper industry, MC=20+2Q (which is always rising), where Q=100 reams of paper.  Find the cost-minimizing quantity if P=30 or P=40</a:t>
            </a:r>
          </a:p>
          <a:p>
            <a:pPr lvl="2">
              <a:spcBef>
                <a:spcPct val="0"/>
              </a:spcBef>
              <a:buFontTx/>
              <a:buNone/>
            </a:pPr>
            <a:endParaRPr lang="en-CA" altLang="en-US">
              <a:latin typeface="Times New Roman" panose="02020603050405020304" pitchFamily="18" charset="0"/>
            </a:endParaRPr>
          </a:p>
          <a:p>
            <a:pPr lvl="2">
              <a:spcBef>
                <a:spcPct val="0"/>
              </a:spcBef>
              <a:buFontTx/>
              <a:buNone/>
            </a:pPr>
            <a:r>
              <a:rPr lang="en-CA" altLang="en-US">
                <a:latin typeface="Times New Roman" panose="02020603050405020304" pitchFamily="18" charset="0"/>
              </a:rPr>
              <a:t>Solution:			    P=MC</a:t>
            </a:r>
          </a:p>
          <a:p>
            <a:pPr lvl="2" algn="ctr">
              <a:spcBef>
                <a:spcPct val="0"/>
              </a:spcBef>
              <a:buFontTx/>
              <a:buNone/>
            </a:pPr>
            <a:r>
              <a:rPr lang="en-CA" altLang="en-US">
                <a:latin typeface="Times New Roman" panose="02020603050405020304" pitchFamily="18" charset="0"/>
              </a:rPr>
              <a:t>30=20+2Q</a:t>
            </a:r>
          </a:p>
          <a:p>
            <a:pPr lvl="2" algn="ctr">
              <a:spcBef>
                <a:spcPct val="0"/>
              </a:spcBef>
              <a:buFontTx/>
              <a:buNone/>
            </a:pPr>
            <a:r>
              <a:rPr lang="en-CA" altLang="en-US">
                <a:latin typeface="Times New Roman" panose="02020603050405020304" pitchFamily="18" charset="0"/>
              </a:rPr>
              <a:t>5=Q</a:t>
            </a:r>
          </a:p>
          <a:p>
            <a:pPr lvl="2" algn="ctr">
              <a:spcBef>
                <a:spcPct val="0"/>
              </a:spcBef>
              <a:buFontTx/>
              <a:buNone/>
            </a:pPr>
            <a:endParaRPr lang="en-CA" altLang="en-US">
              <a:latin typeface="Times New Roman" panose="02020603050405020304" pitchFamily="18" charset="0"/>
            </a:endParaRPr>
          </a:p>
          <a:p>
            <a:pPr lvl="2" algn="ctr">
              <a:spcBef>
                <a:spcPct val="0"/>
              </a:spcBef>
              <a:buFontTx/>
              <a:buNone/>
            </a:pPr>
            <a:r>
              <a:rPr lang="en-CA" altLang="en-US">
                <a:latin typeface="Times New Roman" panose="02020603050405020304" pitchFamily="18" charset="0"/>
              </a:rPr>
              <a:t>P=MC</a:t>
            </a:r>
          </a:p>
          <a:p>
            <a:pPr lvl="2" algn="ctr">
              <a:spcBef>
                <a:spcPct val="0"/>
              </a:spcBef>
              <a:buFontTx/>
              <a:buNone/>
            </a:pPr>
            <a:r>
              <a:rPr lang="en-CA" altLang="en-US">
                <a:latin typeface="Times New Roman" panose="02020603050405020304" pitchFamily="18" charset="0"/>
              </a:rPr>
              <a:t>40=20+2Q</a:t>
            </a:r>
          </a:p>
          <a:p>
            <a:pPr lvl="2" algn="ctr">
              <a:spcBef>
                <a:spcPct val="0"/>
              </a:spcBef>
              <a:buFontTx/>
              <a:buNone/>
            </a:pPr>
            <a:r>
              <a:rPr lang="en-CA" altLang="en-US">
                <a:latin typeface="Times New Roman" panose="02020603050405020304" pitchFamily="18" charset="0"/>
              </a:rPr>
              <a:t>10=Q</a:t>
            </a:r>
          </a:p>
          <a:p>
            <a:pPr lvl="2">
              <a:spcBef>
                <a:spcPct val="0"/>
              </a:spcBef>
              <a:buFontTx/>
              <a:buNone/>
            </a:pPr>
            <a:endParaRPr lang="en-CA" altLang="en-US">
              <a:latin typeface="Times New Roman" panose="02020603050405020304" pitchFamily="18" charset="0"/>
            </a:endParaRPr>
          </a:p>
          <a:p>
            <a:pPr lvl="2">
              <a:spcBef>
                <a:spcPct val="0"/>
              </a:spcBef>
              <a:buFontTx/>
              <a:buNone/>
            </a:pPr>
            <a:endParaRPr lang="en-CA" altLang="en-US">
              <a:latin typeface="Times New Roman" panose="02020603050405020304" pitchFamily="18" charset="0"/>
            </a:endParaRPr>
          </a:p>
        </p:txBody>
      </p:sp>
      <p:sp>
        <p:nvSpPr>
          <p:cNvPr id="26628" name="WordArt 3"/>
          <p:cNvSpPr>
            <a:spLocks noChangeArrowheads="1" noChangeShapeType="1" noTextEdit="1"/>
          </p:cNvSpPr>
          <p:nvPr/>
        </p:nvSpPr>
        <p:spPr bwMode="auto">
          <a:xfrm>
            <a:off x="381000" y="304800"/>
            <a:ext cx="8305800" cy="102711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Example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278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278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2786">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2786">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2786">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02786">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0278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786" grpId="0" build="p" bldLvl="3"/>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56ED2E08-0B17-47F6-A402-318BC7654C05}" type="slidenum">
              <a:rPr lang="en-CA" altLang="en-US" sz="1400" smtClean="0"/>
              <a:pPr>
                <a:spcBef>
                  <a:spcPct val="0"/>
                </a:spcBef>
                <a:buFontTx/>
                <a:buNone/>
              </a:pPr>
              <a:t>22</a:t>
            </a:fld>
            <a:endParaRPr lang="en-CA" altLang="en-US" sz="1400" smtClean="0"/>
          </a:p>
        </p:txBody>
      </p:sp>
      <p:sp>
        <p:nvSpPr>
          <p:cNvPr id="50179"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The Long Run</a:t>
            </a:r>
          </a:p>
        </p:txBody>
      </p:sp>
      <p:sp>
        <p:nvSpPr>
          <p:cNvPr id="486403" name="Text Box 3"/>
          <p:cNvSpPr txBox="1">
            <a:spLocks noChangeArrowheads="1"/>
          </p:cNvSpPr>
          <p:nvPr/>
        </p:nvSpPr>
        <p:spPr bwMode="auto">
          <a:xfrm>
            <a:off x="0" y="1371600"/>
            <a:ext cx="91440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None/>
            </a:pPr>
            <a:r>
              <a:rPr lang="en-CA" altLang="en-US" dirty="0" smtClean="0">
                <a:latin typeface="Tahoma" panose="020B0604030504040204" pitchFamily="34" charset="0"/>
              </a:rPr>
              <a:t>In </a:t>
            </a:r>
            <a:r>
              <a:rPr lang="en-CA" altLang="en-US" dirty="0">
                <a:latin typeface="Tahoma" panose="020B0604030504040204" pitchFamily="34" charset="0"/>
              </a:rPr>
              <a:t>the long run, all costs are </a:t>
            </a:r>
            <a:r>
              <a:rPr lang="en-CA" altLang="en-US" dirty="0" err="1" smtClean="0">
                <a:latin typeface="Tahoma" panose="020B0604030504040204" pitchFamily="34" charset="0"/>
              </a:rPr>
              <a:t>nonsunk</a:t>
            </a:r>
            <a:r>
              <a:rPr lang="en-CA" altLang="en-US" dirty="0" smtClean="0">
                <a:latin typeface="Tahoma" panose="020B0604030504040204" pitchFamily="34" charset="0"/>
              </a:rPr>
              <a:t>:</a:t>
            </a:r>
          </a:p>
          <a:p>
            <a:pPr>
              <a:spcBef>
                <a:spcPct val="0"/>
              </a:spcBef>
              <a:buNone/>
            </a:pPr>
            <a:endParaRPr lang="en-CA" altLang="en-US" dirty="0">
              <a:latin typeface="Tahoma" panose="020B0604030504040204" pitchFamily="34" charset="0"/>
            </a:endParaRPr>
          </a:p>
          <a:p>
            <a:pPr>
              <a:spcBef>
                <a:spcPct val="0"/>
              </a:spcBef>
              <a:buNone/>
            </a:pPr>
            <a:r>
              <a:rPr lang="en-CA" altLang="en-US" dirty="0" smtClean="0">
                <a:latin typeface="Tahoma" panose="020B0604030504040204" pitchFamily="34" charset="0"/>
              </a:rPr>
              <a:t> </a:t>
            </a:r>
            <a:r>
              <a:rPr lang="en-CA" altLang="en-US" dirty="0">
                <a:latin typeface="Tahoma" panose="020B0604030504040204" pitchFamily="34" charset="0"/>
              </a:rPr>
              <a:t>-</a:t>
            </a:r>
            <a:r>
              <a:rPr lang="en-CA" altLang="en-US" dirty="0" smtClean="0">
                <a:latin typeface="Tahoma" panose="020B0604030504040204" pitchFamily="34" charset="0"/>
              </a:rPr>
              <a:t>a firm can produce </a:t>
            </a:r>
            <a:r>
              <a:rPr lang="en-CA" altLang="en-US" b="1" dirty="0" smtClean="0">
                <a:latin typeface="Tahoma" panose="020B0604030504040204" pitchFamily="34" charset="0"/>
              </a:rPr>
              <a:t>zero</a:t>
            </a:r>
            <a:r>
              <a:rPr lang="en-CA" altLang="en-US" dirty="0" smtClean="0">
                <a:latin typeface="Tahoma" panose="020B0604030504040204" pitchFamily="34" charset="0"/>
              </a:rPr>
              <a:t>, have </a:t>
            </a:r>
            <a:r>
              <a:rPr lang="en-CA" altLang="en-US" b="1" dirty="0" smtClean="0">
                <a:latin typeface="Tahoma" panose="020B0604030504040204" pitchFamily="34" charset="0"/>
              </a:rPr>
              <a:t>zero</a:t>
            </a:r>
            <a:r>
              <a:rPr lang="en-CA" altLang="en-US" dirty="0" smtClean="0">
                <a:latin typeface="Tahoma" panose="020B0604030504040204" pitchFamily="34" charset="0"/>
              </a:rPr>
              <a:t> costs and </a:t>
            </a:r>
            <a:r>
              <a:rPr lang="en-CA" altLang="en-US" b="1" dirty="0" smtClean="0">
                <a:latin typeface="Tahoma" panose="020B0604030504040204" pitchFamily="34" charset="0"/>
              </a:rPr>
              <a:t>zero</a:t>
            </a:r>
            <a:r>
              <a:rPr lang="en-CA" altLang="en-US" dirty="0" smtClean="0">
                <a:latin typeface="Tahoma" panose="020B0604030504040204" pitchFamily="34" charset="0"/>
              </a:rPr>
              <a:t> profit</a:t>
            </a:r>
          </a:p>
          <a:p>
            <a:pPr>
              <a:spcBef>
                <a:spcPct val="0"/>
              </a:spcBef>
              <a:buFontTx/>
              <a:buNone/>
            </a:pPr>
            <a:endParaRPr lang="en-CA" altLang="en-US" dirty="0">
              <a:latin typeface="Tahoma" panose="020B0604030504040204" pitchFamily="34" charset="0"/>
            </a:endParaRPr>
          </a:p>
          <a:p>
            <a:pPr>
              <a:spcBef>
                <a:spcPct val="0"/>
              </a:spcBef>
              <a:buFontTx/>
              <a:buNone/>
            </a:pPr>
            <a:r>
              <a:rPr lang="en-CA" altLang="en-US" dirty="0" smtClean="0">
                <a:latin typeface="Tahoma" panose="020B0604030504040204" pitchFamily="34" charset="0"/>
              </a:rPr>
              <a:t>In </a:t>
            </a:r>
            <a:r>
              <a:rPr lang="en-CA" altLang="en-US" dirty="0">
                <a:latin typeface="Tahoma" panose="020B0604030504040204" pitchFamily="34" charset="0"/>
              </a:rPr>
              <a:t>the long run, </a:t>
            </a:r>
            <a:r>
              <a:rPr lang="en-CA" altLang="en-US" dirty="0" smtClean="0">
                <a:latin typeface="Tahoma" panose="020B0604030504040204" pitchFamily="34" charset="0"/>
              </a:rPr>
              <a:t>a firm will never operate at a loss</a:t>
            </a:r>
          </a:p>
          <a:p>
            <a:pPr>
              <a:spcBef>
                <a:spcPct val="0"/>
              </a:spcBef>
              <a:buFontTx/>
              <a:buNone/>
            </a:pPr>
            <a:endParaRPr lang="en-US" altLang="en-US" dirty="0">
              <a:latin typeface="Tahoma" panose="020B0604030504040204" pitchFamily="34" charset="0"/>
            </a:endParaRPr>
          </a:p>
          <a:p>
            <a:pPr>
              <a:spcBef>
                <a:spcPct val="0"/>
              </a:spcBef>
              <a:buFontTx/>
              <a:buNone/>
            </a:pPr>
            <a:r>
              <a:rPr lang="en-US" altLang="en-US" dirty="0" smtClean="0">
                <a:latin typeface="Tahoma" panose="020B0604030504040204" pitchFamily="34" charset="0"/>
              </a:rPr>
              <a:t> -it will shut down first</a:t>
            </a:r>
            <a:endParaRPr lang="en-CA" altLang="en-US" dirty="0">
              <a:latin typeface="Tahoma" panose="020B0604030504040204" pitchFamily="34" charset="0"/>
            </a:endParaRPr>
          </a:p>
          <a:p>
            <a:pPr>
              <a:spcBef>
                <a:spcPct val="0"/>
              </a:spcBef>
              <a:buFontTx/>
              <a:buNone/>
            </a:pPr>
            <a:endParaRPr lang="en-CA" altLang="en-US" dirty="0">
              <a:latin typeface="Tahoma" panose="020B0604030504040204" pitchFamily="34" charset="0"/>
            </a:endParaRPr>
          </a:p>
        </p:txBody>
      </p:sp>
    </p:spTree>
    <p:extLst>
      <p:ext uri="{BB962C8B-B14F-4D97-AF65-F5344CB8AC3E}">
        <p14:creationId xmlns:p14="http://schemas.microsoft.com/office/powerpoint/2010/main" val="156309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64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64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640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64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0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8683DE89-59FA-4785-835B-6E91E2FE0532}" type="slidenum">
              <a:rPr lang="en-CA" altLang="en-US" sz="1400" smtClean="0"/>
              <a:pPr>
                <a:spcBef>
                  <a:spcPct val="0"/>
                </a:spcBef>
                <a:buFontTx/>
                <a:buNone/>
              </a:pPr>
              <a:t>23</a:t>
            </a:fld>
            <a:endParaRPr lang="en-CA" altLang="en-US" sz="1400" smtClean="0"/>
          </a:p>
        </p:txBody>
      </p:sp>
      <p:sp>
        <p:nvSpPr>
          <p:cNvPr id="51203"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9.6 Long </a:t>
            </a:r>
            <a:r>
              <a:rPr lang="en-CA" sz="3600" kern="10" dirty="0">
                <a:solidFill>
                  <a:schemeClr val="tx2"/>
                </a:solidFill>
                <a:effectLst>
                  <a:outerShdw dist="45791" dir="2021404" algn="ctr" rotWithShape="0">
                    <a:srgbClr val="C0C0C0"/>
                  </a:outerShdw>
                </a:effectLst>
                <a:cs typeface="Times New Roman" panose="02020603050405020304" pitchFamily="18" charset="0"/>
              </a:rPr>
              <a:t>Run </a:t>
            </a: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Supply</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487427" name="Text Box 3"/>
          <p:cNvSpPr txBox="1">
            <a:spLocks noChangeArrowheads="1"/>
          </p:cNvSpPr>
          <p:nvPr/>
        </p:nvSpPr>
        <p:spPr bwMode="auto">
          <a:xfrm>
            <a:off x="0" y="1371600"/>
            <a:ext cx="914400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dirty="0" smtClean="0">
                <a:latin typeface="Tahoma" panose="020B0604030504040204" pitchFamily="34" charset="0"/>
              </a:rPr>
              <a:t>Supply Curve:  Schedule of how much quantity a firm will produce at different prices</a:t>
            </a:r>
            <a:endParaRPr lang="en-CA" altLang="en-US" dirty="0" smtClean="0">
              <a:latin typeface="Tahoma" panose="020B0604030504040204" pitchFamily="34" charset="0"/>
            </a:endParaRPr>
          </a:p>
          <a:p>
            <a:pPr algn="ctr">
              <a:spcBef>
                <a:spcPct val="0"/>
              </a:spcBef>
              <a:buFontTx/>
              <a:buNone/>
            </a:pPr>
            <a:endParaRPr lang="en-CA" altLang="en-US" dirty="0">
              <a:latin typeface="Tahoma" panose="020B0604030504040204" pitchFamily="34" charset="0"/>
            </a:endParaRPr>
          </a:p>
          <a:p>
            <a:pPr algn="ctr">
              <a:spcBef>
                <a:spcPct val="0"/>
              </a:spcBef>
              <a:buFontTx/>
              <a:buNone/>
            </a:pPr>
            <a:r>
              <a:rPr lang="en-CA" altLang="en-US" dirty="0" smtClean="0">
                <a:latin typeface="Tahoma" panose="020B0604030504040204" pitchFamily="34" charset="0"/>
              </a:rPr>
              <a:t>The firm decides how much to produce when</a:t>
            </a:r>
          </a:p>
          <a:p>
            <a:pPr algn="ctr">
              <a:spcBef>
                <a:spcPct val="0"/>
              </a:spcBef>
              <a:buFontTx/>
              <a:buNone/>
            </a:pPr>
            <a:endParaRPr lang="en-US" altLang="en-US" dirty="0">
              <a:latin typeface="Tahoma" panose="020B0604030504040204" pitchFamily="34" charset="0"/>
            </a:endParaRPr>
          </a:p>
          <a:p>
            <a:pPr algn="ctr">
              <a:spcBef>
                <a:spcPct val="0"/>
              </a:spcBef>
              <a:buFontTx/>
              <a:buNone/>
            </a:pPr>
            <a:r>
              <a:rPr lang="en-US" altLang="en-US" dirty="0" smtClean="0">
                <a:latin typeface="Tahoma" panose="020B0604030504040204" pitchFamily="34" charset="0"/>
              </a:rPr>
              <a:t>P=MC</a:t>
            </a:r>
          </a:p>
          <a:p>
            <a:pPr algn="ctr">
              <a:spcBef>
                <a:spcPct val="0"/>
              </a:spcBef>
              <a:buFontTx/>
              <a:buNone/>
            </a:pPr>
            <a:endParaRPr lang="en-US" altLang="en-US" dirty="0">
              <a:latin typeface="Tahoma" panose="020B0604030504040204" pitchFamily="34" charset="0"/>
            </a:endParaRPr>
          </a:p>
          <a:p>
            <a:pPr algn="ctr">
              <a:spcBef>
                <a:spcPct val="0"/>
              </a:spcBef>
              <a:buFontTx/>
              <a:buNone/>
            </a:pPr>
            <a:r>
              <a:rPr lang="en-US" altLang="en-US" dirty="0" smtClean="0">
                <a:latin typeface="Tahoma" panose="020B0604030504040204" pitchFamily="34" charset="0"/>
              </a:rPr>
              <a:t>Therefore,</a:t>
            </a:r>
          </a:p>
          <a:p>
            <a:pPr algn="ctr">
              <a:spcBef>
                <a:spcPct val="0"/>
              </a:spcBef>
              <a:buFontTx/>
              <a:buNone/>
            </a:pPr>
            <a:endParaRPr lang="en-US" altLang="en-US" dirty="0">
              <a:latin typeface="Tahoma" panose="020B0604030504040204" pitchFamily="34" charset="0"/>
            </a:endParaRPr>
          </a:p>
          <a:p>
            <a:pPr algn="ctr">
              <a:spcBef>
                <a:spcPct val="0"/>
              </a:spcBef>
              <a:buFontTx/>
              <a:buNone/>
            </a:pPr>
            <a:r>
              <a:rPr lang="en-US" altLang="en-US" b="1" dirty="0" smtClean="0">
                <a:latin typeface="Tahoma" panose="020B0604030504040204" pitchFamily="34" charset="0"/>
              </a:rPr>
              <a:t>THE MC CURVE IS THE SUPPLY CURVE</a:t>
            </a:r>
            <a:endParaRPr lang="en-CA" altLang="en-US" b="1" dirty="0">
              <a:latin typeface="Tahoma" panose="020B0604030504040204" pitchFamily="34" charset="0"/>
            </a:endParaRPr>
          </a:p>
          <a:p>
            <a:pPr algn="ctr">
              <a:spcBef>
                <a:spcPct val="0"/>
              </a:spcBef>
              <a:buFontTx/>
              <a:buNone/>
            </a:pPr>
            <a:endParaRPr lang="en-CA" altLang="en-US" dirty="0">
              <a:latin typeface="Tahoma" panose="020B0604030504040204" pitchFamily="34" charset="0"/>
            </a:endParaRPr>
          </a:p>
        </p:txBody>
      </p:sp>
    </p:spTree>
    <p:extLst>
      <p:ext uri="{BB962C8B-B14F-4D97-AF65-F5344CB8AC3E}">
        <p14:creationId xmlns:p14="http://schemas.microsoft.com/office/powerpoint/2010/main" val="345794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74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74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742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742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74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55E62CF4-FBFD-4450-A772-95D97AA7CDC8}" type="slidenum">
              <a:rPr lang="en-CA" altLang="en-US" sz="1400" smtClean="0"/>
              <a:pPr>
                <a:spcBef>
                  <a:spcPct val="0"/>
                </a:spcBef>
                <a:buFontTx/>
                <a:buNone/>
              </a:pPr>
              <a:t>24</a:t>
            </a:fld>
            <a:endParaRPr lang="en-CA" altLang="en-US" sz="1400" smtClean="0"/>
          </a:p>
        </p:txBody>
      </p:sp>
      <p:sp>
        <p:nvSpPr>
          <p:cNvPr id="502786" name="Text Box 2"/>
          <p:cNvSpPr txBox="1">
            <a:spLocks noChangeArrowheads="1"/>
          </p:cNvSpPr>
          <p:nvPr/>
        </p:nvSpPr>
        <p:spPr bwMode="auto">
          <a:xfrm>
            <a:off x="0" y="1371600"/>
            <a:ext cx="9144000" cy="55092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r>
              <a:rPr lang="en-CA" altLang="en-US" dirty="0" smtClean="0">
                <a:latin typeface="Times New Roman" panose="02020603050405020304" pitchFamily="18" charset="0"/>
              </a:rPr>
              <a:t>Step 1:	</a:t>
            </a:r>
            <a:r>
              <a:rPr lang="en-CA" altLang="en-US" dirty="0">
                <a:latin typeface="Times New Roman" panose="02020603050405020304" pitchFamily="18" charset="0"/>
              </a:rPr>
              <a:t>		    P=MC</a:t>
            </a:r>
          </a:p>
          <a:p>
            <a:pPr lvl="2" algn="ctr">
              <a:spcBef>
                <a:spcPct val="0"/>
              </a:spcBef>
              <a:buFontTx/>
              <a:buNone/>
            </a:pPr>
            <a:r>
              <a:rPr lang="en-US" altLang="en-US" dirty="0" smtClean="0">
                <a:latin typeface="Times New Roman" panose="02020603050405020304" pitchFamily="18" charset="0"/>
              </a:rPr>
              <a:t>Example: P = 20+2Q</a:t>
            </a:r>
            <a:endParaRPr lang="en-CA" altLang="en-US" dirty="0">
              <a:latin typeface="Times New Roman" panose="02020603050405020304" pitchFamily="18" charset="0"/>
            </a:endParaRPr>
          </a:p>
          <a:p>
            <a:pPr lvl="2" algn="ctr">
              <a:spcBef>
                <a:spcPct val="0"/>
              </a:spcBef>
              <a:buFontTx/>
              <a:buNone/>
            </a:pPr>
            <a:endParaRPr lang="en-CA" altLang="en-US" dirty="0" smtClean="0">
              <a:latin typeface="Times New Roman" panose="02020603050405020304" pitchFamily="18" charset="0"/>
            </a:endParaRPr>
          </a:p>
          <a:p>
            <a:pPr lvl="2">
              <a:spcBef>
                <a:spcPct val="0"/>
              </a:spcBef>
              <a:buFontTx/>
              <a:buNone/>
            </a:pPr>
            <a:r>
              <a:rPr lang="en-CA" altLang="en-US" dirty="0" smtClean="0">
                <a:latin typeface="Times New Roman" panose="02020603050405020304" pitchFamily="18" charset="0"/>
              </a:rPr>
              <a:t>Step 2: Solve for Q</a:t>
            </a:r>
          </a:p>
          <a:p>
            <a:pPr lvl="2" algn="ctr">
              <a:spcBef>
                <a:spcPct val="0"/>
              </a:spcBef>
              <a:buFontTx/>
              <a:buNone/>
            </a:pPr>
            <a:r>
              <a:rPr lang="en-CA" altLang="en-US" dirty="0" smtClean="0">
                <a:latin typeface="Times New Roman" panose="02020603050405020304" pitchFamily="18" charset="0"/>
              </a:rPr>
              <a:t>P=20+2Q</a:t>
            </a:r>
            <a:endParaRPr lang="en-CA" altLang="en-US" dirty="0">
              <a:latin typeface="Times New Roman" panose="02020603050405020304" pitchFamily="18" charset="0"/>
            </a:endParaRPr>
          </a:p>
          <a:p>
            <a:pPr lvl="2" algn="ctr">
              <a:spcBef>
                <a:spcPct val="0"/>
              </a:spcBef>
              <a:buFontTx/>
              <a:buNone/>
            </a:pPr>
            <a:r>
              <a:rPr lang="en-CA" altLang="en-US" dirty="0" smtClean="0">
                <a:latin typeface="Times New Roman" panose="02020603050405020304" pitchFamily="18" charset="0"/>
              </a:rPr>
              <a:t>P/2 = 10 + Q</a:t>
            </a:r>
          </a:p>
          <a:p>
            <a:pPr lvl="2" algn="ctr">
              <a:spcBef>
                <a:spcPct val="0"/>
              </a:spcBef>
              <a:buFontTx/>
              <a:buNone/>
            </a:pPr>
            <a:r>
              <a:rPr lang="en-US" altLang="en-US" dirty="0" smtClean="0">
                <a:latin typeface="Times New Roman" panose="02020603050405020304" pitchFamily="18" charset="0"/>
              </a:rPr>
              <a:t>P/2 – 10 = Q</a:t>
            </a:r>
          </a:p>
          <a:p>
            <a:pPr lvl="2" algn="ctr">
              <a:spcBef>
                <a:spcPct val="0"/>
              </a:spcBef>
              <a:buFontTx/>
              <a:buNone/>
            </a:pPr>
            <a:r>
              <a:rPr lang="en-US" altLang="en-US" dirty="0" smtClean="0">
                <a:latin typeface="Times New Roman" panose="02020603050405020304" pitchFamily="18" charset="0"/>
              </a:rPr>
              <a:t>(Often a firm’s production is q and the market’s production is Q: )</a:t>
            </a:r>
          </a:p>
          <a:p>
            <a:pPr lvl="2">
              <a:spcBef>
                <a:spcPct val="0"/>
              </a:spcBef>
              <a:buFontTx/>
              <a:buNone/>
            </a:pPr>
            <a:endParaRPr lang="en-CA" altLang="en-US" dirty="0">
              <a:latin typeface="Times New Roman" panose="02020603050405020304" pitchFamily="18" charset="0"/>
            </a:endParaRPr>
          </a:p>
          <a:p>
            <a:pPr lvl="2">
              <a:spcBef>
                <a:spcPct val="0"/>
              </a:spcBef>
              <a:buFontTx/>
              <a:buNone/>
            </a:pPr>
            <a:endParaRPr lang="en-CA" altLang="en-US" dirty="0">
              <a:latin typeface="Times New Roman" panose="02020603050405020304" pitchFamily="18" charset="0"/>
            </a:endParaRPr>
          </a:p>
        </p:txBody>
      </p:sp>
      <p:sp>
        <p:nvSpPr>
          <p:cNvPr id="26628" name="WordArt 3"/>
          <p:cNvSpPr>
            <a:spLocks noChangeArrowheads="1" noChangeShapeType="1" noTextEdit="1"/>
          </p:cNvSpPr>
          <p:nvPr/>
        </p:nvSpPr>
        <p:spPr bwMode="auto">
          <a:xfrm>
            <a:off x="381000" y="304800"/>
            <a:ext cx="8305800" cy="102711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dirty="0" smtClean="0">
                <a:solidFill>
                  <a:schemeClr val="tx2"/>
                </a:solidFill>
                <a:effectLst>
                  <a:outerShdw dist="45791" dir="2021404" algn="ctr" rotWithShape="0">
                    <a:srgbClr val="C0C0C0"/>
                  </a:outerShdw>
                </a:effectLst>
                <a:cs typeface="Times New Roman" panose="02020603050405020304" pitchFamily="18" charset="0"/>
              </a:rPr>
              <a:t>Deriving the LR Supply Curve</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TextBox 1"/>
              <p:cNvSpPr txBox="1"/>
              <p:nvPr/>
            </p:nvSpPr>
            <p:spPr>
              <a:xfrm>
                <a:off x="3581400" y="5887179"/>
                <a:ext cx="2514600" cy="827471"/>
              </a:xfrm>
              <a:prstGeom prst="rect">
                <a:avLst/>
              </a:prstGeom>
              <a:solidFill>
                <a:schemeClr val="accent6">
                  <a:lumMod val="75000"/>
                </a:schemeClr>
              </a:solidFill>
              <a:ln>
                <a:solidFill>
                  <a:srgbClr val="000000"/>
                </a:solidFill>
              </a:ln>
            </p:spPr>
            <p:txBody>
              <a:bodyPr wrap="square" rtlCol="0">
                <a:spAutoFit/>
              </a:bodyPr>
              <a:lstStyle/>
              <a:p>
                <a:pPr marL="0" lvl="2" algn="ctr"/>
                <a14:m>
                  <m:oMathPara xmlns:m="http://schemas.openxmlformats.org/officeDocument/2006/math">
                    <m:oMathParaPr>
                      <m:jc m:val="centerGroup"/>
                    </m:oMathParaPr>
                    <m:oMath xmlns:m="http://schemas.openxmlformats.org/officeDocument/2006/math">
                      <m:r>
                        <a:rPr lang="en-US" altLang="en-US" sz="2800" b="0" i="1" smtClean="0">
                          <a:latin typeface="Cambria Math" panose="02040503050406030204" pitchFamily="18" charset="0"/>
                        </a:rPr>
                        <m:t>𝑞</m:t>
                      </m:r>
                      <m:r>
                        <a:rPr lang="en-US" altLang="en-US" sz="2800" b="0" i="1" smtClean="0">
                          <a:latin typeface="Cambria Math" panose="02040503050406030204" pitchFamily="18" charset="0"/>
                        </a:rPr>
                        <m:t>= </m:t>
                      </m:r>
                      <m:f>
                        <m:fPr>
                          <m:ctrlPr>
                            <a:rPr lang="en-US" altLang="en-US" sz="2800" b="0" i="1" smtClean="0">
                              <a:latin typeface="Cambria Math" panose="02040503050406030204" pitchFamily="18" charset="0"/>
                            </a:rPr>
                          </m:ctrlPr>
                        </m:fPr>
                        <m:num>
                          <m:r>
                            <a:rPr lang="en-US" altLang="en-US" sz="2800" b="0" i="1" smtClean="0">
                              <a:latin typeface="Cambria Math" panose="02040503050406030204" pitchFamily="18" charset="0"/>
                            </a:rPr>
                            <m:t>𝑝</m:t>
                          </m:r>
                        </m:num>
                        <m:den>
                          <m:r>
                            <a:rPr lang="en-US" altLang="en-US" sz="2800" b="0" i="1" smtClean="0">
                              <a:latin typeface="Cambria Math" panose="02040503050406030204" pitchFamily="18" charset="0"/>
                            </a:rPr>
                            <m:t>2</m:t>
                          </m:r>
                        </m:den>
                      </m:f>
                      <m:r>
                        <a:rPr lang="en-US" altLang="en-US" sz="2800" b="0" i="0" smtClean="0">
                          <a:latin typeface="Cambria Math" panose="02040503050406030204" pitchFamily="18" charset="0"/>
                        </a:rPr>
                        <m:t> −10</m:t>
                      </m:r>
                    </m:oMath>
                  </m:oMathPara>
                </a14:m>
                <a:endParaRPr lang="en-CA" altLang="en-US" sz="2800" dirty="0"/>
              </a:p>
            </p:txBody>
          </p:sp>
        </mc:Choice>
        <mc:Fallback xmlns="">
          <p:sp>
            <p:nvSpPr>
              <p:cNvPr id="2" name="TextBox 1"/>
              <p:cNvSpPr txBox="1">
                <a:spLocks noRot="1" noChangeAspect="1" noMove="1" noResize="1" noEditPoints="1" noAdjustHandles="1" noChangeArrowheads="1" noChangeShapeType="1" noTextEdit="1"/>
              </p:cNvSpPr>
              <p:nvPr/>
            </p:nvSpPr>
            <p:spPr>
              <a:xfrm>
                <a:off x="3581400" y="5887179"/>
                <a:ext cx="2514600" cy="827471"/>
              </a:xfrm>
              <a:prstGeom prst="rect">
                <a:avLst/>
              </a:prstGeom>
              <a:blipFill rotWithShape="0">
                <a:blip r:embed="rId3"/>
                <a:stretch>
                  <a:fillRect/>
                </a:stretch>
              </a:blipFill>
              <a:ln>
                <a:solidFill>
                  <a:srgbClr val="000000"/>
                </a:solidFill>
              </a:ln>
            </p:spPr>
            <p:txBody>
              <a:bodyPr/>
              <a:lstStyle/>
              <a:p>
                <a:r>
                  <a:rPr lang="en-CA">
                    <a:noFill/>
                  </a:rPr>
                  <a:t> </a:t>
                </a:r>
              </a:p>
            </p:txBody>
          </p:sp>
        </mc:Fallback>
      </mc:AlternateContent>
    </p:spTree>
    <p:extLst>
      <p:ext uri="{BB962C8B-B14F-4D97-AF65-F5344CB8AC3E}">
        <p14:creationId xmlns:p14="http://schemas.microsoft.com/office/powerpoint/2010/main" val="260005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27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27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278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278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278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0278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0278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750" fill="hold"/>
                                        <p:tgtEl>
                                          <p:spTgt spid="2"/>
                                        </p:tgtEl>
                                        <p:attrNameLst>
                                          <p:attrName>ppt_w</p:attrName>
                                        </p:attrNameLst>
                                      </p:cBhvr>
                                      <p:tavLst>
                                        <p:tav tm="0">
                                          <p:val>
                                            <p:fltVal val="0"/>
                                          </p:val>
                                        </p:tav>
                                        <p:tav tm="100000">
                                          <p:val>
                                            <p:strVal val="#ppt_w"/>
                                          </p:val>
                                        </p:tav>
                                      </p:tavLst>
                                    </p:anim>
                                    <p:anim calcmode="lin" valueType="num">
                                      <p:cBhvr>
                                        <p:cTn id="36" dur="750" fill="hold"/>
                                        <p:tgtEl>
                                          <p:spTgt spid="2"/>
                                        </p:tgtEl>
                                        <p:attrNameLst>
                                          <p:attrName>ppt_h</p:attrName>
                                        </p:attrNameLst>
                                      </p:cBhvr>
                                      <p:tavLst>
                                        <p:tav tm="0">
                                          <p:val>
                                            <p:fltVal val="0"/>
                                          </p:val>
                                        </p:tav>
                                        <p:tav tm="100000">
                                          <p:val>
                                            <p:strVal val="#ppt_h"/>
                                          </p:val>
                                        </p:tav>
                                      </p:tavLst>
                                    </p:anim>
                                    <p:anim calcmode="lin" valueType="num">
                                      <p:cBhvr>
                                        <p:cTn id="37" dur="750" fill="hold"/>
                                        <p:tgtEl>
                                          <p:spTgt spid="2"/>
                                        </p:tgtEl>
                                        <p:attrNameLst>
                                          <p:attrName>style.rotation</p:attrName>
                                        </p:attrNameLst>
                                      </p:cBhvr>
                                      <p:tavLst>
                                        <p:tav tm="0">
                                          <p:val>
                                            <p:fltVal val="90"/>
                                          </p:val>
                                        </p:tav>
                                        <p:tav tm="100000">
                                          <p:val>
                                            <p:fltVal val="0"/>
                                          </p:val>
                                        </p:tav>
                                      </p:tavLst>
                                    </p:anim>
                                    <p:animEffect transition="in" filter="fade">
                                      <p:cBhvr>
                                        <p:cTn id="38"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786" grpId="0" build="p" bldLvl="3"/>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4C745443-6F5D-4514-8AE7-0F4349B6F774}" type="slidenum">
              <a:rPr lang="en-CA" altLang="en-US" sz="1400" smtClean="0"/>
              <a:pPr>
                <a:spcBef>
                  <a:spcPct val="0"/>
                </a:spcBef>
                <a:buFontTx/>
                <a:buNone/>
              </a:pPr>
              <a:t>25</a:t>
            </a:fld>
            <a:endParaRPr lang="en-CA" altLang="en-US" sz="1400" smtClean="0"/>
          </a:p>
        </p:txBody>
      </p:sp>
      <p:sp>
        <p:nvSpPr>
          <p:cNvPr id="54276" name="Line 3"/>
          <p:cNvSpPr>
            <a:spLocks noChangeShapeType="1"/>
          </p:cNvSpPr>
          <p:nvPr/>
        </p:nvSpPr>
        <p:spPr bwMode="auto">
          <a:xfrm>
            <a:off x="549275" y="6400800"/>
            <a:ext cx="61722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4277" name="Line 4"/>
          <p:cNvSpPr>
            <a:spLocks noChangeShapeType="1"/>
          </p:cNvSpPr>
          <p:nvPr/>
        </p:nvSpPr>
        <p:spPr bwMode="auto">
          <a:xfrm flipV="1">
            <a:off x="549275" y="914400"/>
            <a:ext cx="0" cy="54864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4280" name="Arc 7"/>
          <p:cNvSpPr>
            <a:spLocks/>
          </p:cNvSpPr>
          <p:nvPr/>
        </p:nvSpPr>
        <p:spPr bwMode="auto">
          <a:xfrm>
            <a:off x="549275" y="914400"/>
            <a:ext cx="6553200" cy="2514600"/>
          </a:xfrm>
          <a:custGeom>
            <a:avLst/>
            <a:gdLst>
              <a:gd name="T0" fmla="*/ 2147483646 w 32346"/>
              <a:gd name="T1" fmla="*/ 2147483646 h 21600"/>
              <a:gd name="T2" fmla="*/ 0 w 32346"/>
              <a:gd name="T3" fmla="*/ 2147483646 h 21600"/>
              <a:gd name="T4" fmla="*/ 2147483646 w 32346"/>
              <a:gd name="T5" fmla="*/ 0 h 21600"/>
              <a:gd name="T6" fmla="*/ 0 60000 65536"/>
              <a:gd name="T7" fmla="*/ 0 60000 65536"/>
              <a:gd name="T8" fmla="*/ 0 60000 65536"/>
              <a:gd name="T9" fmla="*/ 0 w 32346"/>
              <a:gd name="T10" fmla="*/ 0 h 21600"/>
              <a:gd name="T11" fmla="*/ 32346 w 32346"/>
              <a:gd name="T12" fmla="*/ 21600 h 21600"/>
            </a:gdLst>
            <a:ahLst/>
            <a:cxnLst>
              <a:cxn ang="T6">
                <a:pos x="T0" y="T1"/>
              </a:cxn>
              <a:cxn ang="T7">
                <a:pos x="T2" y="T3"/>
              </a:cxn>
              <a:cxn ang="T8">
                <a:pos x="T4" y="T5"/>
              </a:cxn>
            </a:cxnLst>
            <a:rect l="T9" t="T10" r="T11" b="T12"/>
            <a:pathLst>
              <a:path w="32346" h="21600" fill="none" extrusionOk="0">
                <a:moveTo>
                  <a:pt x="32345" y="9718"/>
                </a:moveTo>
                <a:cubicBezTo>
                  <a:pt x="28675" y="17004"/>
                  <a:pt x="21213" y="21599"/>
                  <a:pt x="13056" y="21600"/>
                </a:cubicBezTo>
                <a:cubicBezTo>
                  <a:pt x="8341" y="21600"/>
                  <a:pt x="3756" y="20057"/>
                  <a:pt x="0" y="17207"/>
                </a:cubicBezTo>
              </a:path>
              <a:path w="32346" h="21600" stroke="0" extrusionOk="0">
                <a:moveTo>
                  <a:pt x="32345" y="9718"/>
                </a:moveTo>
                <a:cubicBezTo>
                  <a:pt x="28675" y="17004"/>
                  <a:pt x="21213" y="21599"/>
                  <a:pt x="13056" y="21600"/>
                </a:cubicBezTo>
                <a:cubicBezTo>
                  <a:pt x="8341" y="21600"/>
                  <a:pt x="3756" y="20057"/>
                  <a:pt x="0" y="17207"/>
                </a:cubicBezTo>
                <a:lnTo>
                  <a:pt x="13056" y="0"/>
                </a:lnTo>
                <a:lnTo>
                  <a:pt x="32345" y="9718"/>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4281" name="Arc 10"/>
          <p:cNvSpPr>
            <a:spLocks/>
          </p:cNvSpPr>
          <p:nvPr/>
        </p:nvSpPr>
        <p:spPr bwMode="auto">
          <a:xfrm>
            <a:off x="549275" y="990600"/>
            <a:ext cx="3733800" cy="2854325"/>
          </a:xfrm>
          <a:custGeom>
            <a:avLst/>
            <a:gdLst>
              <a:gd name="T0" fmla="*/ 2147483646 w 36638"/>
              <a:gd name="T1" fmla="*/ 2147483646 h 21600"/>
              <a:gd name="T2" fmla="*/ 0 w 36638"/>
              <a:gd name="T3" fmla="*/ 2147483646 h 21600"/>
              <a:gd name="T4" fmla="*/ 2147483646 w 36638"/>
              <a:gd name="T5" fmla="*/ 0 h 21600"/>
              <a:gd name="T6" fmla="*/ 0 60000 65536"/>
              <a:gd name="T7" fmla="*/ 0 60000 65536"/>
              <a:gd name="T8" fmla="*/ 0 60000 65536"/>
              <a:gd name="T9" fmla="*/ 0 w 36638"/>
              <a:gd name="T10" fmla="*/ 0 h 21600"/>
              <a:gd name="T11" fmla="*/ 36638 w 36638"/>
              <a:gd name="T12" fmla="*/ 21600 h 21600"/>
            </a:gdLst>
            <a:ahLst/>
            <a:cxnLst>
              <a:cxn ang="T6">
                <a:pos x="T0" y="T1"/>
              </a:cxn>
              <a:cxn ang="T7">
                <a:pos x="T2" y="T3"/>
              </a:cxn>
              <a:cxn ang="T8">
                <a:pos x="T4" y="T5"/>
              </a:cxn>
            </a:cxnLst>
            <a:rect l="T9" t="T10" r="T11" b="T12"/>
            <a:pathLst>
              <a:path w="36638" h="21600" fill="none" extrusionOk="0">
                <a:moveTo>
                  <a:pt x="36638" y="4099"/>
                </a:moveTo>
                <a:cubicBezTo>
                  <a:pt x="34674" y="14259"/>
                  <a:pt x="25779" y="21599"/>
                  <a:pt x="15431" y="21600"/>
                </a:cubicBezTo>
                <a:cubicBezTo>
                  <a:pt x="9624" y="21600"/>
                  <a:pt x="4063" y="19262"/>
                  <a:pt x="0" y="15114"/>
                </a:cubicBezTo>
              </a:path>
              <a:path w="36638" h="21600" stroke="0" extrusionOk="0">
                <a:moveTo>
                  <a:pt x="36638" y="4099"/>
                </a:moveTo>
                <a:cubicBezTo>
                  <a:pt x="34674" y="14259"/>
                  <a:pt x="25779" y="21599"/>
                  <a:pt x="15431" y="21600"/>
                </a:cubicBezTo>
                <a:cubicBezTo>
                  <a:pt x="9624" y="21600"/>
                  <a:pt x="4063" y="19262"/>
                  <a:pt x="0" y="15114"/>
                </a:cubicBezTo>
                <a:lnTo>
                  <a:pt x="15431" y="0"/>
                </a:lnTo>
                <a:lnTo>
                  <a:pt x="36638" y="4099"/>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4283" name="Text Box 13"/>
          <p:cNvSpPr txBox="1">
            <a:spLocks noChangeArrowheads="1"/>
          </p:cNvSpPr>
          <p:nvPr/>
        </p:nvSpPr>
        <p:spPr bwMode="auto">
          <a:xfrm>
            <a:off x="6877050" y="6165850"/>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54284" name="Text Box 14"/>
          <p:cNvSpPr txBox="1">
            <a:spLocks noChangeArrowheads="1"/>
          </p:cNvSpPr>
          <p:nvPr/>
        </p:nvSpPr>
        <p:spPr bwMode="auto">
          <a:xfrm>
            <a:off x="228600" y="422275"/>
            <a:ext cx="3722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dirty="0" smtClean="0">
                <a:latin typeface="Times New Roman" panose="02020603050405020304" pitchFamily="18" charset="0"/>
              </a:rPr>
              <a:t>P</a:t>
            </a:r>
            <a:endParaRPr lang="en-GB" altLang="en-US" sz="2400" b="1" dirty="0">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54287" name="Text Box 24"/>
              <p:cNvSpPr txBox="1">
                <a:spLocks noChangeArrowheads="1"/>
              </p:cNvSpPr>
              <p:nvPr/>
            </p:nvSpPr>
            <p:spPr bwMode="auto">
              <a:xfrm>
                <a:off x="3473216" y="3614092"/>
                <a:ext cx="5670784" cy="2677656"/>
              </a:xfrm>
              <a:prstGeom prst="rect">
                <a:avLst/>
              </a:prstGeom>
              <a:solidFill>
                <a:schemeClr val="accent6">
                  <a:lumMod val="75000"/>
                </a:schemeClr>
              </a:solidFill>
              <a:ln w="9525">
                <a:solidFill>
                  <a:srgbClr val="000000"/>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dirty="0" smtClean="0">
                    <a:latin typeface="Times New Roman" panose="02020603050405020304" pitchFamily="18" charset="0"/>
                  </a:rPr>
                  <a:t>1 – The firm will only operate if its profit is not negative.</a:t>
                </a:r>
              </a:p>
              <a:p>
                <a:pPr>
                  <a:spcBef>
                    <a:spcPct val="0"/>
                  </a:spcBef>
                  <a:buFontTx/>
                  <a:buNone/>
                </a:pPr>
                <a:r>
                  <a:rPr lang="en-GB" altLang="en-US" sz="2400" b="1" dirty="0" smtClean="0">
                    <a:latin typeface="Times New Roman" panose="02020603050405020304" pitchFamily="18" charset="0"/>
                  </a:rPr>
                  <a:t>2 – The firm will only operate if </a:t>
                </a:r>
                <a14:m>
                  <m:oMath xmlns:m="http://schemas.openxmlformats.org/officeDocument/2006/math">
                    <m:r>
                      <a:rPr lang="en-US" altLang="en-US" sz="2400" b="1" i="1" smtClean="0">
                        <a:latin typeface="Cambria Math" panose="02040503050406030204" pitchFamily="18" charset="0"/>
                      </a:rPr>
                      <m:t>𝑷</m:t>
                    </m:r>
                    <m:r>
                      <a:rPr lang="en-US" altLang="en-US" sz="2400" b="1" i="1" smtClean="0">
                        <a:latin typeface="Cambria Math" panose="02040503050406030204" pitchFamily="18" charset="0"/>
                        <a:ea typeface="Cambria Math" panose="02040503050406030204" pitchFamily="18" charset="0"/>
                      </a:rPr>
                      <m:t>≥</m:t>
                    </m:r>
                  </m:oMath>
                </a14:m>
                <a:r>
                  <a:rPr lang="en-GB" altLang="en-US" sz="2400" b="1" dirty="0" smtClean="0">
                    <a:latin typeface="Times New Roman" panose="02020603050405020304" pitchFamily="18" charset="0"/>
                  </a:rPr>
                  <a:t> AC</a:t>
                </a:r>
                <a:endParaRPr lang="en-GB" altLang="en-US" sz="2400" b="1" dirty="0">
                  <a:latin typeface="Times New Roman" panose="02020603050405020304" pitchFamily="18" charset="0"/>
                </a:endParaRPr>
              </a:p>
              <a:p>
                <a:pPr>
                  <a:spcBef>
                    <a:spcPct val="0"/>
                  </a:spcBef>
                  <a:buFontTx/>
                  <a:buNone/>
                </a:pPr>
                <a:r>
                  <a:rPr lang="en-GB" altLang="en-US" sz="2400" b="1" dirty="0" smtClean="0">
                    <a:latin typeface="Times New Roman" panose="02020603050405020304" pitchFamily="18" charset="0"/>
                  </a:rPr>
                  <a:t>3 – The minimum price on the MC (Supply) curve where the firm will run is where MC=AC</a:t>
                </a:r>
              </a:p>
              <a:p>
                <a:pPr>
                  <a:spcBef>
                    <a:spcPct val="0"/>
                  </a:spcBef>
                  <a:buFontTx/>
                  <a:buNone/>
                </a:pPr>
                <a:r>
                  <a:rPr lang="en-GB" altLang="en-US" sz="2400" b="1" dirty="0" smtClean="0">
                    <a:latin typeface="Times New Roman" panose="02020603050405020304" pitchFamily="18" charset="0"/>
                  </a:rPr>
                  <a:t>P</a:t>
                </a:r>
                <a:r>
                  <a:rPr lang="en-GB" altLang="en-US" sz="2400" b="1" baseline="-25000" dirty="0" smtClean="0">
                    <a:latin typeface="Times New Roman" panose="02020603050405020304" pitchFamily="18" charset="0"/>
                  </a:rPr>
                  <a:t>S</a:t>
                </a:r>
                <a:r>
                  <a:rPr lang="en-GB" altLang="en-US" sz="2400" b="1" dirty="0" smtClean="0">
                    <a:latin typeface="Times New Roman" panose="02020603050405020304" pitchFamily="18" charset="0"/>
                  </a:rPr>
                  <a:t> = shut-down price</a:t>
                </a:r>
              </a:p>
            </p:txBody>
          </p:sp>
        </mc:Choice>
        <mc:Fallback xmlns="">
          <p:sp>
            <p:nvSpPr>
              <p:cNvPr id="54287" name="Text Box 24"/>
              <p:cNvSpPr txBox="1">
                <a:spLocks noRot="1" noChangeAspect="1" noMove="1" noResize="1" noEditPoints="1" noAdjustHandles="1" noChangeArrowheads="1" noChangeShapeType="1" noTextEdit="1"/>
              </p:cNvSpPr>
              <p:nvPr/>
            </p:nvSpPr>
            <p:spPr bwMode="auto">
              <a:xfrm>
                <a:off x="3473216" y="3614092"/>
                <a:ext cx="5670784" cy="2677656"/>
              </a:xfrm>
              <a:prstGeom prst="rect">
                <a:avLst/>
              </a:prstGeom>
              <a:blipFill rotWithShape="0">
                <a:blip r:embed="rId3"/>
                <a:stretch>
                  <a:fillRect l="-1609" t="-1587" b="-4082"/>
                </a:stretch>
              </a:blipFill>
              <a:ln w="9525">
                <a:solidFill>
                  <a:srgbClr val="000000"/>
                </a:solidFill>
                <a:miter lim="800000"/>
                <a:headEnd/>
                <a:tailEnd/>
              </a:ln>
            </p:spPr>
            <p:txBody>
              <a:bodyPr/>
              <a:lstStyle/>
              <a:p>
                <a:r>
                  <a:rPr lang="en-CA">
                    <a:noFill/>
                  </a:rPr>
                  <a:t> </a:t>
                </a:r>
              </a:p>
            </p:txBody>
          </p:sp>
        </mc:Fallback>
      </mc:AlternateContent>
      <p:sp>
        <p:nvSpPr>
          <p:cNvPr id="54288" name="Text Box 25"/>
          <p:cNvSpPr txBox="1">
            <a:spLocks noChangeArrowheads="1"/>
          </p:cNvSpPr>
          <p:nvPr/>
        </p:nvSpPr>
        <p:spPr bwMode="auto">
          <a:xfrm>
            <a:off x="4191000" y="1108075"/>
            <a:ext cx="692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MC</a:t>
            </a:r>
          </a:p>
        </p:txBody>
      </p:sp>
      <p:sp>
        <p:nvSpPr>
          <p:cNvPr id="54289" name="Text Box 26"/>
          <p:cNvSpPr txBox="1">
            <a:spLocks noChangeArrowheads="1"/>
          </p:cNvSpPr>
          <p:nvPr/>
        </p:nvSpPr>
        <p:spPr bwMode="auto">
          <a:xfrm>
            <a:off x="6934200" y="1641475"/>
            <a:ext cx="625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AC</a:t>
            </a:r>
          </a:p>
        </p:txBody>
      </p:sp>
      <p:sp>
        <p:nvSpPr>
          <p:cNvPr id="54290" name="Arc 28"/>
          <p:cNvSpPr>
            <a:spLocks/>
          </p:cNvSpPr>
          <p:nvPr/>
        </p:nvSpPr>
        <p:spPr bwMode="auto">
          <a:xfrm>
            <a:off x="2106613" y="990600"/>
            <a:ext cx="2160587" cy="2435225"/>
          </a:xfrm>
          <a:custGeom>
            <a:avLst/>
            <a:gdLst>
              <a:gd name="T0" fmla="*/ 2147483646 w 21207"/>
              <a:gd name="T1" fmla="*/ 2147483646 h 18432"/>
              <a:gd name="T2" fmla="*/ 2147483646 w 21207"/>
              <a:gd name="T3" fmla="*/ 2147483646 h 18432"/>
              <a:gd name="T4" fmla="*/ 0 w 21207"/>
              <a:gd name="T5" fmla="*/ 0 h 18432"/>
              <a:gd name="T6" fmla="*/ 0 60000 65536"/>
              <a:gd name="T7" fmla="*/ 0 60000 65536"/>
              <a:gd name="T8" fmla="*/ 0 60000 65536"/>
              <a:gd name="T9" fmla="*/ 0 w 21207"/>
              <a:gd name="T10" fmla="*/ 0 h 18432"/>
              <a:gd name="T11" fmla="*/ 21207 w 21207"/>
              <a:gd name="T12" fmla="*/ 18432 h 18432"/>
            </a:gdLst>
            <a:ahLst/>
            <a:cxnLst>
              <a:cxn ang="T6">
                <a:pos x="T0" y="T1"/>
              </a:cxn>
              <a:cxn ang="T7">
                <a:pos x="T2" y="T3"/>
              </a:cxn>
              <a:cxn ang="T8">
                <a:pos x="T4" y="T5"/>
              </a:cxn>
            </a:cxnLst>
            <a:rect l="T9" t="T10" r="T11" b="T12"/>
            <a:pathLst>
              <a:path w="21207" h="18432" fill="none" extrusionOk="0">
                <a:moveTo>
                  <a:pt x="21207" y="4099"/>
                </a:moveTo>
                <a:cubicBezTo>
                  <a:pt x="20054" y="10062"/>
                  <a:pt x="16444" y="15265"/>
                  <a:pt x="11261" y="18431"/>
                </a:cubicBezTo>
              </a:path>
              <a:path w="21207" h="18432" stroke="0" extrusionOk="0">
                <a:moveTo>
                  <a:pt x="21207" y="4099"/>
                </a:moveTo>
                <a:cubicBezTo>
                  <a:pt x="20054" y="10062"/>
                  <a:pt x="16444" y="15265"/>
                  <a:pt x="11261" y="18431"/>
                </a:cubicBezTo>
                <a:lnTo>
                  <a:pt x="0" y="0"/>
                </a:lnTo>
                <a:lnTo>
                  <a:pt x="21207" y="4099"/>
                </a:lnTo>
                <a:close/>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4291" name="Text Box 29"/>
          <p:cNvSpPr txBox="1">
            <a:spLocks noChangeArrowheads="1"/>
          </p:cNvSpPr>
          <p:nvPr/>
        </p:nvSpPr>
        <p:spPr bwMode="auto">
          <a:xfrm>
            <a:off x="4572000" y="1524000"/>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a:t>
            </a:r>
          </a:p>
        </p:txBody>
      </p:sp>
      <p:sp>
        <p:nvSpPr>
          <p:cNvPr id="21" name="WordArt 2"/>
          <p:cNvSpPr>
            <a:spLocks noChangeArrowheads="1" noChangeShapeType="1" noTextEdit="1"/>
          </p:cNvSpPr>
          <p:nvPr/>
        </p:nvSpPr>
        <p:spPr bwMode="auto">
          <a:xfrm>
            <a:off x="647296" y="220663"/>
            <a:ext cx="8344304"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Long </a:t>
            </a:r>
            <a:r>
              <a:rPr lang="en-CA" sz="3600" kern="10" dirty="0">
                <a:solidFill>
                  <a:schemeClr val="tx2"/>
                </a:solidFill>
                <a:effectLst>
                  <a:outerShdw dist="45791" dir="2021404" algn="ctr" rotWithShape="0">
                    <a:srgbClr val="C0C0C0"/>
                  </a:outerShdw>
                </a:effectLst>
                <a:cs typeface="Times New Roman" panose="02020603050405020304" pitchFamily="18" charset="0"/>
              </a:rPr>
              <a:t>Run </a:t>
            </a: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Shut-Down Price</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cxnSp>
        <p:nvCxnSpPr>
          <p:cNvPr id="3" name="Straight Arrow Connector 2"/>
          <p:cNvCxnSpPr>
            <a:stCxn id="54287" idx="1"/>
          </p:cNvCxnSpPr>
          <p:nvPr/>
        </p:nvCxnSpPr>
        <p:spPr>
          <a:xfrm flipH="1" flipV="1">
            <a:off x="3285565" y="3492526"/>
            <a:ext cx="187651" cy="1460394"/>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4" name="Line 22"/>
          <p:cNvSpPr>
            <a:spLocks noChangeShapeType="1"/>
          </p:cNvSpPr>
          <p:nvPr/>
        </p:nvSpPr>
        <p:spPr bwMode="auto">
          <a:xfrm flipH="1">
            <a:off x="549275" y="3425825"/>
            <a:ext cx="2727325"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25" name="Text Box 14"/>
          <p:cNvSpPr txBox="1">
            <a:spLocks noChangeArrowheads="1"/>
          </p:cNvSpPr>
          <p:nvPr/>
        </p:nvSpPr>
        <p:spPr bwMode="auto">
          <a:xfrm>
            <a:off x="50429" y="3195935"/>
            <a:ext cx="4523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dirty="0" smtClean="0">
                <a:latin typeface="Times New Roman" panose="02020603050405020304" pitchFamily="18" charset="0"/>
              </a:rPr>
              <a:t>P</a:t>
            </a:r>
            <a:r>
              <a:rPr lang="en-GB" altLang="en-US" sz="2400" b="1" baseline="-25000" dirty="0">
                <a:latin typeface="Times New Roman" panose="02020603050405020304" pitchFamily="18" charset="0"/>
              </a:rPr>
              <a:t>s</a:t>
            </a:r>
            <a:endParaRPr lang="en-GB" altLang="en-US" sz="2400" b="1" dirty="0">
              <a:latin typeface="Times New Roman" panose="02020603050405020304" pitchFamily="18" charset="0"/>
            </a:endParaRPr>
          </a:p>
        </p:txBody>
      </p:sp>
    </p:spTree>
    <p:extLst>
      <p:ext uri="{BB962C8B-B14F-4D97-AF65-F5344CB8AC3E}">
        <p14:creationId xmlns:p14="http://schemas.microsoft.com/office/powerpoint/2010/main" val="317421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87">
                                            <p:bg/>
                                          </p:spTgt>
                                        </p:tgtEl>
                                        <p:attrNameLst>
                                          <p:attrName>style.visibility</p:attrName>
                                        </p:attrNameLst>
                                      </p:cBhvr>
                                      <p:to>
                                        <p:strVal val="visible"/>
                                      </p:to>
                                    </p:set>
                                    <p:anim calcmode="lin" valueType="num">
                                      <p:cBhvr additive="base">
                                        <p:cTn id="7" dur="500" fill="hold"/>
                                        <p:tgtEl>
                                          <p:spTgt spid="54287">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4287">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287">
                                            <p:txEl>
                                              <p:pRg st="0" end="0"/>
                                            </p:txEl>
                                          </p:spTgt>
                                        </p:tgtEl>
                                        <p:attrNameLst>
                                          <p:attrName>style.visibility</p:attrName>
                                        </p:attrNameLst>
                                      </p:cBhvr>
                                      <p:to>
                                        <p:strVal val="visible"/>
                                      </p:to>
                                    </p:set>
                                    <p:anim calcmode="lin" valueType="num">
                                      <p:cBhvr additive="base">
                                        <p:cTn id="13" dur="500" fill="hold"/>
                                        <p:tgtEl>
                                          <p:spTgt spid="542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287">
                                            <p:txEl>
                                              <p:pRg st="1" end="1"/>
                                            </p:txEl>
                                          </p:spTgt>
                                        </p:tgtEl>
                                        <p:attrNameLst>
                                          <p:attrName>style.visibility</p:attrName>
                                        </p:attrNameLst>
                                      </p:cBhvr>
                                      <p:to>
                                        <p:strVal val="visible"/>
                                      </p:to>
                                    </p:set>
                                    <p:anim calcmode="lin" valueType="num">
                                      <p:cBhvr additive="base">
                                        <p:cTn id="19" dur="500" fill="hold"/>
                                        <p:tgtEl>
                                          <p:spTgt spid="5428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4287">
                                            <p:txEl>
                                              <p:pRg st="2" end="2"/>
                                            </p:txEl>
                                          </p:spTgt>
                                        </p:tgtEl>
                                        <p:attrNameLst>
                                          <p:attrName>style.visibility</p:attrName>
                                        </p:attrNameLst>
                                      </p:cBhvr>
                                      <p:to>
                                        <p:strVal val="visible"/>
                                      </p:to>
                                    </p:set>
                                    <p:anim calcmode="lin" valueType="num">
                                      <p:cBhvr additive="base">
                                        <p:cTn id="25" dur="500" fill="hold"/>
                                        <p:tgtEl>
                                          <p:spTgt spid="5428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additive="base">
                                        <p:cTn id="31" dur="500" fill="hold"/>
                                        <p:tgtEl>
                                          <p:spTgt spid="3"/>
                                        </p:tgtEl>
                                        <p:attrNameLst>
                                          <p:attrName>ppt_x</p:attrName>
                                        </p:attrNameLst>
                                      </p:cBhvr>
                                      <p:tavLst>
                                        <p:tav tm="0">
                                          <p:val>
                                            <p:strVal val="#ppt_x"/>
                                          </p:val>
                                        </p:tav>
                                        <p:tav tm="100000">
                                          <p:val>
                                            <p:strVal val="#ppt_x"/>
                                          </p:val>
                                        </p:tav>
                                      </p:tavLst>
                                    </p:anim>
                                    <p:anim calcmode="lin" valueType="num">
                                      <p:cBhvr additive="base">
                                        <p:cTn id="3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additive="base">
                                        <p:cTn id="37" dur="500" fill="hold"/>
                                        <p:tgtEl>
                                          <p:spTgt spid="24"/>
                                        </p:tgtEl>
                                        <p:attrNameLst>
                                          <p:attrName>ppt_x</p:attrName>
                                        </p:attrNameLst>
                                      </p:cBhvr>
                                      <p:tavLst>
                                        <p:tav tm="0">
                                          <p:val>
                                            <p:strVal val="#ppt_x"/>
                                          </p:val>
                                        </p:tav>
                                        <p:tav tm="100000">
                                          <p:val>
                                            <p:strVal val="#ppt_x"/>
                                          </p:val>
                                        </p:tav>
                                      </p:tavLst>
                                    </p:anim>
                                    <p:anim calcmode="lin" valueType="num">
                                      <p:cBhvr additive="base">
                                        <p:cTn id="38" dur="500" fill="hold"/>
                                        <p:tgtEl>
                                          <p:spTgt spid="24"/>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ppt_x"/>
                                          </p:val>
                                        </p:tav>
                                        <p:tav tm="100000">
                                          <p:val>
                                            <p:strVal val="#ppt_x"/>
                                          </p:val>
                                        </p:tav>
                                      </p:tavLst>
                                    </p:anim>
                                    <p:anim calcmode="lin" valueType="num">
                                      <p:cBhvr additive="base">
                                        <p:cTn id="4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54287">
                                            <p:txEl>
                                              <p:pRg st="3" end="3"/>
                                            </p:txEl>
                                          </p:spTgt>
                                        </p:tgtEl>
                                        <p:attrNameLst>
                                          <p:attrName>style.visibility</p:attrName>
                                        </p:attrNameLst>
                                      </p:cBhvr>
                                      <p:to>
                                        <p:strVal val="visible"/>
                                      </p:to>
                                    </p:set>
                                    <p:anim calcmode="lin" valueType="num">
                                      <p:cBhvr additive="base">
                                        <p:cTn id="47" dur="500" fill="hold"/>
                                        <p:tgtEl>
                                          <p:spTgt spid="54287">
                                            <p:txEl>
                                              <p:pRg st="3" end="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542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7" grpId="0" uiExpand="1" build="p" animBg="1"/>
      <p:bldP spid="24" grpId="0" animBg="1"/>
      <p:bldP spid="2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8683DE89-59FA-4785-835B-6E91E2FE0532}" type="slidenum">
              <a:rPr lang="en-CA" altLang="en-US" sz="1400" smtClean="0"/>
              <a:pPr>
                <a:spcBef>
                  <a:spcPct val="0"/>
                </a:spcBef>
                <a:buFontTx/>
                <a:buNone/>
              </a:pPr>
              <a:t>26</a:t>
            </a:fld>
            <a:endParaRPr lang="en-CA" altLang="en-US" sz="1400" smtClean="0"/>
          </a:p>
        </p:txBody>
      </p:sp>
      <p:sp>
        <p:nvSpPr>
          <p:cNvPr id="51203" name="WordArt 2"/>
          <p:cNvSpPr>
            <a:spLocks noChangeArrowheads="1" noChangeShapeType="1" noTextEdit="1"/>
          </p:cNvSpPr>
          <p:nvPr/>
        </p:nvSpPr>
        <p:spPr bwMode="auto">
          <a:xfrm>
            <a:off x="228600" y="381000"/>
            <a:ext cx="86106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Calculating LR Shut-Down Price</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487427" name="Text Box 3"/>
          <p:cNvSpPr txBox="1">
            <a:spLocks noChangeArrowheads="1"/>
          </p:cNvSpPr>
          <p:nvPr/>
        </p:nvSpPr>
        <p:spPr bwMode="auto">
          <a:xfrm>
            <a:off x="0" y="1371600"/>
            <a:ext cx="914400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marL="228600" lvl="2">
              <a:spcBef>
                <a:spcPct val="0"/>
              </a:spcBef>
              <a:buFontTx/>
              <a:buNone/>
            </a:pPr>
            <a:r>
              <a:rPr lang="en-CA" altLang="en-US" dirty="0" smtClean="0">
                <a:latin typeface="Times New Roman" panose="02020603050405020304" pitchFamily="18" charset="0"/>
              </a:rPr>
              <a:t>Step 1:			 MC = AC</a:t>
            </a:r>
          </a:p>
          <a:p>
            <a:pPr marL="228600" lvl="2" algn="ctr">
              <a:spcBef>
                <a:spcPct val="0"/>
              </a:spcBef>
              <a:buFontTx/>
              <a:buNone/>
            </a:pPr>
            <a:r>
              <a:rPr lang="en-US" altLang="en-US" dirty="0" smtClean="0">
                <a:latin typeface="Times New Roman" panose="02020603050405020304" pitchFamily="18" charset="0"/>
              </a:rPr>
              <a:t>20+2Q = 20+Q</a:t>
            </a:r>
            <a:endParaRPr lang="en-CA" altLang="en-US" dirty="0" smtClean="0">
              <a:latin typeface="Times New Roman" panose="02020603050405020304" pitchFamily="18" charset="0"/>
            </a:endParaRPr>
          </a:p>
          <a:p>
            <a:pPr marL="228600" lvl="2" algn="ctr">
              <a:spcBef>
                <a:spcPct val="0"/>
              </a:spcBef>
              <a:buFontTx/>
              <a:buNone/>
            </a:pPr>
            <a:endParaRPr lang="en-CA" altLang="en-US" dirty="0" smtClean="0">
              <a:latin typeface="Times New Roman" panose="02020603050405020304" pitchFamily="18" charset="0"/>
            </a:endParaRPr>
          </a:p>
          <a:p>
            <a:pPr marL="228600" lvl="2">
              <a:spcBef>
                <a:spcPct val="0"/>
              </a:spcBef>
              <a:buFontTx/>
              <a:buNone/>
            </a:pPr>
            <a:r>
              <a:rPr lang="en-CA" altLang="en-US" dirty="0" smtClean="0">
                <a:latin typeface="Times New Roman" panose="02020603050405020304" pitchFamily="18" charset="0"/>
              </a:rPr>
              <a:t>Step 2: Solve for Q:</a:t>
            </a:r>
            <a:r>
              <a:rPr lang="en-CA" altLang="en-US" dirty="0">
                <a:latin typeface="Times New Roman" panose="02020603050405020304" pitchFamily="18" charset="0"/>
              </a:rPr>
              <a:t>	</a:t>
            </a:r>
            <a:r>
              <a:rPr lang="en-CA" altLang="en-US" dirty="0" smtClean="0">
                <a:latin typeface="Times New Roman" panose="02020603050405020304" pitchFamily="18" charset="0"/>
              </a:rPr>
              <a:t>	</a:t>
            </a:r>
            <a:r>
              <a:rPr lang="en-US" altLang="en-US" dirty="0" smtClean="0">
                <a:latin typeface="Times New Roman" panose="02020603050405020304" pitchFamily="18" charset="0"/>
              </a:rPr>
              <a:t>20+2Q = 20+Q</a:t>
            </a:r>
            <a:endParaRPr lang="en-CA" altLang="en-US" dirty="0" smtClean="0">
              <a:latin typeface="Times New Roman" panose="02020603050405020304" pitchFamily="18" charset="0"/>
            </a:endParaRPr>
          </a:p>
          <a:p>
            <a:pPr marL="228600" lvl="2" algn="ctr">
              <a:spcBef>
                <a:spcPct val="0"/>
              </a:spcBef>
              <a:buFontTx/>
              <a:buNone/>
            </a:pPr>
            <a:r>
              <a:rPr lang="en-US" altLang="en-US" dirty="0" smtClean="0">
                <a:latin typeface="Times New Roman" panose="02020603050405020304" pitchFamily="18" charset="0"/>
              </a:rPr>
              <a:t>				 Q = 0</a:t>
            </a:r>
          </a:p>
          <a:p>
            <a:pPr marL="228600" lvl="2" algn="ctr">
              <a:spcBef>
                <a:spcPct val="0"/>
              </a:spcBef>
              <a:buFontTx/>
              <a:buNone/>
            </a:pPr>
            <a:endParaRPr lang="en-US" altLang="en-US" dirty="0">
              <a:latin typeface="Times New Roman" panose="02020603050405020304" pitchFamily="18" charset="0"/>
            </a:endParaRPr>
          </a:p>
          <a:p>
            <a:pPr marL="228600" lvl="2">
              <a:spcBef>
                <a:spcPct val="0"/>
              </a:spcBef>
              <a:buFontTx/>
              <a:buNone/>
            </a:pPr>
            <a:r>
              <a:rPr lang="en-CA" altLang="en-US" dirty="0" smtClean="0">
                <a:latin typeface="Times New Roman" panose="02020603050405020304" pitchFamily="18" charset="0"/>
              </a:rPr>
              <a:t>Step 2: Solve for P</a:t>
            </a:r>
            <a:r>
              <a:rPr lang="en-CA" altLang="en-US" baseline="-25000" dirty="0" smtClean="0">
                <a:latin typeface="Times New Roman" panose="02020603050405020304" pitchFamily="18" charset="0"/>
              </a:rPr>
              <a:t>S</a:t>
            </a:r>
            <a:r>
              <a:rPr lang="en-CA" altLang="en-US" dirty="0" smtClean="0">
                <a:latin typeface="Times New Roman" panose="02020603050405020304" pitchFamily="18" charset="0"/>
              </a:rPr>
              <a:t> using MC:		</a:t>
            </a:r>
            <a:r>
              <a:rPr lang="en-US" altLang="en-US" dirty="0" smtClean="0">
                <a:latin typeface="Times New Roman" panose="02020603050405020304" pitchFamily="18" charset="0"/>
              </a:rPr>
              <a:t>P = MC</a:t>
            </a:r>
          </a:p>
          <a:p>
            <a:pPr marL="228600" lvl="2" algn="ctr">
              <a:spcBef>
                <a:spcPct val="0"/>
              </a:spcBef>
              <a:buNone/>
            </a:pPr>
            <a:r>
              <a:rPr lang="en-US" altLang="en-US" dirty="0" smtClean="0">
                <a:latin typeface="Times New Roman" panose="02020603050405020304" pitchFamily="18" charset="0"/>
              </a:rPr>
              <a:t>					                   P = 20  + Q</a:t>
            </a:r>
            <a:endParaRPr lang="en-US" altLang="en-US" dirty="0">
              <a:latin typeface="Times New Roman" panose="02020603050405020304" pitchFamily="18" charset="0"/>
            </a:endParaRPr>
          </a:p>
          <a:p>
            <a:pPr marL="228600" lvl="2" algn="ctr">
              <a:spcBef>
                <a:spcPct val="0"/>
              </a:spcBef>
              <a:buNone/>
            </a:pPr>
            <a:r>
              <a:rPr lang="en-US" altLang="en-US" dirty="0" smtClean="0">
                <a:latin typeface="Times New Roman" panose="02020603050405020304" pitchFamily="18" charset="0"/>
              </a:rPr>
              <a:t>							P = 20  + 0</a:t>
            </a:r>
          </a:p>
          <a:p>
            <a:pPr marL="228600" lvl="2" algn="ctr">
              <a:spcBef>
                <a:spcPct val="0"/>
              </a:spcBef>
              <a:buFontTx/>
              <a:buNone/>
            </a:pPr>
            <a:r>
              <a:rPr lang="en-US" altLang="en-US" dirty="0" smtClean="0">
                <a:latin typeface="Times New Roman" panose="02020603050405020304" pitchFamily="18" charset="0"/>
              </a:rPr>
              <a:t>						   P</a:t>
            </a:r>
            <a:r>
              <a:rPr lang="en-US" altLang="en-US" baseline="-25000" dirty="0" smtClean="0">
                <a:latin typeface="Times New Roman" panose="02020603050405020304" pitchFamily="18" charset="0"/>
              </a:rPr>
              <a:t>S </a:t>
            </a:r>
            <a:r>
              <a:rPr lang="en-US" altLang="en-US" dirty="0" smtClean="0">
                <a:latin typeface="Times New Roman" panose="02020603050405020304" pitchFamily="18" charset="0"/>
              </a:rPr>
              <a:t>= 20</a:t>
            </a:r>
          </a:p>
          <a:p>
            <a:pPr marL="228600" lvl="2" algn="ctr">
              <a:spcBef>
                <a:spcPct val="0"/>
              </a:spcBef>
              <a:buFontTx/>
              <a:buNone/>
            </a:pPr>
            <a:endParaRPr lang="en-US" altLang="en-US" dirty="0" smtClean="0">
              <a:latin typeface="Times New Roman" panose="02020603050405020304" pitchFamily="18" charset="0"/>
            </a:endParaRPr>
          </a:p>
          <a:p>
            <a:pPr algn="ctr">
              <a:spcBef>
                <a:spcPct val="0"/>
              </a:spcBef>
              <a:buFontTx/>
              <a:buNone/>
            </a:pPr>
            <a:endParaRPr lang="en-CA" altLang="en-US" dirty="0">
              <a:latin typeface="Tahoma" panose="020B0604030504040204" pitchFamily="34" charset="0"/>
            </a:endParaRPr>
          </a:p>
        </p:txBody>
      </p:sp>
    </p:spTree>
    <p:extLst>
      <p:ext uri="{BB962C8B-B14F-4D97-AF65-F5344CB8AC3E}">
        <p14:creationId xmlns:p14="http://schemas.microsoft.com/office/powerpoint/2010/main" val="2817650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74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74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74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742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742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7427">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87427">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8742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4C745443-6F5D-4514-8AE7-0F4349B6F774}" type="slidenum">
              <a:rPr lang="en-CA" altLang="en-US" sz="1400" smtClean="0"/>
              <a:pPr>
                <a:spcBef>
                  <a:spcPct val="0"/>
                </a:spcBef>
                <a:buFontTx/>
                <a:buNone/>
              </a:pPr>
              <a:t>27</a:t>
            </a:fld>
            <a:endParaRPr lang="en-CA" altLang="en-US" sz="1400" smtClean="0"/>
          </a:p>
        </p:txBody>
      </p:sp>
      <p:sp>
        <p:nvSpPr>
          <p:cNvPr id="54276" name="Line 3"/>
          <p:cNvSpPr>
            <a:spLocks noChangeShapeType="1"/>
          </p:cNvSpPr>
          <p:nvPr/>
        </p:nvSpPr>
        <p:spPr bwMode="auto">
          <a:xfrm>
            <a:off x="549275" y="6400800"/>
            <a:ext cx="61722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4277" name="Line 4"/>
          <p:cNvSpPr>
            <a:spLocks noChangeShapeType="1"/>
          </p:cNvSpPr>
          <p:nvPr/>
        </p:nvSpPr>
        <p:spPr bwMode="auto">
          <a:xfrm flipV="1">
            <a:off x="549275" y="914400"/>
            <a:ext cx="0" cy="54864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4283" name="Text Box 13"/>
          <p:cNvSpPr txBox="1">
            <a:spLocks noChangeArrowheads="1"/>
          </p:cNvSpPr>
          <p:nvPr/>
        </p:nvSpPr>
        <p:spPr bwMode="auto">
          <a:xfrm>
            <a:off x="6877050" y="6165850"/>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54284" name="Text Box 14"/>
          <p:cNvSpPr txBox="1">
            <a:spLocks noChangeArrowheads="1"/>
          </p:cNvSpPr>
          <p:nvPr/>
        </p:nvSpPr>
        <p:spPr bwMode="auto">
          <a:xfrm>
            <a:off x="228600" y="422275"/>
            <a:ext cx="3722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dirty="0" smtClean="0">
                <a:latin typeface="Times New Roman" panose="02020603050405020304" pitchFamily="18" charset="0"/>
              </a:rPr>
              <a:t>P</a:t>
            </a:r>
            <a:endParaRPr lang="en-GB" altLang="en-US" sz="2400" b="1" dirty="0">
              <a:latin typeface="Times New Roman" panose="02020603050405020304" pitchFamily="18" charset="0"/>
            </a:endParaRPr>
          </a:p>
        </p:txBody>
      </p:sp>
      <p:sp>
        <p:nvSpPr>
          <p:cNvPr id="54286" name="Text Box 21"/>
          <p:cNvSpPr txBox="1">
            <a:spLocks noChangeArrowheads="1"/>
          </p:cNvSpPr>
          <p:nvPr/>
        </p:nvSpPr>
        <p:spPr bwMode="auto">
          <a:xfrm>
            <a:off x="228600" y="6394450"/>
            <a:ext cx="338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dirty="0" smtClean="0">
                <a:latin typeface="Times New Roman" panose="02020603050405020304" pitchFamily="18" charset="0"/>
              </a:rPr>
              <a:t>0</a:t>
            </a:r>
            <a:endParaRPr lang="en-GB" altLang="en-US" sz="2400" b="1" dirty="0">
              <a:latin typeface="Times New Roman" panose="02020603050405020304" pitchFamily="18" charset="0"/>
            </a:endParaRPr>
          </a:p>
        </p:txBody>
      </p:sp>
      <p:sp>
        <p:nvSpPr>
          <p:cNvPr id="54287" name="Text Box 24"/>
          <p:cNvSpPr txBox="1">
            <a:spLocks noChangeArrowheads="1"/>
          </p:cNvSpPr>
          <p:nvPr/>
        </p:nvSpPr>
        <p:spPr bwMode="auto">
          <a:xfrm>
            <a:off x="2438400" y="3570744"/>
            <a:ext cx="5670784" cy="830997"/>
          </a:xfrm>
          <a:prstGeom prst="rect">
            <a:avLst/>
          </a:prstGeom>
          <a:solidFill>
            <a:schemeClr val="accent6">
              <a:lumMod val="75000"/>
            </a:schemeClr>
          </a:solidFill>
          <a:ln w="9525">
            <a:solidFill>
              <a:srgbClr val="000000"/>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b="1" dirty="0" smtClean="0">
                <a:latin typeface="Times New Roman" panose="02020603050405020304" pitchFamily="18" charset="0"/>
              </a:rPr>
              <a:t>Simple cost example, with a shut-down price of $20.</a:t>
            </a:r>
            <a:endParaRPr lang="en-GB" altLang="en-US" sz="2400" b="1" dirty="0" smtClean="0">
              <a:latin typeface="Times New Roman" panose="02020603050405020304" pitchFamily="18" charset="0"/>
            </a:endParaRPr>
          </a:p>
        </p:txBody>
      </p:sp>
      <p:sp>
        <p:nvSpPr>
          <p:cNvPr id="54289" name="Text Box 26"/>
          <p:cNvSpPr txBox="1">
            <a:spLocks noChangeArrowheads="1"/>
          </p:cNvSpPr>
          <p:nvPr/>
        </p:nvSpPr>
        <p:spPr bwMode="auto">
          <a:xfrm>
            <a:off x="2011994" y="2151869"/>
            <a:ext cx="625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AC</a:t>
            </a:r>
          </a:p>
        </p:txBody>
      </p:sp>
      <p:sp>
        <p:nvSpPr>
          <p:cNvPr id="54291" name="Text Box 29"/>
          <p:cNvSpPr txBox="1">
            <a:spLocks noChangeArrowheads="1"/>
          </p:cNvSpPr>
          <p:nvPr/>
        </p:nvSpPr>
        <p:spPr bwMode="auto">
          <a:xfrm>
            <a:off x="1595497" y="1226344"/>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a:t>
            </a:r>
          </a:p>
        </p:txBody>
      </p:sp>
      <p:sp>
        <p:nvSpPr>
          <p:cNvPr id="21" name="WordArt 2"/>
          <p:cNvSpPr>
            <a:spLocks noChangeArrowheads="1" noChangeShapeType="1" noTextEdit="1"/>
          </p:cNvSpPr>
          <p:nvPr/>
        </p:nvSpPr>
        <p:spPr bwMode="auto">
          <a:xfrm>
            <a:off x="647296" y="220663"/>
            <a:ext cx="8344304"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Long </a:t>
            </a:r>
            <a:r>
              <a:rPr lang="en-CA" sz="3600" kern="10" dirty="0">
                <a:solidFill>
                  <a:schemeClr val="tx2"/>
                </a:solidFill>
                <a:effectLst>
                  <a:outerShdw dist="45791" dir="2021404" algn="ctr" rotWithShape="0">
                    <a:srgbClr val="C0C0C0"/>
                  </a:outerShdw>
                </a:effectLst>
                <a:cs typeface="Times New Roman" panose="02020603050405020304" pitchFamily="18" charset="0"/>
              </a:rPr>
              <a:t>Run </a:t>
            </a: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Shut-Down Price</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cxnSp>
        <p:nvCxnSpPr>
          <p:cNvPr id="3" name="Straight Arrow Connector 2"/>
          <p:cNvCxnSpPr/>
          <p:nvPr/>
        </p:nvCxnSpPr>
        <p:spPr>
          <a:xfrm flipH="1" flipV="1">
            <a:off x="567155" y="3432176"/>
            <a:ext cx="1663751" cy="408781"/>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5" name="Text Box 14"/>
          <p:cNvSpPr txBox="1">
            <a:spLocks noChangeArrowheads="1"/>
          </p:cNvSpPr>
          <p:nvPr/>
        </p:nvSpPr>
        <p:spPr bwMode="auto">
          <a:xfrm>
            <a:off x="50429" y="3195935"/>
            <a:ext cx="49244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dirty="0" smtClean="0">
                <a:latin typeface="Times New Roman" panose="02020603050405020304" pitchFamily="18" charset="0"/>
              </a:rPr>
              <a:t>20</a:t>
            </a:r>
            <a:endParaRPr lang="en-GB" altLang="en-US" sz="2400" b="1" dirty="0">
              <a:latin typeface="Times New Roman" panose="02020603050405020304" pitchFamily="18" charset="0"/>
            </a:endParaRPr>
          </a:p>
        </p:txBody>
      </p:sp>
      <p:cxnSp>
        <p:nvCxnSpPr>
          <p:cNvPr id="4" name="Straight Connector 3"/>
          <p:cNvCxnSpPr/>
          <p:nvPr/>
        </p:nvCxnSpPr>
        <p:spPr>
          <a:xfrm flipV="1">
            <a:off x="549275" y="1683544"/>
            <a:ext cx="1046222" cy="174228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25" idx="3"/>
            <a:endCxn id="54289" idx="1"/>
          </p:cNvCxnSpPr>
          <p:nvPr/>
        </p:nvCxnSpPr>
        <p:spPr>
          <a:xfrm flipV="1">
            <a:off x="542872" y="2380469"/>
            <a:ext cx="1469122" cy="104629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861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87">
                                            <p:bg/>
                                          </p:spTgt>
                                        </p:tgtEl>
                                        <p:attrNameLst>
                                          <p:attrName>style.visibility</p:attrName>
                                        </p:attrNameLst>
                                      </p:cBhvr>
                                      <p:to>
                                        <p:strVal val="visible"/>
                                      </p:to>
                                    </p:set>
                                    <p:anim calcmode="lin" valueType="num">
                                      <p:cBhvr additive="base">
                                        <p:cTn id="7" dur="500" fill="hold"/>
                                        <p:tgtEl>
                                          <p:spTgt spid="54287">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4287">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287">
                                            <p:txEl>
                                              <p:pRg st="0" end="0"/>
                                            </p:txEl>
                                          </p:spTgt>
                                        </p:tgtEl>
                                        <p:attrNameLst>
                                          <p:attrName>style.visibility</p:attrName>
                                        </p:attrNameLst>
                                      </p:cBhvr>
                                      <p:to>
                                        <p:strVal val="visible"/>
                                      </p:to>
                                    </p:set>
                                    <p:anim calcmode="lin" valueType="num">
                                      <p:cBhvr additive="base">
                                        <p:cTn id="13" dur="500" fill="hold"/>
                                        <p:tgtEl>
                                          <p:spTgt spid="542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additive="base">
                                        <p:cTn id="23" dur="500" fill="hold"/>
                                        <p:tgtEl>
                                          <p:spTgt spid="25"/>
                                        </p:tgtEl>
                                        <p:attrNameLst>
                                          <p:attrName>ppt_x</p:attrName>
                                        </p:attrNameLst>
                                      </p:cBhvr>
                                      <p:tavLst>
                                        <p:tav tm="0">
                                          <p:val>
                                            <p:strVal val="#ppt_x"/>
                                          </p:val>
                                        </p:tav>
                                        <p:tav tm="100000">
                                          <p:val>
                                            <p:strVal val="#ppt_x"/>
                                          </p:val>
                                        </p:tav>
                                      </p:tavLst>
                                    </p:anim>
                                    <p:anim calcmode="lin" valueType="num">
                                      <p:cBhvr additive="base">
                                        <p:cTn id="2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7" grpId="0" build="p" animBg="1"/>
      <p:bldP spid="2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00C2F817-EFAD-4BCA-8BEF-EEE91EB093C3}" type="slidenum">
              <a:rPr lang="en-CA" altLang="en-US" sz="1400" smtClean="0"/>
              <a:pPr>
                <a:spcBef>
                  <a:spcPct val="0"/>
                </a:spcBef>
                <a:buFontTx/>
                <a:buNone/>
              </a:pPr>
              <a:t>28</a:t>
            </a:fld>
            <a:endParaRPr lang="en-CA" altLang="en-US" sz="1400" smtClean="0"/>
          </a:p>
        </p:txBody>
      </p:sp>
      <p:sp>
        <p:nvSpPr>
          <p:cNvPr id="53251"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9.5 LR Supply Curve</a:t>
            </a:r>
          </a:p>
        </p:txBody>
      </p:sp>
      <p:sp>
        <p:nvSpPr>
          <p:cNvPr id="488451" name="Text Box 3"/>
          <p:cNvSpPr txBox="1">
            <a:spLocks noChangeArrowheads="1"/>
          </p:cNvSpPr>
          <p:nvPr/>
        </p:nvSpPr>
        <p:spPr bwMode="auto">
          <a:xfrm>
            <a:off x="0" y="1676400"/>
            <a:ext cx="91440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CA" altLang="en-US" dirty="0">
                <a:latin typeface="Tahoma" panose="020B0604030504040204" pitchFamily="34" charset="0"/>
              </a:rPr>
              <a:t>In the long run, a firms supply curve is</a:t>
            </a:r>
          </a:p>
          <a:p>
            <a:pPr algn="ctr">
              <a:spcBef>
                <a:spcPct val="0"/>
              </a:spcBef>
              <a:buFontTx/>
              <a:buNone/>
            </a:pPr>
            <a:r>
              <a:rPr lang="en-CA" altLang="en-US" dirty="0">
                <a:latin typeface="Tahoma" panose="020B0604030504040204" pitchFamily="34" charset="0"/>
              </a:rPr>
              <a:t>The firm’s LR MC curve above AC.</a:t>
            </a:r>
          </a:p>
          <a:p>
            <a:pPr algn="ctr">
              <a:spcBef>
                <a:spcPct val="0"/>
              </a:spcBef>
              <a:buFontTx/>
              <a:buNone/>
            </a:pPr>
            <a:endParaRPr lang="en-CA" altLang="en-US" dirty="0">
              <a:latin typeface="Tahoma" panose="020B0604030504040204" pitchFamily="34" charset="0"/>
            </a:endParaRPr>
          </a:p>
          <a:p>
            <a:pPr algn="ctr">
              <a:spcBef>
                <a:spcPct val="0"/>
              </a:spcBef>
              <a:buFontTx/>
              <a:buNone/>
            </a:pPr>
            <a:r>
              <a:rPr lang="en-CA" altLang="en-US" dirty="0" smtClean="0">
                <a:latin typeface="Tahoma" panose="020B0604030504040204" pitchFamily="34" charset="0"/>
              </a:rPr>
              <a:t>If P≥AC</a:t>
            </a:r>
            <a:r>
              <a:rPr lang="en-CA" altLang="en-US" dirty="0">
                <a:latin typeface="Tahoma" panose="020B0604030504040204" pitchFamily="34" charset="0"/>
              </a:rPr>
              <a:t>, </a:t>
            </a:r>
            <a:r>
              <a:rPr lang="en-CA" altLang="en-US" dirty="0">
                <a:latin typeface="Tahoma" panose="020B0604030504040204" pitchFamily="34" charset="0"/>
              </a:rPr>
              <a:t>Profits </a:t>
            </a:r>
            <a:r>
              <a:rPr lang="en-CA" altLang="en-US" dirty="0" smtClean="0">
                <a:latin typeface="Tahoma" panose="020B0604030504040204" pitchFamily="34" charset="0"/>
              </a:rPr>
              <a:t>≥0</a:t>
            </a:r>
            <a:r>
              <a:rPr lang="en-CA" altLang="en-US" dirty="0" smtClean="0">
                <a:latin typeface="Tahoma" panose="020B0604030504040204" pitchFamily="34" charset="0"/>
              </a:rPr>
              <a:t>.</a:t>
            </a:r>
          </a:p>
          <a:p>
            <a:pPr algn="ctr">
              <a:spcBef>
                <a:spcPct val="0"/>
              </a:spcBef>
              <a:buFontTx/>
              <a:buNone/>
            </a:pPr>
            <a:endParaRPr lang="en-CA" altLang="en-US" dirty="0">
              <a:latin typeface="Tahoma" panose="020B0604030504040204" pitchFamily="34" charset="0"/>
            </a:endParaRPr>
          </a:p>
          <a:p>
            <a:pPr algn="ctr">
              <a:spcBef>
                <a:spcPct val="0"/>
              </a:spcBef>
              <a:buFontTx/>
              <a:buNone/>
            </a:pPr>
            <a:r>
              <a:rPr lang="en-CA" altLang="en-US" dirty="0">
                <a:latin typeface="Tahoma" panose="020B0604030504040204" pitchFamily="34" charset="0"/>
              </a:rPr>
              <a:t>Since Profits = (</a:t>
            </a:r>
            <a:r>
              <a:rPr lang="en-CA" altLang="en-US" dirty="0" err="1">
                <a:latin typeface="Tahoma" panose="020B0604030504040204" pitchFamily="34" charset="0"/>
              </a:rPr>
              <a:t>P</a:t>
            </a:r>
            <a:r>
              <a:rPr lang="en-CA" altLang="en-US" sz="1800" dirty="0" err="1">
                <a:latin typeface="Tahoma" panose="020B0604030504040204" pitchFamily="34" charset="0"/>
              </a:rPr>
              <a:t>x</a:t>
            </a:r>
            <a:r>
              <a:rPr lang="en-CA" altLang="en-US" dirty="0" err="1">
                <a:latin typeface="Tahoma" panose="020B0604030504040204" pitchFamily="34" charset="0"/>
              </a:rPr>
              <a:t>Q</a:t>
            </a:r>
            <a:r>
              <a:rPr lang="en-CA" altLang="en-US" dirty="0">
                <a:latin typeface="Tahoma" panose="020B0604030504040204" pitchFamily="34" charset="0"/>
              </a:rPr>
              <a:t>)-(</a:t>
            </a:r>
            <a:r>
              <a:rPr lang="en-CA" altLang="en-US" dirty="0" err="1">
                <a:latin typeface="Tahoma" panose="020B0604030504040204" pitchFamily="34" charset="0"/>
              </a:rPr>
              <a:t>AC</a:t>
            </a:r>
            <a:r>
              <a:rPr lang="en-CA" altLang="en-US" sz="1800" dirty="0" err="1">
                <a:latin typeface="Tahoma" panose="020B0604030504040204" pitchFamily="34" charset="0"/>
              </a:rPr>
              <a:t>x</a:t>
            </a:r>
            <a:r>
              <a:rPr lang="en-CA" altLang="en-US" dirty="0" err="1">
                <a:latin typeface="Tahoma" panose="020B0604030504040204" pitchFamily="34" charset="0"/>
              </a:rPr>
              <a:t>Q</a:t>
            </a:r>
            <a:r>
              <a:rPr lang="en-CA" altLang="en-US" dirty="0" smtClean="0">
                <a:latin typeface="Tahoma" panose="020B0604030504040204" pitchFamily="34" charset="0"/>
              </a:rPr>
              <a:t>)</a:t>
            </a:r>
          </a:p>
          <a:p>
            <a:pPr algn="ctr">
              <a:spcBef>
                <a:spcPct val="0"/>
              </a:spcBef>
              <a:buNone/>
            </a:pPr>
            <a:r>
              <a:rPr lang="en-CA" altLang="en-US" dirty="0">
                <a:latin typeface="Tahoma" panose="020B0604030504040204" pitchFamily="34" charset="0"/>
              </a:rPr>
              <a:t>Since Profits = (</a:t>
            </a:r>
            <a:r>
              <a:rPr lang="en-CA" altLang="en-US" dirty="0" smtClean="0">
                <a:latin typeface="Tahoma" panose="020B0604030504040204" pitchFamily="34" charset="0"/>
              </a:rPr>
              <a:t>P-AC)Q</a:t>
            </a:r>
            <a:endParaRPr lang="en-CA" altLang="en-US" dirty="0">
              <a:latin typeface="Tahoma" panose="020B0604030504040204" pitchFamily="34" charset="0"/>
            </a:endParaRPr>
          </a:p>
          <a:p>
            <a:pPr>
              <a:spcBef>
                <a:spcPct val="0"/>
              </a:spcBef>
              <a:buFontTx/>
              <a:buNone/>
            </a:pPr>
            <a:endParaRPr lang="en-CA" altLang="en-US" dirty="0">
              <a:latin typeface="Tahoma" panose="020B0604030504040204" pitchFamily="34" charset="0"/>
            </a:endParaRPr>
          </a:p>
        </p:txBody>
      </p:sp>
    </p:spTree>
    <p:extLst>
      <p:ext uri="{BB962C8B-B14F-4D97-AF65-F5344CB8AC3E}">
        <p14:creationId xmlns:p14="http://schemas.microsoft.com/office/powerpoint/2010/main" val="40108026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84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845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845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84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8451"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C949FC7B-9CB4-4445-9827-1981F3E1C980}" type="slidenum">
              <a:rPr lang="en-CA" altLang="en-US" sz="1400" smtClean="0"/>
              <a:pPr>
                <a:spcBef>
                  <a:spcPct val="0"/>
                </a:spcBef>
                <a:buFontTx/>
                <a:buNone/>
              </a:pPr>
              <a:t>29</a:t>
            </a:fld>
            <a:endParaRPr lang="en-CA" altLang="en-US" sz="1400" smtClean="0"/>
          </a:p>
        </p:txBody>
      </p:sp>
      <p:sp>
        <p:nvSpPr>
          <p:cNvPr id="27651" name="WordArt 2"/>
          <p:cNvSpPr>
            <a:spLocks noChangeArrowheads="1" noChangeShapeType="1" noTextEdit="1"/>
          </p:cNvSpPr>
          <p:nvPr/>
        </p:nvSpPr>
        <p:spPr bwMode="auto">
          <a:xfrm>
            <a:off x="1828800" y="381000"/>
            <a:ext cx="5105400" cy="8683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Short Run Equilibrium</a:t>
            </a:r>
          </a:p>
        </p:txBody>
      </p:sp>
      <p:sp>
        <p:nvSpPr>
          <p:cNvPr id="500739" name="Text Box 3"/>
          <p:cNvSpPr txBox="1">
            <a:spLocks noChangeArrowheads="1"/>
          </p:cNvSpPr>
          <p:nvPr/>
        </p:nvSpPr>
        <p:spPr bwMode="auto">
          <a:xfrm>
            <a:off x="0" y="1143000"/>
            <a:ext cx="91440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1828800" algn="l"/>
                <a:tab pos="6061075" algn="l"/>
              </a:tabLst>
              <a:defRPr sz="3200">
                <a:solidFill>
                  <a:schemeClr val="tx1"/>
                </a:solidFill>
                <a:latin typeface="Arial" panose="020B0604020202020204" pitchFamily="34" charset="0"/>
              </a:defRPr>
            </a:lvl1pPr>
            <a:lvl2pPr marL="742950" indent="-285750">
              <a:spcBef>
                <a:spcPct val="20000"/>
              </a:spcBef>
              <a:buChar char="–"/>
              <a:tabLst>
                <a:tab pos="1828800" algn="l"/>
                <a:tab pos="6061075" algn="l"/>
              </a:tabLst>
              <a:defRPr sz="3200">
                <a:solidFill>
                  <a:schemeClr val="tx1"/>
                </a:solidFill>
                <a:latin typeface="Arial" panose="020B0604020202020204" pitchFamily="34" charset="0"/>
              </a:defRPr>
            </a:lvl2pPr>
            <a:lvl3pPr marL="1143000" indent="-228600">
              <a:spcBef>
                <a:spcPct val="20000"/>
              </a:spcBef>
              <a:buChar char="•"/>
              <a:tabLst>
                <a:tab pos="1828800" algn="l"/>
                <a:tab pos="6061075" algn="l"/>
              </a:tabLst>
              <a:defRPr sz="3200">
                <a:solidFill>
                  <a:schemeClr val="tx1"/>
                </a:solidFill>
                <a:latin typeface="Arial" panose="020B0604020202020204" pitchFamily="34" charset="0"/>
              </a:defRPr>
            </a:lvl3pPr>
            <a:lvl4pPr marL="1600200" indent="-228600">
              <a:spcBef>
                <a:spcPct val="20000"/>
              </a:spcBef>
              <a:buChar char="–"/>
              <a:tabLst>
                <a:tab pos="1828800" algn="l"/>
                <a:tab pos="6061075" algn="l"/>
              </a:tabLst>
              <a:defRPr sz="3200">
                <a:solidFill>
                  <a:schemeClr val="tx1"/>
                </a:solidFill>
                <a:latin typeface="Arial" panose="020B0604020202020204" pitchFamily="34" charset="0"/>
              </a:defRPr>
            </a:lvl4pPr>
            <a:lvl5pPr marL="2057400" indent="-228600">
              <a:spcBef>
                <a:spcPct val="20000"/>
              </a:spcBef>
              <a:buChar char="»"/>
              <a:tabLst>
                <a:tab pos="1828800" algn="l"/>
                <a:tab pos="6061075" algn="l"/>
              </a:tabLst>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1828800" algn="l"/>
                <a:tab pos="6061075" algn="l"/>
              </a:tabLst>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1828800" algn="l"/>
                <a:tab pos="6061075" algn="l"/>
              </a:tabLst>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1828800" algn="l"/>
                <a:tab pos="6061075" algn="l"/>
              </a:tabLst>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1828800" algn="l"/>
                <a:tab pos="6061075" algn="l"/>
              </a:tabLst>
              <a:defRPr sz="3200">
                <a:solidFill>
                  <a:schemeClr val="tx1"/>
                </a:solidFill>
                <a:latin typeface="Arial" panose="020B0604020202020204" pitchFamily="34" charset="0"/>
              </a:defRPr>
            </a:lvl9pPr>
          </a:lstStyle>
          <a:p>
            <a:pPr>
              <a:spcBef>
                <a:spcPct val="0"/>
              </a:spcBef>
              <a:buFontTx/>
              <a:buNone/>
            </a:pPr>
            <a:endParaRPr lang="en-US" altLang="en-US">
              <a:latin typeface="Times New Roman" panose="02020603050405020304" pitchFamily="18" charset="0"/>
            </a:endParaRPr>
          </a:p>
          <a:p>
            <a:pPr>
              <a:spcBef>
                <a:spcPct val="0"/>
              </a:spcBef>
              <a:buFontTx/>
              <a:buNone/>
            </a:pPr>
            <a:r>
              <a:rPr lang="en-US" altLang="en-US">
                <a:latin typeface="Times New Roman" panose="02020603050405020304" pitchFamily="18" charset="0"/>
              </a:rPr>
              <a:t>In the short run, the firm either produces or temporarily shuts down, thus facing costs:</a:t>
            </a:r>
          </a:p>
          <a:p>
            <a:pPr>
              <a:spcBef>
                <a:spcPct val="0"/>
              </a:spcBef>
              <a:buFontTx/>
              <a:buNone/>
            </a:pPr>
            <a:endParaRPr lang="en-US" altLang="en-US">
              <a:latin typeface="Times New Roman" panose="02020603050405020304" pitchFamily="18" charset="0"/>
            </a:endParaRPr>
          </a:p>
          <a:p>
            <a:pPr>
              <a:spcBef>
                <a:spcPct val="0"/>
              </a:spcBef>
              <a:buFontTx/>
              <a:buNone/>
            </a:pPr>
            <a:r>
              <a:rPr lang="en-US" altLang="en-US">
                <a:latin typeface="Times New Roman" panose="02020603050405020304" pitchFamily="18" charset="0"/>
              </a:rPr>
              <a:t>STC(Q) 	= SFC + NSFC + TVC(q) 	when q &gt; 0</a:t>
            </a:r>
          </a:p>
          <a:p>
            <a:pPr>
              <a:spcBef>
                <a:spcPct val="0"/>
              </a:spcBef>
              <a:buFontTx/>
              <a:buNone/>
            </a:pPr>
            <a:r>
              <a:rPr lang="en-US" altLang="en-US">
                <a:latin typeface="Times New Roman" panose="02020603050405020304" pitchFamily="18" charset="0"/>
              </a:rPr>
              <a:t>	= SFC                     	when q = 0</a:t>
            </a:r>
          </a:p>
          <a:p>
            <a:pPr>
              <a:spcBef>
                <a:spcPct val="0"/>
              </a:spcBef>
              <a:buFontTx/>
              <a:buNone/>
            </a:pPr>
            <a:endParaRPr lang="en-CA" altLang="en-US">
              <a:latin typeface="Times New Roman" panose="02020603050405020304" pitchFamily="18" charset="0"/>
            </a:endParaRPr>
          </a:p>
          <a:p>
            <a:pPr>
              <a:spcBef>
                <a:spcPct val="0"/>
              </a:spcBef>
              <a:buFontTx/>
              <a:buNone/>
            </a:pPr>
            <a:r>
              <a:rPr lang="en-CA" altLang="en-US" b="1">
                <a:latin typeface="Times New Roman" panose="02020603050405020304" pitchFamily="18" charset="0"/>
              </a:rPr>
              <a:t>SFC:</a:t>
            </a:r>
            <a:r>
              <a:rPr lang="en-CA" altLang="en-US">
                <a:latin typeface="Times New Roman" panose="02020603050405020304" pitchFamily="18" charset="0"/>
              </a:rPr>
              <a:t> Sunk Fixed costs – unavoidable sunk costs</a:t>
            </a:r>
          </a:p>
          <a:p>
            <a:pPr>
              <a:spcBef>
                <a:spcPct val="0"/>
              </a:spcBef>
              <a:buFontTx/>
              <a:buNone/>
            </a:pPr>
            <a:r>
              <a:rPr lang="en-CA" altLang="en-US" b="1">
                <a:latin typeface="Times New Roman" panose="02020603050405020304" pitchFamily="18" charset="0"/>
              </a:rPr>
              <a:t>NSFC:</a:t>
            </a:r>
            <a:r>
              <a:rPr lang="en-CA" altLang="en-US">
                <a:latin typeface="Times New Roman" panose="02020603050405020304" pitchFamily="18" charset="0"/>
              </a:rPr>
              <a:t> Non-sunk Fixed costs – fixed costs that are avoidable if the firm temporarily shuts down</a:t>
            </a:r>
          </a:p>
          <a:p>
            <a:pPr>
              <a:spcBef>
                <a:spcPct val="0"/>
              </a:spcBef>
              <a:buFontTx/>
              <a:buNone/>
            </a:pPr>
            <a:r>
              <a:rPr lang="en-CA" altLang="en-US" b="1">
                <a:latin typeface="Times New Roman" panose="02020603050405020304" pitchFamily="18" charset="0"/>
              </a:rPr>
              <a:t>TVC:</a:t>
            </a:r>
            <a:r>
              <a:rPr lang="en-CA" altLang="en-US">
                <a:latin typeface="Times New Roman" panose="02020603050405020304" pitchFamily="18" charset="0"/>
              </a:rPr>
              <a:t> Total Variable Costs; depends on output</a:t>
            </a:r>
            <a:endParaRPr lang="en-US" altLang="en-US">
              <a:latin typeface="Times New Roman" panose="02020603050405020304" pitchFamily="18" charset="0"/>
            </a:endParaRPr>
          </a:p>
          <a:p>
            <a:pPr>
              <a:spcBef>
                <a:spcPct val="0"/>
              </a:spcBef>
              <a:buFontTx/>
              <a:buNone/>
            </a:pPr>
            <a:endParaRPr lang="en-US" altLang="en-US">
              <a:latin typeface="Times New Roman" panose="02020603050405020304" pitchFamily="18" charset="0"/>
            </a:endParaRPr>
          </a:p>
          <a:p>
            <a:pPr>
              <a:spcBef>
                <a:spcPct val="50000"/>
              </a:spcBef>
              <a:buFontTx/>
              <a:buNone/>
            </a:pPr>
            <a:endParaRPr lang="en-US" altLang="en-US">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073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073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073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073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0739">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007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073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0F3A9FF9-EA9A-4042-AE24-E2749B38CC83}" type="slidenum">
              <a:rPr lang="en-CA" altLang="en-US" sz="1400" smtClean="0"/>
              <a:pPr>
                <a:spcBef>
                  <a:spcPct val="0"/>
                </a:spcBef>
                <a:buFontTx/>
                <a:buNone/>
              </a:pPr>
              <a:t>3</a:t>
            </a:fld>
            <a:endParaRPr lang="en-CA" altLang="en-US" sz="1400" smtClean="0"/>
          </a:p>
        </p:txBody>
      </p:sp>
      <p:sp>
        <p:nvSpPr>
          <p:cNvPr id="8195" name="WordArt 2"/>
          <p:cNvSpPr>
            <a:spLocks noChangeArrowheads="1" noChangeShapeType="1" noTextEdit="1"/>
          </p:cNvSpPr>
          <p:nvPr/>
        </p:nvSpPr>
        <p:spPr bwMode="auto">
          <a:xfrm>
            <a:off x="228600" y="381000"/>
            <a:ext cx="86868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9.1 Perfect Competition Characteristics</a:t>
            </a:r>
          </a:p>
        </p:txBody>
      </p:sp>
      <p:sp>
        <p:nvSpPr>
          <p:cNvPr id="486403" name="Text Box 3"/>
          <p:cNvSpPr txBox="1">
            <a:spLocks noChangeArrowheads="1"/>
          </p:cNvSpPr>
          <p:nvPr/>
        </p:nvSpPr>
        <p:spPr bwMode="auto">
          <a:xfrm>
            <a:off x="0" y="137160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AutoNum type="arabicParenR"/>
            </a:pPr>
            <a:r>
              <a:rPr lang="en-CA" altLang="en-US" u="sng">
                <a:latin typeface="Tahoma" panose="020B0604030504040204" pitchFamily="34" charset="0"/>
              </a:rPr>
              <a:t>Fragmented Industry</a:t>
            </a:r>
          </a:p>
          <a:p>
            <a:pPr>
              <a:spcBef>
                <a:spcPct val="0"/>
              </a:spcBef>
              <a:buFontTx/>
              <a:buNone/>
            </a:pPr>
            <a:r>
              <a:rPr lang="en-CA" altLang="en-US">
                <a:latin typeface="Tahoma" panose="020B0604030504040204" pitchFamily="34" charset="0"/>
              </a:rPr>
              <a:t>	-Many buyers and sellers</a:t>
            </a:r>
          </a:p>
          <a:p>
            <a:pPr>
              <a:spcBef>
                <a:spcPct val="0"/>
              </a:spcBef>
              <a:buFontTx/>
              <a:buNone/>
            </a:pPr>
            <a:r>
              <a:rPr lang="en-CA" altLang="en-US">
                <a:latin typeface="Tahoma" panose="020B0604030504040204" pitchFamily="34" charset="0"/>
              </a:rPr>
              <a:t>	-No one buyer or seller has an effect on the industry</a:t>
            </a:r>
          </a:p>
          <a:p>
            <a:pPr>
              <a:spcBef>
                <a:spcPct val="0"/>
              </a:spcBef>
              <a:buFontTx/>
              <a:buNone/>
            </a:pPr>
            <a:r>
              <a:rPr lang="en-CA" altLang="en-US">
                <a:latin typeface="Tahoma" panose="020B0604030504040204" pitchFamily="34" charset="0"/>
              </a:rPr>
              <a:t>	-Each firm and consumer is a price taker (uses market price)</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2) </a:t>
            </a:r>
            <a:r>
              <a:rPr lang="en-CA" altLang="en-US" u="sng">
                <a:latin typeface="Tahoma" panose="020B0604030504040204" pitchFamily="34" charset="0"/>
              </a:rPr>
              <a:t>Homogeneous products</a:t>
            </a:r>
          </a:p>
          <a:p>
            <a:pPr>
              <a:spcBef>
                <a:spcPct val="0"/>
              </a:spcBef>
              <a:buFontTx/>
              <a:buNone/>
            </a:pPr>
            <a:r>
              <a:rPr lang="en-CA" altLang="en-US">
                <a:latin typeface="Tahoma" panose="020B0604030504040204" pitchFamily="34" charset="0"/>
              </a:rPr>
              <a:t>	-All firms produce identical products</a:t>
            </a:r>
          </a:p>
          <a:p>
            <a:pPr>
              <a:spcBef>
                <a:spcPct val="0"/>
              </a:spcBef>
              <a:buFontTx/>
              <a:buNone/>
            </a:pPr>
            <a:r>
              <a:rPr lang="en-CA" altLang="en-US">
                <a:latin typeface="Tahoma" panose="020B0604030504040204" pitchFamily="34" charset="0"/>
              </a:rPr>
              <a:t>	-No quality differences, no brand loyalty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64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64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64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64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640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6403">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864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0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5B1EAD49-D102-4086-81E2-C5347197E3C7}" type="slidenum">
              <a:rPr lang="en-CA" altLang="en-US" sz="1400" smtClean="0"/>
              <a:pPr>
                <a:spcBef>
                  <a:spcPct val="0"/>
                </a:spcBef>
                <a:buFontTx/>
                <a:buNone/>
              </a:pPr>
              <a:t>30</a:t>
            </a:fld>
            <a:endParaRPr lang="en-CA" altLang="en-US" sz="1400" smtClean="0"/>
          </a:p>
        </p:txBody>
      </p:sp>
      <p:sp>
        <p:nvSpPr>
          <p:cNvPr id="28675" name="WordArt 2"/>
          <p:cNvSpPr>
            <a:spLocks noChangeArrowheads="1" noChangeShapeType="1" noTextEdit="1"/>
          </p:cNvSpPr>
          <p:nvPr/>
        </p:nvSpPr>
        <p:spPr bwMode="auto">
          <a:xfrm>
            <a:off x="152400" y="381000"/>
            <a:ext cx="8839200" cy="1066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9.4 Short Run Supply</a:t>
            </a:r>
          </a:p>
        </p:txBody>
      </p:sp>
      <p:sp>
        <p:nvSpPr>
          <p:cNvPr id="503811" name="Text Box 3"/>
          <p:cNvSpPr txBox="1">
            <a:spLocks noChangeArrowheads="1"/>
          </p:cNvSpPr>
          <p:nvPr/>
        </p:nvSpPr>
        <p:spPr bwMode="auto">
          <a:xfrm>
            <a:off x="0" y="1524000"/>
            <a:ext cx="91440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u="sng">
                <a:latin typeface="Tahoma" panose="020B0604030504040204" pitchFamily="34" charset="0"/>
              </a:rPr>
              <a:t>Definition:</a:t>
            </a:r>
            <a:r>
              <a:rPr lang="en-US" altLang="en-US">
                <a:latin typeface="Tahoma" panose="020B0604030504040204" pitchFamily="34" charset="0"/>
              </a:rPr>
              <a:t>  The firm’s </a:t>
            </a:r>
            <a:r>
              <a:rPr lang="en-US" altLang="en-US" b="1">
                <a:latin typeface="Tahoma" panose="020B0604030504040204" pitchFamily="34" charset="0"/>
              </a:rPr>
              <a:t>Short run supply curve</a:t>
            </a:r>
            <a:r>
              <a:rPr lang="en-US" altLang="en-US">
                <a:latin typeface="Tahoma" panose="020B0604030504040204" pitchFamily="34" charset="0"/>
              </a:rPr>
              <a:t> tells us how the profit maximizing output changes as the market price changes.</a:t>
            </a:r>
          </a:p>
          <a:p>
            <a:pPr>
              <a:spcBef>
                <a:spcPct val="0"/>
              </a:spcBef>
              <a:buFontTx/>
              <a:buNone/>
            </a:pPr>
            <a:endParaRPr lang="en-CA" altLang="en-US" sz="2400" i="1">
              <a:latin typeface="Tahoma" panose="020B0604030504040204" pitchFamily="34" charset="0"/>
            </a:endParaRPr>
          </a:p>
          <a:p>
            <a:pPr>
              <a:spcBef>
                <a:spcPct val="0"/>
              </a:spcBef>
              <a:buFontTx/>
              <a:buNone/>
            </a:pPr>
            <a:r>
              <a:rPr lang="en-CA" altLang="en-US" b="1">
                <a:latin typeface="Tahoma" panose="020B0604030504040204" pitchFamily="34" charset="0"/>
              </a:rPr>
              <a:t>HOWEVER</a:t>
            </a:r>
            <a:r>
              <a:rPr lang="en-CA" altLang="en-US">
                <a:latin typeface="Tahoma" panose="020B0604030504040204" pitchFamily="34" charset="0"/>
              </a:rPr>
              <a:t>, if the market price is too low, the firm will not operate in the short run.</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P</a:t>
            </a:r>
            <a:r>
              <a:rPr lang="en-CA" altLang="en-US" baseline="-25000">
                <a:latin typeface="Tahoma" panose="020B0604030504040204" pitchFamily="34" charset="0"/>
              </a:rPr>
              <a:t>s </a:t>
            </a:r>
            <a:r>
              <a:rPr lang="en-CA" altLang="en-US">
                <a:latin typeface="Tahoma" panose="020B0604030504040204" pitchFamily="34" charset="0"/>
              </a:rPr>
              <a:t>= Shut down price  (minimum market price where a firm will still operate)</a:t>
            </a:r>
          </a:p>
          <a:p>
            <a:pPr>
              <a:spcBef>
                <a:spcPct val="0"/>
              </a:spcBef>
              <a:buFontTx/>
              <a:buNone/>
            </a:pPr>
            <a:endParaRPr lang="en-CA" altLang="en-US" sz="2400" b="1">
              <a:latin typeface="Tahoma" panose="020B0604030504040204" pitchFamily="34" charset="0"/>
            </a:endParaRPr>
          </a:p>
          <a:p>
            <a:pPr>
              <a:spcBef>
                <a:spcPct val="0"/>
              </a:spcBef>
              <a:buFontTx/>
              <a:buNone/>
            </a:pPr>
            <a:endParaRPr lang="en-US" altLang="en-US">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38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38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38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3811" grpId="0" build="p" bldLvl="3"/>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C24EC636-F45A-417D-A0A1-1277C665B3AE}" type="slidenum">
              <a:rPr lang="en-CA" altLang="en-US" sz="1400" smtClean="0"/>
              <a:pPr>
                <a:spcBef>
                  <a:spcPct val="0"/>
                </a:spcBef>
                <a:buFontTx/>
                <a:buNone/>
              </a:pPr>
              <a:t>31</a:t>
            </a:fld>
            <a:endParaRPr lang="en-CA" altLang="en-US" sz="1400" smtClean="0"/>
          </a:p>
        </p:txBody>
      </p:sp>
      <p:sp>
        <p:nvSpPr>
          <p:cNvPr id="29699" name="WordArt 2"/>
          <p:cNvSpPr>
            <a:spLocks noChangeArrowheads="1" noChangeShapeType="1" noTextEdit="1"/>
          </p:cNvSpPr>
          <p:nvPr/>
        </p:nvSpPr>
        <p:spPr bwMode="auto">
          <a:xfrm>
            <a:off x="152400" y="381000"/>
            <a:ext cx="8839200" cy="1066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9.4 Short Run Supply</a:t>
            </a:r>
          </a:p>
        </p:txBody>
      </p:sp>
      <p:sp>
        <p:nvSpPr>
          <p:cNvPr id="503811" name="Text Box 3"/>
          <p:cNvSpPr txBox="1">
            <a:spLocks noChangeArrowheads="1"/>
          </p:cNvSpPr>
          <p:nvPr/>
        </p:nvSpPr>
        <p:spPr bwMode="auto">
          <a:xfrm>
            <a:off x="0" y="1524000"/>
            <a:ext cx="91440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solidFill>
                  <a:srgbClr val="FFFFFF"/>
                </a:solidFill>
                <a:latin typeface="Tahoma" panose="020B0604030504040204" pitchFamily="34" charset="0"/>
              </a:rPr>
              <a:t>A firm will only operate if it can cover its NON SUNK COSTS.</a:t>
            </a:r>
          </a:p>
          <a:p>
            <a:pPr>
              <a:spcBef>
                <a:spcPct val="0"/>
              </a:spcBef>
              <a:buFontTx/>
              <a:buNone/>
            </a:pPr>
            <a:r>
              <a:rPr lang="en-CA" altLang="en-US" sz="2400">
                <a:solidFill>
                  <a:srgbClr val="FFFFFF"/>
                </a:solidFill>
                <a:latin typeface="Tahoma" panose="020B0604030504040204" pitchFamily="34" charset="0"/>
              </a:rPr>
              <a:t>	</a:t>
            </a:r>
            <a:r>
              <a:rPr lang="en-CA" altLang="en-US" sz="2800">
                <a:solidFill>
                  <a:srgbClr val="FFFFFF"/>
                </a:solidFill>
                <a:latin typeface="Tahoma" panose="020B0604030504040204" pitchFamily="34" charset="0"/>
              </a:rPr>
              <a:t>-ie: A sandwich shop will only stay open if it can pay its employees cover daily operating costs.</a:t>
            </a:r>
            <a:endParaRPr lang="en-US" altLang="en-US" sz="2800">
              <a:solidFill>
                <a:srgbClr val="FFFFFF"/>
              </a:solidFill>
              <a:latin typeface="Tahoma" panose="020B0604030504040204" pitchFamily="34" charset="0"/>
            </a:endParaRPr>
          </a:p>
          <a:p>
            <a:pPr>
              <a:spcBef>
                <a:spcPct val="0"/>
              </a:spcBef>
              <a:buFontTx/>
              <a:buNone/>
            </a:pPr>
            <a:endParaRPr lang="en-CA" altLang="en-US" i="1">
              <a:latin typeface="Tahoma" panose="020B0604030504040204" pitchFamily="34" charset="0"/>
            </a:endParaRPr>
          </a:p>
          <a:p>
            <a:pPr>
              <a:spcBef>
                <a:spcPct val="0"/>
              </a:spcBef>
              <a:buFontTx/>
              <a:buNone/>
            </a:pPr>
            <a:r>
              <a:rPr lang="en-CA" altLang="en-US" i="1" u="sng">
                <a:latin typeface="Tahoma" panose="020B0604030504040204" pitchFamily="34" charset="0"/>
              </a:rPr>
              <a:t>3 Cases:</a:t>
            </a:r>
            <a:endParaRPr lang="en-US" altLang="en-US" i="1" u="sng">
              <a:latin typeface="Tahoma" panose="020B0604030504040204" pitchFamily="34" charset="0"/>
            </a:endParaRPr>
          </a:p>
          <a:p>
            <a:pPr>
              <a:spcBef>
                <a:spcPct val="0"/>
              </a:spcBef>
              <a:buFontTx/>
              <a:buNone/>
            </a:pPr>
            <a:endParaRPr lang="en-US" altLang="en-US" b="1">
              <a:latin typeface="Tahoma" panose="020B0604030504040204" pitchFamily="34" charset="0"/>
            </a:endParaRPr>
          </a:p>
          <a:p>
            <a:pPr>
              <a:spcBef>
                <a:spcPct val="0"/>
              </a:spcBef>
              <a:buFontTx/>
              <a:buNone/>
            </a:pPr>
            <a:r>
              <a:rPr lang="en-US" altLang="en-US" b="1">
                <a:latin typeface="Tahoma" panose="020B0604030504040204" pitchFamily="34" charset="0"/>
              </a:rPr>
              <a:t>Case 1: all fixed costs are sunk</a:t>
            </a:r>
          </a:p>
          <a:p>
            <a:pPr>
              <a:spcBef>
                <a:spcPct val="0"/>
              </a:spcBef>
              <a:buFontTx/>
              <a:buNone/>
            </a:pPr>
            <a:r>
              <a:rPr lang="en-US" altLang="en-US" b="1">
                <a:latin typeface="Tahoma" panose="020B0604030504040204" pitchFamily="34" charset="0"/>
              </a:rPr>
              <a:t>Case 2: all fixed costs are non-sunk</a:t>
            </a:r>
            <a:endParaRPr lang="en-US" altLang="en-US">
              <a:latin typeface="Tahoma" panose="020B0604030504040204" pitchFamily="34" charset="0"/>
            </a:endParaRPr>
          </a:p>
          <a:p>
            <a:pPr>
              <a:spcBef>
                <a:spcPct val="0"/>
              </a:spcBef>
              <a:buFontTx/>
              <a:buNone/>
            </a:pPr>
            <a:r>
              <a:rPr lang="en-US" altLang="en-US" b="1">
                <a:latin typeface="Tahoma" panose="020B0604030504040204" pitchFamily="34" charset="0"/>
              </a:rPr>
              <a:t>Case 3: some fixed costs are sunk</a:t>
            </a:r>
            <a:endParaRPr lang="en-US" altLang="en-US">
              <a:latin typeface="Tahoma" panose="020B0604030504040204" pitchFamily="34" charset="0"/>
            </a:endParaRPr>
          </a:p>
          <a:p>
            <a:pPr>
              <a:spcBef>
                <a:spcPct val="0"/>
              </a:spcBef>
              <a:buFontTx/>
              <a:buNone/>
            </a:pPr>
            <a:endParaRPr lang="en-US" altLang="en-US">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3811">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3811">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3811">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38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3811" grpId="0" build="p" bldLvl="3"/>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4ECFA3B7-4975-41CB-86BE-8AB7B4763246}" type="slidenum">
              <a:rPr lang="en-CA" altLang="en-US" sz="1400" smtClean="0"/>
              <a:pPr>
                <a:spcBef>
                  <a:spcPct val="0"/>
                </a:spcBef>
                <a:buFontTx/>
                <a:buNone/>
              </a:pPr>
              <a:t>32</a:t>
            </a:fld>
            <a:endParaRPr lang="en-CA" altLang="en-US" sz="1400" smtClean="0"/>
          </a:p>
        </p:txBody>
      </p:sp>
      <p:sp>
        <p:nvSpPr>
          <p:cNvPr id="30723" name="Text Box 2"/>
          <p:cNvSpPr txBox="1">
            <a:spLocks noChangeArrowheads="1"/>
          </p:cNvSpPr>
          <p:nvPr/>
        </p:nvSpPr>
        <p:spPr bwMode="auto">
          <a:xfrm>
            <a:off x="1219200" y="304800"/>
            <a:ext cx="82296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b="1" u="sng">
                <a:latin typeface="Times New Roman" panose="02020603050405020304" pitchFamily="18" charset="0"/>
              </a:rPr>
              <a:t>Case 1: Shut down price where SMC=AVC</a:t>
            </a:r>
          </a:p>
          <a:p>
            <a:pPr>
              <a:spcBef>
                <a:spcPct val="50000"/>
              </a:spcBef>
              <a:buFontTx/>
              <a:buNone/>
            </a:pPr>
            <a:r>
              <a:rPr lang="en-US" altLang="en-US" sz="2400">
                <a:latin typeface="Times New Roman" panose="02020603050405020304" pitchFamily="18" charset="0"/>
              </a:rPr>
              <a:t>(all fixed costs are sunk – worst situation)</a:t>
            </a:r>
          </a:p>
        </p:txBody>
      </p:sp>
      <p:sp>
        <p:nvSpPr>
          <p:cNvPr id="30724" name="Line 3"/>
          <p:cNvSpPr>
            <a:spLocks noChangeShapeType="1"/>
          </p:cNvSpPr>
          <p:nvPr/>
        </p:nvSpPr>
        <p:spPr bwMode="auto">
          <a:xfrm>
            <a:off x="609600" y="6359525"/>
            <a:ext cx="6019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0725" name="Line 4"/>
          <p:cNvSpPr>
            <a:spLocks noChangeShapeType="1"/>
          </p:cNvSpPr>
          <p:nvPr/>
        </p:nvSpPr>
        <p:spPr bwMode="auto">
          <a:xfrm flipV="1">
            <a:off x="609600" y="873125"/>
            <a:ext cx="0" cy="5486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0726" name="Text Box 5"/>
          <p:cNvSpPr txBox="1">
            <a:spLocks noChangeArrowheads="1"/>
          </p:cNvSpPr>
          <p:nvPr/>
        </p:nvSpPr>
        <p:spPr bwMode="auto">
          <a:xfrm>
            <a:off x="6172200" y="6172200"/>
            <a:ext cx="2647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Quantity (units/yr)</a:t>
            </a:r>
          </a:p>
        </p:txBody>
      </p:sp>
      <p:sp>
        <p:nvSpPr>
          <p:cNvPr id="30727" name="Text Box 6"/>
          <p:cNvSpPr txBox="1">
            <a:spLocks noChangeArrowheads="1"/>
          </p:cNvSpPr>
          <p:nvPr/>
        </p:nvSpPr>
        <p:spPr bwMode="auto">
          <a:xfrm>
            <a:off x="288925" y="457200"/>
            <a:ext cx="70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$/yr</a:t>
            </a:r>
          </a:p>
        </p:txBody>
      </p:sp>
      <p:sp>
        <p:nvSpPr>
          <p:cNvPr id="30728" name="Arc 7"/>
          <p:cNvSpPr>
            <a:spLocks/>
          </p:cNvSpPr>
          <p:nvPr/>
        </p:nvSpPr>
        <p:spPr bwMode="auto">
          <a:xfrm>
            <a:off x="2590800" y="1863725"/>
            <a:ext cx="3124200" cy="2200275"/>
          </a:xfrm>
          <a:custGeom>
            <a:avLst/>
            <a:gdLst>
              <a:gd name="T0" fmla="*/ 2147483646 w 34063"/>
              <a:gd name="T1" fmla="*/ 2147483646 h 21600"/>
              <a:gd name="T2" fmla="*/ 0 w 34063"/>
              <a:gd name="T3" fmla="*/ 2147483646 h 21600"/>
              <a:gd name="T4" fmla="*/ 2147483646 w 34063"/>
              <a:gd name="T5" fmla="*/ 0 h 21600"/>
              <a:gd name="T6" fmla="*/ 0 60000 65536"/>
              <a:gd name="T7" fmla="*/ 0 60000 65536"/>
              <a:gd name="T8" fmla="*/ 0 60000 65536"/>
              <a:gd name="T9" fmla="*/ 0 w 34063"/>
              <a:gd name="T10" fmla="*/ 0 h 21600"/>
              <a:gd name="T11" fmla="*/ 34063 w 34063"/>
              <a:gd name="T12" fmla="*/ 21600 h 21600"/>
            </a:gdLst>
            <a:ahLst/>
            <a:cxnLst>
              <a:cxn ang="T6">
                <a:pos x="T0" y="T1"/>
              </a:cxn>
              <a:cxn ang="T7">
                <a:pos x="T2" y="T3"/>
              </a:cxn>
              <a:cxn ang="T8">
                <a:pos x="T4" y="T5"/>
              </a:cxn>
            </a:cxnLst>
            <a:rect l="T9" t="T10" r="T11" b="T12"/>
            <a:pathLst>
              <a:path w="34063" h="21600" fill="none" extrusionOk="0">
                <a:moveTo>
                  <a:pt x="34062" y="11939"/>
                </a:moveTo>
                <a:cubicBezTo>
                  <a:pt x="30060" y="17973"/>
                  <a:pt x="23302" y="21599"/>
                  <a:pt x="16063" y="21600"/>
                </a:cubicBezTo>
                <a:cubicBezTo>
                  <a:pt x="9935" y="21600"/>
                  <a:pt x="4096" y="18997"/>
                  <a:pt x="0" y="14440"/>
                </a:cubicBezTo>
              </a:path>
              <a:path w="34063" h="21600" stroke="0" extrusionOk="0">
                <a:moveTo>
                  <a:pt x="34062" y="11939"/>
                </a:moveTo>
                <a:cubicBezTo>
                  <a:pt x="30060" y="17973"/>
                  <a:pt x="23302" y="21599"/>
                  <a:pt x="16063" y="21600"/>
                </a:cubicBezTo>
                <a:cubicBezTo>
                  <a:pt x="9935" y="21600"/>
                  <a:pt x="4096" y="18997"/>
                  <a:pt x="0" y="14440"/>
                </a:cubicBezTo>
                <a:lnTo>
                  <a:pt x="16063" y="0"/>
                </a:lnTo>
                <a:lnTo>
                  <a:pt x="34062" y="11939"/>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0729" name="Arc 8"/>
          <p:cNvSpPr>
            <a:spLocks/>
          </p:cNvSpPr>
          <p:nvPr/>
        </p:nvSpPr>
        <p:spPr bwMode="auto">
          <a:xfrm>
            <a:off x="1135063" y="1635125"/>
            <a:ext cx="3446462" cy="3768725"/>
          </a:xfrm>
          <a:custGeom>
            <a:avLst/>
            <a:gdLst>
              <a:gd name="T0" fmla="*/ 2147483646 w 31398"/>
              <a:gd name="T1" fmla="*/ 2147483646 h 21600"/>
              <a:gd name="T2" fmla="*/ 0 w 31398"/>
              <a:gd name="T3" fmla="*/ 2147483646 h 21600"/>
              <a:gd name="T4" fmla="*/ 2147483646 w 31398"/>
              <a:gd name="T5" fmla="*/ 0 h 21600"/>
              <a:gd name="T6" fmla="*/ 0 60000 65536"/>
              <a:gd name="T7" fmla="*/ 0 60000 65536"/>
              <a:gd name="T8" fmla="*/ 0 60000 65536"/>
              <a:gd name="T9" fmla="*/ 0 w 31398"/>
              <a:gd name="T10" fmla="*/ 0 h 21600"/>
              <a:gd name="T11" fmla="*/ 31398 w 31398"/>
              <a:gd name="T12" fmla="*/ 21600 h 21600"/>
            </a:gdLst>
            <a:ahLst/>
            <a:cxnLst>
              <a:cxn ang="T6">
                <a:pos x="T0" y="T1"/>
              </a:cxn>
              <a:cxn ang="T7">
                <a:pos x="T2" y="T3"/>
              </a:cxn>
              <a:cxn ang="T8">
                <a:pos x="T4" y="T5"/>
              </a:cxn>
            </a:cxnLst>
            <a:rect l="T9" t="T10" r="T11" b="T12"/>
            <a:pathLst>
              <a:path w="31398" h="21600" fill="none" extrusionOk="0">
                <a:moveTo>
                  <a:pt x="31398" y="5068"/>
                </a:moveTo>
                <a:cubicBezTo>
                  <a:pt x="29057" y="14766"/>
                  <a:pt x="20378" y="21599"/>
                  <a:pt x="10401" y="21600"/>
                </a:cubicBezTo>
                <a:cubicBezTo>
                  <a:pt x="6764" y="21600"/>
                  <a:pt x="3187" y="20681"/>
                  <a:pt x="0" y="18930"/>
                </a:cubicBezTo>
              </a:path>
              <a:path w="31398" h="21600" stroke="0" extrusionOk="0">
                <a:moveTo>
                  <a:pt x="31398" y="5068"/>
                </a:moveTo>
                <a:cubicBezTo>
                  <a:pt x="29057" y="14766"/>
                  <a:pt x="20378" y="21599"/>
                  <a:pt x="10401" y="21600"/>
                </a:cubicBezTo>
                <a:cubicBezTo>
                  <a:pt x="6764" y="21600"/>
                  <a:pt x="3187" y="20681"/>
                  <a:pt x="0" y="18930"/>
                </a:cubicBezTo>
                <a:lnTo>
                  <a:pt x="10401" y="0"/>
                </a:lnTo>
                <a:lnTo>
                  <a:pt x="31398" y="5068"/>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0730" name="Line 9"/>
          <p:cNvSpPr>
            <a:spLocks noChangeShapeType="1"/>
          </p:cNvSpPr>
          <p:nvPr/>
        </p:nvSpPr>
        <p:spPr bwMode="auto">
          <a:xfrm>
            <a:off x="609600" y="5216525"/>
            <a:ext cx="594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0731" name="Arc 10"/>
          <p:cNvSpPr>
            <a:spLocks/>
          </p:cNvSpPr>
          <p:nvPr/>
        </p:nvSpPr>
        <p:spPr bwMode="auto">
          <a:xfrm>
            <a:off x="1825625" y="2016125"/>
            <a:ext cx="4170363" cy="3198813"/>
          </a:xfrm>
          <a:custGeom>
            <a:avLst/>
            <a:gdLst>
              <a:gd name="T0" fmla="*/ 2147483646 w 23703"/>
              <a:gd name="T1" fmla="*/ 2147483646 h 21600"/>
              <a:gd name="T2" fmla="*/ 0 w 23703"/>
              <a:gd name="T3" fmla="*/ 2147483646 h 21600"/>
              <a:gd name="T4" fmla="*/ 2147483646 w 23703"/>
              <a:gd name="T5" fmla="*/ 0 h 21600"/>
              <a:gd name="T6" fmla="*/ 0 60000 65536"/>
              <a:gd name="T7" fmla="*/ 0 60000 65536"/>
              <a:gd name="T8" fmla="*/ 0 60000 65536"/>
              <a:gd name="T9" fmla="*/ 0 w 23703"/>
              <a:gd name="T10" fmla="*/ 0 h 21600"/>
              <a:gd name="T11" fmla="*/ 23703 w 23703"/>
              <a:gd name="T12" fmla="*/ 21600 h 21600"/>
            </a:gdLst>
            <a:ahLst/>
            <a:cxnLst>
              <a:cxn ang="T6">
                <a:pos x="T0" y="T1"/>
              </a:cxn>
              <a:cxn ang="T7">
                <a:pos x="T2" y="T3"/>
              </a:cxn>
              <a:cxn ang="T8">
                <a:pos x="T4" y="T5"/>
              </a:cxn>
            </a:cxnLst>
            <a:rect l="T9" t="T10" r="T11" b="T12"/>
            <a:pathLst>
              <a:path w="23703" h="21600" fill="none" extrusionOk="0">
                <a:moveTo>
                  <a:pt x="23702" y="12014"/>
                </a:moveTo>
                <a:cubicBezTo>
                  <a:pt x="19693" y="18004"/>
                  <a:pt x="12960" y="21599"/>
                  <a:pt x="5753" y="21600"/>
                </a:cubicBezTo>
                <a:cubicBezTo>
                  <a:pt x="3808" y="21600"/>
                  <a:pt x="1873" y="21337"/>
                  <a:pt x="0" y="20819"/>
                </a:cubicBezTo>
              </a:path>
              <a:path w="23703" h="21600" stroke="0" extrusionOk="0">
                <a:moveTo>
                  <a:pt x="23702" y="12014"/>
                </a:moveTo>
                <a:cubicBezTo>
                  <a:pt x="19693" y="18004"/>
                  <a:pt x="12960" y="21599"/>
                  <a:pt x="5753" y="21600"/>
                </a:cubicBezTo>
                <a:cubicBezTo>
                  <a:pt x="3808" y="21600"/>
                  <a:pt x="1873" y="21337"/>
                  <a:pt x="0" y="20819"/>
                </a:cubicBezTo>
                <a:lnTo>
                  <a:pt x="5753" y="0"/>
                </a:lnTo>
                <a:lnTo>
                  <a:pt x="23702" y="12014"/>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0732" name="Text Box 11"/>
          <p:cNvSpPr txBox="1">
            <a:spLocks noChangeArrowheads="1"/>
          </p:cNvSpPr>
          <p:nvPr/>
        </p:nvSpPr>
        <p:spPr bwMode="auto">
          <a:xfrm>
            <a:off x="5927725" y="3886200"/>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AVC</a:t>
            </a:r>
          </a:p>
        </p:txBody>
      </p:sp>
      <p:sp>
        <p:nvSpPr>
          <p:cNvPr id="30733" name="Text Box 12"/>
          <p:cNvSpPr txBox="1">
            <a:spLocks noChangeArrowheads="1"/>
          </p:cNvSpPr>
          <p:nvPr/>
        </p:nvSpPr>
        <p:spPr bwMode="auto">
          <a:xfrm>
            <a:off x="5546725" y="2590800"/>
            <a:ext cx="795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p>
        </p:txBody>
      </p:sp>
      <p:sp>
        <p:nvSpPr>
          <p:cNvPr id="30734" name="Text Box 13"/>
          <p:cNvSpPr txBox="1">
            <a:spLocks noChangeArrowheads="1"/>
          </p:cNvSpPr>
          <p:nvPr/>
        </p:nvSpPr>
        <p:spPr bwMode="auto">
          <a:xfrm>
            <a:off x="4327525" y="2057400"/>
            <a:ext cx="86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30735" name="Line 14"/>
          <p:cNvSpPr>
            <a:spLocks noChangeShapeType="1"/>
          </p:cNvSpPr>
          <p:nvPr/>
        </p:nvSpPr>
        <p:spPr bwMode="auto">
          <a:xfrm flipV="1">
            <a:off x="609600" y="5216525"/>
            <a:ext cx="0" cy="11430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0736" name="Freeform 15"/>
          <p:cNvSpPr>
            <a:spLocks/>
          </p:cNvSpPr>
          <p:nvPr/>
        </p:nvSpPr>
        <p:spPr bwMode="auto">
          <a:xfrm>
            <a:off x="3657600" y="2549525"/>
            <a:ext cx="914400" cy="2133600"/>
          </a:xfrm>
          <a:custGeom>
            <a:avLst/>
            <a:gdLst>
              <a:gd name="T0" fmla="*/ 0 w 576"/>
              <a:gd name="T1" fmla="*/ 2147483646 h 1344"/>
              <a:gd name="T2" fmla="*/ 2147483646 w 576"/>
              <a:gd name="T3" fmla="*/ 2147483646 h 1344"/>
              <a:gd name="T4" fmla="*/ 2147483646 w 576"/>
              <a:gd name="T5" fmla="*/ 2147483646 h 1344"/>
              <a:gd name="T6" fmla="*/ 2147483646 w 576"/>
              <a:gd name="T7" fmla="*/ 0 h 1344"/>
              <a:gd name="T8" fmla="*/ 0 60000 65536"/>
              <a:gd name="T9" fmla="*/ 0 60000 65536"/>
              <a:gd name="T10" fmla="*/ 0 60000 65536"/>
              <a:gd name="T11" fmla="*/ 0 60000 65536"/>
              <a:gd name="T12" fmla="*/ 0 w 576"/>
              <a:gd name="T13" fmla="*/ 0 h 1344"/>
              <a:gd name="T14" fmla="*/ 576 w 576"/>
              <a:gd name="T15" fmla="*/ 1344 h 1344"/>
            </a:gdLst>
            <a:ahLst/>
            <a:cxnLst>
              <a:cxn ang="T8">
                <a:pos x="T0" y="T1"/>
              </a:cxn>
              <a:cxn ang="T9">
                <a:pos x="T2" y="T3"/>
              </a:cxn>
              <a:cxn ang="T10">
                <a:pos x="T4" y="T5"/>
              </a:cxn>
              <a:cxn ang="T11">
                <a:pos x="T6" y="T7"/>
              </a:cxn>
            </a:cxnLst>
            <a:rect l="T12" t="T13" r="T14" b="T15"/>
            <a:pathLst>
              <a:path w="576" h="1344">
                <a:moveTo>
                  <a:pt x="0" y="1344"/>
                </a:moveTo>
                <a:cubicBezTo>
                  <a:pt x="60" y="1288"/>
                  <a:pt x="120" y="1232"/>
                  <a:pt x="192" y="1104"/>
                </a:cubicBezTo>
                <a:cubicBezTo>
                  <a:pt x="264" y="976"/>
                  <a:pt x="368" y="760"/>
                  <a:pt x="432" y="576"/>
                </a:cubicBezTo>
                <a:cubicBezTo>
                  <a:pt x="496" y="392"/>
                  <a:pt x="552" y="96"/>
                  <a:pt x="576" y="0"/>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0737" name="Freeform 16"/>
          <p:cNvSpPr>
            <a:spLocks/>
          </p:cNvSpPr>
          <p:nvPr/>
        </p:nvSpPr>
        <p:spPr bwMode="auto">
          <a:xfrm>
            <a:off x="2971800" y="4683125"/>
            <a:ext cx="685800" cy="533400"/>
          </a:xfrm>
          <a:custGeom>
            <a:avLst/>
            <a:gdLst>
              <a:gd name="T0" fmla="*/ 2147483646 w 432"/>
              <a:gd name="T1" fmla="*/ 0 h 336"/>
              <a:gd name="T2" fmla="*/ 2147483646 w 432"/>
              <a:gd name="T3" fmla="*/ 2147483646 h 336"/>
              <a:gd name="T4" fmla="*/ 0 w 432"/>
              <a:gd name="T5" fmla="*/ 2147483646 h 336"/>
              <a:gd name="T6" fmla="*/ 0 60000 65536"/>
              <a:gd name="T7" fmla="*/ 0 60000 65536"/>
              <a:gd name="T8" fmla="*/ 0 60000 65536"/>
              <a:gd name="T9" fmla="*/ 0 w 432"/>
              <a:gd name="T10" fmla="*/ 0 h 336"/>
              <a:gd name="T11" fmla="*/ 432 w 432"/>
              <a:gd name="T12" fmla="*/ 336 h 336"/>
            </a:gdLst>
            <a:ahLst/>
            <a:cxnLst>
              <a:cxn ang="T6">
                <a:pos x="T0" y="T1"/>
              </a:cxn>
              <a:cxn ang="T7">
                <a:pos x="T2" y="T3"/>
              </a:cxn>
              <a:cxn ang="T8">
                <a:pos x="T4" y="T5"/>
              </a:cxn>
            </a:cxnLst>
            <a:rect l="T9" t="T10" r="T11" b="T12"/>
            <a:pathLst>
              <a:path w="432" h="336">
                <a:moveTo>
                  <a:pt x="432" y="0"/>
                </a:moveTo>
                <a:cubicBezTo>
                  <a:pt x="372" y="68"/>
                  <a:pt x="312" y="136"/>
                  <a:pt x="240" y="192"/>
                </a:cubicBezTo>
                <a:cubicBezTo>
                  <a:pt x="168" y="248"/>
                  <a:pt x="40" y="312"/>
                  <a:pt x="0" y="336"/>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0738" name="Text Box 17"/>
          <p:cNvSpPr txBox="1">
            <a:spLocks noChangeArrowheads="1"/>
          </p:cNvSpPr>
          <p:nvPr/>
        </p:nvSpPr>
        <p:spPr bwMode="auto">
          <a:xfrm>
            <a:off x="6613525" y="4953000"/>
            <a:ext cx="449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s</a:t>
            </a:r>
            <a:endParaRPr lang="en-GB" altLang="en-US" sz="2400" b="1">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1590E6FA-95C0-4DEB-AA97-04FDA2F71A2B}" type="slidenum">
              <a:rPr lang="en-CA" altLang="en-US" sz="1400" smtClean="0"/>
              <a:pPr>
                <a:spcBef>
                  <a:spcPct val="0"/>
                </a:spcBef>
                <a:buFontTx/>
                <a:buNone/>
              </a:pPr>
              <a:t>33</a:t>
            </a:fld>
            <a:endParaRPr lang="en-CA" altLang="en-US" sz="1400" smtClean="0"/>
          </a:p>
        </p:txBody>
      </p:sp>
      <p:sp>
        <p:nvSpPr>
          <p:cNvPr id="31747" name="Text Box 2"/>
          <p:cNvSpPr txBox="1">
            <a:spLocks noChangeArrowheads="1"/>
          </p:cNvSpPr>
          <p:nvPr/>
        </p:nvSpPr>
        <p:spPr bwMode="auto">
          <a:xfrm>
            <a:off x="1219200" y="304800"/>
            <a:ext cx="82296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This firm may operate at a loss if P&lt;SAC </a:t>
            </a:r>
          </a:p>
          <a:p>
            <a:pPr>
              <a:spcBef>
                <a:spcPct val="50000"/>
              </a:spcBef>
              <a:buFontTx/>
              <a:buNone/>
            </a:pPr>
            <a:r>
              <a:rPr lang="en-US" altLang="en-US" sz="2400">
                <a:latin typeface="Times New Roman" panose="02020603050405020304" pitchFamily="18" charset="0"/>
              </a:rPr>
              <a:t>(Because operating has less loss than shutting down)</a:t>
            </a:r>
          </a:p>
        </p:txBody>
      </p:sp>
      <p:sp>
        <p:nvSpPr>
          <p:cNvPr id="31748" name="Line 3"/>
          <p:cNvSpPr>
            <a:spLocks noChangeShapeType="1"/>
          </p:cNvSpPr>
          <p:nvPr/>
        </p:nvSpPr>
        <p:spPr bwMode="auto">
          <a:xfrm>
            <a:off x="609600" y="6359525"/>
            <a:ext cx="6019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1749" name="Line 4"/>
          <p:cNvSpPr>
            <a:spLocks noChangeShapeType="1"/>
          </p:cNvSpPr>
          <p:nvPr/>
        </p:nvSpPr>
        <p:spPr bwMode="auto">
          <a:xfrm flipV="1">
            <a:off x="609600" y="873125"/>
            <a:ext cx="0" cy="5486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1750" name="Text Box 5"/>
          <p:cNvSpPr txBox="1">
            <a:spLocks noChangeArrowheads="1"/>
          </p:cNvSpPr>
          <p:nvPr/>
        </p:nvSpPr>
        <p:spPr bwMode="auto">
          <a:xfrm>
            <a:off x="6172200" y="6172200"/>
            <a:ext cx="2647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Quantity (units/yr)</a:t>
            </a:r>
          </a:p>
        </p:txBody>
      </p:sp>
      <p:sp>
        <p:nvSpPr>
          <p:cNvPr id="31751" name="Text Box 6"/>
          <p:cNvSpPr txBox="1">
            <a:spLocks noChangeArrowheads="1"/>
          </p:cNvSpPr>
          <p:nvPr/>
        </p:nvSpPr>
        <p:spPr bwMode="auto">
          <a:xfrm>
            <a:off x="288925" y="457200"/>
            <a:ext cx="70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$/yr</a:t>
            </a:r>
          </a:p>
        </p:txBody>
      </p:sp>
      <p:sp>
        <p:nvSpPr>
          <p:cNvPr id="31752" name="Arc 7"/>
          <p:cNvSpPr>
            <a:spLocks/>
          </p:cNvSpPr>
          <p:nvPr/>
        </p:nvSpPr>
        <p:spPr bwMode="auto">
          <a:xfrm>
            <a:off x="2590800" y="1863725"/>
            <a:ext cx="3124200" cy="2200275"/>
          </a:xfrm>
          <a:custGeom>
            <a:avLst/>
            <a:gdLst>
              <a:gd name="T0" fmla="*/ 2147483646 w 34063"/>
              <a:gd name="T1" fmla="*/ 2147483646 h 21600"/>
              <a:gd name="T2" fmla="*/ 0 w 34063"/>
              <a:gd name="T3" fmla="*/ 2147483646 h 21600"/>
              <a:gd name="T4" fmla="*/ 2147483646 w 34063"/>
              <a:gd name="T5" fmla="*/ 0 h 21600"/>
              <a:gd name="T6" fmla="*/ 0 60000 65536"/>
              <a:gd name="T7" fmla="*/ 0 60000 65536"/>
              <a:gd name="T8" fmla="*/ 0 60000 65536"/>
              <a:gd name="T9" fmla="*/ 0 w 34063"/>
              <a:gd name="T10" fmla="*/ 0 h 21600"/>
              <a:gd name="T11" fmla="*/ 34063 w 34063"/>
              <a:gd name="T12" fmla="*/ 21600 h 21600"/>
            </a:gdLst>
            <a:ahLst/>
            <a:cxnLst>
              <a:cxn ang="T6">
                <a:pos x="T0" y="T1"/>
              </a:cxn>
              <a:cxn ang="T7">
                <a:pos x="T2" y="T3"/>
              </a:cxn>
              <a:cxn ang="T8">
                <a:pos x="T4" y="T5"/>
              </a:cxn>
            </a:cxnLst>
            <a:rect l="T9" t="T10" r="T11" b="T12"/>
            <a:pathLst>
              <a:path w="34063" h="21600" fill="none" extrusionOk="0">
                <a:moveTo>
                  <a:pt x="34062" y="11939"/>
                </a:moveTo>
                <a:cubicBezTo>
                  <a:pt x="30060" y="17973"/>
                  <a:pt x="23302" y="21599"/>
                  <a:pt x="16063" y="21600"/>
                </a:cubicBezTo>
                <a:cubicBezTo>
                  <a:pt x="9935" y="21600"/>
                  <a:pt x="4096" y="18997"/>
                  <a:pt x="0" y="14440"/>
                </a:cubicBezTo>
              </a:path>
              <a:path w="34063" h="21600" stroke="0" extrusionOk="0">
                <a:moveTo>
                  <a:pt x="34062" y="11939"/>
                </a:moveTo>
                <a:cubicBezTo>
                  <a:pt x="30060" y="17973"/>
                  <a:pt x="23302" y="21599"/>
                  <a:pt x="16063" y="21600"/>
                </a:cubicBezTo>
                <a:cubicBezTo>
                  <a:pt x="9935" y="21600"/>
                  <a:pt x="4096" y="18997"/>
                  <a:pt x="0" y="14440"/>
                </a:cubicBezTo>
                <a:lnTo>
                  <a:pt x="16063" y="0"/>
                </a:lnTo>
                <a:lnTo>
                  <a:pt x="34062" y="11939"/>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1753" name="Arc 8"/>
          <p:cNvSpPr>
            <a:spLocks/>
          </p:cNvSpPr>
          <p:nvPr/>
        </p:nvSpPr>
        <p:spPr bwMode="auto">
          <a:xfrm>
            <a:off x="1135063" y="1635125"/>
            <a:ext cx="3446462" cy="3768725"/>
          </a:xfrm>
          <a:custGeom>
            <a:avLst/>
            <a:gdLst>
              <a:gd name="T0" fmla="*/ 2147483646 w 31398"/>
              <a:gd name="T1" fmla="*/ 2147483646 h 21600"/>
              <a:gd name="T2" fmla="*/ 0 w 31398"/>
              <a:gd name="T3" fmla="*/ 2147483646 h 21600"/>
              <a:gd name="T4" fmla="*/ 2147483646 w 31398"/>
              <a:gd name="T5" fmla="*/ 0 h 21600"/>
              <a:gd name="T6" fmla="*/ 0 60000 65536"/>
              <a:gd name="T7" fmla="*/ 0 60000 65536"/>
              <a:gd name="T8" fmla="*/ 0 60000 65536"/>
              <a:gd name="T9" fmla="*/ 0 w 31398"/>
              <a:gd name="T10" fmla="*/ 0 h 21600"/>
              <a:gd name="T11" fmla="*/ 31398 w 31398"/>
              <a:gd name="T12" fmla="*/ 21600 h 21600"/>
            </a:gdLst>
            <a:ahLst/>
            <a:cxnLst>
              <a:cxn ang="T6">
                <a:pos x="T0" y="T1"/>
              </a:cxn>
              <a:cxn ang="T7">
                <a:pos x="T2" y="T3"/>
              </a:cxn>
              <a:cxn ang="T8">
                <a:pos x="T4" y="T5"/>
              </a:cxn>
            </a:cxnLst>
            <a:rect l="T9" t="T10" r="T11" b="T12"/>
            <a:pathLst>
              <a:path w="31398" h="21600" fill="none" extrusionOk="0">
                <a:moveTo>
                  <a:pt x="31398" y="5068"/>
                </a:moveTo>
                <a:cubicBezTo>
                  <a:pt x="29057" y="14766"/>
                  <a:pt x="20378" y="21599"/>
                  <a:pt x="10401" y="21600"/>
                </a:cubicBezTo>
                <a:cubicBezTo>
                  <a:pt x="6764" y="21600"/>
                  <a:pt x="3187" y="20681"/>
                  <a:pt x="0" y="18930"/>
                </a:cubicBezTo>
              </a:path>
              <a:path w="31398" h="21600" stroke="0" extrusionOk="0">
                <a:moveTo>
                  <a:pt x="31398" y="5068"/>
                </a:moveTo>
                <a:cubicBezTo>
                  <a:pt x="29057" y="14766"/>
                  <a:pt x="20378" y="21599"/>
                  <a:pt x="10401" y="21600"/>
                </a:cubicBezTo>
                <a:cubicBezTo>
                  <a:pt x="6764" y="21600"/>
                  <a:pt x="3187" y="20681"/>
                  <a:pt x="0" y="18930"/>
                </a:cubicBezTo>
                <a:lnTo>
                  <a:pt x="10401" y="0"/>
                </a:lnTo>
                <a:lnTo>
                  <a:pt x="31398" y="5068"/>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1754" name="Line 9"/>
          <p:cNvSpPr>
            <a:spLocks noChangeShapeType="1"/>
          </p:cNvSpPr>
          <p:nvPr/>
        </p:nvSpPr>
        <p:spPr bwMode="auto">
          <a:xfrm>
            <a:off x="609600" y="5216525"/>
            <a:ext cx="594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1755" name="Arc 10"/>
          <p:cNvSpPr>
            <a:spLocks/>
          </p:cNvSpPr>
          <p:nvPr/>
        </p:nvSpPr>
        <p:spPr bwMode="auto">
          <a:xfrm>
            <a:off x="1825625" y="2016125"/>
            <a:ext cx="4170363" cy="3198813"/>
          </a:xfrm>
          <a:custGeom>
            <a:avLst/>
            <a:gdLst>
              <a:gd name="T0" fmla="*/ 2147483646 w 23703"/>
              <a:gd name="T1" fmla="*/ 2147483646 h 21600"/>
              <a:gd name="T2" fmla="*/ 0 w 23703"/>
              <a:gd name="T3" fmla="*/ 2147483646 h 21600"/>
              <a:gd name="T4" fmla="*/ 2147483646 w 23703"/>
              <a:gd name="T5" fmla="*/ 0 h 21600"/>
              <a:gd name="T6" fmla="*/ 0 60000 65536"/>
              <a:gd name="T7" fmla="*/ 0 60000 65536"/>
              <a:gd name="T8" fmla="*/ 0 60000 65536"/>
              <a:gd name="T9" fmla="*/ 0 w 23703"/>
              <a:gd name="T10" fmla="*/ 0 h 21600"/>
              <a:gd name="T11" fmla="*/ 23703 w 23703"/>
              <a:gd name="T12" fmla="*/ 21600 h 21600"/>
            </a:gdLst>
            <a:ahLst/>
            <a:cxnLst>
              <a:cxn ang="T6">
                <a:pos x="T0" y="T1"/>
              </a:cxn>
              <a:cxn ang="T7">
                <a:pos x="T2" y="T3"/>
              </a:cxn>
              <a:cxn ang="T8">
                <a:pos x="T4" y="T5"/>
              </a:cxn>
            </a:cxnLst>
            <a:rect l="T9" t="T10" r="T11" b="T12"/>
            <a:pathLst>
              <a:path w="23703" h="21600" fill="none" extrusionOk="0">
                <a:moveTo>
                  <a:pt x="23702" y="12014"/>
                </a:moveTo>
                <a:cubicBezTo>
                  <a:pt x="19693" y="18004"/>
                  <a:pt x="12960" y="21599"/>
                  <a:pt x="5753" y="21600"/>
                </a:cubicBezTo>
                <a:cubicBezTo>
                  <a:pt x="3808" y="21600"/>
                  <a:pt x="1873" y="21337"/>
                  <a:pt x="0" y="20819"/>
                </a:cubicBezTo>
              </a:path>
              <a:path w="23703" h="21600" stroke="0" extrusionOk="0">
                <a:moveTo>
                  <a:pt x="23702" y="12014"/>
                </a:moveTo>
                <a:cubicBezTo>
                  <a:pt x="19693" y="18004"/>
                  <a:pt x="12960" y="21599"/>
                  <a:pt x="5753" y="21600"/>
                </a:cubicBezTo>
                <a:cubicBezTo>
                  <a:pt x="3808" y="21600"/>
                  <a:pt x="1873" y="21337"/>
                  <a:pt x="0" y="20819"/>
                </a:cubicBezTo>
                <a:lnTo>
                  <a:pt x="5753" y="0"/>
                </a:lnTo>
                <a:lnTo>
                  <a:pt x="23702" y="12014"/>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1756" name="Text Box 11"/>
          <p:cNvSpPr txBox="1">
            <a:spLocks noChangeArrowheads="1"/>
          </p:cNvSpPr>
          <p:nvPr/>
        </p:nvSpPr>
        <p:spPr bwMode="auto">
          <a:xfrm>
            <a:off x="5927725" y="3886200"/>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AVC</a:t>
            </a:r>
          </a:p>
        </p:txBody>
      </p:sp>
      <p:sp>
        <p:nvSpPr>
          <p:cNvPr id="31757" name="Text Box 12"/>
          <p:cNvSpPr txBox="1">
            <a:spLocks noChangeArrowheads="1"/>
          </p:cNvSpPr>
          <p:nvPr/>
        </p:nvSpPr>
        <p:spPr bwMode="auto">
          <a:xfrm>
            <a:off x="5546725" y="2590800"/>
            <a:ext cx="795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p>
        </p:txBody>
      </p:sp>
      <p:sp>
        <p:nvSpPr>
          <p:cNvPr id="31758" name="Text Box 13"/>
          <p:cNvSpPr txBox="1">
            <a:spLocks noChangeArrowheads="1"/>
          </p:cNvSpPr>
          <p:nvPr/>
        </p:nvSpPr>
        <p:spPr bwMode="auto">
          <a:xfrm>
            <a:off x="4327525" y="2057400"/>
            <a:ext cx="86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31759" name="Line 14"/>
          <p:cNvSpPr>
            <a:spLocks noChangeShapeType="1"/>
          </p:cNvSpPr>
          <p:nvPr/>
        </p:nvSpPr>
        <p:spPr bwMode="auto">
          <a:xfrm flipV="1">
            <a:off x="609600" y="5216525"/>
            <a:ext cx="0" cy="11430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1760" name="Freeform 15"/>
          <p:cNvSpPr>
            <a:spLocks/>
          </p:cNvSpPr>
          <p:nvPr/>
        </p:nvSpPr>
        <p:spPr bwMode="auto">
          <a:xfrm>
            <a:off x="3657600" y="2549525"/>
            <a:ext cx="914400" cy="2133600"/>
          </a:xfrm>
          <a:custGeom>
            <a:avLst/>
            <a:gdLst>
              <a:gd name="T0" fmla="*/ 0 w 576"/>
              <a:gd name="T1" fmla="*/ 2147483646 h 1344"/>
              <a:gd name="T2" fmla="*/ 2147483646 w 576"/>
              <a:gd name="T3" fmla="*/ 2147483646 h 1344"/>
              <a:gd name="T4" fmla="*/ 2147483646 w 576"/>
              <a:gd name="T5" fmla="*/ 2147483646 h 1344"/>
              <a:gd name="T6" fmla="*/ 2147483646 w 576"/>
              <a:gd name="T7" fmla="*/ 0 h 1344"/>
              <a:gd name="T8" fmla="*/ 0 60000 65536"/>
              <a:gd name="T9" fmla="*/ 0 60000 65536"/>
              <a:gd name="T10" fmla="*/ 0 60000 65536"/>
              <a:gd name="T11" fmla="*/ 0 60000 65536"/>
              <a:gd name="T12" fmla="*/ 0 w 576"/>
              <a:gd name="T13" fmla="*/ 0 h 1344"/>
              <a:gd name="T14" fmla="*/ 576 w 576"/>
              <a:gd name="T15" fmla="*/ 1344 h 1344"/>
            </a:gdLst>
            <a:ahLst/>
            <a:cxnLst>
              <a:cxn ang="T8">
                <a:pos x="T0" y="T1"/>
              </a:cxn>
              <a:cxn ang="T9">
                <a:pos x="T2" y="T3"/>
              </a:cxn>
              <a:cxn ang="T10">
                <a:pos x="T4" y="T5"/>
              </a:cxn>
              <a:cxn ang="T11">
                <a:pos x="T6" y="T7"/>
              </a:cxn>
            </a:cxnLst>
            <a:rect l="T12" t="T13" r="T14" b="T15"/>
            <a:pathLst>
              <a:path w="576" h="1344">
                <a:moveTo>
                  <a:pt x="0" y="1344"/>
                </a:moveTo>
                <a:cubicBezTo>
                  <a:pt x="60" y="1288"/>
                  <a:pt x="120" y="1232"/>
                  <a:pt x="192" y="1104"/>
                </a:cubicBezTo>
                <a:cubicBezTo>
                  <a:pt x="264" y="976"/>
                  <a:pt x="368" y="760"/>
                  <a:pt x="432" y="576"/>
                </a:cubicBezTo>
                <a:cubicBezTo>
                  <a:pt x="496" y="392"/>
                  <a:pt x="552" y="96"/>
                  <a:pt x="576" y="0"/>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1761" name="Freeform 16"/>
          <p:cNvSpPr>
            <a:spLocks/>
          </p:cNvSpPr>
          <p:nvPr/>
        </p:nvSpPr>
        <p:spPr bwMode="auto">
          <a:xfrm>
            <a:off x="2971800" y="4683125"/>
            <a:ext cx="685800" cy="533400"/>
          </a:xfrm>
          <a:custGeom>
            <a:avLst/>
            <a:gdLst>
              <a:gd name="T0" fmla="*/ 2147483646 w 432"/>
              <a:gd name="T1" fmla="*/ 0 h 336"/>
              <a:gd name="T2" fmla="*/ 2147483646 w 432"/>
              <a:gd name="T3" fmla="*/ 2147483646 h 336"/>
              <a:gd name="T4" fmla="*/ 0 w 432"/>
              <a:gd name="T5" fmla="*/ 2147483646 h 336"/>
              <a:gd name="T6" fmla="*/ 0 60000 65536"/>
              <a:gd name="T7" fmla="*/ 0 60000 65536"/>
              <a:gd name="T8" fmla="*/ 0 60000 65536"/>
              <a:gd name="T9" fmla="*/ 0 w 432"/>
              <a:gd name="T10" fmla="*/ 0 h 336"/>
              <a:gd name="T11" fmla="*/ 432 w 432"/>
              <a:gd name="T12" fmla="*/ 336 h 336"/>
            </a:gdLst>
            <a:ahLst/>
            <a:cxnLst>
              <a:cxn ang="T6">
                <a:pos x="T0" y="T1"/>
              </a:cxn>
              <a:cxn ang="T7">
                <a:pos x="T2" y="T3"/>
              </a:cxn>
              <a:cxn ang="T8">
                <a:pos x="T4" y="T5"/>
              </a:cxn>
            </a:cxnLst>
            <a:rect l="T9" t="T10" r="T11" b="T12"/>
            <a:pathLst>
              <a:path w="432" h="336">
                <a:moveTo>
                  <a:pt x="432" y="0"/>
                </a:moveTo>
                <a:cubicBezTo>
                  <a:pt x="372" y="68"/>
                  <a:pt x="312" y="136"/>
                  <a:pt x="240" y="192"/>
                </a:cubicBezTo>
                <a:cubicBezTo>
                  <a:pt x="168" y="248"/>
                  <a:pt x="40" y="312"/>
                  <a:pt x="0" y="336"/>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1762" name="Text Box 17"/>
          <p:cNvSpPr txBox="1">
            <a:spLocks noChangeArrowheads="1"/>
          </p:cNvSpPr>
          <p:nvPr/>
        </p:nvSpPr>
        <p:spPr bwMode="auto">
          <a:xfrm>
            <a:off x="6613525" y="4953000"/>
            <a:ext cx="449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s</a:t>
            </a:r>
            <a:endParaRPr lang="en-GB" altLang="en-US" sz="2400" b="1">
              <a:latin typeface="Times New Roman" panose="02020603050405020304" pitchFamily="18" charset="0"/>
            </a:endParaRPr>
          </a:p>
        </p:txBody>
      </p:sp>
      <p:sp>
        <p:nvSpPr>
          <p:cNvPr id="3" name="Oval 2"/>
          <p:cNvSpPr/>
          <p:nvPr/>
        </p:nvSpPr>
        <p:spPr>
          <a:xfrm rot="19541322">
            <a:off x="2779713" y="4049713"/>
            <a:ext cx="1689100" cy="1339850"/>
          </a:xfrm>
          <a:prstGeom prst="ellipse">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F632A1B4-C148-4616-9FEB-532E525BC73E}" type="slidenum">
              <a:rPr lang="en-CA" altLang="en-US" sz="1400" smtClean="0"/>
              <a:pPr>
                <a:spcBef>
                  <a:spcPct val="0"/>
                </a:spcBef>
                <a:buFontTx/>
                <a:buNone/>
              </a:pPr>
              <a:t>34</a:t>
            </a:fld>
            <a:endParaRPr lang="en-CA" altLang="en-US" sz="1400" smtClean="0"/>
          </a:p>
        </p:txBody>
      </p:sp>
      <p:sp>
        <p:nvSpPr>
          <p:cNvPr id="32771" name="Line 2"/>
          <p:cNvSpPr>
            <a:spLocks noChangeShapeType="1"/>
          </p:cNvSpPr>
          <p:nvPr/>
        </p:nvSpPr>
        <p:spPr bwMode="auto">
          <a:xfrm>
            <a:off x="625475" y="6359525"/>
            <a:ext cx="6019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2772" name="Line 3"/>
          <p:cNvSpPr>
            <a:spLocks noChangeShapeType="1"/>
          </p:cNvSpPr>
          <p:nvPr/>
        </p:nvSpPr>
        <p:spPr bwMode="auto">
          <a:xfrm flipV="1">
            <a:off x="625475" y="873125"/>
            <a:ext cx="0" cy="5486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2773" name="Text Box 4"/>
          <p:cNvSpPr txBox="1">
            <a:spLocks noChangeArrowheads="1"/>
          </p:cNvSpPr>
          <p:nvPr/>
        </p:nvSpPr>
        <p:spPr bwMode="auto">
          <a:xfrm>
            <a:off x="5883275" y="5867400"/>
            <a:ext cx="2647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Quantity (units/yr)</a:t>
            </a:r>
          </a:p>
        </p:txBody>
      </p:sp>
      <p:sp>
        <p:nvSpPr>
          <p:cNvPr id="32774" name="Text Box 5"/>
          <p:cNvSpPr txBox="1">
            <a:spLocks noChangeArrowheads="1"/>
          </p:cNvSpPr>
          <p:nvPr/>
        </p:nvSpPr>
        <p:spPr bwMode="auto">
          <a:xfrm>
            <a:off x="304800" y="457200"/>
            <a:ext cx="70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$/yr</a:t>
            </a:r>
          </a:p>
        </p:txBody>
      </p:sp>
      <p:sp>
        <p:nvSpPr>
          <p:cNvPr id="32775" name="Arc 6"/>
          <p:cNvSpPr>
            <a:spLocks/>
          </p:cNvSpPr>
          <p:nvPr/>
        </p:nvSpPr>
        <p:spPr bwMode="auto">
          <a:xfrm>
            <a:off x="2606675" y="1863725"/>
            <a:ext cx="3124200" cy="2200275"/>
          </a:xfrm>
          <a:custGeom>
            <a:avLst/>
            <a:gdLst>
              <a:gd name="T0" fmla="*/ 2147483646 w 34063"/>
              <a:gd name="T1" fmla="*/ 2147483646 h 21600"/>
              <a:gd name="T2" fmla="*/ 0 w 34063"/>
              <a:gd name="T3" fmla="*/ 2147483646 h 21600"/>
              <a:gd name="T4" fmla="*/ 2147483646 w 34063"/>
              <a:gd name="T5" fmla="*/ 0 h 21600"/>
              <a:gd name="T6" fmla="*/ 0 60000 65536"/>
              <a:gd name="T7" fmla="*/ 0 60000 65536"/>
              <a:gd name="T8" fmla="*/ 0 60000 65536"/>
              <a:gd name="T9" fmla="*/ 0 w 34063"/>
              <a:gd name="T10" fmla="*/ 0 h 21600"/>
              <a:gd name="T11" fmla="*/ 34063 w 34063"/>
              <a:gd name="T12" fmla="*/ 21600 h 21600"/>
            </a:gdLst>
            <a:ahLst/>
            <a:cxnLst>
              <a:cxn ang="T6">
                <a:pos x="T0" y="T1"/>
              </a:cxn>
              <a:cxn ang="T7">
                <a:pos x="T2" y="T3"/>
              </a:cxn>
              <a:cxn ang="T8">
                <a:pos x="T4" y="T5"/>
              </a:cxn>
            </a:cxnLst>
            <a:rect l="T9" t="T10" r="T11" b="T12"/>
            <a:pathLst>
              <a:path w="34063" h="21600" fill="none" extrusionOk="0">
                <a:moveTo>
                  <a:pt x="34062" y="11939"/>
                </a:moveTo>
                <a:cubicBezTo>
                  <a:pt x="30060" y="17973"/>
                  <a:pt x="23302" y="21599"/>
                  <a:pt x="16063" y="21600"/>
                </a:cubicBezTo>
                <a:cubicBezTo>
                  <a:pt x="9935" y="21600"/>
                  <a:pt x="4096" y="18997"/>
                  <a:pt x="0" y="14440"/>
                </a:cubicBezTo>
              </a:path>
              <a:path w="34063" h="21600" stroke="0" extrusionOk="0">
                <a:moveTo>
                  <a:pt x="34062" y="11939"/>
                </a:moveTo>
                <a:cubicBezTo>
                  <a:pt x="30060" y="17973"/>
                  <a:pt x="23302" y="21599"/>
                  <a:pt x="16063" y="21600"/>
                </a:cubicBezTo>
                <a:cubicBezTo>
                  <a:pt x="9935" y="21600"/>
                  <a:pt x="4096" y="18997"/>
                  <a:pt x="0" y="14440"/>
                </a:cubicBezTo>
                <a:lnTo>
                  <a:pt x="16063" y="0"/>
                </a:lnTo>
                <a:lnTo>
                  <a:pt x="34062" y="11939"/>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2776" name="Arc 7"/>
          <p:cNvSpPr>
            <a:spLocks/>
          </p:cNvSpPr>
          <p:nvPr/>
        </p:nvSpPr>
        <p:spPr bwMode="auto">
          <a:xfrm>
            <a:off x="1150938" y="1635125"/>
            <a:ext cx="3446462" cy="3768725"/>
          </a:xfrm>
          <a:custGeom>
            <a:avLst/>
            <a:gdLst>
              <a:gd name="T0" fmla="*/ 2147483646 w 31398"/>
              <a:gd name="T1" fmla="*/ 2147483646 h 21600"/>
              <a:gd name="T2" fmla="*/ 0 w 31398"/>
              <a:gd name="T3" fmla="*/ 2147483646 h 21600"/>
              <a:gd name="T4" fmla="*/ 2147483646 w 31398"/>
              <a:gd name="T5" fmla="*/ 0 h 21600"/>
              <a:gd name="T6" fmla="*/ 0 60000 65536"/>
              <a:gd name="T7" fmla="*/ 0 60000 65536"/>
              <a:gd name="T8" fmla="*/ 0 60000 65536"/>
              <a:gd name="T9" fmla="*/ 0 w 31398"/>
              <a:gd name="T10" fmla="*/ 0 h 21600"/>
              <a:gd name="T11" fmla="*/ 31398 w 31398"/>
              <a:gd name="T12" fmla="*/ 21600 h 21600"/>
            </a:gdLst>
            <a:ahLst/>
            <a:cxnLst>
              <a:cxn ang="T6">
                <a:pos x="T0" y="T1"/>
              </a:cxn>
              <a:cxn ang="T7">
                <a:pos x="T2" y="T3"/>
              </a:cxn>
              <a:cxn ang="T8">
                <a:pos x="T4" y="T5"/>
              </a:cxn>
            </a:cxnLst>
            <a:rect l="T9" t="T10" r="T11" b="T12"/>
            <a:pathLst>
              <a:path w="31398" h="21600" fill="none" extrusionOk="0">
                <a:moveTo>
                  <a:pt x="31398" y="5068"/>
                </a:moveTo>
                <a:cubicBezTo>
                  <a:pt x="29057" y="14766"/>
                  <a:pt x="20378" y="21599"/>
                  <a:pt x="10401" y="21600"/>
                </a:cubicBezTo>
                <a:cubicBezTo>
                  <a:pt x="6764" y="21600"/>
                  <a:pt x="3187" y="20681"/>
                  <a:pt x="0" y="18930"/>
                </a:cubicBezTo>
              </a:path>
              <a:path w="31398" h="21600" stroke="0" extrusionOk="0">
                <a:moveTo>
                  <a:pt x="31398" y="5068"/>
                </a:moveTo>
                <a:cubicBezTo>
                  <a:pt x="29057" y="14766"/>
                  <a:pt x="20378" y="21599"/>
                  <a:pt x="10401" y="21600"/>
                </a:cubicBezTo>
                <a:cubicBezTo>
                  <a:pt x="6764" y="21600"/>
                  <a:pt x="3187" y="20681"/>
                  <a:pt x="0" y="18930"/>
                </a:cubicBezTo>
                <a:lnTo>
                  <a:pt x="10401" y="0"/>
                </a:lnTo>
                <a:lnTo>
                  <a:pt x="31398" y="5068"/>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2777" name="Line 8"/>
          <p:cNvSpPr>
            <a:spLocks noChangeShapeType="1"/>
          </p:cNvSpPr>
          <p:nvPr/>
        </p:nvSpPr>
        <p:spPr bwMode="auto">
          <a:xfrm>
            <a:off x="625475" y="4073525"/>
            <a:ext cx="4572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2778" name="Arc 9"/>
          <p:cNvSpPr>
            <a:spLocks/>
          </p:cNvSpPr>
          <p:nvPr/>
        </p:nvSpPr>
        <p:spPr bwMode="auto">
          <a:xfrm>
            <a:off x="1841500" y="2016125"/>
            <a:ext cx="4170363" cy="3198813"/>
          </a:xfrm>
          <a:custGeom>
            <a:avLst/>
            <a:gdLst>
              <a:gd name="T0" fmla="*/ 2147483646 w 23703"/>
              <a:gd name="T1" fmla="*/ 2147483646 h 21600"/>
              <a:gd name="T2" fmla="*/ 0 w 23703"/>
              <a:gd name="T3" fmla="*/ 2147483646 h 21600"/>
              <a:gd name="T4" fmla="*/ 2147483646 w 23703"/>
              <a:gd name="T5" fmla="*/ 0 h 21600"/>
              <a:gd name="T6" fmla="*/ 0 60000 65536"/>
              <a:gd name="T7" fmla="*/ 0 60000 65536"/>
              <a:gd name="T8" fmla="*/ 0 60000 65536"/>
              <a:gd name="T9" fmla="*/ 0 w 23703"/>
              <a:gd name="T10" fmla="*/ 0 h 21600"/>
              <a:gd name="T11" fmla="*/ 23703 w 23703"/>
              <a:gd name="T12" fmla="*/ 21600 h 21600"/>
            </a:gdLst>
            <a:ahLst/>
            <a:cxnLst>
              <a:cxn ang="T6">
                <a:pos x="T0" y="T1"/>
              </a:cxn>
              <a:cxn ang="T7">
                <a:pos x="T2" y="T3"/>
              </a:cxn>
              <a:cxn ang="T8">
                <a:pos x="T4" y="T5"/>
              </a:cxn>
            </a:cxnLst>
            <a:rect l="T9" t="T10" r="T11" b="T12"/>
            <a:pathLst>
              <a:path w="23703" h="21600" fill="none" extrusionOk="0">
                <a:moveTo>
                  <a:pt x="23702" y="12014"/>
                </a:moveTo>
                <a:cubicBezTo>
                  <a:pt x="19693" y="18004"/>
                  <a:pt x="12960" y="21599"/>
                  <a:pt x="5753" y="21600"/>
                </a:cubicBezTo>
                <a:cubicBezTo>
                  <a:pt x="3808" y="21600"/>
                  <a:pt x="1873" y="21337"/>
                  <a:pt x="0" y="20819"/>
                </a:cubicBezTo>
              </a:path>
              <a:path w="23703" h="21600" stroke="0" extrusionOk="0">
                <a:moveTo>
                  <a:pt x="23702" y="12014"/>
                </a:moveTo>
                <a:cubicBezTo>
                  <a:pt x="19693" y="18004"/>
                  <a:pt x="12960" y="21599"/>
                  <a:pt x="5753" y="21600"/>
                </a:cubicBezTo>
                <a:cubicBezTo>
                  <a:pt x="3808" y="21600"/>
                  <a:pt x="1873" y="21337"/>
                  <a:pt x="0" y="20819"/>
                </a:cubicBezTo>
                <a:lnTo>
                  <a:pt x="5753" y="0"/>
                </a:lnTo>
                <a:lnTo>
                  <a:pt x="23702" y="12014"/>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2779" name="Text Box 10"/>
          <p:cNvSpPr txBox="1">
            <a:spLocks noChangeArrowheads="1"/>
          </p:cNvSpPr>
          <p:nvPr/>
        </p:nvSpPr>
        <p:spPr bwMode="auto">
          <a:xfrm>
            <a:off x="5943600" y="3886200"/>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AVC</a:t>
            </a:r>
          </a:p>
        </p:txBody>
      </p:sp>
      <p:sp>
        <p:nvSpPr>
          <p:cNvPr id="32780" name="Text Box 11"/>
          <p:cNvSpPr txBox="1">
            <a:spLocks noChangeArrowheads="1"/>
          </p:cNvSpPr>
          <p:nvPr/>
        </p:nvSpPr>
        <p:spPr bwMode="auto">
          <a:xfrm>
            <a:off x="5562600" y="2590800"/>
            <a:ext cx="795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p>
        </p:txBody>
      </p:sp>
      <p:sp>
        <p:nvSpPr>
          <p:cNvPr id="32781" name="Text Box 12"/>
          <p:cNvSpPr txBox="1">
            <a:spLocks noChangeArrowheads="1"/>
          </p:cNvSpPr>
          <p:nvPr/>
        </p:nvSpPr>
        <p:spPr bwMode="auto">
          <a:xfrm>
            <a:off x="4343400" y="2057400"/>
            <a:ext cx="86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32782" name="Line 13"/>
          <p:cNvSpPr>
            <a:spLocks noChangeShapeType="1"/>
          </p:cNvSpPr>
          <p:nvPr/>
        </p:nvSpPr>
        <p:spPr bwMode="auto">
          <a:xfrm flipV="1">
            <a:off x="625475" y="4073525"/>
            <a:ext cx="0" cy="22860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2783" name="Freeform 14"/>
          <p:cNvSpPr>
            <a:spLocks/>
          </p:cNvSpPr>
          <p:nvPr/>
        </p:nvSpPr>
        <p:spPr bwMode="auto">
          <a:xfrm>
            <a:off x="4054475" y="2549525"/>
            <a:ext cx="533400" cy="1489075"/>
          </a:xfrm>
          <a:custGeom>
            <a:avLst/>
            <a:gdLst>
              <a:gd name="T0" fmla="*/ 0 w 576"/>
              <a:gd name="T1" fmla="*/ 2147483646 h 1344"/>
              <a:gd name="T2" fmla="*/ 2147483646 w 576"/>
              <a:gd name="T3" fmla="*/ 2147483646 h 1344"/>
              <a:gd name="T4" fmla="*/ 2147483646 w 576"/>
              <a:gd name="T5" fmla="*/ 2147483646 h 1344"/>
              <a:gd name="T6" fmla="*/ 2147483646 w 576"/>
              <a:gd name="T7" fmla="*/ 0 h 1344"/>
              <a:gd name="T8" fmla="*/ 0 60000 65536"/>
              <a:gd name="T9" fmla="*/ 0 60000 65536"/>
              <a:gd name="T10" fmla="*/ 0 60000 65536"/>
              <a:gd name="T11" fmla="*/ 0 60000 65536"/>
              <a:gd name="T12" fmla="*/ 0 w 576"/>
              <a:gd name="T13" fmla="*/ 0 h 1344"/>
              <a:gd name="T14" fmla="*/ 576 w 576"/>
              <a:gd name="T15" fmla="*/ 1344 h 1344"/>
            </a:gdLst>
            <a:ahLst/>
            <a:cxnLst>
              <a:cxn ang="T8">
                <a:pos x="T0" y="T1"/>
              </a:cxn>
              <a:cxn ang="T9">
                <a:pos x="T2" y="T3"/>
              </a:cxn>
              <a:cxn ang="T10">
                <a:pos x="T4" y="T5"/>
              </a:cxn>
              <a:cxn ang="T11">
                <a:pos x="T6" y="T7"/>
              </a:cxn>
            </a:cxnLst>
            <a:rect l="T12" t="T13" r="T14" b="T15"/>
            <a:pathLst>
              <a:path w="576" h="1344">
                <a:moveTo>
                  <a:pt x="0" y="1344"/>
                </a:moveTo>
                <a:cubicBezTo>
                  <a:pt x="60" y="1288"/>
                  <a:pt x="120" y="1232"/>
                  <a:pt x="192" y="1104"/>
                </a:cubicBezTo>
                <a:cubicBezTo>
                  <a:pt x="264" y="976"/>
                  <a:pt x="368" y="760"/>
                  <a:pt x="432" y="576"/>
                </a:cubicBezTo>
                <a:cubicBezTo>
                  <a:pt x="496" y="392"/>
                  <a:pt x="552" y="96"/>
                  <a:pt x="576" y="0"/>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2784" name="Text Box 15"/>
          <p:cNvSpPr txBox="1">
            <a:spLocks noChangeArrowheads="1"/>
          </p:cNvSpPr>
          <p:nvPr/>
        </p:nvSpPr>
        <p:spPr bwMode="auto">
          <a:xfrm>
            <a:off x="152400" y="3844925"/>
            <a:ext cx="449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s</a:t>
            </a:r>
            <a:endParaRPr lang="en-GB" altLang="en-US" sz="2400" b="1">
              <a:latin typeface="Times New Roman" panose="02020603050405020304" pitchFamily="18" charset="0"/>
            </a:endParaRPr>
          </a:p>
        </p:txBody>
      </p:sp>
      <p:sp>
        <p:nvSpPr>
          <p:cNvPr id="32785" name="Text Box 16"/>
          <p:cNvSpPr txBox="1">
            <a:spLocks noChangeArrowheads="1"/>
          </p:cNvSpPr>
          <p:nvPr/>
        </p:nvSpPr>
        <p:spPr bwMode="auto">
          <a:xfrm>
            <a:off x="1150938" y="342900"/>
            <a:ext cx="784225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b="1" u="sng">
                <a:latin typeface="Times New Roman" panose="02020603050405020304" pitchFamily="18" charset="0"/>
              </a:rPr>
              <a:t>Case 2: Shut down Price where SMC=SAC</a:t>
            </a:r>
          </a:p>
          <a:p>
            <a:pPr>
              <a:spcBef>
                <a:spcPct val="50000"/>
              </a:spcBef>
              <a:buFontTx/>
              <a:buNone/>
            </a:pPr>
            <a:r>
              <a:rPr lang="en-US" altLang="en-US" sz="2400">
                <a:latin typeface="Times New Roman" panose="02020603050405020304" pitchFamily="18" charset="0"/>
              </a:rPr>
              <a:t>(all costs are non-sunk – best case scenario)</a:t>
            </a:r>
          </a:p>
          <a:p>
            <a:pPr>
              <a:spcBef>
                <a:spcPct val="50000"/>
              </a:spcBef>
              <a:buFontTx/>
              <a:buNone/>
            </a:pPr>
            <a:r>
              <a:rPr lang="en-US" altLang="en-US" sz="2400">
                <a:latin typeface="Times New Roman" panose="02020603050405020304" pitchFamily="18" charset="0"/>
              </a:rPr>
              <a:t>(This firm will never operate at a loss)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ED97DB2F-EBEB-40EE-8BD5-E0F6BDD34339}" type="slidenum">
              <a:rPr lang="en-CA" altLang="en-US" sz="1400" smtClean="0"/>
              <a:pPr>
                <a:spcBef>
                  <a:spcPct val="0"/>
                </a:spcBef>
                <a:buFontTx/>
                <a:buNone/>
              </a:pPr>
              <a:t>35</a:t>
            </a:fld>
            <a:endParaRPr lang="en-CA" altLang="en-US" sz="1400" smtClean="0"/>
          </a:p>
        </p:txBody>
      </p:sp>
      <p:sp>
        <p:nvSpPr>
          <p:cNvPr id="33795" name="Text Box 2"/>
          <p:cNvSpPr txBox="1">
            <a:spLocks noChangeArrowheads="1"/>
          </p:cNvSpPr>
          <p:nvPr/>
        </p:nvSpPr>
        <p:spPr bwMode="auto">
          <a:xfrm>
            <a:off x="1219200" y="457200"/>
            <a:ext cx="8229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b="1" u="sng">
                <a:latin typeface="Times New Roman" panose="02020603050405020304" pitchFamily="18" charset="0"/>
              </a:rPr>
              <a:t>Case 3: Shut down price between SAC and AVC</a:t>
            </a:r>
          </a:p>
          <a:p>
            <a:pPr>
              <a:spcBef>
                <a:spcPct val="50000"/>
              </a:spcBef>
              <a:buFontTx/>
              <a:buNone/>
            </a:pPr>
            <a:r>
              <a:rPr lang="en-US" altLang="en-US" sz="2400">
                <a:latin typeface="Times New Roman" panose="02020603050405020304" pitchFamily="18" charset="0"/>
              </a:rPr>
              <a:t>(sometimes called ANSC – Average non-sunk cost)</a:t>
            </a:r>
          </a:p>
          <a:p>
            <a:pPr>
              <a:spcBef>
                <a:spcPct val="50000"/>
              </a:spcBef>
              <a:buFontTx/>
              <a:buNone/>
            </a:pPr>
            <a:r>
              <a:rPr lang="en-US" altLang="en-US" sz="2400">
                <a:latin typeface="Times New Roman" panose="02020603050405020304" pitchFamily="18" charset="0"/>
              </a:rPr>
              <a:t>(This firm operates at a loss if P&lt;SAC)</a:t>
            </a:r>
          </a:p>
        </p:txBody>
      </p:sp>
      <p:sp>
        <p:nvSpPr>
          <p:cNvPr id="33796" name="Line 3"/>
          <p:cNvSpPr>
            <a:spLocks noChangeShapeType="1"/>
          </p:cNvSpPr>
          <p:nvPr/>
        </p:nvSpPr>
        <p:spPr bwMode="auto">
          <a:xfrm>
            <a:off x="609600" y="6359525"/>
            <a:ext cx="6019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3797" name="Line 4"/>
          <p:cNvSpPr>
            <a:spLocks noChangeShapeType="1"/>
          </p:cNvSpPr>
          <p:nvPr/>
        </p:nvSpPr>
        <p:spPr bwMode="auto">
          <a:xfrm flipV="1">
            <a:off x="609600" y="873125"/>
            <a:ext cx="0" cy="5486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3798" name="Text Box 5"/>
          <p:cNvSpPr txBox="1">
            <a:spLocks noChangeArrowheads="1"/>
          </p:cNvSpPr>
          <p:nvPr/>
        </p:nvSpPr>
        <p:spPr bwMode="auto">
          <a:xfrm>
            <a:off x="6172200" y="6172200"/>
            <a:ext cx="2647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Quantity (units/yr)</a:t>
            </a:r>
          </a:p>
        </p:txBody>
      </p:sp>
      <p:sp>
        <p:nvSpPr>
          <p:cNvPr id="33799" name="Text Box 6"/>
          <p:cNvSpPr txBox="1">
            <a:spLocks noChangeArrowheads="1"/>
          </p:cNvSpPr>
          <p:nvPr/>
        </p:nvSpPr>
        <p:spPr bwMode="auto">
          <a:xfrm>
            <a:off x="288925" y="457200"/>
            <a:ext cx="70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$/yr</a:t>
            </a:r>
          </a:p>
        </p:txBody>
      </p:sp>
      <p:sp>
        <p:nvSpPr>
          <p:cNvPr id="33800" name="Arc 7"/>
          <p:cNvSpPr>
            <a:spLocks/>
          </p:cNvSpPr>
          <p:nvPr/>
        </p:nvSpPr>
        <p:spPr bwMode="auto">
          <a:xfrm>
            <a:off x="2590800" y="1863725"/>
            <a:ext cx="3124200" cy="2200275"/>
          </a:xfrm>
          <a:custGeom>
            <a:avLst/>
            <a:gdLst>
              <a:gd name="T0" fmla="*/ 2147483646 w 34063"/>
              <a:gd name="T1" fmla="*/ 2147483646 h 21600"/>
              <a:gd name="T2" fmla="*/ 0 w 34063"/>
              <a:gd name="T3" fmla="*/ 2147483646 h 21600"/>
              <a:gd name="T4" fmla="*/ 2147483646 w 34063"/>
              <a:gd name="T5" fmla="*/ 0 h 21600"/>
              <a:gd name="T6" fmla="*/ 0 60000 65536"/>
              <a:gd name="T7" fmla="*/ 0 60000 65536"/>
              <a:gd name="T8" fmla="*/ 0 60000 65536"/>
              <a:gd name="T9" fmla="*/ 0 w 34063"/>
              <a:gd name="T10" fmla="*/ 0 h 21600"/>
              <a:gd name="T11" fmla="*/ 34063 w 34063"/>
              <a:gd name="T12" fmla="*/ 21600 h 21600"/>
            </a:gdLst>
            <a:ahLst/>
            <a:cxnLst>
              <a:cxn ang="T6">
                <a:pos x="T0" y="T1"/>
              </a:cxn>
              <a:cxn ang="T7">
                <a:pos x="T2" y="T3"/>
              </a:cxn>
              <a:cxn ang="T8">
                <a:pos x="T4" y="T5"/>
              </a:cxn>
            </a:cxnLst>
            <a:rect l="T9" t="T10" r="T11" b="T12"/>
            <a:pathLst>
              <a:path w="34063" h="21600" fill="none" extrusionOk="0">
                <a:moveTo>
                  <a:pt x="34062" y="11939"/>
                </a:moveTo>
                <a:cubicBezTo>
                  <a:pt x="30060" y="17973"/>
                  <a:pt x="23302" y="21599"/>
                  <a:pt x="16063" y="21600"/>
                </a:cubicBezTo>
                <a:cubicBezTo>
                  <a:pt x="9935" y="21600"/>
                  <a:pt x="4096" y="18997"/>
                  <a:pt x="0" y="14440"/>
                </a:cubicBezTo>
              </a:path>
              <a:path w="34063" h="21600" stroke="0" extrusionOk="0">
                <a:moveTo>
                  <a:pt x="34062" y="11939"/>
                </a:moveTo>
                <a:cubicBezTo>
                  <a:pt x="30060" y="17973"/>
                  <a:pt x="23302" y="21599"/>
                  <a:pt x="16063" y="21600"/>
                </a:cubicBezTo>
                <a:cubicBezTo>
                  <a:pt x="9935" y="21600"/>
                  <a:pt x="4096" y="18997"/>
                  <a:pt x="0" y="14440"/>
                </a:cubicBezTo>
                <a:lnTo>
                  <a:pt x="16063" y="0"/>
                </a:lnTo>
                <a:lnTo>
                  <a:pt x="34062" y="11939"/>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3801" name="Arc 8"/>
          <p:cNvSpPr>
            <a:spLocks/>
          </p:cNvSpPr>
          <p:nvPr/>
        </p:nvSpPr>
        <p:spPr bwMode="auto">
          <a:xfrm>
            <a:off x="1135063" y="1635125"/>
            <a:ext cx="3446462" cy="3768725"/>
          </a:xfrm>
          <a:custGeom>
            <a:avLst/>
            <a:gdLst>
              <a:gd name="T0" fmla="*/ 2147483646 w 31398"/>
              <a:gd name="T1" fmla="*/ 2147483646 h 21600"/>
              <a:gd name="T2" fmla="*/ 0 w 31398"/>
              <a:gd name="T3" fmla="*/ 2147483646 h 21600"/>
              <a:gd name="T4" fmla="*/ 2147483646 w 31398"/>
              <a:gd name="T5" fmla="*/ 0 h 21600"/>
              <a:gd name="T6" fmla="*/ 0 60000 65536"/>
              <a:gd name="T7" fmla="*/ 0 60000 65536"/>
              <a:gd name="T8" fmla="*/ 0 60000 65536"/>
              <a:gd name="T9" fmla="*/ 0 w 31398"/>
              <a:gd name="T10" fmla="*/ 0 h 21600"/>
              <a:gd name="T11" fmla="*/ 31398 w 31398"/>
              <a:gd name="T12" fmla="*/ 21600 h 21600"/>
            </a:gdLst>
            <a:ahLst/>
            <a:cxnLst>
              <a:cxn ang="T6">
                <a:pos x="T0" y="T1"/>
              </a:cxn>
              <a:cxn ang="T7">
                <a:pos x="T2" y="T3"/>
              </a:cxn>
              <a:cxn ang="T8">
                <a:pos x="T4" y="T5"/>
              </a:cxn>
            </a:cxnLst>
            <a:rect l="T9" t="T10" r="T11" b="T12"/>
            <a:pathLst>
              <a:path w="31398" h="21600" fill="none" extrusionOk="0">
                <a:moveTo>
                  <a:pt x="31398" y="5068"/>
                </a:moveTo>
                <a:cubicBezTo>
                  <a:pt x="29057" y="14766"/>
                  <a:pt x="20378" y="21599"/>
                  <a:pt x="10401" y="21600"/>
                </a:cubicBezTo>
                <a:cubicBezTo>
                  <a:pt x="6764" y="21600"/>
                  <a:pt x="3187" y="20681"/>
                  <a:pt x="0" y="18930"/>
                </a:cubicBezTo>
              </a:path>
              <a:path w="31398" h="21600" stroke="0" extrusionOk="0">
                <a:moveTo>
                  <a:pt x="31398" y="5068"/>
                </a:moveTo>
                <a:cubicBezTo>
                  <a:pt x="29057" y="14766"/>
                  <a:pt x="20378" y="21599"/>
                  <a:pt x="10401" y="21600"/>
                </a:cubicBezTo>
                <a:cubicBezTo>
                  <a:pt x="6764" y="21600"/>
                  <a:pt x="3187" y="20681"/>
                  <a:pt x="0" y="18930"/>
                </a:cubicBezTo>
                <a:lnTo>
                  <a:pt x="10401" y="0"/>
                </a:lnTo>
                <a:lnTo>
                  <a:pt x="31398" y="5068"/>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3802" name="Line 9"/>
          <p:cNvSpPr>
            <a:spLocks noChangeShapeType="1"/>
          </p:cNvSpPr>
          <p:nvPr/>
        </p:nvSpPr>
        <p:spPr bwMode="auto">
          <a:xfrm>
            <a:off x="609600" y="4648200"/>
            <a:ext cx="594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3803" name="Arc 10"/>
          <p:cNvSpPr>
            <a:spLocks/>
          </p:cNvSpPr>
          <p:nvPr/>
        </p:nvSpPr>
        <p:spPr bwMode="auto">
          <a:xfrm>
            <a:off x="1825625" y="2016125"/>
            <a:ext cx="4170363" cy="3198813"/>
          </a:xfrm>
          <a:custGeom>
            <a:avLst/>
            <a:gdLst>
              <a:gd name="T0" fmla="*/ 2147483646 w 23703"/>
              <a:gd name="T1" fmla="*/ 2147483646 h 21600"/>
              <a:gd name="T2" fmla="*/ 0 w 23703"/>
              <a:gd name="T3" fmla="*/ 2147483646 h 21600"/>
              <a:gd name="T4" fmla="*/ 2147483646 w 23703"/>
              <a:gd name="T5" fmla="*/ 0 h 21600"/>
              <a:gd name="T6" fmla="*/ 0 60000 65536"/>
              <a:gd name="T7" fmla="*/ 0 60000 65536"/>
              <a:gd name="T8" fmla="*/ 0 60000 65536"/>
              <a:gd name="T9" fmla="*/ 0 w 23703"/>
              <a:gd name="T10" fmla="*/ 0 h 21600"/>
              <a:gd name="T11" fmla="*/ 23703 w 23703"/>
              <a:gd name="T12" fmla="*/ 21600 h 21600"/>
            </a:gdLst>
            <a:ahLst/>
            <a:cxnLst>
              <a:cxn ang="T6">
                <a:pos x="T0" y="T1"/>
              </a:cxn>
              <a:cxn ang="T7">
                <a:pos x="T2" y="T3"/>
              </a:cxn>
              <a:cxn ang="T8">
                <a:pos x="T4" y="T5"/>
              </a:cxn>
            </a:cxnLst>
            <a:rect l="T9" t="T10" r="T11" b="T12"/>
            <a:pathLst>
              <a:path w="23703" h="21600" fill="none" extrusionOk="0">
                <a:moveTo>
                  <a:pt x="23702" y="12014"/>
                </a:moveTo>
                <a:cubicBezTo>
                  <a:pt x="19693" y="18004"/>
                  <a:pt x="12960" y="21599"/>
                  <a:pt x="5753" y="21600"/>
                </a:cubicBezTo>
                <a:cubicBezTo>
                  <a:pt x="3808" y="21600"/>
                  <a:pt x="1873" y="21337"/>
                  <a:pt x="0" y="20819"/>
                </a:cubicBezTo>
              </a:path>
              <a:path w="23703" h="21600" stroke="0" extrusionOk="0">
                <a:moveTo>
                  <a:pt x="23702" y="12014"/>
                </a:moveTo>
                <a:cubicBezTo>
                  <a:pt x="19693" y="18004"/>
                  <a:pt x="12960" y="21599"/>
                  <a:pt x="5753" y="21600"/>
                </a:cubicBezTo>
                <a:cubicBezTo>
                  <a:pt x="3808" y="21600"/>
                  <a:pt x="1873" y="21337"/>
                  <a:pt x="0" y="20819"/>
                </a:cubicBezTo>
                <a:lnTo>
                  <a:pt x="5753" y="0"/>
                </a:lnTo>
                <a:lnTo>
                  <a:pt x="23702" y="12014"/>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3804" name="Text Box 11"/>
          <p:cNvSpPr txBox="1">
            <a:spLocks noChangeArrowheads="1"/>
          </p:cNvSpPr>
          <p:nvPr/>
        </p:nvSpPr>
        <p:spPr bwMode="auto">
          <a:xfrm>
            <a:off x="5927725" y="3886200"/>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AVC</a:t>
            </a:r>
          </a:p>
        </p:txBody>
      </p:sp>
      <p:sp>
        <p:nvSpPr>
          <p:cNvPr id="33805" name="Text Box 12"/>
          <p:cNvSpPr txBox="1">
            <a:spLocks noChangeArrowheads="1"/>
          </p:cNvSpPr>
          <p:nvPr/>
        </p:nvSpPr>
        <p:spPr bwMode="auto">
          <a:xfrm>
            <a:off x="5546725" y="2590800"/>
            <a:ext cx="795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p>
        </p:txBody>
      </p:sp>
      <p:sp>
        <p:nvSpPr>
          <p:cNvPr id="33806" name="Text Box 13"/>
          <p:cNvSpPr txBox="1">
            <a:spLocks noChangeArrowheads="1"/>
          </p:cNvSpPr>
          <p:nvPr/>
        </p:nvSpPr>
        <p:spPr bwMode="auto">
          <a:xfrm>
            <a:off x="4327525" y="2057400"/>
            <a:ext cx="86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33807" name="Line 14"/>
          <p:cNvSpPr>
            <a:spLocks noChangeShapeType="1"/>
          </p:cNvSpPr>
          <p:nvPr/>
        </p:nvSpPr>
        <p:spPr bwMode="auto">
          <a:xfrm flipV="1">
            <a:off x="609600" y="4648200"/>
            <a:ext cx="0" cy="1711325"/>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3808" name="Freeform 15"/>
          <p:cNvSpPr>
            <a:spLocks/>
          </p:cNvSpPr>
          <p:nvPr/>
        </p:nvSpPr>
        <p:spPr bwMode="auto">
          <a:xfrm>
            <a:off x="3657600" y="2549525"/>
            <a:ext cx="914400" cy="2133600"/>
          </a:xfrm>
          <a:custGeom>
            <a:avLst/>
            <a:gdLst>
              <a:gd name="T0" fmla="*/ 0 w 576"/>
              <a:gd name="T1" fmla="*/ 2147483646 h 1344"/>
              <a:gd name="T2" fmla="*/ 2147483646 w 576"/>
              <a:gd name="T3" fmla="*/ 2147483646 h 1344"/>
              <a:gd name="T4" fmla="*/ 2147483646 w 576"/>
              <a:gd name="T5" fmla="*/ 2147483646 h 1344"/>
              <a:gd name="T6" fmla="*/ 2147483646 w 576"/>
              <a:gd name="T7" fmla="*/ 0 h 1344"/>
              <a:gd name="T8" fmla="*/ 0 60000 65536"/>
              <a:gd name="T9" fmla="*/ 0 60000 65536"/>
              <a:gd name="T10" fmla="*/ 0 60000 65536"/>
              <a:gd name="T11" fmla="*/ 0 60000 65536"/>
              <a:gd name="T12" fmla="*/ 0 w 576"/>
              <a:gd name="T13" fmla="*/ 0 h 1344"/>
              <a:gd name="T14" fmla="*/ 576 w 576"/>
              <a:gd name="T15" fmla="*/ 1344 h 1344"/>
            </a:gdLst>
            <a:ahLst/>
            <a:cxnLst>
              <a:cxn ang="T8">
                <a:pos x="T0" y="T1"/>
              </a:cxn>
              <a:cxn ang="T9">
                <a:pos x="T2" y="T3"/>
              </a:cxn>
              <a:cxn ang="T10">
                <a:pos x="T4" y="T5"/>
              </a:cxn>
              <a:cxn ang="T11">
                <a:pos x="T6" y="T7"/>
              </a:cxn>
            </a:cxnLst>
            <a:rect l="T12" t="T13" r="T14" b="T15"/>
            <a:pathLst>
              <a:path w="576" h="1344">
                <a:moveTo>
                  <a:pt x="0" y="1344"/>
                </a:moveTo>
                <a:cubicBezTo>
                  <a:pt x="60" y="1288"/>
                  <a:pt x="120" y="1232"/>
                  <a:pt x="192" y="1104"/>
                </a:cubicBezTo>
                <a:cubicBezTo>
                  <a:pt x="264" y="976"/>
                  <a:pt x="368" y="760"/>
                  <a:pt x="432" y="576"/>
                </a:cubicBezTo>
                <a:cubicBezTo>
                  <a:pt x="496" y="392"/>
                  <a:pt x="552" y="96"/>
                  <a:pt x="576" y="0"/>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3809" name="Text Box 17"/>
          <p:cNvSpPr txBox="1">
            <a:spLocks noChangeArrowheads="1"/>
          </p:cNvSpPr>
          <p:nvPr/>
        </p:nvSpPr>
        <p:spPr bwMode="auto">
          <a:xfrm>
            <a:off x="6629400" y="4419600"/>
            <a:ext cx="449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s</a:t>
            </a:r>
            <a:endParaRPr lang="en-GB" altLang="en-US" sz="2400" b="1">
              <a:latin typeface="Times New Roman" panose="02020603050405020304" pitchFamily="18" charset="0"/>
            </a:endParaRPr>
          </a:p>
        </p:txBody>
      </p:sp>
      <p:sp>
        <p:nvSpPr>
          <p:cNvPr id="33810" name="Arc 18"/>
          <p:cNvSpPr>
            <a:spLocks/>
          </p:cNvSpPr>
          <p:nvPr/>
        </p:nvSpPr>
        <p:spPr bwMode="auto">
          <a:xfrm>
            <a:off x="1981200" y="2447925"/>
            <a:ext cx="3581400" cy="2200275"/>
          </a:xfrm>
          <a:custGeom>
            <a:avLst/>
            <a:gdLst>
              <a:gd name="T0" fmla="*/ 2147483646 w 34063"/>
              <a:gd name="T1" fmla="*/ 2147483646 h 21600"/>
              <a:gd name="T2" fmla="*/ 0 w 34063"/>
              <a:gd name="T3" fmla="*/ 2147483646 h 21600"/>
              <a:gd name="T4" fmla="*/ 2147483646 w 34063"/>
              <a:gd name="T5" fmla="*/ 0 h 21600"/>
              <a:gd name="T6" fmla="*/ 0 60000 65536"/>
              <a:gd name="T7" fmla="*/ 0 60000 65536"/>
              <a:gd name="T8" fmla="*/ 0 60000 65536"/>
              <a:gd name="T9" fmla="*/ 0 w 34063"/>
              <a:gd name="T10" fmla="*/ 0 h 21600"/>
              <a:gd name="T11" fmla="*/ 34063 w 34063"/>
              <a:gd name="T12" fmla="*/ 21600 h 21600"/>
            </a:gdLst>
            <a:ahLst/>
            <a:cxnLst>
              <a:cxn ang="T6">
                <a:pos x="T0" y="T1"/>
              </a:cxn>
              <a:cxn ang="T7">
                <a:pos x="T2" y="T3"/>
              </a:cxn>
              <a:cxn ang="T8">
                <a:pos x="T4" y="T5"/>
              </a:cxn>
            </a:cxnLst>
            <a:rect l="T9" t="T10" r="T11" b="T12"/>
            <a:pathLst>
              <a:path w="34063" h="21600" fill="none" extrusionOk="0">
                <a:moveTo>
                  <a:pt x="34062" y="11939"/>
                </a:moveTo>
                <a:cubicBezTo>
                  <a:pt x="30060" y="17973"/>
                  <a:pt x="23302" y="21599"/>
                  <a:pt x="16063" y="21600"/>
                </a:cubicBezTo>
                <a:cubicBezTo>
                  <a:pt x="9935" y="21600"/>
                  <a:pt x="4096" y="18997"/>
                  <a:pt x="0" y="14440"/>
                </a:cubicBezTo>
              </a:path>
              <a:path w="34063" h="21600" stroke="0" extrusionOk="0">
                <a:moveTo>
                  <a:pt x="34062" y="11939"/>
                </a:moveTo>
                <a:cubicBezTo>
                  <a:pt x="30060" y="17973"/>
                  <a:pt x="23302" y="21599"/>
                  <a:pt x="16063" y="21600"/>
                </a:cubicBezTo>
                <a:cubicBezTo>
                  <a:pt x="9935" y="21600"/>
                  <a:pt x="4096" y="18997"/>
                  <a:pt x="0" y="14440"/>
                </a:cubicBezTo>
                <a:lnTo>
                  <a:pt x="16063" y="0"/>
                </a:lnTo>
                <a:lnTo>
                  <a:pt x="34062" y="11939"/>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3811" name="Text Box 19"/>
          <p:cNvSpPr txBox="1">
            <a:spLocks noChangeArrowheads="1"/>
          </p:cNvSpPr>
          <p:nvPr/>
        </p:nvSpPr>
        <p:spPr bwMode="auto">
          <a:xfrm>
            <a:off x="5791200" y="3276600"/>
            <a:ext cx="101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ANSC</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D7F02280-65E7-4724-BBA4-0BA305AFF28D}" type="slidenum">
              <a:rPr lang="en-CA" altLang="en-US" sz="1400" smtClean="0"/>
              <a:pPr>
                <a:spcBef>
                  <a:spcPct val="0"/>
                </a:spcBef>
                <a:buFontTx/>
                <a:buNone/>
              </a:pPr>
              <a:t>36</a:t>
            </a:fld>
            <a:endParaRPr lang="en-CA" altLang="en-US" sz="1400" smtClean="0"/>
          </a:p>
        </p:txBody>
      </p:sp>
      <p:sp>
        <p:nvSpPr>
          <p:cNvPr id="507906" name="Text Box 2"/>
          <p:cNvSpPr txBox="1">
            <a:spLocks noChangeArrowheads="1"/>
          </p:cNvSpPr>
          <p:nvPr/>
        </p:nvSpPr>
        <p:spPr bwMode="auto">
          <a:xfrm>
            <a:off x="0" y="228600"/>
            <a:ext cx="9144000" cy="20621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228600" indent="346075">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r>
              <a:rPr lang="en-US" altLang="en-US">
                <a:solidFill>
                  <a:srgbClr val="000000"/>
                </a:solidFill>
                <a:latin typeface="Tahoma" panose="020B0604030504040204" pitchFamily="34" charset="0"/>
              </a:rPr>
              <a:t>At prices below SAC but above AVC, profits are </a:t>
            </a:r>
            <a:r>
              <a:rPr lang="en-US" altLang="en-US" u="sng">
                <a:solidFill>
                  <a:srgbClr val="000000"/>
                </a:solidFill>
                <a:latin typeface="Tahoma" panose="020B0604030504040204" pitchFamily="34" charset="0"/>
              </a:rPr>
              <a:t>negative</a:t>
            </a:r>
            <a:r>
              <a:rPr lang="en-US" altLang="en-US">
                <a:solidFill>
                  <a:srgbClr val="000000"/>
                </a:solidFill>
                <a:latin typeface="Tahoma" panose="020B0604030504040204" pitchFamily="34" charset="0"/>
              </a:rPr>
              <a:t> if the firm produces…but the firm loses </a:t>
            </a:r>
            <a:r>
              <a:rPr lang="en-US" altLang="en-US" i="1">
                <a:solidFill>
                  <a:srgbClr val="000000"/>
                </a:solidFill>
                <a:latin typeface="Tahoma" panose="020B0604030504040204" pitchFamily="34" charset="0"/>
              </a:rPr>
              <a:t>less</a:t>
            </a:r>
            <a:r>
              <a:rPr lang="en-US" altLang="en-US">
                <a:solidFill>
                  <a:srgbClr val="000000"/>
                </a:solidFill>
                <a:latin typeface="Tahoma" panose="020B0604030504040204" pitchFamily="34" charset="0"/>
              </a:rPr>
              <a:t> by producing than by shutting down </a:t>
            </a:r>
            <a:r>
              <a:rPr lang="en-US" altLang="en-US" i="1">
                <a:solidFill>
                  <a:srgbClr val="000000"/>
                </a:solidFill>
                <a:latin typeface="Tahoma" panose="020B0604030504040204" pitchFamily="34" charset="0"/>
              </a:rPr>
              <a:t>because of sunk costs</a:t>
            </a:r>
            <a:r>
              <a:rPr lang="en-US" altLang="en-US">
                <a:solidFill>
                  <a:srgbClr val="000000"/>
                </a:solidFill>
                <a:latin typeface="Tahoma" panose="020B0604030504040204" pitchFamily="34" charset="0"/>
              </a:rPr>
              <a:t>.</a:t>
            </a:r>
          </a:p>
        </p:txBody>
      </p:sp>
      <p:sp>
        <p:nvSpPr>
          <p:cNvPr id="507907" name="Text Box 3"/>
          <p:cNvSpPr txBox="1">
            <a:spLocks noChangeArrowheads="1"/>
          </p:cNvSpPr>
          <p:nvPr/>
        </p:nvSpPr>
        <p:spPr bwMode="auto">
          <a:xfrm>
            <a:off x="381000" y="2362200"/>
            <a:ext cx="8763000" cy="587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r>
              <a:rPr lang="en-US" altLang="en-US" u="sng">
                <a:latin typeface="Tahoma" panose="020B0604030504040204" pitchFamily="34" charset="0"/>
              </a:rPr>
              <a:t>Example:</a:t>
            </a:r>
            <a:endParaRPr lang="en-US" altLang="en-US">
              <a:latin typeface="Tahoma" panose="020B0604030504040204" pitchFamily="34" charset="0"/>
            </a:endParaRPr>
          </a:p>
          <a:p>
            <a:pPr lvl="2">
              <a:spcBef>
                <a:spcPct val="0"/>
              </a:spcBef>
              <a:buFontTx/>
              <a:buNone/>
            </a:pPr>
            <a:endParaRPr lang="en-US" altLang="en-US">
              <a:latin typeface="Tahoma" panose="020B0604030504040204" pitchFamily="34" charset="0"/>
            </a:endParaRPr>
          </a:p>
          <a:p>
            <a:pPr lvl="3">
              <a:spcBef>
                <a:spcPct val="0"/>
              </a:spcBef>
              <a:buFontTx/>
              <a:buNone/>
            </a:pPr>
            <a:r>
              <a:rPr lang="en-US" altLang="en-US">
                <a:latin typeface="Tahoma" panose="020B0604030504040204" pitchFamily="34" charset="0"/>
              </a:rPr>
              <a:t>STC(q) = 100 + 20q + q</a:t>
            </a:r>
            <a:r>
              <a:rPr lang="en-US" altLang="en-US" baseline="30000">
                <a:latin typeface="Tahoma" panose="020B0604030504040204" pitchFamily="34" charset="0"/>
              </a:rPr>
              <a:t>2</a:t>
            </a:r>
            <a:endParaRPr lang="en-US" altLang="en-US">
              <a:latin typeface="Tahoma" panose="020B0604030504040204" pitchFamily="34" charset="0"/>
            </a:endParaRPr>
          </a:p>
          <a:p>
            <a:pPr lvl="3">
              <a:spcBef>
                <a:spcPct val="0"/>
              </a:spcBef>
              <a:buFontTx/>
              <a:buNone/>
            </a:pPr>
            <a:endParaRPr lang="en-US" altLang="en-US">
              <a:latin typeface="Tahoma" panose="020B0604030504040204" pitchFamily="34" charset="0"/>
            </a:endParaRPr>
          </a:p>
          <a:p>
            <a:pPr lvl="3">
              <a:spcBef>
                <a:spcPct val="0"/>
              </a:spcBef>
              <a:buFontTx/>
              <a:buNone/>
            </a:pPr>
            <a:r>
              <a:rPr lang="en-US" altLang="en-US">
                <a:latin typeface="Tahoma" panose="020B0604030504040204" pitchFamily="34" charset="0"/>
              </a:rPr>
              <a:t>SFC      = 100   </a:t>
            </a:r>
            <a:r>
              <a:rPr lang="en-US" altLang="en-US" i="1">
                <a:latin typeface="Tahoma" panose="020B0604030504040204" pitchFamily="34" charset="0"/>
              </a:rPr>
              <a:t>(nb: this is sunk)</a:t>
            </a:r>
          </a:p>
          <a:p>
            <a:pPr lvl="3">
              <a:spcBef>
                <a:spcPct val="0"/>
              </a:spcBef>
              <a:buFontTx/>
              <a:buNone/>
            </a:pPr>
            <a:r>
              <a:rPr lang="en-US" altLang="en-US">
                <a:latin typeface="Tahoma" panose="020B0604030504040204" pitchFamily="34" charset="0"/>
              </a:rPr>
              <a:t>TVC(q) = 20q + q</a:t>
            </a:r>
            <a:r>
              <a:rPr lang="en-US" altLang="en-US" baseline="30000">
                <a:latin typeface="Tahoma" panose="020B0604030504040204" pitchFamily="34" charset="0"/>
              </a:rPr>
              <a:t>2</a:t>
            </a:r>
            <a:endParaRPr lang="en-US" altLang="en-US">
              <a:latin typeface="Tahoma" panose="020B0604030504040204" pitchFamily="34" charset="0"/>
            </a:endParaRPr>
          </a:p>
          <a:p>
            <a:pPr lvl="3">
              <a:spcBef>
                <a:spcPct val="0"/>
              </a:spcBef>
              <a:buFontTx/>
              <a:buNone/>
            </a:pPr>
            <a:r>
              <a:rPr lang="en-US" altLang="en-US">
                <a:latin typeface="Tahoma" panose="020B0604030504040204" pitchFamily="34" charset="0"/>
              </a:rPr>
              <a:t>AVC(q) = 20 + q</a:t>
            </a:r>
          </a:p>
          <a:p>
            <a:pPr lvl="3">
              <a:spcBef>
                <a:spcPct val="0"/>
              </a:spcBef>
              <a:buFontTx/>
              <a:buNone/>
            </a:pPr>
            <a:r>
              <a:rPr lang="en-US" altLang="en-US">
                <a:latin typeface="Tahoma" panose="020B0604030504040204" pitchFamily="34" charset="0"/>
              </a:rPr>
              <a:t>SMC(q) = 20 + 2q</a:t>
            </a:r>
          </a:p>
          <a:p>
            <a:pPr lvl="3">
              <a:spcBef>
                <a:spcPct val="0"/>
              </a:spcBef>
              <a:buFontTx/>
              <a:buNone/>
            </a:pPr>
            <a:endParaRPr lang="en-US" altLang="en-US">
              <a:latin typeface="Tahoma" panose="020B0604030504040204" pitchFamily="34" charset="0"/>
            </a:endParaRPr>
          </a:p>
          <a:p>
            <a:pPr lvl="3">
              <a:spcBef>
                <a:spcPct val="0"/>
              </a:spcBef>
              <a:buFontTx/>
              <a:buNone/>
            </a:pPr>
            <a:endParaRPr lang="en-US" altLang="en-US">
              <a:latin typeface="Tahoma" panose="020B0604030504040204" pitchFamily="34" charset="0"/>
            </a:endParaRPr>
          </a:p>
          <a:p>
            <a:pPr lvl="3">
              <a:spcBef>
                <a:spcPct val="0"/>
              </a:spcBef>
              <a:buFontTx/>
              <a:buNone/>
            </a:pPr>
            <a:endParaRPr lang="en-US" altLang="en-US" sz="2400">
              <a:latin typeface="Tahoma" panose="020B0604030504040204" pitchFamily="34" charset="0"/>
            </a:endParaRPr>
          </a:p>
          <a:p>
            <a:pPr>
              <a:spcBef>
                <a:spcPct val="50000"/>
              </a:spcBef>
              <a:buFontTx/>
              <a:buNone/>
            </a:pPr>
            <a:endParaRPr lang="en-US" altLang="en-US" sz="2400">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79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79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906" grpId="0" animBg="1"/>
      <p:bldP spid="50790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236641D8-602F-4FE6-A236-31C5E41D8E95}" type="slidenum">
              <a:rPr lang="en-CA" altLang="en-US" sz="1400" smtClean="0"/>
              <a:pPr>
                <a:spcBef>
                  <a:spcPct val="0"/>
                </a:spcBef>
                <a:buFontTx/>
                <a:buNone/>
              </a:pPr>
              <a:t>37</a:t>
            </a:fld>
            <a:endParaRPr lang="en-CA" altLang="en-US" sz="1400" smtClean="0"/>
          </a:p>
        </p:txBody>
      </p:sp>
      <p:sp>
        <p:nvSpPr>
          <p:cNvPr id="508930" name="Text Box 2"/>
          <p:cNvSpPr txBox="1">
            <a:spLocks noChangeArrowheads="1"/>
          </p:cNvSpPr>
          <p:nvPr/>
        </p:nvSpPr>
        <p:spPr bwMode="auto">
          <a:xfrm>
            <a:off x="0" y="0"/>
            <a:ext cx="8839200" cy="6616700"/>
          </a:xfrm>
          <a:prstGeom prst="rect">
            <a:avLst/>
          </a:prstGeom>
          <a:noFill/>
          <a:ln w="9525">
            <a:noFill/>
            <a:miter lim="800000"/>
            <a:headEnd/>
            <a:tailEnd/>
          </a:ln>
        </p:spPr>
        <p:txBody>
          <a:bodyPr>
            <a:spAutoFit/>
          </a:bodyPr>
          <a:lstStyle/>
          <a:p>
            <a:pPr marL="971550" lvl="4" indent="-514350">
              <a:buFontTx/>
              <a:buAutoNum type="alphaLcPeriod"/>
              <a:defRPr/>
            </a:pPr>
            <a:r>
              <a:rPr lang="en-US" sz="3200" dirty="0">
                <a:latin typeface="Tahoma" pitchFamily="34" charset="0"/>
              </a:rPr>
              <a:t>Calculate The Firm’s Supply Curve,</a:t>
            </a:r>
          </a:p>
          <a:p>
            <a:pPr marL="971550" lvl="4" indent="-514350">
              <a:defRPr/>
            </a:pPr>
            <a:endParaRPr lang="en-US" sz="2000" dirty="0">
              <a:latin typeface="Tahoma" pitchFamily="34" charset="0"/>
            </a:endParaRPr>
          </a:p>
          <a:p>
            <a:pPr marL="228600" lvl="2" algn="ctr">
              <a:defRPr/>
            </a:pPr>
            <a:r>
              <a:rPr lang="en-US" sz="3200" dirty="0">
                <a:latin typeface="Tahoma" pitchFamily="34" charset="0"/>
              </a:rPr>
              <a:t>P = SMC</a:t>
            </a:r>
          </a:p>
          <a:p>
            <a:pPr marL="228600" lvl="2" algn="ctr">
              <a:defRPr/>
            </a:pPr>
            <a:r>
              <a:rPr lang="en-US" sz="3200" dirty="0">
                <a:latin typeface="Tahoma" pitchFamily="34" charset="0"/>
              </a:rPr>
              <a:t>P = 20+2q </a:t>
            </a:r>
          </a:p>
          <a:p>
            <a:pPr marL="228600" lvl="2" algn="ctr">
              <a:defRPr/>
            </a:pPr>
            <a:r>
              <a:rPr lang="en-US" sz="3200" dirty="0" err="1">
                <a:latin typeface="Tahoma" pitchFamily="34" charset="0"/>
              </a:rPr>
              <a:t>q</a:t>
            </a:r>
            <a:r>
              <a:rPr lang="en-US" sz="3200" baseline="30000" dirty="0" err="1">
                <a:latin typeface="Tahoma" pitchFamily="34" charset="0"/>
              </a:rPr>
              <a:t>s</a:t>
            </a:r>
            <a:r>
              <a:rPr lang="en-US" sz="3200" dirty="0">
                <a:latin typeface="Tahoma" pitchFamily="34" charset="0"/>
              </a:rPr>
              <a:t> = ½P - 10</a:t>
            </a:r>
          </a:p>
          <a:p>
            <a:pPr marL="228600" lvl="2">
              <a:defRPr/>
            </a:pPr>
            <a:r>
              <a:rPr lang="en-US" sz="3200" dirty="0">
                <a:latin typeface="Tahoma" pitchFamily="34" charset="0"/>
              </a:rPr>
              <a:t>	</a:t>
            </a:r>
          </a:p>
          <a:p>
            <a:pPr marL="742950" lvl="2" indent="-514350">
              <a:buFontTx/>
              <a:buAutoNum type="alphaLcPeriod" startAt="2"/>
              <a:defRPr/>
            </a:pPr>
            <a:r>
              <a:rPr lang="en-US" sz="3200" dirty="0">
                <a:latin typeface="Tahoma" pitchFamily="34" charset="0"/>
              </a:rPr>
              <a:t>If Market Price=$25, calculate firm production</a:t>
            </a:r>
          </a:p>
          <a:p>
            <a:pPr marL="228600" lvl="2" algn="ctr">
              <a:defRPr/>
            </a:pPr>
            <a:r>
              <a:rPr lang="en-US" sz="3200" dirty="0" err="1">
                <a:latin typeface="Tahoma" pitchFamily="34" charset="0"/>
              </a:rPr>
              <a:t>q</a:t>
            </a:r>
            <a:r>
              <a:rPr lang="en-US" sz="3200" baseline="30000" dirty="0" err="1">
                <a:latin typeface="Tahoma" pitchFamily="34" charset="0"/>
              </a:rPr>
              <a:t>s</a:t>
            </a:r>
            <a:r>
              <a:rPr lang="en-US" sz="3200" dirty="0">
                <a:latin typeface="Tahoma" pitchFamily="34" charset="0"/>
              </a:rPr>
              <a:t> = ½P - 10</a:t>
            </a:r>
          </a:p>
          <a:p>
            <a:pPr marL="228600" lvl="2" algn="ctr">
              <a:defRPr/>
            </a:pPr>
            <a:r>
              <a:rPr lang="en-US" sz="3200" dirty="0" err="1">
                <a:latin typeface="Tahoma" pitchFamily="34" charset="0"/>
              </a:rPr>
              <a:t>q</a:t>
            </a:r>
            <a:r>
              <a:rPr lang="en-US" sz="3200" baseline="30000" dirty="0" err="1">
                <a:latin typeface="Tahoma" pitchFamily="34" charset="0"/>
              </a:rPr>
              <a:t>s</a:t>
            </a:r>
            <a:r>
              <a:rPr lang="en-US" sz="3200" dirty="0">
                <a:latin typeface="Tahoma" pitchFamily="34" charset="0"/>
              </a:rPr>
              <a:t> = ½(25) – 10</a:t>
            </a:r>
          </a:p>
          <a:p>
            <a:pPr marL="228600" lvl="2" algn="ctr">
              <a:defRPr/>
            </a:pPr>
            <a:r>
              <a:rPr lang="en-US" sz="3200" dirty="0" err="1">
                <a:latin typeface="Tahoma" pitchFamily="34" charset="0"/>
              </a:rPr>
              <a:t>q</a:t>
            </a:r>
            <a:r>
              <a:rPr lang="en-US" sz="3200" baseline="30000" dirty="0" err="1">
                <a:latin typeface="Tahoma" pitchFamily="34" charset="0"/>
              </a:rPr>
              <a:t>s</a:t>
            </a:r>
            <a:r>
              <a:rPr lang="en-US" sz="3200" dirty="0">
                <a:latin typeface="Tahoma" pitchFamily="34" charset="0"/>
              </a:rPr>
              <a:t> = 2.5</a:t>
            </a:r>
          </a:p>
          <a:p>
            <a:pPr marL="228600" lvl="2">
              <a:defRPr/>
            </a:pPr>
            <a:endParaRPr lang="en-US" sz="3200" dirty="0">
              <a:latin typeface="Tahoma" pitchFamily="34" charset="0"/>
            </a:endParaRPr>
          </a:p>
          <a:p>
            <a:pPr marL="228600" lvl="2">
              <a:defRPr/>
            </a:pPr>
            <a:endParaRPr lang="en-US" sz="3200" dirty="0">
              <a:latin typeface="Tahoma" pitchFamily="34" charset="0"/>
            </a:endParaRPr>
          </a:p>
          <a:p>
            <a:pPr marL="228600" lvl="2" algn="ctr">
              <a:defRPr/>
            </a:pPr>
            <a:endParaRPr lang="en-US" sz="2000" dirty="0">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893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893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893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8930">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8930">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08930">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08930">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08930">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0893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0" grpId="0" build="p" bldLvl="5"/>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7506862-C7A7-42F2-8211-F47918848320}" type="slidenum">
              <a:rPr lang="en-CA" altLang="en-US" sz="1400" smtClean="0"/>
              <a:pPr>
                <a:spcBef>
                  <a:spcPct val="0"/>
                </a:spcBef>
                <a:buFontTx/>
                <a:buNone/>
              </a:pPr>
              <a:t>38</a:t>
            </a:fld>
            <a:endParaRPr lang="en-CA" altLang="en-US" sz="1400" smtClean="0"/>
          </a:p>
        </p:txBody>
      </p:sp>
      <p:sp>
        <p:nvSpPr>
          <p:cNvPr id="508930" name="Text Box 2"/>
          <p:cNvSpPr txBox="1">
            <a:spLocks noChangeArrowheads="1"/>
          </p:cNvSpPr>
          <p:nvPr/>
        </p:nvSpPr>
        <p:spPr bwMode="auto">
          <a:xfrm>
            <a:off x="0" y="0"/>
            <a:ext cx="8839200" cy="9510713"/>
          </a:xfrm>
          <a:prstGeom prst="rect">
            <a:avLst/>
          </a:prstGeom>
          <a:noFill/>
          <a:ln w="9525">
            <a:noFill/>
            <a:miter lim="800000"/>
            <a:headEnd/>
            <a:tailEnd/>
          </a:ln>
        </p:spPr>
        <p:txBody>
          <a:bodyPr>
            <a:spAutoFit/>
          </a:bodyPr>
          <a:lstStyle/>
          <a:p>
            <a:pPr marL="228600" lvl="2">
              <a:defRPr/>
            </a:pPr>
            <a:r>
              <a:rPr lang="en-US" sz="3200" dirty="0">
                <a:latin typeface="Tahoma" pitchFamily="34" charset="0"/>
              </a:rPr>
              <a:t>	</a:t>
            </a:r>
          </a:p>
          <a:p>
            <a:pPr marL="742950" lvl="2" indent="-514350">
              <a:buFontTx/>
              <a:buAutoNum type="alphaLcPeriod" startAt="2"/>
              <a:defRPr/>
            </a:pPr>
            <a:r>
              <a:rPr lang="en-US" sz="3200" dirty="0">
                <a:latin typeface="Tahoma" pitchFamily="34" charset="0"/>
              </a:rPr>
              <a:t>If Market Price=$25, calculate firm profit/losses</a:t>
            </a:r>
          </a:p>
          <a:p>
            <a:pPr marL="228600" lvl="2">
              <a:defRPr/>
            </a:pPr>
            <a:endParaRPr lang="en-US" dirty="0">
              <a:latin typeface="Tahoma" pitchFamily="34" charset="0"/>
            </a:endParaRPr>
          </a:p>
          <a:p>
            <a:pPr marL="228600" lvl="2" algn="ctr">
              <a:defRPr/>
            </a:pPr>
            <a:r>
              <a:rPr lang="en-US" sz="3200" dirty="0" err="1">
                <a:latin typeface="Tahoma" pitchFamily="34" charset="0"/>
              </a:rPr>
              <a:t>q</a:t>
            </a:r>
            <a:r>
              <a:rPr lang="en-US" sz="3200" baseline="30000" dirty="0" err="1">
                <a:latin typeface="Tahoma" pitchFamily="34" charset="0"/>
              </a:rPr>
              <a:t>s</a:t>
            </a:r>
            <a:r>
              <a:rPr lang="en-US" sz="3200" dirty="0">
                <a:latin typeface="Tahoma" pitchFamily="34" charset="0"/>
              </a:rPr>
              <a:t> = 2.5</a:t>
            </a:r>
          </a:p>
          <a:p>
            <a:pPr marL="228600" lvl="2">
              <a:defRPr/>
            </a:pPr>
            <a:endParaRPr lang="en-US" dirty="0">
              <a:latin typeface="Tahoma" pitchFamily="34" charset="0"/>
            </a:endParaRPr>
          </a:p>
          <a:p>
            <a:pPr marL="228600" lvl="2" algn="ctr">
              <a:defRPr/>
            </a:pPr>
            <a:r>
              <a:rPr lang="en-US" sz="3200" dirty="0"/>
              <a:t>π=TR-TC</a:t>
            </a:r>
          </a:p>
          <a:p>
            <a:pPr marL="228600" lvl="2" algn="ctr">
              <a:defRPr/>
            </a:pPr>
            <a:r>
              <a:rPr lang="en-US" sz="3200" dirty="0"/>
              <a:t>π=</a:t>
            </a:r>
            <a:r>
              <a:rPr lang="en-US" sz="3200" dirty="0" err="1"/>
              <a:t>Pq</a:t>
            </a:r>
            <a:r>
              <a:rPr lang="en-US" sz="3200" dirty="0"/>
              <a:t>-(</a:t>
            </a:r>
            <a:r>
              <a:rPr lang="en-US" altLang="en-US" sz="3200" dirty="0">
                <a:latin typeface="Tahoma" panose="020B0604030504040204" pitchFamily="34" charset="0"/>
              </a:rPr>
              <a:t>100 + 20q + q</a:t>
            </a:r>
            <a:r>
              <a:rPr lang="en-US" altLang="en-US" sz="3200" baseline="30000" dirty="0">
                <a:latin typeface="Tahoma" panose="020B0604030504040204" pitchFamily="34" charset="0"/>
              </a:rPr>
              <a:t>2</a:t>
            </a:r>
            <a:r>
              <a:rPr lang="en-US" altLang="en-US" sz="3200" dirty="0">
                <a:latin typeface="Tahoma" panose="020B0604030504040204" pitchFamily="34" charset="0"/>
              </a:rPr>
              <a:t>)</a:t>
            </a:r>
          </a:p>
          <a:p>
            <a:pPr marL="228600" lvl="2" algn="ctr">
              <a:defRPr/>
            </a:pPr>
            <a:r>
              <a:rPr lang="en-US" sz="3200" dirty="0"/>
              <a:t>π=($25)2.5-(</a:t>
            </a:r>
            <a:r>
              <a:rPr lang="en-US" altLang="en-US" sz="3200" dirty="0">
                <a:latin typeface="Tahoma" panose="020B0604030504040204" pitchFamily="34" charset="0"/>
              </a:rPr>
              <a:t>100 + 20(2.5) + (2.5)</a:t>
            </a:r>
            <a:r>
              <a:rPr lang="en-US" altLang="en-US" sz="3200" baseline="30000" dirty="0">
                <a:latin typeface="Tahoma" panose="020B0604030504040204" pitchFamily="34" charset="0"/>
              </a:rPr>
              <a:t>2</a:t>
            </a:r>
            <a:r>
              <a:rPr lang="en-US" altLang="en-US" sz="3200" dirty="0">
                <a:latin typeface="Tahoma" panose="020B0604030504040204" pitchFamily="34" charset="0"/>
              </a:rPr>
              <a:t>)</a:t>
            </a:r>
          </a:p>
          <a:p>
            <a:pPr marL="228600" lvl="2" algn="ctr">
              <a:defRPr/>
            </a:pPr>
            <a:r>
              <a:rPr lang="en-US" sz="3200" dirty="0"/>
              <a:t>π=62.5-(</a:t>
            </a:r>
            <a:r>
              <a:rPr lang="en-US" altLang="en-US" sz="3200" dirty="0">
                <a:latin typeface="Tahoma" panose="020B0604030504040204" pitchFamily="34" charset="0"/>
              </a:rPr>
              <a:t>100 + 50 + 6.25)</a:t>
            </a:r>
          </a:p>
          <a:p>
            <a:pPr marL="228600" lvl="2" algn="ctr">
              <a:defRPr/>
            </a:pPr>
            <a:r>
              <a:rPr lang="en-US" sz="3200" dirty="0"/>
              <a:t>π=-$93.75</a:t>
            </a:r>
          </a:p>
          <a:p>
            <a:pPr marL="228600" lvl="2" algn="ctr">
              <a:defRPr/>
            </a:pPr>
            <a:endParaRPr lang="en-US" dirty="0"/>
          </a:p>
          <a:p>
            <a:pPr marL="228600" lvl="2" algn="ctr">
              <a:defRPr/>
            </a:pPr>
            <a:r>
              <a:rPr lang="en-US" altLang="en-US" sz="3200" dirty="0">
                <a:latin typeface="Tahoma" panose="020B0604030504040204" pitchFamily="34" charset="0"/>
              </a:rPr>
              <a:t>(remember that shutting down would have fixed costs of $100.)</a:t>
            </a:r>
          </a:p>
          <a:p>
            <a:pPr marL="228600" lvl="2" algn="ctr">
              <a:defRPr/>
            </a:pPr>
            <a:endParaRPr lang="en-US" altLang="en-US" sz="3200" dirty="0">
              <a:latin typeface="Tahoma" panose="020B0604030504040204" pitchFamily="34" charset="0"/>
            </a:endParaRPr>
          </a:p>
          <a:p>
            <a:pPr marL="228600" lvl="2" algn="ctr">
              <a:defRPr/>
            </a:pPr>
            <a:endParaRPr lang="en-US" altLang="en-US" sz="3200" dirty="0">
              <a:latin typeface="Tahoma" panose="020B0604030504040204" pitchFamily="34" charset="0"/>
            </a:endParaRPr>
          </a:p>
          <a:p>
            <a:pPr marL="228600" lvl="2" algn="ctr">
              <a:defRPr/>
            </a:pPr>
            <a:endParaRPr lang="en-US" sz="3200" dirty="0"/>
          </a:p>
          <a:p>
            <a:pPr marL="228600" lvl="2" algn="ctr">
              <a:defRPr/>
            </a:pPr>
            <a:endParaRPr lang="en-US" sz="3200" dirty="0">
              <a:latin typeface="+mn-lt"/>
            </a:endParaRPr>
          </a:p>
          <a:p>
            <a:pPr marL="228600" lvl="2">
              <a:defRPr/>
            </a:pPr>
            <a:endParaRPr lang="en-US" sz="3200" dirty="0">
              <a:latin typeface="Tahoma" pitchFamily="34" charset="0"/>
            </a:endParaRPr>
          </a:p>
          <a:p>
            <a:pPr marL="228600" lvl="2" algn="ctr">
              <a:defRPr/>
            </a:pPr>
            <a:endParaRPr lang="en-US" sz="2000" dirty="0">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893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893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893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8930">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8930">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08930">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08930">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08930">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0893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0" grpId="0" build="p" bldLvl="5"/>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EDBF9DA2-6FD4-4FAC-A95A-8BDB4A17AB98}" type="slidenum">
              <a:rPr lang="en-CA" altLang="en-US" sz="1400" smtClean="0"/>
              <a:pPr>
                <a:spcBef>
                  <a:spcPct val="0"/>
                </a:spcBef>
                <a:buFontTx/>
                <a:buNone/>
              </a:pPr>
              <a:t>39</a:t>
            </a:fld>
            <a:endParaRPr lang="en-CA" altLang="en-US" sz="1400" smtClean="0"/>
          </a:p>
        </p:txBody>
      </p:sp>
      <p:sp>
        <p:nvSpPr>
          <p:cNvPr id="37891" name="Line 3"/>
          <p:cNvSpPr>
            <a:spLocks noChangeShapeType="1"/>
          </p:cNvSpPr>
          <p:nvPr/>
        </p:nvSpPr>
        <p:spPr bwMode="auto">
          <a:xfrm>
            <a:off x="609600" y="6359525"/>
            <a:ext cx="6019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7892" name="Line 4"/>
          <p:cNvSpPr>
            <a:spLocks noChangeShapeType="1"/>
          </p:cNvSpPr>
          <p:nvPr/>
        </p:nvSpPr>
        <p:spPr bwMode="auto">
          <a:xfrm flipV="1">
            <a:off x="609600" y="873125"/>
            <a:ext cx="0" cy="5486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37893" name="Text Box 5"/>
          <p:cNvSpPr txBox="1">
            <a:spLocks noChangeArrowheads="1"/>
          </p:cNvSpPr>
          <p:nvPr/>
        </p:nvSpPr>
        <p:spPr bwMode="auto">
          <a:xfrm>
            <a:off x="6586538" y="6172200"/>
            <a:ext cx="423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37894" name="Text Box 6"/>
          <p:cNvSpPr txBox="1">
            <a:spLocks noChangeArrowheads="1"/>
          </p:cNvSpPr>
          <p:nvPr/>
        </p:nvSpPr>
        <p:spPr bwMode="auto">
          <a:xfrm>
            <a:off x="288925" y="457200"/>
            <a:ext cx="371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p>
        </p:txBody>
      </p:sp>
      <p:sp>
        <p:nvSpPr>
          <p:cNvPr id="37895" name="Arc 7"/>
          <p:cNvSpPr>
            <a:spLocks/>
          </p:cNvSpPr>
          <p:nvPr/>
        </p:nvSpPr>
        <p:spPr bwMode="auto">
          <a:xfrm>
            <a:off x="160338" y="1863725"/>
            <a:ext cx="3124200" cy="2200275"/>
          </a:xfrm>
          <a:custGeom>
            <a:avLst/>
            <a:gdLst>
              <a:gd name="T0" fmla="*/ 2147483646 w 34063"/>
              <a:gd name="T1" fmla="*/ 2147483646 h 21600"/>
              <a:gd name="T2" fmla="*/ 0 w 34063"/>
              <a:gd name="T3" fmla="*/ 2147483646 h 21600"/>
              <a:gd name="T4" fmla="*/ 2147483646 w 34063"/>
              <a:gd name="T5" fmla="*/ 0 h 21600"/>
              <a:gd name="T6" fmla="*/ 0 60000 65536"/>
              <a:gd name="T7" fmla="*/ 0 60000 65536"/>
              <a:gd name="T8" fmla="*/ 0 60000 65536"/>
              <a:gd name="T9" fmla="*/ 0 w 34063"/>
              <a:gd name="T10" fmla="*/ 0 h 21600"/>
              <a:gd name="T11" fmla="*/ 34063 w 34063"/>
              <a:gd name="T12" fmla="*/ 21600 h 21600"/>
            </a:gdLst>
            <a:ahLst/>
            <a:cxnLst>
              <a:cxn ang="T6">
                <a:pos x="T0" y="T1"/>
              </a:cxn>
              <a:cxn ang="T7">
                <a:pos x="T2" y="T3"/>
              </a:cxn>
              <a:cxn ang="T8">
                <a:pos x="T4" y="T5"/>
              </a:cxn>
            </a:cxnLst>
            <a:rect l="T9" t="T10" r="T11" b="T12"/>
            <a:pathLst>
              <a:path w="34063" h="21600" fill="none" extrusionOk="0">
                <a:moveTo>
                  <a:pt x="34062" y="11939"/>
                </a:moveTo>
                <a:cubicBezTo>
                  <a:pt x="30060" y="17973"/>
                  <a:pt x="23302" y="21599"/>
                  <a:pt x="16063" y="21600"/>
                </a:cubicBezTo>
                <a:cubicBezTo>
                  <a:pt x="9935" y="21600"/>
                  <a:pt x="4096" y="18997"/>
                  <a:pt x="0" y="14440"/>
                </a:cubicBezTo>
              </a:path>
              <a:path w="34063" h="21600" stroke="0" extrusionOk="0">
                <a:moveTo>
                  <a:pt x="34062" y="11939"/>
                </a:moveTo>
                <a:cubicBezTo>
                  <a:pt x="30060" y="17973"/>
                  <a:pt x="23302" y="21599"/>
                  <a:pt x="16063" y="21600"/>
                </a:cubicBezTo>
                <a:cubicBezTo>
                  <a:pt x="9935" y="21600"/>
                  <a:pt x="4096" y="18997"/>
                  <a:pt x="0" y="14440"/>
                </a:cubicBezTo>
                <a:lnTo>
                  <a:pt x="16063" y="0"/>
                </a:lnTo>
                <a:lnTo>
                  <a:pt x="34062" y="11939"/>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7896" name="Arc 8"/>
          <p:cNvSpPr>
            <a:spLocks/>
          </p:cNvSpPr>
          <p:nvPr/>
        </p:nvSpPr>
        <p:spPr bwMode="auto">
          <a:xfrm>
            <a:off x="-1295400" y="1635125"/>
            <a:ext cx="3446463" cy="3768725"/>
          </a:xfrm>
          <a:custGeom>
            <a:avLst/>
            <a:gdLst>
              <a:gd name="T0" fmla="*/ 2147483646 w 31398"/>
              <a:gd name="T1" fmla="*/ 2147483646 h 21600"/>
              <a:gd name="T2" fmla="*/ 0 w 31398"/>
              <a:gd name="T3" fmla="*/ 2147483646 h 21600"/>
              <a:gd name="T4" fmla="*/ 2147483646 w 31398"/>
              <a:gd name="T5" fmla="*/ 0 h 21600"/>
              <a:gd name="T6" fmla="*/ 0 60000 65536"/>
              <a:gd name="T7" fmla="*/ 0 60000 65536"/>
              <a:gd name="T8" fmla="*/ 0 60000 65536"/>
              <a:gd name="T9" fmla="*/ 0 w 31398"/>
              <a:gd name="T10" fmla="*/ 0 h 21600"/>
              <a:gd name="T11" fmla="*/ 31398 w 31398"/>
              <a:gd name="T12" fmla="*/ 21600 h 21600"/>
            </a:gdLst>
            <a:ahLst/>
            <a:cxnLst>
              <a:cxn ang="T6">
                <a:pos x="T0" y="T1"/>
              </a:cxn>
              <a:cxn ang="T7">
                <a:pos x="T2" y="T3"/>
              </a:cxn>
              <a:cxn ang="T8">
                <a:pos x="T4" y="T5"/>
              </a:cxn>
            </a:cxnLst>
            <a:rect l="T9" t="T10" r="T11" b="T12"/>
            <a:pathLst>
              <a:path w="31398" h="21600" fill="none" extrusionOk="0">
                <a:moveTo>
                  <a:pt x="31398" y="5068"/>
                </a:moveTo>
                <a:cubicBezTo>
                  <a:pt x="29057" y="14766"/>
                  <a:pt x="20378" y="21599"/>
                  <a:pt x="10401" y="21600"/>
                </a:cubicBezTo>
                <a:cubicBezTo>
                  <a:pt x="6764" y="21600"/>
                  <a:pt x="3187" y="20681"/>
                  <a:pt x="0" y="18930"/>
                </a:cubicBezTo>
              </a:path>
              <a:path w="31398" h="21600" stroke="0" extrusionOk="0">
                <a:moveTo>
                  <a:pt x="31398" y="5068"/>
                </a:moveTo>
                <a:cubicBezTo>
                  <a:pt x="29057" y="14766"/>
                  <a:pt x="20378" y="21599"/>
                  <a:pt x="10401" y="21600"/>
                </a:cubicBezTo>
                <a:cubicBezTo>
                  <a:pt x="6764" y="21600"/>
                  <a:pt x="3187" y="20681"/>
                  <a:pt x="0" y="18930"/>
                </a:cubicBezTo>
                <a:lnTo>
                  <a:pt x="10401" y="0"/>
                </a:lnTo>
                <a:lnTo>
                  <a:pt x="31398" y="5068"/>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7897" name="Line 9"/>
          <p:cNvSpPr>
            <a:spLocks noChangeShapeType="1"/>
          </p:cNvSpPr>
          <p:nvPr/>
        </p:nvSpPr>
        <p:spPr bwMode="auto">
          <a:xfrm>
            <a:off x="609600" y="5216525"/>
            <a:ext cx="2667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7898" name="Text Box 11"/>
          <p:cNvSpPr txBox="1">
            <a:spLocks noChangeArrowheads="1"/>
          </p:cNvSpPr>
          <p:nvPr/>
        </p:nvSpPr>
        <p:spPr bwMode="auto">
          <a:xfrm>
            <a:off x="3321050" y="3330575"/>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AVC</a:t>
            </a:r>
          </a:p>
        </p:txBody>
      </p:sp>
      <p:sp>
        <p:nvSpPr>
          <p:cNvPr id="37899" name="Text Box 12"/>
          <p:cNvSpPr txBox="1">
            <a:spLocks noChangeArrowheads="1"/>
          </p:cNvSpPr>
          <p:nvPr/>
        </p:nvSpPr>
        <p:spPr bwMode="auto">
          <a:xfrm>
            <a:off x="3116263" y="2590800"/>
            <a:ext cx="7953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p>
        </p:txBody>
      </p:sp>
      <p:sp>
        <p:nvSpPr>
          <p:cNvPr id="37900" name="Text Box 13"/>
          <p:cNvSpPr txBox="1">
            <a:spLocks noChangeArrowheads="1"/>
          </p:cNvSpPr>
          <p:nvPr/>
        </p:nvSpPr>
        <p:spPr bwMode="auto">
          <a:xfrm>
            <a:off x="1897063" y="2057400"/>
            <a:ext cx="862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37901" name="Line 14"/>
          <p:cNvSpPr>
            <a:spLocks noChangeShapeType="1"/>
          </p:cNvSpPr>
          <p:nvPr/>
        </p:nvSpPr>
        <p:spPr bwMode="auto">
          <a:xfrm flipV="1">
            <a:off x="609600" y="5216525"/>
            <a:ext cx="0" cy="11430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7902" name="Freeform 15"/>
          <p:cNvSpPr>
            <a:spLocks/>
          </p:cNvSpPr>
          <p:nvPr/>
        </p:nvSpPr>
        <p:spPr bwMode="auto">
          <a:xfrm>
            <a:off x="1227138" y="2549525"/>
            <a:ext cx="914400" cy="2133600"/>
          </a:xfrm>
          <a:custGeom>
            <a:avLst/>
            <a:gdLst>
              <a:gd name="T0" fmla="*/ 0 w 576"/>
              <a:gd name="T1" fmla="*/ 2147483646 h 1344"/>
              <a:gd name="T2" fmla="*/ 2147483646 w 576"/>
              <a:gd name="T3" fmla="*/ 2147483646 h 1344"/>
              <a:gd name="T4" fmla="*/ 2147483646 w 576"/>
              <a:gd name="T5" fmla="*/ 2147483646 h 1344"/>
              <a:gd name="T6" fmla="*/ 2147483646 w 576"/>
              <a:gd name="T7" fmla="*/ 0 h 1344"/>
              <a:gd name="T8" fmla="*/ 0 60000 65536"/>
              <a:gd name="T9" fmla="*/ 0 60000 65536"/>
              <a:gd name="T10" fmla="*/ 0 60000 65536"/>
              <a:gd name="T11" fmla="*/ 0 60000 65536"/>
              <a:gd name="T12" fmla="*/ 0 w 576"/>
              <a:gd name="T13" fmla="*/ 0 h 1344"/>
              <a:gd name="T14" fmla="*/ 576 w 576"/>
              <a:gd name="T15" fmla="*/ 1344 h 1344"/>
            </a:gdLst>
            <a:ahLst/>
            <a:cxnLst>
              <a:cxn ang="T8">
                <a:pos x="T0" y="T1"/>
              </a:cxn>
              <a:cxn ang="T9">
                <a:pos x="T2" y="T3"/>
              </a:cxn>
              <a:cxn ang="T10">
                <a:pos x="T4" y="T5"/>
              </a:cxn>
              <a:cxn ang="T11">
                <a:pos x="T6" y="T7"/>
              </a:cxn>
            </a:cxnLst>
            <a:rect l="T12" t="T13" r="T14" b="T15"/>
            <a:pathLst>
              <a:path w="576" h="1344">
                <a:moveTo>
                  <a:pt x="0" y="1344"/>
                </a:moveTo>
                <a:cubicBezTo>
                  <a:pt x="60" y="1288"/>
                  <a:pt x="120" y="1232"/>
                  <a:pt x="192" y="1104"/>
                </a:cubicBezTo>
                <a:cubicBezTo>
                  <a:pt x="264" y="976"/>
                  <a:pt x="368" y="760"/>
                  <a:pt x="432" y="576"/>
                </a:cubicBezTo>
                <a:cubicBezTo>
                  <a:pt x="496" y="392"/>
                  <a:pt x="552" y="96"/>
                  <a:pt x="576" y="0"/>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7903" name="Freeform 16"/>
          <p:cNvSpPr>
            <a:spLocks/>
          </p:cNvSpPr>
          <p:nvPr/>
        </p:nvSpPr>
        <p:spPr bwMode="auto">
          <a:xfrm>
            <a:off x="533400" y="4683125"/>
            <a:ext cx="685800" cy="533400"/>
          </a:xfrm>
          <a:custGeom>
            <a:avLst/>
            <a:gdLst>
              <a:gd name="T0" fmla="*/ 2147483646 w 432"/>
              <a:gd name="T1" fmla="*/ 0 h 336"/>
              <a:gd name="T2" fmla="*/ 2147483646 w 432"/>
              <a:gd name="T3" fmla="*/ 2147483646 h 336"/>
              <a:gd name="T4" fmla="*/ 0 w 432"/>
              <a:gd name="T5" fmla="*/ 2147483646 h 336"/>
              <a:gd name="T6" fmla="*/ 0 60000 65536"/>
              <a:gd name="T7" fmla="*/ 0 60000 65536"/>
              <a:gd name="T8" fmla="*/ 0 60000 65536"/>
              <a:gd name="T9" fmla="*/ 0 w 432"/>
              <a:gd name="T10" fmla="*/ 0 h 336"/>
              <a:gd name="T11" fmla="*/ 432 w 432"/>
              <a:gd name="T12" fmla="*/ 336 h 336"/>
            </a:gdLst>
            <a:ahLst/>
            <a:cxnLst>
              <a:cxn ang="T6">
                <a:pos x="T0" y="T1"/>
              </a:cxn>
              <a:cxn ang="T7">
                <a:pos x="T2" y="T3"/>
              </a:cxn>
              <a:cxn ang="T8">
                <a:pos x="T4" y="T5"/>
              </a:cxn>
            </a:cxnLst>
            <a:rect l="T9" t="T10" r="T11" b="T12"/>
            <a:pathLst>
              <a:path w="432" h="336">
                <a:moveTo>
                  <a:pt x="432" y="0"/>
                </a:moveTo>
                <a:cubicBezTo>
                  <a:pt x="372" y="68"/>
                  <a:pt x="312" y="136"/>
                  <a:pt x="240" y="192"/>
                </a:cubicBezTo>
                <a:cubicBezTo>
                  <a:pt x="168" y="248"/>
                  <a:pt x="40" y="312"/>
                  <a:pt x="0" y="336"/>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37904" name="Text Box 17"/>
          <p:cNvSpPr txBox="1">
            <a:spLocks noChangeArrowheads="1"/>
          </p:cNvSpPr>
          <p:nvPr/>
        </p:nvSpPr>
        <p:spPr bwMode="auto">
          <a:xfrm>
            <a:off x="3352800" y="4953000"/>
            <a:ext cx="12430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s</a:t>
            </a:r>
            <a:r>
              <a:rPr lang="en-GB" altLang="en-US" sz="2400" b="1">
                <a:latin typeface="Times New Roman" panose="02020603050405020304" pitchFamily="18" charset="0"/>
              </a:rPr>
              <a:t> = $20</a:t>
            </a:r>
          </a:p>
        </p:txBody>
      </p:sp>
      <p:sp>
        <p:nvSpPr>
          <p:cNvPr id="37905" name="Arc 10"/>
          <p:cNvSpPr>
            <a:spLocks/>
          </p:cNvSpPr>
          <p:nvPr/>
        </p:nvSpPr>
        <p:spPr bwMode="auto">
          <a:xfrm>
            <a:off x="-685800" y="2016125"/>
            <a:ext cx="4170363" cy="3198813"/>
          </a:xfrm>
          <a:custGeom>
            <a:avLst/>
            <a:gdLst>
              <a:gd name="T0" fmla="*/ 2147483646 w 23703"/>
              <a:gd name="T1" fmla="*/ 2147483646 h 21600"/>
              <a:gd name="T2" fmla="*/ 0 w 23703"/>
              <a:gd name="T3" fmla="*/ 2147483646 h 21600"/>
              <a:gd name="T4" fmla="*/ 2147483646 w 23703"/>
              <a:gd name="T5" fmla="*/ 0 h 21600"/>
              <a:gd name="T6" fmla="*/ 0 60000 65536"/>
              <a:gd name="T7" fmla="*/ 0 60000 65536"/>
              <a:gd name="T8" fmla="*/ 0 60000 65536"/>
              <a:gd name="T9" fmla="*/ 0 w 23703"/>
              <a:gd name="T10" fmla="*/ 0 h 21600"/>
              <a:gd name="T11" fmla="*/ 23703 w 23703"/>
              <a:gd name="T12" fmla="*/ 21600 h 21600"/>
            </a:gdLst>
            <a:ahLst/>
            <a:cxnLst>
              <a:cxn ang="T6">
                <a:pos x="T0" y="T1"/>
              </a:cxn>
              <a:cxn ang="T7">
                <a:pos x="T2" y="T3"/>
              </a:cxn>
              <a:cxn ang="T8">
                <a:pos x="T4" y="T5"/>
              </a:cxn>
            </a:cxnLst>
            <a:rect l="T9" t="T10" r="T11" b="T12"/>
            <a:pathLst>
              <a:path w="23703" h="21600" fill="none" extrusionOk="0">
                <a:moveTo>
                  <a:pt x="23702" y="12014"/>
                </a:moveTo>
                <a:cubicBezTo>
                  <a:pt x="19693" y="18004"/>
                  <a:pt x="12960" y="21599"/>
                  <a:pt x="5753" y="21600"/>
                </a:cubicBezTo>
                <a:cubicBezTo>
                  <a:pt x="3808" y="21600"/>
                  <a:pt x="1873" y="21337"/>
                  <a:pt x="0" y="20819"/>
                </a:cubicBezTo>
              </a:path>
              <a:path w="23703" h="21600" stroke="0" extrusionOk="0">
                <a:moveTo>
                  <a:pt x="23702" y="12014"/>
                </a:moveTo>
                <a:cubicBezTo>
                  <a:pt x="19693" y="18004"/>
                  <a:pt x="12960" y="21599"/>
                  <a:pt x="5753" y="21600"/>
                </a:cubicBezTo>
                <a:cubicBezTo>
                  <a:pt x="3808" y="21600"/>
                  <a:pt x="1873" y="21337"/>
                  <a:pt x="0" y="20819"/>
                </a:cubicBezTo>
                <a:lnTo>
                  <a:pt x="5753" y="0"/>
                </a:lnTo>
                <a:lnTo>
                  <a:pt x="23702" y="12014"/>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graphicFrame>
        <p:nvGraphicFramePr>
          <p:cNvPr id="37906" name="Object 2"/>
          <p:cNvGraphicFramePr>
            <a:graphicFrameLocks noChangeAspect="1"/>
          </p:cNvGraphicFramePr>
          <p:nvPr/>
        </p:nvGraphicFramePr>
        <p:xfrm>
          <a:off x="4479925" y="655638"/>
          <a:ext cx="3535363" cy="1890712"/>
        </p:xfrm>
        <a:graphic>
          <a:graphicData uri="http://schemas.openxmlformats.org/presentationml/2006/ole">
            <mc:AlternateContent xmlns:mc="http://schemas.openxmlformats.org/markup-compatibility/2006">
              <mc:Choice xmlns:v="urn:schemas-microsoft-com:vml" Requires="v">
                <p:oleObj spid="_x0000_s37922" name="Equation" r:id="rId3" imgW="736280" imgH="393529" progId="Equation.DSMT4">
                  <p:embed/>
                </p:oleObj>
              </mc:Choice>
              <mc:Fallback>
                <p:oleObj name="Equation" r:id="rId3" imgW="736280" imgH="393529"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79925" y="655638"/>
                        <a:ext cx="3535363" cy="18907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7907" name="Line 9"/>
          <p:cNvSpPr>
            <a:spLocks noChangeShapeType="1"/>
          </p:cNvSpPr>
          <p:nvPr/>
        </p:nvSpPr>
        <p:spPr bwMode="auto">
          <a:xfrm>
            <a:off x="609600" y="4800600"/>
            <a:ext cx="2667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7908" name="Text Box 17"/>
          <p:cNvSpPr txBox="1">
            <a:spLocks noChangeArrowheads="1"/>
          </p:cNvSpPr>
          <p:nvPr/>
        </p:nvSpPr>
        <p:spPr bwMode="auto">
          <a:xfrm>
            <a:off x="3340100" y="4616450"/>
            <a:ext cx="13176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 = $25</a:t>
            </a:r>
          </a:p>
        </p:txBody>
      </p:sp>
      <p:sp>
        <p:nvSpPr>
          <p:cNvPr id="37909" name="Line 9"/>
          <p:cNvSpPr>
            <a:spLocks noChangeShapeType="1"/>
          </p:cNvSpPr>
          <p:nvPr/>
        </p:nvSpPr>
        <p:spPr bwMode="auto">
          <a:xfrm flipV="1">
            <a:off x="1150938" y="4100513"/>
            <a:ext cx="25400" cy="22923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37910" name="Text Box 17"/>
          <p:cNvSpPr txBox="1">
            <a:spLocks noChangeArrowheads="1"/>
          </p:cNvSpPr>
          <p:nvPr/>
        </p:nvSpPr>
        <p:spPr bwMode="auto">
          <a:xfrm>
            <a:off x="673100" y="6392863"/>
            <a:ext cx="12239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 = 2.5</a:t>
            </a:r>
          </a:p>
        </p:txBody>
      </p:sp>
      <p:sp>
        <p:nvSpPr>
          <p:cNvPr id="2" name="Rectangle 1"/>
          <p:cNvSpPr/>
          <p:nvPr/>
        </p:nvSpPr>
        <p:spPr>
          <a:xfrm>
            <a:off x="609600" y="3981450"/>
            <a:ext cx="554038" cy="825500"/>
          </a:xfrm>
          <a:prstGeom prst="rect">
            <a:avLst/>
          </a:prstGeom>
          <a:solidFill>
            <a:srgbClr val="C00000">
              <a:alpha val="49000"/>
            </a:srgbClr>
          </a:solidFill>
        </p:spPr>
        <p:style>
          <a:lnRef idx="1">
            <a:schemeClr val="accent3"/>
          </a:lnRef>
          <a:fillRef idx="3">
            <a:schemeClr val="accent3"/>
          </a:fillRef>
          <a:effectRef idx="2">
            <a:schemeClr val="accent3"/>
          </a:effectRef>
          <a:fontRef idx="minor">
            <a:schemeClr val="lt1"/>
          </a:fontRef>
        </p:style>
        <p:txBody>
          <a:bodyPr anchor="ctr"/>
          <a:lstStyle/>
          <a:p>
            <a:pPr algn="ctr">
              <a:defRPr/>
            </a:pPr>
            <a:endParaRPr lang="en-CA"/>
          </a:p>
        </p:txBody>
      </p:sp>
      <p:cxnSp>
        <p:nvCxnSpPr>
          <p:cNvPr id="4" name="Straight Arrow Connector 3"/>
          <p:cNvCxnSpPr/>
          <p:nvPr/>
        </p:nvCxnSpPr>
        <p:spPr>
          <a:xfrm flipV="1">
            <a:off x="1058863" y="3733800"/>
            <a:ext cx="4122737" cy="685800"/>
          </a:xfrm>
          <a:prstGeom prst="straightConnector1">
            <a:avLst/>
          </a:prstGeom>
          <a:ln w="444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7913" name="Text Box 17"/>
          <p:cNvSpPr txBox="1">
            <a:spLocks noChangeArrowheads="1"/>
          </p:cNvSpPr>
          <p:nvPr/>
        </p:nvSpPr>
        <p:spPr bwMode="auto">
          <a:xfrm>
            <a:off x="5237163" y="3519488"/>
            <a:ext cx="19589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Loss = $93.75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85F942DA-BC65-46B5-B940-F34075A9ECF9}" type="slidenum">
              <a:rPr lang="en-CA" altLang="en-US" sz="1400" smtClean="0"/>
              <a:pPr>
                <a:spcBef>
                  <a:spcPct val="0"/>
                </a:spcBef>
                <a:buFontTx/>
                <a:buNone/>
              </a:pPr>
              <a:t>4</a:t>
            </a:fld>
            <a:endParaRPr lang="en-CA" altLang="en-US" sz="1400" smtClean="0"/>
          </a:p>
        </p:txBody>
      </p:sp>
      <p:sp>
        <p:nvSpPr>
          <p:cNvPr id="9219"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Perfect Competition Characteristics</a:t>
            </a:r>
          </a:p>
        </p:txBody>
      </p:sp>
      <p:sp>
        <p:nvSpPr>
          <p:cNvPr id="487427" name="Text Box 3"/>
          <p:cNvSpPr txBox="1">
            <a:spLocks noChangeArrowheads="1"/>
          </p:cNvSpPr>
          <p:nvPr/>
        </p:nvSpPr>
        <p:spPr bwMode="auto">
          <a:xfrm>
            <a:off x="0" y="1371600"/>
            <a:ext cx="9144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3) </a:t>
            </a:r>
            <a:r>
              <a:rPr lang="en-CA" altLang="en-US" u="sng">
                <a:latin typeface="Tahoma" panose="020B0604030504040204" pitchFamily="34" charset="0"/>
              </a:rPr>
              <a:t>Perfect Information</a:t>
            </a:r>
          </a:p>
          <a:p>
            <a:pPr>
              <a:spcBef>
                <a:spcPct val="0"/>
              </a:spcBef>
              <a:buFontTx/>
              <a:buNone/>
            </a:pPr>
            <a:r>
              <a:rPr lang="en-CA" altLang="en-US">
                <a:latin typeface="Tahoma" panose="020B0604030504040204" pitchFamily="34" charset="0"/>
              </a:rPr>
              <a:t>	-Buyers and sellers have full information, especially regarding prices</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4) </a:t>
            </a:r>
            <a:r>
              <a:rPr lang="en-CA" altLang="en-US" u="sng">
                <a:latin typeface="Tahoma" panose="020B0604030504040204" pitchFamily="34" charset="0"/>
              </a:rPr>
              <a:t>No barriers to entry or exit</a:t>
            </a:r>
          </a:p>
          <a:p>
            <a:pPr>
              <a:spcBef>
                <a:spcPct val="0"/>
              </a:spcBef>
              <a:buFontTx/>
              <a:buNone/>
            </a:pPr>
            <a:r>
              <a:rPr lang="en-CA" altLang="en-US">
                <a:latin typeface="Tahoma" panose="020B0604030504040204" pitchFamily="34" charset="0"/>
              </a:rPr>
              <a:t>	-No input is restricted to potential customers or firms</a:t>
            </a:r>
          </a:p>
          <a:p>
            <a:pPr>
              <a:spcBef>
                <a:spcPct val="0"/>
              </a:spcBef>
              <a:buFontTx/>
              <a:buNone/>
            </a:pPr>
            <a:r>
              <a:rPr lang="en-CA" altLang="en-US">
                <a:latin typeface="Tahoma" panose="020B0604030504040204" pitchFamily="34" charset="0"/>
              </a:rPr>
              <a:t>	-Any firm or customer can enter or exit the market in the long run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74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74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742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742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74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7"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A687BEC4-1D93-47B9-893B-AA9C73F8874C}" type="slidenum">
              <a:rPr lang="en-CA" altLang="en-US" sz="1400" smtClean="0"/>
              <a:pPr>
                <a:spcBef>
                  <a:spcPct val="0"/>
                </a:spcBef>
                <a:buFontTx/>
                <a:buNone/>
              </a:pPr>
              <a:t>40</a:t>
            </a:fld>
            <a:endParaRPr lang="en-CA" altLang="en-US" sz="1400" smtClean="0"/>
          </a:p>
        </p:txBody>
      </p:sp>
      <p:sp>
        <p:nvSpPr>
          <p:cNvPr id="514050" name="Text Box 2"/>
          <p:cNvSpPr txBox="1">
            <a:spLocks noChangeArrowheads="1"/>
          </p:cNvSpPr>
          <p:nvPr/>
        </p:nvSpPr>
        <p:spPr bwMode="auto">
          <a:xfrm>
            <a:off x="0" y="2362200"/>
            <a:ext cx="9144000" cy="228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lgn="ctr">
              <a:spcBef>
                <a:spcPct val="0"/>
              </a:spcBef>
              <a:buFontTx/>
              <a:buNone/>
            </a:pPr>
            <a:r>
              <a:rPr lang="en-CA" altLang="en-US" sz="4800"/>
              <a:t>A firm will produce</a:t>
            </a:r>
          </a:p>
          <a:p>
            <a:pPr lvl="2" algn="ctr">
              <a:spcBef>
                <a:spcPct val="0"/>
              </a:spcBef>
              <a:buFontTx/>
              <a:buNone/>
            </a:pPr>
            <a:r>
              <a:rPr lang="en-CA" altLang="en-US" sz="4800"/>
              <a:t>If</a:t>
            </a:r>
          </a:p>
          <a:p>
            <a:pPr lvl="2" algn="ctr">
              <a:spcBef>
                <a:spcPct val="0"/>
              </a:spcBef>
              <a:buFontTx/>
              <a:buNone/>
            </a:pPr>
            <a:r>
              <a:rPr lang="en-CA" altLang="en-US" sz="4800"/>
              <a:t>It can cover its Non-Sunk Costs</a:t>
            </a:r>
          </a:p>
        </p:txBody>
      </p:sp>
      <p:sp>
        <p:nvSpPr>
          <p:cNvPr id="38916" name="WordArt 3"/>
          <p:cNvSpPr>
            <a:spLocks noChangeArrowheads="1" noChangeShapeType="1" noTextEdit="1"/>
          </p:cNvSpPr>
          <p:nvPr/>
        </p:nvSpPr>
        <p:spPr bwMode="auto">
          <a:xfrm>
            <a:off x="381000" y="457200"/>
            <a:ext cx="8305800" cy="102711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Shut Down Rule Summary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405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405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405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50" grpId="0" build="p" bldLvl="3"/>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674DFC84-28B8-438D-9160-BD5B618D2FEE}" type="slidenum">
              <a:rPr lang="en-CA" altLang="en-US" sz="1400" smtClean="0"/>
              <a:pPr>
                <a:spcBef>
                  <a:spcPct val="0"/>
                </a:spcBef>
                <a:buFontTx/>
                <a:buNone/>
              </a:pPr>
              <a:t>41</a:t>
            </a:fld>
            <a:endParaRPr lang="en-CA" altLang="en-US" sz="1400" smtClean="0"/>
          </a:p>
        </p:txBody>
      </p:sp>
      <p:sp>
        <p:nvSpPr>
          <p:cNvPr id="39939" name="WordArt 2"/>
          <p:cNvSpPr>
            <a:spLocks noChangeArrowheads="1" noChangeShapeType="1" noTextEdit="1"/>
          </p:cNvSpPr>
          <p:nvPr/>
        </p:nvSpPr>
        <p:spPr bwMode="auto">
          <a:xfrm>
            <a:off x="381000" y="304800"/>
            <a:ext cx="8448675" cy="16478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dirty="0" smtClean="0">
                <a:solidFill>
                  <a:schemeClr val="tx2"/>
                </a:solidFill>
                <a:effectLst>
                  <a:outerShdw dist="45791" dir="2021404" algn="ctr" rotWithShape="0">
                    <a:srgbClr val="C0C0C0"/>
                  </a:outerShdw>
                </a:effectLst>
                <a:cs typeface="Times New Roman" panose="02020603050405020304" pitchFamily="18" charset="0"/>
              </a:rPr>
              <a:t>Market Supply </a:t>
            </a:r>
            <a:endParaRPr lang="en-US" sz="3600" kern="10" dirty="0">
              <a:solidFill>
                <a:schemeClr val="tx2"/>
              </a:solidFill>
              <a:effectLst>
                <a:outerShdw dist="45791" dir="2021404" algn="ctr" rotWithShape="0">
                  <a:srgbClr val="C0C0C0"/>
                </a:outerShdw>
              </a:effectLst>
              <a:cs typeface="Times New Roman" panose="02020603050405020304" pitchFamily="18" charset="0"/>
            </a:endParaRPr>
          </a:p>
          <a:p>
            <a:pPr algn="ct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519171" name="Text Box 3"/>
          <p:cNvSpPr txBox="1">
            <a:spLocks noChangeArrowheads="1"/>
          </p:cNvSpPr>
          <p:nvPr/>
        </p:nvSpPr>
        <p:spPr bwMode="auto">
          <a:xfrm>
            <a:off x="0" y="1447800"/>
            <a:ext cx="9144000"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dirty="0"/>
              <a:t>T</a:t>
            </a:r>
            <a:r>
              <a:rPr lang="en-CA" altLang="en-US" dirty="0" smtClean="0"/>
              <a:t>he </a:t>
            </a:r>
            <a:r>
              <a:rPr lang="en-CA" altLang="en-US" dirty="0"/>
              <a:t>individual firm’s </a:t>
            </a:r>
            <a:r>
              <a:rPr lang="en-CA" altLang="en-US" b="1" dirty="0" smtClean="0"/>
              <a:t>supply </a:t>
            </a:r>
            <a:r>
              <a:rPr lang="en-CA" altLang="en-US" b="1" dirty="0"/>
              <a:t>curve </a:t>
            </a:r>
            <a:r>
              <a:rPr lang="en-CA" altLang="en-US" dirty="0"/>
              <a:t>comes from their </a:t>
            </a:r>
            <a:r>
              <a:rPr lang="en-CA" altLang="en-US" b="1" dirty="0"/>
              <a:t>marginal cost curve</a:t>
            </a:r>
            <a:r>
              <a:rPr lang="en-CA" altLang="en-US" dirty="0"/>
              <a:t>.</a:t>
            </a:r>
            <a:endParaRPr lang="en-US" altLang="en-US" dirty="0"/>
          </a:p>
          <a:p>
            <a:pPr>
              <a:spcBef>
                <a:spcPct val="0"/>
              </a:spcBef>
              <a:buFontTx/>
              <a:buNone/>
            </a:pPr>
            <a:endParaRPr lang="en-US" altLang="en-US" sz="1000" u="sng" dirty="0"/>
          </a:p>
          <a:p>
            <a:pPr>
              <a:spcBef>
                <a:spcPct val="0"/>
              </a:spcBef>
              <a:buFontTx/>
              <a:buNone/>
            </a:pPr>
            <a:r>
              <a:rPr lang="en-US" altLang="en-US" b="1" u="sng" dirty="0" smtClean="0"/>
              <a:t>Market supply</a:t>
            </a:r>
            <a:r>
              <a:rPr lang="en-US" altLang="en-US" dirty="0" smtClean="0"/>
              <a:t> - the </a:t>
            </a:r>
            <a:r>
              <a:rPr lang="en-US" altLang="en-US" dirty="0"/>
              <a:t>sum of the quantities each firm supplies at </a:t>
            </a:r>
            <a:r>
              <a:rPr lang="en-US" altLang="en-US" dirty="0" smtClean="0"/>
              <a:t>each</a:t>
            </a:r>
            <a:endParaRPr lang="en-US" altLang="en-US" dirty="0"/>
          </a:p>
          <a:p>
            <a:pPr>
              <a:spcBef>
                <a:spcPct val="0"/>
              </a:spcBef>
              <a:buFontTx/>
              <a:buNone/>
            </a:pPr>
            <a:endParaRPr lang="en-US" altLang="en-US" sz="1000" dirty="0"/>
          </a:p>
          <a:p>
            <a:pPr>
              <a:spcBef>
                <a:spcPct val="0"/>
              </a:spcBef>
              <a:buFontTx/>
              <a:buNone/>
            </a:pPr>
            <a:r>
              <a:rPr lang="en-US" altLang="en-US" dirty="0"/>
              <a:t>The </a:t>
            </a:r>
            <a:r>
              <a:rPr lang="en-US" altLang="en-US" dirty="0" smtClean="0"/>
              <a:t>market </a:t>
            </a:r>
            <a:r>
              <a:rPr lang="en-US" altLang="en-US" dirty="0"/>
              <a:t>supply curve is the HORIZONTAL sum of the individual firm supply curves.  </a:t>
            </a:r>
            <a:endParaRPr lang="en-US" altLang="en-US" dirty="0" smtClean="0"/>
          </a:p>
          <a:p>
            <a:pPr>
              <a:spcBef>
                <a:spcPct val="0"/>
              </a:spcBef>
              <a:buFontTx/>
              <a:buNone/>
            </a:pPr>
            <a:endParaRPr lang="en-US" altLang="en-US" dirty="0"/>
          </a:p>
          <a:p>
            <a:pPr>
              <a:spcBef>
                <a:spcPct val="0"/>
              </a:spcBef>
              <a:buFontTx/>
              <a:buNone/>
            </a:pPr>
            <a:r>
              <a:rPr lang="en-US" altLang="en-US" dirty="0" smtClean="0"/>
              <a:t>(</a:t>
            </a:r>
            <a:r>
              <a:rPr lang="en-US" altLang="en-US" dirty="0"/>
              <a:t>Just as market demand is the HORIZONTAL sum of individual demand curves)</a:t>
            </a:r>
          </a:p>
          <a:p>
            <a:pPr>
              <a:spcBef>
                <a:spcPct val="50000"/>
              </a:spcBef>
              <a:buFontTx/>
              <a:buNone/>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9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91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9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9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9171"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AE529C25-A1FC-452A-882F-A228ABD7363A}" type="slidenum">
              <a:rPr lang="en-CA" altLang="en-US" sz="1400" smtClean="0"/>
              <a:pPr>
                <a:spcBef>
                  <a:spcPct val="0"/>
                </a:spcBef>
                <a:buFontTx/>
                <a:buNone/>
              </a:pPr>
              <a:t>42</a:t>
            </a:fld>
            <a:endParaRPr lang="en-CA" altLang="en-US" sz="1400" smtClean="0"/>
          </a:p>
        </p:txBody>
      </p:sp>
      <p:sp>
        <p:nvSpPr>
          <p:cNvPr id="40963" name="Text Box 2"/>
          <p:cNvSpPr txBox="1">
            <a:spLocks noChangeArrowheads="1"/>
          </p:cNvSpPr>
          <p:nvPr/>
        </p:nvSpPr>
        <p:spPr bwMode="auto">
          <a:xfrm>
            <a:off x="0" y="0"/>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1800" u="sng">
                <a:latin typeface="Tahoma" panose="020B0604030504040204" pitchFamily="34" charset="0"/>
              </a:rPr>
              <a:t>Example:</a:t>
            </a:r>
            <a:r>
              <a:rPr lang="en-US" altLang="en-US" sz="1800">
                <a:latin typeface="Tahoma" panose="020B0604030504040204" pitchFamily="34" charset="0"/>
              </a:rPr>
              <a:t>  From Short Run Firm Supply Curve to Short Run Market Supply Curve</a:t>
            </a:r>
            <a:endParaRPr lang="en-US" altLang="en-US" sz="1800" i="1">
              <a:latin typeface="Times New Roman" panose="02020603050405020304" pitchFamily="18" charset="0"/>
            </a:endParaRPr>
          </a:p>
        </p:txBody>
      </p:sp>
      <p:sp>
        <p:nvSpPr>
          <p:cNvPr id="40964" name="Line 3"/>
          <p:cNvSpPr>
            <a:spLocks noChangeShapeType="1"/>
          </p:cNvSpPr>
          <p:nvPr/>
        </p:nvSpPr>
        <p:spPr bwMode="auto">
          <a:xfrm>
            <a:off x="533400" y="6242050"/>
            <a:ext cx="3276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0965" name="Text Box 4"/>
          <p:cNvSpPr txBox="1">
            <a:spLocks noChangeArrowheads="1"/>
          </p:cNvSpPr>
          <p:nvPr/>
        </p:nvSpPr>
        <p:spPr bwMode="auto">
          <a:xfrm>
            <a:off x="7097713" y="6400800"/>
            <a:ext cx="2046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 (m units/yr)</a:t>
            </a:r>
          </a:p>
        </p:txBody>
      </p:sp>
      <p:sp>
        <p:nvSpPr>
          <p:cNvPr id="40966" name="Text Box 5"/>
          <p:cNvSpPr txBox="1">
            <a:spLocks noChangeArrowheads="1"/>
          </p:cNvSpPr>
          <p:nvPr/>
        </p:nvSpPr>
        <p:spPr bwMode="auto">
          <a:xfrm>
            <a:off x="3203575" y="6400800"/>
            <a:ext cx="1649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 (units/yr)</a:t>
            </a:r>
          </a:p>
        </p:txBody>
      </p:sp>
      <p:sp>
        <p:nvSpPr>
          <p:cNvPr id="40967" name="Line 6"/>
          <p:cNvSpPr>
            <a:spLocks noChangeShapeType="1"/>
          </p:cNvSpPr>
          <p:nvPr/>
        </p:nvSpPr>
        <p:spPr bwMode="auto">
          <a:xfrm>
            <a:off x="5105400" y="6242050"/>
            <a:ext cx="37338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0968" name="Line 7"/>
          <p:cNvSpPr>
            <a:spLocks noChangeShapeType="1"/>
          </p:cNvSpPr>
          <p:nvPr/>
        </p:nvSpPr>
        <p:spPr bwMode="auto">
          <a:xfrm flipV="1">
            <a:off x="533400" y="2508250"/>
            <a:ext cx="0" cy="37338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0969" name="Line 8"/>
          <p:cNvSpPr>
            <a:spLocks noChangeShapeType="1"/>
          </p:cNvSpPr>
          <p:nvPr/>
        </p:nvSpPr>
        <p:spPr bwMode="auto">
          <a:xfrm flipV="1">
            <a:off x="5105400" y="2508250"/>
            <a:ext cx="0" cy="37338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0970" name="Text Box 9"/>
          <p:cNvSpPr txBox="1">
            <a:spLocks noChangeArrowheads="1"/>
          </p:cNvSpPr>
          <p:nvPr/>
        </p:nvSpPr>
        <p:spPr bwMode="auto">
          <a:xfrm>
            <a:off x="288925" y="193992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40971" name="Text Box 10"/>
          <p:cNvSpPr txBox="1">
            <a:spLocks noChangeArrowheads="1"/>
          </p:cNvSpPr>
          <p:nvPr/>
        </p:nvSpPr>
        <p:spPr bwMode="auto">
          <a:xfrm>
            <a:off x="4708525" y="201612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40972" name="Line 11"/>
          <p:cNvSpPr>
            <a:spLocks noChangeShapeType="1"/>
          </p:cNvSpPr>
          <p:nvPr/>
        </p:nvSpPr>
        <p:spPr bwMode="auto">
          <a:xfrm>
            <a:off x="533400" y="5480050"/>
            <a:ext cx="7467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73" name="Line 12"/>
          <p:cNvSpPr>
            <a:spLocks noChangeShapeType="1"/>
          </p:cNvSpPr>
          <p:nvPr/>
        </p:nvSpPr>
        <p:spPr bwMode="auto">
          <a:xfrm>
            <a:off x="533400" y="5099050"/>
            <a:ext cx="7467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74" name="Line 13"/>
          <p:cNvSpPr>
            <a:spLocks noChangeShapeType="1"/>
          </p:cNvSpPr>
          <p:nvPr/>
        </p:nvSpPr>
        <p:spPr bwMode="auto">
          <a:xfrm>
            <a:off x="533400" y="4718050"/>
            <a:ext cx="7467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75" name="Line 14"/>
          <p:cNvSpPr>
            <a:spLocks noChangeShapeType="1"/>
          </p:cNvSpPr>
          <p:nvPr/>
        </p:nvSpPr>
        <p:spPr bwMode="auto">
          <a:xfrm>
            <a:off x="533400" y="3117850"/>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76" name="Line 15"/>
          <p:cNvSpPr>
            <a:spLocks noChangeShapeType="1"/>
          </p:cNvSpPr>
          <p:nvPr/>
        </p:nvSpPr>
        <p:spPr bwMode="auto">
          <a:xfrm flipV="1">
            <a:off x="533400" y="2355850"/>
            <a:ext cx="3124200" cy="3124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77" name="Line 16"/>
          <p:cNvSpPr>
            <a:spLocks noChangeShapeType="1"/>
          </p:cNvSpPr>
          <p:nvPr/>
        </p:nvSpPr>
        <p:spPr bwMode="auto">
          <a:xfrm flipV="1">
            <a:off x="533400" y="2203450"/>
            <a:ext cx="2895600" cy="2895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78" name="Line 17"/>
          <p:cNvSpPr>
            <a:spLocks noChangeShapeType="1"/>
          </p:cNvSpPr>
          <p:nvPr/>
        </p:nvSpPr>
        <p:spPr bwMode="auto">
          <a:xfrm flipV="1">
            <a:off x="533400" y="2051050"/>
            <a:ext cx="2667000" cy="2667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79" name="Line 18"/>
          <p:cNvSpPr>
            <a:spLocks noChangeShapeType="1"/>
          </p:cNvSpPr>
          <p:nvPr/>
        </p:nvSpPr>
        <p:spPr bwMode="auto">
          <a:xfrm>
            <a:off x="2133600" y="3117850"/>
            <a:ext cx="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80" name="Line 19"/>
          <p:cNvSpPr>
            <a:spLocks noChangeShapeType="1"/>
          </p:cNvSpPr>
          <p:nvPr/>
        </p:nvSpPr>
        <p:spPr bwMode="auto">
          <a:xfrm>
            <a:off x="2514600" y="3117850"/>
            <a:ext cx="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81" name="Line 20"/>
          <p:cNvSpPr>
            <a:spLocks noChangeShapeType="1"/>
          </p:cNvSpPr>
          <p:nvPr/>
        </p:nvSpPr>
        <p:spPr bwMode="auto">
          <a:xfrm>
            <a:off x="2895600" y="3117850"/>
            <a:ext cx="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82" name="Text Box 21"/>
          <p:cNvSpPr txBox="1">
            <a:spLocks noChangeArrowheads="1"/>
          </p:cNvSpPr>
          <p:nvPr/>
        </p:nvSpPr>
        <p:spPr bwMode="auto">
          <a:xfrm>
            <a:off x="1812925" y="6280150"/>
            <a:ext cx="1441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1800" b="1">
                <a:latin typeface="Times New Roman" panose="02020603050405020304" pitchFamily="18" charset="0"/>
              </a:rPr>
              <a:t>300  400  500</a:t>
            </a:r>
          </a:p>
        </p:txBody>
      </p:sp>
      <p:sp>
        <p:nvSpPr>
          <p:cNvPr id="40983" name="Text Box 22"/>
          <p:cNvSpPr txBox="1">
            <a:spLocks noChangeArrowheads="1"/>
          </p:cNvSpPr>
          <p:nvPr/>
        </p:nvSpPr>
        <p:spPr bwMode="auto">
          <a:xfrm>
            <a:off x="288925" y="6130925"/>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0</a:t>
            </a:r>
          </a:p>
        </p:txBody>
      </p:sp>
      <p:sp>
        <p:nvSpPr>
          <p:cNvPr id="40984" name="Text Box 23"/>
          <p:cNvSpPr txBox="1">
            <a:spLocks noChangeArrowheads="1"/>
          </p:cNvSpPr>
          <p:nvPr/>
        </p:nvSpPr>
        <p:spPr bwMode="auto">
          <a:xfrm>
            <a:off x="5013325" y="6207125"/>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0</a:t>
            </a:r>
          </a:p>
        </p:txBody>
      </p:sp>
      <p:sp>
        <p:nvSpPr>
          <p:cNvPr id="40985" name="Text Box 24"/>
          <p:cNvSpPr txBox="1">
            <a:spLocks noChangeArrowheads="1"/>
          </p:cNvSpPr>
          <p:nvPr/>
        </p:nvSpPr>
        <p:spPr bwMode="auto">
          <a:xfrm>
            <a:off x="60325" y="285432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30</a:t>
            </a:r>
          </a:p>
        </p:txBody>
      </p:sp>
      <p:sp>
        <p:nvSpPr>
          <p:cNvPr id="40986" name="Text Box 25"/>
          <p:cNvSpPr txBox="1">
            <a:spLocks noChangeArrowheads="1"/>
          </p:cNvSpPr>
          <p:nvPr/>
        </p:nvSpPr>
        <p:spPr bwMode="auto">
          <a:xfrm>
            <a:off x="0" y="44894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24</a:t>
            </a:r>
          </a:p>
        </p:txBody>
      </p:sp>
      <p:sp>
        <p:nvSpPr>
          <p:cNvPr id="40987" name="Text Box 26"/>
          <p:cNvSpPr txBox="1">
            <a:spLocks noChangeArrowheads="1"/>
          </p:cNvSpPr>
          <p:nvPr/>
        </p:nvSpPr>
        <p:spPr bwMode="auto">
          <a:xfrm>
            <a:off x="0" y="48704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22</a:t>
            </a:r>
          </a:p>
        </p:txBody>
      </p:sp>
      <p:sp>
        <p:nvSpPr>
          <p:cNvPr id="40988" name="Text Box 27"/>
          <p:cNvSpPr txBox="1">
            <a:spLocks noChangeArrowheads="1"/>
          </p:cNvSpPr>
          <p:nvPr/>
        </p:nvSpPr>
        <p:spPr bwMode="auto">
          <a:xfrm>
            <a:off x="0" y="51752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20</a:t>
            </a:r>
          </a:p>
        </p:txBody>
      </p:sp>
      <p:sp>
        <p:nvSpPr>
          <p:cNvPr id="40989" name="Line 28"/>
          <p:cNvSpPr>
            <a:spLocks noChangeShapeType="1"/>
          </p:cNvSpPr>
          <p:nvPr/>
        </p:nvSpPr>
        <p:spPr bwMode="auto">
          <a:xfrm flipV="1">
            <a:off x="5105400" y="5099050"/>
            <a:ext cx="22860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90" name="Line 29"/>
          <p:cNvSpPr>
            <a:spLocks noChangeShapeType="1"/>
          </p:cNvSpPr>
          <p:nvPr/>
        </p:nvSpPr>
        <p:spPr bwMode="auto">
          <a:xfrm flipV="1">
            <a:off x="5334000" y="4718050"/>
            <a:ext cx="38100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91" name="Line 30"/>
          <p:cNvSpPr>
            <a:spLocks noChangeShapeType="1"/>
          </p:cNvSpPr>
          <p:nvPr/>
        </p:nvSpPr>
        <p:spPr bwMode="auto">
          <a:xfrm flipV="1">
            <a:off x="5715000" y="3041650"/>
            <a:ext cx="2667000" cy="1676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92" name="Line 31"/>
          <p:cNvSpPr>
            <a:spLocks noChangeShapeType="1"/>
          </p:cNvSpPr>
          <p:nvPr/>
        </p:nvSpPr>
        <p:spPr bwMode="auto">
          <a:xfrm>
            <a:off x="5334000" y="5099050"/>
            <a:ext cx="0" cy="1143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93" name="Line 32"/>
          <p:cNvSpPr>
            <a:spLocks noChangeShapeType="1"/>
          </p:cNvSpPr>
          <p:nvPr/>
        </p:nvSpPr>
        <p:spPr bwMode="auto">
          <a:xfrm>
            <a:off x="5715000" y="471805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94" name="Line 33"/>
          <p:cNvSpPr>
            <a:spLocks noChangeShapeType="1"/>
          </p:cNvSpPr>
          <p:nvPr/>
        </p:nvSpPr>
        <p:spPr bwMode="auto">
          <a:xfrm>
            <a:off x="8305800" y="3117850"/>
            <a:ext cx="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0995" name="Text Box 34"/>
          <p:cNvSpPr txBox="1">
            <a:spLocks noChangeArrowheads="1"/>
          </p:cNvSpPr>
          <p:nvPr/>
        </p:nvSpPr>
        <p:spPr bwMode="auto">
          <a:xfrm>
            <a:off x="8077200" y="6165850"/>
            <a:ext cx="908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1800" b="1">
                <a:latin typeface="Times New Roman" panose="02020603050405020304" pitchFamily="18" charset="0"/>
              </a:rPr>
              <a:t>1.2 mill</a:t>
            </a:r>
          </a:p>
        </p:txBody>
      </p:sp>
      <p:sp>
        <p:nvSpPr>
          <p:cNvPr id="40996" name="Line 35"/>
          <p:cNvSpPr>
            <a:spLocks noChangeShapeType="1"/>
          </p:cNvSpPr>
          <p:nvPr/>
        </p:nvSpPr>
        <p:spPr bwMode="auto">
          <a:xfrm>
            <a:off x="2743200" y="182245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0997" name="Text Box 36"/>
          <p:cNvSpPr txBox="1">
            <a:spLocks noChangeArrowheads="1"/>
          </p:cNvSpPr>
          <p:nvPr/>
        </p:nvSpPr>
        <p:spPr bwMode="auto">
          <a:xfrm>
            <a:off x="1812925" y="796925"/>
            <a:ext cx="380523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Individual supply curves</a:t>
            </a:r>
          </a:p>
          <a:p>
            <a:pPr>
              <a:spcBef>
                <a:spcPct val="0"/>
              </a:spcBef>
              <a:buFontTx/>
              <a:buNone/>
            </a:pPr>
            <a:r>
              <a:rPr lang="en-GB" altLang="en-US" sz="2400" b="1">
                <a:latin typeface="Times New Roman" panose="02020603050405020304" pitchFamily="18" charset="0"/>
              </a:rPr>
              <a:t>per firm. 1000 firms of each</a:t>
            </a:r>
          </a:p>
          <a:p>
            <a:pPr>
              <a:spcBef>
                <a:spcPct val="0"/>
              </a:spcBef>
              <a:buFontTx/>
              <a:buNone/>
            </a:pPr>
            <a:r>
              <a:rPr lang="en-GB" altLang="en-US" sz="2400" b="1">
                <a:latin typeface="Times New Roman" panose="02020603050405020304" pitchFamily="18" charset="0"/>
              </a:rPr>
              <a:t>type</a:t>
            </a:r>
          </a:p>
        </p:txBody>
      </p:sp>
      <p:sp>
        <p:nvSpPr>
          <p:cNvPr id="40998" name="Line 37"/>
          <p:cNvSpPr>
            <a:spLocks noChangeShapeType="1"/>
          </p:cNvSpPr>
          <p:nvPr/>
        </p:nvSpPr>
        <p:spPr bwMode="auto">
          <a:xfrm>
            <a:off x="2743200" y="1822450"/>
            <a:ext cx="3048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0999" name="Line 38"/>
          <p:cNvSpPr>
            <a:spLocks noChangeShapeType="1"/>
          </p:cNvSpPr>
          <p:nvPr/>
        </p:nvSpPr>
        <p:spPr bwMode="auto">
          <a:xfrm>
            <a:off x="2743200" y="1822450"/>
            <a:ext cx="68580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1000" name="Text Box 39"/>
          <p:cNvSpPr txBox="1">
            <a:spLocks noChangeArrowheads="1"/>
          </p:cNvSpPr>
          <p:nvPr/>
        </p:nvSpPr>
        <p:spPr bwMode="auto">
          <a:xfrm>
            <a:off x="3048000" y="1670050"/>
            <a:ext cx="831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000" b="1">
                <a:latin typeface="Times New Roman" panose="02020603050405020304" pitchFamily="18" charset="0"/>
              </a:rPr>
              <a:t>SMC</a:t>
            </a:r>
            <a:r>
              <a:rPr lang="en-GB" altLang="en-US" sz="2000" b="1" baseline="-25000">
                <a:latin typeface="Times New Roman" panose="02020603050405020304" pitchFamily="18" charset="0"/>
              </a:rPr>
              <a:t>3</a:t>
            </a:r>
            <a:endParaRPr lang="en-GB" altLang="en-US" sz="2000" b="1">
              <a:latin typeface="Times New Roman" panose="02020603050405020304" pitchFamily="18" charset="0"/>
            </a:endParaRPr>
          </a:p>
        </p:txBody>
      </p:sp>
      <p:sp>
        <p:nvSpPr>
          <p:cNvPr id="41001" name="Text Box 40"/>
          <p:cNvSpPr txBox="1">
            <a:spLocks noChangeArrowheads="1"/>
          </p:cNvSpPr>
          <p:nvPr/>
        </p:nvSpPr>
        <p:spPr bwMode="auto">
          <a:xfrm>
            <a:off x="3352800" y="1974850"/>
            <a:ext cx="831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000" b="1">
                <a:latin typeface="Times New Roman" panose="02020603050405020304" pitchFamily="18" charset="0"/>
              </a:rPr>
              <a:t>SMC</a:t>
            </a:r>
            <a:r>
              <a:rPr lang="en-GB" altLang="en-US" sz="2000" b="1" baseline="-25000">
                <a:latin typeface="Times New Roman" panose="02020603050405020304" pitchFamily="18" charset="0"/>
              </a:rPr>
              <a:t>2</a:t>
            </a:r>
            <a:endParaRPr lang="en-GB" altLang="en-US" sz="2000" b="1">
              <a:latin typeface="Times New Roman" panose="02020603050405020304" pitchFamily="18" charset="0"/>
            </a:endParaRPr>
          </a:p>
        </p:txBody>
      </p:sp>
      <p:sp>
        <p:nvSpPr>
          <p:cNvPr id="41002" name="Text Box 41"/>
          <p:cNvSpPr txBox="1">
            <a:spLocks noChangeArrowheads="1"/>
          </p:cNvSpPr>
          <p:nvPr/>
        </p:nvSpPr>
        <p:spPr bwMode="auto">
          <a:xfrm>
            <a:off x="3505200" y="2279650"/>
            <a:ext cx="831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000" b="1">
                <a:latin typeface="Times New Roman" panose="02020603050405020304" pitchFamily="18" charset="0"/>
              </a:rPr>
              <a:t>SMC</a:t>
            </a:r>
            <a:r>
              <a:rPr lang="en-GB" altLang="en-US" sz="2000" b="1" baseline="-25000">
                <a:latin typeface="Times New Roman" panose="02020603050405020304" pitchFamily="18" charset="0"/>
              </a:rPr>
              <a:t>1</a:t>
            </a:r>
            <a:endParaRPr lang="en-GB" altLang="en-US" sz="2000" b="1">
              <a:latin typeface="Times New Roman" panose="02020603050405020304" pitchFamily="18" charset="0"/>
            </a:endParaRPr>
          </a:p>
        </p:txBody>
      </p:sp>
      <p:sp>
        <p:nvSpPr>
          <p:cNvPr id="41003" name="Text Box 42"/>
          <p:cNvSpPr txBox="1">
            <a:spLocks noChangeArrowheads="1"/>
          </p:cNvSpPr>
          <p:nvPr/>
        </p:nvSpPr>
        <p:spPr bwMode="auto">
          <a:xfrm>
            <a:off x="6781800" y="2660650"/>
            <a:ext cx="2106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Market supply</a:t>
            </a:r>
          </a:p>
        </p:txBody>
      </p:sp>
      <p:sp>
        <p:nvSpPr>
          <p:cNvPr id="41004" name="Text Box 43"/>
          <p:cNvSpPr txBox="1">
            <a:spLocks noChangeArrowheads="1"/>
          </p:cNvSpPr>
          <p:nvPr/>
        </p:nvSpPr>
        <p:spPr bwMode="auto">
          <a:xfrm>
            <a:off x="457200" y="3810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i="1" u="sng">
                <a:latin typeface="Times New Roman" panose="02020603050405020304" pitchFamily="18" charset="0"/>
              </a:rPr>
              <a:t>Typical firm:</a:t>
            </a:r>
            <a:r>
              <a:rPr lang="en-US" altLang="en-US" sz="2400" i="1">
                <a:latin typeface="Times New Roman" panose="02020603050405020304" pitchFamily="18" charset="0"/>
              </a:rPr>
              <a:t>                  			  </a:t>
            </a:r>
            <a:r>
              <a:rPr lang="en-US" altLang="en-US" sz="2400" i="1" u="sng">
                <a:latin typeface="Times New Roman" panose="02020603050405020304" pitchFamily="18" charset="0"/>
              </a:rPr>
              <a:t>Market: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F546D111-06C2-4D0C-9FE8-8D2EC3C54807}" type="slidenum">
              <a:rPr lang="en-CA" altLang="en-US" sz="1400" smtClean="0"/>
              <a:pPr>
                <a:spcBef>
                  <a:spcPct val="0"/>
                </a:spcBef>
                <a:buFontTx/>
                <a:buNone/>
              </a:pPr>
              <a:t>43</a:t>
            </a:fld>
            <a:endParaRPr lang="en-CA" altLang="en-US" sz="1400" smtClean="0"/>
          </a:p>
        </p:txBody>
      </p:sp>
      <p:sp>
        <p:nvSpPr>
          <p:cNvPr id="521218" name="Text Box 2"/>
          <p:cNvSpPr txBox="1">
            <a:spLocks noChangeArrowheads="1"/>
          </p:cNvSpPr>
          <p:nvPr/>
        </p:nvSpPr>
        <p:spPr bwMode="auto">
          <a:xfrm>
            <a:off x="304800" y="1828800"/>
            <a:ext cx="8839200" cy="521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u="sng">
                <a:latin typeface="Tahoma" panose="020B0604030504040204" pitchFamily="34" charset="0"/>
              </a:rPr>
              <a:t>Definition:</a:t>
            </a:r>
            <a:r>
              <a:rPr lang="en-US" altLang="en-US">
                <a:latin typeface="Tahoma" panose="020B0604030504040204" pitchFamily="34" charset="0"/>
              </a:rPr>
              <a:t>  A short run perfectly competitive equilibrium occurs when the market quantity demanded equals the market quantity supplied.</a:t>
            </a:r>
          </a:p>
          <a:p>
            <a:pPr>
              <a:spcBef>
                <a:spcPct val="0"/>
              </a:spcBef>
              <a:buFontTx/>
              <a:buNone/>
            </a:pPr>
            <a:endParaRPr lang="en-US" altLang="en-US">
              <a:latin typeface="Tahoma" panose="020B0604030504040204" pitchFamily="34" charset="0"/>
            </a:endParaRPr>
          </a:p>
          <a:p>
            <a:pPr lvl="2">
              <a:spcBef>
                <a:spcPct val="0"/>
              </a:spcBef>
              <a:buFontTx/>
              <a:buNone/>
            </a:pPr>
            <a:r>
              <a:rPr lang="en-US" altLang="en-US">
                <a:latin typeface="Tahoma" panose="020B0604030504040204" pitchFamily="34" charset="0"/>
                <a:sym typeface="Symbol" panose="05050102010706020507" pitchFamily="18" charset="2"/>
              </a:rPr>
              <a:t></a:t>
            </a:r>
            <a:r>
              <a:rPr lang="en-US" altLang="en-US" baseline="30000">
                <a:latin typeface="Tahoma" panose="020B0604030504040204" pitchFamily="34" charset="0"/>
              </a:rPr>
              <a:t>n</a:t>
            </a:r>
            <a:r>
              <a:rPr lang="en-US" altLang="en-US" baseline="-25000">
                <a:latin typeface="Tahoma" panose="020B0604030504040204" pitchFamily="34" charset="0"/>
              </a:rPr>
              <a:t>i=1</a:t>
            </a:r>
            <a:r>
              <a:rPr lang="en-US" altLang="en-US">
                <a:latin typeface="Tahoma" panose="020B0604030504040204" pitchFamily="34" charset="0"/>
              </a:rPr>
              <a:t> q</a:t>
            </a:r>
            <a:r>
              <a:rPr lang="en-US" altLang="en-US" baseline="30000">
                <a:latin typeface="Tahoma" panose="020B0604030504040204" pitchFamily="34" charset="0"/>
              </a:rPr>
              <a:t>s</a:t>
            </a:r>
            <a:r>
              <a:rPr lang="en-US" altLang="en-US">
                <a:latin typeface="Tahoma" panose="020B0604030504040204" pitchFamily="34" charset="0"/>
              </a:rPr>
              <a:t>(P) = Q</a:t>
            </a:r>
            <a:r>
              <a:rPr lang="en-US" altLang="en-US" baseline="30000">
                <a:latin typeface="Tahoma" panose="020B0604030504040204" pitchFamily="34" charset="0"/>
              </a:rPr>
              <a:t>d</a:t>
            </a:r>
            <a:r>
              <a:rPr lang="en-US" altLang="en-US">
                <a:latin typeface="Tahoma" panose="020B0604030504040204" pitchFamily="34" charset="0"/>
              </a:rPr>
              <a:t>(P)</a:t>
            </a:r>
          </a:p>
          <a:p>
            <a:pPr lvl="2">
              <a:spcBef>
                <a:spcPct val="0"/>
              </a:spcBef>
              <a:buFontTx/>
              <a:buNone/>
            </a:pPr>
            <a:r>
              <a:rPr lang="en-CA" altLang="en-US">
                <a:latin typeface="Tahoma" panose="020B0604030504040204" pitchFamily="34" charset="0"/>
              </a:rPr>
              <a:t>Q</a:t>
            </a:r>
            <a:r>
              <a:rPr lang="en-CA" altLang="en-US" baseline="30000">
                <a:latin typeface="Tahoma" panose="020B0604030504040204" pitchFamily="34" charset="0"/>
              </a:rPr>
              <a:t>s</a:t>
            </a:r>
            <a:r>
              <a:rPr lang="en-CA" altLang="en-US">
                <a:latin typeface="Tahoma" panose="020B0604030504040204" pitchFamily="34" charset="0"/>
              </a:rPr>
              <a:t>(P)= </a:t>
            </a:r>
            <a:r>
              <a:rPr lang="en-US" altLang="en-US">
                <a:latin typeface="Tahoma" panose="020B0604030504040204" pitchFamily="34" charset="0"/>
              </a:rPr>
              <a:t>Q</a:t>
            </a:r>
            <a:r>
              <a:rPr lang="en-US" altLang="en-US" baseline="30000">
                <a:latin typeface="Tahoma" panose="020B0604030504040204" pitchFamily="34" charset="0"/>
              </a:rPr>
              <a:t>d</a:t>
            </a:r>
            <a:r>
              <a:rPr lang="en-US" altLang="en-US">
                <a:latin typeface="Tahoma" panose="020B0604030504040204" pitchFamily="34" charset="0"/>
              </a:rPr>
              <a:t>(P)</a:t>
            </a:r>
          </a:p>
          <a:p>
            <a:pPr lvl="2">
              <a:spcBef>
                <a:spcPct val="0"/>
              </a:spcBef>
              <a:buFontTx/>
              <a:buNone/>
            </a:pPr>
            <a:endParaRPr lang="en-US" altLang="en-US">
              <a:latin typeface="Tahoma" panose="020B0604030504040204" pitchFamily="34" charset="0"/>
            </a:endParaRPr>
          </a:p>
          <a:p>
            <a:pPr lvl="2">
              <a:spcBef>
                <a:spcPct val="0"/>
              </a:spcBef>
              <a:buFontTx/>
              <a:buNone/>
            </a:pPr>
            <a:r>
              <a:rPr lang="en-US" altLang="en-US">
                <a:latin typeface="Tahoma" panose="020B0604030504040204" pitchFamily="34" charset="0"/>
              </a:rPr>
              <a:t>and q</a:t>
            </a:r>
            <a:r>
              <a:rPr lang="en-US" altLang="en-US" baseline="30000">
                <a:latin typeface="Tahoma" panose="020B0604030504040204" pitchFamily="34" charset="0"/>
              </a:rPr>
              <a:t>s</a:t>
            </a:r>
            <a:r>
              <a:rPr lang="en-US" altLang="en-US">
                <a:latin typeface="Tahoma" panose="020B0604030504040204" pitchFamily="34" charset="0"/>
              </a:rPr>
              <a:t>(P) is determined by the firm's individual profit maximization condition.</a:t>
            </a:r>
          </a:p>
          <a:p>
            <a:pPr>
              <a:spcBef>
                <a:spcPct val="50000"/>
              </a:spcBef>
              <a:buFontTx/>
              <a:buNone/>
            </a:pPr>
            <a:endParaRPr lang="en-US" altLang="en-US">
              <a:latin typeface="Tahoma" panose="020B0604030504040204" pitchFamily="34" charset="0"/>
            </a:endParaRPr>
          </a:p>
        </p:txBody>
      </p:sp>
      <p:sp>
        <p:nvSpPr>
          <p:cNvPr id="41988" name="WordArt 4"/>
          <p:cNvSpPr>
            <a:spLocks noChangeArrowheads="1" noChangeShapeType="1" noTextEdit="1"/>
          </p:cNvSpPr>
          <p:nvPr/>
        </p:nvSpPr>
        <p:spPr bwMode="auto">
          <a:xfrm>
            <a:off x="381000" y="304800"/>
            <a:ext cx="8448675" cy="16478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chemeClr val="tx2"/>
                </a:solidFill>
                <a:effectLst>
                  <a:outerShdw dist="45791" dir="2021404" algn="ctr" rotWithShape="0">
                    <a:srgbClr val="C0C0C0"/>
                  </a:outerShdw>
                </a:effectLst>
                <a:cs typeface="Times New Roman" panose="02020603050405020304" pitchFamily="18" charset="0"/>
              </a:rPr>
              <a:t>Short Run Perfectly Competitive Equilibrium</a:t>
            </a:r>
            <a:endParaRPr lang="en-CA" sz="3600" kern="10">
              <a:solidFill>
                <a:schemeClr val="tx2"/>
              </a:solidFill>
              <a:effectLst>
                <a:outerShdw dist="45791" dir="2021404" algn="ctr" rotWithShape="0">
                  <a:srgbClr val="C0C0C0"/>
                </a:outerShdw>
              </a:effectLs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121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121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1218">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121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1218" grpId="0" build="p" bldLvl="3"/>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3CA86077-DEAC-4B49-A3EE-CEF3964EA95C}" type="slidenum">
              <a:rPr lang="en-CA" altLang="en-US" sz="1400" smtClean="0"/>
              <a:pPr>
                <a:spcBef>
                  <a:spcPct val="0"/>
                </a:spcBef>
                <a:buFontTx/>
                <a:buNone/>
              </a:pPr>
              <a:t>44</a:t>
            </a:fld>
            <a:endParaRPr lang="en-CA" altLang="en-US" sz="1400" smtClean="0"/>
          </a:p>
        </p:txBody>
      </p:sp>
      <p:sp>
        <p:nvSpPr>
          <p:cNvPr id="43011" name="Text Box 2"/>
          <p:cNvSpPr txBox="1">
            <a:spLocks noChangeArrowheads="1"/>
          </p:cNvSpPr>
          <p:nvPr/>
        </p:nvSpPr>
        <p:spPr bwMode="auto">
          <a:xfrm>
            <a:off x="457200" y="836613"/>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i="1" u="sng">
                <a:latin typeface="Times New Roman" panose="02020603050405020304" pitchFamily="18" charset="0"/>
              </a:rPr>
              <a:t>Typical firm:</a:t>
            </a:r>
            <a:r>
              <a:rPr lang="en-US" altLang="en-US" sz="2400" i="1">
                <a:latin typeface="Times New Roman" panose="02020603050405020304" pitchFamily="18" charset="0"/>
              </a:rPr>
              <a:t>                  			  </a:t>
            </a:r>
            <a:r>
              <a:rPr lang="en-US" altLang="en-US" sz="2400" i="1" u="sng">
                <a:latin typeface="Times New Roman" panose="02020603050405020304" pitchFamily="18" charset="0"/>
              </a:rPr>
              <a:t>Market:</a:t>
            </a:r>
          </a:p>
        </p:txBody>
      </p:sp>
      <p:sp>
        <p:nvSpPr>
          <p:cNvPr id="43012" name="Text Box 3"/>
          <p:cNvSpPr txBox="1">
            <a:spLocks noChangeArrowheads="1"/>
          </p:cNvSpPr>
          <p:nvPr/>
        </p:nvSpPr>
        <p:spPr bwMode="auto">
          <a:xfrm>
            <a:off x="250825" y="0"/>
            <a:ext cx="84582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u="sng">
                <a:latin typeface="Tahoma" panose="020B0604030504040204" pitchFamily="34" charset="0"/>
              </a:rPr>
              <a:t>Example:</a:t>
            </a:r>
            <a:r>
              <a:rPr lang="en-US" altLang="en-US" sz="2400">
                <a:latin typeface="Tahoma" panose="020B0604030504040204" pitchFamily="34" charset="0"/>
              </a:rPr>
              <a:t>  Short Run Perfectly Competitive Equilibrium          </a:t>
            </a:r>
          </a:p>
          <a:p>
            <a:pPr>
              <a:spcBef>
                <a:spcPct val="50000"/>
              </a:spcBef>
              <a:buFontTx/>
              <a:buNone/>
            </a:pPr>
            <a:endParaRPr lang="en-US" altLang="en-US" sz="2400">
              <a:latin typeface="Tahoma" panose="020B0604030504040204" pitchFamily="34" charset="0"/>
            </a:endParaRPr>
          </a:p>
        </p:txBody>
      </p:sp>
      <p:sp>
        <p:nvSpPr>
          <p:cNvPr id="43013" name="Line 4"/>
          <p:cNvSpPr>
            <a:spLocks noChangeShapeType="1"/>
          </p:cNvSpPr>
          <p:nvPr/>
        </p:nvSpPr>
        <p:spPr bwMode="auto">
          <a:xfrm>
            <a:off x="563563" y="6248400"/>
            <a:ext cx="35052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3014" name="Line 5"/>
          <p:cNvSpPr>
            <a:spLocks noChangeShapeType="1"/>
          </p:cNvSpPr>
          <p:nvPr/>
        </p:nvSpPr>
        <p:spPr bwMode="auto">
          <a:xfrm flipV="1">
            <a:off x="563563" y="1828800"/>
            <a:ext cx="0" cy="44196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3015" name="Line 6"/>
          <p:cNvSpPr>
            <a:spLocks noChangeShapeType="1"/>
          </p:cNvSpPr>
          <p:nvPr/>
        </p:nvSpPr>
        <p:spPr bwMode="auto">
          <a:xfrm>
            <a:off x="4906963" y="6248400"/>
            <a:ext cx="3657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3016" name="Line 7"/>
          <p:cNvSpPr>
            <a:spLocks noChangeShapeType="1"/>
          </p:cNvSpPr>
          <p:nvPr/>
        </p:nvSpPr>
        <p:spPr bwMode="auto">
          <a:xfrm flipV="1">
            <a:off x="4906963" y="1905000"/>
            <a:ext cx="0" cy="43434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43017" name="Arc 8"/>
          <p:cNvSpPr>
            <a:spLocks/>
          </p:cNvSpPr>
          <p:nvPr/>
        </p:nvSpPr>
        <p:spPr bwMode="auto">
          <a:xfrm>
            <a:off x="792163" y="4572000"/>
            <a:ext cx="2209800" cy="990600"/>
          </a:xfrm>
          <a:custGeom>
            <a:avLst/>
            <a:gdLst>
              <a:gd name="T0" fmla="*/ 2147483646 w 38681"/>
              <a:gd name="T1" fmla="*/ 2147483646 h 21600"/>
              <a:gd name="T2" fmla="*/ 0 w 38681"/>
              <a:gd name="T3" fmla="*/ 2147483646 h 21600"/>
              <a:gd name="T4" fmla="*/ 2147483646 w 38681"/>
              <a:gd name="T5" fmla="*/ 0 h 21600"/>
              <a:gd name="T6" fmla="*/ 0 60000 65536"/>
              <a:gd name="T7" fmla="*/ 0 60000 65536"/>
              <a:gd name="T8" fmla="*/ 0 60000 65536"/>
              <a:gd name="T9" fmla="*/ 0 w 38681"/>
              <a:gd name="T10" fmla="*/ 0 h 21600"/>
              <a:gd name="T11" fmla="*/ 38681 w 38681"/>
              <a:gd name="T12" fmla="*/ 21600 h 21600"/>
            </a:gdLst>
            <a:ahLst/>
            <a:cxnLst>
              <a:cxn ang="T6">
                <a:pos x="T0" y="T1"/>
              </a:cxn>
              <a:cxn ang="T7">
                <a:pos x="T2" y="T3"/>
              </a:cxn>
              <a:cxn ang="T8">
                <a:pos x="T4" y="T5"/>
              </a:cxn>
            </a:cxnLst>
            <a:rect l="T9" t="T10" r="T11" b="T12"/>
            <a:pathLst>
              <a:path w="38681" h="21600" fill="none" extrusionOk="0">
                <a:moveTo>
                  <a:pt x="38681" y="6983"/>
                </a:moveTo>
                <a:cubicBezTo>
                  <a:pt x="35694" y="15725"/>
                  <a:pt x="27479" y="21599"/>
                  <a:pt x="18241" y="21600"/>
                </a:cubicBezTo>
                <a:cubicBezTo>
                  <a:pt x="10843" y="21600"/>
                  <a:pt x="3961" y="17814"/>
                  <a:pt x="-1" y="11568"/>
                </a:cubicBezTo>
              </a:path>
              <a:path w="38681" h="21600" stroke="0" extrusionOk="0">
                <a:moveTo>
                  <a:pt x="38681" y="6983"/>
                </a:moveTo>
                <a:cubicBezTo>
                  <a:pt x="35694" y="15725"/>
                  <a:pt x="27479" y="21599"/>
                  <a:pt x="18241" y="21600"/>
                </a:cubicBezTo>
                <a:cubicBezTo>
                  <a:pt x="10843" y="21600"/>
                  <a:pt x="3961" y="17814"/>
                  <a:pt x="-1" y="11568"/>
                </a:cubicBezTo>
                <a:lnTo>
                  <a:pt x="18241" y="0"/>
                </a:lnTo>
                <a:lnTo>
                  <a:pt x="38681" y="6983"/>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43018" name="Arc 9"/>
          <p:cNvSpPr>
            <a:spLocks/>
          </p:cNvSpPr>
          <p:nvPr/>
        </p:nvSpPr>
        <p:spPr bwMode="auto">
          <a:xfrm>
            <a:off x="1173163" y="4114800"/>
            <a:ext cx="1752600" cy="914400"/>
          </a:xfrm>
          <a:custGeom>
            <a:avLst/>
            <a:gdLst>
              <a:gd name="T0" fmla="*/ 2147483646 w 41405"/>
              <a:gd name="T1" fmla="*/ 2147483646 h 21600"/>
              <a:gd name="T2" fmla="*/ 0 w 41405"/>
              <a:gd name="T3" fmla="*/ 2147483646 h 21600"/>
              <a:gd name="T4" fmla="*/ 2147483646 w 41405"/>
              <a:gd name="T5" fmla="*/ 0 h 21600"/>
              <a:gd name="T6" fmla="*/ 0 60000 65536"/>
              <a:gd name="T7" fmla="*/ 0 60000 65536"/>
              <a:gd name="T8" fmla="*/ 0 60000 65536"/>
              <a:gd name="T9" fmla="*/ 0 w 41405"/>
              <a:gd name="T10" fmla="*/ 0 h 21600"/>
              <a:gd name="T11" fmla="*/ 41405 w 41405"/>
              <a:gd name="T12" fmla="*/ 21600 h 21600"/>
            </a:gdLst>
            <a:ahLst/>
            <a:cxnLst>
              <a:cxn ang="T6">
                <a:pos x="T0" y="T1"/>
              </a:cxn>
              <a:cxn ang="T7">
                <a:pos x="T2" y="T3"/>
              </a:cxn>
              <a:cxn ang="T8">
                <a:pos x="T4" y="T5"/>
              </a:cxn>
            </a:cxnLst>
            <a:rect l="T9" t="T10" r="T11" b="T12"/>
            <a:pathLst>
              <a:path w="41405" h="21600" fill="none" extrusionOk="0">
                <a:moveTo>
                  <a:pt x="41405" y="8370"/>
                </a:moveTo>
                <a:cubicBezTo>
                  <a:pt x="38035" y="16386"/>
                  <a:pt x="30188" y="21599"/>
                  <a:pt x="21493" y="21600"/>
                </a:cubicBezTo>
                <a:cubicBezTo>
                  <a:pt x="10393" y="21600"/>
                  <a:pt x="1100" y="13187"/>
                  <a:pt x="-1" y="2143"/>
                </a:cubicBezTo>
              </a:path>
              <a:path w="41405" h="21600" stroke="0" extrusionOk="0">
                <a:moveTo>
                  <a:pt x="41405" y="8370"/>
                </a:moveTo>
                <a:cubicBezTo>
                  <a:pt x="38035" y="16386"/>
                  <a:pt x="30188" y="21599"/>
                  <a:pt x="21493" y="21600"/>
                </a:cubicBezTo>
                <a:cubicBezTo>
                  <a:pt x="10393" y="21600"/>
                  <a:pt x="1100" y="13187"/>
                  <a:pt x="-1" y="2143"/>
                </a:cubicBezTo>
                <a:lnTo>
                  <a:pt x="21493" y="0"/>
                </a:lnTo>
                <a:lnTo>
                  <a:pt x="41405" y="837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43019" name="Arc 10"/>
          <p:cNvSpPr>
            <a:spLocks/>
          </p:cNvSpPr>
          <p:nvPr/>
        </p:nvSpPr>
        <p:spPr bwMode="auto">
          <a:xfrm>
            <a:off x="889000" y="3517900"/>
            <a:ext cx="1465263" cy="2368550"/>
          </a:xfrm>
          <a:custGeom>
            <a:avLst/>
            <a:gdLst>
              <a:gd name="T0" fmla="*/ 2147483646 w 20045"/>
              <a:gd name="T1" fmla="*/ 2147483646 h 21088"/>
              <a:gd name="T2" fmla="*/ 2147483646 w 20045"/>
              <a:gd name="T3" fmla="*/ 2147483646 h 21088"/>
              <a:gd name="T4" fmla="*/ 0 w 20045"/>
              <a:gd name="T5" fmla="*/ 0 h 21088"/>
              <a:gd name="T6" fmla="*/ 0 60000 65536"/>
              <a:gd name="T7" fmla="*/ 0 60000 65536"/>
              <a:gd name="T8" fmla="*/ 0 60000 65536"/>
              <a:gd name="T9" fmla="*/ 0 w 20045"/>
              <a:gd name="T10" fmla="*/ 0 h 21088"/>
              <a:gd name="T11" fmla="*/ 20045 w 20045"/>
              <a:gd name="T12" fmla="*/ 21088 h 21088"/>
            </a:gdLst>
            <a:ahLst/>
            <a:cxnLst>
              <a:cxn ang="T6">
                <a:pos x="T0" y="T1"/>
              </a:cxn>
              <a:cxn ang="T7">
                <a:pos x="T2" y="T3"/>
              </a:cxn>
              <a:cxn ang="T8">
                <a:pos x="T4" y="T5"/>
              </a:cxn>
            </a:cxnLst>
            <a:rect l="T9" t="T10" r="T11" b="T12"/>
            <a:pathLst>
              <a:path w="20045" h="21088" fill="none" extrusionOk="0">
                <a:moveTo>
                  <a:pt x="20045" y="8047"/>
                </a:moveTo>
                <a:cubicBezTo>
                  <a:pt x="17388" y="14663"/>
                  <a:pt x="11638" y="19543"/>
                  <a:pt x="4676" y="21087"/>
                </a:cubicBezTo>
              </a:path>
              <a:path w="20045" h="21088" stroke="0" extrusionOk="0">
                <a:moveTo>
                  <a:pt x="20045" y="8047"/>
                </a:moveTo>
                <a:cubicBezTo>
                  <a:pt x="17388" y="14663"/>
                  <a:pt x="11638" y="19543"/>
                  <a:pt x="4676" y="21087"/>
                </a:cubicBezTo>
                <a:lnTo>
                  <a:pt x="0" y="0"/>
                </a:lnTo>
                <a:lnTo>
                  <a:pt x="20045" y="8047"/>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43020" name="Text Box 11"/>
          <p:cNvSpPr txBox="1">
            <a:spLocks noChangeArrowheads="1"/>
          </p:cNvSpPr>
          <p:nvPr/>
        </p:nvSpPr>
        <p:spPr bwMode="auto">
          <a:xfrm>
            <a:off x="2147888" y="4003675"/>
            <a:ext cx="862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43021" name="Text Box 12"/>
          <p:cNvSpPr txBox="1">
            <a:spLocks noChangeArrowheads="1"/>
          </p:cNvSpPr>
          <p:nvPr/>
        </p:nvSpPr>
        <p:spPr bwMode="auto">
          <a:xfrm>
            <a:off x="2909888" y="4308475"/>
            <a:ext cx="7953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p>
        </p:txBody>
      </p:sp>
      <p:sp>
        <p:nvSpPr>
          <p:cNvPr id="43022" name="Text Box 13"/>
          <p:cNvSpPr txBox="1">
            <a:spLocks noChangeArrowheads="1"/>
          </p:cNvSpPr>
          <p:nvPr/>
        </p:nvSpPr>
        <p:spPr bwMode="auto">
          <a:xfrm>
            <a:off x="2833688" y="4918075"/>
            <a:ext cx="846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AVC</a:t>
            </a:r>
          </a:p>
        </p:txBody>
      </p:sp>
      <p:sp>
        <p:nvSpPr>
          <p:cNvPr id="43023" name="Freeform 14"/>
          <p:cNvSpPr>
            <a:spLocks/>
          </p:cNvSpPr>
          <p:nvPr/>
        </p:nvSpPr>
        <p:spPr bwMode="auto">
          <a:xfrm>
            <a:off x="1706563" y="4419600"/>
            <a:ext cx="609600" cy="1143000"/>
          </a:xfrm>
          <a:custGeom>
            <a:avLst/>
            <a:gdLst>
              <a:gd name="T0" fmla="*/ 0 w 384"/>
              <a:gd name="T1" fmla="*/ 2147483646 h 720"/>
              <a:gd name="T2" fmla="*/ 2147483646 w 384"/>
              <a:gd name="T3" fmla="*/ 2147483646 h 720"/>
              <a:gd name="T4" fmla="*/ 2147483646 w 384"/>
              <a:gd name="T5" fmla="*/ 2147483646 h 720"/>
              <a:gd name="T6" fmla="*/ 2147483646 w 384"/>
              <a:gd name="T7" fmla="*/ 0 h 720"/>
              <a:gd name="T8" fmla="*/ 0 60000 65536"/>
              <a:gd name="T9" fmla="*/ 0 60000 65536"/>
              <a:gd name="T10" fmla="*/ 0 60000 65536"/>
              <a:gd name="T11" fmla="*/ 0 60000 65536"/>
              <a:gd name="T12" fmla="*/ 0 w 384"/>
              <a:gd name="T13" fmla="*/ 0 h 720"/>
              <a:gd name="T14" fmla="*/ 384 w 384"/>
              <a:gd name="T15" fmla="*/ 720 h 720"/>
            </a:gdLst>
            <a:ahLst/>
            <a:cxnLst>
              <a:cxn ang="T8">
                <a:pos x="T0" y="T1"/>
              </a:cxn>
              <a:cxn ang="T9">
                <a:pos x="T2" y="T3"/>
              </a:cxn>
              <a:cxn ang="T10">
                <a:pos x="T4" y="T5"/>
              </a:cxn>
              <a:cxn ang="T11">
                <a:pos x="T6" y="T7"/>
              </a:cxn>
            </a:cxnLst>
            <a:rect l="T12" t="T13" r="T14" b="T15"/>
            <a:pathLst>
              <a:path w="384" h="720">
                <a:moveTo>
                  <a:pt x="0" y="720"/>
                </a:moveTo>
                <a:cubicBezTo>
                  <a:pt x="68" y="644"/>
                  <a:pt x="136" y="568"/>
                  <a:pt x="192" y="480"/>
                </a:cubicBezTo>
                <a:cubicBezTo>
                  <a:pt x="248" y="392"/>
                  <a:pt x="304" y="272"/>
                  <a:pt x="336" y="192"/>
                </a:cubicBezTo>
                <a:cubicBezTo>
                  <a:pt x="368" y="112"/>
                  <a:pt x="376" y="32"/>
                  <a:pt x="384" y="0"/>
                </a:cubicBezTo>
              </a:path>
            </a:pathLst>
          </a:custGeom>
          <a:noFill/>
          <a:ln w="762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43024" name="Line 15"/>
          <p:cNvSpPr>
            <a:spLocks noChangeShapeType="1"/>
          </p:cNvSpPr>
          <p:nvPr/>
        </p:nvSpPr>
        <p:spPr bwMode="auto">
          <a:xfrm flipV="1">
            <a:off x="563563" y="5562600"/>
            <a:ext cx="0" cy="6858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3025" name="Line 16"/>
          <p:cNvSpPr>
            <a:spLocks noChangeShapeType="1"/>
          </p:cNvSpPr>
          <p:nvPr/>
        </p:nvSpPr>
        <p:spPr bwMode="auto">
          <a:xfrm flipH="1">
            <a:off x="563563" y="5562600"/>
            <a:ext cx="2590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3026" name="Text Box 17"/>
          <p:cNvSpPr txBox="1">
            <a:spLocks noChangeArrowheads="1"/>
          </p:cNvSpPr>
          <p:nvPr/>
        </p:nvSpPr>
        <p:spPr bwMode="auto">
          <a:xfrm>
            <a:off x="90488" y="5375275"/>
            <a:ext cx="449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s</a:t>
            </a:r>
            <a:endParaRPr lang="en-GB" altLang="en-US" sz="2400" b="1">
              <a:latin typeface="Times New Roman" panose="02020603050405020304" pitchFamily="18" charset="0"/>
            </a:endParaRPr>
          </a:p>
        </p:txBody>
      </p:sp>
      <p:sp>
        <p:nvSpPr>
          <p:cNvPr id="43027" name="Line 18"/>
          <p:cNvSpPr>
            <a:spLocks noChangeShapeType="1"/>
          </p:cNvSpPr>
          <p:nvPr/>
        </p:nvSpPr>
        <p:spPr bwMode="auto">
          <a:xfrm>
            <a:off x="563563" y="4724400"/>
            <a:ext cx="7239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3028" name="Text Box 19"/>
          <p:cNvSpPr txBox="1">
            <a:spLocks noChangeArrowheads="1"/>
          </p:cNvSpPr>
          <p:nvPr/>
        </p:nvSpPr>
        <p:spPr bwMode="auto">
          <a:xfrm>
            <a:off x="90488" y="4537075"/>
            <a:ext cx="522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p>
        </p:txBody>
      </p:sp>
      <p:sp>
        <p:nvSpPr>
          <p:cNvPr id="43029" name="Line 20"/>
          <p:cNvSpPr>
            <a:spLocks noChangeShapeType="1"/>
          </p:cNvSpPr>
          <p:nvPr/>
        </p:nvSpPr>
        <p:spPr bwMode="auto">
          <a:xfrm>
            <a:off x="5592763" y="3657600"/>
            <a:ext cx="2590800" cy="2209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3030" name="Text Box 21"/>
          <p:cNvSpPr txBox="1">
            <a:spLocks noChangeArrowheads="1"/>
          </p:cNvSpPr>
          <p:nvPr/>
        </p:nvSpPr>
        <p:spPr bwMode="auto">
          <a:xfrm>
            <a:off x="7634288" y="4994275"/>
            <a:ext cx="1285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Demand</a:t>
            </a:r>
          </a:p>
        </p:txBody>
      </p:sp>
      <p:sp>
        <p:nvSpPr>
          <p:cNvPr id="43031" name="Line 22"/>
          <p:cNvSpPr>
            <a:spLocks noChangeShapeType="1"/>
          </p:cNvSpPr>
          <p:nvPr/>
        </p:nvSpPr>
        <p:spPr bwMode="auto">
          <a:xfrm flipV="1">
            <a:off x="6049963" y="3429000"/>
            <a:ext cx="2057400" cy="2133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3032" name="Text Box 23"/>
          <p:cNvSpPr txBox="1">
            <a:spLocks noChangeArrowheads="1"/>
          </p:cNvSpPr>
          <p:nvPr/>
        </p:nvSpPr>
        <p:spPr bwMode="auto">
          <a:xfrm>
            <a:off x="7634288" y="3013075"/>
            <a:ext cx="1100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Supply</a:t>
            </a:r>
          </a:p>
        </p:txBody>
      </p:sp>
      <p:sp>
        <p:nvSpPr>
          <p:cNvPr id="43033" name="Text Box 24"/>
          <p:cNvSpPr txBox="1">
            <a:spLocks noChangeArrowheads="1"/>
          </p:cNvSpPr>
          <p:nvPr/>
        </p:nvSpPr>
        <p:spPr bwMode="auto">
          <a:xfrm>
            <a:off x="166688" y="13366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43034" name="Text Box 25"/>
          <p:cNvSpPr txBox="1">
            <a:spLocks noChangeArrowheads="1"/>
          </p:cNvSpPr>
          <p:nvPr/>
        </p:nvSpPr>
        <p:spPr bwMode="auto">
          <a:xfrm>
            <a:off x="4586288" y="14128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43035" name="Line 26"/>
          <p:cNvSpPr>
            <a:spLocks noChangeShapeType="1"/>
          </p:cNvSpPr>
          <p:nvPr/>
        </p:nvSpPr>
        <p:spPr bwMode="auto">
          <a:xfrm>
            <a:off x="6811963" y="47244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3036" name="Text Box 27"/>
          <p:cNvSpPr txBox="1">
            <a:spLocks noChangeArrowheads="1"/>
          </p:cNvSpPr>
          <p:nvPr/>
        </p:nvSpPr>
        <p:spPr bwMode="auto">
          <a:xfrm>
            <a:off x="6659563" y="6248400"/>
            <a:ext cx="573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43037" name="Line 28"/>
          <p:cNvSpPr>
            <a:spLocks noChangeShapeType="1"/>
          </p:cNvSpPr>
          <p:nvPr/>
        </p:nvSpPr>
        <p:spPr bwMode="auto">
          <a:xfrm>
            <a:off x="2239963" y="47244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43038" name="Text Box 29"/>
          <p:cNvSpPr txBox="1">
            <a:spLocks noChangeArrowheads="1"/>
          </p:cNvSpPr>
          <p:nvPr/>
        </p:nvSpPr>
        <p:spPr bwMode="auto">
          <a:xfrm>
            <a:off x="2071688" y="6213475"/>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43039" name="Text Box 30"/>
          <p:cNvSpPr txBox="1">
            <a:spLocks noChangeArrowheads="1"/>
          </p:cNvSpPr>
          <p:nvPr/>
        </p:nvSpPr>
        <p:spPr bwMode="auto">
          <a:xfrm>
            <a:off x="3519488" y="6213475"/>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Units/yr</a:t>
            </a:r>
          </a:p>
        </p:txBody>
      </p:sp>
      <p:sp>
        <p:nvSpPr>
          <p:cNvPr id="43040" name="Text Box 31"/>
          <p:cNvSpPr txBox="1">
            <a:spLocks noChangeArrowheads="1"/>
          </p:cNvSpPr>
          <p:nvPr/>
        </p:nvSpPr>
        <p:spPr bwMode="auto">
          <a:xfrm>
            <a:off x="7534275" y="6248400"/>
            <a:ext cx="160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m. units/yr</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EA423DA3-314F-4F3B-83F4-49409527EF26}" type="slidenum">
              <a:rPr lang="en-CA" altLang="en-US" sz="1400" smtClean="0"/>
              <a:pPr>
                <a:spcBef>
                  <a:spcPct val="0"/>
                </a:spcBef>
                <a:buFontTx/>
                <a:buNone/>
              </a:pPr>
              <a:t>45</a:t>
            </a:fld>
            <a:endParaRPr lang="en-CA" altLang="en-US" sz="1400" smtClean="0"/>
          </a:p>
        </p:txBody>
      </p:sp>
      <p:sp>
        <p:nvSpPr>
          <p:cNvPr id="523266" name="Text Box 2"/>
          <p:cNvSpPr txBox="1">
            <a:spLocks noChangeArrowheads="1"/>
          </p:cNvSpPr>
          <p:nvPr/>
        </p:nvSpPr>
        <p:spPr bwMode="auto">
          <a:xfrm>
            <a:off x="2057400" y="1133475"/>
            <a:ext cx="7467600" cy="496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endParaRPr lang="en-US" altLang="en-US" u="sng">
              <a:latin typeface="Tahoma" panose="020B0604030504040204" pitchFamily="34" charset="0"/>
            </a:endParaRPr>
          </a:p>
          <a:p>
            <a:pPr>
              <a:spcBef>
                <a:spcPct val="0"/>
              </a:spcBef>
              <a:buFontTx/>
              <a:buNone/>
            </a:pPr>
            <a:endParaRPr lang="en-US" altLang="en-US" u="sng">
              <a:latin typeface="Tahoma" panose="020B0604030504040204" pitchFamily="34" charset="0"/>
            </a:endParaRPr>
          </a:p>
          <a:p>
            <a:pPr>
              <a:spcBef>
                <a:spcPct val="0"/>
              </a:spcBef>
              <a:buFontTx/>
              <a:buNone/>
            </a:pPr>
            <a:r>
              <a:rPr lang="en-US" altLang="en-US">
                <a:latin typeface="Tahoma" panose="020B0604030504040204" pitchFamily="34" charset="0"/>
              </a:rPr>
              <a:t>300 identical firms</a:t>
            </a:r>
          </a:p>
          <a:p>
            <a:pPr>
              <a:spcBef>
                <a:spcPct val="0"/>
              </a:spcBef>
              <a:buFontTx/>
              <a:buNone/>
            </a:pPr>
            <a:endParaRPr lang="en-US" altLang="en-US">
              <a:latin typeface="Tahoma" panose="020B0604030504040204" pitchFamily="34" charset="0"/>
            </a:endParaRPr>
          </a:p>
          <a:p>
            <a:pPr>
              <a:spcBef>
                <a:spcPct val="0"/>
              </a:spcBef>
              <a:buFontTx/>
              <a:buNone/>
            </a:pPr>
            <a:r>
              <a:rPr lang="en-US" altLang="en-US" i="1">
                <a:latin typeface="Tahoma" panose="020B0604030504040204" pitchFamily="34" charset="0"/>
              </a:rPr>
              <a:t>Q</a:t>
            </a:r>
            <a:r>
              <a:rPr lang="en-US" altLang="en-US" i="1" baseline="30000">
                <a:latin typeface="Tahoma" panose="020B0604030504040204" pitchFamily="34" charset="0"/>
              </a:rPr>
              <a:t>d</a:t>
            </a:r>
            <a:r>
              <a:rPr lang="en-US" altLang="en-US" i="1">
                <a:latin typeface="Tahoma" panose="020B0604030504040204" pitchFamily="34" charset="0"/>
              </a:rPr>
              <a:t>(P) = 60 – P</a:t>
            </a:r>
          </a:p>
          <a:p>
            <a:pPr>
              <a:spcBef>
                <a:spcPct val="0"/>
              </a:spcBef>
              <a:buFontTx/>
              <a:buNone/>
            </a:pPr>
            <a:r>
              <a:rPr lang="en-US" altLang="en-US">
                <a:latin typeface="Tahoma" panose="020B0604030504040204" pitchFamily="34" charset="0"/>
              </a:rPr>
              <a:t>STC(q) = 0.1 + 150q</a:t>
            </a:r>
            <a:r>
              <a:rPr lang="en-US" altLang="en-US" baseline="30000">
                <a:latin typeface="Tahoma" panose="020B0604030504040204" pitchFamily="34" charset="0"/>
              </a:rPr>
              <a:t>2</a:t>
            </a:r>
          </a:p>
          <a:p>
            <a:pPr>
              <a:spcBef>
                <a:spcPct val="0"/>
              </a:spcBef>
              <a:buFontTx/>
              <a:buNone/>
            </a:pPr>
            <a:r>
              <a:rPr lang="en-US" altLang="en-US">
                <a:latin typeface="Tahoma" panose="020B0604030504040204" pitchFamily="34" charset="0"/>
              </a:rPr>
              <a:t>SMC(q) = 300q</a:t>
            </a:r>
          </a:p>
          <a:p>
            <a:pPr>
              <a:spcBef>
                <a:spcPct val="0"/>
              </a:spcBef>
              <a:buFontTx/>
              <a:buNone/>
            </a:pPr>
            <a:r>
              <a:rPr lang="en-US" altLang="en-US">
                <a:latin typeface="Tahoma" panose="020B0604030504040204" pitchFamily="34" charset="0"/>
              </a:rPr>
              <a:t>NSFC = 0          </a:t>
            </a:r>
          </a:p>
          <a:p>
            <a:pPr>
              <a:spcBef>
                <a:spcPct val="0"/>
              </a:spcBef>
              <a:buFontTx/>
              <a:buNone/>
            </a:pPr>
            <a:r>
              <a:rPr lang="en-US" altLang="en-US" i="1">
                <a:latin typeface="Tahoma" panose="020B0604030504040204" pitchFamily="34" charset="0"/>
              </a:rPr>
              <a:t>AVC(q) = 150q</a:t>
            </a:r>
          </a:p>
          <a:p>
            <a:pPr>
              <a:spcBef>
                <a:spcPct val="0"/>
              </a:spcBef>
              <a:buFontTx/>
              <a:buNone/>
            </a:pPr>
            <a:endParaRPr lang="en-US" altLang="en-US" i="1">
              <a:latin typeface="Tahoma" panose="020B0604030504040204" pitchFamily="34" charset="0"/>
            </a:endParaRPr>
          </a:p>
        </p:txBody>
      </p:sp>
      <p:sp>
        <p:nvSpPr>
          <p:cNvPr id="44036" name="WordArt 3"/>
          <p:cNvSpPr>
            <a:spLocks noChangeArrowheads="1" noChangeShapeType="1" noTextEdit="1"/>
          </p:cNvSpPr>
          <p:nvPr/>
        </p:nvSpPr>
        <p:spPr bwMode="auto">
          <a:xfrm>
            <a:off x="0" y="381000"/>
            <a:ext cx="9144000" cy="1219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chemeClr val="tx2"/>
                </a:solidFill>
                <a:effectLst>
                  <a:outerShdw dist="45791" dir="2021404" algn="ctr" rotWithShape="0">
                    <a:srgbClr val="C0C0C0"/>
                  </a:outerShdw>
                </a:effectLst>
                <a:cs typeface="Times New Roman" panose="02020603050405020304" pitchFamily="18" charset="0"/>
              </a:rPr>
              <a:t>Example: Deriving a Short Run</a:t>
            </a:r>
          </a:p>
          <a:p>
            <a:pPr algn="ctr"/>
            <a:r>
              <a:rPr lang="en-US" sz="3600" kern="10">
                <a:solidFill>
                  <a:schemeClr val="tx2"/>
                </a:solidFill>
                <a:effectLst>
                  <a:outerShdw dist="45791" dir="2021404" algn="ctr" rotWithShape="0">
                    <a:srgbClr val="C0C0C0"/>
                  </a:outerShdw>
                </a:effectLst>
                <a:cs typeface="Times New Roman" panose="02020603050405020304" pitchFamily="18" charset="0"/>
              </a:rPr>
              <a:t> Market Equilibrium</a:t>
            </a:r>
            <a:endParaRPr lang="en-CA" sz="3600" kern="10">
              <a:solidFill>
                <a:schemeClr val="tx2"/>
              </a:solidFill>
              <a:effectLst>
                <a:outerShdw dist="45791" dir="2021404" algn="ctr" rotWithShape="0">
                  <a:srgbClr val="C0C0C0"/>
                </a:outerShdw>
              </a:effectLs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3266">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3266">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3266">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3266">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3266">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2326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326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EB1931A6-CC08-42FF-9586-D472A0305384}" type="slidenum">
              <a:rPr lang="en-CA" altLang="en-US" sz="1400" smtClean="0"/>
              <a:pPr>
                <a:spcBef>
                  <a:spcPct val="0"/>
                </a:spcBef>
                <a:buFontTx/>
                <a:buNone/>
              </a:pPr>
              <a:t>46</a:t>
            </a:fld>
            <a:endParaRPr lang="en-CA" altLang="en-US" sz="1400" smtClean="0"/>
          </a:p>
        </p:txBody>
      </p:sp>
      <p:sp>
        <p:nvSpPr>
          <p:cNvPr id="524290" name="Text Box 2"/>
          <p:cNvSpPr txBox="1">
            <a:spLocks noChangeArrowheads="1"/>
          </p:cNvSpPr>
          <p:nvPr/>
        </p:nvSpPr>
        <p:spPr bwMode="auto">
          <a:xfrm>
            <a:off x="0" y="0"/>
            <a:ext cx="9144000" cy="747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r>
              <a:rPr lang="en-US" altLang="en-US">
                <a:latin typeface="Tahoma" panose="020B0604030504040204" pitchFamily="34" charset="0"/>
              </a:rPr>
              <a:t>a</a:t>
            </a:r>
            <a:r>
              <a:rPr lang="en-US" altLang="en-US">
                <a:latin typeface="Times New Roman" panose="02020603050405020304" pitchFamily="18" charset="0"/>
              </a:rPr>
              <a:t>.  </a:t>
            </a:r>
            <a:r>
              <a:rPr lang="en-US" altLang="en-US">
                <a:latin typeface="Tahoma" panose="020B0604030504040204" pitchFamily="34" charset="0"/>
              </a:rPr>
              <a:t>Short Run Equilibrium</a:t>
            </a:r>
          </a:p>
          <a:p>
            <a:pPr>
              <a:spcBef>
                <a:spcPct val="0"/>
              </a:spcBef>
              <a:buFontTx/>
              <a:buNone/>
            </a:pPr>
            <a:endParaRPr lang="en-US" altLang="en-US">
              <a:latin typeface="Tahoma" panose="020B0604030504040204" pitchFamily="34" charset="0"/>
            </a:endParaRPr>
          </a:p>
          <a:p>
            <a:pPr lvl="2">
              <a:spcBef>
                <a:spcPct val="0"/>
              </a:spcBef>
              <a:buFontTx/>
              <a:buNone/>
            </a:pPr>
            <a:r>
              <a:rPr lang="en-US" altLang="en-US" u="sng">
                <a:latin typeface="Tahoma" panose="020B0604030504040204" pitchFamily="34" charset="0"/>
              </a:rPr>
              <a:t>Individual Firm: </a:t>
            </a:r>
            <a:r>
              <a:rPr lang="en-US" altLang="en-US">
                <a:latin typeface="Tahoma" panose="020B0604030504040204" pitchFamily="34" charset="0"/>
              </a:rPr>
              <a:t>	</a:t>
            </a:r>
            <a:br>
              <a:rPr lang="en-US" altLang="en-US">
                <a:latin typeface="Tahoma" panose="020B0604030504040204" pitchFamily="34" charset="0"/>
              </a:rPr>
            </a:br>
            <a:r>
              <a:rPr lang="en-US" altLang="en-US">
                <a:latin typeface="Tahoma" panose="020B0604030504040204" pitchFamily="34" charset="0"/>
              </a:rPr>
              <a:t/>
            </a:r>
            <a:br>
              <a:rPr lang="en-US" altLang="en-US">
                <a:latin typeface="Tahoma" panose="020B0604030504040204" pitchFamily="34" charset="0"/>
              </a:rPr>
            </a:br>
            <a:r>
              <a:rPr lang="en-US" altLang="en-US">
                <a:latin typeface="Tahoma" panose="020B0604030504040204" pitchFamily="34" charset="0"/>
              </a:rPr>
              <a:t>P = SMC</a:t>
            </a:r>
          </a:p>
          <a:p>
            <a:pPr lvl="2">
              <a:spcBef>
                <a:spcPct val="0"/>
              </a:spcBef>
              <a:buFontTx/>
              <a:buNone/>
            </a:pPr>
            <a:r>
              <a:rPr lang="en-US" altLang="en-US">
                <a:latin typeface="Tahoma" panose="020B0604030504040204" pitchFamily="34" charset="0"/>
              </a:rPr>
              <a:t>P = 300q</a:t>
            </a:r>
          </a:p>
          <a:p>
            <a:pPr lvl="2">
              <a:spcBef>
                <a:spcPct val="0"/>
              </a:spcBef>
              <a:buFontTx/>
              <a:buNone/>
            </a:pPr>
            <a:r>
              <a:rPr lang="en-US" altLang="en-US">
                <a:latin typeface="Tahoma" panose="020B0604030504040204" pitchFamily="34" charset="0"/>
              </a:rPr>
              <a:t>q</a:t>
            </a:r>
            <a:r>
              <a:rPr lang="en-US" altLang="en-US" baseline="30000">
                <a:latin typeface="Tahoma" panose="020B0604030504040204" pitchFamily="34" charset="0"/>
              </a:rPr>
              <a:t>s</a:t>
            </a:r>
            <a:r>
              <a:rPr lang="en-US" altLang="en-US">
                <a:latin typeface="Tahoma" panose="020B0604030504040204" pitchFamily="34" charset="0"/>
              </a:rPr>
              <a:t>= P/300</a:t>
            </a:r>
          </a:p>
          <a:p>
            <a:pPr lvl="2">
              <a:spcBef>
                <a:spcPct val="0"/>
              </a:spcBef>
              <a:buFontTx/>
              <a:buNone/>
            </a:pPr>
            <a:endParaRPr lang="en-US" altLang="en-US">
              <a:latin typeface="Tahoma" panose="020B0604030504040204" pitchFamily="34" charset="0"/>
            </a:endParaRPr>
          </a:p>
          <a:p>
            <a:pPr lvl="2">
              <a:spcBef>
                <a:spcPct val="0"/>
              </a:spcBef>
              <a:buFontTx/>
              <a:buNone/>
            </a:pPr>
            <a:r>
              <a:rPr lang="en-US" altLang="en-US" u="sng">
                <a:latin typeface="Tahoma" panose="020B0604030504040204" pitchFamily="34" charset="0"/>
              </a:rPr>
              <a:t>Industry:</a:t>
            </a:r>
          </a:p>
          <a:p>
            <a:pPr lvl="2">
              <a:spcBef>
                <a:spcPct val="0"/>
              </a:spcBef>
              <a:buFontTx/>
              <a:buNone/>
            </a:pPr>
            <a:r>
              <a:rPr lang="en-US" altLang="en-US">
                <a:latin typeface="Tahoma" panose="020B0604030504040204" pitchFamily="34" charset="0"/>
              </a:rPr>
              <a:t/>
            </a:r>
            <a:br>
              <a:rPr lang="en-US" altLang="en-US">
                <a:latin typeface="Tahoma" panose="020B0604030504040204" pitchFamily="34" charset="0"/>
              </a:rPr>
            </a:br>
            <a:r>
              <a:rPr lang="en-US" altLang="en-US">
                <a:latin typeface="Tahoma" panose="020B0604030504040204" pitchFamily="34" charset="0"/>
              </a:rPr>
              <a:t>Q</a:t>
            </a:r>
            <a:r>
              <a:rPr lang="en-US" altLang="en-US" baseline="30000">
                <a:latin typeface="Tahoma" panose="020B0604030504040204" pitchFamily="34" charset="0"/>
              </a:rPr>
              <a:t>s</a:t>
            </a:r>
            <a:r>
              <a:rPr lang="en-US" altLang="en-US">
                <a:latin typeface="Tahoma" panose="020B0604030504040204" pitchFamily="34" charset="0"/>
              </a:rPr>
              <a:t> = 300(q</a:t>
            </a:r>
            <a:r>
              <a:rPr lang="en-US" altLang="en-US" baseline="30000">
                <a:latin typeface="Tahoma" panose="020B0604030504040204" pitchFamily="34" charset="0"/>
              </a:rPr>
              <a:t>s</a:t>
            </a:r>
            <a:r>
              <a:rPr lang="en-US" altLang="en-US">
                <a:latin typeface="Tahoma" panose="020B0604030504040204" pitchFamily="34" charset="0"/>
              </a:rPr>
              <a:t>) </a:t>
            </a:r>
          </a:p>
          <a:p>
            <a:pPr lvl="2">
              <a:spcBef>
                <a:spcPct val="0"/>
              </a:spcBef>
              <a:buFontTx/>
              <a:buNone/>
            </a:pPr>
            <a:r>
              <a:rPr lang="en-US" altLang="en-US">
                <a:latin typeface="Tahoma" panose="020B0604030504040204" pitchFamily="34" charset="0"/>
              </a:rPr>
              <a:t>Q</a:t>
            </a:r>
            <a:r>
              <a:rPr lang="en-US" altLang="en-US" baseline="30000">
                <a:latin typeface="Tahoma" panose="020B0604030504040204" pitchFamily="34" charset="0"/>
              </a:rPr>
              <a:t>s  </a:t>
            </a:r>
            <a:r>
              <a:rPr lang="en-US" altLang="en-US">
                <a:latin typeface="Tahoma" panose="020B0604030504040204" pitchFamily="34" charset="0"/>
              </a:rPr>
              <a:t>= P (for industry)</a:t>
            </a:r>
          </a:p>
          <a:p>
            <a:pPr>
              <a:spcBef>
                <a:spcPct val="0"/>
              </a:spcBef>
              <a:buFontTx/>
              <a:buNone/>
            </a:pPr>
            <a:endParaRPr lang="en-US" altLang="en-US">
              <a:latin typeface="Tahoma" panose="020B0604030504040204" pitchFamily="34" charset="0"/>
            </a:endParaRPr>
          </a:p>
          <a:p>
            <a:pPr lvl="2">
              <a:spcBef>
                <a:spcPct val="0"/>
              </a:spcBef>
              <a:buFontTx/>
              <a:buNone/>
            </a:pPr>
            <a:r>
              <a:rPr lang="en-US" altLang="en-US">
                <a:latin typeface="Tahoma" panose="020B0604030504040204" pitchFamily="34" charset="0"/>
              </a:rPr>
              <a:t>	</a:t>
            </a:r>
          </a:p>
          <a:p>
            <a:pPr lvl="2">
              <a:spcBef>
                <a:spcPct val="0"/>
              </a:spcBef>
              <a:buFont typeface="Wingdings" panose="05000000000000000000" pitchFamily="2" charset="2"/>
              <a:buChar char="ð"/>
            </a:pPr>
            <a:endParaRPr lang="en-US" altLang="en-US">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429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429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429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4290">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4290">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24290">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24290">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2429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4290" grpId="0" build="p" bldLvl="5"/>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31A75B15-2ECC-46AE-9D4F-0152680F9302}" type="slidenum">
              <a:rPr lang="en-CA" altLang="en-US" sz="1400" smtClean="0"/>
              <a:pPr>
                <a:spcBef>
                  <a:spcPct val="0"/>
                </a:spcBef>
                <a:buFontTx/>
                <a:buNone/>
              </a:pPr>
              <a:t>47</a:t>
            </a:fld>
            <a:endParaRPr lang="en-CA" altLang="en-US" sz="1400" smtClean="0"/>
          </a:p>
        </p:txBody>
      </p:sp>
      <p:sp>
        <p:nvSpPr>
          <p:cNvPr id="524290" name="Text Box 2"/>
          <p:cNvSpPr txBox="1">
            <a:spLocks noChangeArrowheads="1"/>
          </p:cNvSpPr>
          <p:nvPr/>
        </p:nvSpPr>
        <p:spPr bwMode="auto">
          <a:xfrm>
            <a:off x="0" y="0"/>
            <a:ext cx="9144000" cy="778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r>
              <a:rPr lang="en-US" altLang="en-US">
                <a:latin typeface="Tahoma" panose="020B0604030504040204" pitchFamily="34" charset="0"/>
              </a:rPr>
              <a:t>a</a:t>
            </a:r>
            <a:r>
              <a:rPr lang="en-US" altLang="en-US">
                <a:latin typeface="Times New Roman" panose="02020603050405020304" pitchFamily="18" charset="0"/>
              </a:rPr>
              <a:t>.  </a:t>
            </a:r>
            <a:r>
              <a:rPr lang="en-US" altLang="en-US">
                <a:latin typeface="Tahoma" panose="020B0604030504040204" pitchFamily="34" charset="0"/>
              </a:rPr>
              <a:t>Short Run Equilibrium</a:t>
            </a:r>
          </a:p>
          <a:p>
            <a:pPr>
              <a:spcBef>
                <a:spcPct val="0"/>
              </a:spcBef>
              <a:buFontTx/>
              <a:buNone/>
            </a:pPr>
            <a:endParaRPr lang="en-US" altLang="en-US">
              <a:latin typeface="Tahoma" panose="020B0604030504040204" pitchFamily="34" charset="0"/>
            </a:endParaRPr>
          </a:p>
          <a:p>
            <a:pPr>
              <a:spcBef>
                <a:spcPct val="0"/>
              </a:spcBef>
              <a:buFontTx/>
              <a:buNone/>
            </a:pPr>
            <a:r>
              <a:rPr lang="en-US" altLang="en-US">
                <a:latin typeface="Tahoma" panose="020B0604030504040204" pitchFamily="34" charset="0"/>
              </a:rPr>
              <a:t>	</a:t>
            </a:r>
            <a:r>
              <a:rPr lang="en-US" altLang="en-US" u="sng">
                <a:latin typeface="Tahoma" panose="020B0604030504040204" pitchFamily="34" charset="0"/>
              </a:rPr>
              <a:t>Market Price:</a:t>
            </a:r>
          </a:p>
          <a:p>
            <a:pPr lvl="2">
              <a:spcBef>
                <a:spcPct val="0"/>
              </a:spcBef>
              <a:buFontTx/>
              <a:buNone/>
            </a:pPr>
            <a:r>
              <a:rPr lang="en-US" altLang="en-US" sz="1000">
                <a:latin typeface="Tahoma" panose="020B0604030504040204" pitchFamily="34" charset="0"/>
              </a:rPr>
              <a:t>	</a:t>
            </a:r>
          </a:p>
          <a:p>
            <a:pPr lvl="2">
              <a:spcBef>
                <a:spcPct val="0"/>
              </a:spcBef>
              <a:buFontTx/>
              <a:buNone/>
            </a:pPr>
            <a:r>
              <a:rPr lang="en-US" altLang="en-US">
                <a:latin typeface="Tahoma" panose="020B0604030504040204" pitchFamily="34" charset="0"/>
              </a:rPr>
              <a:t>Q</a:t>
            </a:r>
            <a:r>
              <a:rPr lang="en-US" altLang="en-US" baseline="30000">
                <a:latin typeface="Tahoma" panose="020B0604030504040204" pitchFamily="34" charset="0"/>
              </a:rPr>
              <a:t>s</a:t>
            </a:r>
            <a:r>
              <a:rPr lang="en-US" altLang="en-US">
                <a:latin typeface="Tahoma" panose="020B0604030504040204" pitchFamily="34" charset="0"/>
              </a:rPr>
              <a:t>(P) = Q</a:t>
            </a:r>
            <a:r>
              <a:rPr lang="en-US" altLang="en-US" baseline="30000">
                <a:latin typeface="Tahoma" panose="020B0604030504040204" pitchFamily="34" charset="0"/>
              </a:rPr>
              <a:t>d</a:t>
            </a:r>
            <a:r>
              <a:rPr lang="en-US" altLang="en-US">
                <a:latin typeface="Tahoma" panose="020B0604030504040204" pitchFamily="34" charset="0"/>
              </a:rPr>
              <a:t>(P)</a:t>
            </a:r>
          </a:p>
          <a:p>
            <a:pPr lvl="2">
              <a:spcBef>
                <a:spcPct val="0"/>
              </a:spcBef>
              <a:buFontTx/>
              <a:buNone/>
            </a:pPr>
            <a:r>
              <a:rPr lang="en-US" altLang="en-US" noProof="1">
                <a:latin typeface="Tahoma" panose="020B0604030504040204" pitchFamily="34" charset="0"/>
              </a:rPr>
              <a:t>P = 60 – P</a:t>
            </a:r>
            <a:br>
              <a:rPr lang="en-US" altLang="en-US" noProof="1">
                <a:latin typeface="Tahoma" panose="020B0604030504040204" pitchFamily="34" charset="0"/>
              </a:rPr>
            </a:br>
            <a:r>
              <a:rPr lang="en-US" altLang="en-US">
                <a:latin typeface="Tahoma" panose="020B0604030504040204" pitchFamily="34" charset="0"/>
              </a:rPr>
              <a:t>P*= 30</a:t>
            </a:r>
          </a:p>
          <a:p>
            <a:pPr lvl="2">
              <a:spcBef>
                <a:spcPct val="0"/>
              </a:spcBef>
              <a:buFontTx/>
              <a:buNone/>
            </a:pPr>
            <a:endParaRPr lang="en-US" altLang="en-US">
              <a:latin typeface="Tahoma" panose="020B0604030504040204" pitchFamily="34" charset="0"/>
            </a:endParaRPr>
          </a:p>
          <a:p>
            <a:pPr lvl="2">
              <a:spcBef>
                <a:spcPct val="0"/>
              </a:spcBef>
              <a:buFontTx/>
              <a:buNone/>
            </a:pPr>
            <a:r>
              <a:rPr lang="en-US" altLang="en-US" u="sng">
                <a:latin typeface="Tahoma" panose="020B0604030504040204" pitchFamily="34" charset="0"/>
              </a:rPr>
              <a:t>Quantities:</a:t>
            </a:r>
          </a:p>
          <a:p>
            <a:pPr lvl="2">
              <a:spcBef>
                <a:spcPct val="0"/>
              </a:spcBef>
              <a:buFontTx/>
              <a:buNone/>
            </a:pPr>
            <a:endParaRPr lang="en-US" altLang="en-US" sz="1000" u="sng">
              <a:latin typeface="Tahoma" panose="020B0604030504040204" pitchFamily="34" charset="0"/>
            </a:endParaRPr>
          </a:p>
          <a:p>
            <a:pPr lvl="2">
              <a:spcBef>
                <a:spcPct val="0"/>
              </a:spcBef>
              <a:buFontTx/>
              <a:buNone/>
            </a:pPr>
            <a:r>
              <a:rPr lang="en-US" altLang="en-US">
                <a:latin typeface="Tahoma" panose="020B0604030504040204" pitchFamily="34" charset="0"/>
              </a:rPr>
              <a:t>q* = P/300= 30/300</a:t>
            </a:r>
            <a:br>
              <a:rPr lang="en-US" altLang="en-US">
                <a:latin typeface="Tahoma" panose="020B0604030504040204" pitchFamily="34" charset="0"/>
              </a:rPr>
            </a:br>
            <a:r>
              <a:rPr lang="en-US" altLang="en-US">
                <a:latin typeface="Tahoma" panose="020B0604030504040204" pitchFamily="34" charset="0"/>
              </a:rPr>
              <a:t>q* = 0.1</a:t>
            </a:r>
          </a:p>
          <a:p>
            <a:pPr lvl="2">
              <a:spcBef>
                <a:spcPct val="0"/>
              </a:spcBef>
              <a:buFontTx/>
              <a:buNone/>
            </a:pPr>
            <a:endParaRPr lang="en-US" altLang="en-US">
              <a:latin typeface="Tahoma" panose="020B0604030504040204" pitchFamily="34" charset="0"/>
            </a:endParaRPr>
          </a:p>
          <a:p>
            <a:pPr lvl="2">
              <a:spcBef>
                <a:spcPct val="0"/>
              </a:spcBef>
              <a:buFontTx/>
              <a:buNone/>
            </a:pPr>
            <a:r>
              <a:rPr lang="en-US" altLang="en-US">
                <a:latin typeface="Tahoma" panose="020B0604030504040204" pitchFamily="34" charset="0"/>
              </a:rPr>
              <a:t>Q* = P</a:t>
            </a:r>
            <a:br>
              <a:rPr lang="en-US" altLang="en-US">
                <a:latin typeface="Tahoma" panose="020B0604030504040204" pitchFamily="34" charset="0"/>
              </a:rPr>
            </a:br>
            <a:r>
              <a:rPr lang="en-US" altLang="en-US">
                <a:latin typeface="Tahoma" panose="020B0604030504040204" pitchFamily="34" charset="0"/>
              </a:rPr>
              <a:t>Q* = 30</a:t>
            </a:r>
          </a:p>
          <a:p>
            <a:pPr lvl="2">
              <a:spcBef>
                <a:spcPct val="0"/>
              </a:spcBef>
              <a:buFontTx/>
              <a:buNone/>
            </a:pPr>
            <a:endParaRPr lang="en-US" altLang="en-US">
              <a:latin typeface="Tahoma" panose="020B0604030504040204" pitchFamily="34" charset="0"/>
            </a:endParaRPr>
          </a:p>
          <a:p>
            <a:pPr lvl="2">
              <a:spcBef>
                <a:spcPct val="0"/>
              </a:spcBef>
              <a:buFont typeface="Wingdings" panose="05000000000000000000" pitchFamily="2" charset="2"/>
              <a:buChar char="ð"/>
            </a:pPr>
            <a:endParaRPr lang="en-US" altLang="en-US">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429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429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429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4290">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4290">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24290">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24290">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2429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4290" grpId="0" build="p" bldLvl="5"/>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320E9837-A372-4C14-916D-53122AA58D9E}" type="slidenum">
              <a:rPr lang="en-CA" altLang="en-US" sz="1400" smtClean="0"/>
              <a:pPr>
                <a:spcBef>
                  <a:spcPct val="0"/>
                </a:spcBef>
                <a:buFontTx/>
                <a:buNone/>
              </a:pPr>
              <a:t>48</a:t>
            </a:fld>
            <a:endParaRPr lang="en-CA" altLang="en-US" sz="1400" smtClean="0"/>
          </a:p>
        </p:txBody>
      </p:sp>
      <p:sp>
        <p:nvSpPr>
          <p:cNvPr id="525314" name="Text Box 2"/>
          <p:cNvSpPr txBox="1">
            <a:spLocks noChangeArrowheads="1"/>
          </p:cNvSpPr>
          <p:nvPr/>
        </p:nvSpPr>
        <p:spPr bwMode="auto">
          <a:xfrm>
            <a:off x="0" y="457200"/>
            <a:ext cx="91440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r>
              <a:rPr lang="en-US" altLang="en-US">
                <a:latin typeface="Tahoma" panose="020B0604030504040204" pitchFamily="34" charset="0"/>
              </a:rPr>
              <a:t>b.</a:t>
            </a:r>
            <a:r>
              <a:rPr lang="en-US" altLang="en-US">
                <a:latin typeface="Times New Roman" panose="02020603050405020304" pitchFamily="18" charset="0"/>
              </a:rPr>
              <a:t>  </a:t>
            </a:r>
            <a:r>
              <a:rPr lang="en-US" altLang="en-US">
                <a:latin typeface="Tahoma" panose="020B0604030504040204" pitchFamily="34" charset="0"/>
              </a:rPr>
              <a:t>Do firms make positive profits at the market equilibrium?</a:t>
            </a:r>
          </a:p>
          <a:p>
            <a:pPr>
              <a:spcBef>
                <a:spcPct val="0"/>
              </a:spcBef>
              <a:buFontTx/>
              <a:buNone/>
            </a:pPr>
            <a:endParaRPr lang="en-US" altLang="en-US">
              <a:latin typeface="Tahoma" panose="020B0604030504040204" pitchFamily="34" charset="0"/>
            </a:endParaRPr>
          </a:p>
          <a:p>
            <a:pPr lvl="2">
              <a:spcBef>
                <a:spcPct val="0"/>
              </a:spcBef>
              <a:buFontTx/>
              <a:buNone/>
            </a:pPr>
            <a:r>
              <a:rPr lang="en-US" altLang="en-US">
                <a:latin typeface="Tahoma" panose="020B0604030504040204" pitchFamily="34" charset="0"/>
              </a:rPr>
              <a:t>SAC = STC/q </a:t>
            </a:r>
          </a:p>
          <a:p>
            <a:pPr lvl="2">
              <a:spcBef>
                <a:spcPct val="0"/>
              </a:spcBef>
              <a:buFontTx/>
              <a:buNone/>
            </a:pPr>
            <a:r>
              <a:rPr lang="en-US" altLang="en-US">
                <a:latin typeface="Tahoma" panose="020B0604030504040204" pitchFamily="34" charset="0"/>
              </a:rPr>
              <a:t>SAC = 0.1/q + 150q</a:t>
            </a:r>
          </a:p>
          <a:p>
            <a:pPr lvl="2">
              <a:spcBef>
                <a:spcPct val="0"/>
              </a:spcBef>
              <a:buFontTx/>
              <a:buNone/>
            </a:pPr>
            <a:r>
              <a:rPr lang="en-US" altLang="en-US">
                <a:latin typeface="Tahoma" panose="020B0604030504040204" pitchFamily="34" charset="0"/>
              </a:rPr>
              <a:t>SAC = 0.1/0.1 + 150(0.1) </a:t>
            </a:r>
          </a:p>
          <a:p>
            <a:pPr lvl="2">
              <a:spcBef>
                <a:spcPct val="0"/>
              </a:spcBef>
              <a:buFontTx/>
              <a:buNone/>
            </a:pPr>
            <a:r>
              <a:rPr lang="en-US" altLang="en-US">
                <a:latin typeface="Tahoma" panose="020B0604030504040204" pitchFamily="34" charset="0"/>
              </a:rPr>
              <a:t>SAC = 16</a:t>
            </a:r>
          </a:p>
          <a:p>
            <a:pPr lvl="2">
              <a:spcBef>
                <a:spcPct val="0"/>
              </a:spcBef>
              <a:buFontTx/>
              <a:buNone/>
            </a:pPr>
            <a:endParaRPr lang="en-US" altLang="en-US">
              <a:latin typeface="Tahoma" panose="020B0604030504040204" pitchFamily="34" charset="0"/>
            </a:endParaRPr>
          </a:p>
          <a:p>
            <a:pPr lvl="2">
              <a:spcBef>
                <a:spcPct val="0"/>
              </a:spcBef>
              <a:buFontTx/>
              <a:buNone/>
            </a:pPr>
            <a:r>
              <a:rPr lang="en-US" altLang="en-US" i="1">
                <a:latin typeface="Tahoma" panose="020B0604030504040204" pitchFamily="34" charset="0"/>
              </a:rPr>
              <a:t>Therefore, </a:t>
            </a:r>
            <a:r>
              <a:rPr lang="en-US" altLang="en-US">
                <a:latin typeface="Tahoma" panose="020B0604030504040204" pitchFamily="34" charset="0"/>
              </a:rPr>
              <a:t>P* &gt; SAC so profits are positive.</a:t>
            </a:r>
          </a:p>
          <a:p>
            <a:pPr lvl="2">
              <a:spcBef>
                <a:spcPct val="0"/>
              </a:spcBef>
              <a:buFontTx/>
              <a:buNone/>
            </a:pPr>
            <a:endParaRPr lang="en-US" altLang="en-US" i="1">
              <a:latin typeface="Tahoma" panose="020B0604030504040204" pitchFamily="34" charset="0"/>
            </a:endParaRPr>
          </a:p>
          <a:p>
            <a:pPr lvl="2">
              <a:spcBef>
                <a:spcPct val="0"/>
              </a:spcBef>
              <a:buFontTx/>
              <a:buNone/>
            </a:pPr>
            <a:endParaRPr lang="en-US" altLang="en-US" i="1">
              <a:latin typeface="Tahoma" panose="020B0604030504040204" pitchFamily="34" charset="0"/>
            </a:endParaRPr>
          </a:p>
          <a:p>
            <a:pPr lvl="2">
              <a:spcBef>
                <a:spcPct val="0"/>
              </a:spcBef>
              <a:buFontTx/>
              <a:buNone/>
            </a:pPr>
            <a:endParaRPr lang="en-US" altLang="en-US" i="1">
              <a:latin typeface="Tahoma" panose="020B0604030504040204" pitchFamily="34" charset="0"/>
            </a:endParaRPr>
          </a:p>
          <a:p>
            <a:pPr>
              <a:spcBef>
                <a:spcPct val="50000"/>
              </a:spcBef>
              <a:buFontTx/>
              <a:buNone/>
            </a:pPr>
            <a:endParaRPr lang="en-US" altLang="en-US">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531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531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5314">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5314">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5314">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2531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5314" grpId="0" build="p" bldLvl="3"/>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26D6161F-FAE2-4798-B0A4-F6FC1C84E97D}" type="slidenum">
              <a:rPr lang="en-CA" altLang="en-US" sz="1400" smtClean="0"/>
              <a:pPr>
                <a:spcBef>
                  <a:spcPct val="0"/>
                </a:spcBef>
                <a:buFontTx/>
                <a:buNone/>
              </a:pPr>
              <a:t>49</a:t>
            </a:fld>
            <a:endParaRPr lang="en-CA" altLang="en-US" sz="1400" smtClean="0"/>
          </a:p>
        </p:txBody>
      </p:sp>
      <p:sp>
        <p:nvSpPr>
          <p:cNvPr id="48131" name="Rectangle 2"/>
          <p:cNvSpPr>
            <a:spLocks noChangeArrowheads="1"/>
          </p:cNvSpPr>
          <p:nvPr/>
        </p:nvSpPr>
        <p:spPr bwMode="auto">
          <a:xfrm>
            <a:off x="8534400" y="64770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48132" name="Rectangle 3"/>
          <p:cNvSpPr>
            <a:spLocks noGrp="1" noChangeArrowheads="1"/>
          </p:cNvSpPr>
          <p:nvPr>
            <p:ph type="title"/>
          </p:nvPr>
        </p:nvSpPr>
        <p:spPr>
          <a:noFill/>
        </p:spPr>
        <p:txBody>
          <a:bodyPr lIns="90487" tIns="44450" rIns="90487" bIns="44450"/>
          <a:lstStyle/>
          <a:p>
            <a:pPr algn="ctr" eaLnBrk="1" hangingPunct="1"/>
            <a:r>
              <a:rPr lang="en-US" altLang="en-US" sz="3600" smtClean="0"/>
              <a:t>Comparative Statics in the</a:t>
            </a:r>
            <a:br>
              <a:rPr lang="en-US" altLang="en-US" sz="3600" smtClean="0"/>
            </a:br>
            <a:r>
              <a:rPr lang="en-US" altLang="en-US" sz="3600" smtClean="0"/>
              <a:t>Short Run</a:t>
            </a:r>
          </a:p>
        </p:txBody>
      </p:sp>
      <p:sp>
        <p:nvSpPr>
          <p:cNvPr id="403460" name="Rectangle 4"/>
          <p:cNvSpPr>
            <a:spLocks noGrp="1" noChangeArrowheads="1"/>
          </p:cNvSpPr>
          <p:nvPr>
            <p:ph type="body" idx="1"/>
          </p:nvPr>
        </p:nvSpPr>
        <p:spPr>
          <a:xfrm>
            <a:off x="0" y="1676400"/>
            <a:ext cx="9144000" cy="5181600"/>
          </a:xfrm>
          <a:noFill/>
        </p:spPr>
        <p:txBody>
          <a:bodyPr lIns="90487" tIns="44450" rIns="90487" bIns="44450"/>
          <a:lstStyle/>
          <a:p>
            <a:pPr marL="0" indent="0" eaLnBrk="1" hangingPunct="1">
              <a:lnSpc>
                <a:spcPct val="80000"/>
              </a:lnSpc>
            </a:pPr>
            <a:r>
              <a:rPr lang="en-CA" altLang="en-US" smtClean="0"/>
              <a:t>As seen in previous chapters, the entry or exit of firms or consumers, among other things, can shift the market demand and supply curves</a:t>
            </a:r>
          </a:p>
          <a:p>
            <a:pPr marL="0" indent="0" eaLnBrk="1" hangingPunct="1">
              <a:lnSpc>
                <a:spcPct val="80000"/>
              </a:lnSpc>
            </a:pPr>
            <a:endParaRPr lang="en-CA" altLang="en-US" smtClean="0"/>
          </a:p>
          <a:p>
            <a:pPr marL="0" indent="0" eaLnBrk="1" hangingPunct="1">
              <a:lnSpc>
                <a:spcPct val="80000"/>
              </a:lnSpc>
            </a:pPr>
            <a:r>
              <a:rPr lang="en-CA" altLang="en-US" smtClean="0"/>
              <a:t>Shifts in the market demand and supply curves will shift the equilibrium quantity as seen in chapters 1 and 2</a:t>
            </a:r>
            <a:endParaRPr lang="en-US" altLang="en-US" sz="3600" smtClean="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346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346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3460" grpId="0" build="p" bldLvl="5"/>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ACF5E48D-9B84-4D08-93B8-1E12846504B4}" type="slidenum">
              <a:rPr lang="en-CA" altLang="en-US" sz="1400" smtClean="0"/>
              <a:pPr>
                <a:spcBef>
                  <a:spcPct val="0"/>
                </a:spcBef>
                <a:buFontTx/>
                <a:buNone/>
              </a:pPr>
              <a:t>5</a:t>
            </a:fld>
            <a:endParaRPr lang="en-CA" altLang="en-US" sz="1400" smtClean="0"/>
          </a:p>
        </p:txBody>
      </p:sp>
      <p:sp>
        <p:nvSpPr>
          <p:cNvPr id="10243"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Perfect Competition Characteristics</a:t>
            </a:r>
          </a:p>
        </p:txBody>
      </p:sp>
      <p:sp>
        <p:nvSpPr>
          <p:cNvPr id="488451" name="Text Box 3"/>
          <p:cNvSpPr txBox="1">
            <a:spLocks noChangeArrowheads="1"/>
          </p:cNvSpPr>
          <p:nvPr/>
        </p:nvSpPr>
        <p:spPr bwMode="auto">
          <a:xfrm>
            <a:off x="0" y="137160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As a result, we have:</a:t>
            </a:r>
          </a:p>
          <a:p>
            <a:pPr>
              <a:spcBef>
                <a:spcPct val="0"/>
              </a:spcBef>
              <a:buFontTx/>
              <a:buNone/>
            </a:pPr>
            <a:endParaRPr lang="en-CA" altLang="en-US">
              <a:latin typeface="Tahoma" panose="020B0604030504040204" pitchFamily="34" charset="0"/>
            </a:endParaRPr>
          </a:p>
          <a:p>
            <a:pPr>
              <a:spcBef>
                <a:spcPct val="0"/>
              </a:spcBef>
            </a:pPr>
            <a:r>
              <a:rPr lang="en-CA" altLang="en-US">
                <a:latin typeface="Tahoma" panose="020B0604030504040204" pitchFamily="34" charset="0"/>
              </a:rPr>
              <a:t>Many buyers and sellers</a:t>
            </a:r>
          </a:p>
          <a:p>
            <a:pPr>
              <a:spcBef>
                <a:spcPct val="0"/>
              </a:spcBef>
            </a:pPr>
            <a:r>
              <a:rPr lang="en-CA" altLang="en-US">
                <a:latin typeface="Tahoma" panose="020B0604030504040204" pitchFamily="34" charset="0"/>
              </a:rPr>
              <a:t>Buying and selling identical goods</a:t>
            </a:r>
          </a:p>
          <a:p>
            <a:pPr>
              <a:spcBef>
                <a:spcPct val="0"/>
              </a:spcBef>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At a given, set price.</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Note: although we are examining a market for outputs (goods and services), a similar analysis can apply to the market for inputs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84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845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845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84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8451"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E9785F3-CA07-48E1-95ED-E9FA6FF66709}" type="slidenum">
              <a:rPr lang="en-CA" altLang="en-US" sz="1400" smtClean="0"/>
              <a:pPr>
                <a:spcBef>
                  <a:spcPct val="0"/>
                </a:spcBef>
                <a:buFontTx/>
                <a:buNone/>
              </a:pPr>
              <a:t>50</a:t>
            </a:fld>
            <a:endParaRPr lang="en-CA" altLang="en-US" sz="1400" smtClean="0"/>
          </a:p>
        </p:txBody>
      </p:sp>
      <p:sp>
        <p:nvSpPr>
          <p:cNvPr id="55299"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LR PC Equilibrium</a:t>
            </a:r>
          </a:p>
        </p:txBody>
      </p:sp>
      <p:sp>
        <p:nvSpPr>
          <p:cNvPr id="489475" name="Text Box 3"/>
          <p:cNvSpPr txBox="1">
            <a:spLocks noChangeArrowheads="1"/>
          </p:cNvSpPr>
          <p:nvPr/>
        </p:nvSpPr>
        <p:spPr bwMode="auto">
          <a:xfrm>
            <a:off x="0" y="1371600"/>
            <a:ext cx="9144000" cy="447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Long Run Perfectly Competitive Equilibrium occurs when:</a:t>
            </a:r>
          </a:p>
          <a:p>
            <a:pPr>
              <a:spcBef>
                <a:spcPct val="0"/>
              </a:spcBef>
              <a:buFontTx/>
              <a:buNone/>
            </a:pPr>
            <a:endParaRPr lang="en-CA" altLang="en-US">
              <a:latin typeface="Tahoma" panose="020B0604030504040204" pitchFamily="34" charset="0"/>
            </a:endParaRPr>
          </a:p>
          <a:p>
            <a:pPr>
              <a:spcBef>
                <a:spcPct val="0"/>
              </a:spcBef>
              <a:buFontTx/>
              <a:buAutoNum type="arabicParenR"/>
            </a:pPr>
            <a:r>
              <a:rPr lang="en-CA" altLang="en-US">
                <a:latin typeface="Tahoma" panose="020B0604030504040204" pitchFamily="34" charset="0"/>
              </a:rPr>
              <a:t>Each firm maximizes profit with regards to output and capital  (P=MC)</a:t>
            </a:r>
          </a:p>
          <a:p>
            <a:pPr>
              <a:spcBef>
                <a:spcPct val="0"/>
              </a:spcBef>
              <a:buFontTx/>
              <a:buAutoNum type="arabicParenR"/>
            </a:pPr>
            <a:r>
              <a:rPr lang="en-CA" altLang="en-US">
                <a:latin typeface="Tahoma" panose="020B0604030504040204" pitchFamily="34" charset="0"/>
              </a:rPr>
              <a:t>Each firm’s economic profit is zero (as firms keep entering until the price is pushed down to zero profits) (P=AC)</a:t>
            </a:r>
          </a:p>
          <a:p>
            <a:pPr>
              <a:spcBef>
                <a:spcPct val="0"/>
              </a:spcBef>
              <a:buFontTx/>
              <a:buAutoNum type="arabicParenR"/>
            </a:pPr>
            <a:r>
              <a:rPr lang="en-CA" altLang="en-US">
                <a:latin typeface="Tahoma" panose="020B0604030504040204" pitchFamily="34" charset="0"/>
              </a:rPr>
              <a:t>Market Demand=Market Supply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94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947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94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75"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E9785F3-CA07-48E1-95ED-E9FA6FF66709}" type="slidenum">
              <a:rPr lang="en-CA" altLang="en-US" sz="1400" smtClean="0"/>
              <a:pPr>
                <a:spcBef>
                  <a:spcPct val="0"/>
                </a:spcBef>
                <a:buFontTx/>
                <a:buNone/>
              </a:pPr>
              <a:t>51</a:t>
            </a:fld>
            <a:endParaRPr lang="en-CA" altLang="en-US" sz="1400" smtClean="0"/>
          </a:p>
        </p:txBody>
      </p:sp>
      <p:sp>
        <p:nvSpPr>
          <p:cNvPr id="55299" name="WordArt 2"/>
          <p:cNvSpPr>
            <a:spLocks noChangeArrowheads="1" noChangeShapeType="1" noTextEdit="1"/>
          </p:cNvSpPr>
          <p:nvPr/>
        </p:nvSpPr>
        <p:spPr bwMode="auto">
          <a:xfrm>
            <a:off x="0" y="381000"/>
            <a:ext cx="91440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Why no long-run profit?</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489475" name="Text Box 3"/>
          <p:cNvSpPr txBox="1">
            <a:spLocks noChangeArrowheads="1"/>
          </p:cNvSpPr>
          <p:nvPr/>
        </p:nvSpPr>
        <p:spPr bwMode="auto">
          <a:xfrm>
            <a:off x="0" y="1371600"/>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dirty="0" smtClean="0">
                <a:latin typeface="Tahoma" panose="020B0604030504040204" pitchFamily="34" charset="0"/>
              </a:rPr>
              <a:t>Why is there no economic profit in the long run?</a:t>
            </a:r>
            <a:endParaRPr lang="en-CA" altLang="en-US" dirty="0">
              <a:latin typeface="Tahoma" panose="020B0604030504040204" pitchFamily="34" charset="0"/>
            </a:endParaRPr>
          </a:p>
        </p:txBody>
      </p:sp>
      <p:sp>
        <p:nvSpPr>
          <p:cNvPr id="5" name="Text Box 24"/>
          <p:cNvSpPr txBox="1">
            <a:spLocks noChangeArrowheads="1"/>
          </p:cNvSpPr>
          <p:nvPr/>
        </p:nvSpPr>
        <p:spPr bwMode="auto">
          <a:xfrm>
            <a:off x="115824" y="1956375"/>
            <a:ext cx="4477512" cy="1938992"/>
          </a:xfrm>
          <a:prstGeom prst="rect">
            <a:avLst/>
          </a:prstGeom>
          <a:solidFill>
            <a:schemeClr val="accent6">
              <a:lumMod val="75000"/>
            </a:schemeClr>
          </a:solidFill>
          <a:ln w="9525">
            <a:solidFill>
              <a:srgbClr val="000000"/>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b="1" dirty="0" smtClean="0">
                <a:latin typeface="Times New Roman" panose="02020603050405020304" pitchFamily="18" charset="0"/>
              </a:rPr>
              <a:t>Case 1: Short Run Profits Exist</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Firms enter market in the LR</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Supply Increases</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Prices Decrease</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No Profit</a:t>
            </a:r>
          </a:p>
        </p:txBody>
      </p:sp>
      <p:sp>
        <p:nvSpPr>
          <p:cNvPr id="7" name="Text Box 24"/>
          <p:cNvSpPr txBox="1">
            <a:spLocks noChangeArrowheads="1"/>
          </p:cNvSpPr>
          <p:nvPr/>
        </p:nvSpPr>
        <p:spPr bwMode="auto">
          <a:xfrm>
            <a:off x="1981200" y="3581400"/>
            <a:ext cx="4477512" cy="1938992"/>
          </a:xfrm>
          <a:prstGeom prst="rect">
            <a:avLst/>
          </a:prstGeom>
          <a:solidFill>
            <a:schemeClr val="accent6">
              <a:lumMod val="75000"/>
            </a:schemeClr>
          </a:solidFill>
          <a:ln w="9525">
            <a:solidFill>
              <a:srgbClr val="000000"/>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b="1" dirty="0" smtClean="0">
                <a:latin typeface="Times New Roman" panose="02020603050405020304" pitchFamily="18" charset="0"/>
              </a:rPr>
              <a:t>Case 2: Short Run Losses Exist</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Firms exit market in the LR</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Supply Decreases</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Prices Increase</a:t>
            </a:r>
          </a:p>
          <a:p>
            <a:pPr marL="342900" indent="-342900">
              <a:spcBef>
                <a:spcPct val="0"/>
              </a:spcBef>
              <a:buFont typeface="Wingdings" panose="05000000000000000000" pitchFamily="2" charset="2"/>
              <a:buChar char="Ø"/>
            </a:pPr>
            <a:r>
              <a:rPr lang="en-GB" altLang="en-US" sz="2400" b="1" dirty="0" smtClean="0">
                <a:latin typeface="Times New Roman" panose="02020603050405020304" pitchFamily="18" charset="0"/>
              </a:rPr>
              <a:t>No Profit</a:t>
            </a:r>
          </a:p>
        </p:txBody>
      </p:sp>
      <p:sp>
        <p:nvSpPr>
          <p:cNvPr id="8" name="Text Box 24"/>
          <p:cNvSpPr txBox="1">
            <a:spLocks noChangeArrowheads="1"/>
          </p:cNvSpPr>
          <p:nvPr/>
        </p:nvSpPr>
        <p:spPr bwMode="auto">
          <a:xfrm>
            <a:off x="2590800" y="5638800"/>
            <a:ext cx="5468112" cy="1200329"/>
          </a:xfrm>
          <a:prstGeom prst="rect">
            <a:avLst/>
          </a:prstGeom>
          <a:solidFill>
            <a:schemeClr val="accent6">
              <a:lumMod val="75000"/>
            </a:schemeClr>
          </a:solidFill>
          <a:ln w="9525">
            <a:solidFill>
              <a:srgbClr val="000000"/>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sz="2400" b="1" dirty="0" smtClean="0">
                <a:latin typeface="Times New Roman" panose="02020603050405020304" pitchFamily="18" charset="0"/>
              </a:rPr>
              <a:t>Case 3: Short Run Profits are Zero</a:t>
            </a:r>
          </a:p>
          <a:p>
            <a:pPr marL="342900" indent="-342900">
              <a:spcBef>
                <a:spcPct val="0"/>
              </a:spcBef>
              <a:buFont typeface="Wingdings" panose="05000000000000000000" pitchFamily="2" charset="2"/>
              <a:buChar char="Ø"/>
            </a:pPr>
            <a:r>
              <a:rPr lang="en-US" altLang="en-US" sz="2400" b="1" dirty="0" smtClean="0">
                <a:latin typeface="Times New Roman" panose="02020603050405020304" pitchFamily="18" charset="0"/>
              </a:rPr>
              <a:t>No firms enter or leave in the LR</a:t>
            </a:r>
          </a:p>
          <a:p>
            <a:pPr marL="342900" indent="-342900">
              <a:spcBef>
                <a:spcPct val="0"/>
              </a:spcBef>
              <a:buFont typeface="Wingdings" panose="05000000000000000000" pitchFamily="2" charset="2"/>
              <a:buChar char="Ø"/>
            </a:pPr>
            <a:r>
              <a:rPr lang="en-US" altLang="en-US" sz="2400" b="1" dirty="0" smtClean="0">
                <a:latin typeface="Times New Roman" panose="02020603050405020304" pitchFamily="18" charset="0"/>
              </a:rPr>
              <a:t>No Profit</a:t>
            </a:r>
            <a:endParaRPr lang="en-GB" altLang="en-US" sz="2400" b="1" dirty="0" smtClean="0">
              <a:latin typeface="Times New Roman" panose="02020603050405020304" pitchFamily="18" charset="0"/>
            </a:endParaRPr>
          </a:p>
        </p:txBody>
      </p:sp>
    </p:spTree>
    <p:extLst>
      <p:ext uri="{BB962C8B-B14F-4D97-AF65-F5344CB8AC3E}">
        <p14:creationId xmlns:p14="http://schemas.microsoft.com/office/powerpoint/2010/main" val="25560202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anim calcmode="lin" valueType="num">
                                      <p:cBhvr additive="base">
                                        <p:cTn id="11"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2"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additive="base">
                                        <p:cTn id="2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additive="base">
                                        <p:cTn id="3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 calcmode="lin" valueType="num">
                                      <p:cBhvr additive="base">
                                        <p:cTn id="4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7">
                                            <p:bg/>
                                          </p:spTgt>
                                        </p:tgtEl>
                                        <p:attrNameLst>
                                          <p:attrName>style.visibility</p:attrName>
                                        </p:attrNameLst>
                                      </p:cBhvr>
                                      <p:to>
                                        <p:strVal val="visible"/>
                                      </p:to>
                                    </p:set>
                                    <p:anim calcmode="lin" valueType="num">
                                      <p:cBhvr additive="base">
                                        <p:cTn id="47" dur="500" fill="hold"/>
                                        <p:tgtEl>
                                          <p:spTgt spid="7">
                                            <p:bg/>
                                          </p:spTgt>
                                        </p:tgtEl>
                                        <p:attrNameLst>
                                          <p:attrName>ppt_x</p:attrName>
                                        </p:attrNameLst>
                                      </p:cBhvr>
                                      <p:tavLst>
                                        <p:tav tm="0">
                                          <p:val>
                                            <p:strVal val="#ppt_x"/>
                                          </p:val>
                                        </p:tav>
                                        <p:tav tm="100000">
                                          <p:val>
                                            <p:strVal val="#ppt_x"/>
                                          </p:val>
                                        </p:tav>
                                      </p:tavLst>
                                    </p:anim>
                                    <p:anim calcmode="lin" valueType="num">
                                      <p:cBhvr additive="base">
                                        <p:cTn id="48"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7">
                                            <p:txEl>
                                              <p:pRg st="0" end="0"/>
                                            </p:txEl>
                                          </p:spTgt>
                                        </p:tgtEl>
                                        <p:attrNameLst>
                                          <p:attrName>style.visibility</p:attrName>
                                        </p:attrNameLst>
                                      </p:cBhvr>
                                      <p:to>
                                        <p:strVal val="visible"/>
                                      </p:to>
                                    </p:set>
                                    <p:anim calcmode="lin" valueType="num">
                                      <p:cBhvr additive="base">
                                        <p:cTn id="5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7">
                                            <p:txEl>
                                              <p:pRg st="1" end="1"/>
                                            </p:txEl>
                                          </p:spTgt>
                                        </p:tgtEl>
                                        <p:attrNameLst>
                                          <p:attrName>style.visibility</p:attrName>
                                        </p:attrNameLst>
                                      </p:cBhvr>
                                      <p:to>
                                        <p:strVal val="visible"/>
                                      </p:to>
                                    </p:set>
                                    <p:anim calcmode="lin" valueType="num">
                                      <p:cBhvr additive="base">
                                        <p:cTn id="5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7">
                                            <p:txEl>
                                              <p:pRg st="2" end="2"/>
                                            </p:txEl>
                                          </p:spTgt>
                                        </p:tgtEl>
                                        <p:attrNameLst>
                                          <p:attrName>style.visibility</p:attrName>
                                        </p:attrNameLst>
                                      </p:cBhvr>
                                      <p:to>
                                        <p:strVal val="visible"/>
                                      </p:to>
                                    </p:set>
                                    <p:anim calcmode="lin" valueType="num">
                                      <p:cBhvr additive="base">
                                        <p:cTn id="6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7">
                                            <p:txEl>
                                              <p:pRg st="3" end="3"/>
                                            </p:txEl>
                                          </p:spTgt>
                                        </p:tgtEl>
                                        <p:attrNameLst>
                                          <p:attrName>style.visibility</p:attrName>
                                        </p:attrNameLst>
                                      </p:cBhvr>
                                      <p:to>
                                        <p:strVal val="visible"/>
                                      </p:to>
                                    </p:set>
                                    <p:anim calcmode="lin" valueType="num">
                                      <p:cBhvr additive="base">
                                        <p:cTn id="7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7">
                                            <p:txEl>
                                              <p:pRg st="4" end="4"/>
                                            </p:txEl>
                                          </p:spTgt>
                                        </p:tgtEl>
                                        <p:attrNameLst>
                                          <p:attrName>style.visibility</p:attrName>
                                        </p:attrNameLst>
                                      </p:cBhvr>
                                      <p:to>
                                        <p:strVal val="visible"/>
                                      </p:to>
                                    </p:set>
                                    <p:anim calcmode="lin" valueType="num">
                                      <p:cBhvr additive="base">
                                        <p:cTn id="77"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8">
                                            <p:bg/>
                                          </p:spTgt>
                                        </p:tgtEl>
                                        <p:attrNameLst>
                                          <p:attrName>style.visibility</p:attrName>
                                        </p:attrNameLst>
                                      </p:cBhvr>
                                      <p:to>
                                        <p:strVal val="visible"/>
                                      </p:to>
                                    </p:set>
                                    <p:anim calcmode="lin" valueType="num">
                                      <p:cBhvr additive="base">
                                        <p:cTn id="83" dur="500" fill="hold"/>
                                        <p:tgtEl>
                                          <p:spTgt spid="8">
                                            <p:bg/>
                                          </p:spTgt>
                                        </p:tgtEl>
                                        <p:attrNameLst>
                                          <p:attrName>ppt_x</p:attrName>
                                        </p:attrNameLst>
                                      </p:cBhvr>
                                      <p:tavLst>
                                        <p:tav tm="0">
                                          <p:val>
                                            <p:strVal val="#ppt_x"/>
                                          </p:val>
                                        </p:tav>
                                        <p:tav tm="100000">
                                          <p:val>
                                            <p:strVal val="#ppt_x"/>
                                          </p:val>
                                        </p:tav>
                                      </p:tavLst>
                                    </p:anim>
                                    <p:anim calcmode="lin" valueType="num">
                                      <p:cBhvr additive="base">
                                        <p:cTn id="84"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8">
                                            <p:txEl>
                                              <p:pRg st="0" end="0"/>
                                            </p:txEl>
                                          </p:spTgt>
                                        </p:tgtEl>
                                        <p:attrNameLst>
                                          <p:attrName>style.visibility</p:attrName>
                                        </p:attrNameLst>
                                      </p:cBhvr>
                                      <p:to>
                                        <p:strVal val="visible"/>
                                      </p:to>
                                    </p:set>
                                    <p:anim calcmode="lin" valueType="num">
                                      <p:cBhvr additive="base">
                                        <p:cTn id="8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8">
                                            <p:txEl>
                                              <p:pRg st="1" end="1"/>
                                            </p:txEl>
                                          </p:spTgt>
                                        </p:tgtEl>
                                        <p:attrNameLst>
                                          <p:attrName>style.visibility</p:attrName>
                                        </p:attrNameLst>
                                      </p:cBhvr>
                                      <p:to>
                                        <p:strVal val="visible"/>
                                      </p:to>
                                    </p:set>
                                    <p:anim calcmode="lin" valueType="num">
                                      <p:cBhvr additive="base">
                                        <p:cTn id="95"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8">
                                            <p:txEl>
                                              <p:pRg st="2" end="2"/>
                                            </p:txEl>
                                          </p:spTgt>
                                        </p:tgtEl>
                                        <p:attrNameLst>
                                          <p:attrName>style.visibility</p:attrName>
                                        </p:attrNameLst>
                                      </p:cBhvr>
                                      <p:to>
                                        <p:strVal val="visible"/>
                                      </p:to>
                                    </p:set>
                                    <p:anim calcmode="lin" valueType="num">
                                      <p:cBhvr additive="base">
                                        <p:cTn id="101"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02"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75" grpId="0" build="p"/>
      <p:bldP spid="5" grpId="0" build="p" animBg="1"/>
      <p:bldP spid="7" grpId="0" build="p" animBg="1"/>
      <p:bldP spid="8" grpId="0" build="p"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15512955-7928-48B9-859A-FFB984106A9C}" type="slidenum">
              <a:rPr lang="en-CA" altLang="en-US" sz="1400" smtClean="0"/>
              <a:pPr>
                <a:spcBef>
                  <a:spcPct val="0"/>
                </a:spcBef>
                <a:buFontTx/>
                <a:buNone/>
              </a:pPr>
              <a:t>52</a:t>
            </a:fld>
            <a:endParaRPr lang="en-CA" altLang="en-US" sz="1400" smtClean="0"/>
          </a:p>
        </p:txBody>
      </p:sp>
      <p:sp>
        <p:nvSpPr>
          <p:cNvPr id="56323" name="Text Box 2"/>
          <p:cNvSpPr txBox="1">
            <a:spLocks noChangeArrowheads="1"/>
          </p:cNvSpPr>
          <p:nvPr/>
        </p:nvSpPr>
        <p:spPr bwMode="auto">
          <a:xfrm>
            <a:off x="457200" y="228600"/>
            <a:ext cx="845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b="1" i="1">
                <a:latin typeface="Times New Roman" panose="02020603050405020304" pitchFamily="18" charset="0"/>
              </a:rPr>
              <a:t>Long Run Perfectly Competitive Equilibrium</a:t>
            </a:r>
          </a:p>
        </p:txBody>
      </p:sp>
      <p:sp>
        <p:nvSpPr>
          <p:cNvPr id="56324" name="Text Box 3"/>
          <p:cNvSpPr txBox="1">
            <a:spLocks noChangeArrowheads="1"/>
          </p:cNvSpPr>
          <p:nvPr/>
        </p:nvSpPr>
        <p:spPr bwMode="auto">
          <a:xfrm>
            <a:off x="304800" y="10668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u="sng">
                <a:latin typeface="Tahoma" panose="020B0604030504040204" pitchFamily="34" charset="0"/>
              </a:rPr>
              <a:t>Typical Firm</a:t>
            </a:r>
            <a:r>
              <a:rPr lang="en-US" altLang="en-US" sz="2400">
                <a:latin typeface="Tahoma" panose="020B0604030504040204" pitchFamily="34" charset="0"/>
              </a:rPr>
              <a:t>            			 </a:t>
            </a:r>
            <a:r>
              <a:rPr lang="en-US" altLang="en-US" sz="2400" u="sng">
                <a:latin typeface="Tahoma" panose="020B0604030504040204" pitchFamily="34" charset="0"/>
              </a:rPr>
              <a:t>Market</a:t>
            </a:r>
            <a:endParaRPr lang="en-US" altLang="en-US" sz="2400" i="1" u="sng">
              <a:latin typeface="Times New Roman" panose="02020603050405020304" pitchFamily="18" charset="0"/>
            </a:endParaRPr>
          </a:p>
        </p:txBody>
      </p:sp>
      <p:sp>
        <p:nvSpPr>
          <p:cNvPr id="56325" name="Line 4"/>
          <p:cNvSpPr>
            <a:spLocks noChangeShapeType="1"/>
          </p:cNvSpPr>
          <p:nvPr/>
        </p:nvSpPr>
        <p:spPr bwMode="auto">
          <a:xfrm>
            <a:off x="533400" y="6172200"/>
            <a:ext cx="37338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6326" name="Line 5"/>
          <p:cNvSpPr>
            <a:spLocks noChangeShapeType="1"/>
          </p:cNvSpPr>
          <p:nvPr/>
        </p:nvSpPr>
        <p:spPr bwMode="auto">
          <a:xfrm flipV="1">
            <a:off x="5334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6327" name="Line 6"/>
          <p:cNvSpPr>
            <a:spLocks noChangeShapeType="1"/>
          </p:cNvSpPr>
          <p:nvPr/>
        </p:nvSpPr>
        <p:spPr bwMode="auto">
          <a:xfrm>
            <a:off x="5334000" y="6172200"/>
            <a:ext cx="3657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6328" name="Line 7"/>
          <p:cNvSpPr>
            <a:spLocks noChangeShapeType="1"/>
          </p:cNvSpPr>
          <p:nvPr/>
        </p:nvSpPr>
        <p:spPr bwMode="auto">
          <a:xfrm flipV="1">
            <a:off x="53340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6329" name="Line 8"/>
          <p:cNvSpPr>
            <a:spLocks noChangeShapeType="1"/>
          </p:cNvSpPr>
          <p:nvPr/>
        </p:nvSpPr>
        <p:spPr bwMode="auto">
          <a:xfrm>
            <a:off x="5334000" y="3276600"/>
            <a:ext cx="3048000" cy="2895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6330" name="Line 9"/>
          <p:cNvSpPr>
            <a:spLocks noChangeShapeType="1"/>
          </p:cNvSpPr>
          <p:nvPr/>
        </p:nvSpPr>
        <p:spPr bwMode="auto">
          <a:xfrm flipH="1">
            <a:off x="533400" y="4419600"/>
            <a:ext cx="6019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28394" name="Arc 10"/>
          <p:cNvSpPr>
            <a:spLocks/>
          </p:cNvSpPr>
          <p:nvPr/>
        </p:nvSpPr>
        <p:spPr bwMode="auto">
          <a:xfrm>
            <a:off x="1219200" y="3505200"/>
            <a:ext cx="1811338" cy="941388"/>
          </a:xfrm>
          <a:custGeom>
            <a:avLst/>
            <a:gdLst>
              <a:gd name="T0" fmla="*/ 2147483646 w 42804"/>
              <a:gd name="T1" fmla="*/ 0 h 22238"/>
              <a:gd name="T2" fmla="*/ 0 w 42804"/>
              <a:gd name="T3" fmla="*/ 2147483646 h 22238"/>
              <a:gd name="T4" fmla="*/ 2147483646 w 42804"/>
              <a:gd name="T5" fmla="*/ 2147483646 h 22238"/>
              <a:gd name="T6" fmla="*/ 0 60000 65536"/>
              <a:gd name="T7" fmla="*/ 0 60000 65536"/>
              <a:gd name="T8" fmla="*/ 0 60000 65536"/>
              <a:gd name="T9" fmla="*/ 0 w 42804"/>
              <a:gd name="T10" fmla="*/ 0 h 22238"/>
              <a:gd name="T11" fmla="*/ 42804 w 42804"/>
              <a:gd name="T12" fmla="*/ 22238 h 22238"/>
            </a:gdLst>
            <a:ahLst/>
            <a:cxnLst>
              <a:cxn ang="T6">
                <a:pos x="T0" y="T1"/>
              </a:cxn>
              <a:cxn ang="T7">
                <a:pos x="T2" y="T3"/>
              </a:cxn>
              <a:cxn ang="T8">
                <a:pos x="T4" y="T5"/>
              </a:cxn>
            </a:cxnLst>
            <a:rect l="T9" t="T10" r="T11" b="T12"/>
            <a:pathLst>
              <a:path w="42804" h="22238" fill="none" extrusionOk="0">
                <a:moveTo>
                  <a:pt x="42794" y="0"/>
                </a:moveTo>
                <a:cubicBezTo>
                  <a:pt x="42800" y="212"/>
                  <a:pt x="42804" y="425"/>
                  <a:pt x="42804" y="638"/>
                </a:cubicBezTo>
                <a:cubicBezTo>
                  <a:pt x="42804" y="12567"/>
                  <a:pt x="33133" y="22238"/>
                  <a:pt x="21204" y="22238"/>
                </a:cubicBezTo>
                <a:cubicBezTo>
                  <a:pt x="10862" y="22238"/>
                  <a:pt x="1972" y="14908"/>
                  <a:pt x="0" y="4756"/>
                </a:cubicBezTo>
              </a:path>
              <a:path w="42804" h="22238" stroke="0" extrusionOk="0">
                <a:moveTo>
                  <a:pt x="42794" y="0"/>
                </a:moveTo>
                <a:cubicBezTo>
                  <a:pt x="42800" y="212"/>
                  <a:pt x="42804" y="425"/>
                  <a:pt x="42804" y="638"/>
                </a:cubicBezTo>
                <a:cubicBezTo>
                  <a:pt x="42804" y="12567"/>
                  <a:pt x="33133" y="22238"/>
                  <a:pt x="21204" y="22238"/>
                </a:cubicBezTo>
                <a:cubicBezTo>
                  <a:pt x="10862" y="22238"/>
                  <a:pt x="1972" y="14908"/>
                  <a:pt x="0" y="4756"/>
                </a:cubicBezTo>
                <a:lnTo>
                  <a:pt x="21204" y="638"/>
                </a:lnTo>
                <a:lnTo>
                  <a:pt x="42794" y="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28395" name="Arc 11"/>
          <p:cNvSpPr>
            <a:spLocks/>
          </p:cNvSpPr>
          <p:nvPr/>
        </p:nvSpPr>
        <p:spPr bwMode="auto">
          <a:xfrm>
            <a:off x="1066800" y="3200400"/>
            <a:ext cx="1374775" cy="1638300"/>
          </a:xfrm>
          <a:custGeom>
            <a:avLst/>
            <a:gdLst>
              <a:gd name="T0" fmla="*/ 2147483646 w 32470"/>
              <a:gd name="T1" fmla="*/ 2147483646 h 21600"/>
              <a:gd name="T2" fmla="*/ 0 w 32470"/>
              <a:gd name="T3" fmla="*/ 2147483646 h 21600"/>
              <a:gd name="T4" fmla="*/ 2147483646 w 32470"/>
              <a:gd name="T5" fmla="*/ 0 h 21600"/>
              <a:gd name="T6" fmla="*/ 0 60000 65536"/>
              <a:gd name="T7" fmla="*/ 0 60000 65536"/>
              <a:gd name="T8" fmla="*/ 0 60000 65536"/>
              <a:gd name="T9" fmla="*/ 0 w 32470"/>
              <a:gd name="T10" fmla="*/ 0 h 21600"/>
              <a:gd name="T11" fmla="*/ 32470 w 32470"/>
              <a:gd name="T12" fmla="*/ 21600 h 21600"/>
            </a:gdLst>
            <a:ahLst/>
            <a:cxnLst>
              <a:cxn ang="T6">
                <a:pos x="T0" y="T1"/>
              </a:cxn>
              <a:cxn ang="T7">
                <a:pos x="T2" y="T3"/>
              </a:cxn>
              <a:cxn ang="T8">
                <a:pos x="T4" y="T5"/>
              </a:cxn>
            </a:cxnLst>
            <a:rect l="T9" t="T10" r="T11" b="T12"/>
            <a:pathLst>
              <a:path w="32470" h="21600" fill="none" extrusionOk="0">
                <a:moveTo>
                  <a:pt x="32469" y="3455"/>
                </a:moveTo>
                <a:cubicBezTo>
                  <a:pt x="30774" y="13914"/>
                  <a:pt x="21743" y="21599"/>
                  <a:pt x="11148" y="21600"/>
                </a:cubicBezTo>
                <a:cubicBezTo>
                  <a:pt x="7219" y="21600"/>
                  <a:pt x="3365" y="20528"/>
                  <a:pt x="0" y="18500"/>
                </a:cubicBezTo>
              </a:path>
              <a:path w="32470" h="21600" stroke="0" extrusionOk="0">
                <a:moveTo>
                  <a:pt x="32469" y="3455"/>
                </a:moveTo>
                <a:cubicBezTo>
                  <a:pt x="30774" y="13914"/>
                  <a:pt x="21743" y="21599"/>
                  <a:pt x="11148" y="21600"/>
                </a:cubicBezTo>
                <a:cubicBezTo>
                  <a:pt x="7219" y="21600"/>
                  <a:pt x="3365" y="20528"/>
                  <a:pt x="0" y="18500"/>
                </a:cubicBezTo>
                <a:lnTo>
                  <a:pt x="11148" y="0"/>
                </a:lnTo>
                <a:lnTo>
                  <a:pt x="32469" y="345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28396" name="Arc 12"/>
          <p:cNvSpPr>
            <a:spLocks/>
          </p:cNvSpPr>
          <p:nvPr/>
        </p:nvSpPr>
        <p:spPr bwMode="auto">
          <a:xfrm>
            <a:off x="1495425" y="3462338"/>
            <a:ext cx="1393825" cy="958850"/>
          </a:xfrm>
          <a:custGeom>
            <a:avLst/>
            <a:gdLst>
              <a:gd name="T0" fmla="*/ 2147483646 w 41664"/>
              <a:gd name="T1" fmla="*/ 2147483646 h 21600"/>
              <a:gd name="T2" fmla="*/ 0 w 41664"/>
              <a:gd name="T3" fmla="*/ 2147483646 h 21600"/>
              <a:gd name="T4" fmla="*/ 2147483646 w 41664"/>
              <a:gd name="T5" fmla="*/ 0 h 21600"/>
              <a:gd name="T6" fmla="*/ 0 60000 65536"/>
              <a:gd name="T7" fmla="*/ 0 60000 65536"/>
              <a:gd name="T8" fmla="*/ 0 60000 65536"/>
              <a:gd name="T9" fmla="*/ 0 w 41664"/>
              <a:gd name="T10" fmla="*/ 0 h 21600"/>
              <a:gd name="T11" fmla="*/ 41664 w 41664"/>
              <a:gd name="T12" fmla="*/ 21600 h 21600"/>
            </a:gdLst>
            <a:ahLst/>
            <a:cxnLst>
              <a:cxn ang="T6">
                <a:pos x="T0" y="T1"/>
              </a:cxn>
              <a:cxn ang="T7">
                <a:pos x="T2" y="T3"/>
              </a:cxn>
              <a:cxn ang="T8">
                <a:pos x="T4" y="T5"/>
              </a:cxn>
            </a:cxnLst>
            <a:rect l="T9" t="T10" r="T11" b="T12"/>
            <a:pathLst>
              <a:path w="41664" h="21600" fill="none" extrusionOk="0">
                <a:moveTo>
                  <a:pt x="41664" y="2123"/>
                </a:moveTo>
                <a:cubicBezTo>
                  <a:pt x="40572" y="13176"/>
                  <a:pt x="31276" y="21599"/>
                  <a:pt x="20169" y="21600"/>
                </a:cubicBezTo>
                <a:cubicBezTo>
                  <a:pt x="11222" y="21600"/>
                  <a:pt x="3202" y="16085"/>
                  <a:pt x="0" y="7731"/>
                </a:cubicBezTo>
              </a:path>
              <a:path w="41664" h="21600" stroke="0" extrusionOk="0">
                <a:moveTo>
                  <a:pt x="41664" y="2123"/>
                </a:moveTo>
                <a:cubicBezTo>
                  <a:pt x="40572" y="13176"/>
                  <a:pt x="31276" y="21599"/>
                  <a:pt x="20169" y="21600"/>
                </a:cubicBezTo>
                <a:cubicBezTo>
                  <a:pt x="11222" y="21600"/>
                  <a:pt x="3202" y="16085"/>
                  <a:pt x="0" y="7731"/>
                </a:cubicBezTo>
                <a:lnTo>
                  <a:pt x="20169" y="0"/>
                </a:lnTo>
                <a:lnTo>
                  <a:pt x="41664" y="2123"/>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28397" name="Arc 13"/>
          <p:cNvSpPr>
            <a:spLocks/>
          </p:cNvSpPr>
          <p:nvPr/>
        </p:nvSpPr>
        <p:spPr bwMode="auto">
          <a:xfrm>
            <a:off x="1547813" y="3649663"/>
            <a:ext cx="690562" cy="1409700"/>
          </a:xfrm>
          <a:custGeom>
            <a:avLst/>
            <a:gdLst>
              <a:gd name="T0" fmla="*/ 2147483646 w 23355"/>
              <a:gd name="T1" fmla="*/ 2147483646 h 21600"/>
              <a:gd name="T2" fmla="*/ 0 w 23355"/>
              <a:gd name="T3" fmla="*/ 2147483646 h 21600"/>
              <a:gd name="T4" fmla="*/ 2147483646 w 23355"/>
              <a:gd name="T5" fmla="*/ 0 h 21600"/>
              <a:gd name="T6" fmla="*/ 0 60000 65536"/>
              <a:gd name="T7" fmla="*/ 0 60000 65536"/>
              <a:gd name="T8" fmla="*/ 0 60000 65536"/>
              <a:gd name="T9" fmla="*/ 0 w 23355"/>
              <a:gd name="T10" fmla="*/ 0 h 21600"/>
              <a:gd name="T11" fmla="*/ 23355 w 23355"/>
              <a:gd name="T12" fmla="*/ 21600 h 21600"/>
            </a:gdLst>
            <a:ahLst/>
            <a:cxnLst>
              <a:cxn ang="T6">
                <a:pos x="T0" y="T1"/>
              </a:cxn>
              <a:cxn ang="T7">
                <a:pos x="T2" y="T3"/>
              </a:cxn>
              <a:cxn ang="T8">
                <a:pos x="T4" y="T5"/>
              </a:cxn>
            </a:cxnLst>
            <a:rect l="T9" t="T10" r="T11" b="T12"/>
            <a:pathLst>
              <a:path w="23355" h="21600" fill="none" extrusionOk="0">
                <a:moveTo>
                  <a:pt x="23355" y="2733"/>
                </a:moveTo>
                <a:cubicBezTo>
                  <a:pt x="21979" y="13518"/>
                  <a:pt x="12801" y="21599"/>
                  <a:pt x="1929" y="21600"/>
                </a:cubicBezTo>
                <a:cubicBezTo>
                  <a:pt x="1285" y="21600"/>
                  <a:pt x="641" y="21571"/>
                  <a:pt x="0" y="21513"/>
                </a:cubicBezTo>
              </a:path>
              <a:path w="23355" h="21600" stroke="0" extrusionOk="0">
                <a:moveTo>
                  <a:pt x="23355" y="2733"/>
                </a:moveTo>
                <a:cubicBezTo>
                  <a:pt x="21979" y="13518"/>
                  <a:pt x="12801" y="21599"/>
                  <a:pt x="1929" y="21600"/>
                </a:cubicBezTo>
                <a:cubicBezTo>
                  <a:pt x="1285" y="21600"/>
                  <a:pt x="641" y="21571"/>
                  <a:pt x="0" y="21513"/>
                </a:cubicBezTo>
                <a:lnTo>
                  <a:pt x="1929" y="0"/>
                </a:lnTo>
                <a:lnTo>
                  <a:pt x="23355" y="2733"/>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28398" name="Text Box 14"/>
          <p:cNvSpPr txBox="1">
            <a:spLocks noChangeArrowheads="1"/>
          </p:cNvSpPr>
          <p:nvPr/>
        </p:nvSpPr>
        <p:spPr bwMode="auto">
          <a:xfrm>
            <a:off x="3032125" y="3394075"/>
            <a:ext cx="625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AC</a:t>
            </a:r>
          </a:p>
        </p:txBody>
      </p:sp>
      <p:sp>
        <p:nvSpPr>
          <p:cNvPr id="528399" name="Text Box 15"/>
          <p:cNvSpPr txBox="1">
            <a:spLocks noChangeArrowheads="1"/>
          </p:cNvSpPr>
          <p:nvPr/>
        </p:nvSpPr>
        <p:spPr bwMode="auto">
          <a:xfrm>
            <a:off x="2270125" y="3089275"/>
            <a:ext cx="692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MC</a:t>
            </a:r>
          </a:p>
        </p:txBody>
      </p:sp>
      <p:sp>
        <p:nvSpPr>
          <p:cNvPr id="528400" name="Text Box 16"/>
          <p:cNvSpPr txBox="1">
            <a:spLocks noChangeArrowheads="1"/>
          </p:cNvSpPr>
          <p:nvPr/>
        </p:nvSpPr>
        <p:spPr bwMode="auto">
          <a:xfrm>
            <a:off x="1431925" y="3394075"/>
            <a:ext cx="795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p>
        </p:txBody>
      </p:sp>
      <p:sp>
        <p:nvSpPr>
          <p:cNvPr id="528401" name="Text Box 17"/>
          <p:cNvSpPr txBox="1">
            <a:spLocks noChangeArrowheads="1"/>
          </p:cNvSpPr>
          <p:nvPr/>
        </p:nvSpPr>
        <p:spPr bwMode="auto">
          <a:xfrm>
            <a:off x="1812925" y="4841875"/>
            <a:ext cx="86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56339" name="Text Box 18"/>
          <p:cNvSpPr txBox="1">
            <a:spLocks noChangeArrowheads="1"/>
          </p:cNvSpPr>
          <p:nvPr/>
        </p:nvSpPr>
        <p:spPr bwMode="auto">
          <a:xfrm>
            <a:off x="60325" y="4079875"/>
            <a:ext cx="522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p>
        </p:txBody>
      </p:sp>
      <p:sp>
        <p:nvSpPr>
          <p:cNvPr id="56340" name="Line 19"/>
          <p:cNvSpPr>
            <a:spLocks noChangeShapeType="1"/>
          </p:cNvSpPr>
          <p:nvPr/>
        </p:nvSpPr>
        <p:spPr bwMode="auto">
          <a:xfrm>
            <a:off x="2133600" y="4419600"/>
            <a:ext cx="0" cy="1752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6341" name="Text Box 20"/>
          <p:cNvSpPr txBox="1">
            <a:spLocks noChangeArrowheads="1"/>
          </p:cNvSpPr>
          <p:nvPr/>
        </p:nvSpPr>
        <p:spPr bwMode="auto">
          <a:xfrm>
            <a:off x="1828800" y="6096000"/>
            <a:ext cx="1517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q*=50,000</a:t>
            </a:r>
          </a:p>
        </p:txBody>
      </p:sp>
      <p:sp>
        <p:nvSpPr>
          <p:cNvPr id="56342" name="Text Box 21"/>
          <p:cNvSpPr txBox="1">
            <a:spLocks noChangeArrowheads="1"/>
          </p:cNvSpPr>
          <p:nvPr/>
        </p:nvSpPr>
        <p:spPr bwMode="auto">
          <a:xfrm>
            <a:off x="4022725" y="62134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56343" name="Text Box 22"/>
          <p:cNvSpPr txBox="1">
            <a:spLocks noChangeArrowheads="1"/>
          </p:cNvSpPr>
          <p:nvPr/>
        </p:nvSpPr>
        <p:spPr bwMode="auto">
          <a:xfrm>
            <a:off x="8594725" y="6213475"/>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56344" name="Text Box 23"/>
          <p:cNvSpPr txBox="1">
            <a:spLocks noChangeArrowheads="1"/>
          </p:cNvSpPr>
          <p:nvPr/>
        </p:nvSpPr>
        <p:spPr bwMode="auto">
          <a:xfrm>
            <a:off x="50133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56345" name="Text Box 24"/>
          <p:cNvSpPr txBox="1">
            <a:spLocks noChangeArrowheads="1"/>
          </p:cNvSpPr>
          <p:nvPr/>
        </p:nvSpPr>
        <p:spPr bwMode="auto">
          <a:xfrm>
            <a:off x="2127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56346" name="Text Box 25"/>
          <p:cNvSpPr txBox="1">
            <a:spLocks noChangeArrowheads="1"/>
          </p:cNvSpPr>
          <p:nvPr/>
        </p:nvSpPr>
        <p:spPr bwMode="auto">
          <a:xfrm>
            <a:off x="5622925" y="3089275"/>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Market demand</a:t>
            </a:r>
          </a:p>
        </p:txBody>
      </p:sp>
      <p:sp>
        <p:nvSpPr>
          <p:cNvPr id="56347" name="Line 26"/>
          <p:cNvSpPr>
            <a:spLocks noChangeShapeType="1"/>
          </p:cNvSpPr>
          <p:nvPr/>
        </p:nvSpPr>
        <p:spPr bwMode="auto">
          <a:xfrm>
            <a:off x="6477000" y="4419600"/>
            <a:ext cx="0" cy="1752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6348" name="Text Box 27"/>
          <p:cNvSpPr txBox="1">
            <a:spLocks noChangeArrowheads="1"/>
          </p:cNvSpPr>
          <p:nvPr/>
        </p:nvSpPr>
        <p:spPr bwMode="auto">
          <a:xfrm>
            <a:off x="6248400" y="6096000"/>
            <a:ext cx="1414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Q*=10M.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2839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2839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52839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52840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2839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52839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52839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5284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8394" grpId="0" animBg="1"/>
      <p:bldP spid="528395" grpId="0" animBg="1"/>
      <p:bldP spid="528396" grpId="0" animBg="1"/>
      <p:bldP spid="528397" grpId="0" animBg="1"/>
      <p:bldP spid="528398" grpId="0" autoUpdateAnimBg="0"/>
      <p:bldP spid="528399" grpId="0" autoUpdateAnimBg="0"/>
      <p:bldP spid="528400" grpId="0" autoUpdateAnimBg="0"/>
      <p:bldP spid="528401"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547CD9F-2A28-456E-A1A3-3B25F2F0EEA8}" type="slidenum">
              <a:rPr lang="en-CA" altLang="en-US" sz="1400" smtClean="0"/>
              <a:pPr>
                <a:spcBef>
                  <a:spcPct val="0"/>
                </a:spcBef>
                <a:buFontTx/>
                <a:buNone/>
              </a:pPr>
              <a:t>53</a:t>
            </a:fld>
            <a:endParaRPr lang="en-CA" altLang="en-US" sz="1400" smtClean="0"/>
          </a:p>
        </p:txBody>
      </p:sp>
      <p:sp>
        <p:nvSpPr>
          <p:cNvPr id="57347" name="WordArt 2"/>
          <p:cNvSpPr>
            <a:spLocks noChangeArrowheads="1" noChangeShapeType="1" noTextEdit="1"/>
          </p:cNvSpPr>
          <p:nvPr/>
        </p:nvSpPr>
        <p:spPr bwMode="auto">
          <a:xfrm>
            <a:off x="381000" y="304800"/>
            <a:ext cx="8448675" cy="8858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a:solidFill>
                  <a:schemeClr val="tx2"/>
                </a:solidFill>
                <a:effectLst>
                  <a:outerShdw dist="45791" dir="2021404" algn="ctr" rotWithShape="0">
                    <a:srgbClr val="C0C0C0"/>
                  </a:outerShdw>
                </a:effectLst>
                <a:cs typeface="Times New Roman" panose="02020603050405020304" pitchFamily="18" charset="0"/>
              </a:rPr>
              <a:t>9.6 </a:t>
            </a: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Constant Cost Industry</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519171" name="Text Box 3"/>
          <p:cNvSpPr txBox="1">
            <a:spLocks noChangeArrowheads="1"/>
          </p:cNvSpPr>
          <p:nvPr/>
        </p:nvSpPr>
        <p:spPr bwMode="auto">
          <a:xfrm>
            <a:off x="0" y="1889125"/>
            <a:ext cx="91440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pPr>
            <a:r>
              <a:rPr lang="en-CA" altLang="en-US" sz="3000" dirty="0"/>
              <a:t>to increase production, a firm must increase inputs</a:t>
            </a:r>
          </a:p>
          <a:p>
            <a:pPr>
              <a:spcBef>
                <a:spcPct val="0"/>
              </a:spcBef>
            </a:pPr>
            <a:endParaRPr lang="en-CA" altLang="en-US" sz="2400" dirty="0"/>
          </a:p>
          <a:p>
            <a:pPr>
              <a:spcBef>
                <a:spcPct val="0"/>
              </a:spcBef>
            </a:pPr>
            <a:r>
              <a:rPr lang="en-CA" altLang="en-US" sz="3000" dirty="0"/>
              <a:t>Increasing </a:t>
            </a:r>
            <a:r>
              <a:rPr lang="en-CA" altLang="en-US" sz="3000" u="sng" dirty="0"/>
              <a:t>MARKET output </a:t>
            </a:r>
            <a:r>
              <a:rPr lang="en-CA" altLang="en-US" sz="3000" dirty="0"/>
              <a:t>could </a:t>
            </a:r>
            <a:r>
              <a:rPr lang="en-CA" altLang="en-US" sz="3000" u="sng" dirty="0"/>
              <a:t>change costs</a:t>
            </a:r>
            <a:r>
              <a:rPr lang="en-CA" altLang="en-US" sz="3000" dirty="0"/>
              <a:t>, therefore changing </a:t>
            </a:r>
            <a:r>
              <a:rPr lang="en-CA" altLang="en-US" sz="3000" u="sng" dirty="0"/>
              <a:t>equilibrium price</a:t>
            </a:r>
          </a:p>
          <a:p>
            <a:pPr>
              <a:spcBef>
                <a:spcPct val="0"/>
              </a:spcBef>
            </a:pPr>
            <a:endParaRPr lang="en-CA" altLang="en-US" sz="2400" dirty="0"/>
          </a:p>
          <a:p>
            <a:pPr>
              <a:spcBef>
                <a:spcPct val="0"/>
              </a:spcBef>
            </a:pPr>
            <a:r>
              <a:rPr lang="en-CA" altLang="en-US" sz="3000" dirty="0"/>
              <a:t>A </a:t>
            </a:r>
            <a:r>
              <a:rPr lang="en-CA" altLang="en-US" sz="3000" b="1" dirty="0"/>
              <a:t>CONSTANT COST INDUSTRY </a:t>
            </a:r>
            <a:r>
              <a:rPr lang="en-CA" altLang="en-US" sz="3000" dirty="0"/>
              <a:t>is an industry where changes in output do not affect the price of inputs</a:t>
            </a:r>
          </a:p>
          <a:p>
            <a:pPr>
              <a:spcBef>
                <a:spcPct val="0"/>
              </a:spcBef>
            </a:pPr>
            <a:endParaRPr lang="en-CA" altLang="en-US" sz="2400" dirty="0"/>
          </a:p>
          <a:p>
            <a:pPr>
              <a:spcBef>
                <a:spcPct val="50000"/>
              </a:spcBef>
            </a:pPr>
            <a:endParaRPr lang="en-US" altLang="en-US" sz="3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9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91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9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9171"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93F345CA-A7E1-4462-B6FD-098DB7E0E985}" type="slidenum">
              <a:rPr lang="en-CA" altLang="en-US" sz="1400" smtClean="0"/>
              <a:pPr>
                <a:spcBef>
                  <a:spcPct val="0"/>
                </a:spcBef>
                <a:buFontTx/>
                <a:buNone/>
              </a:pPr>
              <a:t>54</a:t>
            </a:fld>
            <a:endParaRPr lang="en-CA" altLang="en-US" sz="1400" smtClean="0"/>
          </a:p>
        </p:txBody>
      </p:sp>
      <p:sp>
        <p:nvSpPr>
          <p:cNvPr id="58371" name="Text Box 2"/>
          <p:cNvSpPr txBox="1">
            <a:spLocks noChangeArrowheads="1"/>
          </p:cNvSpPr>
          <p:nvPr/>
        </p:nvSpPr>
        <p:spPr bwMode="auto">
          <a:xfrm>
            <a:off x="0" y="0"/>
            <a:ext cx="8458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b="1" i="1">
                <a:latin typeface="Times New Roman" panose="02020603050405020304" pitchFamily="18" charset="0"/>
              </a:rPr>
              <a:t>-Demand increases to D</a:t>
            </a:r>
            <a:r>
              <a:rPr lang="en-US" altLang="en-US" b="1" i="1" baseline="-25000">
                <a:latin typeface="Times New Roman" panose="02020603050405020304" pitchFamily="18" charset="0"/>
              </a:rPr>
              <a:t>2</a:t>
            </a:r>
            <a:r>
              <a:rPr lang="en-US" altLang="en-US" b="1" i="1">
                <a:latin typeface="Times New Roman" panose="02020603050405020304" pitchFamily="18" charset="0"/>
              </a:rPr>
              <a:t>, Price rises to P</a:t>
            </a:r>
            <a:r>
              <a:rPr lang="en-US" altLang="en-US" b="1" i="1" baseline="-25000">
                <a:latin typeface="Times New Roman" panose="02020603050405020304" pitchFamily="18" charset="0"/>
              </a:rPr>
              <a:t>2</a:t>
            </a:r>
            <a:r>
              <a:rPr lang="en-US" altLang="en-US" b="1" i="1">
                <a:latin typeface="Times New Roman" panose="02020603050405020304" pitchFamily="18" charset="0"/>
              </a:rPr>
              <a:t/>
            </a:r>
            <a:br>
              <a:rPr lang="en-US" altLang="en-US" b="1" i="1">
                <a:latin typeface="Times New Roman" panose="02020603050405020304" pitchFamily="18" charset="0"/>
              </a:rPr>
            </a:br>
            <a:r>
              <a:rPr lang="en-US" altLang="en-US" b="1" i="1">
                <a:latin typeface="Times New Roman" panose="02020603050405020304" pitchFamily="18" charset="0"/>
              </a:rPr>
              <a:t>-New firms enter, Supply increases to S</a:t>
            </a:r>
            <a:r>
              <a:rPr lang="en-US" altLang="en-US" b="1" i="1" baseline="-25000">
                <a:latin typeface="Times New Roman" panose="02020603050405020304" pitchFamily="18" charset="0"/>
              </a:rPr>
              <a:t>2</a:t>
            </a:r>
            <a:r>
              <a:rPr lang="en-US" altLang="en-US" b="1" i="1">
                <a:latin typeface="Times New Roman" panose="02020603050405020304" pitchFamily="18" charset="0"/>
              </a:rPr>
              <a:t>, lowering price </a:t>
            </a:r>
            <a:r>
              <a:rPr lang="en-US" altLang="en-US" b="1" i="1" u="sng">
                <a:latin typeface="Times New Roman" panose="02020603050405020304" pitchFamily="18" charset="0"/>
              </a:rPr>
              <a:t>back to</a:t>
            </a:r>
            <a:r>
              <a:rPr lang="en-US" altLang="en-US" b="1" i="1">
                <a:latin typeface="Times New Roman" panose="02020603050405020304" pitchFamily="18" charset="0"/>
              </a:rPr>
              <a:t> P</a:t>
            </a:r>
            <a:r>
              <a:rPr lang="en-US" altLang="en-US" b="1" i="1" baseline="-25000">
                <a:latin typeface="Times New Roman" panose="02020603050405020304" pitchFamily="18" charset="0"/>
              </a:rPr>
              <a:t>1</a:t>
            </a:r>
            <a:endParaRPr lang="en-US" altLang="en-US" b="1" i="1">
              <a:latin typeface="Times New Roman" panose="02020603050405020304" pitchFamily="18" charset="0"/>
            </a:endParaRPr>
          </a:p>
        </p:txBody>
      </p:sp>
      <p:sp>
        <p:nvSpPr>
          <p:cNvPr id="58372" name="Text Box 3"/>
          <p:cNvSpPr txBox="1">
            <a:spLocks noChangeArrowheads="1"/>
          </p:cNvSpPr>
          <p:nvPr/>
        </p:nvSpPr>
        <p:spPr bwMode="auto">
          <a:xfrm>
            <a:off x="609600" y="61722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u="sng">
                <a:latin typeface="Tahoma" panose="020B0604030504040204" pitchFamily="34" charset="0"/>
              </a:rPr>
              <a:t>Typical Firm</a:t>
            </a:r>
            <a:r>
              <a:rPr lang="en-US" altLang="en-US" sz="2400">
                <a:latin typeface="Tahoma" panose="020B0604030504040204" pitchFamily="34" charset="0"/>
              </a:rPr>
              <a:t>            			 </a:t>
            </a:r>
            <a:r>
              <a:rPr lang="en-US" altLang="en-US" sz="2400" u="sng">
                <a:latin typeface="Tahoma" panose="020B0604030504040204" pitchFamily="34" charset="0"/>
              </a:rPr>
              <a:t>Market</a:t>
            </a:r>
            <a:endParaRPr lang="en-US" altLang="en-US" sz="2400" i="1" u="sng">
              <a:latin typeface="Times New Roman" panose="02020603050405020304" pitchFamily="18" charset="0"/>
            </a:endParaRPr>
          </a:p>
        </p:txBody>
      </p:sp>
      <p:sp>
        <p:nvSpPr>
          <p:cNvPr id="58373" name="Line 4"/>
          <p:cNvSpPr>
            <a:spLocks noChangeShapeType="1"/>
          </p:cNvSpPr>
          <p:nvPr/>
        </p:nvSpPr>
        <p:spPr bwMode="auto">
          <a:xfrm>
            <a:off x="533400" y="6172200"/>
            <a:ext cx="37338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8374" name="Line 5"/>
          <p:cNvSpPr>
            <a:spLocks noChangeShapeType="1"/>
          </p:cNvSpPr>
          <p:nvPr/>
        </p:nvSpPr>
        <p:spPr bwMode="auto">
          <a:xfrm flipV="1">
            <a:off x="5334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8375" name="Line 6"/>
          <p:cNvSpPr>
            <a:spLocks noChangeShapeType="1"/>
          </p:cNvSpPr>
          <p:nvPr/>
        </p:nvSpPr>
        <p:spPr bwMode="auto">
          <a:xfrm>
            <a:off x="5334000" y="6172200"/>
            <a:ext cx="3657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8376" name="Line 7"/>
          <p:cNvSpPr>
            <a:spLocks noChangeShapeType="1"/>
          </p:cNvSpPr>
          <p:nvPr/>
        </p:nvSpPr>
        <p:spPr bwMode="auto">
          <a:xfrm flipV="1">
            <a:off x="53340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8377" name="Line 8"/>
          <p:cNvSpPr>
            <a:spLocks noChangeShapeType="1"/>
          </p:cNvSpPr>
          <p:nvPr/>
        </p:nvSpPr>
        <p:spPr bwMode="auto">
          <a:xfrm>
            <a:off x="5334000" y="3276600"/>
            <a:ext cx="3048000" cy="2895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8378" name="Line 9"/>
          <p:cNvSpPr>
            <a:spLocks noChangeShapeType="1"/>
          </p:cNvSpPr>
          <p:nvPr/>
        </p:nvSpPr>
        <p:spPr bwMode="auto">
          <a:xfrm flipH="1">
            <a:off x="533400" y="4419600"/>
            <a:ext cx="68580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8379" name="Arc 10"/>
          <p:cNvSpPr>
            <a:spLocks/>
          </p:cNvSpPr>
          <p:nvPr/>
        </p:nvSpPr>
        <p:spPr bwMode="auto">
          <a:xfrm>
            <a:off x="1219200" y="3505200"/>
            <a:ext cx="1811338" cy="941388"/>
          </a:xfrm>
          <a:custGeom>
            <a:avLst/>
            <a:gdLst>
              <a:gd name="T0" fmla="*/ 2147483646 w 42804"/>
              <a:gd name="T1" fmla="*/ 0 h 22238"/>
              <a:gd name="T2" fmla="*/ 0 w 42804"/>
              <a:gd name="T3" fmla="*/ 2147483646 h 22238"/>
              <a:gd name="T4" fmla="*/ 2147483646 w 42804"/>
              <a:gd name="T5" fmla="*/ 2147483646 h 22238"/>
              <a:gd name="T6" fmla="*/ 0 60000 65536"/>
              <a:gd name="T7" fmla="*/ 0 60000 65536"/>
              <a:gd name="T8" fmla="*/ 0 60000 65536"/>
              <a:gd name="T9" fmla="*/ 0 w 42804"/>
              <a:gd name="T10" fmla="*/ 0 h 22238"/>
              <a:gd name="T11" fmla="*/ 42804 w 42804"/>
              <a:gd name="T12" fmla="*/ 22238 h 22238"/>
            </a:gdLst>
            <a:ahLst/>
            <a:cxnLst>
              <a:cxn ang="T6">
                <a:pos x="T0" y="T1"/>
              </a:cxn>
              <a:cxn ang="T7">
                <a:pos x="T2" y="T3"/>
              </a:cxn>
              <a:cxn ang="T8">
                <a:pos x="T4" y="T5"/>
              </a:cxn>
            </a:cxnLst>
            <a:rect l="T9" t="T10" r="T11" b="T12"/>
            <a:pathLst>
              <a:path w="42804" h="22238" fill="none" extrusionOk="0">
                <a:moveTo>
                  <a:pt x="42794" y="0"/>
                </a:moveTo>
                <a:cubicBezTo>
                  <a:pt x="42800" y="212"/>
                  <a:pt x="42804" y="425"/>
                  <a:pt x="42804" y="638"/>
                </a:cubicBezTo>
                <a:cubicBezTo>
                  <a:pt x="42804" y="12567"/>
                  <a:pt x="33133" y="22238"/>
                  <a:pt x="21204" y="22238"/>
                </a:cubicBezTo>
                <a:cubicBezTo>
                  <a:pt x="10862" y="22238"/>
                  <a:pt x="1972" y="14908"/>
                  <a:pt x="0" y="4756"/>
                </a:cubicBezTo>
              </a:path>
              <a:path w="42804" h="22238" stroke="0" extrusionOk="0">
                <a:moveTo>
                  <a:pt x="42794" y="0"/>
                </a:moveTo>
                <a:cubicBezTo>
                  <a:pt x="42800" y="212"/>
                  <a:pt x="42804" y="425"/>
                  <a:pt x="42804" y="638"/>
                </a:cubicBezTo>
                <a:cubicBezTo>
                  <a:pt x="42804" y="12567"/>
                  <a:pt x="33133" y="22238"/>
                  <a:pt x="21204" y="22238"/>
                </a:cubicBezTo>
                <a:cubicBezTo>
                  <a:pt x="10862" y="22238"/>
                  <a:pt x="1972" y="14908"/>
                  <a:pt x="0" y="4756"/>
                </a:cubicBezTo>
                <a:lnTo>
                  <a:pt x="21204" y="638"/>
                </a:lnTo>
                <a:lnTo>
                  <a:pt x="42794" y="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8380" name="Arc 12"/>
          <p:cNvSpPr>
            <a:spLocks/>
          </p:cNvSpPr>
          <p:nvPr/>
        </p:nvSpPr>
        <p:spPr bwMode="auto">
          <a:xfrm>
            <a:off x="1590675" y="2971800"/>
            <a:ext cx="695325" cy="2089150"/>
          </a:xfrm>
          <a:custGeom>
            <a:avLst/>
            <a:gdLst>
              <a:gd name="T0" fmla="*/ 2147483646 w 23529"/>
              <a:gd name="T1" fmla="*/ 0 h 22805"/>
              <a:gd name="T2" fmla="*/ 0 w 23529"/>
              <a:gd name="T3" fmla="*/ 2147483646 h 22805"/>
              <a:gd name="T4" fmla="*/ 2147483646 w 23529"/>
              <a:gd name="T5" fmla="*/ 2147483646 h 22805"/>
              <a:gd name="T6" fmla="*/ 0 60000 65536"/>
              <a:gd name="T7" fmla="*/ 0 60000 65536"/>
              <a:gd name="T8" fmla="*/ 0 60000 65536"/>
              <a:gd name="T9" fmla="*/ 0 w 23529"/>
              <a:gd name="T10" fmla="*/ 0 h 22805"/>
              <a:gd name="T11" fmla="*/ 23529 w 23529"/>
              <a:gd name="T12" fmla="*/ 22805 h 22805"/>
            </a:gdLst>
            <a:ahLst/>
            <a:cxnLst>
              <a:cxn ang="T6">
                <a:pos x="T0" y="T1"/>
              </a:cxn>
              <a:cxn ang="T7">
                <a:pos x="T2" y="T3"/>
              </a:cxn>
              <a:cxn ang="T8">
                <a:pos x="T4" y="T5"/>
              </a:cxn>
            </a:cxnLst>
            <a:rect l="T9" t="T10" r="T11" b="T12"/>
            <a:pathLst>
              <a:path w="23529" h="22805" fill="none" extrusionOk="0">
                <a:moveTo>
                  <a:pt x="23495" y="-1"/>
                </a:moveTo>
                <a:cubicBezTo>
                  <a:pt x="23517" y="401"/>
                  <a:pt x="23529" y="803"/>
                  <a:pt x="23529" y="1205"/>
                </a:cubicBezTo>
                <a:cubicBezTo>
                  <a:pt x="23529" y="13134"/>
                  <a:pt x="13858" y="22805"/>
                  <a:pt x="1929" y="22805"/>
                </a:cubicBezTo>
                <a:cubicBezTo>
                  <a:pt x="1285" y="22805"/>
                  <a:pt x="641" y="22776"/>
                  <a:pt x="0" y="22718"/>
                </a:cubicBezTo>
              </a:path>
              <a:path w="23529" h="22805" stroke="0" extrusionOk="0">
                <a:moveTo>
                  <a:pt x="23495" y="-1"/>
                </a:moveTo>
                <a:cubicBezTo>
                  <a:pt x="23517" y="401"/>
                  <a:pt x="23529" y="803"/>
                  <a:pt x="23529" y="1205"/>
                </a:cubicBezTo>
                <a:cubicBezTo>
                  <a:pt x="23529" y="13134"/>
                  <a:pt x="13858" y="22805"/>
                  <a:pt x="1929" y="22805"/>
                </a:cubicBezTo>
                <a:cubicBezTo>
                  <a:pt x="1285" y="22805"/>
                  <a:pt x="641" y="22776"/>
                  <a:pt x="0" y="22718"/>
                </a:cubicBezTo>
                <a:lnTo>
                  <a:pt x="1929" y="1205"/>
                </a:lnTo>
                <a:lnTo>
                  <a:pt x="23495" y="-1"/>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8381" name="Text Box 13"/>
          <p:cNvSpPr txBox="1">
            <a:spLocks noChangeArrowheads="1"/>
          </p:cNvSpPr>
          <p:nvPr/>
        </p:nvSpPr>
        <p:spPr bwMode="auto">
          <a:xfrm>
            <a:off x="7086600" y="54864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a:t>
            </a:r>
            <a:r>
              <a:rPr lang="en-GB" altLang="en-US" sz="2400" b="1" baseline="-25000">
                <a:latin typeface="Times New Roman" panose="02020603050405020304" pitchFamily="18" charset="0"/>
              </a:rPr>
              <a:t>1</a:t>
            </a:r>
            <a:endParaRPr lang="en-GB" altLang="en-US" sz="2400" b="1">
              <a:latin typeface="Times New Roman" panose="02020603050405020304" pitchFamily="18" charset="0"/>
            </a:endParaRPr>
          </a:p>
        </p:txBody>
      </p:sp>
      <p:sp>
        <p:nvSpPr>
          <p:cNvPr id="58382" name="Text Box 14"/>
          <p:cNvSpPr txBox="1">
            <a:spLocks noChangeArrowheads="1"/>
          </p:cNvSpPr>
          <p:nvPr/>
        </p:nvSpPr>
        <p:spPr bwMode="auto">
          <a:xfrm>
            <a:off x="6248400" y="2362200"/>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t>
            </a:r>
            <a:r>
              <a:rPr lang="en-GB" altLang="en-US" sz="2400" b="1" baseline="-25000">
                <a:latin typeface="Times New Roman" panose="02020603050405020304" pitchFamily="18" charset="0"/>
              </a:rPr>
              <a:t>1</a:t>
            </a:r>
            <a:endParaRPr lang="en-GB" altLang="en-US" sz="2400" b="1">
              <a:latin typeface="Times New Roman" panose="02020603050405020304" pitchFamily="18" charset="0"/>
            </a:endParaRPr>
          </a:p>
        </p:txBody>
      </p:sp>
      <p:sp>
        <p:nvSpPr>
          <p:cNvPr id="58383" name="Text Box 15"/>
          <p:cNvSpPr txBox="1">
            <a:spLocks noChangeArrowheads="1"/>
          </p:cNvSpPr>
          <p:nvPr/>
        </p:nvSpPr>
        <p:spPr bwMode="auto">
          <a:xfrm>
            <a:off x="2895600" y="2895600"/>
            <a:ext cx="795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endParaRPr lang="en-GB" altLang="en-US" sz="2400" b="1" baseline="-25000">
              <a:latin typeface="Times New Roman" panose="02020603050405020304" pitchFamily="18" charset="0"/>
            </a:endParaRPr>
          </a:p>
        </p:txBody>
      </p:sp>
      <p:sp>
        <p:nvSpPr>
          <p:cNvPr id="58384" name="Text Box 16"/>
          <p:cNvSpPr txBox="1">
            <a:spLocks noChangeArrowheads="1"/>
          </p:cNvSpPr>
          <p:nvPr/>
        </p:nvSpPr>
        <p:spPr bwMode="auto">
          <a:xfrm>
            <a:off x="1371600" y="2514600"/>
            <a:ext cx="86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endParaRPr lang="en-GB" altLang="en-US" sz="2400" b="1" baseline="-25000">
              <a:latin typeface="Times New Roman" panose="02020603050405020304" pitchFamily="18" charset="0"/>
            </a:endParaRPr>
          </a:p>
        </p:txBody>
      </p:sp>
      <p:sp>
        <p:nvSpPr>
          <p:cNvPr id="58385" name="Text Box 17"/>
          <p:cNvSpPr txBox="1">
            <a:spLocks noChangeArrowheads="1"/>
          </p:cNvSpPr>
          <p:nvPr/>
        </p:nvSpPr>
        <p:spPr bwMode="auto">
          <a:xfrm>
            <a:off x="60325" y="42672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1</a:t>
            </a:r>
          </a:p>
        </p:txBody>
      </p:sp>
      <p:sp>
        <p:nvSpPr>
          <p:cNvPr id="58386" name="Text Box 18"/>
          <p:cNvSpPr txBox="1">
            <a:spLocks noChangeArrowheads="1"/>
          </p:cNvSpPr>
          <p:nvPr/>
        </p:nvSpPr>
        <p:spPr bwMode="auto">
          <a:xfrm>
            <a:off x="4022725" y="62134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58387" name="Text Box 19"/>
          <p:cNvSpPr txBox="1">
            <a:spLocks noChangeArrowheads="1"/>
          </p:cNvSpPr>
          <p:nvPr/>
        </p:nvSpPr>
        <p:spPr bwMode="auto">
          <a:xfrm>
            <a:off x="8594725" y="6213475"/>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58388" name="Text Box 20"/>
          <p:cNvSpPr txBox="1">
            <a:spLocks noChangeArrowheads="1"/>
          </p:cNvSpPr>
          <p:nvPr/>
        </p:nvSpPr>
        <p:spPr bwMode="auto">
          <a:xfrm>
            <a:off x="50133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58389" name="Text Box 21"/>
          <p:cNvSpPr txBox="1">
            <a:spLocks noChangeArrowheads="1"/>
          </p:cNvSpPr>
          <p:nvPr/>
        </p:nvSpPr>
        <p:spPr bwMode="auto">
          <a:xfrm>
            <a:off x="2127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58390" name="Line 22"/>
          <p:cNvSpPr>
            <a:spLocks noChangeShapeType="1"/>
          </p:cNvSpPr>
          <p:nvPr/>
        </p:nvSpPr>
        <p:spPr bwMode="auto">
          <a:xfrm>
            <a:off x="6477000" y="4419600"/>
            <a:ext cx="0" cy="1752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32504" name="Line 24"/>
          <p:cNvSpPr>
            <a:spLocks noChangeShapeType="1"/>
          </p:cNvSpPr>
          <p:nvPr/>
        </p:nvSpPr>
        <p:spPr bwMode="auto">
          <a:xfrm>
            <a:off x="5334000" y="2438400"/>
            <a:ext cx="3810000" cy="3581400"/>
          </a:xfrm>
          <a:prstGeom prst="line">
            <a:avLst/>
          </a:prstGeom>
          <a:noFill/>
          <a:ln w="38100">
            <a:solidFill>
              <a:srgbClr val="00CCFF"/>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8392" name="Arc 25"/>
          <p:cNvSpPr>
            <a:spLocks/>
          </p:cNvSpPr>
          <p:nvPr/>
        </p:nvSpPr>
        <p:spPr bwMode="auto">
          <a:xfrm>
            <a:off x="5991225" y="2973388"/>
            <a:ext cx="638175" cy="2014537"/>
          </a:xfrm>
          <a:custGeom>
            <a:avLst/>
            <a:gdLst>
              <a:gd name="T0" fmla="*/ 2147483646 w 21600"/>
              <a:gd name="T1" fmla="*/ 0 h 21982"/>
              <a:gd name="T2" fmla="*/ 2147483646 w 21600"/>
              <a:gd name="T3" fmla="*/ 2147483646 h 21982"/>
              <a:gd name="T4" fmla="*/ 0 w 21600"/>
              <a:gd name="T5" fmla="*/ 2147483646 h 21982"/>
              <a:gd name="T6" fmla="*/ 0 60000 65536"/>
              <a:gd name="T7" fmla="*/ 0 60000 65536"/>
              <a:gd name="T8" fmla="*/ 0 60000 65536"/>
              <a:gd name="T9" fmla="*/ 0 w 21600"/>
              <a:gd name="T10" fmla="*/ 0 h 21982"/>
              <a:gd name="T11" fmla="*/ 21600 w 21600"/>
              <a:gd name="T12" fmla="*/ 21982 h 21982"/>
            </a:gdLst>
            <a:ahLst/>
            <a:cxnLst>
              <a:cxn ang="T6">
                <a:pos x="T0" y="T1"/>
              </a:cxn>
              <a:cxn ang="T7">
                <a:pos x="T2" y="T3"/>
              </a:cxn>
              <a:cxn ang="T8">
                <a:pos x="T4" y="T5"/>
              </a:cxn>
            </a:cxnLst>
            <a:rect l="T9" t="T10" r="T11" b="T12"/>
            <a:pathLst>
              <a:path w="21600" h="21982" fill="none" extrusionOk="0">
                <a:moveTo>
                  <a:pt x="21566" y="-1"/>
                </a:moveTo>
                <a:cubicBezTo>
                  <a:pt x="21588" y="401"/>
                  <a:pt x="21600" y="803"/>
                  <a:pt x="21600" y="1205"/>
                </a:cubicBezTo>
                <a:cubicBezTo>
                  <a:pt x="21600" y="10860"/>
                  <a:pt x="15192" y="19342"/>
                  <a:pt x="5905" y="21982"/>
                </a:cubicBezTo>
              </a:path>
              <a:path w="21600" h="21982" stroke="0" extrusionOk="0">
                <a:moveTo>
                  <a:pt x="21566" y="-1"/>
                </a:moveTo>
                <a:cubicBezTo>
                  <a:pt x="21588" y="401"/>
                  <a:pt x="21600" y="803"/>
                  <a:pt x="21600" y="1205"/>
                </a:cubicBezTo>
                <a:cubicBezTo>
                  <a:pt x="21600" y="10860"/>
                  <a:pt x="15192" y="19342"/>
                  <a:pt x="5905" y="21982"/>
                </a:cubicBezTo>
                <a:lnTo>
                  <a:pt x="0" y="1205"/>
                </a:lnTo>
                <a:lnTo>
                  <a:pt x="21566" y="-1"/>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2506" name="Arc 26"/>
          <p:cNvSpPr>
            <a:spLocks/>
          </p:cNvSpPr>
          <p:nvPr/>
        </p:nvSpPr>
        <p:spPr bwMode="auto">
          <a:xfrm>
            <a:off x="6829425" y="3319463"/>
            <a:ext cx="638175" cy="2014537"/>
          </a:xfrm>
          <a:custGeom>
            <a:avLst/>
            <a:gdLst>
              <a:gd name="T0" fmla="*/ 2147483646 w 21600"/>
              <a:gd name="T1" fmla="*/ 0 h 21982"/>
              <a:gd name="T2" fmla="*/ 2147483646 w 21600"/>
              <a:gd name="T3" fmla="*/ 2147483646 h 21982"/>
              <a:gd name="T4" fmla="*/ 0 w 21600"/>
              <a:gd name="T5" fmla="*/ 2147483646 h 21982"/>
              <a:gd name="T6" fmla="*/ 0 60000 65536"/>
              <a:gd name="T7" fmla="*/ 0 60000 65536"/>
              <a:gd name="T8" fmla="*/ 0 60000 65536"/>
              <a:gd name="T9" fmla="*/ 0 w 21600"/>
              <a:gd name="T10" fmla="*/ 0 h 21982"/>
              <a:gd name="T11" fmla="*/ 21600 w 21600"/>
              <a:gd name="T12" fmla="*/ 21982 h 21982"/>
            </a:gdLst>
            <a:ahLst/>
            <a:cxnLst>
              <a:cxn ang="T6">
                <a:pos x="T0" y="T1"/>
              </a:cxn>
              <a:cxn ang="T7">
                <a:pos x="T2" y="T3"/>
              </a:cxn>
              <a:cxn ang="T8">
                <a:pos x="T4" y="T5"/>
              </a:cxn>
            </a:cxnLst>
            <a:rect l="T9" t="T10" r="T11" b="T12"/>
            <a:pathLst>
              <a:path w="21600" h="21982" fill="none" extrusionOk="0">
                <a:moveTo>
                  <a:pt x="21566" y="-1"/>
                </a:moveTo>
                <a:cubicBezTo>
                  <a:pt x="21588" y="401"/>
                  <a:pt x="21600" y="803"/>
                  <a:pt x="21600" y="1205"/>
                </a:cubicBezTo>
                <a:cubicBezTo>
                  <a:pt x="21600" y="10860"/>
                  <a:pt x="15192" y="19342"/>
                  <a:pt x="5905" y="21982"/>
                </a:cubicBezTo>
              </a:path>
              <a:path w="21600" h="21982" stroke="0" extrusionOk="0">
                <a:moveTo>
                  <a:pt x="21566" y="-1"/>
                </a:moveTo>
                <a:cubicBezTo>
                  <a:pt x="21588" y="401"/>
                  <a:pt x="21600" y="803"/>
                  <a:pt x="21600" y="1205"/>
                </a:cubicBezTo>
                <a:cubicBezTo>
                  <a:pt x="21600" y="10860"/>
                  <a:pt x="15192" y="19342"/>
                  <a:pt x="5905" y="21982"/>
                </a:cubicBezTo>
                <a:lnTo>
                  <a:pt x="0" y="1205"/>
                </a:lnTo>
                <a:lnTo>
                  <a:pt x="21566" y="-1"/>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2508" name="Line 28"/>
          <p:cNvSpPr>
            <a:spLocks noChangeShapeType="1"/>
          </p:cNvSpPr>
          <p:nvPr/>
        </p:nvSpPr>
        <p:spPr bwMode="auto">
          <a:xfrm flipH="1">
            <a:off x="533400" y="3657600"/>
            <a:ext cx="6019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8395" name="Text Box 29"/>
          <p:cNvSpPr txBox="1">
            <a:spLocks noChangeArrowheads="1"/>
          </p:cNvSpPr>
          <p:nvPr/>
        </p:nvSpPr>
        <p:spPr bwMode="auto">
          <a:xfrm>
            <a:off x="76200" y="33528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2</a:t>
            </a:r>
          </a:p>
        </p:txBody>
      </p:sp>
      <p:sp>
        <p:nvSpPr>
          <p:cNvPr id="58396" name="Text Box 33"/>
          <p:cNvSpPr txBox="1">
            <a:spLocks noChangeArrowheads="1"/>
          </p:cNvSpPr>
          <p:nvPr/>
        </p:nvSpPr>
        <p:spPr bwMode="auto">
          <a:xfrm>
            <a:off x="7239000" y="2819400"/>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a:t>
            </a:r>
            <a:r>
              <a:rPr lang="en-GB" altLang="en-US" sz="2400" b="1" baseline="-25000">
                <a:solidFill>
                  <a:srgbClr val="FF3300"/>
                </a:solidFill>
                <a:latin typeface="Times New Roman" panose="02020603050405020304" pitchFamily="18" charset="0"/>
              </a:rPr>
              <a:t>2</a:t>
            </a:r>
            <a:endParaRPr lang="en-GB" altLang="en-US" sz="2400" b="1">
              <a:solidFill>
                <a:srgbClr val="FF3300"/>
              </a:solidFill>
              <a:latin typeface="Times New Roman" panose="02020603050405020304" pitchFamily="18" charset="0"/>
            </a:endParaRPr>
          </a:p>
        </p:txBody>
      </p:sp>
      <p:sp>
        <p:nvSpPr>
          <p:cNvPr id="58397" name="Text Box 34"/>
          <p:cNvSpPr txBox="1">
            <a:spLocks noChangeArrowheads="1"/>
          </p:cNvSpPr>
          <p:nvPr/>
        </p:nvSpPr>
        <p:spPr bwMode="auto">
          <a:xfrm>
            <a:off x="8305800" y="48006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a:t>
            </a:r>
            <a:r>
              <a:rPr lang="en-GB" altLang="en-US" sz="2400" b="1" baseline="-25000">
                <a:latin typeface="Times New Roman" panose="02020603050405020304" pitchFamily="18" charset="0"/>
              </a:rPr>
              <a:t>2</a:t>
            </a:r>
            <a:endParaRPr lang="en-GB" altLang="en-US" sz="2400" b="1">
              <a:latin typeface="Times New Roman" panose="02020603050405020304" pitchFamily="18" charset="0"/>
            </a:endParaRPr>
          </a:p>
        </p:txBody>
      </p:sp>
      <p:sp>
        <p:nvSpPr>
          <p:cNvPr id="532518" name="Line 38"/>
          <p:cNvSpPr>
            <a:spLocks noChangeShapeType="1"/>
          </p:cNvSpPr>
          <p:nvPr/>
        </p:nvSpPr>
        <p:spPr bwMode="auto">
          <a:xfrm>
            <a:off x="5562600" y="3276600"/>
            <a:ext cx="533400" cy="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2519" name="Line 39"/>
          <p:cNvSpPr>
            <a:spLocks noChangeShapeType="1"/>
          </p:cNvSpPr>
          <p:nvPr/>
        </p:nvSpPr>
        <p:spPr bwMode="auto">
          <a:xfrm flipV="1">
            <a:off x="3429000" y="3810000"/>
            <a:ext cx="0" cy="45720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2520" name="Line 40"/>
          <p:cNvSpPr>
            <a:spLocks noChangeShapeType="1"/>
          </p:cNvSpPr>
          <p:nvPr/>
        </p:nvSpPr>
        <p:spPr bwMode="auto">
          <a:xfrm flipV="1">
            <a:off x="6858000" y="3505200"/>
            <a:ext cx="457200" cy="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2521" name="Line 41"/>
          <p:cNvSpPr>
            <a:spLocks noChangeShapeType="1"/>
          </p:cNvSpPr>
          <p:nvPr/>
        </p:nvSpPr>
        <p:spPr bwMode="auto">
          <a:xfrm>
            <a:off x="4114800" y="3733800"/>
            <a:ext cx="0" cy="45720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250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325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250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25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2506"/>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325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4" grpId="0" animBg="1"/>
      <p:bldP spid="532506" grpId="0" animBg="1"/>
      <p:bldP spid="532508" grpId="0" animBg="1"/>
      <p:bldP spid="532518" grpId="0" animBg="1"/>
      <p:bldP spid="532519" grpId="0" animBg="1"/>
      <p:bldP spid="532520" grpId="0" animBg="1"/>
      <p:bldP spid="532521"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1F258B5F-2EF1-48C0-99CE-CE080B60E243}" type="slidenum">
              <a:rPr lang="en-CA" altLang="en-US" sz="1400" smtClean="0"/>
              <a:pPr>
                <a:spcBef>
                  <a:spcPct val="0"/>
                </a:spcBef>
                <a:buFontTx/>
                <a:buNone/>
              </a:pPr>
              <a:t>55</a:t>
            </a:fld>
            <a:endParaRPr lang="en-CA" altLang="en-US" sz="1400" smtClean="0"/>
          </a:p>
        </p:txBody>
      </p:sp>
      <p:sp>
        <p:nvSpPr>
          <p:cNvPr id="59395" name="WordArt 2"/>
          <p:cNvSpPr>
            <a:spLocks noChangeArrowheads="1" noChangeShapeType="1" noTextEdit="1"/>
          </p:cNvSpPr>
          <p:nvPr/>
        </p:nvSpPr>
        <p:spPr bwMode="auto">
          <a:xfrm>
            <a:off x="381000" y="457200"/>
            <a:ext cx="8448675" cy="11906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a:solidFill>
                  <a:schemeClr val="tx2"/>
                </a:solidFill>
                <a:effectLst>
                  <a:outerShdw dist="45791" dir="2021404" algn="ctr" rotWithShape="0">
                    <a:srgbClr val="C0C0C0"/>
                  </a:outerShdw>
                </a:effectLst>
                <a:cs typeface="Times New Roman" panose="02020603050405020304" pitchFamily="18" charset="0"/>
              </a:rPr>
              <a:t>Increasing Cost </a:t>
            </a: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Industry </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529411" name="Text Box 3"/>
          <p:cNvSpPr txBox="1">
            <a:spLocks noChangeArrowheads="1"/>
          </p:cNvSpPr>
          <p:nvPr/>
        </p:nvSpPr>
        <p:spPr bwMode="auto">
          <a:xfrm>
            <a:off x="0" y="1752600"/>
            <a:ext cx="9144000" cy="618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236538" algn="l"/>
              </a:tabLst>
              <a:defRPr sz="3200">
                <a:solidFill>
                  <a:schemeClr val="tx1"/>
                </a:solidFill>
                <a:latin typeface="Arial" panose="020B0604020202020204" pitchFamily="34" charset="0"/>
              </a:defRPr>
            </a:lvl1pPr>
            <a:lvl2pPr marL="114300">
              <a:spcBef>
                <a:spcPct val="20000"/>
              </a:spcBef>
              <a:buChar char="–"/>
              <a:tabLst>
                <a:tab pos="236538" algn="l"/>
              </a:tabLst>
              <a:defRPr sz="3200">
                <a:solidFill>
                  <a:schemeClr val="tx1"/>
                </a:solidFill>
                <a:latin typeface="Arial" panose="020B0604020202020204" pitchFamily="34" charset="0"/>
              </a:defRPr>
            </a:lvl2pPr>
            <a:lvl3pPr marL="1143000" indent="-228600">
              <a:spcBef>
                <a:spcPct val="20000"/>
              </a:spcBef>
              <a:buChar char="•"/>
              <a:tabLst>
                <a:tab pos="236538" algn="l"/>
              </a:tabLst>
              <a:defRPr sz="3200">
                <a:solidFill>
                  <a:schemeClr val="tx1"/>
                </a:solidFill>
                <a:latin typeface="Arial" panose="020B0604020202020204" pitchFamily="34" charset="0"/>
              </a:defRPr>
            </a:lvl3pPr>
            <a:lvl4pPr marL="1600200" indent="-228600">
              <a:spcBef>
                <a:spcPct val="20000"/>
              </a:spcBef>
              <a:buChar char="–"/>
              <a:tabLst>
                <a:tab pos="236538" algn="l"/>
              </a:tabLst>
              <a:defRPr sz="3200">
                <a:solidFill>
                  <a:schemeClr val="tx1"/>
                </a:solidFill>
                <a:latin typeface="Arial" panose="020B0604020202020204" pitchFamily="34" charset="0"/>
              </a:defRPr>
            </a:lvl4pPr>
            <a:lvl5pPr marL="2057400" indent="-228600">
              <a:spcBef>
                <a:spcPct val="20000"/>
              </a:spcBef>
              <a:buChar char="»"/>
              <a:tabLst>
                <a:tab pos="236538" algn="l"/>
              </a:tabLst>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9pPr>
          </a:lstStyle>
          <a:p>
            <a:pPr>
              <a:spcBef>
                <a:spcPct val="0"/>
              </a:spcBef>
            </a:pPr>
            <a:r>
              <a:rPr lang="en-CA" altLang="en-US" dirty="0"/>
              <a:t>Industry-specific inputs are scarce inputs used primarily by one industry</a:t>
            </a:r>
          </a:p>
          <a:p>
            <a:pPr>
              <a:spcBef>
                <a:spcPct val="0"/>
              </a:spcBef>
              <a:buFontTx/>
              <a:buNone/>
            </a:pPr>
            <a:r>
              <a:rPr lang="en-CA" altLang="en-US" dirty="0"/>
              <a:t>	-</a:t>
            </a:r>
            <a:r>
              <a:rPr lang="en-CA" altLang="en-US" dirty="0" err="1"/>
              <a:t>ie:Plutonium</a:t>
            </a:r>
            <a:r>
              <a:rPr lang="en-CA" altLang="en-US" dirty="0"/>
              <a:t> is only used in the nuclear industry</a:t>
            </a:r>
          </a:p>
          <a:p>
            <a:pPr>
              <a:spcBef>
                <a:spcPct val="0"/>
              </a:spcBef>
            </a:pPr>
            <a:endParaRPr lang="en-CA" altLang="en-US" dirty="0"/>
          </a:p>
          <a:p>
            <a:pPr>
              <a:spcBef>
                <a:spcPct val="0"/>
              </a:spcBef>
            </a:pPr>
            <a:r>
              <a:rPr lang="en-CA" altLang="en-US" dirty="0"/>
              <a:t>Changes in production will have an impact on the market for industry-specific inputs</a:t>
            </a:r>
          </a:p>
          <a:p>
            <a:pPr>
              <a:spcBef>
                <a:spcPct val="0"/>
              </a:spcBef>
            </a:pPr>
            <a:endParaRPr lang="en-CA" altLang="en-US" dirty="0"/>
          </a:p>
          <a:p>
            <a:pPr>
              <a:spcBef>
                <a:spcPct val="0"/>
              </a:spcBef>
            </a:pPr>
            <a:r>
              <a:rPr lang="en-CA" altLang="en-US" dirty="0"/>
              <a:t>An INCREASING COST INDUSTRY is an industry where increases in output increase the price of inputs</a:t>
            </a:r>
          </a:p>
          <a:p>
            <a:pPr lvl="1">
              <a:spcBef>
                <a:spcPct val="0"/>
              </a:spcBef>
              <a:buFontTx/>
              <a:buNone/>
            </a:pPr>
            <a:endParaRPr lang="en-US" altLang="en-US" dirty="0"/>
          </a:p>
          <a:p>
            <a:pPr>
              <a:spcBef>
                <a:spcPct val="50000"/>
              </a:spcBef>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9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94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941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94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9411"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AB373792-CF36-4D89-86A1-6B7546F95553}" type="slidenum">
              <a:rPr lang="en-CA" altLang="en-US" sz="1400" smtClean="0"/>
              <a:pPr>
                <a:spcBef>
                  <a:spcPct val="0"/>
                </a:spcBef>
                <a:buFontTx/>
                <a:buNone/>
              </a:pPr>
              <a:t>56</a:t>
            </a:fld>
            <a:endParaRPr lang="en-CA" altLang="en-US" sz="1400" smtClean="0"/>
          </a:p>
        </p:txBody>
      </p:sp>
      <p:sp>
        <p:nvSpPr>
          <p:cNvPr id="60419" name="Text Box 2"/>
          <p:cNvSpPr txBox="1">
            <a:spLocks noChangeArrowheads="1"/>
          </p:cNvSpPr>
          <p:nvPr/>
        </p:nvSpPr>
        <p:spPr bwMode="auto">
          <a:xfrm>
            <a:off x="0" y="0"/>
            <a:ext cx="8458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b="1" i="1">
                <a:latin typeface="Times New Roman" panose="02020603050405020304" pitchFamily="18" charset="0"/>
              </a:rPr>
              <a:t>-Demand increases to D</a:t>
            </a:r>
            <a:r>
              <a:rPr lang="en-US" altLang="en-US" b="1" i="1" baseline="-25000">
                <a:latin typeface="Times New Roman" panose="02020603050405020304" pitchFamily="18" charset="0"/>
              </a:rPr>
              <a:t>2</a:t>
            </a:r>
            <a:r>
              <a:rPr lang="en-US" altLang="en-US" b="1" i="1">
                <a:latin typeface="Times New Roman" panose="02020603050405020304" pitchFamily="18" charset="0"/>
              </a:rPr>
              <a:t>, Price rises to P</a:t>
            </a:r>
            <a:r>
              <a:rPr lang="en-US" altLang="en-US" b="1" i="1" baseline="-25000">
                <a:latin typeface="Times New Roman" panose="02020603050405020304" pitchFamily="18" charset="0"/>
              </a:rPr>
              <a:t>2</a:t>
            </a:r>
            <a:r>
              <a:rPr lang="en-US" altLang="en-US" b="1" i="1">
                <a:latin typeface="Times New Roman" panose="02020603050405020304" pitchFamily="18" charset="0"/>
              </a:rPr>
              <a:t/>
            </a:r>
            <a:br>
              <a:rPr lang="en-US" altLang="en-US" b="1" i="1">
                <a:latin typeface="Times New Roman" panose="02020603050405020304" pitchFamily="18" charset="0"/>
              </a:rPr>
            </a:br>
            <a:r>
              <a:rPr lang="en-US" altLang="en-US" b="1" i="1">
                <a:latin typeface="Times New Roman" panose="02020603050405020304" pitchFamily="18" charset="0"/>
              </a:rPr>
              <a:t>-New firms enter, Supply increases to S</a:t>
            </a:r>
            <a:r>
              <a:rPr lang="en-US" altLang="en-US" b="1" i="1" baseline="-25000">
                <a:latin typeface="Times New Roman" panose="02020603050405020304" pitchFamily="18" charset="0"/>
              </a:rPr>
              <a:t>2</a:t>
            </a:r>
            <a:r>
              <a:rPr lang="en-US" altLang="en-US" b="1" i="1">
                <a:latin typeface="Times New Roman" panose="02020603050405020304" pitchFamily="18" charset="0"/>
              </a:rPr>
              <a:t>, increasing costs and lowering price to P</a:t>
            </a:r>
            <a:r>
              <a:rPr lang="en-US" altLang="en-US" b="1" i="1" baseline="-25000">
                <a:latin typeface="Times New Roman" panose="02020603050405020304" pitchFamily="18" charset="0"/>
              </a:rPr>
              <a:t>3</a:t>
            </a:r>
            <a:r>
              <a:rPr lang="en-US" altLang="en-US" b="1" i="1">
                <a:latin typeface="Times New Roman" panose="02020603050405020304" pitchFamily="18" charset="0"/>
              </a:rPr>
              <a:t> </a:t>
            </a:r>
            <a:r>
              <a:rPr lang="en-US" altLang="en-US" b="1" i="1" u="sng">
                <a:latin typeface="Times New Roman" panose="02020603050405020304" pitchFamily="18" charset="0"/>
              </a:rPr>
              <a:t>(&gt;P</a:t>
            </a:r>
            <a:r>
              <a:rPr lang="en-US" altLang="en-US" b="1" i="1" u="sng" baseline="-25000">
                <a:latin typeface="Times New Roman" panose="02020603050405020304" pitchFamily="18" charset="0"/>
              </a:rPr>
              <a:t>1</a:t>
            </a:r>
            <a:r>
              <a:rPr lang="en-US" altLang="en-US" b="1" i="1" u="sng">
                <a:latin typeface="Times New Roman" panose="02020603050405020304" pitchFamily="18" charset="0"/>
              </a:rPr>
              <a:t>)</a:t>
            </a:r>
          </a:p>
        </p:txBody>
      </p:sp>
      <p:sp>
        <p:nvSpPr>
          <p:cNvPr id="60420" name="Text Box 3"/>
          <p:cNvSpPr txBox="1">
            <a:spLocks noChangeArrowheads="1"/>
          </p:cNvSpPr>
          <p:nvPr/>
        </p:nvSpPr>
        <p:spPr bwMode="auto">
          <a:xfrm>
            <a:off x="609600" y="61722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u="sng">
                <a:latin typeface="Tahoma" panose="020B0604030504040204" pitchFamily="34" charset="0"/>
              </a:rPr>
              <a:t>Typical Firm</a:t>
            </a:r>
            <a:r>
              <a:rPr lang="en-US" altLang="en-US" sz="2400">
                <a:latin typeface="Tahoma" panose="020B0604030504040204" pitchFamily="34" charset="0"/>
              </a:rPr>
              <a:t>            			 </a:t>
            </a:r>
            <a:r>
              <a:rPr lang="en-US" altLang="en-US" sz="2400" u="sng">
                <a:latin typeface="Tahoma" panose="020B0604030504040204" pitchFamily="34" charset="0"/>
              </a:rPr>
              <a:t>Market</a:t>
            </a:r>
            <a:endParaRPr lang="en-US" altLang="en-US" sz="2400" i="1" u="sng">
              <a:latin typeface="Times New Roman" panose="02020603050405020304" pitchFamily="18" charset="0"/>
            </a:endParaRPr>
          </a:p>
        </p:txBody>
      </p:sp>
      <p:sp>
        <p:nvSpPr>
          <p:cNvPr id="60421" name="Line 4"/>
          <p:cNvSpPr>
            <a:spLocks noChangeShapeType="1"/>
          </p:cNvSpPr>
          <p:nvPr/>
        </p:nvSpPr>
        <p:spPr bwMode="auto">
          <a:xfrm>
            <a:off x="533400" y="6172200"/>
            <a:ext cx="37338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0422" name="Line 5"/>
          <p:cNvSpPr>
            <a:spLocks noChangeShapeType="1"/>
          </p:cNvSpPr>
          <p:nvPr/>
        </p:nvSpPr>
        <p:spPr bwMode="auto">
          <a:xfrm flipV="1">
            <a:off x="5334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0423" name="Line 6"/>
          <p:cNvSpPr>
            <a:spLocks noChangeShapeType="1"/>
          </p:cNvSpPr>
          <p:nvPr/>
        </p:nvSpPr>
        <p:spPr bwMode="auto">
          <a:xfrm>
            <a:off x="5334000" y="6172200"/>
            <a:ext cx="3657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0424" name="Line 7"/>
          <p:cNvSpPr>
            <a:spLocks noChangeShapeType="1"/>
          </p:cNvSpPr>
          <p:nvPr/>
        </p:nvSpPr>
        <p:spPr bwMode="auto">
          <a:xfrm flipV="1">
            <a:off x="53340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0425" name="Line 8"/>
          <p:cNvSpPr>
            <a:spLocks noChangeShapeType="1"/>
          </p:cNvSpPr>
          <p:nvPr/>
        </p:nvSpPr>
        <p:spPr bwMode="auto">
          <a:xfrm>
            <a:off x="5334000" y="3276600"/>
            <a:ext cx="3048000" cy="2895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0426" name="Line 9"/>
          <p:cNvSpPr>
            <a:spLocks noChangeShapeType="1"/>
          </p:cNvSpPr>
          <p:nvPr/>
        </p:nvSpPr>
        <p:spPr bwMode="auto">
          <a:xfrm flipH="1">
            <a:off x="533400" y="4419600"/>
            <a:ext cx="6019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0427" name="Arc 10"/>
          <p:cNvSpPr>
            <a:spLocks/>
          </p:cNvSpPr>
          <p:nvPr/>
        </p:nvSpPr>
        <p:spPr bwMode="auto">
          <a:xfrm>
            <a:off x="1219200" y="3505200"/>
            <a:ext cx="1811338" cy="941388"/>
          </a:xfrm>
          <a:custGeom>
            <a:avLst/>
            <a:gdLst>
              <a:gd name="T0" fmla="*/ 2147483646 w 42804"/>
              <a:gd name="T1" fmla="*/ 0 h 22238"/>
              <a:gd name="T2" fmla="*/ 0 w 42804"/>
              <a:gd name="T3" fmla="*/ 2147483646 h 22238"/>
              <a:gd name="T4" fmla="*/ 2147483646 w 42804"/>
              <a:gd name="T5" fmla="*/ 2147483646 h 22238"/>
              <a:gd name="T6" fmla="*/ 0 60000 65536"/>
              <a:gd name="T7" fmla="*/ 0 60000 65536"/>
              <a:gd name="T8" fmla="*/ 0 60000 65536"/>
              <a:gd name="T9" fmla="*/ 0 w 42804"/>
              <a:gd name="T10" fmla="*/ 0 h 22238"/>
              <a:gd name="T11" fmla="*/ 42804 w 42804"/>
              <a:gd name="T12" fmla="*/ 22238 h 22238"/>
            </a:gdLst>
            <a:ahLst/>
            <a:cxnLst>
              <a:cxn ang="T6">
                <a:pos x="T0" y="T1"/>
              </a:cxn>
              <a:cxn ang="T7">
                <a:pos x="T2" y="T3"/>
              </a:cxn>
              <a:cxn ang="T8">
                <a:pos x="T4" y="T5"/>
              </a:cxn>
            </a:cxnLst>
            <a:rect l="T9" t="T10" r="T11" b="T12"/>
            <a:pathLst>
              <a:path w="42804" h="22238" fill="none" extrusionOk="0">
                <a:moveTo>
                  <a:pt x="42794" y="0"/>
                </a:moveTo>
                <a:cubicBezTo>
                  <a:pt x="42800" y="212"/>
                  <a:pt x="42804" y="425"/>
                  <a:pt x="42804" y="638"/>
                </a:cubicBezTo>
                <a:cubicBezTo>
                  <a:pt x="42804" y="12567"/>
                  <a:pt x="33133" y="22238"/>
                  <a:pt x="21204" y="22238"/>
                </a:cubicBezTo>
                <a:cubicBezTo>
                  <a:pt x="10862" y="22238"/>
                  <a:pt x="1972" y="14908"/>
                  <a:pt x="0" y="4756"/>
                </a:cubicBezTo>
              </a:path>
              <a:path w="42804" h="22238" stroke="0" extrusionOk="0">
                <a:moveTo>
                  <a:pt x="42794" y="0"/>
                </a:moveTo>
                <a:cubicBezTo>
                  <a:pt x="42800" y="212"/>
                  <a:pt x="42804" y="425"/>
                  <a:pt x="42804" y="638"/>
                </a:cubicBezTo>
                <a:cubicBezTo>
                  <a:pt x="42804" y="12567"/>
                  <a:pt x="33133" y="22238"/>
                  <a:pt x="21204" y="22238"/>
                </a:cubicBezTo>
                <a:cubicBezTo>
                  <a:pt x="10862" y="22238"/>
                  <a:pt x="1972" y="14908"/>
                  <a:pt x="0" y="4756"/>
                </a:cubicBezTo>
                <a:lnTo>
                  <a:pt x="21204" y="638"/>
                </a:lnTo>
                <a:lnTo>
                  <a:pt x="42794" y="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1468" name="Arc 12"/>
          <p:cNvSpPr>
            <a:spLocks/>
          </p:cNvSpPr>
          <p:nvPr/>
        </p:nvSpPr>
        <p:spPr bwMode="auto">
          <a:xfrm>
            <a:off x="1349375" y="3003550"/>
            <a:ext cx="1393825" cy="958850"/>
          </a:xfrm>
          <a:custGeom>
            <a:avLst/>
            <a:gdLst>
              <a:gd name="T0" fmla="*/ 2147483646 w 41664"/>
              <a:gd name="T1" fmla="*/ 2147483646 h 21600"/>
              <a:gd name="T2" fmla="*/ 0 w 41664"/>
              <a:gd name="T3" fmla="*/ 2147483646 h 21600"/>
              <a:gd name="T4" fmla="*/ 2147483646 w 41664"/>
              <a:gd name="T5" fmla="*/ 0 h 21600"/>
              <a:gd name="T6" fmla="*/ 0 60000 65536"/>
              <a:gd name="T7" fmla="*/ 0 60000 65536"/>
              <a:gd name="T8" fmla="*/ 0 60000 65536"/>
              <a:gd name="T9" fmla="*/ 0 w 41664"/>
              <a:gd name="T10" fmla="*/ 0 h 21600"/>
              <a:gd name="T11" fmla="*/ 41664 w 41664"/>
              <a:gd name="T12" fmla="*/ 21600 h 21600"/>
            </a:gdLst>
            <a:ahLst/>
            <a:cxnLst>
              <a:cxn ang="T6">
                <a:pos x="T0" y="T1"/>
              </a:cxn>
              <a:cxn ang="T7">
                <a:pos x="T2" y="T3"/>
              </a:cxn>
              <a:cxn ang="T8">
                <a:pos x="T4" y="T5"/>
              </a:cxn>
            </a:cxnLst>
            <a:rect l="T9" t="T10" r="T11" b="T12"/>
            <a:pathLst>
              <a:path w="41664" h="21600" fill="none" extrusionOk="0">
                <a:moveTo>
                  <a:pt x="41664" y="2123"/>
                </a:moveTo>
                <a:cubicBezTo>
                  <a:pt x="40572" y="13176"/>
                  <a:pt x="31276" y="21599"/>
                  <a:pt x="20169" y="21600"/>
                </a:cubicBezTo>
                <a:cubicBezTo>
                  <a:pt x="11222" y="21600"/>
                  <a:pt x="3202" y="16085"/>
                  <a:pt x="0" y="7731"/>
                </a:cubicBezTo>
              </a:path>
              <a:path w="41664" h="21600" stroke="0" extrusionOk="0">
                <a:moveTo>
                  <a:pt x="41664" y="2123"/>
                </a:moveTo>
                <a:cubicBezTo>
                  <a:pt x="40572" y="13176"/>
                  <a:pt x="31276" y="21599"/>
                  <a:pt x="20169" y="21600"/>
                </a:cubicBezTo>
                <a:cubicBezTo>
                  <a:pt x="11222" y="21600"/>
                  <a:pt x="3202" y="16085"/>
                  <a:pt x="0" y="7731"/>
                </a:cubicBezTo>
                <a:lnTo>
                  <a:pt x="20169" y="0"/>
                </a:lnTo>
                <a:lnTo>
                  <a:pt x="41664" y="2123"/>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0429" name="Arc 13"/>
          <p:cNvSpPr>
            <a:spLocks/>
          </p:cNvSpPr>
          <p:nvPr/>
        </p:nvSpPr>
        <p:spPr bwMode="auto">
          <a:xfrm>
            <a:off x="1590675" y="2971800"/>
            <a:ext cx="695325" cy="2089150"/>
          </a:xfrm>
          <a:custGeom>
            <a:avLst/>
            <a:gdLst>
              <a:gd name="T0" fmla="*/ 2147483646 w 23529"/>
              <a:gd name="T1" fmla="*/ 0 h 22805"/>
              <a:gd name="T2" fmla="*/ 0 w 23529"/>
              <a:gd name="T3" fmla="*/ 2147483646 h 22805"/>
              <a:gd name="T4" fmla="*/ 2147483646 w 23529"/>
              <a:gd name="T5" fmla="*/ 2147483646 h 22805"/>
              <a:gd name="T6" fmla="*/ 0 60000 65536"/>
              <a:gd name="T7" fmla="*/ 0 60000 65536"/>
              <a:gd name="T8" fmla="*/ 0 60000 65536"/>
              <a:gd name="T9" fmla="*/ 0 w 23529"/>
              <a:gd name="T10" fmla="*/ 0 h 22805"/>
              <a:gd name="T11" fmla="*/ 23529 w 23529"/>
              <a:gd name="T12" fmla="*/ 22805 h 22805"/>
            </a:gdLst>
            <a:ahLst/>
            <a:cxnLst>
              <a:cxn ang="T6">
                <a:pos x="T0" y="T1"/>
              </a:cxn>
              <a:cxn ang="T7">
                <a:pos x="T2" y="T3"/>
              </a:cxn>
              <a:cxn ang="T8">
                <a:pos x="T4" y="T5"/>
              </a:cxn>
            </a:cxnLst>
            <a:rect l="T9" t="T10" r="T11" b="T12"/>
            <a:pathLst>
              <a:path w="23529" h="22805" fill="none" extrusionOk="0">
                <a:moveTo>
                  <a:pt x="23495" y="-1"/>
                </a:moveTo>
                <a:cubicBezTo>
                  <a:pt x="23517" y="401"/>
                  <a:pt x="23529" y="803"/>
                  <a:pt x="23529" y="1205"/>
                </a:cubicBezTo>
                <a:cubicBezTo>
                  <a:pt x="23529" y="13134"/>
                  <a:pt x="13858" y="22805"/>
                  <a:pt x="1929" y="22805"/>
                </a:cubicBezTo>
                <a:cubicBezTo>
                  <a:pt x="1285" y="22805"/>
                  <a:pt x="641" y="22776"/>
                  <a:pt x="0" y="22718"/>
                </a:cubicBezTo>
              </a:path>
              <a:path w="23529" h="22805" stroke="0" extrusionOk="0">
                <a:moveTo>
                  <a:pt x="23495" y="-1"/>
                </a:moveTo>
                <a:cubicBezTo>
                  <a:pt x="23517" y="401"/>
                  <a:pt x="23529" y="803"/>
                  <a:pt x="23529" y="1205"/>
                </a:cubicBezTo>
                <a:cubicBezTo>
                  <a:pt x="23529" y="13134"/>
                  <a:pt x="13858" y="22805"/>
                  <a:pt x="1929" y="22805"/>
                </a:cubicBezTo>
                <a:cubicBezTo>
                  <a:pt x="1285" y="22805"/>
                  <a:pt x="641" y="22776"/>
                  <a:pt x="0" y="22718"/>
                </a:cubicBezTo>
                <a:lnTo>
                  <a:pt x="1929" y="1205"/>
                </a:lnTo>
                <a:lnTo>
                  <a:pt x="23495" y="-1"/>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0430" name="Text Box 14"/>
          <p:cNvSpPr txBox="1">
            <a:spLocks noChangeArrowheads="1"/>
          </p:cNvSpPr>
          <p:nvPr/>
        </p:nvSpPr>
        <p:spPr bwMode="auto">
          <a:xfrm>
            <a:off x="7086600" y="54864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a:t>
            </a:r>
            <a:r>
              <a:rPr lang="en-GB" altLang="en-US" sz="2400" b="1" baseline="-25000">
                <a:latin typeface="Times New Roman" panose="02020603050405020304" pitchFamily="18" charset="0"/>
              </a:rPr>
              <a:t>1</a:t>
            </a:r>
            <a:endParaRPr lang="en-GB" altLang="en-US" sz="2400" b="1">
              <a:latin typeface="Times New Roman" panose="02020603050405020304" pitchFamily="18" charset="0"/>
            </a:endParaRPr>
          </a:p>
        </p:txBody>
      </p:sp>
      <p:sp>
        <p:nvSpPr>
          <p:cNvPr id="60431" name="Text Box 15"/>
          <p:cNvSpPr txBox="1">
            <a:spLocks noChangeArrowheads="1"/>
          </p:cNvSpPr>
          <p:nvPr/>
        </p:nvSpPr>
        <p:spPr bwMode="auto">
          <a:xfrm>
            <a:off x="6248400" y="2362200"/>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t>
            </a:r>
            <a:r>
              <a:rPr lang="en-GB" altLang="en-US" sz="2400" b="1" baseline="-25000">
                <a:latin typeface="Times New Roman" panose="02020603050405020304" pitchFamily="18" charset="0"/>
              </a:rPr>
              <a:t>1</a:t>
            </a:r>
            <a:endParaRPr lang="en-GB" altLang="en-US" sz="2400" b="1">
              <a:latin typeface="Times New Roman" panose="02020603050405020304" pitchFamily="18" charset="0"/>
            </a:endParaRPr>
          </a:p>
        </p:txBody>
      </p:sp>
      <p:sp>
        <p:nvSpPr>
          <p:cNvPr id="60432" name="Text Box 16"/>
          <p:cNvSpPr txBox="1">
            <a:spLocks noChangeArrowheads="1"/>
          </p:cNvSpPr>
          <p:nvPr/>
        </p:nvSpPr>
        <p:spPr bwMode="auto">
          <a:xfrm>
            <a:off x="2590800" y="44958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r>
              <a:rPr lang="en-GB" altLang="en-US" sz="2400" b="1" baseline="-25000">
                <a:latin typeface="Times New Roman" panose="02020603050405020304" pitchFamily="18" charset="0"/>
              </a:rPr>
              <a:t>1</a:t>
            </a:r>
          </a:p>
        </p:txBody>
      </p:sp>
      <p:sp>
        <p:nvSpPr>
          <p:cNvPr id="60433" name="Text Box 17"/>
          <p:cNvSpPr txBox="1">
            <a:spLocks noChangeArrowheads="1"/>
          </p:cNvSpPr>
          <p:nvPr/>
        </p:nvSpPr>
        <p:spPr bwMode="auto">
          <a:xfrm>
            <a:off x="1371600" y="2514600"/>
            <a:ext cx="963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r>
              <a:rPr lang="en-GB" altLang="en-US" sz="2400" b="1" baseline="-25000">
                <a:latin typeface="Times New Roman" panose="02020603050405020304" pitchFamily="18" charset="0"/>
              </a:rPr>
              <a:t>1</a:t>
            </a:r>
          </a:p>
        </p:txBody>
      </p:sp>
      <p:sp>
        <p:nvSpPr>
          <p:cNvPr id="60434" name="Text Box 18"/>
          <p:cNvSpPr txBox="1">
            <a:spLocks noChangeArrowheads="1"/>
          </p:cNvSpPr>
          <p:nvPr/>
        </p:nvSpPr>
        <p:spPr bwMode="auto">
          <a:xfrm>
            <a:off x="60325" y="42672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1</a:t>
            </a:r>
          </a:p>
        </p:txBody>
      </p:sp>
      <p:sp>
        <p:nvSpPr>
          <p:cNvPr id="60435" name="Text Box 21"/>
          <p:cNvSpPr txBox="1">
            <a:spLocks noChangeArrowheads="1"/>
          </p:cNvSpPr>
          <p:nvPr/>
        </p:nvSpPr>
        <p:spPr bwMode="auto">
          <a:xfrm>
            <a:off x="4022725" y="62134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60436" name="Text Box 22"/>
          <p:cNvSpPr txBox="1">
            <a:spLocks noChangeArrowheads="1"/>
          </p:cNvSpPr>
          <p:nvPr/>
        </p:nvSpPr>
        <p:spPr bwMode="auto">
          <a:xfrm>
            <a:off x="8594725" y="6213475"/>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60437" name="Text Box 23"/>
          <p:cNvSpPr txBox="1">
            <a:spLocks noChangeArrowheads="1"/>
          </p:cNvSpPr>
          <p:nvPr/>
        </p:nvSpPr>
        <p:spPr bwMode="auto">
          <a:xfrm>
            <a:off x="50133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60438" name="Text Box 24"/>
          <p:cNvSpPr txBox="1">
            <a:spLocks noChangeArrowheads="1"/>
          </p:cNvSpPr>
          <p:nvPr/>
        </p:nvSpPr>
        <p:spPr bwMode="auto">
          <a:xfrm>
            <a:off x="2127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60439" name="Line 26"/>
          <p:cNvSpPr>
            <a:spLocks noChangeShapeType="1"/>
          </p:cNvSpPr>
          <p:nvPr/>
        </p:nvSpPr>
        <p:spPr bwMode="auto">
          <a:xfrm>
            <a:off x="6477000" y="4419600"/>
            <a:ext cx="0" cy="1752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31484" name="Arc 28"/>
          <p:cNvSpPr>
            <a:spLocks/>
          </p:cNvSpPr>
          <p:nvPr/>
        </p:nvSpPr>
        <p:spPr bwMode="auto">
          <a:xfrm>
            <a:off x="1371600" y="2971800"/>
            <a:ext cx="695325" cy="2089150"/>
          </a:xfrm>
          <a:custGeom>
            <a:avLst/>
            <a:gdLst>
              <a:gd name="T0" fmla="*/ 2147483646 w 23529"/>
              <a:gd name="T1" fmla="*/ 0 h 22805"/>
              <a:gd name="T2" fmla="*/ 0 w 23529"/>
              <a:gd name="T3" fmla="*/ 2147483646 h 22805"/>
              <a:gd name="T4" fmla="*/ 2147483646 w 23529"/>
              <a:gd name="T5" fmla="*/ 2147483646 h 22805"/>
              <a:gd name="T6" fmla="*/ 0 60000 65536"/>
              <a:gd name="T7" fmla="*/ 0 60000 65536"/>
              <a:gd name="T8" fmla="*/ 0 60000 65536"/>
              <a:gd name="T9" fmla="*/ 0 w 23529"/>
              <a:gd name="T10" fmla="*/ 0 h 22805"/>
              <a:gd name="T11" fmla="*/ 23529 w 23529"/>
              <a:gd name="T12" fmla="*/ 22805 h 22805"/>
            </a:gdLst>
            <a:ahLst/>
            <a:cxnLst>
              <a:cxn ang="T6">
                <a:pos x="T0" y="T1"/>
              </a:cxn>
              <a:cxn ang="T7">
                <a:pos x="T2" y="T3"/>
              </a:cxn>
              <a:cxn ang="T8">
                <a:pos x="T4" y="T5"/>
              </a:cxn>
            </a:cxnLst>
            <a:rect l="T9" t="T10" r="T11" b="T12"/>
            <a:pathLst>
              <a:path w="23529" h="22805" fill="none" extrusionOk="0">
                <a:moveTo>
                  <a:pt x="23495" y="-1"/>
                </a:moveTo>
                <a:cubicBezTo>
                  <a:pt x="23517" y="401"/>
                  <a:pt x="23529" y="803"/>
                  <a:pt x="23529" y="1205"/>
                </a:cubicBezTo>
                <a:cubicBezTo>
                  <a:pt x="23529" y="13134"/>
                  <a:pt x="13858" y="22805"/>
                  <a:pt x="1929" y="22805"/>
                </a:cubicBezTo>
                <a:cubicBezTo>
                  <a:pt x="1285" y="22805"/>
                  <a:pt x="641" y="22776"/>
                  <a:pt x="0" y="22718"/>
                </a:cubicBezTo>
              </a:path>
              <a:path w="23529" h="22805" stroke="0" extrusionOk="0">
                <a:moveTo>
                  <a:pt x="23495" y="-1"/>
                </a:moveTo>
                <a:cubicBezTo>
                  <a:pt x="23517" y="401"/>
                  <a:pt x="23529" y="803"/>
                  <a:pt x="23529" y="1205"/>
                </a:cubicBezTo>
                <a:cubicBezTo>
                  <a:pt x="23529" y="13134"/>
                  <a:pt x="13858" y="22805"/>
                  <a:pt x="1929" y="22805"/>
                </a:cubicBezTo>
                <a:cubicBezTo>
                  <a:pt x="1285" y="22805"/>
                  <a:pt x="641" y="22776"/>
                  <a:pt x="0" y="22718"/>
                </a:cubicBezTo>
                <a:lnTo>
                  <a:pt x="1929" y="1205"/>
                </a:lnTo>
                <a:lnTo>
                  <a:pt x="23495" y="-1"/>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1485" name="Line 29"/>
          <p:cNvSpPr>
            <a:spLocks noChangeShapeType="1"/>
          </p:cNvSpPr>
          <p:nvPr/>
        </p:nvSpPr>
        <p:spPr bwMode="auto">
          <a:xfrm>
            <a:off x="5334000" y="2438400"/>
            <a:ext cx="3810000" cy="3581400"/>
          </a:xfrm>
          <a:prstGeom prst="line">
            <a:avLst/>
          </a:prstGeom>
          <a:noFill/>
          <a:ln w="38100">
            <a:solidFill>
              <a:srgbClr val="00CCFF"/>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0442" name="Arc 30"/>
          <p:cNvSpPr>
            <a:spLocks/>
          </p:cNvSpPr>
          <p:nvPr/>
        </p:nvSpPr>
        <p:spPr bwMode="auto">
          <a:xfrm>
            <a:off x="5991225" y="2973388"/>
            <a:ext cx="638175" cy="2014537"/>
          </a:xfrm>
          <a:custGeom>
            <a:avLst/>
            <a:gdLst>
              <a:gd name="T0" fmla="*/ 2147483646 w 21600"/>
              <a:gd name="T1" fmla="*/ 0 h 21982"/>
              <a:gd name="T2" fmla="*/ 2147483646 w 21600"/>
              <a:gd name="T3" fmla="*/ 2147483646 h 21982"/>
              <a:gd name="T4" fmla="*/ 0 w 21600"/>
              <a:gd name="T5" fmla="*/ 2147483646 h 21982"/>
              <a:gd name="T6" fmla="*/ 0 60000 65536"/>
              <a:gd name="T7" fmla="*/ 0 60000 65536"/>
              <a:gd name="T8" fmla="*/ 0 60000 65536"/>
              <a:gd name="T9" fmla="*/ 0 w 21600"/>
              <a:gd name="T10" fmla="*/ 0 h 21982"/>
              <a:gd name="T11" fmla="*/ 21600 w 21600"/>
              <a:gd name="T12" fmla="*/ 21982 h 21982"/>
            </a:gdLst>
            <a:ahLst/>
            <a:cxnLst>
              <a:cxn ang="T6">
                <a:pos x="T0" y="T1"/>
              </a:cxn>
              <a:cxn ang="T7">
                <a:pos x="T2" y="T3"/>
              </a:cxn>
              <a:cxn ang="T8">
                <a:pos x="T4" y="T5"/>
              </a:cxn>
            </a:cxnLst>
            <a:rect l="T9" t="T10" r="T11" b="T12"/>
            <a:pathLst>
              <a:path w="21600" h="21982" fill="none" extrusionOk="0">
                <a:moveTo>
                  <a:pt x="21566" y="-1"/>
                </a:moveTo>
                <a:cubicBezTo>
                  <a:pt x="21588" y="401"/>
                  <a:pt x="21600" y="803"/>
                  <a:pt x="21600" y="1205"/>
                </a:cubicBezTo>
                <a:cubicBezTo>
                  <a:pt x="21600" y="10860"/>
                  <a:pt x="15192" y="19342"/>
                  <a:pt x="5905" y="21982"/>
                </a:cubicBezTo>
              </a:path>
              <a:path w="21600" h="21982" stroke="0" extrusionOk="0">
                <a:moveTo>
                  <a:pt x="21566" y="-1"/>
                </a:moveTo>
                <a:cubicBezTo>
                  <a:pt x="21588" y="401"/>
                  <a:pt x="21600" y="803"/>
                  <a:pt x="21600" y="1205"/>
                </a:cubicBezTo>
                <a:cubicBezTo>
                  <a:pt x="21600" y="10860"/>
                  <a:pt x="15192" y="19342"/>
                  <a:pt x="5905" y="21982"/>
                </a:cubicBezTo>
                <a:lnTo>
                  <a:pt x="0" y="1205"/>
                </a:lnTo>
                <a:lnTo>
                  <a:pt x="21566" y="-1"/>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1487" name="Arc 31"/>
          <p:cNvSpPr>
            <a:spLocks/>
          </p:cNvSpPr>
          <p:nvPr/>
        </p:nvSpPr>
        <p:spPr bwMode="auto">
          <a:xfrm>
            <a:off x="6400800" y="3048000"/>
            <a:ext cx="638175" cy="2014538"/>
          </a:xfrm>
          <a:custGeom>
            <a:avLst/>
            <a:gdLst>
              <a:gd name="T0" fmla="*/ 2147483646 w 21600"/>
              <a:gd name="T1" fmla="*/ 0 h 21982"/>
              <a:gd name="T2" fmla="*/ 2147483646 w 21600"/>
              <a:gd name="T3" fmla="*/ 2147483646 h 21982"/>
              <a:gd name="T4" fmla="*/ 0 w 21600"/>
              <a:gd name="T5" fmla="*/ 2147483646 h 21982"/>
              <a:gd name="T6" fmla="*/ 0 60000 65536"/>
              <a:gd name="T7" fmla="*/ 0 60000 65536"/>
              <a:gd name="T8" fmla="*/ 0 60000 65536"/>
              <a:gd name="T9" fmla="*/ 0 w 21600"/>
              <a:gd name="T10" fmla="*/ 0 h 21982"/>
              <a:gd name="T11" fmla="*/ 21600 w 21600"/>
              <a:gd name="T12" fmla="*/ 21982 h 21982"/>
            </a:gdLst>
            <a:ahLst/>
            <a:cxnLst>
              <a:cxn ang="T6">
                <a:pos x="T0" y="T1"/>
              </a:cxn>
              <a:cxn ang="T7">
                <a:pos x="T2" y="T3"/>
              </a:cxn>
              <a:cxn ang="T8">
                <a:pos x="T4" y="T5"/>
              </a:cxn>
            </a:cxnLst>
            <a:rect l="T9" t="T10" r="T11" b="T12"/>
            <a:pathLst>
              <a:path w="21600" h="21982" fill="none" extrusionOk="0">
                <a:moveTo>
                  <a:pt x="21566" y="-1"/>
                </a:moveTo>
                <a:cubicBezTo>
                  <a:pt x="21588" y="401"/>
                  <a:pt x="21600" y="803"/>
                  <a:pt x="21600" y="1205"/>
                </a:cubicBezTo>
                <a:cubicBezTo>
                  <a:pt x="21600" y="10860"/>
                  <a:pt x="15192" y="19342"/>
                  <a:pt x="5905" y="21982"/>
                </a:cubicBezTo>
              </a:path>
              <a:path w="21600" h="21982" stroke="0" extrusionOk="0">
                <a:moveTo>
                  <a:pt x="21566" y="-1"/>
                </a:moveTo>
                <a:cubicBezTo>
                  <a:pt x="21588" y="401"/>
                  <a:pt x="21600" y="803"/>
                  <a:pt x="21600" y="1205"/>
                </a:cubicBezTo>
                <a:cubicBezTo>
                  <a:pt x="21600" y="10860"/>
                  <a:pt x="15192" y="19342"/>
                  <a:pt x="5905" y="21982"/>
                </a:cubicBezTo>
                <a:lnTo>
                  <a:pt x="0" y="1205"/>
                </a:lnTo>
                <a:lnTo>
                  <a:pt x="21566" y="-1"/>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1488" name="Line 32"/>
          <p:cNvSpPr>
            <a:spLocks noChangeShapeType="1"/>
          </p:cNvSpPr>
          <p:nvPr/>
        </p:nvSpPr>
        <p:spPr bwMode="auto">
          <a:xfrm flipH="1">
            <a:off x="533400" y="3962400"/>
            <a:ext cx="6400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31489" name="Line 33"/>
          <p:cNvSpPr>
            <a:spLocks noChangeShapeType="1"/>
          </p:cNvSpPr>
          <p:nvPr/>
        </p:nvSpPr>
        <p:spPr bwMode="auto">
          <a:xfrm flipH="1">
            <a:off x="533400" y="3657600"/>
            <a:ext cx="6019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0446" name="Text Box 34"/>
          <p:cNvSpPr txBox="1">
            <a:spLocks noChangeArrowheads="1"/>
          </p:cNvSpPr>
          <p:nvPr/>
        </p:nvSpPr>
        <p:spPr bwMode="auto">
          <a:xfrm>
            <a:off x="76200" y="33528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2</a:t>
            </a:r>
          </a:p>
        </p:txBody>
      </p:sp>
      <p:sp>
        <p:nvSpPr>
          <p:cNvPr id="60447" name="Text Box 35"/>
          <p:cNvSpPr txBox="1">
            <a:spLocks noChangeArrowheads="1"/>
          </p:cNvSpPr>
          <p:nvPr/>
        </p:nvSpPr>
        <p:spPr bwMode="auto">
          <a:xfrm>
            <a:off x="76200" y="37338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3</a:t>
            </a:r>
          </a:p>
        </p:txBody>
      </p:sp>
      <p:sp>
        <p:nvSpPr>
          <p:cNvPr id="60448" name="Text Box 36"/>
          <p:cNvSpPr txBox="1">
            <a:spLocks noChangeArrowheads="1"/>
          </p:cNvSpPr>
          <p:nvPr/>
        </p:nvSpPr>
        <p:spPr bwMode="auto">
          <a:xfrm>
            <a:off x="2819400" y="25908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SAC</a:t>
            </a:r>
            <a:r>
              <a:rPr lang="en-GB" altLang="en-US" sz="2400" b="1" baseline="-25000">
                <a:solidFill>
                  <a:srgbClr val="FF3300"/>
                </a:solidFill>
                <a:latin typeface="Times New Roman" panose="02020603050405020304" pitchFamily="18" charset="0"/>
              </a:rPr>
              <a:t>3</a:t>
            </a:r>
          </a:p>
        </p:txBody>
      </p:sp>
      <p:sp>
        <p:nvSpPr>
          <p:cNvPr id="60449" name="Text Box 37"/>
          <p:cNvSpPr txBox="1">
            <a:spLocks noChangeArrowheads="1"/>
          </p:cNvSpPr>
          <p:nvPr/>
        </p:nvSpPr>
        <p:spPr bwMode="auto">
          <a:xfrm>
            <a:off x="2209800" y="2133600"/>
            <a:ext cx="963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SMC</a:t>
            </a:r>
            <a:r>
              <a:rPr lang="en-GB" altLang="en-US" sz="2400" b="1" baseline="-25000">
                <a:solidFill>
                  <a:srgbClr val="FF3300"/>
                </a:solidFill>
                <a:latin typeface="Times New Roman" panose="02020603050405020304" pitchFamily="18" charset="0"/>
              </a:rPr>
              <a:t>3</a:t>
            </a:r>
          </a:p>
        </p:txBody>
      </p:sp>
      <p:sp>
        <p:nvSpPr>
          <p:cNvPr id="60450" name="Text Box 38"/>
          <p:cNvSpPr txBox="1">
            <a:spLocks noChangeArrowheads="1"/>
          </p:cNvSpPr>
          <p:nvPr/>
        </p:nvSpPr>
        <p:spPr bwMode="auto">
          <a:xfrm>
            <a:off x="6934200" y="2514600"/>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a:t>
            </a:r>
            <a:r>
              <a:rPr lang="en-GB" altLang="en-US" sz="2400" b="1" baseline="-25000">
                <a:solidFill>
                  <a:srgbClr val="FF3300"/>
                </a:solidFill>
                <a:latin typeface="Times New Roman" panose="02020603050405020304" pitchFamily="18" charset="0"/>
              </a:rPr>
              <a:t>2</a:t>
            </a:r>
            <a:endParaRPr lang="en-GB" altLang="en-US" sz="2400" b="1">
              <a:solidFill>
                <a:srgbClr val="FF3300"/>
              </a:solidFill>
              <a:latin typeface="Times New Roman" panose="02020603050405020304" pitchFamily="18" charset="0"/>
            </a:endParaRPr>
          </a:p>
        </p:txBody>
      </p:sp>
      <p:sp>
        <p:nvSpPr>
          <p:cNvPr id="60451" name="Text Box 39"/>
          <p:cNvSpPr txBox="1">
            <a:spLocks noChangeArrowheads="1"/>
          </p:cNvSpPr>
          <p:nvPr/>
        </p:nvSpPr>
        <p:spPr bwMode="auto">
          <a:xfrm>
            <a:off x="8305800" y="48006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a:t>
            </a:r>
            <a:r>
              <a:rPr lang="en-GB" altLang="en-US" sz="2400" b="1" baseline="-25000">
                <a:latin typeface="Times New Roman" panose="02020603050405020304" pitchFamily="18" charset="0"/>
              </a:rPr>
              <a:t>2</a:t>
            </a:r>
            <a:endParaRPr lang="en-GB" altLang="en-US" sz="2400" b="1">
              <a:latin typeface="Times New Roman" panose="02020603050405020304" pitchFamily="18" charset="0"/>
            </a:endParaRPr>
          </a:p>
        </p:txBody>
      </p:sp>
      <p:sp>
        <p:nvSpPr>
          <p:cNvPr id="531498" name="Line 42"/>
          <p:cNvSpPr>
            <a:spLocks noChangeShapeType="1"/>
          </p:cNvSpPr>
          <p:nvPr/>
        </p:nvSpPr>
        <p:spPr bwMode="auto">
          <a:xfrm>
            <a:off x="5562600" y="3276600"/>
            <a:ext cx="533400" cy="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1499" name="Line 43"/>
          <p:cNvSpPr>
            <a:spLocks noChangeShapeType="1"/>
          </p:cNvSpPr>
          <p:nvPr/>
        </p:nvSpPr>
        <p:spPr bwMode="auto">
          <a:xfrm flipV="1">
            <a:off x="3505200" y="3733800"/>
            <a:ext cx="0" cy="53340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1500" name="Line 44"/>
          <p:cNvSpPr>
            <a:spLocks noChangeShapeType="1"/>
          </p:cNvSpPr>
          <p:nvPr/>
        </p:nvSpPr>
        <p:spPr bwMode="auto">
          <a:xfrm>
            <a:off x="6705600" y="3276600"/>
            <a:ext cx="381000" cy="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1501" name="Line 45"/>
          <p:cNvSpPr>
            <a:spLocks noChangeShapeType="1"/>
          </p:cNvSpPr>
          <p:nvPr/>
        </p:nvSpPr>
        <p:spPr bwMode="auto">
          <a:xfrm>
            <a:off x="3886200" y="3581400"/>
            <a:ext cx="0" cy="38100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14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148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3149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148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150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148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3146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3148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3150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314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1468" grpId="0" animBg="1"/>
      <p:bldP spid="531484" grpId="0" animBg="1"/>
      <p:bldP spid="531485" grpId="0" animBg="1"/>
      <p:bldP spid="531487" grpId="0" animBg="1"/>
      <p:bldP spid="531488" grpId="0" animBg="1"/>
      <p:bldP spid="531489" grpId="0" animBg="1"/>
      <p:bldP spid="531498" grpId="0" animBg="1"/>
      <p:bldP spid="531499" grpId="0" animBg="1"/>
      <p:bldP spid="531500" grpId="0" animBg="1"/>
      <p:bldP spid="531501"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7FE00AB2-3D78-467A-BAB1-B9941FE8A57C}" type="slidenum">
              <a:rPr lang="en-CA" altLang="en-US" sz="1400" smtClean="0"/>
              <a:pPr>
                <a:spcBef>
                  <a:spcPct val="0"/>
                </a:spcBef>
                <a:buFontTx/>
                <a:buNone/>
              </a:pPr>
              <a:t>57</a:t>
            </a:fld>
            <a:endParaRPr lang="en-CA" altLang="en-US" sz="1400" smtClean="0"/>
          </a:p>
        </p:txBody>
      </p:sp>
      <p:sp>
        <p:nvSpPr>
          <p:cNvPr id="61443" name="WordArt 2"/>
          <p:cNvSpPr>
            <a:spLocks noChangeArrowheads="1" noChangeShapeType="1" noTextEdit="1"/>
          </p:cNvSpPr>
          <p:nvPr/>
        </p:nvSpPr>
        <p:spPr bwMode="auto">
          <a:xfrm>
            <a:off x="457200" y="228600"/>
            <a:ext cx="8448675" cy="11144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a:solidFill>
                  <a:schemeClr val="tx2"/>
                </a:solidFill>
                <a:effectLst>
                  <a:outerShdw dist="45791" dir="2021404" algn="ctr" rotWithShape="0">
                    <a:srgbClr val="C0C0C0"/>
                  </a:outerShdw>
                </a:effectLst>
                <a:cs typeface="Times New Roman" panose="02020603050405020304" pitchFamily="18" charset="0"/>
              </a:rPr>
              <a:t>Decreasing Cost </a:t>
            </a:r>
            <a:r>
              <a:rPr lang="en-CA" sz="3600" kern="10" dirty="0" smtClean="0">
                <a:solidFill>
                  <a:schemeClr val="tx2"/>
                </a:solidFill>
                <a:effectLst>
                  <a:outerShdw dist="45791" dir="2021404" algn="ctr" rotWithShape="0">
                    <a:srgbClr val="C0C0C0"/>
                  </a:outerShdw>
                </a:effectLst>
                <a:cs typeface="Times New Roman" panose="02020603050405020304" pitchFamily="18" charset="0"/>
              </a:rPr>
              <a:t>Industry</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530435" name="Text Box 3"/>
          <p:cNvSpPr txBox="1">
            <a:spLocks noChangeArrowheads="1"/>
          </p:cNvSpPr>
          <p:nvPr/>
        </p:nvSpPr>
        <p:spPr bwMode="auto">
          <a:xfrm>
            <a:off x="0" y="1752600"/>
            <a:ext cx="91440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236538" algn="l"/>
              </a:tabLst>
              <a:defRPr sz="3200">
                <a:solidFill>
                  <a:schemeClr val="tx1"/>
                </a:solidFill>
                <a:latin typeface="Arial" panose="020B0604020202020204" pitchFamily="34" charset="0"/>
              </a:defRPr>
            </a:lvl1pPr>
            <a:lvl2pPr marL="114300">
              <a:spcBef>
                <a:spcPct val="20000"/>
              </a:spcBef>
              <a:buChar char="–"/>
              <a:tabLst>
                <a:tab pos="236538" algn="l"/>
              </a:tabLst>
              <a:defRPr sz="3200">
                <a:solidFill>
                  <a:schemeClr val="tx1"/>
                </a:solidFill>
                <a:latin typeface="Arial" panose="020B0604020202020204" pitchFamily="34" charset="0"/>
              </a:defRPr>
            </a:lvl2pPr>
            <a:lvl3pPr marL="1143000" indent="-228600">
              <a:spcBef>
                <a:spcPct val="20000"/>
              </a:spcBef>
              <a:buChar char="•"/>
              <a:tabLst>
                <a:tab pos="236538" algn="l"/>
              </a:tabLst>
              <a:defRPr sz="3200">
                <a:solidFill>
                  <a:schemeClr val="tx1"/>
                </a:solidFill>
                <a:latin typeface="Arial" panose="020B0604020202020204" pitchFamily="34" charset="0"/>
              </a:defRPr>
            </a:lvl3pPr>
            <a:lvl4pPr marL="1600200" indent="-228600">
              <a:spcBef>
                <a:spcPct val="20000"/>
              </a:spcBef>
              <a:buChar char="–"/>
              <a:tabLst>
                <a:tab pos="236538" algn="l"/>
              </a:tabLst>
              <a:defRPr sz="3200">
                <a:solidFill>
                  <a:schemeClr val="tx1"/>
                </a:solidFill>
                <a:latin typeface="Arial" panose="020B0604020202020204" pitchFamily="34" charset="0"/>
              </a:defRPr>
            </a:lvl4pPr>
            <a:lvl5pPr marL="2057400" indent="-228600">
              <a:spcBef>
                <a:spcPct val="20000"/>
              </a:spcBef>
              <a:buChar char="»"/>
              <a:tabLst>
                <a:tab pos="236538" algn="l"/>
              </a:tabLst>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36538" algn="l"/>
              </a:tabLst>
              <a:defRPr sz="3200">
                <a:solidFill>
                  <a:schemeClr val="tx1"/>
                </a:solidFill>
                <a:latin typeface="Arial" panose="020B0604020202020204" pitchFamily="34" charset="0"/>
              </a:defRPr>
            </a:lvl9pPr>
          </a:lstStyle>
          <a:p>
            <a:pPr>
              <a:spcBef>
                <a:spcPct val="0"/>
              </a:spcBef>
            </a:pPr>
            <a:r>
              <a:rPr lang="en-CA" altLang="en-US"/>
              <a:t>Some industries require a small amount of an expensive/rare input</a:t>
            </a:r>
          </a:p>
          <a:p>
            <a:pPr>
              <a:spcBef>
                <a:spcPct val="0"/>
              </a:spcBef>
              <a:buFontTx/>
              <a:buNone/>
            </a:pPr>
            <a:r>
              <a:rPr lang="en-CA" altLang="en-US"/>
              <a:t>	-ie: Liquid Nitrogen computer cooling</a:t>
            </a:r>
          </a:p>
          <a:p>
            <a:pPr>
              <a:spcBef>
                <a:spcPct val="0"/>
              </a:spcBef>
            </a:pPr>
            <a:endParaRPr lang="en-CA" altLang="en-US"/>
          </a:p>
          <a:p>
            <a:pPr>
              <a:spcBef>
                <a:spcPct val="0"/>
              </a:spcBef>
            </a:pPr>
            <a:r>
              <a:rPr lang="en-CA" altLang="en-US"/>
              <a:t>An increase in input demand may drive down input prices by reducing </a:t>
            </a:r>
            <a:r>
              <a:rPr lang="en-CA" altLang="en-US" u="sng"/>
              <a:t>input</a:t>
            </a:r>
            <a:r>
              <a:rPr lang="en-CA" altLang="en-US"/>
              <a:t> AC</a:t>
            </a:r>
          </a:p>
          <a:p>
            <a:pPr>
              <a:spcBef>
                <a:spcPct val="0"/>
              </a:spcBef>
            </a:pPr>
            <a:endParaRPr lang="en-CA" altLang="en-US"/>
          </a:p>
          <a:p>
            <a:pPr>
              <a:spcBef>
                <a:spcPct val="0"/>
              </a:spcBef>
            </a:pPr>
            <a:r>
              <a:rPr lang="en-CA" altLang="en-US"/>
              <a:t>A DECREASING COST INDUSTRY is an industry where increases in output decrease the price of inputs</a:t>
            </a:r>
          </a:p>
          <a:p>
            <a:pPr lvl="1">
              <a:spcBef>
                <a:spcPct val="0"/>
              </a:spcBef>
              <a:buFontTx/>
              <a:buNone/>
            </a:pPr>
            <a:endParaRPr lang="en-US" altLang="en-US"/>
          </a:p>
          <a:p>
            <a:pPr>
              <a:spcBef>
                <a:spcPct val="50000"/>
              </a:spcBef>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04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043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04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0435"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01805DB-192D-47AB-AB5B-4B469A64B9F5}" type="slidenum">
              <a:rPr lang="en-CA" altLang="en-US" sz="1400" smtClean="0"/>
              <a:pPr>
                <a:spcBef>
                  <a:spcPct val="0"/>
                </a:spcBef>
                <a:buFontTx/>
                <a:buNone/>
              </a:pPr>
              <a:t>58</a:t>
            </a:fld>
            <a:endParaRPr lang="en-CA" altLang="en-US" sz="1400" smtClean="0"/>
          </a:p>
        </p:txBody>
      </p:sp>
      <p:sp>
        <p:nvSpPr>
          <p:cNvPr id="62467" name="Text Box 2"/>
          <p:cNvSpPr txBox="1">
            <a:spLocks noChangeArrowheads="1"/>
          </p:cNvSpPr>
          <p:nvPr/>
        </p:nvSpPr>
        <p:spPr bwMode="auto">
          <a:xfrm>
            <a:off x="0" y="0"/>
            <a:ext cx="8458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b="1" i="1">
                <a:latin typeface="Times New Roman" panose="02020603050405020304" pitchFamily="18" charset="0"/>
              </a:rPr>
              <a:t>-Demand increases to D</a:t>
            </a:r>
            <a:r>
              <a:rPr lang="en-US" altLang="en-US" b="1" i="1" baseline="-25000">
                <a:latin typeface="Times New Roman" panose="02020603050405020304" pitchFamily="18" charset="0"/>
              </a:rPr>
              <a:t>2</a:t>
            </a:r>
            <a:r>
              <a:rPr lang="en-US" altLang="en-US" b="1" i="1">
                <a:latin typeface="Times New Roman" panose="02020603050405020304" pitchFamily="18" charset="0"/>
              </a:rPr>
              <a:t>, Price rises to P</a:t>
            </a:r>
            <a:r>
              <a:rPr lang="en-US" altLang="en-US" b="1" i="1" baseline="-25000">
                <a:latin typeface="Times New Roman" panose="02020603050405020304" pitchFamily="18" charset="0"/>
              </a:rPr>
              <a:t>2</a:t>
            </a:r>
            <a:r>
              <a:rPr lang="en-US" altLang="en-US" b="1" i="1">
                <a:latin typeface="Times New Roman" panose="02020603050405020304" pitchFamily="18" charset="0"/>
              </a:rPr>
              <a:t/>
            </a:r>
            <a:br>
              <a:rPr lang="en-US" altLang="en-US" b="1" i="1">
                <a:latin typeface="Times New Roman" panose="02020603050405020304" pitchFamily="18" charset="0"/>
              </a:rPr>
            </a:br>
            <a:r>
              <a:rPr lang="en-US" altLang="en-US" b="1" i="1">
                <a:latin typeface="Times New Roman" panose="02020603050405020304" pitchFamily="18" charset="0"/>
              </a:rPr>
              <a:t>-New firms enter, Supply increases to S</a:t>
            </a:r>
            <a:r>
              <a:rPr lang="en-US" altLang="en-US" b="1" i="1" baseline="-25000">
                <a:latin typeface="Times New Roman" panose="02020603050405020304" pitchFamily="18" charset="0"/>
              </a:rPr>
              <a:t>2</a:t>
            </a:r>
            <a:r>
              <a:rPr lang="en-US" altLang="en-US" b="1" i="1">
                <a:latin typeface="Times New Roman" panose="02020603050405020304" pitchFamily="18" charset="0"/>
              </a:rPr>
              <a:t>, decreasing costs and lowering price to P</a:t>
            </a:r>
            <a:r>
              <a:rPr lang="en-US" altLang="en-US" b="1" i="1" baseline="-25000">
                <a:latin typeface="Times New Roman" panose="02020603050405020304" pitchFamily="18" charset="0"/>
              </a:rPr>
              <a:t>3</a:t>
            </a:r>
            <a:r>
              <a:rPr lang="en-US" altLang="en-US" b="1" i="1">
                <a:latin typeface="Times New Roman" panose="02020603050405020304" pitchFamily="18" charset="0"/>
              </a:rPr>
              <a:t> </a:t>
            </a:r>
            <a:r>
              <a:rPr lang="en-US" altLang="en-US" b="1" i="1" u="sng">
                <a:latin typeface="Times New Roman" panose="02020603050405020304" pitchFamily="18" charset="0"/>
              </a:rPr>
              <a:t>(&lt;P</a:t>
            </a:r>
            <a:r>
              <a:rPr lang="en-US" altLang="en-US" b="1" i="1" u="sng" baseline="-25000">
                <a:latin typeface="Times New Roman" panose="02020603050405020304" pitchFamily="18" charset="0"/>
              </a:rPr>
              <a:t>1</a:t>
            </a:r>
            <a:r>
              <a:rPr lang="en-US" altLang="en-US" b="1" i="1" u="sng">
                <a:latin typeface="Times New Roman" panose="02020603050405020304" pitchFamily="18" charset="0"/>
              </a:rPr>
              <a:t>)</a:t>
            </a:r>
            <a:endParaRPr lang="en-US" altLang="en-US" b="1" i="1" u="sng" baseline="-25000">
              <a:latin typeface="Times New Roman" panose="02020603050405020304" pitchFamily="18" charset="0"/>
            </a:endParaRPr>
          </a:p>
        </p:txBody>
      </p:sp>
      <p:sp>
        <p:nvSpPr>
          <p:cNvPr id="62468" name="Text Box 3"/>
          <p:cNvSpPr txBox="1">
            <a:spLocks noChangeArrowheads="1"/>
          </p:cNvSpPr>
          <p:nvPr/>
        </p:nvSpPr>
        <p:spPr bwMode="auto">
          <a:xfrm>
            <a:off x="609600" y="61722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sz="2400" u="sng">
                <a:latin typeface="Tahoma" panose="020B0604030504040204" pitchFamily="34" charset="0"/>
              </a:rPr>
              <a:t>Typical Firm</a:t>
            </a:r>
            <a:r>
              <a:rPr lang="en-US" altLang="en-US" sz="2400">
                <a:latin typeface="Tahoma" panose="020B0604030504040204" pitchFamily="34" charset="0"/>
              </a:rPr>
              <a:t>            			 </a:t>
            </a:r>
            <a:r>
              <a:rPr lang="en-US" altLang="en-US" sz="2400" u="sng">
                <a:latin typeface="Tahoma" panose="020B0604030504040204" pitchFamily="34" charset="0"/>
              </a:rPr>
              <a:t>Market</a:t>
            </a:r>
            <a:endParaRPr lang="en-US" altLang="en-US" sz="2400" i="1" u="sng">
              <a:latin typeface="Times New Roman" panose="02020603050405020304" pitchFamily="18" charset="0"/>
            </a:endParaRPr>
          </a:p>
        </p:txBody>
      </p:sp>
      <p:sp>
        <p:nvSpPr>
          <p:cNvPr id="62469" name="Line 4"/>
          <p:cNvSpPr>
            <a:spLocks noChangeShapeType="1"/>
          </p:cNvSpPr>
          <p:nvPr/>
        </p:nvSpPr>
        <p:spPr bwMode="auto">
          <a:xfrm>
            <a:off x="533400" y="6172200"/>
            <a:ext cx="37338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2470" name="Line 5"/>
          <p:cNvSpPr>
            <a:spLocks noChangeShapeType="1"/>
          </p:cNvSpPr>
          <p:nvPr/>
        </p:nvSpPr>
        <p:spPr bwMode="auto">
          <a:xfrm flipV="1">
            <a:off x="5334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2471" name="Line 6"/>
          <p:cNvSpPr>
            <a:spLocks noChangeShapeType="1"/>
          </p:cNvSpPr>
          <p:nvPr/>
        </p:nvSpPr>
        <p:spPr bwMode="auto">
          <a:xfrm>
            <a:off x="5334000" y="6172200"/>
            <a:ext cx="3657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2472" name="Line 7"/>
          <p:cNvSpPr>
            <a:spLocks noChangeShapeType="1"/>
          </p:cNvSpPr>
          <p:nvPr/>
        </p:nvSpPr>
        <p:spPr bwMode="auto">
          <a:xfrm flipV="1">
            <a:off x="5334000" y="1981200"/>
            <a:ext cx="0" cy="4191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2473" name="Line 8"/>
          <p:cNvSpPr>
            <a:spLocks noChangeShapeType="1"/>
          </p:cNvSpPr>
          <p:nvPr/>
        </p:nvSpPr>
        <p:spPr bwMode="auto">
          <a:xfrm>
            <a:off x="5334000" y="3276600"/>
            <a:ext cx="3048000" cy="2895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2474" name="Line 9"/>
          <p:cNvSpPr>
            <a:spLocks noChangeShapeType="1"/>
          </p:cNvSpPr>
          <p:nvPr/>
        </p:nvSpPr>
        <p:spPr bwMode="auto">
          <a:xfrm flipH="1">
            <a:off x="533400" y="4419600"/>
            <a:ext cx="6019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2475" name="Arc 10"/>
          <p:cNvSpPr>
            <a:spLocks/>
          </p:cNvSpPr>
          <p:nvPr/>
        </p:nvSpPr>
        <p:spPr bwMode="auto">
          <a:xfrm>
            <a:off x="1447800" y="3478213"/>
            <a:ext cx="1354138" cy="941387"/>
          </a:xfrm>
          <a:custGeom>
            <a:avLst/>
            <a:gdLst>
              <a:gd name="T0" fmla="*/ 2147483646 w 42804"/>
              <a:gd name="T1" fmla="*/ 0 h 22238"/>
              <a:gd name="T2" fmla="*/ 0 w 42804"/>
              <a:gd name="T3" fmla="*/ 2147483646 h 22238"/>
              <a:gd name="T4" fmla="*/ 2147483646 w 42804"/>
              <a:gd name="T5" fmla="*/ 2147483646 h 22238"/>
              <a:gd name="T6" fmla="*/ 0 60000 65536"/>
              <a:gd name="T7" fmla="*/ 0 60000 65536"/>
              <a:gd name="T8" fmla="*/ 0 60000 65536"/>
              <a:gd name="T9" fmla="*/ 0 w 42804"/>
              <a:gd name="T10" fmla="*/ 0 h 22238"/>
              <a:gd name="T11" fmla="*/ 42804 w 42804"/>
              <a:gd name="T12" fmla="*/ 22238 h 22238"/>
            </a:gdLst>
            <a:ahLst/>
            <a:cxnLst>
              <a:cxn ang="T6">
                <a:pos x="T0" y="T1"/>
              </a:cxn>
              <a:cxn ang="T7">
                <a:pos x="T2" y="T3"/>
              </a:cxn>
              <a:cxn ang="T8">
                <a:pos x="T4" y="T5"/>
              </a:cxn>
            </a:cxnLst>
            <a:rect l="T9" t="T10" r="T11" b="T12"/>
            <a:pathLst>
              <a:path w="42804" h="22238" fill="none" extrusionOk="0">
                <a:moveTo>
                  <a:pt x="42794" y="0"/>
                </a:moveTo>
                <a:cubicBezTo>
                  <a:pt x="42800" y="212"/>
                  <a:pt x="42804" y="425"/>
                  <a:pt x="42804" y="638"/>
                </a:cubicBezTo>
                <a:cubicBezTo>
                  <a:pt x="42804" y="12567"/>
                  <a:pt x="33133" y="22238"/>
                  <a:pt x="21204" y="22238"/>
                </a:cubicBezTo>
                <a:cubicBezTo>
                  <a:pt x="10862" y="22238"/>
                  <a:pt x="1972" y="14908"/>
                  <a:pt x="0" y="4756"/>
                </a:cubicBezTo>
              </a:path>
              <a:path w="42804" h="22238" stroke="0" extrusionOk="0">
                <a:moveTo>
                  <a:pt x="42794" y="0"/>
                </a:moveTo>
                <a:cubicBezTo>
                  <a:pt x="42800" y="212"/>
                  <a:pt x="42804" y="425"/>
                  <a:pt x="42804" y="638"/>
                </a:cubicBezTo>
                <a:cubicBezTo>
                  <a:pt x="42804" y="12567"/>
                  <a:pt x="33133" y="22238"/>
                  <a:pt x="21204" y="22238"/>
                </a:cubicBezTo>
                <a:cubicBezTo>
                  <a:pt x="10862" y="22238"/>
                  <a:pt x="1972" y="14908"/>
                  <a:pt x="0" y="4756"/>
                </a:cubicBezTo>
                <a:lnTo>
                  <a:pt x="21204" y="638"/>
                </a:lnTo>
                <a:lnTo>
                  <a:pt x="42794" y="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3515" name="Arc 11"/>
          <p:cNvSpPr>
            <a:spLocks/>
          </p:cNvSpPr>
          <p:nvPr/>
        </p:nvSpPr>
        <p:spPr bwMode="auto">
          <a:xfrm>
            <a:off x="1295400" y="3841750"/>
            <a:ext cx="1981200" cy="958850"/>
          </a:xfrm>
          <a:custGeom>
            <a:avLst/>
            <a:gdLst>
              <a:gd name="T0" fmla="*/ 2147483646 w 41664"/>
              <a:gd name="T1" fmla="*/ 2147483646 h 21600"/>
              <a:gd name="T2" fmla="*/ 0 w 41664"/>
              <a:gd name="T3" fmla="*/ 2147483646 h 21600"/>
              <a:gd name="T4" fmla="*/ 2147483646 w 41664"/>
              <a:gd name="T5" fmla="*/ 0 h 21600"/>
              <a:gd name="T6" fmla="*/ 0 60000 65536"/>
              <a:gd name="T7" fmla="*/ 0 60000 65536"/>
              <a:gd name="T8" fmla="*/ 0 60000 65536"/>
              <a:gd name="T9" fmla="*/ 0 w 41664"/>
              <a:gd name="T10" fmla="*/ 0 h 21600"/>
              <a:gd name="T11" fmla="*/ 41664 w 41664"/>
              <a:gd name="T12" fmla="*/ 21600 h 21600"/>
            </a:gdLst>
            <a:ahLst/>
            <a:cxnLst>
              <a:cxn ang="T6">
                <a:pos x="T0" y="T1"/>
              </a:cxn>
              <a:cxn ang="T7">
                <a:pos x="T2" y="T3"/>
              </a:cxn>
              <a:cxn ang="T8">
                <a:pos x="T4" y="T5"/>
              </a:cxn>
            </a:cxnLst>
            <a:rect l="T9" t="T10" r="T11" b="T12"/>
            <a:pathLst>
              <a:path w="41664" h="21600" fill="none" extrusionOk="0">
                <a:moveTo>
                  <a:pt x="41664" y="2123"/>
                </a:moveTo>
                <a:cubicBezTo>
                  <a:pt x="40572" y="13176"/>
                  <a:pt x="31276" y="21599"/>
                  <a:pt x="20169" y="21600"/>
                </a:cubicBezTo>
                <a:cubicBezTo>
                  <a:pt x="11222" y="21600"/>
                  <a:pt x="3202" y="16085"/>
                  <a:pt x="0" y="7731"/>
                </a:cubicBezTo>
              </a:path>
              <a:path w="41664" h="21600" stroke="0" extrusionOk="0">
                <a:moveTo>
                  <a:pt x="41664" y="2123"/>
                </a:moveTo>
                <a:cubicBezTo>
                  <a:pt x="40572" y="13176"/>
                  <a:pt x="31276" y="21599"/>
                  <a:pt x="20169" y="21600"/>
                </a:cubicBezTo>
                <a:cubicBezTo>
                  <a:pt x="11222" y="21600"/>
                  <a:pt x="3202" y="16085"/>
                  <a:pt x="0" y="7731"/>
                </a:cubicBezTo>
                <a:lnTo>
                  <a:pt x="20169" y="0"/>
                </a:lnTo>
                <a:lnTo>
                  <a:pt x="41664" y="2123"/>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2477" name="Arc 12"/>
          <p:cNvSpPr>
            <a:spLocks/>
          </p:cNvSpPr>
          <p:nvPr/>
        </p:nvSpPr>
        <p:spPr bwMode="auto">
          <a:xfrm>
            <a:off x="1590675" y="2971800"/>
            <a:ext cx="695325" cy="2089150"/>
          </a:xfrm>
          <a:custGeom>
            <a:avLst/>
            <a:gdLst>
              <a:gd name="T0" fmla="*/ 2147483646 w 23529"/>
              <a:gd name="T1" fmla="*/ 0 h 22805"/>
              <a:gd name="T2" fmla="*/ 0 w 23529"/>
              <a:gd name="T3" fmla="*/ 2147483646 h 22805"/>
              <a:gd name="T4" fmla="*/ 2147483646 w 23529"/>
              <a:gd name="T5" fmla="*/ 2147483646 h 22805"/>
              <a:gd name="T6" fmla="*/ 0 60000 65536"/>
              <a:gd name="T7" fmla="*/ 0 60000 65536"/>
              <a:gd name="T8" fmla="*/ 0 60000 65536"/>
              <a:gd name="T9" fmla="*/ 0 w 23529"/>
              <a:gd name="T10" fmla="*/ 0 h 22805"/>
              <a:gd name="T11" fmla="*/ 23529 w 23529"/>
              <a:gd name="T12" fmla="*/ 22805 h 22805"/>
            </a:gdLst>
            <a:ahLst/>
            <a:cxnLst>
              <a:cxn ang="T6">
                <a:pos x="T0" y="T1"/>
              </a:cxn>
              <a:cxn ang="T7">
                <a:pos x="T2" y="T3"/>
              </a:cxn>
              <a:cxn ang="T8">
                <a:pos x="T4" y="T5"/>
              </a:cxn>
            </a:cxnLst>
            <a:rect l="T9" t="T10" r="T11" b="T12"/>
            <a:pathLst>
              <a:path w="23529" h="22805" fill="none" extrusionOk="0">
                <a:moveTo>
                  <a:pt x="23495" y="-1"/>
                </a:moveTo>
                <a:cubicBezTo>
                  <a:pt x="23517" y="401"/>
                  <a:pt x="23529" y="803"/>
                  <a:pt x="23529" y="1205"/>
                </a:cubicBezTo>
                <a:cubicBezTo>
                  <a:pt x="23529" y="13134"/>
                  <a:pt x="13858" y="22805"/>
                  <a:pt x="1929" y="22805"/>
                </a:cubicBezTo>
                <a:cubicBezTo>
                  <a:pt x="1285" y="22805"/>
                  <a:pt x="641" y="22776"/>
                  <a:pt x="0" y="22718"/>
                </a:cubicBezTo>
              </a:path>
              <a:path w="23529" h="22805" stroke="0" extrusionOk="0">
                <a:moveTo>
                  <a:pt x="23495" y="-1"/>
                </a:moveTo>
                <a:cubicBezTo>
                  <a:pt x="23517" y="401"/>
                  <a:pt x="23529" y="803"/>
                  <a:pt x="23529" y="1205"/>
                </a:cubicBezTo>
                <a:cubicBezTo>
                  <a:pt x="23529" y="13134"/>
                  <a:pt x="13858" y="22805"/>
                  <a:pt x="1929" y="22805"/>
                </a:cubicBezTo>
                <a:cubicBezTo>
                  <a:pt x="1285" y="22805"/>
                  <a:pt x="641" y="22776"/>
                  <a:pt x="0" y="22718"/>
                </a:cubicBezTo>
                <a:lnTo>
                  <a:pt x="1929" y="1205"/>
                </a:lnTo>
                <a:lnTo>
                  <a:pt x="23495" y="-1"/>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2478" name="Text Box 13"/>
          <p:cNvSpPr txBox="1">
            <a:spLocks noChangeArrowheads="1"/>
          </p:cNvSpPr>
          <p:nvPr/>
        </p:nvSpPr>
        <p:spPr bwMode="auto">
          <a:xfrm>
            <a:off x="7086600" y="54864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a:t>
            </a:r>
            <a:r>
              <a:rPr lang="en-GB" altLang="en-US" sz="2400" b="1" baseline="-25000">
                <a:latin typeface="Times New Roman" panose="02020603050405020304" pitchFamily="18" charset="0"/>
              </a:rPr>
              <a:t>1</a:t>
            </a:r>
            <a:endParaRPr lang="en-GB" altLang="en-US" sz="2400" b="1">
              <a:latin typeface="Times New Roman" panose="02020603050405020304" pitchFamily="18" charset="0"/>
            </a:endParaRPr>
          </a:p>
        </p:txBody>
      </p:sp>
      <p:sp>
        <p:nvSpPr>
          <p:cNvPr id="62479" name="Text Box 14"/>
          <p:cNvSpPr txBox="1">
            <a:spLocks noChangeArrowheads="1"/>
          </p:cNvSpPr>
          <p:nvPr/>
        </p:nvSpPr>
        <p:spPr bwMode="auto">
          <a:xfrm>
            <a:off x="6248400" y="2362200"/>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t>
            </a:r>
            <a:r>
              <a:rPr lang="en-GB" altLang="en-US" sz="2400" b="1" baseline="-25000">
                <a:latin typeface="Times New Roman" panose="02020603050405020304" pitchFamily="18" charset="0"/>
              </a:rPr>
              <a:t>1</a:t>
            </a:r>
            <a:endParaRPr lang="en-GB" altLang="en-US" sz="2400" b="1">
              <a:latin typeface="Times New Roman" panose="02020603050405020304" pitchFamily="18" charset="0"/>
            </a:endParaRPr>
          </a:p>
        </p:txBody>
      </p:sp>
      <p:sp>
        <p:nvSpPr>
          <p:cNvPr id="62480" name="Text Box 15"/>
          <p:cNvSpPr txBox="1">
            <a:spLocks noChangeArrowheads="1"/>
          </p:cNvSpPr>
          <p:nvPr/>
        </p:nvSpPr>
        <p:spPr bwMode="auto">
          <a:xfrm>
            <a:off x="2971800" y="31242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SAC</a:t>
            </a:r>
            <a:r>
              <a:rPr lang="en-GB" altLang="en-US" sz="2400" b="1" baseline="-25000">
                <a:latin typeface="Times New Roman" panose="02020603050405020304" pitchFamily="18" charset="0"/>
              </a:rPr>
              <a:t>1</a:t>
            </a:r>
          </a:p>
        </p:txBody>
      </p:sp>
      <p:sp>
        <p:nvSpPr>
          <p:cNvPr id="62481" name="Text Box 16"/>
          <p:cNvSpPr txBox="1">
            <a:spLocks noChangeArrowheads="1"/>
          </p:cNvSpPr>
          <p:nvPr/>
        </p:nvSpPr>
        <p:spPr bwMode="auto">
          <a:xfrm>
            <a:off x="1905000" y="2438400"/>
            <a:ext cx="963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r>
              <a:rPr lang="en-GB" altLang="en-US" sz="2400" b="1" baseline="-25000">
                <a:latin typeface="Times New Roman" panose="02020603050405020304" pitchFamily="18" charset="0"/>
              </a:rPr>
              <a:t>1</a:t>
            </a:r>
          </a:p>
        </p:txBody>
      </p:sp>
      <p:sp>
        <p:nvSpPr>
          <p:cNvPr id="62482" name="Text Box 17"/>
          <p:cNvSpPr txBox="1">
            <a:spLocks noChangeArrowheads="1"/>
          </p:cNvSpPr>
          <p:nvPr/>
        </p:nvSpPr>
        <p:spPr bwMode="auto">
          <a:xfrm>
            <a:off x="0" y="41148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1</a:t>
            </a:r>
          </a:p>
        </p:txBody>
      </p:sp>
      <p:sp>
        <p:nvSpPr>
          <p:cNvPr id="62483" name="Text Box 18"/>
          <p:cNvSpPr txBox="1">
            <a:spLocks noChangeArrowheads="1"/>
          </p:cNvSpPr>
          <p:nvPr/>
        </p:nvSpPr>
        <p:spPr bwMode="auto">
          <a:xfrm>
            <a:off x="4022725" y="62134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62484" name="Text Box 19"/>
          <p:cNvSpPr txBox="1">
            <a:spLocks noChangeArrowheads="1"/>
          </p:cNvSpPr>
          <p:nvPr/>
        </p:nvSpPr>
        <p:spPr bwMode="auto">
          <a:xfrm>
            <a:off x="8594725" y="6213475"/>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62485" name="Text Box 20"/>
          <p:cNvSpPr txBox="1">
            <a:spLocks noChangeArrowheads="1"/>
          </p:cNvSpPr>
          <p:nvPr/>
        </p:nvSpPr>
        <p:spPr bwMode="auto">
          <a:xfrm>
            <a:off x="50133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62486" name="Text Box 21"/>
          <p:cNvSpPr txBox="1">
            <a:spLocks noChangeArrowheads="1"/>
          </p:cNvSpPr>
          <p:nvPr/>
        </p:nvSpPr>
        <p:spPr bwMode="auto">
          <a:xfrm>
            <a:off x="212725" y="1489075"/>
            <a:ext cx="94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$/unit</a:t>
            </a:r>
          </a:p>
        </p:txBody>
      </p:sp>
      <p:sp>
        <p:nvSpPr>
          <p:cNvPr id="62487" name="Line 22"/>
          <p:cNvSpPr>
            <a:spLocks noChangeShapeType="1"/>
          </p:cNvSpPr>
          <p:nvPr/>
        </p:nvSpPr>
        <p:spPr bwMode="auto">
          <a:xfrm>
            <a:off x="6477000" y="4419600"/>
            <a:ext cx="0" cy="1752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33527" name="Arc 23"/>
          <p:cNvSpPr>
            <a:spLocks/>
          </p:cNvSpPr>
          <p:nvPr/>
        </p:nvSpPr>
        <p:spPr bwMode="auto">
          <a:xfrm>
            <a:off x="1828800" y="3048000"/>
            <a:ext cx="695325" cy="2089150"/>
          </a:xfrm>
          <a:custGeom>
            <a:avLst/>
            <a:gdLst>
              <a:gd name="T0" fmla="*/ 2147483646 w 23529"/>
              <a:gd name="T1" fmla="*/ 0 h 22805"/>
              <a:gd name="T2" fmla="*/ 0 w 23529"/>
              <a:gd name="T3" fmla="*/ 2147483646 h 22805"/>
              <a:gd name="T4" fmla="*/ 2147483646 w 23529"/>
              <a:gd name="T5" fmla="*/ 2147483646 h 22805"/>
              <a:gd name="T6" fmla="*/ 0 60000 65536"/>
              <a:gd name="T7" fmla="*/ 0 60000 65536"/>
              <a:gd name="T8" fmla="*/ 0 60000 65536"/>
              <a:gd name="T9" fmla="*/ 0 w 23529"/>
              <a:gd name="T10" fmla="*/ 0 h 22805"/>
              <a:gd name="T11" fmla="*/ 23529 w 23529"/>
              <a:gd name="T12" fmla="*/ 22805 h 22805"/>
            </a:gdLst>
            <a:ahLst/>
            <a:cxnLst>
              <a:cxn ang="T6">
                <a:pos x="T0" y="T1"/>
              </a:cxn>
              <a:cxn ang="T7">
                <a:pos x="T2" y="T3"/>
              </a:cxn>
              <a:cxn ang="T8">
                <a:pos x="T4" y="T5"/>
              </a:cxn>
            </a:cxnLst>
            <a:rect l="T9" t="T10" r="T11" b="T12"/>
            <a:pathLst>
              <a:path w="23529" h="22805" fill="none" extrusionOk="0">
                <a:moveTo>
                  <a:pt x="23495" y="-1"/>
                </a:moveTo>
                <a:cubicBezTo>
                  <a:pt x="23517" y="401"/>
                  <a:pt x="23529" y="803"/>
                  <a:pt x="23529" y="1205"/>
                </a:cubicBezTo>
                <a:cubicBezTo>
                  <a:pt x="23529" y="13134"/>
                  <a:pt x="13858" y="22805"/>
                  <a:pt x="1929" y="22805"/>
                </a:cubicBezTo>
                <a:cubicBezTo>
                  <a:pt x="1285" y="22805"/>
                  <a:pt x="641" y="22776"/>
                  <a:pt x="0" y="22718"/>
                </a:cubicBezTo>
              </a:path>
              <a:path w="23529" h="22805" stroke="0" extrusionOk="0">
                <a:moveTo>
                  <a:pt x="23495" y="-1"/>
                </a:moveTo>
                <a:cubicBezTo>
                  <a:pt x="23517" y="401"/>
                  <a:pt x="23529" y="803"/>
                  <a:pt x="23529" y="1205"/>
                </a:cubicBezTo>
                <a:cubicBezTo>
                  <a:pt x="23529" y="13134"/>
                  <a:pt x="13858" y="22805"/>
                  <a:pt x="1929" y="22805"/>
                </a:cubicBezTo>
                <a:cubicBezTo>
                  <a:pt x="1285" y="22805"/>
                  <a:pt x="641" y="22776"/>
                  <a:pt x="0" y="22718"/>
                </a:cubicBezTo>
                <a:lnTo>
                  <a:pt x="1929" y="1205"/>
                </a:lnTo>
                <a:lnTo>
                  <a:pt x="23495" y="-1"/>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3528" name="Line 24"/>
          <p:cNvSpPr>
            <a:spLocks noChangeShapeType="1"/>
          </p:cNvSpPr>
          <p:nvPr/>
        </p:nvSpPr>
        <p:spPr bwMode="auto">
          <a:xfrm>
            <a:off x="5334000" y="2438400"/>
            <a:ext cx="3810000" cy="3581400"/>
          </a:xfrm>
          <a:prstGeom prst="line">
            <a:avLst/>
          </a:prstGeom>
          <a:noFill/>
          <a:ln w="38100">
            <a:solidFill>
              <a:srgbClr val="00CCFF"/>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2490" name="Arc 25"/>
          <p:cNvSpPr>
            <a:spLocks/>
          </p:cNvSpPr>
          <p:nvPr/>
        </p:nvSpPr>
        <p:spPr bwMode="auto">
          <a:xfrm>
            <a:off x="5991225" y="2973388"/>
            <a:ext cx="638175" cy="2014537"/>
          </a:xfrm>
          <a:custGeom>
            <a:avLst/>
            <a:gdLst>
              <a:gd name="T0" fmla="*/ 2147483646 w 21600"/>
              <a:gd name="T1" fmla="*/ 0 h 21982"/>
              <a:gd name="T2" fmla="*/ 2147483646 w 21600"/>
              <a:gd name="T3" fmla="*/ 2147483646 h 21982"/>
              <a:gd name="T4" fmla="*/ 0 w 21600"/>
              <a:gd name="T5" fmla="*/ 2147483646 h 21982"/>
              <a:gd name="T6" fmla="*/ 0 60000 65536"/>
              <a:gd name="T7" fmla="*/ 0 60000 65536"/>
              <a:gd name="T8" fmla="*/ 0 60000 65536"/>
              <a:gd name="T9" fmla="*/ 0 w 21600"/>
              <a:gd name="T10" fmla="*/ 0 h 21982"/>
              <a:gd name="T11" fmla="*/ 21600 w 21600"/>
              <a:gd name="T12" fmla="*/ 21982 h 21982"/>
            </a:gdLst>
            <a:ahLst/>
            <a:cxnLst>
              <a:cxn ang="T6">
                <a:pos x="T0" y="T1"/>
              </a:cxn>
              <a:cxn ang="T7">
                <a:pos x="T2" y="T3"/>
              </a:cxn>
              <a:cxn ang="T8">
                <a:pos x="T4" y="T5"/>
              </a:cxn>
            </a:cxnLst>
            <a:rect l="T9" t="T10" r="T11" b="T12"/>
            <a:pathLst>
              <a:path w="21600" h="21982" fill="none" extrusionOk="0">
                <a:moveTo>
                  <a:pt x="21566" y="-1"/>
                </a:moveTo>
                <a:cubicBezTo>
                  <a:pt x="21588" y="401"/>
                  <a:pt x="21600" y="803"/>
                  <a:pt x="21600" y="1205"/>
                </a:cubicBezTo>
                <a:cubicBezTo>
                  <a:pt x="21600" y="10860"/>
                  <a:pt x="15192" y="19342"/>
                  <a:pt x="5905" y="21982"/>
                </a:cubicBezTo>
              </a:path>
              <a:path w="21600" h="21982" stroke="0" extrusionOk="0">
                <a:moveTo>
                  <a:pt x="21566" y="-1"/>
                </a:moveTo>
                <a:cubicBezTo>
                  <a:pt x="21588" y="401"/>
                  <a:pt x="21600" y="803"/>
                  <a:pt x="21600" y="1205"/>
                </a:cubicBezTo>
                <a:cubicBezTo>
                  <a:pt x="21600" y="10860"/>
                  <a:pt x="15192" y="19342"/>
                  <a:pt x="5905" y="21982"/>
                </a:cubicBezTo>
                <a:lnTo>
                  <a:pt x="0" y="1205"/>
                </a:lnTo>
                <a:lnTo>
                  <a:pt x="21566" y="-1"/>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3530" name="Arc 26"/>
          <p:cNvSpPr>
            <a:spLocks/>
          </p:cNvSpPr>
          <p:nvPr/>
        </p:nvSpPr>
        <p:spPr bwMode="auto">
          <a:xfrm>
            <a:off x="7315200" y="3481388"/>
            <a:ext cx="609600" cy="2268537"/>
          </a:xfrm>
          <a:custGeom>
            <a:avLst/>
            <a:gdLst>
              <a:gd name="T0" fmla="*/ 2147483646 w 21600"/>
              <a:gd name="T1" fmla="*/ 0 h 24748"/>
              <a:gd name="T2" fmla="*/ 2147483646 w 21600"/>
              <a:gd name="T3" fmla="*/ 2147483646 h 24748"/>
              <a:gd name="T4" fmla="*/ 0 w 21600"/>
              <a:gd name="T5" fmla="*/ 2147483646 h 24748"/>
              <a:gd name="T6" fmla="*/ 0 60000 65536"/>
              <a:gd name="T7" fmla="*/ 0 60000 65536"/>
              <a:gd name="T8" fmla="*/ 0 60000 65536"/>
              <a:gd name="T9" fmla="*/ 0 w 21600"/>
              <a:gd name="T10" fmla="*/ 0 h 24748"/>
              <a:gd name="T11" fmla="*/ 21600 w 21600"/>
              <a:gd name="T12" fmla="*/ 24748 h 24748"/>
            </a:gdLst>
            <a:ahLst/>
            <a:cxnLst>
              <a:cxn ang="T6">
                <a:pos x="T0" y="T1"/>
              </a:cxn>
              <a:cxn ang="T7">
                <a:pos x="T2" y="T3"/>
              </a:cxn>
              <a:cxn ang="T8">
                <a:pos x="T4" y="T5"/>
              </a:cxn>
            </a:cxnLst>
            <a:rect l="T9" t="T10" r="T11" b="T12"/>
            <a:pathLst>
              <a:path w="21600" h="24748" fill="none" extrusionOk="0">
                <a:moveTo>
                  <a:pt x="21231" y="0"/>
                </a:moveTo>
                <a:cubicBezTo>
                  <a:pt x="21476" y="1309"/>
                  <a:pt x="21600" y="2638"/>
                  <a:pt x="21600" y="3971"/>
                </a:cubicBezTo>
                <a:cubicBezTo>
                  <a:pt x="21600" y="13626"/>
                  <a:pt x="15192" y="22108"/>
                  <a:pt x="5905" y="24748"/>
                </a:cubicBezTo>
              </a:path>
              <a:path w="21600" h="24748" stroke="0" extrusionOk="0">
                <a:moveTo>
                  <a:pt x="21231" y="0"/>
                </a:moveTo>
                <a:cubicBezTo>
                  <a:pt x="21476" y="1309"/>
                  <a:pt x="21600" y="2638"/>
                  <a:pt x="21600" y="3971"/>
                </a:cubicBezTo>
                <a:cubicBezTo>
                  <a:pt x="21600" y="13626"/>
                  <a:pt x="15192" y="22108"/>
                  <a:pt x="5905" y="24748"/>
                </a:cubicBezTo>
                <a:lnTo>
                  <a:pt x="0" y="3971"/>
                </a:lnTo>
                <a:lnTo>
                  <a:pt x="21231" y="0"/>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533531" name="Line 27"/>
          <p:cNvSpPr>
            <a:spLocks noChangeShapeType="1"/>
          </p:cNvSpPr>
          <p:nvPr/>
        </p:nvSpPr>
        <p:spPr bwMode="auto">
          <a:xfrm flipH="1">
            <a:off x="533400" y="3657600"/>
            <a:ext cx="60960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33532" name="Line 28"/>
          <p:cNvSpPr>
            <a:spLocks noChangeShapeType="1"/>
          </p:cNvSpPr>
          <p:nvPr/>
        </p:nvSpPr>
        <p:spPr bwMode="auto">
          <a:xfrm flipH="1">
            <a:off x="533400" y="4800600"/>
            <a:ext cx="73152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2494" name="Text Box 29"/>
          <p:cNvSpPr txBox="1">
            <a:spLocks noChangeArrowheads="1"/>
          </p:cNvSpPr>
          <p:nvPr/>
        </p:nvSpPr>
        <p:spPr bwMode="auto">
          <a:xfrm>
            <a:off x="76200" y="33528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2</a:t>
            </a:r>
          </a:p>
        </p:txBody>
      </p:sp>
      <p:sp>
        <p:nvSpPr>
          <p:cNvPr id="62495" name="Text Box 30"/>
          <p:cNvSpPr txBox="1">
            <a:spLocks noChangeArrowheads="1"/>
          </p:cNvSpPr>
          <p:nvPr/>
        </p:nvSpPr>
        <p:spPr bwMode="auto">
          <a:xfrm>
            <a:off x="0" y="4724400"/>
            <a:ext cx="471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r>
              <a:rPr lang="en-GB" altLang="en-US" sz="2400" b="1" baseline="-25000">
                <a:latin typeface="Times New Roman" panose="02020603050405020304" pitchFamily="18" charset="0"/>
              </a:rPr>
              <a:t>3</a:t>
            </a:r>
          </a:p>
        </p:txBody>
      </p:sp>
      <p:sp>
        <p:nvSpPr>
          <p:cNvPr id="62496" name="Text Box 31"/>
          <p:cNvSpPr txBox="1">
            <a:spLocks noChangeArrowheads="1"/>
          </p:cNvSpPr>
          <p:nvPr/>
        </p:nvSpPr>
        <p:spPr bwMode="auto">
          <a:xfrm>
            <a:off x="2895600" y="39624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SAC</a:t>
            </a:r>
            <a:r>
              <a:rPr lang="en-GB" altLang="en-US" sz="2400" b="1" baseline="-25000">
                <a:solidFill>
                  <a:srgbClr val="FF3300"/>
                </a:solidFill>
                <a:latin typeface="Times New Roman" panose="02020603050405020304" pitchFamily="18" charset="0"/>
              </a:rPr>
              <a:t>3</a:t>
            </a:r>
          </a:p>
        </p:txBody>
      </p:sp>
      <p:sp>
        <p:nvSpPr>
          <p:cNvPr id="62497" name="Text Box 32"/>
          <p:cNvSpPr txBox="1">
            <a:spLocks noChangeArrowheads="1"/>
          </p:cNvSpPr>
          <p:nvPr/>
        </p:nvSpPr>
        <p:spPr bwMode="auto">
          <a:xfrm>
            <a:off x="762000" y="2895600"/>
            <a:ext cx="963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SMC</a:t>
            </a:r>
            <a:r>
              <a:rPr lang="en-GB" altLang="en-US" sz="2400" b="1" baseline="-25000">
                <a:solidFill>
                  <a:srgbClr val="FF3300"/>
                </a:solidFill>
                <a:latin typeface="Times New Roman" panose="02020603050405020304" pitchFamily="18" charset="0"/>
              </a:rPr>
              <a:t>3</a:t>
            </a:r>
          </a:p>
        </p:txBody>
      </p:sp>
      <p:sp>
        <p:nvSpPr>
          <p:cNvPr id="62498" name="Text Box 33"/>
          <p:cNvSpPr txBox="1">
            <a:spLocks noChangeArrowheads="1"/>
          </p:cNvSpPr>
          <p:nvPr/>
        </p:nvSpPr>
        <p:spPr bwMode="auto">
          <a:xfrm>
            <a:off x="8153400" y="3429000"/>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solidFill>
                  <a:srgbClr val="FF3300"/>
                </a:solidFill>
                <a:latin typeface="Times New Roman" panose="02020603050405020304" pitchFamily="18" charset="0"/>
              </a:rPr>
              <a:t>S</a:t>
            </a:r>
            <a:r>
              <a:rPr lang="en-GB" altLang="en-US" sz="2400" b="1" baseline="-25000">
                <a:solidFill>
                  <a:srgbClr val="FF3300"/>
                </a:solidFill>
                <a:latin typeface="Times New Roman" panose="02020603050405020304" pitchFamily="18" charset="0"/>
              </a:rPr>
              <a:t>2</a:t>
            </a:r>
            <a:endParaRPr lang="en-GB" altLang="en-US" sz="2400" b="1">
              <a:solidFill>
                <a:srgbClr val="FF3300"/>
              </a:solidFill>
              <a:latin typeface="Times New Roman" panose="02020603050405020304" pitchFamily="18" charset="0"/>
            </a:endParaRPr>
          </a:p>
        </p:txBody>
      </p:sp>
      <p:sp>
        <p:nvSpPr>
          <p:cNvPr id="62499" name="Text Box 34"/>
          <p:cNvSpPr txBox="1">
            <a:spLocks noChangeArrowheads="1"/>
          </p:cNvSpPr>
          <p:nvPr/>
        </p:nvSpPr>
        <p:spPr bwMode="auto">
          <a:xfrm>
            <a:off x="8305800" y="48006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a:t>
            </a:r>
            <a:r>
              <a:rPr lang="en-GB" altLang="en-US" sz="2400" b="1" baseline="-25000">
                <a:latin typeface="Times New Roman" panose="02020603050405020304" pitchFamily="18" charset="0"/>
              </a:rPr>
              <a:t>2</a:t>
            </a:r>
            <a:endParaRPr lang="en-GB" altLang="en-US" sz="2400" b="1">
              <a:latin typeface="Times New Roman" panose="02020603050405020304" pitchFamily="18" charset="0"/>
            </a:endParaRPr>
          </a:p>
        </p:txBody>
      </p:sp>
      <p:sp>
        <p:nvSpPr>
          <p:cNvPr id="533541" name="Line 37"/>
          <p:cNvSpPr>
            <a:spLocks noChangeShapeType="1"/>
          </p:cNvSpPr>
          <p:nvPr/>
        </p:nvSpPr>
        <p:spPr bwMode="auto">
          <a:xfrm>
            <a:off x="5562600" y="3276600"/>
            <a:ext cx="533400" cy="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3542" name="Line 38"/>
          <p:cNvSpPr>
            <a:spLocks noChangeShapeType="1"/>
          </p:cNvSpPr>
          <p:nvPr/>
        </p:nvSpPr>
        <p:spPr bwMode="auto">
          <a:xfrm flipV="1">
            <a:off x="3962400" y="3810000"/>
            <a:ext cx="0" cy="53340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3543" name="Line 39"/>
          <p:cNvSpPr>
            <a:spLocks noChangeShapeType="1"/>
          </p:cNvSpPr>
          <p:nvPr/>
        </p:nvSpPr>
        <p:spPr bwMode="auto">
          <a:xfrm>
            <a:off x="6781800" y="3429000"/>
            <a:ext cx="990600" cy="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
        <p:nvSpPr>
          <p:cNvPr id="533544" name="Line 40"/>
          <p:cNvSpPr>
            <a:spLocks noChangeShapeType="1"/>
          </p:cNvSpPr>
          <p:nvPr/>
        </p:nvSpPr>
        <p:spPr bwMode="auto">
          <a:xfrm>
            <a:off x="4495800" y="3810000"/>
            <a:ext cx="0" cy="838200"/>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35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352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3354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353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3543"/>
                                        </p:tgtEl>
                                        <p:attrNameLst>
                                          <p:attrName>style.visibility</p:attrName>
                                        </p:attrNameLst>
                                      </p:cBhvr>
                                      <p:to>
                                        <p:strVal val="visible"/>
                                      </p:to>
                                    </p:set>
                                  </p:childTnLst>
                                </p:cTn>
                              </p:par>
                              <p:par>
                                <p:cTn id="19" presetID="2" presetClass="entr" presetSubtype="4" fill="hold" grpId="0" nodeType="withEffect">
                                  <p:stCondLst>
                                    <p:cond delay="0"/>
                                  </p:stCondLst>
                                  <p:childTnLst>
                                    <p:set>
                                      <p:cBhvr>
                                        <p:cTn id="20" dur="1" fill="hold">
                                          <p:stCondLst>
                                            <p:cond delay="0"/>
                                          </p:stCondLst>
                                        </p:cTn>
                                        <p:tgtEl>
                                          <p:spTgt spid="533530"/>
                                        </p:tgtEl>
                                        <p:attrNameLst>
                                          <p:attrName>style.visibility</p:attrName>
                                        </p:attrNameLst>
                                      </p:cBhvr>
                                      <p:to>
                                        <p:strVal val="visible"/>
                                      </p:to>
                                    </p:set>
                                    <p:anim calcmode="lin" valueType="num">
                                      <p:cBhvr additive="base">
                                        <p:cTn id="21" dur="500" fill="hold"/>
                                        <p:tgtEl>
                                          <p:spTgt spid="533530"/>
                                        </p:tgtEl>
                                        <p:attrNameLst>
                                          <p:attrName>ppt_x</p:attrName>
                                        </p:attrNameLst>
                                      </p:cBhvr>
                                      <p:tavLst>
                                        <p:tav tm="0">
                                          <p:val>
                                            <p:strVal val="#ppt_x"/>
                                          </p:val>
                                        </p:tav>
                                        <p:tav tm="100000">
                                          <p:val>
                                            <p:strVal val="#ppt_x"/>
                                          </p:val>
                                        </p:tav>
                                      </p:tavLst>
                                    </p:anim>
                                    <p:anim calcmode="lin" valueType="num">
                                      <p:cBhvr additive="base">
                                        <p:cTn id="22" dur="500" fill="hold"/>
                                        <p:tgtEl>
                                          <p:spTgt spid="533530"/>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3354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33532"/>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335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335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3515" grpId="0" animBg="1"/>
      <p:bldP spid="533527" grpId="0" animBg="1"/>
      <p:bldP spid="533528" grpId="0" animBg="1"/>
      <p:bldP spid="533530" grpId="0" animBg="1"/>
      <p:bldP spid="533531" grpId="0" animBg="1"/>
      <p:bldP spid="533532" grpId="0" animBg="1"/>
      <p:bldP spid="533541" grpId="0" animBg="1"/>
      <p:bldP spid="533542" grpId="0" animBg="1"/>
      <p:bldP spid="533543" grpId="0" animBg="1"/>
      <p:bldP spid="533544"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00C68423-1D66-4CF6-81EF-F61C387E37A6}" type="slidenum">
              <a:rPr lang="en-CA" altLang="en-US" sz="1400" smtClean="0"/>
              <a:pPr>
                <a:spcBef>
                  <a:spcPct val="0"/>
                </a:spcBef>
                <a:buFontTx/>
                <a:buNone/>
              </a:pPr>
              <a:t>59</a:t>
            </a:fld>
            <a:endParaRPr lang="en-CA" altLang="en-US" sz="1400" smtClean="0"/>
          </a:p>
        </p:txBody>
      </p:sp>
      <p:sp>
        <p:nvSpPr>
          <p:cNvPr id="521218" name="Text Box 2"/>
          <p:cNvSpPr txBox="1">
            <a:spLocks noChangeArrowheads="1"/>
          </p:cNvSpPr>
          <p:nvPr/>
        </p:nvSpPr>
        <p:spPr bwMode="auto">
          <a:xfrm>
            <a:off x="0" y="1828800"/>
            <a:ext cx="9144000" cy="594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US" altLang="en-US" sz="4000" dirty="0">
                <a:latin typeface="Tahoma" panose="020B0604030504040204" pitchFamily="34" charset="0"/>
              </a:rPr>
              <a:t>Although economic profit is possible in the short run,</a:t>
            </a:r>
          </a:p>
          <a:p>
            <a:pPr algn="ctr">
              <a:spcBef>
                <a:spcPct val="0"/>
              </a:spcBef>
              <a:buFontTx/>
              <a:buNone/>
            </a:pPr>
            <a:endParaRPr lang="en-CA" altLang="en-US" sz="4000" dirty="0">
              <a:latin typeface="Tahoma" panose="020B0604030504040204" pitchFamily="34" charset="0"/>
            </a:endParaRPr>
          </a:p>
          <a:p>
            <a:pPr algn="ctr">
              <a:spcBef>
                <a:spcPct val="0"/>
              </a:spcBef>
              <a:buFontTx/>
              <a:buNone/>
            </a:pPr>
            <a:r>
              <a:rPr lang="en-CA" altLang="en-US" sz="4000" dirty="0">
                <a:latin typeface="Tahoma" panose="020B0604030504040204" pitchFamily="34" charset="0"/>
              </a:rPr>
              <a:t>In the long run the entry of firms will push economic profit to zero</a:t>
            </a:r>
          </a:p>
          <a:p>
            <a:pPr algn="ctr">
              <a:spcBef>
                <a:spcPct val="0"/>
              </a:spcBef>
              <a:buFontTx/>
              <a:buNone/>
            </a:pPr>
            <a:endParaRPr lang="en-CA" altLang="en-US" sz="4000" dirty="0">
              <a:latin typeface="Tahoma" panose="020B0604030504040204" pitchFamily="34" charset="0"/>
            </a:endParaRPr>
          </a:p>
          <a:p>
            <a:pPr algn="ctr">
              <a:spcBef>
                <a:spcPct val="0"/>
              </a:spcBef>
              <a:buFontTx/>
              <a:buNone/>
            </a:pPr>
            <a:r>
              <a:rPr lang="en-CA" altLang="en-US" sz="4000" dirty="0">
                <a:latin typeface="Tahoma" panose="020B0604030504040204" pitchFamily="34" charset="0"/>
              </a:rPr>
              <a:t>This entry could increase, decrease, or not change the equilibrium price.</a:t>
            </a:r>
            <a:endParaRPr lang="en-US" altLang="en-US" sz="4000" dirty="0">
              <a:latin typeface="Tahoma" panose="020B0604030504040204" pitchFamily="34" charset="0"/>
            </a:endParaRPr>
          </a:p>
          <a:p>
            <a:pPr algn="ctr">
              <a:spcBef>
                <a:spcPct val="50000"/>
              </a:spcBef>
              <a:buFontTx/>
              <a:buNone/>
            </a:pPr>
            <a:endParaRPr lang="en-US" altLang="en-US" sz="4000" dirty="0">
              <a:latin typeface="Tahoma" panose="020B0604030504040204" pitchFamily="34" charset="0"/>
            </a:endParaRPr>
          </a:p>
        </p:txBody>
      </p:sp>
      <p:sp>
        <p:nvSpPr>
          <p:cNvPr id="63492" name="WordArt 4"/>
          <p:cNvSpPr>
            <a:spLocks noChangeArrowheads="1" noChangeShapeType="1" noTextEdit="1"/>
          </p:cNvSpPr>
          <p:nvPr/>
        </p:nvSpPr>
        <p:spPr bwMode="auto">
          <a:xfrm>
            <a:off x="381000" y="304800"/>
            <a:ext cx="8448675" cy="16478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Perfect Competition Fact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121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121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1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1218"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E9E6544A-2E57-41F4-96EB-05F838678268}" type="slidenum">
              <a:rPr lang="en-CA" altLang="en-US" sz="1400" smtClean="0"/>
              <a:pPr>
                <a:spcBef>
                  <a:spcPct val="0"/>
                </a:spcBef>
                <a:buFontTx/>
                <a:buNone/>
              </a:pPr>
              <a:t>6</a:t>
            </a:fld>
            <a:endParaRPr lang="en-CA" altLang="en-US" sz="1400" smtClean="0"/>
          </a:p>
        </p:txBody>
      </p:sp>
      <p:sp>
        <p:nvSpPr>
          <p:cNvPr id="11267"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chemeClr val="tx2"/>
                </a:solidFill>
                <a:effectLst>
                  <a:outerShdw dist="45791" dir="2021404" algn="ctr" rotWithShape="0">
                    <a:srgbClr val="C0C0C0"/>
                  </a:outerShdw>
                </a:effectLst>
                <a:cs typeface="Times New Roman" panose="02020603050405020304" pitchFamily="18" charset="0"/>
              </a:rPr>
              <a:t>9.2 Economic and Accounting Profit</a:t>
            </a:r>
            <a:endParaRPr lang="en-CA" sz="3600" kern="10">
              <a:solidFill>
                <a:schemeClr val="tx2"/>
              </a:solidFill>
              <a:effectLst>
                <a:outerShdw dist="45791" dir="2021404" algn="ctr" rotWithShape="0">
                  <a:srgbClr val="C0C0C0"/>
                </a:outerShdw>
              </a:effectLst>
              <a:cs typeface="Times New Roman" panose="02020603050405020304" pitchFamily="18" charset="0"/>
            </a:endParaRPr>
          </a:p>
        </p:txBody>
      </p:sp>
      <p:sp>
        <p:nvSpPr>
          <p:cNvPr id="489475" name="Text Box 3"/>
          <p:cNvSpPr txBox="1">
            <a:spLocks noChangeArrowheads="1"/>
          </p:cNvSpPr>
          <p:nvPr/>
        </p:nvSpPr>
        <p:spPr bwMode="auto">
          <a:xfrm>
            <a:off x="0" y="1371600"/>
            <a:ext cx="91440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Accounting Costs = Explicit Costs</a:t>
            </a:r>
          </a:p>
          <a:p>
            <a:pPr>
              <a:spcBef>
                <a:spcPct val="0"/>
              </a:spcBef>
              <a:buFontTx/>
              <a:buNone/>
            </a:pPr>
            <a:r>
              <a:rPr lang="en-CA" altLang="en-US">
                <a:latin typeface="Tahoma" panose="020B0604030504040204" pitchFamily="34" charset="0"/>
              </a:rPr>
              <a:t>Economic Costs = Explicit Costs + Implicit Costs</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Furthermore,</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Accounting Profit = Revenue – Explicit Costs</a:t>
            </a:r>
          </a:p>
          <a:p>
            <a:pPr>
              <a:spcBef>
                <a:spcPct val="0"/>
              </a:spcBef>
              <a:buFontTx/>
              <a:buNone/>
            </a:pPr>
            <a:r>
              <a:rPr lang="en-CA" altLang="en-US">
                <a:latin typeface="Tahoma" panose="020B0604030504040204" pitchFamily="34" charset="0"/>
              </a:rPr>
              <a:t>Economic Profit = Revenue – Explicit Costs  </a:t>
            </a:r>
          </a:p>
          <a:p>
            <a:pPr>
              <a:spcBef>
                <a:spcPct val="0"/>
              </a:spcBef>
              <a:buFontTx/>
              <a:buNone/>
            </a:pPr>
            <a:r>
              <a:rPr lang="en-CA" altLang="en-US">
                <a:latin typeface="Tahoma" panose="020B0604030504040204" pitchFamily="34" charset="0"/>
              </a:rPr>
              <a:t>						- Implicit Costs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94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947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9475">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9475">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94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75"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5664B5C2-9F46-437B-ADB4-2F9D4BFD0308}" type="slidenum">
              <a:rPr lang="en-CA" altLang="en-US" sz="1400" smtClean="0"/>
              <a:pPr>
                <a:spcBef>
                  <a:spcPct val="0"/>
                </a:spcBef>
                <a:buFontTx/>
                <a:buNone/>
              </a:pPr>
              <a:t>60</a:t>
            </a:fld>
            <a:endParaRPr lang="en-CA" altLang="en-US" sz="1400" smtClean="0"/>
          </a:p>
        </p:txBody>
      </p:sp>
      <p:sp>
        <p:nvSpPr>
          <p:cNvPr id="64515" name="WordArt 2"/>
          <p:cNvSpPr>
            <a:spLocks noChangeArrowheads="1" noChangeShapeType="1" noTextEdit="1"/>
          </p:cNvSpPr>
          <p:nvPr/>
        </p:nvSpPr>
        <p:spPr bwMode="auto">
          <a:xfrm>
            <a:off x="228600" y="381000"/>
            <a:ext cx="8686800" cy="7429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dirty="0">
                <a:solidFill>
                  <a:schemeClr val="tx2"/>
                </a:solidFill>
                <a:effectLst>
                  <a:outerShdw dist="45791" dir="2021404" algn="ctr" rotWithShape="0">
                    <a:srgbClr val="C0C0C0"/>
                  </a:outerShdw>
                </a:effectLst>
                <a:cs typeface="Times New Roman" panose="02020603050405020304" pitchFamily="18" charset="0"/>
              </a:rPr>
              <a:t>9.7 </a:t>
            </a:r>
            <a:r>
              <a:rPr lang="en-US" sz="3600" kern="10" dirty="0" smtClean="0">
                <a:solidFill>
                  <a:schemeClr val="tx2"/>
                </a:solidFill>
                <a:effectLst>
                  <a:outerShdw dist="45791" dir="2021404" algn="ctr" rotWithShape="0">
                    <a:srgbClr val="C0C0C0"/>
                  </a:outerShdw>
                </a:effectLst>
                <a:cs typeface="Times New Roman" panose="02020603050405020304" pitchFamily="18" charset="0"/>
              </a:rPr>
              <a:t>Economic </a:t>
            </a:r>
            <a:r>
              <a:rPr lang="en-US" sz="3600" kern="10" dirty="0">
                <a:solidFill>
                  <a:schemeClr val="tx2"/>
                </a:solidFill>
                <a:effectLst>
                  <a:outerShdw dist="45791" dir="2021404" algn="ctr" rotWithShape="0">
                    <a:srgbClr val="C0C0C0"/>
                  </a:outerShdw>
                </a:effectLst>
                <a:cs typeface="Times New Roman" panose="02020603050405020304" pitchFamily="18" charset="0"/>
              </a:rPr>
              <a:t>Rent</a:t>
            </a:r>
            <a:endParaRPr lang="en-CA" sz="3600" kern="10" dirty="0">
              <a:solidFill>
                <a:schemeClr val="tx2"/>
              </a:solidFill>
              <a:effectLst>
                <a:outerShdw dist="45791" dir="2021404" algn="ctr" rotWithShape="0">
                  <a:srgbClr val="C0C0C0"/>
                </a:outerShdw>
              </a:effectLst>
              <a:cs typeface="Times New Roman" panose="02020603050405020304" pitchFamily="18" charset="0"/>
            </a:endParaRPr>
          </a:p>
        </p:txBody>
      </p:sp>
      <p:sp>
        <p:nvSpPr>
          <p:cNvPr id="486403" name="Text Box 3"/>
          <p:cNvSpPr txBox="1">
            <a:spLocks noChangeArrowheads="1"/>
          </p:cNvSpPr>
          <p:nvPr/>
        </p:nvSpPr>
        <p:spPr bwMode="auto">
          <a:xfrm>
            <a:off x="0" y="1676400"/>
            <a:ext cx="9144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pPr>
            <a:r>
              <a:rPr lang="en-CA" altLang="en-US" dirty="0">
                <a:latin typeface="Tahoma" panose="020B0604030504040204" pitchFamily="34" charset="0"/>
              </a:rPr>
              <a:t>In general, we assume that all </a:t>
            </a:r>
            <a:r>
              <a:rPr lang="en-CA" altLang="en-US" dirty="0" smtClean="0">
                <a:latin typeface="Tahoma" panose="020B0604030504040204" pitchFamily="34" charset="0"/>
              </a:rPr>
              <a:t>inputs </a:t>
            </a:r>
            <a:r>
              <a:rPr lang="en-CA" altLang="en-US" dirty="0">
                <a:latin typeface="Tahoma" panose="020B0604030504040204" pitchFamily="34" charset="0"/>
              </a:rPr>
              <a:t>are identical.</a:t>
            </a:r>
          </a:p>
          <a:p>
            <a:pPr>
              <a:spcBef>
                <a:spcPct val="0"/>
              </a:spcBef>
            </a:pPr>
            <a:r>
              <a:rPr lang="en-CA" altLang="en-US" dirty="0">
                <a:latin typeface="Tahoma" panose="020B0604030504040204" pitchFamily="34" charset="0"/>
              </a:rPr>
              <a:t>In reality, some </a:t>
            </a:r>
            <a:r>
              <a:rPr lang="en-CA" altLang="en-US" dirty="0" smtClean="0">
                <a:latin typeface="Tahoma" panose="020B0604030504040204" pitchFamily="34" charset="0"/>
              </a:rPr>
              <a:t>inputs (labour, equipment, location, </a:t>
            </a:r>
            <a:r>
              <a:rPr lang="en-CA" altLang="en-US" dirty="0" err="1" smtClean="0">
                <a:latin typeface="Tahoma" panose="020B0604030504040204" pitchFamily="34" charset="0"/>
              </a:rPr>
              <a:t>etc</a:t>
            </a:r>
            <a:r>
              <a:rPr lang="en-CA" altLang="en-US" dirty="0" smtClean="0">
                <a:latin typeface="Tahoma" panose="020B0604030504040204" pitchFamily="34" charset="0"/>
              </a:rPr>
              <a:t>) are better than others</a:t>
            </a:r>
            <a:endParaRPr lang="en-CA" altLang="en-US" dirty="0">
              <a:latin typeface="Tahoma" panose="020B0604030504040204" pitchFamily="34" charset="0"/>
            </a:endParaRPr>
          </a:p>
          <a:p>
            <a:pPr>
              <a:spcBef>
                <a:spcPct val="0"/>
              </a:spcBef>
            </a:pPr>
            <a:endParaRPr lang="en-CA" altLang="en-US" dirty="0">
              <a:latin typeface="Tahoma" panose="020B0604030504040204" pitchFamily="34" charset="0"/>
            </a:endParaRPr>
          </a:p>
          <a:p>
            <a:pPr>
              <a:spcBef>
                <a:spcPct val="0"/>
              </a:spcBef>
            </a:pPr>
            <a:r>
              <a:rPr lang="en-CA" altLang="en-US" dirty="0">
                <a:latin typeface="Tahoma" panose="020B0604030504040204" pitchFamily="34" charset="0"/>
              </a:rPr>
              <a:t>The cost savings of </a:t>
            </a:r>
            <a:r>
              <a:rPr lang="en-CA" altLang="en-US" dirty="0" smtClean="0">
                <a:latin typeface="Tahoma" panose="020B0604030504040204" pitchFamily="34" charset="0"/>
              </a:rPr>
              <a:t>an extraordinary input is </a:t>
            </a:r>
            <a:r>
              <a:rPr lang="en-CA" altLang="en-US" dirty="0">
                <a:latin typeface="Tahoma" panose="020B0604030504040204" pitchFamily="34" charset="0"/>
              </a:rPr>
              <a:t>their ECONOMIC RENT</a:t>
            </a:r>
          </a:p>
        </p:txBody>
      </p:sp>
    </p:spTree>
    <p:extLst>
      <p:ext uri="{BB962C8B-B14F-4D97-AF65-F5344CB8AC3E}">
        <p14:creationId xmlns:p14="http://schemas.microsoft.com/office/powerpoint/2010/main" val="36272598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64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64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64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0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0429F28B-310A-455E-B02D-D5EAC9C04709}" type="slidenum">
              <a:rPr lang="en-CA" altLang="en-US" sz="1400" smtClean="0"/>
              <a:pPr>
                <a:spcBef>
                  <a:spcPct val="0"/>
                </a:spcBef>
                <a:buFontTx/>
                <a:buNone/>
              </a:pPr>
              <a:t>61</a:t>
            </a:fld>
            <a:endParaRPr lang="en-CA" altLang="en-US" sz="1400" smtClean="0"/>
          </a:p>
        </p:txBody>
      </p:sp>
      <p:sp>
        <p:nvSpPr>
          <p:cNvPr id="65539" name="WordArt 2"/>
          <p:cNvSpPr>
            <a:spLocks noChangeArrowheads="1" noChangeShapeType="1" noTextEdit="1"/>
          </p:cNvSpPr>
          <p:nvPr/>
        </p:nvSpPr>
        <p:spPr bwMode="auto">
          <a:xfrm>
            <a:off x="609600" y="304800"/>
            <a:ext cx="7772400" cy="8953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a:solidFill>
                  <a:schemeClr val="tx2"/>
                </a:solidFill>
                <a:effectLst>
                  <a:outerShdw dist="45791" dir="2021404" algn="ctr" rotWithShape="0">
                    <a:srgbClr val="C0C0C0"/>
                  </a:outerShdw>
                </a:effectLst>
                <a:cs typeface="Times New Roman" panose="02020603050405020304" pitchFamily="18" charset="0"/>
              </a:rPr>
              <a:t>EXAMPLE</a:t>
            </a:r>
          </a:p>
        </p:txBody>
      </p:sp>
      <p:sp>
        <p:nvSpPr>
          <p:cNvPr id="487427" name="Text Box 3"/>
          <p:cNvSpPr txBox="1">
            <a:spLocks noChangeArrowheads="1"/>
          </p:cNvSpPr>
          <p:nvPr/>
        </p:nvSpPr>
        <p:spPr bwMode="auto">
          <a:xfrm>
            <a:off x="0" y="137160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CA" altLang="en-US">
                <a:latin typeface="Tahoma" panose="020B0604030504040204" pitchFamily="34" charset="0"/>
              </a:rPr>
              <a:t>Joe is an amazing worker that works in a button factory.  While most workers can only press one or two buttons at a time, Joe can press a dozen.</a:t>
            </a:r>
          </a:p>
          <a:p>
            <a:pPr algn="ctr">
              <a:spcBef>
                <a:spcPct val="0"/>
              </a:spcBef>
              <a:buFontTx/>
              <a:buNone/>
            </a:pPr>
            <a:endParaRPr lang="en-CA" altLang="en-US">
              <a:latin typeface="Tahoma" panose="020B0604030504040204" pitchFamily="34" charset="0"/>
            </a:endParaRPr>
          </a:p>
          <a:p>
            <a:pPr algn="ctr">
              <a:spcBef>
                <a:spcPct val="0"/>
              </a:spcBef>
              <a:buFontTx/>
              <a:buNone/>
            </a:pPr>
            <a:r>
              <a:rPr lang="en-CA" altLang="en-US">
                <a:latin typeface="Tahoma" panose="020B0604030504040204" pitchFamily="34" charset="0"/>
              </a:rPr>
              <a:t>A normal worker produces buttons at an average cost of 5 cents, but Joe can make buttons at an average cost of 1 cent each.  If Joe produced buttons at a cost of 5 cents each, he’d be hired to produce 900 a day.</a:t>
            </a:r>
            <a:endParaRPr lang="en-CA" altLang="en-US">
              <a:latin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74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74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7"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ADAE0820-9DF5-45CB-9B26-C45FEC1521FE}" type="slidenum">
              <a:rPr lang="en-CA" altLang="en-US" sz="1400" smtClean="0"/>
              <a:pPr>
                <a:spcBef>
                  <a:spcPct val="0"/>
                </a:spcBef>
                <a:buFontTx/>
                <a:buNone/>
              </a:pPr>
              <a:t>62</a:t>
            </a:fld>
            <a:endParaRPr lang="en-CA" altLang="en-US" sz="1400" smtClean="0"/>
          </a:p>
        </p:txBody>
      </p:sp>
      <p:sp>
        <p:nvSpPr>
          <p:cNvPr id="66563"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EXAMPLE</a:t>
            </a:r>
          </a:p>
        </p:txBody>
      </p:sp>
      <p:sp>
        <p:nvSpPr>
          <p:cNvPr id="534531" name="Text Box 3"/>
          <p:cNvSpPr txBox="1">
            <a:spLocks noChangeArrowheads="1"/>
          </p:cNvSpPr>
          <p:nvPr/>
        </p:nvSpPr>
        <p:spPr bwMode="auto">
          <a:xfrm>
            <a:off x="0" y="1600200"/>
            <a:ext cx="9144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CA" altLang="en-US">
                <a:latin typeface="Tahoma" panose="020B0604030504040204" pitchFamily="34" charset="0"/>
              </a:rPr>
              <a:t>Economic Rent = Cost Savings</a:t>
            </a:r>
          </a:p>
          <a:p>
            <a:pPr algn="ctr">
              <a:spcBef>
                <a:spcPct val="0"/>
              </a:spcBef>
              <a:buFontTx/>
              <a:buNone/>
            </a:pPr>
            <a:r>
              <a:rPr lang="en-CA" altLang="en-US">
                <a:latin typeface="Tahoma" panose="020B0604030504040204" pitchFamily="34" charset="0"/>
              </a:rPr>
              <a:t>ER = (0.05-0.01)900</a:t>
            </a:r>
          </a:p>
          <a:p>
            <a:pPr algn="ctr">
              <a:spcBef>
                <a:spcPct val="0"/>
              </a:spcBef>
              <a:buFontTx/>
              <a:buNone/>
            </a:pPr>
            <a:r>
              <a:rPr lang="en-CA" altLang="en-US">
                <a:latin typeface="Tahoma" panose="020B0604030504040204" pitchFamily="34" charset="0"/>
              </a:rPr>
              <a:t>ER = $36</a:t>
            </a:r>
          </a:p>
          <a:p>
            <a:pPr algn="ctr">
              <a:spcBef>
                <a:spcPct val="0"/>
              </a:spcBef>
              <a:buFontTx/>
              <a:buNone/>
            </a:pPr>
            <a:endParaRPr lang="en-CA" altLang="en-US">
              <a:latin typeface="Tahoma" panose="020B0604030504040204" pitchFamily="34" charset="0"/>
            </a:endParaRPr>
          </a:p>
          <a:p>
            <a:pPr algn="ctr">
              <a:spcBef>
                <a:spcPct val="0"/>
              </a:spcBef>
              <a:buFontTx/>
              <a:buNone/>
            </a:pPr>
            <a:r>
              <a:rPr lang="en-CA" altLang="en-US">
                <a:latin typeface="Tahoma" panose="020B0604030504040204" pitchFamily="34" charset="0"/>
              </a:rPr>
              <a:t>The economic rent from a master worker (Joe) is $36 a day.</a:t>
            </a:r>
            <a:endParaRPr lang="en-CA" altLang="en-US">
              <a:latin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4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45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45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4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4531"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A843BAF-A1E3-45CA-B01B-D6B872022A6C}" type="slidenum">
              <a:rPr lang="en-CA" altLang="en-US" sz="1400" smtClean="0"/>
              <a:pPr>
                <a:spcBef>
                  <a:spcPct val="0"/>
                </a:spcBef>
                <a:buFontTx/>
                <a:buNone/>
              </a:pPr>
              <a:t>63</a:t>
            </a:fld>
            <a:endParaRPr lang="en-CA" altLang="en-US" sz="1400" smtClean="0"/>
          </a:p>
        </p:txBody>
      </p:sp>
      <p:sp>
        <p:nvSpPr>
          <p:cNvPr id="67587" name="WordArt 2"/>
          <p:cNvSpPr>
            <a:spLocks noChangeArrowheads="1" noChangeShapeType="1" noTextEdit="1"/>
          </p:cNvSpPr>
          <p:nvPr/>
        </p:nvSpPr>
        <p:spPr bwMode="auto">
          <a:xfrm>
            <a:off x="228600" y="381000"/>
            <a:ext cx="8686800" cy="8191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dirty="0">
                <a:solidFill>
                  <a:schemeClr val="tx2"/>
                </a:solidFill>
                <a:effectLst>
                  <a:outerShdw dist="45791" dir="2021404" algn="ctr" rotWithShape="0">
                    <a:srgbClr val="C0C0C0"/>
                  </a:outerShdw>
                </a:effectLst>
                <a:cs typeface="Times New Roman" panose="02020603050405020304" pitchFamily="18" charset="0"/>
              </a:rPr>
              <a:t>Skilled Workers - Economic Rent</a:t>
            </a:r>
          </a:p>
        </p:txBody>
      </p:sp>
      <p:sp>
        <p:nvSpPr>
          <p:cNvPr id="535555" name="Text Box 3"/>
          <p:cNvSpPr txBox="1">
            <a:spLocks noChangeArrowheads="1"/>
          </p:cNvSpPr>
          <p:nvPr/>
        </p:nvSpPr>
        <p:spPr bwMode="auto">
          <a:xfrm>
            <a:off x="0" y="167640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pPr>
            <a:r>
              <a:rPr lang="en-CA" altLang="en-US">
                <a:latin typeface="Tahoma" panose="020B0604030504040204" pitchFamily="34" charset="0"/>
              </a:rPr>
              <a:t>If a firm is able to employ a master worker at a normal worker’s wage, that worker’s economic rent becomes the firm’s economic profit</a:t>
            </a:r>
          </a:p>
          <a:p>
            <a:pPr>
              <a:spcBef>
                <a:spcPct val="0"/>
              </a:spcBef>
            </a:pPr>
            <a:r>
              <a:rPr lang="en-CA" altLang="en-US">
                <a:latin typeface="Tahoma" panose="020B0604030504040204" pitchFamily="34" charset="0"/>
              </a:rPr>
              <a:t>In a perfectly competitive industry, in all likelihood a master worker will be stolen by other firms at higher wages until his wage matches his productivity</a:t>
            </a:r>
          </a:p>
          <a:p>
            <a:pPr>
              <a:spcBef>
                <a:spcPct val="0"/>
              </a:spcBef>
            </a:pPr>
            <a:r>
              <a:rPr lang="en-CA" altLang="en-US">
                <a:latin typeface="Tahoma" panose="020B0604030504040204" pitchFamily="34" charset="0"/>
              </a:rPr>
              <a:t>Master workers therefore often provide no profit in perfect competition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5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55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5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5555"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89FA3763-CA79-441E-9F4E-49BF3E42AF7F}" type="slidenum">
              <a:rPr lang="en-CA" altLang="en-US" sz="1400" smtClean="0"/>
              <a:pPr>
                <a:spcBef>
                  <a:spcPct val="0"/>
                </a:spcBef>
                <a:buFontTx/>
                <a:buNone/>
              </a:pPr>
              <a:t>64</a:t>
            </a:fld>
            <a:endParaRPr lang="en-CA" altLang="en-US" sz="1400" smtClean="0"/>
          </a:p>
        </p:txBody>
      </p:sp>
      <p:sp>
        <p:nvSpPr>
          <p:cNvPr id="68611" name="Text Box 2"/>
          <p:cNvSpPr txBox="1">
            <a:spLocks noChangeArrowheads="1"/>
          </p:cNvSpPr>
          <p:nvPr/>
        </p:nvSpPr>
        <p:spPr bwMode="auto">
          <a:xfrm>
            <a:off x="0" y="838200"/>
            <a:ext cx="9677400" cy="326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2">
              <a:spcBef>
                <a:spcPct val="0"/>
              </a:spcBef>
              <a:buFontTx/>
              <a:buNone/>
            </a:pPr>
            <a:endParaRPr lang="en-US" altLang="en-US">
              <a:latin typeface="Tahoma" panose="020B0604030504040204" pitchFamily="34" charset="0"/>
            </a:endParaRPr>
          </a:p>
          <a:p>
            <a:pPr>
              <a:spcBef>
                <a:spcPct val="0"/>
              </a:spcBef>
              <a:buFontTx/>
              <a:buNone/>
            </a:pPr>
            <a:r>
              <a:rPr lang="en-US" altLang="en-US" u="sng">
                <a:latin typeface="Tahoma" panose="020B0604030504040204" pitchFamily="34" charset="0"/>
              </a:rPr>
              <a:t>Definition:</a:t>
            </a:r>
            <a:r>
              <a:rPr lang="en-US" altLang="en-US">
                <a:latin typeface="Tahoma" panose="020B0604030504040204" pitchFamily="34" charset="0"/>
              </a:rPr>
              <a:t>  </a:t>
            </a:r>
            <a:r>
              <a:rPr lang="en-US" altLang="en-US" b="1">
                <a:latin typeface="Tahoma" panose="020B0604030504040204" pitchFamily="34" charset="0"/>
              </a:rPr>
              <a:t>Producer Surplus</a:t>
            </a:r>
            <a:r>
              <a:rPr lang="en-US" altLang="en-US">
                <a:latin typeface="Tahoma" panose="020B0604030504040204" pitchFamily="34" charset="0"/>
              </a:rPr>
              <a:t> is the area above the supply curve and below the price.  It is a monetary measure of the benefit that producers derive from producing a good at a particular price.</a:t>
            </a:r>
          </a:p>
          <a:p>
            <a:pPr>
              <a:spcBef>
                <a:spcPct val="50000"/>
              </a:spcBef>
              <a:buFontTx/>
              <a:buNone/>
            </a:pPr>
            <a:endParaRPr lang="en-US" altLang="en-US">
              <a:latin typeface="Tahoma" panose="020B0604030504040204" pitchFamily="34" charset="0"/>
            </a:endParaRPr>
          </a:p>
        </p:txBody>
      </p:sp>
      <p:sp>
        <p:nvSpPr>
          <p:cNvPr id="68612" name="WordArt 3"/>
          <p:cNvSpPr>
            <a:spLocks noChangeArrowheads="1" noChangeShapeType="1" noTextEdit="1"/>
          </p:cNvSpPr>
          <p:nvPr/>
        </p:nvSpPr>
        <p:spPr bwMode="auto">
          <a:xfrm>
            <a:off x="990600" y="228600"/>
            <a:ext cx="7239000" cy="9445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9.8 Producer Surplus</a:t>
            </a:r>
          </a:p>
        </p:txBody>
      </p:sp>
      <p:sp>
        <p:nvSpPr>
          <p:cNvPr id="536580" name="Text Box 4"/>
          <p:cNvSpPr txBox="1">
            <a:spLocks noChangeArrowheads="1"/>
          </p:cNvSpPr>
          <p:nvPr/>
        </p:nvSpPr>
        <p:spPr bwMode="auto">
          <a:xfrm>
            <a:off x="533400" y="3810000"/>
            <a:ext cx="8229600" cy="2528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i="1">
                <a:solidFill>
                  <a:srgbClr val="000000"/>
                </a:solidFill>
                <a:latin typeface="Tahoma" panose="020B0604030504040204" pitchFamily="34" charset="0"/>
              </a:rPr>
              <a:t>Note that the producer earns the price for every unit sold, but only incurs the SMC for each unit.  This is why the difference between the P and SMC curve measures the total benefit derived from production</a:t>
            </a:r>
            <a:r>
              <a:rPr lang="en-US" altLang="en-US">
                <a:solidFill>
                  <a:srgbClr val="000000"/>
                </a:solidFill>
                <a:latin typeface="Tahoma" panose="020B060403050404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65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6580"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A5C33E1F-AF40-46ED-9138-ADE469BED6F1}" type="slidenum">
              <a:rPr lang="en-CA" altLang="en-US" sz="1400" smtClean="0"/>
              <a:pPr>
                <a:spcBef>
                  <a:spcPct val="0"/>
                </a:spcBef>
                <a:buFontTx/>
                <a:buNone/>
              </a:pPr>
              <a:t>65</a:t>
            </a:fld>
            <a:endParaRPr lang="en-CA" altLang="en-US" sz="1400" smtClean="0"/>
          </a:p>
        </p:txBody>
      </p:sp>
      <p:sp>
        <p:nvSpPr>
          <p:cNvPr id="539667" name="Freeform 19"/>
          <p:cNvSpPr>
            <a:spLocks/>
          </p:cNvSpPr>
          <p:nvPr/>
        </p:nvSpPr>
        <p:spPr bwMode="auto">
          <a:xfrm>
            <a:off x="533400" y="4267200"/>
            <a:ext cx="3429000" cy="990600"/>
          </a:xfrm>
          <a:custGeom>
            <a:avLst/>
            <a:gdLst>
              <a:gd name="T0" fmla="*/ 2147483646 w 2160"/>
              <a:gd name="T1" fmla="*/ 2147483646 h 624"/>
              <a:gd name="T2" fmla="*/ 2147483646 w 2160"/>
              <a:gd name="T3" fmla="*/ 0 h 624"/>
              <a:gd name="T4" fmla="*/ 2147483646 w 2160"/>
              <a:gd name="T5" fmla="*/ 0 h 624"/>
              <a:gd name="T6" fmla="*/ 2147483646 w 2160"/>
              <a:gd name="T7" fmla="*/ 2147483646 h 624"/>
              <a:gd name="T8" fmla="*/ 0 w 2160"/>
              <a:gd name="T9" fmla="*/ 2147483646 h 624"/>
              <a:gd name="T10" fmla="*/ 0 60000 65536"/>
              <a:gd name="T11" fmla="*/ 0 60000 65536"/>
              <a:gd name="T12" fmla="*/ 0 60000 65536"/>
              <a:gd name="T13" fmla="*/ 0 60000 65536"/>
              <a:gd name="T14" fmla="*/ 0 60000 65536"/>
              <a:gd name="T15" fmla="*/ 0 w 2160"/>
              <a:gd name="T16" fmla="*/ 0 h 624"/>
              <a:gd name="T17" fmla="*/ 2160 w 2160"/>
              <a:gd name="T18" fmla="*/ 624 h 624"/>
            </a:gdLst>
            <a:ahLst/>
            <a:cxnLst>
              <a:cxn ang="T10">
                <a:pos x="T0" y="T1"/>
              </a:cxn>
              <a:cxn ang="T11">
                <a:pos x="T2" y="T3"/>
              </a:cxn>
              <a:cxn ang="T12">
                <a:pos x="T4" y="T5"/>
              </a:cxn>
              <a:cxn ang="T13">
                <a:pos x="T6" y="T7"/>
              </a:cxn>
              <a:cxn ang="T14">
                <a:pos x="T8" y="T9"/>
              </a:cxn>
            </a:cxnLst>
            <a:rect l="T15" t="T16" r="T17" b="T18"/>
            <a:pathLst>
              <a:path w="2160" h="624">
                <a:moveTo>
                  <a:pt x="48" y="576"/>
                </a:moveTo>
                <a:lnTo>
                  <a:pt x="48" y="0"/>
                </a:lnTo>
                <a:lnTo>
                  <a:pt x="2160" y="0"/>
                </a:lnTo>
                <a:lnTo>
                  <a:pt x="1584" y="624"/>
                </a:lnTo>
                <a:lnTo>
                  <a:pt x="0" y="624"/>
                </a:lnTo>
              </a:path>
            </a:pathLst>
          </a:custGeom>
          <a:solidFill>
            <a:srgbClr val="339966"/>
          </a:solidFill>
          <a:ln w="9525">
            <a:solidFill>
              <a:srgbClr val="339966"/>
            </a:solidFill>
            <a:round/>
            <a:headEnd/>
            <a:tailEnd/>
          </a:ln>
        </p:spPr>
        <p:txBody>
          <a:bodyPr/>
          <a:lstStyle/>
          <a:p>
            <a:endParaRPr lang="en-CA"/>
          </a:p>
        </p:txBody>
      </p:sp>
      <p:sp>
        <p:nvSpPr>
          <p:cNvPr id="69636" name="Text Box 2"/>
          <p:cNvSpPr txBox="1">
            <a:spLocks noChangeArrowheads="1"/>
          </p:cNvSpPr>
          <p:nvPr/>
        </p:nvSpPr>
        <p:spPr bwMode="auto">
          <a:xfrm>
            <a:off x="1219200" y="457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i="1" u="sng">
                <a:latin typeface="Times New Roman" panose="02020603050405020304" pitchFamily="18" charset="0"/>
              </a:rPr>
              <a:t>Producer Surplus, Individual Firm</a:t>
            </a:r>
          </a:p>
        </p:txBody>
      </p:sp>
      <p:sp>
        <p:nvSpPr>
          <p:cNvPr id="69637" name="Line 3"/>
          <p:cNvSpPr>
            <a:spLocks noChangeShapeType="1"/>
          </p:cNvSpPr>
          <p:nvPr/>
        </p:nvSpPr>
        <p:spPr bwMode="auto">
          <a:xfrm>
            <a:off x="609600" y="6359525"/>
            <a:ext cx="6019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9638" name="Line 4"/>
          <p:cNvSpPr>
            <a:spLocks noChangeShapeType="1"/>
          </p:cNvSpPr>
          <p:nvPr/>
        </p:nvSpPr>
        <p:spPr bwMode="auto">
          <a:xfrm flipV="1">
            <a:off x="609600" y="873125"/>
            <a:ext cx="0" cy="5486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69639" name="Text Box 5"/>
          <p:cNvSpPr txBox="1">
            <a:spLocks noChangeArrowheads="1"/>
          </p:cNvSpPr>
          <p:nvPr/>
        </p:nvSpPr>
        <p:spPr bwMode="auto">
          <a:xfrm>
            <a:off x="6172200" y="6172200"/>
            <a:ext cx="2647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Quantity (units/yr)</a:t>
            </a:r>
          </a:p>
        </p:txBody>
      </p:sp>
      <p:sp>
        <p:nvSpPr>
          <p:cNvPr id="69640" name="Text Box 6"/>
          <p:cNvSpPr txBox="1">
            <a:spLocks noChangeArrowheads="1"/>
          </p:cNvSpPr>
          <p:nvPr/>
        </p:nvSpPr>
        <p:spPr bwMode="auto">
          <a:xfrm>
            <a:off x="288925" y="457200"/>
            <a:ext cx="70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$/yr</a:t>
            </a:r>
          </a:p>
        </p:txBody>
      </p:sp>
      <p:sp>
        <p:nvSpPr>
          <p:cNvPr id="69641" name="Arc 8"/>
          <p:cNvSpPr>
            <a:spLocks/>
          </p:cNvSpPr>
          <p:nvPr/>
        </p:nvSpPr>
        <p:spPr bwMode="auto">
          <a:xfrm>
            <a:off x="1135063" y="1635125"/>
            <a:ext cx="3446462" cy="3768725"/>
          </a:xfrm>
          <a:custGeom>
            <a:avLst/>
            <a:gdLst>
              <a:gd name="T0" fmla="*/ 2147483646 w 31398"/>
              <a:gd name="T1" fmla="*/ 2147483646 h 21600"/>
              <a:gd name="T2" fmla="*/ 0 w 31398"/>
              <a:gd name="T3" fmla="*/ 2147483646 h 21600"/>
              <a:gd name="T4" fmla="*/ 2147483646 w 31398"/>
              <a:gd name="T5" fmla="*/ 0 h 21600"/>
              <a:gd name="T6" fmla="*/ 0 60000 65536"/>
              <a:gd name="T7" fmla="*/ 0 60000 65536"/>
              <a:gd name="T8" fmla="*/ 0 60000 65536"/>
              <a:gd name="T9" fmla="*/ 0 w 31398"/>
              <a:gd name="T10" fmla="*/ 0 h 21600"/>
              <a:gd name="T11" fmla="*/ 31398 w 31398"/>
              <a:gd name="T12" fmla="*/ 21600 h 21600"/>
            </a:gdLst>
            <a:ahLst/>
            <a:cxnLst>
              <a:cxn ang="T6">
                <a:pos x="T0" y="T1"/>
              </a:cxn>
              <a:cxn ang="T7">
                <a:pos x="T2" y="T3"/>
              </a:cxn>
              <a:cxn ang="T8">
                <a:pos x="T4" y="T5"/>
              </a:cxn>
            </a:cxnLst>
            <a:rect l="T9" t="T10" r="T11" b="T12"/>
            <a:pathLst>
              <a:path w="31398" h="21600" fill="none" extrusionOk="0">
                <a:moveTo>
                  <a:pt x="31398" y="5068"/>
                </a:moveTo>
                <a:cubicBezTo>
                  <a:pt x="29057" y="14766"/>
                  <a:pt x="20378" y="21599"/>
                  <a:pt x="10401" y="21600"/>
                </a:cubicBezTo>
                <a:cubicBezTo>
                  <a:pt x="6764" y="21600"/>
                  <a:pt x="3187" y="20681"/>
                  <a:pt x="0" y="18930"/>
                </a:cubicBezTo>
              </a:path>
              <a:path w="31398" h="21600" stroke="0" extrusionOk="0">
                <a:moveTo>
                  <a:pt x="31398" y="5068"/>
                </a:moveTo>
                <a:cubicBezTo>
                  <a:pt x="29057" y="14766"/>
                  <a:pt x="20378" y="21599"/>
                  <a:pt x="10401" y="21600"/>
                </a:cubicBezTo>
                <a:cubicBezTo>
                  <a:pt x="6764" y="21600"/>
                  <a:pt x="3187" y="20681"/>
                  <a:pt x="0" y="18930"/>
                </a:cubicBezTo>
                <a:lnTo>
                  <a:pt x="10401" y="0"/>
                </a:lnTo>
                <a:lnTo>
                  <a:pt x="31398" y="5068"/>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9642" name="Line 9"/>
          <p:cNvSpPr>
            <a:spLocks noChangeShapeType="1"/>
          </p:cNvSpPr>
          <p:nvPr/>
        </p:nvSpPr>
        <p:spPr bwMode="auto">
          <a:xfrm>
            <a:off x="609600" y="4267200"/>
            <a:ext cx="594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9643" name="Arc 10"/>
          <p:cNvSpPr>
            <a:spLocks/>
          </p:cNvSpPr>
          <p:nvPr/>
        </p:nvSpPr>
        <p:spPr bwMode="auto">
          <a:xfrm>
            <a:off x="1825625" y="2016125"/>
            <a:ext cx="4170363" cy="3198813"/>
          </a:xfrm>
          <a:custGeom>
            <a:avLst/>
            <a:gdLst>
              <a:gd name="T0" fmla="*/ 2147483646 w 23703"/>
              <a:gd name="T1" fmla="*/ 2147483646 h 21600"/>
              <a:gd name="T2" fmla="*/ 0 w 23703"/>
              <a:gd name="T3" fmla="*/ 2147483646 h 21600"/>
              <a:gd name="T4" fmla="*/ 2147483646 w 23703"/>
              <a:gd name="T5" fmla="*/ 0 h 21600"/>
              <a:gd name="T6" fmla="*/ 0 60000 65536"/>
              <a:gd name="T7" fmla="*/ 0 60000 65536"/>
              <a:gd name="T8" fmla="*/ 0 60000 65536"/>
              <a:gd name="T9" fmla="*/ 0 w 23703"/>
              <a:gd name="T10" fmla="*/ 0 h 21600"/>
              <a:gd name="T11" fmla="*/ 23703 w 23703"/>
              <a:gd name="T12" fmla="*/ 21600 h 21600"/>
            </a:gdLst>
            <a:ahLst/>
            <a:cxnLst>
              <a:cxn ang="T6">
                <a:pos x="T0" y="T1"/>
              </a:cxn>
              <a:cxn ang="T7">
                <a:pos x="T2" y="T3"/>
              </a:cxn>
              <a:cxn ang="T8">
                <a:pos x="T4" y="T5"/>
              </a:cxn>
            </a:cxnLst>
            <a:rect l="T9" t="T10" r="T11" b="T12"/>
            <a:pathLst>
              <a:path w="23703" h="21600" fill="none" extrusionOk="0">
                <a:moveTo>
                  <a:pt x="23702" y="12014"/>
                </a:moveTo>
                <a:cubicBezTo>
                  <a:pt x="19693" y="18004"/>
                  <a:pt x="12960" y="21599"/>
                  <a:pt x="5753" y="21600"/>
                </a:cubicBezTo>
                <a:cubicBezTo>
                  <a:pt x="3808" y="21600"/>
                  <a:pt x="1873" y="21337"/>
                  <a:pt x="0" y="20819"/>
                </a:cubicBezTo>
              </a:path>
              <a:path w="23703" h="21600" stroke="0" extrusionOk="0">
                <a:moveTo>
                  <a:pt x="23702" y="12014"/>
                </a:moveTo>
                <a:cubicBezTo>
                  <a:pt x="19693" y="18004"/>
                  <a:pt x="12960" y="21599"/>
                  <a:pt x="5753" y="21600"/>
                </a:cubicBezTo>
                <a:cubicBezTo>
                  <a:pt x="3808" y="21600"/>
                  <a:pt x="1873" y="21337"/>
                  <a:pt x="0" y="20819"/>
                </a:cubicBezTo>
                <a:lnTo>
                  <a:pt x="5753" y="0"/>
                </a:lnTo>
                <a:lnTo>
                  <a:pt x="23702" y="12014"/>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9644" name="Text Box 11"/>
          <p:cNvSpPr txBox="1">
            <a:spLocks noChangeArrowheads="1"/>
          </p:cNvSpPr>
          <p:nvPr/>
        </p:nvSpPr>
        <p:spPr bwMode="auto">
          <a:xfrm>
            <a:off x="5486400" y="3200400"/>
            <a:ext cx="8018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dirty="0">
                <a:latin typeface="Times New Roman" panose="02020603050405020304" pitchFamily="18" charset="0"/>
              </a:rPr>
              <a:t>S</a:t>
            </a:r>
            <a:r>
              <a:rPr lang="en-GB" altLang="en-US" sz="2400" b="1" dirty="0" smtClean="0">
                <a:latin typeface="Times New Roman" panose="02020603050405020304" pitchFamily="18" charset="0"/>
              </a:rPr>
              <a:t>AC</a:t>
            </a:r>
            <a:endParaRPr lang="en-GB" altLang="en-US" sz="2400" b="1" dirty="0">
              <a:latin typeface="Times New Roman" panose="02020603050405020304" pitchFamily="18" charset="0"/>
            </a:endParaRPr>
          </a:p>
        </p:txBody>
      </p:sp>
      <p:sp>
        <p:nvSpPr>
          <p:cNvPr id="69645" name="Text Box 13"/>
          <p:cNvSpPr txBox="1">
            <a:spLocks noChangeArrowheads="1"/>
          </p:cNvSpPr>
          <p:nvPr/>
        </p:nvSpPr>
        <p:spPr bwMode="auto">
          <a:xfrm>
            <a:off x="4327525" y="2057400"/>
            <a:ext cx="86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SMC</a:t>
            </a:r>
          </a:p>
        </p:txBody>
      </p:sp>
      <p:sp>
        <p:nvSpPr>
          <p:cNvPr id="69646" name="Line 14"/>
          <p:cNvSpPr>
            <a:spLocks noChangeShapeType="1"/>
          </p:cNvSpPr>
          <p:nvPr/>
        </p:nvSpPr>
        <p:spPr bwMode="auto">
          <a:xfrm flipV="1">
            <a:off x="609600" y="5216525"/>
            <a:ext cx="0" cy="11430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69647" name="Freeform 15"/>
          <p:cNvSpPr>
            <a:spLocks/>
          </p:cNvSpPr>
          <p:nvPr/>
        </p:nvSpPr>
        <p:spPr bwMode="auto">
          <a:xfrm>
            <a:off x="3657600" y="2549525"/>
            <a:ext cx="914400" cy="2133600"/>
          </a:xfrm>
          <a:custGeom>
            <a:avLst/>
            <a:gdLst>
              <a:gd name="T0" fmla="*/ 0 w 576"/>
              <a:gd name="T1" fmla="*/ 2147483646 h 1344"/>
              <a:gd name="T2" fmla="*/ 2147483646 w 576"/>
              <a:gd name="T3" fmla="*/ 2147483646 h 1344"/>
              <a:gd name="T4" fmla="*/ 2147483646 w 576"/>
              <a:gd name="T5" fmla="*/ 2147483646 h 1344"/>
              <a:gd name="T6" fmla="*/ 2147483646 w 576"/>
              <a:gd name="T7" fmla="*/ 0 h 1344"/>
              <a:gd name="T8" fmla="*/ 0 60000 65536"/>
              <a:gd name="T9" fmla="*/ 0 60000 65536"/>
              <a:gd name="T10" fmla="*/ 0 60000 65536"/>
              <a:gd name="T11" fmla="*/ 0 60000 65536"/>
              <a:gd name="T12" fmla="*/ 0 w 576"/>
              <a:gd name="T13" fmla="*/ 0 h 1344"/>
              <a:gd name="T14" fmla="*/ 576 w 576"/>
              <a:gd name="T15" fmla="*/ 1344 h 1344"/>
            </a:gdLst>
            <a:ahLst/>
            <a:cxnLst>
              <a:cxn ang="T8">
                <a:pos x="T0" y="T1"/>
              </a:cxn>
              <a:cxn ang="T9">
                <a:pos x="T2" y="T3"/>
              </a:cxn>
              <a:cxn ang="T10">
                <a:pos x="T4" y="T5"/>
              </a:cxn>
              <a:cxn ang="T11">
                <a:pos x="T6" y="T7"/>
              </a:cxn>
            </a:cxnLst>
            <a:rect l="T12" t="T13" r="T14" b="T15"/>
            <a:pathLst>
              <a:path w="576" h="1344">
                <a:moveTo>
                  <a:pt x="0" y="1344"/>
                </a:moveTo>
                <a:cubicBezTo>
                  <a:pt x="60" y="1288"/>
                  <a:pt x="120" y="1232"/>
                  <a:pt x="192" y="1104"/>
                </a:cubicBezTo>
                <a:cubicBezTo>
                  <a:pt x="264" y="976"/>
                  <a:pt x="368" y="760"/>
                  <a:pt x="432" y="576"/>
                </a:cubicBezTo>
                <a:cubicBezTo>
                  <a:pt x="496" y="392"/>
                  <a:pt x="552" y="96"/>
                  <a:pt x="576" y="0"/>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9648" name="Freeform 16"/>
          <p:cNvSpPr>
            <a:spLocks/>
          </p:cNvSpPr>
          <p:nvPr/>
        </p:nvSpPr>
        <p:spPr bwMode="auto">
          <a:xfrm>
            <a:off x="2971800" y="4683125"/>
            <a:ext cx="685800" cy="533400"/>
          </a:xfrm>
          <a:custGeom>
            <a:avLst/>
            <a:gdLst>
              <a:gd name="T0" fmla="*/ 2147483646 w 432"/>
              <a:gd name="T1" fmla="*/ 0 h 336"/>
              <a:gd name="T2" fmla="*/ 2147483646 w 432"/>
              <a:gd name="T3" fmla="*/ 2147483646 h 336"/>
              <a:gd name="T4" fmla="*/ 0 w 432"/>
              <a:gd name="T5" fmla="*/ 2147483646 h 336"/>
              <a:gd name="T6" fmla="*/ 0 60000 65536"/>
              <a:gd name="T7" fmla="*/ 0 60000 65536"/>
              <a:gd name="T8" fmla="*/ 0 60000 65536"/>
              <a:gd name="T9" fmla="*/ 0 w 432"/>
              <a:gd name="T10" fmla="*/ 0 h 336"/>
              <a:gd name="T11" fmla="*/ 432 w 432"/>
              <a:gd name="T12" fmla="*/ 336 h 336"/>
            </a:gdLst>
            <a:ahLst/>
            <a:cxnLst>
              <a:cxn ang="T6">
                <a:pos x="T0" y="T1"/>
              </a:cxn>
              <a:cxn ang="T7">
                <a:pos x="T2" y="T3"/>
              </a:cxn>
              <a:cxn ang="T8">
                <a:pos x="T4" y="T5"/>
              </a:cxn>
            </a:cxnLst>
            <a:rect l="T9" t="T10" r="T11" b="T12"/>
            <a:pathLst>
              <a:path w="432" h="336">
                <a:moveTo>
                  <a:pt x="432" y="0"/>
                </a:moveTo>
                <a:cubicBezTo>
                  <a:pt x="372" y="68"/>
                  <a:pt x="312" y="136"/>
                  <a:pt x="240" y="192"/>
                </a:cubicBezTo>
                <a:cubicBezTo>
                  <a:pt x="168" y="248"/>
                  <a:pt x="40" y="312"/>
                  <a:pt x="0" y="336"/>
                </a:cubicBezTo>
              </a:path>
            </a:pathLst>
          </a:custGeom>
          <a:noFill/>
          <a:ln w="762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69649" name="Text Box 17"/>
          <p:cNvSpPr txBox="1">
            <a:spLocks noChangeArrowheads="1"/>
          </p:cNvSpPr>
          <p:nvPr/>
        </p:nvSpPr>
        <p:spPr bwMode="auto">
          <a:xfrm>
            <a:off x="6705600" y="3962400"/>
            <a:ext cx="36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p>
        </p:txBody>
      </p:sp>
      <p:sp>
        <p:nvSpPr>
          <p:cNvPr id="69650" name="Line 18"/>
          <p:cNvSpPr>
            <a:spLocks noChangeShapeType="1"/>
          </p:cNvSpPr>
          <p:nvPr/>
        </p:nvSpPr>
        <p:spPr bwMode="auto">
          <a:xfrm>
            <a:off x="609600" y="5222875"/>
            <a:ext cx="2286000" cy="34925"/>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539668" name="Text Box 20"/>
          <p:cNvSpPr txBox="1">
            <a:spLocks noChangeArrowheads="1"/>
          </p:cNvSpPr>
          <p:nvPr/>
        </p:nvSpPr>
        <p:spPr bwMode="auto">
          <a:xfrm>
            <a:off x="1371600" y="4267200"/>
            <a:ext cx="140176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Producer</a:t>
            </a:r>
          </a:p>
          <a:p>
            <a:pPr>
              <a:spcBef>
                <a:spcPct val="0"/>
              </a:spcBef>
              <a:buFontTx/>
              <a:buNone/>
            </a:pPr>
            <a:r>
              <a:rPr lang="en-GB" altLang="en-US" sz="2400" b="1">
                <a:latin typeface="Times New Roman" panose="02020603050405020304" pitchFamily="18" charset="0"/>
              </a:rPr>
              <a:t>Surplus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966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96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9667" grpId="0" animBg="1"/>
      <p:bldP spid="539668"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2A97DB75-34AC-4648-8402-54BFCCAB4572}" type="slidenum">
              <a:rPr lang="en-CA" altLang="en-US" sz="1400" smtClean="0"/>
              <a:pPr>
                <a:spcBef>
                  <a:spcPct val="0"/>
                </a:spcBef>
                <a:buFontTx/>
                <a:buNone/>
              </a:pPr>
              <a:t>66</a:t>
            </a:fld>
            <a:endParaRPr lang="en-CA" altLang="en-US" sz="1400" smtClean="0"/>
          </a:p>
        </p:txBody>
      </p:sp>
      <p:sp>
        <p:nvSpPr>
          <p:cNvPr id="70659" name="WordArt 2"/>
          <p:cNvSpPr>
            <a:spLocks noChangeArrowheads="1" noChangeShapeType="1" noTextEdit="1"/>
          </p:cNvSpPr>
          <p:nvPr/>
        </p:nvSpPr>
        <p:spPr bwMode="auto">
          <a:xfrm>
            <a:off x="803275" y="150813"/>
            <a:ext cx="6767513" cy="9445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Producer Surplus Ctd...</a:t>
            </a:r>
          </a:p>
        </p:txBody>
      </p:sp>
      <p:sp>
        <p:nvSpPr>
          <p:cNvPr id="70660" name="Text Box 3"/>
          <p:cNvSpPr txBox="1">
            <a:spLocks noChangeArrowheads="1"/>
          </p:cNvSpPr>
          <p:nvPr/>
        </p:nvSpPr>
        <p:spPr bwMode="auto">
          <a:xfrm>
            <a:off x="0" y="1370013"/>
            <a:ext cx="9220200" cy="350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a:latin typeface="Tahoma" panose="020B0604030504040204" pitchFamily="34" charset="0"/>
              </a:rPr>
              <a:t>Further, since the market supply curve is simply the sum of the individual supply curves…which equal the marginal cost curves…the difference between price and the market supply curve measures the surplus of all producers in the market.</a:t>
            </a:r>
          </a:p>
          <a:p>
            <a:pPr algn="ctr">
              <a:spcBef>
                <a:spcPct val="0"/>
              </a:spcBef>
              <a:buFontTx/>
              <a:buNone/>
            </a:pPr>
            <a:endParaRPr lang="en-US" altLang="en-US" i="1">
              <a:latin typeface="Tahoma" panose="020B0604030504040204" pitchFamily="34" charset="0"/>
            </a:endParaRPr>
          </a:p>
        </p:txBody>
      </p:sp>
      <p:sp>
        <p:nvSpPr>
          <p:cNvPr id="537604" name="Text Box 4"/>
          <p:cNvSpPr txBox="1">
            <a:spLocks noChangeArrowheads="1"/>
          </p:cNvSpPr>
          <p:nvPr/>
        </p:nvSpPr>
        <p:spPr bwMode="auto">
          <a:xfrm>
            <a:off x="381000" y="4648200"/>
            <a:ext cx="8797925" cy="17986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i="1" dirty="0">
                <a:solidFill>
                  <a:srgbClr val="000000"/>
                </a:solidFill>
                <a:latin typeface="Tahoma" panose="020B0604030504040204" pitchFamily="34" charset="0"/>
              </a:rPr>
              <a:t>Note that </a:t>
            </a:r>
            <a:r>
              <a:rPr lang="en-US" altLang="en-US" i="1" dirty="0" smtClean="0">
                <a:solidFill>
                  <a:srgbClr val="000000"/>
                </a:solidFill>
                <a:latin typeface="Tahoma" panose="020B0604030504040204" pitchFamily="34" charset="0"/>
              </a:rPr>
              <a:t>SR producer’s </a:t>
            </a:r>
            <a:r>
              <a:rPr lang="en-US" altLang="en-US" i="1" dirty="0">
                <a:solidFill>
                  <a:srgbClr val="000000"/>
                </a:solidFill>
                <a:latin typeface="Tahoma" panose="020B0604030504040204" pitchFamily="34" charset="0"/>
              </a:rPr>
              <a:t>surplus does not deduct fixed costs, so it does not equal profit!</a:t>
            </a:r>
          </a:p>
          <a:p>
            <a:pPr>
              <a:spcBef>
                <a:spcPct val="50000"/>
              </a:spcBef>
              <a:buFontTx/>
              <a:buNone/>
            </a:pPr>
            <a:endParaRPr lang="en-US" altLang="en-US" dirty="0">
              <a:solidFill>
                <a:srgbClr val="000000"/>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76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7604"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2189353E-14EB-43AC-895A-35316449C73B}" type="slidenum">
              <a:rPr lang="en-CA" altLang="en-US" sz="1400" smtClean="0"/>
              <a:pPr>
                <a:spcBef>
                  <a:spcPct val="0"/>
                </a:spcBef>
                <a:buFontTx/>
                <a:buNone/>
              </a:pPr>
              <a:t>67</a:t>
            </a:fld>
            <a:endParaRPr lang="en-CA" altLang="en-US" sz="1400" smtClean="0"/>
          </a:p>
        </p:txBody>
      </p:sp>
      <p:sp>
        <p:nvSpPr>
          <p:cNvPr id="71683" name="Text Box 2"/>
          <p:cNvSpPr txBox="1">
            <a:spLocks noChangeArrowheads="1"/>
          </p:cNvSpPr>
          <p:nvPr/>
        </p:nvSpPr>
        <p:spPr bwMode="auto">
          <a:xfrm>
            <a:off x="1619250" y="260350"/>
            <a:ext cx="6019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50000"/>
              </a:spcBef>
              <a:buFontTx/>
              <a:buNone/>
            </a:pPr>
            <a:r>
              <a:rPr lang="en-US" altLang="en-US" u="sng">
                <a:latin typeface="Tahoma" panose="020B0604030504040204" pitchFamily="34" charset="0"/>
              </a:rPr>
              <a:t>Market Producer Surplus</a:t>
            </a:r>
            <a:endParaRPr lang="en-US" altLang="en-US" i="1" u="sng">
              <a:latin typeface="Times New Roman" panose="02020603050405020304" pitchFamily="18" charset="0"/>
            </a:endParaRPr>
          </a:p>
        </p:txBody>
      </p:sp>
      <p:sp>
        <p:nvSpPr>
          <p:cNvPr id="71684" name="Line 3"/>
          <p:cNvSpPr>
            <a:spLocks noChangeShapeType="1"/>
          </p:cNvSpPr>
          <p:nvPr/>
        </p:nvSpPr>
        <p:spPr bwMode="auto">
          <a:xfrm>
            <a:off x="625475" y="6359525"/>
            <a:ext cx="66294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71685" name="Line 4"/>
          <p:cNvSpPr>
            <a:spLocks noChangeShapeType="1"/>
          </p:cNvSpPr>
          <p:nvPr/>
        </p:nvSpPr>
        <p:spPr bwMode="auto">
          <a:xfrm flipV="1">
            <a:off x="625475" y="1177925"/>
            <a:ext cx="0" cy="51816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71686" name="Text Box 5"/>
          <p:cNvSpPr txBox="1">
            <a:spLocks noChangeArrowheads="1"/>
          </p:cNvSpPr>
          <p:nvPr/>
        </p:nvSpPr>
        <p:spPr bwMode="auto">
          <a:xfrm>
            <a:off x="7162800" y="6096000"/>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71687" name="Text Box 6"/>
          <p:cNvSpPr txBox="1">
            <a:spLocks noChangeArrowheads="1"/>
          </p:cNvSpPr>
          <p:nvPr/>
        </p:nvSpPr>
        <p:spPr bwMode="auto">
          <a:xfrm>
            <a:off x="685800" y="838200"/>
            <a:ext cx="36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p>
        </p:txBody>
      </p:sp>
      <p:sp>
        <p:nvSpPr>
          <p:cNvPr id="71688" name="Line 7"/>
          <p:cNvSpPr>
            <a:spLocks noChangeShapeType="1"/>
          </p:cNvSpPr>
          <p:nvPr/>
        </p:nvSpPr>
        <p:spPr bwMode="auto">
          <a:xfrm flipV="1">
            <a:off x="625475" y="1863725"/>
            <a:ext cx="4267200" cy="388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89" name="Text Box 8"/>
          <p:cNvSpPr txBox="1">
            <a:spLocks noChangeArrowheads="1"/>
          </p:cNvSpPr>
          <p:nvPr/>
        </p:nvSpPr>
        <p:spPr bwMode="auto">
          <a:xfrm>
            <a:off x="4876800" y="1577975"/>
            <a:ext cx="399891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b="1">
                <a:latin typeface="Times New Roman" panose="02020603050405020304" pitchFamily="18" charset="0"/>
              </a:rPr>
              <a:t>Market Supply Curve</a:t>
            </a:r>
          </a:p>
        </p:txBody>
      </p:sp>
      <p:sp>
        <p:nvSpPr>
          <p:cNvPr id="71690" name="Line 9"/>
          <p:cNvSpPr>
            <a:spLocks noChangeShapeType="1"/>
          </p:cNvSpPr>
          <p:nvPr/>
        </p:nvSpPr>
        <p:spPr bwMode="auto">
          <a:xfrm>
            <a:off x="625475" y="3387725"/>
            <a:ext cx="2590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1" name="Text Box 10"/>
          <p:cNvSpPr txBox="1">
            <a:spLocks noChangeArrowheads="1"/>
          </p:cNvSpPr>
          <p:nvPr/>
        </p:nvSpPr>
        <p:spPr bwMode="auto">
          <a:xfrm>
            <a:off x="0" y="31242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50</a:t>
            </a:r>
          </a:p>
        </p:txBody>
      </p:sp>
      <p:sp>
        <p:nvSpPr>
          <p:cNvPr id="71692" name="Line 11"/>
          <p:cNvSpPr>
            <a:spLocks noChangeShapeType="1"/>
          </p:cNvSpPr>
          <p:nvPr/>
        </p:nvSpPr>
        <p:spPr bwMode="auto">
          <a:xfrm flipH="1">
            <a:off x="625475" y="3387725"/>
            <a:ext cx="3810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3" name="Line 12"/>
          <p:cNvSpPr>
            <a:spLocks noChangeShapeType="1"/>
          </p:cNvSpPr>
          <p:nvPr/>
        </p:nvSpPr>
        <p:spPr bwMode="auto">
          <a:xfrm flipH="1">
            <a:off x="625475" y="3387725"/>
            <a:ext cx="6858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4" name="Line 13"/>
          <p:cNvSpPr>
            <a:spLocks noChangeShapeType="1"/>
          </p:cNvSpPr>
          <p:nvPr/>
        </p:nvSpPr>
        <p:spPr bwMode="auto">
          <a:xfrm flipH="1">
            <a:off x="625475" y="3387725"/>
            <a:ext cx="9906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5" name="Line 14"/>
          <p:cNvSpPr>
            <a:spLocks noChangeShapeType="1"/>
          </p:cNvSpPr>
          <p:nvPr/>
        </p:nvSpPr>
        <p:spPr bwMode="auto">
          <a:xfrm flipH="1">
            <a:off x="625475" y="3387725"/>
            <a:ext cx="1295400" cy="1676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6" name="Line 15"/>
          <p:cNvSpPr>
            <a:spLocks noChangeShapeType="1"/>
          </p:cNvSpPr>
          <p:nvPr/>
        </p:nvSpPr>
        <p:spPr bwMode="auto">
          <a:xfrm flipH="1">
            <a:off x="625475" y="3387725"/>
            <a:ext cx="1676400" cy="2133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7" name="Line 16"/>
          <p:cNvSpPr>
            <a:spLocks noChangeShapeType="1"/>
          </p:cNvSpPr>
          <p:nvPr/>
        </p:nvSpPr>
        <p:spPr bwMode="auto">
          <a:xfrm flipH="1">
            <a:off x="1311275" y="3387725"/>
            <a:ext cx="1371600" cy="1752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8" name="Line 17"/>
          <p:cNvSpPr>
            <a:spLocks noChangeShapeType="1"/>
          </p:cNvSpPr>
          <p:nvPr/>
        </p:nvSpPr>
        <p:spPr bwMode="auto">
          <a:xfrm flipH="1">
            <a:off x="2606675" y="3387725"/>
            <a:ext cx="3810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699" name="Line 18"/>
          <p:cNvSpPr>
            <a:spLocks noChangeShapeType="1"/>
          </p:cNvSpPr>
          <p:nvPr/>
        </p:nvSpPr>
        <p:spPr bwMode="auto">
          <a:xfrm flipH="1" flipV="1">
            <a:off x="1920875" y="4149725"/>
            <a:ext cx="144780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538643" name="Text Box 19"/>
          <p:cNvSpPr txBox="1">
            <a:spLocks noChangeArrowheads="1"/>
          </p:cNvSpPr>
          <p:nvPr/>
        </p:nvSpPr>
        <p:spPr bwMode="auto">
          <a:xfrm>
            <a:off x="3429000" y="3940175"/>
            <a:ext cx="5076825"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b="1">
                <a:latin typeface="Times New Roman" panose="02020603050405020304" pitchFamily="18" charset="0"/>
              </a:rPr>
              <a:t>Producer Surplus = (1/2)BH</a:t>
            </a:r>
          </a:p>
          <a:p>
            <a:pPr>
              <a:spcBef>
                <a:spcPct val="0"/>
              </a:spcBef>
              <a:buFontTx/>
              <a:buNone/>
            </a:pPr>
            <a:r>
              <a:rPr lang="en-GB" altLang="en-US" b="1">
                <a:latin typeface="Times New Roman" panose="02020603050405020304" pitchFamily="18" charset="0"/>
              </a:rPr>
              <a:t>PS=(1/2)800(40)</a:t>
            </a:r>
          </a:p>
          <a:p>
            <a:pPr>
              <a:spcBef>
                <a:spcPct val="0"/>
              </a:spcBef>
              <a:buFontTx/>
              <a:buNone/>
            </a:pPr>
            <a:r>
              <a:rPr lang="en-GB" altLang="en-US" b="1">
                <a:latin typeface="Times New Roman" panose="02020603050405020304" pitchFamily="18" charset="0"/>
              </a:rPr>
              <a:t>PS=16,000</a:t>
            </a:r>
          </a:p>
        </p:txBody>
      </p:sp>
      <p:sp>
        <p:nvSpPr>
          <p:cNvPr id="71701" name="Text Box 20"/>
          <p:cNvSpPr txBox="1">
            <a:spLocks noChangeArrowheads="1"/>
          </p:cNvSpPr>
          <p:nvPr/>
        </p:nvSpPr>
        <p:spPr bwMode="auto">
          <a:xfrm>
            <a:off x="76200" y="54864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10</a:t>
            </a:r>
          </a:p>
        </p:txBody>
      </p:sp>
      <p:sp>
        <p:nvSpPr>
          <p:cNvPr id="71702" name="Line 21"/>
          <p:cNvSpPr>
            <a:spLocks noChangeShapeType="1"/>
          </p:cNvSpPr>
          <p:nvPr/>
        </p:nvSpPr>
        <p:spPr bwMode="auto">
          <a:xfrm>
            <a:off x="3200400" y="3429000"/>
            <a:ext cx="0" cy="2971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1703" name="Text Box 22"/>
          <p:cNvSpPr txBox="1">
            <a:spLocks noChangeArrowheads="1"/>
          </p:cNvSpPr>
          <p:nvPr/>
        </p:nvSpPr>
        <p:spPr bwMode="auto">
          <a:xfrm>
            <a:off x="2971800" y="6400800"/>
            <a:ext cx="64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800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86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8643"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85BA2E78-F41B-442E-B409-650F1E7DCB72}" type="slidenum">
              <a:rPr lang="en-CA" altLang="en-US" sz="1400" smtClean="0"/>
              <a:pPr>
                <a:spcBef>
                  <a:spcPct val="0"/>
                </a:spcBef>
                <a:buFontTx/>
                <a:buNone/>
              </a:pPr>
              <a:t>68</a:t>
            </a:fld>
            <a:endParaRPr lang="en-CA" altLang="en-US" sz="1400" smtClean="0"/>
          </a:p>
        </p:txBody>
      </p:sp>
      <p:sp>
        <p:nvSpPr>
          <p:cNvPr id="72707"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Producer Surplus</a:t>
            </a:r>
          </a:p>
        </p:txBody>
      </p:sp>
      <p:sp>
        <p:nvSpPr>
          <p:cNvPr id="488451" name="Text Box 3"/>
          <p:cNvSpPr txBox="1">
            <a:spLocks noChangeArrowheads="1"/>
          </p:cNvSpPr>
          <p:nvPr/>
        </p:nvSpPr>
        <p:spPr bwMode="auto">
          <a:xfrm>
            <a:off x="0" y="1676400"/>
            <a:ext cx="9144000" cy="521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0"/>
              </a:spcBef>
              <a:buFontTx/>
              <a:buNone/>
            </a:pPr>
            <a:r>
              <a:rPr lang="en-CA" altLang="en-US">
                <a:latin typeface="Tahoma" panose="020B0604030504040204" pitchFamily="34" charset="0"/>
              </a:rPr>
              <a:t>Producer surplus is the difference between total revenue and total nonsunk costs;</a:t>
            </a:r>
          </a:p>
          <a:p>
            <a:pPr algn="ctr">
              <a:spcBef>
                <a:spcPct val="0"/>
              </a:spcBef>
              <a:buFontTx/>
              <a:buNone/>
            </a:pPr>
            <a:endParaRPr lang="en-CA" altLang="en-US">
              <a:latin typeface="Tahoma" panose="020B0604030504040204" pitchFamily="34" charset="0"/>
            </a:endParaRPr>
          </a:p>
          <a:p>
            <a:pPr algn="ctr">
              <a:spcBef>
                <a:spcPct val="0"/>
              </a:spcBef>
              <a:buFontTx/>
              <a:buNone/>
            </a:pPr>
            <a:r>
              <a:rPr lang="en-CA" altLang="en-US" sz="4000">
                <a:latin typeface="Tahoma" panose="020B0604030504040204" pitchFamily="34" charset="0"/>
              </a:rPr>
              <a:t>Producer Surplus=TR-NSFC-TVC</a:t>
            </a:r>
          </a:p>
          <a:p>
            <a:pPr algn="ctr">
              <a:spcBef>
                <a:spcPct val="0"/>
              </a:spcBef>
              <a:buFontTx/>
              <a:buNone/>
            </a:pPr>
            <a:endParaRPr lang="en-CA" altLang="en-US" sz="4000">
              <a:latin typeface="Tahoma" panose="020B0604030504040204" pitchFamily="34" charset="0"/>
            </a:endParaRPr>
          </a:p>
          <a:p>
            <a:pPr algn="ctr">
              <a:spcBef>
                <a:spcPct val="0"/>
              </a:spcBef>
              <a:buFontTx/>
              <a:buNone/>
            </a:pPr>
            <a:r>
              <a:rPr lang="en-CA" altLang="en-US" sz="4000">
                <a:latin typeface="Tahoma" panose="020B0604030504040204" pitchFamily="34" charset="0"/>
              </a:rPr>
              <a:t>In the short run, if Producer Surplus&gt;SFC, economic profit is possible.</a:t>
            </a:r>
          </a:p>
          <a:p>
            <a:pPr>
              <a:spcBef>
                <a:spcPct val="0"/>
              </a:spcBef>
              <a:buFontTx/>
              <a:buNone/>
            </a:pPr>
            <a:endParaRPr lang="en-CA" altLang="en-US" sz="4000">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84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84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8451"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24E229D-B75D-41D7-9B2E-AE671008A8B7}" type="slidenum">
              <a:rPr lang="en-CA" altLang="en-US" sz="1400" smtClean="0"/>
              <a:pPr>
                <a:spcBef>
                  <a:spcPct val="0"/>
                </a:spcBef>
                <a:buFontTx/>
                <a:buNone/>
              </a:pPr>
              <a:t>69</a:t>
            </a:fld>
            <a:endParaRPr lang="en-CA" altLang="en-US" sz="1400" smtClean="0"/>
          </a:p>
        </p:txBody>
      </p:sp>
      <p:sp>
        <p:nvSpPr>
          <p:cNvPr id="73731"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Producer Surplus</a:t>
            </a:r>
          </a:p>
        </p:txBody>
      </p:sp>
      <p:sp>
        <p:nvSpPr>
          <p:cNvPr id="540675" name="Text Box 3"/>
          <p:cNvSpPr txBox="1">
            <a:spLocks noChangeArrowheads="1"/>
          </p:cNvSpPr>
          <p:nvPr/>
        </p:nvSpPr>
        <p:spPr bwMode="auto">
          <a:xfrm>
            <a:off x="0" y="1676400"/>
            <a:ext cx="9144000" cy="508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In the long run, no costs are fixed,</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Therefore Producer Surplus = Economic Profit</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BUT</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In the long run, Economic Profit=0</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How?</a:t>
            </a:r>
            <a:endParaRPr lang="en-CA" altLang="en-US" sz="4000">
              <a:latin typeface="Tahoma" panose="020B0604030504040204" pitchFamily="34" charset="0"/>
            </a:endParaRPr>
          </a:p>
          <a:p>
            <a:pPr>
              <a:spcBef>
                <a:spcPct val="0"/>
              </a:spcBef>
              <a:buFontTx/>
              <a:buNone/>
            </a:pPr>
            <a:endParaRPr lang="en-CA" altLang="en-US" sz="4000">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0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06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067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0675">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406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067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5FF9B985-179C-47AD-8475-42FCF9A84578}" type="slidenum">
              <a:rPr lang="en-CA" altLang="en-US" sz="1400" smtClean="0"/>
              <a:pPr>
                <a:spcBef>
                  <a:spcPct val="0"/>
                </a:spcBef>
                <a:buFontTx/>
                <a:buNone/>
              </a:pPr>
              <a:t>7</a:t>
            </a:fld>
            <a:endParaRPr lang="en-CA" altLang="en-US" sz="1400" smtClean="0"/>
          </a:p>
        </p:txBody>
      </p:sp>
      <p:sp>
        <p:nvSpPr>
          <p:cNvPr id="12291"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chemeClr val="tx2"/>
                </a:solidFill>
                <a:effectLst>
                  <a:outerShdw dist="45791" dir="2021404" algn="ctr" rotWithShape="0">
                    <a:srgbClr val="C0C0C0"/>
                  </a:outerShdw>
                </a:effectLst>
                <a:cs typeface="Times New Roman" panose="02020603050405020304" pitchFamily="18" charset="0"/>
              </a:rPr>
              <a:t>7.1.1 Implicit and Explicit Costs</a:t>
            </a:r>
            <a:endParaRPr lang="en-CA" sz="3600" kern="10">
              <a:solidFill>
                <a:schemeClr val="tx2"/>
              </a:solidFill>
              <a:effectLst>
                <a:outerShdw dist="45791" dir="2021404" algn="ctr" rotWithShape="0">
                  <a:srgbClr val="C0C0C0"/>
                </a:outerShdw>
              </a:effectLst>
              <a:cs typeface="Times New Roman" panose="02020603050405020304" pitchFamily="18" charset="0"/>
            </a:endParaRPr>
          </a:p>
        </p:txBody>
      </p:sp>
      <p:sp>
        <p:nvSpPr>
          <p:cNvPr id="407555" name="Text Box 3"/>
          <p:cNvSpPr txBox="1">
            <a:spLocks noChangeArrowheads="1"/>
          </p:cNvSpPr>
          <p:nvPr/>
        </p:nvSpPr>
        <p:spPr bwMode="auto">
          <a:xfrm>
            <a:off x="0" y="1371600"/>
            <a:ext cx="9144000"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US" altLang="en-US" u="sng">
                <a:latin typeface="Tahoma" panose="020B0604030504040204" pitchFamily="34" charset="0"/>
              </a:rPr>
              <a:t>Explicit Costs:</a:t>
            </a:r>
            <a:r>
              <a:rPr lang="en-US" altLang="en-US">
                <a:latin typeface="Tahoma" panose="020B0604030504040204" pitchFamily="34" charset="0"/>
              </a:rPr>
              <a:t>  Costs that involve an exchange of money</a:t>
            </a:r>
          </a:p>
          <a:p>
            <a:pPr>
              <a:spcBef>
                <a:spcPct val="0"/>
              </a:spcBef>
              <a:buFontTx/>
              <a:buNone/>
            </a:pPr>
            <a:endParaRPr lang="en-CA" altLang="en-US" sz="1000">
              <a:latin typeface="Tahoma" panose="020B0604030504040204" pitchFamily="34" charset="0"/>
            </a:endParaRPr>
          </a:p>
          <a:p>
            <a:pPr lvl="1">
              <a:spcBef>
                <a:spcPct val="0"/>
              </a:spcBef>
              <a:buFontTx/>
              <a:buNone/>
            </a:pPr>
            <a:r>
              <a:rPr lang="en-CA" altLang="en-US" i="1">
                <a:latin typeface="Tahoma" panose="020B0604030504040204" pitchFamily="34" charset="0"/>
              </a:rPr>
              <a:t>-ie: Rent, Wages, Licence, Materials</a:t>
            </a:r>
            <a:endParaRPr lang="en-US" altLang="en-US" i="1">
              <a:latin typeface="Tahoma" panose="020B0604030504040204" pitchFamily="34" charset="0"/>
            </a:endParaRPr>
          </a:p>
          <a:p>
            <a:pPr>
              <a:spcBef>
                <a:spcPct val="0"/>
              </a:spcBef>
              <a:buFontTx/>
              <a:buNone/>
            </a:pPr>
            <a:endParaRPr lang="en-US" altLang="en-US">
              <a:latin typeface="Tahoma" panose="020B0604030504040204" pitchFamily="34" charset="0"/>
            </a:endParaRPr>
          </a:p>
          <a:p>
            <a:pPr>
              <a:spcBef>
                <a:spcPct val="0"/>
              </a:spcBef>
              <a:buFontTx/>
              <a:buNone/>
            </a:pPr>
            <a:r>
              <a:rPr lang="en-US" altLang="en-US" u="sng">
                <a:latin typeface="Tahoma" panose="020B0604030504040204" pitchFamily="34" charset="0"/>
              </a:rPr>
              <a:t>Implicit Costs = Opportunity Costs:</a:t>
            </a:r>
            <a:r>
              <a:rPr lang="en-US" altLang="en-US">
                <a:latin typeface="Tahoma" panose="020B0604030504040204" pitchFamily="34" charset="0"/>
              </a:rPr>
              <a:t>  Costs that don’t involve an exchange of money; Cost of giving up the </a:t>
            </a:r>
            <a:r>
              <a:rPr lang="en-US" altLang="en-US" u="sng">
                <a:latin typeface="Tahoma" panose="020B0604030504040204" pitchFamily="34" charset="0"/>
              </a:rPr>
              <a:t>next best opportunity</a:t>
            </a:r>
          </a:p>
          <a:p>
            <a:pPr>
              <a:spcBef>
                <a:spcPct val="0"/>
              </a:spcBef>
              <a:buFontTx/>
              <a:buNone/>
            </a:pPr>
            <a:endParaRPr lang="en-US" altLang="en-US" sz="1000" u="sng">
              <a:latin typeface="Tahoma" panose="020B0604030504040204" pitchFamily="34" charset="0"/>
            </a:endParaRPr>
          </a:p>
          <a:p>
            <a:pPr lvl="1">
              <a:spcBef>
                <a:spcPct val="0"/>
              </a:spcBef>
              <a:buFontTx/>
              <a:buNone/>
            </a:pPr>
            <a:r>
              <a:rPr lang="en-CA" altLang="en-US" i="1">
                <a:latin typeface="Tahoma" panose="020B0604030504040204" pitchFamily="34" charset="0"/>
              </a:rPr>
              <a:t>-ie: Wage that could have been earned working elsewhere; profitability of a goat if used mowing lawns instead of for meat</a:t>
            </a:r>
            <a:endParaRPr lang="en-US" altLang="en-US" i="1">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7555">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7555">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75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49BF60E4-2855-45AE-89EA-6F0086E734BC}" type="slidenum">
              <a:rPr lang="en-CA" altLang="en-US" sz="1400" smtClean="0"/>
              <a:pPr>
                <a:spcBef>
                  <a:spcPct val="0"/>
                </a:spcBef>
                <a:buFontTx/>
                <a:buNone/>
              </a:pPr>
              <a:t>70</a:t>
            </a:fld>
            <a:endParaRPr lang="en-CA" altLang="en-US" sz="1400" smtClean="0"/>
          </a:p>
        </p:txBody>
      </p:sp>
      <p:sp>
        <p:nvSpPr>
          <p:cNvPr id="74755"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Producer Surplus</a:t>
            </a:r>
          </a:p>
        </p:txBody>
      </p:sp>
      <p:sp>
        <p:nvSpPr>
          <p:cNvPr id="542723" name="Text Box 3"/>
          <p:cNvSpPr txBox="1">
            <a:spLocks noChangeArrowheads="1"/>
          </p:cNvSpPr>
          <p:nvPr/>
        </p:nvSpPr>
        <p:spPr bwMode="auto">
          <a:xfrm>
            <a:off x="0" y="1676400"/>
            <a:ext cx="9144000" cy="508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An industry has an upward sloping supply if it employs scarce resources (increasing cost industry – master growers)</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Producer Surplus is therefore the economic rent captured by the master worker or owner of the input</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In the LR PC: Producer Surplus=Economic Rent</a:t>
            </a:r>
            <a:endParaRPr lang="en-CA" altLang="en-US" sz="4000">
              <a:latin typeface="Tahoma" panose="020B0604030504040204" pitchFamily="34" charset="0"/>
            </a:endParaRPr>
          </a:p>
          <a:p>
            <a:pPr>
              <a:spcBef>
                <a:spcPct val="0"/>
              </a:spcBef>
              <a:buFontTx/>
              <a:buNone/>
            </a:pPr>
            <a:endParaRPr lang="en-CA" altLang="en-US" sz="4000">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272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2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B2019E0B-035E-4466-89B6-DA61059593E8}" type="slidenum">
              <a:rPr lang="en-CA" altLang="en-US" sz="1400" smtClean="0"/>
              <a:pPr>
                <a:spcBef>
                  <a:spcPct val="0"/>
                </a:spcBef>
                <a:buFontTx/>
                <a:buNone/>
              </a:pPr>
              <a:t>71</a:t>
            </a:fld>
            <a:endParaRPr lang="en-CA" altLang="en-US" sz="1400" smtClean="0"/>
          </a:p>
        </p:txBody>
      </p:sp>
      <p:sp>
        <p:nvSpPr>
          <p:cNvPr id="75779" name="Text Box 2"/>
          <p:cNvSpPr txBox="1">
            <a:spLocks noChangeArrowheads="1"/>
          </p:cNvSpPr>
          <p:nvPr/>
        </p:nvSpPr>
        <p:spPr bwMode="auto">
          <a:xfrm>
            <a:off x="590550" y="231170"/>
            <a:ext cx="626745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a:spcBef>
                <a:spcPct val="50000"/>
              </a:spcBef>
              <a:buFontTx/>
              <a:buNone/>
            </a:pPr>
            <a:r>
              <a:rPr lang="en-US" altLang="en-US" b="1" dirty="0">
                <a:latin typeface="Tahoma" panose="020B0604030504040204" pitchFamily="34" charset="0"/>
              </a:rPr>
              <a:t>Long Run Producer Surplus </a:t>
            </a:r>
            <a:r>
              <a:rPr lang="en-US" altLang="en-US" b="1" dirty="0">
                <a:latin typeface="Tahoma" panose="020B0604030504040204" pitchFamily="34" charset="0"/>
              </a:rPr>
              <a:t/>
            </a:r>
            <a:br>
              <a:rPr lang="en-US" altLang="en-US" b="1" dirty="0">
                <a:latin typeface="Tahoma" panose="020B0604030504040204" pitchFamily="34" charset="0"/>
              </a:rPr>
            </a:br>
            <a:r>
              <a:rPr lang="en-US" altLang="en-US" b="1" dirty="0" smtClean="0">
                <a:latin typeface="Tahoma" panose="020B0604030504040204" pitchFamily="34" charset="0"/>
              </a:rPr>
              <a:t>= </a:t>
            </a:r>
            <a:br>
              <a:rPr lang="en-US" altLang="en-US" b="1" dirty="0" smtClean="0">
                <a:latin typeface="Tahoma" panose="020B0604030504040204" pitchFamily="34" charset="0"/>
              </a:rPr>
            </a:br>
            <a:r>
              <a:rPr lang="en-US" altLang="en-US" b="1" dirty="0" smtClean="0">
                <a:latin typeface="Tahoma" panose="020B0604030504040204" pitchFamily="34" charset="0"/>
              </a:rPr>
              <a:t>Economic </a:t>
            </a:r>
            <a:r>
              <a:rPr lang="en-US" altLang="en-US" b="1" dirty="0">
                <a:latin typeface="Tahoma" panose="020B0604030504040204" pitchFamily="34" charset="0"/>
              </a:rPr>
              <a:t>Rent</a:t>
            </a:r>
            <a:endParaRPr lang="en-US" altLang="en-US" b="1" i="1" dirty="0">
              <a:latin typeface="Times New Roman" panose="02020603050405020304" pitchFamily="18" charset="0"/>
            </a:endParaRPr>
          </a:p>
        </p:txBody>
      </p:sp>
      <p:sp>
        <p:nvSpPr>
          <p:cNvPr id="75780" name="Line 3"/>
          <p:cNvSpPr>
            <a:spLocks noChangeShapeType="1"/>
          </p:cNvSpPr>
          <p:nvPr/>
        </p:nvSpPr>
        <p:spPr bwMode="auto">
          <a:xfrm>
            <a:off x="625475" y="6359525"/>
            <a:ext cx="66294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75781" name="Line 4"/>
          <p:cNvSpPr>
            <a:spLocks noChangeShapeType="1"/>
          </p:cNvSpPr>
          <p:nvPr/>
        </p:nvSpPr>
        <p:spPr bwMode="auto">
          <a:xfrm flipV="1">
            <a:off x="625475" y="1177925"/>
            <a:ext cx="0" cy="51816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CA"/>
          </a:p>
        </p:txBody>
      </p:sp>
      <p:sp>
        <p:nvSpPr>
          <p:cNvPr id="75782" name="Text Box 5"/>
          <p:cNvSpPr txBox="1">
            <a:spLocks noChangeArrowheads="1"/>
          </p:cNvSpPr>
          <p:nvPr/>
        </p:nvSpPr>
        <p:spPr bwMode="auto">
          <a:xfrm>
            <a:off x="7162800" y="6096000"/>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Q</a:t>
            </a:r>
          </a:p>
        </p:txBody>
      </p:sp>
      <p:sp>
        <p:nvSpPr>
          <p:cNvPr id="75783" name="Text Box 6"/>
          <p:cNvSpPr txBox="1">
            <a:spLocks noChangeArrowheads="1"/>
          </p:cNvSpPr>
          <p:nvPr/>
        </p:nvSpPr>
        <p:spPr bwMode="auto">
          <a:xfrm>
            <a:off x="685800" y="838200"/>
            <a:ext cx="36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P</a:t>
            </a:r>
          </a:p>
        </p:txBody>
      </p:sp>
      <p:sp>
        <p:nvSpPr>
          <p:cNvPr id="75784" name="Line 7"/>
          <p:cNvSpPr>
            <a:spLocks noChangeShapeType="1"/>
          </p:cNvSpPr>
          <p:nvPr/>
        </p:nvSpPr>
        <p:spPr bwMode="auto">
          <a:xfrm flipV="1">
            <a:off x="625475" y="1863725"/>
            <a:ext cx="4267200" cy="388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85" name="Text Box 8"/>
          <p:cNvSpPr txBox="1">
            <a:spLocks noChangeArrowheads="1"/>
          </p:cNvSpPr>
          <p:nvPr/>
        </p:nvSpPr>
        <p:spPr bwMode="auto">
          <a:xfrm>
            <a:off x="4876800" y="16764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LS</a:t>
            </a:r>
          </a:p>
        </p:txBody>
      </p:sp>
      <p:sp>
        <p:nvSpPr>
          <p:cNvPr id="75786" name="Line 9"/>
          <p:cNvSpPr>
            <a:spLocks noChangeShapeType="1"/>
          </p:cNvSpPr>
          <p:nvPr/>
        </p:nvSpPr>
        <p:spPr bwMode="auto">
          <a:xfrm>
            <a:off x="625475" y="3387725"/>
            <a:ext cx="25908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87" name="Text Box 10"/>
          <p:cNvSpPr txBox="1">
            <a:spLocks noChangeArrowheads="1"/>
          </p:cNvSpPr>
          <p:nvPr/>
        </p:nvSpPr>
        <p:spPr bwMode="auto">
          <a:xfrm>
            <a:off x="0" y="31242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50</a:t>
            </a:r>
          </a:p>
        </p:txBody>
      </p:sp>
      <p:sp>
        <p:nvSpPr>
          <p:cNvPr id="75788" name="Line 11"/>
          <p:cNvSpPr>
            <a:spLocks noChangeShapeType="1"/>
          </p:cNvSpPr>
          <p:nvPr/>
        </p:nvSpPr>
        <p:spPr bwMode="auto">
          <a:xfrm flipH="1">
            <a:off x="625475" y="3387725"/>
            <a:ext cx="3810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89" name="Line 12"/>
          <p:cNvSpPr>
            <a:spLocks noChangeShapeType="1"/>
          </p:cNvSpPr>
          <p:nvPr/>
        </p:nvSpPr>
        <p:spPr bwMode="auto">
          <a:xfrm flipH="1">
            <a:off x="625475" y="3387725"/>
            <a:ext cx="6858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0" name="Line 13"/>
          <p:cNvSpPr>
            <a:spLocks noChangeShapeType="1"/>
          </p:cNvSpPr>
          <p:nvPr/>
        </p:nvSpPr>
        <p:spPr bwMode="auto">
          <a:xfrm flipH="1">
            <a:off x="625475" y="3387725"/>
            <a:ext cx="9906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1" name="Line 14"/>
          <p:cNvSpPr>
            <a:spLocks noChangeShapeType="1"/>
          </p:cNvSpPr>
          <p:nvPr/>
        </p:nvSpPr>
        <p:spPr bwMode="auto">
          <a:xfrm flipH="1">
            <a:off x="625475" y="3387725"/>
            <a:ext cx="1295400" cy="1676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2" name="Line 15"/>
          <p:cNvSpPr>
            <a:spLocks noChangeShapeType="1"/>
          </p:cNvSpPr>
          <p:nvPr/>
        </p:nvSpPr>
        <p:spPr bwMode="auto">
          <a:xfrm flipH="1">
            <a:off x="625475" y="3387725"/>
            <a:ext cx="1676400" cy="2133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3" name="Line 16"/>
          <p:cNvSpPr>
            <a:spLocks noChangeShapeType="1"/>
          </p:cNvSpPr>
          <p:nvPr/>
        </p:nvSpPr>
        <p:spPr bwMode="auto">
          <a:xfrm flipH="1">
            <a:off x="1311275" y="3387725"/>
            <a:ext cx="1371600" cy="1752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4" name="Line 17"/>
          <p:cNvSpPr>
            <a:spLocks noChangeShapeType="1"/>
          </p:cNvSpPr>
          <p:nvPr/>
        </p:nvSpPr>
        <p:spPr bwMode="auto">
          <a:xfrm flipH="1">
            <a:off x="2606675" y="3387725"/>
            <a:ext cx="3810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5" name="Text Box 20"/>
          <p:cNvSpPr txBox="1">
            <a:spLocks noChangeArrowheads="1"/>
          </p:cNvSpPr>
          <p:nvPr/>
        </p:nvSpPr>
        <p:spPr bwMode="auto">
          <a:xfrm>
            <a:off x="76200" y="54864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10</a:t>
            </a:r>
          </a:p>
        </p:txBody>
      </p:sp>
      <p:sp>
        <p:nvSpPr>
          <p:cNvPr id="75796" name="Line 21"/>
          <p:cNvSpPr>
            <a:spLocks noChangeShapeType="1"/>
          </p:cNvSpPr>
          <p:nvPr/>
        </p:nvSpPr>
        <p:spPr bwMode="auto">
          <a:xfrm>
            <a:off x="3200400" y="3429000"/>
            <a:ext cx="0" cy="2971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7" name="Text Box 22"/>
          <p:cNvSpPr txBox="1">
            <a:spLocks noChangeArrowheads="1"/>
          </p:cNvSpPr>
          <p:nvPr/>
        </p:nvSpPr>
        <p:spPr bwMode="auto">
          <a:xfrm>
            <a:off x="2971800" y="6400800"/>
            <a:ext cx="64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800</a:t>
            </a:r>
          </a:p>
        </p:txBody>
      </p:sp>
      <p:sp>
        <p:nvSpPr>
          <p:cNvPr id="75798" name="Line 23"/>
          <p:cNvSpPr>
            <a:spLocks noChangeShapeType="1"/>
          </p:cNvSpPr>
          <p:nvPr/>
        </p:nvSpPr>
        <p:spPr bwMode="auto">
          <a:xfrm>
            <a:off x="1371600" y="2362200"/>
            <a:ext cx="5334000" cy="3048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75799" name="Text Box 24"/>
          <p:cNvSpPr txBox="1">
            <a:spLocks noChangeArrowheads="1"/>
          </p:cNvSpPr>
          <p:nvPr/>
        </p:nvSpPr>
        <p:spPr bwMode="auto">
          <a:xfrm>
            <a:off x="6858000" y="4953000"/>
            <a:ext cx="404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D</a:t>
            </a:r>
          </a:p>
        </p:txBody>
      </p:sp>
      <p:sp>
        <p:nvSpPr>
          <p:cNvPr id="541721" name="Text Box 25"/>
          <p:cNvSpPr txBox="1">
            <a:spLocks noChangeArrowheads="1"/>
          </p:cNvSpPr>
          <p:nvPr/>
        </p:nvSpPr>
        <p:spPr bwMode="auto">
          <a:xfrm>
            <a:off x="762000" y="3581400"/>
            <a:ext cx="14700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GB" altLang="en-US" sz="2400" b="1">
                <a:latin typeface="Times New Roman" panose="02020603050405020304" pitchFamily="18" charset="0"/>
              </a:rPr>
              <a:t>Economic</a:t>
            </a:r>
          </a:p>
          <a:p>
            <a:pPr>
              <a:spcBef>
                <a:spcPct val="0"/>
              </a:spcBef>
              <a:buFontTx/>
              <a:buNone/>
            </a:pPr>
            <a:r>
              <a:rPr lang="en-GB" altLang="en-US" sz="2400" b="1">
                <a:latin typeface="Times New Roman" panose="02020603050405020304" pitchFamily="18" charset="0"/>
              </a:rPr>
              <a:t>Rent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417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721" grpId="0"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A21D1833-9B82-4FD4-A163-2038F5DC903C}" type="slidenum">
              <a:rPr lang="en-CA" altLang="en-US" sz="1400" smtClean="0"/>
              <a:pPr>
                <a:spcBef>
                  <a:spcPct val="0"/>
                </a:spcBef>
                <a:buFontTx/>
                <a:buNone/>
              </a:pPr>
              <a:t>72</a:t>
            </a:fld>
            <a:endParaRPr lang="en-CA" altLang="en-US" sz="1400" smtClean="0"/>
          </a:p>
        </p:txBody>
      </p:sp>
      <p:sp>
        <p:nvSpPr>
          <p:cNvPr id="76803" name="Rectangle 2"/>
          <p:cNvSpPr>
            <a:spLocks noGrp="1" noChangeArrowheads="1"/>
          </p:cNvSpPr>
          <p:nvPr>
            <p:ph type="title"/>
          </p:nvPr>
        </p:nvSpPr>
        <p:spPr>
          <a:xfrm>
            <a:off x="0" y="152400"/>
            <a:ext cx="9067800" cy="762000"/>
          </a:xfrm>
        </p:spPr>
        <p:txBody>
          <a:bodyPr/>
          <a:lstStyle/>
          <a:p>
            <a:pPr algn="ctr" eaLnBrk="1" hangingPunct="1"/>
            <a:r>
              <a:rPr lang="en-US" altLang="en-US" b="1" u="sng" smtClean="0">
                <a:solidFill>
                  <a:schemeClr val="tx1"/>
                </a:solidFill>
              </a:rPr>
              <a:t>Chapter 9 Key Concepts</a:t>
            </a:r>
          </a:p>
        </p:txBody>
      </p:sp>
      <p:sp>
        <p:nvSpPr>
          <p:cNvPr id="94212" name="Rectangle 3"/>
          <p:cNvSpPr>
            <a:spLocks noGrp="1" noChangeArrowheads="1"/>
          </p:cNvSpPr>
          <p:nvPr>
            <p:ph type="body" idx="1"/>
          </p:nvPr>
        </p:nvSpPr>
        <p:spPr>
          <a:xfrm>
            <a:off x="0" y="990600"/>
            <a:ext cx="9144000" cy="5334000"/>
          </a:xfrm>
        </p:spPr>
        <p:txBody>
          <a:bodyPr/>
          <a:lstStyle/>
          <a:p>
            <a:pPr marL="0" indent="0" eaLnBrk="1" hangingPunct="1">
              <a:lnSpc>
                <a:spcPct val="80000"/>
              </a:lnSpc>
              <a:buFont typeface="Wingdings" panose="05000000000000000000" pitchFamily="2" charset="2"/>
              <a:buChar char="Ø"/>
            </a:pPr>
            <a:r>
              <a:rPr lang="en-US" altLang="en-US" sz="3600" smtClean="0">
                <a:solidFill>
                  <a:srgbClr val="CCECFF"/>
                </a:solidFill>
              </a:rPr>
              <a:t>Perfect competition features:</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Many buyers and sellers</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Homogeneous products</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Perfect Information</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No Barriers to Entry</a:t>
            </a:r>
          </a:p>
          <a:p>
            <a:pPr marL="0" indent="0" eaLnBrk="1" hangingPunct="1">
              <a:lnSpc>
                <a:spcPct val="80000"/>
              </a:lnSpc>
              <a:buFont typeface="Wingdings" panose="05000000000000000000" pitchFamily="2" charset="2"/>
              <a:buChar char="Ø"/>
            </a:pPr>
            <a:r>
              <a:rPr lang="en-US" altLang="en-US" sz="3600" smtClean="0">
                <a:solidFill>
                  <a:srgbClr val="CCECFF"/>
                </a:solidFill>
              </a:rPr>
              <a:t>Perfect competition results in a single, equilibrium price that no one consumer or firm can influence</a:t>
            </a:r>
          </a:p>
          <a:p>
            <a:pPr marL="0" indent="0" eaLnBrk="1" hangingPunct="1">
              <a:lnSpc>
                <a:spcPct val="80000"/>
              </a:lnSpc>
              <a:buFont typeface="Wingdings" panose="05000000000000000000" pitchFamily="2" charset="2"/>
              <a:buChar char="Ø"/>
            </a:pPr>
            <a:r>
              <a:rPr lang="en-US" altLang="en-US" sz="3600" smtClean="0">
                <a:solidFill>
                  <a:srgbClr val="CCECFF"/>
                </a:solidFill>
              </a:rPr>
              <a:t>Economists include implicit costs in their economic profits (Accountants do not)</a:t>
            </a:r>
          </a:p>
          <a:p>
            <a:pPr marL="400050" lvl="1" indent="0" eaLnBrk="1" hangingPunct="1">
              <a:lnSpc>
                <a:spcPct val="80000"/>
              </a:lnSpc>
              <a:buFont typeface="Wingdings" panose="05000000000000000000" pitchFamily="2" charset="2"/>
              <a:buChar char="Ø"/>
            </a:pPr>
            <a:endParaRPr lang="en-US" altLang="en-US" sz="3600" smtClean="0"/>
          </a:p>
        </p:txBody>
      </p:sp>
    </p:spTree>
    <p:custDataLst>
      <p:tags r:id="rId1"/>
    </p:custData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4212">
                                            <p:txEl>
                                              <p:pRg st="0" end="0"/>
                                            </p:txEl>
                                          </p:spTgt>
                                        </p:tgtEl>
                                        <p:attrNameLst>
                                          <p:attrName>style.visibility</p:attrName>
                                        </p:attrNameLst>
                                      </p:cBhvr>
                                      <p:to>
                                        <p:strVal val="visible"/>
                                      </p:to>
                                    </p:set>
                                    <p:anim calcmode="lin" valueType="num">
                                      <p:cBhvr additive="base">
                                        <p:cTn id="7" dur="500" fill="hold"/>
                                        <p:tgtEl>
                                          <p:spTgt spid="942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4212">
                                            <p:txEl>
                                              <p:pRg st="1" end="1"/>
                                            </p:txEl>
                                          </p:spTgt>
                                        </p:tgtEl>
                                        <p:attrNameLst>
                                          <p:attrName>style.visibility</p:attrName>
                                        </p:attrNameLst>
                                      </p:cBhvr>
                                      <p:to>
                                        <p:strVal val="visible"/>
                                      </p:to>
                                    </p:set>
                                    <p:anim calcmode="lin" valueType="num">
                                      <p:cBhvr additive="base">
                                        <p:cTn id="13" dur="500" fill="hold"/>
                                        <p:tgtEl>
                                          <p:spTgt spid="942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4212">
                                            <p:txEl>
                                              <p:pRg st="2" end="2"/>
                                            </p:txEl>
                                          </p:spTgt>
                                        </p:tgtEl>
                                        <p:attrNameLst>
                                          <p:attrName>style.visibility</p:attrName>
                                        </p:attrNameLst>
                                      </p:cBhvr>
                                      <p:to>
                                        <p:strVal val="visible"/>
                                      </p:to>
                                    </p:set>
                                    <p:anim calcmode="lin" valueType="num">
                                      <p:cBhvr additive="base">
                                        <p:cTn id="19" dur="500" fill="hold"/>
                                        <p:tgtEl>
                                          <p:spTgt spid="9421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4212">
                                            <p:txEl>
                                              <p:pRg st="3" end="3"/>
                                            </p:txEl>
                                          </p:spTgt>
                                        </p:tgtEl>
                                        <p:attrNameLst>
                                          <p:attrName>style.visibility</p:attrName>
                                        </p:attrNameLst>
                                      </p:cBhvr>
                                      <p:to>
                                        <p:strVal val="visible"/>
                                      </p:to>
                                    </p:set>
                                    <p:anim calcmode="lin" valueType="num">
                                      <p:cBhvr additive="base">
                                        <p:cTn id="25" dur="500" fill="hold"/>
                                        <p:tgtEl>
                                          <p:spTgt spid="9421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4212">
                                            <p:txEl>
                                              <p:pRg st="4" end="4"/>
                                            </p:txEl>
                                          </p:spTgt>
                                        </p:tgtEl>
                                        <p:attrNameLst>
                                          <p:attrName>style.visibility</p:attrName>
                                        </p:attrNameLst>
                                      </p:cBhvr>
                                      <p:to>
                                        <p:strVal val="visible"/>
                                      </p:to>
                                    </p:set>
                                    <p:anim calcmode="lin" valueType="num">
                                      <p:cBhvr additive="base">
                                        <p:cTn id="31" dur="500" fill="hold"/>
                                        <p:tgtEl>
                                          <p:spTgt spid="9421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42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4212">
                                            <p:txEl>
                                              <p:pRg st="5" end="5"/>
                                            </p:txEl>
                                          </p:spTgt>
                                        </p:tgtEl>
                                        <p:attrNameLst>
                                          <p:attrName>style.visibility</p:attrName>
                                        </p:attrNameLst>
                                      </p:cBhvr>
                                      <p:to>
                                        <p:strVal val="visible"/>
                                      </p:to>
                                    </p:set>
                                    <p:anim calcmode="lin" valueType="num">
                                      <p:cBhvr additive="base">
                                        <p:cTn id="37" dur="500" fill="hold"/>
                                        <p:tgtEl>
                                          <p:spTgt spid="9421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421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4212">
                                            <p:txEl>
                                              <p:pRg st="6" end="6"/>
                                            </p:txEl>
                                          </p:spTgt>
                                        </p:tgtEl>
                                        <p:attrNameLst>
                                          <p:attrName>style.visibility</p:attrName>
                                        </p:attrNameLst>
                                      </p:cBhvr>
                                      <p:to>
                                        <p:strVal val="visible"/>
                                      </p:to>
                                    </p:set>
                                    <p:anim calcmode="lin" valueType="num">
                                      <p:cBhvr additive="base">
                                        <p:cTn id="43" dur="500" fill="hold"/>
                                        <p:tgtEl>
                                          <p:spTgt spid="9421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42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DFC18CA9-3A56-4A7D-BF93-AFD5D233789E}" type="slidenum">
              <a:rPr lang="en-CA" altLang="en-US" sz="1400" smtClean="0"/>
              <a:pPr>
                <a:spcBef>
                  <a:spcPct val="0"/>
                </a:spcBef>
                <a:buFontTx/>
                <a:buNone/>
              </a:pPr>
              <a:t>73</a:t>
            </a:fld>
            <a:endParaRPr lang="en-CA" altLang="en-US" sz="1400" smtClean="0"/>
          </a:p>
        </p:txBody>
      </p:sp>
      <p:sp>
        <p:nvSpPr>
          <p:cNvPr id="77827" name="Rectangle 2"/>
          <p:cNvSpPr>
            <a:spLocks noGrp="1" noChangeArrowheads="1"/>
          </p:cNvSpPr>
          <p:nvPr>
            <p:ph type="title"/>
          </p:nvPr>
        </p:nvSpPr>
        <p:spPr>
          <a:xfrm>
            <a:off x="0" y="152400"/>
            <a:ext cx="9067800" cy="762000"/>
          </a:xfrm>
        </p:spPr>
        <p:txBody>
          <a:bodyPr/>
          <a:lstStyle/>
          <a:p>
            <a:pPr algn="ctr" eaLnBrk="1" hangingPunct="1"/>
            <a:r>
              <a:rPr lang="en-US" altLang="en-US" b="1" u="sng" smtClean="0">
                <a:solidFill>
                  <a:schemeClr val="tx1"/>
                </a:solidFill>
              </a:rPr>
              <a:t>Chapter 9 Key Concepts</a:t>
            </a:r>
          </a:p>
        </p:txBody>
      </p:sp>
      <p:sp>
        <p:nvSpPr>
          <p:cNvPr id="94212" name="Rectangle 3"/>
          <p:cNvSpPr>
            <a:spLocks noGrp="1" noChangeArrowheads="1"/>
          </p:cNvSpPr>
          <p:nvPr>
            <p:ph type="body" idx="1"/>
          </p:nvPr>
        </p:nvSpPr>
        <p:spPr>
          <a:xfrm>
            <a:off x="0" y="990600"/>
            <a:ext cx="9144000" cy="5334000"/>
          </a:xfrm>
        </p:spPr>
        <p:txBody>
          <a:bodyPr/>
          <a:lstStyle/>
          <a:p>
            <a:pPr marL="0" indent="0" eaLnBrk="1" hangingPunct="1">
              <a:lnSpc>
                <a:spcPct val="80000"/>
              </a:lnSpc>
              <a:buFont typeface="Wingdings" panose="05000000000000000000" pitchFamily="2" charset="2"/>
              <a:buChar char="Ø"/>
            </a:pPr>
            <a:r>
              <a:rPr lang="en-US" altLang="en-US" sz="3600" smtClean="0">
                <a:solidFill>
                  <a:srgbClr val="CCECFF"/>
                </a:solidFill>
              </a:rPr>
              <a:t>Total cost (TC) depends on total output (Q)</a:t>
            </a:r>
          </a:p>
          <a:p>
            <a:pPr marL="0" indent="0" eaLnBrk="1" hangingPunct="1">
              <a:lnSpc>
                <a:spcPct val="80000"/>
              </a:lnSpc>
              <a:buFont typeface="Wingdings" panose="05000000000000000000" pitchFamily="2" charset="2"/>
              <a:buChar char="Ø"/>
            </a:pPr>
            <a:r>
              <a:rPr lang="en-US" altLang="en-US" sz="3600" smtClean="0">
                <a:solidFill>
                  <a:srgbClr val="CCECFF"/>
                </a:solidFill>
              </a:rPr>
              <a:t>Marginal revenue is the change in total revenue from one additional output (Q)</a:t>
            </a:r>
          </a:p>
          <a:p>
            <a:pPr marL="0" indent="0" eaLnBrk="1" hangingPunct="1">
              <a:lnSpc>
                <a:spcPct val="80000"/>
              </a:lnSpc>
              <a:buFont typeface="Wingdings" panose="05000000000000000000" pitchFamily="2" charset="2"/>
              <a:buChar char="Ø"/>
            </a:pPr>
            <a:r>
              <a:rPr lang="en-US" altLang="en-US" sz="3600" smtClean="0">
                <a:solidFill>
                  <a:srgbClr val="CCECFF"/>
                </a:solidFill>
              </a:rPr>
              <a:t>A firm will produce where MR=MC</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MR=P in Perfect Competition</a:t>
            </a:r>
          </a:p>
          <a:p>
            <a:pPr marL="0" indent="0" eaLnBrk="1" hangingPunct="1">
              <a:lnSpc>
                <a:spcPct val="80000"/>
              </a:lnSpc>
              <a:buFont typeface="Wingdings" panose="05000000000000000000" pitchFamily="2" charset="2"/>
              <a:buChar char="Ø"/>
            </a:pPr>
            <a:r>
              <a:rPr lang="en-US" altLang="en-US" sz="3600" smtClean="0">
                <a:solidFill>
                  <a:srgbClr val="CCECFF"/>
                </a:solidFill>
              </a:rPr>
              <a:t>A firm’s supply curve is its MC curve above its shut-down point</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A firm will operate if it can cover its variable costs</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In the SR, this could cause a loss</a:t>
            </a:r>
          </a:p>
          <a:p>
            <a:pPr marL="400050" lvl="1" indent="0" eaLnBrk="1" hangingPunct="1">
              <a:lnSpc>
                <a:spcPct val="80000"/>
              </a:lnSpc>
              <a:buFont typeface="Wingdings" panose="05000000000000000000" pitchFamily="2" charset="2"/>
              <a:buChar char="Ø"/>
            </a:pPr>
            <a:endParaRPr lang="en-US" altLang="en-US" sz="3600" smtClean="0"/>
          </a:p>
        </p:txBody>
      </p:sp>
    </p:spTree>
    <p:custDataLst>
      <p:tags r:id="rId1"/>
    </p:custData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4212">
                                            <p:txEl>
                                              <p:pRg st="0" end="0"/>
                                            </p:txEl>
                                          </p:spTgt>
                                        </p:tgtEl>
                                        <p:attrNameLst>
                                          <p:attrName>style.visibility</p:attrName>
                                        </p:attrNameLst>
                                      </p:cBhvr>
                                      <p:to>
                                        <p:strVal val="visible"/>
                                      </p:to>
                                    </p:set>
                                    <p:anim calcmode="lin" valueType="num">
                                      <p:cBhvr additive="base">
                                        <p:cTn id="7" dur="500" fill="hold"/>
                                        <p:tgtEl>
                                          <p:spTgt spid="942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4212">
                                            <p:txEl>
                                              <p:pRg st="1" end="1"/>
                                            </p:txEl>
                                          </p:spTgt>
                                        </p:tgtEl>
                                        <p:attrNameLst>
                                          <p:attrName>style.visibility</p:attrName>
                                        </p:attrNameLst>
                                      </p:cBhvr>
                                      <p:to>
                                        <p:strVal val="visible"/>
                                      </p:to>
                                    </p:set>
                                    <p:anim calcmode="lin" valueType="num">
                                      <p:cBhvr additive="base">
                                        <p:cTn id="13" dur="500" fill="hold"/>
                                        <p:tgtEl>
                                          <p:spTgt spid="942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4212">
                                            <p:txEl>
                                              <p:pRg st="2" end="2"/>
                                            </p:txEl>
                                          </p:spTgt>
                                        </p:tgtEl>
                                        <p:attrNameLst>
                                          <p:attrName>style.visibility</p:attrName>
                                        </p:attrNameLst>
                                      </p:cBhvr>
                                      <p:to>
                                        <p:strVal val="visible"/>
                                      </p:to>
                                    </p:set>
                                    <p:anim calcmode="lin" valueType="num">
                                      <p:cBhvr additive="base">
                                        <p:cTn id="19" dur="500" fill="hold"/>
                                        <p:tgtEl>
                                          <p:spTgt spid="9421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4212">
                                            <p:txEl>
                                              <p:pRg st="3" end="3"/>
                                            </p:txEl>
                                          </p:spTgt>
                                        </p:tgtEl>
                                        <p:attrNameLst>
                                          <p:attrName>style.visibility</p:attrName>
                                        </p:attrNameLst>
                                      </p:cBhvr>
                                      <p:to>
                                        <p:strVal val="visible"/>
                                      </p:to>
                                    </p:set>
                                    <p:anim calcmode="lin" valueType="num">
                                      <p:cBhvr additive="base">
                                        <p:cTn id="25" dur="500" fill="hold"/>
                                        <p:tgtEl>
                                          <p:spTgt spid="9421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4212">
                                            <p:txEl>
                                              <p:pRg st="4" end="4"/>
                                            </p:txEl>
                                          </p:spTgt>
                                        </p:tgtEl>
                                        <p:attrNameLst>
                                          <p:attrName>style.visibility</p:attrName>
                                        </p:attrNameLst>
                                      </p:cBhvr>
                                      <p:to>
                                        <p:strVal val="visible"/>
                                      </p:to>
                                    </p:set>
                                    <p:anim calcmode="lin" valueType="num">
                                      <p:cBhvr additive="base">
                                        <p:cTn id="31" dur="500" fill="hold"/>
                                        <p:tgtEl>
                                          <p:spTgt spid="9421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42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4212">
                                            <p:txEl>
                                              <p:pRg st="5" end="5"/>
                                            </p:txEl>
                                          </p:spTgt>
                                        </p:tgtEl>
                                        <p:attrNameLst>
                                          <p:attrName>style.visibility</p:attrName>
                                        </p:attrNameLst>
                                      </p:cBhvr>
                                      <p:to>
                                        <p:strVal val="visible"/>
                                      </p:to>
                                    </p:set>
                                    <p:anim calcmode="lin" valueType="num">
                                      <p:cBhvr additive="base">
                                        <p:cTn id="37" dur="500" fill="hold"/>
                                        <p:tgtEl>
                                          <p:spTgt spid="9421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421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4212">
                                            <p:txEl>
                                              <p:pRg st="6" end="6"/>
                                            </p:txEl>
                                          </p:spTgt>
                                        </p:tgtEl>
                                        <p:attrNameLst>
                                          <p:attrName>style.visibility</p:attrName>
                                        </p:attrNameLst>
                                      </p:cBhvr>
                                      <p:to>
                                        <p:strVal val="visible"/>
                                      </p:to>
                                    </p:set>
                                    <p:anim calcmode="lin" valueType="num">
                                      <p:cBhvr additive="base">
                                        <p:cTn id="43" dur="500" fill="hold"/>
                                        <p:tgtEl>
                                          <p:spTgt spid="9421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42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D536F498-6BD8-40C6-8934-B7E953A4C902}" type="slidenum">
              <a:rPr lang="en-CA" altLang="en-US" sz="1400" smtClean="0"/>
              <a:pPr>
                <a:spcBef>
                  <a:spcPct val="0"/>
                </a:spcBef>
                <a:buFontTx/>
                <a:buNone/>
              </a:pPr>
              <a:t>74</a:t>
            </a:fld>
            <a:endParaRPr lang="en-CA" altLang="en-US" sz="1400" smtClean="0"/>
          </a:p>
        </p:txBody>
      </p:sp>
      <p:sp>
        <p:nvSpPr>
          <p:cNvPr id="78851" name="Rectangle 2"/>
          <p:cNvSpPr>
            <a:spLocks noGrp="1" noChangeArrowheads="1"/>
          </p:cNvSpPr>
          <p:nvPr>
            <p:ph type="title"/>
          </p:nvPr>
        </p:nvSpPr>
        <p:spPr>
          <a:xfrm>
            <a:off x="0" y="152400"/>
            <a:ext cx="9067800" cy="762000"/>
          </a:xfrm>
        </p:spPr>
        <p:txBody>
          <a:bodyPr/>
          <a:lstStyle/>
          <a:p>
            <a:pPr algn="ctr" eaLnBrk="1" hangingPunct="1"/>
            <a:r>
              <a:rPr lang="en-US" altLang="en-US" b="1" u="sng" smtClean="0">
                <a:solidFill>
                  <a:schemeClr val="tx1"/>
                </a:solidFill>
              </a:rPr>
              <a:t>Chapter 9 Key Concepts</a:t>
            </a:r>
          </a:p>
        </p:txBody>
      </p:sp>
      <p:sp>
        <p:nvSpPr>
          <p:cNvPr id="94212" name="Rectangle 3"/>
          <p:cNvSpPr>
            <a:spLocks noGrp="1" noChangeArrowheads="1"/>
          </p:cNvSpPr>
          <p:nvPr>
            <p:ph type="body" idx="1"/>
          </p:nvPr>
        </p:nvSpPr>
        <p:spPr>
          <a:xfrm>
            <a:off x="0" y="990600"/>
            <a:ext cx="9144000" cy="5334000"/>
          </a:xfrm>
        </p:spPr>
        <p:txBody>
          <a:bodyPr/>
          <a:lstStyle/>
          <a:p>
            <a:pPr marL="0" indent="0" eaLnBrk="1" hangingPunct="1">
              <a:lnSpc>
                <a:spcPct val="80000"/>
              </a:lnSpc>
              <a:buFont typeface="Wingdings" panose="05000000000000000000" pitchFamily="2" charset="2"/>
              <a:buChar char="Ø"/>
            </a:pPr>
            <a:r>
              <a:rPr lang="en-US" altLang="en-US" sz="3600" smtClean="0">
                <a:solidFill>
                  <a:srgbClr val="CCECFF"/>
                </a:solidFill>
              </a:rPr>
              <a:t>In the LR, costs can vary with the entry of firms</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This can affect equilibrium price</a:t>
            </a:r>
          </a:p>
          <a:p>
            <a:pPr marL="0" indent="0" eaLnBrk="1" hangingPunct="1">
              <a:lnSpc>
                <a:spcPct val="80000"/>
              </a:lnSpc>
              <a:buFont typeface="Wingdings" panose="05000000000000000000" pitchFamily="2" charset="2"/>
              <a:buChar char="Ø"/>
            </a:pPr>
            <a:r>
              <a:rPr lang="en-US" altLang="en-US" sz="3600" smtClean="0">
                <a:solidFill>
                  <a:srgbClr val="CCECFF"/>
                </a:solidFill>
              </a:rPr>
              <a:t>Skilled workers produce economic rent, which is often captured by higher wages</a:t>
            </a:r>
          </a:p>
          <a:p>
            <a:pPr marL="0" indent="0" eaLnBrk="1" hangingPunct="1">
              <a:lnSpc>
                <a:spcPct val="80000"/>
              </a:lnSpc>
              <a:buFont typeface="Wingdings" panose="05000000000000000000" pitchFamily="2" charset="2"/>
              <a:buChar char="Ø"/>
            </a:pPr>
            <a:r>
              <a:rPr lang="en-US" altLang="en-US" sz="3600" smtClean="0">
                <a:solidFill>
                  <a:srgbClr val="CCECFF"/>
                </a:solidFill>
              </a:rPr>
              <a:t>Producer Surplus is the area between price and the supply curve</a:t>
            </a:r>
          </a:p>
          <a:p>
            <a:pPr marL="400050" lvl="1" indent="0" eaLnBrk="1" hangingPunct="1">
              <a:lnSpc>
                <a:spcPct val="80000"/>
              </a:lnSpc>
              <a:buFont typeface="Wingdings" panose="05000000000000000000" pitchFamily="2" charset="2"/>
              <a:buChar char="Ø"/>
            </a:pPr>
            <a:r>
              <a:rPr lang="en-US" altLang="en-US" sz="3600" smtClean="0">
                <a:solidFill>
                  <a:srgbClr val="CCECFF"/>
                </a:solidFill>
              </a:rPr>
              <a:t>This is before fixed costs</a:t>
            </a:r>
          </a:p>
          <a:p>
            <a:pPr marL="0" indent="0" eaLnBrk="1" hangingPunct="1">
              <a:lnSpc>
                <a:spcPct val="80000"/>
              </a:lnSpc>
              <a:buFont typeface="Wingdings" panose="05000000000000000000" pitchFamily="2" charset="2"/>
              <a:buChar char="Ø"/>
            </a:pPr>
            <a:r>
              <a:rPr lang="en-US" altLang="en-US" sz="3600" smtClean="0">
                <a:solidFill>
                  <a:srgbClr val="CCECFF"/>
                </a:solidFill>
              </a:rPr>
              <a:t>In the long run, Producer Surplus is captured by skilled workers</a:t>
            </a:r>
          </a:p>
          <a:p>
            <a:pPr marL="0" indent="0" eaLnBrk="1" hangingPunct="1">
              <a:lnSpc>
                <a:spcPct val="80000"/>
              </a:lnSpc>
              <a:buFont typeface="Wingdings" panose="05000000000000000000" pitchFamily="2" charset="2"/>
              <a:buChar char="Ø"/>
            </a:pPr>
            <a:r>
              <a:rPr lang="en-US" altLang="en-US" sz="3600" smtClean="0">
                <a:solidFill>
                  <a:srgbClr val="CCECFF"/>
                </a:solidFill>
              </a:rPr>
              <a:t>Economics &gt; Accounting</a:t>
            </a:r>
          </a:p>
          <a:p>
            <a:pPr marL="0" indent="0" eaLnBrk="1" hangingPunct="1">
              <a:lnSpc>
                <a:spcPct val="80000"/>
              </a:lnSpc>
              <a:buFont typeface="Wingdings" panose="05000000000000000000" pitchFamily="2" charset="2"/>
              <a:buChar char="Ø"/>
            </a:pPr>
            <a:endParaRPr lang="en-US" altLang="en-US" sz="3600" smtClean="0">
              <a:solidFill>
                <a:srgbClr val="CCECFF"/>
              </a:solidFill>
            </a:endParaRPr>
          </a:p>
          <a:p>
            <a:pPr marL="400050" lvl="1" indent="0" eaLnBrk="1" hangingPunct="1">
              <a:lnSpc>
                <a:spcPct val="80000"/>
              </a:lnSpc>
              <a:buFont typeface="Wingdings" panose="05000000000000000000" pitchFamily="2" charset="2"/>
              <a:buChar char="Ø"/>
            </a:pPr>
            <a:endParaRPr lang="en-US" altLang="en-US" sz="3600" smtClean="0"/>
          </a:p>
        </p:txBody>
      </p:sp>
    </p:spTree>
    <p:custDataLst>
      <p:tags r:id="rId1"/>
    </p:custData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4212">
                                            <p:txEl>
                                              <p:pRg st="0" end="0"/>
                                            </p:txEl>
                                          </p:spTgt>
                                        </p:tgtEl>
                                        <p:attrNameLst>
                                          <p:attrName>style.visibility</p:attrName>
                                        </p:attrNameLst>
                                      </p:cBhvr>
                                      <p:to>
                                        <p:strVal val="visible"/>
                                      </p:to>
                                    </p:set>
                                    <p:anim calcmode="lin" valueType="num">
                                      <p:cBhvr additive="base">
                                        <p:cTn id="7" dur="500" fill="hold"/>
                                        <p:tgtEl>
                                          <p:spTgt spid="942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4212">
                                            <p:txEl>
                                              <p:pRg st="1" end="1"/>
                                            </p:txEl>
                                          </p:spTgt>
                                        </p:tgtEl>
                                        <p:attrNameLst>
                                          <p:attrName>style.visibility</p:attrName>
                                        </p:attrNameLst>
                                      </p:cBhvr>
                                      <p:to>
                                        <p:strVal val="visible"/>
                                      </p:to>
                                    </p:set>
                                    <p:anim calcmode="lin" valueType="num">
                                      <p:cBhvr additive="base">
                                        <p:cTn id="13" dur="500" fill="hold"/>
                                        <p:tgtEl>
                                          <p:spTgt spid="942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4212">
                                            <p:txEl>
                                              <p:pRg st="2" end="2"/>
                                            </p:txEl>
                                          </p:spTgt>
                                        </p:tgtEl>
                                        <p:attrNameLst>
                                          <p:attrName>style.visibility</p:attrName>
                                        </p:attrNameLst>
                                      </p:cBhvr>
                                      <p:to>
                                        <p:strVal val="visible"/>
                                      </p:to>
                                    </p:set>
                                    <p:anim calcmode="lin" valueType="num">
                                      <p:cBhvr additive="base">
                                        <p:cTn id="19" dur="500" fill="hold"/>
                                        <p:tgtEl>
                                          <p:spTgt spid="9421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4212">
                                            <p:txEl>
                                              <p:pRg st="3" end="3"/>
                                            </p:txEl>
                                          </p:spTgt>
                                        </p:tgtEl>
                                        <p:attrNameLst>
                                          <p:attrName>style.visibility</p:attrName>
                                        </p:attrNameLst>
                                      </p:cBhvr>
                                      <p:to>
                                        <p:strVal val="visible"/>
                                      </p:to>
                                    </p:set>
                                    <p:anim calcmode="lin" valueType="num">
                                      <p:cBhvr additive="base">
                                        <p:cTn id="25" dur="500" fill="hold"/>
                                        <p:tgtEl>
                                          <p:spTgt spid="9421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4212">
                                            <p:txEl>
                                              <p:pRg st="4" end="4"/>
                                            </p:txEl>
                                          </p:spTgt>
                                        </p:tgtEl>
                                        <p:attrNameLst>
                                          <p:attrName>style.visibility</p:attrName>
                                        </p:attrNameLst>
                                      </p:cBhvr>
                                      <p:to>
                                        <p:strVal val="visible"/>
                                      </p:to>
                                    </p:set>
                                    <p:anim calcmode="lin" valueType="num">
                                      <p:cBhvr additive="base">
                                        <p:cTn id="31" dur="500" fill="hold"/>
                                        <p:tgtEl>
                                          <p:spTgt spid="9421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42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4212">
                                            <p:txEl>
                                              <p:pRg st="5" end="5"/>
                                            </p:txEl>
                                          </p:spTgt>
                                        </p:tgtEl>
                                        <p:attrNameLst>
                                          <p:attrName>style.visibility</p:attrName>
                                        </p:attrNameLst>
                                      </p:cBhvr>
                                      <p:to>
                                        <p:strVal val="visible"/>
                                      </p:to>
                                    </p:set>
                                    <p:anim calcmode="lin" valueType="num">
                                      <p:cBhvr additive="base">
                                        <p:cTn id="37" dur="500" fill="hold"/>
                                        <p:tgtEl>
                                          <p:spTgt spid="9421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421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4212">
                                            <p:txEl>
                                              <p:pRg st="6" end="6"/>
                                            </p:txEl>
                                          </p:spTgt>
                                        </p:tgtEl>
                                        <p:attrNameLst>
                                          <p:attrName>style.visibility</p:attrName>
                                        </p:attrNameLst>
                                      </p:cBhvr>
                                      <p:to>
                                        <p:strVal val="visible"/>
                                      </p:to>
                                    </p:set>
                                    <p:anim calcmode="lin" valueType="num">
                                      <p:cBhvr additive="base">
                                        <p:cTn id="43" dur="500" fill="hold"/>
                                        <p:tgtEl>
                                          <p:spTgt spid="9421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42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024F3E79-1642-4E6F-87A5-5055544AB258}" type="slidenum">
              <a:rPr lang="en-CA" altLang="en-US" sz="1400" smtClean="0"/>
              <a:pPr>
                <a:spcBef>
                  <a:spcPct val="0"/>
                </a:spcBef>
                <a:buFontTx/>
                <a:buNone/>
              </a:pPr>
              <a:t>8</a:t>
            </a:fld>
            <a:endParaRPr lang="en-CA" altLang="en-US" sz="1400" smtClean="0"/>
          </a:p>
        </p:txBody>
      </p:sp>
      <p:sp>
        <p:nvSpPr>
          <p:cNvPr id="13315" name="Rectangle 2"/>
          <p:cNvSpPr>
            <a:spLocks noGrp="1" noChangeArrowheads="1"/>
          </p:cNvSpPr>
          <p:nvPr>
            <p:ph type="title"/>
          </p:nvPr>
        </p:nvSpPr>
        <p:spPr>
          <a:xfrm>
            <a:off x="0" y="-228600"/>
            <a:ext cx="9144000" cy="1085850"/>
          </a:xfrm>
        </p:spPr>
        <p:txBody>
          <a:bodyPr/>
          <a:lstStyle/>
          <a:p>
            <a:pPr eaLnBrk="1" hangingPunct="1"/>
            <a:r>
              <a:rPr lang="en-US" altLang="en-US" sz="3600" smtClean="0"/>
              <a:t>7.1.3 Economic and Accounting Costs</a:t>
            </a:r>
            <a:endParaRPr lang="en-CA" altLang="en-US" sz="3600" smtClean="0"/>
          </a:p>
        </p:txBody>
      </p:sp>
      <p:sp>
        <p:nvSpPr>
          <p:cNvPr id="442371" name="Rectangle 3"/>
          <p:cNvSpPr>
            <a:spLocks noChangeArrowheads="1"/>
          </p:cNvSpPr>
          <p:nvPr/>
        </p:nvSpPr>
        <p:spPr bwMode="auto">
          <a:xfrm>
            <a:off x="228600" y="2057400"/>
            <a:ext cx="8229600" cy="990600"/>
          </a:xfrm>
          <a:prstGeom prst="rect">
            <a:avLst/>
          </a:prstGeom>
          <a:solidFill>
            <a:srgbClr val="EBFFE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1" eaLnBrk="1" hangingPunct="1">
              <a:lnSpc>
                <a:spcPct val="90000"/>
              </a:lnSpc>
              <a:buFontTx/>
              <a:buNone/>
            </a:pPr>
            <a:r>
              <a:rPr lang="en-US" altLang="en-US" sz="2800">
                <a:solidFill>
                  <a:srgbClr val="993300"/>
                </a:solidFill>
              </a:rPr>
              <a:t>Economic Costs = Explicit + Implicit Costs</a:t>
            </a:r>
            <a:endParaRPr lang="en-CA" altLang="en-US" sz="2800">
              <a:solidFill>
                <a:srgbClr val="993300"/>
              </a:solidFill>
              <a:latin typeface="Times New Roman" panose="02020603050405020304" pitchFamily="18" charset="0"/>
            </a:endParaRPr>
          </a:p>
        </p:txBody>
      </p:sp>
      <p:sp>
        <p:nvSpPr>
          <p:cNvPr id="442372" name="Rectangle 4"/>
          <p:cNvSpPr>
            <a:spLocks noGrp="1" noChangeArrowheads="1"/>
          </p:cNvSpPr>
          <p:nvPr>
            <p:ph type="body" idx="1"/>
          </p:nvPr>
        </p:nvSpPr>
        <p:spPr>
          <a:xfrm>
            <a:off x="0" y="914400"/>
            <a:ext cx="9144000" cy="762000"/>
          </a:xfrm>
        </p:spPr>
        <p:txBody>
          <a:bodyPr/>
          <a:lstStyle/>
          <a:p>
            <a:pPr eaLnBrk="1" hangingPunct="1">
              <a:lnSpc>
                <a:spcPct val="90000"/>
              </a:lnSpc>
              <a:buFontTx/>
              <a:buNone/>
            </a:pPr>
            <a:r>
              <a:rPr lang="en-US" altLang="en-US" sz="2800" smtClean="0"/>
              <a:t>Economists are interested in studying how firms make production &amp; pricing decisions. They include </a:t>
            </a:r>
            <a:r>
              <a:rPr lang="en-US" altLang="en-US" sz="2800" i="1" u="sng" smtClean="0"/>
              <a:t>all costs</a:t>
            </a:r>
            <a:r>
              <a:rPr lang="en-US" altLang="en-US" sz="2800" smtClean="0"/>
              <a:t>.</a:t>
            </a:r>
            <a:endParaRPr lang="en-US" altLang="en-US" sz="2800" smtClean="0">
              <a:solidFill>
                <a:srgbClr val="580000"/>
              </a:solidFill>
            </a:endParaRPr>
          </a:p>
          <a:p>
            <a:pPr eaLnBrk="1" hangingPunct="1">
              <a:lnSpc>
                <a:spcPct val="90000"/>
              </a:lnSpc>
              <a:buFontTx/>
              <a:buNone/>
            </a:pPr>
            <a:endParaRPr lang="en-US" altLang="en-US" sz="2800" smtClean="0">
              <a:solidFill>
                <a:srgbClr val="580000"/>
              </a:solidFill>
            </a:endParaRPr>
          </a:p>
        </p:txBody>
      </p:sp>
      <p:sp>
        <p:nvSpPr>
          <p:cNvPr id="442373" name="Rectangle 5"/>
          <p:cNvSpPr>
            <a:spLocks noChangeArrowheads="1"/>
          </p:cNvSpPr>
          <p:nvPr/>
        </p:nvSpPr>
        <p:spPr bwMode="auto">
          <a:xfrm>
            <a:off x="762000" y="4419600"/>
            <a:ext cx="7543800" cy="990600"/>
          </a:xfrm>
          <a:prstGeom prst="rect">
            <a:avLst/>
          </a:prstGeom>
          <a:solidFill>
            <a:srgbClr val="EBFFE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lvl="1" eaLnBrk="1" hangingPunct="1">
              <a:lnSpc>
                <a:spcPct val="90000"/>
              </a:lnSpc>
              <a:buFontTx/>
              <a:buNone/>
            </a:pPr>
            <a:r>
              <a:rPr lang="en-US" altLang="en-US" sz="2800">
                <a:solidFill>
                  <a:srgbClr val="993300"/>
                </a:solidFill>
              </a:rPr>
              <a:t>Accounting Costs = Explicit Costs</a:t>
            </a:r>
            <a:endParaRPr lang="en-CA" altLang="en-US" sz="2800">
              <a:solidFill>
                <a:srgbClr val="993300"/>
              </a:solidFill>
              <a:latin typeface="Times New Roman" panose="02020603050405020304" pitchFamily="18" charset="0"/>
            </a:endParaRPr>
          </a:p>
        </p:txBody>
      </p:sp>
      <p:sp>
        <p:nvSpPr>
          <p:cNvPr id="442375" name="Rectangle 7"/>
          <p:cNvSpPr>
            <a:spLocks noChangeArrowheads="1"/>
          </p:cNvSpPr>
          <p:nvPr/>
        </p:nvSpPr>
        <p:spPr bwMode="auto">
          <a:xfrm>
            <a:off x="0" y="3124200"/>
            <a:ext cx="853916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lnSpc>
                <a:spcPct val="90000"/>
              </a:lnSpc>
              <a:buFontTx/>
              <a:buNone/>
            </a:pPr>
            <a:r>
              <a:rPr lang="en-US" altLang="en-US" sz="2800"/>
              <a:t>Accountants are responsible for keeping track of the money that flows into and out of firms.  They focus on </a:t>
            </a:r>
            <a:r>
              <a:rPr lang="en-US" altLang="en-US" sz="2800" i="1" u="sng"/>
              <a:t>explicit costs</a:t>
            </a:r>
            <a:r>
              <a:rPr lang="en-US" altLang="en-US" sz="2800"/>
              <a:t>.</a:t>
            </a:r>
          </a:p>
        </p:txBody>
      </p:sp>
      <p:sp>
        <p:nvSpPr>
          <p:cNvPr id="10" name="Rectangle 7"/>
          <p:cNvSpPr>
            <a:spLocks noChangeArrowheads="1"/>
          </p:cNvSpPr>
          <p:nvPr/>
        </p:nvSpPr>
        <p:spPr bwMode="auto">
          <a:xfrm>
            <a:off x="0" y="5715000"/>
            <a:ext cx="914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lgn="ctr" eaLnBrk="1" hangingPunct="1">
              <a:lnSpc>
                <a:spcPct val="90000"/>
              </a:lnSpc>
              <a:buFontTx/>
              <a:buNone/>
            </a:pPr>
            <a:r>
              <a:rPr lang="en-US" altLang="en-US" sz="2400" b="1" i="1" u="sng"/>
              <a:t>Note</a:t>
            </a:r>
            <a:r>
              <a:rPr lang="en-US" altLang="en-US" sz="2400"/>
              <a:t>: Different textbooks define costs differently.  Refer to these notes for our class’ definitions.</a:t>
            </a:r>
          </a:p>
        </p:txBody>
      </p:sp>
    </p:spTree>
    <p:custDataLst>
      <p:tags r:id="rId1"/>
    </p:custData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 calcmode="lin" valueType="num">
                                      <p:cBhvr additive="base">
                                        <p:cTn id="7" dur="500" fill="hold"/>
                                        <p:tgtEl>
                                          <p:spTgt spid="13315"/>
                                        </p:tgtEl>
                                        <p:attrNameLst>
                                          <p:attrName>ppt_x</p:attrName>
                                        </p:attrNameLst>
                                      </p:cBhvr>
                                      <p:tavLst>
                                        <p:tav tm="0">
                                          <p:val>
                                            <p:strVal val="#ppt_x"/>
                                          </p:val>
                                        </p:tav>
                                        <p:tav tm="100000">
                                          <p:val>
                                            <p:strVal val="#ppt_x"/>
                                          </p:val>
                                        </p:tav>
                                      </p:tavLst>
                                    </p:anim>
                                    <p:anim calcmode="lin" valueType="num">
                                      <p:cBhvr additive="base">
                                        <p:cTn id="8" dur="500" fill="hold"/>
                                        <p:tgtEl>
                                          <p:spTgt spid="1331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442372">
                                            <p:txEl>
                                              <p:pRg st="0" end="0"/>
                                            </p:txEl>
                                          </p:spTgt>
                                        </p:tgtEl>
                                        <p:attrNameLst>
                                          <p:attrName>style.visibility</p:attrName>
                                        </p:attrNameLst>
                                      </p:cBhvr>
                                      <p:to>
                                        <p:strVal val="visible"/>
                                      </p:to>
                                    </p:set>
                                    <p:animEffect transition="in" filter="checkerboard(across)">
                                      <p:cBhvr>
                                        <p:cTn id="13" dur="500"/>
                                        <p:tgtEl>
                                          <p:spTgt spid="442372">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442371"/>
                                        </p:tgtEl>
                                        <p:attrNameLst>
                                          <p:attrName>style.visibility</p:attrName>
                                        </p:attrNameLst>
                                      </p:cBhvr>
                                      <p:to>
                                        <p:strVal val="visible"/>
                                      </p:to>
                                    </p:set>
                                    <p:animEffect transition="in" filter="checkerboard(across)">
                                      <p:cBhvr>
                                        <p:cTn id="18" dur="500"/>
                                        <p:tgtEl>
                                          <p:spTgt spid="44237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237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42373"/>
                                        </p:tgtEl>
                                        <p:attrNameLst>
                                          <p:attrName>style.visibility</p:attrName>
                                        </p:attrNameLst>
                                      </p:cBhvr>
                                      <p:to>
                                        <p:strVal val="visible"/>
                                      </p:to>
                                    </p:set>
                                    <p:animEffect transition="in" filter="checkerboard(across)">
                                      <p:cBhvr>
                                        <p:cTn id="27" dur="500"/>
                                        <p:tgtEl>
                                          <p:spTgt spid="44237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p:bldP spid="442371" grpId="0" animBg="1" autoUpdateAnimBg="0"/>
      <p:bldP spid="442372" grpId="0" build="p" autoUpdateAnimBg="0"/>
      <p:bldP spid="442373" grpId="0" animBg="1" autoUpdateAnimBg="0"/>
      <p:bldP spid="442375"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fld id="{375A492E-91ED-4EB5-9355-AE70BB3C294B}" type="slidenum">
              <a:rPr lang="en-CA" altLang="en-US" sz="1400" smtClean="0"/>
              <a:pPr>
                <a:spcBef>
                  <a:spcPct val="0"/>
                </a:spcBef>
                <a:buFontTx/>
                <a:buNone/>
              </a:pPr>
              <a:t>9</a:t>
            </a:fld>
            <a:endParaRPr lang="en-CA" altLang="en-US" sz="1400" smtClean="0"/>
          </a:p>
        </p:txBody>
      </p:sp>
      <p:sp>
        <p:nvSpPr>
          <p:cNvPr id="14339" name="WordArt 2"/>
          <p:cNvSpPr>
            <a:spLocks noChangeArrowheads="1" noChangeShapeType="1" noTextEdit="1"/>
          </p:cNvSpPr>
          <p:nvPr/>
        </p:nvSpPr>
        <p:spPr bwMode="auto">
          <a:xfrm>
            <a:off x="609600" y="381000"/>
            <a:ext cx="7772400" cy="10477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CA" sz="3600" kern="10">
                <a:solidFill>
                  <a:schemeClr val="tx2"/>
                </a:solidFill>
                <a:effectLst>
                  <a:outerShdw dist="45791" dir="2021404" algn="ctr" rotWithShape="0">
                    <a:srgbClr val="C0C0C0"/>
                  </a:outerShdw>
                </a:effectLst>
                <a:cs typeface="Times New Roman" panose="02020603050405020304" pitchFamily="18" charset="0"/>
              </a:rPr>
              <a:t>Economic and Accounting Profit</a:t>
            </a:r>
          </a:p>
        </p:txBody>
      </p:sp>
      <p:sp>
        <p:nvSpPr>
          <p:cNvPr id="492547" name="Text Box 3"/>
          <p:cNvSpPr txBox="1">
            <a:spLocks noChangeArrowheads="1"/>
          </p:cNvSpPr>
          <p:nvPr/>
        </p:nvSpPr>
        <p:spPr bwMode="auto">
          <a:xfrm>
            <a:off x="0" y="1404938"/>
            <a:ext cx="9144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3200">
                <a:solidFill>
                  <a:schemeClr val="tx1"/>
                </a:solidFill>
                <a:latin typeface="Arial" panose="020B0604020202020204" pitchFamily="34" charset="0"/>
              </a:defRPr>
            </a:lvl2pPr>
            <a:lvl3pPr marL="1143000" indent="-228600">
              <a:spcBef>
                <a:spcPct val="20000"/>
              </a:spcBef>
              <a:buChar char="•"/>
              <a:defRPr sz="3200">
                <a:solidFill>
                  <a:schemeClr val="tx1"/>
                </a:solidFill>
                <a:latin typeface="Arial" panose="020B0604020202020204" pitchFamily="34" charset="0"/>
              </a:defRPr>
            </a:lvl3pPr>
            <a:lvl4pPr marL="1600200" indent="-228600">
              <a:spcBef>
                <a:spcPct val="20000"/>
              </a:spcBef>
              <a:buChar char="–"/>
              <a:defRPr sz="3200">
                <a:solidFill>
                  <a:schemeClr val="tx1"/>
                </a:solidFill>
                <a:latin typeface="Arial" panose="020B0604020202020204" pitchFamily="34" charset="0"/>
              </a:defRPr>
            </a:lvl4pPr>
            <a:lvl5pPr marL="2057400" indent="-228600">
              <a:spcBef>
                <a:spcPct val="20000"/>
              </a:spcBef>
              <a:buChar char="»"/>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a:spcBef>
                <a:spcPct val="0"/>
              </a:spcBef>
              <a:buFontTx/>
              <a:buNone/>
            </a:pPr>
            <a:r>
              <a:rPr lang="en-CA" altLang="en-US">
                <a:latin typeface="Tahoma" panose="020B0604030504040204" pitchFamily="34" charset="0"/>
              </a:rPr>
              <a:t>Implicit Costs are the BEST ALTERNATIVE return of ALL of an agent’s input (time, money, etc).</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Alternately, an agent’s time could earn a wage elsewhere.</a:t>
            </a:r>
          </a:p>
          <a:p>
            <a:pPr>
              <a:spcBef>
                <a:spcPct val="0"/>
              </a:spcBef>
              <a:buFontTx/>
              <a:buNone/>
            </a:pPr>
            <a:r>
              <a:rPr lang="en-CA" altLang="en-US">
                <a:latin typeface="Tahoma" panose="020B0604030504040204" pitchFamily="34" charset="0"/>
              </a:rPr>
              <a:t>(ie: Work at Simtech for $3000 a month)</a:t>
            </a:r>
          </a:p>
          <a:p>
            <a:pPr>
              <a:spcBef>
                <a:spcPct val="0"/>
              </a:spcBef>
              <a:buFontTx/>
              <a:buNone/>
            </a:pPr>
            <a:endParaRPr lang="en-CA" altLang="en-US">
              <a:latin typeface="Tahoma" panose="020B0604030504040204" pitchFamily="34" charset="0"/>
            </a:endParaRPr>
          </a:p>
          <a:p>
            <a:pPr>
              <a:spcBef>
                <a:spcPct val="0"/>
              </a:spcBef>
              <a:buFontTx/>
              <a:buNone/>
            </a:pPr>
            <a:r>
              <a:rPr lang="en-CA" altLang="en-US">
                <a:latin typeface="Tahoma" panose="020B0604030504040204" pitchFamily="34" charset="0"/>
              </a:rPr>
              <a:t>An agent’s money both isn’t used currently and can be used elsewhere.</a:t>
            </a:r>
          </a:p>
          <a:p>
            <a:pPr>
              <a:spcBef>
                <a:spcPct val="0"/>
              </a:spcBef>
              <a:buFontTx/>
              <a:buNone/>
            </a:pPr>
            <a:r>
              <a:rPr lang="en-CA" altLang="en-US">
                <a:latin typeface="Tahoma" panose="020B0604030504040204" pitchFamily="34" charset="0"/>
              </a:rPr>
              <a:t>(ie: Investing $5,000 @ 10% instead of using it to start a business gives an implicit cost of $500)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25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25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254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254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25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47"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POWER3D TRANSITION" val="Twopanel.p3d 1"/>
  <p:tag name="POWER3D OPTIONS" val="Medium "/>
  <p:tag name="POWER3D CRC" val="c8ef5e410111"/>
</p:tagLst>
</file>

<file path=ppt/tags/tag2.xml><?xml version="1.0" encoding="utf-8"?>
<p:tagLst xmlns:a="http://schemas.openxmlformats.org/drawingml/2006/main" xmlns:r="http://schemas.openxmlformats.org/officeDocument/2006/relationships" xmlns:p="http://schemas.openxmlformats.org/presentationml/2006/main">
  <p:tag name="POWER3D TRANSITION" val="Revcube.p3d 0"/>
  <p:tag name="POWER3D OPTIONS" val="Medium "/>
  <p:tag name="POWER3D CRC" val="e304f9e90115"/>
</p:tagLst>
</file>

<file path=ppt/tags/tag3.xml><?xml version="1.0" encoding="utf-8"?>
<p:tagLst xmlns:a="http://schemas.openxmlformats.org/drawingml/2006/main" xmlns:r="http://schemas.openxmlformats.org/officeDocument/2006/relationships" xmlns:p="http://schemas.openxmlformats.org/presentationml/2006/main">
  <p:tag name="POWER3D TRANSITION" val="Fallout.p3d 1"/>
  <p:tag name="POWER3D OPTIONS" val="Medium "/>
  <p:tag name="POWER3D CRC" val="8a97fcc30100"/>
</p:tagLst>
</file>

<file path=ppt/tags/tag4.xml><?xml version="1.0" encoding="utf-8"?>
<p:tagLst xmlns:a="http://schemas.openxmlformats.org/drawingml/2006/main" xmlns:r="http://schemas.openxmlformats.org/officeDocument/2006/relationships" xmlns:p="http://schemas.openxmlformats.org/presentationml/2006/main">
  <p:tag name="POWER3D TRANSITION" val="Fallout.p3d 1"/>
  <p:tag name="POWER3D OPTIONS" val="Medium "/>
  <p:tag name="POWER3D CRC" val="8a97fcc30100"/>
</p:tagLst>
</file>

<file path=ppt/tags/tag5.xml><?xml version="1.0" encoding="utf-8"?>
<p:tagLst xmlns:a="http://schemas.openxmlformats.org/drawingml/2006/main" xmlns:r="http://schemas.openxmlformats.org/officeDocument/2006/relationships" xmlns:p="http://schemas.openxmlformats.org/presentationml/2006/main">
  <p:tag name="POWER3D TRANSITION" val="Fallout.p3d 1"/>
  <p:tag name="POWER3D OPTIONS" val="Medium "/>
  <p:tag name="POWER3D CRC" val="8a97fcc30100"/>
</p:tagLst>
</file>

<file path=ppt/theme/theme1.xml><?xml version="1.0" encoding="utf-8"?>
<a:theme xmlns:a="http://schemas.openxmlformats.org/drawingml/2006/main" name="PT Blue060A">
  <a:themeElements>
    <a:clrScheme name="">
      <a:dk1>
        <a:srgbClr val="FFFFFF"/>
      </a:dk1>
      <a:lt1>
        <a:srgbClr val="FFFFFF"/>
      </a:lt1>
      <a:dk2>
        <a:srgbClr val="FFFFFF"/>
      </a:dk2>
      <a:lt2>
        <a:srgbClr val="808080"/>
      </a:lt2>
      <a:accent1>
        <a:srgbClr val="00CC99"/>
      </a:accent1>
      <a:accent2>
        <a:srgbClr val="3333CC"/>
      </a:accent2>
      <a:accent3>
        <a:srgbClr val="FFFFFF"/>
      </a:accent3>
      <a:accent4>
        <a:srgbClr val="DADADA"/>
      </a:accent4>
      <a:accent5>
        <a:srgbClr val="AAE2CA"/>
      </a:accent5>
      <a:accent6>
        <a:srgbClr val="2D2DB9"/>
      </a:accent6>
      <a:hlink>
        <a:srgbClr val="CCCCFF"/>
      </a:hlink>
      <a:folHlink>
        <a:srgbClr val="B2B2B2"/>
      </a:folHlink>
    </a:clrScheme>
    <a:fontScheme name="PT Blue060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T Blue060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T Blue060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T Blue060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T Blue060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T Blue060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T Blue060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T Blue060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E:\Templates\PowerPlugs Templates I\PT Blue060A.pot</Template>
  <TotalTime>73690</TotalTime>
  <Words>2997</Words>
  <Application>Microsoft Office PowerPoint</Application>
  <PresentationFormat>On-screen Show (4:3)</PresentationFormat>
  <Paragraphs>768</Paragraphs>
  <Slides>74</Slides>
  <Notes>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74</vt:i4>
      </vt:variant>
    </vt:vector>
  </HeadingPairs>
  <TitlesOfParts>
    <vt:vector size="84" baseType="lpstr">
      <vt:lpstr>Arial</vt:lpstr>
      <vt:lpstr>Arial Narrow</vt:lpstr>
      <vt:lpstr>Arial Rounded MT Bold</vt:lpstr>
      <vt:lpstr>Cambria Math</vt:lpstr>
      <vt:lpstr>Symbol</vt:lpstr>
      <vt:lpstr>Tahoma</vt:lpstr>
      <vt:lpstr>Times New Roman</vt:lpstr>
      <vt:lpstr>Wingdings</vt:lpstr>
      <vt:lpstr>PT Blue060A</vt:lpstr>
      <vt:lpstr>Equation</vt:lpstr>
      <vt:lpstr>Chapter 9: Perfect Competition</vt:lpstr>
      <vt:lpstr>Chapter 9: Perfect Competition</vt:lpstr>
      <vt:lpstr>PowerPoint Presentation</vt:lpstr>
      <vt:lpstr>PowerPoint Presentation</vt:lpstr>
      <vt:lpstr>PowerPoint Presentation</vt:lpstr>
      <vt:lpstr>PowerPoint Presentation</vt:lpstr>
      <vt:lpstr>PowerPoint Presentation</vt:lpstr>
      <vt:lpstr>7.1.3 Economic and Accounting Costs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Comparative Statics in the Short Run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9 Key Concepts</vt:lpstr>
      <vt:lpstr>Chapter 9 Key Concepts</vt:lpstr>
      <vt:lpstr>Chapter 9 Key Concepts</vt:lpstr>
    </vt:vector>
  </TitlesOfParts>
  <Company>Economics Department, UofA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Lorne Priemaza</dc:creator>
  <cp:lastModifiedBy>Lorne Dell</cp:lastModifiedBy>
  <cp:revision>1664</cp:revision>
  <dcterms:created xsi:type="dcterms:W3CDTF">2000-09-22T19:30:06Z</dcterms:created>
  <dcterms:modified xsi:type="dcterms:W3CDTF">2024-10-28T18:25:52Z</dcterms:modified>
</cp:coreProperties>
</file>