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53"/>
  </p:notesMasterIdLst>
  <p:handoutMasterIdLst>
    <p:handoutMasterId r:id="rId54"/>
  </p:handoutMasterIdLst>
  <p:sldIdLst>
    <p:sldId id="361" r:id="rId2"/>
    <p:sldId id="363" r:id="rId3"/>
    <p:sldId id="364" r:id="rId4"/>
    <p:sldId id="365" r:id="rId5"/>
    <p:sldId id="366" r:id="rId6"/>
    <p:sldId id="367" r:id="rId7"/>
    <p:sldId id="423" r:id="rId8"/>
    <p:sldId id="368" r:id="rId9"/>
    <p:sldId id="422" r:id="rId10"/>
    <p:sldId id="369" r:id="rId11"/>
    <p:sldId id="370" r:id="rId12"/>
    <p:sldId id="373" r:id="rId13"/>
    <p:sldId id="374" r:id="rId14"/>
    <p:sldId id="376" r:id="rId15"/>
    <p:sldId id="382" r:id="rId16"/>
    <p:sldId id="379" r:id="rId17"/>
    <p:sldId id="380" r:id="rId18"/>
    <p:sldId id="375" r:id="rId19"/>
    <p:sldId id="381" r:id="rId20"/>
    <p:sldId id="383" r:id="rId21"/>
    <p:sldId id="430" r:id="rId22"/>
    <p:sldId id="384" r:id="rId23"/>
    <p:sldId id="385" r:id="rId24"/>
    <p:sldId id="386" r:id="rId25"/>
    <p:sldId id="388" r:id="rId26"/>
    <p:sldId id="390" r:id="rId27"/>
    <p:sldId id="389" r:id="rId28"/>
    <p:sldId id="424" r:id="rId29"/>
    <p:sldId id="391" r:id="rId30"/>
    <p:sldId id="425" r:id="rId31"/>
    <p:sldId id="392" r:id="rId32"/>
    <p:sldId id="393" r:id="rId33"/>
    <p:sldId id="394" r:id="rId34"/>
    <p:sldId id="395" r:id="rId35"/>
    <p:sldId id="426" r:id="rId36"/>
    <p:sldId id="427" r:id="rId37"/>
    <p:sldId id="396" r:id="rId38"/>
    <p:sldId id="404" r:id="rId39"/>
    <p:sldId id="405" r:id="rId40"/>
    <p:sldId id="406" r:id="rId41"/>
    <p:sldId id="407" r:id="rId42"/>
    <p:sldId id="408" r:id="rId43"/>
    <p:sldId id="409" r:id="rId44"/>
    <p:sldId id="410" r:id="rId45"/>
    <p:sldId id="411" r:id="rId46"/>
    <p:sldId id="412" r:id="rId47"/>
    <p:sldId id="413" r:id="rId48"/>
    <p:sldId id="414" r:id="rId49"/>
    <p:sldId id="416" r:id="rId50"/>
    <p:sldId id="418" r:id="rId51"/>
    <p:sldId id="429" r:id="rId52"/>
  </p:sldIdLst>
  <p:sldSz cx="9144000" cy="6858000" type="screen4x3"/>
  <p:notesSz cx="7315200" cy="96012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AE6CB"/>
    <a:srgbClr val="C2F0E0"/>
    <a:srgbClr val="DDDDDD"/>
    <a:srgbClr val="00CCFF"/>
    <a:srgbClr val="339933"/>
    <a:srgbClr val="0099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97" autoAdjust="0"/>
    <p:restoredTop sz="94660"/>
  </p:normalViewPr>
  <p:slideViewPr>
    <p:cSldViewPr>
      <p:cViewPr varScale="1">
        <p:scale>
          <a:sx n="81" d="100"/>
          <a:sy n="81" d="100"/>
        </p:scale>
        <p:origin x="126" y="7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497F50CE-B4F2-4004-9BBB-61550A1AFA6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46743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2F9B6FC8-C0C4-40E6-9B87-6D41CF5BF69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64755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4322D9A-06DD-4948-8071-24226BBA51B7}" type="slidenum">
              <a:rPr lang="en-CA" altLang="en-US" sz="1300"/>
              <a:pPr>
                <a:spcBef>
                  <a:spcPct val="0"/>
                </a:spcBef>
              </a:pPr>
              <a:t>1</a:t>
            </a:fld>
            <a:endParaRPr lang="en-CA" altLang="en-US" sz="1300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1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512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26722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2C70CF3-0832-4CC1-9E6A-3953AD3C29FD}" type="slidenum">
              <a:rPr lang="en-CA" altLang="en-US" sz="1300"/>
              <a:pPr>
                <a:spcBef>
                  <a:spcPct val="0"/>
                </a:spcBef>
              </a:pPr>
              <a:t>21</a:t>
            </a:fld>
            <a:endParaRPr lang="en-CA" altLang="en-US" sz="1300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27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327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74351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A84CAB8-0F17-425B-B305-0D5575473977}" type="slidenum">
              <a:rPr lang="en-CA" altLang="en-US" sz="1300"/>
              <a:pPr>
                <a:spcBef>
                  <a:spcPct val="0"/>
                </a:spcBef>
              </a:pPr>
              <a:t>26</a:t>
            </a:fld>
            <a:endParaRPr lang="en-CA" altLang="en-US" sz="1300"/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89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3892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18935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C8A124-66DB-4DB3-A3ED-93A8DE85D43A}" type="slidenum">
              <a:rPr lang="en-CA" altLang="en-US" sz="1300"/>
              <a:pPr>
                <a:spcBef>
                  <a:spcPct val="0"/>
                </a:spcBef>
              </a:pPr>
              <a:t>31</a:t>
            </a:fld>
            <a:endParaRPr lang="en-CA" altLang="en-US" sz="1300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506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50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4506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80120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9DDFD88-B59F-4277-82F5-4023520E3DE2}" type="slidenum">
              <a:rPr lang="en-CA" altLang="en-US" sz="1300"/>
              <a:pPr>
                <a:spcBef>
                  <a:spcPct val="0"/>
                </a:spcBef>
              </a:pPr>
              <a:t>33</a:t>
            </a:fld>
            <a:endParaRPr lang="en-CA" altLang="en-US" sz="1300"/>
          </a:p>
        </p:txBody>
      </p:sp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81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481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9791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77A582C-4ACD-417A-97B0-EBE41124129E}" type="slidenum">
              <a:rPr lang="en-CA" altLang="en-US" sz="1300"/>
              <a:pPr>
                <a:spcBef>
                  <a:spcPct val="0"/>
                </a:spcBef>
              </a:pPr>
              <a:t>2</a:t>
            </a:fld>
            <a:endParaRPr lang="en-CA" altLang="en-US" sz="130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71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71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46706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8DA39F9-FC39-4C3C-881A-3666C7C262D4}" type="slidenum">
              <a:rPr lang="en-CA" altLang="en-US" sz="1300"/>
              <a:pPr>
                <a:spcBef>
                  <a:spcPct val="0"/>
                </a:spcBef>
              </a:pPr>
              <a:t>3</a:t>
            </a:fld>
            <a:endParaRPr lang="en-CA" altLang="en-US" sz="1300"/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92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22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32686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87D2D2-8EC7-49A7-B17B-ACC84510E3E4}" type="slidenum">
              <a:rPr lang="en-CA" altLang="en-US" sz="1300"/>
              <a:pPr>
                <a:spcBef>
                  <a:spcPct val="0"/>
                </a:spcBef>
              </a:pPr>
              <a:t>4</a:t>
            </a:fld>
            <a:endParaRPr lang="en-CA" altLang="en-US" sz="130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112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27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52003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CBF8A-98B7-4A0C-B6E2-F8CEB92F97A8}" type="slidenum">
              <a:rPr lang="en-CA" altLang="en-US" sz="1300"/>
              <a:pPr>
                <a:spcBef>
                  <a:spcPct val="0"/>
                </a:spcBef>
              </a:pPr>
              <a:t>7</a:t>
            </a:fld>
            <a:endParaRPr lang="en-CA" altLang="en-US" sz="130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153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36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38801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54DBB3-44B3-44DA-A850-B85E37F82CCD}" type="slidenum">
              <a:rPr lang="en-CA" altLang="en-US" sz="1300"/>
              <a:pPr>
                <a:spcBef>
                  <a:spcPct val="0"/>
                </a:spcBef>
              </a:pPr>
              <a:t>14</a:t>
            </a:fld>
            <a:endParaRPr lang="en-CA" altLang="en-US" sz="130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3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2356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2205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E1E145-D904-4FAC-9D75-5F84DC1691E6}" type="slidenum">
              <a:rPr lang="en-CA" altLang="en-US" sz="1300"/>
              <a:pPr>
                <a:spcBef>
                  <a:spcPct val="0"/>
                </a:spcBef>
              </a:pPr>
              <a:t>15</a:t>
            </a:fld>
            <a:endParaRPr lang="en-CA" altLang="en-US" sz="130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56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2560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4500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A70E7B-4A53-4351-A628-427E8F49FA58}" type="slidenum">
              <a:rPr lang="en-CA" altLang="en-US" sz="1300"/>
              <a:pPr>
                <a:spcBef>
                  <a:spcPct val="0"/>
                </a:spcBef>
              </a:pPr>
              <a:t>17</a:t>
            </a:fld>
            <a:endParaRPr lang="en-CA" altLang="en-US" sz="130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86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286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15915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2C70CF3-0832-4CC1-9E6A-3953AD3C29FD}" type="slidenum">
              <a:rPr lang="en-CA" altLang="en-US" sz="1300"/>
              <a:pPr>
                <a:spcBef>
                  <a:spcPct val="0"/>
                </a:spcBef>
              </a:pPr>
              <a:t>20</a:t>
            </a:fld>
            <a:endParaRPr lang="en-CA" altLang="en-US" sz="1300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 anchor="b"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3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27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327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4" tIns="46988" rIns="95654" bIns="46988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7663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687D3-5C1E-4FB7-8A1A-0783C716B48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8046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7DF0D-704B-4E70-BAC2-A53FAA6C0FF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5549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3980F-D7B2-4337-8FDC-FAA29D0F72B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61357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447800"/>
            <a:ext cx="4495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495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35025-2DBE-4D4C-A1BE-F3533AD66E6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327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7EFE9-39B4-4E07-871D-369D94C14F4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6474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A4562-C49B-44D5-8CB6-5F4E196918B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0524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CE3CD-E450-415E-9D0F-B8DA6BAE62B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73637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7E0A0-A9C2-4BCD-B68D-61157BC463B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9829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C83F1-27A2-4ED6-A433-A35645DAED5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4920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CDDFD-4297-426A-AAFA-AFE61E640D6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233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B59F9-5457-4558-956A-A387DFCEFCE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2160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B745-CC11-4F5F-AE45-1A19AC80F0C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987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6E4749-4D1C-4206-AE26-B3272EC8082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CCFA47-F3B3-4A23-AF10-7017EE2F4C7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CA" altLang="en-US" sz="1400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z="3600" smtClean="0"/>
              <a:t>Section 3 – Theory of the Firm</a:t>
            </a:r>
          </a:p>
        </p:txBody>
      </p:sp>
      <p:sp>
        <p:nvSpPr>
          <p:cNvPr id="3962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FFFF00"/>
                </a:solidFill>
              </a:rPr>
              <a:t>Section 2 covered consumer </a:t>
            </a:r>
            <a:r>
              <a:rPr lang="en-US" altLang="en-US" dirty="0" smtClean="0">
                <a:solidFill>
                  <a:srgbClr val="FFFF00"/>
                </a:solidFill>
              </a:rPr>
              <a:t>decisions: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FFFF00"/>
                </a:solidFill>
              </a:rPr>
              <a:t>Choosing consumption and leisure to: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FFFF00"/>
                </a:solidFill>
              </a:rPr>
              <a:t>Maximize Utility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FFFF00"/>
                </a:solidFill>
              </a:rPr>
              <a:t>Minimize Income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dirty="0" smtClean="0"/>
              <a:t>Section 3 </a:t>
            </a:r>
            <a:r>
              <a:rPr lang="en-US" altLang="en-US" dirty="0" smtClean="0"/>
              <a:t>covers producer decisions</a:t>
            </a:r>
            <a:r>
              <a:rPr lang="en-US" altLang="en-US" dirty="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Choosing inputs and </a:t>
            </a:r>
            <a:r>
              <a:rPr lang="en-US" altLang="en-US" dirty="0" smtClean="0"/>
              <a:t>production </a:t>
            </a:r>
            <a:r>
              <a:rPr lang="en-US" altLang="en-US" dirty="0" smtClean="0"/>
              <a:t>to</a:t>
            </a:r>
            <a:r>
              <a:rPr lang="en-US" altLang="en-US" dirty="0" smtClean="0"/>
              <a:t>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smtClean="0"/>
              <a:t>Minimize Costs </a:t>
            </a:r>
            <a:endParaRPr lang="en-US" altLang="en-US" dirty="0"/>
          </a:p>
          <a:p>
            <a:pPr lvl="3" eaLnBrk="1" hangingPunct="1">
              <a:lnSpc>
                <a:spcPct val="90000"/>
              </a:lnSpc>
            </a:pPr>
            <a:r>
              <a:rPr lang="en-US" altLang="en-US" dirty="0" smtClean="0"/>
              <a:t>(This </a:t>
            </a:r>
            <a:r>
              <a:rPr lang="en-US" altLang="en-US" dirty="0" smtClean="0"/>
              <a:t>hopefully </a:t>
            </a:r>
            <a:r>
              <a:rPr lang="en-US" altLang="en-US" dirty="0" smtClean="0"/>
              <a:t>maximizes </a:t>
            </a:r>
            <a:r>
              <a:rPr lang="en-US" altLang="en-US" dirty="0" smtClean="0"/>
              <a:t>profits)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6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6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6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6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6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6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6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6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6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6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6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62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6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6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6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62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/>
          <p:cNvSpPr/>
          <p:nvPr/>
        </p:nvSpPr>
        <p:spPr>
          <a:xfrm>
            <a:off x="257175" y="3200400"/>
            <a:ext cx="5076825" cy="3028950"/>
          </a:xfrm>
          <a:custGeom>
            <a:avLst/>
            <a:gdLst>
              <a:gd name="connsiteX0" fmla="*/ 0 w 5072063"/>
              <a:gd name="connsiteY0" fmla="*/ 2957512 h 3014662"/>
              <a:gd name="connsiteX1" fmla="*/ 5072063 w 5072063"/>
              <a:gd name="connsiteY1" fmla="*/ 2971800 h 3014662"/>
              <a:gd name="connsiteX2" fmla="*/ 4914900 w 5072063"/>
              <a:gd name="connsiteY2" fmla="*/ 0 h 3014662"/>
              <a:gd name="connsiteX3" fmla="*/ 3386138 w 5072063"/>
              <a:gd name="connsiteY3" fmla="*/ 300037 h 3014662"/>
              <a:gd name="connsiteX4" fmla="*/ 2200275 w 5072063"/>
              <a:gd name="connsiteY4" fmla="*/ 728662 h 3014662"/>
              <a:gd name="connsiteX5" fmla="*/ 1271588 w 5072063"/>
              <a:gd name="connsiteY5" fmla="*/ 1314450 h 3014662"/>
              <a:gd name="connsiteX6" fmla="*/ 900113 w 5072063"/>
              <a:gd name="connsiteY6" fmla="*/ 1600200 h 3014662"/>
              <a:gd name="connsiteX7" fmla="*/ 414338 w 5072063"/>
              <a:gd name="connsiteY7" fmla="*/ 2157412 h 3014662"/>
              <a:gd name="connsiteX8" fmla="*/ 171450 w 5072063"/>
              <a:gd name="connsiteY8" fmla="*/ 2571750 h 3014662"/>
              <a:gd name="connsiteX9" fmla="*/ 0 w 5072063"/>
              <a:gd name="connsiteY9" fmla="*/ 3014662 h 3014662"/>
              <a:gd name="connsiteX10" fmla="*/ 0 w 5072063"/>
              <a:gd name="connsiteY10" fmla="*/ 3014662 h 3014662"/>
              <a:gd name="connsiteX0" fmla="*/ 0 w 5076825"/>
              <a:gd name="connsiteY0" fmla="*/ 2971800 h 3028950"/>
              <a:gd name="connsiteX1" fmla="*/ 5072063 w 5076825"/>
              <a:gd name="connsiteY1" fmla="*/ 2986088 h 3028950"/>
              <a:gd name="connsiteX2" fmla="*/ 5076825 w 5076825"/>
              <a:gd name="connsiteY2" fmla="*/ 0 h 3028950"/>
              <a:gd name="connsiteX3" fmla="*/ 3386138 w 5076825"/>
              <a:gd name="connsiteY3" fmla="*/ 314325 h 3028950"/>
              <a:gd name="connsiteX4" fmla="*/ 2200275 w 5076825"/>
              <a:gd name="connsiteY4" fmla="*/ 742950 h 3028950"/>
              <a:gd name="connsiteX5" fmla="*/ 1271588 w 5076825"/>
              <a:gd name="connsiteY5" fmla="*/ 1328738 h 3028950"/>
              <a:gd name="connsiteX6" fmla="*/ 900113 w 5076825"/>
              <a:gd name="connsiteY6" fmla="*/ 1614488 h 3028950"/>
              <a:gd name="connsiteX7" fmla="*/ 414338 w 5076825"/>
              <a:gd name="connsiteY7" fmla="*/ 2171700 h 3028950"/>
              <a:gd name="connsiteX8" fmla="*/ 171450 w 5076825"/>
              <a:gd name="connsiteY8" fmla="*/ 2586038 h 3028950"/>
              <a:gd name="connsiteX9" fmla="*/ 0 w 5076825"/>
              <a:gd name="connsiteY9" fmla="*/ 3028950 h 3028950"/>
              <a:gd name="connsiteX10" fmla="*/ 0 w 5076825"/>
              <a:gd name="connsiteY10" fmla="*/ 3028950 h 302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76825" h="3028950">
                <a:moveTo>
                  <a:pt x="0" y="2971800"/>
                </a:moveTo>
                <a:lnTo>
                  <a:pt x="5072063" y="2986088"/>
                </a:lnTo>
                <a:cubicBezTo>
                  <a:pt x="5073650" y="1990725"/>
                  <a:pt x="5075238" y="995363"/>
                  <a:pt x="5076825" y="0"/>
                </a:cubicBezTo>
                <a:lnTo>
                  <a:pt x="3386138" y="314325"/>
                </a:lnTo>
                <a:lnTo>
                  <a:pt x="2200275" y="742950"/>
                </a:lnTo>
                <a:lnTo>
                  <a:pt x="1271588" y="1328738"/>
                </a:lnTo>
                <a:lnTo>
                  <a:pt x="900113" y="1614488"/>
                </a:lnTo>
                <a:lnTo>
                  <a:pt x="414338" y="2171700"/>
                </a:lnTo>
                <a:lnTo>
                  <a:pt x="171450" y="2586038"/>
                </a:lnTo>
                <a:lnTo>
                  <a:pt x="0" y="3028950"/>
                </a:lnTo>
                <a:lnTo>
                  <a:pt x="0" y="3028950"/>
                </a:lnTo>
              </a:path>
            </a:pathLst>
          </a:custGeom>
          <a:solidFill>
            <a:schemeClr val="accent2">
              <a:lumMod val="75000"/>
              <a:alpha val="3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BC6751-0E6F-4FA9-AE61-F8119968A17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CA" altLang="en-US" sz="1400"/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1066800" y="38100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The Production Function and Technical Efficiency</a:t>
            </a:r>
          </a:p>
        </p:txBody>
      </p:sp>
      <p:sp>
        <p:nvSpPr>
          <p:cNvPr id="18437" name="Line 3"/>
          <p:cNvSpPr>
            <a:spLocks noChangeShapeType="1"/>
          </p:cNvSpPr>
          <p:nvPr/>
        </p:nvSpPr>
        <p:spPr bwMode="auto">
          <a:xfrm>
            <a:off x="244475" y="6227763"/>
            <a:ext cx="6400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38" name="Line 4"/>
          <p:cNvSpPr>
            <a:spLocks noChangeShapeType="1"/>
          </p:cNvSpPr>
          <p:nvPr/>
        </p:nvSpPr>
        <p:spPr bwMode="auto">
          <a:xfrm flipV="1">
            <a:off x="244475" y="741363"/>
            <a:ext cx="0" cy="548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0629" name="Arc 5"/>
          <p:cNvSpPr>
            <a:spLocks/>
          </p:cNvSpPr>
          <p:nvPr/>
        </p:nvSpPr>
        <p:spPr bwMode="auto">
          <a:xfrm>
            <a:off x="246063" y="3225800"/>
            <a:ext cx="5824537" cy="3632200"/>
          </a:xfrm>
          <a:custGeom>
            <a:avLst/>
            <a:gdLst>
              <a:gd name="T0" fmla="*/ 0 w 21287"/>
              <a:gd name="T1" fmla="*/ 2147483646 h 21337"/>
              <a:gd name="T2" fmla="*/ 2147483646 w 21287"/>
              <a:gd name="T3" fmla="*/ 0 h 21337"/>
              <a:gd name="T4" fmla="*/ 2147483646 w 21287"/>
              <a:gd name="T5" fmla="*/ 2147483646 h 21337"/>
              <a:gd name="T6" fmla="*/ 0 60000 65536"/>
              <a:gd name="T7" fmla="*/ 0 60000 65536"/>
              <a:gd name="T8" fmla="*/ 0 60000 65536"/>
              <a:gd name="T9" fmla="*/ 0 w 21287"/>
              <a:gd name="T10" fmla="*/ 0 h 21337"/>
              <a:gd name="T11" fmla="*/ 21287 w 21287"/>
              <a:gd name="T12" fmla="*/ 21337 h 213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87" h="21337" fill="none" extrusionOk="0">
                <a:moveTo>
                  <a:pt x="0" y="17671"/>
                </a:moveTo>
                <a:cubicBezTo>
                  <a:pt x="1571" y="8546"/>
                  <a:pt x="8783" y="1438"/>
                  <a:pt x="17929" y="-1"/>
                </a:cubicBezTo>
              </a:path>
              <a:path w="21287" h="21337" stroke="0" extrusionOk="0">
                <a:moveTo>
                  <a:pt x="0" y="17671"/>
                </a:moveTo>
                <a:cubicBezTo>
                  <a:pt x="1571" y="8546"/>
                  <a:pt x="8783" y="1438"/>
                  <a:pt x="17929" y="-1"/>
                </a:cubicBezTo>
                <a:lnTo>
                  <a:pt x="21287" y="21337"/>
                </a:lnTo>
                <a:lnTo>
                  <a:pt x="0" y="1767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0630" name="Text Box 6"/>
          <p:cNvSpPr txBox="1">
            <a:spLocks noChangeArrowheads="1"/>
          </p:cNvSpPr>
          <p:nvPr/>
        </p:nvSpPr>
        <p:spPr bwMode="auto">
          <a:xfrm>
            <a:off x="5257800" y="2916238"/>
            <a:ext cx="125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f(L)</a:t>
            </a:r>
          </a:p>
        </p:txBody>
      </p:sp>
      <p:sp>
        <p:nvSpPr>
          <p:cNvPr id="18441" name="Text Box 7"/>
          <p:cNvSpPr txBox="1">
            <a:spLocks noChangeArrowheads="1"/>
          </p:cNvSpPr>
          <p:nvPr/>
        </p:nvSpPr>
        <p:spPr bwMode="auto">
          <a:xfrm>
            <a:off x="6629400" y="61166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18442" name="Text Box 8"/>
          <p:cNvSpPr txBox="1">
            <a:spLocks noChangeArrowheads="1"/>
          </p:cNvSpPr>
          <p:nvPr/>
        </p:nvSpPr>
        <p:spPr bwMode="auto">
          <a:xfrm>
            <a:off x="0" y="325438"/>
            <a:ext cx="496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</a:t>
            </a:r>
          </a:p>
        </p:txBody>
      </p:sp>
      <p:sp>
        <p:nvSpPr>
          <p:cNvPr id="410638" name="Text Box 14"/>
          <p:cNvSpPr txBox="1">
            <a:spLocks noChangeArrowheads="1"/>
          </p:cNvSpPr>
          <p:nvPr/>
        </p:nvSpPr>
        <p:spPr bwMode="auto">
          <a:xfrm>
            <a:off x="3140075" y="4017963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10639" name="Text Box 15"/>
          <p:cNvSpPr txBox="1">
            <a:spLocks noChangeArrowheads="1"/>
          </p:cNvSpPr>
          <p:nvPr/>
        </p:nvSpPr>
        <p:spPr bwMode="auto">
          <a:xfrm>
            <a:off x="1387475" y="4017963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10640" name="Text Box 16"/>
          <p:cNvSpPr txBox="1">
            <a:spLocks noChangeArrowheads="1"/>
          </p:cNvSpPr>
          <p:nvPr/>
        </p:nvSpPr>
        <p:spPr bwMode="auto">
          <a:xfrm>
            <a:off x="3063875" y="3179763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10641" name="Text Box 17"/>
          <p:cNvSpPr txBox="1">
            <a:spLocks noChangeArrowheads="1"/>
          </p:cNvSpPr>
          <p:nvPr/>
        </p:nvSpPr>
        <p:spPr bwMode="auto">
          <a:xfrm>
            <a:off x="1387475" y="3941763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410642" name="Text Box 18"/>
          <p:cNvSpPr txBox="1">
            <a:spLocks noChangeArrowheads="1"/>
          </p:cNvSpPr>
          <p:nvPr/>
        </p:nvSpPr>
        <p:spPr bwMode="auto">
          <a:xfrm>
            <a:off x="3140075" y="3103563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410644" name="Text Box 20"/>
          <p:cNvSpPr txBox="1">
            <a:spLocks noChangeArrowheads="1"/>
          </p:cNvSpPr>
          <p:nvPr/>
        </p:nvSpPr>
        <p:spPr bwMode="auto">
          <a:xfrm>
            <a:off x="3352800" y="42116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410645" name="Text Box 21"/>
          <p:cNvSpPr txBox="1">
            <a:spLocks noChangeArrowheads="1"/>
          </p:cNvSpPr>
          <p:nvPr/>
        </p:nvSpPr>
        <p:spPr bwMode="auto">
          <a:xfrm>
            <a:off x="2362200" y="5181600"/>
            <a:ext cx="2122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Production Set</a:t>
            </a:r>
          </a:p>
        </p:txBody>
      </p:sp>
      <p:sp>
        <p:nvSpPr>
          <p:cNvPr id="410646" name="Text Box 22"/>
          <p:cNvSpPr txBox="1">
            <a:spLocks noChangeArrowheads="1"/>
          </p:cNvSpPr>
          <p:nvPr/>
        </p:nvSpPr>
        <p:spPr bwMode="auto">
          <a:xfrm>
            <a:off x="4114800" y="3962400"/>
            <a:ext cx="227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Inefficient point</a:t>
            </a:r>
          </a:p>
        </p:txBody>
      </p:sp>
      <p:sp>
        <p:nvSpPr>
          <p:cNvPr id="410647" name="Line 23"/>
          <p:cNvSpPr>
            <a:spLocks noChangeShapeType="1"/>
          </p:cNvSpPr>
          <p:nvPr/>
        </p:nvSpPr>
        <p:spPr bwMode="auto">
          <a:xfrm flipH="1">
            <a:off x="4816475" y="295116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0648" name="Text Box 24"/>
          <p:cNvSpPr txBox="1">
            <a:spLocks noChangeArrowheads="1"/>
          </p:cNvSpPr>
          <p:nvPr/>
        </p:nvSpPr>
        <p:spPr bwMode="auto">
          <a:xfrm>
            <a:off x="4648200" y="2362200"/>
            <a:ext cx="288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Production Function</a:t>
            </a:r>
          </a:p>
        </p:txBody>
      </p:sp>
      <p:sp>
        <p:nvSpPr>
          <p:cNvPr id="410649" name="Line 25"/>
          <p:cNvSpPr>
            <a:spLocks noChangeShapeType="1"/>
          </p:cNvSpPr>
          <p:nvPr/>
        </p:nvSpPr>
        <p:spPr bwMode="auto">
          <a:xfrm flipH="1">
            <a:off x="3657600" y="4267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0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9" grpId="0" animBg="1"/>
      <p:bldP spid="410630" grpId="0" autoUpdateAnimBg="0"/>
      <p:bldP spid="410638" grpId="0"/>
      <p:bldP spid="410639" grpId="0"/>
      <p:bldP spid="410640" grpId="0"/>
      <p:bldP spid="410641" grpId="0"/>
      <p:bldP spid="410642" grpId="0"/>
      <p:bldP spid="410644" grpId="0"/>
      <p:bldP spid="410645" grpId="0" autoUpdateAnimBg="0"/>
      <p:bldP spid="410646" grpId="0" autoUpdateAnimBg="0"/>
      <p:bldP spid="410647" grpId="0" animBg="1"/>
      <p:bldP spid="410648" grpId="0" autoUpdateAnimBg="0"/>
      <p:bldP spid="4106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68C4FB-C3AA-4B84-BDAF-AEE307E7645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CA" altLang="en-US" sz="1400"/>
          </a:p>
        </p:txBody>
      </p:sp>
      <p:sp>
        <p:nvSpPr>
          <p:cNvPr id="41165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4400" i="1" u="sng" dirty="0">
                <a:latin typeface="Tahoma" pitchFamily="34" charset="0"/>
                <a:cs typeface="Arial" charset="0"/>
              </a:rPr>
              <a:t>Causes of technical inefficiency:</a:t>
            </a:r>
          </a:p>
          <a:p>
            <a:pPr>
              <a:defRPr/>
            </a:pPr>
            <a:endParaRPr lang="en-US" sz="3200" i="1" dirty="0">
              <a:latin typeface="Tahoma" pitchFamily="34" charset="0"/>
              <a:cs typeface="Arial" charset="0"/>
            </a:endParaRPr>
          </a:p>
          <a:p>
            <a:pPr marL="514350" indent="-514350">
              <a:buFontTx/>
              <a:buAutoNum type="arabicParenR"/>
              <a:defRPr/>
            </a:pPr>
            <a:r>
              <a:rPr lang="en-US" sz="3200" i="1" dirty="0">
                <a:latin typeface="Tahoma" pitchFamily="34" charset="0"/>
                <a:cs typeface="Arial" charset="0"/>
              </a:rPr>
              <a:t>Shirking</a:t>
            </a:r>
          </a:p>
          <a:p>
            <a:pPr marL="514350" indent="-514350">
              <a:defRPr/>
            </a:pPr>
            <a:r>
              <a:rPr lang="en-US" sz="3200" i="1" dirty="0">
                <a:latin typeface="Tahoma" pitchFamily="34" charset="0"/>
                <a:cs typeface="Arial" charset="0"/>
              </a:rPr>
              <a:t>	-</a:t>
            </a:r>
            <a:r>
              <a:rPr lang="en-US" sz="3200" dirty="0">
                <a:latin typeface="Tahoma" pitchFamily="34" charset="0"/>
                <a:cs typeface="Arial" charset="0"/>
              </a:rPr>
              <a:t>Workers don’t work as hard as they can</a:t>
            </a:r>
          </a:p>
          <a:p>
            <a:pPr marL="514350" indent="-514350">
              <a:defRPr/>
            </a:pPr>
            <a:r>
              <a:rPr lang="en-US" sz="3200" dirty="0">
                <a:latin typeface="Tahoma" pitchFamily="34" charset="0"/>
                <a:cs typeface="Arial" charset="0"/>
              </a:rPr>
              <a:t>	-Can be due to laziness or a union </a:t>
            </a:r>
            <a:r>
              <a:rPr lang="en-US" sz="3200" dirty="0" smtClean="0">
                <a:latin typeface="Tahoma" pitchFamily="34" charset="0"/>
                <a:cs typeface="Arial" charset="0"/>
              </a:rPr>
              <a:t>strategy</a:t>
            </a:r>
          </a:p>
          <a:p>
            <a:pPr marL="514350" indent="-514350">
              <a:defRPr/>
            </a:pPr>
            <a:endParaRPr lang="en-US" sz="3200" dirty="0">
              <a:latin typeface="Tahoma" pitchFamily="34" charset="0"/>
              <a:cs typeface="Arial" charset="0"/>
            </a:endParaRPr>
          </a:p>
          <a:p>
            <a:pPr>
              <a:defRPr/>
            </a:pPr>
            <a:r>
              <a:rPr lang="en-US" sz="3200" i="1" dirty="0">
                <a:latin typeface="Tahoma" pitchFamily="34" charset="0"/>
                <a:cs typeface="Arial" charset="0"/>
              </a:rPr>
              <a:t>2) Strategic reasons for technical inefficiency</a:t>
            </a:r>
          </a:p>
          <a:p>
            <a:pPr marL="520700" indent="-520700">
              <a:defRPr/>
            </a:pPr>
            <a:r>
              <a:rPr lang="en-US" sz="3200" dirty="0">
                <a:latin typeface="Tahoma" pitchFamily="34" charset="0"/>
                <a:cs typeface="Arial" charset="0"/>
              </a:rPr>
              <a:t>	-Poor production may get government grants</a:t>
            </a:r>
          </a:p>
          <a:p>
            <a:pPr marL="520700" indent="-520700">
              <a:defRPr/>
            </a:pPr>
            <a:r>
              <a:rPr lang="en-US" sz="3200" dirty="0">
                <a:latin typeface="Tahoma" pitchFamily="34" charset="0"/>
                <a:cs typeface="Arial" charset="0"/>
              </a:rPr>
              <a:t>	-Low profits may prevent </a:t>
            </a:r>
            <a:r>
              <a:rPr lang="en-US" sz="3200" dirty="0" smtClean="0">
                <a:latin typeface="Tahoma" pitchFamily="34" charset="0"/>
                <a:cs typeface="Arial" charset="0"/>
              </a:rPr>
              <a:t>competition</a:t>
            </a:r>
          </a:p>
          <a:p>
            <a:pPr marL="520700" indent="-520700">
              <a:defRPr/>
            </a:pPr>
            <a:endParaRPr lang="en-US" sz="3200" dirty="0">
              <a:latin typeface="Tahoma" pitchFamily="34" charset="0"/>
              <a:cs typeface="Arial" charset="0"/>
            </a:endParaRPr>
          </a:p>
          <a:p>
            <a:pPr>
              <a:defRPr/>
            </a:pPr>
            <a:r>
              <a:rPr lang="en-US" sz="3200" i="1" dirty="0">
                <a:latin typeface="Tahoma" pitchFamily="34" charset="0"/>
                <a:cs typeface="Arial" charset="0"/>
              </a:rPr>
              <a:t>3) Imperfect information on “best practices”</a:t>
            </a:r>
          </a:p>
          <a:p>
            <a:pPr marL="520700" indent="-520700">
              <a:defRPr/>
            </a:pPr>
            <a:r>
              <a:rPr lang="en-US" sz="3200" i="1" dirty="0">
                <a:latin typeface="Tahoma" pitchFamily="34" charset="0"/>
                <a:cs typeface="Arial" charset="0"/>
              </a:rPr>
              <a:t>	-</a:t>
            </a:r>
            <a:r>
              <a:rPr lang="en-US" sz="3200" dirty="0">
                <a:latin typeface="Tahoma" pitchFamily="34" charset="0"/>
                <a:cs typeface="Arial" charset="0"/>
              </a:rPr>
              <a:t>inferior technology</a:t>
            </a:r>
          </a:p>
          <a:p>
            <a:pPr marL="1524000" indent="-1524000">
              <a:spcBef>
                <a:spcPct val="50000"/>
              </a:spcBef>
              <a:defRPr/>
            </a:pPr>
            <a:r>
              <a:rPr lang="en-US" sz="3200" dirty="0">
                <a:cs typeface="Arial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1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1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1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1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1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1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B211-8E49-4639-B765-BFFB084F2A9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CA" altLang="en-US" sz="1400"/>
          </a:p>
        </p:txBody>
      </p:sp>
      <p:sp>
        <p:nvSpPr>
          <p:cNvPr id="20483" name="WordArt 2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4191000" cy="10271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416774" name="Text Box 6"/>
          <p:cNvSpPr txBox="1">
            <a:spLocks noChangeArrowheads="1"/>
          </p:cNvSpPr>
          <p:nvPr/>
        </p:nvSpPr>
        <p:spPr bwMode="auto">
          <a:xfrm>
            <a:off x="381000" y="1447800"/>
            <a:ext cx="8458200" cy="471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Acme medical equipment faces the production function: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Q=K</a:t>
            </a:r>
            <a:r>
              <a:rPr lang="en-US" altLang="en-US" baseline="30000">
                <a:latin typeface="Tahoma" panose="020B0604030504040204" pitchFamily="34" charset="0"/>
              </a:rPr>
              <a:t>1/2</a:t>
            </a:r>
            <a:r>
              <a:rPr lang="en-US" altLang="en-US">
                <a:latin typeface="Tahoma" panose="020B0604030504040204" pitchFamily="34" charset="0"/>
              </a:rPr>
              <a:t>L</a:t>
            </a:r>
            <a:r>
              <a:rPr lang="en-US" altLang="en-US" baseline="30000">
                <a:latin typeface="Tahoma" panose="020B0604030504040204" pitchFamily="34" charset="0"/>
              </a:rPr>
              <a:t>1/2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CA" altLang="en-US" baseline="300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Given labour of 10 and capital of 20, is Acme producing efficiently by producing 12 units?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What level of production is technically efficient?</a:t>
            </a: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6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6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6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6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6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6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6EA777-9223-449E-B566-52AE4326386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CA" altLang="en-US" sz="1400"/>
          </a:p>
        </p:txBody>
      </p:sp>
      <p:sp>
        <p:nvSpPr>
          <p:cNvPr id="21507" name="WordArt 2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4191000" cy="10271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41779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4582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CA" altLang="en-US">
                <a:latin typeface="Tahoma" panose="020B0604030504040204" pitchFamily="34" charset="0"/>
              </a:rPr>
              <a:t>Q	=K</a:t>
            </a:r>
            <a:r>
              <a:rPr lang="en-CA" altLang="en-US" baseline="30000">
                <a:latin typeface="Tahoma" panose="020B0604030504040204" pitchFamily="34" charset="0"/>
              </a:rPr>
              <a:t>1/2</a:t>
            </a:r>
            <a:r>
              <a:rPr lang="en-CA" altLang="en-US">
                <a:latin typeface="Tahoma" panose="020B0604030504040204" pitchFamily="34" charset="0"/>
              </a:rPr>
              <a:t>L</a:t>
            </a:r>
            <a:r>
              <a:rPr lang="en-CA" altLang="en-US" baseline="30000">
                <a:latin typeface="Tahoma" panose="020B0604030504040204" pitchFamily="34" charset="0"/>
              </a:rPr>
              <a:t>1/2</a:t>
            </a:r>
            <a:br>
              <a:rPr lang="en-CA" altLang="en-US" baseline="30000">
                <a:latin typeface="Tahoma" panose="020B0604030504040204" pitchFamily="34" charset="0"/>
              </a:rPr>
            </a:br>
            <a:r>
              <a:rPr lang="en-CA" altLang="en-US">
                <a:latin typeface="Tahoma" panose="020B0604030504040204" pitchFamily="34" charset="0"/>
              </a:rPr>
              <a:t>	=20</a:t>
            </a:r>
            <a:r>
              <a:rPr lang="en-CA" altLang="en-US" baseline="30000">
                <a:latin typeface="Tahoma" panose="020B0604030504040204" pitchFamily="34" charset="0"/>
              </a:rPr>
              <a:t>1/2</a:t>
            </a:r>
            <a:r>
              <a:rPr lang="en-CA" altLang="en-US">
                <a:latin typeface="Tahoma" panose="020B0604030504040204" pitchFamily="34" charset="0"/>
              </a:rPr>
              <a:t>10</a:t>
            </a:r>
            <a:r>
              <a:rPr lang="en-CA" altLang="en-US" baseline="30000">
                <a:latin typeface="Tahoma" panose="020B0604030504040204" pitchFamily="34" charset="0"/>
              </a:rPr>
              <a:t>1/2</a:t>
            </a:r>
            <a:br>
              <a:rPr lang="en-CA" altLang="en-US" baseline="30000">
                <a:latin typeface="Tahoma" panose="020B0604030504040204" pitchFamily="34" charset="0"/>
              </a:rPr>
            </a:br>
            <a:r>
              <a:rPr lang="en-CA" altLang="en-US" baseline="30000">
                <a:latin typeface="Tahoma" panose="020B0604030504040204" pitchFamily="34" charset="0"/>
              </a:rPr>
              <a:t>	</a:t>
            </a:r>
            <a:r>
              <a:rPr lang="en-CA" altLang="en-US">
                <a:latin typeface="Tahoma" panose="020B0604030504040204" pitchFamily="34" charset="0"/>
              </a:rPr>
              <a:t>=14.14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Acme is not operating efficiently by producing 12 units.  Given labour of 10 and capital of 20, Acme should be producing 14.14 units i</a:t>
            </a:r>
            <a:r>
              <a:rPr lang="en-CA" altLang="en-US">
                <a:latin typeface="Tahoma" panose="020B0604030504040204" pitchFamily="34" charset="0"/>
              </a:rPr>
              <a:t>n order to be technically efficient.</a:t>
            </a: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5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014C3E-A00E-44B6-BAA2-582A2886E68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CA" altLang="en-US" sz="140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6.2 Marginal Product</a:t>
            </a:r>
          </a:p>
        </p:txBody>
      </p:sp>
      <p:sp>
        <p:nvSpPr>
          <p:cNvPr id="419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42672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  <a:defRPr/>
            </a:pPr>
            <a:r>
              <a:rPr lang="en-US" dirty="0" smtClean="0"/>
              <a:t> </a:t>
            </a:r>
            <a:r>
              <a:rPr lang="en-US" dirty="0"/>
              <a:t>The production function calculates TOTAL PRODUCT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en-CA" dirty="0"/>
          </a:p>
          <a:p>
            <a:pPr>
              <a:defRPr/>
            </a:pPr>
            <a:r>
              <a:rPr lang="en-US" u="sng" dirty="0">
                <a:latin typeface="Tahoma" pitchFamily="34" charset="0"/>
              </a:rPr>
              <a:t>Marginal Product of an input:</a:t>
            </a:r>
            <a:r>
              <a:rPr lang="en-US" dirty="0">
                <a:latin typeface="Tahoma" pitchFamily="34" charset="0"/>
              </a:rPr>
              <a:t>  the change in output </a:t>
            </a:r>
            <a:r>
              <a:rPr lang="en-US" dirty="0" smtClean="0">
                <a:latin typeface="Tahoma" pitchFamily="34" charset="0"/>
              </a:rPr>
              <a:t>(total product) that </a:t>
            </a:r>
            <a:r>
              <a:rPr lang="en-US" dirty="0">
                <a:latin typeface="Tahoma" pitchFamily="34" charset="0"/>
              </a:rPr>
              <a:t>results from a small change in an input </a:t>
            </a:r>
            <a:r>
              <a:rPr lang="en-US" i="1" dirty="0">
                <a:latin typeface="Tahoma" pitchFamily="34" charset="0"/>
              </a:rPr>
              <a:t>holding the levels of all other inputs constant</a:t>
            </a:r>
            <a:r>
              <a:rPr lang="en-US" dirty="0">
                <a:latin typeface="Tahoma" pitchFamily="34" charset="0"/>
              </a:rPr>
              <a:t>. 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52400" y="5105400"/>
            <a:ext cx="8839200" cy="1554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MP</a:t>
            </a:r>
            <a:r>
              <a:rPr lang="en-US" altLang="en-US" baseline="-25000">
                <a:solidFill>
                  <a:srgbClr val="000000"/>
                </a:solidFill>
                <a:latin typeface="Tahoma" panose="020B0604030504040204" pitchFamily="34" charset="0"/>
              </a:rPr>
              <a:t>L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 = 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Q/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L (holding constant all other inputs)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MP</a:t>
            </a:r>
            <a:r>
              <a:rPr lang="en-US" altLang="en-US" baseline="-25000">
                <a:solidFill>
                  <a:srgbClr val="000000"/>
                </a:solidFill>
                <a:latin typeface="Tahoma" panose="020B0604030504040204" pitchFamily="34" charset="0"/>
              </a:rPr>
              <a:t>K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 = 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Q/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>
                <a:solidFill>
                  <a:srgbClr val="000000"/>
                </a:solidFill>
                <a:latin typeface="Tahoma" panose="020B0604030504040204" pitchFamily="34" charset="0"/>
              </a:rPr>
              <a:t>K (holding constant all other inputs)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F095CB-6AC4-4C86-A075-773AA0F9CFB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CA" altLang="en-US" sz="140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Marginal Utility and Marginal Product</a:t>
            </a:r>
          </a:p>
        </p:txBody>
      </p:sp>
      <p:sp>
        <p:nvSpPr>
          <p:cNvPr id="429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181600"/>
          </a:xfrm>
        </p:spPr>
        <p:txBody>
          <a:bodyPr lIns="90487" tIns="44450" rIns="90487" bIns="44450"/>
          <a:lstStyle/>
          <a:p>
            <a:pPr marL="0" indent="0" eaLnBrk="1" hangingPunct="1"/>
            <a:endParaRPr lang="en-US" altLang="en-US" dirty="0" smtClean="0"/>
          </a:p>
          <a:p>
            <a:pPr marL="0" indent="0" eaLnBrk="1" hangingPunct="1"/>
            <a:r>
              <a:rPr lang="en-US" altLang="en-US" sz="3600" dirty="0" smtClean="0"/>
              <a:t>In Consumer Theory, </a:t>
            </a:r>
            <a:r>
              <a:rPr lang="en-US" altLang="en-US" sz="3600" u="sng" dirty="0" smtClean="0"/>
              <a:t>marginal utility </a:t>
            </a:r>
            <a:r>
              <a:rPr lang="en-US" altLang="en-US" sz="3600" dirty="0" smtClean="0"/>
              <a:t>was the </a:t>
            </a:r>
            <a:r>
              <a:rPr lang="en-US" altLang="en-US" sz="3600" u="sng" dirty="0" smtClean="0"/>
              <a:t>slope of the total utility </a:t>
            </a:r>
            <a:r>
              <a:rPr lang="en-US" altLang="en-US" sz="3600" dirty="0" smtClean="0"/>
              <a:t>curve</a:t>
            </a:r>
          </a:p>
          <a:p>
            <a:pPr marL="0" indent="0" eaLnBrk="1" hangingPunct="1"/>
            <a:endParaRPr lang="en-US" altLang="en-US" sz="3600" dirty="0" smtClean="0"/>
          </a:p>
          <a:p>
            <a:pPr marL="0" indent="0" eaLnBrk="1" hangingPunct="1"/>
            <a:r>
              <a:rPr lang="en-US" altLang="en-US" sz="3600" dirty="0" smtClean="0"/>
              <a:t>In Production Theory, </a:t>
            </a:r>
            <a:r>
              <a:rPr lang="en-US" altLang="en-US" sz="3600" u="sng" dirty="0" smtClean="0"/>
              <a:t>marginal product </a:t>
            </a:r>
            <a:r>
              <a:rPr lang="en-US" altLang="en-US" sz="3600" dirty="0" smtClean="0"/>
              <a:t>is the </a:t>
            </a:r>
            <a:r>
              <a:rPr lang="en-US" altLang="en-US" sz="3600" u="sng" dirty="0" smtClean="0"/>
              <a:t>slope of the total product </a:t>
            </a:r>
            <a:r>
              <a:rPr lang="en-US" altLang="en-US" sz="3600" dirty="0" smtClean="0"/>
              <a:t>curve:</a:t>
            </a:r>
          </a:p>
          <a:p>
            <a:pPr marL="0" indent="0" eaLnBrk="1" hangingPunct="1"/>
            <a:endParaRPr lang="en-US" altLang="en-US" sz="3600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9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9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FA4069-7AD3-458B-A6CB-9F257618EB7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CA" altLang="en-US" sz="1400"/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701675" y="2362200"/>
            <a:ext cx="449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V="1">
            <a:off x="701675" y="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701675" y="6324600"/>
            <a:ext cx="464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701675" y="3124200"/>
            <a:ext cx="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1" name="Freeform 8"/>
          <p:cNvSpPr>
            <a:spLocks/>
          </p:cNvSpPr>
          <p:nvPr/>
        </p:nvSpPr>
        <p:spPr bwMode="auto">
          <a:xfrm>
            <a:off x="854075" y="3644900"/>
            <a:ext cx="4267200" cy="2832100"/>
          </a:xfrm>
          <a:custGeom>
            <a:avLst/>
            <a:gdLst>
              <a:gd name="T0" fmla="*/ 2147483646 w 2688"/>
              <a:gd name="T1" fmla="*/ 2147483646 h 1784"/>
              <a:gd name="T2" fmla="*/ 2147483646 w 2688"/>
              <a:gd name="T3" fmla="*/ 2147483646 h 1784"/>
              <a:gd name="T4" fmla="*/ 2147483646 w 2688"/>
              <a:gd name="T5" fmla="*/ 2147483646 h 1784"/>
              <a:gd name="T6" fmla="*/ 2147483646 w 2688"/>
              <a:gd name="T7" fmla="*/ 2147483646 h 1784"/>
              <a:gd name="T8" fmla="*/ 2147483646 w 2688"/>
              <a:gd name="T9" fmla="*/ 2147483646 h 1784"/>
              <a:gd name="T10" fmla="*/ 0 w 2688"/>
              <a:gd name="T11" fmla="*/ 2147483646 h 17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88"/>
              <a:gd name="T19" fmla="*/ 0 h 1784"/>
              <a:gd name="T20" fmla="*/ 2688 w 2688"/>
              <a:gd name="T21" fmla="*/ 1784 h 17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88" h="1784">
                <a:moveTo>
                  <a:pt x="2688" y="1784"/>
                </a:moveTo>
                <a:cubicBezTo>
                  <a:pt x="2488" y="1596"/>
                  <a:pt x="2288" y="1408"/>
                  <a:pt x="2064" y="1160"/>
                </a:cubicBezTo>
                <a:cubicBezTo>
                  <a:pt x="1840" y="912"/>
                  <a:pt x="1560" y="488"/>
                  <a:pt x="1344" y="296"/>
                </a:cubicBezTo>
                <a:cubicBezTo>
                  <a:pt x="1128" y="104"/>
                  <a:pt x="944" y="0"/>
                  <a:pt x="768" y="8"/>
                </a:cubicBezTo>
                <a:cubicBezTo>
                  <a:pt x="592" y="16"/>
                  <a:pt x="416" y="192"/>
                  <a:pt x="288" y="344"/>
                </a:cubicBezTo>
                <a:cubicBezTo>
                  <a:pt x="160" y="496"/>
                  <a:pt x="48" y="824"/>
                  <a:pt x="0" y="92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 flipV="1">
            <a:off x="4892675" y="2286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 flipV="1">
            <a:off x="701675" y="76200"/>
            <a:ext cx="3352800" cy="228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4" name="Freeform 11"/>
          <p:cNvSpPr>
            <a:spLocks/>
          </p:cNvSpPr>
          <p:nvPr/>
        </p:nvSpPr>
        <p:spPr bwMode="auto">
          <a:xfrm>
            <a:off x="1920875" y="38100"/>
            <a:ext cx="5410200" cy="1714500"/>
          </a:xfrm>
          <a:custGeom>
            <a:avLst/>
            <a:gdLst>
              <a:gd name="T0" fmla="*/ 0 w 3408"/>
              <a:gd name="T1" fmla="*/ 2147483646 h 1080"/>
              <a:gd name="T2" fmla="*/ 2147483646 w 3408"/>
              <a:gd name="T3" fmla="*/ 2147483646 h 1080"/>
              <a:gd name="T4" fmla="*/ 2147483646 w 3408"/>
              <a:gd name="T5" fmla="*/ 2147483646 h 1080"/>
              <a:gd name="T6" fmla="*/ 2147483646 w 3408"/>
              <a:gd name="T7" fmla="*/ 2147483646 h 1080"/>
              <a:gd name="T8" fmla="*/ 2147483646 w 3408"/>
              <a:gd name="T9" fmla="*/ 2147483646 h 1080"/>
              <a:gd name="T10" fmla="*/ 2147483646 w 3408"/>
              <a:gd name="T11" fmla="*/ 2147483646 h 1080"/>
              <a:gd name="T12" fmla="*/ 2147483646 w 3408"/>
              <a:gd name="T13" fmla="*/ 2147483646 h 10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08"/>
              <a:gd name="T22" fmla="*/ 0 h 1080"/>
              <a:gd name="T23" fmla="*/ 3408 w 3408"/>
              <a:gd name="T24" fmla="*/ 1080 h 10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08" h="1080">
                <a:moveTo>
                  <a:pt x="0" y="1080"/>
                </a:moveTo>
                <a:cubicBezTo>
                  <a:pt x="20" y="1048"/>
                  <a:pt x="40" y="1016"/>
                  <a:pt x="192" y="888"/>
                </a:cubicBezTo>
                <a:cubicBezTo>
                  <a:pt x="344" y="760"/>
                  <a:pt x="736" y="440"/>
                  <a:pt x="912" y="312"/>
                </a:cubicBezTo>
                <a:cubicBezTo>
                  <a:pt x="1088" y="184"/>
                  <a:pt x="1088" y="168"/>
                  <a:pt x="1248" y="120"/>
                </a:cubicBezTo>
                <a:cubicBezTo>
                  <a:pt x="1408" y="72"/>
                  <a:pt x="1632" y="0"/>
                  <a:pt x="1872" y="24"/>
                </a:cubicBezTo>
                <a:cubicBezTo>
                  <a:pt x="2112" y="48"/>
                  <a:pt x="2432" y="144"/>
                  <a:pt x="2688" y="264"/>
                </a:cubicBezTo>
                <a:cubicBezTo>
                  <a:pt x="2944" y="384"/>
                  <a:pt x="3288" y="664"/>
                  <a:pt x="3408" y="74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5" name="Freeform 12"/>
          <p:cNvSpPr>
            <a:spLocks/>
          </p:cNvSpPr>
          <p:nvPr/>
        </p:nvSpPr>
        <p:spPr bwMode="auto">
          <a:xfrm>
            <a:off x="701675" y="1752600"/>
            <a:ext cx="1219200" cy="609600"/>
          </a:xfrm>
          <a:custGeom>
            <a:avLst/>
            <a:gdLst>
              <a:gd name="T0" fmla="*/ 2147483646 w 768"/>
              <a:gd name="T1" fmla="*/ 0 h 384"/>
              <a:gd name="T2" fmla="*/ 2147483646 w 768"/>
              <a:gd name="T3" fmla="*/ 2147483646 h 384"/>
              <a:gd name="T4" fmla="*/ 0 w 768"/>
              <a:gd name="T5" fmla="*/ 2147483646 h 384"/>
              <a:gd name="T6" fmla="*/ 0 60000 65536"/>
              <a:gd name="T7" fmla="*/ 0 60000 65536"/>
              <a:gd name="T8" fmla="*/ 0 60000 65536"/>
              <a:gd name="T9" fmla="*/ 0 w 768"/>
              <a:gd name="T10" fmla="*/ 0 h 384"/>
              <a:gd name="T11" fmla="*/ 768 w 76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8" h="384">
                <a:moveTo>
                  <a:pt x="768" y="0"/>
                </a:moveTo>
                <a:cubicBezTo>
                  <a:pt x="688" y="64"/>
                  <a:pt x="608" y="128"/>
                  <a:pt x="480" y="192"/>
                </a:cubicBezTo>
                <a:cubicBezTo>
                  <a:pt x="352" y="256"/>
                  <a:pt x="80" y="352"/>
                  <a:pt x="0" y="38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6" name="Line 13"/>
          <p:cNvSpPr>
            <a:spLocks noChangeShapeType="1"/>
          </p:cNvSpPr>
          <p:nvPr/>
        </p:nvSpPr>
        <p:spPr bwMode="auto">
          <a:xfrm flipV="1">
            <a:off x="3444875" y="2286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 flipV="1">
            <a:off x="2073275" y="10668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38" name="Text Box 15"/>
          <p:cNvSpPr txBox="1">
            <a:spLocks noChangeArrowheads="1"/>
          </p:cNvSpPr>
          <p:nvPr/>
        </p:nvSpPr>
        <p:spPr bwMode="auto">
          <a:xfrm>
            <a:off x="5273675" y="6172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6639" name="Text Box 16"/>
          <p:cNvSpPr txBox="1">
            <a:spLocks noChangeArrowheads="1"/>
          </p:cNvSpPr>
          <p:nvPr/>
        </p:nvSpPr>
        <p:spPr bwMode="auto">
          <a:xfrm>
            <a:off x="0" y="3317875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6640" name="Text Box 17"/>
          <p:cNvSpPr txBox="1">
            <a:spLocks noChangeArrowheads="1"/>
          </p:cNvSpPr>
          <p:nvPr/>
        </p:nvSpPr>
        <p:spPr bwMode="auto">
          <a:xfrm>
            <a:off x="228600" y="1936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26641" name="Text Box 18"/>
          <p:cNvSpPr txBox="1">
            <a:spLocks noChangeArrowheads="1"/>
          </p:cNvSpPr>
          <p:nvPr/>
        </p:nvSpPr>
        <p:spPr bwMode="auto">
          <a:xfrm>
            <a:off x="5181600" y="22510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6642" name="Line 19"/>
          <p:cNvSpPr>
            <a:spLocks noChangeShapeType="1"/>
          </p:cNvSpPr>
          <p:nvPr/>
        </p:nvSpPr>
        <p:spPr bwMode="auto">
          <a:xfrm flipH="1">
            <a:off x="1676400" y="2895600"/>
            <a:ext cx="777875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3" name="Line 20"/>
          <p:cNvSpPr>
            <a:spLocks noChangeShapeType="1"/>
          </p:cNvSpPr>
          <p:nvPr/>
        </p:nvSpPr>
        <p:spPr bwMode="auto">
          <a:xfrm flipH="1" flipV="1">
            <a:off x="1752600" y="1905000"/>
            <a:ext cx="701675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4" name="Text Box 21"/>
          <p:cNvSpPr txBox="1">
            <a:spLocks noChangeArrowheads="1"/>
          </p:cNvSpPr>
          <p:nvPr/>
        </p:nvSpPr>
        <p:spPr bwMode="auto">
          <a:xfrm>
            <a:off x="2362200" y="2555875"/>
            <a:ext cx="2205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400" b="1">
                <a:latin typeface="Times New Roman" panose="02020603050405020304" pitchFamily="18" charset="0"/>
              </a:rPr>
              <a:t> increasing</a:t>
            </a:r>
          </a:p>
        </p:txBody>
      </p:sp>
      <p:sp>
        <p:nvSpPr>
          <p:cNvPr id="26645" name="Line 22"/>
          <p:cNvSpPr>
            <a:spLocks noChangeShapeType="1"/>
          </p:cNvSpPr>
          <p:nvPr/>
        </p:nvSpPr>
        <p:spPr bwMode="auto">
          <a:xfrm flipH="1">
            <a:off x="3444875" y="3962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6" name="Line 23"/>
          <p:cNvSpPr>
            <a:spLocks noChangeShapeType="1"/>
          </p:cNvSpPr>
          <p:nvPr/>
        </p:nvSpPr>
        <p:spPr bwMode="auto">
          <a:xfrm flipH="1" flipV="1">
            <a:off x="3444875" y="457200"/>
            <a:ext cx="60960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7" name="Text Box 24"/>
          <p:cNvSpPr txBox="1">
            <a:spLocks noChangeArrowheads="1"/>
          </p:cNvSpPr>
          <p:nvPr/>
        </p:nvSpPr>
        <p:spPr bwMode="auto">
          <a:xfrm>
            <a:off x="3673475" y="3608388"/>
            <a:ext cx="2255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400" b="1">
                <a:latin typeface="Times New Roman" panose="02020603050405020304" pitchFamily="18" charset="0"/>
              </a:rPr>
              <a:t> decreasing</a:t>
            </a:r>
          </a:p>
        </p:txBody>
      </p:sp>
      <p:sp>
        <p:nvSpPr>
          <p:cNvPr id="26648" name="Line 25"/>
          <p:cNvSpPr>
            <a:spLocks noChangeShapeType="1"/>
          </p:cNvSpPr>
          <p:nvPr/>
        </p:nvSpPr>
        <p:spPr bwMode="auto">
          <a:xfrm flipH="1" flipV="1">
            <a:off x="5562600" y="457200"/>
            <a:ext cx="473075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49" name="Line 26"/>
          <p:cNvSpPr>
            <a:spLocks noChangeShapeType="1"/>
          </p:cNvSpPr>
          <p:nvPr/>
        </p:nvSpPr>
        <p:spPr bwMode="auto">
          <a:xfrm flipH="1">
            <a:off x="5181600" y="3200400"/>
            <a:ext cx="21336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6650" name="Text Box 27"/>
          <p:cNvSpPr txBox="1">
            <a:spLocks noChangeArrowheads="1"/>
          </p:cNvSpPr>
          <p:nvPr/>
        </p:nvSpPr>
        <p:spPr bwMode="auto">
          <a:xfrm>
            <a:off x="5791200" y="2746375"/>
            <a:ext cx="312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400" b="1">
                <a:latin typeface="Times New Roman" panose="02020603050405020304" pitchFamily="18" charset="0"/>
              </a:rPr>
              <a:t> becomes negative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2" grpId="0" animBg="1"/>
      <p:bldP spid="26643" grpId="0" animBg="1"/>
      <p:bldP spid="26644" grpId="0"/>
      <p:bldP spid="26645" grpId="0" animBg="1"/>
      <p:bldP spid="26646" grpId="0" animBg="1"/>
      <p:bldP spid="26647" grpId="0"/>
      <p:bldP spid="26648" grpId="0" animBg="1"/>
      <p:bldP spid="26649" grpId="0" animBg="1"/>
      <p:bldP spid="266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79EE0C-9516-4248-BCE9-EB3E6B0758B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CA" altLang="en-US" sz="140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Law of Diminishing Returns</a:t>
            </a:r>
          </a:p>
        </p:txBody>
      </p:sp>
      <p:sp>
        <p:nvSpPr>
          <p:cNvPr id="425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1816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</a:pPr>
            <a:r>
              <a:rPr lang="en-US" altLang="en-US" b="1" i="1" u="sng" dirty="0" smtClean="0"/>
              <a:t>Law of diminishing marginal utility:</a:t>
            </a:r>
            <a:r>
              <a:rPr lang="en-US" altLang="en-US" b="1" u="sng" dirty="0" smtClean="0"/>
              <a:t> </a:t>
            </a:r>
            <a:r>
              <a:rPr lang="en-US" altLang="en-US" dirty="0" smtClean="0"/>
              <a:t>marginal utility (eventually) declines as the quantity consumed of a single good increases.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CA" altLang="en-US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b="1" i="1" u="sng" dirty="0" smtClean="0"/>
              <a:t>Law of diminishing marginal returns</a:t>
            </a:r>
            <a:r>
              <a:rPr lang="en-US" altLang="en-US" b="1" u="sng" dirty="0" smtClean="0"/>
              <a:t> </a:t>
            </a:r>
            <a:r>
              <a:rPr lang="en-US" altLang="en-US" dirty="0" smtClean="0"/>
              <a:t>states that marginal products (eventually) decline as the quantity used of a single input increases.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CA" altLang="en-US" u="sng" dirty="0" smtClean="0"/>
              <a:t>Usually</a:t>
            </a:r>
            <a:r>
              <a:rPr lang="en-CA" altLang="en-US" dirty="0" smtClean="0"/>
              <a:t> </a:t>
            </a:r>
            <a:r>
              <a:rPr lang="en-CA" altLang="en-US" dirty="0" smtClean="0"/>
              <a:t>the first few inputs are </a:t>
            </a:r>
            <a:r>
              <a:rPr lang="en-CA" altLang="en-US" dirty="0" smtClean="0"/>
              <a:t>very </a:t>
            </a:r>
            <a:r>
              <a:rPr lang="en-CA" altLang="en-US" dirty="0" smtClean="0"/>
              <a:t>productive, but additional units are less productive </a:t>
            </a:r>
            <a:r>
              <a:rPr lang="en-CA" altLang="en-US" dirty="0" smtClean="0"/>
              <a:t/>
            </a:r>
            <a:br>
              <a:rPr lang="en-CA" altLang="en-US" dirty="0" smtClean="0"/>
            </a:br>
            <a:r>
              <a:rPr lang="en-CA" altLang="en-US" dirty="0" smtClean="0"/>
              <a:t>(</a:t>
            </a:r>
            <a:r>
              <a:rPr lang="en-CA" altLang="en-US" dirty="0" err="1" smtClean="0"/>
              <a:t>ie</a:t>
            </a:r>
            <a:r>
              <a:rPr lang="en-CA" altLang="en-US" dirty="0" smtClean="0"/>
              <a:t>: </a:t>
            </a:r>
            <a:r>
              <a:rPr lang="en-CA" altLang="en-US" dirty="0" smtClean="0"/>
              <a:t>programmers </a:t>
            </a:r>
            <a:r>
              <a:rPr lang="en-CA" altLang="en-US" dirty="0" smtClean="0"/>
              <a:t>working in a small room) </a:t>
            </a:r>
            <a:endParaRPr lang="en-US" altLang="en-US" dirty="0" smtClean="0"/>
          </a:p>
          <a:p>
            <a:pPr marL="0" indent="0" eaLnBrk="1" hangingPunct="1">
              <a:lnSpc>
                <a:spcPct val="90000"/>
              </a:lnSpc>
            </a:pPr>
            <a:endParaRPr lang="en-CA" altLang="en-US" dirty="0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5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5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5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5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F5D229-B828-4246-BD90-B3E100A5754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CA" altLang="en-US" sz="1400"/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990600" y="2286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Production as workers increase</a:t>
            </a:r>
          </a:p>
        </p:txBody>
      </p:sp>
      <p:sp>
        <p:nvSpPr>
          <p:cNvPr id="29700" name="Line 3"/>
          <p:cNvSpPr>
            <a:spLocks noChangeShapeType="1"/>
          </p:cNvSpPr>
          <p:nvPr/>
        </p:nvSpPr>
        <p:spPr bwMode="auto">
          <a:xfrm>
            <a:off x="685800" y="6248400"/>
            <a:ext cx="6934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 flipV="1">
            <a:off x="685800" y="0"/>
            <a:ext cx="15875" cy="624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2" name="Line 9"/>
          <p:cNvSpPr>
            <a:spLocks noChangeShapeType="1"/>
          </p:cNvSpPr>
          <p:nvPr/>
        </p:nvSpPr>
        <p:spPr bwMode="auto">
          <a:xfrm flipH="1" flipV="1">
            <a:off x="4876800" y="3810000"/>
            <a:ext cx="15875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3" name="Freeform 11"/>
          <p:cNvSpPr>
            <a:spLocks/>
          </p:cNvSpPr>
          <p:nvPr/>
        </p:nvSpPr>
        <p:spPr bwMode="auto">
          <a:xfrm>
            <a:off x="2057400" y="3733800"/>
            <a:ext cx="5410200" cy="1714500"/>
          </a:xfrm>
          <a:custGeom>
            <a:avLst/>
            <a:gdLst>
              <a:gd name="T0" fmla="*/ 0 w 3408"/>
              <a:gd name="T1" fmla="*/ 2147483646 h 1080"/>
              <a:gd name="T2" fmla="*/ 2147483646 w 3408"/>
              <a:gd name="T3" fmla="*/ 2147483646 h 1080"/>
              <a:gd name="T4" fmla="*/ 2147483646 w 3408"/>
              <a:gd name="T5" fmla="*/ 2147483646 h 1080"/>
              <a:gd name="T6" fmla="*/ 2147483646 w 3408"/>
              <a:gd name="T7" fmla="*/ 2147483646 h 1080"/>
              <a:gd name="T8" fmla="*/ 2147483646 w 3408"/>
              <a:gd name="T9" fmla="*/ 2147483646 h 1080"/>
              <a:gd name="T10" fmla="*/ 2147483646 w 3408"/>
              <a:gd name="T11" fmla="*/ 2147483646 h 1080"/>
              <a:gd name="T12" fmla="*/ 2147483646 w 3408"/>
              <a:gd name="T13" fmla="*/ 2147483646 h 10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08"/>
              <a:gd name="T22" fmla="*/ 0 h 1080"/>
              <a:gd name="T23" fmla="*/ 3408 w 3408"/>
              <a:gd name="T24" fmla="*/ 1080 h 10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08" h="1080">
                <a:moveTo>
                  <a:pt x="0" y="1080"/>
                </a:moveTo>
                <a:cubicBezTo>
                  <a:pt x="20" y="1048"/>
                  <a:pt x="40" y="1016"/>
                  <a:pt x="192" y="888"/>
                </a:cubicBezTo>
                <a:cubicBezTo>
                  <a:pt x="344" y="760"/>
                  <a:pt x="736" y="440"/>
                  <a:pt x="912" y="312"/>
                </a:cubicBezTo>
                <a:cubicBezTo>
                  <a:pt x="1088" y="184"/>
                  <a:pt x="1088" y="168"/>
                  <a:pt x="1248" y="120"/>
                </a:cubicBezTo>
                <a:cubicBezTo>
                  <a:pt x="1408" y="72"/>
                  <a:pt x="1632" y="0"/>
                  <a:pt x="1872" y="24"/>
                </a:cubicBezTo>
                <a:cubicBezTo>
                  <a:pt x="2112" y="48"/>
                  <a:pt x="2432" y="144"/>
                  <a:pt x="2688" y="264"/>
                </a:cubicBezTo>
                <a:cubicBezTo>
                  <a:pt x="2944" y="384"/>
                  <a:pt x="3288" y="664"/>
                  <a:pt x="3408" y="74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4" name="Freeform 12"/>
          <p:cNvSpPr>
            <a:spLocks/>
          </p:cNvSpPr>
          <p:nvPr/>
        </p:nvSpPr>
        <p:spPr bwMode="auto">
          <a:xfrm>
            <a:off x="685800" y="5410200"/>
            <a:ext cx="1371600" cy="762000"/>
          </a:xfrm>
          <a:custGeom>
            <a:avLst/>
            <a:gdLst>
              <a:gd name="T0" fmla="*/ 2147483646 w 768"/>
              <a:gd name="T1" fmla="*/ 0 h 384"/>
              <a:gd name="T2" fmla="*/ 2147483646 w 768"/>
              <a:gd name="T3" fmla="*/ 2147483646 h 384"/>
              <a:gd name="T4" fmla="*/ 0 w 768"/>
              <a:gd name="T5" fmla="*/ 2147483646 h 384"/>
              <a:gd name="T6" fmla="*/ 0 60000 65536"/>
              <a:gd name="T7" fmla="*/ 0 60000 65536"/>
              <a:gd name="T8" fmla="*/ 0 60000 65536"/>
              <a:gd name="T9" fmla="*/ 0 w 768"/>
              <a:gd name="T10" fmla="*/ 0 h 384"/>
              <a:gd name="T11" fmla="*/ 768 w 76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8" h="384">
                <a:moveTo>
                  <a:pt x="768" y="0"/>
                </a:moveTo>
                <a:cubicBezTo>
                  <a:pt x="688" y="64"/>
                  <a:pt x="608" y="128"/>
                  <a:pt x="480" y="192"/>
                </a:cubicBezTo>
                <a:cubicBezTo>
                  <a:pt x="352" y="256"/>
                  <a:pt x="80" y="352"/>
                  <a:pt x="0" y="38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5" name="Line 13"/>
          <p:cNvSpPr>
            <a:spLocks noChangeShapeType="1"/>
          </p:cNvSpPr>
          <p:nvPr/>
        </p:nvSpPr>
        <p:spPr bwMode="auto">
          <a:xfrm flipH="1" flipV="1">
            <a:off x="3429000" y="4267200"/>
            <a:ext cx="15875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6" name="Line 14"/>
          <p:cNvSpPr>
            <a:spLocks noChangeShapeType="1"/>
          </p:cNvSpPr>
          <p:nvPr/>
        </p:nvSpPr>
        <p:spPr bwMode="auto">
          <a:xfrm flipH="1" flipV="1">
            <a:off x="2057400" y="5410200"/>
            <a:ext cx="15875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9707" name="Text Box 15"/>
          <p:cNvSpPr txBox="1">
            <a:spLocks noChangeArrowheads="1"/>
          </p:cNvSpPr>
          <p:nvPr/>
        </p:nvSpPr>
        <p:spPr bwMode="auto">
          <a:xfrm>
            <a:off x="7620000" y="6172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9708" name="Text Box 17"/>
          <p:cNvSpPr txBox="1">
            <a:spLocks noChangeArrowheads="1"/>
          </p:cNvSpPr>
          <p:nvPr/>
        </p:nvSpPr>
        <p:spPr bwMode="auto">
          <a:xfrm>
            <a:off x="228600" y="1936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418837" name="Text Box 21"/>
          <p:cNvSpPr txBox="1">
            <a:spLocks noChangeArrowheads="1"/>
          </p:cNvSpPr>
          <p:nvPr/>
        </p:nvSpPr>
        <p:spPr bwMode="auto">
          <a:xfrm>
            <a:off x="838200" y="2971800"/>
            <a:ext cx="140335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Each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Additional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worker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Is more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productive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29710" name="Text Box 24"/>
          <p:cNvSpPr txBox="1">
            <a:spLocks noChangeArrowheads="1"/>
          </p:cNvSpPr>
          <p:nvPr/>
        </p:nvSpPr>
        <p:spPr bwMode="auto">
          <a:xfrm>
            <a:off x="7010400" y="4038600"/>
            <a:ext cx="1700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Total Product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22543" name="Line 26"/>
          <p:cNvSpPr>
            <a:spLocks noChangeShapeType="1"/>
          </p:cNvSpPr>
          <p:nvPr/>
        </p:nvSpPr>
        <p:spPr bwMode="auto">
          <a:xfrm flipH="1">
            <a:off x="1295400" y="45720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8844" name="Text Box 28"/>
          <p:cNvSpPr txBox="1">
            <a:spLocks noChangeArrowheads="1"/>
          </p:cNvSpPr>
          <p:nvPr/>
        </p:nvSpPr>
        <p:spPr bwMode="auto">
          <a:xfrm>
            <a:off x="1447800" y="1143000"/>
            <a:ext cx="1354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Each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Additional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worker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Is equally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productive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22545" name="Line 29"/>
          <p:cNvSpPr>
            <a:spLocks noChangeShapeType="1"/>
          </p:cNvSpPr>
          <p:nvPr/>
        </p:nvSpPr>
        <p:spPr bwMode="auto">
          <a:xfrm>
            <a:off x="2362200" y="2743200"/>
            <a:ext cx="381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46" name="Line 30"/>
          <p:cNvSpPr>
            <a:spLocks noChangeShapeType="1"/>
          </p:cNvSpPr>
          <p:nvPr/>
        </p:nvSpPr>
        <p:spPr bwMode="auto">
          <a:xfrm flipH="1">
            <a:off x="4267200" y="2590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18847" name="Text Box 31"/>
          <p:cNvSpPr txBox="1">
            <a:spLocks noChangeArrowheads="1"/>
          </p:cNvSpPr>
          <p:nvPr/>
        </p:nvSpPr>
        <p:spPr bwMode="auto">
          <a:xfrm>
            <a:off x="3429000" y="838200"/>
            <a:ext cx="1354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Each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Additional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worker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Is less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productive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418848" name="Text Box 32"/>
          <p:cNvSpPr txBox="1">
            <a:spLocks noChangeArrowheads="1"/>
          </p:cNvSpPr>
          <p:nvPr/>
        </p:nvSpPr>
        <p:spPr bwMode="auto">
          <a:xfrm>
            <a:off x="6019800" y="914400"/>
            <a:ext cx="14605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Each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Additional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worker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Decreases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>
                <a:latin typeface="Times New Roman" panose="02020603050405020304" pitchFamily="18" charset="0"/>
              </a:rPr>
              <a:t>Production </a:t>
            </a:r>
            <a:endParaRPr lang="en-GB" altLang="en-US" sz="1600" b="1">
              <a:latin typeface="Times New Roman" panose="02020603050405020304" pitchFamily="18" charset="0"/>
            </a:endParaRPr>
          </a:p>
        </p:txBody>
      </p:sp>
      <p:sp>
        <p:nvSpPr>
          <p:cNvPr id="22549" name="Line 33"/>
          <p:cNvSpPr>
            <a:spLocks noChangeShapeType="1"/>
          </p:cNvSpPr>
          <p:nvPr/>
        </p:nvSpPr>
        <p:spPr bwMode="auto">
          <a:xfrm flipH="1">
            <a:off x="6172200" y="25908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8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8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8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8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8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8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8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8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37" grpId="0"/>
      <p:bldP spid="22543" grpId="0" animBg="1"/>
      <p:bldP spid="418844" grpId="0"/>
      <p:bldP spid="22545" grpId="0" animBg="1"/>
      <p:bldP spid="22546" grpId="0" animBg="1"/>
      <p:bldP spid="418847" grpId="0"/>
      <p:bldP spid="418848" grpId="0"/>
      <p:bldP spid="2254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89FC9B-6CD3-404F-A76F-223673947EC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CA" altLang="en-US" sz="1400"/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698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u="sng">
                <a:latin typeface="Tahoma" panose="020B0604030504040204" pitchFamily="34" charset="0"/>
              </a:rPr>
              <a:t>Average product:</a:t>
            </a:r>
            <a:r>
              <a:rPr lang="en-US" altLang="en-US" b="1">
                <a:latin typeface="Tahoma" panose="020B0604030504040204" pitchFamily="34" charset="0"/>
              </a:rPr>
              <a:t> </a:t>
            </a:r>
            <a:r>
              <a:rPr lang="en-US" altLang="en-US">
                <a:latin typeface="Tahoma" panose="020B0604030504040204" pitchFamily="34" charset="0"/>
              </a:rPr>
              <a:t>total output that is to be produced divided by the quantity of the input that is used in its production: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            AP</a:t>
            </a:r>
            <a:r>
              <a:rPr lang="en-US" altLang="en-US" baseline="-25000">
                <a:latin typeface="Tahoma" panose="020B0604030504040204" pitchFamily="34" charset="0"/>
              </a:rPr>
              <a:t>L</a:t>
            </a:r>
            <a:r>
              <a:rPr lang="en-US" altLang="en-US">
                <a:latin typeface="Tahoma" panose="020B0604030504040204" pitchFamily="34" charset="0"/>
              </a:rPr>
              <a:t> = Q/L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            AP</a:t>
            </a:r>
            <a:r>
              <a:rPr lang="en-US" altLang="en-US" baseline="-25000">
                <a:latin typeface="Tahoma" panose="020B0604030504040204" pitchFamily="34" charset="0"/>
              </a:rPr>
              <a:t>K</a:t>
            </a:r>
            <a:r>
              <a:rPr lang="en-US" altLang="en-US">
                <a:latin typeface="Tahoma" panose="020B0604030504040204" pitchFamily="34" charset="0"/>
              </a:rPr>
              <a:t> = Q/K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latin typeface="Tahoma" panose="020B0604030504040204" pitchFamily="34" charset="0"/>
              </a:rPr>
              <a:t>Example: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Q=K</a:t>
            </a:r>
            <a:r>
              <a:rPr lang="en-US" altLang="en-US" baseline="30000">
                <a:latin typeface="Times New Roman" panose="02020603050405020304" pitchFamily="18" charset="0"/>
              </a:rPr>
              <a:t>1/2</a:t>
            </a:r>
            <a:r>
              <a:rPr lang="en-US" altLang="en-US">
                <a:latin typeface="Times New Roman" panose="02020603050405020304" pitchFamily="18" charset="0"/>
              </a:rPr>
              <a:t>L</a:t>
            </a:r>
            <a:r>
              <a:rPr lang="en-US" altLang="en-US" baseline="30000">
                <a:latin typeface="Times New Roman" panose="02020603050405020304" pitchFamily="18" charset="0"/>
              </a:rPr>
              <a:t>1/2</a:t>
            </a:r>
            <a:endParaRPr lang="en-US" altLang="en-US" u="sng" baseline="30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</a:rPr>
              <a:t>AP</a:t>
            </a:r>
            <a:r>
              <a:rPr lang="en-US" altLang="en-US" i="1" baseline="-25000">
                <a:latin typeface="Tahoma" panose="020B0604030504040204" pitchFamily="34" charset="0"/>
              </a:rPr>
              <a:t>L</a:t>
            </a:r>
            <a:r>
              <a:rPr lang="en-US" altLang="en-US" i="1">
                <a:latin typeface="Tahoma" panose="020B0604030504040204" pitchFamily="34" charset="0"/>
              </a:rPr>
              <a:t> = [K</a:t>
            </a:r>
            <a:r>
              <a:rPr lang="en-US" altLang="en-US" i="1" baseline="30000">
                <a:latin typeface="Tahoma" panose="020B0604030504040204" pitchFamily="34" charset="0"/>
              </a:rPr>
              <a:t>1/2</a:t>
            </a:r>
            <a:r>
              <a:rPr lang="en-US" altLang="en-US" i="1">
                <a:latin typeface="Tahoma" panose="020B0604030504040204" pitchFamily="34" charset="0"/>
              </a:rPr>
              <a:t>L</a:t>
            </a:r>
            <a:r>
              <a:rPr lang="en-US" altLang="en-US" i="1" baseline="30000">
                <a:latin typeface="Tahoma" panose="020B0604030504040204" pitchFamily="34" charset="0"/>
              </a:rPr>
              <a:t>1/2</a:t>
            </a:r>
            <a:r>
              <a:rPr lang="en-US" altLang="en-US" i="1">
                <a:latin typeface="Tahoma" panose="020B0604030504040204" pitchFamily="34" charset="0"/>
              </a:rPr>
              <a:t>]/L = (K/L)</a:t>
            </a:r>
            <a:r>
              <a:rPr lang="en-US" altLang="en-US" i="1" baseline="30000">
                <a:latin typeface="Tahoma" panose="020B0604030504040204" pitchFamily="34" charset="0"/>
              </a:rPr>
              <a:t>1/2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</a:rPr>
              <a:t>AP</a:t>
            </a:r>
            <a:r>
              <a:rPr lang="en-US" altLang="en-US" i="1" baseline="-25000">
                <a:latin typeface="Tahoma" panose="020B0604030504040204" pitchFamily="34" charset="0"/>
              </a:rPr>
              <a:t>K</a:t>
            </a:r>
            <a:r>
              <a:rPr lang="en-US" altLang="en-US" i="1">
                <a:latin typeface="Tahoma" panose="020B0604030504040204" pitchFamily="34" charset="0"/>
              </a:rPr>
              <a:t> = [K</a:t>
            </a:r>
            <a:r>
              <a:rPr lang="en-US" altLang="en-US" i="1" baseline="30000">
                <a:latin typeface="Tahoma" panose="020B0604030504040204" pitchFamily="34" charset="0"/>
              </a:rPr>
              <a:t>1/2</a:t>
            </a:r>
            <a:r>
              <a:rPr lang="en-US" altLang="en-US" i="1">
                <a:latin typeface="Tahoma" panose="020B0604030504040204" pitchFamily="34" charset="0"/>
              </a:rPr>
              <a:t>L</a:t>
            </a:r>
            <a:r>
              <a:rPr lang="en-US" altLang="en-US" i="1" baseline="30000">
                <a:latin typeface="Tahoma" panose="020B0604030504040204" pitchFamily="34" charset="0"/>
              </a:rPr>
              <a:t>1/2</a:t>
            </a:r>
            <a:r>
              <a:rPr lang="en-US" altLang="en-US" i="1">
                <a:latin typeface="Tahoma" panose="020B0604030504040204" pitchFamily="34" charset="0"/>
              </a:rPr>
              <a:t>]/K = (L/K)</a:t>
            </a:r>
            <a:r>
              <a:rPr lang="en-US" altLang="en-US" i="1" baseline="30000">
                <a:latin typeface="Tahoma" panose="020B0604030504040204" pitchFamily="34" charset="0"/>
              </a:rPr>
              <a:t>1/2</a:t>
            </a:r>
            <a:endParaRPr lang="en-US" altLang="en-US" i="1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             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lIns="90487" tIns="44450" rIns="90487" bIns="44450"/>
          <a:lstStyle/>
          <a:p>
            <a:pPr algn="ctr" eaLnBrk="1" hangingPunct="1">
              <a:defRPr/>
            </a:pPr>
            <a:r>
              <a:rPr lang="en-CA" sz="40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6.3 Average Product</a:t>
            </a:r>
            <a:endParaRPr lang="en-US" sz="40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319F06-B2FD-4D60-A7A7-9880663ED63B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CA" altLang="en-US" sz="140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z="3600" smtClean="0"/>
              <a:t>Section 3 – Theory of the Firm</a:t>
            </a:r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4400" dirty="0" smtClean="0">
              <a:solidFill>
                <a:srgbClr val="CCECFF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 smtClean="0"/>
              <a:t>Chapter 6: 	Inputs and Production 				Functions</a:t>
            </a:r>
            <a:br>
              <a:rPr lang="en-US" altLang="en-US" sz="4000" dirty="0" smtClean="0"/>
            </a:br>
            <a:endParaRPr lang="en-US" altLang="en-US" sz="400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 smtClean="0"/>
              <a:t>Chapter 7: 	Costs and Cost 						Minimization</a:t>
            </a:r>
            <a:br>
              <a:rPr lang="en-US" altLang="en-US" sz="4000" dirty="0" smtClean="0"/>
            </a:br>
            <a:endParaRPr lang="en-US" altLang="en-US" sz="400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4000" dirty="0" smtClean="0"/>
              <a:t>Chapter 8: 	Cost Curves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1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1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1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1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1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1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DABA2B-EAFD-4FB0-9FF5-C7531C4F86F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CA" altLang="en-US" sz="1400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CA" altLang="en-US" smtClean="0"/>
              <a:t>Marginal, and Average Product</a:t>
            </a:r>
            <a:endParaRPr lang="en-US" altLang="en-US" smtClean="0"/>
          </a:p>
        </p:txBody>
      </p:sp>
      <p:sp>
        <p:nvSpPr>
          <p:cNvPr id="4311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CA" altLang="en-US" dirty="0" smtClean="0"/>
              <a:t>When Marginal Product is greater than average product, average product is increasing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smtClean="0"/>
              <a:t>-</a:t>
            </a:r>
            <a:r>
              <a:rPr lang="en-CA" altLang="en-US" dirty="0" err="1" smtClean="0"/>
              <a:t>ie</a:t>
            </a:r>
            <a:r>
              <a:rPr lang="en-CA" altLang="en-US" dirty="0" smtClean="0"/>
              <a:t>: When you get an assignment mark higher than your average, your average </a:t>
            </a:r>
            <a:r>
              <a:rPr lang="en-CA" altLang="en-US" dirty="0" smtClean="0"/>
              <a:t>increases</a:t>
            </a:r>
            <a:endParaRPr lang="en-CA" altLang="en-US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dirty="0" smtClean="0">
              <a:solidFill>
                <a:srgbClr val="CCECFF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smtClean="0"/>
              <a:t>IF MP &gt; AP, AP increasing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1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1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1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1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DABA2B-EAFD-4FB0-9FF5-C7531C4F86F5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CA" altLang="en-US" sz="1400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CA" altLang="en-US" dirty="0" smtClean="0"/>
              <a:t>Marginal, and Average Product</a:t>
            </a:r>
            <a:endParaRPr lang="en-US" altLang="en-US" dirty="0" smtClean="0"/>
          </a:p>
        </p:txBody>
      </p:sp>
      <p:sp>
        <p:nvSpPr>
          <p:cNvPr id="4311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32004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CA" altLang="en-US" dirty="0" smtClean="0"/>
              <a:t>When </a:t>
            </a:r>
            <a:r>
              <a:rPr lang="en-CA" altLang="en-US" dirty="0" smtClean="0"/>
              <a:t>Marginal Product is less than average product, average product is decreasing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dirty="0" smtClean="0"/>
              <a:t>-</a:t>
            </a:r>
            <a:r>
              <a:rPr lang="en-CA" altLang="en-US" dirty="0" err="1" smtClean="0"/>
              <a:t>ie</a:t>
            </a:r>
            <a:r>
              <a:rPr lang="en-CA" altLang="en-US" dirty="0" smtClean="0"/>
              <a:t>: When you get an assignment mark lower than your average, your average </a:t>
            </a:r>
            <a:r>
              <a:rPr lang="en-CA" altLang="en-US" dirty="0" smtClean="0"/>
              <a:t>decreases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dirty="0">
              <a:solidFill>
                <a:srgbClr val="CCECFF"/>
              </a:solidFill>
            </a:endParaRP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CA" altLang="en-US" dirty="0" smtClean="0"/>
              <a:t>IF MP &lt; AP, AP decreasing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dirty="0" smtClean="0">
              <a:solidFill>
                <a:srgbClr val="CCECFF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CA" altLang="en-US" dirty="0" smtClean="0">
              <a:solidFill>
                <a:srgbClr val="CCEC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4811202"/>
            <a:ext cx="8382000" cy="13111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CA" altLang="en-US" sz="4400" dirty="0" smtClean="0">
                <a:solidFill>
                  <a:srgbClr val="000000"/>
                </a:solidFill>
              </a:rPr>
              <a:t>Average Product is </a:t>
            </a:r>
            <a:r>
              <a:rPr lang="en-CA" altLang="en-US" sz="4400" u="sng" dirty="0" smtClean="0">
                <a:solidFill>
                  <a:srgbClr val="000000"/>
                </a:solidFill>
              </a:rPr>
              <a:t>maximized</a:t>
            </a:r>
            <a:r>
              <a:rPr lang="en-CA" altLang="en-US" sz="4400" dirty="0" smtClean="0">
                <a:solidFill>
                  <a:srgbClr val="000000"/>
                </a:solidFill>
              </a:rPr>
              <a:t> when it equals Marginal Product</a:t>
            </a:r>
            <a:endParaRPr lang="en-US" altLang="en-US" sz="4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92324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1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1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1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1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F51C5-E2C7-4BEA-903E-89B99A872A8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CA" altLang="en-US" sz="1400"/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701675" y="2362200"/>
            <a:ext cx="449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V="1">
            <a:off x="701675" y="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701675" y="6324600"/>
            <a:ext cx="464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V="1">
            <a:off x="701675" y="3124200"/>
            <a:ext cx="0" cy="3200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799" name="Freeform 7"/>
          <p:cNvSpPr>
            <a:spLocks/>
          </p:cNvSpPr>
          <p:nvPr/>
        </p:nvSpPr>
        <p:spPr bwMode="auto">
          <a:xfrm>
            <a:off x="1158875" y="4368800"/>
            <a:ext cx="4953000" cy="1498600"/>
          </a:xfrm>
          <a:custGeom>
            <a:avLst/>
            <a:gdLst>
              <a:gd name="T0" fmla="*/ 0 w 3120"/>
              <a:gd name="T1" fmla="*/ 2147483646 h 944"/>
              <a:gd name="T2" fmla="*/ 2147483646 w 3120"/>
              <a:gd name="T3" fmla="*/ 2147483646 h 944"/>
              <a:gd name="T4" fmla="*/ 2147483646 w 3120"/>
              <a:gd name="T5" fmla="*/ 2147483646 h 944"/>
              <a:gd name="T6" fmla="*/ 2147483646 w 3120"/>
              <a:gd name="T7" fmla="*/ 2147483646 h 944"/>
              <a:gd name="T8" fmla="*/ 2147483646 w 3120"/>
              <a:gd name="T9" fmla="*/ 2147483646 h 944"/>
              <a:gd name="T10" fmla="*/ 2147483646 w 3120"/>
              <a:gd name="T11" fmla="*/ 2147483646 h 944"/>
              <a:gd name="T12" fmla="*/ 2147483646 w 3120"/>
              <a:gd name="T13" fmla="*/ 2147483646 h 94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120"/>
              <a:gd name="T22" fmla="*/ 0 h 944"/>
              <a:gd name="T23" fmla="*/ 3120 w 3120"/>
              <a:gd name="T24" fmla="*/ 944 h 94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120" h="944">
                <a:moveTo>
                  <a:pt x="0" y="944"/>
                </a:moveTo>
                <a:cubicBezTo>
                  <a:pt x="116" y="752"/>
                  <a:pt x="232" y="560"/>
                  <a:pt x="384" y="416"/>
                </a:cubicBezTo>
                <a:cubicBezTo>
                  <a:pt x="536" y="272"/>
                  <a:pt x="720" y="144"/>
                  <a:pt x="912" y="80"/>
                </a:cubicBezTo>
                <a:cubicBezTo>
                  <a:pt x="1104" y="16"/>
                  <a:pt x="1344" y="0"/>
                  <a:pt x="1536" y="32"/>
                </a:cubicBezTo>
                <a:cubicBezTo>
                  <a:pt x="1728" y="64"/>
                  <a:pt x="1904" y="200"/>
                  <a:pt x="2064" y="272"/>
                </a:cubicBezTo>
                <a:cubicBezTo>
                  <a:pt x="2224" y="344"/>
                  <a:pt x="2320" y="400"/>
                  <a:pt x="2496" y="464"/>
                </a:cubicBezTo>
                <a:cubicBezTo>
                  <a:pt x="2672" y="528"/>
                  <a:pt x="3016" y="624"/>
                  <a:pt x="3120" y="6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854075" y="3644900"/>
            <a:ext cx="4267200" cy="2832100"/>
          </a:xfrm>
          <a:custGeom>
            <a:avLst/>
            <a:gdLst>
              <a:gd name="T0" fmla="*/ 2147483646 w 2688"/>
              <a:gd name="T1" fmla="*/ 2147483646 h 1784"/>
              <a:gd name="T2" fmla="*/ 2147483646 w 2688"/>
              <a:gd name="T3" fmla="*/ 2147483646 h 1784"/>
              <a:gd name="T4" fmla="*/ 2147483646 w 2688"/>
              <a:gd name="T5" fmla="*/ 2147483646 h 1784"/>
              <a:gd name="T6" fmla="*/ 2147483646 w 2688"/>
              <a:gd name="T7" fmla="*/ 2147483646 h 1784"/>
              <a:gd name="T8" fmla="*/ 2147483646 w 2688"/>
              <a:gd name="T9" fmla="*/ 2147483646 h 1784"/>
              <a:gd name="T10" fmla="*/ 0 w 2688"/>
              <a:gd name="T11" fmla="*/ 2147483646 h 17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88"/>
              <a:gd name="T19" fmla="*/ 0 h 1784"/>
              <a:gd name="T20" fmla="*/ 2688 w 2688"/>
              <a:gd name="T21" fmla="*/ 1784 h 17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88" h="1784">
                <a:moveTo>
                  <a:pt x="2688" y="1784"/>
                </a:moveTo>
                <a:cubicBezTo>
                  <a:pt x="2488" y="1596"/>
                  <a:pt x="2288" y="1408"/>
                  <a:pt x="2064" y="1160"/>
                </a:cubicBezTo>
                <a:cubicBezTo>
                  <a:pt x="1840" y="912"/>
                  <a:pt x="1560" y="488"/>
                  <a:pt x="1344" y="296"/>
                </a:cubicBezTo>
                <a:cubicBezTo>
                  <a:pt x="1128" y="104"/>
                  <a:pt x="944" y="0"/>
                  <a:pt x="768" y="8"/>
                </a:cubicBezTo>
                <a:cubicBezTo>
                  <a:pt x="592" y="16"/>
                  <a:pt x="416" y="192"/>
                  <a:pt x="288" y="344"/>
                </a:cubicBezTo>
                <a:cubicBezTo>
                  <a:pt x="160" y="496"/>
                  <a:pt x="48" y="824"/>
                  <a:pt x="0" y="92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V="1">
            <a:off x="4892675" y="2286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V="1">
            <a:off x="701675" y="76200"/>
            <a:ext cx="3352800" cy="228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3" name="Freeform 11"/>
          <p:cNvSpPr>
            <a:spLocks/>
          </p:cNvSpPr>
          <p:nvPr/>
        </p:nvSpPr>
        <p:spPr bwMode="auto">
          <a:xfrm>
            <a:off x="1920875" y="38100"/>
            <a:ext cx="5410200" cy="1714500"/>
          </a:xfrm>
          <a:custGeom>
            <a:avLst/>
            <a:gdLst>
              <a:gd name="T0" fmla="*/ 0 w 3408"/>
              <a:gd name="T1" fmla="*/ 2147483646 h 1080"/>
              <a:gd name="T2" fmla="*/ 2147483646 w 3408"/>
              <a:gd name="T3" fmla="*/ 2147483646 h 1080"/>
              <a:gd name="T4" fmla="*/ 2147483646 w 3408"/>
              <a:gd name="T5" fmla="*/ 2147483646 h 1080"/>
              <a:gd name="T6" fmla="*/ 2147483646 w 3408"/>
              <a:gd name="T7" fmla="*/ 2147483646 h 1080"/>
              <a:gd name="T8" fmla="*/ 2147483646 w 3408"/>
              <a:gd name="T9" fmla="*/ 2147483646 h 1080"/>
              <a:gd name="T10" fmla="*/ 2147483646 w 3408"/>
              <a:gd name="T11" fmla="*/ 2147483646 h 1080"/>
              <a:gd name="T12" fmla="*/ 2147483646 w 3408"/>
              <a:gd name="T13" fmla="*/ 2147483646 h 10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408"/>
              <a:gd name="T22" fmla="*/ 0 h 1080"/>
              <a:gd name="T23" fmla="*/ 3408 w 3408"/>
              <a:gd name="T24" fmla="*/ 1080 h 10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408" h="1080">
                <a:moveTo>
                  <a:pt x="0" y="1080"/>
                </a:moveTo>
                <a:cubicBezTo>
                  <a:pt x="20" y="1048"/>
                  <a:pt x="40" y="1016"/>
                  <a:pt x="192" y="888"/>
                </a:cubicBezTo>
                <a:cubicBezTo>
                  <a:pt x="344" y="760"/>
                  <a:pt x="736" y="440"/>
                  <a:pt x="912" y="312"/>
                </a:cubicBezTo>
                <a:cubicBezTo>
                  <a:pt x="1088" y="184"/>
                  <a:pt x="1088" y="168"/>
                  <a:pt x="1248" y="120"/>
                </a:cubicBezTo>
                <a:cubicBezTo>
                  <a:pt x="1408" y="72"/>
                  <a:pt x="1632" y="0"/>
                  <a:pt x="1872" y="24"/>
                </a:cubicBezTo>
                <a:cubicBezTo>
                  <a:pt x="2112" y="48"/>
                  <a:pt x="2432" y="144"/>
                  <a:pt x="2688" y="264"/>
                </a:cubicBezTo>
                <a:cubicBezTo>
                  <a:pt x="2944" y="384"/>
                  <a:pt x="3288" y="664"/>
                  <a:pt x="3408" y="74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701675" y="1752600"/>
            <a:ext cx="1219200" cy="609600"/>
          </a:xfrm>
          <a:custGeom>
            <a:avLst/>
            <a:gdLst>
              <a:gd name="T0" fmla="*/ 2147483646 w 768"/>
              <a:gd name="T1" fmla="*/ 0 h 384"/>
              <a:gd name="T2" fmla="*/ 2147483646 w 768"/>
              <a:gd name="T3" fmla="*/ 2147483646 h 384"/>
              <a:gd name="T4" fmla="*/ 0 w 768"/>
              <a:gd name="T5" fmla="*/ 2147483646 h 384"/>
              <a:gd name="T6" fmla="*/ 0 60000 65536"/>
              <a:gd name="T7" fmla="*/ 0 60000 65536"/>
              <a:gd name="T8" fmla="*/ 0 60000 65536"/>
              <a:gd name="T9" fmla="*/ 0 w 768"/>
              <a:gd name="T10" fmla="*/ 0 h 384"/>
              <a:gd name="T11" fmla="*/ 768 w 768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8" h="384">
                <a:moveTo>
                  <a:pt x="768" y="0"/>
                </a:moveTo>
                <a:cubicBezTo>
                  <a:pt x="688" y="64"/>
                  <a:pt x="608" y="128"/>
                  <a:pt x="480" y="192"/>
                </a:cubicBezTo>
                <a:cubicBezTo>
                  <a:pt x="352" y="256"/>
                  <a:pt x="80" y="352"/>
                  <a:pt x="0" y="38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V="1">
            <a:off x="3444875" y="2286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2073275" y="1066800"/>
            <a:ext cx="0" cy="525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5273675" y="6172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0" y="3317875"/>
            <a:ext cx="7921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228600" y="1936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181600" y="22510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H="1">
            <a:off x="2073275" y="2895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 flipH="1" flipV="1">
            <a:off x="2073275" y="1600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362200" y="2505075"/>
            <a:ext cx="2466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</a:rPr>
              <a:t>AP</a:t>
            </a:r>
            <a:r>
              <a:rPr lang="en-GB" altLang="en-US" sz="28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800" b="1">
                <a:latin typeface="Times New Roman" panose="02020603050405020304" pitchFamily="18" charset="0"/>
              </a:rPr>
              <a:t> increasing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 flipH="1">
            <a:off x="3276600" y="3962400"/>
            <a:ext cx="70167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 flipH="1" flipV="1">
            <a:off x="3276600" y="685800"/>
            <a:ext cx="777875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3673475" y="3557588"/>
            <a:ext cx="2566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</a:rPr>
              <a:t>AP</a:t>
            </a:r>
            <a:r>
              <a:rPr lang="en-GB" altLang="en-US" sz="28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800" b="1">
                <a:latin typeface="Times New Roman" panose="02020603050405020304" pitchFamily="18" charset="0"/>
              </a:rPr>
              <a:t> maximized</a:t>
            </a:r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 flipV="1">
            <a:off x="4892675" y="152400"/>
            <a:ext cx="1431925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4968875" y="3200400"/>
            <a:ext cx="2346325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6172200" y="2695575"/>
            <a:ext cx="2525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b="1">
                <a:latin typeface="Times New Roman" panose="02020603050405020304" pitchFamily="18" charset="0"/>
              </a:rPr>
              <a:t>AP</a:t>
            </a:r>
            <a:r>
              <a:rPr lang="en-GB" altLang="en-US" sz="28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800" b="1">
                <a:latin typeface="Times New Roman" panose="02020603050405020304" pitchFamily="18" charset="0"/>
              </a:rPr>
              <a:t> decreasing</a:t>
            </a:r>
          </a:p>
        </p:txBody>
      </p:sp>
      <p:sp>
        <p:nvSpPr>
          <p:cNvPr id="33820" name="Text Box 28"/>
          <p:cNvSpPr txBox="1">
            <a:spLocks noChangeArrowheads="1"/>
          </p:cNvSpPr>
          <p:nvPr/>
        </p:nvSpPr>
        <p:spPr bwMode="auto">
          <a:xfrm>
            <a:off x="6172200" y="5257800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4267200" y="6400800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15382A-997E-4248-8ED8-B23BA61DCE3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CA" altLang="en-US" sz="1400"/>
          </a:p>
        </p:txBody>
      </p:sp>
      <p:sp>
        <p:nvSpPr>
          <p:cNvPr id="34819" name="WordArt 2"/>
          <p:cNvSpPr>
            <a:spLocks noChangeArrowheads="1" noChangeShapeType="1" noTextEdit="1"/>
          </p:cNvSpPr>
          <p:nvPr/>
        </p:nvSpPr>
        <p:spPr bwMode="auto">
          <a:xfrm>
            <a:off x="609600" y="304800"/>
            <a:ext cx="7848600" cy="12525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 dirty="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6.4 Isoquants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3" name="Text Box 3"/>
              <p:cNvSpPr txBox="1">
                <a:spLocks noChangeArrowheads="1"/>
              </p:cNvSpPr>
              <p:nvPr/>
            </p:nvSpPr>
            <p:spPr bwMode="auto">
              <a:xfrm>
                <a:off x="0" y="1600200"/>
                <a:ext cx="9144000" cy="5436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b="1" u="sng" dirty="0" smtClean="0">
                    <a:latin typeface="Tahoma" pitchFamily="34" charset="0"/>
                  </a:rPr>
                  <a:t>Isoquant:</a:t>
                </a:r>
                <a:r>
                  <a:rPr lang="en-US" dirty="0">
                    <a:latin typeface="Tahoma" pitchFamily="34" charset="0"/>
                  </a:rPr>
                  <a:t> traces out all the combinations of inputs (labor and capital) that allow that firm to produce the same quantity of output.</a:t>
                </a:r>
              </a:p>
              <a:p>
                <a:pPr>
                  <a:defRPr/>
                </a:pPr>
                <a:endParaRPr lang="en-US" sz="3200" dirty="0">
                  <a:latin typeface="+mj-lt"/>
                </a:endParaRPr>
              </a:p>
              <a:p>
                <a:pPr eaLnBrk="1" hangingPunct="1">
                  <a:defRPr/>
                </a:pPr>
                <a:r>
                  <a:rPr lang="en-US" sz="2800" u="sng" dirty="0">
                    <a:latin typeface="+mj-lt"/>
                  </a:rPr>
                  <a:t>Example:  Q = </a:t>
                </a:r>
                <a:r>
                  <a:rPr lang="en-US" sz="2800" u="sng" dirty="0" smtClean="0">
                    <a:latin typeface="+mj-lt"/>
                  </a:rPr>
                  <a:t>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u="sng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sz="2800" b="0" i="1" u="sng" smtClean="0">
                            <a:latin typeface="Cambria Math" panose="02040503050406030204" pitchFamily="18" charset="0"/>
                          </a:rPr>
                          <m:t>𝐾𝐿</m:t>
                        </m:r>
                      </m:e>
                    </m:rad>
                  </m:oMath>
                </a14:m>
                <a:r>
                  <a:rPr lang="en-US" sz="2800" baseline="30000" dirty="0">
                    <a:latin typeface="+mj-lt"/>
                  </a:rPr>
                  <a:t> </a:t>
                </a:r>
                <a:endParaRPr lang="en-CA" sz="2800" dirty="0">
                  <a:latin typeface="+mj-lt"/>
                </a:endParaRPr>
              </a:p>
              <a:p>
                <a:pPr eaLnBrk="1" hangingPunct="1">
                  <a:defRPr/>
                </a:pPr>
                <a:r>
                  <a:rPr lang="en-US" sz="2800" i="1" dirty="0">
                    <a:latin typeface="+mj-lt"/>
                  </a:rPr>
                  <a:t>What is the equation of the isoquant for Q = 40?</a:t>
                </a:r>
                <a:endParaRPr lang="en-CA" sz="2800" dirty="0">
                  <a:latin typeface="+mj-lt"/>
                </a:endParaRPr>
              </a:p>
              <a:p>
                <a:pPr eaLnBrk="1" hangingPunct="1">
                  <a:defRPr/>
                </a:pPr>
                <a:r>
                  <a:rPr lang="en-US" sz="2800" i="1" dirty="0">
                    <a:latin typeface="+mj-lt"/>
                  </a:rPr>
                  <a:t> </a:t>
                </a:r>
                <a:endParaRPr lang="en-CA" sz="2800" dirty="0">
                  <a:latin typeface="+mj-lt"/>
                </a:endParaRPr>
              </a:p>
              <a:p>
                <a:pPr eaLnBrk="1" hangingPunct="1">
                  <a:defRPr/>
                </a:pPr>
                <a:r>
                  <a:rPr lang="en-US" sz="2800" i="1" dirty="0">
                    <a:latin typeface="+mj-lt"/>
                  </a:rPr>
                  <a:t>                40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sz="2800" i="1">
                            <a:latin typeface="Cambria Math" panose="02040503050406030204" pitchFamily="18" charset="0"/>
                          </a:rPr>
                          <m:t>𝐾𝐿</m:t>
                        </m:r>
                      </m:e>
                    </m:rad>
                  </m:oMath>
                </a14:m>
                <a:r>
                  <a:rPr lang="en-US" sz="2800" i="1" dirty="0">
                    <a:latin typeface="+mj-lt"/>
                  </a:rPr>
                  <a:t> </a:t>
                </a:r>
                <a:endParaRPr lang="en-CA" sz="2800" dirty="0">
                  <a:latin typeface="+mj-lt"/>
                </a:endParaRPr>
              </a:p>
              <a:p>
                <a:pPr eaLnBrk="1" hangingPunct="1">
                  <a:defRPr/>
                </a:pPr>
                <a:r>
                  <a:rPr lang="en-US" sz="2800" i="1" dirty="0">
                    <a:latin typeface="+mj-lt"/>
                  </a:rPr>
                  <a:t>         =&gt; 100 = KL</a:t>
                </a:r>
                <a:endParaRPr lang="en-CA" sz="2800" dirty="0">
                  <a:latin typeface="+mj-lt"/>
                </a:endParaRPr>
              </a:p>
              <a:p>
                <a:pPr eaLnBrk="1" hangingPunct="1">
                  <a:defRPr/>
                </a:pPr>
                <a:r>
                  <a:rPr lang="en-US" sz="2800" i="1" dirty="0">
                    <a:latin typeface="+mj-lt"/>
                  </a:rPr>
                  <a:t>         =&gt;    K = 100/L    </a:t>
                </a:r>
                <a:endParaRPr lang="en-CA" sz="2800" dirty="0">
                  <a:latin typeface="+mj-lt"/>
                </a:endParaRPr>
              </a:p>
              <a:p>
                <a:pPr>
                  <a:defRPr/>
                </a:pPr>
                <a:endParaRPr lang="en-US" sz="2800" dirty="0">
                  <a:latin typeface="Tahoma" pitchFamily="34" charset="0"/>
                </a:endParaRPr>
              </a:p>
              <a:p>
                <a:pPr>
                  <a:spcBef>
                    <a:spcPct val="50000"/>
                  </a:spcBef>
                  <a:defRPr/>
                </a:pPr>
                <a:endParaRPr lang="en-US" sz="2800" dirty="0"/>
              </a:p>
            </p:txBody>
          </p:sp>
        </mc:Choice>
        <mc:Fallback>
          <p:sp>
            <p:nvSpPr>
              <p:cNvPr id="2053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00200"/>
                <a:ext cx="9144000" cy="5436360"/>
              </a:xfrm>
              <a:prstGeom prst="rect">
                <a:avLst/>
              </a:prstGeom>
              <a:blipFill rotWithShape="0">
                <a:blip r:embed="rId2"/>
                <a:stretch>
                  <a:fillRect l="-1333" t="-89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A6F6E6-9D44-4C5F-BB3B-D2EEDDA9CE5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CA" altLang="en-US" sz="1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 Box 3"/>
              <p:cNvSpPr txBox="1">
                <a:spLocks noChangeArrowheads="1"/>
              </p:cNvSpPr>
              <p:nvPr/>
            </p:nvSpPr>
            <p:spPr bwMode="auto">
              <a:xfrm>
                <a:off x="0" y="1600200"/>
                <a:ext cx="9144000" cy="4920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i="1" dirty="0">
                    <a:latin typeface="Times New Roman" panose="02020603050405020304" pitchFamily="18" charset="0"/>
                  </a:rPr>
                  <a:t>…and the isoquant for </a:t>
                </a: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any Q?</a:t>
                </a:r>
                <a:endParaRPr lang="en-CA" altLang="en-US" sz="4000" dirty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i="1" dirty="0">
                    <a:latin typeface="Times New Roman" panose="02020603050405020304" pitchFamily="18" charset="0"/>
                  </a:rPr>
                  <a:t> </a:t>
                </a:r>
                <a:endParaRPr lang="en-CA" altLang="en-US" sz="4000" dirty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i="1" dirty="0">
                    <a:latin typeface="Times New Roman" panose="02020603050405020304" pitchFamily="18" charset="0"/>
                  </a:rPr>
                  <a:t>             </a:t>
                </a: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Q </a:t>
                </a:r>
                <a:r>
                  <a:rPr lang="en-US" altLang="en-US" sz="4000" i="1" dirty="0">
                    <a:latin typeface="Times New Roman" panose="02020603050405020304" pitchFamily="18" charset="0"/>
                  </a:rPr>
                  <a:t>= 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sz="4000" b="0" i="1" smtClean="0">
                            <a:latin typeface="Cambria Math" panose="02040503050406030204" pitchFamily="18" charset="0"/>
                          </a:rPr>
                          <m:t>𝐾𝐿</m:t>
                        </m:r>
                      </m:e>
                    </m:rad>
                  </m:oMath>
                </a14:m>
                <a:r>
                  <a:rPr lang="en-US" altLang="en-US" sz="4000" i="1" dirty="0">
                    <a:latin typeface="Times New Roman" panose="02020603050405020304" pitchFamily="18" charset="0"/>
                  </a:rPr>
                  <a:t> </a:t>
                </a:r>
                <a:endParaRPr lang="en-US" altLang="en-US" sz="4000" i="1" dirty="0" smtClean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CA" altLang="en-US" sz="4000" dirty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		Q</a:t>
                </a:r>
                <a:r>
                  <a:rPr lang="en-US" altLang="en-US" sz="4000" i="1" baseline="30000" dirty="0" smtClean="0">
                    <a:latin typeface="Times New Roman" panose="02020603050405020304" pitchFamily="18" charset="0"/>
                  </a:rPr>
                  <a:t>2</a:t>
                </a: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4000" i="1" dirty="0">
                    <a:latin typeface="Times New Roman" panose="02020603050405020304" pitchFamily="18" charset="0"/>
                  </a:rPr>
                  <a:t>= 16KL</a:t>
                </a:r>
                <a:endParaRPr lang="en-CA" altLang="en-US" sz="4000" dirty="0">
                  <a:latin typeface="Times New Roman" panose="020206030504050203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		K </a:t>
                </a:r>
                <a:r>
                  <a:rPr lang="en-US" altLang="en-US" sz="4000" i="1" dirty="0">
                    <a:latin typeface="Times New Roman" panose="02020603050405020304" pitchFamily="18" charset="0"/>
                  </a:rPr>
                  <a:t>= </a:t>
                </a: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Q</a:t>
                </a:r>
                <a:r>
                  <a:rPr lang="en-US" altLang="en-US" sz="4000" i="1" baseline="30000" dirty="0" smtClean="0">
                    <a:latin typeface="Times New Roman" panose="02020603050405020304" pitchFamily="18" charset="0"/>
                  </a:rPr>
                  <a:t>2</a:t>
                </a:r>
                <a:r>
                  <a:rPr lang="en-US" altLang="en-US" sz="4000" i="1" dirty="0" smtClean="0">
                    <a:latin typeface="Times New Roman" panose="02020603050405020304" pitchFamily="18" charset="0"/>
                  </a:rPr>
                  <a:t>/16L</a:t>
                </a:r>
                <a:endParaRPr lang="en-CA" altLang="en-US" sz="4000" dirty="0">
                  <a:latin typeface="Times New Roman" panose="02020603050405020304" pitchFamily="18" charset="0"/>
                </a:endParaRPr>
              </a:p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800" dirty="0">
                  <a:latin typeface="Tahoma" panose="020B0604030504040204" pitchFamily="34" charset="0"/>
                </a:endParaRPr>
              </a:p>
              <a:p>
                <a:pPr>
                  <a:spcBef>
                    <a:spcPct val="50000"/>
                  </a:spcBef>
                  <a:buFontTx/>
                  <a:buNone/>
                </a:pPr>
                <a:endParaRPr lang="en-US" altLang="en-US" sz="2800" dirty="0"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600200"/>
                <a:ext cx="9144000" cy="4920834"/>
              </a:xfrm>
              <a:prstGeom prst="rect">
                <a:avLst/>
              </a:prstGeom>
              <a:blipFill rotWithShape="0">
                <a:blip r:embed="rId2"/>
                <a:stretch>
                  <a:fillRect l="-2333" t="-223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7E8C72-BB0F-4D5B-9BDA-F324F5645E8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CA" altLang="en-US" sz="1400"/>
          </a:p>
        </p:txBody>
      </p:sp>
      <p:sp>
        <p:nvSpPr>
          <p:cNvPr id="36867" name="Line 2"/>
          <p:cNvSpPr>
            <a:spLocks noChangeShapeType="1"/>
          </p:cNvSpPr>
          <p:nvPr/>
        </p:nvSpPr>
        <p:spPr bwMode="auto">
          <a:xfrm>
            <a:off x="685800" y="6054725"/>
            <a:ext cx="6248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68" name="Line 3"/>
          <p:cNvSpPr>
            <a:spLocks noChangeShapeType="1"/>
          </p:cNvSpPr>
          <p:nvPr/>
        </p:nvSpPr>
        <p:spPr bwMode="auto">
          <a:xfrm flipV="1">
            <a:off x="685800" y="492125"/>
            <a:ext cx="0" cy="548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6918325" y="5867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441325" y="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36871" name="Arc 6"/>
          <p:cNvSpPr>
            <a:spLocks/>
          </p:cNvSpPr>
          <p:nvPr/>
        </p:nvSpPr>
        <p:spPr bwMode="auto">
          <a:xfrm>
            <a:off x="2217738" y="3162300"/>
            <a:ext cx="2130425" cy="2116138"/>
          </a:xfrm>
          <a:custGeom>
            <a:avLst/>
            <a:gdLst>
              <a:gd name="T0" fmla="*/ 2147483646 w 21588"/>
              <a:gd name="T1" fmla="*/ 2147483646 h 21420"/>
              <a:gd name="T2" fmla="*/ 0 w 21588"/>
              <a:gd name="T3" fmla="*/ 2147483646 h 21420"/>
              <a:gd name="T4" fmla="*/ 2147483646 w 21588"/>
              <a:gd name="T5" fmla="*/ 0 h 21420"/>
              <a:gd name="T6" fmla="*/ 0 60000 65536"/>
              <a:gd name="T7" fmla="*/ 0 60000 65536"/>
              <a:gd name="T8" fmla="*/ 0 60000 65536"/>
              <a:gd name="T9" fmla="*/ 0 w 21588"/>
              <a:gd name="T10" fmla="*/ 0 h 21420"/>
              <a:gd name="T11" fmla="*/ 21588 w 21588"/>
              <a:gd name="T12" fmla="*/ 21420 h 214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8" h="21420" fill="none" extrusionOk="0">
                <a:moveTo>
                  <a:pt x="18805" y="21419"/>
                </a:moveTo>
                <a:cubicBezTo>
                  <a:pt x="8311" y="20056"/>
                  <a:pt x="351" y="11292"/>
                  <a:pt x="-1" y="717"/>
                </a:cubicBezTo>
              </a:path>
              <a:path w="21588" h="21420" stroke="0" extrusionOk="0">
                <a:moveTo>
                  <a:pt x="18805" y="21419"/>
                </a:moveTo>
                <a:cubicBezTo>
                  <a:pt x="8311" y="20056"/>
                  <a:pt x="351" y="11292"/>
                  <a:pt x="-1" y="717"/>
                </a:cubicBezTo>
                <a:lnTo>
                  <a:pt x="21588" y="0"/>
                </a:lnTo>
                <a:lnTo>
                  <a:pt x="18805" y="21419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72" name="Arc 7"/>
          <p:cNvSpPr>
            <a:spLocks/>
          </p:cNvSpPr>
          <p:nvPr/>
        </p:nvSpPr>
        <p:spPr bwMode="auto">
          <a:xfrm>
            <a:off x="3090863" y="2671763"/>
            <a:ext cx="1844675" cy="1843087"/>
          </a:xfrm>
          <a:custGeom>
            <a:avLst/>
            <a:gdLst>
              <a:gd name="T0" fmla="*/ 2147483646 w 21137"/>
              <a:gd name="T1" fmla="*/ 2147483646 h 21424"/>
              <a:gd name="T2" fmla="*/ 0 w 21137"/>
              <a:gd name="T3" fmla="*/ 2147483646 h 21424"/>
              <a:gd name="T4" fmla="*/ 2147483646 w 21137"/>
              <a:gd name="T5" fmla="*/ 0 h 21424"/>
              <a:gd name="T6" fmla="*/ 0 60000 65536"/>
              <a:gd name="T7" fmla="*/ 0 60000 65536"/>
              <a:gd name="T8" fmla="*/ 0 60000 65536"/>
              <a:gd name="T9" fmla="*/ 0 w 21137"/>
              <a:gd name="T10" fmla="*/ 0 h 21424"/>
              <a:gd name="T11" fmla="*/ 21137 w 21137"/>
              <a:gd name="T12" fmla="*/ 21424 h 21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37" h="21424" fill="none" extrusionOk="0">
                <a:moveTo>
                  <a:pt x="18385" y="21423"/>
                </a:moveTo>
                <a:cubicBezTo>
                  <a:pt x="9269" y="20253"/>
                  <a:pt x="1892" y="13441"/>
                  <a:pt x="-1" y="4448"/>
                </a:cubicBezTo>
              </a:path>
              <a:path w="21137" h="21424" stroke="0" extrusionOk="0">
                <a:moveTo>
                  <a:pt x="18385" y="21423"/>
                </a:moveTo>
                <a:cubicBezTo>
                  <a:pt x="9269" y="20253"/>
                  <a:pt x="1892" y="13441"/>
                  <a:pt x="-1" y="4448"/>
                </a:cubicBezTo>
                <a:lnTo>
                  <a:pt x="21137" y="0"/>
                </a:lnTo>
                <a:lnTo>
                  <a:pt x="18385" y="21423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73" name="Text Box 8"/>
          <p:cNvSpPr txBox="1">
            <a:spLocks noChangeArrowheads="1"/>
          </p:cNvSpPr>
          <p:nvPr/>
        </p:nvSpPr>
        <p:spPr bwMode="auto">
          <a:xfrm>
            <a:off x="4175125" y="5257800"/>
            <a:ext cx="105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20</a:t>
            </a:r>
          </a:p>
        </p:txBody>
      </p:sp>
      <p:sp>
        <p:nvSpPr>
          <p:cNvPr id="36874" name="Text Box 9"/>
          <p:cNvSpPr txBox="1">
            <a:spLocks noChangeArrowheads="1"/>
          </p:cNvSpPr>
          <p:nvPr/>
        </p:nvSpPr>
        <p:spPr bwMode="auto">
          <a:xfrm>
            <a:off x="4708525" y="4267200"/>
            <a:ext cx="105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40</a:t>
            </a:r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2117725" y="213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36876" name="Text Box 11"/>
          <p:cNvSpPr txBox="1">
            <a:spLocks noChangeArrowheads="1"/>
          </p:cNvSpPr>
          <p:nvPr/>
        </p:nvSpPr>
        <p:spPr bwMode="auto">
          <a:xfrm>
            <a:off x="3489325" y="2133600"/>
            <a:ext cx="4937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All combinations of (L,K) along the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isoquant produce 40 units of output.</a:t>
            </a:r>
          </a:p>
        </p:txBody>
      </p:sp>
      <p:sp>
        <p:nvSpPr>
          <p:cNvPr id="36877" name="Line 12"/>
          <p:cNvSpPr>
            <a:spLocks noChangeShapeType="1"/>
          </p:cNvSpPr>
          <p:nvPr/>
        </p:nvSpPr>
        <p:spPr bwMode="auto">
          <a:xfrm flipH="1">
            <a:off x="3352800" y="2930525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78" name="Text Box 13"/>
          <p:cNvSpPr txBox="1">
            <a:spLocks noChangeArrowheads="1"/>
          </p:cNvSpPr>
          <p:nvPr/>
        </p:nvSpPr>
        <p:spPr bwMode="auto">
          <a:xfrm>
            <a:off x="441325" y="6019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6879" name="Line 14"/>
          <p:cNvSpPr>
            <a:spLocks noChangeShapeType="1"/>
          </p:cNvSpPr>
          <p:nvPr/>
        </p:nvSpPr>
        <p:spPr bwMode="auto">
          <a:xfrm>
            <a:off x="2209800" y="3921125"/>
            <a:ext cx="9144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80" name="Line 15"/>
          <p:cNvSpPr>
            <a:spLocks noChangeShapeType="1"/>
          </p:cNvSpPr>
          <p:nvPr/>
        </p:nvSpPr>
        <p:spPr bwMode="auto">
          <a:xfrm flipV="1">
            <a:off x="1981200" y="4606925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6881" name="Text Box 16"/>
          <p:cNvSpPr txBox="1">
            <a:spLocks noChangeArrowheads="1"/>
          </p:cNvSpPr>
          <p:nvPr/>
        </p:nvSpPr>
        <p:spPr bwMode="auto">
          <a:xfrm>
            <a:off x="914400" y="5292725"/>
            <a:ext cx="1966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Slope=</a:t>
            </a:r>
            <a:r>
              <a:rPr lang="en-GB" altLang="en-US" sz="2400" b="1">
                <a:latin typeface="Times New Roman" panose="02020603050405020304" pitchFamily="18" charset="0"/>
                <a:sym typeface="Symbol" panose="05050102010706020507" pitchFamily="18" charset="2"/>
              </a:rPr>
              <a:t>K/L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6882" name="Text Box 17"/>
          <p:cNvSpPr txBox="1">
            <a:spLocks noChangeArrowheads="1"/>
          </p:cNvSpPr>
          <p:nvPr/>
        </p:nvSpPr>
        <p:spPr bwMode="auto">
          <a:xfrm>
            <a:off x="1524000" y="7620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Isoquants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FB173A-9305-42AD-9095-6E9B0413B5C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CA" altLang="en-US" sz="1400"/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Indifference and Isoquant Curves</a:t>
            </a:r>
          </a:p>
        </p:txBody>
      </p:sp>
      <p:sp>
        <p:nvSpPr>
          <p:cNvPr id="4393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181600"/>
          </a:xfrm>
        </p:spPr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endParaRPr lang="en-US" altLang="en-US" sz="28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dirty="0" smtClean="0"/>
              <a:t>In Consumer Theory, the </a:t>
            </a:r>
            <a:r>
              <a:rPr lang="en-US" altLang="en-US" u="sng" dirty="0" smtClean="0"/>
              <a:t>indifference curve </a:t>
            </a:r>
            <a:r>
              <a:rPr lang="en-US" altLang="en-US" dirty="0" smtClean="0"/>
              <a:t>showed combinations of goods giving the </a:t>
            </a:r>
            <a:r>
              <a:rPr lang="en-US" altLang="en-US" u="sng" dirty="0" smtClean="0"/>
              <a:t>same utility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CA" altLang="en-US" dirty="0" smtClean="0"/>
              <a:t>The </a:t>
            </a:r>
            <a:r>
              <a:rPr lang="en-CA" altLang="en-US" u="sng" dirty="0" smtClean="0"/>
              <a:t>slope of the indifference curve </a:t>
            </a:r>
            <a:r>
              <a:rPr lang="en-CA" altLang="en-US" dirty="0" smtClean="0"/>
              <a:t>was the </a:t>
            </a:r>
            <a:r>
              <a:rPr lang="en-CA" altLang="en-US" u="sng" dirty="0" smtClean="0"/>
              <a:t>marginal rate of </a:t>
            </a:r>
            <a:r>
              <a:rPr lang="en-CA" altLang="en-US" u="sng" dirty="0" smtClean="0"/>
              <a:t>substitution (MRT)</a:t>
            </a:r>
            <a:endParaRPr lang="en-US" altLang="en-US" u="sng" dirty="0" smtClean="0"/>
          </a:p>
          <a:p>
            <a:pPr marL="0" indent="0" eaLnBrk="1" hangingPunct="1">
              <a:lnSpc>
                <a:spcPct val="80000"/>
              </a:lnSpc>
            </a:pPr>
            <a:endParaRPr lang="en-US" altLang="en-US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dirty="0" smtClean="0"/>
              <a:t>In Production Theory, the </a:t>
            </a:r>
            <a:r>
              <a:rPr lang="en-US" altLang="en-US" u="sng" dirty="0" smtClean="0"/>
              <a:t>isoquant curve </a:t>
            </a:r>
            <a:r>
              <a:rPr lang="en-US" altLang="en-US" dirty="0" smtClean="0"/>
              <a:t>shows combinations of inputs giving the </a:t>
            </a:r>
            <a:r>
              <a:rPr lang="en-US" altLang="en-US" u="sng" dirty="0" smtClean="0"/>
              <a:t>same </a:t>
            </a:r>
            <a:r>
              <a:rPr lang="en-US" altLang="en-US" u="sng" dirty="0" smtClean="0"/>
              <a:t>output</a:t>
            </a:r>
            <a:endParaRPr lang="en-US" altLang="en-US" u="sng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en-CA" altLang="en-US" dirty="0" smtClean="0"/>
              <a:t>The </a:t>
            </a:r>
            <a:r>
              <a:rPr lang="en-CA" altLang="en-US" u="sng" dirty="0" smtClean="0"/>
              <a:t>slope of the isoquant curve </a:t>
            </a:r>
            <a:r>
              <a:rPr lang="en-CA" altLang="en-US" dirty="0" smtClean="0"/>
              <a:t>is the </a:t>
            </a:r>
            <a:r>
              <a:rPr lang="en-CA" altLang="en-US" u="sng" dirty="0" smtClean="0"/>
              <a:t>marginal rate of technical </a:t>
            </a:r>
            <a:r>
              <a:rPr lang="en-CA" altLang="en-US" u="sng" dirty="0" smtClean="0"/>
              <a:t>substitution (MRTS)</a:t>
            </a:r>
            <a:r>
              <a:rPr lang="en-CA" altLang="en-US" dirty="0" smtClean="0"/>
              <a:t>:</a:t>
            </a:r>
            <a:endParaRPr lang="en-US" altLang="en-US" dirty="0" smtClean="0"/>
          </a:p>
          <a:p>
            <a:pPr marL="0" indent="0" eaLnBrk="1" hangingPunct="1">
              <a:lnSpc>
                <a:spcPct val="80000"/>
              </a:lnSpc>
            </a:pPr>
            <a:endParaRPr lang="en-US" altLang="en-US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9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9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9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9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9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9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9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9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711282-CB30-4E41-86D7-881C3B2A522C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CA" altLang="en-US" sz="1400"/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0" y="1371600"/>
            <a:ext cx="78486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ahoma" panose="020B0604030504040204" pitchFamily="34" charset="0"/>
              </a:rPr>
              <a:t>Marginal rate of technical substitution (labor for capital):</a:t>
            </a:r>
            <a:r>
              <a:rPr lang="en-US" altLang="en-US" sz="2800" b="1">
                <a:latin typeface="Tahoma" panose="020B0604030504040204" pitchFamily="34" charset="0"/>
              </a:rPr>
              <a:t> </a:t>
            </a:r>
            <a:r>
              <a:rPr lang="en-US" altLang="en-US" sz="2800">
                <a:latin typeface="Tahoma" panose="020B0604030504040204" pitchFamily="34" charset="0"/>
              </a:rPr>
              <a:t>measures the amount of K the firm the firm could give up in exchange for an additional L, in order to just be able to produce the same output as before.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0" y="3810000"/>
            <a:ext cx="9144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Marginal products and the MRTS are related: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latin typeface="Tahoma" panose="020B0604030504040204" pitchFamily="34" charset="0"/>
              </a:rPr>
              <a:t>MP</a:t>
            </a:r>
            <a:r>
              <a:rPr lang="en-US" altLang="en-US" sz="4400" baseline="-25000">
                <a:latin typeface="Tahoma" panose="020B0604030504040204" pitchFamily="34" charset="0"/>
              </a:rPr>
              <a:t>L</a:t>
            </a:r>
            <a:r>
              <a:rPr lang="en-US" altLang="en-US" sz="4400">
                <a:latin typeface="Tahoma" panose="020B0604030504040204" pitchFamily="34" charset="0"/>
              </a:rPr>
              <a:t>/MP</a:t>
            </a:r>
            <a:r>
              <a:rPr lang="en-US" altLang="en-US" sz="4400" baseline="-25000">
                <a:latin typeface="Tahoma" panose="020B0604030504040204" pitchFamily="34" charset="0"/>
              </a:rPr>
              <a:t>K</a:t>
            </a:r>
            <a:r>
              <a:rPr lang="en-US" altLang="en-US" sz="4400">
                <a:latin typeface="Tahoma" panose="020B0604030504040204" pitchFamily="34" charset="0"/>
              </a:rPr>
              <a:t> = -</a:t>
            </a:r>
            <a:r>
              <a:rPr lang="en-US" altLang="en-US" sz="44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4400">
                <a:latin typeface="Tahoma" panose="020B0604030504040204" pitchFamily="34" charset="0"/>
              </a:rPr>
              <a:t>K/</a:t>
            </a:r>
            <a:r>
              <a:rPr lang="en-US" altLang="en-US" sz="4400">
                <a:latin typeface="Tahoma" panose="020B0604030504040204" pitchFamily="34" charset="0"/>
                <a:sym typeface="Symbol" panose="05050102010706020507" pitchFamily="18" charset="2"/>
              </a:rPr>
              <a:t></a:t>
            </a:r>
            <a:r>
              <a:rPr lang="en-US" altLang="en-US" sz="4400">
                <a:latin typeface="Tahoma" panose="020B0604030504040204" pitchFamily="34" charset="0"/>
              </a:rPr>
              <a:t>L = MRTS</a:t>
            </a:r>
            <a:r>
              <a:rPr lang="en-US" altLang="en-US" sz="4400" baseline="-25000">
                <a:latin typeface="Tahoma" panose="020B0604030504040204" pitchFamily="34" charset="0"/>
              </a:rPr>
              <a:t>L,K</a:t>
            </a:r>
            <a:r>
              <a:rPr lang="en-US" altLang="en-US" sz="4400">
                <a:latin typeface="Tahoma" panose="020B060403050404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36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6.5 Marginal Rate of Technical Substitution (</a:t>
            </a:r>
            <a:r>
              <a:rPr lang="en-US" sz="3600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MRTS</a:t>
            </a:r>
            <a:r>
              <a:rPr lang="en-US" sz="36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4A7B1A-4D8C-4D44-A1EB-7E1EBFFBE7E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CA" altLang="en-US" sz="140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3600" smtClean="0">
                <a:solidFill>
                  <a:srgbClr val="FFFF99"/>
                </a:solidFill>
              </a:rPr>
              <a:t>Marginal Rate of Technical Substitution (MRS)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12725" y="1150938"/>
          <a:ext cx="7497763" cy="555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6" name="Equation" r:id="rId4" imgW="2006600" imgH="1485900" progId="Equation.3">
                  <p:embed/>
                </p:oleObj>
              </mc:Choice>
              <mc:Fallback>
                <p:oleObj name="Equation" r:id="rId4" imgW="2006600" imgH="148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1150938"/>
                        <a:ext cx="7497763" cy="55514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DC7C1C-C279-430D-9BD0-3634748CECA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CA" altLang="en-US" sz="1400"/>
          </a:p>
        </p:txBody>
      </p:sp>
      <p:sp>
        <p:nvSpPr>
          <p:cNvPr id="441346" name="Text Box 2"/>
          <p:cNvSpPr txBox="1">
            <a:spLocks noChangeArrowheads="1"/>
          </p:cNvSpPr>
          <p:nvPr/>
        </p:nvSpPr>
        <p:spPr bwMode="auto">
          <a:xfrm>
            <a:off x="0" y="304800"/>
            <a:ext cx="9144000" cy="64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</a:rPr>
              <a:t>The marginal rate of technical substitution, </a:t>
            </a:r>
            <a:r>
              <a:rPr lang="en-US" altLang="en-US" sz="2800">
                <a:latin typeface="Times New Roman" panose="02020603050405020304" pitchFamily="18" charset="0"/>
              </a:rPr>
              <a:t>MRTS</a:t>
            </a:r>
            <a:r>
              <a:rPr lang="en-US" altLang="en-US" sz="2800" baseline="-25000">
                <a:latin typeface="Times New Roman" panose="02020603050405020304" pitchFamily="18" charset="0"/>
              </a:rPr>
              <a:t>L,K</a:t>
            </a:r>
            <a:r>
              <a:rPr lang="en-US" altLang="en-US" sz="2800">
                <a:latin typeface="Times New Roman" panose="02020603050405020304" pitchFamily="18" charset="0"/>
              </a:rPr>
              <a:t> tells us: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sz="280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CA" altLang="en-US" sz="2800"/>
              <a:t>The amount capital can be decreased for every increase in labour, holding output constant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800"/>
              <a:t>	OR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CA" altLang="en-US" sz="2800"/>
              <a:t>The amount capital must be increased for every decrease in labour, holding output constant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CA" altLang="en-US" sz="2800"/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800"/>
              <a:t>-as we move down the isoquant, the slope decreases, decreasing the MRTS</a:t>
            </a:r>
            <a:r>
              <a:rPr lang="en-CA" altLang="en-US" sz="2800" baseline="-25000"/>
              <a:t>L,K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800"/>
              <a:t>-this is </a:t>
            </a:r>
            <a:r>
              <a:rPr lang="en-CA" altLang="en-US" sz="2800" i="1"/>
              <a:t>diminishing marginal rate of technical substitution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 sz="2800" i="1"/>
              <a:t>	-</a:t>
            </a:r>
            <a:r>
              <a:rPr lang="en-CA" altLang="en-US" sz="2800"/>
              <a:t>as you focus more on one input, the other 	input becomes more productive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1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1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1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1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1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1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1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1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1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1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46C1B9-298D-4E99-A5B8-BB8AD823DE12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CA" altLang="en-US" sz="140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z="3600" smtClean="0"/>
              <a:t>Chapter 6: Inputs and Production Functions</a:t>
            </a:r>
          </a:p>
        </p:txBody>
      </p:sp>
      <p:sp>
        <p:nvSpPr>
          <p:cNvPr id="403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smtClean="0"/>
              <a:t>Consumer Theory  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36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36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smtClean="0"/>
              <a:t>Theory of the Firm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1600200"/>
            <a:ext cx="273023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Goods</a:t>
            </a:r>
            <a:endParaRPr lang="en-CA" sz="7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200400" y="2057400"/>
            <a:ext cx="1752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5029341" y="1600200"/>
            <a:ext cx="274305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Utility</a:t>
            </a:r>
            <a:endParaRPr lang="en-CA" sz="7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6256" y="3200400"/>
            <a:ext cx="278794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Inputs</a:t>
            </a:r>
            <a:endParaRPr lang="en-CA" sz="7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3" name="Right Arrow 12"/>
          <p:cNvSpPr/>
          <p:nvPr/>
        </p:nvSpPr>
        <p:spPr>
          <a:xfrm rot="1093074">
            <a:off x="2330450" y="4200525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2743200" y="3962400"/>
            <a:ext cx="464358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Production</a:t>
            </a:r>
            <a:endParaRPr lang="en-CA" sz="7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6" name="Right Arrow 15"/>
          <p:cNvSpPr/>
          <p:nvPr/>
        </p:nvSpPr>
        <p:spPr>
          <a:xfrm rot="2324082">
            <a:off x="4071938" y="5153025"/>
            <a:ext cx="776287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5029200" y="5105400"/>
            <a:ext cx="288027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Profits</a:t>
            </a:r>
            <a:endParaRPr lang="en-CA" sz="7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BF9F53-070D-4D6B-B23B-1EF45AC6EAF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CA" altLang="en-US" sz="1400"/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0" y="304800"/>
            <a:ext cx="784860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u="sng">
                <a:latin typeface="Tahoma" panose="020B0604030504040204" pitchFamily="34" charset="0"/>
              </a:rPr>
              <a:t>MRTS Example</a:t>
            </a:r>
            <a:endParaRPr lang="en-US" altLang="en-US" sz="60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91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Let Q=4LK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MP</a:t>
            </a:r>
            <a:r>
              <a:rPr lang="en-US" altLang="en-US" sz="2800" i="1" baseline="-25000">
                <a:latin typeface="Tahoma" panose="020B0604030504040204" pitchFamily="34" charset="0"/>
              </a:rPr>
              <a:t>L</a:t>
            </a:r>
            <a:r>
              <a:rPr lang="en-US" altLang="en-US" sz="2800" i="1">
                <a:latin typeface="Tahoma" panose="020B0604030504040204" pitchFamily="34" charset="0"/>
              </a:rPr>
              <a:t>=4K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MP</a:t>
            </a:r>
            <a:r>
              <a:rPr lang="en-US" altLang="en-US" sz="2800" i="1" baseline="-25000">
                <a:latin typeface="Tahoma" panose="020B0604030504040204" pitchFamily="34" charset="0"/>
              </a:rPr>
              <a:t>K</a:t>
            </a:r>
            <a:r>
              <a:rPr lang="en-US" altLang="en-US" sz="2800" i="1">
                <a:latin typeface="Tahoma" panose="020B0604030504040204" pitchFamily="34" charset="0"/>
              </a:rPr>
              <a:t>=4L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Find MRTS</a:t>
            </a:r>
            <a:r>
              <a:rPr lang="en-US" altLang="en-US" sz="2800" i="1" baseline="-25000">
                <a:latin typeface="Tahoma" panose="020B0604030504040204" pitchFamily="34" charset="0"/>
              </a:rPr>
              <a:t>L,K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>
                <a:latin typeface="Tahoma" panose="020B0604030504040204" pitchFamily="34" charset="0"/>
              </a:rPr>
              <a:t>MRTS</a:t>
            </a:r>
            <a:r>
              <a:rPr lang="en-US" altLang="en-US" sz="4400" baseline="-25000">
                <a:latin typeface="Tahoma" panose="020B0604030504040204" pitchFamily="34" charset="0"/>
              </a:rPr>
              <a:t>L,K </a:t>
            </a:r>
            <a:r>
              <a:rPr lang="en-US" altLang="en-US" sz="4400">
                <a:latin typeface="Tahoma" panose="020B0604030504040204" pitchFamily="34" charset="0"/>
              </a:rPr>
              <a:t>= MP</a:t>
            </a:r>
            <a:r>
              <a:rPr lang="en-US" altLang="en-US" sz="4400" baseline="-25000">
                <a:latin typeface="Tahoma" panose="020B0604030504040204" pitchFamily="34" charset="0"/>
              </a:rPr>
              <a:t>L</a:t>
            </a:r>
            <a:r>
              <a:rPr lang="en-US" altLang="en-US" sz="4400">
                <a:latin typeface="Tahoma" panose="020B0604030504040204" pitchFamily="34" charset="0"/>
              </a:rPr>
              <a:t>/MP</a:t>
            </a:r>
            <a:r>
              <a:rPr lang="en-US" altLang="en-US" sz="4400" baseline="-25000">
                <a:latin typeface="Tahoma" panose="020B0604030504040204" pitchFamily="34" charset="0"/>
              </a:rPr>
              <a:t>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>
                <a:latin typeface="Tahoma" panose="020B0604030504040204" pitchFamily="34" charset="0"/>
              </a:rPr>
              <a:t>MRTS</a:t>
            </a:r>
            <a:r>
              <a:rPr lang="en-US" altLang="en-US" sz="4400" baseline="-25000">
                <a:latin typeface="Tahoma" panose="020B0604030504040204" pitchFamily="34" charset="0"/>
              </a:rPr>
              <a:t>L,K </a:t>
            </a:r>
            <a:r>
              <a:rPr lang="en-US" altLang="en-US" sz="4400">
                <a:latin typeface="Tahoma" panose="020B0604030504040204" pitchFamily="34" charset="0"/>
              </a:rPr>
              <a:t>=4K/4L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>
                <a:latin typeface="Tahoma" panose="020B0604030504040204" pitchFamily="34" charset="0"/>
              </a:rPr>
              <a:t>MRTS</a:t>
            </a:r>
            <a:r>
              <a:rPr lang="en-US" altLang="en-US" sz="4400" baseline="-25000">
                <a:latin typeface="Tahoma" panose="020B0604030504040204" pitchFamily="34" charset="0"/>
              </a:rPr>
              <a:t>L,K </a:t>
            </a:r>
            <a:r>
              <a:rPr lang="en-US" altLang="en-US" sz="4400">
                <a:latin typeface="Tahoma" panose="020B0604030504040204" pitchFamily="34" charset="0"/>
              </a:rPr>
              <a:t>=K/L</a:t>
            </a:r>
            <a:endParaRPr lang="en-US" altLang="en-US" sz="4400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 baseline="-250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latin typeface="Tahoma" panose="020B060403050404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8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8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8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82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8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8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8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82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8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8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0DC327-0AD6-43E9-AC83-35BF818C978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CA" altLang="en-US" sz="1400"/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Isoquants – Regions of Production</a:t>
            </a:r>
          </a:p>
        </p:txBody>
      </p:sp>
      <p:sp>
        <p:nvSpPr>
          <p:cNvPr id="3962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/>
            <a:r>
              <a:rPr lang="en-US" altLang="en-US" dirty="0" smtClean="0"/>
              <a:t>Due to the law of diminishing marginal returns, increasing one input will eventually decrease total output (</a:t>
            </a:r>
            <a:r>
              <a:rPr lang="en-US" altLang="en-US" dirty="0" err="1" smtClean="0"/>
              <a:t>ie</a:t>
            </a:r>
            <a:r>
              <a:rPr lang="en-US" altLang="en-US" dirty="0" smtClean="0"/>
              <a:t>: 50 workers in a small room)</a:t>
            </a:r>
          </a:p>
          <a:p>
            <a:pPr marL="0" indent="0" eaLnBrk="1" hangingPunct="1"/>
            <a:r>
              <a:rPr lang="en-US" altLang="en-US" dirty="0" smtClean="0"/>
              <a:t>When this occurs, in order to maintain a level of output (stay on the same isoquant), the other input will have to increase</a:t>
            </a:r>
          </a:p>
          <a:p>
            <a:pPr marL="0" indent="0" eaLnBrk="1" hangingPunct="1"/>
            <a:r>
              <a:rPr lang="en-US" altLang="en-US" dirty="0" smtClean="0"/>
              <a:t>This type of production is not economical, and results in backward-bending and upward sloping sections of the isoquant:</a:t>
            </a:r>
          </a:p>
          <a:p>
            <a:pPr lvl="1"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6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6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6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6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/>
          <p:cNvSpPr/>
          <p:nvPr/>
        </p:nvSpPr>
        <p:spPr>
          <a:xfrm>
            <a:off x="295275" y="0"/>
            <a:ext cx="8820150" cy="6100763"/>
          </a:xfrm>
          <a:custGeom>
            <a:avLst/>
            <a:gdLst>
              <a:gd name="connsiteX0" fmla="*/ 661988 w 8777288"/>
              <a:gd name="connsiteY0" fmla="*/ 2800350 h 6086475"/>
              <a:gd name="connsiteX1" fmla="*/ 4619626 w 8777288"/>
              <a:gd name="connsiteY1" fmla="*/ 2800350 h 6086475"/>
              <a:gd name="connsiteX2" fmla="*/ 4633913 w 8777288"/>
              <a:gd name="connsiteY2" fmla="*/ 6086475 h 6086475"/>
              <a:gd name="connsiteX3" fmla="*/ 8748713 w 8777288"/>
              <a:gd name="connsiteY3" fmla="*/ 6086475 h 6086475"/>
              <a:gd name="connsiteX4" fmla="*/ 8777288 w 8777288"/>
              <a:gd name="connsiteY4" fmla="*/ 0 h 6086475"/>
              <a:gd name="connsiteX5" fmla="*/ 647701 w 8777288"/>
              <a:gd name="connsiteY5" fmla="*/ 14287 h 6086475"/>
              <a:gd name="connsiteX6" fmla="*/ 661988 w 8777288"/>
              <a:gd name="connsiteY6" fmla="*/ 2800350 h 6086475"/>
              <a:gd name="connsiteX0" fmla="*/ 1414462 w 9529762"/>
              <a:gd name="connsiteY0" fmla="*/ 2800350 h 6086475"/>
              <a:gd name="connsiteX1" fmla="*/ 5372100 w 9529762"/>
              <a:gd name="connsiteY1" fmla="*/ 2800350 h 6086475"/>
              <a:gd name="connsiteX2" fmla="*/ 5386387 w 9529762"/>
              <a:gd name="connsiteY2" fmla="*/ 6086475 h 6086475"/>
              <a:gd name="connsiteX3" fmla="*/ 9501187 w 9529762"/>
              <a:gd name="connsiteY3" fmla="*/ 6086475 h 6086475"/>
              <a:gd name="connsiteX4" fmla="*/ 9529762 w 9529762"/>
              <a:gd name="connsiteY4" fmla="*/ 0 h 6086475"/>
              <a:gd name="connsiteX5" fmla="*/ 1400175 w 9529762"/>
              <a:gd name="connsiteY5" fmla="*/ 14287 h 6086475"/>
              <a:gd name="connsiteX6" fmla="*/ 1404937 w 9529762"/>
              <a:gd name="connsiteY6" fmla="*/ 1890712 h 6086475"/>
              <a:gd name="connsiteX7" fmla="*/ 1414462 w 9529762"/>
              <a:gd name="connsiteY7" fmla="*/ 2800350 h 6086475"/>
              <a:gd name="connsiteX0" fmla="*/ 1471612 w 9586912"/>
              <a:gd name="connsiteY0" fmla="*/ 2800350 h 6086475"/>
              <a:gd name="connsiteX1" fmla="*/ 5429250 w 9586912"/>
              <a:gd name="connsiteY1" fmla="*/ 2800350 h 6086475"/>
              <a:gd name="connsiteX2" fmla="*/ 5443537 w 9586912"/>
              <a:gd name="connsiteY2" fmla="*/ 6086475 h 6086475"/>
              <a:gd name="connsiteX3" fmla="*/ 9558337 w 9586912"/>
              <a:gd name="connsiteY3" fmla="*/ 6086475 h 6086475"/>
              <a:gd name="connsiteX4" fmla="*/ 9586912 w 9586912"/>
              <a:gd name="connsiteY4" fmla="*/ 0 h 6086475"/>
              <a:gd name="connsiteX5" fmla="*/ 1457325 w 9586912"/>
              <a:gd name="connsiteY5" fmla="*/ 14287 h 6086475"/>
              <a:gd name="connsiteX6" fmla="*/ 1462087 w 9586912"/>
              <a:gd name="connsiteY6" fmla="*/ 747712 h 6086475"/>
              <a:gd name="connsiteX7" fmla="*/ 1462087 w 9586912"/>
              <a:gd name="connsiteY7" fmla="*/ 1890712 h 6086475"/>
              <a:gd name="connsiteX8" fmla="*/ 1471612 w 9586912"/>
              <a:gd name="connsiteY8" fmla="*/ 2800350 h 6086475"/>
              <a:gd name="connsiteX0" fmla="*/ 1476375 w 9591675"/>
              <a:gd name="connsiteY0" fmla="*/ 2800350 h 6086475"/>
              <a:gd name="connsiteX1" fmla="*/ 5434013 w 9591675"/>
              <a:gd name="connsiteY1" fmla="*/ 2800350 h 6086475"/>
              <a:gd name="connsiteX2" fmla="*/ 5448300 w 9591675"/>
              <a:gd name="connsiteY2" fmla="*/ 6086475 h 6086475"/>
              <a:gd name="connsiteX3" fmla="*/ 9563100 w 9591675"/>
              <a:gd name="connsiteY3" fmla="*/ 6086475 h 6086475"/>
              <a:gd name="connsiteX4" fmla="*/ 9591675 w 9591675"/>
              <a:gd name="connsiteY4" fmla="*/ 0 h 6086475"/>
              <a:gd name="connsiteX5" fmla="*/ 1462088 w 9591675"/>
              <a:gd name="connsiteY5" fmla="*/ 14287 h 6086475"/>
              <a:gd name="connsiteX6" fmla="*/ 1466850 w 9591675"/>
              <a:gd name="connsiteY6" fmla="*/ 214312 h 6086475"/>
              <a:gd name="connsiteX7" fmla="*/ 1466850 w 9591675"/>
              <a:gd name="connsiteY7" fmla="*/ 747712 h 6086475"/>
              <a:gd name="connsiteX8" fmla="*/ 1466850 w 9591675"/>
              <a:gd name="connsiteY8" fmla="*/ 1890712 h 6086475"/>
              <a:gd name="connsiteX9" fmla="*/ 1476375 w 9591675"/>
              <a:gd name="connsiteY9" fmla="*/ 2800350 h 6086475"/>
              <a:gd name="connsiteX0" fmla="*/ 1473993 w 9589293"/>
              <a:gd name="connsiteY0" fmla="*/ 2800350 h 6086475"/>
              <a:gd name="connsiteX1" fmla="*/ 5431631 w 9589293"/>
              <a:gd name="connsiteY1" fmla="*/ 2800350 h 6086475"/>
              <a:gd name="connsiteX2" fmla="*/ 5445918 w 9589293"/>
              <a:gd name="connsiteY2" fmla="*/ 6086475 h 6086475"/>
              <a:gd name="connsiteX3" fmla="*/ 9560718 w 9589293"/>
              <a:gd name="connsiteY3" fmla="*/ 6086475 h 6086475"/>
              <a:gd name="connsiteX4" fmla="*/ 9589293 w 9589293"/>
              <a:gd name="connsiteY4" fmla="*/ 0 h 6086475"/>
              <a:gd name="connsiteX5" fmla="*/ 1459706 w 9589293"/>
              <a:gd name="connsiteY5" fmla="*/ 14287 h 6086475"/>
              <a:gd name="connsiteX6" fmla="*/ 1388269 w 9589293"/>
              <a:gd name="connsiteY6" fmla="*/ 214312 h 6086475"/>
              <a:gd name="connsiteX7" fmla="*/ 1464468 w 9589293"/>
              <a:gd name="connsiteY7" fmla="*/ 214312 h 6086475"/>
              <a:gd name="connsiteX8" fmla="*/ 1464468 w 9589293"/>
              <a:gd name="connsiteY8" fmla="*/ 747712 h 6086475"/>
              <a:gd name="connsiteX9" fmla="*/ 1464468 w 9589293"/>
              <a:gd name="connsiteY9" fmla="*/ 1890712 h 6086475"/>
              <a:gd name="connsiteX10" fmla="*/ 1473993 w 9589293"/>
              <a:gd name="connsiteY10" fmla="*/ 2800350 h 6086475"/>
              <a:gd name="connsiteX0" fmla="*/ 1473993 w 9589293"/>
              <a:gd name="connsiteY0" fmla="*/ 2800350 h 6086475"/>
              <a:gd name="connsiteX1" fmla="*/ 5431631 w 9589293"/>
              <a:gd name="connsiteY1" fmla="*/ 2800350 h 6086475"/>
              <a:gd name="connsiteX2" fmla="*/ 5445918 w 9589293"/>
              <a:gd name="connsiteY2" fmla="*/ 6086475 h 6086475"/>
              <a:gd name="connsiteX3" fmla="*/ 9560718 w 9589293"/>
              <a:gd name="connsiteY3" fmla="*/ 6086475 h 6086475"/>
              <a:gd name="connsiteX4" fmla="*/ 9589293 w 9589293"/>
              <a:gd name="connsiteY4" fmla="*/ 0 h 6086475"/>
              <a:gd name="connsiteX5" fmla="*/ 1459706 w 9589293"/>
              <a:gd name="connsiteY5" fmla="*/ 14287 h 6086475"/>
              <a:gd name="connsiteX6" fmla="*/ 1388269 w 9589293"/>
              <a:gd name="connsiteY6" fmla="*/ 214312 h 6086475"/>
              <a:gd name="connsiteX7" fmla="*/ 1464468 w 9589293"/>
              <a:gd name="connsiteY7" fmla="*/ 214312 h 6086475"/>
              <a:gd name="connsiteX8" fmla="*/ 1464468 w 9589293"/>
              <a:gd name="connsiteY8" fmla="*/ 747712 h 6086475"/>
              <a:gd name="connsiteX9" fmla="*/ 1464468 w 9589293"/>
              <a:gd name="connsiteY9" fmla="*/ 1890712 h 6086475"/>
              <a:gd name="connsiteX10" fmla="*/ 1464469 w 9589293"/>
              <a:gd name="connsiteY10" fmla="*/ 2500312 h 6086475"/>
              <a:gd name="connsiteX11" fmla="*/ 1473993 w 9589293"/>
              <a:gd name="connsiteY11" fmla="*/ 2800350 h 6086475"/>
              <a:gd name="connsiteX0" fmla="*/ 1473993 w 9589293"/>
              <a:gd name="connsiteY0" fmla="*/ 2800350 h 6086475"/>
              <a:gd name="connsiteX1" fmla="*/ 5431631 w 9589293"/>
              <a:gd name="connsiteY1" fmla="*/ 2800350 h 6086475"/>
              <a:gd name="connsiteX2" fmla="*/ 5445918 w 9589293"/>
              <a:gd name="connsiteY2" fmla="*/ 6086475 h 6086475"/>
              <a:gd name="connsiteX3" fmla="*/ 9560718 w 9589293"/>
              <a:gd name="connsiteY3" fmla="*/ 6086475 h 6086475"/>
              <a:gd name="connsiteX4" fmla="*/ 9589293 w 9589293"/>
              <a:gd name="connsiteY4" fmla="*/ 0 h 6086475"/>
              <a:gd name="connsiteX5" fmla="*/ 1459706 w 9589293"/>
              <a:gd name="connsiteY5" fmla="*/ 14287 h 6086475"/>
              <a:gd name="connsiteX6" fmla="*/ 1388269 w 9589293"/>
              <a:gd name="connsiteY6" fmla="*/ 214312 h 6086475"/>
              <a:gd name="connsiteX7" fmla="*/ 1464468 w 9589293"/>
              <a:gd name="connsiteY7" fmla="*/ 214312 h 6086475"/>
              <a:gd name="connsiteX8" fmla="*/ 1464468 w 9589293"/>
              <a:gd name="connsiteY8" fmla="*/ 747712 h 6086475"/>
              <a:gd name="connsiteX9" fmla="*/ 1464468 w 9589293"/>
              <a:gd name="connsiteY9" fmla="*/ 1890712 h 6086475"/>
              <a:gd name="connsiteX10" fmla="*/ 1464469 w 9589293"/>
              <a:gd name="connsiteY10" fmla="*/ 2500312 h 6086475"/>
              <a:gd name="connsiteX11" fmla="*/ 1464469 w 9589293"/>
              <a:gd name="connsiteY11" fmla="*/ 2728912 h 6086475"/>
              <a:gd name="connsiteX12" fmla="*/ 1473993 w 9589293"/>
              <a:gd name="connsiteY12" fmla="*/ 2800350 h 6086475"/>
              <a:gd name="connsiteX0" fmla="*/ 1473993 w 9589293"/>
              <a:gd name="connsiteY0" fmla="*/ 2800350 h 6086475"/>
              <a:gd name="connsiteX1" fmla="*/ 5431631 w 9589293"/>
              <a:gd name="connsiteY1" fmla="*/ 2800350 h 6086475"/>
              <a:gd name="connsiteX2" fmla="*/ 5445918 w 9589293"/>
              <a:gd name="connsiteY2" fmla="*/ 6086475 h 6086475"/>
              <a:gd name="connsiteX3" fmla="*/ 9560718 w 9589293"/>
              <a:gd name="connsiteY3" fmla="*/ 6086475 h 6086475"/>
              <a:gd name="connsiteX4" fmla="*/ 9589293 w 9589293"/>
              <a:gd name="connsiteY4" fmla="*/ 0 h 6086475"/>
              <a:gd name="connsiteX5" fmla="*/ 1459706 w 9589293"/>
              <a:gd name="connsiteY5" fmla="*/ 14287 h 6086475"/>
              <a:gd name="connsiteX6" fmla="*/ 1388269 w 9589293"/>
              <a:gd name="connsiteY6" fmla="*/ 214312 h 6086475"/>
              <a:gd name="connsiteX7" fmla="*/ 1464468 w 9589293"/>
              <a:gd name="connsiteY7" fmla="*/ 214312 h 6086475"/>
              <a:gd name="connsiteX8" fmla="*/ 1464468 w 9589293"/>
              <a:gd name="connsiteY8" fmla="*/ 747712 h 6086475"/>
              <a:gd name="connsiteX9" fmla="*/ 1464468 w 9589293"/>
              <a:gd name="connsiteY9" fmla="*/ 1890712 h 6086475"/>
              <a:gd name="connsiteX10" fmla="*/ 1464469 w 9589293"/>
              <a:gd name="connsiteY10" fmla="*/ 2500312 h 6086475"/>
              <a:gd name="connsiteX11" fmla="*/ 1464469 w 9589293"/>
              <a:gd name="connsiteY11" fmla="*/ 2728912 h 6086475"/>
              <a:gd name="connsiteX12" fmla="*/ 1464469 w 9589293"/>
              <a:gd name="connsiteY12" fmla="*/ 2805112 h 6086475"/>
              <a:gd name="connsiteX13" fmla="*/ 1473993 w 9589293"/>
              <a:gd name="connsiteY13" fmla="*/ 2800350 h 6086475"/>
              <a:gd name="connsiteX0" fmla="*/ 1473993 w 9589293"/>
              <a:gd name="connsiteY0" fmla="*/ 2800350 h 6086475"/>
              <a:gd name="connsiteX1" fmla="*/ 5431631 w 9589293"/>
              <a:gd name="connsiteY1" fmla="*/ 2800350 h 6086475"/>
              <a:gd name="connsiteX2" fmla="*/ 5445918 w 9589293"/>
              <a:gd name="connsiteY2" fmla="*/ 6086475 h 6086475"/>
              <a:gd name="connsiteX3" fmla="*/ 9560718 w 9589293"/>
              <a:gd name="connsiteY3" fmla="*/ 6086475 h 6086475"/>
              <a:gd name="connsiteX4" fmla="*/ 9589293 w 9589293"/>
              <a:gd name="connsiteY4" fmla="*/ 0 h 6086475"/>
              <a:gd name="connsiteX5" fmla="*/ 1459706 w 9589293"/>
              <a:gd name="connsiteY5" fmla="*/ 14287 h 6086475"/>
              <a:gd name="connsiteX6" fmla="*/ 1388269 w 9589293"/>
              <a:gd name="connsiteY6" fmla="*/ 214312 h 6086475"/>
              <a:gd name="connsiteX7" fmla="*/ 1464468 w 9589293"/>
              <a:gd name="connsiteY7" fmla="*/ 214312 h 6086475"/>
              <a:gd name="connsiteX8" fmla="*/ 1464468 w 9589293"/>
              <a:gd name="connsiteY8" fmla="*/ 747712 h 6086475"/>
              <a:gd name="connsiteX9" fmla="*/ 1464468 w 9589293"/>
              <a:gd name="connsiteY9" fmla="*/ 1890712 h 6086475"/>
              <a:gd name="connsiteX10" fmla="*/ 1464469 w 9589293"/>
              <a:gd name="connsiteY10" fmla="*/ 2500312 h 6086475"/>
              <a:gd name="connsiteX11" fmla="*/ 1464469 w 9589293"/>
              <a:gd name="connsiteY11" fmla="*/ 2728912 h 6086475"/>
              <a:gd name="connsiteX12" fmla="*/ 1464469 w 9589293"/>
              <a:gd name="connsiteY12" fmla="*/ 2805112 h 6086475"/>
              <a:gd name="connsiteX13" fmla="*/ 1464469 w 9589293"/>
              <a:gd name="connsiteY13" fmla="*/ 2805112 h 6086475"/>
              <a:gd name="connsiteX14" fmla="*/ 1473993 w 9589293"/>
              <a:gd name="connsiteY14" fmla="*/ 2800350 h 6086475"/>
              <a:gd name="connsiteX0" fmla="*/ 1473993 w 9589293"/>
              <a:gd name="connsiteY0" fmla="*/ 2800350 h 6086475"/>
              <a:gd name="connsiteX1" fmla="*/ 5431631 w 9589293"/>
              <a:gd name="connsiteY1" fmla="*/ 2800350 h 6086475"/>
              <a:gd name="connsiteX2" fmla="*/ 5445918 w 9589293"/>
              <a:gd name="connsiteY2" fmla="*/ 6086475 h 6086475"/>
              <a:gd name="connsiteX3" fmla="*/ 9560718 w 9589293"/>
              <a:gd name="connsiteY3" fmla="*/ 6086475 h 6086475"/>
              <a:gd name="connsiteX4" fmla="*/ 9589293 w 9589293"/>
              <a:gd name="connsiteY4" fmla="*/ 0 h 6086475"/>
              <a:gd name="connsiteX5" fmla="*/ 1459706 w 9589293"/>
              <a:gd name="connsiteY5" fmla="*/ 14287 h 6086475"/>
              <a:gd name="connsiteX6" fmla="*/ 1388269 w 9589293"/>
              <a:gd name="connsiteY6" fmla="*/ 214312 h 6086475"/>
              <a:gd name="connsiteX7" fmla="*/ 1464468 w 9589293"/>
              <a:gd name="connsiteY7" fmla="*/ 214312 h 6086475"/>
              <a:gd name="connsiteX8" fmla="*/ 1464468 w 9589293"/>
              <a:gd name="connsiteY8" fmla="*/ 747712 h 6086475"/>
              <a:gd name="connsiteX9" fmla="*/ 1464468 w 9589293"/>
              <a:gd name="connsiteY9" fmla="*/ 1890712 h 6086475"/>
              <a:gd name="connsiteX10" fmla="*/ 1464469 w 9589293"/>
              <a:gd name="connsiteY10" fmla="*/ 2500312 h 6086475"/>
              <a:gd name="connsiteX11" fmla="*/ 1464469 w 9589293"/>
              <a:gd name="connsiteY11" fmla="*/ 2728912 h 6086475"/>
              <a:gd name="connsiteX12" fmla="*/ 1464469 w 9589293"/>
              <a:gd name="connsiteY12" fmla="*/ 2805112 h 6086475"/>
              <a:gd name="connsiteX13" fmla="*/ 1464469 w 9589293"/>
              <a:gd name="connsiteY13" fmla="*/ 2805112 h 6086475"/>
              <a:gd name="connsiteX14" fmla="*/ 2988469 w 9589293"/>
              <a:gd name="connsiteY14" fmla="*/ 2805112 h 6086475"/>
              <a:gd name="connsiteX15" fmla="*/ 1473993 w 9589293"/>
              <a:gd name="connsiteY15" fmla="*/ 2800350 h 6086475"/>
              <a:gd name="connsiteX0" fmla="*/ 1483518 w 9598818"/>
              <a:gd name="connsiteY0" fmla="*/ 2847976 h 6134101"/>
              <a:gd name="connsiteX1" fmla="*/ 5441156 w 9598818"/>
              <a:gd name="connsiteY1" fmla="*/ 2847976 h 6134101"/>
              <a:gd name="connsiteX2" fmla="*/ 5455443 w 9598818"/>
              <a:gd name="connsiteY2" fmla="*/ 6134101 h 6134101"/>
              <a:gd name="connsiteX3" fmla="*/ 9570243 w 9598818"/>
              <a:gd name="connsiteY3" fmla="*/ 6134101 h 6134101"/>
              <a:gd name="connsiteX4" fmla="*/ 9598818 w 9598818"/>
              <a:gd name="connsiteY4" fmla="*/ 47626 h 6134101"/>
              <a:gd name="connsiteX5" fmla="*/ 1469231 w 9598818"/>
              <a:gd name="connsiteY5" fmla="*/ 61913 h 6134101"/>
              <a:gd name="connsiteX6" fmla="*/ 1473994 w 9598818"/>
              <a:gd name="connsiteY6" fmla="*/ 33338 h 6134101"/>
              <a:gd name="connsiteX7" fmla="*/ 1397794 w 9598818"/>
              <a:gd name="connsiteY7" fmla="*/ 261938 h 6134101"/>
              <a:gd name="connsiteX8" fmla="*/ 1473993 w 9598818"/>
              <a:gd name="connsiteY8" fmla="*/ 261938 h 6134101"/>
              <a:gd name="connsiteX9" fmla="*/ 1473993 w 9598818"/>
              <a:gd name="connsiteY9" fmla="*/ 795338 h 6134101"/>
              <a:gd name="connsiteX10" fmla="*/ 1473993 w 9598818"/>
              <a:gd name="connsiteY10" fmla="*/ 1938338 h 6134101"/>
              <a:gd name="connsiteX11" fmla="*/ 1473994 w 9598818"/>
              <a:gd name="connsiteY11" fmla="*/ 2547938 h 6134101"/>
              <a:gd name="connsiteX12" fmla="*/ 1473994 w 9598818"/>
              <a:gd name="connsiteY12" fmla="*/ 2776538 h 6134101"/>
              <a:gd name="connsiteX13" fmla="*/ 1473994 w 9598818"/>
              <a:gd name="connsiteY13" fmla="*/ 2852738 h 6134101"/>
              <a:gd name="connsiteX14" fmla="*/ 1473994 w 9598818"/>
              <a:gd name="connsiteY14" fmla="*/ 2852738 h 6134101"/>
              <a:gd name="connsiteX15" fmla="*/ 2997994 w 9598818"/>
              <a:gd name="connsiteY15" fmla="*/ 2852738 h 6134101"/>
              <a:gd name="connsiteX16" fmla="*/ 1483518 w 9598818"/>
              <a:gd name="connsiteY16" fmla="*/ 2847976 h 6134101"/>
              <a:gd name="connsiteX0" fmla="*/ 1471612 w 9586912"/>
              <a:gd name="connsiteY0" fmla="*/ 2814638 h 6100763"/>
              <a:gd name="connsiteX1" fmla="*/ 5429250 w 9586912"/>
              <a:gd name="connsiteY1" fmla="*/ 2814638 h 6100763"/>
              <a:gd name="connsiteX2" fmla="*/ 5443537 w 9586912"/>
              <a:gd name="connsiteY2" fmla="*/ 6100763 h 6100763"/>
              <a:gd name="connsiteX3" fmla="*/ 9558337 w 9586912"/>
              <a:gd name="connsiteY3" fmla="*/ 6100763 h 6100763"/>
              <a:gd name="connsiteX4" fmla="*/ 9586912 w 9586912"/>
              <a:gd name="connsiteY4" fmla="*/ 14288 h 6100763"/>
              <a:gd name="connsiteX5" fmla="*/ 1457325 w 9586912"/>
              <a:gd name="connsiteY5" fmla="*/ 28575 h 6100763"/>
              <a:gd name="connsiteX6" fmla="*/ 1462088 w 9586912"/>
              <a:gd name="connsiteY6" fmla="*/ 0 h 6100763"/>
              <a:gd name="connsiteX7" fmla="*/ 1462088 w 9586912"/>
              <a:gd name="connsiteY7" fmla="*/ 0 h 6100763"/>
              <a:gd name="connsiteX8" fmla="*/ 1385888 w 9586912"/>
              <a:gd name="connsiteY8" fmla="*/ 228600 h 6100763"/>
              <a:gd name="connsiteX9" fmla="*/ 1462087 w 9586912"/>
              <a:gd name="connsiteY9" fmla="*/ 228600 h 6100763"/>
              <a:gd name="connsiteX10" fmla="*/ 1462087 w 9586912"/>
              <a:gd name="connsiteY10" fmla="*/ 762000 h 6100763"/>
              <a:gd name="connsiteX11" fmla="*/ 1462087 w 9586912"/>
              <a:gd name="connsiteY11" fmla="*/ 1905000 h 6100763"/>
              <a:gd name="connsiteX12" fmla="*/ 1462088 w 9586912"/>
              <a:gd name="connsiteY12" fmla="*/ 2514600 h 6100763"/>
              <a:gd name="connsiteX13" fmla="*/ 1462088 w 9586912"/>
              <a:gd name="connsiteY13" fmla="*/ 2743200 h 6100763"/>
              <a:gd name="connsiteX14" fmla="*/ 1462088 w 9586912"/>
              <a:gd name="connsiteY14" fmla="*/ 2819400 h 6100763"/>
              <a:gd name="connsiteX15" fmla="*/ 1462088 w 9586912"/>
              <a:gd name="connsiteY15" fmla="*/ 2819400 h 6100763"/>
              <a:gd name="connsiteX16" fmla="*/ 2986088 w 9586912"/>
              <a:gd name="connsiteY16" fmla="*/ 2819400 h 6100763"/>
              <a:gd name="connsiteX17" fmla="*/ 1471612 w 9586912"/>
              <a:gd name="connsiteY17" fmla="*/ 2814638 h 6100763"/>
              <a:gd name="connsiteX0" fmla="*/ 1471612 w 9586912"/>
              <a:gd name="connsiteY0" fmla="*/ 2814638 h 6100763"/>
              <a:gd name="connsiteX1" fmla="*/ 5429250 w 9586912"/>
              <a:gd name="connsiteY1" fmla="*/ 2814638 h 6100763"/>
              <a:gd name="connsiteX2" fmla="*/ 5443537 w 9586912"/>
              <a:gd name="connsiteY2" fmla="*/ 6100763 h 6100763"/>
              <a:gd name="connsiteX3" fmla="*/ 9558337 w 9586912"/>
              <a:gd name="connsiteY3" fmla="*/ 6100763 h 6100763"/>
              <a:gd name="connsiteX4" fmla="*/ 9586912 w 9586912"/>
              <a:gd name="connsiteY4" fmla="*/ 14288 h 6100763"/>
              <a:gd name="connsiteX5" fmla="*/ 1457325 w 9586912"/>
              <a:gd name="connsiteY5" fmla="*/ 28575 h 6100763"/>
              <a:gd name="connsiteX6" fmla="*/ 1462088 w 9586912"/>
              <a:gd name="connsiteY6" fmla="*/ 0 h 6100763"/>
              <a:gd name="connsiteX7" fmla="*/ 1462088 w 9586912"/>
              <a:gd name="connsiteY7" fmla="*/ 0 h 6100763"/>
              <a:gd name="connsiteX8" fmla="*/ 1385888 w 9586912"/>
              <a:gd name="connsiteY8" fmla="*/ 228600 h 6100763"/>
              <a:gd name="connsiteX9" fmla="*/ 1462088 w 9586912"/>
              <a:gd name="connsiteY9" fmla="*/ 228600 h 6100763"/>
              <a:gd name="connsiteX10" fmla="*/ 1462087 w 9586912"/>
              <a:gd name="connsiteY10" fmla="*/ 762000 h 6100763"/>
              <a:gd name="connsiteX11" fmla="*/ 1462087 w 9586912"/>
              <a:gd name="connsiteY11" fmla="*/ 1905000 h 6100763"/>
              <a:gd name="connsiteX12" fmla="*/ 1462088 w 9586912"/>
              <a:gd name="connsiteY12" fmla="*/ 2514600 h 6100763"/>
              <a:gd name="connsiteX13" fmla="*/ 1462088 w 9586912"/>
              <a:gd name="connsiteY13" fmla="*/ 2743200 h 6100763"/>
              <a:gd name="connsiteX14" fmla="*/ 1462088 w 9586912"/>
              <a:gd name="connsiteY14" fmla="*/ 2819400 h 6100763"/>
              <a:gd name="connsiteX15" fmla="*/ 1462088 w 9586912"/>
              <a:gd name="connsiteY15" fmla="*/ 2819400 h 6100763"/>
              <a:gd name="connsiteX16" fmla="*/ 2986088 w 9586912"/>
              <a:gd name="connsiteY16" fmla="*/ 2819400 h 6100763"/>
              <a:gd name="connsiteX17" fmla="*/ 1471612 w 9586912"/>
              <a:gd name="connsiteY17" fmla="*/ 2814638 h 6100763"/>
              <a:gd name="connsiteX0" fmla="*/ 1471612 w 9586912"/>
              <a:gd name="connsiteY0" fmla="*/ 2819400 h 6105525"/>
              <a:gd name="connsiteX1" fmla="*/ 5429250 w 9586912"/>
              <a:gd name="connsiteY1" fmla="*/ 2819400 h 6105525"/>
              <a:gd name="connsiteX2" fmla="*/ 5443537 w 9586912"/>
              <a:gd name="connsiteY2" fmla="*/ 6105525 h 6105525"/>
              <a:gd name="connsiteX3" fmla="*/ 9558337 w 9586912"/>
              <a:gd name="connsiteY3" fmla="*/ 6105525 h 6105525"/>
              <a:gd name="connsiteX4" fmla="*/ 9586912 w 9586912"/>
              <a:gd name="connsiteY4" fmla="*/ 19050 h 6105525"/>
              <a:gd name="connsiteX5" fmla="*/ 1457325 w 9586912"/>
              <a:gd name="connsiteY5" fmla="*/ 33337 h 6105525"/>
              <a:gd name="connsiteX6" fmla="*/ 3900488 w 9586912"/>
              <a:gd name="connsiteY6" fmla="*/ 4762 h 6105525"/>
              <a:gd name="connsiteX7" fmla="*/ 1462088 w 9586912"/>
              <a:gd name="connsiteY7" fmla="*/ 4762 h 6105525"/>
              <a:gd name="connsiteX8" fmla="*/ 1462088 w 9586912"/>
              <a:gd name="connsiteY8" fmla="*/ 4762 h 6105525"/>
              <a:gd name="connsiteX9" fmla="*/ 1385888 w 9586912"/>
              <a:gd name="connsiteY9" fmla="*/ 233362 h 6105525"/>
              <a:gd name="connsiteX10" fmla="*/ 1462088 w 9586912"/>
              <a:gd name="connsiteY10" fmla="*/ 233362 h 6105525"/>
              <a:gd name="connsiteX11" fmla="*/ 1462087 w 9586912"/>
              <a:gd name="connsiteY11" fmla="*/ 766762 h 6105525"/>
              <a:gd name="connsiteX12" fmla="*/ 1462087 w 9586912"/>
              <a:gd name="connsiteY12" fmla="*/ 1909762 h 6105525"/>
              <a:gd name="connsiteX13" fmla="*/ 1462088 w 9586912"/>
              <a:gd name="connsiteY13" fmla="*/ 2519362 h 6105525"/>
              <a:gd name="connsiteX14" fmla="*/ 1462088 w 9586912"/>
              <a:gd name="connsiteY14" fmla="*/ 2747962 h 6105525"/>
              <a:gd name="connsiteX15" fmla="*/ 1462088 w 9586912"/>
              <a:gd name="connsiteY15" fmla="*/ 2824162 h 6105525"/>
              <a:gd name="connsiteX16" fmla="*/ 1462088 w 9586912"/>
              <a:gd name="connsiteY16" fmla="*/ 2824162 h 6105525"/>
              <a:gd name="connsiteX17" fmla="*/ 2986088 w 9586912"/>
              <a:gd name="connsiteY17" fmla="*/ 2824162 h 6105525"/>
              <a:gd name="connsiteX18" fmla="*/ 1471612 w 9586912"/>
              <a:gd name="connsiteY18" fmla="*/ 2819400 h 6105525"/>
              <a:gd name="connsiteX0" fmla="*/ 704850 w 8820150"/>
              <a:gd name="connsiteY0" fmla="*/ 2814638 h 6100763"/>
              <a:gd name="connsiteX1" fmla="*/ 4662488 w 8820150"/>
              <a:gd name="connsiteY1" fmla="*/ 2814638 h 6100763"/>
              <a:gd name="connsiteX2" fmla="*/ 4676775 w 8820150"/>
              <a:gd name="connsiteY2" fmla="*/ 6100763 h 6100763"/>
              <a:gd name="connsiteX3" fmla="*/ 8791575 w 8820150"/>
              <a:gd name="connsiteY3" fmla="*/ 6100763 h 6100763"/>
              <a:gd name="connsiteX4" fmla="*/ 8820150 w 8820150"/>
              <a:gd name="connsiteY4" fmla="*/ 14288 h 6100763"/>
              <a:gd name="connsiteX5" fmla="*/ 690563 w 8820150"/>
              <a:gd name="connsiteY5" fmla="*/ 28575 h 6100763"/>
              <a:gd name="connsiteX6" fmla="*/ 2295526 w 8820150"/>
              <a:gd name="connsiteY6" fmla="*/ 0 h 6100763"/>
              <a:gd name="connsiteX7" fmla="*/ 3133726 w 8820150"/>
              <a:gd name="connsiteY7" fmla="*/ 0 h 6100763"/>
              <a:gd name="connsiteX8" fmla="*/ 695326 w 8820150"/>
              <a:gd name="connsiteY8" fmla="*/ 0 h 6100763"/>
              <a:gd name="connsiteX9" fmla="*/ 695326 w 8820150"/>
              <a:gd name="connsiteY9" fmla="*/ 0 h 6100763"/>
              <a:gd name="connsiteX10" fmla="*/ 619126 w 8820150"/>
              <a:gd name="connsiteY10" fmla="*/ 228600 h 6100763"/>
              <a:gd name="connsiteX11" fmla="*/ 695326 w 8820150"/>
              <a:gd name="connsiteY11" fmla="*/ 228600 h 6100763"/>
              <a:gd name="connsiteX12" fmla="*/ 695325 w 8820150"/>
              <a:gd name="connsiteY12" fmla="*/ 762000 h 6100763"/>
              <a:gd name="connsiteX13" fmla="*/ 695325 w 8820150"/>
              <a:gd name="connsiteY13" fmla="*/ 1905000 h 6100763"/>
              <a:gd name="connsiteX14" fmla="*/ 695326 w 8820150"/>
              <a:gd name="connsiteY14" fmla="*/ 2514600 h 6100763"/>
              <a:gd name="connsiteX15" fmla="*/ 695326 w 8820150"/>
              <a:gd name="connsiteY15" fmla="*/ 2743200 h 6100763"/>
              <a:gd name="connsiteX16" fmla="*/ 695326 w 8820150"/>
              <a:gd name="connsiteY16" fmla="*/ 2819400 h 6100763"/>
              <a:gd name="connsiteX17" fmla="*/ 695326 w 8820150"/>
              <a:gd name="connsiteY17" fmla="*/ 2819400 h 6100763"/>
              <a:gd name="connsiteX18" fmla="*/ 2219326 w 8820150"/>
              <a:gd name="connsiteY18" fmla="*/ 2819400 h 6100763"/>
              <a:gd name="connsiteX19" fmla="*/ 704850 w 8820150"/>
              <a:gd name="connsiteY19" fmla="*/ 2814638 h 6100763"/>
              <a:gd name="connsiteX0" fmla="*/ 704850 w 8820150"/>
              <a:gd name="connsiteY0" fmla="*/ 2814638 h 6100763"/>
              <a:gd name="connsiteX1" fmla="*/ 4662488 w 8820150"/>
              <a:gd name="connsiteY1" fmla="*/ 2814638 h 6100763"/>
              <a:gd name="connsiteX2" fmla="*/ 4676775 w 8820150"/>
              <a:gd name="connsiteY2" fmla="*/ 6100763 h 6100763"/>
              <a:gd name="connsiteX3" fmla="*/ 8791575 w 8820150"/>
              <a:gd name="connsiteY3" fmla="*/ 6100763 h 6100763"/>
              <a:gd name="connsiteX4" fmla="*/ 8820150 w 8820150"/>
              <a:gd name="connsiteY4" fmla="*/ 14288 h 6100763"/>
              <a:gd name="connsiteX5" fmla="*/ 690563 w 8820150"/>
              <a:gd name="connsiteY5" fmla="*/ 28575 h 6100763"/>
              <a:gd name="connsiteX6" fmla="*/ 2295526 w 8820150"/>
              <a:gd name="connsiteY6" fmla="*/ 0 h 6100763"/>
              <a:gd name="connsiteX7" fmla="*/ 3133726 w 8820150"/>
              <a:gd name="connsiteY7" fmla="*/ 0 h 6100763"/>
              <a:gd name="connsiteX8" fmla="*/ 695326 w 8820150"/>
              <a:gd name="connsiteY8" fmla="*/ 0 h 6100763"/>
              <a:gd name="connsiteX9" fmla="*/ 695326 w 8820150"/>
              <a:gd name="connsiteY9" fmla="*/ 0 h 6100763"/>
              <a:gd name="connsiteX10" fmla="*/ 695326 w 8820150"/>
              <a:gd name="connsiteY10" fmla="*/ 228600 h 6100763"/>
              <a:gd name="connsiteX11" fmla="*/ 695326 w 8820150"/>
              <a:gd name="connsiteY11" fmla="*/ 228600 h 6100763"/>
              <a:gd name="connsiteX12" fmla="*/ 695325 w 8820150"/>
              <a:gd name="connsiteY12" fmla="*/ 762000 h 6100763"/>
              <a:gd name="connsiteX13" fmla="*/ 695325 w 8820150"/>
              <a:gd name="connsiteY13" fmla="*/ 1905000 h 6100763"/>
              <a:gd name="connsiteX14" fmla="*/ 695326 w 8820150"/>
              <a:gd name="connsiteY14" fmla="*/ 2514600 h 6100763"/>
              <a:gd name="connsiteX15" fmla="*/ 695326 w 8820150"/>
              <a:gd name="connsiteY15" fmla="*/ 2743200 h 6100763"/>
              <a:gd name="connsiteX16" fmla="*/ 695326 w 8820150"/>
              <a:gd name="connsiteY16" fmla="*/ 2819400 h 6100763"/>
              <a:gd name="connsiteX17" fmla="*/ 695326 w 8820150"/>
              <a:gd name="connsiteY17" fmla="*/ 2819400 h 6100763"/>
              <a:gd name="connsiteX18" fmla="*/ 2219326 w 8820150"/>
              <a:gd name="connsiteY18" fmla="*/ 2819400 h 6100763"/>
              <a:gd name="connsiteX19" fmla="*/ 704850 w 8820150"/>
              <a:gd name="connsiteY19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4662488 w 8820150"/>
              <a:gd name="connsiteY2" fmla="*/ 2814638 h 6100763"/>
              <a:gd name="connsiteX3" fmla="*/ 4676775 w 8820150"/>
              <a:gd name="connsiteY3" fmla="*/ 6100763 h 6100763"/>
              <a:gd name="connsiteX4" fmla="*/ 8791575 w 8820150"/>
              <a:gd name="connsiteY4" fmla="*/ 6100763 h 6100763"/>
              <a:gd name="connsiteX5" fmla="*/ 8820150 w 8820150"/>
              <a:gd name="connsiteY5" fmla="*/ 14288 h 6100763"/>
              <a:gd name="connsiteX6" fmla="*/ 690563 w 8820150"/>
              <a:gd name="connsiteY6" fmla="*/ 28575 h 6100763"/>
              <a:gd name="connsiteX7" fmla="*/ 2295526 w 8820150"/>
              <a:gd name="connsiteY7" fmla="*/ 0 h 6100763"/>
              <a:gd name="connsiteX8" fmla="*/ 3133726 w 8820150"/>
              <a:gd name="connsiteY8" fmla="*/ 0 h 6100763"/>
              <a:gd name="connsiteX9" fmla="*/ 695326 w 8820150"/>
              <a:gd name="connsiteY9" fmla="*/ 0 h 6100763"/>
              <a:gd name="connsiteX10" fmla="*/ 695326 w 8820150"/>
              <a:gd name="connsiteY10" fmla="*/ 0 h 6100763"/>
              <a:gd name="connsiteX11" fmla="*/ 695326 w 8820150"/>
              <a:gd name="connsiteY11" fmla="*/ 228600 h 6100763"/>
              <a:gd name="connsiteX12" fmla="*/ 695326 w 8820150"/>
              <a:gd name="connsiteY12" fmla="*/ 228600 h 6100763"/>
              <a:gd name="connsiteX13" fmla="*/ 695325 w 8820150"/>
              <a:gd name="connsiteY13" fmla="*/ 762000 h 6100763"/>
              <a:gd name="connsiteX14" fmla="*/ 695325 w 8820150"/>
              <a:gd name="connsiteY14" fmla="*/ 1905000 h 6100763"/>
              <a:gd name="connsiteX15" fmla="*/ 695326 w 8820150"/>
              <a:gd name="connsiteY15" fmla="*/ 2514600 h 6100763"/>
              <a:gd name="connsiteX16" fmla="*/ 695326 w 8820150"/>
              <a:gd name="connsiteY16" fmla="*/ 2743200 h 6100763"/>
              <a:gd name="connsiteX17" fmla="*/ 695326 w 8820150"/>
              <a:gd name="connsiteY17" fmla="*/ 2819400 h 6100763"/>
              <a:gd name="connsiteX18" fmla="*/ 695326 w 8820150"/>
              <a:gd name="connsiteY18" fmla="*/ 2819400 h 6100763"/>
              <a:gd name="connsiteX19" fmla="*/ 2219326 w 8820150"/>
              <a:gd name="connsiteY19" fmla="*/ 2819400 h 6100763"/>
              <a:gd name="connsiteX20" fmla="*/ 704850 w 8820150"/>
              <a:gd name="connsiteY20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3743326 w 8820150"/>
              <a:gd name="connsiteY2" fmla="*/ 2819400 h 6100763"/>
              <a:gd name="connsiteX3" fmla="*/ 4662488 w 8820150"/>
              <a:gd name="connsiteY3" fmla="*/ 2814638 h 6100763"/>
              <a:gd name="connsiteX4" fmla="*/ 4676775 w 8820150"/>
              <a:gd name="connsiteY4" fmla="*/ 6100763 h 6100763"/>
              <a:gd name="connsiteX5" fmla="*/ 8791575 w 8820150"/>
              <a:gd name="connsiteY5" fmla="*/ 6100763 h 6100763"/>
              <a:gd name="connsiteX6" fmla="*/ 8820150 w 8820150"/>
              <a:gd name="connsiteY6" fmla="*/ 14288 h 6100763"/>
              <a:gd name="connsiteX7" fmla="*/ 690563 w 8820150"/>
              <a:gd name="connsiteY7" fmla="*/ 28575 h 6100763"/>
              <a:gd name="connsiteX8" fmla="*/ 2295526 w 8820150"/>
              <a:gd name="connsiteY8" fmla="*/ 0 h 6100763"/>
              <a:gd name="connsiteX9" fmla="*/ 3133726 w 8820150"/>
              <a:gd name="connsiteY9" fmla="*/ 0 h 6100763"/>
              <a:gd name="connsiteX10" fmla="*/ 695326 w 8820150"/>
              <a:gd name="connsiteY10" fmla="*/ 0 h 6100763"/>
              <a:gd name="connsiteX11" fmla="*/ 695326 w 8820150"/>
              <a:gd name="connsiteY11" fmla="*/ 0 h 6100763"/>
              <a:gd name="connsiteX12" fmla="*/ 695326 w 8820150"/>
              <a:gd name="connsiteY12" fmla="*/ 228600 h 6100763"/>
              <a:gd name="connsiteX13" fmla="*/ 695326 w 8820150"/>
              <a:gd name="connsiteY13" fmla="*/ 228600 h 6100763"/>
              <a:gd name="connsiteX14" fmla="*/ 695325 w 8820150"/>
              <a:gd name="connsiteY14" fmla="*/ 762000 h 6100763"/>
              <a:gd name="connsiteX15" fmla="*/ 695325 w 8820150"/>
              <a:gd name="connsiteY15" fmla="*/ 1905000 h 6100763"/>
              <a:gd name="connsiteX16" fmla="*/ 695326 w 8820150"/>
              <a:gd name="connsiteY16" fmla="*/ 2514600 h 6100763"/>
              <a:gd name="connsiteX17" fmla="*/ 695326 w 8820150"/>
              <a:gd name="connsiteY17" fmla="*/ 2743200 h 6100763"/>
              <a:gd name="connsiteX18" fmla="*/ 695326 w 8820150"/>
              <a:gd name="connsiteY18" fmla="*/ 2819400 h 6100763"/>
              <a:gd name="connsiteX19" fmla="*/ 695326 w 8820150"/>
              <a:gd name="connsiteY19" fmla="*/ 2819400 h 6100763"/>
              <a:gd name="connsiteX20" fmla="*/ 2219326 w 8820150"/>
              <a:gd name="connsiteY20" fmla="*/ 2819400 h 6100763"/>
              <a:gd name="connsiteX21" fmla="*/ 704850 w 8820150"/>
              <a:gd name="connsiteY21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3743326 w 8820150"/>
              <a:gd name="connsiteY2" fmla="*/ 2819400 h 6100763"/>
              <a:gd name="connsiteX3" fmla="*/ 4429126 w 8820150"/>
              <a:gd name="connsiteY3" fmla="*/ 2819400 h 6100763"/>
              <a:gd name="connsiteX4" fmla="*/ 4662488 w 8820150"/>
              <a:gd name="connsiteY4" fmla="*/ 2814638 h 6100763"/>
              <a:gd name="connsiteX5" fmla="*/ 4676775 w 8820150"/>
              <a:gd name="connsiteY5" fmla="*/ 6100763 h 6100763"/>
              <a:gd name="connsiteX6" fmla="*/ 8791575 w 8820150"/>
              <a:gd name="connsiteY6" fmla="*/ 6100763 h 6100763"/>
              <a:gd name="connsiteX7" fmla="*/ 8820150 w 8820150"/>
              <a:gd name="connsiteY7" fmla="*/ 14288 h 6100763"/>
              <a:gd name="connsiteX8" fmla="*/ 690563 w 8820150"/>
              <a:gd name="connsiteY8" fmla="*/ 28575 h 6100763"/>
              <a:gd name="connsiteX9" fmla="*/ 2295526 w 8820150"/>
              <a:gd name="connsiteY9" fmla="*/ 0 h 6100763"/>
              <a:gd name="connsiteX10" fmla="*/ 3133726 w 8820150"/>
              <a:gd name="connsiteY10" fmla="*/ 0 h 6100763"/>
              <a:gd name="connsiteX11" fmla="*/ 695326 w 8820150"/>
              <a:gd name="connsiteY11" fmla="*/ 0 h 6100763"/>
              <a:gd name="connsiteX12" fmla="*/ 695326 w 8820150"/>
              <a:gd name="connsiteY12" fmla="*/ 0 h 6100763"/>
              <a:gd name="connsiteX13" fmla="*/ 695326 w 8820150"/>
              <a:gd name="connsiteY13" fmla="*/ 228600 h 6100763"/>
              <a:gd name="connsiteX14" fmla="*/ 695326 w 8820150"/>
              <a:gd name="connsiteY14" fmla="*/ 228600 h 6100763"/>
              <a:gd name="connsiteX15" fmla="*/ 695325 w 8820150"/>
              <a:gd name="connsiteY15" fmla="*/ 762000 h 6100763"/>
              <a:gd name="connsiteX16" fmla="*/ 695325 w 8820150"/>
              <a:gd name="connsiteY16" fmla="*/ 1905000 h 6100763"/>
              <a:gd name="connsiteX17" fmla="*/ 695326 w 8820150"/>
              <a:gd name="connsiteY17" fmla="*/ 2514600 h 6100763"/>
              <a:gd name="connsiteX18" fmla="*/ 695326 w 8820150"/>
              <a:gd name="connsiteY18" fmla="*/ 2743200 h 6100763"/>
              <a:gd name="connsiteX19" fmla="*/ 695326 w 8820150"/>
              <a:gd name="connsiteY19" fmla="*/ 2819400 h 6100763"/>
              <a:gd name="connsiteX20" fmla="*/ 695326 w 8820150"/>
              <a:gd name="connsiteY20" fmla="*/ 2819400 h 6100763"/>
              <a:gd name="connsiteX21" fmla="*/ 2219326 w 8820150"/>
              <a:gd name="connsiteY21" fmla="*/ 2819400 h 6100763"/>
              <a:gd name="connsiteX22" fmla="*/ 704850 w 8820150"/>
              <a:gd name="connsiteY22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3743326 w 8820150"/>
              <a:gd name="connsiteY2" fmla="*/ 2819400 h 6100763"/>
              <a:gd name="connsiteX3" fmla="*/ 4429126 w 8820150"/>
              <a:gd name="connsiteY3" fmla="*/ 2819400 h 6100763"/>
              <a:gd name="connsiteX4" fmla="*/ 4581526 w 8820150"/>
              <a:gd name="connsiteY4" fmla="*/ 2819400 h 6100763"/>
              <a:gd name="connsiteX5" fmla="*/ 4662488 w 8820150"/>
              <a:gd name="connsiteY5" fmla="*/ 2814638 h 6100763"/>
              <a:gd name="connsiteX6" fmla="*/ 4676775 w 8820150"/>
              <a:gd name="connsiteY6" fmla="*/ 6100763 h 6100763"/>
              <a:gd name="connsiteX7" fmla="*/ 8791575 w 8820150"/>
              <a:gd name="connsiteY7" fmla="*/ 6100763 h 6100763"/>
              <a:gd name="connsiteX8" fmla="*/ 8820150 w 8820150"/>
              <a:gd name="connsiteY8" fmla="*/ 14288 h 6100763"/>
              <a:gd name="connsiteX9" fmla="*/ 690563 w 8820150"/>
              <a:gd name="connsiteY9" fmla="*/ 28575 h 6100763"/>
              <a:gd name="connsiteX10" fmla="*/ 2295526 w 8820150"/>
              <a:gd name="connsiteY10" fmla="*/ 0 h 6100763"/>
              <a:gd name="connsiteX11" fmla="*/ 3133726 w 8820150"/>
              <a:gd name="connsiteY11" fmla="*/ 0 h 6100763"/>
              <a:gd name="connsiteX12" fmla="*/ 695326 w 8820150"/>
              <a:gd name="connsiteY12" fmla="*/ 0 h 6100763"/>
              <a:gd name="connsiteX13" fmla="*/ 695326 w 8820150"/>
              <a:gd name="connsiteY13" fmla="*/ 0 h 6100763"/>
              <a:gd name="connsiteX14" fmla="*/ 695326 w 8820150"/>
              <a:gd name="connsiteY14" fmla="*/ 228600 h 6100763"/>
              <a:gd name="connsiteX15" fmla="*/ 695326 w 8820150"/>
              <a:gd name="connsiteY15" fmla="*/ 228600 h 6100763"/>
              <a:gd name="connsiteX16" fmla="*/ 695325 w 8820150"/>
              <a:gd name="connsiteY16" fmla="*/ 762000 h 6100763"/>
              <a:gd name="connsiteX17" fmla="*/ 695325 w 8820150"/>
              <a:gd name="connsiteY17" fmla="*/ 1905000 h 6100763"/>
              <a:gd name="connsiteX18" fmla="*/ 695326 w 8820150"/>
              <a:gd name="connsiteY18" fmla="*/ 2514600 h 6100763"/>
              <a:gd name="connsiteX19" fmla="*/ 695326 w 8820150"/>
              <a:gd name="connsiteY19" fmla="*/ 2743200 h 6100763"/>
              <a:gd name="connsiteX20" fmla="*/ 695326 w 8820150"/>
              <a:gd name="connsiteY20" fmla="*/ 2819400 h 6100763"/>
              <a:gd name="connsiteX21" fmla="*/ 695326 w 8820150"/>
              <a:gd name="connsiteY21" fmla="*/ 2819400 h 6100763"/>
              <a:gd name="connsiteX22" fmla="*/ 2219326 w 8820150"/>
              <a:gd name="connsiteY22" fmla="*/ 2819400 h 6100763"/>
              <a:gd name="connsiteX23" fmla="*/ 704850 w 8820150"/>
              <a:gd name="connsiteY23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3743326 w 8820150"/>
              <a:gd name="connsiteY2" fmla="*/ 2819400 h 6100763"/>
              <a:gd name="connsiteX3" fmla="*/ 4429126 w 8820150"/>
              <a:gd name="connsiteY3" fmla="*/ 2819400 h 6100763"/>
              <a:gd name="connsiteX4" fmla="*/ 4581526 w 8820150"/>
              <a:gd name="connsiteY4" fmla="*/ 2819400 h 6100763"/>
              <a:gd name="connsiteX5" fmla="*/ 4657726 w 8820150"/>
              <a:gd name="connsiteY5" fmla="*/ 2819400 h 6100763"/>
              <a:gd name="connsiteX6" fmla="*/ 4662488 w 8820150"/>
              <a:gd name="connsiteY6" fmla="*/ 2814638 h 6100763"/>
              <a:gd name="connsiteX7" fmla="*/ 4676775 w 8820150"/>
              <a:gd name="connsiteY7" fmla="*/ 6100763 h 6100763"/>
              <a:gd name="connsiteX8" fmla="*/ 8791575 w 8820150"/>
              <a:gd name="connsiteY8" fmla="*/ 6100763 h 6100763"/>
              <a:gd name="connsiteX9" fmla="*/ 8820150 w 8820150"/>
              <a:gd name="connsiteY9" fmla="*/ 14288 h 6100763"/>
              <a:gd name="connsiteX10" fmla="*/ 690563 w 8820150"/>
              <a:gd name="connsiteY10" fmla="*/ 28575 h 6100763"/>
              <a:gd name="connsiteX11" fmla="*/ 2295526 w 8820150"/>
              <a:gd name="connsiteY11" fmla="*/ 0 h 6100763"/>
              <a:gd name="connsiteX12" fmla="*/ 3133726 w 8820150"/>
              <a:gd name="connsiteY12" fmla="*/ 0 h 6100763"/>
              <a:gd name="connsiteX13" fmla="*/ 695326 w 8820150"/>
              <a:gd name="connsiteY13" fmla="*/ 0 h 6100763"/>
              <a:gd name="connsiteX14" fmla="*/ 695326 w 8820150"/>
              <a:gd name="connsiteY14" fmla="*/ 0 h 6100763"/>
              <a:gd name="connsiteX15" fmla="*/ 695326 w 8820150"/>
              <a:gd name="connsiteY15" fmla="*/ 228600 h 6100763"/>
              <a:gd name="connsiteX16" fmla="*/ 695326 w 8820150"/>
              <a:gd name="connsiteY16" fmla="*/ 228600 h 6100763"/>
              <a:gd name="connsiteX17" fmla="*/ 695325 w 8820150"/>
              <a:gd name="connsiteY17" fmla="*/ 762000 h 6100763"/>
              <a:gd name="connsiteX18" fmla="*/ 695325 w 8820150"/>
              <a:gd name="connsiteY18" fmla="*/ 1905000 h 6100763"/>
              <a:gd name="connsiteX19" fmla="*/ 695326 w 8820150"/>
              <a:gd name="connsiteY19" fmla="*/ 2514600 h 6100763"/>
              <a:gd name="connsiteX20" fmla="*/ 695326 w 8820150"/>
              <a:gd name="connsiteY20" fmla="*/ 2743200 h 6100763"/>
              <a:gd name="connsiteX21" fmla="*/ 695326 w 8820150"/>
              <a:gd name="connsiteY21" fmla="*/ 2819400 h 6100763"/>
              <a:gd name="connsiteX22" fmla="*/ 695326 w 8820150"/>
              <a:gd name="connsiteY22" fmla="*/ 2819400 h 6100763"/>
              <a:gd name="connsiteX23" fmla="*/ 2219326 w 8820150"/>
              <a:gd name="connsiteY23" fmla="*/ 2819400 h 6100763"/>
              <a:gd name="connsiteX24" fmla="*/ 704850 w 8820150"/>
              <a:gd name="connsiteY24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3743326 w 8820150"/>
              <a:gd name="connsiteY2" fmla="*/ 2819400 h 6100763"/>
              <a:gd name="connsiteX3" fmla="*/ 4429126 w 8820150"/>
              <a:gd name="connsiteY3" fmla="*/ 2819400 h 6100763"/>
              <a:gd name="connsiteX4" fmla="*/ 4581526 w 8820150"/>
              <a:gd name="connsiteY4" fmla="*/ 2819400 h 6100763"/>
              <a:gd name="connsiteX5" fmla="*/ 4657726 w 8820150"/>
              <a:gd name="connsiteY5" fmla="*/ 2819400 h 6100763"/>
              <a:gd name="connsiteX6" fmla="*/ 4657726 w 8820150"/>
              <a:gd name="connsiteY6" fmla="*/ 2743200 h 6100763"/>
              <a:gd name="connsiteX7" fmla="*/ 4662488 w 8820150"/>
              <a:gd name="connsiteY7" fmla="*/ 2814638 h 6100763"/>
              <a:gd name="connsiteX8" fmla="*/ 4676775 w 8820150"/>
              <a:gd name="connsiteY8" fmla="*/ 6100763 h 6100763"/>
              <a:gd name="connsiteX9" fmla="*/ 8791575 w 8820150"/>
              <a:gd name="connsiteY9" fmla="*/ 6100763 h 6100763"/>
              <a:gd name="connsiteX10" fmla="*/ 8820150 w 8820150"/>
              <a:gd name="connsiteY10" fmla="*/ 14288 h 6100763"/>
              <a:gd name="connsiteX11" fmla="*/ 690563 w 8820150"/>
              <a:gd name="connsiteY11" fmla="*/ 28575 h 6100763"/>
              <a:gd name="connsiteX12" fmla="*/ 2295526 w 8820150"/>
              <a:gd name="connsiteY12" fmla="*/ 0 h 6100763"/>
              <a:gd name="connsiteX13" fmla="*/ 3133726 w 8820150"/>
              <a:gd name="connsiteY13" fmla="*/ 0 h 6100763"/>
              <a:gd name="connsiteX14" fmla="*/ 695326 w 8820150"/>
              <a:gd name="connsiteY14" fmla="*/ 0 h 6100763"/>
              <a:gd name="connsiteX15" fmla="*/ 695326 w 8820150"/>
              <a:gd name="connsiteY15" fmla="*/ 0 h 6100763"/>
              <a:gd name="connsiteX16" fmla="*/ 695326 w 8820150"/>
              <a:gd name="connsiteY16" fmla="*/ 228600 h 6100763"/>
              <a:gd name="connsiteX17" fmla="*/ 695326 w 8820150"/>
              <a:gd name="connsiteY17" fmla="*/ 228600 h 6100763"/>
              <a:gd name="connsiteX18" fmla="*/ 695325 w 8820150"/>
              <a:gd name="connsiteY18" fmla="*/ 762000 h 6100763"/>
              <a:gd name="connsiteX19" fmla="*/ 695325 w 8820150"/>
              <a:gd name="connsiteY19" fmla="*/ 1905000 h 6100763"/>
              <a:gd name="connsiteX20" fmla="*/ 695326 w 8820150"/>
              <a:gd name="connsiteY20" fmla="*/ 2514600 h 6100763"/>
              <a:gd name="connsiteX21" fmla="*/ 695326 w 8820150"/>
              <a:gd name="connsiteY21" fmla="*/ 2743200 h 6100763"/>
              <a:gd name="connsiteX22" fmla="*/ 695326 w 8820150"/>
              <a:gd name="connsiteY22" fmla="*/ 2819400 h 6100763"/>
              <a:gd name="connsiteX23" fmla="*/ 695326 w 8820150"/>
              <a:gd name="connsiteY23" fmla="*/ 2819400 h 6100763"/>
              <a:gd name="connsiteX24" fmla="*/ 2219326 w 8820150"/>
              <a:gd name="connsiteY24" fmla="*/ 2819400 h 6100763"/>
              <a:gd name="connsiteX25" fmla="*/ 704850 w 8820150"/>
              <a:gd name="connsiteY25" fmla="*/ 2814638 h 6100763"/>
              <a:gd name="connsiteX0" fmla="*/ 704850 w 8820150"/>
              <a:gd name="connsiteY0" fmla="*/ 2814638 h 6100763"/>
              <a:gd name="connsiteX1" fmla="*/ 1685926 w 8820150"/>
              <a:gd name="connsiteY1" fmla="*/ 2819400 h 6100763"/>
              <a:gd name="connsiteX2" fmla="*/ 3743326 w 8820150"/>
              <a:gd name="connsiteY2" fmla="*/ 2819400 h 6100763"/>
              <a:gd name="connsiteX3" fmla="*/ 4429126 w 8820150"/>
              <a:gd name="connsiteY3" fmla="*/ 2819400 h 6100763"/>
              <a:gd name="connsiteX4" fmla="*/ 4581526 w 8820150"/>
              <a:gd name="connsiteY4" fmla="*/ 2819400 h 6100763"/>
              <a:gd name="connsiteX5" fmla="*/ 4657726 w 8820150"/>
              <a:gd name="connsiteY5" fmla="*/ 2819400 h 6100763"/>
              <a:gd name="connsiteX6" fmla="*/ 4657726 w 8820150"/>
              <a:gd name="connsiteY6" fmla="*/ 2743200 h 6100763"/>
              <a:gd name="connsiteX7" fmla="*/ 4657726 w 8820150"/>
              <a:gd name="connsiteY7" fmla="*/ 2743200 h 6100763"/>
              <a:gd name="connsiteX8" fmla="*/ 4662488 w 8820150"/>
              <a:gd name="connsiteY8" fmla="*/ 2814638 h 6100763"/>
              <a:gd name="connsiteX9" fmla="*/ 4676775 w 8820150"/>
              <a:gd name="connsiteY9" fmla="*/ 6100763 h 6100763"/>
              <a:gd name="connsiteX10" fmla="*/ 8791575 w 8820150"/>
              <a:gd name="connsiteY10" fmla="*/ 6100763 h 6100763"/>
              <a:gd name="connsiteX11" fmla="*/ 8820150 w 8820150"/>
              <a:gd name="connsiteY11" fmla="*/ 14288 h 6100763"/>
              <a:gd name="connsiteX12" fmla="*/ 690563 w 8820150"/>
              <a:gd name="connsiteY12" fmla="*/ 28575 h 6100763"/>
              <a:gd name="connsiteX13" fmla="*/ 2295526 w 8820150"/>
              <a:gd name="connsiteY13" fmla="*/ 0 h 6100763"/>
              <a:gd name="connsiteX14" fmla="*/ 3133726 w 8820150"/>
              <a:gd name="connsiteY14" fmla="*/ 0 h 6100763"/>
              <a:gd name="connsiteX15" fmla="*/ 695326 w 8820150"/>
              <a:gd name="connsiteY15" fmla="*/ 0 h 6100763"/>
              <a:gd name="connsiteX16" fmla="*/ 695326 w 8820150"/>
              <a:gd name="connsiteY16" fmla="*/ 0 h 6100763"/>
              <a:gd name="connsiteX17" fmla="*/ 695326 w 8820150"/>
              <a:gd name="connsiteY17" fmla="*/ 228600 h 6100763"/>
              <a:gd name="connsiteX18" fmla="*/ 695326 w 8820150"/>
              <a:gd name="connsiteY18" fmla="*/ 228600 h 6100763"/>
              <a:gd name="connsiteX19" fmla="*/ 695325 w 8820150"/>
              <a:gd name="connsiteY19" fmla="*/ 762000 h 6100763"/>
              <a:gd name="connsiteX20" fmla="*/ 695325 w 8820150"/>
              <a:gd name="connsiteY20" fmla="*/ 1905000 h 6100763"/>
              <a:gd name="connsiteX21" fmla="*/ 695326 w 8820150"/>
              <a:gd name="connsiteY21" fmla="*/ 2514600 h 6100763"/>
              <a:gd name="connsiteX22" fmla="*/ 695326 w 8820150"/>
              <a:gd name="connsiteY22" fmla="*/ 2743200 h 6100763"/>
              <a:gd name="connsiteX23" fmla="*/ 695326 w 8820150"/>
              <a:gd name="connsiteY23" fmla="*/ 2819400 h 6100763"/>
              <a:gd name="connsiteX24" fmla="*/ 695326 w 8820150"/>
              <a:gd name="connsiteY24" fmla="*/ 2819400 h 6100763"/>
              <a:gd name="connsiteX25" fmla="*/ 2219326 w 8820150"/>
              <a:gd name="connsiteY25" fmla="*/ 2819400 h 6100763"/>
              <a:gd name="connsiteX26" fmla="*/ 704850 w 8820150"/>
              <a:gd name="connsiteY26" fmla="*/ 2814638 h 610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820150" h="6100763">
                <a:moveTo>
                  <a:pt x="704850" y="2814638"/>
                </a:moveTo>
                <a:cubicBezTo>
                  <a:pt x="623888" y="2847182"/>
                  <a:pt x="1026320" y="2819400"/>
                  <a:pt x="1685926" y="2819400"/>
                </a:cubicBezTo>
                <a:cubicBezTo>
                  <a:pt x="2190751" y="2778919"/>
                  <a:pt x="3247232" y="2820194"/>
                  <a:pt x="3743326" y="2819400"/>
                </a:cubicBezTo>
                <a:cubicBezTo>
                  <a:pt x="4201320" y="2780506"/>
                  <a:pt x="4275932" y="2820194"/>
                  <a:pt x="4429126" y="2819400"/>
                </a:cubicBezTo>
                <a:cubicBezTo>
                  <a:pt x="4575176" y="2778125"/>
                  <a:pt x="4542632" y="2820194"/>
                  <a:pt x="4581526" y="2819400"/>
                </a:cubicBezTo>
                <a:cubicBezTo>
                  <a:pt x="4613276" y="2780506"/>
                  <a:pt x="4644232" y="2820194"/>
                  <a:pt x="4657726" y="2819400"/>
                </a:cubicBezTo>
                <a:cubicBezTo>
                  <a:pt x="4671220" y="2778125"/>
                  <a:pt x="4656932" y="2743994"/>
                  <a:pt x="4657726" y="2743200"/>
                </a:cubicBezTo>
                <a:lnTo>
                  <a:pt x="4657726" y="2743200"/>
                </a:lnTo>
                <a:cubicBezTo>
                  <a:pt x="4658520" y="2755106"/>
                  <a:pt x="4660107" y="2224088"/>
                  <a:pt x="4662488" y="2814638"/>
                </a:cubicBezTo>
                <a:cubicBezTo>
                  <a:pt x="4667250" y="3910013"/>
                  <a:pt x="4672013" y="5005388"/>
                  <a:pt x="4676775" y="6100763"/>
                </a:cubicBezTo>
                <a:lnTo>
                  <a:pt x="8791575" y="6100763"/>
                </a:lnTo>
                <a:lnTo>
                  <a:pt x="8820150" y="14288"/>
                </a:lnTo>
                <a:lnTo>
                  <a:pt x="690563" y="28575"/>
                </a:lnTo>
                <a:lnTo>
                  <a:pt x="2295526" y="0"/>
                </a:lnTo>
                <a:lnTo>
                  <a:pt x="3133726" y="0"/>
                </a:lnTo>
                <a:lnTo>
                  <a:pt x="695326" y="0"/>
                </a:lnTo>
                <a:lnTo>
                  <a:pt x="695326" y="0"/>
                </a:lnTo>
                <a:cubicBezTo>
                  <a:pt x="682626" y="38100"/>
                  <a:pt x="695326" y="190500"/>
                  <a:pt x="695326" y="228600"/>
                </a:cubicBezTo>
                <a:lnTo>
                  <a:pt x="695326" y="228600"/>
                </a:lnTo>
                <a:cubicBezTo>
                  <a:pt x="695326" y="317500"/>
                  <a:pt x="695325" y="482600"/>
                  <a:pt x="695325" y="762000"/>
                </a:cubicBezTo>
                <a:lnTo>
                  <a:pt x="695325" y="1905000"/>
                </a:lnTo>
                <a:cubicBezTo>
                  <a:pt x="695325" y="2197100"/>
                  <a:pt x="693738" y="2362994"/>
                  <a:pt x="695326" y="2514600"/>
                </a:cubicBezTo>
                <a:cubicBezTo>
                  <a:pt x="639764" y="2651919"/>
                  <a:pt x="693739" y="2693194"/>
                  <a:pt x="695326" y="2743200"/>
                </a:cubicBezTo>
                <a:cubicBezTo>
                  <a:pt x="649289" y="2790825"/>
                  <a:pt x="693739" y="2807494"/>
                  <a:pt x="695326" y="2819400"/>
                </a:cubicBezTo>
                <a:lnTo>
                  <a:pt x="695326" y="2819400"/>
                </a:lnTo>
                <a:lnTo>
                  <a:pt x="2219326" y="2819400"/>
                </a:lnTo>
                <a:cubicBezTo>
                  <a:pt x="2220913" y="2818606"/>
                  <a:pt x="0" y="2817019"/>
                  <a:pt x="704850" y="2814638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4AB5CE-C0F6-4EB8-9F72-29F00603562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CA" altLang="en-US" sz="1400"/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3124200" y="381000"/>
            <a:ext cx="6019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The Economic and the Uneconomic Regions of Production </a:t>
            </a:r>
          </a:p>
        </p:txBody>
      </p:sp>
      <p:sp>
        <p:nvSpPr>
          <p:cNvPr id="46085" name="Line 3"/>
          <p:cNvSpPr>
            <a:spLocks noChangeShapeType="1"/>
          </p:cNvSpPr>
          <p:nvPr/>
        </p:nvSpPr>
        <p:spPr bwMode="auto">
          <a:xfrm>
            <a:off x="990600" y="6096000"/>
            <a:ext cx="6248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86" name="Line 4"/>
          <p:cNvSpPr>
            <a:spLocks noChangeShapeType="1"/>
          </p:cNvSpPr>
          <p:nvPr/>
        </p:nvSpPr>
        <p:spPr bwMode="auto">
          <a:xfrm flipV="1">
            <a:off x="990600" y="609600"/>
            <a:ext cx="0" cy="548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7223125" y="5908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46088" name="Text Box 6"/>
          <p:cNvSpPr txBox="1">
            <a:spLocks noChangeArrowheads="1"/>
          </p:cNvSpPr>
          <p:nvPr/>
        </p:nvSpPr>
        <p:spPr bwMode="auto">
          <a:xfrm>
            <a:off x="746125" y="412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46089" name="Arc 7"/>
          <p:cNvSpPr>
            <a:spLocks/>
          </p:cNvSpPr>
          <p:nvPr/>
        </p:nvSpPr>
        <p:spPr bwMode="auto">
          <a:xfrm>
            <a:off x="2438400" y="1905000"/>
            <a:ext cx="3886200" cy="3430588"/>
          </a:xfrm>
          <a:custGeom>
            <a:avLst/>
            <a:gdLst>
              <a:gd name="T0" fmla="*/ 2147483646 w 31369"/>
              <a:gd name="T1" fmla="*/ 2147483646 h 29376"/>
              <a:gd name="T2" fmla="*/ 2147483646 w 31369"/>
              <a:gd name="T3" fmla="*/ 0 h 29376"/>
              <a:gd name="T4" fmla="*/ 2147483646 w 31369"/>
              <a:gd name="T5" fmla="*/ 2147483646 h 29376"/>
              <a:gd name="T6" fmla="*/ 0 60000 65536"/>
              <a:gd name="T7" fmla="*/ 0 60000 65536"/>
              <a:gd name="T8" fmla="*/ 0 60000 65536"/>
              <a:gd name="T9" fmla="*/ 0 w 31369"/>
              <a:gd name="T10" fmla="*/ 0 h 29376"/>
              <a:gd name="T11" fmla="*/ 31369 w 31369"/>
              <a:gd name="T12" fmla="*/ 29376 h 293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369" h="29376" fill="none" extrusionOk="0">
                <a:moveTo>
                  <a:pt x="31368" y="27040"/>
                </a:moveTo>
                <a:cubicBezTo>
                  <a:pt x="28341" y="28575"/>
                  <a:pt x="24994" y="29375"/>
                  <a:pt x="21600" y="29376"/>
                </a:cubicBezTo>
                <a:cubicBezTo>
                  <a:pt x="9670" y="29376"/>
                  <a:pt x="0" y="19705"/>
                  <a:pt x="0" y="7776"/>
                </a:cubicBezTo>
                <a:cubicBezTo>
                  <a:pt x="-1" y="5116"/>
                  <a:pt x="490" y="2480"/>
                  <a:pt x="1448" y="0"/>
                </a:cubicBezTo>
              </a:path>
              <a:path w="31369" h="29376" stroke="0" extrusionOk="0">
                <a:moveTo>
                  <a:pt x="31368" y="27040"/>
                </a:moveTo>
                <a:cubicBezTo>
                  <a:pt x="28341" y="28575"/>
                  <a:pt x="24994" y="29375"/>
                  <a:pt x="21600" y="29376"/>
                </a:cubicBezTo>
                <a:cubicBezTo>
                  <a:pt x="9670" y="29376"/>
                  <a:pt x="0" y="19705"/>
                  <a:pt x="0" y="7776"/>
                </a:cubicBezTo>
                <a:cubicBezTo>
                  <a:pt x="-1" y="5116"/>
                  <a:pt x="490" y="2480"/>
                  <a:pt x="1448" y="0"/>
                </a:cubicBezTo>
                <a:lnTo>
                  <a:pt x="21600" y="7776"/>
                </a:lnTo>
                <a:lnTo>
                  <a:pt x="31368" y="2704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90" name="Arc 8"/>
          <p:cNvSpPr>
            <a:spLocks/>
          </p:cNvSpPr>
          <p:nvPr/>
        </p:nvSpPr>
        <p:spPr bwMode="auto">
          <a:xfrm>
            <a:off x="2971800" y="1295400"/>
            <a:ext cx="3276600" cy="3252788"/>
          </a:xfrm>
          <a:custGeom>
            <a:avLst/>
            <a:gdLst>
              <a:gd name="T0" fmla="*/ 2147483646 w 35309"/>
              <a:gd name="T1" fmla="*/ 2147483646 h 36022"/>
              <a:gd name="T2" fmla="*/ 2147483646 w 35309"/>
              <a:gd name="T3" fmla="*/ 0 h 36022"/>
              <a:gd name="T4" fmla="*/ 2147483646 w 35309"/>
              <a:gd name="T5" fmla="*/ 2147483646 h 36022"/>
              <a:gd name="T6" fmla="*/ 0 60000 65536"/>
              <a:gd name="T7" fmla="*/ 0 60000 65536"/>
              <a:gd name="T8" fmla="*/ 0 60000 65536"/>
              <a:gd name="T9" fmla="*/ 0 w 35309"/>
              <a:gd name="T10" fmla="*/ 0 h 36022"/>
              <a:gd name="T11" fmla="*/ 35309 w 35309"/>
              <a:gd name="T12" fmla="*/ 36022 h 360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309" h="36022" fill="none" extrusionOk="0">
                <a:moveTo>
                  <a:pt x="35309" y="31114"/>
                </a:moveTo>
                <a:cubicBezTo>
                  <a:pt x="31445" y="34287"/>
                  <a:pt x="26599" y="36021"/>
                  <a:pt x="21600" y="36022"/>
                </a:cubicBezTo>
                <a:cubicBezTo>
                  <a:pt x="9670" y="36022"/>
                  <a:pt x="0" y="26351"/>
                  <a:pt x="0" y="14422"/>
                </a:cubicBezTo>
                <a:cubicBezTo>
                  <a:pt x="-1" y="9098"/>
                  <a:pt x="1965" y="3962"/>
                  <a:pt x="5520" y="0"/>
                </a:cubicBezTo>
              </a:path>
              <a:path w="35309" h="36022" stroke="0" extrusionOk="0">
                <a:moveTo>
                  <a:pt x="35309" y="31114"/>
                </a:moveTo>
                <a:cubicBezTo>
                  <a:pt x="31445" y="34287"/>
                  <a:pt x="26599" y="36021"/>
                  <a:pt x="21600" y="36022"/>
                </a:cubicBezTo>
                <a:cubicBezTo>
                  <a:pt x="9670" y="36022"/>
                  <a:pt x="0" y="26351"/>
                  <a:pt x="0" y="14422"/>
                </a:cubicBezTo>
                <a:cubicBezTo>
                  <a:pt x="-1" y="9098"/>
                  <a:pt x="1965" y="3962"/>
                  <a:pt x="5520" y="0"/>
                </a:cubicBezTo>
                <a:lnTo>
                  <a:pt x="21600" y="14422"/>
                </a:lnTo>
                <a:lnTo>
                  <a:pt x="35309" y="31114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91" name="Text Box 9"/>
          <p:cNvSpPr txBox="1">
            <a:spLocks noChangeArrowheads="1"/>
          </p:cNvSpPr>
          <p:nvPr/>
        </p:nvSpPr>
        <p:spPr bwMode="auto">
          <a:xfrm>
            <a:off x="5791200" y="5181600"/>
            <a:ext cx="105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10</a:t>
            </a:r>
          </a:p>
        </p:txBody>
      </p:sp>
      <p:sp>
        <p:nvSpPr>
          <p:cNvPr id="46092" name="Text Box 10"/>
          <p:cNvSpPr txBox="1">
            <a:spLocks noChangeArrowheads="1"/>
          </p:cNvSpPr>
          <p:nvPr/>
        </p:nvSpPr>
        <p:spPr bwMode="auto">
          <a:xfrm>
            <a:off x="6035675" y="4114800"/>
            <a:ext cx="105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20</a:t>
            </a:r>
          </a:p>
        </p:txBody>
      </p:sp>
      <p:sp>
        <p:nvSpPr>
          <p:cNvPr id="46093" name="Text Box 11"/>
          <p:cNvSpPr txBox="1">
            <a:spLocks noChangeArrowheads="1"/>
          </p:cNvSpPr>
          <p:nvPr/>
        </p:nvSpPr>
        <p:spPr bwMode="auto">
          <a:xfrm>
            <a:off x="2422525" y="2174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46094" name="Text Box 12"/>
          <p:cNvSpPr txBox="1">
            <a:spLocks noChangeArrowheads="1"/>
          </p:cNvSpPr>
          <p:nvPr/>
        </p:nvSpPr>
        <p:spPr bwMode="auto">
          <a:xfrm>
            <a:off x="7461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6095" name="Line 13"/>
          <p:cNvSpPr>
            <a:spLocks noChangeShapeType="1"/>
          </p:cNvSpPr>
          <p:nvPr/>
        </p:nvSpPr>
        <p:spPr bwMode="auto">
          <a:xfrm flipH="1" flipV="1">
            <a:off x="4953000" y="28194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96" name="Line 14"/>
          <p:cNvSpPr>
            <a:spLocks noChangeShapeType="1"/>
          </p:cNvSpPr>
          <p:nvPr/>
        </p:nvSpPr>
        <p:spPr bwMode="auto">
          <a:xfrm>
            <a:off x="990600" y="28194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097" name="Text Box 15"/>
          <p:cNvSpPr txBox="1">
            <a:spLocks noChangeArrowheads="1"/>
          </p:cNvSpPr>
          <p:nvPr/>
        </p:nvSpPr>
        <p:spPr bwMode="auto">
          <a:xfrm>
            <a:off x="1279525" y="1717675"/>
            <a:ext cx="129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K</a:t>
            </a:r>
            <a:r>
              <a:rPr lang="en-GB" altLang="en-US" sz="2400" b="1">
                <a:latin typeface="Times New Roman" panose="02020603050405020304" pitchFamily="18" charset="0"/>
              </a:rPr>
              <a:t> &lt; 0</a:t>
            </a:r>
          </a:p>
        </p:txBody>
      </p:sp>
      <p:sp>
        <p:nvSpPr>
          <p:cNvPr id="46098" name="Text Box 16"/>
          <p:cNvSpPr txBox="1">
            <a:spLocks noChangeArrowheads="1"/>
          </p:cNvSpPr>
          <p:nvPr/>
        </p:nvSpPr>
        <p:spPr bwMode="auto">
          <a:xfrm>
            <a:off x="6765925" y="4689475"/>
            <a:ext cx="127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MP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L</a:t>
            </a:r>
            <a:r>
              <a:rPr lang="en-GB" altLang="en-US" sz="2400" b="1">
                <a:latin typeface="Times New Roman" panose="02020603050405020304" pitchFamily="18" charset="0"/>
              </a:rPr>
              <a:t> &lt; 0</a:t>
            </a:r>
          </a:p>
        </p:txBody>
      </p:sp>
      <p:sp>
        <p:nvSpPr>
          <p:cNvPr id="46099" name="Text Box 17"/>
          <p:cNvSpPr txBox="1">
            <a:spLocks noChangeArrowheads="1"/>
          </p:cNvSpPr>
          <p:nvPr/>
        </p:nvSpPr>
        <p:spPr bwMode="auto">
          <a:xfrm>
            <a:off x="3413125" y="1336675"/>
            <a:ext cx="1457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Isoquants</a:t>
            </a:r>
          </a:p>
        </p:txBody>
      </p:sp>
      <p:sp>
        <p:nvSpPr>
          <p:cNvPr id="46100" name="Line 18"/>
          <p:cNvSpPr>
            <a:spLocks noChangeShapeType="1"/>
          </p:cNvSpPr>
          <p:nvPr/>
        </p:nvSpPr>
        <p:spPr bwMode="auto">
          <a:xfrm flipH="1">
            <a:off x="3124200" y="16764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101" name="Line 19"/>
          <p:cNvSpPr>
            <a:spLocks noChangeShapeType="1"/>
          </p:cNvSpPr>
          <p:nvPr/>
        </p:nvSpPr>
        <p:spPr bwMode="auto">
          <a:xfrm flipH="1">
            <a:off x="2590800" y="1676400"/>
            <a:ext cx="1219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2388" name="Text Box 20"/>
          <p:cNvSpPr txBox="1">
            <a:spLocks noChangeArrowheads="1"/>
          </p:cNvSpPr>
          <p:nvPr/>
        </p:nvSpPr>
        <p:spPr bwMode="auto">
          <a:xfrm>
            <a:off x="5638800" y="1752600"/>
            <a:ext cx="2697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Uneconomic region</a:t>
            </a:r>
          </a:p>
        </p:txBody>
      </p:sp>
      <p:sp>
        <p:nvSpPr>
          <p:cNvPr id="442389" name="Text Box 21"/>
          <p:cNvSpPr txBox="1">
            <a:spLocks noChangeArrowheads="1"/>
          </p:cNvSpPr>
          <p:nvPr/>
        </p:nvSpPr>
        <p:spPr bwMode="auto">
          <a:xfrm>
            <a:off x="1524000" y="5105400"/>
            <a:ext cx="237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Economic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88" grpId="0" autoUpdateAnimBg="0"/>
      <p:bldP spid="44238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D73516-3F09-4500-A6BF-00E10944A20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CA" altLang="en-US" sz="1400"/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Isoquants and Substitution</a:t>
            </a:r>
          </a:p>
        </p:txBody>
      </p:sp>
      <p:sp>
        <p:nvSpPr>
          <p:cNvPr id="403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en-US" sz="3600" smtClean="0"/>
              <a:t>Different industries have different production functions resulting in different substitution possibilities: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36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3600" smtClean="0"/>
              <a:t>ie: In mowing lawns, hard to substitute away from lawn mowers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en-US" sz="1800" smtClean="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3600" smtClean="0"/>
              <a:t>In general, it is easier to substitute away from an input when it is abundant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36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3600" smtClean="0"/>
              <a:t>This is shown on the isoquant curve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A72787-D8E1-417F-AE42-2A92053C225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CA" altLang="en-US" sz="1400"/>
          </a:p>
        </p:txBody>
      </p:sp>
      <p:sp>
        <p:nvSpPr>
          <p:cNvPr id="49155" name="Line 2"/>
          <p:cNvSpPr>
            <a:spLocks noChangeShapeType="1"/>
          </p:cNvSpPr>
          <p:nvPr/>
        </p:nvSpPr>
        <p:spPr bwMode="auto">
          <a:xfrm>
            <a:off x="914400" y="6396038"/>
            <a:ext cx="6477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56" name="Line 3"/>
          <p:cNvSpPr>
            <a:spLocks noChangeShapeType="1"/>
          </p:cNvSpPr>
          <p:nvPr/>
        </p:nvSpPr>
        <p:spPr bwMode="auto">
          <a:xfrm flipV="1">
            <a:off x="914400" y="1062038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57" name="Arc 5"/>
          <p:cNvSpPr>
            <a:spLocks/>
          </p:cNvSpPr>
          <p:nvPr/>
        </p:nvSpPr>
        <p:spPr bwMode="auto">
          <a:xfrm>
            <a:off x="1371600" y="2519363"/>
            <a:ext cx="2973388" cy="3119437"/>
          </a:xfrm>
          <a:custGeom>
            <a:avLst/>
            <a:gdLst>
              <a:gd name="T0" fmla="*/ 2147483646 w 21584"/>
              <a:gd name="T1" fmla="*/ 2147483646 h 21502"/>
              <a:gd name="T2" fmla="*/ 0 w 21584"/>
              <a:gd name="T3" fmla="*/ 2147483646 h 21502"/>
              <a:gd name="T4" fmla="*/ 2147483646 w 21584"/>
              <a:gd name="T5" fmla="*/ 0 h 21502"/>
              <a:gd name="T6" fmla="*/ 0 60000 65536"/>
              <a:gd name="T7" fmla="*/ 0 60000 65536"/>
              <a:gd name="T8" fmla="*/ 0 60000 65536"/>
              <a:gd name="T9" fmla="*/ 0 w 21584"/>
              <a:gd name="T10" fmla="*/ 0 h 21502"/>
              <a:gd name="T11" fmla="*/ 21584 w 21584"/>
              <a:gd name="T12" fmla="*/ 21502 h 215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4" h="21502" fill="none" extrusionOk="0">
                <a:moveTo>
                  <a:pt x="19532" y="21502"/>
                </a:moveTo>
                <a:cubicBezTo>
                  <a:pt x="8765" y="20475"/>
                  <a:pt x="418" y="11642"/>
                  <a:pt x="0" y="834"/>
                </a:cubicBezTo>
              </a:path>
              <a:path w="21584" h="21502" stroke="0" extrusionOk="0">
                <a:moveTo>
                  <a:pt x="19532" y="21502"/>
                </a:moveTo>
                <a:cubicBezTo>
                  <a:pt x="8765" y="20475"/>
                  <a:pt x="418" y="11642"/>
                  <a:pt x="0" y="834"/>
                </a:cubicBezTo>
                <a:lnTo>
                  <a:pt x="21584" y="0"/>
                </a:lnTo>
                <a:lnTo>
                  <a:pt x="19532" y="2150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58" name="Line 10"/>
          <p:cNvSpPr>
            <a:spLocks noChangeShapeType="1"/>
          </p:cNvSpPr>
          <p:nvPr/>
        </p:nvSpPr>
        <p:spPr bwMode="auto">
          <a:xfrm>
            <a:off x="1143000" y="2514600"/>
            <a:ext cx="8382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3404" name="Line 12"/>
          <p:cNvSpPr>
            <a:spLocks noChangeShapeType="1"/>
          </p:cNvSpPr>
          <p:nvPr/>
        </p:nvSpPr>
        <p:spPr bwMode="auto">
          <a:xfrm flipH="1">
            <a:off x="1676400" y="25908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3405" name="Line 13"/>
          <p:cNvSpPr>
            <a:spLocks noChangeShapeType="1"/>
          </p:cNvSpPr>
          <p:nvPr/>
        </p:nvSpPr>
        <p:spPr bwMode="auto">
          <a:xfrm flipH="1">
            <a:off x="3352800" y="44196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3406" name="Text Box 14"/>
          <p:cNvSpPr txBox="1">
            <a:spLocks noChangeArrowheads="1"/>
          </p:cNvSpPr>
          <p:nvPr/>
        </p:nvSpPr>
        <p:spPr bwMode="auto">
          <a:xfrm>
            <a:off x="1371600" y="76200"/>
            <a:ext cx="4114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MRTS</a:t>
            </a:r>
            <a:r>
              <a:rPr lang="en-GB" altLang="en-US" b="1" baseline="-25000">
                <a:latin typeface="Times New Roman" panose="02020603050405020304" pitchFamily="18" charset="0"/>
              </a:rPr>
              <a:t>L,K</a:t>
            </a:r>
            <a:r>
              <a:rPr lang="en-GB" altLang="en-US" b="1">
                <a:latin typeface="Times New Roman" panose="02020603050405020304" pitchFamily="18" charset="0"/>
              </a:rPr>
              <a:t> is high; labour is scarce so a little more labour frees up a lot of capital</a:t>
            </a:r>
          </a:p>
        </p:txBody>
      </p:sp>
      <p:sp>
        <p:nvSpPr>
          <p:cNvPr id="49162" name="Text Box 18"/>
          <p:cNvSpPr txBox="1">
            <a:spLocks noChangeArrowheads="1"/>
          </p:cNvSpPr>
          <p:nvPr/>
        </p:nvSpPr>
        <p:spPr bwMode="auto">
          <a:xfrm>
            <a:off x="517525" y="798513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49163" name="Text Box 19"/>
          <p:cNvSpPr txBox="1">
            <a:spLocks noChangeArrowheads="1"/>
          </p:cNvSpPr>
          <p:nvPr/>
        </p:nvSpPr>
        <p:spPr bwMode="auto">
          <a:xfrm>
            <a:off x="7315200" y="63198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49164" name="Line 20"/>
          <p:cNvSpPr>
            <a:spLocks noChangeShapeType="1"/>
          </p:cNvSpPr>
          <p:nvPr/>
        </p:nvSpPr>
        <p:spPr bwMode="auto">
          <a:xfrm>
            <a:off x="2362200" y="5029200"/>
            <a:ext cx="19050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9165" name="Text Box 21"/>
          <p:cNvSpPr txBox="1">
            <a:spLocks noChangeArrowheads="1"/>
          </p:cNvSpPr>
          <p:nvPr/>
        </p:nvSpPr>
        <p:spPr bwMode="auto">
          <a:xfrm>
            <a:off x="1371600" y="32146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9166" name="Text Box 22"/>
          <p:cNvSpPr txBox="1">
            <a:spLocks noChangeArrowheads="1"/>
          </p:cNvSpPr>
          <p:nvPr/>
        </p:nvSpPr>
        <p:spPr bwMode="auto">
          <a:xfrm>
            <a:off x="3063875" y="4967288"/>
            <a:ext cx="3968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43415" name="Text Box 23"/>
          <p:cNvSpPr txBox="1">
            <a:spLocks noChangeArrowheads="1"/>
          </p:cNvSpPr>
          <p:nvPr/>
        </p:nvSpPr>
        <p:spPr bwMode="auto">
          <a:xfrm>
            <a:off x="5486400" y="2971800"/>
            <a:ext cx="34290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MRTS</a:t>
            </a:r>
            <a:r>
              <a:rPr lang="en-GB" altLang="en-US" b="1" baseline="-25000">
                <a:latin typeface="Times New Roman" panose="02020603050405020304" pitchFamily="18" charset="0"/>
              </a:rPr>
              <a:t>L,K</a:t>
            </a:r>
            <a:r>
              <a:rPr lang="en-GB" altLang="en-US" b="1">
                <a:latin typeface="Times New Roman" panose="02020603050405020304" pitchFamily="18" charset="0"/>
              </a:rPr>
              <a:t> is low; labour is abundant so a little more labour barely affects the need for capital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3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3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3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3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404" grpId="0" animBg="1"/>
      <p:bldP spid="443405" grpId="0" animBg="1"/>
      <p:bldP spid="443406" grpId="0"/>
      <p:bldP spid="4434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4EA840-7FA5-4C5B-BB9C-5C4F509EA55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CA" altLang="en-US" sz="1400"/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0" y="304800"/>
            <a:ext cx="784860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u="sng">
                <a:latin typeface="Tahoma" panose="020B0604030504040204" pitchFamily="34" charset="0"/>
              </a:rPr>
              <a:t>MRTS Example</a:t>
            </a:r>
            <a:endParaRPr lang="en-US" altLang="en-US" sz="60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746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Let Q=4LK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MP</a:t>
            </a:r>
            <a:r>
              <a:rPr lang="en-US" altLang="en-US" sz="2800" i="1" baseline="-25000">
                <a:latin typeface="Tahoma" panose="020B0604030504040204" pitchFamily="34" charset="0"/>
              </a:rPr>
              <a:t>L</a:t>
            </a:r>
            <a:r>
              <a:rPr lang="en-US" altLang="en-US" sz="2800" i="1">
                <a:latin typeface="Tahoma" panose="020B0604030504040204" pitchFamily="34" charset="0"/>
              </a:rPr>
              <a:t>=4K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ahoma" panose="020B0604030504040204" pitchFamily="34" charset="0"/>
              </a:rPr>
              <a:t>MP</a:t>
            </a:r>
            <a:r>
              <a:rPr lang="en-US" altLang="en-US" sz="2800" i="1" baseline="-25000">
                <a:latin typeface="Tahoma" panose="020B0604030504040204" pitchFamily="34" charset="0"/>
              </a:rPr>
              <a:t>K</a:t>
            </a:r>
            <a:r>
              <a:rPr lang="en-US" altLang="en-US" sz="2800" i="1">
                <a:latin typeface="Tahoma" panose="020B0604030504040204" pitchFamily="34" charset="0"/>
              </a:rPr>
              <a:t>=4L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MRTS</a:t>
            </a:r>
            <a:r>
              <a:rPr lang="en-US" altLang="en-US" sz="2800" baseline="-25000">
                <a:latin typeface="Tahoma" panose="020B0604030504040204" pitchFamily="34" charset="0"/>
              </a:rPr>
              <a:t>L,K </a:t>
            </a:r>
            <a:r>
              <a:rPr lang="en-US" altLang="en-US" sz="2800">
                <a:latin typeface="Tahoma" panose="020B0604030504040204" pitchFamily="34" charset="0"/>
              </a:rPr>
              <a:t>=K/L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Show diminishing MRTS when Q=16.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When Q=16, (L,K)=(1,4), (2,2), (4,1)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MRTS(1,4)=4/1=4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MRTS(2,2)=2/2=1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MRTS(4,1)=1/4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 baseline="-25000">
              <a:latin typeface="Tahom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>
                <a:latin typeface="Tahoma" panose="020B060403050404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8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8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8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8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82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8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82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8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82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8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82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82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82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82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827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9577AA-61AD-41C7-8B73-A5650EF7800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CA" altLang="en-US" sz="1400"/>
          </a:p>
        </p:txBody>
      </p:sp>
      <p:sp>
        <p:nvSpPr>
          <p:cNvPr id="51203" name="Line 2"/>
          <p:cNvSpPr>
            <a:spLocks noChangeShapeType="1"/>
          </p:cNvSpPr>
          <p:nvPr/>
        </p:nvSpPr>
        <p:spPr bwMode="auto">
          <a:xfrm>
            <a:off x="914400" y="6396038"/>
            <a:ext cx="6477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4" name="Line 3"/>
          <p:cNvSpPr>
            <a:spLocks noChangeShapeType="1"/>
          </p:cNvSpPr>
          <p:nvPr/>
        </p:nvSpPr>
        <p:spPr bwMode="auto">
          <a:xfrm flipV="1">
            <a:off x="914400" y="1062038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05" name="Arc 5"/>
          <p:cNvSpPr>
            <a:spLocks/>
          </p:cNvSpPr>
          <p:nvPr/>
        </p:nvSpPr>
        <p:spPr bwMode="auto">
          <a:xfrm rot="-150320">
            <a:off x="1476375" y="2824163"/>
            <a:ext cx="2973388" cy="3119437"/>
          </a:xfrm>
          <a:custGeom>
            <a:avLst/>
            <a:gdLst>
              <a:gd name="T0" fmla="*/ 2147483646 w 21584"/>
              <a:gd name="T1" fmla="*/ 2147483646 h 21502"/>
              <a:gd name="T2" fmla="*/ 0 w 21584"/>
              <a:gd name="T3" fmla="*/ 2147483646 h 21502"/>
              <a:gd name="T4" fmla="*/ 2147483646 w 21584"/>
              <a:gd name="T5" fmla="*/ 0 h 21502"/>
              <a:gd name="T6" fmla="*/ 0 60000 65536"/>
              <a:gd name="T7" fmla="*/ 0 60000 65536"/>
              <a:gd name="T8" fmla="*/ 0 60000 65536"/>
              <a:gd name="T9" fmla="*/ 0 w 21584"/>
              <a:gd name="T10" fmla="*/ 0 h 21502"/>
              <a:gd name="T11" fmla="*/ 21584 w 21584"/>
              <a:gd name="T12" fmla="*/ 21502 h 215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4" h="21502" fill="none" extrusionOk="0">
                <a:moveTo>
                  <a:pt x="19532" y="21502"/>
                </a:moveTo>
                <a:cubicBezTo>
                  <a:pt x="8765" y="20475"/>
                  <a:pt x="418" y="11642"/>
                  <a:pt x="0" y="834"/>
                </a:cubicBezTo>
              </a:path>
              <a:path w="21584" h="21502" stroke="0" extrusionOk="0">
                <a:moveTo>
                  <a:pt x="19532" y="21502"/>
                </a:moveTo>
                <a:cubicBezTo>
                  <a:pt x="8765" y="20475"/>
                  <a:pt x="418" y="11642"/>
                  <a:pt x="0" y="834"/>
                </a:cubicBezTo>
                <a:lnTo>
                  <a:pt x="21584" y="0"/>
                </a:lnTo>
                <a:lnTo>
                  <a:pt x="19532" y="2150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3404" name="Line 12"/>
          <p:cNvSpPr>
            <a:spLocks noChangeShapeType="1"/>
          </p:cNvSpPr>
          <p:nvPr/>
        </p:nvSpPr>
        <p:spPr bwMode="auto">
          <a:xfrm flipH="1">
            <a:off x="1676400" y="25908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3405" name="Line 13"/>
          <p:cNvSpPr>
            <a:spLocks noChangeShapeType="1"/>
          </p:cNvSpPr>
          <p:nvPr/>
        </p:nvSpPr>
        <p:spPr bwMode="auto">
          <a:xfrm flipH="1">
            <a:off x="3657600" y="48006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3406" name="Text Box 14"/>
          <p:cNvSpPr txBox="1">
            <a:spLocks noChangeArrowheads="1"/>
          </p:cNvSpPr>
          <p:nvPr/>
        </p:nvSpPr>
        <p:spPr bwMode="auto">
          <a:xfrm>
            <a:off x="1295400" y="1828800"/>
            <a:ext cx="411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MRTS</a:t>
            </a:r>
            <a:r>
              <a:rPr lang="en-GB" altLang="en-US" b="1" baseline="-25000">
                <a:latin typeface="Times New Roman" panose="02020603050405020304" pitchFamily="18" charset="0"/>
              </a:rPr>
              <a:t>L,K</a:t>
            </a:r>
            <a:r>
              <a:rPr lang="en-GB" altLang="en-US" b="1">
                <a:latin typeface="Times New Roman" panose="02020603050405020304" pitchFamily="18" charset="0"/>
              </a:rPr>
              <a:t> =4</a:t>
            </a:r>
          </a:p>
        </p:txBody>
      </p:sp>
      <p:sp>
        <p:nvSpPr>
          <p:cNvPr id="51209" name="Text Box 18"/>
          <p:cNvSpPr txBox="1">
            <a:spLocks noChangeArrowheads="1"/>
          </p:cNvSpPr>
          <p:nvPr/>
        </p:nvSpPr>
        <p:spPr bwMode="auto">
          <a:xfrm>
            <a:off x="517525" y="798513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51210" name="Text Box 19"/>
          <p:cNvSpPr txBox="1">
            <a:spLocks noChangeArrowheads="1"/>
          </p:cNvSpPr>
          <p:nvPr/>
        </p:nvSpPr>
        <p:spPr bwMode="auto">
          <a:xfrm>
            <a:off x="7315200" y="63198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51211" name="Text Box 21"/>
          <p:cNvSpPr txBox="1">
            <a:spLocks noChangeArrowheads="1"/>
          </p:cNvSpPr>
          <p:nvPr/>
        </p:nvSpPr>
        <p:spPr bwMode="auto">
          <a:xfrm>
            <a:off x="1219200" y="27432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1212" name="Text Box 22"/>
          <p:cNvSpPr txBox="1">
            <a:spLocks noChangeArrowheads="1"/>
          </p:cNvSpPr>
          <p:nvPr/>
        </p:nvSpPr>
        <p:spPr bwMode="auto">
          <a:xfrm>
            <a:off x="1905000" y="43434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443415" name="Text Box 23"/>
          <p:cNvSpPr txBox="1">
            <a:spLocks noChangeArrowheads="1"/>
          </p:cNvSpPr>
          <p:nvPr/>
        </p:nvSpPr>
        <p:spPr bwMode="auto">
          <a:xfrm>
            <a:off x="5257800" y="4191000"/>
            <a:ext cx="342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MRTS</a:t>
            </a:r>
            <a:r>
              <a:rPr lang="en-GB" altLang="en-US" b="1" baseline="-25000">
                <a:latin typeface="Times New Roman" panose="02020603050405020304" pitchFamily="18" charset="0"/>
              </a:rPr>
              <a:t>L,K</a:t>
            </a:r>
            <a:r>
              <a:rPr lang="en-GB" altLang="en-US" b="1">
                <a:latin typeface="Times New Roman" panose="02020603050405020304" pitchFamily="18" charset="0"/>
              </a:rPr>
              <a:t> =1/4</a:t>
            </a:r>
          </a:p>
        </p:txBody>
      </p:sp>
      <p:sp>
        <p:nvSpPr>
          <p:cNvPr id="51214" name="Text Box 12"/>
          <p:cNvSpPr txBox="1">
            <a:spLocks noChangeArrowheads="1"/>
          </p:cNvSpPr>
          <p:nvPr/>
        </p:nvSpPr>
        <p:spPr bwMode="auto">
          <a:xfrm>
            <a:off x="457200" y="2971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51215" name="Text Box 12"/>
          <p:cNvSpPr txBox="1">
            <a:spLocks noChangeArrowheads="1"/>
          </p:cNvSpPr>
          <p:nvPr/>
        </p:nvSpPr>
        <p:spPr bwMode="auto">
          <a:xfrm>
            <a:off x="501650" y="4495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1216" name="Text Box 12"/>
          <p:cNvSpPr txBox="1">
            <a:spLocks noChangeArrowheads="1"/>
          </p:cNvSpPr>
          <p:nvPr/>
        </p:nvSpPr>
        <p:spPr bwMode="auto">
          <a:xfrm>
            <a:off x="501650" y="5562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217" name="Text Box 22"/>
          <p:cNvSpPr txBox="1">
            <a:spLocks noChangeArrowheads="1"/>
          </p:cNvSpPr>
          <p:nvPr/>
        </p:nvSpPr>
        <p:spPr bwMode="auto">
          <a:xfrm>
            <a:off x="3260725" y="5334000"/>
            <a:ext cx="396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anose="02020603050405020304" pitchFamily="18" charset="0"/>
              </a:rPr>
              <a:t>•</a:t>
            </a:r>
          </a:p>
        </p:txBody>
      </p:sp>
      <p:sp>
        <p:nvSpPr>
          <p:cNvPr id="51218" name="Text Box 12"/>
          <p:cNvSpPr txBox="1">
            <a:spLocks noChangeArrowheads="1"/>
          </p:cNvSpPr>
          <p:nvPr/>
        </p:nvSpPr>
        <p:spPr bwMode="auto">
          <a:xfrm>
            <a:off x="1339850" y="640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219" name="Text Box 12"/>
          <p:cNvSpPr txBox="1">
            <a:spLocks noChangeArrowheads="1"/>
          </p:cNvSpPr>
          <p:nvPr/>
        </p:nvSpPr>
        <p:spPr bwMode="auto">
          <a:xfrm>
            <a:off x="2025650" y="640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1220" name="Text Box 12"/>
          <p:cNvSpPr txBox="1">
            <a:spLocks noChangeArrowheads="1"/>
          </p:cNvSpPr>
          <p:nvPr/>
        </p:nvSpPr>
        <p:spPr bwMode="auto">
          <a:xfrm>
            <a:off x="3244850" y="640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3886200" y="3276600"/>
            <a:ext cx="3429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MRTS</a:t>
            </a:r>
            <a:r>
              <a:rPr lang="en-GB" altLang="en-US" b="1" baseline="-25000">
                <a:latin typeface="Times New Roman" panose="02020603050405020304" pitchFamily="18" charset="0"/>
              </a:rPr>
              <a:t>L,K</a:t>
            </a:r>
            <a:r>
              <a:rPr lang="en-GB" altLang="en-US" b="1">
                <a:latin typeface="Times New Roman" panose="02020603050405020304" pitchFamily="18" charset="0"/>
              </a:rPr>
              <a:t> =1</a:t>
            </a:r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 flipH="1">
            <a:off x="2362200" y="38862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1223" name="Text Box 12"/>
          <p:cNvSpPr txBox="1">
            <a:spLocks noChangeArrowheads="1"/>
          </p:cNvSpPr>
          <p:nvPr/>
        </p:nvSpPr>
        <p:spPr bwMode="auto">
          <a:xfrm>
            <a:off x="4343400" y="5638800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Q=16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3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3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3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3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3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404" grpId="0" animBg="1"/>
      <p:bldP spid="443405" grpId="0" animBg="1"/>
      <p:bldP spid="443406" grpId="0"/>
      <p:bldP spid="443415" grpId="0"/>
      <p:bldP spid="24" grpId="0"/>
      <p:bldP spid="2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8D4032-5B84-4871-8FD1-874BB08D75A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CA" altLang="en-US" sz="1400"/>
          </a:p>
        </p:txBody>
      </p:sp>
      <p:sp>
        <p:nvSpPr>
          <p:cNvPr id="52227" name="Line 2"/>
          <p:cNvSpPr>
            <a:spLocks noChangeShapeType="1"/>
          </p:cNvSpPr>
          <p:nvPr/>
        </p:nvSpPr>
        <p:spPr bwMode="auto">
          <a:xfrm>
            <a:off x="914400" y="6396038"/>
            <a:ext cx="6477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28" name="Line 3"/>
          <p:cNvSpPr>
            <a:spLocks noChangeShapeType="1"/>
          </p:cNvSpPr>
          <p:nvPr/>
        </p:nvSpPr>
        <p:spPr bwMode="auto">
          <a:xfrm flipV="1">
            <a:off x="914400" y="1062038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29" name="Arc 4"/>
          <p:cNvSpPr>
            <a:spLocks/>
          </p:cNvSpPr>
          <p:nvPr/>
        </p:nvSpPr>
        <p:spPr bwMode="auto">
          <a:xfrm rot="-2386550">
            <a:off x="2741613" y="609600"/>
            <a:ext cx="3203575" cy="6477000"/>
          </a:xfrm>
          <a:custGeom>
            <a:avLst/>
            <a:gdLst>
              <a:gd name="T0" fmla="*/ 2147483646 w 21600"/>
              <a:gd name="T1" fmla="*/ 2147483646 h 21871"/>
              <a:gd name="T2" fmla="*/ 2147483646 w 21600"/>
              <a:gd name="T3" fmla="*/ 0 h 21871"/>
              <a:gd name="T4" fmla="*/ 2147483646 w 21600"/>
              <a:gd name="T5" fmla="*/ 2147483646 h 21871"/>
              <a:gd name="T6" fmla="*/ 0 60000 65536"/>
              <a:gd name="T7" fmla="*/ 0 60000 65536"/>
              <a:gd name="T8" fmla="*/ 0 60000 65536"/>
              <a:gd name="T9" fmla="*/ 0 w 21600"/>
              <a:gd name="T10" fmla="*/ 0 h 21871"/>
              <a:gd name="T11" fmla="*/ 21600 w 21600"/>
              <a:gd name="T12" fmla="*/ 21871 h 218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71" fill="none" extrusionOk="0">
                <a:moveTo>
                  <a:pt x="14901" y="21870"/>
                </a:moveTo>
                <a:cubicBezTo>
                  <a:pt x="6013" y="18971"/>
                  <a:pt x="0" y="10684"/>
                  <a:pt x="0" y="1336"/>
                </a:cubicBezTo>
                <a:cubicBezTo>
                  <a:pt x="-1" y="890"/>
                  <a:pt x="13" y="444"/>
                  <a:pt x="41" y="0"/>
                </a:cubicBezTo>
              </a:path>
              <a:path w="21600" h="21871" stroke="0" extrusionOk="0">
                <a:moveTo>
                  <a:pt x="14901" y="21870"/>
                </a:moveTo>
                <a:cubicBezTo>
                  <a:pt x="6013" y="18971"/>
                  <a:pt x="0" y="10684"/>
                  <a:pt x="0" y="1336"/>
                </a:cubicBezTo>
                <a:cubicBezTo>
                  <a:pt x="-1" y="890"/>
                  <a:pt x="13" y="444"/>
                  <a:pt x="41" y="0"/>
                </a:cubicBezTo>
                <a:lnTo>
                  <a:pt x="21600" y="1336"/>
                </a:lnTo>
                <a:lnTo>
                  <a:pt x="14901" y="2187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4422" name="Line 6"/>
          <p:cNvSpPr>
            <a:spLocks noChangeShapeType="1"/>
          </p:cNvSpPr>
          <p:nvPr/>
        </p:nvSpPr>
        <p:spPr bwMode="auto">
          <a:xfrm flipH="1">
            <a:off x="1447800" y="1752600"/>
            <a:ext cx="1600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4424" name="Text Box 8"/>
          <p:cNvSpPr txBox="1">
            <a:spLocks noChangeArrowheads="1"/>
          </p:cNvSpPr>
          <p:nvPr/>
        </p:nvSpPr>
        <p:spPr bwMode="auto">
          <a:xfrm>
            <a:off x="1371600" y="609600"/>
            <a:ext cx="693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When input substitution is easy, isoquants are nearly straight lines</a:t>
            </a:r>
          </a:p>
        </p:txBody>
      </p:sp>
      <p:sp>
        <p:nvSpPr>
          <p:cNvPr id="52232" name="Text Box 9"/>
          <p:cNvSpPr txBox="1">
            <a:spLocks noChangeArrowheads="1"/>
          </p:cNvSpPr>
          <p:nvPr/>
        </p:nvSpPr>
        <p:spPr bwMode="auto">
          <a:xfrm>
            <a:off x="517525" y="798513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52233" name="Text Box 10"/>
          <p:cNvSpPr txBox="1">
            <a:spLocks noChangeArrowheads="1"/>
          </p:cNvSpPr>
          <p:nvPr/>
        </p:nvSpPr>
        <p:spPr bwMode="auto">
          <a:xfrm>
            <a:off x="7315200" y="63198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52234" name="Arc 16"/>
          <p:cNvSpPr>
            <a:spLocks/>
          </p:cNvSpPr>
          <p:nvPr/>
        </p:nvSpPr>
        <p:spPr bwMode="auto">
          <a:xfrm>
            <a:off x="1828800" y="2819400"/>
            <a:ext cx="3962400" cy="2971800"/>
          </a:xfrm>
          <a:custGeom>
            <a:avLst/>
            <a:gdLst>
              <a:gd name="T0" fmla="*/ 2147483646 w 24527"/>
              <a:gd name="T1" fmla="*/ 2147483646 h 21600"/>
              <a:gd name="T2" fmla="*/ 0 w 24527"/>
              <a:gd name="T3" fmla="*/ 2147483646 h 21600"/>
              <a:gd name="T4" fmla="*/ 2147483646 w 24527"/>
              <a:gd name="T5" fmla="*/ 0 h 21600"/>
              <a:gd name="T6" fmla="*/ 0 60000 65536"/>
              <a:gd name="T7" fmla="*/ 0 60000 65536"/>
              <a:gd name="T8" fmla="*/ 0 60000 65536"/>
              <a:gd name="T9" fmla="*/ 0 w 24527"/>
              <a:gd name="T10" fmla="*/ 0 h 21600"/>
              <a:gd name="T11" fmla="*/ 24527 w 2452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527" h="21600" fill="none" extrusionOk="0">
                <a:moveTo>
                  <a:pt x="24526" y="21398"/>
                </a:moveTo>
                <a:cubicBezTo>
                  <a:pt x="23551" y="21532"/>
                  <a:pt x="22568" y="21599"/>
                  <a:pt x="21584" y="21600"/>
                </a:cubicBezTo>
                <a:cubicBezTo>
                  <a:pt x="9979" y="21600"/>
                  <a:pt x="448" y="12430"/>
                  <a:pt x="0" y="834"/>
                </a:cubicBezTo>
              </a:path>
              <a:path w="24527" h="21600" stroke="0" extrusionOk="0">
                <a:moveTo>
                  <a:pt x="24526" y="21398"/>
                </a:moveTo>
                <a:cubicBezTo>
                  <a:pt x="23551" y="21532"/>
                  <a:pt x="22568" y="21599"/>
                  <a:pt x="21584" y="21600"/>
                </a:cubicBezTo>
                <a:cubicBezTo>
                  <a:pt x="9979" y="21600"/>
                  <a:pt x="448" y="12430"/>
                  <a:pt x="0" y="834"/>
                </a:cubicBezTo>
                <a:lnTo>
                  <a:pt x="21584" y="0"/>
                </a:lnTo>
                <a:lnTo>
                  <a:pt x="24526" y="21398"/>
                </a:lnTo>
                <a:close/>
              </a:path>
            </a:pathLst>
          </a:cu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44433" name="Text Box 17"/>
          <p:cNvSpPr txBox="1">
            <a:spLocks noChangeArrowheads="1"/>
          </p:cNvSpPr>
          <p:nvPr/>
        </p:nvSpPr>
        <p:spPr bwMode="auto">
          <a:xfrm>
            <a:off x="2514600" y="2057400"/>
            <a:ext cx="6934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anose="02020603050405020304" pitchFamily="18" charset="0"/>
              </a:rPr>
              <a:t>When input substitution is hard when inputs are scarce, isoquants are more L-shaped</a:t>
            </a:r>
          </a:p>
        </p:txBody>
      </p:sp>
      <p:sp>
        <p:nvSpPr>
          <p:cNvPr id="444434" name="Line 18"/>
          <p:cNvSpPr>
            <a:spLocks noChangeShapeType="1"/>
          </p:cNvSpPr>
          <p:nvPr/>
        </p:nvSpPr>
        <p:spPr bwMode="auto">
          <a:xfrm flipH="1">
            <a:off x="2438400" y="3352800"/>
            <a:ext cx="1600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7" name="Line 19"/>
          <p:cNvSpPr>
            <a:spLocks noChangeShapeType="1"/>
          </p:cNvSpPr>
          <p:nvPr/>
        </p:nvSpPr>
        <p:spPr bwMode="auto">
          <a:xfrm>
            <a:off x="914400" y="3429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8" name="Line 20"/>
          <p:cNvSpPr>
            <a:spLocks noChangeShapeType="1"/>
          </p:cNvSpPr>
          <p:nvPr/>
        </p:nvSpPr>
        <p:spPr bwMode="auto">
          <a:xfrm>
            <a:off x="1905000" y="34290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39" name="Line 21"/>
          <p:cNvSpPr>
            <a:spLocks noChangeShapeType="1"/>
          </p:cNvSpPr>
          <p:nvPr/>
        </p:nvSpPr>
        <p:spPr bwMode="auto">
          <a:xfrm>
            <a:off x="2743200" y="41910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0" name="Line 22"/>
          <p:cNvSpPr>
            <a:spLocks noChangeShapeType="1"/>
          </p:cNvSpPr>
          <p:nvPr/>
        </p:nvSpPr>
        <p:spPr bwMode="auto">
          <a:xfrm>
            <a:off x="914400" y="41910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1" name="Line 23"/>
          <p:cNvSpPr>
            <a:spLocks noChangeShapeType="1"/>
          </p:cNvSpPr>
          <p:nvPr/>
        </p:nvSpPr>
        <p:spPr bwMode="auto">
          <a:xfrm>
            <a:off x="914400" y="4800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2242" name="Text Box 24"/>
          <p:cNvSpPr txBox="1">
            <a:spLocks noChangeArrowheads="1"/>
          </p:cNvSpPr>
          <p:nvPr/>
        </p:nvSpPr>
        <p:spPr bwMode="auto">
          <a:xfrm>
            <a:off x="1712913" y="63246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55</a:t>
            </a:r>
          </a:p>
        </p:txBody>
      </p:sp>
      <p:sp>
        <p:nvSpPr>
          <p:cNvPr id="52243" name="Text Box 25"/>
          <p:cNvSpPr txBox="1">
            <a:spLocks noChangeArrowheads="1"/>
          </p:cNvSpPr>
          <p:nvPr/>
        </p:nvSpPr>
        <p:spPr bwMode="auto">
          <a:xfrm>
            <a:off x="2482850" y="63246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100</a:t>
            </a:r>
          </a:p>
        </p:txBody>
      </p:sp>
      <p:sp>
        <p:nvSpPr>
          <p:cNvPr id="52244" name="Text Box 26"/>
          <p:cNvSpPr txBox="1">
            <a:spLocks noChangeArrowheads="1"/>
          </p:cNvSpPr>
          <p:nvPr/>
        </p:nvSpPr>
        <p:spPr bwMode="auto">
          <a:xfrm>
            <a:off x="228600" y="3200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170</a:t>
            </a:r>
          </a:p>
        </p:txBody>
      </p:sp>
      <p:sp>
        <p:nvSpPr>
          <p:cNvPr id="52245" name="Text Box 27"/>
          <p:cNvSpPr txBox="1">
            <a:spLocks noChangeArrowheads="1"/>
          </p:cNvSpPr>
          <p:nvPr/>
        </p:nvSpPr>
        <p:spPr bwMode="auto">
          <a:xfrm>
            <a:off x="228600" y="39624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130</a:t>
            </a:r>
          </a:p>
        </p:txBody>
      </p:sp>
      <p:sp>
        <p:nvSpPr>
          <p:cNvPr id="52246" name="Text Box 28"/>
          <p:cNvSpPr txBox="1">
            <a:spLocks noChangeArrowheads="1"/>
          </p:cNvSpPr>
          <p:nvPr/>
        </p:nvSpPr>
        <p:spPr bwMode="auto">
          <a:xfrm>
            <a:off x="228600" y="4572000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4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4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4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4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22" grpId="0" animBg="1"/>
      <p:bldP spid="444424" grpId="0"/>
      <p:bldP spid="444433" grpId="0"/>
      <p:bldP spid="44443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F97795-8EF7-47CC-B060-A13C3C92CEE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CA" altLang="en-US" sz="1400"/>
          </a:p>
        </p:txBody>
      </p:sp>
      <p:sp>
        <p:nvSpPr>
          <p:cNvPr id="53251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"/>
            <a:ext cx="7086600" cy="892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Returns To Scale</a:t>
            </a: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Arial Narrow" panose="020B0606020202030204" pitchFamily="34" charset="0"/>
              </a:rPr>
              <a:t>How much will output increase when ALL inputs increase by a particular amount?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>
                <a:latin typeface="Arial Narrow" panose="020B0606020202030204" pitchFamily="34" charset="0"/>
              </a:rPr>
              <a:t>         RTS = [%</a:t>
            </a:r>
            <a:r>
              <a:rPr lang="en-US" altLang="en-US">
                <a:latin typeface="Arial Narrow" panose="020B0606020202030204" pitchFamily="34" charset="0"/>
                <a:sym typeface="Symbol" panose="05050102010706020507" pitchFamily="18" charset="2"/>
              </a:rPr>
              <a:t></a:t>
            </a:r>
            <a:r>
              <a:rPr lang="en-US" altLang="en-US">
                <a:latin typeface="Arial Narrow" panose="020B0606020202030204" pitchFamily="34" charset="0"/>
              </a:rPr>
              <a:t>Q]/[%</a:t>
            </a:r>
            <a:r>
              <a:rPr lang="en-US" altLang="en-US">
                <a:latin typeface="Arial Narrow" panose="020B0606020202030204" pitchFamily="34" charset="0"/>
                <a:sym typeface="Symbol" panose="05050102010706020507" pitchFamily="18" charset="2"/>
              </a:rPr>
              <a:t></a:t>
            </a:r>
            <a:r>
              <a:rPr lang="en-US" altLang="en-US">
                <a:latin typeface="Arial Narrow" panose="020B0606020202030204" pitchFamily="34" charset="0"/>
              </a:rPr>
              <a:t>(all inputs)]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Arial Narrow" panose="020B0606020202030204" pitchFamily="34" charset="0"/>
            </a:endParaRPr>
          </a:p>
        </p:txBody>
      </p:sp>
      <p:sp>
        <p:nvSpPr>
          <p:cNvPr id="456708" name="Text Box 4"/>
          <p:cNvSpPr txBox="1">
            <a:spLocks noChangeArrowheads="1"/>
          </p:cNvSpPr>
          <p:nvPr/>
        </p:nvSpPr>
        <p:spPr bwMode="auto">
          <a:xfrm>
            <a:off x="323850" y="2819400"/>
            <a:ext cx="8382000" cy="472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Arial Narrow" panose="020B0606020202030204" pitchFamily="34" charset="0"/>
              </a:rPr>
              <a:t>1% increase in inputs =&gt;  more than 1% increase in output, </a:t>
            </a:r>
            <a:r>
              <a:rPr lang="en-US" altLang="en-US" b="1">
                <a:latin typeface="Arial Narrow" panose="020B0606020202030204" pitchFamily="34" charset="0"/>
              </a:rPr>
              <a:t>increasing returns to scale</a:t>
            </a:r>
            <a:r>
              <a:rPr lang="en-US" altLang="en-US">
                <a:latin typeface="Arial Narrow" panose="020B060602020203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Arial Narrow" panose="020B0606020202030204" pitchFamily="34" charset="0"/>
              </a:rPr>
              <a:t>1% increase in inputs =&gt; 1% increase in output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latin typeface="Arial Narrow" panose="020B0606020202030204" pitchFamily="34" charset="0"/>
              </a:rPr>
              <a:t>constant returns to scale</a:t>
            </a:r>
            <a:r>
              <a:rPr lang="en-US" altLang="en-US">
                <a:latin typeface="Arial Narrow" panose="020B060602020203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latin typeface="Arial Narrow" panose="020B0606020202030204" pitchFamily="34" charset="0"/>
              </a:rPr>
              <a:t>1% increase in inputs =&gt; a less than 1% increase in output, </a:t>
            </a:r>
            <a:r>
              <a:rPr lang="en-US" altLang="en-US" b="1">
                <a:latin typeface="Arial Narrow" panose="020B0606020202030204" pitchFamily="34" charset="0"/>
              </a:rPr>
              <a:t>decreasing returns to scale</a:t>
            </a:r>
            <a:r>
              <a:rPr lang="en-US" altLang="en-US">
                <a:latin typeface="Arial Narrow" panose="020B0606020202030204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6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6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6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6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6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6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6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6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0A054C-DB2B-4DDD-9C12-013A6BD27413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CA" altLang="en-US" sz="1400"/>
          </a:p>
        </p:txBody>
      </p:sp>
      <p:sp>
        <p:nvSpPr>
          <p:cNvPr id="458754" name="Text Box 2"/>
          <p:cNvSpPr txBox="1">
            <a:spLocks noChangeArrowheads="1"/>
          </p:cNvSpPr>
          <p:nvPr/>
        </p:nvSpPr>
        <p:spPr bwMode="auto">
          <a:xfrm>
            <a:off x="609600" y="838200"/>
            <a:ext cx="8001000" cy="569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latin typeface="Tahoma" panose="020B0604030504040204" pitchFamily="34" charset="0"/>
              </a:rPr>
              <a:t>Example 1: </a:t>
            </a:r>
            <a:r>
              <a:rPr lang="en-US" altLang="en-US" i="1">
                <a:latin typeface="Tahoma" panose="020B0604030504040204" pitchFamily="34" charset="0"/>
              </a:rPr>
              <a:t>Q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 = 500L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+400K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endParaRPr lang="en-US" altLang="en-US" u="sng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	</a:t>
            </a:r>
            <a:r>
              <a:rPr lang="en-US" altLang="en-US" i="1">
                <a:latin typeface="Tahoma" panose="020B0604030504040204" pitchFamily="34" charset="0"/>
              </a:rPr>
              <a:t>Q</a:t>
            </a:r>
            <a:r>
              <a:rPr lang="en-US" altLang="en-US" i="1" baseline="-25000">
                <a:latin typeface="Tahoma" panose="020B0604030504040204" pitchFamily="34" charset="0"/>
              </a:rPr>
              <a:t>1 </a:t>
            </a:r>
            <a:r>
              <a:rPr lang="en-US" altLang="en-US" i="1" baseline="30000">
                <a:latin typeface="Tahoma" panose="020B0604030504040204" pitchFamily="34" charset="0"/>
              </a:rPr>
              <a:t>*</a:t>
            </a:r>
            <a:r>
              <a:rPr lang="en-US" altLang="en-US" i="1">
                <a:latin typeface="Tahoma" panose="020B0604030504040204" pitchFamily="34" charset="0"/>
              </a:rPr>
              <a:t> = 500(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altLang="en-US" i="1">
                <a:latin typeface="Tahoma" panose="020B0604030504040204" pitchFamily="34" charset="0"/>
              </a:rPr>
              <a:t>L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)+400(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altLang="en-US" i="1">
                <a:latin typeface="Tahoma" panose="020B0604030504040204" pitchFamily="34" charset="0"/>
              </a:rPr>
              <a:t>K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)</a:t>
            </a:r>
            <a:endParaRPr lang="en-US" altLang="en-US" i="1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</a:rPr>
              <a:t>	Q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 </a:t>
            </a:r>
            <a:r>
              <a:rPr lang="en-US" altLang="en-US" i="1" baseline="30000">
                <a:latin typeface="Tahoma" panose="020B0604030504040204" pitchFamily="34" charset="0"/>
              </a:rPr>
              <a:t>*</a:t>
            </a:r>
            <a:r>
              <a:rPr lang="en-US" altLang="en-US" i="1">
                <a:latin typeface="Tahoma" panose="020B0604030504040204" pitchFamily="34" charset="0"/>
              </a:rPr>
              <a:t>=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altLang="en-US" i="1">
                <a:latin typeface="Tahoma" panose="020B0604030504040204" pitchFamily="34" charset="0"/>
              </a:rPr>
              <a:t>500L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+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altLang="en-US" i="1">
                <a:latin typeface="Tahoma" panose="020B0604030504040204" pitchFamily="34" charset="0"/>
              </a:rPr>
              <a:t>400K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	</a:t>
            </a:r>
            <a:r>
              <a:rPr lang="en-US" altLang="en-US" i="1">
                <a:latin typeface="Tahoma" panose="020B0604030504040204" pitchFamily="34" charset="0"/>
              </a:rPr>
              <a:t>Q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 </a:t>
            </a:r>
            <a:r>
              <a:rPr lang="en-US" altLang="en-US" i="1" baseline="30000">
                <a:latin typeface="Tahoma" panose="020B0604030504040204" pitchFamily="34" charset="0"/>
              </a:rPr>
              <a:t>*</a:t>
            </a:r>
            <a:r>
              <a:rPr lang="en-US" altLang="en-US" i="1">
                <a:latin typeface="Tahoma" panose="020B0604030504040204" pitchFamily="34" charset="0"/>
              </a:rPr>
              <a:t>=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(</a:t>
            </a:r>
            <a:r>
              <a:rPr lang="en-US" altLang="en-US" i="1">
                <a:latin typeface="Tahoma" panose="020B0604030504040204" pitchFamily="34" charset="0"/>
              </a:rPr>
              <a:t>500L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+400K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)</a:t>
            </a:r>
            <a:endParaRPr lang="en-US" altLang="en-US" i="1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</a:rPr>
              <a:t>	Q</a:t>
            </a:r>
            <a:r>
              <a:rPr lang="en-US" altLang="en-US" i="1" baseline="-25000">
                <a:latin typeface="Tahoma" panose="020B0604030504040204" pitchFamily="34" charset="0"/>
              </a:rPr>
              <a:t>1</a:t>
            </a:r>
            <a:r>
              <a:rPr lang="en-US" altLang="en-US" i="1">
                <a:latin typeface="Tahoma" panose="020B0604030504040204" pitchFamily="34" charset="0"/>
              </a:rPr>
              <a:t> </a:t>
            </a:r>
            <a:r>
              <a:rPr lang="en-US" altLang="en-US" i="1" baseline="30000">
                <a:latin typeface="Tahoma" panose="020B0604030504040204" pitchFamily="34" charset="0"/>
              </a:rPr>
              <a:t>*</a:t>
            </a:r>
            <a:r>
              <a:rPr lang="en-US" altLang="en-US" i="1">
                <a:latin typeface="Tahoma" panose="020B0604030504040204" pitchFamily="34" charset="0"/>
              </a:rPr>
              <a:t>=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Q</a:t>
            </a:r>
            <a:r>
              <a:rPr lang="en-US" altLang="en-US" baseline="-25000">
                <a:latin typeface="Times New Roman" panose="02020603050405020304" pitchFamily="18" charset="0"/>
                <a:sym typeface="Symbol" panose="05050102010706020507" pitchFamily="18" charset="2"/>
              </a:rPr>
              <a:t>1</a:t>
            </a:r>
            <a:endParaRPr lang="en-US" altLang="en-US" i="1" baseline="-250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</a:t>
            </a:r>
            <a:r>
              <a:rPr lang="en-US" altLang="en-US" i="1">
                <a:latin typeface="Times New Roman" panose="02020603050405020304" pitchFamily="18" charset="0"/>
              </a:rPr>
              <a:t>So this production function exhibits CONSTANT returns to scale.  Ie: if inputs double (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=</a:t>
            </a:r>
            <a:r>
              <a:rPr lang="en-US" altLang="en-US" i="1">
                <a:latin typeface="Times New Roman" panose="02020603050405020304" pitchFamily="18" charset="0"/>
                <a:sym typeface="Symbol" panose="05050102010706020507" pitchFamily="18" charset="2"/>
              </a:rPr>
              <a:t>2), outputs double.</a:t>
            </a:r>
            <a:endParaRPr lang="en-US" altLang="en-US" i="1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8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8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87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87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8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87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87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87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87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87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EF3B5A-81BB-4126-8FD8-78EACC0ACBD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CA" altLang="en-US" sz="140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z="3600" smtClean="0"/>
              <a:t>Chapter 6: Inputs and Production Functions</a:t>
            </a:r>
          </a:p>
        </p:txBody>
      </p:sp>
      <p:sp>
        <p:nvSpPr>
          <p:cNvPr id="40550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This chapter will </a:t>
            </a:r>
            <a:r>
              <a:rPr lang="en-US" altLang="en-US" sz="3600" dirty="0" smtClean="0"/>
              <a:t>cover: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80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6.1 Inputs and Production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6.2 Marginal Product </a:t>
            </a:r>
            <a:r>
              <a:rPr lang="en-US" altLang="en-US" sz="2800" dirty="0" smtClean="0"/>
              <a:t>(similar to marginal utility)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6.3 Average Product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6.4 Isoquants </a:t>
            </a:r>
            <a:r>
              <a:rPr lang="en-US" altLang="en-US" sz="2800" dirty="0" smtClean="0"/>
              <a:t>(similar to indifference curves)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6.5 Marginal rate of technical substitution </a:t>
            </a:r>
            <a:r>
              <a:rPr lang="en-US" altLang="en-US" sz="3600" dirty="0" smtClean="0"/>
              <a:t>	</a:t>
            </a:r>
            <a:r>
              <a:rPr lang="en-US" altLang="en-US" sz="2800" dirty="0" smtClean="0"/>
              <a:t>(</a:t>
            </a:r>
            <a:r>
              <a:rPr lang="en-US" altLang="en-US" sz="2800" dirty="0" smtClean="0"/>
              <a:t>MRTS, similar to MRS)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6.6 Special production functions </a:t>
            </a:r>
            <a:br>
              <a:rPr lang="en-US" altLang="en-US" sz="3600" dirty="0" smtClean="0"/>
            </a:br>
            <a:r>
              <a:rPr lang="en-US" altLang="en-US" sz="3600" dirty="0" smtClean="0"/>
              <a:t>	</a:t>
            </a:r>
            <a:r>
              <a:rPr lang="en-US" altLang="en-US" sz="2800" dirty="0" smtClean="0"/>
              <a:t>(</a:t>
            </a:r>
            <a:r>
              <a:rPr lang="en-US" altLang="en-US" sz="2800" dirty="0" smtClean="0"/>
              <a:t>similar to special utility functions)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 smtClean="0"/>
              <a:t>6.7 Technological Progress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altLang="en-US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5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5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5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5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5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5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5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5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5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5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5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5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5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5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A08189-66EE-4DEE-85BE-BAD84E89BCC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CA" altLang="en-US" sz="1400"/>
          </a:p>
        </p:txBody>
      </p:sp>
      <p:sp>
        <p:nvSpPr>
          <p:cNvPr id="457730" name="Text Box 2"/>
          <p:cNvSpPr txBox="1">
            <a:spLocks noChangeArrowheads="1"/>
          </p:cNvSpPr>
          <p:nvPr/>
        </p:nvSpPr>
        <p:spPr bwMode="auto">
          <a:xfrm>
            <a:off x="609600" y="838200"/>
            <a:ext cx="8001000" cy="715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u="sng">
                <a:latin typeface="Tahoma" panose="020B0604030504040204" pitchFamily="34" charset="0"/>
              </a:rPr>
              <a:t>Example 2: Q</a:t>
            </a:r>
            <a:r>
              <a:rPr lang="en-US" altLang="en-US" u="sng" baseline="-25000">
                <a:latin typeface="Tahoma" panose="020B0604030504040204" pitchFamily="34" charset="0"/>
              </a:rPr>
              <a:t>1</a:t>
            </a:r>
            <a:r>
              <a:rPr lang="en-US" altLang="en-US" u="sng">
                <a:latin typeface="Tahoma" panose="020B0604030504040204" pitchFamily="34" charset="0"/>
              </a:rPr>
              <a:t> = AL</a:t>
            </a:r>
            <a:r>
              <a:rPr lang="en-US" altLang="en-US" u="sng" baseline="-25000">
                <a:latin typeface="Tahoma" panose="020B0604030504040204" pitchFamily="34" charset="0"/>
              </a:rPr>
              <a:t>1</a:t>
            </a:r>
            <a:r>
              <a:rPr lang="en-US" altLang="en-US" u="sng" baseline="30000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u="sng">
                <a:latin typeface="Tahoma" panose="020B0604030504040204" pitchFamily="34" charset="0"/>
              </a:rPr>
              <a:t>K</a:t>
            </a:r>
            <a:r>
              <a:rPr lang="en-US" altLang="en-US" u="sng" baseline="30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 u="sng" baseline="-25000">
                <a:latin typeface="Tahoma" panose="020B0604030504040204" pitchFamily="34" charset="0"/>
              </a:rPr>
              <a:t>1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              Q</a:t>
            </a:r>
            <a:r>
              <a:rPr lang="en-US" altLang="en-US" baseline="-25000">
                <a:latin typeface="Tahoma" panose="020B0604030504040204" pitchFamily="34" charset="0"/>
              </a:rPr>
              <a:t>2 </a:t>
            </a:r>
            <a:r>
              <a:rPr lang="en-US" altLang="en-US">
                <a:latin typeface="Tahoma" panose="020B0604030504040204" pitchFamily="34" charset="0"/>
              </a:rPr>
              <a:t>= A(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</a:t>
            </a:r>
            <a:r>
              <a:rPr lang="en-US" altLang="en-US">
                <a:latin typeface="Tahoma" panose="020B0604030504040204" pitchFamily="34" charset="0"/>
              </a:rPr>
              <a:t>L</a:t>
            </a:r>
            <a:r>
              <a:rPr lang="en-US" altLang="en-US" baseline="-25000">
                <a:latin typeface="Tahoma" panose="020B0604030504040204" pitchFamily="34" charset="0"/>
              </a:rPr>
              <a:t>1</a:t>
            </a:r>
            <a:r>
              <a:rPr lang="en-US" altLang="en-US">
                <a:latin typeface="Tahoma" panose="020B0604030504040204" pitchFamily="34" charset="0"/>
              </a:rPr>
              <a:t>)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>
                <a:latin typeface="Tahoma" panose="020B0604030504040204" pitchFamily="34" charset="0"/>
              </a:rPr>
              <a:t>(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</a:t>
            </a:r>
            <a:r>
              <a:rPr lang="en-US" altLang="en-US">
                <a:latin typeface="Tahoma" panose="020B0604030504040204" pitchFamily="34" charset="0"/>
              </a:rPr>
              <a:t>K</a:t>
            </a:r>
            <a:r>
              <a:rPr lang="en-US" altLang="en-US" baseline="-25000">
                <a:latin typeface="Tahoma" panose="020B0604030504040204" pitchFamily="34" charset="0"/>
              </a:rPr>
              <a:t>1</a:t>
            </a:r>
            <a:r>
              <a:rPr lang="en-US" altLang="en-US">
                <a:latin typeface="Tahoma" panose="020B0604030504040204" pitchFamily="34" charset="0"/>
              </a:rPr>
              <a:t>)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latin typeface="Tahoma" panose="020B060403050404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                  =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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baseline="30000">
                <a:latin typeface="Tahoma" panose="020B0604030504040204" pitchFamily="34" charset="0"/>
              </a:rPr>
              <a:t>+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latin typeface="Tahoma" panose="020B0604030504040204" pitchFamily="34" charset="0"/>
              </a:rPr>
              <a:t> AL</a:t>
            </a:r>
            <a:r>
              <a:rPr lang="en-US" altLang="en-US" baseline="-25000">
                <a:latin typeface="Tahoma" panose="020B0604030504040204" pitchFamily="34" charset="0"/>
              </a:rPr>
              <a:t>1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>
                <a:latin typeface="Tahoma" panose="020B0604030504040204" pitchFamily="34" charset="0"/>
              </a:rPr>
              <a:t>K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 baseline="-25000">
                <a:latin typeface="Tahoma" panose="020B0604030504040204" pitchFamily="34" charset="0"/>
              </a:rPr>
              <a:t>1</a:t>
            </a: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                  =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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baseline="30000">
                <a:latin typeface="Tahoma" panose="020B0604030504040204" pitchFamily="34" charset="0"/>
              </a:rPr>
              <a:t>+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latin typeface="Tahoma" panose="020B0604030504040204" pitchFamily="34" charset="0"/>
              </a:rPr>
              <a:t>Q</a:t>
            </a:r>
            <a:r>
              <a:rPr lang="en-US" altLang="en-US" baseline="-25000">
                <a:latin typeface="Tahoma" panose="020B0604030504040204" pitchFamily="34" charset="0"/>
              </a:rPr>
              <a:t>1</a:t>
            </a: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 </a:t>
            </a:r>
            <a:r>
              <a:rPr lang="en-US" altLang="en-US" i="1">
                <a:latin typeface="Tahoma" panose="020B0604030504040204" pitchFamily="34" charset="0"/>
              </a:rPr>
              <a:t>so returns to scale will depend on the value of </a:t>
            </a: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i="1">
                <a:latin typeface="Tahoma" panose="020B0604030504040204" pitchFamily="34" charset="0"/>
              </a:rPr>
              <a:t>+</a:t>
            </a: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 i="1">
                <a:latin typeface="Tahoma" panose="020B060403050404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i="1"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i="1">
                <a:latin typeface="Tahoma" panose="020B0604030504040204" pitchFamily="34" charset="0"/>
              </a:rPr>
              <a:t>+</a:t>
            </a: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 i="1">
                <a:latin typeface="Tahoma" panose="020B0604030504040204" pitchFamily="34" charset="0"/>
              </a:rPr>
              <a:t> = 1 … CRS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i="1">
                <a:latin typeface="Tahoma" panose="020B0604030504040204" pitchFamily="34" charset="0"/>
              </a:rPr>
              <a:t>+</a:t>
            </a: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 i="1">
                <a:latin typeface="Tahoma" panose="020B0604030504040204" pitchFamily="34" charset="0"/>
              </a:rPr>
              <a:t> &lt;1 … DRS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 i="1">
                <a:latin typeface="Tahoma" panose="020B0604030504040204" pitchFamily="34" charset="0"/>
              </a:rPr>
              <a:t>+</a:t>
            </a:r>
            <a:r>
              <a:rPr lang="en-US" altLang="en-US" i="1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 i="1">
                <a:latin typeface="Tahoma" panose="020B0604030504040204" pitchFamily="34" charset="0"/>
              </a:rPr>
              <a:t> &gt;1 … IRS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7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7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7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7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7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7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7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7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7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7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7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7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7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7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7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7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722BE9-51B9-4726-BC88-BEFCF9A93FE4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CA" altLang="en-US" sz="1400"/>
          </a:p>
        </p:txBody>
      </p:sp>
      <p:sp>
        <p:nvSpPr>
          <p:cNvPr id="56323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"/>
            <a:ext cx="7086600" cy="892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Returns To Scale</a:t>
            </a:r>
          </a:p>
        </p:txBody>
      </p:sp>
      <p:sp>
        <p:nvSpPr>
          <p:cNvPr id="459779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43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i="1">
                <a:latin typeface="Arial Narrow" panose="020B0606020202030204" pitchFamily="34" charset="0"/>
              </a:rPr>
              <a:t>Why are returns to scale important?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>
              <a:latin typeface="Arial Narrow" panose="020B0606020202030204" pitchFamily="34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CA" altLang="en-US">
                <a:latin typeface="Arial Narrow" panose="020B0606020202030204" pitchFamily="34" charset="0"/>
              </a:rPr>
              <a:t>If an industry faces DECREASING returns to scale, small factories make sense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>
                <a:latin typeface="Arial Narrow" panose="020B0606020202030204" pitchFamily="34" charset="0"/>
              </a:rPr>
              <a:t>	-It is easier to have small firms in this industry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CA" altLang="en-US">
              <a:latin typeface="Arial Narrow" panose="020B0606020202030204" pitchFamily="34" charset="0"/>
            </a:endParaRPr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CA" altLang="en-US">
                <a:latin typeface="Arial Narrow" panose="020B0606020202030204" pitchFamily="34" charset="0"/>
              </a:rPr>
              <a:t>If an industry faces INCREASING returns to scale, large factories make sense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CA" altLang="en-US">
                <a:latin typeface="Arial Narrow" panose="020B0606020202030204" pitchFamily="34" charset="0"/>
              </a:rPr>
              <a:t> 	-Large firms have an advantage; natural monopolies</a:t>
            </a:r>
            <a:endParaRPr lang="en-US" altLang="en-US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62CC02-1DF8-4A24-94AF-9E984406C58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CA" altLang="en-US" sz="1400"/>
          </a:p>
        </p:txBody>
      </p:sp>
      <p:sp>
        <p:nvSpPr>
          <p:cNvPr id="57347" name="WordArt 2"/>
          <p:cNvSpPr>
            <a:spLocks noChangeArrowheads="1" noChangeShapeType="1" noTextEdit="1"/>
          </p:cNvSpPr>
          <p:nvPr/>
        </p:nvSpPr>
        <p:spPr bwMode="auto">
          <a:xfrm>
            <a:off x="0" y="333375"/>
            <a:ext cx="4343400" cy="747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Notes:</a:t>
            </a:r>
          </a:p>
        </p:txBody>
      </p:sp>
      <p:sp>
        <p:nvSpPr>
          <p:cNvPr id="460803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Tahoma" panose="020B0604030504040204" pitchFamily="34" charset="0"/>
              </a:rPr>
              <a:t>• The marginal product of a single factor may diminish while the returns to scale do not</a:t>
            </a:r>
          </a:p>
          <a:p>
            <a:pPr>
              <a:spcBef>
                <a:spcPct val="0"/>
              </a:spcBef>
              <a:buFontTx/>
              <a:buNone/>
            </a:pPr>
            <a:endParaRPr lang="en-CA" altLang="en-US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</a:pPr>
            <a:r>
              <a:rPr lang="en-CA" altLang="en-US" dirty="0">
                <a:latin typeface="Tahoma" panose="020B0604030504040204" pitchFamily="34" charset="0"/>
              </a:rPr>
              <a:t> Marginal product deals with a SINGLE input increasing, while returns to scale deals with MULTIPLE inputs increasing</a:t>
            </a: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Tahoma" panose="020B0604030504040204" pitchFamily="34" charset="0"/>
              </a:rPr>
              <a:t>• Returns to scale need </a:t>
            </a:r>
            <a:r>
              <a:rPr lang="en-US" altLang="en-US" dirty="0" smtClean="0">
                <a:latin typeface="Tahoma" panose="020B0604030504040204" pitchFamily="34" charset="0"/>
              </a:rPr>
              <a:t>can change as output changes</a:t>
            </a: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02D948-5A9F-4DC7-A564-D7B472C6710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CA" altLang="en-US" sz="1400"/>
          </a:p>
        </p:txBody>
      </p:sp>
      <p:sp>
        <p:nvSpPr>
          <p:cNvPr id="461826" name="Text Box 2"/>
          <p:cNvSpPr txBox="1">
            <a:spLocks noChangeArrowheads="1"/>
          </p:cNvSpPr>
          <p:nvPr/>
        </p:nvSpPr>
        <p:spPr bwMode="auto">
          <a:xfrm>
            <a:off x="0" y="1557338"/>
            <a:ext cx="89154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200" b="1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1. </a:t>
            </a:r>
            <a:r>
              <a:rPr lang="en-US" altLang="en-US" b="1" dirty="0">
                <a:latin typeface="Tahoma" panose="020B0604030504040204" pitchFamily="34" charset="0"/>
              </a:rPr>
              <a:t>Linear Production Function: 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ahoma" panose="020B0604030504040204" pitchFamily="34" charset="0"/>
              </a:rPr>
              <a:t>      Q = </a:t>
            </a:r>
            <a:r>
              <a:rPr lang="en-US" altLang="en-US" dirty="0" err="1">
                <a:latin typeface="Tahoma" panose="020B0604030504040204" pitchFamily="34" charset="0"/>
              </a:rPr>
              <a:t>aL</a:t>
            </a:r>
            <a:r>
              <a:rPr lang="en-US" altLang="en-US" dirty="0">
                <a:latin typeface="Tahoma" panose="020B0604030504040204" pitchFamily="34" charset="0"/>
              </a:rPr>
              <a:t> + </a:t>
            </a:r>
            <a:r>
              <a:rPr lang="en-US" altLang="en-US" dirty="0" err="1">
                <a:latin typeface="Tahoma" panose="020B0604030504040204" pitchFamily="34" charset="0"/>
              </a:rPr>
              <a:t>bK</a:t>
            </a: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dirty="0">
                <a:latin typeface="Tahoma" panose="020B0604030504040204" pitchFamily="34" charset="0"/>
              </a:rPr>
              <a:t>	</a:t>
            </a:r>
          </a:p>
          <a:p>
            <a:pPr lvl="3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dirty="0">
                <a:latin typeface="Tahoma" panose="020B0604030504040204" pitchFamily="34" charset="0"/>
              </a:rPr>
              <a:t>MRTS constant</a:t>
            </a:r>
          </a:p>
          <a:p>
            <a:pPr lvl="3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dirty="0">
                <a:latin typeface="Tahoma" panose="020B0604030504040204" pitchFamily="34" charset="0"/>
              </a:rPr>
              <a:t>Constant returns to scale</a:t>
            </a:r>
          </a:p>
          <a:p>
            <a:pPr lvl="3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CA" altLang="en-US" dirty="0">
                <a:latin typeface="Tahoma" panose="020B0604030504040204" pitchFamily="34" charset="0"/>
                <a:sym typeface="Symbol" panose="05050102010706020507" pitchFamily="18" charset="2"/>
              </a:rPr>
              <a:t>Inputs are </a:t>
            </a:r>
            <a:r>
              <a:rPr lang="en-CA" altLang="en-US" b="1" dirty="0">
                <a:latin typeface="Tahoma" panose="020B0604030504040204" pitchFamily="34" charset="0"/>
                <a:sym typeface="Symbol" panose="05050102010706020507" pitchFamily="18" charset="2"/>
              </a:rPr>
              <a:t>PERFECT SUBSTITUTES</a:t>
            </a:r>
            <a:r>
              <a:rPr lang="en-CA" altLang="en-US" dirty="0">
                <a:latin typeface="Tahoma" panose="020B0604030504040204" pitchFamily="34" charset="0"/>
                <a:sym typeface="Symbol" panose="05050102010706020507" pitchFamily="18" charset="2"/>
              </a:rPr>
              <a:t>:</a:t>
            </a:r>
          </a:p>
          <a:p>
            <a:pPr lvl="4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CA" altLang="en-US" dirty="0" smtClean="0">
                <a:latin typeface="Tahoma" panose="020B0604030504040204" pitchFamily="34" charset="0"/>
              </a:rPr>
              <a:t>-example: two 5 TB hard drives is equal to one 10TB hard drive</a:t>
            </a: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8372" name="WordArt 3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7010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6.6 Special Production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1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1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1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1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1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1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1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1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1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1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1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1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1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1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14381C-D425-435F-AA4F-39810D233B9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CA" altLang="en-US" sz="1400"/>
          </a:p>
        </p:txBody>
      </p:sp>
      <p:sp>
        <p:nvSpPr>
          <p:cNvPr id="59395" name="Text Box 2"/>
          <p:cNvSpPr txBox="1">
            <a:spLocks noChangeArrowheads="1"/>
          </p:cNvSpPr>
          <p:nvPr/>
        </p:nvSpPr>
        <p:spPr bwMode="auto">
          <a:xfrm>
            <a:off x="1828800" y="3810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Linear Production Function</a:t>
            </a:r>
          </a:p>
        </p:txBody>
      </p:sp>
      <p:sp>
        <p:nvSpPr>
          <p:cNvPr id="59396" name="Line 3"/>
          <p:cNvSpPr>
            <a:spLocks noChangeShapeType="1"/>
          </p:cNvSpPr>
          <p:nvPr/>
        </p:nvSpPr>
        <p:spPr bwMode="auto">
          <a:xfrm>
            <a:off x="1042988" y="6092825"/>
            <a:ext cx="6196012" cy="31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397" name="Line 4"/>
          <p:cNvSpPr>
            <a:spLocks noChangeShapeType="1"/>
          </p:cNvSpPr>
          <p:nvPr/>
        </p:nvSpPr>
        <p:spPr bwMode="auto">
          <a:xfrm flipV="1">
            <a:off x="1042988" y="549275"/>
            <a:ext cx="0" cy="556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59398" name="Text Box 5"/>
          <p:cNvSpPr txBox="1">
            <a:spLocks noChangeArrowheads="1"/>
          </p:cNvSpPr>
          <p:nvPr/>
        </p:nvSpPr>
        <p:spPr bwMode="auto">
          <a:xfrm>
            <a:off x="7223125" y="5908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59400" name="Text Box 7"/>
          <p:cNvSpPr txBox="1">
            <a:spLocks noChangeArrowheads="1"/>
          </p:cNvSpPr>
          <p:nvPr/>
        </p:nvSpPr>
        <p:spPr bwMode="auto">
          <a:xfrm>
            <a:off x="3563938" y="5229225"/>
            <a:ext cx="1084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Q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0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01" name="Text Box 8"/>
          <p:cNvSpPr txBox="1">
            <a:spLocks noChangeArrowheads="1"/>
          </p:cNvSpPr>
          <p:nvPr/>
        </p:nvSpPr>
        <p:spPr bwMode="auto">
          <a:xfrm>
            <a:off x="4859338" y="4508500"/>
            <a:ext cx="1084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Q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59402" name="Text Box 9"/>
          <p:cNvSpPr txBox="1">
            <a:spLocks noChangeArrowheads="1"/>
          </p:cNvSpPr>
          <p:nvPr/>
        </p:nvSpPr>
        <p:spPr bwMode="auto">
          <a:xfrm>
            <a:off x="2422525" y="2174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59403" name="Text Box 10"/>
          <p:cNvSpPr txBox="1">
            <a:spLocks noChangeArrowheads="1"/>
          </p:cNvSpPr>
          <p:nvPr/>
        </p:nvSpPr>
        <p:spPr bwMode="auto">
          <a:xfrm>
            <a:off x="746125" y="60610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9404" name="Line 11"/>
          <p:cNvSpPr>
            <a:spLocks noChangeShapeType="1"/>
          </p:cNvSpPr>
          <p:nvPr/>
        </p:nvSpPr>
        <p:spPr bwMode="auto">
          <a:xfrm>
            <a:off x="1042988" y="3933825"/>
            <a:ext cx="3384550" cy="2159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9405" name="Line 12"/>
          <p:cNvSpPr>
            <a:spLocks noChangeShapeType="1"/>
          </p:cNvSpPr>
          <p:nvPr/>
        </p:nvSpPr>
        <p:spPr bwMode="auto">
          <a:xfrm>
            <a:off x="1042988" y="2492375"/>
            <a:ext cx="5834062" cy="3600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5A0893-C6F5-414F-9C7C-3EC710659FB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CA" altLang="en-US" sz="1400"/>
          </a:p>
        </p:txBody>
      </p:sp>
      <p:graphicFrame>
        <p:nvGraphicFramePr>
          <p:cNvPr id="463874" name="Object 2"/>
          <p:cNvGraphicFramePr>
            <a:graphicFrameLocks noChangeAspect="1"/>
          </p:cNvGraphicFramePr>
          <p:nvPr/>
        </p:nvGraphicFramePr>
        <p:xfrm>
          <a:off x="377825" y="1624013"/>
          <a:ext cx="8434388" cy="329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3" name="Document" r:id="rId3" imgW="5494170" imgH="2149043" progId="Word.Document.8">
                  <p:embed/>
                </p:oleObj>
              </mc:Choice>
              <mc:Fallback>
                <p:oleObj name="Document" r:id="rId3" imgW="5494170" imgH="21490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-10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" y="1624013"/>
                        <a:ext cx="8434388" cy="3294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0" name="WordArt 3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7010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Special Production Functions</a:t>
            </a:r>
          </a:p>
        </p:txBody>
      </p:sp>
      <p:sp>
        <p:nvSpPr>
          <p:cNvPr id="463876" name="Text Box 4"/>
          <p:cNvSpPr txBox="1">
            <a:spLocks noChangeArrowheads="1"/>
          </p:cNvSpPr>
          <p:nvPr/>
        </p:nvSpPr>
        <p:spPr bwMode="auto">
          <a:xfrm>
            <a:off x="228600" y="5257800"/>
            <a:ext cx="89154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200" b="1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CA" altLang="en-US">
                <a:latin typeface="Times New Roman" panose="02020603050405020304" pitchFamily="18" charset="0"/>
              </a:rPr>
              <a:t>-ie: 2 pieces of bread and 1 piece of cheese make a grilled cheese sandwich: Q=min (c, 1/2b)</a:t>
            </a: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3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3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B8521F-7521-4847-8B8F-0068085325FF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CA" altLang="en-US" sz="1400"/>
          </a:p>
        </p:txBody>
      </p:sp>
      <p:sp>
        <p:nvSpPr>
          <p:cNvPr id="61443" name="Line 2"/>
          <p:cNvSpPr>
            <a:spLocks noChangeShapeType="1"/>
          </p:cNvSpPr>
          <p:nvPr/>
        </p:nvSpPr>
        <p:spPr bwMode="auto">
          <a:xfrm>
            <a:off x="838200" y="6019800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44" name="Line 3"/>
          <p:cNvSpPr>
            <a:spLocks noChangeShapeType="1"/>
          </p:cNvSpPr>
          <p:nvPr/>
        </p:nvSpPr>
        <p:spPr bwMode="auto">
          <a:xfrm flipV="1">
            <a:off x="838200" y="6858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45" name="Text Box 4"/>
          <p:cNvSpPr txBox="1">
            <a:spLocks noChangeArrowheads="1"/>
          </p:cNvSpPr>
          <p:nvPr/>
        </p:nvSpPr>
        <p:spPr bwMode="auto">
          <a:xfrm>
            <a:off x="7146925" y="5908675"/>
            <a:ext cx="982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Bread</a:t>
            </a:r>
          </a:p>
        </p:txBody>
      </p:sp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669925" y="269875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Cheese</a:t>
            </a:r>
          </a:p>
        </p:txBody>
      </p:sp>
      <p:sp>
        <p:nvSpPr>
          <p:cNvPr id="61447" name="Line 6"/>
          <p:cNvSpPr>
            <a:spLocks noChangeShapeType="1"/>
          </p:cNvSpPr>
          <p:nvPr/>
        </p:nvSpPr>
        <p:spPr bwMode="auto">
          <a:xfrm flipV="1">
            <a:off x="838200" y="3733800"/>
            <a:ext cx="5181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4903" name="Line 7"/>
          <p:cNvSpPr>
            <a:spLocks noChangeShapeType="1"/>
          </p:cNvSpPr>
          <p:nvPr/>
        </p:nvSpPr>
        <p:spPr bwMode="auto">
          <a:xfrm>
            <a:off x="1752600" y="56388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4904" name="Line 8"/>
          <p:cNvSpPr>
            <a:spLocks noChangeShapeType="1"/>
          </p:cNvSpPr>
          <p:nvPr/>
        </p:nvSpPr>
        <p:spPr bwMode="auto">
          <a:xfrm flipV="1">
            <a:off x="1752600" y="1752600"/>
            <a:ext cx="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4905" name="Line 9"/>
          <p:cNvSpPr>
            <a:spLocks noChangeShapeType="1"/>
          </p:cNvSpPr>
          <p:nvPr/>
        </p:nvSpPr>
        <p:spPr bwMode="auto">
          <a:xfrm>
            <a:off x="3124200" y="50292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4906" name="Line 10"/>
          <p:cNvSpPr>
            <a:spLocks noChangeShapeType="1"/>
          </p:cNvSpPr>
          <p:nvPr/>
        </p:nvSpPr>
        <p:spPr bwMode="auto">
          <a:xfrm flipV="1">
            <a:off x="3124200" y="1752600"/>
            <a:ext cx="0" cy="3276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52" name="Line 11"/>
          <p:cNvSpPr>
            <a:spLocks noChangeShapeType="1"/>
          </p:cNvSpPr>
          <p:nvPr/>
        </p:nvSpPr>
        <p:spPr bwMode="auto">
          <a:xfrm>
            <a:off x="1752600" y="563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53" name="Line 12"/>
          <p:cNvSpPr>
            <a:spLocks noChangeShapeType="1"/>
          </p:cNvSpPr>
          <p:nvPr/>
        </p:nvSpPr>
        <p:spPr bwMode="auto">
          <a:xfrm>
            <a:off x="3124200" y="5029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54" name="Text Box 13"/>
          <p:cNvSpPr txBox="1">
            <a:spLocks noChangeArrowheads="1"/>
          </p:cNvSpPr>
          <p:nvPr/>
        </p:nvSpPr>
        <p:spPr bwMode="auto">
          <a:xfrm>
            <a:off x="1660525" y="5984875"/>
            <a:ext cx="163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2               4</a:t>
            </a:r>
          </a:p>
        </p:txBody>
      </p:sp>
      <p:sp>
        <p:nvSpPr>
          <p:cNvPr id="464910" name="Text Box 14"/>
          <p:cNvSpPr txBox="1">
            <a:spLocks noChangeArrowheads="1"/>
          </p:cNvSpPr>
          <p:nvPr/>
        </p:nvSpPr>
        <p:spPr bwMode="auto">
          <a:xfrm>
            <a:off x="5470525" y="5299075"/>
            <a:ext cx="898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1</a:t>
            </a:r>
          </a:p>
        </p:txBody>
      </p:sp>
      <p:sp>
        <p:nvSpPr>
          <p:cNvPr id="464911" name="Text Box 15"/>
          <p:cNvSpPr txBox="1">
            <a:spLocks noChangeArrowheads="1"/>
          </p:cNvSpPr>
          <p:nvPr/>
        </p:nvSpPr>
        <p:spPr bwMode="auto">
          <a:xfrm>
            <a:off x="6232525" y="4765675"/>
            <a:ext cx="898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2</a:t>
            </a:r>
          </a:p>
        </p:txBody>
      </p:sp>
      <p:sp>
        <p:nvSpPr>
          <p:cNvPr id="61457" name="Text Box 16"/>
          <p:cNvSpPr txBox="1">
            <a:spLocks noChangeArrowheads="1"/>
          </p:cNvSpPr>
          <p:nvPr/>
        </p:nvSpPr>
        <p:spPr bwMode="auto">
          <a:xfrm>
            <a:off x="533400" y="586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1458" name="Line 17"/>
          <p:cNvSpPr>
            <a:spLocks noChangeShapeType="1"/>
          </p:cNvSpPr>
          <p:nvPr/>
        </p:nvSpPr>
        <p:spPr bwMode="auto">
          <a:xfrm flipH="1">
            <a:off x="838200" y="5638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59" name="Text Box 18"/>
          <p:cNvSpPr txBox="1">
            <a:spLocks noChangeArrowheads="1"/>
          </p:cNvSpPr>
          <p:nvPr/>
        </p:nvSpPr>
        <p:spPr bwMode="auto">
          <a:xfrm>
            <a:off x="533400" y="5334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1460" name="Line 19"/>
          <p:cNvSpPr>
            <a:spLocks noChangeShapeType="1"/>
          </p:cNvSpPr>
          <p:nvPr/>
        </p:nvSpPr>
        <p:spPr bwMode="auto">
          <a:xfrm flipH="1">
            <a:off x="838200" y="5029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1461" name="Text Box 20"/>
          <p:cNvSpPr txBox="1">
            <a:spLocks noChangeArrowheads="1"/>
          </p:cNvSpPr>
          <p:nvPr/>
        </p:nvSpPr>
        <p:spPr bwMode="auto">
          <a:xfrm>
            <a:off x="517525" y="4765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1462" name="Text Box 21"/>
          <p:cNvSpPr txBox="1">
            <a:spLocks noChangeArrowheads="1"/>
          </p:cNvSpPr>
          <p:nvPr/>
        </p:nvSpPr>
        <p:spPr bwMode="auto">
          <a:xfrm>
            <a:off x="1828800" y="533400"/>
            <a:ext cx="67818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Fixed Proportion Production Function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903" grpId="0" animBg="1"/>
      <p:bldP spid="464904" grpId="0" animBg="1"/>
      <p:bldP spid="464905" grpId="0" animBg="1"/>
      <p:bldP spid="464906" grpId="0" animBg="1"/>
      <p:bldP spid="464910" grpId="0" autoUpdateAnimBg="0"/>
      <p:bldP spid="464911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E2D907-27A3-424E-880D-62802EB04A71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CA" altLang="en-US" sz="1400"/>
          </a:p>
        </p:txBody>
      </p:sp>
      <p:sp>
        <p:nvSpPr>
          <p:cNvPr id="465922" name="Text Box 2"/>
          <p:cNvSpPr txBox="1">
            <a:spLocks noChangeArrowheads="1"/>
          </p:cNvSpPr>
          <p:nvPr/>
        </p:nvSpPr>
        <p:spPr bwMode="auto">
          <a:xfrm>
            <a:off x="0" y="1511300"/>
            <a:ext cx="9144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 startAt="3"/>
            </a:pPr>
            <a:r>
              <a:rPr lang="en-US" altLang="en-US" b="1">
                <a:latin typeface="Tahoma" panose="020B0604030504040204" pitchFamily="34" charset="0"/>
              </a:rPr>
              <a:t>Cobb-Douglas Production Function: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			Q = aL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>
                <a:latin typeface="Tahoma" panose="020B0604030504040204" pitchFamily="34" charset="0"/>
              </a:rPr>
              <a:t>K</a:t>
            </a:r>
            <a:r>
              <a:rPr lang="en-US" altLang="en-US" baseline="30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endParaRPr lang="en-US" altLang="en-US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lvl="3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>
                <a:latin typeface="Tahoma" panose="020B0604030504040204" pitchFamily="34" charset="0"/>
              </a:rPr>
              <a:t>if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>
                <a:latin typeface="Tahoma" panose="020B0604030504040204" pitchFamily="34" charset="0"/>
              </a:rPr>
              <a:t> +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latin typeface="Tahoma" panose="020B0604030504040204" pitchFamily="34" charset="0"/>
              </a:rPr>
              <a:t> &gt; 1 then IRTS</a:t>
            </a:r>
          </a:p>
          <a:p>
            <a:pPr lvl="3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>
                <a:latin typeface="Tahoma" panose="020B0604030504040204" pitchFamily="34" charset="0"/>
              </a:rPr>
              <a:t>if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>
                <a:latin typeface="Tahoma" panose="020B0604030504040204" pitchFamily="34" charset="0"/>
              </a:rPr>
              <a:t> +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latin typeface="Tahoma" panose="020B0604030504040204" pitchFamily="34" charset="0"/>
              </a:rPr>
              <a:t> = 1 then CRTS</a:t>
            </a:r>
          </a:p>
          <a:p>
            <a:pPr lvl="3">
              <a:spcBef>
                <a:spcPct val="0"/>
              </a:spcBef>
              <a:buFont typeface="Wingdings" panose="05000000000000000000" pitchFamily="2" charset="2"/>
              <a:buChar char="ð"/>
            </a:pPr>
            <a:r>
              <a:rPr lang="en-US" altLang="en-US">
                <a:latin typeface="Tahoma" panose="020B0604030504040204" pitchFamily="34" charset="0"/>
              </a:rPr>
              <a:t>if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en-US" altLang="en-US">
                <a:latin typeface="Tahoma" panose="020B0604030504040204" pitchFamily="34" charset="0"/>
              </a:rPr>
              <a:t> + </a:t>
            </a:r>
            <a:r>
              <a:rPr lang="en-US" altLang="en-US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en-US" altLang="en-US">
                <a:latin typeface="Tahoma" panose="020B0604030504040204" pitchFamily="34" charset="0"/>
              </a:rPr>
              <a:t> &lt; 1 then DRTS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>
                <a:latin typeface="Tahoma" panose="020B0604030504040204" pitchFamily="34" charset="0"/>
              </a:rPr>
              <a:t>smooth isoquants</a:t>
            </a:r>
            <a:endParaRPr lang="en-US" altLang="en-US" b="1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>
                <a:latin typeface="Tahoma" panose="020B0604030504040204" pitchFamily="34" charset="0"/>
              </a:rPr>
              <a:t>MRTS varies along isoquants</a:t>
            </a:r>
            <a:endParaRPr lang="en-US" altLang="en-US" b="1">
              <a:latin typeface="Tahoma" panose="020B0604030504040204" pitchFamily="34" charset="0"/>
            </a:endParaRPr>
          </a:p>
        </p:txBody>
      </p:sp>
      <p:sp>
        <p:nvSpPr>
          <p:cNvPr id="62468" name="WordArt 3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7010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Special Production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5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5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5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5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5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5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5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5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59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59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737EFD-63A7-4FD7-8A57-5E5A8E3D7A50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CA" altLang="en-US" sz="1400"/>
          </a:p>
        </p:txBody>
      </p:sp>
      <p:sp>
        <p:nvSpPr>
          <p:cNvPr id="63491" name="Text Box 2"/>
          <p:cNvSpPr txBox="1">
            <a:spLocks noChangeArrowheads="1"/>
          </p:cNvSpPr>
          <p:nvPr/>
        </p:nvSpPr>
        <p:spPr bwMode="auto">
          <a:xfrm>
            <a:off x="1371600" y="381000"/>
            <a:ext cx="708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>
                <a:latin typeface="Tahoma" panose="020B0604030504040204" pitchFamily="34" charset="0"/>
              </a:rPr>
              <a:t>Example:</a:t>
            </a:r>
            <a:r>
              <a:rPr lang="en-US" altLang="en-US" sz="2400">
                <a:latin typeface="Tahoma" panose="020B0604030504040204" pitchFamily="34" charset="0"/>
              </a:rPr>
              <a:t>  Cobb-Douglas Production Function</a:t>
            </a:r>
          </a:p>
        </p:txBody>
      </p:sp>
      <p:sp>
        <p:nvSpPr>
          <p:cNvPr id="63492" name="Line 3"/>
          <p:cNvSpPr>
            <a:spLocks noChangeShapeType="1"/>
          </p:cNvSpPr>
          <p:nvPr/>
        </p:nvSpPr>
        <p:spPr bwMode="auto">
          <a:xfrm>
            <a:off x="838200" y="6019800"/>
            <a:ext cx="617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493" name="Line 4"/>
          <p:cNvSpPr>
            <a:spLocks noChangeShapeType="1"/>
          </p:cNvSpPr>
          <p:nvPr/>
        </p:nvSpPr>
        <p:spPr bwMode="auto">
          <a:xfrm flipV="1">
            <a:off x="838200" y="6858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3494" name="Text Box 5"/>
          <p:cNvSpPr txBox="1">
            <a:spLocks noChangeArrowheads="1"/>
          </p:cNvSpPr>
          <p:nvPr/>
        </p:nvSpPr>
        <p:spPr bwMode="auto">
          <a:xfrm>
            <a:off x="7146925" y="5908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63495" name="Text Box 6"/>
          <p:cNvSpPr txBox="1">
            <a:spLocks noChangeArrowheads="1"/>
          </p:cNvSpPr>
          <p:nvPr/>
        </p:nvSpPr>
        <p:spPr bwMode="auto">
          <a:xfrm>
            <a:off x="669925" y="2698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63496" name="Text Box 7"/>
          <p:cNvSpPr txBox="1">
            <a:spLocks noChangeArrowheads="1"/>
          </p:cNvSpPr>
          <p:nvPr/>
        </p:nvSpPr>
        <p:spPr bwMode="auto">
          <a:xfrm>
            <a:off x="533400" y="586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66952" name="Arc 8"/>
          <p:cNvSpPr>
            <a:spLocks/>
          </p:cNvSpPr>
          <p:nvPr/>
        </p:nvSpPr>
        <p:spPr bwMode="auto">
          <a:xfrm>
            <a:off x="1841500" y="3659188"/>
            <a:ext cx="1743075" cy="1724025"/>
          </a:xfrm>
          <a:custGeom>
            <a:avLst/>
            <a:gdLst>
              <a:gd name="T0" fmla="*/ 2147483646 w 21488"/>
              <a:gd name="T1" fmla="*/ 2147483646 h 21241"/>
              <a:gd name="T2" fmla="*/ 0 w 21488"/>
              <a:gd name="T3" fmla="*/ 2147483646 h 21241"/>
              <a:gd name="T4" fmla="*/ 2147483646 w 21488"/>
              <a:gd name="T5" fmla="*/ 0 h 21241"/>
              <a:gd name="T6" fmla="*/ 0 60000 65536"/>
              <a:gd name="T7" fmla="*/ 0 60000 65536"/>
              <a:gd name="T8" fmla="*/ 0 60000 65536"/>
              <a:gd name="T9" fmla="*/ 0 w 21488"/>
              <a:gd name="T10" fmla="*/ 0 h 21241"/>
              <a:gd name="T11" fmla="*/ 21488 w 21488"/>
              <a:gd name="T12" fmla="*/ 21241 h 21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88" h="21241" fill="none" extrusionOk="0">
                <a:moveTo>
                  <a:pt x="17566" y="21241"/>
                </a:moveTo>
                <a:cubicBezTo>
                  <a:pt x="8130" y="19499"/>
                  <a:pt x="974" y="11740"/>
                  <a:pt x="-1" y="2194"/>
                </a:cubicBezTo>
              </a:path>
              <a:path w="21488" h="21241" stroke="0" extrusionOk="0">
                <a:moveTo>
                  <a:pt x="17566" y="21241"/>
                </a:moveTo>
                <a:cubicBezTo>
                  <a:pt x="8130" y="19499"/>
                  <a:pt x="974" y="11740"/>
                  <a:pt x="-1" y="2194"/>
                </a:cubicBezTo>
                <a:lnTo>
                  <a:pt x="21488" y="0"/>
                </a:lnTo>
                <a:lnTo>
                  <a:pt x="17566" y="2124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6953" name="Arc 9"/>
          <p:cNvSpPr>
            <a:spLocks/>
          </p:cNvSpPr>
          <p:nvPr/>
        </p:nvSpPr>
        <p:spPr bwMode="auto">
          <a:xfrm>
            <a:off x="2743200" y="2743200"/>
            <a:ext cx="1903413" cy="1841500"/>
          </a:xfrm>
          <a:custGeom>
            <a:avLst/>
            <a:gdLst>
              <a:gd name="T0" fmla="*/ 2147483646 w 21585"/>
              <a:gd name="T1" fmla="*/ 2147483646 h 21312"/>
              <a:gd name="T2" fmla="*/ 0 w 21585"/>
              <a:gd name="T3" fmla="*/ 2147483646 h 21312"/>
              <a:gd name="T4" fmla="*/ 2147483646 w 21585"/>
              <a:gd name="T5" fmla="*/ 0 h 21312"/>
              <a:gd name="T6" fmla="*/ 0 60000 65536"/>
              <a:gd name="T7" fmla="*/ 0 60000 65536"/>
              <a:gd name="T8" fmla="*/ 0 60000 65536"/>
              <a:gd name="T9" fmla="*/ 0 w 21585"/>
              <a:gd name="T10" fmla="*/ 0 h 21312"/>
              <a:gd name="T11" fmla="*/ 21585 w 21585"/>
              <a:gd name="T12" fmla="*/ 21312 h 213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5" h="21312" fill="none" extrusionOk="0">
                <a:moveTo>
                  <a:pt x="18071" y="21312"/>
                </a:moveTo>
                <a:cubicBezTo>
                  <a:pt x="7936" y="19641"/>
                  <a:pt x="379" y="11064"/>
                  <a:pt x="-1" y="799"/>
                </a:cubicBezTo>
              </a:path>
              <a:path w="21585" h="21312" stroke="0" extrusionOk="0">
                <a:moveTo>
                  <a:pt x="18071" y="21312"/>
                </a:moveTo>
                <a:cubicBezTo>
                  <a:pt x="7936" y="19641"/>
                  <a:pt x="379" y="11064"/>
                  <a:pt x="-1" y="799"/>
                </a:cubicBezTo>
                <a:lnTo>
                  <a:pt x="21585" y="0"/>
                </a:lnTo>
                <a:lnTo>
                  <a:pt x="18071" y="2131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66954" name="Text Box 10"/>
          <p:cNvSpPr txBox="1">
            <a:spLocks noChangeArrowheads="1"/>
          </p:cNvSpPr>
          <p:nvPr/>
        </p:nvSpPr>
        <p:spPr bwMode="auto">
          <a:xfrm>
            <a:off x="4479925" y="4308475"/>
            <a:ext cx="108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Q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1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66955" name="Text Box 11"/>
          <p:cNvSpPr txBox="1">
            <a:spLocks noChangeArrowheads="1"/>
          </p:cNvSpPr>
          <p:nvPr/>
        </p:nvSpPr>
        <p:spPr bwMode="auto">
          <a:xfrm>
            <a:off x="3336925" y="5070475"/>
            <a:ext cx="108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Q</a:t>
            </a:r>
            <a:r>
              <a:rPr lang="en-GB" altLang="en-US" sz="2400" b="1" baseline="-25000">
                <a:latin typeface="Times New Roman" panose="02020603050405020304" pitchFamily="18" charset="0"/>
              </a:rPr>
              <a:t>0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52" grpId="0" animBg="1"/>
      <p:bldP spid="466953" grpId="0" animBg="1"/>
      <p:bldP spid="466954" grpId="0" autoUpdateAnimBg="0"/>
      <p:bldP spid="466955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91B09D-5E38-464B-A6A0-3BCF41911737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CA" altLang="en-US" sz="1400"/>
          </a:p>
        </p:txBody>
      </p:sp>
      <p:sp>
        <p:nvSpPr>
          <p:cNvPr id="64515" name="WordArt 2"/>
          <p:cNvSpPr>
            <a:spLocks noChangeArrowheads="1" noChangeShapeType="1" noTextEdit="1"/>
          </p:cNvSpPr>
          <p:nvPr/>
        </p:nvSpPr>
        <p:spPr bwMode="auto">
          <a:xfrm>
            <a:off x="381000" y="228600"/>
            <a:ext cx="8382000" cy="1173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6.8 Technological Progress</a:t>
            </a:r>
          </a:p>
        </p:txBody>
      </p:sp>
      <p:sp>
        <p:nvSpPr>
          <p:cNvPr id="468995" name="Text Box 3"/>
          <p:cNvSpPr txBox="1">
            <a:spLocks noChangeArrowheads="1"/>
          </p:cNvSpPr>
          <p:nvPr/>
        </p:nvSpPr>
        <p:spPr bwMode="auto">
          <a:xfrm>
            <a:off x="-15875" y="1371600"/>
            <a:ext cx="915987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3200" u="sng" dirty="0">
                <a:latin typeface="Tahoma" panose="020B0604030504040204" pitchFamily="34" charset="0"/>
              </a:rPr>
              <a:t>Definition:</a:t>
            </a:r>
            <a:r>
              <a:rPr lang="en-US" altLang="en-US" sz="3200" dirty="0">
                <a:latin typeface="Tahoma" panose="020B0604030504040204" pitchFamily="34" charset="0"/>
              </a:rPr>
              <a:t>  </a:t>
            </a:r>
            <a:r>
              <a:rPr lang="en-US" altLang="en-US" sz="3200" b="1" dirty="0">
                <a:latin typeface="Tahoma" panose="020B0604030504040204" pitchFamily="34" charset="0"/>
              </a:rPr>
              <a:t>Technological progress</a:t>
            </a:r>
            <a:r>
              <a:rPr lang="en-US" altLang="en-US" sz="3200" dirty="0">
                <a:latin typeface="Tahoma" panose="020B0604030504040204" pitchFamily="34" charset="0"/>
              </a:rPr>
              <a:t> shifts isoquants </a:t>
            </a:r>
            <a:r>
              <a:rPr lang="en-US" altLang="en-US" sz="3200" i="1" dirty="0">
                <a:latin typeface="Tahoma" panose="020B0604030504040204" pitchFamily="34" charset="0"/>
              </a:rPr>
              <a:t>inward</a:t>
            </a:r>
            <a:r>
              <a:rPr lang="en-US" altLang="en-US" sz="3200" dirty="0">
                <a:latin typeface="Tahoma" panose="020B0604030504040204" pitchFamily="34" charset="0"/>
              </a:rPr>
              <a:t> by allowing the firm to achieve:</a:t>
            </a:r>
          </a:p>
          <a:p>
            <a:pPr>
              <a:defRPr/>
            </a:pPr>
            <a:r>
              <a:rPr lang="en-US" altLang="en-US" sz="3200" dirty="0">
                <a:latin typeface="Tahoma" panose="020B0604030504040204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altLang="en-US" sz="3200" i="1" dirty="0">
                <a:latin typeface="Tahoma" panose="020B0604030504040204" pitchFamily="34" charset="0"/>
              </a:rPr>
              <a:t>more</a:t>
            </a:r>
            <a:r>
              <a:rPr lang="en-US" altLang="en-US" sz="3200" dirty="0">
                <a:latin typeface="Tahoma" panose="020B0604030504040204" pitchFamily="34" charset="0"/>
              </a:rPr>
              <a:t> output from a given combination of inputs OR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altLang="en-US" sz="3200" dirty="0">
                <a:latin typeface="Tahoma" panose="020B0604030504040204" pitchFamily="34" charset="0"/>
              </a:rPr>
              <a:t>the same output with fewer inputs</a:t>
            </a:r>
          </a:p>
          <a:p>
            <a:pPr>
              <a:spcBef>
                <a:spcPct val="50000"/>
              </a:spcBef>
              <a:defRPr/>
            </a:pPr>
            <a:endParaRPr lang="en-US" altLang="en-US" sz="3200" dirty="0"/>
          </a:p>
        </p:txBody>
      </p:sp>
      <p:sp>
        <p:nvSpPr>
          <p:cNvPr id="468996" name="Text Box 4"/>
          <p:cNvSpPr txBox="1">
            <a:spLocks noChangeArrowheads="1"/>
          </p:cNvSpPr>
          <p:nvPr/>
        </p:nvSpPr>
        <p:spPr bwMode="auto">
          <a:xfrm>
            <a:off x="0" y="4267200"/>
            <a:ext cx="86979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graphicFrame>
        <p:nvGraphicFramePr>
          <p:cNvPr id="64518" name="Object 2"/>
          <p:cNvGraphicFramePr>
            <a:graphicFrameLocks noChangeAspect="1"/>
          </p:cNvGraphicFramePr>
          <p:nvPr/>
        </p:nvGraphicFramePr>
        <p:xfrm>
          <a:off x="1908175" y="4514850"/>
          <a:ext cx="4689475" cy="215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0" name="Equation" r:id="rId3" imgW="1549080" imgH="711000" progId="Equation.3">
                  <p:embed/>
                </p:oleObj>
              </mc:Choice>
              <mc:Fallback>
                <p:oleObj name="Equation" r:id="rId3" imgW="1549080" imgH="711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514850"/>
                        <a:ext cx="4689475" cy="2152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8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8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8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8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5" grpId="0"/>
      <p:bldP spid="4689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5A006E-10F8-4CC2-97BF-274B9202099D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CA" altLang="en-US" sz="1400"/>
          </a:p>
        </p:txBody>
      </p:sp>
      <p:sp>
        <p:nvSpPr>
          <p:cNvPr id="12291" name="WordArt 2"/>
          <p:cNvSpPr>
            <a:spLocks noChangeArrowheads="1" noChangeShapeType="1" noTextEdit="1"/>
          </p:cNvSpPr>
          <p:nvPr/>
        </p:nvSpPr>
        <p:spPr bwMode="auto">
          <a:xfrm>
            <a:off x="228600" y="228600"/>
            <a:ext cx="86868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6.1 Inputs and Production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0" y="1447800"/>
            <a:ext cx="91440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ahoma" panose="020B0604030504040204" pitchFamily="34" charset="0"/>
              </a:rPr>
              <a:t>Inputs</a:t>
            </a:r>
            <a:r>
              <a:rPr lang="en-US" altLang="en-US" sz="2800" u="sng">
                <a:latin typeface="Tahoma" panose="020B0604030504040204" pitchFamily="34" charset="0"/>
              </a:rPr>
              <a:t>:</a:t>
            </a:r>
            <a:r>
              <a:rPr lang="en-US" altLang="en-US" sz="2800">
                <a:latin typeface="Tahoma" panose="020B0604030504040204" pitchFamily="34" charset="0"/>
              </a:rPr>
              <a:t>  Productive resources, such as labor and capital, that firms use to manufacture goods and services (also called factors of production)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ahoma" panose="020B0604030504040204" pitchFamily="34" charset="0"/>
              </a:rPr>
              <a:t>Output</a:t>
            </a:r>
            <a:r>
              <a:rPr lang="en-US" altLang="en-US" sz="2800" u="sng">
                <a:latin typeface="Tahoma" panose="020B0604030504040204" pitchFamily="34" charset="0"/>
              </a:rPr>
              <a:t>:</a:t>
            </a:r>
            <a:r>
              <a:rPr lang="en-US" altLang="en-US" sz="2800">
                <a:latin typeface="Tahoma" panose="020B0604030504040204" pitchFamily="34" charset="0"/>
              </a:rPr>
              <a:t>  The amount of goods and services produced by the firm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u="sng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ahoma" panose="020B0604030504040204" pitchFamily="34" charset="0"/>
              </a:rPr>
              <a:t>Production</a:t>
            </a:r>
            <a:r>
              <a:rPr lang="en-US" altLang="en-US" sz="2800" u="sng">
                <a:latin typeface="Tahoma" panose="020B0604030504040204" pitchFamily="34" charset="0"/>
              </a:rPr>
              <a:t>:</a:t>
            </a:r>
            <a:r>
              <a:rPr lang="en-US" altLang="en-US" sz="2800" b="1">
                <a:latin typeface="Tahoma" panose="020B0604030504040204" pitchFamily="34" charset="0"/>
              </a:rPr>
              <a:t> </a:t>
            </a:r>
            <a:r>
              <a:rPr lang="en-US" altLang="en-US" sz="2800">
                <a:latin typeface="Tahoma" panose="020B0604030504040204" pitchFamily="34" charset="0"/>
              </a:rPr>
              <a:t>transforms inputs into outputs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>
                <a:latin typeface="Tahoma" panose="020B0604030504040204" pitchFamily="34" charset="0"/>
              </a:rPr>
              <a:t>Technology:</a:t>
            </a:r>
            <a:r>
              <a:rPr lang="en-US" altLang="en-US" sz="2800">
                <a:latin typeface="Tahoma" panose="020B0604030504040204" pitchFamily="34" charset="0"/>
              </a:rPr>
              <a:t> determines the quantity of output possible for a given set of inputs.  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1BC509-17C3-4115-A7F4-63957441EFC6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CA" altLang="en-US" sz="1400"/>
          </a:p>
        </p:txBody>
      </p:sp>
      <p:sp>
        <p:nvSpPr>
          <p:cNvPr id="65539" name="Line 2"/>
          <p:cNvSpPr>
            <a:spLocks noChangeShapeType="1"/>
          </p:cNvSpPr>
          <p:nvPr/>
        </p:nvSpPr>
        <p:spPr bwMode="auto">
          <a:xfrm>
            <a:off x="914400" y="6096000"/>
            <a:ext cx="6477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65540" name="Line 3"/>
          <p:cNvSpPr>
            <a:spLocks noChangeShapeType="1"/>
          </p:cNvSpPr>
          <p:nvPr/>
        </p:nvSpPr>
        <p:spPr bwMode="auto">
          <a:xfrm flipV="1">
            <a:off x="914400" y="762000"/>
            <a:ext cx="0" cy="5334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1045" name="Arc 5"/>
          <p:cNvSpPr>
            <a:spLocks/>
          </p:cNvSpPr>
          <p:nvPr/>
        </p:nvSpPr>
        <p:spPr bwMode="auto">
          <a:xfrm>
            <a:off x="2592388" y="3048000"/>
            <a:ext cx="1751012" cy="1447800"/>
          </a:xfrm>
          <a:custGeom>
            <a:avLst/>
            <a:gdLst>
              <a:gd name="T0" fmla="*/ 2147483646 w 21584"/>
              <a:gd name="T1" fmla="*/ 2147483646 h 21502"/>
              <a:gd name="T2" fmla="*/ 0 w 21584"/>
              <a:gd name="T3" fmla="*/ 2147483646 h 21502"/>
              <a:gd name="T4" fmla="*/ 2147483646 w 21584"/>
              <a:gd name="T5" fmla="*/ 0 h 21502"/>
              <a:gd name="T6" fmla="*/ 0 60000 65536"/>
              <a:gd name="T7" fmla="*/ 0 60000 65536"/>
              <a:gd name="T8" fmla="*/ 0 60000 65536"/>
              <a:gd name="T9" fmla="*/ 0 w 21584"/>
              <a:gd name="T10" fmla="*/ 0 h 21502"/>
              <a:gd name="T11" fmla="*/ 21584 w 21584"/>
              <a:gd name="T12" fmla="*/ 21502 h 215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84" h="21502" fill="none" extrusionOk="0">
                <a:moveTo>
                  <a:pt x="19532" y="21502"/>
                </a:moveTo>
                <a:cubicBezTo>
                  <a:pt x="8759" y="20474"/>
                  <a:pt x="409" y="11633"/>
                  <a:pt x="-1" y="819"/>
                </a:cubicBezTo>
              </a:path>
              <a:path w="21584" h="21502" stroke="0" extrusionOk="0">
                <a:moveTo>
                  <a:pt x="19532" y="21502"/>
                </a:moveTo>
                <a:cubicBezTo>
                  <a:pt x="8759" y="20474"/>
                  <a:pt x="409" y="11633"/>
                  <a:pt x="-1" y="819"/>
                </a:cubicBezTo>
                <a:lnTo>
                  <a:pt x="21584" y="0"/>
                </a:lnTo>
                <a:lnTo>
                  <a:pt x="19532" y="2150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1046" name="Arc 6"/>
          <p:cNvSpPr>
            <a:spLocks/>
          </p:cNvSpPr>
          <p:nvPr/>
        </p:nvSpPr>
        <p:spPr bwMode="auto">
          <a:xfrm>
            <a:off x="3581400" y="2133600"/>
            <a:ext cx="1671638" cy="1266825"/>
          </a:xfrm>
          <a:custGeom>
            <a:avLst/>
            <a:gdLst>
              <a:gd name="T0" fmla="*/ 2147483646 w 21535"/>
              <a:gd name="T1" fmla="*/ 2147483646 h 20532"/>
              <a:gd name="T2" fmla="*/ 0 w 21535"/>
              <a:gd name="T3" fmla="*/ 2147483646 h 20532"/>
              <a:gd name="T4" fmla="*/ 2147483646 w 21535"/>
              <a:gd name="T5" fmla="*/ 0 h 20532"/>
              <a:gd name="T6" fmla="*/ 0 60000 65536"/>
              <a:gd name="T7" fmla="*/ 0 60000 65536"/>
              <a:gd name="T8" fmla="*/ 0 60000 65536"/>
              <a:gd name="T9" fmla="*/ 0 w 21535"/>
              <a:gd name="T10" fmla="*/ 0 h 20532"/>
              <a:gd name="T11" fmla="*/ 21535 w 21535"/>
              <a:gd name="T12" fmla="*/ 20532 h 205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5" h="20532" fill="none" extrusionOk="0">
                <a:moveTo>
                  <a:pt x="14827" y="20531"/>
                </a:moveTo>
                <a:cubicBezTo>
                  <a:pt x="6528" y="17820"/>
                  <a:pt x="677" y="10380"/>
                  <a:pt x="0" y="1676"/>
                </a:cubicBezTo>
              </a:path>
              <a:path w="21535" h="20532" stroke="0" extrusionOk="0">
                <a:moveTo>
                  <a:pt x="14827" y="20531"/>
                </a:moveTo>
                <a:cubicBezTo>
                  <a:pt x="6528" y="17820"/>
                  <a:pt x="677" y="10380"/>
                  <a:pt x="0" y="1676"/>
                </a:cubicBezTo>
                <a:lnTo>
                  <a:pt x="21535" y="0"/>
                </a:lnTo>
                <a:lnTo>
                  <a:pt x="14827" y="2053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471055" name="Text Box 15"/>
          <p:cNvSpPr txBox="1">
            <a:spLocks noChangeArrowheads="1"/>
          </p:cNvSpPr>
          <p:nvPr/>
        </p:nvSpPr>
        <p:spPr bwMode="auto">
          <a:xfrm>
            <a:off x="4914900" y="3122613"/>
            <a:ext cx="2093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100 </a:t>
            </a:r>
            <a:r>
              <a:rPr lang="en-GB" altLang="en-US" sz="2400" b="1" i="1">
                <a:latin typeface="Times New Roman" panose="02020603050405020304" pitchFamily="18" charset="0"/>
              </a:rPr>
              <a:t>before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71056" name="Text Box 16"/>
          <p:cNvSpPr txBox="1">
            <a:spLocks noChangeArrowheads="1"/>
          </p:cNvSpPr>
          <p:nvPr/>
        </p:nvSpPr>
        <p:spPr bwMode="auto">
          <a:xfrm>
            <a:off x="4230688" y="4324350"/>
            <a:ext cx="1889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Q = 100 </a:t>
            </a:r>
            <a:r>
              <a:rPr lang="en-GB" altLang="en-US" sz="2400" b="1" i="1">
                <a:latin typeface="Times New Roman" panose="02020603050405020304" pitchFamily="18" charset="0"/>
              </a:rPr>
              <a:t>after</a:t>
            </a:r>
            <a:endParaRPr lang="en-GB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65545" name="Text Box 17"/>
          <p:cNvSpPr txBox="1">
            <a:spLocks noChangeArrowheads="1"/>
          </p:cNvSpPr>
          <p:nvPr/>
        </p:nvSpPr>
        <p:spPr bwMode="auto">
          <a:xfrm>
            <a:off x="3059113" y="260350"/>
            <a:ext cx="4676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u="sng">
                <a:latin typeface="Times New Roman" panose="02020603050405020304" pitchFamily="18" charset="0"/>
              </a:rPr>
              <a:t>Example:</a:t>
            </a:r>
            <a:r>
              <a:rPr lang="en-GB" altLang="en-US" sz="2400" b="1">
                <a:latin typeface="Times New Roman" panose="02020603050405020304" pitchFamily="18" charset="0"/>
              </a:rPr>
              <a:t>  technological progress</a:t>
            </a:r>
          </a:p>
        </p:txBody>
      </p:sp>
      <p:sp>
        <p:nvSpPr>
          <p:cNvPr id="65546" name="Text Box 18"/>
          <p:cNvSpPr txBox="1">
            <a:spLocks noChangeArrowheads="1"/>
          </p:cNvSpPr>
          <p:nvPr/>
        </p:nvSpPr>
        <p:spPr bwMode="auto">
          <a:xfrm>
            <a:off x="441325" y="42227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65547" name="Text Box 19"/>
          <p:cNvSpPr txBox="1">
            <a:spLocks noChangeArrowheads="1"/>
          </p:cNvSpPr>
          <p:nvPr/>
        </p:nvSpPr>
        <p:spPr bwMode="auto">
          <a:xfrm>
            <a:off x="7375525" y="59848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 flipH="1">
            <a:off x="3098800" y="3175000"/>
            <a:ext cx="635000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5" grpId="0" animBg="1"/>
      <p:bldP spid="471046" grpId="0" animBg="1"/>
      <p:bldP spid="471055" grpId="0" autoUpdateAnimBg="0"/>
      <p:bldP spid="471056" grpId="0" autoUpdateAnimBg="0"/>
      <p:bldP spid="2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6051F8-FD0F-473C-84AB-3599D4A7E13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CA" altLang="en-US" sz="140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067800" cy="762000"/>
          </a:xfrm>
        </p:spPr>
        <p:txBody>
          <a:bodyPr/>
          <a:lstStyle/>
          <a:p>
            <a:pPr algn="ctr" eaLnBrk="1" hangingPunct="1"/>
            <a:r>
              <a:rPr lang="en-US" altLang="en-US" b="1" u="sng" smtClean="0">
                <a:solidFill>
                  <a:schemeClr val="tx1"/>
                </a:solidFill>
              </a:rPr>
              <a:t>Chapter 6 Key Concepts</a:t>
            </a:r>
          </a:p>
        </p:txBody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Inputs and Production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Technical Efficiency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Marginal Product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Law of Diminishing Returns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Average Product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Isoquants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Marginal rate of technical substitution</a:t>
            </a:r>
          </a:p>
          <a:p>
            <a:pPr marL="400050" lvl="1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Returns to Scale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Special production functions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3600" dirty="0" smtClean="0"/>
              <a:t>Technological Progress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213596-7DEC-4FCA-BEFE-9B78AE24929E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CA" altLang="en-US" sz="1400"/>
          </a:p>
        </p:txBody>
      </p:sp>
      <p:sp>
        <p:nvSpPr>
          <p:cNvPr id="408578" name="Text Box 2"/>
          <p:cNvSpPr txBox="1">
            <a:spLocks noChangeArrowheads="1"/>
          </p:cNvSpPr>
          <p:nvPr/>
        </p:nvSpPr>
        <p:spPr bwMode="auto">
          <a:xfrm>
            <a:off x="152400" y="1371600"/>
            <a:ext cx="83058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1" u="sng" dirty="0">
                <a:latin typeface="Times New Roman" panose="02020603050405020304" pitchFamily="18" charset="0"/>
              </a:rPr>
              <a:t>Production function</a:t>
            </a:r>
            <a:r>
              <a:rPr lang="en-US" altLang="en-US" sz="3600" dirty="0">
                <a:latin typeface="Tahoma" panose="020B0604030504040204" pitchFamily="34" charset="0"/>
              </a:rPr>
              <a:t>:  tells us the </a:t>
            </a:r>
            <a:r>
              <a:rPr lang="en-US" altLang="en-US" sz="3600" i="1" dirty="0">
                <a:latin typeface="Tahoma" panose="020B0604030504040204" pitchFamily="34" charset="0"/>
              </a:rPr>
              <a:t>maximum</a:t>
            </a:r>
            <a:r>
              <a:rPr lang="en-US" altLang="en-US" sz="3600" i="1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600" dirty="0">
                <a:latin typeface="Tahoma" panose="020B0604030504040204" pitchFamily="34" charset="0"/>
              </a:rPr>
              <a:t>possible output that can be attained by the firm for any given quantity of inputs.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13316" name="WordArt 3"/>
          <p:cNvSpPr>
            <a:spLocks noChangeArrowheads="1" noChangeShapeType="1" noTextEdit="1"/>
          </p:cNvSpPr>
          <p:nvPr/>
        </p:nvSpPr>
        <p:spPr bwMode="auto">
          <a:xfrm>
            <a:off x="609600" y="111125"/>
            <a:ext cx="7705725" cy="11080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2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More Terms</a:t>
            </a:r>
          </a:p>
        </p:txBody>
      </p:sp>
      <p:sp>
        <p:nvSpPr>
          <p:cNvPr id="408581" name="Text Box 5"/>
          <p:cNvSpPr txBox="1">
            <a:spLocks noChangeArrowheads="1"/>
          </p:cNvSpPr>
          <p:nvPr/>
        </p:nvSpPr>
        <p:spPr bwMode="auto">
          <a:xfrm>
            <a:off x="381000" y="4343400"/>
            <a:ext cx="8382000" cy="20621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5699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</a:rPr>
              <a:t>Q = </a:t>
            </a:r>
            <a:r>
              <a:rPr lang="en-US" altLang="en-US" dirty="0" smtClean="0">
                <a:solidFill>
                  <a:srgbClr val="000000"/>
                </a:solidFill>
                <a:latin typeface="Tahoma" panose="020B0604030504040204" pitchFamily="34" charset="0"/>
              </a:rPr>
              <a:t>f(L,K,O)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</a:rPr>
              <a:t>	</a:t>
            </a:r>
            <a:r>
              <a:rPr lang="en-US" altLang="en-US" dirty="0" smtClean="0">
                <a:solidFill>
                  <a:srgbClr val="000000"/>
                </a:solidFill>
                <a:latin typeface="Tahoma" panose="020B0604030504040204" pitchFamily="34" charset="0"/>
              </a:rPr>
              <a:t>	(</a:t>
            </a:r>
            <a:r>
              <a:rPr lang="en-US" altLang="en-US" dirty="0" err="1" smtClean="0">
                <a:solidFill>
                  <a:srgbClr val="FF0000"/>
                </a:solidFill>
                <a:latin typeface="Tahoma" panose="020B0604030504040204" pitchFamily="34" charset="0"/>
              </a:rPr>
              <a:t>L</a:t>
            </a:r>
            <a:r>
              <a:rPr lang="en-US" altLang="en-US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abour</a:t>
            </a:r>
            <a:r>
              <a:rPr lang="en-US" altLang="en-US" dirty="0" smtClean="0">
                <a:solidFill>
                  <a:srgbClr val="000000"/>
                </a:solidFill>
                <a:latin typeface="Tahoma" panose="020B0604030504040204" pitchFamily="34" charset="0"/>
              </a:rPr>
              <a:t>, Capital, </a:t>
            </a:r>
            <a:r>
              <a:rPr lang="en-US" altLang="en-US" dirty="0" smtClean="0">
                <a:solidFill>
                  <a:srgbClr val="FF0000"/>
                </a:solidFill>
                <a:latin typeface="Tahoma" panose="020B0604030504040204" pitchFamily="34" charset="0"/>
              </a:rPr>
              <a:t>O</a:t>
            </a:r>
            <a:r>
              <a:rPr lang="en-US" altLang="en-US" dirty="0" smtClean="0">
                <a:solidFill>
                  <a:srgbClr val="000000"/>
                </a:solidFill>
                <a:latin typeface="Tahoma" panose="020B0604030504040204" pitchFamily="34" charset="0"/>
              </a:rPr>
              <a:t>ther variables)</a:t>
            </a:r>
            <a:endParaRPr lang="en-US" altLang="en-US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</a:rPr>
              <a:t>Computer Chips = </a:t>
            </a:r>
            <a:r>
              <a:rPr lang="en-US" altLang="en-US" dirty="0" smtClean="0">
                <a:solidFill>
                  <a:srgbClr val="000000"/>
                </a:solidFill>
                <a:latin typeface="Tahoma" panose="020B0604030504040204" pitchFamily="34" charset="0"/>
              </a:rPr>
              <a:t>f</a:t>
            </a:r>
            <a:r>
              <a:rPr lang="en-US" altLang="en-US" baseline="-25000" dirty="0" smtClean="0">
                <a:solidFill>
                  <a:srgbClr val="000000"/>
                </a:solidFill>
                <a:latin typeface="Tahoma" panose="020B0604030504040204" pitchFamily="34" charset="0"/>
              </a:rPr>
              <a:t>1</a:t>
            </a:r>
            <a:r>
              <a:rPr lang="en-US" altLang="en-US" dirty="0" smtClean="0">
                <a:solidFill>
                  <a:srgbClr val="000000"/>
                </a:solidFill>
                <a:latin typeface="Tahoma" panose="020B0604030504040204" pitchFamily="34" charset="0"/>
              </a:rPr>
              <a:t>(L,K)</a:t>
            </a:r>
            <a:endParaRPr lang="en-US" altLang="en-US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</a:rPr>
              <a:t>Econ Mark = f</a:t>
            </a:r>
            <a:r>
              <a:rPr lang="en-US" altLang="en-US" baseline="-25000" dirty="0">
                <a:solidFill>
                  <a:srgbClr val="000000"/>
                </a:solidFill>
                <a:latin typeface="Tahoma" panose="020B0604030504040204" pitchFamily="34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  <a:latin typeface="Tahoma" panose="020B0604030504040204" pitchFamily="34" charset="0"/>
              </a:rPr>
              <a:t>(Intellect, Study, Bribe)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BE2DD5-07E1-4A04-A281-083BC2455549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CA" altLang="en-US" sz="140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altLang="en-US" smtClean="0"/>
              <a:t>Production and Utility Functions</a:t>
            </a:r>
          </a:p>
        </p:txBody>
      </p:sp>
      <p:sp>
        <p:nvSpPr>
          <p:cNvPr id="41267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0" indent="0" eaLnBrk="1" hangingPunct="1">
              <a:lnSpc>
                <a:spcPct val="80000"/>
              </a:lnSpc>
            </a:pPr>
            <a:endParaRPr lang="en-US" altLang="en-US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3600" dirty="0" smtClean="0"/>
              <a:t>In Consumer Theory, </a:t>
            </a:r>
            <a:r>
              <a:rPr lang="en-US" altLang="en-US" sz="3600" dirty="0" smtClean="0"/>
              <a:t>GOODS produce UTILITY</a:t>
            </a:r>
            <a:r>
              <a:rPr lang="en-US" altLang="en-US" sz="3600" dirty="0" smtClean="0"/>
              <a:t>:</a:t>
            </a:r>
          </a:p>
          <a:p>
            <a:pPr marL="0" indent="0" eaLnBrk="1" hangingPunct="1">
              <a:lnSpc>
                <a:spcPct val="80000"/>
              </a:lnSpc>
            </a:pPr>
            <a:endParaRPr lang="en-CA" altLang="en-US" sz="3600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CA" altLang="en-US" sz="3600" dirty="0" smtClean="0"/>
              <a:t>U=f(</a:t>
            </a:r>
            <a:r>
              <a:rPr lang="en-CA" altLang="en-US" sz="3600" dirty="0" err="1" smtClean="0"/>
              <a:t>kraft</a:t>
            </a:r>
            <a:r>
              <a:rPr lang="en-CA" altLang="en-US" sz="3600" dirty="0" smtClean="0"/>
              <a:t> dinner, </a:t>
            </a:r>
            <a:r>
              <a:rPr lang="en-CA" altLang="en-US" sz="3600" dirty="0" smtClean="0"/>
              <a:t>hot dogs)</a:t>
            </a:r>
            <a:endParaRPr lang="en-US" altLang="en-US" sz="3600" dirty="0" smtClean="0"/>
          </a:p>
          <a:p>
            <a:pPr marL="0" indent="0" eaLnBrk="1" hangingPunct="1">
              <a:lnSpc>
                <a:spcPct val="80000"/>
              </a:lnSpc>
            </a:pPr>
            <a:endParaRPr lang="en-US" altLang="en-US" sz="3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en-US" altLang="en-US" sz="3600" dirty="0" smtClean="0"/>
              <a:t>In Production Theory, use of INPUTS </a:t>
            </a:r>
            <a:r>
              <a:rPr lang="en-US" altLang="en-US" sz="3600" dirty="0" smtClean="0"/>
              <a:t>produce OUTPUTS:</a:t>
            </a:r>
            <a:endParaRPr lang="en-US" altLang="en-US" sz="3600" dirty="0" smtClean="0"/>
          </a:p>
          <a:p>
            <a:pPr marL="0" indent="0" eaLnBrk="1" hangingPunct="1">
              <a:lnSpc>
                <a:spcPct val="80000"/>
              </a:lnSpc>
            </a:pPr>
            <a:endParaRPr lang="en-CA" altLang="en-US" sz="3600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CA" altLang="en-US" sz="3600" dirty="0" smtClean="0"/>
              <a:t>Q=f(Labour, Capital, Technology)</a:t>
            </a:r>
            <a:endParaRPr lang="en-US" altLang="en-US" sz="3600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2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2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2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2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2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2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26476C-C502-4882-88C7-958CA4363298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CA" altLang="en-US" sz="1400"/>
          </a:p>
        </p:txBody>
      </p:sp>
      <p:sp>
        <p:nvSpPr>
          <p:cNvPr id="409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741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3600" u="sng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36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3600" dirty="0">
                <a:latin typeface="Tahoma" panose="020B0604030504040204" pitchFamily="34" charset="0"/>
              </a:rPr>
              <a:t>A </a:t>
            </a:r>
            <a:r>
              <a:rPr lang="en-US" altLang="en-US" sz="3600" b="1" u="sng" dirty="0">
                <a:latin typeface="Tahoma" panose="020B0604030504040204" pitchFamily="34" charset="0"/>
              </a:rPr>
              <a:t>technically efficient</a:t>
            </a:r>
            <a:r>
              <a:rPr lang="en-US" altLang="en-US" sz="3600" u="sng" dirty="0">
                <a:latin typeface="Tahoma" panose="020B0604030504040204" pitchFamily="34" charset="0"/>
              </a:rPr>
              <a:t> </a:t>
            </a:r>
            <a:r>
              <a:rPr lang="en-US" altLang="en-US" sz="3600" dirty="0">
                <a:latin typeface="Tahoma" panose="020B0604030504040204" pitchFamily="34" charset="0"/>
              </a:rPr>
              <a:t>firm </a:t>
            </a:r>
            <a:r>
              <a:rPr lang="en-US" altLang="en-US" sz="3600" dirty="0" smtClean="0">
                <a:latin typeface="Tahoma" panose="020B0604030504040204" pitchFamily="34" charset="0"/>
              </a:rPr>
              <a:t>makes the </a:t>
            </a:r>
            <a:r>
              <a:rPr lang="en-US" altLang="en-US" sz="3600" dirty="0">
                <a:latin typeface="Tahoma" panose="020B0604030504040204" pitchFamily="34" charset="0"/>
              </a:rPr>
              <a:t>maximum possible output from its inputs (using </a:t>
            </a:r>
            <a:r>
              <a:rPr lang="en-US" altLang="en-US" sz="3600" dirty="0" smtClean="0">
                <a:latin typeface="Tahoma" panose="020B0604030504040204" pitchFamily="34" charset="0"/>
              </a:rPr>
              <a:t>available technology)</a:t>
            </a:r>
          </a:p>
          <a:p>
            <a:pPr lvl="2">
              <a:spcBef>
                <a:spcPct val="0"/>
              </a:spcBef>
              <a:buNone/>
            </a:pPr>
            <a:endParaRPr lang="en-US" altLang="en-US" sz="36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3600" dirty="0">
                <a:latin typeface="Tahoma" panose="020B0604030504040204" pitchFamily="34" charset="0"/>
              </a:rPr>
              <a:t>A </a:t>
            </a:r>
            <a:r>
              <a:rPr lang="en-US" altLang="en-US" sz="3600" b="1" u="sng" dirty="0">
                <a:latin typeface="Tahoma" panose="020B0604030504040204" pitchFamily="34" charset="0"/>
              </a:rPr>
              <a:t>technically inefficient</a:t>
            </a:r>
            <a:r>
              <a:rPr lang="en-US" altLang="en-US" sz="3600" u="sng" dirty="0">
                <a:latin typeface="Tahoma" panose="020B0604030504040204" pitchFamily="34" charset="0"/>
              </a:rPr>
              <a:t> </a:t>
            </a:r>
            <a:r>
              <a:rPr lang="en-US" altLang="en-US" sz="3600" dirty="0">
                <a:latin typeface="Tahoma" panose="020B0604030504040204" pitchFamily="34" charset="0"/>
              </a:rPr>
              <a:t>firm </a:t>
            </a:r>
            <a:r>
              <a:rPr lang="en-US" altLang="en-US" sz="3600" dirty="0" smtClean="0">
                <a:latin typeface="Tahoma" panose="020B0604030504040204" pitchFamily="34" charset="0"/>
              </a:rPr>
              <a:t>makes </a:t>
            </a:r>
            <a:r>
              <a:rPr lang="en-US" altLang="en-US" sz="3600" dirty="0">
                <a:latin typeface="Tahoma" panose="020B0604030504040204" pitchFamily="34" charset="0"/>
              </a:rPr>
              <a:t>less than the maximum possible output from its inputs (using </a:t>
            </a:r>
            <a:r>
              <a:rPr lang="en-US" altLang="en-US" sz="3600" dirty="0" smtClean="0">
                <a:latin typeface="Tahoma" panose="020B0604030504040204" pitchFamily="34" charset="0"/>
              </a:rPr>
              <a:t>available technology)</a:t>
            </a:r>
            <a:endParaRPr lang="en-US" altLang="en-US" sz="36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US" altLang="en-US" sz="36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3600" dirty="0">
              <a:latin typeface="Tahoma" panose="020B0604030504040204" pitchFamily="34" charset="0"/>
            </a:endParaRPr>
          </a:p>
          <a:p>
            <a:pPr lvl="2" eaLnBrk="1" hangingPunct="1">
              <a:spcBef>
                <a:spcPct val="0"/>
              </a:spcBef>
              <a:buFontTx/>
              <a:buNone/>
            </a:pP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86613" cy="904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CA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Production Function Notes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DA2940-5031-417D-B887-1CE195DBDDCA}" type="slidenum">
              <a:rPr lang="en-CA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CA" altLang="en-US" sz="1400"/>
          </a:p>
        </p:txBody>
      </p:sp>
      <p:sp>
        <p:nvSpPr>
          <p:cNvPr id="40960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3600" u="sng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3600" dirty="0">
              <a:latin typeface="Tahoma" panose="020B0604030504040204" pitchFamily="34" charset="0"/>
            </a:endParaRPr>
          </a:p>
          <a:p>
            <a:pPr lvl="2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US" altLang="en-US" sz="3600" b="1" u="sng" dirty="0">
                <a:latin typeface="Tahoma" panose="020B0604030504040204" pitchFamily="34" charset="0"/>
              </a:rPr>
              <a:t>production set :</a:t>
            </a:r>
            <a:r>
              <a:rPr lang="en-US" altLang="en-US" sz="3600" dirty="0">
                <a:latin typeface="Tahoma" panose="020B0604030504040204" pitchFamily="34" charset="0"/>
              </a:rPr>
              <a:t> all points on or below the production function</a:t>
            </a:r>
          </a:p>
          <a:p>
            <a:pPr lvl="2">
              <a:spcBef>
                <a:spcPct val="0"/>
              </a:spcBef>
              <a:buFont typeface="Symbol" panose="05050102010706020507" pitchFamily="18" charset="2"/>
              <a:buNone/>
            </a:pPr>
            <a:endParaRPr lang="en-CA" altLang="en-US" sz="3600" dirty="0">
              <a:latin typeface="Tahoma" panose="020B0604030504040204" pitchFamily="34" charset="0"/>
            </a:endParaRP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Note: Capital refers to </a:t>
            </a:r>
            <a:r>
              <a:rPr lang="en-US" altLang="en-US" b="1" dirty="0">
                <a:latin typeface="Times New Roman" panose="02020603050405020304" pitchFamily="18" charset="0"/>
              </a:rPr>
              <a:t>physical capital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</a:rPr>
              <a:t>(goods that are themselves produced goods) and not </a:t>
            </a:r>
            <a:r>
              <a:rPr lang="en-US" altLang="en-US" b="1" dirty="0">
                <a:latin typeface="Times New Roman" panose="02020603050405020304" pitchFamily="18" charset="0"/>
              </a:rPr>
              <a:t>financial capital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</a:rPr>
              <a:t>(money).</a:t>
            </a:r>
            <a:endParaRPr lang="en-US" altLang="en-US" dirty="0">
              <a:latin typeface="Tahoma" panose="020B060403050404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186613" cy="7524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chemeClr val="tx2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cs typeface="Times New Roman" panose="02020603050405020304" pitchFamily="18" charset="0"/>
              </a:rPr>
              <a:t>Notes on the Production Function</a:t>
            </a:r>
            <a:endParaRPr lang="en-CA" sz="3600" kern="10">
              <a:solidFill>
                <a:schemeClr val="tx2"/>
              </a:solidFill>
              <a:effectLst>
                <a:outerShdw dist="45791" dir="2021404" algn="ctr" rotWithShape="0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Fallout.p3d 1"/>
  <p:tag name="POWER3D OPTIONS" val="Medium "/>
  <p:tag name="POWER3D CRC" val="8a97fcc30100"/>
</p:tagLst>
</file>

<file path=ppt/theme/theme1.xml><?xml version="1.0" encoding="utf-8"?>
<a:theme xmlns:a="http://schemas.openxmlformats.org/drawingml/2006/main" name="PT Blue060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Blue060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Blue060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Blue060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I\PT Blue060A.pot</Template>
  <TotalTime>30198</TotalTime>
  <Words>1806</Words>
  <Application>Microsoft Office PowerPoint</Application>
  <PresentationFormat>On-screen Show (4:3)</PresentationFormat>
  <Paragraphs>497</Paragraphs>
  <Slides>51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Times New Roman</vt:lpstr>
      <vt:lpstr>Arial</vt:lpstr>
      <vt:lpstr>Wingdings</vt:lpstr>
      <vt:lpstr>Tahoma</vt:lpstr>
      <vt:lpstr>Symbol</vt:lpstr>
      <vt:lpstr>Arial Narrow</vt:lpstr>
      <vt:lpstr>PT Blue060A</vt:lpstr>
      <vt:lpstr>Microsoft Equation 3.0</vt:lpstr>
      <vt:lpstr>Microsoft Office Word 97 - 2003 Document</vt:lpstr>
      <vt:lpstr>Section 3 – Theory of the Firm</vt:lpstr>
      <vt:lpstr>Section 3 – Theory of the Firm</vt:lpstr>
      <vt:lpstr>Chapter 6: Inputs and Production Functions</vt:lpstr>
      <vt:lpstr>Chapter 6: Inputs and Production Functions</vt:lpstr>
      <vt:lpstr>PowerPoint Presentation</vt:lpstr>
      <vt:lpstr>PowerPoint Presentation</vt:lpstr>
      <vt:lpstr>Production and Utility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6.2 Marginal Product</vt:lpstr>
      <vt:lpstr>Marginal Utility and Marginal Product</vt:lpstr>
      <vt:lpstr>PowerPoint Presentation</vt:lpstr>
      <vt:lpstr>Law of Diminishing Returns</vt:lpstr>
      <vt:lpstr>PowerPoint Presentation</vt:lpstr>
      <vt:lpstr>PowerPoint Presentation</vt:lpstr>
      <vt:lpstr>Marginal, and Average Product</vt:lpstr>
      <vt:lpstr>Marginal, and Average Product</vt:lpstr>
      <vt:lpstr>PowerPoint Presentation</vt:lpstr>
      <vt:lpstr>PowerPoint Presentation</vt:lpstr>
      <vt:lpstr>PowerPoint Presentation</vt:lpstr>
      <vt:lpstr>PowerPoint Presentation</vt:lpstr>
      <vt:lpstr>Indifference and Isoquant Curves</vt:lpstr>
      <vt:lpstr>PowerPoint Presentation</vt:lpstr>
      <vt:lpstr>Marginal Rate of Technical Substitution (MRS)</vt:lpstr>
      <vt:lpstr>PowerPoint Presentation</vt:lpstr>
      <vt:lpstr>PowerPoint Presentation</vt:lpstr>
      <vt:lpstr>Isoquants – Regions of Production</vt:lpstr>
      <vt:lpstr>PowerPoint Presentation</vt:lpstr>
      <vt:lpstr>Isoquants and Substitution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Chapter 6 Key Concepts</vt:lpstr>
    </vt:vector>
  </TitlesOfParts>
  <Company>Economics Department, UofA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Lorne Priemaza</dc:creator>
  <cp:lastModifiedBy>Lorne Dell</cp:lastModifiedBy>
  <cp:revision>160</cp:revision>
  <dcterms:created xsi:type="dcterms:W3CDTF">2000-09-22T19:30:06Z</dcterms:created>
  <dcterms:modified xsi:type="dcterms:W3CDTF">2023-03-01T00:50:43Z</dcterms:modified>
</cp:coreProperties>
</file>