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</p:sldMasterIdLst>
  <p:notesMasterIdLst>
    <p:notesMasterId r:id="rId78"/>
  </p:notesMasterIdLst>
  <p:handoutMasterIdLst>
    <p:handoutMasterId r:id="rId79"/>
  </p:handoutMasterIdLst>
  <p:sldIdLst>
    <p:sldId id="269" r:id="rId3"/>
    <p:sldId id="351" r:id="rId4"/>
    <p:sldId id="434" r:id="rId5"/>
    <p:sldId id="353" r:id="rId6"/>
    <p:sldId id="354" r:id="rId7"/>
    <p:sldId id="355" r:id="rId8"/>
    <p:sldId id="356" r:id="rId9"/>
    <p:sldId id="374" r:id="rId10"/>
    <p:sldId id="375" r:id="rId11"/>
    <p:sldId id="352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09" r:id="rId24"/>
    <p:sldId id="370" r:id="rId25"/>
    <p:sldId id="371" r:id="rId26"/>
    <p:sldId id="372" r:id="rId27"/>
    <p:sldId id="373" r:id="rId28"/>
    <p:sldId id="376" r:id="rId29"/>
    <p:sldId id="377" r:id="rId30"/>
    <p:sldId id="437" r:id="rId31"/>
    <p:sldId id="438" r:id="rId32"/>
    <p:sldId id="378" r:id="rId33"/>
    <p:sldId id="379" r:id="rId34"/>
    <p:sldId id="380" r:id="rId35"/>
    <p:sldId id="381" r:id="rId36"/>
    <p:sldId id="382" r:id="rId37"/>
    <p:sldId id="383" r:id="rId38"/>
    <p:sldId id="384" r:id="rId39"/>
    <p:sldId id="385" r:id="rId40"/>
    <p:sldId id="386" r:id="rId41"/>
    <p:sldId id="387" r:id="rId42"/>
    <p:sldId id="388" r:id="rId43"/>
    <p:sldId id="389" r:id="rId44"/>
    <p:sldId id="390" r:id="rId45"/>
    <p:sldId id="391" r:id="rId46"/>
    <p:sldId id="392" r:id="rId47"/>
    <p:sldId id="393" r:id="rId48"/>
    <p:sldId id="439" r:id="rId49"/>
    <p:sldId id="394" r:id="rId50"/>
    <p:sldId id="395" r:id="rId51"/>
    <p:sldId id="396" r:id="rId52"/>
    <p:sldId id="397" r:id="rId53"/>
    <p:sldId id="398" r:id="rId54"/>
    <p:sldId id="399" r:id="rId55"/>
    <p:sldId id="400" r:id="rId56"/>
    <p:sldId id="401" r:id="rId57"/>
    <p:sldId id="402" r:id="rId58"/>
    <p:sldId id="403" r:id="rId59"/>
    <p:sldId id="404" r:id="rId60"/>
    <p:sldId id="405" r:id="rId61"/>
    <p:sldId id="406" r:id="rId62"/>
    <p:sldId id="407" r:id="rId63"/>
    <p:sldId id="408" r:id="rId64"/>
    <p:sldId id="409" r:id="rId65"/>
    <p:sldId id="410" r:id="rId66"/>
    <p:sldId id="411" r:id="rId67"/>
    <p:sldId id="412" r:id="rId68"/>
    <p:sldId id="422" r:id="rId69"/>
    <p:sldId id="423" r:id="rId70"/>
    <p:sldId id="424" r:id="rId71"/>
    <p:sldId id="425" r:id="rId72"/>
    <p:sldId id="426" r:id="rId73"/>
    <p:sldId id="427" r:id="rId74"/>
    <p:sldId id="428" r:id="rId75"/>
    <p:sldId id="435" r:id="rId76"/>
    <p:sldId id="436" r:id="rId7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00"/>
    <a:srgbClr val="B2B2B2"/>
    <a:srgbClr val="96969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0" autoAdjust="0"/>
    <p:restoredTop sz="94590" autoAdjust="0"/>
  </p:normalViewPr>
  <p:slideViewPr>
    <p:cSldViewPr>
      <p:cViewPr varScale="1">
        <p:scale>
          <a:sx n="82" d="100"/>
          <a:sy n="82" d="100"/>
        </p:scale>
        <p:origin x="132" y="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09D1CF6-92A6-45A9-8617-0582615306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208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9F7D36A-1D6A-4C77-9D52-686BBAF69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723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CEAC22-227A-415B-AF83-6A29747874F4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005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6AB612-398F-44C2-988D-8BA52A27D22B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183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ECE3F9-34BB-4E1C-BCFC-418272D8D885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819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E32346-1A16-495A-B319-E3568369E8FB}" type="slidenum">
              <a:rPr lang="en-US" altLang="en-US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291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56639A-3B2E-4AD9-8733-F47ED74E39BB}" type="slidenum">
              <a:rPr lang="en-US" altLang="en-US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236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40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0AC23F-80DE-4067-B77D-22BE9C93857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62606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D9C74-654F-4BB5-9817-B24692942DB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0085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28600"/>
            <a:ext cx="2286000" cy="6629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28600"/>
            <a:ext cx="6705600" cy="6629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26EC8-144A-4766-83E8-3FC6F27D92D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78227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19538"/>
            <a:ext cx="6400800" cy="1401762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CD7119-5A70-4950-AC17-577DF9E7927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39522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21650-0F36-4A30-B49D-76327E41A72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71615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0F8CD-4874-4CE8-B9D3-284D78C8B13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44815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76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4076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AD265-34A0-4DBB-BCB4-F8806FD4607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98226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12BD5-0D30-4BE4-942F-C61C9A137C0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05780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34031-9602-4536-9364-E6B6AF1FF35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65984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A2DA7-68AE-4BA1-A345-FE33AA2848E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343691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A0C6-93A9-42FF-8496-81C547DB795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0791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1F4F4-9322-4280-AA35-31234482972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747877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4A23B-520E-4D77-BE76-1EF81F6AD16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27823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EB143-0BDD-4487-B480-1E8CF9F1848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60652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FF82B-4C78-4875-8BBF-8043A757CE5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6741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DC929-379C-422F-83CF-A94E147D9D8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4062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447800"/>
            <a:ext cx="4495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495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95762-C0DF-413B-92CF-F07A8FC13BE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03344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0AEE8-1F40-4DB8-9B6D-237FF8FB007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49530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1B841-F334-4836-93EE-56E50252FBE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5959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0AE70-7EF3-442E-B0A3-A682044A0DF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16833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055F0-7EAF-4900-BD3C-C42F0AC719B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67777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235FF-A44E-4DBB-85DC-041EE9C5E35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7965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447800"/>
            <a:ext cx="9144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B0469CD-D8EA-476D-B199-91C3DBBCF23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bldLvl="5" autoUpdateAnimBg="0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304800"/>
            <a:ext cx="7383463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05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1A90E50-C37F-463D-A9C3-DD6E3D37176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  <p:sldLayoutId id="214748400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wmf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BA4525-6EA2-410F-AF44-A24EA917CF7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CA" altLang="en-US" sz="14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Chapter 5 – The Theory of Demand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Thus far we have studied supply and demand and their equilibrium</a:t>
            </a:r>
          </a:p>
          <a:p>
            <a:pPr eaLnBrk="1" hangingPunct="1"/>
            <a:r>
              <a:rPr lang="en-CA" altLang="en-US" smtClean="0"/>
              <a:t>In this chapter we will see how consumer theory creates the demand curve </a:t>
            </a:r>
          </a:p>
          <a:p>
            <a:pPr eaLnBrk="1" hangingPunct="1"/>
            <a:r>
              <a:rPr lang="en-CA" altLang="en-US" smtClean="0"/>
              <a:t>Shifts in demand will be dissected and consumer choices will be investigated further</a:t>
            </a:r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0A8797-7968-415F-B074-74D450997A8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CA" alt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rgbClr val="FFFF99"/>
                </a:solidFill>
              </a:rPr>
              <a:t>Specific Demand Example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28575" y="1219200"/>
            <a:ext cx="9115425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Let U=xy, therefore MU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=y and MU</a:t>
            </a:r>
            <a:r>
              <a:rPr lang="en-GB" altLang="en-US" sz="3200" baseline="-25000">
                <a:latin typeface="Tahoma" panose="020B0604030504040204" pitchFamily="34" charset="0"/>
              </a:rPr>
              <a:t>y</a:t>
            </a:r>
            <a:r>
              <a:rPr lang="en-GB" altLang="en-US" sz="3200">
                <a:latin typeface="Tahoma" panose="020B0604030504040204" pitchFamily="34" charset="0"/>
              </a:rPr>
              <a:t>=x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Let income=12, P</a:t>
            </a:r>
            <a:r>
              <a:rPr lang="en-GB" altLang="en-US" sz="3200" baseline="-25000">
                <a:latin typeface="Tahoma" panose="020B0604030504040204" pitchFamily="34" charset="0"/>
              </a:rPr>
              <a:t>y</a:t>
            </a:r>
            <a:r>
              <a:rPr lang="en-GB" altLang="en-US" sz="3200">
                <a:latin typeface="Tahoma" panose="020B0604030504040204" pitchFamily="34" charset="0"/>
              </a:rPr>
              <a:t>=1.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Graph demand as 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 increases from $1 to $2 to $3.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Step 1: 	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x+P</a:t>
            </a:r>
            <a:r>
              <a:rPr lang="en-GB" altLang="en-US" sz="3200" baseline="-25000">
                <a:latin typeface="Tahoma" panose="020B0604030504040204" pitchFamily="34" charset="0"/>
              </a:rPr>
              <a:t>y</a:t>
            </a:r>
            <a:r>
              <a:rPr lang="en-GB" altLang="en-US" sz="3200">
                <a:latin typeface="Tahoma" panose="020B0604030504040204" pitchFamily="34" charset="0"/>
              </a:rPr>
              <a:t>y=I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		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x+y=12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Step 2: 	MU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/MU</a:t>
            </a:r>
            <a:r>
              <a:rPr lang="en-GB" altLang="en-US" sz="3200" baseline="-25000">
                <a:latin typeface="Tahoma" panose="020B0604030504040204" pitchFamily="34" charset="0"/>
              </a:rPr>
              <a:t>y</a:t>
            </a:r>
            <a:r>
              <a:rPr lang="en-GB" altLang="en-US" sz="3200">
                <a:latin typeface="Tahoma" panose="020B0604030504040204" pitchFamily="34" charset="0"/>
              </a:rPr>
              <a:t>=P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/P</a:t>
            </a:r>
            <a:r>
              <a:rPr lang="en-GB" altLang="en-US" sz="3200" baseline="-25000">
                <a:latin typeface="Tahoma" panose="020B0604030504040204" pitchFamily="34" charset="0"/>
              </a:rPr>
              <a:t>y</a:t>
            </a:r>
            <a:endParaRPr lang="en-GB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		y/x=P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endParaRPr lang="en-GB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		y=P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x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6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6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69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69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6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6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6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6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69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69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6CB2C2-2EBE-4229-89B4-1F824CCE41A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CA" alt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rgbClr val="FFFF99"/>
                </a:solidFill>
              </a:rPr>
              <a:t>Demand Example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172036" name="Text Box 4"/>
          <p:cNvSpPr txBox="1">
            <a:spLocks noChangeArrowheads="1"/>
          </p:cNvSpPr>
          <p:nvPr/>
        </p:nvSpPr>
        <p:spPr bwMode="auto">
          <a:xfrm>
            <a:off x="28575" y="1219200"/>
            <a:ext cx="9115425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Step 1: 	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x+y=12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	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Step 2: 	y=P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x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Step 3: 	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x+P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x=12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		x=6/P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 baseline="-25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X(1)=6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X(2)=3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X(3)=2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2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2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2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2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2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2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20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20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20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20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20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20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B18626-9071-4EE4-9091-26E49159FD6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CA" altLang="en-US" sz="1400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219200" y="533400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>
                <a:latin typeface="Tahoma" panose="020B0604030504040204" pitchFamily="34" charset="0"/>
              </a:rPr>
              <a:t>Demand Example</a:t>
            </a:r>
            <a:endParaRPr lang="en-US" altLang="en-US" sz="2400" b="1">
              <a:latin typeface="Tahoma" panose="020B0604030504040204" pitchFamily="34" charset="0"/>
            </a:endParaRPr>
          </a:p>
        </p:txBody>
      </p:sp>
      <p:sp>
        <p:nvSpPr>
          <p:cNvPr id="18436" name="Line 3"/>
          <p:cNvSpPr>
            <a:spLocks noChangeShapeType="1"/>
          </p:cNvSpPr>
          <p:nvPr/>
        </p:nvSpPr>
        <p:spPr bwMode="auto">
          <a:xfrm>
            <a:off x="990600" y="6019800"/>
            <a:ext cx="5257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 flipV="1">
            <a:off x="990600" y="838200"/>
            <a:ext cx="0" cy="518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6308725" y="59086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457200" y="533400"/>
            <a:ext cx="515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8440" name="Arc 7"/>
          <p:cNvSpPr>
            <a:spLocks/>
          </p:cNvSpPr>
          <p:nvPr/>
        </p:nvSpPr>
        <p:spPr bwMode="auto">
          <a:xfrm>
            <a:off x="1524000" y="3352800"/>
            <a:ext cx="3276600" cy="2362200"/>
          </a:xfrm>
          <a:custGeom>
            <a:avLst/>
            <a:gdLst>
              <a:gd name="T0" fmla="*/ 2147483646 w 20527"/>
              <a:gd name="T1" fmla="*/ 2147483646 h 21583"/>
              <a:gd name="T2" fmla="*/ 0 w 20527"/>
              <a:gd name="T3" fmla="*/ 2147483646 h 21583"/>
              <a:gd name="T4" fmla="*/ 2147483646 w 20527"/>
              <a:gd name="T5" fmla="*/ 0 h 21583"/>
              <a:gd name="T6" fmla="*/ 0 60000 65536"/>
              <a:gd name="T7" fmla="*/ 0 60000 65536"/>
              <a:gd name="T8" fmla="*/ 0 60000 65536"/>
              <a:gd name="T9" fmla="*/ 0 w 20527"/>
              <a:gd name="T10" fmla="*/ 0 h 21583"/>
              <a:gd name="T11" fmla="*/ 20527 w 20527"/>
              <a:gd name="T12" fmla="*/ 21583 h 215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27" h="21583" fill="none" extrusionOk="0">
                <a:moveTo>
                  <a:pt x="19663" y="21582"/>
                </a:moveTo>
                <a:cubicBezTo>
                  <a:pt x="10649" y="21221"/>
                  <a:pt x="2809" y="15297"/>
                  <a:pt x="0" y="6724"/>
                </a:cubicBezTo>
              </a:path>
              <a:path w="20527" h="21583" stroke="0" extrusionOk="0">
                <a:moveTo>
                  <a:pt x="19663" y="21582"/>
                </a:moveTo>
                <a:cubicBezTo>
                  <a:pt x="10649" y="21221"/>
                  <a:pt x="2809" y="15297"/>
                  <a:pt x="0" y="6724"/>
                </a:cubicBezTo>
                <a:lnTo>
                  <a:pt x="20527" y="0"/>
                </a:lnTo>
                <a:lnTo>
                  <a:pt x="19663" y="2158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1" name="Line 8"/>
          <p:cNvSpPr>
            <a:spLocks noChangeShapeType="1"/>
          </p:cNvSpPr>
          <p:nvPr/>
        </p:nvSpPr>
        <p:spPr bwMode="auto">
          <a:xfrm>
            <a:off x="990600" y="4876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2" name="Line 9"/>
          <p:cNvSpPr>
            <a:spLocks noChangeShapeType="1"/>
          </p:cNvSpPr>
          <p:nvPr/>
        </p:nvSpPr>
        <p:spPr bwMode="auto">
          <a:xfrm>
            <a:off x="2057400" y="4876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3" name="Line 10"/>
          <p:cNvSpPr>
            <a:spLocks noChangeShapeType="1"/>
          </p:cNvSpPr>
          <p:nvPr/>
        </p:nvSpPr>
        <p:spPr bwMode="auto">
          <a:xfrm>
            <a:off x="990600" y="5257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4" name="Line 11"/>
          <p:cNvSpPr>
            <a:spLocks noChangeShapeType="1"/>
          </p:cNvSpPr>
          <p:nvPr/>
        </p:nvSpPr>
        <p:spPr bwMode="auto">
          <a:xfrm>
            <a:off x="2743200" y="5334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5" name="Line 12"/>
          <p:cNvSpPr>
            <a:spLocks noChangeShapeType="1"/>
          </p:cNvSpPr>
          <p:nvPr/>
        </p:nvSpPr>
        <p:spPr bwMode="auto">
          <a:xfrm>
            <a:off x="990600" y="56388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6" name="Line 13"/>
          <p:cNvSpPr>
            <a:spLocks noChangeShapeType="1"/>
          </p:cNvSpPr>
          <p:nvPr/>
        </p:nvSpPr>
        <p:spPr bwMode="auto">
          <a:xfrm>
            <a:off x="4114800" y="5715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7" name="Text Box 14"/>
          <p:cNvSpPr txBox="1">
            <a:spLocks noChangeArrowheads="1"/>
          </p:cNvSpPr>
          <p:nvPr/>
        </p:nvSpPr>
        <p:spPr bwMode="auto">
          <a:xfrm>
            <a:off x="1736725" y="6061075"/>
            <a:ext cx="254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2      3                6</a:t>
            </a:r>
          </a:p>
        </p:txBody>
      </p:sp>
      <p:sp>
        <p:nvSpPr>
          <p:cNvPr id="173071" name="Text Box 15"/>
          <p:cNvSpPr txBox="1">
            <a:spLocks noChangeArrowheads="1"/>
          </p:cNvSpPr>
          <p:nvPr/>
        </p:nvSpPr>
        <p:spPr bwMode="auto">
          <a:xfrm>
            <a:off x="1506538" y="1600200"/>
            <a:ext cx="72564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Maximizing at each point, we arrive at the following demand curve:</a:t>
            </a:r>
          </a:p>
        </p:txBody>
      </p:sp>
      <p:sp>
        <p:nvSpPr>
          <p:cNvPr id="18449" name="Text Box 16"/>
          <p:cNvSpPr txBox="1">
            <a:spLocks noChangeArrowheads="1"/>
          </p:cNvSpPr>
          <p:nvPr/>
        </p:nvSpPr>
        <p:spPr bwMode="auto">
          <a:xfrm>
            <a:off x="0" y="46482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3</a:t>
            </a:r>
          </a:p>
        </p:txBody>
      </p:sp>
      <p:sp>
        <p:nvSpPr>
          <p:cNvPr id="18450" name="Text Box 17"/>
          <p:cNvSpPr txBox="1">
            <a:spLocks noChangeArrowheads="1"/>
          </p:cNvSpPr>
          <p:nvPr/>
        </p:nvSpPr>
        <p:spPr bwMode="auto">
          <a:xfrm>
            <a:off x="0" y="50292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2</a:t>
            </a:r>
          </a:p>
        </p:txBody>
      </p:sp>
      <p:sp>
        <p:nvSpPr>
          <p:cNvPr id="18451" name="Text Box 18"/>
          <p:cNvSpPr txBox="1">
            <a:spLocks noChangeArrowheads="1"/>
          </p:cNvSpPr>
          <p:nvPr/>
        </p:nvSpPr>
        <p:spPr bwMode="auto">
          <a:xfrm>
            <a:off x="0" y="54102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1</a:t>
            </a:r>
          </a:p>
        </p:txBody>
      </p:sp>
      <p:sp>
        <p:nvSpPr>
          <p:cNvPr id="18452" name="Text Box 19"/>
          <p:cNvSpPr txBox="1">
            <a:spLocks noChangeArrowheads="1"/>
          </p:cNvSpPr>
          <p:nvPr/>
        </p:nvSpPr>
        <p:spPr bwMode="auto">
          <a:xfrm>
            <a:off x="1905000" y="4419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8453" name="Text Box 20"/>
          <p:cNvSpPr txBox="1">
            <a:spLocks noChangeArrowheads="1"/>
          </p:cNvSpPr>
          <p:nvPr/>
        </p:nvSpPr>
        <p:spPr bwMode="auto">
          <a:xfrm>
            <a:off x="2590800" y="4800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8454" name="Text Box 21"/>
          <p:cNvSpPr txBox="1">
            <a:spLocks noChangeArrowheads="1"/>
          </p:cNvSpPr>
          <p:nvPr/>
        </p:nvSpPr>
        <p:spPr bwMode="auto">
          <a:xfrm>
            <a:off x="3886200" y="5181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8455" name="Line 22"/>
          <p:cNvSpPr>
            <a:spLocks noChangeShapeType="1"/>
          </p:cNvSpPr>
          <p:nvPr/>
        </p:nvSpPr>
        <p:spPr bwMode="auto">
          <a:xfrm>
            <a:off x="3352800" y="50292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56" name="Text Box 23"/>
          <p:cNvSpPr txBox="1">
            <a:spLocks noChangeArrowheads="1"/>
          </p:cNvSpPr>
          <p:nvPr/>
        </p:nvSpPr>
        <p:spPr bwMode="auto">
          <a:xfrm>
            <a:off x="4479925" y="5146675"/>
            <a:ext cx="1817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 increasing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8C7EE8-A250-4710-8EA2-1D394AEEC69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CA" altLang="en-US" sz="1400"/>
          </a:p>
        </p:txBody>
      </p:sp>
      <p:sp>
        <p:nvSpPr>
          <p:cNvPr id="19459" name="Line 2"/>
          <p:cNvSpPr>
            <a:spLocks noChangeShapeType="1"/>
          </p:cNvSpPr>
          <p:nvPr/>
        </p:nvSpPr>
        <p:spPr bwMode="auto">
          <a:xfrm>
            <a:off x="549275" y="6019800"/>
            <a:ext cx="6096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60" name="Line 3"/>
          <p:cNvSpPr>
            <a:spLocks noChangeShapeType="1"/>
          </p:cNvSpPr>
          <p:nvPr/>
        </p:nvSpPr>
        <p:spPr bwMode="auto">
          <a:xfrm flipV="1">
            <a:off x="549275" y="762000"/>
            <a:ext cx="0" cy="525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228600" y="2698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6781800" y="58324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244475" y="5867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9464" name="Line 7"/>
          <p:cNvSpPr>
            <a:spLocks noChangeShapeType="1"/>
          </p:cNvSpPr>
          <p:nvPr/>
        </p:nvSpPr>
        <p:spPr bwMode="auto">
          <a:xfrm>
            <a:off x="549275" y="3352800"/>
            <a:ext cx="26670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65" name="Text Box 8"/>
          <p:cNvSpPr txBox="1">
            <a:spLocks noChangeArrowheads="1"/>
          </p:cNvSpPr>
          <p:nvPr/>
        </p:nvSpPr>
        <p:spPr bwMode="auto">
          <a:xfrm>
            <a:off x="1920875" y="5486400"/>
            <a:ext cx="93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 = 10</a:t>
            </a:r>
          </a:p>
        </p:txBody>
      </p:sp>
      <p:sp>
        <p:nvSpPr>
          <p:cNvPr id="19466" name="Line 9"/>
          <p:cNvSpPr>
            <a:spLocks noChangeShapeType="1"/>
          </p:cNvSpPr>
          <p:nvPr/>
        </p:nvSpPr>
        <p:spPr bwMode="auto">
          <a:xfrm>
            <a:off x="1158875" y="39624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777875" y="59436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=2</a:t>
            </a:r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2682875" y="5943600"/>
            <a:ext cx="1017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=10</a:t>
            </a:r>
          </a:p>
        </p:txBody>
      </p: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1006475" y="3581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9470" name="Text Box 13"/>
          <p:cNvSpPr txBox="1">
            <a:spLocks noChangeArrowheads="1"/>
          </p:cNvSpPr>
          <p:nvPr/>
        </p:nvSpPr>
        <p:spPr bwMode="auto">
          <a:xfrm>
            <a:off x="0" y="308927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74094" name="Text Box 14"/>
          <p:cNvSpPr txBox="1">
            <a:spLocks noChangeArrowheads="1"/>
          </p:cNvSpPr>
          <p:nvPr/>
        </p:nvSpPr>
        <p:spPr bwMode="auto">
          <a:xfrm>
            <a:off x="1676400" y="1120775"/>
            <a:ext cx="7467600" cy="228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At a given income, a consumer maximizes using tangency as seen below: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9472" name="Line 15"/>
          <p:cNvSpPr>
            <a:spLocks noChangeShapeType="1"/>
          </p:cNvSpPr>
          <p:nvPr/>
        </p:nvSpPr>
        <p:spPr bwMode="auto">
          <a:xfrm flipV="1">
            <a:off x="2225675" y="54102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73" name="Text Box 16"/>
          <p:cNvSpPr txBox="1">
            <a:spLocks noChangeArrowheads="1"/>
          </p:cNvSpPr>
          <p:nvPr/>
        </p:nvSpPr>
        <p:spPr bwMode="auto">
          <a:xfrm>
            <a:off x="5807075" y="5943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9474" name="Text Box 17"/>
          <p:cNvSpPr txBox="1">
            <a:spLocks noChangeArrowheads="1"/>
          </p:cNvSpPr>
          <p:nvPr/>
        </p:nvSpPr>
        <p:spPr bwMode="auto">
          <a:xfrm>
            <a:off x="1676400" y="457200"/>
            <a:ext cx="647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u="sng">
                <a:latin typeface="Tahoma" panose="020B0604030504040204" pitchFamily="34" charset="0"/>
              </a:rPr>
              <a:t>Demand, Choice and Income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19475" name="Arc 18"/>
          <p:cNvSpPr>
            <a:spLocks/>
          </p:cNvSpPr>
          <p:nvPr/>
        </p:nvSpPr>
        <p:spPr bwMode="auto">
          <a:xfrm>
            <a:off x="976313" y="3406775"/>
            <a:ext cx="909637" cy="914400"/>
          </a:xfrm>
          <a:custGeom>
            <a:avLst/>
            <a:gdLst>
              <a:gd name="T0" fmla="*/ 2147483646 w 21487"/>
              <a:gd name="T1" fmla="*/ 2147483646 h 21584"/>
              <a:gd name="T2" fmla="*/ 0 w 21487"/>
              <a:gd name="T3" fmla="*/ 2147483646 h 21584"/>
              <a:gd name="T4" fmla="*/ 2147483646 w 21487"/>
              <a:gd name="T5" fmla="*/ 0 h 21584"/>
              <a:gd name="T6" fmla="*/ 0 60000 65536"/>
              <a:gd name="T7" fmla="*/ 0 60000 65536"/>
              <a:gd name="T8" fmla="*/ 0 60000 65536"/>
              <a:gd name="T9" fmla="*/ 0 w 21487"/>
              <a:gd name="T10" fmla="*/ 0 h 21584"/>
              <a:gd name="T11" fmla="*/ 21487 w 21487"/>
              <a:gd name="T12" fmla="*/ 21584 h 215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87" h="21584" fill="none" extrusionOk="0">
                <a:moveTo>
                  <a:pt x="20644" y="21583"/>
                </a:moveTo>
                <a:cubicBezTo>
                  <a:pt x="9900" y="21163"/>
                  <a:pt x="1101" y="12906"/>
                  <a:pt x="0" y="2210"/>
                </a:cubicBezTo>
              </a:path>
              <a:path w="21487" h="21584" stroke="0" extrusionOk="0">
                <a:moveTo>
                  <a:pt x="20644" y="21583"/>
                </a:moveTo>
                <a:cubicBezTo>
                  <a:pt x="9900" y="21163"/>
                  <a:pt x="1101" y="12906"/>
                  <a:pt x="0" y="2210"/>
                </a:cubicBezTo>
                <a:lnTo>
                  <a:pt x="21487" y="0"/>
                </a:lnTo>
                <a:lnTo>
                  <a:pt x="20644" y="21583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09631A-D2C0-414B-BA92-2BD0EE98874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CA" altLang="en-US" sz="1400"/>
          </a:p>
        </p:txBody>
      </p:sp>
      <p:sp>
        <p:nvSpPr>
          <p:cNvPr id="20483" name="Line 2"/>
          <p:cNvSpPr>
            <a:spLocks noChangeShapeType="1"/>
          </p:cNvSpPr>
          <p:nvPr/>
        </p:nvSpPr>
        <p:spPr bwMode="auto">
          <a:xfrm>
            <a:off x="549275" y="6019800"/>
            <a:ext cx="6096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484" name="Line 3"/>
          <p:cNvSpPr>
            <a:spLocks noChangeShapeType="1"/>
          </p:cNvSpPr>
          <p:nvPr/>
        </p:nvSpPr>
        <p:spPr bwMode="auto">
          <a:xfrm flipV="1">
            <a:off x="549275" y="762000"/>
            <a:ext cx="0" cy="525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228600" y="2698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6781800" y="58324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244475" y="5867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0488" name="Line 7"/>
          <p:cNvSpPr>
            <a:spLocks noChangeShapeType="1"/>
          </p:cNvSpPr>
          <p:nvPr/>
        </p:nvSpPr>
        <p:spPr bwMode="auto">
          <a:xfrm>
            <a:off x="549275" y="3352800"/>
            <a:ext cx="26670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489" name="Line 8"/>
          <p:cNvSpPr>
            <a:spLocks noChangeShapeType="1"/>
          </p:cNvSpPr>
          <p:nvPr/>
        </p:nvSpPr>
        <p:spPr bwMode="auto">
          <a:xfrm>
            <a:off x="609600" y="2667000"/>
            <a:ext cx="3429000" cy="3352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490" name="Text Box 9"/>
          <p:cNvSpPr txBox="1">
            <a:spLocks noChangeArrowheads="1"/>
          </p:cNvSpPr>
          <p:nvPr/>
        </p:nvSpPr>
        <p:spPr bwMode="auto">
          <a:xfrm>
            <a:off x="1920875" y="5486400"/>
            <a:ext cx="93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 = 10</a:t>
            </a:r>
          </a:p>
        </p:txBody>
      </p:sp>
      <p:sp>
        <p:nvSpPr>
          <p:cNvPr id="20491" name="Text Box 10"/>
          <p:cNvSpPr txBox="1">
            <a:spLocks noChangeArrowheads="1"/>
          </p:cNvSpPr>
          <p:nvPr/>
        </p:nvSpPr>
        <p:spPr bwMode="auto">
          <a:xfrm>
            <a:off x="3962400" y="5105400"/>
            <a:ext cx="781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I=12</a:t>
            </a:r>
          </a:p>
        </p:txBody>
      </p:sp>
      <p:sp>
        <p:nvSpPr>
          <p:cNvPr id="20492" name="Line 11"/>
          <p:cNvSpPr>
            <a:spLocks noChangeShapeType="1"/>
          </p:cNvSpPr>
          <p:nvPr/>
        </p:nvSpPr>
        <p:spPr bwMode="auto">
          <a:xfrm>
            <a:off x="1158875" y="39624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493" name="Text Box 12"/>
          <p:cNvSpPr txBox="1">
            <a:spLocks noChangeArrowheads="1"/>
          </p:cNvSpPr>
          <p:nvPr/>
        </p:nvSpPr>
        <p:spPr bwMode="auto">
          <a:xfrm>
            <a:off x="777875" y="59436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=2</a:t>
            </a:r>
          </a:p>
        </p:txBody>
      </p:sp>
      <p:sp>
        <p:nvSpPr>
          <p:cNvPr id="20494" name="Line 13"/>
          <p:cNvSpPr>
            <a:spLocks noChangeShapeType="1"/>
          </p:cNvSpPr>
          <p:nvPr/>
        </p:nvSpPr>
        <p:spPr bwMode="auto">
          <a:xfrm>
            <a:off x="1600200" y="35814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495" name="Text Box 14"/>
          <p:cNvSpPr txBox="1">
            <a:spLocks noChangeArrowheads="1"/>
          </p:cNvSpPr>
          <p:nvPr/>
        </p:nvSpPr>
        <p:spPr bwMode="auto">
          <a:xfrm>
            <a:off x="1295400" y="6400800"/>
            <a:ext cx="865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=3</a:t>
            </a:r>
          </a:p>
        </p:txBody>
      </p:sp>
      <p:sp>
        <p:nvSpPr>
          <p:cNvPr id="20496" name="Text Box 15"/>
          <p:cNvSpPr txBox="1">
            <a:spLocks noChangeArrowheads="1"/>
          </p:cNvSpPr>
          <p:nvPr/>
        </p:nvSpPr>
        <p:spPr bwMode="auto">
          <a:xfrm>
            <a:off x="1006475" y="3581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0497" name="Text Box 16"/>
          <p:cNvSpPr txBox="1">
            <a:spLocks noChangeArrowheads="1"/>
          </p:cNvSpPr>
          <p:nvPr/>
        </p:nvSpPr>
        <p:spPr bwMode="auto">
          <a:xfrm>
            <a:off x="1431925" y="3200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0498" name="Text Box 17"/>
          <p:cNvSpPr txBox="1">
            <a:spLocks noChangeArrowheads="1"/>
          </p:cNvSpPr>
          <p:nvPr/>
        </p:nvSpPr>
        <p:spPr bwMode="auto">
          <a:xfrm>
            <a:off x="0" y="308927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75122" name="Text Box 18"/>
          <p:cNvSpPr txBox="1">
            <a:spLocks noChangeArrowheads="1"/>
          </p:cNvSpPr>
          <p:nvPr/>
        </p:nvSpPr>
        <p:spPr bwMode="auto">
          <a:xfrm>
            <a:off x="3657600" y="1371600"/>
            <a:ext cx="4800600" cy="325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When income increases the budget line shifts out, resulting in a new equilibrium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0500" name="Line 19"/>
          <p:cNvSpPr>
            <a:spLocks noChangeShapeType="1"/>
          </p:cNvSpPr>
          <p:nvPr/>
        </p:nvSpPr>
        <p:spPr bwMode="auto">
          <a:xfrm flipV="1">
            <a:off x="2225675" y="54102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501" name="Line 20"/>
          <p:cNvSpPr>
            <a:spLocks noChangeShapeType="1"/>
          </p:cNvSpPr>
          <p:nvPr/>
        </p:nvSpPr>
        <p:spPr bwMode="auto">
          <a:xfrm flipH="1">
            <a:off x="3657600" y="54102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502" name="Text Box 21"/>
          <p:cNvSpPr txBox="1">
            <a:spLocks noChangeArrowheads="1"/>
          </p:cNvSpPr>
          <p:nvPr/>
        </p:nvSpPr>
        <p:spPr bwMode="auto">
          <a:xfrm>
            <a:off x="5807075" y="5943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20503" name="Arc 22"/>
          <p:cNvSpPr>
            <a:spLocks/>
          </p:cNvSpPr>
          <p:nvPr/>
        </p:nvSpPr>
        <p:spPr bwMode="auto">
          <a:xfrm>
            <a:off x="971550" y="3357563"/>
            <a:ext cx="950913" cy="914400"/>
          </a:xfrm>
          <a:custGeom>
            <a:avLst/>
            <a:gdLst>
              <a:gd name="T0" fmla="*/ 2147483646 w 22454"/>
              <a:gd name="T1" fmla="*/ 2147483646 h 21600"/>
              <a:gd name="T2" fmla="*/ 0 w 22454"/>
              <a:gd name="T3" fmla="*/ 2147483646 h 21600"/>
              <a:gd name="T4" fmla="*/ 2147483646 w 22454"/>
              <a:gd name="T5" fmla="*/ 0 h 21600"/>
              <a:gd name="T6" fmla="*/ 0 60000 65536"/>
              <a:gd name="T7" fmla="*/ 0 60000 65536"/>
              <a:gd name="T8" fmla="*/ 0 60000 65536"/>
              <a:gd name="T9" fmla="*/ 0 w 22454"/>
              <a:gd name="T10" fmla="*/ 0 h 21600"/>
              <a:gd name="T11" fmla="*/ 22454 w 224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54" h="21600" fill="none" extrusionOk="0">
                <a:moveTo>
                  <a:pt x="22453" y="21582"/>
                </a:moveTo>
                <a:cubicBezTo>
                  <a:pt x="22167" y="21594"/>
                  <a:pt x="21880" y="21599"/>
                  <a:pt x="21594" y="21600"/>
                </a:cubicBezTo>
                <a:cubicBezTo>
                  <a:pt x="9869" y="21600"/>
                  <a:pt x="285" y="12246"/>
                  <a:pt x="0" y="525"/>
                </a:cubicBezTo>
              </a:path>
              <a:path w="22454" h="21600" stroke="0" extrusionOk="0">
                <a:moveTo>
                  <a:pt x="22453" y="21582"/>
                </a:moveTo>
                <a:cubicBezTo>
                  <a:pt x="22167" y="21594"/>
                  <a:pt x="21880" y="21599"/>
                  <a:pt x="21594" y="21600"/>
                </a:cubicBezTo>
                <a:cubicBezTo>
                  <a:pt x="9869" y="21600"/>
                  <a:pt x="285" y="12246"/>
                  <a:pt x="0" y="525"/>
                </a:cubicBezTo>
                <a:lnTo>
                  <a:pt x="21594" y="0"/>
                </a:lnTo>
                <a:lnTo>
                  <a:pt x="22453" y="21582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504" name="Arc 23"/>
          <p:cNvSpPr>
            <a:spLocks/>
          </p:cNvSpPr>
          <p:nvPr/>
        </p:nvSpPr>
        <p:spPr bwMode="auto">
          <a:xfrm>
            <a:off x="1371600" y="2971800"/>
            <a:ext cx="896938" cy="912813"/>
          </a:xfrm>
          <a:custGeom>
            <a:avLst/>
            <a:gdLst>
              <a:gd name="T0" fmla="*/ 2147483646 w 21176"/>
              <a:gd name="T1" fmla="*/ 2147483646 h 21569"/>
              <a:gd name="T2" fmla="*/ 0 w 21176"/>
              <a:gd name="T3" fmla="*/ 2147483646 h 21569"/>
              <a:gd name="T4" fmla="*/ 2147483646 w 21176"/>
              <a:gd name="T5" fmla="*/ 0 h 21569"/>
              <a:gd name="T6" fmla="*/ 0 60000 65536"/>
              <a:gd name="T7" fmla="*/ 0 60000 65536"/>
              <a:gd name="T8" fmla="*/ 0 60000 65536"/>
              <a:gd name="T9" fmla="*/ 0 w 21176"/>
              <a:gd name="T10" fmla="*/ 0 h 21569"/>
              <a:gd name="T11" fmla="*/ 21176 w 21176"/>
              <a:gd name="T12" fmla="*/ 21569 h 215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76" h="21569" fill="none" extrusionOk="0">
                <a:moveTo>
                  <a:pt x="20017" y="21568"/>
                </a:moveTo>
                <a:cubicBezTo>
                  <a:pt x="10176" y="21040"/>
                  <a:pt x="1941" y="13917"/>
                  <a:pt x="-1" y="4256"/>
                </a:cubicBezTo>
              </a:path>
              <a:path w="21176" h="21569" stroke="0" extrusionOk="0">
                <a:moveTo>
                  <a:pt x="20017" y="21568"/>
                </a:moveTo>
                <a:cubicBezTo>
                  <a:pt x="10176" y="21040"/>
                  <a:pt x="1941" y="13917"/>
                  <a:pt x="-1" y="4256"/>
                </a:cubicBezTo>
                <a:lnTo>
                  <a:pt x="21176" y="0"/>
                </a:lnTo>
                <a:lnTo>
                  <a:pt x="20017" y="2156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505" name="Text Box 24"/>
          <p:cNvSpPr txBox="1">
            <a:spLocks noChangeArrowheads="1"/>
          </p:cNvSpPr>
          <p:nvPr/>
        </p:nvSpPr>
        <p:spPr bwMode="auto">
          <a:xfrm>
            <a:off x="1676400" y="457200"/>
            <a:ext cx="647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u="sng">
                <a:latin typeface="Tahoma" panose="020B0604030504040204" pitchFamily="34" charset="0"/>
              </a:rPr>
              <a:t>Demand, Choice, and Income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774087-354F-4B95-BD99-1FD16EA0FF2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CA" altLang="en-US" sz="1400"/>
          </a:p>
        </p:txBody>
      </p:sp>
      <p:sp>
        <p:nvSpPr>
          <p:cNvPr id="21507" name="Line 2"/>
          <p:cNvSpPr>
            <a:spLocks noChangeShapeType="1"/>
          </p:cNvSpPr>
          <p:nvPr/>
        </p:nvSpPr>
        <p:spPr bwMode="auto">
          <a:xfrm>
            <a:off x="549275" y="6130925"/>
            <a:ext cx="6096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08" name="Line 3"/>
          <p:cNvSpPr>
            <a:spLocks noChangeShapeType="1"/>
          </p:cNvSpPr>
          <p:nvPr/>
        </p:nvSpPr>
        <p:spPr bwMode="auto">
          <a:xfrm flipV="1">
            <a:off x="549275" y="873125"/>
            <a:ext cx="0" cy="525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6781800" y="59436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244475" y="59785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1512" name="Line 7"/>
          <p:cNvSpPr>
            <a:spLocks noChangeShapeType="1"/>
          </p:cNvSpPr>
          <p:nvPr/>
        </p:nvSpPr>
        <p:spPr bwMode="auto">
          <a:xfrm>
            <a:off x="549275" y="3463925"/>
            <a:ext cx="26670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3" name="Line 16"/>
          <p:cNvSpPr>
            <a:spLocks noChangeShapeType="1"/>
          </p:cNvSpPr>
          <p:nvPr/>
        </p:nvSpPr>
        <p:spPr bwMode="auto">
          <a:xfrm>
            <a:off x="1158875" y="4073525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4" name="Line 18"/>
          <p:cNvSpPr>
            <a:spLocks noChangeShapeType="1"/>
          </p:cNvSpPr>
          <p:nvPr/>
        </p:nvSpPr>
        <p:spPr bwMode="auto">
          <a:xfrm>
            <a:off x="3140075" y="4606925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5" name="Line 20"/>
          <p:cNvSpPr>
            <a:spLocks noChangeShapeType="1"/>
          </p:cNvSpPr>
          <p:nvPr/>
        </p:nvSpPr>
        <p:spPr bwMode="auto">
          <a:xfrm>
            <a:off x="4359275" y="4454525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6" name="Text Box 22"/>
          <p:cNvSpPr txBox="1">
            <a:spLocks noChangeArrowheads="1"/>
          </p:cNvSpPr>
          <p:nvPr/>
        </p:nvSpPr>
        <p:spPr bwMode="auto">
          <a:xfrm>
            <a:off x="1676400" y="4343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517" name="Text Box 23"/>
          <p:cNvSpPr txBox="1">
            <a:spLocks noChangeArrowheads="1"/>
          </p:cNvSpPr>
          <p:nvPr/>
        </p:nvSpPr>
        <p:spPr bwMode="auto">
          <a:xfrm>
            <a:off x="2270125" y="42814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518" name="Text Box 24"/>
          <p:cNvSpPr txBox="1">
            <a:spLocks noChangeArrowheads="1"/>
          </p:cNvSpPr>
          <p:nvPr/>
        </p:nvSpPr>
        <p:spPr bwMode="auto">
          <a:xfrm>
            <a:off x="2743200" y="39973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519" name="Text Box 25"/>
          <p:cNvSpPr txBox="1">
            <a:spLocks noChangeArrowheads="1"/>
          </p:cNvSpPr>
          <p:nvPr/>
        </p:nvSpPr>
        <p:spPr bwMode="auto">
          <a:xfrm>
            <a:off x="0" y="3200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1520" name="Text Box 27"/>
          <p:cNvSpPr txBox="1">
            <a:spLocks noChangeArrowheads="1"/>
          </p:cNvSpPr>
          <p:nvPr/>
        </p:nvSpPr>
        <p:spPr bwMode="auto">
          <a:xfrm>
            <a:off x="3505200" y="3657600"/>
            <a:ext cx="370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Income consumption curve</a:t>
            </a:r>
          </a:p>
        </p:txBody>
      </p:sp>
      <p:sp>
        <p:nvSpPr>
          <p:cNvPr id="21521" name="Text Box 31"/>
          <p:cNvSpPr txBox="1">
            <a:spLocks noChangeArrowheads="1"/>
          </p:cNvSpPr>
          <p:nvPr/>
        </p:nvSpPr>
        <p:spPr bwMode="auto">
          <a:xfrm>
            <a:off x="5807075" y="605472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1828800" y="1143000"/>
            <a:ext cx="6629400" cy="180657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The income consumption curve for good x plots all the utility maximization points as income changes.  This is shown by shifting the demand curve for x.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1523" name="Text Box 33"/>
          <p:cNvSpPr txBox="1">
            <a:spLocks noChangeArrowheads="1"/>
          </p:cNvSpPr>
          <p:nvPr/>
        </p:nvSpPr>
        <p:spPr bwMode="auto">
          <a:xfrm>
            <a:off x="1524000" y="3048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>
                <a:latin typeface="Tahoma" panose="020B0604030504040204" pitchFamily="34" charset="0"/>
              </a:rPr>
              <a:t>5.3 The Income Consumption Curve</a:t>
            </a:r>
            <a:endParaRPr lang="en-US" altLang="en-US" sz="2400" b="1" u="sng">
              <a:latin typeface="Times New Roman" panose="02020603050405020304" pitchFamily="18" charset="0"/>
            </a:endParaRPr>
          </a:p>
        </p:txBody>
      </p:sp>
      <p:sp>
        <p:nvSpPr>
          <p:cNvPr id="21524" name="Line 34"/>
          <p:cNvSpPr>
            <a:spLocks noChangeShapeType="1"/>
          </p:cNvSpPr>
          <p:nvPr/>
        </p:nvSpPr>
        <p:spPr bwMode="auto">
          <a:xfrm>
            <a:off x="533400" y="2819400"/>
            <a:ext cx="3352800" cy="3352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25" name="Line 35"/>
          <p:cNvSpPr>
            <a:spLocks noChangeShapeType="1"/>
          </p:cNvSpPr>
          <p:nvPr/>
        </p:nvSpPr>
        <p:spPr bwMode="auto">
          <a:xfrm>
            <a:off x="533400" y="2057400"/>
            <a:ext cx="4191000" cy="411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26" name="Arc 38"/>
          <p:cNvSpPr>
            <a:spLocks/>
          </p:cNvSpPr>
          <p:nvPr/>
        </p:nvSpPr>
        <p:spPr bwMode="auto">
          <a:xfrm flipV="1">
            <a:off x="1893888" y="3733800"/>
            <a:ext cx="1366837" cy="1066800"/>
          </a:xfrm>
          <a:custGeom>
            <a:avLst/>
            <a:gdLst>
              <a:gd name="T0" fmla="*/ 0 w 21510"/>
              <a:gd name="T1" fmla="*/ 2147483646 h 21600"/>
              <a:gd name="T2" fmla="*/ 2147483646 w 21510"/>
              <a:gd name="T3" fmla="*/ 2147483646 h 21600"/>
              <a:gd name="T4" fmla="*/ 2147483646 w 21510"/>
              <a:gd name="T5" fmla="*/ 2147483646 h 21600"/>
              <a:gd name="T6" fmla="*/ 0 60000 65536"/>
              <a:gd name="T7" fmla="*/ 0 60000 65536"/>
              <a:gd name="T8" fmla="*/ 0 60000 65536"/>
              <a:gd name="T9" fmla="*/ 0 w 21510"/>
              <a:gd name="T10" fmla="*/ 0 h 21600"/>
              <a:gd name="T11" fmla="*/ 21510 w 2151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10" h="21600" fill="none" extrusionOk="0">
                <a:moveTo>
                  <a:pt x="-1" y="0"/>
                </a:moveTo>
                <a:cubicBezTo>
                  <a:pt x="64" y="0"/>
                  <a:pt x="128" y="-1"/>
                  <a:pt x="193" y="0"/>
                </a:cubicBezTo>
                <a:cubicBezTo>
                  <a:pt x="10776" y="0"/>
                  <a:pt x="19801" y="7668"/>
                  <a:pt x="21509" y="18114"/>
                </a:cubicBezTo>
              </a:path>
              <a:path w="21510" h="21600" stroke="0" extrusionOk="0">
                <a:moveTo>
                  <a:pt x="-1" y="0"/>
                </a:moveTo>
                <a:cubicBezTo>
                  <a:pt x="64" y="0"/>
                  <a:pt x="128" y="-1"/>
                  <a:pt x="193" y="0"/>
                </a:cubicBezTo>
                <a:cubicBezTo>
                  <a:pt x="10776" y="0"/>
                  <a:pt x="19801" y="7668"/>
                  <a:pt x="21509" y="18114"/>
                </a:cubicBezTo>
                <a:lnTo>
                  <a:pt x="193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24462B-01A1-4ACD-A6B3-0934F9FDA13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CA" altLang="en-US" sz="1400"/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1143000" y="3082925"/>
            <a:ext cx="464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V="1">
            <a:off x="1143000" y="263525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V="1">
            <a:off x="1143000" y="3463925"/>
            <a:ext cx="0" cy="289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1143000" y="6359525"/>
            <a:ext cx="441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1143000" y="1939925"/>
            <a:ext cx="18288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1143000" y="1254125"/>
            <a:ext cx="2895600" cy="182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1066800" y="644525"/>
            <a:ext cx="4114800" cy="243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8" name="Arc 10"/>
          <p:cNvSpPr>
            <a:spLocks/>
          </p:cNvSpPr>
          <p:nvPr/>
        </p:nvSpPr>
        <p:spPr bwMode="auto">
          <a:xfrm>
            <a:off x="1600200" y="-403225"/>
            <a:ext cx="2201863" cy="3028950"/>
          </a:xfrm>
          <a:custGeom>
            <a:avLst/>
            <a:gdLst>
              <a:gd name="T0" fmla="*/ 2147483646 w 15745"/>
              <a:gd name="T1" fmla="*/ 2147483646 h 21457"/>
              <a:gd name="T2" fmla="*/ 2147483646 w 15745"/>
              <a:gd name="T3" fmla="*/ 2147483646 h 21457"/>
              <a:gd name="T4" fmla="*/ 0 w 15745"/>
              <a:gd name="T5" fmla="*/ 0 h 21457"/>
              <a:gd name="T6" fmla="*/ 0 60000 65536"/>
              <a:gd name="T7" fmla="*/ 0 60000 65536"/>
              <a:gd name="T8" fmla="*/ 0 60000 65536"/>
              <a:gd name="T9" fmla="*/ 0 w 15745"/>
              <a:gd name="T10" fmla="*/ 0 h 21457"/>
              <a:gd name="T11" fmla="*/ 15745 w 15745"/>
              <a:gd name="T12" fmla="*/ 21457 h 214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45" h="21457" fill="none" extrusionOk="0">
                <a:moveTo>
                  <a:pt x="15744" y="14786"/>
                </a:moveTo>
                <a:cubicBezTo>
                  <a:pt x="12251" y="18507"/>
                  <a:pt x="7552" y="20870"/>
                  <a:pt x="2482" y="21456"/>
                </a:cubicBezTo>
              </a:path>
              <a:path w="15745" h="21457" stroke="0" extrusionOk="0">
                <a:moveTo>
                  <a:pt x="15744" y="14786"/>
                </a:moveTo>
                <a:cubicBezTo>
                  <a:pt x="12251" y="18507"/>
                  <a:pt x="7552" y="20870"/>
                  <a:pt x="2482" y="21456"/>
                </a:cubicBezTo>
                <a:lnTo>
                  <a:pt x="0" y="0"/>
                </a:lnTo>
                <a:lnTo>
                  <a:pt x="15744" y="14786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39" name="Arc 11"/>
          <p:cNvSpPr>
            <a:spLocks/>
          </p:cNvSpPr>
          <p:nvPr/>
        </p:nvSpPr>
        <p:spPr bwMode="auto">
          <a:xfrm>
            <a:off x="3124200" y="1254125"/>
            <a:ext cx="863600" cy="911225"/>
          </a:xfrm>
          <a:custGeom>
            <a:avLst/>
            <a:gdLst>
              <a:gd name="T0" fmla="*/ 2147483646 w 20403"/>
              <a:gd name="T1" fmla="*/ 2147483646 h 21508"/>
              <a:gd name="T2" fmla="*/ 0 w 20403"/>
              <a:gd name="T3" fmla="*/ 2147483646 h 21508"/>
              <a:gd name="T4" fmla="*/ 2147483646 w 20403"/>
              <a:gd name="T5" fmla="*/ 0 h 21508"/>
              <a:gd name="T6" fmla="*/ 0 60000 65536"/>
              <a:gd name="T7" fmla="*/ 0 60000 65536"/>
              <a:gd name="T8" fmla="*/ 0 60000 65536"/>
              <a:gd name="T9" fmla="*/ 0 w 20403"/>
              <a:gd name="T10" fmla="*/ 0 h 21508"/>
              <a:gd name="T11" fmla="*/ 20403 w 20403"/>
              <a:gd name="T12" fmla="*/ 21508 h 215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03" h="21508" fill="none" extrusionOk="0">
                <a:moveTo>
                  <a:pt x="18411" y="21507"/>
                </a:moveTo>
                <a:cubicBezTo>
                  <a:pt x="9978" y="20726"/>
                  <a:pt x="2780" y="15090"/>
                  <a:pt x="0" y="7091"/>
                </a:cubicBezTo>
              </a:path>
              <a:path w="20403" h="21508" stroke="0" extrusionOk="0">
                <a:moveTo>
                  <a:pt x="18411" y="21507"/>
                </a:moveTo>
                <a:cubicBezTo>
                  <a:pt x="9978" y="20726"/>
                  <a:pt x="2780" y="15090"/>
                  <a:pt x="0" y="7091"/>
                </a:cubicBezTo>
                <a:lnTo>
                  <a:pt x="20403" y="0"/>
                </a:lnTo>
                <a:lnTo>
                  <a:pt x="18411" y="2150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0" name="Arc 12"/>
          <p:cNvSpPr>
            <a:spLocks/>
          </p:cNvSpPr>
          <p:nvPr/>
        </p:nvSpPr>
        <p:spPr bwMode="auto">
          <a:xfrm>
            <a:off x="2590800" y="1558925"/>
            <a:ext cx="766763" cy="914400"/>
          </a:xfrm>
          <a:custGeom>
            <a:avLst/>
            <a:gdLst>
              <a:gd name="T0" fmla="*/ 2147483646 w 18105"/>
              <a:gd name="T1" fmla="*/ 2147483646 h 21589"/>
              <a:gd name="T2" fmla="*/ 0 w 18105"/>
              <a:gd name="T3" fmla="*/ 2147483646 h 21589"/>
              <a:gd name="T4" fmla="*/ 2147483646 w 18105"/>
              <a:gd name="T5" fmla="*/ 0 h 21589"/>
              <a:gd name="T6" fmla="*/ 0 60000 65536"/>
              <a:gd name="T7" fmla="*/ 0 60000 65536"/>
              <a:gd name="T8" fmla="*/ 0 60000 65536"/>
              <a:gd name="T9" fmla="*/ 0 w 18105"/>
              <a:gd name="T10" fmla="*/ 0 h 21589"/>
              <a:gd name="T11" fmla="*/ 18105 w 18105"/>
              <a:gd name="T12" fmla="*/ 21589 h 215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05" h="21589" fill="none" extrusionOk="0">
                <a:moveTo>
                  <a:pt x="17416" y="21589"/>
                </a:moveTo>
                <a:cubicBezTo>
                  <a:pt x="10356" y="21364"/>
                  <a:pt x="3852" y="17700"/>
                  <a:pt x="-1" y="11780"/>
                </a:cubicBezTo>
              </a:path>
              <a:path w="18105" h="21589" stroke="0" extrusionOk="0">
                <a:moveTo>
                  <a:pt x="17416" y="21589"/>
                </a:moveTo>
                <a:cubicBezTo>
                  <a:pt x="10356" y="21364"/>
                  <a:pt x="3852" y="17700"/>
                  <a:pt x="-1" y="11780"/>
                </a:cubicBezTo>
                <a:lnTo>
                  <a:pt x="18105" y="0"/>
                </a:lnTo>
                <a:lnTo>
                  <a:pt x="17416" y="2158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1" name="Arc 13"/>
          <p:cNvSpPr>
            <a:spLocks/>
          </p:cNvSpPr>
          <p:nvPr/>
        </p:nvSpPr>
        <p:spPr bwMode="auto">
          <a:xfrm>
            <a:off x="1905000" y="1863725"/>
            <a:ext cx="850900" cy="914400"/>
          </a:xfrm>
          <a:custGeom>
            <a:avLst/>
            <a:gdLst>
              <a:gd name="T0" fmla="*/ 2147483646 w 20094"/>
              <a:gd name="T1" fmla="*/ 2147483646 h 21600"/>
              <a:gd name="T2" fmla="*/ 0 w 20094"/>
              <a:gd name="T3" fmla="*/ 2147483646 h 21600"/>
              <a:gd name="T4" fmla="*/ 2147483646 w 20094"/>
              <a:gd name="T5" fmla="*/ 0 h 21600"/>
              <a:gd name="T6" fmla="*/ 0 60000 65536"/>
              <a:gd name="T7" fmla="*/ 0 60000 65536"/>
              <a:gd name="T8" fmla="*/ 0 60000 65536"/>
              <a:gd name="T9" fmla="*/ 0 w 20094"/>
              <a:gd name="T10" fmla="*/ 0 h 21600"/>
              <a:gd name="T11" fmla="*/ 20094 w 200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94" h="21600" fill="none" extrusionOk="0">
                <a:moveTo>
                  <a:pt x="20094" y="21590"/>
                </a:moveTo>
                <a:cubicBezTo>
                  <a:pt x="19878" y="21596"/>
                  <a:pt x="19662" y="21599"/>
                  <a:pt x="19446" y="21600"/>
                </a:cubicBezTo>
                <a:cubicBezTo>
                  <a:pt x="11160" y="21600"/>
                  <a:pt x="3606" y="16861"/>
                  <a:pt x="-1" y="9402"/>
                </a:cubicBezTo>
              </a:path>
              <a:path w="20094" h="21600" stroke="0" extrusionOk="0">
                <a:moveTo>
                  <a:pt x="20094" y="21590"/>
                </a:moveTo>
                <a:cubicBezTo>
                  <a:pt x="19878" y="21596"/>
                  <a:pt x="19662" y="21599"/>
                  <a:pt x="19446" y="21600"/>
                </a:cubicBezTo>
                <a:cubicBezTo>
                  <a:pt x="11160" y="21600"/>
                  <a:pt x="3606" y="16861"/>
                  <a:pt x="-1" y="9402"/>
                </a:cubicBezTo>
                <a:lnTo>
                  <a:pt x="19446" y="0"/>
                </a:lnTo>
                <a:lnTo>
                  <a:pt x="20094" y="2159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5927725" y="28956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0" y="312738"/>
            <a:ext cx="1135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822325" y="2819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209800" y="2625725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2895600" y="2320925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3429000" y="2016125"/>
            <a:ext cx="0" cy="434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2057400" y="5867400"/>
            <a:ext cx="163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10    18   24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4403725" y="6781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1143000" y="4911725"/>
            <a:ext cx="2895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593725" y="3352800"/>
            <a:ext cx="515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5622925" y="61722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22553" name="Arc 25"/>
          <p:cNvSpPr>
            <a:spLocks/>
          </p:cNvSpPr>
          <p:nvPr/>
        </p:nvSpPr>
        <p:spPr bwMode="auto">
          <a:xfrm>
            <a:off x="1906588" y="4149725"/>
            <a:ext cx="1050925" cy="1063625"/>
          </a:xfrm>
          <a:custGeom>
            <a:avLst/>
            <a:gdLst>
              <a:gd name="T0" fmla="*/ 2147483646 w 21461"/>
              <a:gd name="T1" fmla="*/ 2147483646 h 20794"/>
              <a:gd name="T2" fmla="*/ 0 w 21461"/>
              <a:gd name="T3" fmla="*/ 2147483646 h 20794"/>
              <a:gd name="T4" fmla="*/ 2147483646 w 21461"/>
              <a:gd name="T5" fmla="*/ 0 h 20794"/>
              <a:gd name="T6" fmla="*/ 0 60000 65536"/>
              <a:gd name="T7" fmla="*/ 0 60000 65536"/>
              <a:gd name="T8" fmla="*/ 0 60000 65536"/>
              <a:gd name="T9" fmla="*/ 0 w 21461"/>
              <a:gd name="T10" fmla="*/ 0 h 20794"/>
              <a:gd name="T11" fmla="*/ 21461 w 21461"/>
              <a:gd name="T12" fmla="*/ 20794 h 207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61" h="20794" fill="none" extrusionOk="0">
                <a:moveTo>
                  <a:pt x="15616" y="20794"/>
                </a:moveTo>
                <a:cubicBezTo>
                  <a:pt x="7168" y="18420"/>
                  <a:pt x="996" y="11170"/>
                  <a:pt x="0" y="2450"/>
                </a:cubicBezTo>
              </a:path>
              <a:path w="21461" h="20794" stroke="0" extrusionOk="0">
                <a:moveTo>
                  <a:pt x="15616" y="20794"/>
                </a:moveTo>
                <a:cubicBezTo>
                  <a:pt x="7168" y="18420"/>
                  <a:pt x="996" y="11170"/>
                  <a:pt x="0" y="2450"/>
                </a:cubicBezTo>
                <a:lnTo>
                  <a:pt x="21461" y="0"/>
                </a:lnTo>
                <a:lnTo>
                  <a:pt x="15616" y="2079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54" name="Arc 26"/>
          <p:cNvSpPr>
            <a:spLocks/>
          </p:cNvSpPr>
          <p:nvPr/>
        </p:nvSpPr>
        <p:spPr bwMode="auto">
          <a:xfrm>
            <a:off x="2590800" y="4225925"/>
            <a:ext cx="892175" cy="896938"/>
          </a:xfrm>
          <a:custGeom>
            <a:avLst/>
            <a:gdLst>
              <a:gd name="T0" fmla="*/ 2147483646 w 21077"/>
              <a:gd name="T1" fmla="*/ 2147483646 h 21169"/>
              <a:gd name="T2" fmla="*/ 0 w 21077"/>
              <a:gd name="T3" fmla="*/ 2147483646 h 21169"/>
              <a:gd name="T4" fmla="*/ 2147483646 w 21077"/>
              <a:gd name="T5" fmla="*/ 0 h 21169"/>
              <a:gd name="T6" fmla="*/ 0 60000 65536"/>
              <a:gd name="T7" fmla="*/ 0 60000 65536"/>
              <a:gd name="T8" fmla="*/ 0 60000 65536"/>
              <a:gd name="T9" fmla="*/ 0 w 21077"/>
              <a:gd name="T10" fmla="*/ 0 h 21169"/>
              <a:gd name="T11" fmla="*/ 21077 w 21077"/>
              <a:gd name="T12" fmla="*/ 21169 h 211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77" h="21169" fill="none" extrusionOk="0">
                <a:moveTo>
                  <a:pt x="16784" y="21169"/>
                </a:moveTo>
                <a:cubicBezTo>
                  <a:pt x="8436" y="19476"/>
                  <a:pt x="1862" y="13035"/>
                  <a:pt x="-1" y="4724"/>
                </a:cubicBezTo>
              </a:path>
              <a:path w="21077" h="21169" stroke="0" extrusionOk="0">
                <a:moveTo>
                  <a:pt x="16784" y="21169"/>
                </a:moveTo>
                <a:cubicBezTo>
                  <a:pt x="8436" y="19476"/>
                  <a:pt x="1862" y="13035"/>
                  <a:pt x="-1" y="4724"/>
                </a:cubicBezTo>
                <a:lnTo>
                  <a:pt x="21077" y="0"/>
                </a:lnTo>
                <a:lnTo>
                  <a:pt x="16784" y="2116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55" name="Arc 27"/>
          <p:cNvSpPr>
            <a:spLocks/>
          </p:cNvSpPr>
          <p:nvPr/>
        </p:nvSpPr>
        <p:spPr bwMode="auto">
          <a:xfrm>
            <a:off x="3125788" y="4225925"/>
            <a:ext cx="912812" cy="889000"/>
          </a:xfrm>
          <a:custGeom>
            <a:avLst/>
            <a:gdLst>
              <a:gd name="T0" fmla="*/ 2147483646 w 21590"/>
              <a:gd name="T1" fmla="*/ 2147483646 h 21016"/>
              <a:gd name="T2" fmla="*/ 0 w 21590"/>
              <a:gd name="T3" fmla="*/ 2147483646 h 21016"/>
              <a:gd name="T4" fmla="*/ 2147483646 w 21590"/>
              <a:gd name="T5" fmla="*/ 0 h 21016"/>
              <a:gd name="T6" fmla="*/ 0 60000 65536"/>
              <a:gd name="T7" fmla="*/ 0 60000 65536"/>
              <a:gd name="T8" fmla="*/ 0 60000 65536"/>
              <a:gd name="T9" fmla="*/ 0 w 21590"/>
              <a:gd name="T10" fmla="*/ 0 h 21016"/>
              <a:gd name="T11" fmla="*/ 21590 w 21590"/>
              <a:gd name="T12" fmla="*/ 21016 h 210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0" h="21016" fill="none" extrusionOk="0">
                <a:moveTo>
                  <a:pt x="16601" y="21016"/>
                </a:moveTo>
                <a:cubicBezTo>
                  <a:pt x="7099" y="18760"/>
                  <a:pt x="293" y="10410"/>
                  <a:pt x="-1" y="649"/>
                </a:cubicBezTo>
              </a:path>
              <a:path w="21590" h="21016" stroke="0" extrusionOk="0">
                <a:moveTo>
                  <a:pt x="16601" y="21016"/>
                </a:moveTo>
                <a:cubicBezTo>
                  <a:pt x="7099" y="18760"/>
                  <a:pt x="293" y="10410"/>
                  <a:pt x="-1" y="649"/>
                </a:cubicBezTo>
                <a:lnTo>
                  <a:pt x="21590" y="0"/>
                </a:lnTo>
                <a:lnTo>
                  <a:pt x="16601" y="2101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2041525" y="30480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10     18   24</a:t>
            </a:r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212725" y="4648200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$2</a:t>
            </a:r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3870325" y="4953000"/>
            <a:ext cx="781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I=92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2895600" y="5064125"/>
            <a:ext cx="781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I=68</a:t>
            </a:r>
          </a:p>
        </p:txBody>
      </p:sp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1965325" y="5105400"/>
            <a:ext cx="781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I=40</a:t>
            </a:r>
          </a:p>
        </p:txBody>
      </p:sp>
      <p:sp>
        <p:nvSpPr>
          <p:cNvPr id="22561" name="Text Box 33"/>
          <p:cNvSpPr txBox="1">
            <a:spLocks noChangeArrowheads="1"/>
          </p:cNvSpPr>
          <p:nvPr/>
        </p:nvSpPr>
        <p:spPr bwMode="auto">
          <a:xfrm>
            <a:off x="3733800" y="1482725"/>
            <a:ext cx="370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Income consumption curve</a:t>
            </a:r>
          </a:p>
        </p:txBody>
      </p:sp>
      <p:sp>
        <p:nvSpPr>
          <p:cNvPr id="22562" name="Text Box 34"/>
          <p:cNvSpPr txBox="1">
            <a:spLocks noChangeArrowheads="1"/>
          </p:cNvSpPr>
          <p:nvPr/>
        </p:nvSpPr>
        <p:spPr bwMode="auto">
          <a:xfrm>
            <a:off x="1752600" y="1939925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</a:rPr>
              <a:t>U</a:t>
            </a:r>
            <a:r>
              <a:rPr lang="en-GB" altLang="en-US" sz="1800" b="1" baseline="-25000">
                <a:latin typeface="Times New Roman" panose="02020603050405020304" pitchFamily="18" charset="0"/>
              </a:rPr>
              <a:t>1</a:t>
            </a:r>
            <a:endParaRPr lang="en-GB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22563" name="Text Box 35"/>
          <p:cNvSpPr txBox="1">
            <a:spLocks noChangeArrowheads="1"/>
          </p:cNvSpPr>
          <p:nvPr/>
        </p:nvSpPr>
        <p:spPr bwMode="auto">
          <a:xfrm>
            <a:off x="2438400" y="1711325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</a:rPr>
              <a:t>U</a:t>
            </a:r>
            <a:r>
              <a:rPr lang="en-GB" altLang="en-US" sz="1800" b="1" baseline="-25000">
                <a:latin typeface="Times New Roman" panose="02020603050405020304" pitchFamily="18" charset="0"/>
              </a:rPr>
              <a:t>2</a:t>
            </a:r>
            <a:endParaRPr lang="en-GB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2955925" y="1216025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</a:rPr>
              <a:t>U</a:t>
            </a:r>
            <a:r>
              <a:rPr lang="en-GB" altLang="en-US" sz="1800" b="1" baseline="-25000">
                <a:latin typeface="Times New Roman" panose="02020603050405020304" pitchFamily="18" charset="0"/>
              </a:rPr>
              <a:t>3</a:t>
            </a:r>
            <a:endParaRPr lang="en-GB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1295400" y="492125"/>
            <a:ext cx="681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I=92</a:t>
            </a:r>
          </a:p>
        </p:txBody>
      </p:sp>
      <p:sp>
        <p:nvSpPr>
          <p:cNvPr id="22566" name="Text Box 38"/>
          <p:cNvSpPr txBox="1">
            <a:spLocks noChangeArrowheads="1"/>
          </p:cNvSpPr>
          <p:nvPr/>
        </p:nvSpPr>
        <p:spPr bwMode="auto">
          <a:xfrm>
            <a:off x="1219200" y="1025525"/>
            <a:ext cx="681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I=68</a:t>
            </a:r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1219200" y="1711325"/>
            <a:ext cx="681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I=40</a:t>
            </a:r>
          </a:p>
        </p:txBody>
      </p:sp>
      <p:sp>
        <p:nvSpPr>
          <p:cNvPr id="22568" name="Text Box 40"/>
          <p:cNvSpPr txBox="1">
            <a:spLocks noChangeArrowheads="1"/>
          </p:cNvSpPr>
          <p:nvPr/>
        </p:nvSpPr>
        <p:spPr bwMode="auto">
          <a:xfrm>
            <a:off x="1219200" y="0"/>
            <a:ext cx="746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</a:rPr>
              <a:t>The Income Consumption &amp; Demand Curves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E2513F-6DF2-4ACA-8451-D03D1BC00B1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CA" altLang="en-US" sz="1400"/>
          </a:p>
        </p:txBody>
      </p:sp>
      <p:sp>
        <p:nvSpPr>
          <p:cNvPr id="23555" name="WordArt 2"/>
          <p:cNvSpPr>
            <a:spLocks noChangeArrowheads="1" noChangeShapeType="1" noTextEdit="1"/>
          </p:cNvSpPr>
          <p:nvPr/>
        </p:nvSpPr>
        <p:spPr bwMode="auto">
          <a:xfrm>
            <a:off x="228600" y="457200"/>
            <a:ext cx="86868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5.4 The Engel Curve</a:t>
            </a:r>
          </a:p>
        </p:txBody>
      </p:sp>
      <p:sp>
        <p:nvSpPr>
          <p:cNvPr id="178179" name="Text Box 3"/>
          <p:cNvSpPr txBox="1">
            <a:spLocks noChangeArrowheads="1"/>
          </p:cNvSpPr>
          <p:nvPr/>
        </p:nvSpPr>
        <p:spPr bwMode="auto">
          <a:xfrm>
            <a:off x="609600" y="1524000"/>
            <a:ext cx="8001000" cy="234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The income consumption curve for good x also can be written as the quantity consumed of good x for any income level.  </a:t>
            </a:r>
            <a:r>
              <a:rPr lang="en-US" altLang="en-US" sz="2800" b="1" i="1">
                <a:latin typeface="Tahoma" panose="020B0604030504040204" pitchFamily="34" charset="0"/>
              </a:rPr>
              <a:t>This is the individual’s Engel Curve for good x.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 b="1" i="1">
              <a:latin typeface="Times New Roman" panose="02020603050405020304" pitchFamily="18" charset="0"/>
            </a:endParaRPr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755650" y="3500438"/>
            <a:ext cx="7010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</a:rPr>
              <a:t>When the income consumption curve is positively sloped, the slope of the Engel curve is positive.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autoUpdateAnimBg="0"/>
      <p:bldP spid="17818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0E1F63-E82D-435B-9FD9-73DFA3571ABC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CA" altLang="en-US" sz="1400"/>
          </a:p>
        </p:txBody>
      </p:sp>
      <p:sp>
        <p:nvSpPr>
          <p:cNvPr id="24579" name="Line 2"/>
          <p:cNvSpPr>
            <a:spLocks noChangeShapeType="1"/>
          </p:cNvSpPr>
          <p:nvPr/>
        </p:nvSpPr>
        <p:spPr bwMode="auto">
          <a:xfrm>
            <a:off x="1066800" y="6019800"/>
            <a:ext cx="5562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0" name="Line 3"/>
          <p:cNvSpPr>
            <a:spLocks noChangeShapeType="1"/>
          </p:cNvSpPr>
          <p:nvPr/>
        </p:nvSpPr>
        <p:spPr bwMode="auto">
          <a:xfrm flipV="1">
            <a:off x="1066800" y="6858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6842125" y="58324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746125" y="5908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746125" y="193675"/>
            <a:ext cx="735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 ($)</a:t>
            </a:r>
          </a:p>
        </p:txBody>
      </p:sp>
      <p:sp>
        <p:nvSpPr>
          <p:cNvPr id="24584" name="Arc 7"/>
          <p:cNvSpPr>
            <a:spLocks/>
          </p:cNvSpPr>
          <p:nvPr/>
        </p:nvSpPr>
        <p:spPr bwMode="auto">
          <a:xfrm>
            <a:off x="1066800" y="990600"/>
            <a:ext cx="3011488" cy="4060825"/>
          </a:xfrm>
          <a:custGeom>
            <a:avLst/>
            <a:gdLst>
              <a:gd name="T0" fmla="*/ 2147483646 w 19459"/>
              <a:gd name="T1" fmla="*/ 2147483646 h 20927"/>
              <a:gd name="T2" fmla="*/ 2147483646 w 19459"/>
              <a:gd name="T3" fmla="*/ 2147483646 h 20927"/>
              <a:gd name="T4" fmla="*/ 0 w 19459"/>
              <a:gd name="T5" fmla="*/ 0 h 20927"/>
              <a:gd name="T6" fmla="*/ 0 60000 65536"/>
              <a:gd name="T7" fmla="*/ 0 60000 65536"/>
              <a:gd name="T8" fmla="*/ 0 60000 65536"/>
              <a:gd name="T9" fmla="*/ 0 w 19459"/>
              <a:gd name="T10" fmla="*/ 0 h 20927"/>
              <a:gd name="T11" fmla="*/ 19459 w 19459"/>
              <a:gd name="T12" fmla="*/ 20927 h 209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459" h="20927" fill="none" extrusionOk="0">
                <a:moveTo>
                  <a:pt x="19458" y="9375"/>
                </a:moveTo>
                <a:cubicBezTo>
                  <a:pt x="16691" y="15120"/>
                  <a:pt x="11526" y="19348"/>
                  <a:pt x="5348" y="20927"/>
                </a:cubicBezTo>
              </a:path>
              <a:path w="19459" h="20927" stroke="0" extrusionOk="0">
                <a:moveTo>
                  <a:pt x="19458" y="9375"/>
                </a:moveTo>
                <a:cubicBezTo>
                  <a:pt x="16691" y="15120"/>
                  <a:pt x="11526" y="19348"/>
                  <a:pt x="5348" y="20927"/>
                </a:cubicBezTo>
                <a:lnTo>
                  <a:pt x="0" y="0"/>
                </a:lnTo>
                <a:lnTo>
                  <a:pt x="19458" y="9375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5" name="Line 8"/>
          <p:cNvSpPr>
            <a:spLocks noChangeShapeType="1"/>
          </p:cNvSpPr>
          <p:nvPr/>
        </p:nvSpPr>
        <p:spPr bwMode="auto">
          <a:xfrm flipH="1">
            <a:off x="1066800" y="4724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6" name="Line 9"/>
          <p:cNvSpPr>
            <a:spLocks noChangeShapeType="1"/>
          </p:cNvSpPr>
          <p:nvPr/>
        </p:nvSpPr>
        <p:spPr bwMode="auto">
          <a:xfrm flipH="1">
            <a:off x="1066800" y="3886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7" name="Line 10"/>
          <p:cNvSpPr>
            <a:spLocks noChangeShapeType="1"/>
          </p:cNvSpPr>
          <p:nvPr/>
        </p:nvSpPr>
        <p:spPr bwMode="auto">
          <a:xfrm flipH="1">
            <a:off x="1066800" y="30480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88" name="Text Box 11"/>
          <p:cNvSpPr txBox="1">
            <a:spLocks noChangeArrowheads="1"/>
          </p:cNvSpPr>
          <p:nvPr/>
        </p:nvSpPr>
        <p:spPr bwMode="auto">
          <a:xfrm>
            <a:off x="609600" y="2819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92</a:t>
            </a:r>
          </a:p>
        </p:txBody>
      </p:sp>
      <p:sp>
        <p:nvSpPr>
          <p:cNvPr id="24589" name="Text Box 12"/>
          <p:cNvSpPr txBox="1">
            <a:spLocks noChangeArrowheads="1"/>
          </p:cNvSpPr>
          <p:nvPr/>
        </p:nvSpPr>
        <p:spPr bwMode="auto">
          <a:xfrm>
            <a:off x="609600" y="3657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68</a:t>
            </a:r>
          </a:p>
        </p:txBody>
      </p:sp>
      <p:sp>
        <p:nvSpPr>
          <p:cNvPr id="24590" name="Text Box 13"/>
          <p:cNvSpPr txBox="1">
            <a:spLocks noChangeArrowheads="1"/>
          </p:cNvSpPr>
          <p:nvPr/>
        </p:nvSpPr>
        <p:spPr bwMode="auto">
          <a:xfrm>
            <a:off x="609600" y="4495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40</a:t>
            </a:r>
          </a:p>
        </p:txBody>
      </p:sp>
      <p:sp>
        <p:nvSpPr>
          <p:cNvPr id="24591" name="Line 14"/>
          <p:cNvSpPr>
            <a:spLocks noChangeShapeType="1"/>
          </p:cNvSpPr>
          <p:nvPr/>
        </p:nvSpPr>
        <p:spPr bwMode="auto">
          <a:xfrm>
            <a:off x="2514600" y="4724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92" name="Line 15"/>
          <p:cNvSpPr>
            <a:spLocks noChangeShapeType="1"/>
          </p:cNvSpPr>
          <p:nvPr/>
        </p:nvSpPr>
        <p:spPr bwMode="auto">
          <a:xfrm>
            <a:off x="3429000" y="38862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93" name="Line 16"/>
          <p:cNvSpPr>
            <a:spLocks noChangeShapeType="1"/>
          </p:cNvSpPr>
          <p:nvPr/>
        </p:nvSpPr>
        <p:spPr bwMode="auto">
          <a:xfrm>
            <a:off x="3962400" y="30480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594" name="Text Box 17"/>
          <p:cNvSpPr txBox="1">
            <a:spLocks noChangeArrowheads="1"/>
          </p:cNvSpPr>
          <p:nvPr/>
        </p:nvSpPr>
        <p:spPr bwMode="auto">
          <a:xfrm>
            <a:off x="2193925" y="5984875"/>
            <a:ext cx="2089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10        18     24</a:t>
            </a:r>
          </a:p>
        </p:txBody>
      </p:sp>
      <p:sp>
        <p:nvSpPr>
          <p:cNvPr id="24595" name="Text Box 18"/>
          <p:cNvSpPr txBox="1">
            <a:spLocks noChangeArrowheads="1"/>
          </p:cNvSpPr>
          <p:nvPr/>
        </p:nvSpPr>
        <p:spPr bwMode="auto">
          <a:xfrm>
            <a:off x="3870325" y="2327275"/>
            <a:ext cx="1817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Engel Curve</a:t>
            </a:r>
          </a:p>
        </p:txBody>
      </p:sp>
      <p:sp>
        <p:nvSpPr>
          <p:cNvPr id="179219" name="Text Box 19"/>
          <p:cNvSpPr txBox="1">
            <a:spLocks noChangeArrowheads="1"/>
          </p:cNvSpPr>
          <p:nvPr/>
        </p:nvSpPr>
        <p:spPr bwMode="auto">
          <a:xfrm>
            <a:off x="5148263" y="1700213"/>
            <a:ext cx="294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“X is a normal good”</a:t>
            </a:r>
          </a:p>
        </p:txBody>
      </p:sp>
      <p:sp>
        <p:nvSpPr>
          <p:cNvPr id="24597" name="WordArt 20"/>
          <p:cNvSpPr>
            <a:spLocks noChangeArrowheads="1" noChangeShapeType="1" noTextEdit="1"/>
          </p:cNvSpPr>
          <p:nvPr/>
        </p:nvSpPr>
        <p:spPr bwMode="auto">
          <a:xfrm>
            <a:off x="1898650" y="457200"/>
            <a:ext cx="5111750" cy="977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Engel Curve 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4F144F-A536-4B13-A001-9693408025FA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CA" altLang="en-US" sz="1400"/>
          </a:p>
        </p:txBody>
      </p:sp>
      <p:sp>
        <p:nvSpPr>
          <p:cNvPr id="25603" name="WordArt 2"/>
          <p:cNvSpPr>
            <a:spLocks noChangeArrowheads="1" noChangeShapeType="1" noTextEdit="1"/>
          </p:cNvSpPr>
          <p:nvPr/>
        </p:nvSpPr>
        <p:spPr bwMode="auto">
          <a:xfrm>
            <a:off x="82550" y="381000"/>
            <a:ext cx="8828088" cy="1828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Normal and Inferior Goods</a:t>
            </a:r>
          </a:p>
          <a:p>
            <a:pPr algn="ctr"/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0227" name="Text Box 3"/>
          <p:cNvSpPr txBox="1">
            <a:spLocks noChangeArrowheads="1"/>
          </p:cNvSpPr>
          <p:nvPr/>
        </p:nvSpPr>
        <p:spPr bwMode="auto">
          <a:xfrm>
            <a:off x="228600" y="1371600"/>
            <a:ext cx="8915400" cy="537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•  If the income consumption curve shows that the consumer purchases more of good x as her income rises, good x is a </a:t>
            </a:r>
            <a:r>
              <a:rPr lang="en-US" altLang="en-US" sz="2800" b="1">
                <a:latin typeface="Tahoma" panose="020B0604030504040204" pitchFamily="34" charset="0"/>
              </a:rPr>
              <a:t>normal</a:t>
            </a:r>
            <a:r>
              <a:rPr lang="en-US" altLang="en-US" sz="2800">
                <a:latin typeface="Tahoma" panose="020B0604030504040204" pitchFamily="34" charset="0"/>
              </a:rPr>
              <a:t> good.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•  Equivalently, if the slope of the Engel curve is 	   positive, the good is a normal good.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0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•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latin typeface="Tahoma" panose="020B0604030504040204" pitchFamily="34" charset="0"/>
              </a:rPr>
              <a:t>If the income consumption curve shows that the consumer purchases less of good x as her income rises, good x is an </a:t>
            </a:r>
            <a:r>
              <a:rPr lang="en-US" altLang="en-US" sz="2800" b="1">
                <a:latin typeface="Tahoma" panose="020B0604030504040204" pitchFamily="34" charset="0"/>
              </a:rPr>
              <a:t>inferior</a:t>
            </a:r>
            <a:r>
              <a:rPr lang="en-US" altLang="en-US" sz="2800">
                <a:latin typeface="Tahoma" panose="020B0604030504040204" pitchFamily="34" charset="0"/>
              </a:rPr>
              <a:t> good.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•  Equivalently, if the slope of the Engel curve is 	    negative, the good is an inferior good.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3C3A4B-9DFD-4D92-89A3-A1FE89FACB0A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CA" altLang="en-US" sz="14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Chapter 5 – The Theory of Demand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In this chapter we will study:</a:t>
            </a:r>
          </a:p>
          <a:p>
            <a:pPr lvl="1" eaLnBrk="1" hangingPunct="1">
              <a:buFontTx/>
              <a:buNone/>
            </a:pPr>
            <a:r>
              <a:rPr lang="en-CA" altLang="en-US" smtClean="0">
                <a:solidFill>
                  <a:schemeClr val="bg1"/>
                </a:solidFill>
              </a:rPr>
              <a:t>5.1 Price Consumption Curve</a:t>
            </a:r>
          </a:p>
          <a:p>
            <a:pPr lvl="1" eaLnBrk="1" hangingPunct="1">
              <a:buFontTx/>
              <a:buNone/>
            </a:pPr>
            <a:r>
              <a:rPr lang="en-CA" altLang="en-US" smtClean="0">
                <a:solidFill>
                  <a:schemeClr val="bg1"/>
                </a:solidFill>
              </a:rPr>
              <a:t>5.2 Deriving the Demand Curve</a:t>
            </a:r>
          </a:p>
          <a:p>
            <a:pPr lvl="1" eaLnBrk="1" hangingPunct="1">
              <a:buFontTx/>
              <a:buNone/>
            </a:pPr>
            <a:r>
              <a:rPr lang="en-CA" altLang="en-US" smtClean="0">
                <a:solidFill>
                  <a:schemeClr val="bg1"/>
                </a:solidFill>
              </a:rPr>
              <a:t>5.3 Income Consumption Curve</a:t>
            </a:r>
          </a:p>
          <a:p>
            <a:pPr lvl="1" eaLnBrk="1" hangingPunct="1">
              <a:buFontTx/>
              <a:buNone/>
            </a:pPr>
            <a:r>
              <a:rPr lang="en-CA" altLang="en-US" smtClean="0">
                <a:solidFill>
                  <a:schemeClr val="bg1"/>
                </a:solidFill>
              </a:rPr>
              <a:t>5.4 Engel Curve</a:t>
            </a:r>
          </a:p>
          <a:p>
            <a:pPr lvl="1" eaLnBrk="1" hangingPunct="1">
              <a:buFontTx/>
              <a:buNone/>
            </a:pPr>
            <a:r>
              <a:rPr lang="en-CA" altLang="en-US" smtClean="0">
                <a:solidFill>
                  <a:schemeClr val="bg1"/>
                </a:solidFill>
              </a:rPr>
              <a:t>5.5 Substitution and Income Effects</a:t>
            </a:r>
          </a:p>
          <a:p>
            <a:pPr lvl="1" eaLnBrk="1" hangingPunct="1">
              <a:buFontTx/>
              <a:buNone/>
            </a:pPr>
            <a:r>
              <a:rPr lang="en-CA" altLang="en-US" smtClean="0">
                <a:solidFill>
                  <a:schemeClr val="bg1"/>
                </a:solidFill>
              </a:rPr>
              <a:t>5.6 Consumer Surplus</a:t>
            </a:r>
          </a:p>
          <a:p>
            <a:pPr lvl="4" eaLnBrk="1" hangingPunct="1"/>
            <a:endParaRPr lang="en-US" altLang="en-US" sz="32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497A5B-6EC1-4C52-856B-ADF17B34C79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CA" altLang="en-US" sz="1400"/>
          </a:p>
        </p:txBody>
      </p:sp>
      <p:sp>
        <p:nvSpPr>
          <p:cNvPr id="27651" name="WordArt 2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8828088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Normal and Inferior.</a:t>
            </a:r>
          </a:p>
        </p:txBody>
      </p:sp>
      <p:sp>
        <p:nvSpPr>
          <p:cNvPr id="182275" name="Text Box 3"/>
          <p:cNvSpPr txBox="1">
            <a:spLocks noChangeArrowheads="1"/>
          </p:cNvSpPr>
          <p:nvPr/>
        </p:nvSpPr>
        <p:spPr bwMode="auto">
          <a:xfrm>
            <a:off x="0" y="914400"/>
            <a:ext cx="9144000" cy="54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•  Some goods are normal or inferior over </a:t>
            </a:r>
            <a:r>
              <a:rPr lang="en-US" altLang="en-US" sz="2800" u="sng">
                <a:latin typeface="Tahoma" panose="020B0604030504040204" pitchFamily="34" charset="0"/>
              </a:rPr>
              <a:t>different</a:t>
            </a:r>
            <a:r>
              <a:rPr lang="en-US" altLang="en-US" sz="2800">
                <a:latin typeface="Tahoma" panose="020B0604030504040204" pitchFamily="34" charset="0"/>
              </a:rPr>
              <a:t> income levels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>
                <a:latin typeface="Tahoma" panose="020B0604030504040204" pitchFamily="34" charset="0"/>
              </a:rPr>
              <a:t>Example: Kraft Dinner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000" u="sng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a) at </a:t>
            </a:r>
            <a:r>
              <a:rPr lang="en-US" altLang="en-US" sz="2800" b="1" u="sng">
                <a:solidFill>
                  <a:schemeClr val="bg1"/>
                </a:solidFill>
                <a:latin typeface="Tahoma" panose="020B0604030504040204" pitchFamily="34" charset="0"/>
              </a:rPr>
              <a:t>extreme low incomes</a:t>
            </a:r>
            <a:r>
              <a:rPr lang="en-US" altLang="en-US" sz="2800">
                <a:latin typeface="Tahoma" panose="020B0604030504040204" pitchFamily="34" charset="0"/>
              </a:rPr>
              <a:t>, Kraft dinner consumption goes up as income increases (because starving is bad)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-Kraft Dinner is a </a:t>
            </a:r>
            <a:r>
              <a:rPr lang="en-US" altLang="en-US" sz="2800" b="1" u="sng">
                <a:latin typeface="Tahoma" panose="020B0604030504040204" pitchFamily="34" charset="0"/>
              </a:rPr>
              <a:t>normal good </a:t>
            </a:r>
            <a:r>
              <a:rPr lang="en-US" altLang="en-US" sz="2800">
                <a:latin typeface="Tahoma" panose="020B0604030504040204" pitchFamily="34" charset="0"/>
              </a:rPr>
              <a:t>at </a:t>
            </a:r>
            <a:r>
              <a:rPr lang="en-US" altLang="en-US" sz="2800" b="1" u="sng">
                <a:latin typeface="Tahoma" panose="020B0604030504040204" pitchFamily="34" charset="0"/>
              </a:rPr>
              <a:t>extreme low </a:t>
            </a:r>
            <a:r>
              <a:rPr lang="en-US" altLang="en-US" sz="2800" b="1">
                <a:latin typeface="Tahoma" panose="020B0604030504040204" pitchFamily="34" charset="0"/>
              </a:rPr>
              <a:t>	</a:t>
            </a:r>
            <a:r>
              <a:rPr lang="en-US" altLang="en-US" sz="2800" b="1" u="sng">
                <a:latin typeface="Tahoma" panose="020B0604030504040204" pitchFamily="34" charset="0"/>
              </a:rPr>
              <a:t>incomes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000" b="1" u="sng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b) as income rises, people substitute away from Kraft Dinner to “real foods”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-Kraft dinner is an </a:t>
            </a:r>
            <a:r>
              <a:rPr lang="en-US" altLang="en-US" sz="2800" b="1" u="sng">
                <a:latin typeface="Tahoma" panose="020B0604030504040204" pitchFamily="34" charset="0"/>
              </a:rPr>
              <a:t>inferior good </a:t>
            </a:r>
            <a:r>
              <a:rPr lang="en-US" altLang="en-US" sz="2800">
                <a:latin typeface="Tahoma" panose="020B0604030504040204" pitchFamily="34" charset="0"/>
              </a:rPr>
              <a:t>at </a:t>
            </a:r>
            <a:r>
              <a:rPr lang="en-US" altLang="en-US" sz="2800" b="1" u="sng">
                <a:latin typeface="Tahoma" panose="020B0604030504040204" pitchFamily="34" charset="0"/>
              </a:rPr>
              <a:t>most </a:t>
            </a:r>
            <a:r>
              <a:rPr lang="en-US" altLang="en-US" sz="2800" b="1">
                <a:latin typeface="Tahoma" panose="020B0604030504040204" pitchFamily="34" charset="0"/>
              </a:rPr>
              <a:t>	</a:t>
            </a:r>
            <a:r>
              <a:rPr lang="en-US" altLang="en-US" sz="2800" b="1" u="sng">
                <a:latin typeface="Tahoma" panose="020B0604030504040204" pitchFamily="34" charset="0"/>
              </a:rPr>
              <a:t>incomes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0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8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82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D08A375-D645-4DFB-A893-55169F8AAA2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CA" altLang="en-US" sz="1400"/>
          </a:p>
        </p:txBody>
      </p:sp>
      <p:sp>
        <p:nvSpPr>
          <p:cNvPr id="29699" name="WordArt 2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3816350" cy="5318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24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4038600" y="72390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-152400" y="51054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</a:t>
            </a:r>
          </a:p>
        </p:txBody>
      </p:sp>
      <p:sp>
        <p:nvSpPr>
          <p:cNvPr id="29702" name="Line 5"/>
          <p:cNvSpPr>
            <a:spLocks noChangeShapeType="1"/>
          </p:cNvSpPr>
          <p:nvPr/>
        </p:nvSpPr>
        <p:spPr bwMode="auto">
          <a:xfrm>
            <a:off x="1143000" y="3048000"/>
            <a:ext cx="464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3" name="Line 6"/>
          <p:cNvSpPr>
            <a:spLocks noChangeShapeType="1"/>
          </p:cNvSpPr>
          <p:nvPr/>
        </p:nvSpPr>
        <p:spPr bwMode="auto">
          <a:xfrm flipV="1">
            <a:off x="1143000" y="228600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4" name="Line 7"/>
          <p:cNvSpPr>
            <a:spLocks noChangeShapeType="1"/>
          </p:cNvSpPr>
          <p:nvPr/>
        </p:nvSpPr>
        <p:spPr bwMode="auto">
          <a:xfrm flipV="1">
            <a:off x="1143000" y="3429000"/>
            <a:ext cx="0" cy="289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5" name="Line 8"/>
          <p:cNvSpPr>
            <a:spLocks noChangeShapeType="1"/>
          </p:cNvSpPr>
          <p:nvPr/>
        </p:nvSpPr>
        <p:spPr bwMode="auto">
          <a:xfrm>
            <a:off x="1143000" y="6324600"/>
            <a:ext cx="441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29" name="Line 9"/>
          <p:cNvSpPr>
            <a:spLocks noChangeShapeType="1"/>
          </p:cNvSpPr>
          <p:nvPr/>
        </p:nvSpPr>
        <p:spPr bwMode="auto">
          <a:xfrm>
            <a:off x="1143000" y="1905000"/>
            <a:ext cx="18288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30" name="Line 10"/>
          <p:cNvSpPr>
            <a:spLocks noChangeShapeType="1"/>
          </p:cNvSpPr>
          <p:nvPr/>
        </p:nvSpPr>
        <p:spPr bwMode="auto">
          <a:xfrm>
            <a:off x="1143000" y="1219200"/>
            <a:ext cx="2895600" cy="182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31" name="Line 11"/>
          <p:cNvSpPr>
            <a:spLocks noChangeShapeType="1"/>
          </p:cNvSpPr>
          <p:nvPr/>
        </p:nvSpPr>
        <p:spPr bwMode="auto">
          <a:xfrm>
            <a:off x="1066800" y="609600"/>
            <a:ext cx="4114800" cy="243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32" name="Arc 12"/>
          <p:cNvSpPr>
            <a:spLocks/>
          </p:cNvSpPr>
          <p:nvPr/>
        </p:nvSpPr>
        <p:spPr bwMode="auto">
          <a:xfrm>
            <a:off x="2514600" y="914400"/>
            <a:ext cx="863600" cy="911225"/>
          </a:xfrm>
          <a:custGeom>
            <a:avLst/>
            <a:gdLst>
              <a:gd name="T0" fmla="*/ 2147483646 w 20403"/>
              <a:gd name="T1" fmla="*/ 2147483646 h 21508"/>
              <a:gd name="T2" fmla="*/ 0 w 20403"/>
              <a:gd name="T3" fmla="*/ 2147483646 h 21508"/>
              <a:gd name="T4" fmla="*/ 2147483646 w 20403"/>
              <a:gd name="T5" fmla="*/ 0 h 21508"/>
              <a:gd name="T6" fmla="*/ 0 60000 65536"/>
              <a:gd name="T7" fmla="*/ 0 60000 65536"/>
              <a:gd name="T8" fmla="*/ 0 60000 65536"/>
              <a:gd name="T9" fmla="*/ 0 w 20403"/>
              <a:gd name="T10" fmla="*/ 0 h 21508"/>
              <a:gd name="T11" fmla="*/ 20403 w 20403"/>
              <a:gd name="T12" fmla="*/ 21508 h 215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03" h="21508" fill="none" extrusionOk="0">
                <a:moveTo>
                  <a:pt x="18411" y="21507"/>
                </a:moveTo>
                <a:cubicBezTo>
                  <a:pt x="9978" y="20726"/>
                  <a:pt x="2780" y="15090"/>
                  <a:pt x="0" y="7091"/>
                </a:cubicBezTo>
              </a:path>
              <a:path w="20403" h="21508" stroke="0" extrusionOk="0">
                <a:moveTo>
                  <a:pt x="18411" y="21507"/>
                </a:moveTo>
                <a:cubicBezTo>
                  <a:pt x="9978" y="20726"/>
                  <a:pt x="2780" y="15090"/>
                  <a:pt x="0" y="7091"/>
                </a:cubicBezTo>
                <a:lnTo>
                  <a:pt x="20403" y="0"/>
                </a:lnTo>
                <a:lnTo>
                  <a:pt x="18411" y="2150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33" name="Arc 13"/>
          <p:cNvSpPr>
            <a:spLocks/>
          </p:cNvSpPr>
          <p:nvPr/>
        </p:nvSpPr>
        <p:spPr bwMode="auto">
          <a:xfrm>
            <a:off x="2819400" y="1676400"/>
            <a:ext cx="766763" cy="914400"/>
          </a:xfrm>
          <a:custGeom>
            <a:avLst/>
            <a:gdLst>
              <a:gd name="T0" fmla="*/ 2147483646 w 18105"/>
              <a:gd name="T1" fmla="*/ 2147483646 h 21589"/>
              <a:gd name="T2" fmla="*/ 0 w 18105"/>
              <a:gd name="T3" fmla="*/ 2147483646 h 21589"/>
              <a:gd name="T4" fmla="*/ 2147483646 w 18105"/>
              <a:gd name="T5" fmla="*/ 0 h 21589"/>
              <a:gd name="T6" fmla="*/ 0 60000 65536"/>
              <a:gd name="T7" fmla="*/ 0 60000 65536"/>
              <a:gd name="T8" fmla="*/ 0 60000 65536"/>
              <a:gd name="T9" fmla="*/ 0 w 18105"/>
              <a:gd name="T10" fmla="*/ 0 h 21589"/>
              <a:gd name="T11" fmla="*/ 18105 w 18105"/>
              <a:gd name="T12" fmla="*/ 21589 h 215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05" h="21589" fill="none" extrusionOk="0">
                <a:moveTo>
                  <a:pt x="17416" y="21589"/>
                </a:moveTo>
                <a:cubicBezTo>
                  <a:pt x="10356" y="21364"/>
                  <a:pt x="3852" y="17700"/>
                  <a:pt x="-1" y="11780"/>
                </a:cubicBezTo>
              </a:path>
              <a:path w="18105" h="21589" stroke="0" extrusionOk="0">
                <a:moveTo>
                  <a:pt x="17416" y="21589"/>
                </a:moveTo>
                <a:cubicBezTo>
                  <a:pt x="10356" y="21364"/>
                  <a:pt x="3852" y="17700"/>
                  <a:pt x="-1" y="11780"/>
                </a:cubicBezTo>
                <a:lnTo>
                  <a:pt x="18105" y="0"/>
                </a:lnTo>
                <a:lnTo>
                  <a:pt x="17416" y="2158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34" name="Arc 14"/>
          <p:cNvSpPr>
            <a:spLocks/>
          </p:cNvSpPr>
          <p:nvPr/>
        </p:nvSpPr>
        <p:spPr bwMode="auto">
          <a:xfrm>
            <a:off x="2057400" y="1905000"/>
            <a:ext cx="850900" cy="914400"/>
          </a:xfrm>
          <a:custGeom>
            <a:avLst/>
            <a:gdLst>
              <a:gd name="T0" fmla="*/ 2147483646 w 20094"/>
              <a:gd name="T1" fmla="*/ 2147483646 h 21600"/>
              <a:gd name="T2" fmla="*/ 0 w 20094"/>
              <a:gd name="T3" fmla="*/ 2147483646 h 21600"/>
              <a:gd name="T4" fmla="*/ 2147483646 w 20094"/>
              <a:gd name="T5" fmla="*/ 0 h 21600"/>
              <a:gd name="T6" fmla="*/ 0 60000 65536"/>
              <a:gd name="T7" fmla="*/ 0 60000 65536"/>
              <a:gd name="T8" fmla="*/ 0 60000 65536"/>
              <a:gd name="T9" fmla="*/ 0 w 20094"/>
              <a:gd name="T10" fmla="*/ 0 h 21600"/>
              <a:gd name="T11" fmla="*/ 20094 w 200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94" h="21600" fill="none" extrusionOk="0">
                <a:moveTo>
                  <a:pt x="20094" y="21590"/>
                </a:moveTo>
                <a:cubicBezTo>
                  <a:pt x="19878" y="21596"/>
                  <a:pt x="19662" y="21599"/>
                  <a:pt x="19446" y="21600"/>
                </a:cubicBezTo>
                <a:cubicBezTo>
                  <a:pt x="11160" y="21600"/>
                  <a:pt x="3606" y="16861"/>
                  <a:pt x="-1" y="9402"/>
                </a:cubicBezTo>
              </a:path>
              <a:path w="20094" h="21600" stroke="0" extrusionOk="0">
                <a:moveTo>
                  <a:pt x="20094" y="21590"/>
                </a:moveTo>
                <a:cubicBezTo>
                  <a:pt x="19878" y="21596"/>
                  <a:pt x="19662" y="21599"/>
                  <a:pt x="19446" y="21600"/>
                </a:cubicBezTo>
                <a:cubicBezTo>
                  <a:pt x="11160" y="21600"/>
                  <a:pt x="3606" y="16861"/>
                  <a:pt x="-1" y="9402"/>
                </a:cubicBezTo>
                <a:lnTo>
                  <a:pt x="19446" y="0"/>
                </a:lnTo>
                <a:lnTo>
                  <a:pt x="20094" y="2159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12" name="Text Box 15"/>
          <p:cNvSpPr txBox="1">
            <a:spLocks noChangeArrowheads="1"/>
          </p:cNvSpPr>
          <p:nvPr/>
        </p:nvSpPr>
        <p:spPr bwMode="auto">
          <a:xfrm>
            <a:off x="5927725" y="28606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29713" name="Text Box 16"/>
          <p:cNvSpPr txBox="1">
            <a:spLocks noChangeArrowheads="1"/>
          </p:cNvSpPr>
          <p:nvPr/>
        </p:nvSpPr>
        <p:spPr bwMode="auto">
          <a:xfrm>
            <a:off x="0" y="277813"/>
            <a:ext cx="1135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29714" name="Text Box 17"/>
          <p:cNvSpPr txBox="1">
            <a:spLocks noChangeArrowheads="1"/>
          </p:cNvSpPr>
          <p:nvPr/>
        </p:nvSpPr>
        <p:spPr bwMode="auto">
          <a:xfrm>
            <a:off x="822325" y="27844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84338" name="Line 18"/>
          <p:cNvSpPr>
            <a:spLocks noChangeShapeType="1"/>
          </p:cNvSpPr>
          <p:nvPr/>
        </p:nvSpPr>
        <p:spPr bwMode="auto">
          <a:xfrm>
            <a:off x="2514600" y="27432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39" name="Line 19"/>
          <p:cNvSpPr>
            <a:spLocks noChangeShapeType="1"/>
          </p:cNvSpPr>
          <p:nvPr/>
        </p:nvSpPr>
        <p:spPr bwMode="auto">
          <a:xfrm>
            <a:off x="2895600" y="16764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40" name="Line 20"/>
          <p:cNvSpPr>
            <a:spLocks noChangeShapeType="1"/>
          </p:cNvSpPr>
          <p:nvPr/>
        </p:nvSpPr>
        <p:spPr bwMode="auto">
          <a:xfrm>
            <a:off x="3124200" y="25146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18" name="Text Box 21"/>
          <p:cNvSpPr txBox="1">
            <a:spLocks noChangeArrowheads="1"/>
          </p:cNvSpPr>
          <p:nvPr/>
        </p:nvSpPr>
        <p:spPr bwMode="auto">
          <a:xfrm>
            <a:off x="2041525" y="6365875"/>
            <a:ext cx="1479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13 16 18</a:t>
            </a:r>
          </a:p>
        </p:txBody>
      </p:sp>
      <p:sp>
        <p:nvSpPr>
          <p:cNvPr id="29719" name="Text Box 22"/>
          <p:cNvSpPr txBox="1">
            <a:spLocks noChangeArrowheads="1"/>
          </p:cNvSpPr>
          <p:nvPr/>
        </p:nvSpPr>
        <p:spPr bwMode="auto">
          <a:xfrm>
            <a:off x="4403725" y="6746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29720" name="Text Box 23"/>
          <p:cNvSpPr txBox="1">
            <a:spLocks noChangeArrowheads="1"/>
          </p:cNvSpPr>
          <p:nvPr/>
        </p:nvSpPr>
        <p:spPr bwMode="auto">
          <a:xfrm>
            <a:off x="457200" y="3352800"/>
            <a:ext cx="735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 ($)</a:t>
            </a:r>
          </a:p>
        </p:txBody>
      </p:sp>
      <p:sp>
        <p:nvSpPr>
          <p:cNvPr id="29721" name="Text Box 24"/>
          <p:cNvSpPr txBox="1">
            <a:spLocks noChangeArrowheads="1"/>
          </p:cNvSpPr>
          <p:nvPr/>
        </p:nvSpPr>
        <p:spPr bwMode="auto">
          <a:xfrm>
            <a:off x="5622925" y="61372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29722" name="Text Box 25"/>
          <p:cNvSpPr txBox="1">
            <a:spLocks noChangeArrowheads="1"/>
          </p:cNvSpPr>
          <p:nvPr/>
        </p:nvSpPr>
        <p:spPr bwMode="auto">
          <a:xfrm>
            <a:off x="2041525" y="3013075"/>
            <a:ext cx="155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13 16 18 </a:t>
            </a:r>
          </a:p>
        </p:txBody>
      </p:sp>
      <p:sp>
        <p:nvSpPr>
          <p:cNvPr id="29723" name="Text Box 26"/>
          <p:cNvSpPr txBox="1">
            <a:spLocks noChangeArrowheads="1"/>
          </p:cNvSpPr>
          <p:nvPr/>
        </p:nvSpPr>
        <p:spPr bwMode="auto">
          <a:xfrm>
            <a:off x="212725" y="46132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</a:t>
            </a: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1752600" y="1905000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</a:rPr>
              <a:t>U</a:t>
            </a:r>
            <a:r>
              <a:rPr lang="en-GB" altLang="en-US" sz="1800" b="1" baseline="-25000">
                <a:latin typeface="Times New Roman" panose="02020603050405020304" pitchFamily="18" charset="0"/>
              </a:rPr>
              <a:t>1</a:t>
            </a:r>
            <a:endParaRPr lang="en-GB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184348" name="Text Box 28"/>
          <p:cNvSpPr txBox="1">
            <a:spLocks noChangeArrowheads="1"/>
          </p:cNvSpPr>
          <p:nvPr/>
        </p:nvSpPr>
        <p:spPr bwMode="auto">
          <a:xfrm>
            <a:off x="2667000" y="1828800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</a:rPr>
              <a:t>U</a:t>
            </a:r>
            <a:r>
              <a:rPr lang="en-GB" altLang="en-US" sz="1800" b="1" baseline="-25000">
                <a:latin typeface="Times New Roman" panose="02020603050405020304" pitchFamily="18" charset="0"/>
              </a:rPr>
              <a:t>2</a:t>
            </a:r>
            <a:endParaRPr lang="en-GB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2438400" y="990600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</a:rPr>
              <a:t>U</a:t>
            </a:r>
            <a:r>
              <a:rPr lang="en-GB" altLang="en-US" sz="1800" b="1" baseline="-25000">
                <a:latin typeface="Times New Roman" panose="02020603050405020304" pitchFamily="18" charset="0"/>
              </a:rPr>
              <a:t>3</a:t>
            </a:r>
            <a:endParaRPr lang="en-GB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184350" name="Text Box 30"/>
          <p:cNvSpPr txBox="1">
            <a:spLocks noChangeArrowheads="1"/>
          </p:cNvSpPr>
          <p:nvPr/>
        </p:nvSpPr>
        <p:spPr bwMode="auto">
          <a:xfrm>
            <a:off x="1219200" y="457200"/>
            <a:ext cx="808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I=400</a:t>
            </a:r>
          </a:p>
        </p:txBody>
      </p:sp>
      <p:sp>
        <p:nvSpPr>
          <p:cNvPr id="184351" name="Text Box 31"/>
          <p:cNvSpPr txBox="1">
            <a:spLocks noChangeArrowheads="1"/>
          </p:cNvSpPr>
          <p:nvPr/>
        </p:nvSpPr>
        <p:spPr bwMode="auto">
          <a:xfrm>
            <a:off x="1143000" y="990600"/>
            <a:ext cx="808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I=300</a:t>
            </a:r>
          </a:p>
        </p:txBody>
      </p:sp>
      <p:sp>
        <p:nvSpPr>
          <p:cNvPr id="184352" name="Text Box 32"/>
          <p:cNvSpPr txBox="1">
            <a:spLocks noChangeArrowheads="1"/>
          </p:cNvSpPr>
          <p:nvPr/>
        </p:nvSpPr>
        <p:spPr bwMode="auto">
          <a:xfrm>
            <a:off x="1143000" y="1676400"/>
            <a:ext cx="808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I=200</a:t>
            </a:r>
          </a:p>
        </p:txBody>
      </p:sp>
      <p:sp>
        <p:nvSpPr>
          <p:cNvPr id="184353" name="Line 33"/>
          <p:cNvSpPr>
            <a:spLocks noChangeShapeType="1"/>
          </p:cNvSpPr>
          <p:nvPr/>
        </p:nvSpPr>
        <p:spPr bwMode="auto">
          <a:xfrm flipH="1">
            <a:off x="1143000" y="5410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54" name="Arc 34"/>
          <p:cNvSpPr>
            <a:spLocks/>
          </p:cNvSpPr>
          <p:nvPr/>
        </p:nvSpPr>
        <p:spPr bwMode="auto">
          <a:xfrm>
            <a:off x="2438400" y="4275138"/>
            <a:ext cx="685800" cy="1133475"/>
          </a:xfrm>
          <a:custGeom>
            <a:avLst/>
            <a:gdLst>
              <a:gd name="T0" fmla="*/ 2147483646 w 21600"/>
              <a:gd name="T1" fmla="*/ 0 h 37865"/>
              <a:gd name="T2" fmla="*/ 2147483646 w 21600"/>
              <a:gd name="T3" fmla="*/ 2147483646 h 37865"/>
              <a:gd name="T4" fmla="*/ 0 w 21600"/>
              <a:gd name="T5" fmla="*/ 2147483646 h 37865"/>
              <a:gd name="T6" fmla="*/ 0 60000 65536"/>
              <a:gd name="T7" fmla="*/ 0 60000 65536"/>
              <a:gd name="T8" fmla="*/ 0 60000 65536"/>
              <a:gd name="T9" fmla="*/ 0 w 21600"/>
              <a:gd name="T10" fmla="*/ 0 h 37865"/>
              <a:gd name="T11" fmla="*/ 21600 w 21600"/>
              <a:gd name="T12" fmla="*/ 37865 h 378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7865" fill="none" extrusionOk="0">
                <a:moveTo>
                  <a:pt x="14145" y="-1"/>
                </a:moveTo>
                <a:cubicBezTo>
                  <a:pt x="18879" y="4102"/>
                  <a:pt x="21600" y="10058"/>
                  <a:pt x="21600" y="16324"/>
                </a:cubicBezTo>
                <a:cubicBezTo>
                  <a:pt x="21600" y="27634"/>
                  <a:pt x="12875" y="37029"/>
                  <a:pt x="1595" y="37864"/>
                </a:cubicBezTo>
              </a:path>
              <a:path w="21600" h="37865" stroke="0" extrusionOk="0">
                <a:moveTo>
                  <a:pt x="14145" y="-1"/>
                </a:moveTo>
                <a:cubicBezTo>
                  <a:pt x="18879" y="4102"/>
                  <a:pt x="21600" y="10058"/>
                  <a:pt x="21600" y="16324"/>
                </a:cubicBezTo>
                <a:cubicBezTo>
                  <a:pt x="21600" y="27634"/>
                  <a:pt x="12875" y="37029"/>
                  <a:pt x="1595" y="37864"/>
                </a:cubicBezTo>
                <a:lnTo>
                  <a:pt x="0" y="16324"/>
                </a:lnTo>
                <a:lnTo>
                  <a:pt x="14145" y="-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55" name="Line 35"/>
          <p:cNvSpPr>
            <a:spLocks noChangeShapeType="1"/>
          </p:cNvSpPr>
          <p:nvPr/>
        </p:nvSpPr>
        <p:spPr bwMode="auto">
          <a:xfrm flipH="1">
            <a:off x="1143000" y="4800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56" name="Line 36"/>
          <p:cNvSpPr>
            <a:spLocks noChangeShapeType="1"/>
          </p:cNvSpPr>
          <p:nvPr/>
        </p:nvSpPr>
        <p:spPr bwMode="auto">
          <a:xfrm flipH="1">
            <a:off x="1143000" y="42672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34" name="Text Box 37"/>
          <p:cNvSpPr txBox="1">
            <a:spLocks noChangeArrowheads="1"/>
          </p:cNvSpPr>
          <p:nvPr/>
        </p:nvSpPr>
        <p:spPr bwMode="auto">
          <a:xfrm>
            <a:off x="533400" y="51816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200</a:t>
            </a:r>
          </a:p>
        </p:txBody>
      </p:sp>
      <p:sp>
        <p:nvSpPr>
          <p:cNvPr id="29735" name="Text Box 38"/>
          <p:cNvSpPr txBox="1">
            <a:spLocks noChangeArrowheads="1"/>
          </p:cNvSpPr>
          <p:nvPr/>
        </p:nvSpPr>
        <p:spPr bwMode="auto">
          <a:xfrm>
            <a:off x="533400" y="45720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300</a:t>
            </a:r>
          </a:p>
        </p:txBody>
      </p:sp>
      <p:sp>
        <p:nvSpPr>
          <p:cNvPr id="29736" name="Text Box 39"/>
          <p:cNvSpPr txBox="1">
            <a:spLocks noChangeArrowheads="1"/>
          </p:cNvSpPr>
          <p:nvPr/>
        </p:nvSpPr>
        <p:spPr bwMode="auto">
          <a:xfrm>
            <a:off x="533400" y="40386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400</a:t>
            </a:r>
          </a:p>
        </p:txBody>
      </p:sp>
      <p:sp>
        <p:nvSpPr>
          <p:cNvPr id="184360" name="Text Box 40"/>
          <p:cNvSpPr txBox="1">
            <a:spLocks noChangeArrowheads="1"/>
          </p:cNvSpPr>
          <p:nvPr/>
        </p:nvSpPr>
        <p:spPr bwMode="auto">
          <a:xfrm>
            <a:off x="3184525" y="4537075"/>
            <a:ext cx="1817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Engel Curve</a:t>
            </a:r>
          </a:p>
        </p:txBody>
      </p:sp>
      <p:sp>
        <p:nvSpPr>
          <p:cNvPr id="29738" name="Text Box 41"/>
          <p:cNvSpPr txBox="1">
            <a:spLocks noChangeArrowheads="1"/>
          </p:cNvSpPr>
          <p:nvPr/>
        </p:nvSpPr>
        <p:spPr bwMode="auto">
          <a:xfrm>
            <a:off x="3581400" y="914400"/>
            <a:ext cx="4800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A good can be  normal over some ranges and inferior over others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9739" name="Text Box 42"/>
          <p:cNvSpPr txBox="1">
            <a:spLocks noChangeArrowheads="1"/>
          </p:cNvSpPr>
          <p:nvPr/>
        </p:nvSpPr>
        <p:spPr bwMode="auto">
          <a:xfrm>
            <a:off x="5638800" y="3962400"/>
            <a:ext cx="373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>
                <a:latin typeface="Tahoma" panose="020B0604030504040204" pitchFamily="34" charset="0"/>
              </a:rPr>
              <a:t>Example:</a:t>
            </a:r>
            <a:r>
              <a:rPr lang="en-US" altLang="en-US" sz="2400" b="1">
                <a:latin typeface="Tahoma" panose="020B0604030504040204" pitchFamily="34" charset="0"/>
              </a:rPr>
              <a:t>  Backward Bending Engel Curve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graphicFrame>
        <p:nvGraphicFramePr>
          <p:cNvPr id="29740" name="Object 43"/>
          <p:cNvGraphicFramePr>
            <a:graphicFrameLocks noChangeAspect="1"/>
          </p:cNvGraphicFramePr>
          <p:nvPr/>
        </p:nvGraphicFramePr>
        <p:xfrm>
          <a:off x="3371850" y="2895600"/>
          <a:ext cx="6057900" cy="385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2" name="Chart" r:id="rId4" imgW="6058013" imgH="3857621" progId="Excel.Chart.8">
                  <p:embed/>
                </p:oleObj>
              </mc:Choice>
              <mc:Fallback>
                <p:oleObj name="Chart" r:id="rId4" imgW="6058013" imgH="3857621" progId="Excel.Chart.8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2895600"/>
                        <a:ext cx="6057900" cy="385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9" grpId="0" animBg="1"/>
      <p:bldP spid="184330" grpId="0" animBg="1"/>
      <p:bldP spid="184331" grpId="0" animBg="1"/>
      <p:bldP spid="184332" grpId="0" animBg="1"/>
      <p:bldP spid="184333" grpId="0" animBg="1"/>
      <p:bldP spid="184334" grpId="0" animBg="1"/>
      <p:bldP spid="184338" grpId="0" animBg="1"/>
      <p:bldP spid="184339" grpId="0" animBg="1"/>
      <p:bldP spid="184340" grpId="0" animBg="1"/>
      <p:bldP spid="184347" grpId="0"/>
      <p:bldP spid="184349" grpId="0" autoUpdateAnimBg="0"/>
      <p:bldP spid="184350" grpId="0" autoUpdateAnimBg="0"/>
      <p:bldP spid="184351" grpId="0" autoUpdateAnimBg="0"/>
      <p:bldP spid="184352" grpId="0" autoUpdateAnimBg="0"/>
      <p:bldP spid="184353" grpId="0" animBg="1"/>
      <p:bldP spid="184354" grpId="0" animBg="1"/>
      <p:bldP spid="184355" grpId="0" animBg="1"/>
      <p:bldP spid="184356" grpId="0" animBg="1"/>
      <p:bldP spid="184360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4D6BA0-FE42-4903-8091-CA816BAB94C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CA" altLang="en-US" sz="1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5800" indent="-685800" eaLnBrk="1" hangingPunct="1">
              <a:lnSpc>
                <a:spcPct val="90000"/>
              </a:lnSpc>
              <a:buFontTx/>
              <a:buNone/>
            </a:pPr>
            <a:r>
              <a:rPr lang="en-CA" altLang="en-US" smtClean="0"/>
              <a:t>When the price of a good decreases, two effects occur:</a:t>
            </a:r>
          </a:p>
          <a:p>
            <a:pPr marL="685800" indent="-685800" eaLnBrk="1" hangingPunct="1">
              <a:lnSpc>
                <a:spcPct val="90000"/>
              </a:lnSpc>
              <a:buFontTx/>
              <a:buNone/>
            </a:pPr>
            <a:endParaRPr lang="en-CA" altLang="en-US" sz="1800" smtClean="0"/>
          </a:p>
          <a:p>
            <a:pPr marL="685800" indent="-685800" eaLnBrk="1" hangingPunct="1">
              <a:lnSpc>
                <a:spcPct val="90000"/>
              </a:lnSpc>
              <a:buFontTx/>
              <a:buNone/>
            </a:pPr>
            <a:r>
              <a:rPr lang="en-CA" altLang="en-US" smtClean="0"/>
              <a:t>1) The good is cheaper compared to other goods; consumers will </a:t>
            </a:r>
            <a:r>
              <a:rPr lang="en-CA" altLang="en-US" b="1" u="sng" smtClean="0">
                <a:solidFill>
                  <a:schemeClr val="bg1"/>
                </a:solidFill>
              </a:rPr>
              <a:t>substitute</a:t>
            </a:r>
            <a:r>
              <a:rPr lang="en-CA" altLang="en-US" smtClean="0"/>
              <a:t> the cheaper good for more expensive goods</a:t>
            </a:r>
          </a:p>
          <a:p>
            <a:pPr marL="685800" indent="-685800" eaLnBrk="1" hangingPunct="1">
              <a:lnSpc>
                <a:spcPct val="90000"/>
              </a:lnSpc>
              <a:buFontTx/>
              <a:buNone/>
            </a:pPr>
            <a:r>
              <a:rPr lang="en-CA" altLang="en-US" smtClean="0"/>
              <a:t>2) Consumers experience an increase in purchasing power similar to an increase in </a:t>
            </a:r>
            <a:r>
              <a:rPr lang="en-CA" altLang="en-US" b="1" u="sng" smtClean="0">
                <a:solidFill>
                  <a:schemeClr val="bg1"/>
                </a:solidFill>
              </a:rPr>
              <a:t>income</a:t>
            </a:r>
          </a:p>
          <a:p>
            <a:pPr marL="685800" indent="-685800" eaLnBrk="1" hangingPunct="1">
              <a:lnSpc>
                <a:spcPct val="90000"/>
              </a:lnSpc>
            </a:pPr>
            <a:endParaRPr lang="en-US" altLang="en-US" smtClean="0"/>
          </a:p>
          <a:p>
            <a:pPr marL="685800" indent="-685800" eaLnBrk="1" hangingPunct="1">
              <a:lnSpc>
                <a:spcPct val="90000"/>
              </a:lnSpc>
            </a:pPr>
            <a:endParaRPr lang="en-US" altLang="en-US" sz="3200" smtClean="0"/>
          </a:p>
          <a:p>
            <a:pPr marL="2514600" lvl="4" indent="-685800" eaLnBrk="1" hangingPunct="1">
              <a:lnSpc>
                <a:spcPct val="90000"/>
              </a:lnSpc>
            </a:pPr>
            <a:endParaRPr lang="en-US" altLang="en-US" sz="3200" smtClean="0"/>
          </a:p>
        </p:txBody>
      </p:sp>
      <p:sp>
        <p:nvSpPr>
          <p:cNvPr id="31748" name="Rectangle 6"/>
          <p:cNvSpPr>
            <a:spLocks noChangeArrowheads="1"/>
          </p:cNvSpPr>
          <p:nvPr/>
        </p:nvSpPr>
        <p:spPr bwMode="auto">
          <a:xfrm>
            <a:off x="0" y="304800"/>
            <a:ext cx="9067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chemeClr val="bg1"/>
                </a:solidFill>
              </a:rPr>
              <a:t>5.5 Substitution and Income Effects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36F8D8-C991-4E35-89D6-651C285D73C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CA" altLang="en-US" sz="1400"/>
          </a:p>
        </p:txBody>
      </p:sp>
      <p:sp>
        <p:nvSpPr>
          <p:cNvPr id="32771" name="WordArt 2"/>
          <p:cNvSpPr>
            <a:spLocks noChangeArrowheads="1" noChangeShapeType="1" noTextEdit="1"/>
          </p:cNvSpPr>
          <p:nvPr/>
        </p:nvSpPr>
        <p:spPr bwMode="auto">
          <a:xfrm>
            <a:off x="533400" y="457200"/>
            <a:ext cx="78486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Income Effect</a:t>
            </a:r>
          </a:p>
        </p:txBody>
      </p:sp>
      <p:sp>
        <p:nvSpPr>
          <p:cNvPr id="188419" name="Text Box 3"/>
          <p:cNvSpPr txBox="1">
            <a:spLocks noChangeArrowheads="1"/>
          </p:cNvSpPr>
          <p:nvPr/>
        </p:nvSpPr>
        <p:spPr bwMode="auto">
          <a:xfrm>
            <a:off x="-76200" y="1752600"/>
            <a:ext cx="9220200" cy="477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429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4572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9144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371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828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286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4">
              <a:spcBef>
                <a:spcPct val="0"/>
              </a:spcBef>
              <a:buFont typeface="Symbol" panose="05050102010706020507" pitchFamily="18" charset="2"/>
              <a:buChar char="·"/>
            </a:pPr>
            <a:endParaRPr lang="en-US" altLang="en-US" sz="32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3200">
                <a:latin typeface="Tahoma" panose="020B0604030504040204" pitchFamily="34" charset="0"/>
              </a:rPr>
              <a:t> </a:t>
            </a:r>
            <a:r>
              <a:rPr lang="en-US" altLang="en-US" sz="3200" u="sng">
                <a:latin typeface="Tahoma" panose="020B0604030504040204" pitchFamily="34" charset="0"/>
              </a:rPr>
              <a:t>Definition:</a:t>
            </a:r>
            <a:r>
              <a:rPr lang="en-US" altLang="en-US" sz="3200">
                <a:latin typeface="Tahoma" panose="020B0604030504040204" pitchFamily="34" charset="0"/>
              </a:rPr>
              <a:t>  As the price of x falls, all else constant, purchasing power rises.  This is called the </a:t>
            </a:r>
            <a:r>
              <a:rPr lang="en-US" altLang="en-US" sz="3200" b="1">
                <a:latin typeface="Tahoma" panose="020B0604030504040204" pitchFamily="34" charset="0"/>
              </a:rPr>
              <a:t>income effect</a:t>
            </a:r>
            <a:r>
              <a:rPr lang="en-US" altLang="en-US" sz="3200">
                <a:latin typeface="Tahoma" panose="020B0604030504040204" pitchFamily="34" charset="0"/>
              </a:rPr>
              <a:t> of a change in price.</a:t>
            </a:r>
          </a:p>
          <a:p>
            <a:pPr lvl="3">
              <a:spcBef>
                <a:spcPct val="0"/>
              </a:spcBef>
              <a:buFont typeface="Wingdings" panose="05000000000000000000" pitchFamily="2" charset="2"/>
              <a:buChar char="ð"/>
            </a:pPr>
            <a:endParaRPr lang="en-US" altLang="en-US" sz="3200" i="1">
              <a:latin typeface="Tahoma" panose="020B0604030504040204" pitchFamily="34" charset="0"/>
            </a:endParaRPr>
          </a:p>
          <a:p>
            <a:pPr lvl="3">
              <a:spcBef>
                <a:spcPct val="0"/>
              </a:spcBef>
              <a:buFont typeface="Wingdings" panose="05000000000000000000" pitchFamily="2" charset="2"/>
              <a:buChar char="ð"/>
            </a:pPr>
            <a:endParaRPr lang="en-US" altLang="en-US" sz="3200" i="1">
              <a:latin typeface="Tahoma" panose="020B0604030504040204" pitchFamily="34" charset="0"/>
            </a:endParaRPr>
          </a:p>
          <a:p>
            <a:pPr lvl="3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 sz="3200" i="1">
                <a:latin typeface="Tahoma" panose="020B0604030504040204" pitchFamily="34" charset="0"/>
              </a:rPr>
              <a:t> The income effect may be negative (normal good) or positive (inferior good).</a:t>
            </a: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762000" y="45720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136533-9DB4-4980-8F26-E57653D378C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CA" altLang="en-US" sz="1400"/>
          </a:p>
        </p:txBody>
      </p:sp>
      <p:sp>
        <p:nvSpPr>
          <p:cNvPr id="190466" name="Text Box 2"/>
          <p:cNvSpPr txBox="1">
            <a:spLocks noChangeArrowheads="1"/>
          </p:cNvSpPr>
          <p:nvPr/>
        </p:nvSpPr>
        <p:spPr bwMode="auto">
          <a:xfrm>
            <a:off x="685800" y="5105400"/>
            <a:ext cx="7391400" cy="1587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 i="1">
                <a:solidFill>
                  <a:srgbClr val="000000"/>
                </a:solidFill>
                <a:latin typeface="Tahoma" panose="020B0604030504040204" pitchFamily="34" charset="0"/>
              </a:rPr>
              <a:t>Graphically, these effects can be distinguished as follows…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4820" name="WordArt 3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8077200" cy="7715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20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ea typeface="Tahoma" panose="020B0604030504040204" pitchFamily="34" charset="0"/>
                <a:cs typeface="Tahoma" panose="020B0604030504040204" pitchFamily="34" charset="0"/>
              </a:rPr>
              <a:t>Substitution Effect:</a:t>
            </a:r>
          </a:p>
        </p:txBody>
      </p:sp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381000" y="990600"/>
            <a:ext cx="87630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As the price of x falls, all else constant, good x becomes cheaper </a:t>
            </a:r>
            <a:r>
              <a:rPr lang="en-US" altLang="en-US" sz="2800" i="1">
                <a:latin typeface="Tahoma" panose="020B0604030504040204" pitchFamily="34" charset="0"/>
              </a:rPr>
              <a:t>relative </a:t>
            </a:r>
            <a:r>
              <a:rPr lang="en-US" altLang="en-US" sz="2800">
                <a:latin typeface="Tahoma" panose="020B0604030504040204" pitchFamily="34" charset="0"/>
              </a:rPr>
              <a:t>to good y.  This change in relative prices </a:t>
            </a:r>
            <a:r>
              <a:rPr lang="en-US" altLang="en-US" sz="2800" i="1">
                <a:latin typeface="Tahoma" panose="020B0604030504040204" pitchFamily="34" charset="0"/>
              </a:rPr>
              <a:t>alone </a:t>
            </a:r>
            <a:r>
              <a:rPr lang="en-US" altLang="en-US" sz="2800">
                <a:latin typeface="Tahoma" panose="020B0604030504040204" pitchFamily="34" charset="0"/>
              </a:rPr>
              <a:t>causes the consumer to adjust his/ her consumption basket. This effect is called the </a:t>
            </a:r>
            <a:r>
              <a:rPr lang="en-US" altLang="en-US" sz="2800" b="1">
                <a:latin typeface="Tahoma" panose="020B0604030504040204" pitchFamily="34" charset="0"/>
              </a:rPr>
              <a:t>substitution effect.  </a:t>
            </a:r>
            <a:endParaRPr lang="en-US" altLang="en-US" sz="2800">
              <a:latin typeface="Tahoma" panose="020B0604030504040204" pitchFamily="34" charset="0"/>
            </a:endParaRPr>
          </a:p>
        </p:txBody>
      </p:sp>
      <p:sp>
        <p:nvSpPr>
          <p:cNvPr id="190469" name="Text Box 5"/>
          <p:cNvSpPr txBox="1">
            <a:spLocks noChangeArrowheads="1"/>
          </p:cNvSpPr>
          <p:nvPr/>
        </p:nvSpPr>
        <p:spPr bwMode="auto">
          <a:xfrm>
            <a:off x="609600" y="3429000"/>
            <a:ext cx="8304213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 algn="ctr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 sz="2800">
                <a:latin typeface="Tahoma" panose="020B0604030504040204" pitchFamily="34" charset="0"/>
              </a:rPr>
              <a:t>The substitution effect always is negative</a:t>
            </a:r>
            <a:endParaRPr lang="en-US" altLang="en-US" sz="2800" i="1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</p:txBody>
      </p:sp>
      <p:sp>
        <p:nvSpPr>
          <p:cNvPr id="190470" name="Text Box 6"/>
          <p:cNvSpPr txBox="1">
            <a:spLocks noChangeArrowheads="1"/>
          </p:cNvSpPr>
          <p:nvPr/>
        </p:nvSpPr>
        <p:spPr bwMode="auto">
          <a:xfrm>
            <a:off x="914400" y="4038600"/>
            <a:ext cx="7086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Tahoma" panose="020B0604030504040204" pitchFamily="34" charset="0"/>
              </a:rPr>
              <a:t>Usually, a move </a:t>
            </a:r>
            <a:r>
              <a:rPr lang="en-US" altLang="en-US" sz="2800" i="1">
                <a:solidFill>
                  <a:schemeClr val="bg1"/>
                </a:solidFill>
                <a:latin typeface="Tahoma" panose="020B0604030504040204" pitchFamily="34" charset="0"/>
              </a:rPr>
              <a:t>along </a:t>
            </a:r>
            <a:r>
              <a:rPr lang="en-US" altLang="en-US" sz="2800">
                <a:solidFill>
                  <a:schemeClr val="bg1"/>
                </a:solidFill>
                <a:latin typeface="Tahoma" panose="020B0604030504040204" pitchFamily="34" charset="0"/>
              </a:rPr>
              <a:t>a demand curve will be composed of both effects.</a:t>
            </a:r>
            <a:r>
              <a:rPr lang="en-US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0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0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0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0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0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0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784E31-E143-4B10-B490-4DCF3CD21FC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CA" altLang="en-US" sz="1400"/>
          </a:p>
        </p:txBody>
      </p:sp>
      <p:sp>
        <p:nvSpPr>
          <p:cNvPr id="36867" name="Line 2"/>
          <p:cNvSpPr>
            <a:spLocks noChangeShapeType="1"/>
          </p:cNvSpPr>
          <p:nvPr/>
        </p:nvSpPr>
        <p:spPr bwMode="auto">
          <a:xfrm>
            <a:off x="533400" y="5826125"/>
            <a:ext cx="601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68" name="Line 3"/>
          <p:cNvSpPr>
            <a:spLocks noChangeShapeType="1"/>
          </p:cNvSpPr>
          <p:nvPr/>
        </p:nvSpPr>
        <p:spPr bwMode="auto">
          <a:xfrm flipV="1">
            <a:off x="533400" y="492125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228600" y="57499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6870" name="Text Box 5"/>
          <p:cNvSpPr txBox="1">
            <a:spLocks noChangeArrowheads="1"/>
          </p:cNvSpPr>
          <p:nvPr/>
        </p:nvSpPr>
        <p:spPr bwMode="auto">
          <a:xfrm>
            <a:off x="6613525" y="57150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36871" name="Text Box 6"/>
          <p:cNvSpPr txBox="1">
            <a:spLocks noChangeArrowheads="1"/>
          </p:cNvSpPr>
          <p:nvPr/>
        </p:nvSpPr>
        <p:spPr bwMode="auto">
          <a:xfrm>
            <a:off x="0" y="11112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36872" name="Line 7"/>
          <p:cNvSpPr>
            <a:spLocks noChangeShapeType="1"/>
          </p:cNvSpPr>
          <p:nvPr/>
        </p:nvSpPr>
        <p:spPr bwMode="auto">
          <a:xfrm>
            <a:off x="533400" y="1939925"/>
            <a:ext cx="38862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2520" name="Line 8"/>
          <p:cNvSpPr>
            <a:spLocks noChangeShapeType="1"/>
          </p:cNvSpPr>
          <p:nvPr/>
        </p:nvSpPr>
        <p:spPr bwMode="auto">
          <a:xfrm>
            <a:off x="533400" y="1939925"/>
            <a:ext cx="7467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2521" name="Line 9"/>
          <p:cNvSpPr>
            <a:spLocks noChangeShapeType="1"/>
          </p:cNvSpPr>
          <p:nvPr/>
        </p:nvSpPr>
        <p:spPr bwMode="auto">
          <a:xfrm>
            <a:off x="533400" y="3006725"/>
            <a:ext cx="5410200" cy="2819400"/>
          </a:xfrm>
          <a:prstGeom prst="line">
            <a:avLst/>
          </a:prstGeom>
          <a:noFill/>
          <a:ln w="38100">
            <a:solidFill>
              <a:schemeClr val="bg2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2522" name="Arc 10"/>
          <p:cNvSpPr>
            <a:spLocks/>
          </p:cNvSpPr>
          <p:nvPr/>
        </p:nvSpPr>
        <p:spPr bwMode="auto">
          <a:xfrm>
            <a:off x="1219200" y="-346075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2523" name="Text Box 11"/>
          <p:cNvSpPr txBox="1">
            <a:spLocks noChangeArrowheads="1"/>
          </p:cNvSpPr>
          <p:nvPr/>
        </p:nvSpPr>
        <p:spPr bwMode="auto">
          <a:xfrm>
            <a:off x="1905000" y="3082925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92524" name="Text Box 12"/>
          <p:cNvSpPr txBox="1">
            <a:spLocks noChangeArrowheads="1"/>
          </p:cNvSpPr>
          <p:nvPr/>
        </p:nvSpPr>
        <p:spPr bwMode="auto">
          <a:xfrm>
            <a:off x="3276600" y="4038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92525" name="Text Box 13"/>
          <p:cNvSpPr txBox="1">
            <a:spLocks noChangeArrowheads="1"/>
          </p:cNvSpPr>
          <p:nvPr/>
        </p:nvSpPr>
        <p:spPr bwMode="auto">
          <a:xfrm>
            <a:off x="1965325" y="2971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92526" name="Text Box 14"/>
          <p:cNvSpPr txBox="1">
            <a:spLocks noChangeArrowheads="1"/>
          </p:cNvSpPr>
          <p:nvPr/>
        </p:nvSpPr>
        <p:spPr bwMode="auto">
          <a:xfrm>
            <a:off x="3489325" y="4038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92527" name="Arc 15"/>
          <p:cNvSpPr>
            <a:spLocks/>
          </p:cNvSpPr>
          <p:nvPr/>
        </p:nvSpPr>
        <p:spPr bwMode="auto">
          <a:xfrm>
            <a:off x="2862263" y="1025525"/>
            <a:ext cx="3746500" cy="3381375"/>
          </a:xfrm>
          <a:custGeom>
            <a:avLst/>
            <a:gdLst>
              <a:gd name="T0" fmla="*/ 2147483646 w 19783"/>
              <a:gd name="T1" fmla="*/ 2147483646 h 21297"/>
              <a:gd name="T2" fmla="*/ 0 w 19783"/>
              <a:gd name="T3" fmla="*/ 2147483646 h 21297"/>
              <a:gd name="T4" fmla="*/ 2147483646 w 19783"/>
              <a:gd name="T5" fmla="*/ 0 h 21297"/>
              <a:gd name="T6" fmla="*/ 0 60000 65536"/>
              <a:gd name="T7" fmla="*/ 0 60000 65536"/>
              <a:gd name="T8" fmla="*/ 0 60000 65536"/>
              <a:gd name="T9" fmla="*/ 0 w 19783"/>
              <a:gd name="T10" fmla="*/ 0 h 21297"/>
              <a:gd name="T11" fmla="*/ 19783 w 19783"/>
              <a:gd name="T12" fmla="*/ 21297 h 212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83" h="21297" fill="none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</a:path>
              <a:path w="19783" h="21297" stroke="0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  <a:lnTo>
                  <a:pt x="19783" y="0"/>
                </a:lnTo>
                <a:lnTo>
                  <a:pt x="16176" y="212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2528" name="Text Box 16"/>
          <p:cNvSpPr txBox="1">
            <a:spLocks noChangeArrowheads="1"/>
          </p:cNvSpPr>
          <p:nvPr/>
        </p:nvSpPr>
        <p:spPr bwMode="auto">
          <a:xfrm>
            <a:off x="4327525" y="35147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92529" name="Text Box 17"/>
          <p:cNvSpPr txBox="1">
            <a:spLocks noChangeArrowheads="1"/>
          </p:cNvSpPr>
          <p:nvPr/>
        </p:nvSpPr>
        <p:spPr bwMode="auto">
          <a:xfrm>
            <a:off x="4403725" y="3429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92530" name="Text Box 18"/>
          <p:cNvSpPr txBox="1">
            <a:spLocks noChangeArrowheads="1"/>
          </p:cNvSpPr>
          <p:nvPr/>
        </p:nvSpPr>
        <p:spPr bwMode="auto">
          <a:xfrm>
            <a:off x="4479925" y="45720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92531" name="Text Box 19"/>
          <p:cNvSpPr txBox="1">
            <a:spLocks noChangeArrowheads="1"/>
          </p:cNvSpPr>
          <p:nvPr/>
        </p:nvSpPr>
        <p:spPr bwMode="auto">
          <a:xfrm>
            <a:off x="5791200" y="4073525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92532" name="Line 20"/>
          <p:cNvSpPr>
            <a:spLocks noChangeShapeType="1"/>
          </p:cNvSpPr>
          <p:nvPr/>
        </p:nvSpPr>
        <p:spPr bwMode="auto">
          <a:xfrm>
            <a:off x="2133600" y="3463925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2533" name="Line 21"/>
          <p:cNvSpPr>
            <a:spLocks noChangeShapeType="1"/>
          </p:cNvSpPr>
          <p:nvPr/>
        </p:nvSpPr>
        <p:spPr bwMode="auto">
          <a:xfrm>
            <a:off x="3505200" y="4454525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2534" name="Line 22"/>
          <p:cNvSpPr>
            <a:spLocks noChangeShapeType="1"/>
          </p:cNvSpPr>
          <p:nvPr/>
        </p:nvSpPr>
        <p:spPr bwMode="auto">
          <a:xfrm>
            <a:off x="4495800" y="3962400"/>
            <a:ext cx="0" cy="186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88" name="Text Box 23"/>
          <p:cNvSpPr txBox="1">
            <a:spLocks noChangeArrowheads="1"/>
          </p:cNvSpPr>
          <p:nvPr/>
        </p:nvSpPr>
        <p:spPr bwMode="auto">
          <a:xfrm>
            <a:off x="1812925" y="5867400"/>
            <a:ext cx="294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              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        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C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92536" name="Line 24"/>
          <p:cNvSpPr>
            <a:spLocks noChangeShapeType="1"/>
          </p:cNvSpPr>
          <p:nvPr/>
        </p:nvSpPr>
        <p:spPr bwMode="auto">
          <a:xfrm flipH="1">
            <a:off x="1295400" y="1635125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2537" name="Text Box 25"/>
          <p:cNvSpPr txBox="1">
            <a:spLocks noChangeArrowheads="1"/>
          </p:cNvSpPr>
          <p:nvPr/>
        </p:nvSpPr>
        <p:spPr bwMode="auto">
          <a:xfrm>
            <a:off x="1584325" y="1066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6891" name="Line 26"/>
          <p:cNvSpPr>
            <a:spLocks noChangeShapeType="1"/>
          </p:cNvSpPr>
          <p:nvPr/>
        </p:nvSpPr>
        <p:spPr bwMode="auto">
          <a:xfrm flipH="1">
            <a:off x="1676400" y="22098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92" name="Text Box 27"/>
          <p:cNvSpPr txBox="1">
            <a:spLocks noChangeArrowheads="1"/>
          </p:cNvSpPr>
          <p:nvPr/>
        </p:nvSpPr>
        <p:spPr bwMode="auto">
          <a:xfrm>
            <a:off x="2438400" y="16764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3505200" y="1473200"/>
            <a:ext cx="2587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</a:rPr>
              <a:t>Let Px decrease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1447800" y="244475"/>
            <a:ext cx="7391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u="sng">
                <a:latin typeface="Tahoma" panose="020B0604030504040204" pitchFamily="34" charset="0"/>
              </a:rPr>
              <a:t>Example:</a:t>
            </a:r>
            <a:r>
              <a:rPr lang="en-US" altLang="en-US" sz="2800">
                <a:latin typeface="Tahoma" panose="020B0604030504040204" pitchFamily="34" charset="0"/>
              </a:rPr>
              <a:t>  	  Normal Good: Income and           	Substitution Effects</a:t>
            </a:r>
          </a:p>
        </p:txBody>
      </p:sp>
      <p:sp>
        <p:nvSpPr>
          <p:cNvPr id="192543" name="Line 31"/>
          <p:cNvSpPr>
            <a:spLocks noChangeShapeType="1"/>
          </p:cNvSpPr>
          <p:nvPr/>
        </p:nvSpPr>
        <p:spPr bwMode="auto">
          <a:xfrm>
            <a:off x="2209800" y="5181600"/>
            <a:ext cx="12192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92544" name="Text Box 32"/>
          <p:cNvSpPr txBox="1">
            <a:spLocks noChangeArrowheads="1"/>
          </p:cNvSpPr>
          <p:nvPr/>
        </p:nvSpPr>
        <p:spPr bwMode="auto">
          <a:xfrm>
            <a:off x="2133600" y="4738688"/>
            <a:ext cx="1377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Substitution</a:t>
            </a:r>
          </a:p>
        </p:txBody>
      </p:sp>
      <p:sp>
        <p:nvSpPr>
          <p:cNvPr id="192545" name="Line 33"/>
          <p:cNvSpPr>
            <a:spLocks noChangeShapeType="1"/>
          </p:cNvSpPr>
          <p:nvPr/>
        </p:nvSpPr>
        <p:spPr bwMode="auto">
          <a:xfrm>
            <a:off x="3581400" y="5638800"/>
            <a:ext cx="9144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92546" name="Text Box 34"/>
          <p:cNvSpPr txBox="1">
            <a:spLocks noChangeArrowheads="1"/>
          </p:cNvSpPr>
          <p:nvPr/>
        </p:nvSpPr>
        <p:spPr bwMode="auto">
          <a:xfrm>
            <a:off x="3581400" y="519588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9900"/>
                </a:solidFill>
                <a:latin typeface="Times New Roman" panose="02020603050405020304" pitchFamily="18" charset="0"/>
              </a:rPr>
              <a:t>Income</a:t>
            </a:r>
          </a:p>
        </p:txBody>
      </p:sp>
      <p:sp>
        <p:nvSpPr>
          <p:cNvPr id="192547" name="Text Box 35"/>
          <p:cNvSpPr txBox="1">
            <a:spLocks noChangeArrowheads="1"/>
          </p:cNvSpPr>
          <p:nvPr/>
        </p:nvSpPr>
        <p:spPr bwMode="auto">
          <a:xfrm>
            <a:off x="6934200" y="4114800"/>
            <a:ext cx="11477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2"/>
                </a:solidFill>
                <a:latin typeface="Times New Roman" panose="02020603050405020304" pitchFamily="18" charset="0"/>
              </a:rPr>
              <a:t>BL</a:t>
            </a:r>
            <a:r>
              <a:rPr lang="en-GB" altLang="en-US" sz="4400" b="1" baseline="-25000">
                <a:solidFill>
                  <a:schemeClr val="bg2"/>
                </a:solidFill>
                <a:latin typeface="Times New Roman" panose="02020603050405020304" pitchFamily="18" charset="0"/>
              </a:rPr>
              <a:t>d</a:t>
            </a:r>
            <a:endParaRPr lang="en-GB" altLang="en-US" sz="4400" b="1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2548" name="Line 36"/>
          <p:cNvSpPr>
            <a:spLocks noChangeShapeType="1"/>
          </p:cNvSpPr>
          <p:nvPr/>
        </p:nvSpPr>
        <p:spPr bwMode="auto">
          <a:xfrm flipH="1">
            <a:off x="5715000" y="4495800"/>
            <a:ext cx="1295400" cy="990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20" grpId="0" animBg="1"/>
      <p:bldP spid="192521" grpId="0" animBg="1"/>
      <p:bldP spid="192522" grpId="0" animBg="1"/>
      <p:bldP spid="192523" grpId="0" autoUpdateAnimBg="0"/>
      <p:bldP spid="192524" grpId="0" autoUpdateAnimBg="0"/>
      <p:bldP spid="192525" grpId="0" autoUpdateAnimBg="0"/>
      <p:bldP spid="192526" grpId="0" autoUpdateAnimBg="0"/>
      <p:bldP spid="192527" grpId="0" animBg="1"/>
      <p:bldP spid="192528" grpId="0" autoUpdateAnimBg="0"/>
      <p:bldP spid="192529" grpId="0" autoUpdateAnimBg="0"/>
      <p:bldP spid="192530" grpId="0"/>
      <p:bldP spid="192531" grpId="0"/>
      <p:bldP spid="192532" grpId="0" animBg="1"/>
      <p:bldP spid="192533" grpId="0" animBg="1"/>
      <p:bldP spid="192534" grpId="0" animBg="1"/>
      <p:bldP spid="192536" grpId="0" animBg="1"/>
      <p:bldP spid="192537" grpId="0" autoUpdateAnimBg="0"/>
      <p:bldP spid="192543" grpId="0" animBg="1"/>
      <p:bldP spid="192544" grpId="0"/>
      <p:bldP spid="192545" grpId="0" animBg="1"/>
      <p:bldP spid="192546" grpId="0"/>
      <p:bldP spid="192547" grpId="0" autoUpdateAnimBg="0"/>
      <p:bldP spid="19254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BCFF92E-CD72-494E-8B73-C99FF308479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CA" altLang="en-US" sz="1400"/>
          </a:p>
        </p:txBody>
      </p:sp>
      <p:sp>
        <p:nvSpPr>
          <p:cNvPr id="37891" name="Text Box 2"/>
          <p:cNvSpPr txBox="1">
            <a:spLocks noChangeArrowheads="1"/>
          </p:cNvSpPr>
          <p:nvPr/>
        </p:nvSpPr>
        <p:spPr bwMode="auto">
          <a:xfrm>
            <a:off x="1295400" y="152400"/>
            <a:ext cx="754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latin typeface="Tahoma" panose="020B0604030504040204" pitchFamily="34" charset="0"/>
              </a:rPr>
              <a:t>  Inferior Good: Income and Substitution Effects</a:t>
            </a:r>
          </a:p>
        </p:txBody>
      </p:sp>
      <p:sp>
        <p:nvSpPr>
          <p:cNvPr id="37892" name="Line 3"/>
          <p:cNvSpPr>
            <a:spLocks noChangeShapeType="1"/>
          </p:cNvSpPr>
          <p:nvPr/>
        </p:nvSpPr>
        <p:spPr bwMode="auto">
          <a:xfrm>
            <a:off x="533400" y="5826125"/>
            <a:ext cx="601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893" name="Line 4"/>
          <p:cNvSpPr>
            <a:spLocks noChangeShapeType="1"/>
          </p:cNvSpPr>
          <p:nvPr/>
        </p:nvSpPr>
        <p:spPr bwMode="auto">
          <a:xfrm flipV="1">
            <a:off x="533400" y="492125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894" name="Text Box 5"/>
          <p:cNvSpPr txBox="1">
            <a:spLocks noChangeArrowheads="1"/>
          </p:cNvSpPr>
          <p:nvPr/>
        </p:nvSpPr>
        <p:spPr bwMode="auto">
          <a:xfrm>
            <a:off x="228600" y="57499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7895" name="Text Box 6"/>
          <p:cNvSpPr txBox="1">
            <a:spLocks noChangeArrowheads="1"/>
          </p:cNvSpPr>
          <p:nvPr/>
        </p:nvSpPr>
        <p:spPr bwMode="auto">
          <a:xfrm>
            <a:off x="6613525" y="57150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37896" name="Text Box 7"/>
          <p:cNvSpPr txBox="1">
            <a:spLocks noChangeArrowheads="1"/>
          </p:cNvSpPr>
          <p:nvPr/>
        </p:nvSpPr>
        <p:spPr bwMode="auto">
          <a:xfrm>
            <a:off x="0" y="11112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37897" name="Line 8"/>
          <p:cNvSpPr>
            <a:spLocks noChangeShapeType="1"/>
          </p:cNvSpPr>
          <p:nvPr/>
        </p:nvSpPr>
        <p:spPr bwMode="auto">
          <a:xfrm>
            <a:off x="533400" y="1939925"/>
            <a:ext cx="38862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3545" name="Line 9"/>
          <p:cNvSpPr>
            <a:spLocks noChangeShapeType="1"/>
          </p:cNvSpPr>
          <p:nvPr/>
        </p:nvSpPr>
        <p:spPr bwMode="auto">
          <a:xfrm>
            <a:off x="533400" y="1939925"/>
            <a:ext cx="7467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3546" name="Line 10"/>
          <p:cNvSpPr>
            <a:spLocks noChangeShapeType="1"/>
          </p:cNvSpPr>
          <p:nvPr/>
        </p:nvSpPr>
        <p:spPr bwMode="auto">
          <a:xfrm>
            <a:off x="533400" y="3006725"/>
            <a:ext cx="5410200" cy="2819400"/>
          </a:xfrm>
          <a:prstGeom prst="line">
            <a:avLst/>
          </a:prstGeom>
          <a:noFill/>
          <a:ln w="38100">
            <a:solidFill>
              <a:schemeClr val="bg2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3547" name="Arc 11"/>
          <p:cNvSpPr>
            <a:spLocks/>
          </p:cNvSpPr>
          <p:nvPr/>
        </p:nvSpPr>
        <p:spPr bwMode="auto">
          <a:xfrm>
            <a:off x="1219200" y="-346075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3548" name="Text Box 12"/>
          <p:cNvSpPr txBox="1">
            <a:spLocks noChangeArrowheads="1"/>
          </p:cNvSpPr>
          <p:nvPr/>
        </p:nvSpPr>
        <p:spPr bwMode="auto">
          <a:xfrm>
            <a:off x="1905000" y="3082925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93549" name="Text Box 13"/>
          <p:cNvSpPr txBox="1">
            <a:spLocks noChangeArrowheads="1"/>
          </p:cNvSpPr>
          <p:nvPr/>
        </p:nvSpPr>
        <p:spPr bwMode="auto">
          <a:xfrm>
            <a:off x="3260725" y="40481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93550" name="Text Box 14"/>
          <p:cNvSpPr txBox="1">
            <a:spLocks noChangeArrowheads="1"/>
          </p:cNvSpPr>
          <p:nvPr/>
        </p:nvSpPr>
        <p:spPr bwMode="auto">
          <a:xfrm>
            <a:off x="1965325" y="2971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93551" name="Text Box 15"/>
          <p:cNvSpPr txBox="1">
            <a:spLocks noChangeArrowheads="1"/>
          </p:cNvSpPr>
          <p:nvPr/>
        </p:nvSpPr>
        <p:spPr bwMode="auto">
          <a:xfrm>
            <a:off x="3489325" y="4038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93552" name="Arc 16"/>
          <p:cNvSpPr>
            <a:spLocks/>
          </p:cNvSpPr>
          <p:nvPr/>
        </p:nvSpPr>
        <p:spPr bwMode="auto">
          <a:xfrm>
            <a:off x="1143000" y="111125"/>
            <a:ext cx="3746500" cy="3381375"/>
          </a:xfrm>
          <a:custGeom>
            <a:avLst/>
            <a:gdLst>
              <a:gd name="T0" fmla="*/ 2147483646 w 19783"/>
              <a:gd name="T1" fmla="*/ 2147483646 h 21297"/>
              <a:gd name="T2" fmla="*/ 0 w 19783"/>
              <a:gd name="T3" fmla="*/ 2147483646 h 21297"/>
              <a:gd name="T4" fmla="*/ 2147483646 w 19783"/>
              <a:gd name="T5" fmla="*/ 0 h 21297"/>
              <a:gd name="T6" fmla="*/ 0 60000 65536"/>
              <a:gd name="T7" fmla="*/ 0 60000 65536"/>
              <a:gd name="T8" fmla="*/ 0 60000 65536"/>
              <a:gd name="T9" fmla="*/ 0 w 19783"/>
              <a:gd name="T10" fmla="*/ 0 h 21297"/>
              <a:gd name="T11" fmla="*/ 19783 w 19783"/>
              <a:gd name="T12" fmla="*/ 21297 h 212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83" h="21297" fill="none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</a:path>
              <a:path w="19783" h="21297" stroke="0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  <a:lnTo>
                  <a:pt x="19783" y="0"/>
                </a:lnTo>
                <a:lnTo>
                  <a:pt x="16176" y="212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3553" name="Text Box 17"/>
          <p:cNvSpPr txBox="1">
            <a:spLocks noChangeArrowheads="1"/>
          </p:cNvSpPr>
          <p:nvPr/>
        </p:nvSpPr>
        <p:spPr bwMode="auto">
          <a:xfrm>
            <a:off x="2514600" y="25495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93554" name="Text Box 18"/>
          <p:cNvSpPr txBox="1">
            <a:spLocks noChangeArrowheads="1"/>
          </p:cNvSpPr>
          <p:nvPr/>
        </p:nvSpPr>
        <p:spPr bwMode="auto">
          <a:xfrm>
            <a:off x="2590800" y="254952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93555" name="Text Box 19"/>
          <p:cNvSpPr txBox="1">
            <a:spLocks noChangeArrowheads="1"/>
          </p:cNvSpPr>
          <p:nvPr/>
        </p:nvSpPr>
        <p:spPr bwMode="auto">
          <a:xfrm>
            <a:off x="4479925" y="45720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93556" name="Text Box 20"/>
          <p:cNvSpPr txBox="1">
            <a:spLocks noChangeArrowheads="1"/>
          </p:cNvSpPr>
          <p:nvPr/>
        </p:nvSpPr>
        <p:spPr bwMode="auto">
          <a:xfrm>
            <a:off x="4114800" y="3159125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93557" name="Line 21"/>
          <p:cNvSpPr>
            <a:spLocks noChangeShapeType="1"/>
          </p:cNvSpPr>
          <p:nvPr/>
        </p:nvSpPr>
        <p:spPr bwMode="auto">
          <a:xfrm>
            <a:off x="2133600" y="3505200"/>
            <a:ext cx="0" cy="2320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3558" name="Line 22"/>
          <p:cNvSpPr>
            <a:spLocks noChangeShapeType="1"/>
          </p:cNvSpPr>
          <p:nvPr/>
        </p:nvSpPr>
        <p:spPr bwMode="auto">
          <a:xfrm>
            <a:off x="3505200" y="4454525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3559" name="Line 23"/>
          <p:cNvSpPr>
            <a:spLocks noChangeShapeType="1"/>
          </p:cNvSpPr>
          <p:nvPr/>
        </p:nvSpPr>
        <p:spPr bwMode="auto">
          <a:xfrm>
            <a:off x="2743200" y="2971800"/>
            <a:ext cx="0" cy="285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913" name="Text Box 24"/>
          <p:cNvSpPr txBox="1">
            <a:spLocks noChangeArrowheads="1"/>
          </p:cNvSpPr>
          <p:nvPr/>
        </p:nvSpPr>
        <p:spPr bwMode="auto">
          <a:xfrm>
            <a:off x="1828800" y="5715000"/>
            <a:ext cx="203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     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C</a:t>
            </a:r>
            <a:r>
              <a:rPr lang="en-GB" altLang="en-US" sz="2400" b="1">
                <a:latin typeface="Times New Roman" panose="02020603050405020304" pitchFamily="18" charset="0"/>
              </a:rPr>
              <a:t>     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93561" name="Line 25"/>
          <p:cNvSpPr>
            <a:spLocks noChangeShapeType="1"/>
          </p:cNvSpPr>
          <p:nvPr/>
        </p:nvSpPr>
        <p:spPr bwMode="auto">
          <a:xfrm flipH="1">
            <a:off x="1295400" y="1635125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3562" name="Text Box 26"/>
          <p:cNvSpPr txBox="1">
            <a:spLocks noChangeArrowheads="1"/>
          </p:cNvSpPr>
          <p:nvPr/>
        </p:nvSpPr>
        <p:spPr bwMode="auto">
          <a:xfrm>
            <a:off x="1584325" y="1066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7916" name="Line 27"/>
          <p:cNvSpPr>
            <a:spLocks noChangeShapeType="1"/>
          </p:cNvSpPr>
          <p:nvPr/>
        </p:nvSpPr>
        <p:spPr bwMode="auto">
          <a:xfrm flipH="1">
            <a:off x="4191000" y="3463925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7917" name="Text Box 28"/>
          <p:cNvSpPr txBox="1">
            <a:spLocks noChangeArrowheads="1"/>
          </p:cNvSpPr>
          <p:nvPr/>
        </p:nvSpPr>
        <p:spPr bwMode="auto">
          <a:xfrm>
            <a:off x="5943600" y="2701925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7918" name="Text Box 30"/>
          <p:cNvSpPr txBox="1">
            <a:spLocks noChangeArrowheads="1"/>
          </p:cNvSpPr>
          <p:nvPr/>
        </p:nvSpPr>
        <p:spPr bwMode="auto">
          <a:xfrm>
            <a:off x="3810000" y="1168400"/>
            <a:ext cx="3660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</a:rPr>
              <a:t>“X is an inferior good”</a:t>
            </a:r>
          </a:p>
        </p:txBody>
      </p:sp>
      <p:sp>
        <p:nvSpPr>
          <p:cNvPr id="193567" name="Line 31"/>
          <p:cNvSpPr>
            <a:spLocks noChangeShapeType="1"/>
          </p:cNvSpPr>
          <p:nvPr/>
        </p:nvSpPr>
        <p:spPr bwMode="auto">
          <a:xfrm>
            <a:off x="2209800" y="5638800"/>
            <a:ext cx="12192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93568" name="Text Box 32"/>
          <p:cNvSpPr txBox="1">
            <a:spLocks noChangeArrowheads="1"/>
          </p:cNvSpPr>
          <p:nvPr/>
        </p:nvSpPr>
        <p:spPr bwMode="auto">
          <a:xfrm>
            <a:off x="2133600" y="5195888"/>
            <a:ext cx="1377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Substitution</a:t>
            </a:r>
          </a:p>
        </p:txBody>
      </p:sp>
      <p:sp>
        <p:nvSpPr>
          <p:cNvPr id="193569" name="Line 33"/>
          <p:cNvSpPr>
            <a:spLocks noChangeShapeType="1"/>
          </p:cNvSpPr>
          <p:nvPr/>
        </p:nvSpPr>
        <p:spPr bwMode="auto">
          <a:xfrm flipH="1">
            <a:off x="2819400" y="5181600"/>
            <a:ext cx="6096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93570" name="Text Box 34"/>
          <p:cNvSpPr txBox="1">
            <a:spLocks noChangeArrowheads="1"/>
          </p:cNvSpPr>
          <p:nvPr/>
        </p:nvSpPr>
        <p:spPr bwMode="auto">
          <a:xfrm>
            <a:off x="2667000" y="481488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9900"/>
                </a:solidFill>
                <a:latin typeface="Times New Roman" panose="02020603050405020304" pitchFamily="18" charset="0"/>
              </a:rPr>
              <a:t>Income</a:t>
            </a:r>
          </a:p>
        </p:txBody>
      </p:sp>
      <p:sp>
        <p:nvSpPr>
          <p:cNvPr id="193571" name="Line 35"/>
          <p:cNvSpPr>
            <a:spLocks noChangeShapeType="1"/>
          </p:cNvSpPr>
          <p:nvPr/>
        </p:nvSpPr>
        <p:spPr bwMode="auto">
          <a:xfrm flipH="1">
            <a:off x="5410200" y="4419600"/>
            <a:ext cx="1219200" cy="990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3572" name="Text Box 36"/>
          <p:cNvSpPr txBox="1">
            <a:spLocks noChangeArrowheads="1"/>
          </p:cNvSpPr>
          <p:nvPr/>
        </p:nvSpPr>
        <p:spPr bwMode="auto">
          <a:xfrm>
            <a:off x="6629400" y="3886200"/>
            <a:ext cx="971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b="1">
                <a:solidFill>
                  <a:schemeClr val="bg2"/>
                </a:solidFill>
                <a:latin typeface="Times New Roman" panose="02020603050405020304" pitchFamily="18" charset="0"/>
              </a:rPr>
              <a:t>BL</a:t>
            </a:r>
            <a:r>
              <a:rPr lang="en-GB" altLang="en-US" b="1" baseline="-25000">
                <a:solidFill>
                  <a:schemeClr val="bg2"/>
                </a:solidFill>
                <a:latin typeface="Times New Roman" panose="02020603050405020304" pitchFamily="18" charset="0"/>
              </a:rPr>
              <a:t>d</a:t>
            </a:r>
            <a:endParaRPr lang="en-GB" altLang="en-US" b="1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5" grpId="0" animBg="1"/>
      <p:bldP spid="193546" grpId="0" animBg="1"/>
      <p:bldP spid="193547" grpId="0" animBg="1"/>
      <p:bldP spid="193548" grpId="0" autoUpdateAnimBg="0"/>
      <p:bldP spid="193549" grpId="0" autoUpdateAnimBg="0"/>
      <p:bldP spid="193550" grpId="0" autoUpdateAnimBg="0"/>
      <p:bldP spid="193551" grpId="0" autoUpdateAnimBg="0"/>
      <p:bldP spid="193552" grpId="0" animBg="1"/>
      <p:bldP spid="193553" grpId="0" autoUpdateAnimBg="0"/>
      <p:bldP spid="193554" grpId="0" autoUpdateAnimBg="0"/>
      <p:bldP spid="193555" grpId="0"/>
      <p:bldP spid="193556" grpId="0"/>
      <p:bldP spid="193557" grpId="0" animBg="1"/>
      <p:bldP spid="193558" grpId="0" animBg="1"/>
      <p:bldP spid="193559" grpId="0" animBg="1"/>
      <p:bldP spid="193561" grpId="0" animBg="1"/>
      <p:bldP spid="193562" grpId="0" autoUpdateAnimBg="0"/>
      <p:bldP spid="193567" grpId="0" animBg="1"/>
      <p:bldP spid="193568" grpId="0"/>
      <p:bldP spid="193569" grpId="0" animBg="1"/>
      <p:bldP spid="193570" grpId="0"/>
      <p:bldP spid="193571" grpId="0" animBg="1"/>
      <p:bldP spid="193572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532C11-D15D-4BAA-97D2-4BC91AF2046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CA" altLang="en-US" sz="140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5800" indent="-685800" eaLnBrk="1" hangingPunct="1">
              <a:lnSpc>
                <a:spcPct val="90000"/>
              </a:lnSpc>
              <a:buFontTx/>
              <a:buNone/>
            </a:pPr>
            <a:r>
              <a:rPr lang="en-CA" altLang="en-US" smtClean="0"/>
              <a:t>The decomposition budget line (BL</a:t>
            </a:r>
            <a:r>
              <a:rPr lang="en-CA" altLang="en-US" baseline="-25000" smtClean="0"/>
              <a:t>d</a:t>
            </a:r>
            <a:r>
              <a:rPr lang="en-CA" altLang="en-US" smtClean="0"/>
              <a:t>) that satisfies 2 conditions:</a:t>
            </a:r>
          </a:p>
          <a:p>
            <a:pPr marL="685800" indent="-685800" eaLnBrk="1" hangingPunct="1">
              <a:lnSpc>
                <a:spcPct val="90000"/>
              </a:lnSpc>
              <a:buFontTx/>
              <a:buNone/>
            </a:pPr>
            <a:endParaRPr lang="en-CA" altLang="en-US" sz="1800" smtClean="0"/>
          </a:p>
          <a:p>
            <a:pPr marL="685800" indent="-685800" eaLnBrk="1" hangingPunct="1">
              <a:lnSpc>
                <a:spcPct val="90000"/>
              </a:lnSpc>
              <a:buFontTx/>
              <a:buNone/>
            </a:pPr>
            <a:r>
              <a:rPr lang="en-CA" altLang="en-US" smtClean="0"/>
              <a:t>1) The budget line represents a change in the price ratio; it must be </a:t>
            </a:r>
            <a:r>
              <a:rPr lang="en-CA" altLang="en-US" b="1" u="sng" smtClean="0"/>
              <a:t>parallel</a:t>
            </a:r>
            <a:r>
              <a:rPr lang="en-CA" altLang="en-US" smtClean="0"/>
              <a:t> to the </a:t>
            </a:r>
            <a:r>
              <a:rPr lang="en-CA" altLang="en-US" b="1" u="sng" smtClean="0"/>
              <a:t>new budget line </a:t>
            </a:r>
            <a:r>
              <a:rPr lang="en-CA" altLang="en-US" smtClean="0"/>
              <a:t>(BL</a:t>
            </a:r>
            <a:r>
              <a:rPr lang="en-CA" altLang="en-US" baseline="-25000" smtClean="0"/>
              <a:t>2</a:t>
            </a:r>
            <a:r>
              <a:rPr lang="en-CA" altLang="en-US" smtClean="0"/>
              <a:t>)</a:t>
            </a:r>
          </a:p>
          <a:p>
            <a:pPr marL="685800" indent="-685800" eaLnBrk="1" hangingPunct="1">
              <a:lnSpc>
                <a:spcPct val="90000"/>
              </a:lnSpc>
              <a:buFontTx/>
              <a:buNone/>
            </a:pPr>
            <a:r>
              <a:rPr lang="en-CA" altLang="en-US" smtClean="0"/>
              <a:t>2) The budget line must be </a:t>
            </a:r>
            <a:r>
              <a:rPr lang="en-CA" altLang="en-US" b="1" u="sng" smtClean="0"/>
              <a:t>tangent</a:t>
            </a:r>
            <a:r>
              <a:rPr lang="en-CA" altLang="en-US" smtClean="0"/>
              <a:t> to the </a:t>
            </a:r>
            <a:r>
              <a:rPr lang="en-CA" altLang="en-US" b="1" u="sng" smtClean="0"/>
              <a:t>old indifference curve</a:t>
            </a:r>
            <a:r>
              <a:rPr lang="en-CA" altLang="en-US" smtClean="0"/>
              <a:t> (U</a:t>
            </a:r>
            <a:r>
              <a:rPr lang="en-CA" altLang="en-US" baseline="-25000" smtClean="0"/>
              <a:t>1</a:t>
            </a:r>
            <a:r>
              <a:rPr lang="en-CA" altLang="en-US" smtClean="0"/>
              <a:t>)</a:t>
            </a:r>
            <a:endParaRPr lang="en-CA" altLang="en-US" b="1" u="sng" smtClean="0">
              <a:solidFill>
                <a:srgbClr val="FF9900"/>
              </a:solidFill>
            </a:endParaRPr>
          </a:p>
          <a:p>
            <a:pPr marL="685800" indent="-685800" eaLnBrk="1" hangingPunct="1">
              <a:lnSpc>
                <a:spcPct val="90000"/>
              </a:lnSpc>
            </a:pPr>
            <a:endParaRPr lang="en-US" altLang="en-US" smtClean="0"/>
          </a:p>
          <a:p>
            <a:pPr marL="685800" indent="-685800" eaLnBrk="1" hangingPunct="1">
              <a:lnSpc>
                <a:spcPct val="90000"/>
              </a:lnSpc>
            </a:pPr>
            <a:endParaRPr lang="en-US" altLang="en-US" sz="3200" smtClean="0"/>
          </a:p>
          <a:p>
            <a:pPr marL="2514600" lvl="4" indent="-685800" eaLnBrk="1" hangingPunct="1">
              <a:lnSpc>
                <a:spcPct val="90000"/>
              </a:lnSpc>
            </a:pPr>
            <a:endParaRPr lang="en-US" altLang="en-US" sz="3200" smtClean="0"/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0" y="304800"/>
            <a:ext cx="9067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Finding the DECOMPOSITION Budget Line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7F7013-0BA5-4004-A6F7-A124367EE7E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CA" altLang="en-US" sz="1400"/>
          </a:p>
        </p:txBody>
      </p:sp>
      <p:sp>
        <p:nvSpPr>
          <p:cNvPr id="39939" name="Line 2"/>
          <p:cNvSpPr>
            <a:spLocks noChangeShapeType="1"/>
          </p:cNvSpPr>
          <p:nvPr/>
        </p:nvSpPr>
        <p:spPr bwMode="auto">
          <a:xfrm>
            <a:off x="533400" y="5826125"/>
            <a:ext cx="601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0" name="Line 3"/>
          <p:cNvSpPr>
            <a:spLocks noChangeShapeType="1"/>
          </p:cNvSpPr>
          <p:nvPr/>
        </p:nvSpPr>
        <p:spPr bwMode="auto">
          <a:xfrm flipV="1">
            <a:off x="533400" y="492125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1" name="Text Box 4"/>
          <p:cNvSpPr txBox="1">
            <a:spLocks noChangeArrowheads="1"/>
          </p:cNvSpPr>
          <p:nvPr/>
        </p:nvSpPr>
        <p:spPr bwMode="auto">
          <a:xfrm>
            <a:off x="228600" y="57499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9942" name="Text Box 5"/>
          <p:cNvSpPr txBox="1">
            <a:spLocks noChangeArrowheads="1"/>
          </p:cNvSpPr>
          <p:nvPr/>
        </p:nvSpPr>
        <p:spPr bwMode="auto">
          <a:xfrm>
            <a:off x="6613525" y="57150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39943" name="Text Box 6"/>
          <p:cNvSpPr txBox="1">
            <a:spLocks noChangeArrowheads="1"/>
          </p:cNvSpPr>
          <p:nvPr/>
        </p:nvSpPr>
        <p:spPr bwMode="auto">
          <a:xfrm>
            <a:off x="0" y="11112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39944" name="Line 7"/>
          <p:cNvSpPr>
            <a:spLocks noChangeShapeType="1"/>
          </p:cNvSpPr>
          <p:nvPr/>
        </p:nvSpPr>
        <p:spPr bwMode="auto">
          <a:xfrm>
            <a:off x="533400" y="1939925"/>
            <a:ext cx="38862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5" name="Line 8"/>
          <p:cNvSpPr>
            <a:spLocks noChangeShapeType="1"/>
          </p:cNvSpPr>
          <p:nvPr/>
        </p:nvSpPr>
        <p:spPr bwMode="auto">
          <a:xfrm>
            <a:off x="533400" y="1939925"/>
            <a:ext cx="7467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6" name="Line 9"/>
          <p:cNvSpPr>
            <a:spLocks noChangeShapeType="1"/>
          </p:cNvSpPr>
          <p:nvPr/>
        </p:nvSpPr>
        <p:spPr bwMode="auto">
          <a:xfrm>
            <a:off x="533400" y="3006725"/>
            <a:ext cx="5410200" cy="2819400"/>
          </a:xfrm>
          <a:prstGeom prst="line">
            <a:avLst/>
          </a:prstGeom>
          <a:noFill/>
          <a:ln w="38100">
            <a:solidFill>
              <a:schemeClr val="bg2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7" name="Arc 10"/>
          <p:cNvSpPr>
            <a:spLocks/>
          </p:cNvSpPr>
          <p:nvPr/>
        </p:nvSpPr>
        <p:spPr bwMode="auto">
          <a:xfrm>
            <a:off x="1219200" y="-346075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1905000" y="3082925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39949" name="Text Box 12"/>
          <p:cNvSpPr txBox="1">
            <a:spLocks noChangeArrowheads="1"/>
          </p:cNvSpPr>
          <p:nvPr/>
        </p:nvSpPr>
        <p:spPr bwMode="auto">
          <a:xfrm>
            <a:off x="3276600" y="4038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39950" name="Text Box 13"/>
          <p:cNvSpPr txBox="1">
            <a:spLocks noChangeArrowheads="1"/>
          </p:cNvSpPr>
          <p:nvPr/>
        </p:nvSpPr>
        <p:spPr bwMode="auto">
          <a:xfrm>
            <a:off x="1965325" y="2971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39951" name="Text Box 14"/>
          <p:cNvSpPr txBox="1">
            <a:spLocks noChangeArrowheads="1"/>
          </p:cNvSpPr>
          <p:nvPr/>
        </p:nvSpPr>
        <p:spPr bwMode="auto">
          <a:xfrm>
            <a:off x="3489325" y="4038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39952" name="Arc 15"/>
          <p:cNvSpPr>
            <a:spLocks/>
          </p:cNvSpPr>
          <p:nvPr/>
        </p:nvSpPr>
        <p:spPr bwMode="auto">
          <a:xfrm>
            <a:off x="2862263" y="1025525"/>
            <a:ext cx="3746500" cy="3381375"/>
          </a:xfrm>
          <a:custGeom>
            <a:avLst/>
            <a:gdLst>
              <a:gd name="T0" fmla="*/ 2147483646 w 19783"/>
              <a:gd name="T1" fmla="*/ 2147483646 h 21297"/>
              <a:gd name="T2" fmla="*/ 0 w 19783"/>
              <a:gd name="T3" fmla="*/ 2147483646 h 21297"/>
              <a:gd name="T4" fmla="*/ 2147483646 w 19783"/>
              <a:gd name="T5" fmla="*/ 0 h 21297"/>
              <a:gd name="T6" fmla="*/ 0 60000 65536"/>
              <a:gd name="T7" fmla="*/ 0 60000 65536"/>
              <a:gd name="T8" fmla="*/ 0 60000 65536"/>
              <a:gd name="T9" fmla="*/ 0 w 19783"/>
              <a:gd name="T10" fmla="*/ 0 h 21297"/>
              <a:gd name="T11" fmla="*/ 19783 w 19783"/>
              <a:gd name="T12" fmla="*/ 21297 h 212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83" h="21297" fill="none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</a:path>
              <a:path w="19783" h="21297" stroke="0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  <a:lnTo>
                  <a:pt x="19783" y="0"/>
                </a:lnTo>
                <a:lnTo>
                  <a:pt x="16176" y="212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53" name="Text Box 16"/>
          <p:cNvSpPr txBox="1">
            <a:spLocks noChangeArrowheads="1"/>
          </p:cNvSpPr>
          <p:nvPr/>
        </p:nvSpPr>
        <p:spPr bwMode="auto">
          <a:xfrm>
            <a:off x="4327525" y="35147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39954" name="Text Box 17"/>
          <p:cNvSpPr txBox="1">
            <a:spLocks noChangeArrowheads="1"/>
          </p:cNvSpPr>
          <p:nvPr/>
        </p:nvSpPr>
        <p:spPr bwMode="auto">
          <a:xfrm>
            <a:off x="4403725" y="3429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39955" name="Text Box 18"/>
          <p:cNvSpPr txBox="1">
            <a:spLocks noChangeArrowheads="1"/>
          </p:cNvSpPr>
          <p:nvPr/>
        </p:nvSpPr>
        <p:spPr bwMode="auto">
          <a:xfrm>
            <a:off x="4479925" y="45720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9956" name="Text Box 19"/>
          <p:cNvSpPr txBox="1">
            <a:spLocks noChangeArrowheads="1"/>
          </p:cNvSpPr>
          <p:nvPr/>
        </p:nvSpPr>
        <p:spPr bwMode="auto">
          <a:xfrm>
            <a:off x="5791200" y="4073525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9957" name="Line 20"/>
          <p:cNvSpPr>
            <a:spLocks noChangeShapeType="1"/>
          </p:cNvSpPr>
          <p:nvPr/>
        </p:nvSpPr>
        <p:spPr bwMode="auto">
          <a:xfrm>
            <a:off x="2133600" y="3463925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58" name="Line 21"/>
          <p:cNvSpPr>
            <a:spLocks noChangeShapeType="1"/>
          </p:cNvSpPr>
          <p:nvPr/>
        </p:nvSpPr>
        <p:spPr bwMode="auto">
          <a:xfrm>
            <a:off x="3505200" y="4454525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59" name="Line 22"/>
          <p:cNvSpPr>
            <a:spLocks noChangeShapeType="1"/>
          </p:cNvSpPr>
          <p:nvPr/>
        </p:nvSpPr>
        <p:spPr bwMode="auto">
          <a:xfrm>
            <a:off x="4495800" y="3962400"/>
            <a:ext cx="0" cy="186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60" name="Text Box 23"/>
          <p:cNvSpPr txBox="1">
            <a:spLocks noChangeArrowheads="1"/>
          </p:cNvSpPr>
          <p:nvPr/>
        </p:nvSpPr>
        <p:spPr bwMode="auto">
          <a:xfrm>
            <a:off x="1812925" y="5867400"/>
            <a:ext cx="294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              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        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C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9961" name="Line 24"/>
          <p:cNvSpPr>
            <a:spLocks noChangeShapeType="1"/>
          </p:cNvSpPr>
          <p:nvPr/>
        </p:nvSpPr>
        <p:spPr bwMode="auto">
          <a:xfrm flipH="1">
            <a:off x="1295400" y="1635125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62" name="Text Box 25"/>
          <p:cNvSpPr txBox="1">
            <a:spLocks noChangeArrowheads="1"/>
          </p:cNvSpPr>
          <p:nvPr/>
        </p:nvSpPr>
        <p:spPr bwMode="auto">
          <a:xfrm>
            <a:off x="1584325" y="1066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9963" name="Line 26"/>
          <p:cNvSpPr>
            <a:spLocks noChangeShapeType="1"/>
          </p:cNvSpPr>
          <p:nvPr/>
        </p:nvSpPr>
        <p:spPr bwMode="auto">
          <a:xfrm flipH="1">
            <a:off x="1676400" y="22098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9964" name="Text Box 27"/>
          <p:cNvSpPr txBox="1">
            <a:spLocks noChangeArrowheads="1"/>
          </p:cNvSpPr>
          <p:nvPr/>
        </p:nvSpPr>
        <p:spPr bwMode="auto">
          <a:xfrm>
            <a:off x="2438400" y="16764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97660" name="Text Box 28"/>
          <p:cNvSpPr txBox="1">
            <a:spLocks noChangeArrowheads="1"/>
          </p:cNvSpPr>
          <p:nvPr/>
        </p:nvSpPr>
        <p:spPr bwMode="auto">
          <a:xfrm>
            <a:off x="4191000" y="990600"/>
            <a:ext cx="3432175" cy="251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Slope of B</a:t>
            </a:r>
            <a:r>
              <a:rPr lang="en-GB" altLang="en-US" sz="2800" baseline="-25000"/>
              <a:t>1</a:t>
            </a:r>
            <a:r>
              <a:rPr lang="en-GB" altLang="en-US" sz="2800"/>
              <a:t> = -P</a:t>
            </a:r>
            <a:r>
              <a:rPr lang="en-GB" altLang="en-US" sz="2800" baseline="-25000"/>
              <a:t>x</a:t>
            </a:r>
            <a:r>
              <a:rPr lang="en-GB" altLang="en-US" sz="2800" baseline="30000"/>
              <a:t>1</a:t>
            </a:r>
            <a:r>
              <a:rPr lang="en-GB" altLang="en-US" sz="2800"/>
              <a:t>/P</a:t>
            </a:r>
            <a:r>
              <a:rPr lang="en-GB" altLang="en-US" sz="2800" baseline="-25000"/>
              <a:t>y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Slope of B</a:t>
            </a:r>
            <a:r>
              <a:rPr lang="en-GB" altLang="en-US" sz="2800" baseline="-25000"/>
              <a:t>2</a:t>
            </a:r>
            <a:r>
              <a:rPr lang="en-GB" altLang="en-US" sz="2800"/>
              <a:t> = -P</a:t>
            </a:r>
            <a:r>
              <a:rPr lang="en-GB" altLang="en-US" sz="2800" baseline="-25000"/>
              <a:t>x</a:t>
            </a:r>
            <a:r>
              <a:rPr lang="en-GB" altLang="en-US" sz="2800" baseline="30000"/>
              <a:t>2</a:t>
            </a:r>
            <a:r>
              <a:rPr lang="en-GB" altLang="en-US" sz="2800"/>
              <a:t>/P</a:t>
            </a:r>
            <a:r>
              <a:rPr lang="en-GB" altLang="en-US" sz="2800" baseline="-25000"/>
              <a:t>y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 baseline="-2500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Slope of B</a:t>
            </a:r>
            <a:r>
              <a:rPr lang="en-GB" altLang="en-US" sz="2800" baseline="-25000"/>
              <a:t>d</a:t>
            </a:r>
            <a:r>
              <a:rPr lang="en-GB" altLang="en-US" sz="2800"/>
              <a:t> = -P</a:t>
            </a:r>
            <a:r>
              <a:rPr lang="en-GB" altLang="en-US" sz="2800" baseline="-25000"/>
              <a:t>x</a:t>
            </a:r>
            <a:r>
              <a:rPr lang="en-GB" altLang="en-US" sz="2800" baseline="30000"/>
              <a:t>2</a:t>
            </a:r>
            <a:r>
              <a:rPr lang="en-GB" altLang="en-US" sz="2800"/>
              <a:t>/P</a:t>
            </a:r>
            <a:r>
              <a:rPr lang="en-GB" altLang="en-US" sz="2800" baseline="-25000"/>
              <a:t>y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39966" name="Text Box 29"/>
          <p:cNvSpPr txBox="1">
            <a:spLocks noChangeArrowheads="1"/>
          </p:cNvSpPr>
          <p:nvPr/>
        </p:nvSpPr>
        <p:spPr bwMode="auto">
          <a:xfrm>
            <a:off x="1447800" y="244475"/>
            <a:ext cx="7391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u="sng">
                <a:latin typeface="Tahoma" panose="020B0604030504040204" pitchFamily="34" charset="0"/>
              </a:rPr>
              <a:t>Budget line slopes</a:t>
            </a:r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39967" name="Line 30"/>
          <p:cNvSpPr>
            <a:spLocks noChangeShapeType="1"/>
          </p:cNvSpPr>
          <p:nvPr/>
        </p:nvSpPr>
        <p:spPr bwMode="auto">
          <a:xfrm>
            <a:off x="2209800" y="5181600"/>
            <a:ext cx="12192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9968" name="Text Box 31"/>
          <p:cNvSpPr txBox="1">
            <a:spLocks noChangeArrowheads="1"/>
          </p:cNvSpPr>
          <p:nvPr/>
        </p:nvSpPr>
        <p:spPr bwMode="auto">
          <a:xfrm>
            <a:off x="2133600" y="4738688"/>
            <a:ext cx="1377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Substitution</a:t>
            </a:r>
          </a:p>
        </p:txBody>
      </p:sp>
      <p:sp>
        <p:nvSpPr>
          <p:cNvPr id="39969" name="Line 32"/>
          <p:cNvSpPr>
            <a:spLocks noChangeShapeType="1"/>
          </p:cNvSpPr>
          <p:nvPr/>
        </p:nvSpPr>
        <p:spPr bwMode="auto">
          <a:xfrm>
            <a:off x="3581400" y="5638800"/>
            <a:ext cx="9144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9970" name="Text Box 33"/>
          <p:cNvSpPr txBox="1">
            <a:spLocks noChangeArrowheads="1"/>
          </p:cNvSpPr>
          <p:nvPr/>
        </p:nvSpPr>
        <p:spPr bwMode="auto">
          <a:xfrm>
            <a:off x="3581400" y="519588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9900"/>
                </a:solidFill>
                <a:latin typeface="Times New Roman" panose="02020603050405020304" pitchFamily="18" charset="0"/>
              </a:rPr>
              <a:t>Income</a:t>
            </a:r>
          </a:p>
        </p:txBody>
      </p:sp>
      <p:sp>
        <p:nvSpPr>
          <p:cNvPr id="39971" name="Text Box 34"/>
          <p:cNvSpPr txBox="1">
            <a:spLocks noChangeArrowheads="1"/>
          </p:cNvSpPr>
          <p:nvPr/>
        </p:nvSpPr>
        <p:spPr bwMode="auto">
          <a:xfrm>
            <a:off x="6934200" y="4016375"/>
            <a:ext cx="10588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2"/>
                </a:solidFill>
                <a:latin typeface="Times New Roman" panose="02020603050405020304" pitchFamily="18" charset="0"/>
              </a:rPr>
              <a:t>BL</a:t>
            </a:r>
            <a:r>
              <a:rPr lang="en-GB" altLang="en-US" sz="4000" b="1" baseline="-25000">
                <a:solidFill>
                  <a:schemeClr val="bg2"/>
                </a:solidFill>
                <a:latin typeface="Times New Roman" panose="02020603050405020304" pitchFamily="18" charset="0"/>
              </a:rPr>
              <a:t>d</a:t>
            </a:r>
            <a:endParaRPr lang="en-GB" altLang="en-US" sz="4000" b="1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72" name="Line 35"/>
          <p:cNvSpPr>
            <a:spLocks noChangeShapeType="1"/>
          </p:cNvSpPr>
          <p:nvPr/>
        </p:nvSpPr>
        <p:spPr bwMode="auto">
          <a:xfrm flipH="1">
            <a:off x="5715000" y="4495800"/>
            <a:ext cx="1295400" cy="990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7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7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7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7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1AB3ED-8D12-425B-AE12-B9F609EDB47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CA" altLang="en-US" sz="14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42950" indent="-742950" eaLnBrk="1" hangingPunct="1">
              <a:lnSpc>
                <a:spcPct val="90000"/>
              </a:lnSpc>
              <a:buFontTx/>
              <a:buAutoNum type="arabicParenR"/>
              <a:defRPr/>
            </a:pPr>
            <a:r>
              <a:rPr lang="en-CA" dirty="0" smtClean="0"/>
              <a:t>Using initial prices (and tangency), find </a:t>
            </a:r>
          </a:p>
          <a:p>
            <a:pPr marL="1143000" lvl="1" indent="-742950" eaLnBrk="1" hangingPunct="1">
              <a:lnSpc>
                <a:spcPct val="90000"/>
              </a:lnSpc>
              <a:buFontTx/>
              <a:buAutoNum type="alphaLcParenR"/>
              <a:defRPr/>
            </a:pPr>
            <a:r>
              <a:rPr lang="en-CA" dirty="0" smtClean="0"/>
              <a:t>start point (</a:t>
            </a:r>
            <a:r>
              <a:rPr lang="en-CA" dirty="0" err="1" smtClean="0"/>
              <a:t>x</a:t>
            </a:r>
            <a:r>
              <a:rPr lang="en-CA" baseline="-25000" dirty="0" err="1" smtClean="0"/>
              <a:t>a</a:t>
            </a:r>
            <a:r>
              <a:rPr lang="en-CA" dirty="0" smtClean="0"/>
              <a:t>, </a:t>
            </a:r>
            <a:r>
              <a:rPr lang="en-CA" dirty="0" err="1" smtClean="0"/>
              <a:t>y</a:t>
            </a:r>
            <a:r>
              <a:rPr lang="en-CA" baseline="-25000" dirty="0" err="1" smtClean="0"/>
              <a:t>a</a:t>
            </a:r>
            <a:r>
              <a:rPr lang="en-CA" dirty="0" smtClean="0"/>
              <a:t>) </a:t>
            </a:r>
          </a:p>
          <a:p>
            <a:pPr marL="1143000" lvl="1" indent="-742950" eaLnBrk="1" hangingPunct="1">
              <a:lnSpc>
                <a:spcPct val="90000"/>
              </a:lnSpc>
              <a:buFontTx/>
              <a:buAutoNum type="alphaLcParenR"/>
              <a:defRPr/>
            </a:pPr>
            <a:r>
              <a:rPr lang="en-CA" dirty="0" smtClean="0"/>
              <a:t>start utility (</a:t>
            </a:r>
            <a:r>
              <a:rPr lang="en-CA" dirty="0" err="1" smtClean="0"/>
              <a:t>U</a:t>
            </a:r>
            <a:r>
              <a:rPr lang="en-CA" baseline="-25000" dirty="0" err="1" smtClean="0"/>
              <a:t>a</a:t>
            </a:r>
            <a:r>
              <a:rPr lang="en-CA" dirty="0" smtClean="0"/>
              <a:t>)</a:t>
            </a:r>
          </a:p>
          <a:p>
            <a:pPr marL="1143000" lvl="1" indent="-742950" eaLnBrk="1" hangingPunct="1">
              <a:lnSpc>
                <a:spcPct val="90000"/>
              </a:lnSpc>
              <a:buFontTx/>
              <a:buNone/>
              <a:defRPr/>
            </a:pPr>
            <a:endParaRPr lang="en-CA" dirty="0" smtClean="0"/>
          </a:p>
          <a:p>
            <a:pPr marL="742950" indent="-742950" eaLnBrk="1" hangingPunct="1">
              <a:lnSpc>
                <a:spcPct val="90000"/>
              </a:lnSpc>
              <a:buFontTx/>
              <a:buAutoNum type="arabicParenR"/>
              <a:defRPr/>
            </a:pPr>
            <a:r>
              <a:rPr lang="en-CA" dirty="0" smtClean="0"/>
              <a:t>Using final prices (and </a:t>
            </a:r>
            <a:r>
              <a:rPr lang="en-CA" dirty="0" err="1" smtClean="0"/>
              <a:t>tancency</a:t>
            </a:r>
            <a:r>
              <a:rPr lang="en-CA" dirty="0" smtClean="0"/>
              <a:t>), find </a:t>
            </a:r>
          </a:p>
          <a:p>
            <a:pPr marL="1143000" lvl="1" indent="-742950" eaLnBrk="1" hangingPunct="1">
              <a:lnSpc>
                <a:spcPct val="90000"/>
              </a:lnSpc>
              <a:buFontTx/>
              <a:buAutoNum type="alphaLcParenR"/>
              <a:defRPr/>
            </a:pPr>
            <a:r>
              <a:rPr lang="en-CA" dirty="0" smtClean="0"/>
              <a:t>end point (</a:t>
            </a:r>
            <a:r>
              <a:rPr lang="en-CA" dirty="0" err="1" smtClean="0"/>
              <a:t>x</a:t>
            </a:r>
            <a:r>
              <a:rPr lang="en-CA" baseline="-25000" dirty="0" err="1" smtClean="0"/>
              <a:t>c</a:t>
            </a:r>
            <a:r>
              <a:rPr lang="en-CA" dirty="0" smtClean="0"/>
              <a:t>, </a:t>
            </a:r>
            <a:r>
              <a:rPr lang="en-CA" dirty="0" err="1" smtClean="0"/>
              <a:t>y</a:t>
            </a:r>
            <a:r>
              <a:rPr lang="en-CA" baseline="-25000" dirty="0" err="1" smtClean="0"/>
              <a:t>c</a:t>
            </a:r>
            <a:r>
              <a:rPr lang="en-CA" dirty="0" smtClean="0"/>
              <a:t>) </a:t>
            </a:r>
          </a:p>
          <a:p>
            <a:pPr marL="1143000" lvl="1" indent="-742950" eaLnBrk="1" hangingPunct="1">
              <a:lnSpc>
                <a:spcPct val="90000"/>
              </a:lnSpc>
              <a:buFontTx/>
              <a:buAutoNum type="alphaLcParenR"/>
              <a:defRPr/>
            </a:pPr>
            <a:r>
              <a:rPr lang="en-CA" dirty="0" smtClean="0"/>
              <a:t>end utility (</a:t>
            </a:r>
            <a:r>
              <a:rPr lang="en-CA" dirty="0" err="1" smtClean="0"/>
              <a:t>U</a:t>
            </a:r>
            <a:r>
              <a:rPr lang="en-CA" baseline="-25000" dirty="0" err="1" smtClean="0"/>
              <a:t>c</a:t>
            </a:r>
            <a:r>
              <a:rPr lang="en-CA" dirty="0" smtClean="0"/>
              <a:t>)</a:t>
            </a:r>
          </a:p>
          <a:p>
            <a:pPr marL="1143000" lvl="1" indent="-742950" eaLnBrk="1" hangingPunct="1">
              <a:lnSpc>
                <a:spcPct val="90000"/>
              </a:lnSpc>
              <a:buFontTx/>
              <a:buAutoNum type="alphaLcParenR"/>
              <a:defRPr/>
            </a:pPr>
            <a:endParaRPr lang="en-CA" dirty="0" smtClean="0"/>
          </a:p>
          <a:p>
            <a:pPr marL="1143000" lvl="1" indent="-742950" eaLnBrk="1" hangingPunct="1">
              <a:lnSpc>
                <a:spcPct val="90000"/>
              </a:lnSpc>
              <a:buFontTx/>
              <a:buAutoNum type="alphaLcParenR"/>
              <a:defRPr/>
            </a:pPr>
            <a:endParaRPr lang="en-CA" dirty="0" smtClean="0"/>
          </a:p>
          <a:p>
            <a:pPr marL="742950" indent="-742950" eaLnBrk="1" hangingPunct="1">
              <a:lnSpc>
                <a:spcPct val="90000"/>
              </a:lnSpc>
              <a:buFontTx/>
              <a:buAutoNum type="arabicParenR"/>
              <a:defRPr/>
            </a:pPr>
            <a:endParaRPr lang="en-CA" b="1" u="sng" dirty="0" smtClean="0">
              <a:solidFill>
                <a:srgbClr val="FF9900"/>
              </a:solidFill>
            </a:endParaRPr>
          </a:p>
          <a:p>
            <a:pPr marL="685800" indent="-685800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marL="685800" indent="-685800" eaLnBrk="1" hangingPunct="1">
              <a:lnSpc>
                <a:spcPct val="90000"/>
              </a:lnSpc>
              <a:defRPr/>
            </a:pPr>
            <a:endParaRPr lang="en-US" sz="3200" dirty="0" smtClean="0"/>
          </a:p>
          <a:p>
            <a:pPr marL="2514600" lvl="4" indent="-685800" eaLnBrk="1" hangingPunct="1">
              <a:lnSpc>
                <a:spcPct val="90000"/>
              </a:lnSpc>
              <a:defRPr/>
            </a:pPr>
            <a:endParaRPr lang="en-US" sz="3200" dirty="0" smtClean="0"/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0" y="304800"/>
            <a:ext cx="9067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Steps to Finding Substitution and Income Effects: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E540C6-7F8A-41D3-8A23-A672ABAABDD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CA" altLang="en-US" sz="14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Chapter 5 – The Theory of Demand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en-CA" altLang="en-US" dirty="0" smtClean="0">
                <a:solidFill>
                  <a:schemeClr val="bg1"/>
                </a:solidFill>
              </a:rPr>
              <a:t>5.7 Compensating &amp; Equivalent Variation</a:t>
            </a:r>
          </a:p>
          <a:p>
            <a:pPr lvl="1" eaLnBrk="1" hangingPunct="1">
              <a:buFontTx/>
              <a:buNone/>
            </a:pPr>
            <a:r>
              <a:rPr lang="en-CA" altLang="en-US" dirty="0" smtClean="0">
                <a:solidFill>
                  <a:schemeClr val="bg1"/>
                </a:solidFill>
              </a:rPr>
              <a:t>5.8 Market Demand</a:t>
            </a:r>
            <a:endParaRPr lang="en-US" altLang="en-US" dirty="0" smtClean="0">
              <a:solidFill>
                <a:schemeClr val="bg1"/>
              </a:solidFill>
            </a:endParaRPr>
          </a:p>
          <a:p>
            <a:pPr lvl="1" eaLnBrk="1" hangingPunct="1">
              <a:buFontTx/>
              <a:buNone/>
            </a:pPr>
            <a:r>
              <a:rPr lang="en-CA" altLang="en-US" dirty="0" smtClean="0">
                <a:solidFill>
                  <a:schemeClr val="bg1"/>
                </a:solidFill>
              </a:rPr>
              <a:t>5.9 Labor and </a:t>
            </a:r>
            <a:r>
              <a:rPr lang="en-CA" altLang="en-US" dirty="0" smtClean="0">
                <a:solidFill>
                  <a:schemeClr val="bg1"/>
                </a:solidFill>
              </a:rPr>
              <a:t>Leisure</a:t>
            </a:r>
            <a:endParaRPr lang="en-US" altLang="en-US" dirty="0" smtClean="0">
              <a:solidFill>
                <a:schemeClr val="bg1"/>
              </a:solidFill>
            </a:endParaRPr>
          </a:p>
          <a:p>
            <a:pPr lvl="1" eaLnBrk="1" hangingPunct="1">
              <a:buFontTx/>
              <a:buNone/>
            </a:pPr>
            <a:endParaRPr lang="en-US" altLang="en-US" dirty="0" smtClean="0">
              <a:solidFill>
                <a:srgbClr val="FF0000"/>
              </a:solidFill>
            </a:endParaRPr>
          </a:p>
          <a:p>
            <a:pPr lvl="4" eaLnBrk="1" hangingPunct="1"/>
            <a:endParaRPr lang="en-US" altLang="en-US" sz="3200" dirty="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539E1F-4901-4C40-A1D9-4A23CAD1BA0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CA" altLang="en-US" sz="14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42950" indent="-742950" eaLnBrk="1" hangingPunct="1">
              <a:lnSpc>
                <a:spcPct val="90000"/>
              </a:lnSpc>
              <a:buFontTx/>
              <a:buNone/>
              <a:defRPr/>
            </a:pPr>
            <a:r>
              <a:rPr lang="en-CA" dirty="0" smtClean="0"/>
              <a:t>3) Using final prices and start utility for</a:t>
            </a:r>
          </a:p>
          <a:p>
            <a:pPr marL="1143000" lvl="1" indent="-742950" eaLnBrk="1" hangingPunct="1">
              <a:lnSpc>
                <a:spcPct val="90000"/>
              </a:lnSpc>
              <a:buFontTx/>
              <a:buAutoNum type="alphaLcParenR"/>
              <a:defRPr/>
            </a:pPr>
            <a:r>
              <a:rPr lang="en-CA" dirty="0" smtClean="0"/>
              <a:t>decomposition point (</a:t>
            </a:r>
            <a:r>
              <a:rPr lang="en-CA" dirty="0" err="1" smtClean="0"/>
              <a:t>x</a:t>
            </a:r>
            <a:r>
              <a:rPr lang="en-CA" baseline="-25000" dirty="0" err="1" smtClean="0"/>
              <a:t>b</a:t>
            </a:r>
            <a:r>
              <a:rPr lang="en-CA" dirty="0" smtClean="0"/>
              <a:t>, </a:t>
            </a:r>
            <a:r>
              <a:rPr lang="en-CA" dirty="0" err="1" smtClean="0"/>
              <a:t>y</a:t>
            </a:r>
            <a:r>
              <a:rPr lang="en-CA" baseline="-25000" dirty="0" err="1" smtClean="0"/>
              <a:t>b</a:t>
            </a:r>
            <a:r>
              <a:rPr lang="en-CA" dirty="0" smtClean="0"/>
              <a:t>) </a:t>
            </a:r>
          </a:p>
          <a:p>
            <a:pPr marL="1143000" lvl="1" indent="-742950" eaLnBrk="1" hangingPunct="1">
              <a:lnSpc>
                <a:spcPct val="90000"/>
              </a:lnSpc>
              <a:buFontTx/>
              <a:buNone/>
              <a:defRPr/>
            </a:pPr>
            <a:endParaRPr lang="en-CA" dirty="0" smtClean="0"/>
          </a:p>
          <a:p>
            <a:pPr marL="742950" indent="-742950" eaLnBrk="1" hangingPunct="1">
              <a:lnSpc>
                <a:spcPct val="90000"/>
              </a:lnSpc>
              <a:buFontTx/>
              <a:buNone/>
              <a:defRPr/>
            </a:pPr>
            <a:r>
              <a:rPr lang="en-CA" dirty="0" smtClean="0"/>
              <a:t>4) Solve:</a:t>
            </a:r>
          </a:p>
          <a:p>
            <a:pPr>
              <a:buFontTx/>
              <a:buNone/>
              <a:defRPr/>
            </a:pPr>
            <a:r>
              <a:rPr lang="en-US" dirty="0" smtClean="0"/>
              <a:t>	a) Substitution Effect: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B</a:t>
            </a:r>
            <a:r>
              <a:rPr lang="en-US" dirty="0" err="1" smtClean="0"/>
              <a:t>-x</a:t>
            </a:r>
            <a:r>
              <a:rPr lang="en-US" baseline="-25000" dirty="0" err="1" smtClean="0"/>
              <a:t>A</a:t>
            </a:r>
            <a:endParaRPr lang="en-US" dirty="0" smtClean="0"/>
          </a:p>
          <a:p>
            <a:pPr>
              <a:buFontTx/>
              <a:buNone/>
              <a:defRPr/>
            </a:pPr>
            <a:r>
              <a:rPr lang="en-US" dirty="0" smtClean="0"/>
              <a:t>	b) Income Effect: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C</a:t>
            </a:r>
            <a:r>
              <a:rPr lang="en-US" dirty="0" err="1" smtClean="0"/>
              <a:t>-x</a:t>
            </a:r>
            <a:r>
              <a:rPr lang="en-US" baseline="-25000" dirty="0" err="1" smtClean="0"/>
              <a:t>B</a:t>
            </a:r>
            <a:endParaRPr lang="en-US" dirty="0" smtClean="0"/>
          </a:p>
          <a:p>
            <a:pPr marL="1143000" lvl="1" indent="-742950" eaLnBrk="1" hangingPunct="1">
              <a:lnSpc>
                <a:spcPct val="90000"/>
              </a:lnSpc>
              <a:buFontTx/>
              <a:buAutoNum type="alphaLcParenR"/>
              <a:defRPr/>
            </a:pPr>
            <a:endParaRPr lang="en-CA" dirty="0" smtClean="0"/>
          </a:p>
          <a:p>
            <a:pPr marL="1143000" lvl="1" indent="-742950" eaLnBrk="1" hangingPunct="1">
              <a:lnSpc>
                <a:spcPct val="90000"/>
              </a:lnSpc>
              <a:buFontTx/>
              <a:buAutoNum type="alphaLcParenR"/>
              <a:defRPr/>
            </a:pPr>
            <a:endParaRPr lang="en-CA" dirty="0" smtClean="0"/>
          </a:p>
          <a:p>
            <a:pPr marL="742950" indent="-742950" eaLnBrk="1" hangingPunct="1">
              <a:lnSpc>
                <a:spcPct val="90000"/>
              </a:lnSpc>
              <a:buFontTx/>
              <a:buAutoNum type="arabicParenR"/>
              <a:defRPr/>
            </a:pPr>
            <a:endParaRPr lang="en-CA" b="1" u="sng" dirty="0" smtClean="0">
              <a:solidFill>
                <a:srgbClr val="FF9900"/>
              </a:solidFill>
            </a:endParaRPr>
          </a:p>
          <a:p>
            <a:pPr marL="685800" indent="-685800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marL="685800" indent="-685800" eaLnBrk="1" hangingPunct="1">
              <a:lnSpc>
                <a:spcPct val="90000"/>
              </a:lnSpc>
              <a:defRPr/>
            </a:pPr>
            <a:endParaRPr lang="en-US" sz="3200" dirty="0" smtClean="0"/>
          </a:p>
          <a:p>
            <a:pPr marL="2514600" lvl="4" indent="-685800" eaLnBrk="1" hangingPunct="1">
              <a:lnSpc>
                <a:spcPct val="90000"/>
              </a:lnSpc>
              <a:defRPr/>
            </a:pPr>
            <a:endParaRPr lang="en-US" sz="3200" dirty="0" smtClean="0"/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0" y="304800"/>
            <a:ext cx="9067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Steps to Finding Substitution and Income Effects: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31932B-6715-4DDA-BE3A-AFD4C93A806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CA" altLang="en-US" sz="1400"/>
          </a:p>
        </p:txBody>
      </p:sp>
      <p:sp>
        <p:nvSpPr>
          <p:cNvPr id="19865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n-US" sz="2800" u="sng" dirty="0">
                <a:cs typeface="Arial" charset="0"/>
              </a:rPr>
              <a:t>Substitution and Income Effect Example:</a:t>
            </a:r>
          </a:p>
          <a:p>
            <a:pPr marL="457200" indent="-457200" algn="ctr">
              <a:defRPr/>
            </a:pPr>
            <a:endParaRPr lang="en-US" sz="2800" dirty="0" smtClean="0">
              <a:cs typeface="Arial" charset="0"/>
            </a:endParaRPr>
          </a:p>
          <a:p>
            <a:pPr marL="457200" indent="-457200" algn="ctr">
              <a:defRPr/>
            </a:pPr>
            <a:endParaRPr lang="en-US" sz="2800" dirty="0">
              <a:cs typeface="Arial" charset="0"/>
            </a:endParaRPr>
          </a:p>
          <a:p>
            <a:pPr marL="457200" indent="-457200" algn="ctr">
              <a:defRPr/>
            </a:pPr>
            <a:r>
              <a:rPr lang="en-US" sz="2800" dirty="0" smtClean="0">
                <a:cs typeface="Arial" charset="0"/>
              </a:rPr>
              <a:t>  </a:t>
            </a:r>
            <a:r>
              <a:rPr lang="en-US" sz="2800" dirty="0">
                <a:cs typeface="Arial" charset="0"/>
              </a:rPr>
              <a:t>	</a:t>
            </a:r>
          </a:p>
          <a:p>
            <a:pPr marL="457200" indent="-457200">
              <a:defRPr/>
            </a:pPr>
            <a:r>
              <a:rPr lang="en-US" sz="2800" dirty="0">
                <a:cs typeface="Arial" charset="0"/>
              </a:rPr>
              <a:t>			</a:t>
            </a:r>
            <a:endParaRPr lang="en-US" sz="2800" dirty="0" smtClean="0">
              <a:cs typeface="Arial" charset="0"/>
            </a:endParaRPr>
          </a:p>
          <a:p>
            <a:pPr marL="457200" indent="-457200">
              <a:defRPr/>
            </a:pPr>
            <a:endParaRPr lang="en-US" sz="2800" dirty="0">
              <a:cs typeface="Arial" charset="0"/>
            </a:endParaRPr>
          </a:p>
          <a:p>
            <a:pPr marL="457200" indent="-457200">
              <a:defRPr/>
            </a:pPr>
            <a:endParaRPr lang="en-US" sz="2800" dirty="0">
              <a:cs typeface="Arial" charset="0"/>
            </a:endParaRPr>
          </a:p>
          <a:p>
            <a:pPr marL="914400" lvl="1" indent="-457200">
              <a:buFontTx/>
              <a:buAutoNum type="arabicPeriod"/>
              <a:defRPr/>
            </a:pPr>
            <a:r>
              <a:rPr lang="en-US" sz="2800" dirty="0">
                <a:cs typeface="Arial" charset="0"/>
              </a:rPr>
              <a:t>Suppose that </a:t>
            </a:r>
            <a:r>
              <a:rPr lang="en-US" sz="2800" dirty="0" err="1">
                <a:cs typeface="Arial" charset="0"/>
              </a:rPr>
              <a:t>P</a:t>
            </a:r>
            <a:r>
              <a:rPr lang="en-US" sz="2800" baseline="-25000" dirty="0" err="1">
                <a:cs typeface="Arial" charset="0"/>
              </a:rPr>
              <a:t>x</a:t>
            </a:r>
            <a:r>
              <a:rPr lang="en-US" sz="2800" dirty="0">
                <a:cs typeface="Arial" charset="0"/>
              </a:rPr>
              <a:t> = $0.50.  What is the (initial) optimal consumption basket?</a:t>
            </a:r>
            <a:endParaRPr lang="en-GB" sz="2800" dirty="0">
              <a:cs typeface="Arial" charset="0"/>
            </a:endParaRPr>
          </a:p>
          <a:p>
            <a:pPr marL="1371600" lvl="2" indent="-457200" algn="ctr">
              <a:defRPr/>
            </a:pPr>
            <a:endParaRPr lang="en-US" sz="2800" dirty="0">
              <a:cs typeface="Arial" charset="0"/>
            </a:endParaRPr>
          </a:p>
          <a:p>
            <a:pPr marL="2743200" lvl="5" indent="-457200" eaLnBrk="0" hangingPunct="0">
              <a:defRPr/>
            </a:pPr>
            <a:r>
              <a:rPr lang="en-US" sz="2800" b="1" dirty="0">
                <a:cs typeface="Arial" charset="0"/>
              </a:rPr>
              <a:t>Tangency Condition:</a:t>
            </a:r>
            <a:r>
              <a:rPr lang="en-US" sz="2800" dirty="0">
                <a:cs typeface="Arial" charset="0"/>
              </a:rPr>
              <a:t>  </a:t>
            </a:r>
          </a:p>
          <a:p>
            <a:pPr marL="1371600" lvl="2" indent="-457200" algn="ctr">
              <a:defRPr/>
            </a:pPr>
            <a:endParaRPr lang="en-US" sz="2800" dirty="0">
              <a:cs typeface="Arial" charset="0"/>
            </a:endParaRPr>
          </a:p>
          <a:p>
            <a:pPr marL="1371600" lvl="2" indent="-457200">
              <a:defRPr/>
            </a:pPr>
            <a:endParaRPr lang="en-US" sz="2800" dirty="0">
              <a:cs typeface="Arial" charset="0"/>
            </a:endParaRPr>
          </a:p>
          <a:p>
            <a:pPr marL="457200" indent="-457200">
              <a:defRPr/>
            </a:pPr>
            <a:endParaRPr lang="en-US" sz="2800" b="1" dirty="0">
              <a:cs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590800" y="914400"/>
                <a:ext cx="3571298" cy="17905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𝑀𝑈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𝑀𝑈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$1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=$10</m:t>
                      </m:r>
                    </m:oMath>
                  </m:oMathPara>
                </a14:m>
                <a:endParaRPr lang="en-US" sz="2800" b="0" dirty="0" smtClean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914400"/>
                <a:ext cx="3571298" cy="179055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572478" y="4888115"/>
                <a:ext cx="1607942" cy="181748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CA" sz="2800" dirty="0" smtClean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2478" y="4888115"/>
                <a:ext cx="1607942" cy="181748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86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86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86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86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052A35-683C-4E9F-8555-3518F2B5584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CA" altLang="en-US" sz="1400"/>
          </a:p>
        </p:txBody>
      </p:sp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304800" y="500063"/>
            <a:ext cx="8690199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684463" algn="l"/>
              </a:tabLs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684463" algn="l"/>
              </a:tabLs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tabLst>
                <a:tab pos="2684463" algn="l"/>
              </a:tabLs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684463" algn="l"/>
              </a:tabLs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684463" algn="l"/>
              </a:tabLs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84463" algn="l"/>
              </a:tabLs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84463" algn="l"/>
              </a:tabLs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84463" algn="l"/>
              </a:tabLs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84463" algn="l"/>
              </a:tabLst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63538" lvl="2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ahoma" panose="020B0604030504040204" pitchFamily="34" charset="0"/>
              </a:rPr>
              <a:t>Solving</a:t>
            </a:r>
            <a:r>
              <a:rPr lang="en-US" altLang="en-US" sz="2800" dirty="0">
                <a:latin typeface="Tahoma" panose="020B0604030504040204" pitchFamily="34" charset="0"/>
              </a:rPr>
              <a:t> for x</a:t>
            </a:r>
            <a:r>
              <a:rPr lang="en-US" altLang="en-US" sz="2800" dirty="0" smtClean="0">
                <a:latin typeface="Tahoma" panose="020B0604030504040204" pitchFamily="34" charset="0"/>
              </a:rPr>
              <a:t>:</a:t>
            </a:r>
          </a:p>
          <a:p>
            <a:pPr marL="363538" lvl="2"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latin typeface="Tahoma" panose="020B0604030504040204" pitchFamily="34" charset="0"/>
              </a:rPr>
              <a:t>(Demand function)</a:t>
            </a:r>
            <a:endParaRPr lang="en-US" altLang="en-US" sz="28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                	</a:t>
            </a:r>
            <a:endParaRPr lang="en-US" altLang="en-US" sz="2800" dirty="0" smtClean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 dirty="0" smtClean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ahoma" panose="020B0604030504040204" pitchFamily="34" charset="0"/>
              </a:rPr>
              <a:t>Substituting, </a:t>
            </a:r>
            <a:r>
              <a:rPr lang="en-US" altLang="en-US" sz="2800" b="1" dirty="0" err="1">
                <a:latin typeface="Tahoma" panose="020B0604030504040204" pitchFamily="34" charset="0"/>
              </a:rPr>
              <a:t>x</a:t>
            </a:r>
            <a:r>
              <a:rPr lang="en-US" altLang="en-US" sz="2800" b="1" baseline="-25000" dirty="0" err="1">
                <a:latin typeface="Tahoma" panose="020B0604030504040204" pitchFamily="34" charset="0"/>
              </a:rPr>
              <a:t>A</a:t>
            </a:r>
            <a:r>
              <a:rPr lang="en-US" altLang="en-US" sz="2800" b="1" dirty="0">
                <a:latin typeface="Tahoma" panose="020B0604030504040204" pitchFamily="34" charset="0"/>
              </a:rPr>
              <a:t> = 4 into the budget constraint: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Tahoma" panose="020B0604030504040204" pitchFamily="34" charset="0"/>
              </a:rPr>
              <a:t>P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x</a:t>
            </a:r>
            <a:r>
              <a:rPr lang="en-US" altLang="en-US" sz="2800" dirty="0" err="1">
                <a:latin typeface="Tahoma" panose="020B0604030504040204" pitchFamily="34" charset="0"/>
              </a:rPr>
              <a:t>x</a:t>
            </a:r>
            <a:r>
              <a:rPr lang="en-US" altLang="en-US" sz="2800" dirty="0">
                <a:latin typeface="Tahoma" panose="020B0604030504040204" pitchFamily="34" charset="0"/>
              </a:rPr>
              <a:t> + </a:t>
            </a:r>
            <a:r>
              <a:rPr lang="en-US" altLang="en-US" sz="2800" dirty="0" err="1">
                <a:latin typeface="Tahoma" panose="020B0604030504040204" pitchFamily="34" charset="0"/>
              </a:rPr>
              <a:t>P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y</a:t>
            </a:r>
            <a:r>
              <a:rPr lang="en-US" altLang="en-US" sz="2800" dirty="0" err="1">
                <a:latin typeface="Tahoma" panose="020B0604030504040204" pitchFamily="34" charset="0"/>
              </a:rPr>
              <a:t>y</a:t>
            </a:r>
            <a:r>
              <a:rPr lang="en-US" altLang="en-US" sz="2800" dirty="0">
                <a:latin typeface="Tahoma" panose="020B0604030504040204" pitchFamily="34" charset="0"/>
              </a:rPr>
              <a:t> = 10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0.5(4) + (1)y = 10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Tahoma" panose="020B0604030504040204" pitchFamily="34" charset="0"/>
              </a:rPr>
              <a:t>y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A</a:t>
            </a:r>
            <a:r>
              <a:rPr lang="en-US" altLang="en-US" sz="2800" dirty="0">
                <a:latin typeface="Tahoma" panose="020B0604030504040204" pitchFamily="34" charset="0"/>
              </a:rPr>
              <a:t> = 8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845928" y="322244"/>
                <a:ext cx="1607942" cy="22445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CA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(0.5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CA" sz="28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5928" y="322244"/>
                <a:ext cx="1607942" cy="22445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526354" y="4711072"/>
                <a:ext cx="2247089" cy="13022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b="0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6354" y="4711072"/>
                <a:ext cx="2247089" cy="13022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96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96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96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96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96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96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96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96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8889D4-962E-4129-85DA-6D087DDEFDE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CA" altLang="en-US" sz="1400"/>
          </a:p>
        </p:txBody>
      </p:sp>
      <p:sp>
        <p:nvSpPr>
          <p:cNvPr id="200706" name="Text Box 2"/>
          <p:cNvSpPr txBox="1">
            <a:spLocks noChangeArrowheads="1"/>
          </p:cNvSpPr>
          <p:nvPr/>
        </p:nvSpPr>
        <p:spPr bwMode="auto">
          <a:xfrm>
            <a:off x="0" y="0"/>
            <a:ext cx="7391400" cy="677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2) </a:t>
            </a:r>
            <a:r>
              <a:rPr lang="en-US" altLang="en-US" sz="2800" i="1" dirty="0">
                <a:latin typeface="Tahoma" panose="020B0604030504040204" pitchFamily="34" charset="0"/>
              </a:rPr>
              <a:t>Suppose that </a:t>
            </a:r>
            <a:r>
              <a:rPr lang="en-US" altLang="en-US" sz="2800" i="1" dirty="0" smtClean="0">
                <a:latin typeface="Tahoma" panose="020B0604030504040204" pitchFamily="34" charset="0"/>
              </a:rPr>
              <a:t>price decreases to </a:t>
            </a:r>
            <a:br>
              <a:rPr lang="en-US" altLang="en-US" sz="2800" i="1" dirty="0" smtClean="0">
                <a:latin typeface="Tahoma" panose="020B0604030504040204" pitchFamily="34" charset="0"/>
              </a:rPr>
            </a:br>
            <a:r>
              <a:rPr lang="en-US" altLang="en-US" sz="2800" dirty="0" err="1" smtClean="0">
                <a:latin typeface="Tahoma" panose="020B0604030504040204" pitchFamily="34" charset="0"/>
              </a:rPr>
              <a:t>P</a:t>
            </a:r>
            <a:r>
              <a:rPr lang="en-US" altLang="en-US" sz="2800" baseline="-25000" dirty="0" err="1" smtClean="0">
                <a:latin typeface="Tahoma" panose="020B0604030504040204" pitchFamily="34" charset="0"/>
              </a:rPr>
              <a:t>x</a:t>
            </a:r>
            <a:r>
              <a:rPr lang="en-US" altLang="en-US" sz="2800" i="1" dirty="0" smtClean="0">
                <a:latin typeface="Tahoma" panose="020B0604030504040204" pitchFamily="34" charset="0"/>
              </a:rPr>
              <a:t> </a:t>
            </a:r>
            <a:r>
              <a:rPr lang="en-US" altLang="en-US" sz="2800" i="1" dirty="0">
                <a:latin typeface="Tahoma" panose="020B0604030504040204" pitchFamily="34" charset="0"/>
              </a:rPr>
              <a:t>= $0.20.  What is the (final) optimal consumption basket?</a:t>
            </a:r>
          </a:p>
          <a:p>
            <a:pPr lvl="2" algn="ctr">
              <a:spcBef>
                <a:spcPct val="0"/>
              </a:spcBef>
              <a:buFontTx/>
              <a:buNone/>
            </a:pPr>
            <a:endParaRPr lang="en-US" altLang="en-US" sz="28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 Using the demand </a:t>
            </a:r>
            <a:r>
              <a:rPr lang="en-US" altLang="en-US" sz="2800" dirty="0" smtClean="0">
                <a:latin typeface="Tahoma" panose="020B0604030504040204" pitchFamily="34" charset="0"/>
              </a:rPr>
              <a:t>function above </a:t>
            </a:r>
            <a:endParaRPr lang="en-US" altLang="en-US" sz="28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		</a:t>
            </a:r>
            <a:endParaRPr lang="en-US" altLang="en-US" sz="2800" dirty="0" smtClean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 dirty="0" smtClean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 dirty="0" smtClean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endParaRPr lang="en-CA" altLang="en-US" sz="2800" dirty="0">
              <a:latin typeface="Tahoma" panose="020B0604030504040204" pitchFamily="34" charset="0"/>
            </a:endParaRPr>
          </a:p>
          <a:p>
            <a:pPr marL="363538" lvl="2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	</a:t>
            </a:r>
            <a:r>
              <a:rPr lang="en-US" altLang="en-US" sz="2800" dirty="0" err="1">
                <a:latin typeface="Tahoma" panose="020B0604030504040204" pitchFamily="34" charset="0"/>
              </a:rPr>
              <a:t>P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x</a:t>
            </a:r>
            <a:r>
              <a:rPr lang="en-US" altLang="en-US" sz="2800" dirty="0" err="1">
                <a:latin typeface="Tahoma" panose="020B0604030504040204" pitchFamily="34" charset="0"/>
              </a:rPr>
              <a:t>x</a:t>
            </a:r>
            <a:r>
              <a:rPr lang="en-US" altLang="en-US" sz="2800" dirty="0">
                <a:latin typeface="Tahoma" panose="020B0604030504040204" pitchFamily="34" charset="0"/>
              </a:rPr>
              <a:t> + </a:t>
            </a:r>
            <a:r>
              <a:rPr lang="en-US" altLang="en-US" sz="2800" dirty="0" err="1">
                <a:latin typeface="Tahoma" panose="020B0604030504040204" pitchFamily="34" charset="0"/>
              </a:rPr>
              <a:t>P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y</a:t>
            </a:r>
            <a:r>
              <a:rPr lang="en-US" altLang="en-US" sz="2800" dirty="0" err="1">
                <a:latin typeface="Tahoma" panose="020B0604030504040204" pitchFamily="34" charset="0"/>
              </a:rPr>
              <a:t>y</a:t>
            </a:r>
            <a:r>
              <a:rPr lang="en-US" altLang="en-US" sz="2800" dirty="0">
                <a:latin typeface="Tahoma" panose="020B0604030504040204" pitchFamily="34" charset="0"/>
              </a:rPr>
              <a:t> = 10</a:t>
            </a:r>
          </a:p>
          <a:p>
            <a:pPr marL="363538" lvl="2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	0.2(25) + (1)y = 10</a:t>
            </a:r>
          </a:p>
          <a:p>
            <a:pPr marL="363538" lvl="2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	</a:t>
            </a:r>
            <a:r>
              <a:rPr lang="en-US" altLang="en-US" sz="2800" dirty="0" err="1" smtClean="0">
                <a:latin typeface="Tahoma" panose="020B0604030504040204" pitchFamily="34" charset="0"/>
              </a:rPr>
              <a:t>y</a:t>
            </a:r>
            <a:r>
              <a:rPr lang="en-US" altLang="en-US" sz="2800" baseline="-25000" dirty="0" err="1" smtClean="0">
                <a:latin typeface="Tahoma" panose="020B0604030504040204" pitchFamily="34" charset="0"/>
              </a:rPr>
              <a:t>C</a:t>
            </a:r>
            <a:r>
              <a:rPr lang="en-US" altLang="en-US" sz="2800" dirty="0" smtClean="0">
                <a:latin typeface="Tahoma" panose="020B0604030504040204" pitchFamily="34" charset="0"/>
              </a:rPr>
              <a:t> </a:t>
            </a:r>
            <a:r>
              <a:rPr lang="en-US" altLang="en-US" sz="2800" dirty="0">
                <a:latin typeface="Tahoma" panose="020B0604030504040204" pitchFamily="34" charset="0"/>
              </a:rPr>
              <a:t>=5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 dirty="0">
              <a:latin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993366" y="2209800"/>
                <a:ext cx="1607942" cy="22445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CA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(0.2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CA" sz="28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3366" y="2209800"/>
                <a:ext cx="1607942" cy="22445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936048" y="4702880"/>
                <a:ext cx="2455352" cy="13569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b="0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6048" y="4702880"/>
                <a:ext cx="2455352" cy="13569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0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0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07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07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07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07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07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07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C7AC167-DAF8-4470-BE2D-E560406C3B9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CA" altLang="en-US" sz="1400"/>
          </a:p>
        </p:txBody>
      </p:sp>
      <p:sp>
        <p:nvSpPr>
          <p:cNvPr id="46083" name="Text Box 2"/>
          <p:cNvSpPr txBox="1">
            <a:spLocks noChangeArrowheads="1"/>
          </p:cNvSpPr>
          <p:nvPr/>
        </p:nvSpPr>
        <p:spPr bwMode="auto">
          <a:xfrm>
            <a:off x="0" y="0"/>
            <a:ext cx="8610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3)   What are the substitution and income effects that result from the decline in P</a:t>
            </a:r>
            <a:r>
              <a:rPr lang="en-US" altLang="en-US" sz="2800" baseline="-25000">
                <a:latin typeface="Tahoma" panose="020B0604030504040204" pitchFamily="34" charset="0"/>
              </a:rPr>
              <a:t>x</a:t>
            </a:r>
            <a:r>
              <a:rPr lang="en-US" altLang="en-US" sz="2800">
                <a:latin typeface="Tahoma" panose="020B0604030504040204" pitchFamily="34" charset="0"/>
              </a:rPr>
              <a:t>?</a:t>
            </a:r>
            <a:endParaRPr lang="en-US" altLang="en-US" sz="2800" b="1" i="1">
              <a:latin typeface="Times New Roman" panose="02020603050405020304" pitchFamily="18" charset="0"/>
            </a:endParaRPr>
          </a:p>
        </p:txBody>
      </p:sp>
      <p:sp>
        <p:nvSpPr>
          <p:cNvPr id="201731" name="Text Box 3"/>
          <p:cNvSpPr txBox="1">
            <a:spLocks noChangeArrowheads="1"/>
          </p:cNvSpPr>
          <p:nvPr/>
        </p:nvSpPr>
        <p:spPr bwMode="auto">
          <a:xfrm>
            <a:off x="0" y="990600"/>
            <a:ext cx="8001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>
                <a:cs typeface="Arial" charset="0"/>
              </a:rPr>
              <a:t>Decomposition basket (New Prices, Old Utility) </a:t>
            </a:r>
          </a:p>
          <a:p>
            <a:pPr lvl="2" algn="ctr">
              <a:defRPr/>
            </a:pPr>
            <a:r>
              <a:rPr lang="en-US" sz="1600" dirty="0">
                <a:cs typeface="Arial" charset="0"/>
              </a:rPr>
              <a:t>  </a:t>
            </a:r>
          </a:p>
          <a:p>
            <a:pPr marL="0" lvl="2">
              <a:defRPr/>
            </a:pPr>
            <a:r>
              <a:rPr lang="en-US" sz="2800" dirty="0">
                <a:cs typeface="Arial" charset="0"/>
              </a:rPr>
              <a:t>   </a:t>
            </a:r>
            <a:r>
              <a:rPr lang="en-US" sz="2800" dirty="0" smtClean="0">
                <a:cs typeface="Arial" charset="0"/>
              </a:rPr>
              <a:t>Tangency</a:t>
            </a:r>
            <a:r>
              <a:rPr lang="en-US" sz="2800" dirty="0">
                <a:cs typeface="Arial" charset="0"/>
              </a:rPr>
              <a:t>:</a:t>
            </a:r>
          </a:p>
          <a:p>
            <a:pPr marL="0" lvl="2">
              <a:defRPr/>
            </a:pPr>
            <a:r>
              <a:rPr lang="en-US" sz="2800" dirty="0">
                <a:cs typeface="Arial" charset="0"/>
              </a:rPr>
              <a:t>   </a:t>
            </a:r>
          </a:p>
        </p:txBody>
      </p:sp>
      <p:sp>
        <p:nvSpPr>
          <p:cNvPr id="201733" name="Text Box 5"/>
          <p:cNvSpPr txBox="1">
            <a:spLocks noChangeArrowheads="1"/>
          </p:cNvSpPr>
          <p:nvPr/>
        </p:nvSpPr>
        <p:spPr bwMode="auto">
          <a:xfrm>
            <a:off x="381000" y="4648200"/>
            <a:ext cx="838200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Substitution Effect: </a:t>
            </a:r>
            <a:r>
              <a:rPr lang="en-US" altLang="en-US" sz="2800" dirty="0" err="1">
                <a:latin typeface="Tahoma" panose="020B0604030504040204" pitchFamily="34" charset="0"/>
              </a:rPr>
              <a:t>x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B</a:t>
            </a:r>
            <a:r>
              <a:rPr lang="en-US" altLang="en-US" sz="2800" dirty="0" err="1">
                <a:latin typeface="Tahoma" panose="020B0604030504040204" pitchFamily="34" charset="0"/>
              </a:rPr>
              <a:t>-x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A</a:t>
            </a:r>
            <a:r>
              <a:rPr lang="en-US" altLang="en-US" sz="2800" dirty="0">
                <a:latin typeface="Tahoma" panose="020B0604030504040204" pitchFamily="34" charset="0"/>
              </a:rPr>
              <a:t> = 25 - 4 = </a:t>
            </a:r>
            <a:r>
              <a:rPr lang="en-US" altLang="en-US" sz="2800" b="1" dirty="0">
                <a:latin typeface="Tahoma" panose="020B0604030504040204" pitchFamily="34" charset="0"/>
              </a:rPr>
              <a:t>21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Income Effect: </a:t>
            </a:r>
            <a:r>
              <a:rPr lang="en-US" altLang="en-US" sz="2800" dirty="0" err="1">
                <a:latin typeface="Tahoma" panose="020B0604030504040204" pitchFamily="34" charset="0"/>
              </a:rPr>
              <a:t>x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C</a:t>
            </a:r>
            <a:r>
              <a:rPr lang="en-US" altLang="en-US" sz="2800" dirty="0" err="1">
                <a:latin typeface="Tahoma" panose="020B0604030504040204" pitchFamily="34" charset="0"/>
              </a:rPr>
              <a:t>-x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B</a:t>
            </a:r>
            <a:r>
              <a:rPr lang="en-US" altLang="en-US" sz="2800" dirty="0">
                <a:latin typeface="Tahoma" panose="020B0604030504040204" pitchFamily="34" charset="0"/>
              </a:rPr>
              <a:t> = 25 - 25 = </a:t>
            </a:r>
            <a:r>
              <a:rPr lang="en-US" altLang="en-US" sz="2800" b="1" dirty="0" smtClean="0">
                <a:latin typeface="Tahoma" panose="020B0604030504040204" pitchFamily="34" charset="0"/>
              </a:rPr>
              <a:t>0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600" b="1" dirty="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latin typeface="Tahoma" panose="020B0604030504040204" pitchFamily="34" charset="0"/>
              </a:rPr>
              <a:t>(Note: only a specific utility function has zero income effect: quasi-linear utility)</a:t>
            </a:r>
            <a:endParaRPr lang="en-US" altLang="en-US" sz="2800" b="1" dirty="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 dirty="0">
              <a:latin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78058" y="2286000"/>
                <a:ext cx="1607942" cy="224837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.2</m:t>
                          </m:r>
                        </m:num>
                        <m:den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CA" sz="28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CA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058" y="2286000"/>
                <a:ext cx="1607942" cy="224837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724400" y="2286000"/>
                <a:ext cx="2336730" cy="16194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b="0" dirty="0" smtClean="0"/>
              </a:p>
              <a:p>
                <a:r>
                  <a:rPr lang="en-US" sz="2800" b="0" dirty="0" smtClean="0"/>
                  <a:t>12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sz="2800" b="0" dirty="0" smtClean="0"/>
              </a:p>
              <a:p>
                <a:pPr algn="ctr"/>
                <a:r>
                  <a:rPr lang="en-US" sz="2800" b="0" dirty="0" smtClean="0"/>
                  <a:t>2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endParaRPr lang="en-US" sz="2800" b="0" dirty="0" smtClean="0"/>
              </a:p>
              <a:p>
                <a:endParaRPr lang="en-US" b="0" dirty="0" smtClean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286000"/>
                <a:ext cx="2336730" cy="1619418"/>
              </a:xfrm>
              <a:prstGeom prst="rect">
                <a:avLst/>
              </a:prstGeom>
              <a:blipFill rotWithShape="0">
                <a:blip r:embed="rId3"/>
                <a:stretch>
                  <a:fillRect l="-913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1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1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1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17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17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17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17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autoUpdateAnimBg="0"/>
      <p:bldP spid="2" grpId="0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287DDC-71B2-4410-AE80-C7117B46CE8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CA" altLang="en-US" sz="1400"/>
          </a:p>
        </p:txBody>
      </p:sp>
      <p:sp>
        <p:nvSpPr>
          <p:cNvPr id="202754" name="Text Box 2"/>
          <p:cNvSpPr txBox="1">
            <a:spLocks noChangeArrowheads="1"/>
          </p:cNvSpPr>
          <p:nvPr/>
        </p:nvSpPr>
        <p:spPr bwMode="auto">
          <a:xfrm>
            <a:off x="0" y="1295400"/>
            <a:ext cx="9144000" cy="576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If a good is so inferior that the net effect of a price  </a:t>
            </a:r>
            <a:r>
              <a:rPr lang="en-US" altLang="en-US" sz="2800" i="1">
                <a:latin typeface="Tahoma" panose="020B0604030504040204" pitchFamily="34" charset="0"/>
              </a:rPr>
              <a:t>decrease</a:t>
            </a:r>
            <a:r>
              <a:rPr lang="en-US" altLang="en-US" sz="2800">
                <a:latin typeface="Tahoma" panose="020B0604030504040204" pitchFamily="34" charset="0"/>
              </a:rPr>
              <a:t> of good x, all else constant, is a </a:t>
            </a:r>
            <a:r>
              <a:rPr lang="en-US" altLang="en-US" sz="2800" i="1">
                <a:latin typeface="Tahoma" panose="020B0604030504040204" pitchFamily="34" charset="0"/>
              </a:rPr>
              <a:t>decrease</a:t>
            </a:r>
            <a:r>
              <a:rPr lang="en-US" altLang="en-US" sz="2800">
                <a:latin typeface="Tahoma" panose="020B0604030504040204" pitchFamily="34" charset="0"/>
              </a:rPr>
              <a:t> in consumption of good x, good x is a </a:t>
            </a:r>
            <a:r>
              <a:rPr lang="en-US" altLang="en-US" sz="2800" b="1">
                <a:latin typeface="Tahoma" panose="020B0604030504040204" pitchFamily="34" charset="0"/>
              </a:rPr>
              <a:t>Giffen good</a:t>
            </a:r>
            <a:r>
              <a:rPr lang="en-US" altLang="en-US" sz="2800">
                <a:latin typeface="Tahoma" panose="020B060403050404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>
                <a:latin typeface="Tahoma" panose="020B0604030504040204" pitchFamily="34" charset="0"/>
              </a:rPr>
              <a:t>For Giffen goods, demand does not slope down.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>
                <a:latin typeface="Tahoma" panose="020B0604030504040204" pitchFamily="34" charset="0"/>
              </a:rPr>
              <a:t>When might an income effect be large enough to offset the substitution effect?  The good would have to represent a very large proportion of the budget. (Some economists debate the existence of Giffen Goods)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47108" name="Text Box 3"/>
          <p:cNvSpPr txBox="1">
            <a:spLocks noChangeArrowheads="1"/>
          </p:cNvSpPr>
          <p:nvPr/>
        </p:nvSpPr>
        <p:spPr bwMode="auto">
          <a:xfrm>
            <a:off x="838200" y="54102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0" y="304800"/>
            <a:ext cx="9067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Giffen Goods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2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2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27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4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168ECCD-9FA0-4F3F-B78E-C2BAB259E62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CA" altLang="en-US" sz="1400"/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371600" y="304800"/>
            <a:ext cx="754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Example:</a:t>
            </a:r>
            <a:r>
              <a:rPr lang="en-US" altLang="en-US" sz="2800" b="1">
                <a:latin typeface="Times New Roman" panose="02020603050405020304" pitchFamily="18" charset="0"/>
              </a:rPr>
              <a:t>  Giffen Good:  Income and Substitution Effects</a:t>
            </a:r>
          </a:p>
        </p:txBody>
      </p:sp>
      <p:sp>
        <p:nvSpPr>
          <p:cNvPr id="48132" name="Line 3"/>
          <p:cNvSpPr>
            <a:spLocks noChangeShapeType="1"/>
          </p:cNvSpPr>
          <p:nvPr/>
        </p:nvSpPr>
        <p:spPr bwMode="auto">
          <a:xfrm>
            <a:off x="533400" y="5867400"/>
            <a:ext cx="601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33" name="Line 4"/>
          <p:cNvSpPr>
            <a:spLocks noChangeShapeType="1"/>
          </p:cNvSpPr>
          <p:nvPr/>
        </p:nvSpPr>
        <p:spPr bwMode="auto">
          <a:xfrm flipV="1">
            <a:off x="533400" y="5334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34" name="Text Box 5"/>
          <p:cNvSpPr txBox="1">
            <a:spLocks noChangeArrowheads="1"/>
          </p:cNvSpPr>
          <p:nvPr/>
        </p:nvSpPr>
        <p:spPr bwMode="auto">
          <a:xfrm>
            <a:off x="228600" y="5791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6613525" y="57562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48136" name="Text Box 7"/>
          <p:cNvSpPr txBox="1">
            <a:spLocks noChangeArrowheads="1"/>
          </p:cNvSpPr>
          <p:nvPr/>
        </p:nvSpPr>
        <p:spPr bwMode="auto">
          <a:xfrm>
            <a:off x="0" y="1524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48137" name="Line 8"/>
          <p:cNvSpPr>
            <a:spLocks noChangeShapeType="1"/>
          </p:cNvSpPr>
          <p:nvPr/>
        </p:nvSpPr>
        <p:spPr bwMode="auto">
          <a:xfrm>
            <a:off x="533400" y="1981200"/>
            <a:ext cx="38862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38" name="Line 9"/>
          <p:cNvSpPr>
            <a:spLocks noChangeShapeType="1"/>
          </p:cNvSpPr>
          <p:nvPr/>
        </p:nvSpPr>
        <p:spPr bwMode="auto">
          <a:xfrm>
            <a:off x="533400" y="1981200"/>
            <a:ext cx="7467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39" name="Line 10"/>
          <p:cNvSpPr>
            <a:spLocks noChangeShapeType="1"/>
          </p:cNvSpPr>
          <p:nvPr/>
        </p:nvSpPr>
        <p:spPr bwMode="auto">
          <a:xfrm>
            <a:off x="533400" y="2895600"/>
            <a:ext cx="56388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40" name="Arc 11"/>
          <p:cNvSpPr>
            <a:spLocks/>
          </p:cNvSpPr>
          <p:nvPr/>
        </p:nvSpPr>
        <p:spPr bwMode="auto">
          <a:xfrm rot="-600000">
            <a:off x="1489075" y="-157163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41" name="Text Box 12"/>
          <p:cNvSpPr txBox="1">
            <a:spLocks noChangeArrowheads="1"/>
          </p:cNvSpPr>
          <p:nvPr/>
        </p:nvSpPr>
        <p:spPr bwMode="auto">
          <a:xfrm>
            <a:off x="2058988" y="3276600"/>
            <a:ext cx="3794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8142" name="Text Box 13"/>
          <p:cNvSpPr txBox="1">
            <a:spLocks noChangeArrowheads="1"/>
          </p:cNvSpPr>
          <p:nvPr/>
        </p:nvSpPr>
        <p:spPr bwMode="auto">
          <a:xfrm>
            <a:off x="3336925" y="4038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8143" name="Text Box 14"/>
          <p:cNvSpPr txBox="1">
            <a:spLocks noChangeArrowheads="1"/>
          </p:cNvSpPr>
          <p:nvPr/>
        </p:nvSpPr>
        <p:spPr bwMode="auto">
          <a:xfrm>
            <a:off x="2185988" y="32004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48144" name="Text Box 15"/>
          <p:cNvSpPr txBox="1">
            <a:spLocks noChangeArrowheads="1"/>
          </p:cNvSpPr>
          <p:nvPr/>
        </p:nvSpPr>
        <p:spPr bwMode="auto">
          <a:xfrm>
            <a:off x="3581400" y="4038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1736725" y="2209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1828800" y="1905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4479925" y="4613275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4114800" y="32004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03797" name="Line 21"/>
          <p:cNvSpPr>
            <a:spLocks noChangeShapeType="1"/>
          </p:cNvSpPr>
          <p:nvPr/>
        </p:nvSpPr>
        <p:spPr bwMode="auto">
          <a:xfrm>
            <a:off x="2286000" y="36576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3798" name="Line 22"/>
          <p:cNvSpPr>
            <a:spLocks noChangeShapeType="1"/>
          </p:cNvSpPr>
          <p:nvPr/>
        </p:nvSpPr>
        <p:spPr bwMode="auto">
          <a:xfrm>
            <a:off x="3581400" y="4495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3799" name="Line 23"/>
          <p:cNvSpPr>
            <a:spLocks noChangeShapeType="1"/>
          </p:cNvSpPr>
          <p:nvPr/>
        </p:nvSpPr>
        <p:spPr bwMode="auto">
          <a:xfrm>
            <a:off x="1905000" y="2667000"/>
            <a:ext cx="0" cy="3159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52" name="Text Box 24"/>
          <p:cNvSpPr txBox="1">
            <a:spLocks noChangeArrowheads="1"/>
          </p:cNvSpPr>
          <p:nvPr/>
        </p:nvSpPr>
        <p:spPr bwMode="auto">
          <a:xfrm>
            <a:off x="3352800" y="59436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 flipH="1">
            <a:off x="1295400" y="16764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1584325" y="1108075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 flipH="1">
            <a:off x="4191000" y="3505200"/>
            <a:ext cx="1981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5943600" y="27432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9965" name="Text Box 30"/>
          <p:cNvSpPr txBox="1">
            <a:spLocks noChangeArrowheads="1"/>
          </p:cNvSpPr>
          <p:nvPr/>
        </p:nvSpPr>
        <p:spPr bwMode="auto">
          <a:xfrm>
            <a:off x="4191000" y="1600200"/>
            <a:ext cx="37052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“X is a Giffen good”</a:t>
            </a:r>
          </a:p>
        </p:txBody>
      </p:sp>
      <p:sp>
        <p:nvSpPr>
          <p:cNvPr id="203807" name="Line 31"/>
          <p:cNvSpPr>
            <a:spLocks noChangeShapeType="1"/>
          </p:cNvSpPr>
          <p:nvPr/>
        </p:nvSpPr>
        <p:spPr bwMode="auto">
          <a:xfrm>
            <a:off x="2362200" y="5334000"/>
            <a:ext cx="12192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03808" name="Text Box 32"/>
          <p:cNvSpPr txBox="1">
            <a:spLocks noChangeArrowheads="1"/>
          </p:cNvSpPr>
          <p:nvPr/>
        </p:nvSpPr>
        <p:spPr bwMode="auto">
          <a:xfrm>
            <a:off x="2279650" y="5410200"/>
            <a:ext cx="137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Substitution</a:t>
            </a:r>
          </a:p>
        </p:txBody>
      </p:sp>
      <p:sp>
        <p:nvSpPr>
          <p:cNvPr id="48160" name="Arc 33"/>
          <p:cNvSpPr>
            <a:spLocks/>
          </p:cNvSpPr>
          <p:nvPr/>
        </p:nvSpPr>
        <p:spPr bwMode="auto">
          <a:xfrm rot="-720000">
            <a:off x="457200" y="-1676400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3810" name="Line 34"/>
          <p:cNvSpPr>
            <a:spLocks noChangeShapeType="1"/>
          </p:cNvSpPr>
          <p:nvPr/>
        </p:nvSpPr>
        <p:spPr bwMode="auto">
          <a:xfrm flipH="1">
            <a:off x="1981200" y="4953000"/>
            <a:ext cx="152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8162" name="Text Box 35"/>
          <p:cNvSpPr txBox="1">
            <a:spLocks noChangeArrowheads="1"/>
          </p:cNvSpPr>
          <p:nvPr/>
        </p:nvSpPr>
        <p:spPr bwMode="auto">
          <a:xfrm>
            <a:off x="1600200" y="5943600"/>
            <a:ext cx="550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C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8163" name="Text Box 36"/>
          <p:cNvSpPr txBox="1">
            <a:spLocks noChangeArrowheads="1"/>
          </p:cNvSpPr>
          <p:nvPr/>
        </p:nvSpPr>
        <p:spPr bwMode="auto">
          <a:xfrm>
            <a:off x="2286000" y="5943600"/>
            <a:ext cx="550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03813" name="Text Box 37"/>
          <p:cNvSpPr txBox="1">
            <a:spLocks noChangeArrowheads="1"/>
          </p:cNvSpPr>
          <p:nvPr/>
        </p:nvSpPr>
        <p:spPr bwMode="auto">
          <a:xfrm>
            <a:off x="2292350" y="4556125"/>
            <a:ext cx="1212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solidFill>
                  <a:srgbClr val="FF9900"/>
                </a:solidFill>
                <a:latin typeface="Times New Roman" panose="02020603050405020304" pitchFamily="18" charset="0"/>
              </a:rPr>
              <a:t>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3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97" grpId="0" animBg="1"/>
      <p:bldP spid="203798" grpId="0" animBg="1"/>
      <p:bldP spid="203799" grpId="0" animBg="1"/>
      <p:bldP spid="39965" grpId="0"/>
      <p:bldP spid="203807" grpId="0" animBg="1"/>
      <p:bldP spid="203808" grpId="0"/>
      <p:bldP spid="203810" grpId="0" animBg="1"/>
      <p:bldP spid="2038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46EE2C-A64B-48DE-BE85-3236BD2C1BB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CA" altLang="en-US" sz="1400"/>
          </a:p>
        </p:txBody>
      </p:sp>
      <p:sp>
        <p:nvSpPr>
          <p:cNvPr id="40963" name="WordArt 2"/>
          <p:cNvSpPr>
            <a:spLocks noChangeArrowheads="1" noChangeShapeType="1" noTextEdit="1"/>
          </p:cNvSpPr>
          <p:nvPr/>
        </p:nvSpPr>
        <p:spPr bwMode="auto">
          <a:xfrm>
            <a:off x="1143000" y="304800"/>
            <a:ext cx="6705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CA" sz="3600" b="1" u="sng" kern="10" dirty="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5.6 Consumer Surplus</a:t>
            </a:r>
          </a:p>
        </p:txBody>
      </p:sp>
      <p:sp>
        <p:nvSpPr>
          <p:cNvPr id="204803" name="Text Box 3"/>
          <p:cNvSpPr txBox="1">
            <a:spLocks noChangeArrowheads="1"/>
          </p:cNvSpPr>
          <p:nvPr/>
        </p:nvSpPr>
        <p:spPr bwMode="auto">
          <a:xfrm>
            <a:off x="0" y="1314450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000" b="1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000">
                <a:latin typeface="Tahoma" panose="020B0604030504040204" pitchFamily="34" charset="0"/>
              </a:rPr>
              <a:t>  </a:t>
            </a:r>
            <a:r>
              <a:rPr lang="en-US" altLang="en-US" sz="2400">
                <a:latin typeface="Tahoma" panose="020B0604030504040204" pitchFamily="34" charset="0"/>
              </a:rPr>
              <a:t>The individual’s demand curve can be seen as the individual’s </a:t>
            </a:r>
            <a:r>
              <a:rPr lang="en-US" altLang="en-US" sz="2400" i="1">
                <a:latin typeface="Tahoma" panose="020B0604030504040204" pitchFamily="34" charset="0"/>
              </a:rPr>
              <a:t>willingness to pay</a:t>
            </a:r>
            <a:r>
              <a:rPr lang="en-US" altLang="en-US" sz="2400">
                <a:latin typeface="Tahoma" panose="020B0604030504040204" pitchFamily="34" charset="0"/>
              </a:rPr>
              <a:t> curve.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400">
                <a:latin typeface="Tahoma" panose="020B0604030504040204" pitchFamily="34" charset="0"/>
              </a:rPr>
              <a:t>  On the other hand, the individual must only </a:t>
            </a:r>
            <a:r>
              <a:rPr lang="en-US" altLang="en-US" sz="2400" i="1">
                <a:latin typeface="Tahoma" panose="020B0604030504040204" pitchFamily="34" charset="0"/>
              </a:rPr>
              <a:t>actually </a:t>
            </a:r>
            <a:r>
              <a:rPr lang="en-US" altLang="en-US" sz="2400">
                <a:latin typeface="Tahoma" panose="020B0604030504040204" pitchFamily="34" charset="0"/>
              </a:rPr>
              <a:t>pay the market price for (all) the units consumed.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endParaRPr lang="en-CA" altLang="en-US" sz="24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CA" altLang="en-US" sz="2400">
                <a:latin typeface="Tahoma" panose="020B0604030504040204" pitchFamily="34" charset="0"/>
              </a:rPr>
              <a:t>  For example, you may be willing to pay $40 for a haircut, but upon arriving at the stylist, discover that the price is only $30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endParaRPr lang="en-CA" altLang="en-US" sz="24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CA" altLang="en-US" sz="2400">
                <a:latin typeface="Tahoma" panose="020B0604030504040204" pitchFamily="34" charset="0"/>
              </a:rPr>
              <a:t>  The difference between willingness to pay and the amount you pay is the Consumer Surplus</a:t>
            </a:r>
            <a:endParaRPr lang="en-US" altLang="en-US" sz="24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400" b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build="p" bldLvl="3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C30109-2A5E-4B3B-AB32-F67A7F57F99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CA" altLang="en-US" sz="1400"/>
          </a:p>
        </p:txBody>
      </p:sp>
      <p:sp>
        <p:nvSpPr>
          <p:cNvPr id="205826" name="Text Box 2"/>
          <p:cNvSpPr txBox="1">
            <a:spLocks noChangeArrowheads="1"/>
          </p:cNvSpPr>
          <p:nvPr/>
        </p:nvSpPr>
        <p:spPr bwMode="auto">
          <a:xfrm>
            <a:off x="381000" y="1066800"/>
            <a:ext cx="8382000" cy="692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u="sng">
                <a:latin typeface="Tahoma" panose="020B0604030504040204" pitchFamily="34" charset="0"/>
              </a:rPr>
              <a:t>Definition:</a:t>
            </a:r>
            <a:r>
              <a:rPr lang="en-US" altLang="en-US" sz="2800">
                <a:latin typeface="Tahoma" panose="020B0604030504040204" pitchFamily="34" charset="0"/>
              </a:rPr>
              <a:t> The net economic benefit to the consumer due to a purchase (i.e. the willingness to pay of the consumer minus the actual price) is called </a:t>
            </a:r>
            <a:r>
              <a:rPr lang="en-US" altLang="en-US" sz="2800" b="1">
                <a:latin typeface="Tahoma" panose="020B0604030504040204" pitchFamily="34" charset="0"/>
              </a:rPr>
              <a:t>consumer surplus</a:t>
            </a:r>
            <a:r>
              <a:rPr lang="en-US" altLang="en-US" sz="2800">
                <a:latin typeface="Tahoma" panose="020B0604030504040204" pitchFamily="34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 The area </a:t>
            </a:r>
            <a:r>
              <a:rPr lang="en-US" altLang="en-US" sz="2800" i="1">
                <a:latin typeface="Tahoma" panose="020B0604030504040204" pitchFamily="34" charset="0"/>
              </a:rPr>
              <a:t>under</a:t>
            </a:r>
            <a:r>
              <a:rPr lang="en-US" altLang="en-US" sz="2800">
                <a:latin typeface="Tahoma" panose="020B0604030504040204" pitchFamily="34" charset="0"/>
              </a:rPr>
              <a:t> an ordinary demand curve and </a:t>
            </a:r>
            <a:r>
              <a:rPr lang="en-US" altLang="en-US" sz="2800" i="1">
                <a:latin typeface="Tahoma" panose="020B0604030504040204" pitchFamily="34" charset="0"/>
              </a:rPr>
              <a:t>above</a:t>
            </a:r>
            <a:r>
              <a:rPr lang="en-US" altLang="en-US" sz="2800">
                <a:latin typeface="Tahoma" panose="020B0604030504040204" pitchFamily="34" charset="0"/>
              </a:rPr>
              <a:t> the market price provides a measure of consumer surplus.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Note that a consumer will receive more surplus from the first good than from the last good.</a:t>
            </a: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 b="1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</p:txBody>
      </p:sp>
      <p:sp>
        <p:nvSpPr>
          <p:cNvPr id="50180" name="WordArt 3"/>
          <p:cNvSpPr>
            <a:spLocks noChangeArrowheads="1" noChangeShapeType="1" noTextEdit="1"/>
          </p:cNvSpPr>
          <p:nvPr/>
        </p:nvSpPr>
        <p:spPr bwMode="auto">
          <a:xfrm>
            <a:off x="1187450" y="304800"/>
            <a:ext cx="5761038" cy="8207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Example:  Consumer's Surplus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6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FA4B76-AECC-467B-BCC9-A8005EAB72F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CA" altLang="en-US" sz="140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52513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Consumer Surplus</a:t>
            </a:r>
          </a:p>
        </p:txBody>
      </p:sp>
      <p:sp>
        <p:nvSpPr>
          <p:cNvPr id="51204" name="Freeform 3"/>
          <p:cNvSpPr>
            <a:spLocks/>
          </p:cNvSpPr>
          <p:nvPr/>
        </p:nvSpPr>
        <p:spPr bwMode="auto">
          <a:xfrm>
            <a:off x="1371600" y="1371600"/>
            <a:ext cx="6858000" cy="4800600"/>
          </a:xfrm>
          <a:custGeom>
            <a:avLst/>
            <a:gdLst>
              <a:gd name="T0" fmla="*/ 0 w 4320"/>
              <a:gd name="T1" fmla="*/ 0 h 3024"/>
              <a:gd name="T2" fmla="*/ 0 w 4320"/>
              <a:gd name="T3" fmla="*/ 2147483646 h 3024"/>
              <a:gd name="T4" fmla="*/ 2147483646 w 4320"/>
              <a:gd name="T5" fmla="*/ 2147483646 h 3024"/>
              <a:gd name="T6" fmla="*/ 0 60000 65536"/>
              <a:gd name="T7" fmla="*/ 0 60000 65536"/>
              <a:gd name="T8" fmla="*/ 0 60000 65536"/>
              <a:gd name="T9" fmla="*/ 0 w 4320"/>
              <a:gd name="T10" fmla="*/ 0 h 3024"/>
              <a:gd name="T11" fmla="*/ 4320 w 4320"/>
              <a:gd name="T12" fmla="*/ 3024 h 30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" h="3024">
                <a:moveTo>
                  <a:pt x="0" y="0"/>
                </a:moveTo>
                <a:lnTo>
                  <a:pt x="0" y="3024"/>
                </a:lnTo>
                <a:lnTo>
                  <a:pt x="4320" y="30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05" name="Line 4"/>
          <p:cNvSpPr>
            <a:spLocks noChangeShapeType="1"/>
          </p:cNvSpPr>
          <p:nvPr/>
        </p:nvSpPr>
        <p:spPr bwMode="auto">
          <a:xfrm>
            <a:off x="2362200" y="2133600"/>
            <a:ext cx="5105400" cy="3276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06" name="Text Box 7"/>
          <p:cNvSpPr txBox="1">
            <a:spLocks noChangeArrowheads="1"/>
          </p:cNvSpPr>
          <p:nvPr/>
        </p:nvSpPr>
        <p:spPr bwMode="auto">
          <a:xfrm>
            <a:off x="7467600" y="51816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1207" name="Text Box 9"/>
          <p:cNvSpPr txBox="1">
            <a:spLocks noChangeArrowheads="1"/>
          </p:cNvSpPr>
          <p:nvPr/>
        </p:nvSpPr>
        <p:spPr bwMode="auto">
          <a:xfrm>
            <a:off x="4533900" y="6172200"/>
            <a:ext cx="701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Q</a:t>
            </a:r>
            <a:r>
              <a:rPr lang="en-US" altLang="en-US" sz="2800" baseline="30000">
                <a:latin typeface="Times New Roman" panose="02020603050405020304" pitchFamily="18" charset="0"/>
              </a:rPr>
              <a:t>*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08" name="Freeform 10"/>
          <p:cNvSpPr>
            <a:spLocks/>
          </p:cNvSpPr>
          <p:nvPr/>
        </p:nvSpPr>
        <p:spPr bwMode="auto">
          <a:xfrm>
            <a:off x="1295400" y="3600450"/>
            <a:ext cx="3352800" cy="2628900"/>
          </a:xfrm>
          <a:custGeom>
            <a:avLst/>
            <a:gdLst>
              <a:gd name="T0" fmla="*/ 0 w 2160"/>
              <a:gd name="T1" fmla="*/ 0 h 1536"/>
              <a:gd name="T2" fmla="*/ 2147483646 w 2160"/>
              <a:gd name="T3" fmla="*/ 0 h 1536"/>
              <a:gd name="T4" fmla="*/ 2147483646 w 2160"/>
              <a:gd name="T5" fmla="*/ 2147483646 h 1536"/>
              <a:gd name="T6" fmla="*/ 0 60000 65536"/>
              <a:gd name="T7" fmla="*/ 0 60000 65536"/>
              <a:gd name="T8" fmla="*/ 0 60000 65536"/>
              <a:gd name="T9" fmla="*/ 0 w 2160"/>
              <a:gd name="T10" fmla="*/ 0 h 1536"/>
              <a:gd name="T11" fmla="*/ 2160 w 2160"/>
              <a:gd name="T12" fmla="*/ 1536 h 1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" h="1536">
                <a:moveTo>
                  <a:pt x="0" y="0"/>
                </a:moveTo>
                <a:lnTo>
                  <a:pt x="2160" y="0"/>
                </a:lnTo>
                <a:lnTo>
                  <a:pt x="2160" y="153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09" name="Text Box 15"/>
          <p:cNvSpPr txBox="1">
            <a:spLocks noChangeArrowheads="1"/>
          </p:cNvSpPr>
          <p:nvPr/>
        </p:nvSpPr>
        <p:spPr bwMode="auto">
          <a:xfrm>
            <a:off x="685800" y="3352800"/>
            <a:ext cx="701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P</a:t>
            </a:r>
            <a:r>
              <a:rPr lang="en-US" altLang="en-US" sz="2800" baseline="30000">
                <a:latin typeface="Times New Roman" panose="02020603050405020304" pitchFamily="18" charset="0"/>
              </a:rPr>
              <a:t>*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10" name="Oval 18"/>
          <p:cNvSpPr>
            <a:spLocks noChangeArrowheads="1"/>
          </p:cNvSpPr>
          <p:nvPr/>
        </p:nvSpPr>
        <p:spPr bwMode="auto">
          <a:xfrm>
            <a:off x="4572000" y="3524250"/>
            <a:ext cx="152400" cy="1905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latin typeface="Tahoma" panose="020B0604030504040204" pitchFamily="34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724400" y="3038475"/>
            <a:ext cx="4257675" cy="1382713"/>
            <a:chOff x="2976" y="1914"/>
            <a:chExt cx="2682" cy="871"/>
          </a:xfrm>
        </p:grpSpPr>
        <p:sp>
          <p:nvSpPr>
            <p:cNvPr id="51219" name="Text Box 20"/>
            <p:cNvSpPr txBox="1">
              <a:spLocks noChangeArrowheads="1"/>
            </p:cNvSpPr>
            <p:nvPr/>
          </p:nvSpPr>
          <p:spPr bwMode="auto">
            <a:xfrm>
              <a:off x="4454" y="1914"/>
              <a:ext cx="1204" cy="871"/>
            </a:xfrm>
            <a:prstGeom prst="rect">
              <a:avLst/>
            </a:prstGeom>
            <a:solidFill>
              <a:srgbClr val="EACCDB"/>
            </a:solidFill>
            <a:ln w="9525">
              <a:solidFill>
                <a:srgbClr val="692B4A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rgbClr val="692B4A"/>
                  </a:solidFill>
                  <a:latin typeface="Times New Roman" panose="02020603050405020304" pitchFamily="18" charset="0"/>
                </a:rPr>
                <a:t>Equilibrium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CA" altLang="en-US" sz="2800">
                  <a:solidFill>
                    <a:srgbClr val="692B4A"/>
                  </a:solidFill>
                  <a:latin typeface="Times New Roman" panose="02020603050405020304" pitchFamily="18" charset="0"/>
                </a:rPr>
                <a:t>Or market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CA" altLang="en-US" sz="2800">
                  <a:solidFill>
                    <a:srgbClr val="692B4A"/>
                  </a:solidFill>
                  <a:latin typeface="Times New Roman" panose="02020603050405020304" pitchFamily="18" charset="0"/>
                </a:rPr>
                <a:t>Price </a:t>
              </a:r>
              <a:endParaRPr lang="en-US" altLang="en-US" sz="2800">
                <a:solidFill>
                  <a:srgbClr val="692B4A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1220" name="Line 21"/>
            <p:cNvSpPr>
              <a:spLocks noChangeShapeType="1"/>
            </p:cNvSpPr>
            <p:nvPr/>
          </p:nvSpPr>
          <p:spPr bwMode="auto">
            <a:xfrm flipH="1">
              <a:off x="2976" y="2268"/>
              <a:ext cx="1488" cy="0"/>
            </a:xfrm>
            <a:prstGeom prst="line">
              <a:avLst/>
            </a:prstGeom>
            <a:noFill/>
            <a:ln w="57150">
              <a:solidFill>
                <a:srgbClr val="692B4A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51212" name="Text Box 22"/>
          <p:cNvSpPr txBox="1">
            <a:spLocks noChangeArrowheads="1"/>
          </p:cNvSpPr>
          <p:nvPr/>
        </p:nvSpPr>
        <p:spPr bwMode="auto">
          <a:xfrm>
            <a:off x="6956425" y="6076950"/>
            <a:ext cx="2187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Quantity</a:t>
            </a:r>
          </a:p>
        </p:txBody>
      </p:sp>
      <p:sp>
        <p:nvSpPr>
          <p:cNvPr id="51213" name="Text Box 23"/>
          <p:cNvSpPr txBox="1">
            <a:spLocks noChangeArrowheads="1"/>
          </p:cNvSpPr>
          <p:nvPr/>
        </p:nvSpPr>
        <p:spPr bwMode="auto">
          <a:xfrm>
            <a:off x="457200" y="1143000"/>
            <a:ext cx="1273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Price 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371600" y="1524000"/>
            <a:ext cx="3276600" cy="2114550"/>
            <a:chOff x="876" y="980"/>
            <a:chExt cx="2016" cy="1284"/>
          </a:xfrm>
        </p:grpSpPr>
        <p:sp>
          <p:nvSpPr>
            <p:cNvPr id="51217" name="Freeform 28"/>
            <p:cNvSpPr>
              <a:spLocks/>
            </p:cNvSpPr>
            <p:nvPr/>
          </p:nvSpPr>
          <p:spPr bwMode="auto">
            <a:xfrm>
              <a:off x="876" y="980"/>
              <a:ext cx="2016" cy="1284"/>
            </a:xfrm>
            <a:custGeom>
              <a:avLst/>
              <a:gdLst>
                <a:gd name="T0" fmla="*/ 0 w 2016"/>
                <a:gd name="T1" fmla="*/ 0 h 1284"/>
                <a:gd name="T2" fmla="*/ 0 w 2016"/>
                <a:gd name="T3" fmla="*/ 1284 h 1284"/>
                <a:gd name="T4" fmla="*/ 2016 w 2016"/>
                <a:gd name="T5" fmla="*/ 1284 h 1284"/>
                <a:gd name="T6" fmla="*/ 0 w 2016"/>
                <a:gd name="T7" fmla="*/ 0 h 12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16"/>
                <a:gd name="T13" fmla="*/ 0 h 1284"/>
                <a:gd name="T14" fmla="*/ 2016 w 2016"/>
                <a:gd name="T15" fmla="*/ 1284 h 12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16" h="1284">
                  <a:moveTo>
                    <a:pt x="0" y="0"/>
                  </a:moveTo>
                  <a:lnTo>
                    <a:pt x="0" y="1284"/>
                  </a:lnTo>
                  <a:lnTo>
                    <a:pt x="2016" y="12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1218" name="Text Box 29"/>
            <p:cNvSpPr txBox="1">
              <a:spLocks noChangeArrowheads="1"/>
            </p:cNvSpPr>
            <p:nvPr/>
          </p:nvSpPr>
          <p:spPr bwMode="auto">
            <a:xfrm>
              <a:off x="926" y="1530"/>
              <a:ext cx="1012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Consumer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Surplus</a:t>
              </a:r>
            </a:p>
          </p:txBody>
        </p:sp>
      </p:grpSp>
      <p:sp>
        <p:nvSpPr>
          <p:cNvPr id="43023" name="Text Box 31"/>
          <p:cNvSpPr txBox="1">
            <a:spLocks noChangeArrowheads="1"/>
          </p:cNvSpPr>
          <p:nvPr/>
        </p:nvSpPr>
        <p:spPr bwMode="auto">
          <a:xfrm>
            <a:off x="2752725" y="914400"/>
            <a:ext cx="5934075" cy="1382713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Times New Roman" panose="02020603050405020304" pitchFamily="18" charset="0"/>
              </a:rPr>
              <a:t>Consumer Surplus: The difference between what a consumer is willing to pay and what they pay for each item</a:t>
            </a:r>
            <a:endParaRPr lang="en-CA" altLang="en-US" sz="2800">
              <a:solidFill>
                <a:srgbClr val="692B4A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24" name="Line 32"/>
          <p:cNvSpPr>
            <a:spLocks noChangeShapeType="1"/>
          </p:cNvSpPr>
          <p:nvPr/>
        </p:nvSpPr>
        <p:spPr bwMode="auto">
          <a:xfrm flipH="1">
            <a:off x="3124200" y="2438400"/>
            <a:ext cx="847725" cy="400050"/>
          </a:xfrm>
          <a:prstGeom prst="line">
            <a:avLst/>
          </a:prstGeom>
          <a:noFill/>
          <a:ln w="9525">
            <a:solidFill>
              <a:srgbClr val="692B4A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CA"/>
          </a:p>
        </p:txBody>
      </p:sp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3" grpId="0" animBg="1"/>
      <p:bldP spid="430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A133E0-831C-45B4-B8DE-1523DADF6DFB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CA" altLang="en-US" sz="1400"/>
          </a:p>
        </p:txBody>
      </p:sp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549275" y="6019800"/>
            <a:ext cx="6096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4" name="Line 3"/>
          <p:cNvSpPr>
            <a:spLocks noChangeShapeType="1"/>
          </p:cNvSpPr>
          <p:nvPr/>
        </p:nvSpPr>
        <p:spPr bwMode="auto">
          <a:xfrm flipV="1">
            <a:off x="549275" y="762000"/>
            <a:ext cx="0" cy="525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228600" y="2698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6781800" y="58324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244475" y="5867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0248" name="Line 7"/>
          <p:cNvSpPr>
            <a:spLocks noChangeShapeType="1"/>
          </p:cNvSpPr>
          <p:nvPr/>
        </p:nvSpPr>
        <p:spPr bwMode="auto">
          <a:xfrm>
            <a:off x="549275" y="3352800"/>
            <a:ext cx="26670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49" name="Text Box 8"/>
          <p:cNvSpPr txBox="1">
            <a:spLocks noChangeArrowheads="1"/>
          </p:cNvSpPr>
          <p:nvPr/>
        </p:nvSpPr>
        <p:spPr bwMode="auto">
          <a:xfrm>
            <a:off x="1920875" y="54864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4</a:t>
            </a:r>
          </a:p>
        </p:txBody>
      </p:sp>
      <p:sp>
        <p:nvSpPr>
          <p:cNvPr id="10250" name="Line 9"/>
          <p:cNvSpPr>
            <a:spLocks noChangeShapeType="1"/>
          </p:cNvSpPr>
          <p:nvPr/>
        </p:nvSpPr>
        <p:spPr bwMode="auto">
          <a:xfrm>
            <a:off x="1158875" y="39624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1" name="Text Box 10"/>
          <p:cNvSpPr txBox="1">
            <a:spLocks noChangeArrowheads="1"/>
          </p:cNvSpPr>
          <p:nvPr/>
        </p:nvSpPr>
        <p:spPr bwMode="auto">
          <a:xfrm>
            <a:off x="777875" y="59436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=2</a:t>
            </a:r>
          </a:p>
        </p:txBody>
      </p:sp>
      <p:sp>
        <p:nvSpPr>
          <p:cNvPr id="10252" name="Text Box 11"/>
          <p:cNvSpPr txBox="1">
            <a:spLocks noChangeArrowheads="1"/>
          </p:cNvSpPr>
          <p:nvPr/>
        </p:nvSpPr>
        <p:spPr bwMode="auto">
          <a:xfrm>
            <a:off x="2682875" y="5943600"/>
            <a:ext cx="1017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=10</a:t>
            </a:r>
          </a:p>
        </p:txBody>
      </p:sp>
      <p:sp>
        <p:nvSpPr>
          <p:cNvPr id="10253" name="Text Box 12"/>
          <p:cNvSpPr txBox="1">
            <a:spLocks noChangeArrowheads="1"/>
          </p:cNvSpPr>
          <p:nvPr/>
        </p:nvSpPr>
        <p:spPr bwMode="auto">
          <a:xfrm>
            <a:off x="1006475" y="3581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0254" name="Text Box 13"/>
          <p:cNvSpPr txBox="1">
            <a:spLocks noChangeArrowheads="1"/>
          </p:cNvSpPr>
          <p:nvPr/>
        </p:nvSpPr>
        <p:spPr bwMode="auto">
          <a:xfrm>
            <a:off x="0" y="308927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67950" name="Text Box 14"/>
          <p:cNvSpPr txBox="1">
            <a:spLocks noChangeArrowheads="1"/>
          </p:cNvSpPr>
          <p:nvPr/>
        </p:nvSpPr>
        <p:spPr bwMode="auto">
          <a:xfrm>
            <a:off x="1676400" y="1120775"/>
            <a:ext cx="74676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At a given income and faced with prices P</a:t>
            </a:r>
            <a:r>
              <a:rPr lang="en-GB" altLang="en-US" sz="32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3200" b="1">
                <a:latin typeface="Times New Roman" panose="02020603050405020304" pitchFamily="18" charset="0"/>
              </a:rPr>
              <a:t> and P</a:t>
            </a:r>
            <a:r>
              <a:rPr lang="en-GB" altLang="en-US" sz="3200" b="1" baseline="-25000">
                <a:latin typeface="Times New Roman" panose="02020603050405020304" pitchFamily="18" charset="0"/>
              </a:rPr>
              <a:t>y,</a:t>
            </a:r>
            <a:r>
              <a:rPr lang="en-GB" altLang="en-US" sz="3200" b="1">
                <a:latin typeface="Times New Roman" panose="02020603050405020304" pitchFamily="18" charset="0"/>
              </a:rPr>
              <a:t>an individual will maximize their utility given the Tangency condition, resulting in a consumption of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Good x as seen below: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0256" name="Line 15"/>
          <p:cNvSpPr>
            <a:spLocks noChangeShapeType="1"/>
          </p:cNvSpPr>
          <p:nvPr/>
        </p:nvSpPr>
        <p:spPr bwMode="auto">
          <a:xfrm flipV="1">
            <a:off x="2225675" y="54102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57" name="Text Box 16"/>
          <p:cNvSpPr txBox="1">
            <a:spLocks noChangeArrowheads="1"/>
          </p:cNvSpPr>
          <p:nvPr/>
        </p:nvSpPr>
        <p:spPr bwMode="auto">
          <a:xfrm>
            <a:off x="5807075" y="5943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0258" name="Text Box 17"/>
          <p:cNvSpPr txBox="1">
            <a:spLocks noChangeArrowheads="1"/>
          </p:cNvSpPr>
          <p:nvPr/>
        </p:nvSpPr>
        <p:spPr bwMode="auto">
          <a:xfrm>
            <a:off x="1676400" y="0"/>
            <a:ext cx="647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u="sng">
                <a:latin typeface="Tahoma" panose="020B0604030504040204" pitchFamily="34" charset="0"/>
              </a:rPr>
              <a:t>Demand and Optimal Choice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10259" name="Arc 18"/>
          <p:cNvSpPr>
            <a:spLocks/>
          </p:cNvSpPr>
          <p:nvPr/>
        </p:nvSpPr>
        <p:spPr bwMode="auto">
          <a:xfrm>
            <a:off x="976313" y="3406775"/>
            <a:ext cx="909637" cy="914400"/>
          </a:xfrm>
          <a:custGeom>
            <a:avLst/>
            <a:gdLst>
              <a:gd name="T0" fmla="*/ 2147483646 w 21487"/>
              <a:gd name="T1" fmla="*/ 2147483646 h 21584"/>
              <a:gd name="T2" fmla="*/ 0 w 21487"/>
              <a:gd name="T3" fmla="*/ 2147483646 h 21584"/>
              <a:gd name="T4" fmla="*/ 2147483646 w 21487"/>
              <a:gd name="T5" fmla="*/ 0 h 21584"/>
              <a:gd name="T6" fmla="*/ 0 60000 65536"/>
              <a:gd name="T7" fmla="*/ 0 60000 65536"/>
              <a:gd name="T8" fmla="*/ 0 60000 65536"/>
              <a:gd name="T9" fmla="*/ 0 w 21487"/>
              <a:gd name="T10" fmla="*/ 0 h 21584"/>
              <a:gd name="T11" fmla="*/ 21487 w 21487"/>
              <a:gd name="T12" fmla="*/ 21584 h 215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87" h="21584" fill="none" extrusionOk="0">
                <a:moveTo>
                  <a:pt x="20644" y="21583"/>
                </a:moveTo>
                <a:cubicBezTo>
                  <a:pt x="9900" y="21163"/>
                  <a:pt x="1101" y="12906"/>
                  <a:pt x="0" y="2210"/>
                </a:cubicBezTo>
              </a:path>
              <a:path w="21487" h="21584" stroke="0" extrusionOk="0">
                <a:moveTo>
                  <a:pt x="20644" y="21583"/>
                </a:moveTo>
                <a:cubicBezTo>
                  <a:pt x="9900" y="21163"/>
                  <a:pt x="1101" y="12906"/>
                  <a:pt x="0" y="2210"/>
                </a:cubicBezTo>
                <a:lnTo>
                  <a:pt x="21487" y="0"/>
                </a:lnTo>
                <a:lnTo>
                  <a:pt x="20644" y="21583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7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7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CEEA4E-F75C-4B19-878E-C6C0F10CC94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CA" altLang="en-US" sz="140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9144000" cy="1052513"/>
          </a:xfrm>
        </p:spPr>
        <p:txBody>
          <a:bodyPr/>
          <a:lstStyle/>
          <a:p>
            <a:pPr eaLnBrk="1" hangingPunct="1"/>
            <a:r>
              <a:rPr lang="en-US" altLang="en-US" smtClean="0"/>
              <a:t>Efficiency of the Equilibrium Quantity</a:t>
            </a:r>
          </a:p>
        </p:txBody>
      </p:sp>
      <p:sp>
        <p:nvSpPr>
          <p:cNvPr id="52228" name="Freeform 3"/>
          <p:cNvSpPr>
            <a:spLocks/>
          </p:cNvSpPr>
          <p:nvPr/>
        </p:nvSpPr>
        <p:spPr bwMode="auto">
          <a:xfrm>
            <a:off x="1371600" y="1371600"/>
            <a:ext cx="6858000" cy="4800600"/>
          </a:xfrm>
          <a:custGeom>
            <a:avLst/>
            <a:gdLst>
              <a:gd name="T0" fmla="*/ 0 w 4320"/>
              <a:gd name="T1" fmla="*/ 0 h 3024"/>
              <a:gd name="T2" fmla="*/ 0 w 4320"/>
              <a:gd name="T3" fmla="*/ 2147483646 h 3024"/>
              <a:gd name="T4" fmla="*/ 2147483646 w 4320"/>
              <a:gd name="T5" fmla="*/ 2147483646 h 3024"/>
              <a:gd name="T6" fmla="*/ 0 60000 65536"/>
              <a:gd name="T7" fmla="*/ 0 60000 65536"/>
              <a:gd name="T8" fmla="*/ 0 60000 65536"/>
              <a:gd name="T9" fmla="*/ 0 w 4320"/>
              <a:gd name="T10" fmla="*/ 0 h 3024"/>
              <a:gd name="T11" fmla="*/ 4320 w 4320"/>
              <a:gd name="T12" fmla="*/ 3024 h 30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" h="3024">
                <a:moveTo>
                  <a:pt x="0" y="0"/>
                </a:moveTo>
                <a:lnTo>
                  <a:pt x="0" y="3024"/>
                </a:lnTo>
                <a:lnTo>
                  <a:pt x="4320" y="30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29" name="Line 4"/>
          <p:cNvSpPr>
            <a:spLocks noChangeShapeType="1"/>
          </p:cNvSpPr>
          <p:nvPr/>
        </p:nvSpPr>
        <p:spPr bwMode="auto">
          <a:xfrm>
            <a:off x="2362200" y="2133600"/>
            <a:ext cx="5105400" cy="3276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30" name="Text Box 5"/>
          <p:cNvSpPr txBox="1">
            <a:spLocks noChangeArrowheads="1"/>
          </p:cNvSpPr>
          <p:nvPr/>
        </p:nvSpPr>
        <p:spPr bwMode="auto">
          <a:xfrm>
            <a:off x="7467600" y="51816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2231" name="Text Box 6"/>
          <p:cNvSpPr txBox="1">
            <a:spLocks noChangeArrowheads="1"/>
          </p:cNvSpPr>
          <p:nvPr/>
        </p:nvSpPr>
        <p:spPr bwMode="auto">
          <a:xfrm>
            <a:off x="4533900" y="6172200"/>
            <a:ext cx="701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52232" name="Freeform 7"/>
          <p:cNvSpPr>
            <a:spLocks/>
          </p:cNvSpPr>
          <p:nvPr/>
        </p:nvSpPr>
        <p:spPr bwMode="auto">
          <a:xfrm>
            <a:off x="1295400" y="3600450"/>
            <a:ext cx="3352800" cy="2628900"/>
          </a:xfrm>
          <a:custGeom>
            <a:avLst/>
            <a:gdLst>
              <a:gd name="T0" fmla="*/ 0 w 2160"/>
              <a:gd name="T1" fmla="*/ 0 h 1536"/>
              <a:gd name="T2" fmla="*/ 2147483646 w 2160"/>
              <a:gd name="T3" fmla="*/ 0 h 1536"/>
              <a:gd name="T4" fmla="*/ 2147483646 w 2160"/>
              <a:gd name="T5" fmla="*/ 2147483646 h 1536"/>
              <a:gd name="T6" fmla="*/ 0 60000 65536"/>
              <a:gd name="T7" fmla="*/ 0 60000 65536"/>
              <a:gd name="T8" fmla="*/ 0 60000 65536"/>
              <a:gd name="T9" fmla="*/ 0 w 2160"/>
              <a:gd name="T10" fmla="*/ 0 h 1536"/>
              <a:gd name="T11" fmla="*/ 2160 w 2160"/>
              <a:gd name="T12" fmla="*/ 1536 h 1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" h="1536">
                <a:moveTo>
                  <a:pt x="0" y="0"/>
                </a:moveTo>
                <a:lnTo>
                  <a:pt x="2160" y="0"/>
                </a:lnTo>
                <a:lnTo>
                  <a:pt x="2160" y="1536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33" name="Text Box 8"/>
          <p:cNvSpPr txBox="1">
            <a:spLocks noChangeArrowheads="1"/>
          </p:cNvSpPr>
          <p:nvPr/>
        </p:nvSpPr>
        <p:spPr bwMode="auto">
          <a:xfrm>
            <a:off x="685800" y="3352800"/>
            <a:ext cx="701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800">
                <a:latin typeface="Times New Roman" panose="02020603050405020304" pitchFamily="18" charset="0"/>
              </a:rPr>
              <a:t>$8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2234" name="Oval 9"/>
          <p:cNvSpPr>
            <a:spLocks noChangeArrowheads="1"/>
          </p:cNvSpPr>
          <p:nvPr/>
        </p:nvSpPr>
        <p:spPr bwMode="auto">
          <a:xfrm>
            <a:off x="4572000" y="3524250"/>
            <a:ext cx="152400" cy="1905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latin typeface="Tahoma" panose="020B0604030504040204" pitchFamily="34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237038" y="2743200"/>
            <a:ext cx="4843462" cy="1816100"/>
            <a:chOff x="2976" y="1818"/>
            <a:chExt cx="3051" cy="1144"/>
          </a:xfrm>
        </p:grpSpPr>
        <p:sp>
          <p:nvSpPr>
            <p:cNvPr id="52244" name="Text Box 11"/>
            <p:cNvSpPr txBox="1">
              <a:spLocks noChangeArrowheads="1"/>
            </p:cNvSpPr>
            <p:nvPr/>
          </p:nvSpPr>
          <p:spPr bwMode="auto">
            <a:xfrm>
              <a:off x="4387" y="1818"/>
              <a:ext cx="1640" cy="1144"/>
            </a:xfrm>
            <a:prstGeom prst="rect">
              <a:avLst/>
            </a:prstGeom>
            <a:solidFill>
              <a:srgbClr val="EACCDB"/>
            </a:solidFill>
            <a:ln w="9525">
              <a:solidFill>
                <a:srgbClr val="692B4A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rgbClr val="692B4A"/>
                  </a:solidFill>
                  <a:latin typeface="Times New Roman" panose="02020603050405020304" pitchFamily="18" charset="0"/>
                </a:rPr>
                <a:t>(This calculation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CA" altLang="en-US" sz="2800">
                  <a:solidFill>
                    <a:srgbClr val="692B4A"/>
                  </a:solidFill>
                  <a:latin typeface="Times New Roman" panose="02020603050405020304" pitchFamily="18" charset="0"/>
                </a:rPr>
                <a:t>Only works for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CA" altLang="en-US" sz="2800">
                  <a:solidFill>
                    <a:srgbClr val="692B4A"/>
                  </a:solidFill>
                  <a:latin typeface="Times New Roman" panose="02020603050405020304" pitchFamily="18" charset="0"/>
                </a:rPr>
                <a:t>A linear demand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CA" altLang="en-US" sz="2800">
                  <a:solidFill>
                    <a:srgbClr val="692B4A"/>
                  </a:solidFill>
                  <a:latin typeface="Times New Roman" panose="02020603050405020304" pitchFamily="18" charset="0"/>
                </a:rPr>
                <a:t>curve)</a:t>
              </a:r>
              <a:endParaRPr lang="en-US" altLang="en-US" sz="2800">
                <a:solidFill>
                  <a:srgbClr val="692B4A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245" name="Line 12"/>
            <p:cNvSpPr>
              <a:spLocks noChangeShapeType="1"/>
            </p:cNvSpPr>
            <p:nvPr/>
          </p:nvSpPr>
          <p:spPr bwMode="auto">
            <a:xfrm flipH="1">
              <a:off x="2976" y="2262"/>
              <a:ext cx="1411" cy="6"/>
            </a:xfrm>
            <a:prstGeom prst="line">
              <a:avLst/>
            </a:prstGeom>
            <a:noFill/>
            <a:ln w="57150">
              <a:solidFill>
                <a:srgbClr val="692B4A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52236" name="Text Box 13"/>
          <p:cNvSpPr txBox="1">
            <a:spLocks noChangeArrowheads="1"/>
          </p:cNvSpPr>
          <p:nvPr/>
        </p:nvSpPr>
        <p:spPr bwMode="auto">
          <a:xfrm>
            <a:off x="6956425" y="6076950"/>
            <a:ext cx="2187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Quantity</a:t>
            </a:r>
          </a:p>
        </p:txBody>
      </p:sp>
      <p:sp>
        <p:nvSpPr>
          <p:cNvPr id="52237" name="Text Box 14"/>
          <p:cNvSpPr txBox="1">
            <a:spLocks noChangeArrowheads="1"/>
          </p:cNvSpPr>
          <p:nvPr/>
        </p:nvSpPr>
        <p:spPr bwMode="auto">
          <a:xfrm>
            <a:off x="838200" y="838200"/>
            <a:ext cx="1273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Price </a:t>
            </a:r>
          </a:p>
        </p:txBody>
      </p:sp>
      <p:grpSp>
        <p:nvGrpSpPr>
          <p:cNvPr id="52238" name="Group 15"/>
          <p:cNvGrpSpPr>
            <a:grpSpLocks/>
          </p:cNvGrpSpPr>
          <p:nvPr/>
        </p:nvGrpSpPr>
        <p:grpSpPr bwMode="auto">
          <a:xfrm>
            <a:off x="1371600" y="1524000"/>
            <a:ext cx="3276600" cy="2114550"/>
            <a:chOff x="876" y="980"/>
            <a:chExt cx="2016" cy="1284"/>
          </a:xfrm>
        </p:grpSpPr>
        <p:sp>
          <p:nvSpPr>
            <p:cNvPr id="52242" name="Freeform 16"/>
            <p:cNvSpPr>
              <a:spLocks/>
            </p:cNvSpPr>
            <p:nvPr/>
          </p:nvSpPr>
          <p:spPr bwMode="auto">
            <a:xfrm>
              <a:off x="876" y="980"/>
              <a:ext cx="2016" cy="1284"/>
            </a:xfrm>
            <a:custGeom>
              <a:avLst/>
              <a:gdLst>
                <a:gd name="T0" fmla="*/ 0 w 2016"/>
                <a:gd name="T1" fmla="*/ 0 h 1284"/>
                <a:gd name="T2" fmla="*/ 0 w 2016"/>
                <a:gd name="T3" fmla="*/ 1284 h 1284"/>
                <a:gd name="T4" fmla="*/ 2016 w 2016"/>
                <a:gd name="T5" fmla="*/ 1284 h 1284"/>
                <a:gd name="T6" fmla="*/ 0 w 2016"/>
                <a:gd name="T7" fmla="*/ 0 h 12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16"/>
                <a:gd name="T13" fmla="*/ 0 h 1284"/>
                <a:gd name="T14" fmla="*/ 2016 w 2016"/>
                <a:gd name="T15" fmla="*/ 1284 h 12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16" h="1284">
                  <a:moveTo>
                    <a:pt x="0" y="0"/>
                  </a:moveTo>
                  <a:lnTo>
                    <a:pt x="0" y="1284"/>
                  </a:lnTo>
                  <a:lnTo>
                    <a:pt x="2016" y="12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2243" name="Text Box 17"/>
            <p:cNvSpPr txBox="1">
              <a:spLocks noChangeArrowheads="1"/>
            </p:cNvSpPr>
            <p:nvPr/>
          </p:nvSpPr>
          <p:spPr bwMode="auto">
            <a:xfrm>
              <a:off x="926" y="1530"/>
              <a:ext cx="1012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Consumer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Surplus</a:t>
              </a:r>
            </a:p>
          </p:txBody>
        </p:sp>
      </p:grpSp>
      <p:sp>
        <p:nvSpPr>
          <p:cNvPr id="52239" name="Text Box 18"/>
          <p:cNvSpPr txBox="1">
            <a:spLocks noChangeArrowheads="1"/>
          </p:cNvSpPr>
          <p:nvPr/>
        </p:nvSpPr>
        <p:spPr bwMode="auto">
          <a:xfrm>
            <a:off x="3133725" y="838200"/>
            <a:ext cx="5934075" cy="1809750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Times New Roman" panose="02020603050405020304" pitchFamily="18" charset="0"/>
              </a:rPr>
              <a:t>Consumer Surplus = area of triangle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solidFill>
                  <a:srgbClr val="692B4A"/>
                </a:solidFill>
                <a:latin typeface="Times New Roman" panose="02020603050405020304" pitchFamily="18" charset="0"/>
              </a:rPr>
              <a:t>		=1/2bh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solidFill>
                  <a:srgbClr val="692B4A"/>
                </a:solidFill>
                <a:latin typeface="Times New Roman" panose="02020603050405020304" pitchFamily="18" charset="0"/>
              </a:rPr>
              <a:t>		=1/2(16-8)(10)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solidFill>
                  <a:srgbClr val="692B4A"/>
                </a:solidFill>
                <a:latin typeface="Times New Roman" panose="02020603050405020304" pitchFamily="18" charset="0"/>
              </a:rPr>
              <a:t>		=40</a:t>
            </a:r>
          </a:p>
        </p:txBody>
      </p:sp>
      <p:sp>
        <p:nvSpPr>
          <p:cNvPr id="52240" name="Line 19"/>
          <p:cNvSpPr>
            <a:spLocks noChangeShapeType="1"/>
          </p:cNvSpPr>
          <p:nvPr/>
        </p:nvSpPr>
        <p:spPr bwMode="auto">
          <a:xfrm flipH="1">
            <a:off x="3124200" y="2438400"/>
            <a:ext cx="847725" cy="400050"/>
          </a:xfrm>
          <a:prstGeom prst="line">
            <a:avLst/>
          </a:prstGeom>
          <a:noFill/>
          <a:ln w="9525">
            <a:solidFill>
              <a:srgbClr val="692B4A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CA"/>
          </a:p>
        </p:txBody>
      </p:sp>
      <p:sp>
        <p:nvSpPr>
          <p:cNvPr id="52241" name="Text Box 20"/>
          <p:cNvSpPr txBox="1">
            <a:spLocks noChangeArrowheads="1"/>
          </p:cNvSpPr>
          <p:nvPr/>
        </p:nvSpPr>
        <p:spPr bwMode="auto">
          <a:xfrm>
            <a:off x="609600" y="12954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800">
                <a:latin typeface="Times New Roman" panose="02020603050405020304" pitchFamily="18" charset="0"/>
              </a:rPr>
              <a:t>$16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8A4A8E-9D9F-4662-9122-9092490F133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CA" altLang="en-US" sz="140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1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08900" name="Text Box 4"/>
          <p:cNvSpPr txBox="1">
            <a:spLocks noChangeArrowheads="1"/>
          </p:cNvSpPr>
          <p:nvPr/>
        </p:nvSpPr>
        <p:spPr bwMode="auto">
          <a:xfrm>
            <a:off x="28575" y="1219200"/>
            <a:ext cx="9115425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Craig’s demand for model cars is given by the demand curve P=20-Q.  If model cars cost $10 each, how much consumer surplus does Craig have?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P=20-Q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10=20-Q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10=Q, Craig buys 10 model cars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Consumer Surplus	=1/2bh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				=1/2(10)(20-10)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				=50</a:t>
            </a:r>
            <a:endParaRPr lang="en-US" altLang="en-US" sz="28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8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8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8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8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8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8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89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89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AAD85-77A8-476C-BC6B-9737048476A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CA" altLang="en-US" sz="1400"/>
          </a:p>
        </p:txBody>
      </p:sp>
      <p:sp>
        <p:nvSpPr>
          <p:cNvPr id="46083" name="WordArt 2"/>
          <p:cNvSpPr>
            <a:spLocks noChangeArrowheads="1" noChangeShapeType="1" noTextEdit="1"/>
          </p:cNvSpPr>
          <p:nvPr/>
        </p:nvSpPr>
        <p:spPr bwMode="auto">
          <a:xfrm>
            <a:off x="0" y="76200"/>
            <a:ext cx="9144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CA" sz="3600" b="1" u="sng" kern="10" dirty="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5.7 Compensating and Equivalent Variation</a:t>
            </a:r>
          </a:p>
        </p:txBody>
      </p:sp>
      <p:sp>
        <p:nvSpPr>
          <p:cNvPr id="210947" name="Text Box 3"/>
          <p:cNvSpPr txBox="1">
            <a:spLocks noChangeArrowheads="1"/>
          </p:cNvSpPr>
          <p:nvPr/>
        </p:nvSpPr>
        <p:spPr bwMode="auto">
          <a:xfrm>
            <a:off x="0" y="1314450"/>
            <a:ext cx="91440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0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>
                <a:latin typeface="Tahoma" panose="020B0604030504040204" pitchFamily="34" charset="0"/>
              </a:rPr>
              <a:t>  In practice, a consumer’s demand curve is difficult to estimate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CA" altLang="en-US" sz="2800">
                <a:latin typeface="Tahoma" panose="020B0604030504040204" pitchFamily="34" charset="0"/>
              </a:rPr>
              <a:t>  Consumer Surplus can be </a:t>
            </a:r>
            <a:r>
              <a:rPr lang="en-CA" altLang="en-US" sz="2800" u="sng">
                <a:latin typeface="Tahoma" panose="020B0604030504040204" pitchFamily="34" charset="0"/>
              </a:rPr>
              <a:t>estimated</a:t>
            </a:r>
            <a:r>
              <a:rPr lang="en-CA" altLang="en-US" sz="2800">
                <a:latin typeface="Tahoma" panose="020B0604030504040204" pitchFamily="34" charset="0"/>
              </a:rPr>
              <a:t> using the optimal choice diagram (budget lines and indifference curves)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endParaRPr lang="en-CA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CA" altLang="en-US" sz="2800">
                <a:latin typeface="Tahoma" panose="020B0604030504040204" pitchFamily="34" charset="0"/>
              </a:rPr>
              <a:t>  Since </a:t>
            </a:r>
            <a:r>
              <a:rPr lang="en-CA" altLang="en-US" sz="2800" b="1" u="sng">
                <a:latin typeface="Tahoma" panose="020B0604030504040204" pitchFamily="34" charset="0"/>
              </a:rPr>
              <a:t>utility</a:t>
            </a:r>
            <a:r>
              <a:rPr lang="en-CA" altLang="en-US" sz="2800">
                <a:latin typeface="Tahoma" panose="020B0604030504040204" pitchFamily="34" charset="0"/>
              </a:rPr>
              <a:t> is difficult to measure, consumer surplus is measured through the </a:t>
            </a:r>
            <a:r>
              <a:rPr lang="en-CA" altLang="en-US" sz="2800" b="1" u="sng">
                <a:latin typeface="Tahoma" panose="020B0604030504040204" pitchFamily="34" charset="0"/>
              </a:rPr>
              <a:t>money</a:t>
            </a:r>
            <a:r>
              <a:rPr lang="en-CA" altLang="en-US" sz="2800">
                <a:latin typeface="Tahoma" panose="020B0604030504040204" pitchFamily="34" charset="0"/>
              </a:rPr>
              <a:t> needed when a price change occurs: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 sz="28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6A73B1-7345-4117-B13F-B9F0541B829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CA" altLang="en-US" sz="1400"/>
          </a:p>
        </p:txBody>
      </p:sp>
      <p:sp>
        <p:nvSpPr>
          <p:cNvPr id="55299" name="WordArt 2"/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838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Compensating and Equivalent Variation</a:t>
            </a:r>
          </a:p>
        </p:txBody>
      </p:sp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0" y="1314450"/>
            <a:ext cx="914400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sz="2800" b="1" u="sng">
                <a:solidFill>
                  <a:srgbClr val="00B0F0"/>
                </a:solidFill>
                <a:latin typeface="Tahoma" panose="020B0604030504040204" pitchFamily="34" charset="0"/>
              </a:rPr>
              <a:t>C</a:t>
            </a:r>
            <a:r>
              <a:rPr lang="en-CA" altLang="en-US" sz="2800" b="1" u="sng">
                <a:latin typeface="Tahoma" panose="020B0604030504040204" pitchFamily="34" charset="0"/>
              </a:rPr>
              <a:t>OMPENSATING VARIATION</a:t>
            </a:r>
            <a:r>
              <a:rPr lang="en-CA" altLang="en-US" sz="2800">
                <a:latin typeface="Tahoma" panose="020B0604030504040204" pitchFamily="34" charset="0"/>
              </a:rPr>
              <a:t>: The minimum amount of money a consumer must be </a:t>
            </a:r>
            <a:r>
              <a:rPr lang="en-CA" altLang="en-US" sz="2800" i="1">
                <a:latin typeface="Tahoma" panose="020B0604030504040204" pitchFamily="34" charset="0"/>
              </a:rPr>
              <a:t>compensated</a:t>
            </a:r>
            <a:r>
              <a:rPr lang="en-CA" altLang="en-US" sz="2800">
                <a:latin typeface="Tahoma" panose="020B0604030504040204" pitchFamily="34" charset="0"/>
              </a:rPr>
              <a:t> after a price increase to maintain the original utility.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sz="2800">
                <a:latin typeface="Tahoma" panose="020B0604030504040204" pitchFamily="34" charset="0"/>
              </a:rPr>
              <a:t>-The consumer’s </a:t>
            </a:r>
            <a:r>
              <a:rPr lang="en-CA" altLang="en-US" sz="2800" b="1" u="sng">
                <a:solidFill>
                  <a:srgbClr val="00B0F0"/>
                </a:solidFill>
                <a:latin typeface="Tahoma" panose="020B0604030504040204" pitchFamily="34" charset="0"/>
              </a:rPr>
              <a:t>O</a:t>
            </a:r>
            <a:r>
              <a:rPr lang="en-CA" altLang="en-US" sz="2800" b="1" u="sng">
                <a:latin typeface="Tahoma" panose="020B0604030504040204" pitchFamily="34" charset="0"/>
              </a:rPr>
              <a:t>RIGINAL </a:t>
            </a:r>
            <a:r>
              <a:rPr lang="en-CA" altLang="en-US" sz="2800" b="1" u="sng">
                <a:solidFill>
                  <a:srgbClr val="00B0F0"/>
                </a:solidFill>
                <a:latin typeface="Tahoma" panose="020B0604030504040204" pitchFamily="34" charset="0"/>
              </a:rPr>
              <a:t>U</a:t>
            </a:r>
            <a:r>
              <a:rPr lang="en-CA" altLang="en-US" sz="2800" b="1" u="sng">
                <a:latin typeface="Tahoma" panose="020B0604030504040204" pitchFamily="34" charset="0"/>
              </a:rPr>
              <a:t>tility </a:t>
            </a:r>
            <a:r>
              <a:rPr lang="en-CA" altLang="en-US" sz="2800">
                <a:latin typeface="Tahoma" panose="020B0604030504040204" pitchFamily="34" charset="0"/>
              </a:rPr>
              <a:t>is important.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sz="2800" b="1" u="sng">
                <a:solidFill>
                  <a:srgbClr val="00B0F0"/>
                </a:solidFill>
                <a:latin typeface="Tahoma" panose="020B0604030504040204" pitchFamily="34" charset="0"/>
              </a:rPr>
              <a:t>E</a:t>
            </a:r>
            <a:r>
              <a:rPr lang="en-CA" altLang="en-US" sz="2800" b="1" u="sng">
                <a:latin typeface="Tahoma" panose="020B0604030504040204" pitchFamily="34" charset="0"/>
              </a:rPr>
              <a:t>QUIVALENT VARIATION</a:t>
            </a:r>
            <a:r>
              <a:rPr lang="en-CA" altLang="en-US" sz="2800">
                <a:latin typeface="Tahoma" panose="020B0604030504040204" pitchFamily="34" charset="0"/>
              </a:rPr>
              <a:t>: The change in money to give a </a:t>
            </a:r>
            <a:r>
              <a:rPr lang="en-CA" altLang="en-US" sz="2800" i="1">
                <a:latin typeface="Tahoma" panose="020B0604030504040204" pitchFamily="34" charset="0"/>
              </a:rPr>
              <a:t>equivalent</a:t>
            </a:r>
            <a:r>
              <a:rPr lang="en-CA" altLang="en-US" sz="2800">
                <a:latin typeface="Tahoma" panose="020B0604030504040204" pitchFamily="34" charset="0"/>
              </a:rPr>
              <a:t> utility to a price change.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sz="2800">
                <a:latin typeface="Tahoma" panose="020B0604030504040204" pitchFamily="34" charset="0"/>
              </a:rPr>
              <a:t>-The consumer’s </a:t>
            </a:r>
            <a:r>
              <a:rPr lang="en-CA" altLang="en-US" sz="2800" b="1" u="sng">
                <a:solidFill>
                  <a:srgbClr val="00B0F0"/>
                </a:solidFill>
                <a:latin typeface="Tahoma" panose="020B0604030504040204" pitchFamily="34" charset="0"/>
              </a:rPr>
              <a:t>F</a:t>
            </a:r>
            <a:r>
              <a:rPr lang="en-CA" altLang="en-US" sz="2800" b="1" u="sng">
                <a:latin typeface="Tahoma" panose="020B0604030504040204" pitchFamily="34" charset="0"/>
              </a:rPr>
              <a:t>INAL </a:t>
            </a:r>
            <a:r>
              <a:rPr lang="en-CA" altLang="en-US" sz="2800" b="1" u="sng">
                <a:solidFill>
                  <a:srgbClr val="00B0F0"/>
                </a:solidFill>
                <a:latin typeface="Tahoma" panose="020B0604030504040204" pitchFamily="34" charset="0"/>
              </a:rPr>
              <a:t>U</a:t>
            </a:r>
            <a:r>
              <a:rPr lang="en-CA" altLang="en-US" sz="2800" b="1" u="sng">
                <a:latin typeface="Tahoma" panose="020B0604030504040204" pitchFamily="34" charset="0"/>
              </a:rPr>
              <a:t>tility </a:t>
            </a:r>
            <a:r>
              <a:rPr lang="en-CA" altLang="en-US" sz="2800">
                <a:latin typeface="Tahoma" panose="020B0604030504040204" pitchFamily="34" charset="0"/>
              </a:rPr>
              <a:t>is important.</a:t>
            </a:r>
            <a:endParaRPr lang="en-US" altLang="en-US" sz="28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 b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1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1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D69476-05AF-4A84-9B6A-BE68F82DAA8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CA" altLang="en-US" sz="1400"/>
          </a:p>
        </p:txBody>
      </p:sp>
      <p:sp>
        <p:nvSpPr>
          <p:cNvPr id="56323" name="Text Box 2"/>
          <p:cNvSpPr txBox="1">
            <a:spLocks noChangeArrowheads="1"/>
          </p:cNvSpPr>
          <p:nvPr/>
        </p:nvSpPr>
        <p:spPr bwMode="auto">
          <a:xfrm>
            <a:off x="914400" y="0"/>
            <a:ext cx="7543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u="sng">
                <a:latin typeface="Times New Roman" panose="02020603050405020304" pitchFamily="18" charset="0"/>
              </a:rPr>
              <a:t>Compensating Variation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56324" name="Line 3"/>
          <p:cNvSpPr>
            <a:spLocks noChangeShapeType="1"/>
          </p:cNvSpPr>
          <p:nvPr/>
        </p:nvSpPr>
        <p:spPr bwMode="auto">
          <a:xfrm>
            <a:off x="533400" y="5867400"/>
            <a:ext cx="601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5" name="Line 4"/>
          <p:cNvSpPr>
            <a:spLocks noChangeShapeType="1"/>
          </p:cNvSpPr>
          <p:nvPr/>
        </p:nvSpPr>
        <p:spPr bwMode="auto">
          <a:xfrm flipV="1">
            <a:off x="533400" y="5334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228600" y="57912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56327" name="Text Box 6"/>
          <p:cNvSpPr txBox="1">
            <a:spLocks noChangeArrowheads="1"/>
          </p:cNvSpPr>
          <p:nvPr/>
        </p:nvSpPr>
        <p:spPr bwMode="auto">
          <a:xfrm>
            <a:off x="6613525" y="57562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56328" name="Text Box 7"/>
          <p:cNvSpPr txBox="1">
            <a:spLocks noChangeArrowheads="1"/>
          </p:cNvSpPr>
          <p:nvPr/>
        </p:nvSpPr>
        <p:spPr bwMode="auto">
          <a:xfrm>
            <a:off x="0" y="1524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56329" name="Line 8"/>
          <p:cNvSpPr>
            <a:spLocks noChangeShapeType="1"/>
          </p:cNvSpPr>
          <p:nvPr/>
        </p:nvSpPr>
        <p:spPr bwMode="auto">
          <a:xfrm>
            <a:off x="533400" y="1981200"/>
            <a:ext cx="22098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38" name="Line 9"/>
          <p:cNvSpPr>
            <a:spLocks noChangeShapeType="1"/>
          </p:cNvSpPr>
          <p:nvPr/>
        </p:nvSpPr>
        <p:spPr bwMode="auto">
          <a:xfrm>
            <a:off x="533400" y="1981200"/>
            <a:ext cx="7467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02" name="Line 10"/>
          <p:cNvSpPr>
            <a:spLocks noChangeShapeType="1"/>
          </p:cNvSpPr>
          <p:nvPr/>
        </p:nvSpPr>
        <p:spPr bwMode="auto">
          <a:xfrm>
            <a:off x="533400" y="3048000"/>
            <a:ext cx="5410200" cy="28194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03" name="Arc 11"/>
          <p:cNvSpPr>
            <a:spLocks/>
          </p:cNvSpPr>
          <p:nvPr/>
        </p:nvSpPr>
        <p:spPr bwMode="auto">
          <a:xfrm>
            <a:off x="533400" y="-685800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04" name="Text Box 12"/>
          <p:cNvSpPr txBox="1">
            <a:spLocks noChangeArrowheads="1"/>
          </p:cNvSpPr>
          <p:nvPr/>
        </p:nvSpPr>
        <p:spPr bwMode="auto">
          <a:xfrm>
            <a:off x="609600" y="20574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3005" name="Text Box 13"/>
          <p:cNvSpPr txBox="1">
            <a:spLocks noChangeArrowheads="1"/>
          </p:cNvSpPr>
          <p:nvPr/>
        </p:nvSpPr>
        <p:spPr bwMode="auto">
          <a:xfrm>
            <a:off x="2362200" y="3657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3006" name="Text Box 14"/>
          <p:cNvSpPr txBox="1">
            <a:spLocks noChangeArrowheads="1"/>
          </p:cNvSpPr>
          <p:nvPr/>
        </p:nvSpPr>
        <p:spPr bwMode="auto">
          <a:xfrm>
            <a:off x="914400" y="2286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13007" name="Text Box 15"/>
          <p:cNvSpPr txBox="1">
            <a:spLocks noChangeArrowheads="1"/>
          </p:cNvSpPr>
          <p:nvPr/>
        </p:nvSpPr>
        <p:spPr bwMode="auto">
          <a:xfrm>
            <a:off x="2667000" y="3505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213008" name="Arc 16"/>
          <p:cNvSpPr>
            <a:spLocks/>
          </p:cNvSpPr>
          <p:nvPr/>
        </p:nvSpPr>
        <p:spPr bwMode="auto">
          <a:xfrm>
            <a:off x="1143000" y="152400"/>
            <a:ext cx="3746500" cy="3381375"/>
          </a:xfrm>
          <a:custGeom>
            <a:avLst/>
            <a:gdLst>
              <a:gd name="T0" fmla="*/ 2147483646 w 19783"/>
              <a:gd name="T1" fmla="*/ 2147483646 h 21297"/>
              <a:gd name="T2" fmla="*/ 0 w 19783"/>
              <a:gd name="T3" fmla="*/ 2147483646 h 21297"/>
              <a:gd name="T4" fmla="*/ 2147483646 w 19783"/>
              <a:gd name="T5" fmla="*/ 0 h 21297"/>
              <a:gd name="T6" fmla="*/ 0 60000 65536"/>
              <a:gd name="T7" fmla="*/ 0 60000 65536"/>
              <a:gd name="T8" fmla="*/ 0 60000 65536"/>
              <a:gd name="T9" fmla="*/ 0 w 19783"/>
              <a:gd name="T10" fmla="*/ 0 h 21297"/>
              <a:gd name="T11" fmla="*/ 19783 w 19783"/>
              <a:gd name="T12" fmla="*/ 21297 h 212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83" h="21297" fill="none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</a:path>
              <a:path w="19783" h="21297" stroke="0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  <a:lnTo>
                  <a:pt x="19783" y="0"/>
                </a:lnTo>
                <a:lnTo>
                  <a:pt x="16176" y="212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09" name="Text Box 17"/>
          <p:cNvSpPr txBox="1">
            <a:spLocks noChangeArrowheads="1"/>
          </p:cNvSpPr>
          <p:nvPr/>
        </p:nvSpPr>
        <p:spPr bwMode="auto">
          <a:xfrm>
            <a:off x="2514600" y="26812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3010" name="Text Box 18"/>
          <p:cNvSpPr txBox="1">
            <a:spLocks noChangeArrowheads="1"/>
          </p:cNvSpPr>
          <p:nvPr/>
        </p:nvSpPr>
        <p:spPr bwMode="auto">
          <a:xfrm>
            <a:off x="2819400" y="2667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213011" name="Text Box 19"/>
          <p:cNvSpPr txBox="1">
            <a:spLocks noChangeArrowheads="1"/>
          </p:cNvSpPr>
          <p:nvPr/>
        </p:nvSpPr>
        <p:spPr bwMode="auto">
          <a:xfrm>
            <a:off x="3962400" y="4267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13012" name="Text Box 20"/>
          <p:cNvSpPr txBox="1">
            <a:spLocks noChangeArrowheads="1"/>
          </p:cNvSpPr>
          <p:nvPr/>
        </p:nvSpPr>
        <p:spPr bwMode="auto">
          <a:xfrm>
            <a:off x="4114800" y="32004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8150" name="Line 21"/>
          <p:cNvSpPr>
            <a:spLocks noChangeShapeType="1"/>
          </p:cNvSpPr>
          <p:nvPr/>
        </p:nvSpPr>
        <p:spPr bwMode="auto">
          <a:xfrm flipH="1">
            <a:off x="7162800" y="5105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51" name="Text Box 22"/>
          <p:cNvSpPr txBox="1">
            <a:spLocks noChangeArrowheads="1"/>
          </p:cNvSpPr>
          <p:nvPr/>
        </p:nvSpPr>
        <p:spPr bwMode="auto">
          <a:xfrm>
            <a:off x="7696200" y="48006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6344" name="Line 23"/>
          <p:cNvSpPr>
            <a:spLocks noChangeShapeType="1"/>
          </p:cNvSpPr>
          <p:nvPr/>
        </p:nvSpPr>
        <p:spPr bwMode="auto">
          <a:xfrm>
            <a:off x="1676400" y="5410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45" name="Text Box 24"/>
          <p:cNvSpPr txBox="1">
            <a:spLocks noChangeArrowheads="1"/>
          </p:cNvSpPr>
          <p:nvPr/>
        </p:nvSpPr>
        <p:spPr bwMode="auto">
          <a:xfrm>
            <a:off x="990600" y="50292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6346" name="Text Box 28"/>
          <p:cNvSpPr txBox="1">
            <a:spLocks noChangeArrowheads="1"/>
          </p:cNvSpPr>
          <p:nvPr/>
        </p:nvSpPr>
        <p:spPr bwMode="auto">
          <a:xfrm>
            <a:off x="2133600" y="762000"/>
            <a:ext cx="7010400" cy="1809750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-A change in the price of x shifts BL</a:t>
            </a:r>
            <a:r>
              <a:rPr lang="en-US" altLang="en-US" sz="2800" baseline="-25000">
                <a:solidFill>
                  <a:srgbClr val="692B4A"/>
                </a:solidFill>
                <a:latin typeface="Arial Narrow" panose="020B0606020202030204" pitchFamily="34" charset="0"/>
              </a:rPr>
              <a:t>1 </a:t>
            </a: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to BL</a:t>
            </a:r>
            <a:r>
              <a:rPr lang="en-US" altLang="en-US" sz="2800" baseline="-25000">
                <a:solidFill>
                  <a:srgbClr val="692B4A"/>
                </a:solidFill>
                <a:latin typeface="Arial Narrow" panose="020B0606020202030204" pitchFamily="34" charset="0"/>
              </a:rPr>
              <a:t>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-Consumption moves from point A to point 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-A BL at new prices that would maintain </a:t>
            </a:r>
            <a:r>
              <a:rPr lang="en-CA" altLang="en-US" sz="2800" b="1">
                <a:solidFill>
                  <a:srgbClr val="692B4A"/>
                </a:solidFill>
                <a:latin typeface="Arial Narrow" panose="020B0606020202030204" pitchFamily="34" charset="0"/>
              </a:rPr>
              <a:t>original</a:t>
            </a:r>
            <a:r>
              <a:rPr lang="en-CA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 utility is parallel to BL</a:t>
            </a:r>
            <a:r>
              <a:rPr lang="en-CA" altLang="en-US" sz="2800" baseline="-25000">
                <a:solidFill>
                  <a:srgbClr val="692B4A"/>
                </a:solidFill>
                <a:latin typeface="Arial Narrow" panose="020B0606020202030204" pitchFamily="34" charset="0"/>
              </a:rPr>
              <a:t>2</a:t>
            </a:r>
            <a:endParaRPr lang="en-CA" altLang="en-US" sz="2800">
              <a:solidFill>
                <a:srgbClr val="692B4A"/>
              </a:solidFill>
              <a:latin typeface="Arial Narrow" panose="020B0606020202030204" pitchFamily="34" charset="0"/>
            </a:endParaRPr>
          </a:p>
        </p:txBody>
      </p:sp>
      <p:sp>
        <p:nvSpPr>
          <p:cNvPr id="56347" name="Text Box 29"/>
          <p:cNvSpPr txBox="1">
            <a:spLocks noChangeArrowheads="1"/>
          </p:cNvSpPr>
          <p:nvPr/>
        </p:nvSpPr>
        <p:spPr bwMode="auto">
          <a:xfrm>
            <a:off x="0" y="28194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56348" name="Text Box 30"/>
          <p:cNvSpPr txBox="1">
            <a:spLocks noChangeArrowheads="1"/>
          </p:cNvSpPr>
          <p:nvPr/>
        </p:nvSpPr>
        <p:spPr bwMode="auto">
          <a:xfrm>
            <a:off x="0" y="1752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48157" name="Text Box 31"/>
          <p:cNvSpPr txBox="1">
            <a:spLocks noChangeArrowheads="1"/>
          </p:cNvSpPr>
          <p:nvPr/>
        </p:nvSpPr>
        <p:spPr bwMode="auto">
          <a:xfrm>
            <a:off x="4800600" y="2667000"/>
            <a:ext cx="4343400" cy="1809750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-NM represents the money required to return a consumer to their original utility, consuming at B (if Py=1)</a:t>
            </a:r>
            <a:endParaRPr lang="en-CA" altLang="en-US" sz="2800">
              <a:solidFill>
                <a:srgbClr val="692B4A"/>
              </a:solidFill>
              <a:latin typeface="Arial Narrow" panose="020B0606020202030204" pitchFamily="34" charset="0"/>
            </a:endParaRPr>
          </a:p>
        </p:txBody>
      </p:sp>
      <p:sp>
        <p:nvSpPr>
          <p:cNvPr id="30" name="Left Brace 29"/>
          <p:cNvSpPr/>
          <p:nvPr/>
        </p:nvSpPr>
        <p:spPr>
          <a:xfrm>
            <a:off x="228600" y="2057400"/>
            <a:ext cx="304800" cy="914400"/>
          </a:xfrm>
          <a:prstGeom prst="leftBrace">
            <a:avLst/>
          </a:prstGeom>
          <a:ln w="412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8" grpId="0" animBg="1"/>
      <p:bldP spid="213002" grpId="0" animBg="1"/>
      <p:bldP spid="213003" grpId="0" animBg="1"/>
      <p:bldP spid="213004" grpId="0"/>
      <p:bldP spid="213005" grpId="0" autoUpdateAnimBg="0"/>
      <p:bldP spid="213006" grpId="0" autoUpdateAnimBg="0"/>
      <p:bldP spid="213007" grpId="0" autoUpdateAnimBg="0"/>
      <p:bldP spid="213008" grpId="0" animBg="1"/>
      <p:bldP spid="213009" grpId="0" autoUpdateAnimBg="0"/>
      <p:bldP spid="213010" grpId="0" autoUpdateAnimBg="0"/>
      <p:bldP spid="213011" grpId="0"/>
      <p:bldP spid="213012" grpId="0"/>
      <p:bldP spid="48150" grpId="0" animBg="1"/>
      <p:bldP spid="48151" grpId="0"/>
      <p:bldP spid="48157" grpId="0" animBg="1"/>
      <p:bldP spid="3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03D62FB-55FC-44E6-920C-AB17C4F9560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CA" altLang="en-US" sz="1400"/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1600200" y="0"/>
            <a:ext cx="754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Equivalent Variation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57348" name="Line 3"/>
          <p:cNvSpPr>
            <a:spLocks noChangeShapeType="1"/>
          </p:cNvSpPr>
          <p:nvPr/>
        </p:nvSpPr>
        <p:spPr bwMode="auto">
          <a:xfrm>
            <a:off x="533400" y="5867400"/>
            <a:ext cx="601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349" name="Line 4"/>
          <p:cNvSpPr>
            <a:spLocks noChangeShapeType="1"/>
          </p:cNvSpPr>
          <p:nvPr/>
        </p:nvSpPr>
        <p:spPr bwMode="auto">
          <a:xfrm flipV="1">
            <a:off x="533400" y="5334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6613525" y="57562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0" y="1524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57352" name="Line 8"/>
          <p:cNvSpPr>
            <a:spLocks noChangeShapeType="1"/>
          </p:cNvSpPr>
          <p:nvPr/>
        </p:nvSpPr>
        <p:spPr bwMode="auto">
          <a:xfrm>
            <a:off x="533400" y="1981200"/>
            <a:ext cx="22098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>
            <a:off x="533400" y="1981200"/>
            <a:ext cx="7467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9931" name="Arc 11"/>
          <p:cNvSpPr>
            <a:spLocks/>
          </p:cNvSpPr>
          <p:nvPr/>
        </p:nvSpPr>
        <p:spPr bwMode="auto">
          <a:xfrm>
            <a:off x="533400" y="-685800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9932" name="Text Box 12"/>
          <p:cNvSpPr txBox="1">
            <a:spLocks noChangeArrowheads="1"/>
          </p:cNvSpPr>
          <p:nvPr/>
        </p:nvSpPr>
        <p:spPr bwMode="auto">
          <a:xfrm>
            <a:off x="609600" y="20574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09934" name="Text Box 14"/>
          <p:cNvSpPr txBox="1">
            <a:spLocks noChangeArrowheads="1"/>
          </p:cNvSpPr>
          <p:nvPr/>
        </p:nvSpPr>
        <p:spPr bwMode="auto">
          <a:xfrm>
            <a:off x="914400" y="2286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09935" name="Text Box 15"/>
          <p:cNvSpPr txBox="1">
            <a:spLocks noChangeArrowheads="1"/>
          </p:cNvSpPr>
          <p:nvPr/>
        </p:nvSpPr>
        <p:spPr bwMode="auto">
          <a:xfrm>
            <a:off x="2813050" y="2590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209936" name="Arc 16"/>
          <p:cNvSpPr>
            <a:spLocks/>
          </p:cNvSpPr>
          <p:nvPr/>
        </p:nvSpPr>
        <p:spPr bwMode="auto">
          <a:xfrm>
            <a:off x="1143000" y="152400"/>
            <a:ext cx="3746500" cy="3381375"/>
          </a:xfrm>
          <a:custGeom>
            <a:avLst/>
            <a:gdLst>
              <a:gd name="T0" fmla="*/ 2147483646 w 19783"/>
              <a:gd name="T1" fmla="*/ 2147483646 h 21297"/>
              <a:gd name="T2" fmla="*/ 0 w 19783"/>
              <a:gd name="T3" fmla="*/ 2147483646 h 21297"/>
              <a:gd name="T4" fmla="*/ 2147483646 w 19783"/>
              <a:gd name="T5" fmla="*/ 0 h 21297"/>
              <a:gd name="T6" fmla="*/ 0 60000 65536"/>
              <a:gd name="T7" fmla="*/ 0 60000 65536"/>
              <a:gd name="T8" fmla="*/ 0 60000 65536"/>
              <a:gd name="T9" fmla="*/ 0 w 19783"/>
              <a:gd name="T10" fmla="*/ 0 h 21297"/>
              <a:gd name="T11" fmla="*/ 19783 w 19783"/>
              <a:gd name="T12" fmla="*/ 21297 h 212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83" h="21297" fill="none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</a:path>
              <a:path w="19783" h="21297" stroke="0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  <a:lnTo>
                  <a:pt x="19783" y="0"/>
                </a:lnTo>
                <a:lnTo>
                  <a:pt x="16176" y="212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9937" name="Text Box 17"/>
          <p:cNvSpPr txBox="1">
            <a:spLocks noChangeArrowheads="1"/>
          </p:cNvSpPr>
          <p:nvPr/>
        </p:nvSpPr>
        <p:spPr bwMode="auto">
          <a:xfrm>
            <a:off x="2514600" y="2590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09939" name="Text Box 19"/>
          <p:cNvSpPr txBox="1">
            <a:spLocks noChangeArrowheads="1"/>
          </p:cNvSpPr>
          <p:nvPr/>
        </p:nvSpPr>
        <p:spPr bwMode="auto">
          <a:xfrm>
            <a:off x="3962400" y="4267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09940" name="Text Box 20"/>
          <p:cNvSpPr txBox="1">
            <a:spLocks noChangeArrowheads="1"/>
          </p:cNvSpPr>
          <p:nvPr/>
        </p:nvSpPr>
        <p:spPr bwMode="auto">
          <a:xfrm>
            <a:off x="4114800" y="32004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9170" name="Line 25"/>
          <p:cNvSpPr>
            <a:spLocks noChangeShapeType="1"/>
          </p:cNvSpPr>
          <p:nvPr/>
        </p:nvSpPr>
        <p:spPr bwMode="auto">
          <a:xfrm flipH="1">
            <a:off x="7162800" y="5105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71" name="Text Box 26"/>
          <p:cNvSpPr txBox="1">
            <a:spLocks noChangeArrowheads="1"/>
          </p:cNvSpPr>
          <p:nvPr/>
        </p:nvSpPr>
        <p:spPr bwMode="auto">
          <a:xfrm>
            <a:off x="7696200" y="48006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7364" name="Line 27"/>
          <p:cNvSpPr>
            <a:spLocks noChangeShapeType="1"/>
          </p:cNvSpPr>
          <p:nvPr/>
        </p:nvSpPr>
        <p:spPr bwMode="auto">
          <a:xfrm>
            <a:off x="1676400" y="5410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365" name="Text Box 28"/>
          <p:cNvSpPr txBox="1">
            <a:spLocks noChangeArrowheads="1"/>
          </p:cNvSpPr>
          <p:nvPr/>
        </p:nvSpPr>
        <p:spPr bwMode="auto">
          <a:xfrm>
            <a:off x="990600" y="50292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09951" name="Line 31"/>
          <p:cNvSpPr>
            <a:spLocks noChangeShapeType="1"/>
          </p:cNvSpPr>
          <p:nvPr/>
        </p:nvSpPr>
        <p:spPr bwMode="auto">
          <a:xfrm>
            <a:off x="685800" y="762000"/>
            <a:ext cx="2819400" cy="50292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09952" name="Text Box 32"/>
          <p:cNvSpPr txBox="1">
            <a:spLocks noChangeArrowheads="1"/>
          </p:cNvSpPr>
          <p:nvPr/>
        </p:nvSpPr>
        <p:spPr bwMode="auto">
          <a:xfrm>
            <a:off x="990600" y="12192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09953" name="Text Box 33"/>
          <p:cNvSpPr txBox="1">
            <a:spLocks noChangeArrowheads="1"/>
          </p:cNvSpPr>
          <p:nvPr/>
        </p:nvSpPr>
        <p:spPr bwMode="auto">
          <a:xfrm>
            <a:off x="1295400" y="1143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7369" name="Text Box 34"/>
          <p:cNvSpPr txBox="1">
            <a:spLocks noChangeArrowheads="1"/>
          </p:cNvSpPr>
          <p:nvPr/>
        </p:nvSpPr>
        <p:spPr bwMode="auto">
          <a:xfrm>
            <a:off x="2133600" y="762000"/>
            <a:ext cx="7010400" cy="1809750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-A change in the price of x shifts BL</a:t>
            </a:r>
            <a:r>
              <a:rPr lang="en-US" altLang="en-US" sz="2800" baseline="-25000">
                <a:solidFill>
                  <a:srgbClr val="692B4A"/>
                </a:solidFill>
                <a:latin typeface="Arial Narrow" panose="020B0606020202030204" pitchFamily="34" charset="0"/>
              </a:rPr>
              <a:t>1 </a:t>
            </a: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to BL</a:t>
            </a:r>
            <a:r>
              <a:rPr lang="en-US" altLang="en-US" sz="2800" baseline="-25000">
                <a:solidFill>
                  <a:srgbClr val="692B4A"/>
                </a:solidFill>
                <a:latin typeface="Arial Narrow" panose="020B0606020202030204" pitchFamily="34" charset="0"/>
              </a:rPr>
              <a:t>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-Consumption moves from point A to point 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-A BL at old prices that would make the equivalent move to the </a:t>
            </a:r>
            <a:r>
              <a:rPr lang="en-CA" altLang="en-US" sz="2800" b="1">
                <a:solidFill>
                  <a:srgbClr val="692B4A"/>
                </a:solidFill>
                <a:latin typeface="Arial Narrow" panose="020B0606020202030204" pitchFamily="34" charset="0"/>
              </a:rPr>
              <a:t>new</a:t>
            </a:r>
            <a:r>
              <a:rPr lang="en-CA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 utility is parallel to BL</a:t>
            </a:r>
            <a:r>
              <a:rPr lang="en-CA" altLang="en-US" sz="2800" baseline="-25000">
                <a:solidFill>
                  <a:srgbClr val="692B4A"/>
                </a:solidFill>
                <a:latin typeface="Arial Narrow" panose="020B0606020202030204" pitchFamily="34" charset="0"/>
              </a:rPr>
              <a:t>1</a:t>
            </a:r>
            <a:endParaRPr lang="en-CA" altLang="en-US" sz="2800">
              <a:solidFill>
                <a:srgbClr val="692B4A"/>
              </a:solidFill>
              <a:latin typeface="Arial Narrow" panose="020B0606020202030204" pitchFamily="34" charset="0"/>
            </a:endParaRPr>
          </a:p>
        </p:txBody>
      </p:sp>
      <p:sp>
        <p:nvSpPr>
          <p:cNvPr id="57370" name="Rectangle 35"/>
          <p:cNvSpPr>
            <a:spLocks noChangeArrowheads="1"/>
          </p:cNvSpPr>
          <p:nvPr/>
        </p:nvSpPr>
        <p:spPr bwMode="auto">
          <a:xfrm>
            <a:off x="152400" y="58674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Tahoma" panose="020B0604030504040204" pitchFamily="34" charset="0"/>
              </a:rPr>
              <a:t>O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57371" name="Rectangle 36"/>
          <p:cNvSpPr>
            <a:spLocks noChangeArrowheads="1"/>
          </p:cNvSpPr>
          <p:nvPr/>
        </p:nvSpPr>
        <p:spPr bwMode="auto">
          <a:xfrm>
            <a:off x="0" y="1752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Tahoma" panose="020B0604030504040204" pitchFamily="34" charset="0"/>
              </a:rPr>
              <a:t>N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57372" name="Rectangle 37"/>
          <p:cNvSpPr>
            <a:spLocks noChangeArrowheads="1"/>
          </p:cNvSpPr>
          <p:nvPr/>
        </p:nvSpPr>
        <p:spPr bwMode="auto">
          <a:xfrm>
            <a:off x="0" y="5334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Tahoma" panose="020B0604030504040204" pitchFamily="34" charset="0"/>
              </a:rPr>
              <a:t>Q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49181" name="Text Box 38"/>
          <p:cNvSpPr txBox="1">
            <a:spLocks noChangeArrowheads="1"/>
          </p:cNvSpPr>
          <p:nvPr/>
        </p:nvSpPr>
        <p:spPr bwMode="auto">
          <a:xfrm>
            <a:off x="4800600" y="2667000"/>
            <a:ext cx="4343400" cy="1816100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-NQ represents the money equivalent to a price change, resulting in consumption at 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(if Py=1)</a:t>
            </a:r>
            <a:endParaRPr lang="en-CA" altLang="en-US" sz="2800">
              <a:solidFill>
                <a:srgbClr val="692B4A"/>
              </a:solidFill>
              <a:latin typeface="Arial Narrow" panose="020B0606020202030204" pitchFamily="34" charset="0"/>
            </a:endParaRPr>
          </a:p>
        </p:txBody>
      </p:sp>
      <p:sp>
        <p:nvSpPr>
          <p:cNvPr id="30" name="Left Brace 29"/>
          <p:cNvSpPr/>
          <p:nvPr/>
        </p:nvSpPr>
        <p:spPr>
          <a:xfrm>
            <a:off x="228600" y="762000"/>
            <a:ext cx="304800" cy="1143000"/>
          </a:xfrm>
          <a:prstGeom prst="leftBrace">
            <a:avLst/>
          </a:prstGeom>
          <a:ln w="412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0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1" grpId="0" animBg="1"/>
      <p:bldP spid="209931" grpId="0" animBg="1"/>
      <p:bldP spid="209932" grpId="0" autoUpdateAnimBg="0"/>
      <p:bldP spid="209934" grpId="0" autoUpdateAnimBg="0"/>
      <p:bldP spid="209935" grpId="0" autoUpdateAnimBg="0"/>
      <p:bldP spid="209936" grpId="0" animBg="1"/>
      <p:bldP spid="209937" grpId="0" autoUpdateAnimBg="0"/>
      <p:bldP spid="209939" grpId="0"/>
      <p:bldP spid="209940" grpId="0"/>
      <p:bldP spid="49170" grpId="0" animBg="1"/>
      <p:bldP spid="49171" grpId="0"/>
      <p:bldP spid="209951" grpId="0" animBg="1"/>
      <p:bldP spid="209952" grpId="0" autoUpdateAnimBg="0"/>
      <p:bldP spid="209953" grpId="0" autoUpdateAnimBg="0"/>
      <p:bldP spid="49181" grpId="0" animBg="1"/>
      <p:bldP spid="3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61A5F79-3C5E-4BB7-8F4B-A48C9159A1E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CA" altLang="en-US" sz="1400"/>
          </a:p>
        </p:txBody>
      </p:sp>
      <p:sp>
        <p:nvSpPr>
          <p:cNvPr id="58371" name="Text Box 2"/>
          <p:cNvSpPr txBox="1">
            <a:spLocks noChangeArrowheads="1"/>
          </p:cNvSpPr>
          <p:nvPr/>
        </p:nvSpPr>
        <p:spPr bwMode="auto">
          <a:xfrm>
            <a:off x="1600200" y="152400"/>
            <a:ext cx="7543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u="sng">
                <a:latin typeface="Times New Roman" panose="02020603050405020304" pitchFamily="18" charset="0"/>
              </a:rPr>
              <a:t>Compensating and Equivalent Variation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58372" name="Line 3"/>
          <p:cNvSpPr>
            <a:spLocks noChangeShapeType="1"/>
          </p:cNvSpPr>
          <p:nvPr/>
        </p:nvSpPr>
        <p:spPr bwMode="auto">
          <a:xfrm>
            <a:off x="533400" y="5867400"/>
            <a:ext cx="601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73" name="Line 4"/>
          <p:cNvSpPr>
            <a:spLocks noChangeShapeType="1"/>
          </p:cNvSpPr>
          <p:nvPr/>
        </p:nvSpPr>
        <p:spPr bwMode="auto">
          <a:xfrm flipV="1">
            <a:off x="533400" y="5334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228600" y="57912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6613525" y="57562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0" y="1524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533400" y="1981200"/>
            <a:ext cx="22098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78" name="Line 9"/>
          <p:cNvSpPr>
            <a:spLocks noChangeShapeType="1"/>
          </p:cNvSpPr>
          <p:nvPr/>
        </p:nvSpPr>
        <p:spPr bwMode="auto">
          <a:xfrm>
            <a:off x="533400" y="1981200"/>
            <a:ext cx="7467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533400" y="3048000"/>
            <a:ext cx="5410200" cy="28194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80" name="Arc 11"/>
          <p:cNvSpPr>
            <a:spLocks/>
          </p:cNvSpPr>
          <p:nvPr/>
        </p:nvSpPr>
        <p:spPr bwMode="auto">
          <a:xfrm>
            <a:off x="533400" y="-685800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81" name="Text Box 12"/>
          <p:cNvSpPr txBox="1">
            <a:spLocks noChangeArrowheads="1"/>
          </p:cNvSpPr>
          <p:nvPr/>
        </p:nvSpPr>
        <p:spPr bwMode="auto">
          <a:xfrm>
            <a:off x="609600" y="20574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8382" name="Text Box 13"/>
          <p:cNvSpPr txBox="1">
            <a:spLocks noChangeArrowheads="1"/>
          </p:cNvSpPr>
          <p:nvPr/>
        </p:nvSpPr>
        <p:spPr bwMode="auto">
          <a:xfrm>
            <a:off x="2362200" y="3657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8383" name="Text Box 14"/>
          <p:cNvSpPr txBox="1">
            <a:spLocks noChangeArrowheads="1"/>
          </p:cNvSpPr>
          <p:nvPr/>
        </p:nvSpPr>
        <p:spPr bwMode="auto">
          <a:xfrm>
            <a:off x="914400" y="2286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8384" name="Text Box 15"/>
          <p:cNvSpPr txBox="1">
            <a:spLocks noChangeArrowheads="1"/>
          </p:cNvSpPr>
          <p:nvPr/>
        </p:nvSpPr>
        <p:spPr bwMode="auto">
          <a:xfrm>
            <a:off x="2743200" y="2438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58385" name="Arc 16"/>
          <p:cNvSpPr>
            <a:spLocks/>
          </p:cNvSpPr>
          <p:nvPr/>
        </p:nvSpPr>
        <p:spPr bwMode="auto">
          <a:xfrm>
            <a:off x="1143000" y="152400"/>
            <a:ext cx="3746500" cy="3381375"/>
          </a:xfrm>
          <a:custGeom>
            <a:avLst/>
            <a:gdLst>
              <a:gd name="T0" fmla="*/ 2147483646 w 19783"/>
              <a:gd name="T1" fmla="*/ 2147483646 h 21297"/>
              <a:gd name="T2" fmla="*/ 0 w 19783"/>
              <a:gd name="T3" fmla="*/ 2147483646 h 21297"/>
              <a:gd name="T4" fmla="*/ 2147483646 w 19783"/>
              <a:gd name="T5" fmla="*/ 0 h 21297"/>
              <a:gd name="T6" fmla="*/ 0 60000 65536"/>
              <a:gd name="T7" fmla="*/ 0 60000 65536"/>
              <a:gd name="T8" fmla="*/ 0 60000 65536"/>
              <a:gd name="T9" fmla="*/ 0 w 19783"/>
              <a:gd name="T10" fmla="*/ 0 h 21297"/>
              <a:gd name="T11" fmla="*/ 19783 w 19783"/>
              <a:gd name="T12" fmla="*/ 21297 h 212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83" h="21297" fill="none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</a:path>
              <a:path w="19783" h="21297" stroke="0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  <a:lnTo>
                  <a:pt x="19783" y="0"/>
                </a:lnTo>
                <a:lnTo>
                  <a:pt x="16176" y="212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86" name="Text Box 17"/>
          <p:cNvSpPr txBox="1">
            <a:spLocks noChangeArrowheads="1"/>
          </p:cNvSpPr>
          <p:nvPr/>
        </p:nvSpPr>
        <p:spPr bwMode="auto">
          <a:xfrm>
            <a:off x="2514600" y="2590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8387" name="Text Box 18"/>
          <p:cNvSpPr txBox="1">
            <a:spLocks noChangeArrowheads="1"/>
          </p:cNvSpPr>
          <p:nvPr/>
        </p:nvSpPr>
        <p:spPr bwMode="auto">
          <a:xfrm>
            <a:off x="2743200" y="3657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58388" name="Text Box 19"/>
          <p:cNvSpPr txBox="1">
            <a:spLocks noChangeArrowheads="1"/>
          </p:cNvSpPr>
          <p:nvPr/>
        </p:nvSpPr>
        <p:spPr bwMode="auto">
          <a:xfrm>
            <a:off x="3962400" y="4267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8389" name="Text Box 20"/>
          <p:cNvSpPr txBox="1">
            <a:spLocks noChangeArrowheads="1"/>
          </p:cNvSpPr>
          <p:nvPr/>
        </p:nvSpPr>
        <p:spPr bwMode="auto">
          <a:xfrm>
            <a:off x="4114800" y="32004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8390" name="Line 21"/>
          <p:cNvSpPr>
            <a:spLocks noChangeShapeType="1"/>
          </p:cNvSpPr>
          <p:nvPr/>
        </p:nvSpPr>
        <p:spPr bwMode="auto">
          <a:xfrm flipH="1">
            <a:off x="7162800" y="5105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91" name="Text Box 22"/>
          <p:cNvSpPr txBox="1">
            <a:spLocks noChangeArrowheads="1"/>
          </p:cNvSpPr>
          <p:nvPr/>
        </p:nvSpPr>
        <p:spPr bwMode="auto">
          <a:xfrm>
            <a:off x="7696200" y="48006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8392" name="Line 23"/>
          <p:cNvSpPr>
            <a:spLocks noChangeShapeType="1"/>
          </p:cNvSpPr>
          <p:nvPr/>
        </p:nvSpPr>
        <p:spPr bwMode="auto">
          <a:xfrm>
            <a:off x="1676400" y="5410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93" name="Text Box 24"/>
          <p:cNvSpPr txBox="1">
            <a:spLocks noChangeArrowheads="1"/>
          </p:cNvSpPr>
          <p:nvPr/>
        </p:nvSpPr>
        <p:spPr bwMode="auto">
          <a:xfrm>
            <a:off x="990600" y="50292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8394" name="Line 25"/>
          <p:cNvSpPr>
            <a:spLocks noChangeShapeType="1"/>
          </p:cNvSpPr>
          <p:nvPr/>
        </p:nvSpPr>
        <p:spPr bwMode="auto">
          <a:xfrm>
            <a:off x="685800" y="762000"/>
            <a:ext cx="2819400" cy="50292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8395" name="Text Box 26"/>
          <p:cNvSpPr txBox="1">
            <a:spLocks noChangeArrowheads="1"/>
          </p:cNvSpPr>
          <p:nvPr/>
        </p:nvSpPr>
        <p:spPr bwMode="auto">
          <a:xfrm>
            <a:off x="990600" y="12192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8396" name="Text Box 27"/>
          <p:cNvSpPr txBox="1">
            <a:spLocks noChangeArrowheads="1"/>
          </p:cNvSpPr>
          <p:nvPr/>
        </p:nvSpPr>
        <p:spPr bwMode="auto">
          <a:xfrm>
            <a:off x="1295400" y="1143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58397" name="Text Box 28"/>
          <p:cNvSpPr txBox="1">
            <a:spLocks noChangeArrowheads="1"/>
          </p:cNvSpPr>
          <p:nvPr/>
        </p:nvSpPr>
        <p:spPr bwMode="auto">
          <a:xfrm>
            <a:off x="5105400" y="762000"/>
            <a:ext cx="4038600" cy="3517900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-Here a price DECREASE occurs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-MN is the max amount a consumer would PAY for this price decrease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-NQ is the amount a consumer would be PAID instead of a price decrease</a:t>
            </a:r>
          </a:p>
        </p:txBody>
      </p:sp>
      <p:sp>
        <p:nvSpPr>
          <p:cNvPr id="58398" name="Text Box 29"/>
          <p:cNvSpPr txBox="1">
            <a:spLocks noChangeArrowheads="1"/>
          </p:cNvSpPr>
          <p:nvPr/>
        </p:nvSpPr>
        <p:spPr bwMode="auto">
          <a:xfrm>
            <a:off x="0" y="28956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58399" name="Text Box 30"/>
          <p:cNvSpPr txBox="1">
            <a:spLocks noChangeArrowheads="1"/>
          </p:cNvSpPr>
          <p:nvPr/>
        </p:nvSpPr>
        <p:spPr bwMode="auto">
          <a:xfrm>
            <a:off x="0" y="1676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58400" name="Text Box 31"/>
          <p:cNvSpPr txBox="1">
            <a:spLocks noChangeArrowheads="1"/>
          </p:cNvSpPr>
          <p:nvPr/>
        </p:nvSpPr>
        <p:spPr bwMode="auto">
          <a:xfrm>
            <a:off x="0" y="5334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1FB8C8-0EE5-441E-8F38-A5331CF9BDBC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CA" altLang="en-US" sz="1400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 smtClean="0">
                <a:solidFill>
                  <a:schemeClr val="bg1"/>
                </a:solidFill>
              </a:rPr>
              <a:t>CV and EV Steps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15044" name="Text Box 4"/>
          <p:cNvSpPr txBox="1">
            <a:spLocks noChangeArrowheads="1"/>
          </p:cNvSpPr>
          <p:nvPr/>
        </p:nvSpPr>
        <p:spPr bwMode="auto">
          <a:xfrm>
            <a:off x="28575" y="838200"/>
            <a:ext cx="9115425" cy="628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rabicParenR"/>
              <a:defRPr/>
            </a:pPr>
            <a:r>
              <a:rPr lang="en-GB" sz="3200" dirty="0">
                <a:cs typeface="Arial" charset="0"/>
              </a:rPr>
              <a:t>Calculate ORIGINAL and NEW </a:t>
            </a:r>
            <a:r>
              <a:rPr lang="en-GB" sz="3200" b="1" u="sng" dirty="0">
                <a:cs typeface="Arial" charset="0"/>
              </a:rPr>
              <a:t>consumption points </a:t>
            </a:r>
            <a:r>
              <a:rPr lang="en-GB" sz="3200" dirty="0">
                <a:cs typeface="Arial" charset="0"/>
              </a:rPr>
              <a:t>that maximize utility. (Use tangency condition.)</a:t>
            </a:r>
          </a:p>
          <a:p>
            <a:pPr marL="514350" indent="-514350">
              <a:buFontTx/>
              <a:buAutoNum type="arabicParenR"/>
              <a:defRPr/>
            </a:pPr>
            <a:r>
              <a:rPr lang="en-GB" sz="3200" dirty="0">
                <a:latin typeface="Arial" charset="0"/>
                <a:cs typeface="Arial" charset="0"/>
              </a:rPr>
              <a:t>Calculate ORIGINAL and NEW </a:t>
            </a:r>
            <a:r>
              <a:rPr lang="en-GB" sz="3200" b="1" u="sng" dirty="0">
                <a:latin typeface="Arial" charset="0"/>
                <a:cs typeface="Arial" charset="0"/>
              </a:rPr>
              <a:t>utility</a:t>
            </a:r>
            <a:r>
              <a:rPr lang="en-GB" sz="3200" dirty="0">
                <a:latin typeface="Arial" charset="0"/>
                <a:cs typeface="Arial" charset="0"/>
              </a:rPr>
              <a:t>.</a:t>
            </a:r>
          </a:p>
          <a:p>
            <a:pPr marL="514350" indent="-514350">
              <a:defRPr/>
            </a:pPr>
            <a:r>
              <a:rPr lang="en-GB" sz="3200" dirty="0">
                <a:latin typeface="Arial" charset="0"/>
                <a:cs typeface="Arial" charset="0"/>
              </a:rPr>
              <a:t>3a) Compensating Variation:</a:t>
            </a:r>
          </a:p>
          <a:p>
            <a:pPr marL="719138">
              <a:defRPr/>
            </a:pPr>
            <a:r>
              <a:rPr lang="en-GB" sz="3200" dirty="0">
                <a:latin typeface="Arial" charset="0"/>
                <a:cs typeface="Arial" charset="0"/>
              </a:rPr>
              <a:t>With ORIGINAL UTILITY and NEW PRICES, minimize expenditure E</a:t>
            </a:r>
            <a:r>
              <a:rPr lang="en-GB" sz="3200" baseline="-25000" dirty="0">
                <a:latin typeface="Arial" charset="0"/>
                <a:cs typeface="Arial" charset="0"/>
              </a:rPr>
              <a:t>CV</a:t>
            </a:r>
          </a:p>
          <a:p>
            <a:pPr marL="514350" indent="204788">
              <a:defRPr/>
            </a:pPr>
            <a:r>
              <a:rPr lang="en-GB" sz="3200" dirty="0">
                <a:latin typeface="Arial" charset="0"/>
                <a:cs typeface="Arial" charset="0"/>
              </a:rPr>
              <a:t>CV=I-E</a:t>
            </a:r>
            <a:r>
              <a:rPr lang="en-GB" sz="3200" baseline="-25000" dirty="0">
                <a:latin typeface="Arial" charset="0"/>
                <a:cs typeface="Arial" charset="0"/>
              </a:rPr>
              <a:t>CV</a:t>
            </a:r>
          </a:p>
          <a:p>
            <a:pPr marL="514350" indent="-514350">
              <a:defRPr/>
            </a:pPr>
            <a:r>
              <a:rPr lang="en-GB" sz="3200" dirty="0">
                <a:latin typeface="Arial" charset="0"/>
                <a:cs typeface="Arial" charset="0"/>
              </a:rPr>
              <a:t>3b) Equivalent Variation:</a:t>
            </a:r>
          </a:p>
          <a:p>
            <a:pPr marL="719138">
              <a:defRPr/>
            </a:pPr>
            <a:r>
              <a:rPr lang="en-GB" sz="3200" dirty="0">
                <a:latin typeface="Arial" charset="0"/>
                <a:cs typeface="Arial" charset="0"/>
              </a:rPr>
              <a:t>With FINAL UTILITY and ORIGINAL PRICES, minimize expenditure E</a:t>
            </a:r>
            <a:r>
              <a:rPr lang="en-GB" sz="3200" baseline="-25000" dirty="0">
                <a:latin typeface="Arial" charset="0"/>
                <a:cs typeface="Arial" charset="0"/>
              </a:rPr>
              <a:t>EV</a:t>
            </a:r>
          </a:p>
          <a:p>
            <a:pPr marL="514350" indent="204788">
              <a:defRPr/>
            </a:pPr>
            <a:r>
              <a:rPr lang="en-GB" sz="3200" dirty="0">
                <a:latin typeface="Arial" charset="0"/>
                <a:cs typeface="Arial" charset="0"/>
              </a:rPr>
              <a:t>EV=E</a:t>
            </a:r>
            <a:r>
              <a:rPr lang="en-GB" sz="3200" baseline="-25000" dirty="0">
                <a:latin typeface="Arial" charset="0"/>
                <a:cs typeface="Arial" charset="0"/>
              </a:rPr>
              <a:t>EV</a:t>
            </a:r>
            <a:r>
              <a:rPr lang="en-GB" sz="3200" dirty="0">
                <a:latin typeface="Arial" charset="0"/>
                <a:cs typeface="Arial" charset="0"/>
              </a:rPr>
              <a:t>-I</a:t>
            </a:r>
            <a:endParaRPr lang="en-US" sz="3200" baseline="-25000" dirty="0">
              <a:latin typeface="Arial" charset="0"/>
              <a:cs typeface="Arial" charset="0"/>
            </a:endParaRPr>
          </a:p>
          <a:p>
            <a:pPr marL="514350" indent="204788">
              <a:defRPr/>
            </a:pPr>
            <a:endParaRPr lang="en-US" sz="2800" baseline="-25000" dirty="0">
              <a:latin typeface="Arial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4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E37AD9-E2B8-44A3-A06B-41BF292D5C1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CA" altLang="en-US" sz="1400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2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15044" name="Text Box 4"/>
          <p:cNvSpPr txBox="1">
            <a:spLocks noChangeArrowheads="1"/>
          </p:cNvSpPr>
          <p:nvPr/>
        </p:nvSpPr>
        <p:spPr bwMode="auto">
          <a:xfrm>
            <a:off x="28575" y="1219200"/>
            <a:ext cx="9115425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Hosea’s utility demand for mini xylophones and yogurt (x and y) is represented by U=x</a:t>
            </a:r>
            <a:r>
              <a:rPr lang="en-GB" altLang="en-US" sz="3200" baseline="30000">
                <a:latin typeface="Tahoma" panose="020B0604030504040204" pitchFamily="34" charset="0"/>
              </a:rPr>
              <a:t>2</a:t>
            </a:r>
            <a:r>
              <a:rPr lang="en-GB" altLang="en-US" sz="3200">
                <a:latin typeface="Tahoma" panose="020B0604030504040204" pitchFamily="34" charset="0"/>
              </a:rPr>
              <a:t>+y</a:t>
            </a:r>
            <a:r>
              <a:rPr lang="en-GB" altLang="en-US" sz="3200" baseline="30000">
                <a:latin typeface="Tahoma" panose="020B0604030504040204" pitchFamily="34" charset="0"/>
              </a:rPr>
              <a:t>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MU</a:t>
            </a:r>
            <a:r>
              <a:rPr lang="en-GB" altLang="en-US" sz="3200" baseline="-25000">
                <a:latin typeface="Tahoma" panose="020B0604030504040204" pitchFamily="34" charset="0"/>
              </a:rPr>
              <a:t>x</a:t>
            </a:r>
            <a:r>
              <a:rPr lang="en-GB" altLang="en-US" sz="3200">
                <a:latin typeface="Tahoma" panose="020B0604030504040204" pitchFamily="34" charset="0"/>
              </a:rPr>
              <a:t>=2x MU</a:t>
            </a:r>
            <a:r>
              <a:rPr lang="en-GB" altLang="en-US" sz="3200" baseline="-25000">
                <a:latin typeface="Tahoma" panose="020B0604030504040204" pitchFamily="34" charset="0"/>
              </a:rPr>
              <a:t>y</a:t>
            </a:r>
            <a:r>
              <a:rPr lang="en-GB" altLang="en-US" sz="3200">
                <a:latin typeface="Tahoma" panose="020B0604030504040204" pitchFamily="34" charset="0"/>
              </a:rPr>
              <a:t>=2y.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Hosea has $20.  Mini xylophones originally cost $2 while yogurt cost $1.  Due to an outbreak of mad xylophone disease, price of healthy mini xylophones decreased to $1 each.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Calculate compensating and equivalent variation.</a:t>
            </a:r>
            <a:endParaRPr lang="en-US" altLang="en-US" sz="28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4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157F09-58C7-4F46-A461-5B4660CFE39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CA" altLang="en-US" sz="140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2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16068" name="Text Box 4"/>
          <p:cNvSpPr txBox="1">
            <a:spLocks noChangeArrowheads="1"/>
          </p:cNvSpPr>
          <p:nvPr/>
        </p:nvSpPr>
        <p:spPr bwMode="auto">
          <a:xfrm>
            <a:off x="28575" y="1219200"/>
            <a:ext cx="3857625" cy="643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Originally (at point A):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MU</a:t>
            </a:r>
            <a:r>
              <a:rPr lang="en-GB" altLang="en-US" sz="2800" baseline="-25000"/>
              <a:t>x</a:t>
            </a:r>
            <a:r>
              <a:rPr lang="en-GB" altLang="en-US" sz="2800"/>
              <a:t>/P</a:t>
            </a:r>
            <a:r>
              <a:rPr lang="en-GB" altLang="en-US" sz="2800" baseline="-25000"/>
              <a:t>x</a:t>
            </a:r>
            <a:r>
              <a:rPr lang="en-GB" altLang="en-US" sz="2800"/>
              <a:t>=MU</a:t>
            </a:r>
            <a:r>
              <a:rPr lang="en-GB" altLang="en-US" sz="2800" baseline="-25000"/>
              <a:t>y</a:t>
            </a:r>
            <a:r>
              <a:rPr lang="en-GB" altLang="en-US" sz="2800"/>
              <a:t>/P</a:t>
            </a:r>
            <a:r>
              <a:rPr lang="en-GB" altLang="en-US" sz="2800" baseline="-25000"/>
              <a:t>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2x/2=2y/1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2X=4Y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X=2Y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P</a:t>
            </a:r>
            <a:r>
              <a:rPr lang="en-CA" altLang="en-US" sz="2800" baseline="-25000"/>
              <a:t>x</a:t>
            </a:r>
            <a:r>
              <a:rPr lang="en-CA" altLang="en-US" sz="2800"/>
              <a:t>X+P</a:t>
            </a:r>
            <a:r>
              <a:rPr lang="en-CA" altLang="en-US" sz="2800" baseline="-25000"/>
              <a:t>y</a:t>
            </a:r>
            <a:r>
              <a:rPr lang="en-CA" altLang="en-US" sz="2800"/>
              <a:t>Y=I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2X+Y=20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5Y=20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Y=4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X=2Y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X=8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6069" name="Text Box 5"/>
          <p:cNvSpPr txBox="1">
            <a:spLocks noChangeArrowheads="1"/>
          </p:cNvSpPr>
          <p:nvPr/>
        </p:nvSpPr>
        <p:spPr bwMode="auto">
          <a:xfrm>
            <a:off x="3733800" y="1219200"/>
            <a:ext cx="5410200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After price change (at point C):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MU</a:t>
            </a:r>
            <a:r>
              <a:rPr lang="en-GB" altLang="en-US" sz="2800" baseline="-25000"/>
              <a:t>x</a:t>
            </a:r>
            <a:r>
              <a:rPr lang="en-GB" altLang="en-US" sz="2800"/>
              <a:t>/P</a:t>
            </a:r>
            <a:r>
              <a:rPr lang="en-GB" altLang="en-US" sz="2800" baseline="-25000"/>
              <a:t>x</a:t>
            </a:r>
            <a:r>
              <a:rPr lang="en-GB" altLang="en-US" sz="2800"/>
              <a:t>=MU</a:t>
            </a:r>
            <a:r>
              <a:rPr lang="en-GB" altLang="en-US" sz="2800" baseline="-25000"/>
              <a:t>y</a:t>
            </a:r>
            <a:r>
              <a:rPr lang="en-GB" altLang="en-US" sz="2800"/>
              <a:t>/P</a:t>
            </a:r>
            <a:r>
              <a:rPr lang="en-GB" altLang="en-US" sz="2800" baseline="-25000"/>
              <a:t>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2x/1=2y/1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X=Y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P</a:t>
            </a:r>
            <a:r>
              <a:rPr lang="en-CA" altLang="en-US" sz="2800" baseline="-25000"/>
              <a:t>x</a:t>
            </a:r>
            <a:r>
              <a:rPr lang="en-CA" altLang="en-US" sz="2800"/>
              <a:t>X+P</a:t>
            </a:r>
            <a:r>
              <a:rPr lang="en-CA" altLang="en-US" sz="2800" baseline="-25000"/>
              <a:t>y</a:t>
            </a:r>
            <a:r>
              <a:rPr lang="en-CA" altLang="en-US" sz="2800"/>
              <a:t>Y=I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X+Y=20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X=10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/>
              <a:t>X=Y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/>
              <a:t>Y=10</a:t>
            </a:r>
            <a:endParaRPr lang="en-US" altLang="en-US" sz="28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8" grpId="0"/>
      <p:bldP spid="21606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2F707B-1384-41E0-9ADF-83D401C83F8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CA" altLang="en-US" sz="1400"/>
          </a:p>
        </p:txBody>
      </p:sp>
      <p:sp>
        <p:nvSpPr>
          <p:cNvPr id="11267" name="Line 2"/>
          <p:cNvSpPr>
            <a:spLocks noChangeShapeType="1"/>
          </p:cNvSpPr>
          <p:nvPr/>
        </p:nvSpPr>
        <p:spPr bwMode="auto">
          <a:xfrm>
            <a:off x="549275" y="6019800"/>
            <a:ext cx="6096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68" name="Line 3"/>
          <p:cNvSpPr>
            <a:spLocks noChangeShapeType="1"/>
          </p:cNvSpPr>
          <p:nvPr/>
        </p:nvSpPr>
        <p:spPr bwMode="auto">
          <a:xfrm flipV="1">
            <a:off x="549275" y="762000"/>
            <a:ext cx="0" cy="525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28600" y="2698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781800" y="58324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244475" y="5867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549275" y="3352800"/>
            <a:ext cx="26670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73" name="Line 8"/>
          <p:cNvSpPr>
            <a:spLocks noChangeShapeType="1"/>
          </p:cNvSpPr>
          <p:nvPr/>
        </p:nvSpPr>
        <p:spPr bwMode="auto">
          <a:xfrm>
            <a:off x="549275" y="3352800"/>
            <a:ext cx="54864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1920875" y="54864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4</a:t>
            </a:r>
          </a:p>
        </p:txBody>
      </p:sp>
      <p:sp>
        <p:nvSpPr>
          <p:cNvPr id="11275" name="Text Box 10"/>
          <p:cNvSpPr txBox="1">
            <a:spLocks noChangeArrowheads="1"/>
          </p:cNvSpPr>
          <p:nvPr/>
        </p:nvSpPr>
        <p:spPr bwMode="auto">
          <a:xfrm>
            <a:off x="5638800" y="5375275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2</a:t>
            </a:r>
          </a:p>
        </p:txBody>
      </p:sp>
      <p:sp>
        <p:nvSpPr>
          <p:cNvPr id="11276" name="Line 11"/>
          <p:cNvSpPr>
            <a:spLocks noChangeShapeType="1"/>
          </p:cNvSpPr>
          <p:nvPr/>
        </p:nvSpPr>
        <p:spPr bwMode="auto">
          <a:xfrm>
            <a:off x="1158875" y="39624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77" name="Text Box 12"/>
          <p:cNvSpPr txBox="1">
            <a:spLocks noChangeArrowheads="1"/>
          </p:cNvSpPr>
          <p:nvPr/>
        </p:nvSpPr>
        <p:spPr bwMode="auto">
          <a:xfrm>
            <a:off x="777875" y="59436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=2</a:t>
            </a:r>
          </a:p>
        </p:txBody>
      </p:sp>
      <p:sp>
        <p:nvSpPr>
          <p:cNvPr id="11278" name="Line 13"/>
          <p:cNvSpPr>
            <a:spLocks noChangeShapeType="1"/>
          </p:cNvSpPr>
          <p:nvPr/>
        </p:nvSpPr>
        <p:spPr bwMode="auto">
          <a:xfrm>
            <a:off x="3140075" y="4495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79" name="Text Box 14"/>
          <p:cNvSpPr txBox="1">
            <a:spLocks noChangeArrowheads="1"/>
          </p:cNvSpPr>
          <p:nvPr/>
        </p:nvSpPr>
        <p:spPr bwMode="auto">
          <a:xfrm>
            <a:off x="2682875" y="5943600"/>
            <a:ext cx="1017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=10</a:t>
            </a:r>
          </a:p>
        </p:txBody>
      </p:sp>
      <p:sp>
        <p:nvSpPr>
          <p:cNvPr id="11280" name="Text Box 15"/>
          <p:cNvSpPr txBox="1">
            <a:spLocks noChangeArrowheads="1"/>
          </p:cNvSpPr>
          <p:nvPr/>
        </p:nvSpPr>
        <p:spPr bwMode="auto">
          <a:xfrm>
            <a:off x="1006475" y="3581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1281" name="Text Box 16"/>
          <p:cNvSpPr txBox="1">
            <a:spLocks noChangeArrowheads="1"/>
          </p:cNvSpPr>
          <p:nvPr/>
        </p:nvSpPr>
        <p:spPr bwMode="auto">
          <a:xfrm>
            <a:off x="2911475" y="4114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1282" name="Text Box 17"/>
          <p:cNvSpPr txBox="1">
            <a:spLocks noChangeArrowheads="1"/>
          </p:cNvSpPr>
          <p:nvPr/>
        </p:nvSpPr>
        <p:spPr bwMode="auto">
          <a:xfrm>
            <a:off x="0" y="308927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68978" name="Text Box 18"/>
          <p:cNvSpPr txBox="1">
            <a:spLocks noChangeArrowheads="1"/>
          </p:cNvSpPr>
          <p:nvPr/>
        </p:nvSpPr>
        <p:spPr bwMode="auto">
          <a:xfrm>
            <a:off x="1524000" y="1371600"/>
            <a:ext cx="6934200" cy="325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When the price of x decreases, a consumer will maximize given the new budget line and a new amount of x will be consumed.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1284" name="Line 19"/>
          <p:cNvSpPr>
            <a:spLocks noChangeShapeType="1"/>
          </p:cNvSpPr>
          <p:nvPr/>
        </p:nvSpPr>
        <p:spPr bwMode="auto">
          <a:xfrm flipV="1">
            <a:off x="2225675" y="54102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85" name="Line 20"/>
          <p:cNvSpPr>
            <a:spLocks noChangeShapeType="1"/>
          </p:cNvSpPr>
          <p:nvPr/>
        </p:nvSpPr>
        <p:spPr bwMode="auto">
          <a:xfrm flipH="1">
            <a:off x="5426075" y="55626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86" name="Text Box 21"/>
          <p:cNvSpPr txBox="1">
            <a:spLocks noChangeArrowheads="1"/>
          </p:cNvSpPr>
          <p:nvPr/>
        </p:nvSpPr>
        <p:spPr bwMode="auto">
          <a:xfrm>
            <a:off x="5807075" y="5943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11287" name="Arc 23"/>
          <p:cNvSpPr>
            <a:spLocks/>
          </p:cNvSpPr>
          <p:nvPr/>
        </p:nvSpPr>
        <p:spPr bwMode="auto">
          <a:xfrm>
            <a:off x="971550" y="3357563"/>
            <a:ext cx="950913" cy="914400"/>
          </a:xfrm>
          <a:custGeom>
            <a:avLst/>
            <a:gdLst>
              <a:gd name="T0" fmla="*/ 2147483646 w 22454"/>
              <a:gd name="T1" fmla="*/ 2147483646 h 21600"/>
              <a:gd name="T2" fmla="*/ 0 w 22454"/>
              <a:gd name="T3" fmla="*/ 2147483646 h 21600"/>
              <a:gd name="T4" fmla="*/ 2147483646 w 22454"/>
              <a:gd name="T5" fmla="*/ 0 h 21600"/>
              <a:gd name="T6" fmla="*/ 0 60000 65536"/>
              <a:gd name="T7" fmla="*/ 0 60000 65536"/>
              <a:gd name="T8" fmla="*/ 0 60000 65536"/>
              <a:gd name="T9" fmla="*/ 0 w 22454"/>
              <a:gd name="T10" fmla="*/ 0 h 21600"/>
              <a:gd name="T11" fmla="*/ 22454 w 224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54" h="21600" fill="none" extrusionOk="0">
                <a:moveTo>
                  <a:pt x="22453" y="21582"/>
                </a:moveTo>
                <a:cubicBezTo>
                  <a:pt x="22167" y="21594"/>
                  <a:pt x="21880" y="21599"/>
                  <a:pt x="21594" y="21600"/>
                </a:cubicBezTo>
                <a:cubicBezTo>
                  <a:pt x="9869" y="21600"/>
                  <a:pt x="285" y="12246"/>
                  <a:pt x="0" y="525"/>
                </a:cubicBezTo>
              </a:path>
              <a:path w="22454" h="21600" stroke="0" extrusionOk="0">
                <a:moveTo>
                  <a:pt x="22453" y="21582"/>
                </a:moveTo>
                <a:cubicBezTo>
                  <a:pt x="22167" y="21594"/>
                  <a:pt x="21880" y="21599"/>
                  <a:pt x="21594" y="21600"/>
                </a:cubicBezTo>
                <a:cubicBezTo>
                  <a:pt x="9869" y="21600"/>
                  <a:pt x="285" y="12246"/>
                  <a:pt x="0" y="525"/>
                </a:cubicBezTo>
                <a:lnTo>
                  <a:pt x="21594" y="0"/>
                </a:lnTo>
                <a:lnTo>
                  <a:pt x="22453" y="21582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88" name="Arc 24"/>
          <p:cNvSpPr>
            <a:spLocks/>
          </p:cNvSpPr>
          <p:nvPr/>
        </p:nvSpPr>
        <p:spPr bwMode="auto">
          <a:xfrm>
            <a:off x="2717800" y="3840163"/>
            <a:ext cx="896938" cy="912812"/>
          </a:xfrm>
          <a:custGeom>
            <a:avLst/>
            <a:gdLst>
              <a:gd name="T0" fmla="*/ 2147483646 w 21176"/>
              <a:gd name="T1" fmla="*/ 2147483646 h 21569"/>
              <a:gd name="T2" fmla="*/ 0 w 21176"/>
              <a:gd name="T3" fmla="*/ 2147483646 h 21569"/>
              <a:gd name="T4" fmla="*/ 2147483646 w 21176"/>
              <a:gd name="T5" fmla="*/ 0 h 21569"/>
              <a:gd name="T6" fmla="*/ 0 60000 65536"/>
              <a:gd name="T7" fmla="*/ 0 60000 65536"/>
              <a:gd name="T8" fmla="*/ 0 60000 65536"/>
              <a:gd name="T9" fmla="*/ 0 w 21176"/>
              <a:gd name="T10" fmla="*/ 0 h 21569"/>
              <a:gd name="T11" fmla="*/ 21176 w 21176"/>
              <a:gd name="T12" fmla="*/ 21569 h 215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76" h="21569" fill="none" extrusionOk="0">
                <a:moveTo>
                  <a:pt x="20017" y="21568"/>
                </a:moveTo>
                <a:cubicBezTo>
                  <a:pt x="10176" y="21040"/>
                  <a:pt x="1941" y="13917"/>
                  <a:pt x="-1" y="4256"/>
                </a:cubicBezTo>
              </a:path>
              <a:path w="21176" h="21569" stroke="0" extrusionOk="0">
                <a:moveTo>
                  <a:pt x="20017" y="21568"/>
                </a:moveTo>
                <a:cubicBezTo>
                  <a:pt x="10176" y="21040"/>
                  <a:pt x="1941" y="13917"/>
                  <a:pt x="-1" y="4256"/>
                </a:cubicBezTo>
                <a:lnTo>
                  <a:pt x="21176" y="0"/>
                </a:lnTo>
                <a:lnTo>
                  <a:pt x="20017" y="2156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1676400" y="0"/>
            <a:ext cx="647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u="sng">
                <a:latin typeface="Tahoma" panose="020B0604030504040204" pitchFamily="34" charset="0"/>
              </a:rPr>
              <a:t>Demand and Optimal Choice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8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8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0648FEC-69F3-4C01-827C-33C2E1F2B373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CA" altLang="en-US" sz="140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2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17092" name="Text Box 4"/>
          <p:cNvSpPr txBox="1">
            <a:spLocks noChangeArrowheads="1"/>
          </p:cNvSpPr>
          <p:nvPr/>
        </p:nvSpPr>
        <p:spPr bwMode="auto">
          <a:xfrm>
            <a:off x="28575" y="1219200"/>
            <a:ext cx="3857625" cy="387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Originally (at point A):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Y=4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X=8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U(A)	=4</a:t>
            </a:r>
            <a:r>
              <a:rPr lang="en-CA" altLang="en-US" sz="2800" baseline="30000"/>
              <a:t>2</a:t>
            </a:r>
            <a:r>
              <a:rPr lang="en-CA" altLang="en-US" sz="2800"/>
              <a:t>+8</a:t>
            </a:r>
            <a:r>
              <a:rPr lang="en-CA" altLang="en-US" sz="2800" baseline="30000"/>
              <a:t>2</a:t>
            </a: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	=16+64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	=80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7093" name="Text Box 5"/>
          <p:cNvSpPr txBox="1">
            <a:spLocks noChangeArrowheads="1"/>
          </p:cNvSpPr>
          <p:nvPr/>
        </p:nvSpPr>
        <p:spPr bwMode="auto">
          <a:xfrm>
            <a:off x="3733800" y="1219200"/>
            <a:ext cx="5410200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After price change (at point C):</a:t>
            </a: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X=10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/>
              <a:t>Y=10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/>
              <a:t>U(B)	=10</a:t>
            </a:r>
            <a:r>
              <a:rPr lang="en-CA" altLang="en-US" sz="2800" baseline="30000"/>
              <a:t>2</a:t>
            </a:r>
            <a:r>
              <a:rPr lang="en-CA" altLang="en-US" sz="2800"/>
              <a:t>+10</a:t>
            </a:r>
            <a:r>
              <a:rPr lang="en-CA" altLang="en-US" sz="2800" baseline="30000"/>
              <a:t>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 baseline="30000"/>
              <a:t>	</a:t>
            </a:r>
            <a:r>
              <a:rPr lang="en-CA" altLang="en-US" sz="2800"/>
              <a:t>=100+100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2800"/>
              <a:t>	=200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2800"/>
          </a:p>
        </p:txBody>
      </p:sp>
      <p:sp>
        <p:nvSpPr>
          <p:cNvPr id="217094" name="Text Box 6"/>
          <p:cNvSpPr txBox="1">
            <a:spLocks noChangeArrowheads="1"/>
          </p:cNvSpPr>
          <p:nvPr/>
        </p:nvSpPr>
        <p:spPr bwMode="auto">
          <a:xfrm>
            <a:off x="304800" y="4343400"/>
            <a:ext cx="8839200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Decrease in price causes an increase in utility.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800"/>
              <a:t>Here we have maximized utility given a budget constraint.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2" grpId="0" build="p"/>
      <p:bldP spid="217093" grpId="0"/>
      <p:bldP spid="21709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2B18508-9451-443F-B31C-2051C376110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CA" altLang="en-US" sz="1400"/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914400" y="0"/>
            <a:ext cx="7543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u="sng">
                <a:latin typeface="Times New Roman" panose="02020603050405020304" pitchFamily="18" charset="0"/>
              </a:rPr>
              <a:t>Compensating Variation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63492" name="Line 3"/>
          <p:cNvSpPr>
            <a:spLocks noChangeShapeType="1"/>
          </p:cNvSpPr>
          <p:nvPr/>
        </p:nvSpPr>
        <p:spPr bwMode="auto">
          <a:xfrm>
            <a:off x="533400" y="5867400"/>
            <a:ext cx="601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493" name="Line 4"/>
          <p:cNvSpPr>
            <a:spLocks noChangeShapeType="1"/>
          </p:cNvSpPr>
          <p:nvPr/>
        </p:nvSpPr>
        <p:spPr bwMode="auto">
          <a:xfrm flipV="1">
            <a:off x="533400" y="5334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494" name="Text Box 5"/>
          <p:cNvSpPr txBox="1">
            <a:spLocks noChangeArrowheads="1"/>
          </p:cNvSpPr>
          <p:nvPr/>
        </p:nvSpPr>
        <p:spPr bwMode="auto">
          <a:xfrm>
            <a:off x="228600" y="57912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63495" name="Text Box 6"/>
          <p:cNvSpPr txBox="1">
            <a:spLocks noChangeArrowheads="1"/>
          </p:cNvSpPr>
          <p:nvPr/>
        </p:nvSpPr>
        <p:spPr bwMode="auto">
          <a:xfrm>
            <a:off x="6613525" y="57562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63496" name="Text Box 7"/>
          <p:cNvSpPr txBox="1">
            <a:spLocks noChangeArrowheads="1"/>
          </p:cNvSpPr>
          <p:nvPr/>
        </p:nvSpPr>
        <p:spPr bwMode="auto">
          <a:xfrm>
            <a:off x="0" y="1524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63497" name="Line 8"/>
          <p:cNvSpPr>
            <a:spLocks noChangeShapeType="1"/>
          </p:cNvSpPr>
          <p:nvPr/>
        </p:nvSpPr>
        <p:spPr bwMode="auto">
          <a:xfrm>
            <a:off x="533400" y="1981200"/>
            <a:ext cx="22098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498" name="Line 9"/>
          <p:cNvSpPr>
            <a:spLocks noChangeShapeType="1"/>
          </p:cNvSpPr>
          <p:nvPr/>
        </p:nvSpPr>
        <p:spPr bwMode="auto">
          <a:xfrm>
            <a:off x="533400" y="1981200"/>
            <a:ext cx="7467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499" name="Line 10"/>
          <p:cNvSpPr>
            <a:spLocks noChangeShapeType="1"/>
          </p:cNvSpPr>
          <p:nvPr/>
        </p:nvSpPr>
        <p:spPr bwMode="auto">
          <a:xfrm>
            <a:off x="533400" y="3048000"/>
            <a:ext cx="5410200" cy="28194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500" name="Arc 11"/>
          <p:cNvSpPr>
            <a:spLocks/>
          </p:cNvSpPr>
          <p:nvPr/>
        </p:nvSpPr>
        <p:spPr bwMode="auto">
          <a:xfrm>
            <a:off x="533400" y="-685800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501" name="Text Box 12"/>
          <p:cNvSpPr txBox="1">
            <a:spLocks noChangeArrowheads="1"/>
          </p:cNvSpPr>
          <p:nvPr/>
        </p:nvSpPr>
        <p:spPr bwMode="auto">
          <a:xfrm>
            <a:off x="609600" y="20574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3502" name="Text Box 13"/>
          <p:cNvSpPr txBox="1">
            <a:spLocks noChangeArrowheads="1"/>
          </p:cNvSpPr>
          <p:nvPr/>
        </p:nvSpPr>
        <p:spPr bwMode="auto">
          <a:xfrm>
            <a:off x="2362200" y="3657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3503" name="Text Box 14"/>
          <p:cNvSpPr txBox="1">
            <a:spLocks noChangeArrowheads="1"/>
          </p:cNvSpPr>
          <p:nvPr/>
        </p:nvSpPr>
        <p:spPr bwMode="auto">
          <a:xfrm>
            <a:off x="914400" y="2286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3504" name="Text Box 15"/>
          <p:cNvSpPr txBox="1">
            <a:spLocks noChangeArrowheads="1"/>
          </p:cNvSpPr>
          <p:nvPr/>
        </p:nvSpPr>
        <p:spPr bwMode="auto">
          <a:xfrm>
            <a:off x="2667000" y="3505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63505" name="Arc 16"/>
          <p:cNvSpPr>
            <a:spLocks/>
          </p:cNvSpPr>
          <p:nvPr/>
        </p:nvSpPr>
        <p:spPr bwMode="auto">
          <a:xfrm>
            <a:off x="1143000" y="152400"/>
            <a:ext cx="3746500" cy="3381375"/>
          </a:xfrm>
          <a:custGeom>
            <a:avLst/>
            <a:gdLst>
              <a:gd name="T0" fmla="*/ 2147483646 w 19783"/>
              <a:gd name="T1" fmla="*/ 2147483646 h 21297"/>
              <a:gd name="T2" fmla="*/ 0 w 19783"/>
              <a:gd name="T3" fmla="*/ 2147483646 h 21297"/>
              <a:gd name="T4" fmla="*/ 2147483646 w 19783"/>
              <a:gd name="T5" fmla="*/ 0 h 21297"/>
              <a:gd name="T6" fmla="*/ 0 60000 65536"/>
              <a:gd name="T7" fmla="*/ 0 60000 65536"/>
              <a:gd name="T8" fmla="*/ 0 60000 65536"/>
              <a:gd name="T9" fmla="*/ 0 w 19783"/>
              <a:gd name="T10" fmla="*/ 0 h 21297"/>
              <a:gd name="T11" fmla="*/ 19783 w 19783"/>
              <a:gd name="T12" fmla="*/ 21297 h 212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83" h="21297" fill="none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</a:path>
              <a:path w="19783" h="21297" stroke="0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  <a:lnTo>
                  <a:pt x="19783" y="0"/>
                </a:lnTo>
                <a:lnTo>
                  <a:pt x="16176" y="212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506" name="Text Box 17"/>
          <p:cNvSpPr txBox="1">
            <a:spLocks noChangeArrowheads="1"/>
          </p:cNvSpPr>
          <p:nvPr/>
        </p:nvSpPr>
        <p:spPr bwMode="auto">
          <a:xfrm>
            <a:off x="2514600" y="26812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3507" name="Text Box 18"/>
          <p:cNvSpPr txBox="1">
            <a:spLocks noChangeArrowheads="1"/>
          </p:cNvSpPr>
          <p:nvPr/>
        </p:nvSpPr>
        <p:spPr bwMode="auto">
          <a:xfrm>
            <a:off x="2819400" y="2667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63508" name="Text Box 19"/>
          <p:cNvSpPr txBox="1">
            <a:spLocks noChangeArrowheads="1"/>
          </p:cNvSpPr>
          <p:nvPr/>
        </p:nvSpPr>
        <p:spPr bwMode="auto">
          <a:xfrm>
            <a:off x="3962400" y="4267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3509" name="Text Box 20"/>
          <p:cNvSpPr txBox="1">
            <a:spLocks noChangeArrowheads="1"/>
          </p:cNvSpPr>
          <p:nvPr/>
        </p:nvSpPr>
        <p:spPr bwMode="auto">
          <a:xfrm>
            <a:off x="4114800" y="32004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3510" name="Line 21"/>
          <p:cNvSpPr>
            <a:spLocks noChangeShapeType="1"/>
          </p:cNvSpPr>
          <p:nvPr/>
        </p:nvSpPr>
        <p:spPr bwMode="auto">
          <a:xfrm flipH="1">
            <a:off x="7162800" y="5105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511" name="Text Box 22"/>
          <p:cNvSpPr txBox="1">
            <a:spLocks noChangeArrowheads="1"/>
          </p:cNvSpPr>
          <p:nvPr/>
        </p:nvSpPr>
        <p:spPr bwMode="auto">
          <a:xfrm>
            <a:off x="7696200" y="48006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3512" name="Line 23"/>
          <p:cNvSpPr>
            <a:spLocks noChangeShapeType="1"/>
          </p:cNvSpPr>
          <p:nvPr/>
        </p:nvSpPr>
        <p:spPr bwMode="auto">
          <a:xfrm>
            <a:off x="1676400" y="5410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513" name="Text Box 24"/>
          <p:cNvSpPr txBox="1">
            <a:spLocks noChangeArrowheads="1"/>
          </p:cNvSpPr>
          <p:nvPr/>
        </p:nvSpPr>
        <p:spPr bwMode="auto">
          <a:xfrm>
            <a:off x="990600" y="50292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3514" name="Text Box 25"/>
          <p:cNvSpPr txBox="1">
            <a:spLocks noChangeArrowheads="1"/>
          </p:cNvSpPr>
          <p:nvPr/>
        </p:nvSpPr>
        <p:spPr bwMode="auto">
          <a:xfrm>
            <a:off x="2133600" y="762000"/>
            <a:ext cx="7010400" cy="1809750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Compensating variation: at the new prices (budget line parallel to the new budget line), minimize expenditure to achieve the original utility (U</a:t>
            </a:r>
            <a:r>
              <a:rPr lang="en-GB" altLang="en-US" sz="2800" baseline="-25000">
                <a:solidFill>
                  <a:srgbClr val="000000"/>
                </a:solidFill>
                <a:latin typeface="Tahoma" panose="020B0604030504040204" pitchFamily="34" charset="0"/>
              </a:rPr>
              <a:t>1</a:t>
            </a: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).</a:t>
            </a:r>
            <a:endParaRPr lang="en-CA" altLang="en-US" sz="28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3515" name="Text Box 26"/>
          <p:cNvSpPr txBox="1">
            <a:spLocks noChangeArrowheads="1"/>
          </p:cNvSpPr>
          <p:nvPr/>
        </p:nvSpPr>
        <p:spPr bwMode="auto">
          <a:xfrm>
            <a:off x="0" y="28194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63516" name="Text Box 27"/>
          <p:cNvSpPr txBox="1">
            <a:spLocks noChangeArrowheads="1"/>
          </p:cNvSpPr>
          <p:nvPr/>
        </p:nvSpPr>
        <p:spPr bwMode="auto">
          <a:xfrm>
            <a:off x="0" y="1752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9798D4-CA5F-4F33-A035-69600812393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CA" altLang="en-US" sz="140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2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19140" name="Text Box 4"/>
          <p:cNvSpPr txBox="1">
            <a:spLocks noChangeArrowheads="1"/>
          </p:cNvSpPr>
          <p:nvPr/>
        </p:nvSpPr>
        <p:spPr bwMode="auto">
          <a:xfrm>
            <a:off x="28575" y="1066800"/>
            <a:ext cx="9115425" cy="643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Compensating variation: at the new prices (budget line parallel to the new budget line), minimize expenditure to achieve the original utility.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latin typeface="Tahoma" panose="020B0604030504040204" pitchFamily="34" charset="0"/>
              </a:rPr>
              <a:t>MUx/Px=MUy/Py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2x/1=2y/1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X=Y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latin typeface="Tahoma" panose="020B0604030504040204" pitchFamily="34" charset="0"/>
              </a:rPr>
              <a:t>U=x</a:t>
            </a:r>
            <a:r>
              <a:rPr lang="en-GB" altLang="en-US" sz="2800" baseline="30000">
                <a:latin typeface="Tahoma" panose="020B0604030504040204" pitchFamily="34" charset="0"/>
              </a:rPr>
              <a:t>2</a:t>
            </a:r>
            <a:r>
              <a:rPr lang="en-GB" altLang="en-US" sz="2800">
                <a:latin typeface="Tahoma" panose="020B0604030504040204" pitchFamily="34" charset="0"/>
              </a:rPr>
              <a:t>+y</a:t>
            </a:r>
            <a:r>
              <a:rPr lang="en-GB" altLang="en-US" sz="2800" baseline="30000">
                <a:latin typeface="Tahoma" panose="020B060403050404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latin typeface="Tahoma" panose="020B0604030504040204" pitchFamily="34" charset="0"/>
              </a:rPr>
              <a:t>80=x</a:t>
            </a:r>
            <a:r>
              <a:rPr lang="en-GB" altLang="en-US" sz="2800" baseline="30000">
                <a:latin typeface="Tahoma" panose="020B0604030504040204" pitchFamily="34" charset="0"/>
              </a:rPr>
              <a:t>2</a:t>
            </a:r>
            <a:r>
              <a:rPr lang="en-GB" altLang="en-US" sz="2800">
                <a:latin typeface="Tahoma" panose="020B0604030504040204" pitchFamily="34" charset="0"/>
              </a:rPr>
              <a:t>+x</a:t>
            </a:r>
            <a:r>
              <a:rPr lang="en-GB" altLang="en-US" sz="2800" baseline="30000">
                <a:latin typeface="Tahoma" panose="020B060403050404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40=x</a:t>
            </a:r>
            <a:r>
              <a:rPr lang="en-CA" altLang="en-US" sz="2800" baseline="30000">
                <a:latin typeface="Tahoma" panose="020B060403050404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=x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=y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0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331D43-51F8-4199-8484-1AC576E5328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CA" altLang="en-US" sz="1400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2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21188" name="Text Box 4"/>
          <p:cNvSpPr txBox="1">
            <a:spLocks noChangeArrowheads="1"/>
          </p:cNvSpPr>
          <p:nvPr/>
        </p:nvSpPr>
        <p:spPr bwMode="auto">
          <a:xfrm>
            <a:off x="28575" y="1066800"/>
            <a:ext cx="9115425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Compensating variation: at the new prices (budget line parallel to the new budget line), minimize expenditure to achieve the original utility.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=x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=y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P</a:t>
            </a:r>
            <a:r>
              <a:rPr lang="en-CA" altLang="en-US" sz="2800" baseline="-25000">
                <a:latin typeface="Tahoma" panose="020B0604030504040204" pitchFamily="34" charset="0"/>
              </a:rPr>
              <a:t>x</a:t>
            </a:r>
            <a:r>
              <a:rPr lang="en-CA" altLang="en-US" sz="2800">
                <a:latin typeface="Tahoma" panose="020B0604030504040204" pitchFamily="34" charset="0"/>
              </a:rPr>
              <a:t>X+P</a:t>
            </a:r>
            <a:r>
              <a:rPr lang="en-CA" altLang="en-US" sz="2800" baseline="-25000">
                <a:latin typeface="Tahoma" panose="020B0604030504040204" pitchFamily="34" charset="0"/>
              </a:rPr>
              <a:t>y</a:t>
            </a:r>
            <a:r>
              <a:rPr lang="en-CA" altLang="en-US" sz="2800">
                <a:latin typeface="Tahoma" panose="020B0604030504040204" pitchFamily="34" charset="0"/>
              </a:rPr>
              <a:t>Y=I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X+Y=I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2(40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)=I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12.65=</a:t>
            </a:r>
            <a:r>
              <a:rPr lang="en-GB" altLang="en-US" sz="2800"/>
              <a:t>E</a:t>
            </a:r>
            <a:r>
              <a:rPr lang="en-GB" altLang="en-US" sz="2800" baseline="-25000"/>
              <a:t>CV</a:t>
            </a:r>
            <a:endParaRPr lang="en-CA" altLang="en-US" sz="28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8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B7027F-4E37-42F2-8199-D9C39E01938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CA" altLang="en-US" sz="1400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2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22212" name="Text Box 4"/>
          <p:cNvSpPr txBox="1">
            <a:spLocks noChangeArrowheads="1"/>
          </p:cNvSpPr>
          <p:nvPr/>
        </p:nvSpPr>
        <p:spPr bwMode="auto">
          <a:xfrm>
            <a:off x="28575" y="1066800"/>
            <a:ext cx="9115425" cy="575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/>
              <a:t>Compensating variation: the maximum amount a consumer will pay to receive a price discount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CV=Original I-</a:t>
            </a:r>
            <a:r>
              <a:rPr lang="en-GB" altLang="en-US" sz="3200"/>
              <a:t>E</a:t>
            </a:r>
            <a:r>
              <a:rPr lang="en-GB" altLang="en-US" sz="3200" baseline="-25000"/>
              <a:t>CV</a:t>
            </a:r>
            <a:endParaRPr lang="en-CA" altLang="en-US" sz="32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CV=20-12.65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CV=7.35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32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Hosea would pay a maximum of $7.35 to be able to buy mini xylophones at a reduced price of $1.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2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7322F2-2ED4-4128-9E02-0A22735F2A8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CA" altLang="en-US" sz="1400"/>
          </a:p>
        </p:txBody>
      </p:sp>
      <p:sp>
        <p:nvSpPr>
          <p:cNvPr id="67587" name="Text Box 2"/>
          <p:cNvSpPr txBox="1">
            <a:spLocks noChangeArrowheads="1"/>
          </p:cNvSpPr>
          <p:nvPr/>
        </p:nvSpPr>
        <p:spPr bwMode="auto">
          <a:xfrm>
            <a:off x="1600200" y="0"/>
            <a:ext cx="754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Equivalent Variation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67588" name="Line 3"/>
          <p:cNvSpPr>
            <a:spLocks noChangeShapeType="1"/>
          </p:cNvSpPr>
          <p:nvPr/>
        </p:nvSpPr>
        <p:spPr bwMode="auto">
          <a:xfrm>
            <a:off x="533400" y="5867400"/>
            <a:ext cx="601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589" name="Line 4"/>
          <p:cNvSpPr>
            <a:spLocks noChangeShapeType="1"/>
          </p:cNvSpPr>
          <p:nvPr/>
        </p:nvSpPr>
        <p:spPr bwMode="auto">
          <a:xfrm flipV="1">
            <a:off x="533400" y="5334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590" name="Text Box 5"/>
          <p:cNvSpPr txBox="1">
            <a:spLocks noChangeArrowheads="1"/>
          </p:cNvSpPr>
          <p:nvPr/>
        </p:nvSpPr>
        <p:spPr bwMode="auto">
          <a:xfrm>
            <a:off x="6613525" y="5756275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67591" name="Text Box 6"/>
          <p:cNvSpPr txBox="1">
            <a:spLocks noChangeArrowheads="1"/>
          </p:cNvSpPr>
          <p:nvPr/>
        </p:nvSpPr>
        <p:spPr bwMode="auto">
          <a:xfrm>
            <a:off x="0" y="1524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67592" name="Line 7"/>
          <p:cNvSpPr>
            <a:spLocks noChangeShapeType="1"/>
          </p:cNvSpPr>
          <p:nvPr/>
        </p:nvSpPr>
        <p:spPr bwMode="auto">
          <a:xfrm>
            <a:off x="533400" y="1981200"/>
            <a:ext cx="22098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593" name="Line 8"/>
          <p:cNvSpPr>
            <a:spLocks noChangeShapeType="1"/>
          </p:cNvSpPr>
          <p:nvPr/>
        </p:nvSpPr>
        <p:spPr bwMode="auto">
          <a:xfrm>
            <a:off x="533400" y="1981200"/>
            <a:ext cx="74676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594" name="Arc 9"/>
          <p:cNvSpPr>
            <a:spLocks/>
          </p:cNvSpPr>
          <p:nvPr/>
        </p:nvSpPr>
        <p:spPr bwMode="auto">
          <a:xfrm>
            <a:off x="533400" y="-685800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595" name="Text Box 10"/>
          <p:cNvSpPr txBox="1">
            <a:spLocks noChangeArrowheads="1"/>
          </p:cNvSpPr>
          <p:nvPr/>
        </p:nvSpPr>
        <p:spPr bwMode="auto">
          <a:xfrm>
            <a:off x="609600" y="20574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7596" name="Text Box 11"/>
          <p:cNvSpPr txBox="1">
            <a:spLocks noChangeArrowheads="1"/>
          </p:cNvSpPr>
          <p:nvPr/>
        </p:nvSpPr>
        <p:spPr bwMode="auto">
          <a:xfrm>
            <a:off x="914400" y="2286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7597" name="Text Box 12"/>
          <p:cNvSpPr txBox="1">
            <a:spLocks noChangeArrowheads="1"/>
          </p:cNvSpPr>
          <p:nvPr/>
        </p:nvSpPr>
        <p:spPr bwMode="auto">
          <a:xfrm>
            <a:off x="2813050" y="2590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67598" name="Arc 13"/>
          <p:cNvSpPr>
            <a:spLocks/>
          </p:cNvSpPr>
          <p:nvPr/>
        </p:nvSpPr>
        <p:spPr bwMode="auto">
          <a:xfrm>
            <a:off x="1143000" y="152400"/>
            <a:ext cx="3746500" cy="3381375"/>
          </a:xfrm>
          <a:custGeom>
            <a:avLst/>
            <a:gdLst>
              <a:gd name="T0" fmla="*/ 2147483646 w 19783"/>
              <a:gd name="T1" fmla="*/ 2147483646 h 21297"/>
              <a:gd name="T2" fmla="*/ 0 w 19783"/>
              <a:gd name="T3" fmla="*/ 2147483646 h 21297"/>
              <a:gd name="T4" fmla="*/ 2147483646 w 19783"/>
              <a:gd name="T5" fmla="*/ 0 h 21297"/>
              <a:gd name="T6" fmla="*/ 0 60000 65536"/>
              <a:gd name="T7" fmla="*/ 0 60000 65536"/>
              <a:gd name="T8" fmla="*/ 0 60000 65536"/>
              <a:gd name="T9" fmla="*/ 0 w 19783"/>
              <a:gd name="T10" fmla="*/ 0 h 21297"/>
              <a:gd name="T11" fmla="*/ 19783 w 19783"/>
              <a:gd name="T12" fmla="*/ 21297 h 212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83" h="21297" fill="none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</a:path>
              <a:path w="19783" h="21297" stroke="0" extrusionOk="0">
                <a:moveTo>
                  <a:pt x="16176" y="21296"/>
                </a:moveTo>
                <a:cubicBezTo>
                  <a:pt x="9001" y="20081"/>
                  <a:pt x="2920" y="15335"/>
                  <a:pt x="-1" y="8670"/>
                </a:cubicBezTo>
                <a:lnTo>
                  <a:pt x="19783" y="0"/>
                </a:lnTo>
                <a:lnTo>
                  <a:pt x="16176" y="212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599" name="Text Box 14"/>
          <p:cNvSpPr txBox="1">
            <a:spLocks noChangeArrowheads="1"/>
          </p:cNvSpPr>
          <p:nvPr/>
        </p:nvSpPr>
        <p:spPr bwMode="auto">
          <a:xfrm>
            <a:off x="2514600" y="2590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7600" name="Text Box 15"/>
          <p:cNvSpPr txBox="1">
            <a:spLocks noChangeArrowheads="1"/>
          </p:cNvSpPr>
          <p:nvPr/>
        </p:nvSpPr>
        <p:spPr bwMode="auto">
          <a:xfrm>
            <a:off x="3962400" y="4267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7601" name="Text Box 16"/>
          <p:cNvSpPr txBox="1">
            <a:spLocks noChangeArrowheads="1"/>
          </p:cNvSpPr>
          <p:nvPr/>
        </p:nvSpPr>
        <p:spPr bwMode="auto">
          <a:xfrm>
            <a:off x="4114800" y="32004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7602" name="Line 17"/>
          <p:cNvSpPr>
            <a:spLocks noChangeShapeType="1"/>
          </p:cNvSpPr>
          <p:nvPr/>
        </p:nvSpPr>
        <p:spPr bwMode="auto">
          <a:xfrm flipH="1">
            <a:off x="7162800" y="5105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603" name="Text Box 18"/>
          <p:cNvSpPr txBox="1">
            <a:spLocks noChangeArrowheads="1"/>
          </p:cNvSpPr>
          <p:nvPr/>
        </p:nvSpPr>
        <p:spPr bwMode="auto">
          <a:xfrm>
            <a:off x="7696200" y="48006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7604" name="Line 19"/>
          <p:cNvSpPr>
            <a:spLocks noChangeShapeType="1"/>
          </p:cNvSpPr>
          <p:nvPr/>
        </p:nvSpPr>
        <p:spPr bwMode="auto">
          <a:xfrm>
            <a:off x="1676400" y="5410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605" name="Text Box 20"/>
          <p:cNvSpPr txBox="1">
            <a:spLocks noChangeArrowheads="1"/>
          </p:cNvSpPr>
          <p:nvPr/>
        </p:nvSpPr>
        <p:spPr bwMode="auto">
          <a:xfrm>
            <a:off x="990600" y="50292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7606" name="Line 21"/>
          <p:cNvSpPr>
            <a:spLocks noChangeShapeType="1"/>
          </p:cNvSpPr>
          <p:nvPr/>
        </p:nvSpPr>
        <p:spPr bwMode="auto">
          <a:xfrm>
            <a:off x="685800" y="762000"/>
            <a:ext cx="2819400" cy="50292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7607" name="Text Box 22"/>
          <p:cNvSpPr txBox="1">
            <a:spLocks noChangeArrowheads="1"/>
          </p:cNvSpPr>
          <p:nvPr/>
        </p:nvSpPr>
        <p:spPr bwMode="auto">
          <a:xfrm>
            <a:off x="990600" y="12192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7608" name="Text Box 23"/>
          <p:cNvSpPr txBox="1">
            <a:spLocks noChangeArrowheads="1"/>
          </p:cNvSpPr>
          <p:nvPr/>
        </p:nvSpPr>
        <p:spPr bwMode="auto">
          <a:xfrm>
            <a:off x="1295400" y="1143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67609" name="Text Box 24"/>
          <p:cNvSpPr txBox="1">
            <a:spLocks noChangeArrowheads="1"/>
          </p:cNvSpPr>
          <p:nvPr/>
        </p:nvSpPr>
        <p:spPr bwMode="auto">
          <a:xfrm>
            <a:off x="2133600" y="762000"/>
            <a:ext cx="5943600" cy="955675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Given the old prices, minimize expenditure to achieve the new utility</a:t>
            </a:r>
            <a:endParaRPr lang="en-CA" altLang="en-US" sz="2800">
              <a:solidFill>
                <a:srgbClr val="692B4A"/>
              </a:solidFill>
              <a:latin typeface="Arial Narrow" panose="020B0606020202030204" pitchFamily="34" charset="0"/>
            </a:endParaRPr>
          </a:p>
        </p:txBody>
      </p:sp>
      <p:sp>
        <p:nvSpPr>
          <p:cNvPr id="67610" name="Rectangle 25"/>
          <p:cNvSpPr>
            <a:spLocks noChangeArrowheads="1"/>
          </p:cNvSpPr>
          <p:nvPr/>
        </p:nvSpPr>
        <p:spPr bwMode="auto">
          <a:xfrm>
            <a:off x="152400" y="58674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Tahoma" panose="020B0604030504040204" pitchFamily="34" charset="0"/>
              </a:rPr>
              <a:t>O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67611" name="Rectangle 26"/>
          <p:cNvSpPr>
            <a:spLocks noChangeArrowheads="1"/>
          </p:cNvSpPr>
          <p:nvPr/>
        </p:nvSpPr>
        <p:spPr bwMode="auto">
          <a:xfrm>
            <a:off x="0" y="1752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Tahoma" panose="020B0604030504040204" pitchFamily="34" charset="0"/>
              </a:rPr>
              <a:t>N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67612" name="Rectangle 27"/>
          <p:cNvSpPr>
            <a:spLocks noChangeArrowheads="1"/>
          </p:cNvSpPr>
          <p:nvPr/>
        </p:nvSpPr>
        <p:spPr bwMode="auto">
          <a:xfrm>
            <a:off x="0" y="5334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latin typeface="Tahoma" panose="020B0604030504040204" pitchFamily="34" charset="0"/>
              </a:rPr>
              <a:t>Q</a:t>
            </a:r>
            <a:endParaRPr lang="en-US" altLang="en-US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E8DAF1-93F6-4AD8-8535-29303820189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56</a:t>
            </a:fld>
            <a:endParaRPr lang="en-CA" altLang="en-US" sz="1400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2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24260" name="Text Box 4"/>
          <p:cNvSpPr txBox="1">
            <a:spLocks noChangeArrowheads="1"/>
          </p:cNvSpPr>
          <p:nvPr/>
        </p:nvSpPr>
        <p:spPr bwMode="auto">
          <a:xfrm>
            <a:off x="28575" y="1066800"/>
            <a:ext cx="9115425" cy="643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Equivalent variation: at the old prices (budget line parallel to the old budget line), minimize expenditure to achieve the new utility.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latin typeface="Tahoma" panose="020B0604030504040204" pitchFamily="34" charset="0"/>
              </a:rPr>
              <a:t>MUx/Px=MUy/Py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2x/2=2y/1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X=2Y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latin typeface="Tahoma" panose="020B0604030504040204" pitchFamily="34" charset="0"/>
              </a:rPr>
              <a:t>U=x</a:t>
            </a:r>
            <a:r>
              <a:rPr lang="en-GB" altLang="en-US" sz="2800" baseline="30000">
                <a:latin typeface="Tahoma" panose="020B0604030504040204" pitchFamily="34" charset="0"/>
              </a:rPr>
              <a:t>2</a:t>
            </a:r>
            <a:r>
              <a:rPr lang="en-GB" altLang="en-US" sz="2800">
                <a:latin typeface="Tahoma" panose="020B0604030504040204" pitchFamily="34" charset="0"/>
              </a:rPr>
              <a:t>+y</a:t>
            </a:r>
            <a:r>
              <a:rPr lang="en-GB" altLang="en-US" sz="2800" baseline="30000">
                <a:latin typeface="Tahoma" panose="020B060403050404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latin typeface="Tahoma" panose="020B0604030504040204" pitchFamily="34" charset="0"/>
              </a:rPr>
              <a:t>200=4y</a:t>
            </a:r>
            <a:r>
              <a:rPr lang="en-GB" altLang="en-US" sz="2800" baseline="30000">
                <a:latin typeface="Tahoma" panose="020B0604030504040204" pitchFamily="34" charset="0"/>
              </a:rPr>
              <a:t>2</a:t>
            </a:r>
            <a:r>
              <a:rPr lang="en-GB" altLang="en-US" sz="2800">
                <a:latin typeface="Tahoma" panose="020B0604030504040204" pitchFamily="34" charset="0"/>
              </a:rPr>
              <a:t>+y</a:t>
            </a:r>
            <a:r>
              <a:rPr lang="en-GB" altLang="en-US" sz="2800" baseline="30000">
                <a:latin typeface="Tahoma" panose="020B060403050404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40=y</a:t>
            </a:r>
            <a:r>
              <a:rPr lang="en-CA" altLang="en-US" sz="2800" baseline="30000">
                <a:latin typeface="Tahoma" panose="020B060403050404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=y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2(40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)=x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0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6FB15C-A546-4AE7-8C07-316EEE8E1413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57</a:t>
            </a:fld>
            <a:endParaRPr lang="en-CA" altLang="en-US" sz="1400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2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25284" name="Text Box 4"/>
          <p:cNvSpPr txBox="1">
            <a:spLocks noChangeArrowheads="1"/>
          </p:cNvSpPr>
          <p:nvPr/>
        </p:nvSpPr>
        <p:spPr bwMode="auto">
          <a:xfrm>
            <a:off x="28575" y="1066800"/>
            <a:ext cx="9115425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/>
              <a:t>Equivalent variation: at the old prices (budget line parallel to the old budget line), minimize expenditure to achieve the new utility.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800" baseline="300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=y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2(40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)=x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4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PxX+PyY=I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2X+Y=I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2(2(40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))+40</a:t>
            </a:r>
            <a:r>
              <a:rPr lang="en-CA" altLang="en-US" sz="2800" baseline="30000">
                <a:latin typeface="Tahoma" panose="020B0604030504040204" pitchFamily="34" charset="0"/>
              </a:rPr>
              <a:t>1/2</a:t>
            </a:r>
            <a:r>
              <a:rPr lang="en-CA" altLang="en-US" sz="2800">
                <a:latin typeface="Tahoma" panose="020B0604030504040204" pitchFamily="34" charset="0"/>
              </a:rPr>
              <a:t>=I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800">
                <a:latin typeface="Tahoma" panose="020B0604030504040204" pitchFamily="34" charset="0"/>
              </a:rPr>
              <a:t>31.62=</a:t>
            </a:r>
            <a:r>
              <a:rPr lang="en-GB" altLang="en-US" sz="2800"/>
              <a:t>E</a:t>
            </a:r>
            <a:r>
              <a:rPr lang="en-GB" altLang="en-US" sz="2800" baseline="-25000"/>
              <a:t>EV</a:t>
            </a:r>
            <a:endParaRPr lang="en-CA" altLang="en-US" sz="28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4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AC4BAF-B7E8-4271-9327-A992FF636D3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CA" altLang="en-US" sz="1400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bg1"/>
                </a:solidFill>
              </a:rPr>
              <a:t>Consumer Surplus Example 2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z="3200" smtClean="0"/>
          </a:p>
        </p:txBody>
      </p:sp>
      <p:sp>
        <p:nvSpPr>
          <p:cNvPr id="226308" name="Text Box 4"/>
          <p:cNvSpPr txBox="1">
            <a:spLocks noChangeArrowheads="1"/>
          </p:cNvSpPr>
          <p:nvPr/>
        </p:nvSpPr>
        <p:spPr bwMode="auto">
          <a:xfrm>
            <a:off x="28575" y="1066800"/>
            <a:ext cx="9115425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/>
              <a:t>Equivalent variation: the minimum amount a consumer would have to be paid to be as well off as a price decrease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32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EV=</a:t>
            </a:r>
            <a:r>
              <a:rPr lang="en-GB" altLang="en-US" sz="3200"/>
              <a:t>E</a:t>
            </a:r>
            <a:r>
              <a:rPr lang="en-GB" altLang="en-US" sz="3200" baseline="-25000"/>
              <a:t>EV</a:t>
            </a:r>
            <a:r>
              <a:rPr lang="en-CA" altLang="en-US" sz="3200">
                <a:latin typeface="Tahoma" panose="020B0604030504040204" pitchFamily="34" charset="0"/>
              </a:rPr>
              <a:t>-Original 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EV=31.62-20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EV=11.62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32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Hosea would need to be paid $11.62 to be as well off as a decrease in the price of xylophones.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8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13991C-989D-49ED-B064-40D14DE2D953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CA" altLang="en-US" sz="1400"/>
          </a:p>
        </p:txBody>
      </p:sp>
      <p:sp>
        <p:nvSpPr>
          <p:cNvPr id="71683" name="WordArt 2"/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838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Compensating and Equivalent Variation</a:t>
            </a:r>
          </a:p>
        </p:txBody>
      </p:sp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0" y="1314450"/>
            <a:ext cx="914400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CA" altLang="en-US" sz="2800">
                <a:latin typeface="Tahoma" panose="020B0604030504040204" pitchFamily="34" charset="0"/>
              </a:rPr>
              <a:t>Note that in the previous example CV did not equal EV ($7.35 is not equal to $11.62).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CA" altLang="en-US" sz="2800">
                <a:latin typeface="Tahoma" panose="020B0604030504040204" pitchFamily="34" charset="0"/>
              </a:rPr>
              <a:t>This occurs because the price change has a non-zero income effect.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CA" altLang="en-US" sz="2800">
                <a:latin typeface="Tahoma" panose="020B0604030504040204" pitchFamily="34" charset="0"/>
              </a:rPr>
              <a:t>Although CV and EV try to approximate Consumer surplus, generally neither will 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CA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800">
                <a:latin typeface="Tahoma" panose="020B0604030504040204" pitchFamily="34" charset="0"/>
              </a:rPr>
              <a:t>However,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CA" altLang="en-US" sz="2800">
                <a:latin typeface="Tahoma" panose="020B0604030504040204" pitchFamily="34" charset="0"/>
              </a:rPr>
              <a:t>If the income effect is zero, CV=CS=EV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sz="2800">
                <a:latin typeface="Tahoma" panose="020B0604030504040204" pitchFamily="34" charset="0"/>
              </a:rPr>
              <a:t>	-ie: Quasi-Linear Utility functions.</a:t>
            </a:r>
            <a:endParaRPr lang="en-US" altLang="en-US" sz="28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 b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1A9B31-F1C3-4AED-9F91-D36685D6EB6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CA" altLang="en-US" sz="1400"/>
          </a:p>
        </p:txBody>
      </p:sp>
      <p:sp>
        <p:nvSpPr>
          <p:cNvPr id="12291" name="Line 2"/>
          <p:cNvSpPr>
            <a:spLocks noChangeShapeType="1"/>
          </p:cNvSpPr>
          <p:nvPr/>
        </p:nvSpPr>
        <p:spPr bwMode="auto">
          <a:xfrm>
            <a:off x="549275" y="6130925"/>
            <a:ext cx="6096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2" name="Line 3"/>
          <p:cNvSpPr>
            <a:spLocks noChangeShapeType="1"/>
          </p:cNvSpPr>
          <p:nvPr/>
        </p:nvSpPr>
        <p:spPr bwMode="auto">
          <a:xfrm flipV="1">
            <a:off x="549275" y="873125"/>
            <a:ext cx="0" cy="525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781800" y="59436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 (units)</a:t>
            </a:r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244475" y="59785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2296" name="Line 7"/>
          <p:cNvSpPr>
            <a:spLocks noChangeShapeType="1"/>
          </p:cNvSpPr>
          <p:nvPr/>
        </p:nvSpPr>
        <p:spPr bwMode="auto">
          <a:xfrm>
            <a:off x="549275" y="3463925"/>
            <a:ext cx="26670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7" name="Line 8"/>
          <p:cNvSpPr>
            <a:spLocks noChangeShapeType="1"/>
          </p:cNvSpPr>
          <p:nvPr/>
        </p:nvSpPr>
        <p:spPr bwMode="auto">
          <a:xfrm>
            <a:off x="549275" y="3463925"/>
            <a:ext cx="54864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>
            <a:off x="549275" y="3463925"/>
            <a:ext cx="6858000" cy="182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9" name="Text Box 10"/>
          <p:cNvSpPr txBox="1">
            <a:spLocks noChangeArrowheads="1"/>
          </p:cNvSpPr>
          <p:nvPr/>
        </p:nvSpPr>
        <p:spPr bwMode="auto">
          <a:xfrm>
            <a:off x="1920875" y="5597525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4</a:t>
            </a:r>
          </a:p>
        </p:txBody>
      </p:sp>
      <p:sp>
        <p:nvSpPr>
          <p:cNvPr id="12300" name="Text Box 11"/>
          <p:cNvSpPr txBox="1">
            <a:spLocks noChangeArrowheads="1"/>
          </p:cNvSpPr>
          <p:nvPr/>
        </p:nvSpPr>
        <p:spPr bwMode="auto">
          <a:xfrm>
            <a:off x="5638800" y="54864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2</a:t>
            </a:r>
          </a:p>
        </p:txBody>
      </p:sp>
      <p:sp>
        <p:nvSpPr>
          <p:cNvPr id="12301" name="Text Box 12"/>
          <p:cNvSpPr txBox="1">
            <a:spLocks noChangeArrowheads="1"/>
          </p:cNvSpPr>
          <p:nvPr/>
        </p:nvSpPr>
        <p:spPr bwMode="auto">
          <a:xfrm>
            <a:off x="7010400" y="47244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1</a:t>
            </a:r>
          </a:p>
        </p:txBody>
      </p:sp>
      <p:sp>
        <p:nvSpPr>
          <p:cNvPr id="12302" name="Arc 13"/>
          <p:cNvSpPr>
            <a:spLocks/>
          </p:cNvSpPr>
          <p:nvPr/>
        </p:nvSpPr>
        <p:spPr bwMode="auto">
          <a:xfrm>
            <a:off x="2808288" y="2473325"/>
            <a:ext cx="2281237" cy="2079625"/>
          </a:xfrm>
          <a:custGeom>
            <a:avLst/>
            <a:gdLst>
              <a:gd name="T0" fmla="*/ 2147483646 w 19280"/>
              <a:gd name="T1" fmla="*/ 2147483646 h 21574"/>
              <a:gd name="T2" fmla="*/ 0 w 19280"/>
              <a:gd name="T3" fmla="*/ 2147483646 h 21574"/>
              <a:gd name="T4" fmla="*/ 2147483646 w 19280"/>
              <a:gd name="T5" fmla="*/ 0 h 21574"/>
              <a:gd name="T6" fmla="*/ 0 60000 65536"/>
              <a:gd name="T7" fmla="*/ 0 60000 65536"/>
              <a:gd name="T8" fmla="*/ 0 60000 65536"/>
              <a:gd name="T9" fmla="*/ 0 w 19280"/>
              <a:gd name="T10" fmla="*/ 0 h 21574"/>
              <a:gd name="T11" fmla="*/ 19280 w 19280"/>
              <a:gd name="T12" fmla="*/ 21574 h 215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80" h="21574" fill="none" extrusionOk="0">
                <a:moveTo>
                  <a:pt x="18228" y="21574"/>
                </a:moveTo>
                <a:cubicBezTo>
                  <a:pt x="10465" y="21196"/>
                  <a:pt x="3504" y="16676"/>
                  <a:pt x="0" y="9738"/>
                </a:cubicBezTo>
              </a:path>
              <a:path w="19280" h="21574" stroke="0" extrusionOk="0">
                <a:moveTo>
                  <a:pt x="18228" y="21574"/>
                </a:moveTo>
                <a:cubicBezTo>
                  <a:pt x="10465" y="21196"/>
                  <a:pt x="3504" y="16676"/>
                  <a:pt x="0" y="9738"/>
                </a:cubicBezTo>
                <a:lnTo>
                  <a:pt x="19280" y="0"/>
                </a:lnTo>
                <a:lnTo>
                  <a:pt x="18228" y="2157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3" name="Arc 14"/>
          <p:cNvSpPr>
            <a:spLocks/>
          </p:cNvSpPr>
          <p:nvPr/>
        </p:nvSpPr>
        <p:spPr bwMode="auto">
          <a:xfrm>
            <a:off x="1966913" y="3044825"/>
            <a:ext cx="2052637" cy="1849438"/>
          </a:xfrm>
          <a:custGeom>
            <a:avLst/>
            <a:gdLst>
              <a:gd name="T0" fmla="*/ 2147483646 w 21156"/>
              <a:gd name="T1" fmla="*/ 2147483646 h 21405"/>
              <a:gd name="T2" fmla="*/ 0 w 21156"/>
              <a:gd name="T3" fmla="*/ 2147483646 h 21405"/>
              <a:gd name="T4" fmla="*/ 2147483646 w 21156"/>
              <a:gd name="T5" fmla="*/ 0 h 21405"/>
              <a:gd name="T6" fmla="*/ 0 60000 65536"/>
              <a:gd name="T7" fmla="*/ 0 60000 65536"/>
              <a:gd name="T8" fmla="*/ 0 60000 65536"/>
              <a:gd name="T9" fmla="*/ 0 w 21156"/>
              <a:gd name="T10" fmla="*/ 0 h 21405"/>
              <a:gd name="T11" fmla="*/ 21156 w 21156"/>
              <a:gd name="T12" fmla="*/ 21405 h 214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56" h="21405" fill="none" extrusionOk="0">
                <a:moveTo>
                  <a:pt x="18263" y="21405"/>
                </a:moveTo>
                <a:cubicBezTo>
                  <a:pt x="9172" y="20177"/>
                  <a:pt x="1849" y="13340"/>
                  <a:pt x="-1" y="4355"/>
                </a:cubicBezTo>
              </a:path>
              <a:path w="21156" h="21405" stroke="0" extrusionOk="0">
                <a:moveTo>
                  <a:pt x="18263" y="21405"/>
                </a:moveTo>
                <a:cubicBezTo>
                  <a:pt x="9172" y="20177"/>
                  <a:pt x="1849" y="13340"/>
                  <a:pt x="-1" y="4355"/>
                </a:cubicBezTo>
                <a:lnTo>
                  <a:pt x="21156" y="0"/>
                </a:lnTo>
                <a:lnTo>
                  <a:pt x="18263" y="2140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4" name="Arc 15"/>
          <p:cNvSpPr>
            <a:spLocks/>
          </p:cNvSpPr>
          <p:nvPr/>
        </p:nvSpPr>
        <p:spPr bwMode="auto">
          <a:xfrm>
            <a:off x="777875" y="2930525"/>
            <a:ext cx="1955800" cy="1771650"/>
          </a:xfrm>
          <a:custGeom>
            <a:avLst/>
            <a:gdLst>
              <a:gd name="T0" fmla="*/ 2147483646 w 20537"/>
              <a:gd name="T1" fmla="*/ 2147483646 h 21379"/>
              <a:gd name="T2" fmla="*/ 0 w 20537"/>
              <a:gd name="T3" fmla="*/ 2147483646 h 21379"/>
              <a:gd name="T4" fmla="*/ 2147483646 w 20537"/>
              <a:gd name="T5" fmla="*/ 0 h 21379"/>
              <a:gd name="T6" fmla="*/ 0 60000 65536"/>
              <a:gd name="T7" fmla="*/ 0 60000 65536"/>
              <a:gd name="T8" fmla="*/ 0 60000 65536"/>
              <a:gd name="T9" fmla="*/ 0 w 20537"/>
              <a:gd name="T10" fmla="*/ 0 h 21379"/>
              <a:gd name="T11" fmla="*/ 20537 w 20537"/>
              <a:gd name="T12" fmla="*/ 21379 h 213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37" h="21379" fill="none" extrusionOk="0">
                <a:moveTo>
                  <a:pt x="17453" y="21378"/>
                </a:moveTo>
                <a:cubicBezTo>
                  <a:pt x="9314" y="20204"/>
                  <a:pt x="2548" y="14511"/>
                  <a:pt x="0" y="6693"/>
                </a:cubicBezTo>
              </a:path>
              <a:path w="20537" h="21379" stroke="0" extrusionOk="0">
                <a:moveTo>
                  <a:pt x="17453" y="21378"/>
                </a:moveTo>
                <a:cubicBezTo>
                  <a:pt x="9314" y="20204"/>
                  <a:pt x="2548" y="14511"/>
                  <a:pt x="0" y="6693"/>
                </a:cubicBezTo>
                <a:lnTo>
                  <a:pt x="20537" y="0"/>
                </a:lnTo>
                <a:lnTo>
                  <a:pt x="17453" y="2137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5" name="Line 16"/>
          <p:cNvSpPr>
            <a:spLocks noChangeShapeType="1"/>
          </p:cNvSpPr>
          <p:nvPr/>
        </p:nvSpPr>
        <p:spPr bwMode="auto">
          <a:xfrm>
            <a:off x="1158875" y="4073525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6" name="Text Box 17"/>
          <p:cNvSpPr txBox="1">
            <a:spLocks noChangeArrowheads="1"/>
          </p:cNvSpPr>
          <p:nvPr/>
        </p:nvSpPr>
        <p:spPr bwMode="auto">
          <a:xfrm>
            <a:off x="777875" y="6054725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=2</a:t>
            </a:r>
          </a:p>
        </p:txBody>
      </p:sp>
      <p:sp>
        <p:nvSpPr>
          <p:cNvPr id="12307" name="Line 18"/>
          <p:cNvSpPr>
            <a:spLocks noChangeShapeType="1"/>
          </p:cNvSpPr>
          <p:nvPr/>
        </p:nvSpPr>
        <p:spPr bwMode="auto">
          <a:xfrm>
            <a:off x="3140075" y="4606925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8" name="Text Box 19"/>
          <p:cNvSpPr txBox="1">
            <a:spLocks noChangeArrowheads="1"/>
          </p:cNvSpPr>
          <p:nvPr/>
        </p:nvSpPr>
        <p:spPr bwMode="auto">
          <a:xfrm>
            <a:off x="2682875" y="6054725"/>
            <a:ext cx="1017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=10</a:t>
            </a:r>
          </a:p>
        </p:txBody>
      </p:sp>
      <p:sp>
        <p:nvSpPr>
          <p:cNvPr id="12309" name="Line 20"/>
          <p:cNvSpPr>
            <a:spLocks noChangeShapeType="1"/>
          </p:cNvSpPr>
          <p:nvPr/>
        </p:nvSpPr>
        <p:spPr bwMode="auto">
          <a:xfrm>
            <a:off x="4359275" y="4454525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0" name="Text Box 21"/>
          <p:cNvSpPr txBox="1">
            <a:spLocks noChangeArrowheads="1"/>
          </p:cNvSpPr>
          <p:nvPr/>
        </p:nvSpPr>
        <p:spPr bwMode="auto">
          <a:xfrm>
            <a:off x="3978275" y="6054725"/>
            <a:ext cx="1028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C</a:t>
            </a:r>
            <a:r>
              <a:rPr lang="en-GB" altLang="en-US" sz="2400" b="1">
                <a:latin typeface="Times New Roman" panose="02020603050405020304" pitchFamily="18" charset="0"/>
              </a:rPr>
              <a:t>=16</a:t>
            </a:r>
          </a:p>
        </p:txBody>
      </p:sp>
      <p:sp>
        <p:nvSpPr>
          <p:cNvPr id="12311" name="Text Box 22"/>
          <p:cNvSpPr txBox="1">
            <a:spLocks noChangeArrowheads="1"/>
          </p:cNvSpPr>
          <p:nvPr/>
        </p:nvSpPr>
        <p:spPr bwMode="auto">
          <a:xfrm>
            <a:off x="1006475" y="36925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2312" name="Text Box 23"/>
          <p:cNvSpPr txBox="1">
            <a:spLocks noChangeArrowheads="1"/>
          </p:cNvSpPr>
          <p:nvPr/>
        </p:nvSpPr>
        <p:spPr bwMode="auto">
          <a:xfrm>
            <a:off x="2911475" y="42259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2313" name="Text Box 24"/>
          <p:cNvSpPr txBox="1">
            <a:spLocks noChangeArrowheads="1"/>
          </p:cNvSpPr>
          <p:nvPr/>
        </p:nvSpPr>
        <p:spPr bwMode="auto">
          <a:xfrm>
            <a:off x="4206875" y="39973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2314" name="Text Box 25"/>
          <p:cNvSpPr txBox="1">
            <a:spLocks noChangeArrowheads="1"/>
          </p:cNvSpPr>
          <p:nvPr/>
        </p:nvSpPr>
        <p:spPr bwMode="auto">
          <a:xfrm>
            <a:off x="0" y="3200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2315" name="Arc 27"/>
          <p:cNvSpPr>
            <a:spLocks/>
          </p:cNvSpPr>
          <p:nvPr/>
        </p:nvSpPr>
        <p:spPr bwMode="auto">
          <a:xfrm>
            <a:off x="1195388" y="3351213"/>
            <a:ext cx="3883025" cy="1333500"/>
          </a:xfrm>
          <a:custGeom>
            <a:avLst/>
            <a:gdLst>
              <a:gd name="T0" fmla="*/ 2147483646 w 36082"/>
              <a:gd name="T1" fmla="*/ 2147483646 h 21600"/>
              <a:gd name="T2" fmla="*/ 0 w 36082"/>
              <a:gd name="T3" fmla="*/ 2147483646 h 21600"/>
              <a:gd name="T4" fmla="*/ 2147483646 w 36082"/>
              <a:gd name="T5" fmla="*/ 0 h 21600"/>
              <a:gd name="T6" fmla="*/ 0 60000 65536"/>
              <a:gd name="T7" fmla="*/ 0 60000 65536"/>
              <a:gd name="T8" fmla="*/ 0 60000 65536"/>
              <a:gd name="T9" fmla="*/ 0 w 36082"/>
              <a:gd name="T10" fmla="*/ 0 h 21600"/>
              <a:gd name="T11" fmla="*/ 36082 w 3608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082" h="21600" fill="none" extrusionOk="0">
                <a:moveTo>
                  <a:pt x="36082" y="11370"/>
                </a:moveTo>
                <a:cubicBezTo>
                  <a:pt x="32144" y="17729"/>
                  <a:pt x="25197" y="21599"/>
                  <a:pt x="17717" y="21600"/>
                </a:cubicBezTo>
                <a:cubicBezTo>
                  <a:pt x="10655" y="21600"/>
                  <a:pt x="4039" y="18148"/>
                  <a:pt x="0" y="12355"/>
                </a:cubicBezTo>
              </a:path>
              <a:path w="36082" h="21600" stroke="0" extrusionOk="0">
                <a:moveTo>
                  <a:pt x="36082" y="11370"/>
                </a:moveTo>
                <a:cubicBezTo>
                  <a:pt x="32144" y="17729"/>
                  <a:pt x="25197" y="21599"/>
                  <a:pt x="17717" y="21600"/>
                </a:cubicBezTo>
                <a:cubicBezTo>
                  <a:pt x="10655" y="21600"/>
                  <a:pt x="4039" y="18148"/>
                  <a:pt x="0" y="12355"/>
                </a:cubicBezTo>
                <a:lnTo>
                  <a:pt x="17717" y="0"/>
                </a:lnTo>
                <a:lnTo>
                  <a:pt x="36082" y="1137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5105400" y="3657600"/>
            <a:ext cx="341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Price consumption curve</a:t>
            </a:r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 flipV="1">
            <a:off x="2225675" y="5521325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 flipH="1">
            <a:off x="5426075" y="5673725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 flipH="1">
            <a:off x="6797675" y="4911725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5807075" y="605472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170017" name="Text Box 33"/>
          <p:cNvSpPr txBox="1">
            <a:spLocks noChangeArrowheads="1"/>
          </p:cNvSpPr>
          <p:nvPr/>
        </p:nvSpPr>
        <p:spPr bwMode="auto">
          <a:xfrm>
            <a:off x="1295400" y="1143000"/>
            <a:ext cx="7162800" cy="180657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The </a:t>
            </a:r>
            <a:r>
              <a:rPr lang="en-US" altLang="en-US" sz="2800" b="1">
                <a:latin typeface="Tahoma" panose="020B0604030504040204" pitchFamily="34" charset="0"/>
              </a:rPr>
              <a:t>price consumption curve </a:t>
            </a:r>
            <a:r>
              <a:rPr lang="en-US" altLang="en-US" sz="2800">
                <a:latin typeface="Tahoma" panose="020B0604030504040204" pitchFamily="34" charset="0"/>
              </a:rPr>
              <a:t>for good x plots all the utility maximization points as the price of x changes.  This reveals an individual’s demand curve for good x.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1752600" y="228600"/>
            <a:ext cx="7239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b="1" u="sng">
                <a:latin typeface="Tahoma" panose="020B0604030504040204" pitchFamily="34" charset="0"/>
              </a:rPr>
              <a:t>5.1 The Price Consumption Curve</a:t>
            </a:r>
            <a:endParaRPr lang="en-US" altLang="en-US" sz="3200" b="1" u="sng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0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0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62C90F-A446-4569-A3B9-9D14F12DC91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CA" altLang="en-US" sz="1400"/>
          </a:p>
        </p:txBody>
      </p:sp>
      <p:sp>
        <p:nvSpPr>
          <p:cNvPr id="72707" name="WordArt 2"/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83820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Compensating and Equivalent Variation</a:t>
            </a:r>
          </a:p>
        </p:txBody>
      </p:sp>
      <p:sp>
        <p:nvSpPr>
          <p:cNvPr id="63492" name="Text Box 3"/>
          <p:cNvSpPr txBox="1">
            <a:spLocks noChangeArrowheads="1"/>
          </p:cNvSpPr>
          <p:nvPr/>
        </p:nvSpPr>
        <p:spPr bwMode="auto">
          <a:xfrm>
            <a:off x="0" y="1314450"/>
            <a:ext cx="9144000" cy="503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CA" altLang="en-US" sz="4000">
              <a:latin typeface="Tahoma" panose="020B0604030504040204" pitchFamily="34" charset="0"/>
            </a:endParaRPr>
          </a:p>
          <a:p>
            <a:pPr lvl="2" algn="ctr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sz="4000" b="1" u="sng">
                <a:solidFill>
                  <a:srgbClr val="00B0F0"/>
                </a:solidFill>
                <a:latin typeface="Tahoma" panose="020B0604030504040204" pitchFamily="34" charset="0"/>
              </a:rPr>
              <a:t>C</a:t>
            </a:r>
            <a:r>
              <a:rPr lang="en-CA" altLang="en-US" sz="4000" b="1" u="sng">
                <a:latin typeface="Tahoma" panose="020B0604030504040204" pitchFamily="34" charset="0"/>
              </a:rPr>
              <a:t>OMPENSATING VARIATION:</a:t>
            </a:r>
          </a:p>
          <a:p>
            <a:pPr lvl="2" algn="ctr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 sz="4000" b="1" u="sng">
              <a:latin typeface="Tahoma" panose="020B0604030504040204" pitchFamily="34" charset="0"/>
            </a:endParaRPr>
          </a:p>
          <a:p>
            <a:pPr lvl="2" algn="ctr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b="1">
                <a:solidFill>
                  <a:srgbClr val="00B0F0"/>
                </a:solidFill>
                <a:latin typeface="Tahoma" panose="020B0604030504040204" pitchFamily="34" charset="0"/>
              </a:rPr>
              <a:t>O</a:t>
            </a:r>
            <a:r>
              <a:rPr lang="en-CA" altLang="en-US">
                <a:latin typeface="Tahoma" panose="020B0604030504040204" pitchFamily="34" charset="0"/>
              </a:rPr>
              <a:t>riginal </a:t>
            </a:r>
            <a:r>
              <a:rPr lang="en-CA" altLang="en-US" b="1">
                <a:solidFill>
                  <a:srgbClr val="00B0F0"/>
                </a:solidFill>
                <a:latin typeface="Tahoma" panose="020B0604030504040204" pitchFamily="34" charset="0"/>
              </a:rPr>
              <a:t>U</a:t>
            </a:r>
            <a:r>
              <a:rPr lang="en-CA" altLang="en-US">
                <a:latin typeface="Tahoma" panose="020B0604030504040204" pitchFamily="34" charset="0"/>
              </a:rPr>
              <a:t>tility and new prices</a:t>
            </a:r>
          </a:p>
          <a:p>
            <a:pPr lvl="2" algn="ctr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>
              <a:latin typeface="Tahoma" panose="020B0604030504040204" pitchFamily="34" charset="0"/>
            </a:endParaRPr>
          </a:p>
          <a:p>
            <a:pPr lvl="2" algn="ctr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sz="4000" b="1" u="sng">
                <a:solidFill>
                  <a:srgbClr val="00B0F0"/>
                </a:solidFill>
                <a:latin typeface="Tahoma" panose="020B0604030504040204" pitchFamily="34" charset="0"/>
              </a:rPr>
              <a:t>E</a:t>
            </a:r>
            <a:r>
              <a:rPr lang="en-CA" altLang="en-US" sz="4000" b="1" u="sng">
                <a:latin typeface="Tahoma" panose="020B0604030504040204" pitchFamily="34" charset="0"/>
              </a:rPr>
              <a:t>QUIVALENT VARIATION:</a:t>
            </a:r>
            <a:r>
              <a:rPr lang="en-CA" altLang="en-US" sz="2800">
                <a:latin typeface="Tahoma" panose="020B0604030504040204" pitchFamily="34" charset="0"/>
              </a:rPr>
              <a:t> </a:t>
            </a:r>
          </a:p>
          <a:p>
            <a:pPr lvl="2" algn="ctr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 sz="2800">
              <a:latin typeface="Tahoma" panose="020B0604030504040204" pitchFamily="34" charset="0"/>
            </a:endParaRPr>
          </a:p>
          <a:p>
            <a:pPr lvl="2" algn="ctr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b="1">
                <a:solidFill>
                  <a:srgbClr val="00B0F0"/>
                </a:solidFill>
                <a:latin typeface="Tahoma" panose="020B0604030504040204" pitchFamily="34" charset="0"/>
              </a:rPr>
              <a:t>F</a:t>
            </a:r>
            <a:r>
              <a:rPr lang="en-CA" altLang="en-US">
                <a:latin typeface="Tahoma" panose="020B0604030504040204" pitchFamily="34" charset="0"/>
              </a:rPr>
              <a:t>inal </a:t>
            </a:r>
            <a:r>
              <a:rPr lang="en-CA" altLang="en-US" b="1">
                <a:solidFill>
                  <a:srgbClr val="00B0F0"/>
                </a:solidFill>
                <a:latin typeface="Tahoma" panose="020B0604030504040204" pitchFamily="34" charset="0"/>
              </a:rPr>
              <a:t>U</a:t>
            </a:r>
            <a:r>
              <a:rPr lang="en-CA" altLang="en-US">
                <a:latin typeface="Tahoma" panose="020B0604030504040204" pitchFamily="34" charset="0"/>
              </a:rPr>
              <a:t>tility and old prices</a:t>
            </a:r>
            <a:endParaRPr lang="en-US" altLang="en-US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 b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build="p" bldLvl="5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86876E-97DA-4F63-9819-9CB522C6531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61</a:t>
            </a:fld>
            <a:endParaRPr lang="en-CA" altLang="en-US" sz="1400"/>
          </a:p>
        </p:txBody>
      </p:sp>
      <p:sp>
        <p:nvSpPr>
          <p:cNvPr id="64515" name="WordArt 2"/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83058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CA" sz="3600" b="1" u="sng" kern="10" dirty="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5.8 Market Demand</a:t>
            </a:r>
          </a:p>
        </p:txBody>
      </p:sp>
      <p:sp>
        <p:nvSpPr>
          <p:cNvPr id="228355" name="Text Box 3"/>
          <p:cNvSpPr txBox="1">
            <a:spLocks noChangeArrowheads="1"/>
          </p:cNvSpPr>
          <p:nvPr/>
        </p:nvSpPr>
        <p:spPr bwMode="auto">
          <a:xfrm>
            <a:off x="0" y="1314450"/>
            <a:ext cx="9144000" cy="585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lvl="2">
              <a:lnSpc>
                <a:spcPct val="115000"/>
              </a:lnSpc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/>
              <a:t>In the economy, each market has many individuals demanding a good</a:t>
            </a:r>
          </a:p>
          <a:p>
            <a:pPr lvl="2">
              <a:lnSpc>
                <a:spcPct val="115000"/>
              </a:lnSpc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/>
              <a:t>Each individual maximizes their own utility when deciding on the amount they will buy</a:t>
            </a:r>
          </a:p>
          <a:p>
            <a:pPr lvl="2">
              <a:lnSpc>
                <a:spcPct val="115000"/>
              </a:lnSpc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/>
              <a:t>Each individual has a maximum price they will pay and a maximum amount of the item they would want</a:t>
            </a:r>
          </a:p>
          <a:p>
            <a:pPr lvl="3">
              <a:lnSpc>
                <a:spcPct val="115000"/>
              </a:lnSpc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/>
              <a:t>Ie: I’d pay $5 per episode of House, up to 20 episodes…how much would you pay?</a:t>
            </a:r>
          </a:p>
          <a:p>
            <a:pPr lvl="2">
              <a:lnSpc>
                <a:spcPct val="115000"/>
              </a:lnSpc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/>
              <a:t>The sum of individual demand creates market demand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E4EC5B0-FF4B-4EB5-9648-6764DA434E93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62</a:t>
            </a:fld>
            <a:endParaRPr lang="en-CA" altLang="en-US" sz="1400"/>
          </a:p>
        </p:txBody>
      </p:sp>
      <p:sp>
        <p:nvSpPr>
          <p:cNvPr id="74755" name="WordArt 2"/>
          <p:cNvSpPr>
            <a:spLocks noChangeArrowheads="1" noChangeShapeType="1" noTextEdit="1"/>
          </p:cNvSpPr>
          <p:nvPr/>
        </p:nvSpPr>
        <p:spPr bwMode="auto">
          <a:xfrm>
            <a:off x="1143000" y="304800"/>
            <a:ext cx="67056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Market Demand</a:t>
            </a:r>
          </a:p>
        </p:txBody>
      </p:sp>
      <p:sp>
        <p:nvSpPr>
          <p:cNvPr id="74756" name="Text Box 3"/>
          <p:cNvSpPr txBox="1">
            <a:spLocks noChangeArrowheads="1"/>
          </p:cNvSpPr>
          <p:nvPr/>
        </p:nvSpPr>
        <p:spPr bwMode="auto">
          <a:xfrm>
            <a:off x="0" y="1581150"/>
            <a:ext cx="914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>
              <a:lnSpc>
                <a:spcPct val="115000"/>
              </a:lnSpc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/>
              <a:t>Consider the following individuals’ demand for Sushi: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 b="1"/>
          </a:p>
        </p:txBody>
      </p:sp>
      <p:graphicFrame>
        <p:nvGraphicFramePr>
          <p:cNvPr id="229478" name="Group 102"/>
          <p:cNvGraphicFramePr>
            <a:graphicFrameLocks noGrp="1"/>
          </p:cNvGraphicFramePr>
          <p:nvPr/>
        </p:nvGraphicFramePr>
        <p:xfrm>
          <a:off x="990600" y="2209800"/>
          <a:ext cx="7086600" cy="4216400"/>
        </p:xfrm>
        <a:graphic>
          <a:graphicData uri="http://schemas.openxmlformats.org/drawingml/2006/table">
            <a:tbl>
              <a:tblPr/>
              <a:tblGrid>
                <a:gridCol w="1722438"/>
                <a:gridCol w="1341437"/>
                <a:gridCol w="1339850"/>
                <a:gridCol w="1341438"/>
                <a:gridCol w="1341437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Craig’s Demand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Kristy’s Demand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b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Demand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22DAC9-F16E-44DA-8BBA-23A58B7F97D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63</a:t>
            </a:fld>
            <a:endParaRPr lang="en-CA" altLang="en-US" sz="1400"/>
          </a:p>
        </p:txBody>
      </p:sp>
      <p:sp>
        <p:nvSpPr>
          <p:cNvPr id="75779" name="Text Box 2"/>
          <p:cNvSpPr txBox="1">
            <a:spLocks noChangeArrowheads="1"/>
          </p:cNvSpPr>
          <p:nvPr/>
        </p:nvSpPr>
        <p:spPr bwMode="auto">
          <a:xfrm>
            <a:off x="914400" y="273050"/>
            <a:ext cx="754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u="sng">
                <a:latin typeface="Times New Roman" panose="02020603050405020304" pitchFamily="18" charset="0"/>
              </a:rPr>
              <a:t>Market Demand</a:t>
            </a: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75780" name="Line 3"/>
          <p:cNvSpPr>
            <a:spLocks noChangeShapeType="1"/>
          </p:cNvSpPr>
          <p:nvPr/>
        </p:nvSpPr>
        <p:spPr bwMode="auto">
          <a:xfrm>
            <a:off x="914400" y="6172200"/>
            <a:ext cx="822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781" name="Line 4"/>
          <p:cNvSpPr>
            <a:spLocks noChangeShapeType="1"/>
          </p:cNvSpPr>
          <p:nvPr/>
        </p:nvSpPr>
        <p:spPr bwMode="auto">
          <a:xfrm flipV="1">
            <a:off x="914400" y="533400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782" name="Text Box 5"/>
          <p:cNvSpPr txBox="1">
            <a:spLocks noChangeArrowheads="1"/>
          </p:cNvSpPr>
          <p:nvPr/>
        </p:nvSpPr>
        <p:spPr bwMode="auto">
          <a:xfrm>
            <a:off x="228600" y="60960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75783" name="Text Box 6"/>
          <p:cNvSpPr txBox="1">
            <a:spLocks noChangeArrowheads="1"/>
          </p:cNvSpPr>
          <p:nvPr/>
        </p:nvSpPr>
        <p:spPr bwMode="auto">
          <a:xfrm>
            <a:off x="7010400" y="6400800"/>
            <a:ext cx="89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Sushi</a:t>
            </a:r>
          </a:p>
        </p:txBody>
      </p:sp>
      <p:sp>
        <p:nvSpPr>
          <p:cNvPr id="75784" name="Text Box 7"/>
          <p:cNvSpPr txBox="1">
            <a:spLocks noChangeArrowheads="1"/>
          </p:cNvSpPr>
          <p:nvPr/>
        </p:nvSpPr>
        <p:spPr bwMode="auto">
          <a:xfrm>
            <a:off x="0" y="152400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Price</a:t>
            </a:r>
          </a:p>
        </p:txBody>
      </p:sp>
      <p:sp>
        <p:nvSpPr>
          <p:cNvPr id="75785" name="Line 8"/>
          <p:cNvSpPr>
            <a:spLocks noChangeShapeType="1"/>
          </p:cNvSpPr>
          <p:nvPr/>
        </p:nvSpPr>
        <p:spPr bwMode="auto">
          <a:xfrm>
            <a:off x="914400" y="3886200"/>
            <a:ext cx="457200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786" name="Line 9"/>
          <p:cNvSpPr>
            <a:spLocks noChangeShapeType="1"/>
          </p:cNvSpPr>
          <p:nvPr/>
        </p:nvSpPr>
        <p:spPr bwMode="auto">
          <a:xfrm>
            <a:off x="914400" y="4800600"/>
            <a:ext cx="41148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0410" name="Line 10"/>
          <p:cNvSpPr>
            <a:spLocks noChangeShapeType="1"/>
          </p:cNvSpPr>
          <p:nvPr/>
        </p:nvSpPr>
        <p:spPr bwMode="auto">
          <a:xfrm>
            <a:off x="914400" y="3886200"/>
            <a:ext cx="1828800" cy="9144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1600200" y="39624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3429000" y="4800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30415" name="Text Box 15"/>
          <p:cNvSpPr txBox="1">
            <a:spLocks noChangeArrowheads="1"/>
          </p:cNvSpPr>
          <p:nvPr/>
        </p:nvSpPr>
        <p:spPr bwMode="auto">
          <a:xfrm>
            <a:off x="7086600" y="4876800"/>
            <a:ext cx="59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M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75791" name="Text Box 17"/>
          <p:cNvSpPr txBox="1">
            <a:spLocks noChangeArrowheads="1"/>
          </p:cNvSpPr>
          <p:nvPr/>
        </p:nvSpPr>
        <p:spPr bwMode="auto">
          <a:xfrm>
            <a:off x="2057400" y="4800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75792" name="Line 21"/>
          <p:cNvSpPr>
            <a:spLocks noChangeShapeType="1"/>
          </p:cNvSpPr>
          <p:nvPr/>
        </p:nvSpPr>
        <p:spPr bwMode="auto">
          <a:xfrm flipH="1">
            <a:off x="5181600" y="5105400"/>
            <a:ext cx="45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793" name="Text Box 22"/>
          <p:cNvSpPr txBox="1">
            <a:spLocks noChangeArrowheads="1"/>
          </p:cNvSpPr>
          <p:nvPr/>
        </p:nvSpPr>
        <p:spPr bwMode="auto">
          <a:xfrm>
            <a:off x="5410200" y="4648200"/>
            <a:ext cx="550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C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75794" name="Line 23"/>
          <p:cNvSpPr>
            <a:spLocks noChangeShapeType="1"/>
          </p:cNvSpPr>
          <p:nvPr/>
        </p:nvSpPr>
        <p:spPr bwMode="auto">
          <a:xfrm flipH="1">
            <a:off x="4038600" y="50292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795" name="Text Box 24"/>
          <p:cNvSpPr txBox="1">
            <a:spLocks noChangeArrowheads="1"/>
          </p:cNvSpPr>
          <p:nvPr/>
        </p:nvSpPr>
        <p:spPr bwMode="auto">
          <a:xfrm>
            <a:off x="4495800" y="4572000"/>
            <a:ext cx="563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K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75796" name="Text Box 25"/>
          <p:cNvSpPr txBox="1">
            <a:spLocks noChangeArrowheads="1"/>
          </p:cNvSpPr>
          <p:nvPr/>
        </p:nvSpPr>
        <p:spPr bwMode="auto">
          <a:xfrm>
            <a:off x="2133600" y="1752600"/>
            <a:ext cx="4648200" cy="1809750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Here the individual demand curves (D</a:t>
            </a:r>
            <a:r>
              <a:rPr lang="en-GB" altLang="en-US" sz="2800" baseline="-25000">
                <a:solidFill>
                  <a:srgbClr val="000000"/>
                </a:solidFill>
                <a:latin typeface="Tahoma" panose="020B0604030504040204" pitchFamily="34" charset="0"/>
              </a:rPr>
              <a:t>K</a:t>
            </a: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 and D</a:t>
            </a:r>
            <a:r>
              <a:rPr lang="en-GB" altLang="en-US" sz="2800" baseline="-25000">
                <a:solidFill>
                  <a:srgbClr val="000000"/>
                </a:solidFill>
                <a:latin typeface="Tahoma" panose="020B0604030504040204" pitchFamily="34" charset="0"/>
              </a:rPr>
              <a:t>C</a:t>
            </a: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) combine to form market demand (D</a:t>
            </a:r>
            <a:r>
              <a:rPr lang="en-GB" altLang="en-US" sz="2800" baseline="-25000">
                <a:solidFill>
                  <a:srgbClr val="000000"/>
                </a:solidFill>
                <a:latin typeface="Tahoma" panose="020B0604030504040204" pitchFamily="34" charset="0"/>
              </a:rPr>
              <a:t>M</a:t>
            </a: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).</a:t>
            </a:r>
            <a:endParaRPr lang="en-CA" altLang="en-US" sz="28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75797" name="Text Box 26"/>
          <p:cNvSpPr txBox="1">
            <a:spLocks noChangeArrowheads="1"/>
          </p:cNvSpPr>
          <p:nvPr/>
        </p:nvSpPr>
        <p:spPr bwMode="auto">
          <a:xfrm>
            <a:off x="381000" y="4114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$4</a:t>
            </a:r>
          </a:p>
        </p:txBody>
      </p:sp>
      <p:sp>
        <p:nvSpPr>
          <p:cNvPr id="75798" name="Text Box 27"/>
          <p:cNvSpPr txBox="1">
            <a:spLocks noChangeArrowheads="1"/>
          </p:cNvSpPr>
          <p:nvPr/>
        </p:nvSpPr>
        <p:spPr bwMode="auto">
          <a:xfrm>
            <a:off x="1600200" y="6324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5799" name="Line 28"/>
          <p:cNvSpPr>
            <a:spLocks noChangeShapeType="1"/>
          </p:cNvSpPr>
          <p:nvPr/>
        </p:nvSpPr>
        <p:spPr bwMode="auto">
          <a:xfrm>
            <a:off x="914400" y="43434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800" name="Line 29"/>
          <p:cNvSpPr>
            <a:spLocks noChangeShapeType="1"/>
          </p:cNvSpPr>
          <p:nvPr/>
        </p:nvSpPr>
        <p:spPr bwMode="auto">
          <a:xfrm flipH="1">
            <a:off x="1828800" y="4343400"/>
            <a:ext cx="0" cy="1828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801" name="Line 30"/>
          <p:cNvSpPr>
            <a:spLocks noChangeShapeType="1"/>
          </p:cNvSpPr>
          <p:nvPr/>
        </p:nvSpPr>
        <p:spPr bwMode="auto">
          <a:xfrm>
            <a:off x="914400" y="5257800"/>
            <a:ext cx="4191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802" name="Line 31"/>
          <p:cNvSpPr>
            <a:spLocks noChangeShapeType="1"/>
          </p:cNvSpPr>
          <p:nvPr/>
        </p:nvSpPr>
        <p:spPr bwMode="auto">
          <a:xfrm flipH="1">
            <a:off x="2286000" y="5257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803" name="Line 32"/>
          <p:cNvSpPr>
            <a:spLocks noChangeShapeType="1"/>
          </p:cNvSpPr>
          <p:nvPr/>
        </p:nvSpPr>
        <p:spPr bwMode="auto">
          <a:xfrm flipH="1">
            <a:off x="3657600" y="5257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804" name="Text Box 33"/>
          <p:cNvSpPr txBox="1">
            <a:spLocks noChangeArrowheads="1"/>
          </p:cNvSpPr>
          <p:nvPr/>
        </p:nvSpPr>
        <p:spPr bwMode="auto">
          <a:xfrm>
            <a:off x="381000" y="49530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$2</a:t>
            </a:r>
          </a:p>
        </p:txBody>
      </p:sp>
      <p:sp>
        <p:nvSpPr>
          <p:cNvPr id="75805" name="Text Box 34"/>
          <p:cNvSpPr txBox="1">
            <a:spLocks noChangeArrowheads="1"/>
          </p:cNvSpPr>
          <p:nvPr/>
        </p:nvSpPr>
        <p:spPr bwMode="auto">
          <a:xfrm>
            <a:off x="2057400" y="6324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5806" name="Text Box 35"/>
          <p:cNvSpPr txBox="1">
            <a:spLocks noChangeArrowheads="1"/>
          </p:cNvSpPr>
          <p:nvPr/>
        </p:nvSpPr>
        <p:spPr bwMode="auto">
          <a:xfrm>
            <a:off x="3505200" y="6248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75807" name="Line 36"/>
          <p:cNvSpPr>
            <a:spLocks noChangeShapeType="1"/>
          </p:cNvSpPr>
          <p:nvPr/>
        </p:nvSpPr>
        <p:spPr bwMode="auto">
          <a:xfrm flipH="1">
            <a:off x="5029200" y="5257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808" name="Text Box 37"/>
          <p:cNvSpPr txBox="1">
            <a:spLocks noChangeArrowheads="1"/>
          </p:cNvSpPr>
          <p:nvPr/>
        </p:nvSpPr>
        <p:spPr bwMode="auto">
          <a:xfrm>
            <a:off x="4800600" y="6248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30438" name="Line 38"/>
          <p:cNvSpPr>
            <a:spLocks noChangeShapeType="1"/>
          </p:cNvSpPr>
          <p:nvPr/>
        </p:nvSpPr>
        <p:spPr bwMode="auto">
          <a:xfrm>
            <a:off x="2743200" y="4800600"/>
            <a:ext cx="6400800" cy="13716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5810" name="Text Box 39"/>
          <p:cNvSpPr txBox="1">
            <a:spLocks noChangeArrowheads="1"/>
          </p:cNvSpPr>
          <p:nvPr/>
        </p:nvSpPr>
        <p:spPr bwMode="auto">
          <a:xfrm>
            <a:off x="4876800" y="4876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30440" name="Line 40"/>
          <p:cNvSpPr>
            <a:spLocks noChangeShapeType="1"/>
          </p:cNvSpPr>
          <p:nvPr/>
        </p:nvSpPr>
        <p:spPr bwMode="auto">
          <a:xfrm flipH="1">
            <a:off x="6934200" y="5257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10" grpId="0" animBg="1"/>
      <p:bldP spid="230415" grpId="0"/>
      <p:bldP spid="230438" grpId="0" animBg="1"/>
      <p:bldP spid="230440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8F44C01-F6D7-49DF-B86A-C12C631299A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64</a:t>
            </a:fld>
            <a:endParaRPr lang="en-CA" altLang="en-US" sz="1400"/>
          </a:p>
        </p:txBody>
      </p:sp>
      <p:sp>
        <p:nvSpPr>
          <p:cNvPr id="76803" name="WordArt 2"/>
          <p:cNvSpPr>
            <a:spLocks noChangeArrowheads="1" noChangeShapeType="1" noTextEdit="1"/>
          </p:cNvSpPr>
          <p:nvPr/>
        </p:nvSpPr>
        <p:spPr bwMode="auto">
          <a:xfrm>
            <a:off x="1143000" y="304800"/>
            <a:ext cx="67056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Market Demand</a:t>
            </a:r>
          </a:p>
        </p:txBody>
      </p:sp>
      <p:sp>
        <p:nvSpPr>
          <p:cNvPr id="76804" name="Text Box 3"/>
          <p:cNvSpPr txBox="1">
            <a:spLocks noChangeArrowheads="1"/>
          </p:cNvSpPr>
          <p:nvPr/>
        </p:nvSpPr>
        <p:spPr bwMode="auto">
          <a:xfrm>
            <a:off x="0" y="1581150"/>
            <a:ext cx="914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>
              <a:lnSpc>
                <a:spcPct val="115000"/>
              </a:lnSpc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/>
              <a:t>Algebraically the demand curves are as follows: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 b="1"/>
          </a:p>
        </p:txBody>
      </p:sp>
      <p:graphicFrame>
        <p:nvGraphicFramePr>
          <p:cNvPr id="231460" name="Object 36"/>
          <p:cNvGraphicFramePr>
            <a:graphicFrameLocks noChangeAspect="1"/>
          </p:cNvGraphicFramePr>
          <p:nvPr/>
        </p:nvGraphicFramePr>
        <p:xfrm>
          <a:off x="2286000" y="2286000"/>
          <a:ext cx="4572000" cy="424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7" name="Equation" r:id="rId3" imgW="1943100" imgH="1803400" progId="Equation.3">
                  <p:embed/>
                </p:oleObj>
              </mc:Choice>
              <mc:Fallback>
                <p:oleObj name="Equation" r:id="rId3" imgW="1943100" imgH="18034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4572000" cy="4243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B36A96-649C-4706-834E-F8C07118B2C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65</a:t>
            </a:fld>
            <a:endParaRPr lang="en-CA" altLang="en-US" sz="1400"/>
          </a:p>
        </p:txBody>
      </p:sp>
      <p:sp>
        <p:nvSpPr>
          <p:cNvPr id="77827" name="Text Box 2"/>
          <p:cNvSpPr txBox="1">
            <a:spLocks noChangeArrowheads="1"/>
          </p:cNvSpPr>
          <p:nvPr/>
        </p:nvSpPr>
        <p:spPr bwMode="auto">
          <a:xfrm>
            <a:off x="914400" y="304800"/>
            <a:ext cx="754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u="sng">
                <a:latin typeface="Times New Roman" panose="02020603050405020304" pitchFamily="18" charset="0"/>
              </a:rPr>
              <a:t>Market Demand</a:t>
            </a: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77828" name="Line 3"/>
          <p:cNvSpPr>
            <a:spLocks noChangeShapeType="1"/>
          </p:cNvSpPr>
          <p:nvPr/>
        </p:nvSpPr>
        <p:spPr bwMode="auto">
          <a:xfrm>
            <a:off x="914400" y="6172200"/>
            <a:ext cx="822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29" name="Line 4"/>
          <p:cNvSpPr>
            <a:spLocks noChangeShapeType="1"/>
          </p:cNvSpPr>
          <p:nvPr/>
        </p:nvSpPr>
        <p:spPr bwMode="auto">
          <a:xfrm flipV="1">
            <a:off x="914400" y="533400"/>
            <a:ext cx="0" cy="563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30" name="Text Box 5"/>
          <p:cNvSpPr txBox="1">
            <a:spLocks noChangeArrowheads="1"/>
          </p:cNvSpPr>
          <p:nvPr/>
        </p:nvSpPr>
        <p:spPr bwMode="auto">
          <a:xfrm>
            <a:off x="228600" y="60960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77831" name="Text Box 6"/>
          <p:cNvSpPr txBox="1">
            <a:spLocks noChangeArrowheads="1"/>
          </p:cNvSpPr>
          <p:nvPr/>
        </p:nvSpPr>
        <p:spPr bwMode="auto">
          <a:xfrm>
            <a:off x="7010400" y="6400800"/>
            <a:ext cx="89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Sushi</a:t>
            </a:r>
          </a:p>
        </p:txBody>
      </p:sp>
      <p:sp>
        <p:nvSpPr>
          <p:cNvPr id="77832" name="Text Box 7"/>
          <p:cNvSpPr txBox="1">
            <a:spLocks noChangeArrowheads="1"/>
          </p:cNvSpPr>
          <p:nvPr/>
        </p:nvSpPr>
        <p:spPr bwMode="auto">
          <a:xfrm>
            <a:off x="0" y="152400"/>
            <a:ext cx="85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Price</a:t>
            </a:r>
          </a:p>
        </p:txBody>
      </p:sp>
      <p:sp>
        <p:nvSpPr>
          <p:cNvPr id="77833" name="Line 8"/>
          <p:cNvSpPr>
            <a:spLocks noChangeShapeType="1"/>
          </p:cNvSpPr>
          <p:nvPr/>
        </p:nvSpPr>
        <p:spPr bwMode="auto">
          <a:xfrm>
            <a:off x="914400" y="3886200"/>
            <a:ext cx="457200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34" name="Line 9"/>
          <p:cNvSpPr>
            <a:spLocks noChangeShapeType="1"/>
          </p:cNvSpPr>
          <p:nvPr/>
        </p:nvSpPr>
        <p:spPr bwMode="auto">
          <a:xfrm>
            <a:off x="914400" y="4800600"/>
            <a:ext cx="41148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35" name="Line 10"/>
          <p:cNvSpPr>
            <a:spLocks noChangeShapeType="1"/>
          </p:cNvSpPr>
          <p:nvPr/>
        </p:nvSpPr>
        <p:spPr bwMode="auto">
          <a:xfrm>
            <a:off x="914400" y="3886200"/>
            <a:ext cx="1828800" cy="9144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36" name="Text Box 11"/>
          <p:cNvSpPr txBox="1">
            <a:spLocks noChangeArrowheads="1"/>
          </p:cNvSpPr>
          <p:nvPr/>
        </p:nvSpPr>
        <p:spPr bwMode="auto">
          <a:xfrm>
            <a:off x="1600200" y="39624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77837" name="Text Box 12"/>
          <p:cNvSpPr txBox="1">
            <a:spLocks noChangeArrowheads="1"/>
          </p:cNvSpPr>
          <p:nvPr/>
        </p:nvSpPr>
        <p:spPr bwMode="auto">
          <a:xfrm>
            <a:off x="3429000" y="4800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77838" name="Text Box 13"/>
          <p:cNvSpPr txBox="1">
            <a:spLocks noChangeArrowheads="1"/>
          </p:cNvSpPr>
          <p:nvPr/>
        </p:nvSpPr>
        <p:spPr bwMode="auto">
          <a:xfrm>
            <a:off x="7086600" y="4876800"/>
            <a:ext cx="59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M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77839" name="Text Box 14"/>
          <p:cNvSpPr txBox="1">
            <a:spLocks noChangeArrowheads="1"/>
          </p:cNvSpPr>
          <p:nvPr/>
        </p:nvSpPr>
        <p:spPr bwMode="auto">
          <a:xfrm>
            <a:off x="2057400" y="4800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77840" name="Line 15"/>
          <p:cNvSpPr>
            <a:spLocks noChangeShapeType="1"/>
          </p:cNvSpPr>
          <p:nvPr/>
        </p:nvSpPr>
        <p:spPr bwMode="auto">
          <a:xfrm flipH="1">
            <a:off x="5181600" y="57912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41" name="Text Box 16"/>
          <p:cNvSpPr txBox="1">
            <a:spLocks noChangeArrowheads="1"/>
          </p:cNvSpPr>
          <p:nvPr/>
        </p:nvSpPr>
        <p:spPr bwMode="auto">
          <a:xfrm>
            <a:off x="5638800" y="5562600"/>
            <a:ext cx="550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C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77842" name="Line 17"/>
          <p:cNvSpPr>
            <a:spLocks noChangeShapeType="1"/>
          </p:cNvSpPr>
          <p:nvPr/>
        </p:nvSpPr>
        <p:spPr bwMode="auto">
          <a:xfrm flipV="1">
            <a:off x="3200400" y="5791200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43" name="Text Box 18"/>
          <p:cNvSpPr txBox="1">
            <a:spLocks noChangeArrowheads="1"/>
          </p:cNvSpPr>
          <p:nvPr/>
        </p:nvSpPr>
        <p:spPr bwMode="auto">
          <a:xfrm>
            <a:off x="2667000" y="5638800"/>
            <a:ext cx="563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K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32467" name="Text Box 19"/>
          <p:cNvSpPr txBox="1">
            <a:spLocks noChangeArrowheads="1"/>
          </p:cNvSpPr>
          <p:nvPr/>
        </p:nvSpPr>
        <p:spPr bwMode="auto">
          <a:xfrm>
            <a:off x="1371600" y="1066800"/>
            <a:ext cx="7543800" cy="1809750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In section A of market demand, Q</a:t>
            </a:r>
            <a:r>
              <a:rPr lang="en-GB" altLang="en-US" sz="2800" baseline="-25000">
                <a:solidFill>
                  <a:srgbClr val="000000"/>
                </a:solidFill>
                <a:latin typeface="Tahoma" panose="020B0604030504040204" pitchFamily="34" charset="0"/>
              </a:rPr>
              <a:t>m</a:t>
            </a: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=Q</a:t>
            </a:r>
            <a:r>
              <a:rPr lang="en-GB" altLang="en-US" sz="2800" baseline="-25000">
                <a:solidFill>
                  <a:srgbClr val="000000"/>
                </a:solidFill>
                <a:latin typeface="Tahoma" panose="020B0604030504040204" pitchFamily="34" charset="0"/>
              </a:rPr>
              <a:t>c</a:t>
            </a: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+Q</a:t>
            </a:r>
            <a:r>
              <a:rPr lang="en-GB" altLang="en-US" sz="2800" baseline="-25000">
                <a:solidFill>
                  <a:srgbClr val="000000"/>
                </a:solidFill>
                <a:latin typeface="Tahoma" panose="020B0604030504040204" pitchFamily="34" charset="0"/>
              </a:rPr>
              <a:t>K</a:t>
            </a: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.  (it is important to add the normal form: Q=f(P), not the inverse form: P=f(Q).)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In section B of market demand, Q</a:t>
            </a:r>
            <a:r>
              <a:rPr lang="en-GB" altLang="en-US" sz="2800" baseline="-25000">
                <a:solidFill>
                  <a:srgbClr val="000000"/>
                </a:solidFill>
                <a:latin typeface="Tahoma" panose="020B0604030504040204" pitchFamily="34" charset="0"/>
              </a:rPr>
              <a:t>m</a:t>
            </a: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=Q</a:t>
            </a:r>
            <a:r>
              <a:rPr lang="en-GB" altLang="en-US" sz="2800" baseline="-25000">
                <a:solidFill>
                  <a:srgbClr val="000000"/>
                </a:solidFill>
                <a:latin typeface="Tahoma" panose="020B0604030504040204" pitchFamily="34" charset="0"/>
              </a:rPr>
              <a:t>C</a:t>
            </a: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.</a:t>
            </a:r>
            <a:endParaRPr lang="en-CA" altLang="en-US" sz="28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77845" name="Text Box 20"/>
          <p:cNvSpPr txBox="1">
            <a:spLocks noChangeArrowheads="1"/>
          </p:cNvSpPr>
          <p:nvPr/>
        </p:nvSpPr>
        <p:spPr bwMode="auto">
          <a:xfrm>
            <a:off x="381000" y="4114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$4</a:t>
            </a:r>
          </a:p>
        </p:txBody>
      </p:sp>
      <p:sp>
        <p:nvSpPr>
          <p:cNvPr id="77846" name="Text Box 21"/>
          <p:cNvSpPr txBox="1">
            <a:spLocks noChangeArrowheads="1"/>
          </p:cNvSpPr>
          <p:nvPr/>
        </p:nvSpPr>
        <p:spPr bwMode="auto">
          <a:xfrm>
            <a:off x="1600200" y="6324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7847" name="Line 22"/>
          <p:cNvSpPr>
            <a:spLocks noChangeShapeType="1"/>
          </p:cNvSpPr>
          <p:nvPr/>
        </p:nvSpPr>
        <p:spPr bwMode="auto">
          <a:xfrm>
            <a:off x="914400" y="43434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48" name="Line 23"/>
          <p:cNvSpPr>
            <a:spLocks noChangeShapeType="1"/>
          </p:cNvSpPr>
          <p:nvPr/>
        </p:nvSpPr>
        <p:spPr bwMode="auto">
          <a:xfrm flipH="1">
            <a:off x="1828800" y="4343400"/>
            <a:ext cx="0" cy="1828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49" name="Line 24"/>
          <p:cNvSpPr>
            <a:spLocks noChangeShapeType="1"/>
          </p:cNvSpPr>
          <p:nvPr/>
        </p:nvSpPr>
        <p:spPr bwMode="auto">
          <a:xfrm>
            <a:off x="914400" y="5257800"/>
            <a:ext cx="4191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50" name="Line 25"/>
          <p:cNvSpPr>
            <a:spLocks noChangeShapeType="1"/>
          </p:cNvSpPr>
          <p:nvPr/>
        </p:nvSpPr>
        <p:spPr bwMode="auto">
          <a:xfrm flipH="1">
            <a:off x="2286000" y="5257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51" name="Line 26"/>
          <p:cNvSpPr>
            <a:spLocks noChangeShapeType="1"/>
          </p:cNvSpPr>
          <p:nvPr/>
        </p:nvSpPr>
        <p:spPr bwMode="auto">
          <a:xfrm flipH="1">
            <a:off x="3657600" y="5257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52" name="Text Box 27"/>
          <p:cNvSpPr txBox="1">
            <a:spLocks noChangeArrowheads="1"/>
          </p:cNvSpPr>
          <p:nvPr/>
        </p:nvSpPr>
        <p:spPr bwMode="auto">
          <a:xfrm>
            <a:off x="381000" y="49530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$2</a:t>
            </a:r>
          </a:p>
        </p:txBody>
      </p:sp>
      <p:sp>
        <p:nvSpPr>
          <p:cNvPr id="77853" name="Text Box 28"/>
          <p:cNvSpPr txBox="1">
            <a:spLocks noChangeArrowheads="1"/>
          </p:cNvSpPr>
          <p:nvPr/>
        </p:nvSpPr>
        <p:spPr bwMode="auto">
          <a:xfrm>
            <a:off x="2057400" y="6324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7854" name="Text Box 29"/>
          <p:cNvSpPr txBox="1">
            <a:spLocks noChangeArrowheads="1"/>
          </p:cNvSpPr>
          <p:nvPr/>
        </p:nvSpPr>
        <p:spPr bwMode="auto">
          <a:xfrm>
            <a:off x="3505200" y="6248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77855" name="Line 30"/>
          <p:cNvSpPr>
            <a:spLocks noChangeShapeType="1"/>
          </p:cNvSpPr>
          <p:nvPr/>
        </p:nvSpPr>
        <p:spPr bwMode="auto">
          <a:xfrm flipH="1">
            <a:off x="5029200" y="52578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56" name="Text Box 31"/>
          <p:cNvSpPr txBox="1">
            <a:spLocks noChangeArrowheads="1"/>
          </p:cNvSpPr>
          <p:nvPr/>
        </p:nvSpPr>
        <p:spPr bwMode="auto">
          <a:xfrm>
            <a:off x="4800600" y="6248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77857" name="Line 32"/>
          <p:cNvSpPr>
            <a:spLocks noChangeShapeType="1"/>
          </p:cNvSpPr>
          <p:nvPr/>
        </p:nvSpPr>
        <p:spPr bwMode="auto">
          <a:xfrm>
            <a:off x="2743200" y="4800600"/>
            <a:ext cx="6400800" cy="13716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58" name="Text Box 33"/>
          <p:cNvSpPr txBox="1">
            <a:spLocks noChangeArrowheads="1"/>
          </p:cNvSpPr>
          <p:nvPr/>
        </p:nvSpPr>
        <p:spPr bwMode="auto">
          <a:xfrm>
            <a:off x="4876800" y="4876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77859" name="Line 34"/>
          <p:cNvSpPr>
            <a:spLocks noChangeShapeType="1"/>
          </p:cNvSpPr>
          <p:nvPr/>
        </p:nvSpPr>
        <p:spPr bwMode="auto">
          <a:xfrm flipH="1">
            <a:off x="6934200" y="5257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7860" name="WordArt 35"/>
          <p:cNvSpPr>
            <a:spLocks noChangeArrowheads="1" noChangeShapeType="1" noTextEdit="1"/>
          </p:cNvSpPr>
          <p:nvPr/>
        </p:nvSpPr>
        <p:spPr bwMode="auto">
          <a:xfrm>
            <a:off x="5715000" y="4572000"/>
            <a:ext cx="7620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7861" name="WordArt 36"/>
          <p:cNvSpPr>
            <a:spLocks noChangeArrowheads="1" noChangeShapeType="1" noTextEdit="1"/>
          </p:cNvSpPr>
          <p:nvPr/>
        </p:nvSpPr>
        <p:spPr bwMode="auto">
          <a:xfrm>
            <a:off x="1905000" y="3429000"/>
            <a:ext cx="7620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67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CD8DB09-FAEB-4D0E-BB3D-426F93D39BD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66</a:t>
            </a:fld>
            <a:endParaRPr lang="en-CA" altLang="en-US" sz="1400"/>
          </a:p>
        </p:txBody>
      </p:sp>
      <p:sp>
        <p:nvSpPr>
          <p:cNvPr id="78851" name="Text Box 2"/>
          <p:cNvSpPr txBox="1">
            <a:spLocks noChangeArrowheads="1"/>
          </p:cNvSpPr>
          <p:nvPr/>
        </p:nvSpPr>
        <p:spPr bwMode="auto">
          <a:xfrm>
            <a:off x="838200" y="533400"/>
            <a:ext cx="58674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78852" name="Line 3"/>
          <p:cNvSpPr>
            <a:spLocks noChangeShapeType="1"/>
          </p:cNvSpPr>
          <p:nvPr/>
        </p:nvSpPr>
        <p:spPr bwMode="auto">
          <a:xfrm>
            <a:off x="457200" y="49530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3" name="Line 4"/>
          <p:cNvSpPr>
            <a:spLocks noChangeShapeType="1"/>
          </p:cNvSpPr>
          <p:nvPr/>
        </p:nvSpPr>
        <p:spPr bwMode="auto">
          <a:xfrm flipV="1">
            <a:off x="457200" y="2971800"/>
            <a:ext cx="0" cy="198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4" name="Line 5"/>
          <p:cNvSpPr>
            <a:spLocks noChangeShapeType="1"/>
          </p:cNvSpPr>
          <p:nvPr/>
        </p:nvSpPr>
        <p:spPr bwMode="auto">
          <a:xfrm>
            <a:off x="3276600" y="49530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5" name="Line 6"/>
          <p:cNvSpPr>
            <a:spLocks noChangeShapeType="1"/>
          </p:cNvSpPr>
          <p:nvPr/>
        </p:nvSpPr>
        <p:spPr bwMode="auto">
          <a:xfrm flipV="1">
            <a:off x="3276600" y="2895600"/>
            <a:ext cx="0" cy="2057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6" name="Line 7"/>
          <p:cNvSpPr>
            <a:spLocks noChangeShapeType="1"/>
          </p:cNvSpPr>
          <p:nvPr/>
        </p:nvSpPr>
        <p:spPr bwMode="auto">
          <a:xfrm>
            <a:off x="6019800" y="4953000"/>
            <a:ext cx="2438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7" name="Line 8"/>
          <p:cNvSpPr>
            <a:spLocks noChangeShapeType="1"/>
          </p:cNvSpPr>
          <p:nvPr/>
        </p:nvSpPr>
        <p:spPr bwMode="auto">
          <a:xfrm flipV="1">
            <a:off x="6019800" y="2895600"/>
            <a:ext cx="0" cy="2057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8" name="Line 9"/>
          <p:cNvSpPr>
            <a:spLocks noChangeShapeType="1"/>
          </p:cNvSpPr>
          <p:nvPr/>
        </p:nvSpPr>
        <p:spPr bwMode="auto">
          <a:xfrm>
            <a:off x="457200" y="3505200"/>
            <a:ext cx="144780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59" name="Line 10"/>
          <p:cNvSpPr>
            <a:spLocks noChangeShapeType="1"/>
          </p:cNvSpPr>
          <p:nvPr/>
        </p:nvSpPr>
        <p:spPr bwMode="auto">
          <a:xfrm>
            <a:off x="3276600" y="4267200"/>
            <a:ext cx="1905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60" name="Line 11"/>
          <p:cNvSpPr>
            <a:spLocks noChangeShapeType="1"/>
          </p:cNvSpPr>
          <p:nvPr/>
        </p:nvSpPr>
        <p:spPr bwMode="auto">
          <a:xfrm>
            <a:off x="457200" y="42672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61" name="Line 12"/>
          <p:cNvSpPr>
            <a:spLocks noChangeShapeType="1"/>
          </p:cNvSpPr>
          <p:nvPr/>
        </p:nvSpPr>
        <p:spPr bwMode="auto">
          <a:xfrm>
            <a:off x="457200" y="35052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62" name="Line 13"/>
          <p:cNvSpPr>
            <a:spLocks noChangeShapeType="1"/>
          </p:cNvSpPr>
          <p:nvPr/>
        </p:nvSpPr>
        <p:spPr bwMode="auto">
          <a:xfrm>
            <a:off x="6019800" y="35052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63" name="Line 14"/>
          <p:cNvSpPr>
            <a:spLocks noChangeShapeType="1"/>
          </p:cNvSpPr>
          <p:nvPr/>
        </p:nvSpPr>
        <p:spPr bwMode="auto">
          <a:xfrm>
            <a:off x="6781800" y="4267200"/>
            <a:ext cx="19050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64" name="Text Box 15"/>
          <p:cNvSpPr txBox="1">
            <a:spLocks noChangeArrowheads="1"/>
          </p:cNvSpPr>
          <p:nvPr/>
        </p:nvSpPr>
        <p:spPr bwMode="auto">
          <a:xfrm>
            <a:off x="990600" y="3581400"/>
            <a:ext cx="1474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10 - p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78865" name="Line 16"/>
          <p:cNvSpPr>
            <a:spLocks noChangeShapeType="1"/>
          </p:cNvSpPr>
          <p:nvPr/>
        </p:nvSpPr>
        <p:spPr bwMode="auto">
          <a:xfrm flipH="1">
            <a:off x="1143000" y="3886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66" name="Text Box 17"/>
          <p:cNvSpPr txBox="1">
            <a:spLocks noChangeArrowheads="1"/>
          </p:cNvSpPr>
          <p:nvPr/>
        </p:nvSpPr>
        <p:spPr bwMode="auto">
          <a:xfrm>
            <a:off x="517525" y="5070475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Consumer 1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78867" name="Text Box 18"/>
          <p:cNvSpPr txBox="1">
            <a:spLocks noChangeArrowheads="1"/>
          </p:cNvSpPr>
          <p:nvPr/>
        </p:nvSpPr>
        <p:spPr bwMode="auto">
          <a:xfrm>
            <a:off x="3886200" y="3733800"/>
            <a:ext cx="162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20 - 5p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78868" name="Line 19"/>
          <p:cNvSpPr>
            <a:spLocks noChangeShapeType="1"/>
          </p:cNvSpPr>
          <p:nvPr/>
        </p:nvSpPr>
        <p:spPr bwMode="auto">
          <a:xfrm flipH="1">
            <a:off x="3962400" y="4114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69" name="Text Box 20"/>
          <p:cNvSpPr txBox="1">
            <a:spLocks noChangeArrowheads="1"/>
          </p:cNvSpPr>
          <p:nvPr/>
        </p:nvSpPr>
        <p:spPr bwMode="auto">
          <a:xfrm>
            <a:off x="3489325" y="5070475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Consumer 2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78870" name="Text Box 21"/>
          <p:cNvSpPr txBox="1">
            <a:spLocks noChangeArrowheads="1"/>
          </p:cNvSpPr>
          <p:nvPr/>
        </p:nvSpPr>
        <p:spPr bwMode="auto">
          <a:xfrm>
            <a:off x="5943600" y="5029200"/>
            <a:ext cx="2647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Aggregate demand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78871" name="Text Box 22"/>
          <p:cNvSpPr txBox="1">
            <a:spLocks noChangeArrowheads="1"/>
          </p:cNvSpPr>
          <p:nvPr/>
        </p:nvSpPr>
        <p:spPr bwMode="auto">
          <a:xfrm>
            <a:off x="152400" y="40386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4</a:t>
            </a:r>
            <a:endParaRPr lang="en-GB" altLang="en-US" sz="1400" b="1">
              <a:latin typeface="Times New Roman" panose="02020603050405020304" pitchFamily="18" charset="0"/>
            </a:endParaRPr>
          </a:p>
        </p:txBody>
      </p:sp>
      <p:sp>
        <p:nvSpPr>
          <p:cNvPr id="78872" name="Text Box 23"/>
          <p:cNvSpPr txBox="1">
            <a:spLocks noChangeArrowheads="1"/>
          </p:cNvSpPr>
          <p:nvPr/>
        </p:nvSpPr>
        <p:spPr bwMode="auto">
          <a:xfrm>
            <a:off x="0" y="3352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78873" name="Text Box 24"/>
          <p:cNvSpPr txBox="1">
            <a:spLocks noChangeArrowheads="1"/>
          </p:cNvSpPr>
          <p:nvPr/>
        </p:nvSpPr>
        <p:spPr bwMode="auto">
          <a:xfrm>
            <a:off x="2422525" y="49180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</a:t>
            </a: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78874" name="Text Box 25"/>
          <p:cNvSpPr txBox="1">
            <a:spLocks noChangeArrowheads="1"/>
          </p:cNvSpPr>
          <p:nvPr/>
        </p:nvSpPr>
        <p:spPr bwMode="auto">
          <a:xfrm>
            <a:off x="5394325" y="49180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78875" name="Text Box 26"/>
          <p:cNvSpPr txBox="1">
            <a:spLocks noChangeArrowheads="1"/>
          </p:cNvSpPr>
          <p:nvPr/>
        </p:nvSpPr>
        <p:spPr bwMode="auto">
          <a:xfrm>
            <a:off x="8442325" y="48418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78876" name="Text Box 27"/>
          <p:cNvSpPr txBox="1">
            <a:spLocks noChangeArrowheads="1"/>
          </p:cNvSpPr>
          <p:nvPr/>
        </p:nvSpPr>
        <p:spPr bwMode="auto">
          <a:xfrm>
            <a:off x="60325" y="26320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78877" name="Text Box 28"/>
          <p:cNvSpPr txBox="1">
            <a:spLocks noChangeArrowheads="1"/>
          </p:cNvSpPr>
          <p:nvPr/>
        </p:nvSpPr>
        <p:spPr bwMode="auto">
          <a:xfrm>
            <a:off x="2727325" y="26320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78878" name="Text Box 29"/>
          <p:cNvSpPr txBox="1">
            <a:spLocks noChangeArrowheads="1"/>
          </p:cNvSpPr>
          <p:nvPr/>
        </p:nvSpPr>
        <p:spPr bwMode="auto">
          <a:xfrm>
            <a:off x="5470525" y="26320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78879" name="WordArt 30"/>
          <p:cNvSpPr>
            <a:spLocks noChangeArrowheads="1" noChangeShapeType="1" noTextEdit="1"/>
          </p:cNvSpPr>
          <p:nvPr/>
        </p:nvSpPr>
        <p:spPr bwMode="auto">
          <a:xfrm>
            <a:off x="1143000" y="304800"/>
            <a:ext cx="670560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 2:</a:t>
            </a:r>
          </a:p>
        </p:txBody>
      </p:sp>
      <p:sp>
        <p:nvSpPr>
          <p:cNvPr id="78880" name="Text Box 31"/>
          <p:cNvSpPr txBox="1">
            <a:spLocks noChangeArrowheads="1"/>
          </p:cNvSpPr>
          <p:nvPr/>
        </p:nvSpPr>
        <p:spPr bwMode="auto">
          <a:xfrm>
            <a:off x="6400800" y="3124200"/>
            <a:ext cx="1474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10 - p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78881" name="Line 32"/>
          <p:cNvSpPr>
            <a:spLocks noChangeShapeType="1"/>
          </p:cNvSpPr>
          <p:nvPr/>
        </p:nvSpPr>
        <p:spPr bwMode="auto">
          <a:xfrm flipH="1">
            <a:off x="6324600" y="3505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8882" name="Text Box 33"/>
          <p:cNvSpPr txBox="1">
            <a:spLocks noChangeArrowheads="1"/>
          </p:cNvSpPr>
          <p:nvPr/>
        </p:nvSpPr>
        <p:spPr bwMode="auto">
          <a:xfrm>
            <a:off x="7086600" y="3657600"/>
            <a:ext cx="162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30 - 6p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78883" name="Line 34"/>
          <p:cNvSpPr>
            <a:spLocks noChangeShapeType="1"/>
          </p:cNvSpPr>
          <p:nvPr/>
        </p:nvSpPr>
        <p:spPr bwMode="auto">
          <a:xfrm flipH="1">
            <a:off x="7696200" y="4114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3509" name="Text Box 37"/>
          <p:cNvSpPr txBox="1">
            <a:spLocks noChangeArrowheads="1"/>
          </p:cNvSpPr>
          <p:nvPr/>
        </p:nvSpPr>
        <p:spPr bwMode="auto">
          <a:xfrm>
            <a:off x="533400" y="5673725"/>
            <a:ext cx="7543800" cy="955675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Note that at a price of $4,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800">
                <a:solidFill>
                  <a:srgbClr val="000000"/>
                </a:solidFill>
                <a:latin typeface="Tahoma" panose="020B0604030504040204" pitchFamily="34" charset="0"/>
              </a:rPr>
              <a:t>10-p=30-6P=6</a:t>
            </a:r>
            <a:endParaRPr lang="en-CA" altLang="en-US" sz="28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09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6BBD52-0D44-487D-9C42-304D58FC77B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67</a:t>
            </a:fld>
            <a:endParaRPr lang="en-CA" altLang="en-US" sz="1400"/>
          </a:p>
        </p:txBody>
      </p:sp>
      <p:sp>
        <p:nvSpPr>
          <p:cNvPr id="78851" name="WordArt 2"/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8382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CA" sz="3600" b="1" u="sng" kern="10" dirty="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5.9 Labour and Leisure</a:t>
            </a:r>
          </a:p>
        </p:txBody>
      </p:sp>
      <p:sp>
        <p:nvSpPr>
          <p:cNvPr id="210947" name="Text Box 3"/>
          <p:cNvSpPr txBox="1">
            <a:spLocks noChangeArrowheads="1"/>
          </p:cNvSpPr>
          <p:nvPr/>
        </p:nvSpPr>
        <p:spPr bwMode="auto">
          <a:xfrm>
            <a:off x="0" y="1314450"/>
            <a:ext cx="91440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0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>
                <a:latin typeface="Tahoma" panose="020B0604030504040204" pitchFamily="34" charset="0"/>
              </a:rPr>
              <a:t>  Basic economic theory states that as an individual’s wage increases they will work more; the benefit from an additional hour of work outweighs the benefit from an additional hour of watching TV (</a:t>
            </a:r>
            <a:r>
              <a:rPr lang="en-US" altLang="en-US" sz="2800" i="1">
                <a:latin typeface="Tahoma" panose="020B0604030504040204" pitchFamily="34" charset="0"/>
              </a:rPr>
              <a:t>House</a:t>
            </a:r>
            <a:r>
              <a:rPr lang="en-US" altLang="en-US" sz="2800">
                <a:latin typeface="Tahoma" panose="020B0604030504040204" pitchFamily="34" charset="0"/>
              </a:rPr>
              <a:t> of course)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CA" altLang="en-US" sz="2800">
                <a:latin typeface="Tahoma" panose="020B0604030504040204" pitchFamily="34" charset="0"/>
              </a:rPr>
              <a:t>  In practice however, high wage earners tend to work less than minimum wage earners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endParaRPr lang="en-CA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CA" altLang="en-US" sz="2800">
                <a:latin typeface="Tahoma" panose="020B0604030504040204" pitchFamily="34" charset="0"/>
              </a:rPr>
              <a:t>  Is this the end of economics as we know it?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 sz="28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CD0BAF-FA8A-4994-8E3B-D7E41D1C51F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68</a:t>
            </a:fld>
            <a:endParaRPr lang="en-CA" altLang="en-US" sz="1400"/>
          </a:p>
        </p:txBody>
      </p:sp>
      <p:sp>
        <p:nvSpPr>
          <p:cNvPr id="80899" name="Text Box 2"/>
          <p:cNvSpPr txBox="1">
            <a:spLocks noChangeArrowheads="1"/>
          </p:cNvSpPr>
          <p:nvPr/>
        </p:nvSpPr>
        <p:spPr bwMode="auto">
          <a:xfrm>
            <a:off x="0" y="381000"/>
            <a:ext cx="312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>
                <a:latin typeface="Tahoma" panose="020B0604030504040204" pitchFamily="34" charset="0"/>
              </a:rPr>
              <a:t>Assume:</a:t>
            </a:r>
            <a:endParaRPr lang="en-US" altLang="en-US" sz="2800">
              <a:latin typeface="Tahoma" panose="020B0604030504040204" pitchFamily="34" charset="0"/>
            </a:endParaRPr>
          </a:p>
        </p:txBody>
      </p:sp>
      <p:sp>
        <p:nvSpPr>
          <p:cNvPr id="242691" name="Text Box 3"/>
          <p:cNvSpPr txBox="1">
            <a:spLocks noChangeArrowheads="1"/>
          </p:cNvSpPr>
          <p:nvPr/>
        </p:nvSpPr>
        <p:spPr bwMode="auto">
          <a:xfrm>
            <a:off x="-1588" y="914400"/>
            <a:ext cx="9144001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429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“Labor” includes all work hours when the consumer is earning  income. (L hours per day at wage rate w per hour.  Let w = $5)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“Leisure” includes all nonwork activities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(so hours of leisure, l = 24 – L)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U= U(y,l)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Utility depends on consumption of a composite good (y) and hours of leisure.</a:t>
            </a:r>
          </a:p>
          <a:p>
            <a:pPr lvl="3"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479E28-3938-4BAA-9D4C-6FB43DFC2E1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69</a:t>
            </a:fld>
            <a:endParaRPr lang="en-CA" altLang="en-US" sz="1400"/>
          </a:p>
        </p:txBody>
      </p:sp>
      <p:sp>
        <p:nvSpPr>
          <p:cNvPr id="243714" name="Text Box 2"/>
          <p:cNvSpPr txBox="1">
            <a:spLocks noChangeArrowheads="1"/>
          </p:cNvSpPr>
          <p:nvPr/>
        </p:nvSpPr>
        <p:spPr bwMode="auto">
          <a:xfrm>
            <a:off x="304800" y="381000"/>
            <a:ext cx="8229600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3429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The composite good, y, has price p</a:t>
            </a:r>
            <a:r>
              <a:rPr lang="en-US" altLang="en-US" sz="2800" baseline="-25000">
                <a:latin typeface="Tahoma" panose="020B0604030504040204" pitchFamily="34" charset="0"/>
              </a:rPr>
              <a:t>y</a:t>
            </a:r>
            <a:r>
              <a:rPr lang="en-US" altLang="en-US" sz="2800">
                <a:latin typeface="Tahoma" panose="020B0604030504040204" pitchFamily="34" charset="0"/>
              </a:rPr>
              <a:t> = $1</a:t>
            </a:r>
          </a:p>
          <a:p>
            <a:pPr lvl="3"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lvl="3">
              <a:spcBef>
                <a:spcPct val="0"/>
              </a:spcBef>
              <a:buFontTx/>
              <a:buChar char="•"/>
            </a:pPr>
            <a:r>
              <a:rPr lang="en-US" altLang="en-US" sz="2800">
                <a:latin typeface="Tahoma" panose="020B0604030504040204" pitchFamily="34" charset="0"/>
              </a:rPr>
              <a:t>Daily income = wL</a:t>
            </a:r>
          </a:p>
          <a:p>
            <a:pPr lvl="3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2800">
                <a:latin typeface="Tahoma" panose="020B0604030504040204" pitchFamily="34" charset="0"/>
              </a:rPr>
              <a:t>The budget line gives all the combinations of y and l that the consumer can afford.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	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	   If l = 24, y = 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	   If l = 0, y = 120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	   Slope of budget line is -$5.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</p:txBody>
      </p:sp>
      <p:graphicFrame>
        <p:nvGraphicFramePr>
          <p:cNvPr id="243715" name="Object 2"/>
          <p:cNvGraphicFramePr>
            <a:graphicFrameLocks noChangeAspect="1"/>
          </p:cNvGraphicFramePr>
          <p:nvPr/>
        </p:nvGraphicFramePr>
        <p:xfrm>
          <a:off x="3048000" y="4419600"/>
          <a:ext cx="3048000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6" name="Equation" r:id="rId3" imgW="1015559" imgH="723586" progId="Equation.3">
                  <p:embed/>
                </p:oleObj>
              </mc:Choice>
              <mc:Fallback>
                <p:oleObj name="Equation" r:id="rId3" imgW="1015559" imgH="72358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419600"/>
                        <a:ext cx="3048000" cy="2171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3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3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3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3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3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3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3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3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37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37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479926-E1E8-48D8-939D-DED4C304A54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CA" altLang="en-US" sz="1400"/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1219200" y="0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>
                <a:latin typeface="Tahoma" panose="020B0604030504040204" pitchFamily="34" charset="0"/>
              </a:rPr>
              <a:t>Example:</a:t>
            </a:r>
            <a:r>
              <a:rPr lang="en-US" altLang="en-US" sz="2400" b="1">
                <a:latin typeface="Tahoma" panose="020B0604030504040204" pitchFamily="34" charset="0"/>
              </a:rPr>
              <a:t>  Individual Demand Curve for X</a:t>
            </a:r>
          </a:p>
        </p:txBody>
      </p:sp>
      <p:sp>
        <p:nvSpPr>
          <p:cNvPr id="13316" name="Line 3"/>
          <p:cNvSpPr>
            <a:spLocks noChangeShapeType="1"/>
          </p:cNvSpPr>
          <p:nvPr/>
        </p:nvSpPr>
        <p:spPr bwMode="auto">
          <a:xfrm>
            <a:off x="990600" y="6019800"/>
            <a:ext cx="5257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17" name="Line 4"/>
          <p:cNvSpPr>
            <a:spLocks noChangeShapeType="1"/>
          </p:cNvSpPr>
          <p:nvPr/>
        </p:nvSpPr>
        <p:spPr bwMode="auto">
          <a:xfrm flipV="1">
            <a:off x="990600" y="838200"/>
            <a:ext cx="0" cy="518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6308725" y="59086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457200" y="533400"/>
            <a:ext cx="515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3320" name="Arc 7"/>
          <p:cNvSpPr>
            <a:spLocks/>
          </p:cNvSpPr>
          <p:nvPr/>
        </p:nvSpPr>
        <p:spPr bwMode="auto">
          <a:xfrm>
            <a:off x="1295400" y="3276600"/>
            <a:ext cx="3276600" cy="2362200"/>
          </a:xfrm>
          <a:custGeom>
            <a:avLst/>
            <a:gdLst>
              <a:gd name="T0" fmla="*/ 2147483646 w 20527"/>
              <a:gd name="T1" fmla="*/ 2147483646 h 21583"/>
              <a:gd name="T2" fmla="*/ 0 w 20527"/>
              <a:gd name="T3" fmla="*/ 2147483646 h 21583"/>
              <a:gd name="T4" fmla="*/ 2147483646 w 20527"/>
              <a:gd name="T5" fmla="*/ 0 h 21583"/>
              <a:gd name="T6" fmla="*/ 0 60000 65536"/>
              <a:gd name="T7" fmla="*/ 0 60000 65536"/>
              <a:gd name="T8" fmla="*/ 0 60000 65536"/>
              <a:gd name="T9" fmla="*/ 0 w 20527"/>
              <a:gd name="T10" fmla="*/ 0 h 21583"/>
              <a:gd name="T11" fmla="*/ 20527 w 20527"/>
              <a:gd name="T12" fmla="*/ 21583 h 215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27" h="21583" fill="none" extrusionOk="0">
                <a:moveTo>
                  <a:pt x="19663" y="21582"/>
                </a:moveTo>
                <a:cubicBezTo>
                  <a:pt x="10649" y="21221"/>
                  <a:pt x="2809" y="15297"/>
                  <a:pt x="0" y="6724"/>
                </a:cubicBezTo>
              </a:path>
              <a:path w="20527" h="21583" stroke="0" extrusionOk="0">
                <a:moveTo>
                  <a:pt x="19663" y="21582"/>
                </a:moveTo>
                <a:cubicBezTo>
                  <a:pt x="10649" y="21221"/>
                  <a:pt x="2809" y="15297"/>
                  <a:pt x="0" y="6724"/>
                </a:cubicBezTo>
                <a:lnTo>
                  <a:pt x="20527" y="0"/>
                </a:lnTo>
                <a:lnTo>
                  <a:pt x="19663" y="2158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1" name="Line 8"/>
          <p:cNvSpPr>
            <a:spLocks noChangeShapeType="1"/>
          </p:cNvSpPr>
          <p:nvPr/>
        </p:nvSpPr>
        <p:spPr bwMode="auto">
          <a:xfrm>
            <a:off x="990600" y="4114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2" name="Line 9"/>
          <p:cNvSpPr>
            <a:spLocks noChangeShapeType="1"/>
          </p:cNvSpPr>
          <p:nvPr/>
        </p:nvSpPr>
        <p:spPr bwMode="auto">
          <a:xfrm>
            <a:off x="1371600" y="4038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3" name="Line 10"/>
          <p:cNvSpPr>
            <a:spLocks noChangeShapeType="1"/>
          </p:cNvSpPr>
          <p:nvPr/>
        </p:nvSpPr>
        <p:spPr bwMode="auto">
          <a:xfrm>
            <a:off x="990600" y="5029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4" name="Line 11"/>
          <p:cNvSpPr>
            <a:spLocks noChangeShapeType="1"/>
          </p:cNvSpPr>
          <p:nvPr/>
        </p:nvSpPr>
        <p:spPr bwMode="auto">
          <a:xfrm>
            <a:off x="2286000" y="5105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5" name="Line 12"/>
          <p:cNvSpPr>
            <a:spLocks noChangeShapeType="1"/>
          </p:cNvSpPr>
          <p:nvPr/>
        </p:nvSpPr>
        <p:spPr bwMode="auto">
          <a:xfrm>
            <a:off x="990600" y="55626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6" name="Line 13"/>
          <p:cNvSpPr>
            <a:spLocks noChangeShapeType="1"/>
          </p:cNvSpPr>
          <p:nvPr/>
        </p:nvSpPr>
        <p:spPr bwMode="auto">
          <a:xfrm>
            <a:off x="3657600" y="5562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7" name="Text Box 14"/>
          <p:cNvSpPr txBox="1">
            <a:spLocks noChangeArrowheads="1"/>
          </p:cNvSpPr>
          <p:nvPr/>
        </p:nvSpPr>
        <p:spPr bwMode="auto">
          <a:xfrm>
            <a:off x="1143000" y="6096000"/>
            <a:ext cx="3348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=2      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=10    X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C</a:t>
            </a:r>
            <a:r>
              <a:rPr lang="en-GB" altLang="en-US" sz="2400" b="1">
                <a:latin typeface="Times New Roman" panose="02020603050405020304" pitchFamily="18" charset="0"/>
              </a:rPr>
              <a:t>=16</a:t>
            </a:r>
          </a:p>
        </p:txBody>
      </p:sp>
      <p:sp>
        <p:nvSpPr>
          <p:cNvPr id="171023" name="Text Box 15"/>
          <p:cNvSpPr txBox="1">
            <a:spLocks noChangeArrowheads="1"/>
          </p:cNvSpPr>
          <p:nvPr/>
        </p:nvSpPr>
        <p:spPr bwMode="auto">
          <a:xfrm>
            <a:off x="1506538" y="1600200"/>
            <a:ext cx="7256462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</a:rPr>
              <a:t>The points found on the price consumption curve produce the typically downward-sloping demand curve we are familiar with.</a:t>
            </a:r>
          </a:p>
        </p:txBody>
      </p:sp>
      <p:sp>
        <p:nvSpPr>
          <p:cNvPr id="13329" name="Text Box 16"/>
          <p:cNvSpPr txBox="1">
            <a:spLocks noChangeArrowheads="1"/>
          </p:cNvSpPr>
          <p:nvPr/>
        </p:nvSpPr>
        <p:spPr bwMode="auto">
          <a:xfrm>
            <a:off x="0" y="38862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4</a:t>
            </a:r>
          </a:p>
        </p:txBody>
      </p:sp>
      <p:sp>
        <p:nvSpPr>
          <p:cNvPr id="13330" name="Text Box 17"/>
          <p:cNvSpPr txBox="1">
            <a:spLocks noChangeArrowheads="1"/>
          </p:cNvSpPr>
          <p:nvPr/>
        </p:nvSpPr>
        <p:spPr bwMode="auto">
          <a:xfrm>
            <a:off x="0" y="48006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2</a:t>
            </a:r>
          </a:p>
        </p:txBody>
      </p:sp>
      <p:sp>
        <p:nvSpPr>
          <p:cNvPr id="13331" name="Text Box 18"/>
          <p:cNvSpPr txBox="1">
            <a:spLocks noChangeArrowheads="1"/>
          </p:cNvSpPr>
          <p:nvPr/>
        </p:nvSpPr>
        <p:spPr bwMode="auto">
          <a:xfrm>
            <a:off x="0" y="5334000"/>
            <a:ext cx="99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1</a:t>
            </a:r>
          </a:p>
        </p:txBody>
      </p:sp>
      <p:sp>
        <p:nvSpPr>
          <p:cNvPr id="13332" name="Text Box 19"/>
          <p:cNvSpPr txBox="1">
            <a:spLocks noChangeArrowheads="1"/>
          </p:cNvSpPr>
          <p:nvPr/>
        </p:nvSpPr>
        <p:spPr bwMode="auto">
          <a:xfrm>
            <a:off x="1143000" y="3657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3333" name="Text Box 20"/>
          <p:cNvSpPr txBox="1">
            <a:spLocks noChangeArrowheads="1"/>
          </p:cNvSpPr>
          <p:nvPr/>
        </p:nvSpPr>
        <p:spPr bwMode="auto">
          <a:xfrm>
            <a:off x="2057400" y="45720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3334" name="Text Box 21"/>
          <p:cNvSpPr txBox="1">
            <a:spLocks noChangeArrowheads="1"/>
          </p:cNvSpPr>
          <p:nvPr/>
        </p:nvSpPr>
        <p:spPr bwMode="auto">
          <a:xfrm>
            <a:off x="3489325" y="51196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3335" name="Line 22"/>
          <p:cNvSpPr>
            <a:spLocks noChangeShapeType="1"/>
          </p:cNvSpPr>
          <p:nvPr/>
        </p:nvSpPr>
        <p:spPr bwMode="auto">
          <a:xfrm>
            <a:off x="3352800" y="50292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36" name="Text Box 23"/>
          <p:cNvSpPr txBox="1">
            <a:spLocks noChangeArrowheads="1"/>
          </p:cNvSpPr>
          <p:nvPr/>
        </p:nvSpPr>
        <p:spPr bwMode="auto">
          <a:xfrm>
            <a:off x="4479925" y="5146675"/>
            <a:ext cx="1817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 increasing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1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1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B01DF1-275C-47FA-82D2-510E354B902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70</a:t>
            </a:fld>
            <a:endParaRPr lang="en-CA" altLang="en-US" sz="1400"/>
          </a:p>
        </p:txBody>
      </p:sp>
      <p:sp>
        <p:nvSpPr>
          <p:cNvPr id="82947" name="Text Box 2"/>
          <p:cNvSpPr txBox="1">
            <a:spLocks noChangeArrowheads="1"/>
          </p:cNvSpPr>
          <p:nvPr/>
        </p:nvSpPr>
        <p:spPr bwMode="auto">
          <a:xfrm>
            <a:off x="914400" y="0"/>
            <a:ext cx="7543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u="sng">
                <a:latin typeface="Times New Roman" panose="02020603050405020304" pitchFamily="18" charset="0"/>
              </a:rPr>
              <a:t>Labour and Leisure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82948" name="Line 3"/>
          <p:cNvSpPr>
            <a:spLocks noChangeShapeType="1"/>
          </p:cNvSpPr>
          <p:nvPr/>
        </p:nvSpPr>
        <p:spPr bwMode="auto">
          <a:xfrm>
            <a:off x="533400" y="5867400"/>
            <a:ext cx="845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949" name="Line 4"/>
          <p:cNvSpPr>
            <a:spLocks noChangeShapeType="1"/>
          </p:cNvSpPr>
          <p:nvPr/>
        </p:nvSpPr>
        <p:spPr bwMode="auto">
          <a:xfrm flipV="1">
            <a:off x="533400" y="5334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950" name="Text Box 5"/>
          <p:cNvSpPr txBox="1">
            <a:spLocks noChangeArrowheads="1"/>
          </p:cNvSpPr>
          <p:nvPr/>
        </p:nvSpPr>
        <p:spPr bwMode="auto">
          <a:xfrm>
            <a:off x="228600" y="57912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82951" name="Text Box 6"/>
          <p:cNvSpPr txBox="1">
            <a:spLocks noChangeArrowheads="1"/>
          </p:cNvSpPr>
          <p:nvPr/>
        </p:nvSpPr>
        <p:spPr bwMode="auto">
          <a:xfrm>
            <a:off x="6629400" y="6172200"/>
            <a:ext cx="1528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Leisure (l)</a:t>
            </a:r>
          </a:p>
        </p:txBody>
      </p:sp>
      <p:sp>
        <p:nvSpPr>
          <p:cNvPr id="82952" name="Text Box 7"/>
          <p:cNvSpPr txBox="1">
            <a:spLocks noChangeArrowheads="1"/>
          </p:cNvSpPr>
          <p:nvPr/>
        </p:nvSpPr>
        <p:spPr bwMode="auto">
          <a:xfrm>
            <a:off x="0" y="152400"/>
            <a:ext cx="132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(units)</a:t>
            </a:r>
          </a:p>
        </p:txBody>
      </p:sp>
      <p:sp>
        <p:nvSpPr>
          <p:cNvPr id="82953" name="Line 9"/>
          <p:cNvSpPr>
            <a:spLocks noChangeShapeType="1"/>
          </p:cNvSpPr>
          <p:nvPr/>
        </p:nvSpPr>
        <p:spPr bwMode="auto">
          <a:xfrm>
            <a:off x="533400" y="1981200"/>
            <a:ext cx="76200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03" name="Arc 11"/>
          <p:cNvSpPr>
            <a:spLocks/>
          </p:cNvSpPr>
          <p:nvPr/>
        </p:nvSpPr>
        <p:spPr bwMode="auto">
          <a:xfrm rot="-1200000">
            <a:off x="2971800" y="838200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05" name="Text Box 13"/>
          <p:cNvSpPr txBox="1">
            <a:spLocks noChangeArrowheads="1"/>
          </p:cNvSpPr>
          <p:nvPr/>
        </p:nvSpPr>
        <p:spPr bwMode="auto">
          <a:xfrm>
            <a:off x="5715000" y="51196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82956" name="Line 21"/>
          <p:cNvSpPr>
            <a:spLocks noChangeShapeType="1"/>
          </p:cNvSpPr>
          <p:nvPr/>
        </p:nvSpPr>
        <p:spPr bwMode="auto">
          <a:xfrm flipH="1">
            <a:off x="7162800" y="5105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957" name="Text Box 22"/>
          <p:cNvSpPr txBox="1">
            <a:spLocks noChangeArrowheads="1"/>
          </p:cNvSpPr>
          <p:nvPr/>
        </p:nvSpPr>
        <p:spPr bwMode="auto">
          <a:xfrm>
            <a:off x="838200" y="4367213"/>
            <a:ext cx="68421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w=5</a:t>
            </a:r>
          </a:p>
        </p:txBody>
      </p:sp>
      <p:sp>
        <p:nvSpPr>
          <p:cNvPr id="82958" name="Text Box 28"/>
          <p:cNvSpPr txBox="1">
            <a:spLocks noChangeArrowheads="1"/>
          </p:cNvSpPr>
          <p:nvPr/>
        </p:nvSpPr>
        <p:spPr bwMode="auto">
          <a:xfrm>
            <a:off x="2971800" y="762000"/>
            <a:ext cx="6019800" cy="1382713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As wage is increasing, a consumer’s maximization may cause him/her to increase or decrease leisure:</a:t>
            </a:r>
            <a:endParaRPr lang="en-US" altLang="en-US" sz="2800" baseline="-25000">
              <a:solidFill>
                <a:srgbClr val="692B4A"/>
              </a:solidFill>
              <a:latin typeface="Arial Narrow" panose="020B0606020202030204" pitchFamily="34" charset="0"/>
            </a:endParaRPr>
          </a:p>
        </p:txBody>
      </p:sp>
      <p:sp>
        <p:nvSpPr>
          <p:cNvPr id="82959" name="Text Box 29"/>
          <p:cNvSpPr txBox="1">
            <a:spLocks noChangeArrowheads="1"/>
          </p:cNvSpPr>
          <p:nvPr/>
        </p:nvSpPr>
        <p:spPr bwMode="auto">
          <a:xfrm>
            <a:off x="0" y="4595813"/>
            <a:ext cx="6032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120</a:t>
            </a:r>
          </a:p>
        </p:txBody>
      </p:sp>
      <p:sp>
        <p:nvSpPr>
          <p:cNvPr id="82960" name="Line 32"/>
          <p:cNvSpPr>
            <a:spLocks noChangeShapeType="1"/>
          </p:cNvSpPr>
          <p:nvPr/>
        </p:nvSpPr>
        <p:spPr bwMode="auto">
          <a:xfrm>
            <a:off x="533400" y="1066800"/>
            <a:ext cx="7620000" cy="480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961" name="Line 33"/>
          <p:cNvSpPr>
            <a:spLocks noChangeShapeType="1"/>
          </p:cNvSpPr>
          <p:nvPr/>
        </p:nvSpPr>
        <p:spPr bwMode="auto">
          <a:xfrm>
            <a:off x="533400" y="2895600"/>
            <a:ext cx="76200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962" name="Line 34"/>
          <p:cNvSpPr>
            <a:spLocks noChangeShapeType="1"/>
          </p:cNvSpPr>
          <p:nvPr/>
        </p:nvSpPr>
        <p:spPr bwMode="auto">
          <a:xfrm>
            <a:off x="533400" y="3810000"/>
            <a:ext cx="762000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963" name="Line 35"/>
          <p:cNvSpPr>
            <a:spLocks noChangeShapeType="1"/>
          </p:cNvSpPr>
          <p:nvPr/>
        </p:nvSpPr>
        <p:spPr bwMode="auto">
          <a:xfrm>
            <a:off x="533400" y="4800600"/>
            <a:ext cx="76200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2964" name="Text Box 37"/>
          <p:cNvSpPr txBox="1">
            <a:spLocks noChangeArrowheads="1"/>
          </p:cNvSpPr>
          <p:nvPr/>
        </p:nvSpPr>
        <p:spPr bwMode="auto">
          <a:xfrm>
            <a:off x="838200" y="3429000"/>
            <a:ext cx="8239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w=10</a:t>
            </a:r>
          </a:p>
        </p:txBody>
      </p:sp>
      <p:sp>
        <p:nvSpPr>
          <p:cNvPr id="82965" name="Text Box 38"/>
          <p:cNvSpPr txBox="1">
            <a:spLocks noChangeArrowheads="1"/>
          </p:cNvSpPr>
          <p:nvPr/>
        </p:nvSpPr>
        <p:spPr bwMode="auto">
          <a:xfrm>
            <a:off x="838200" y="2667000"/>
            <a:ext cx="8239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w=15</a:t>
            </a:r>
          </a:p>
        </p:txBody>
      </p:sp>
      <p:sp>
        <p:nvSpPr>
          <p:cNvPr id="82966" name="Text Box 39"/>
          <p:cNvSpPr txBox="1">
            <a:spLocks noChangeArrowheads="1"/>
          </p:cNvSpPr>
          <p:nvPr/>
        </p:nvSpPr>
        <p:spPr bwMode="auto">
          <a:xfrm>
            <a:off x="838200" y="1828800"/>
            <a:ext cx="8239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w=20</a:t>
            </a:r>
          </a:p>
        </p:txBody>
      </p:sp>
      <p:sp>
        <p:nvSpPr>
          <p:cNvPr id="82967" name="Text Box 40"/>
          <p:cNvSpPr txBox="1">
            <a:spLocks noChangeArrowheads="1"/>
          </p:cNvSpPr>
          <p:nvPr/>
        </p:nvSpPr>
        <p:spPr bwMode="auto">
          <a:xfrm>
            <a:off x="838200" y="990600"/>
            <a:ext cx="8239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w=25</a:t>
            </a:r>
          </a:p>
        </p:txBody>
      </p:sp>
      <p:sp>
        <p:nvSpPr>
          <p:cNvPr id="82968" name="Text Box 41"/>
          <p:cNvSpPr txBox="1">
            <a:spLocks noChangeArrowheads="1"/>
          </p:cNvSpPr>
          <p:nvPr/>
        </p:nvSpPr>
        <p:spPr bwMode="auto">
          <a:xfrm>
            <a:off x="0" y="3581400"/>
            <a:ext cx="6032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240</a:t>
            </a:r>
          </a:p>
        </p:txBody>
      </p:sp>
      <p:sp>
        <p:nvSpPr>
          <p:cNvPr id="82969" name="Text Box 42"/>
          <p:cNvSpPr txBox="1">
            <a:spLocks noChangeArrowheads="1"/>
          </p:cNvSpPr>
          <p:nvPr/>
        </p:nvSpPr>
        <p:spPr bwMode="auto">
          <a:xfrm>
            <a:off x="0" y="2667000"/>
            <a:ext cx="6032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360</a:t>
            </a:r>
          </a:p>
        </p:txBody>
      </p:sp>
      <p:sp>
        <p:nvSpPr>
          <p:cNvPr id="82970" name="Text Box 43"/>
          <p:cNvSpPr txBox="1">
            <a:spLocks noChangeArrowheads="1"/>
          </p:cNvSpPr>
          <p:nvPr/>
        </p:nvSpPr>
        <p:spPr bwMode="auto">
          <a:xfrm>
            <a:off x="0" y="838200"/>
            <a:ext cx="6032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600</a:t>
            </a:r>
          </a:p>
        </p:txBody>
      </p:sp>
      <p:sp>
        <p:nvSpPr>
          <p:cNvPr id="82971" name="Text Box 44"/>
          <p:cNvSpPr txBox="1">
            <a:spLocks noChangeArrowheads="1"/>
          </p:cNvSpPr>
          <p:nvPr/>
        </p:nvSpPr>
        <p:spPr bwMode="auto">
          <a:xfrm>
            <a:off x="0" y="1752600"/>
            <a:ext cx="6032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200" b="1">
                <a:latin typeface="Times New Roman" panose="02020603050405020304" pitchFamily="18" charset="0"/>
              </a:rPr>
              <a:t>480</a:t>
            </a:r>
          </a:p>
        </p:txBody>
      </p:sp>
      <p:sp>
        <p:nvSpPr>
          <p:cNvPr id="213037" name="Arc 45"/>
          <p:cNvSpPr>
            <a:spLocks/>
          </p:cNvSpPr>
          <p:nvPr/>
        </p:nvSpPr>
        <p:spPr bwMode="auto">
          <a:xfrm rot="-1200000">
            <a:off x="2971800" y="457200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38" name="Text Box 46"/>
          <p:cNvSpPr txBox="1">
            <a:spLocks noChangeArrowheads="1"/>
          </p:cNvSpPr>
          <p:nvPr/>
        </p:nvSpPr>
        <p:spPr bwMode="auto">
          <a:xfrm>
            <a:off x="4953000" y="45862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3039" name="Arc 47"/>
          <p:cNvSpPr>
            <a:spLocks/>
          </p:cNvSpPr>
          <p:nvPr/>
        </p:nvSpPr>
        <p:spPr bwMode="auto">
          <a:xfrm rot="-1200000">
            <a:off x="3089275" y="152400"/>
            <a:ext cx="4530725" cy="5262563"/>
          </a:xfrm>
          <a:custGeom>
            <a:avLst/>
            <a:gdLst>
              <a:gd name="T0" fmla="*/ 2147483646 w 18749"/>
              <a:gd name="T1" fmla="*/ 2147483646 h 21009"/>
              <a:gd name="T2" fmla="*/ 0 w 18749"/>
              <a:gd name="T3" fmla="*/ 2147483646 h 21009"/>
              <a:gd name="T4" fmla="*/ 2147483646 w 18749"/>
              <a:gd name="T5" fmla="*/ 0 h 21009"/>
              <a:gd name="T6" fmla="*/ 0 60000 65536"/>
              <a:gd name="T7" fmla="*/ 0 60000 65536"/>
              <a:gd name="T8" fmla="*/ 0 60000 65536"/>
              <a:gd name="T9" fmla="*/ 0 w 18749"/>
              <a:gd name="T10" fmla="*/ 0 h 21009"/>
              <a:gd name="T11" fmla="*/ 18749 w 18749"/>
              <a:gd name="T12" fmla="*/ 21009 h 21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1009" fill="none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</a:path>
              <a:path w="18749" h="21009" stroke="0" extrusionOk="0">
                <a:moveTo>
                  <a:pt x="13731" y="21009"/>
                </a:moveTo>
                <a:cubicBezTo>
                  <a:pt x="7931" y="19624"/>
                  <a:pt x="2961" y="15902"/>
                  <a:pt x="0" y="10725"/>
                </a:cubicBezTo>
                <a:lnTo>
                  <a:pt x="18749" y="0"/>
                </a:lnTo>
                <a:lnTo>
                  <a:pt x="13731" y="210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40" name="Text Box 48"/>
          <p:cNvSpPr txBox="1">
            <a:spLocks noChangeArrowheads="1"/>
          </p:cNvSpPr>
          <p:nvPr/>
        </p:nvSpPr>
        <p:spPr bwMode="auto">
          <a:xfrm>
            <a:off x="4724400" y="41910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3041" name="Arc 49"/>
          <p:cNvSpPr>
            <a:spLocks/>
          </p:cNvSpPr>
          <p:nvPr/>
        </p:nvSpPr>
        <p:spPr bwMode="auto">
          <a:xfrm rot="-1200000">
            <a:off x="3602038" y="-1588"/>
            <a:ext cx="4530725" cy="5146676"/>
          </a:xfrm>
          <a:custGeom>
            <a:avLst/>
            <a:gdLst>
              <a:gd name="T0" fmla="*/ 2147483646 w 18749"/>
              <a:gd name="T1" fmla="*/ 2147483646 h 20544"/>
              <a:gd name="T2" fmla="*/ 0 w 18749"/>
              <a:gd name="T3" fmla="*/ 2147483646 h 20544"/>
              <a:gd name="T4" fmla="*/ 2147483646 w 18749"/>
              <a:gd name="T5" fmla="*/ 0 h 20544"/>
              <a:gd name="T6" fmla="*/ 0 60000 65536"/>
              <a:gd name="T7" fmla="*/ 0 60000 65536"/>
              <a:gd name="T8" fmla="*/ 0 60000 65536"/>
              <a:gd name="T9" fmla="*/ 0 w 18749"/>
              <a:gd name="T10" fmla="*/ 0 h 20544"/>
              <a:gd name="T11" fmla="*/ 18749 w 18749"/>
              <a:gd name="T12" fmla="*/ 20544 h 205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0544" fill="none" extrusionOk="0">
                <a:moveTo>
                  <a:pt x="12077" y="20544"/>
                </a:moveTo>
                <a:cubicBezTo>
                  <a:pt x="6971" y="18885"/>
                  <a:pt x="2666" y="15385"/>
                  <a:pt x="0" y="10725"/>
                </a:cubicBezTo>
              </a:path>
              <a:path w="18749" h="20544" stroke="0" extrusionOk="0">
                <a:moveTo>
                  <a:pt x="12077" y="20544"/>
                </a:moveTo>
                <a:cubicBezTo>
                  <a:pt x="6971" y="18885"/>
                  <a:pt x="2666" y="15385"/>
                  <a:pt x="0" y="10725"/>
                </a:cubicBezTo>
                <a:lnTo>
                  <a:pt x="18749" y="0"/>
                </a:lnTo>
                <a:lnTo>
                  <a:pt x="12077" y="2054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42" name="Text Box 50"/>
          <p:cNvSpPr txBox="1">
            <a:spLocks noChangeArrowheads="1"/>
          </p:cNvSpPr>
          <p:nvPr/>
        </p:nvSpPr>
        <p:spPr bwMode="auto">
          <a:xfrm>
            <a:off x="4860925" y="38100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3043" name="Arc 51"/>
          <p:cNvSpPr>
            <a:spLocks/>
          </p:cNvSpPr>
          <p:nvPr/>
        </p:nvSpPr>
        <p:spPr bwMode="auto">
          <a:xfrm rot="-1800000">
            <a:off x="4689475" y="123825"/>
            <a:ext cx="4530725" cy="5133975"/>
          </a:xfrm>
          <a:custGeom>
            <a:avLst/>
            <a:gdLst>
              <a:gd name="T0" fmla="*/ 2147483646 w 18749"/>
              <a:gd name="T1" fmla="*/ 2147483646 h 20498"/>
              <a:gd name="T2" fmla="*/ 0 w 18749"/>
              <a:gd name="T3" fmla="*/ 2147483646 h 20498"/>
              <a:gd name="T4" fmla="*/ 2147483646 w 18749"/>
              <a:gd name="T5" fmla="*/ 0 h 20498"/>
              <a:gd name="T6" fmla="*/ 0 60000 65536"/>
              <a:gd name="T7" fmla="*/ 0 60000 65536"/>
              <a:gd name="T8" fmla="*/ 0 60000 65536"/>
              <a:gd name="T9" fmla="*/ 0 w 18749"/>
              <a:gd name="T10" fmla="*/ 0 h 20498"/>
              <a:gd name="T11" fmla="*/ 18749 w 18749"/>
              <a:gd name="T12" fmla="*/ 20498 h 204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49" h="20498" fill="none" extrusionOk="0">
                <a:moveTo>
                  <a:pt x="11937" y="20498"/>
                </a:moveTo>
                <a:cubicBezTo>
                  <a:pt x="6891" y="18821"/>
                  <a:pt x="2640" y="15341"/>
                  <a:pt x="0" y="10725"/>
                </a:cubicBezTo>
              </a:path>
              <a:path w="18749" h="20498" stroke="0" extrusionOk="0">
                <a:moveTo>
                  <a:pt x="11937" y="20498"/>
                </a:moveTo>
                <a:cubicBezTo>
                  <a:pt x="6891" y="18821"/>
                  <a:pt x="2640" y="15341"/>
                  <a:pt x="0" y="10725"/>
                </a:cubicBezTo>
                <a:lnTo>
                  <a:pt x="18749" y="0"/>
                </a:lnTo>
                <a:lnTo>
                  <a:pt x="11937" y="2049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3045" name="Text Box 53"/>
          <p:cNvSpPr txBox="1">
            <a:spLocks noChangeArrowheads="1"/>
          </p:cNvSpPr>
          <p:nvPr/>
        </p:nvSpPr>
        <p:spPr bwMode="auto">
          <a:xfrm>
            <a:off x="5181600" y="36718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03" grpId="0" animBg="1"/>
      <p:bldP spid="213005" grpId="0"/>
      <p:bldP spid="213037" grpId="0" animBg="1"/>
      <p:bldP spid="213038" grpId="0"/>
      <p:bldP spid="213039" grpId="0" animBg="1"/>
      <p:bldP spid="213040" grpId="0"/>
      <p:bldP spid="213041" grpId="0" animBg="1"/>
      <p:bldP spid="213042" grpId="0"/>
      <p:bldP spid="213043" grpId="0" animBg="1"/>
      <p:bldP spid="213045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DDE74D-E89E-40D2-995D-8F9AB290849C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71</a:t>
            </a:fld>
            <a:endParaRPr lang="en-CA" altLang="en-US" sz="1400"/>
          </a:p>
        </p:txBody>
      </p:sp>
      <p:sp>
        <p:nvSpPr>
          <p:cNvPr id="244738" name="Rectangle 2"/>
          <p:cNvSpPr>
            <a:spLocks noChangeArrowheads="1"/>
          </p:cNvSpPr>
          <p:nvPr/>
        </p:nvSpPr>
        <p:spPr bwMode="auto">
          <a:xfrm>
            <a:off x="0" y="3349625"/>
            <a:ext cx="7896225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Font typeface="Wingdings" panose="05000000000000000000" pitchFamily="2" charset="2"/>
              <a:buChar char="ð"/>
            </a:pPr>
            <a:endParaRPr lang="en-US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 sz="2800">
                <a:latin typeface="Tahoma" panose="020B0604030504040204" pitchFamily="34" charset="0"/>
              </a:rPr>
              <a:t>If leisure is a normal good, the income effect on leisure is positive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ð"/>
            </a:pPr>
            <a:endParaRPr lang="en-US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 sz="2800">
                <a:latin typeface="Tahoma" panose="020B0604030504040204" pitchFamily="34" charset="0"/>
              </a:rPr>
              <a:t>Therefore, the income effect on labor is negative (labor is a “bad”)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</p:txBody>
      </p:sp>
      <p:sp>
        <p:nvSpPr>
          <p:cNvPr id="244739" name="Text Box 3"/>
          <p:cNvSpPr txBox="1">
            <a:spLocks noChangeArrowheads="1"/>
          </p:cNvSpPr>
          <p:nvPr/>
        </p:nvSpPr>
        <p:spPr bwMode="auto">
          <a:xfrm>
            <a:off x="0" y="606425"/>
            <a:ext cx="8763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 sz="2800">
                <a:latin typeface="Tahoma" panose="020B0604030504040204" pitchFamily="34" charset="0"/>
              </a:rPr>
              <a:t>The </a:t>
            </a:r>
            <a:r>
              <a:rPr lang="en-US" altLang="en-US" sz="2800" u="sng">
                <a:latin typeface="Tahoma" panose="020B0604030504040204" pitchFamily="34" charset="0"/>
              </a:rPr>
              <a:t>substitution effect </a:t>
            </a:r>
            <a:r>
              <a:rPr lang="en-US" altLang="en-US" sz="2800">
                <a:latin typeface="Tahoma" panose="020B0604030504040204" pitchFamily="34" charset="0"/>
              </a:rPr>
              <a:t>leads to </a:t>
            </a:r>
            <a:r>
              <a:rPr lang="en-US" altLang="en-US" sz="2800" u="sng">
                <a:latin typeface="Tahoma" panose="020B0604030504040204" pitchFamily="34" charset="0"/>
              </a:rPr>
              <a:t>less leisure </a:t>
            </a:r>
            <a:r>
              <a:rPr lang="en-US" altLang="en-US" sz="2800">
                <a:latin typeface="Tahoma" panose="020B0604030504040204" pitchFamily="34" charset="0"/>
              </a:rPr>
              <a:t>and </a:t>
            </a:r>
            <a:r>
              <a:rPr lang="en-US" altLang="en-US" sz="2800" u="sng">
                <a:latin typeface="Tahoma" panose="020B0604030504040204" pitchFamily="34" charset="0"/>
              </a:rPr>
              <a:t>more labor </a:t>
            </a:r>
            <a:r>
              <a:rPr lang="en-US" altLang="en-US" sz="2800">
                <a:latin typeface="Tahoma" panose="020B0604030504040204" pitchFamily="34" charset="0"/>
              </a:rPr>
              <a:t>as w increases.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 sz="2800">
                <a:latin typeface="Tahoma" panose="020B0604030504040204" pitchFamily="34" charset="0"/>
              </a:rPr>
              <a:t>As w increases, the consumer has more income (less work is needed to buy a unit of y).  This creates an income effect.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4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4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4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4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84F723-FA9D-4649-9182-D641B7176C1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72</a:t>
            </a:fld>
            <a:endParaRPr lang="en-CA" altLang="en-US" sz="1400"/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8001000" cy="618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This information can be used to construct the consumer’s labor supply function, L(w).</a:t>
            </a:r>
            <a:endParaRPr lang="en-US" altLang="en-US" sz="3200" b="1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 b="1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 b="1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245763" name="Text Box 3"/>
          <p:cNvSpPr txBox="1">
            <a:spLocks noChangeArrowheads="1"/>
          </p:cNvSpPr>
          <p:nvPr/>
        </p:nvSpPr>
        <p:spPr bwMode="auto">
          <a:xfrm>
            <a:off x="685800" y="1527175"/>
            <a:ext cx="8229600" cy="15541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 sz="3200">
                <a:solidFill>
                  <a:srgbClr val="000000"/>
                </a:solidFill>
                <a:latin typeface="Tahoma" panose="020B0604030504040204" pitchFamily="34" charset="0"/>
              </a:rPr>
              <a:t>If the substitution effect of a wage increase outweighs the income effect, the labor supply slopes upwards</a:t>
            </a:r>
          </a:p>
        </p:txBody>
      </p:sp>
      <p:sp>
        <p:nvSpPr>
          <p:cNvPr id="245764" name="Text Box 4"/>
          <p:cNvSpPr txBox="1">
            <a:spLocks noChangeArrowheads="1"/>
          </p:cNvSpPr>
          <p:nvPr/>
        </p:nvSpPr>
        <p:spPr bwMode="auto">
          <a:xfrm>
            <a:off x="763588" y="4206875"/>
            <a:ext cx="8075612" cy="2041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 sz="3200">
                <a:solidFill>
                  <a:srgbClr val="000000"/>
                </a:solidFill>
                <a:latin typeface="Tahoma" panose="020B0604030504040204" pitchFamily="34" charset="0"/>
              </a:rPr>
              <a:t>If the income effect of a wage increase outweighs the substitution effect, the labor supply curve bends backwards.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457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3" grpId="0" build="p" autoUpdateAnimBg="0"/>
      <p:bldP spid="245764" grpId="0" animBg="1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F35B85-92D9-47C0-A23B-125F68824E7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73</a:t>
            </a:fld>
            <a:endParaRPr lang="en-CA" altLang="en-US" sz="1400"/>
          </a:p>
        </p:txBody>
      </p:sp>
      <p:sp>
        <p:nvSpPr>
          <p:cNvPr id="86019" name="Text Box 2"/>
          <p:cNvSpPr txBox="1">
            <a:spLocks noChangeArrowheads="1"/>
          </p:cNvSpPr>
          <p:nvPr/>
        </p:nvSpPr>
        <p:spPr bwMode="auto">
          <a:xfrm>
            <a:off x="2133600" y="533400"/>
            <a:ext cx="62484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chemeClr val="bg1"/>
                </a:solidFill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solidFill>
                  <a:schemeClr val="bg1"/>
                </a:solidFill>
                <a:latin typeface="Tahoma" panose="020B0604030504040204" pitchFamily="34" charset="0"/>
              </a:rPr>
              <a:t>  A Backward Bending Supply of Labor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86020" name="Line 3"/>
          <p:cNvSpPr>
            <a:spLocks noChangeShapeType="1"/>
          </p:cNvSpPr>
          <p:nvPr/>
        </p:nvSpPr>
        <p:spPr bwMode="auto">
          <a:xfrm>
            <a:off x="838200" y="5943600"/>
            <a:ext cx="6096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21" name="Line 4"/>
          <p:cNvSpPr>
            <a:spLocks noChangeShapeType="1"/>
          </p:cNvSpPr>
          <p:nvPr/>
        </p:nvSpPr>
        <p:spPr bwMode="auto">
          <a:xfrm flipV="1">
            <a:off x="838200" y="533400"/>
            <a:ext cx="0" cy="541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22" name="Line 5"/>
          <p:cNvSpPr>
            <a:spLocks noChangeShapeType="1"/>
          </p:cNvSpPr>
          <p:nvPr/>
        </p:nvSpPr>
        <p:spPr bwMode="auto">
          <a:xfrm flipH="1" flipV="1">
            <a:off x="838200" y="2971800"/>
            <a:ext cx="48006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23" name="Line 6"/>
          <p:cNvSpPr>
            <a:spLocks noChangeShapeType="1"/>
          </p:cNvSpPr>
          <p:nvPr/>
        </p:nvSpPr>
        <p:spPr bwMode="auto">
          <a:xfrm flipH="1" flipV="1">
            <a:off x="838200" y="838200"/>
            <a:ext cx="4800600" cy="510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24" name="Text Box 7"/>
          <p:cNvSpPr txBox="1">
            <a:spLocks noChangeArrowheads="1"/>
          </p:cNvSpPr>
          <p:nvPr/>
        </p:nvSpPr>
        <p:spPr bwMode="auto">
          <a:xfrm>
            <a:off x="6918325" y="5908675"/>
            <a:ext cx="219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Leisure (hours)</a:t>
            </a:r>
          </a:p>
        </p:txBody>
      </p:sp>
      <p:sp>
        <p:nvSpPr>
          <p:cNvPr id="86025" name="Text Box 8"/>
          <p:cNvSpPr txBox="1">
            <a:spLocks noChangeArrowheads="1"/>
          </p:cNvSpPr>
          <p:nvPr/>
        </p:nvSpPr>
        <p:spPr bwMode="auto">
          <a:xfrm>
            <a:off x="5486400" y="5867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86026" name="Text Box 9"/>
          <p:cNvSpPr txBox="1">
            <a:spLocks noChangeArrowheads="1"/>
          </p:cNvSpPr>
          <p:nvPr/>
        </p:nvSpPr>
        <p:spPr bwMode="auto">
          <a:xfrm>
            <a:off x="365125" y="117475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Daily Income in units of composite good, Y</a:t>
            </a:r>
          </a:p>
        </p:txBody>
      </p:sp>
      <p:sp>
        <p:nvSpPr>
          <p:cNvPr id="86027" name="Text Box 10"/>
          <p:cNvSpPr txBox="1">
            <a:spLocks noChangeArrowheads="1"/>
          </p:cNvSpPr>
          <p:nvPr/>
        </p:nvSpPr>
        <p:spPr bwMode="auto">
          <a:xfrm>
            <a:off x="990600" y="3733800"/>
            <a:ext cx="966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W=15</a:t>
            </a:r>
          </a:p>
        </p:txBody>
      </p:sp>
      <p:sp>
        <p:nvSpPr>
          <p:cNvPr id="86028" name="Text Box 11"/>
          <p:cNvSpPr txBox="1">
            <a:spLocks noChangeArrowheads="1"/>
          </p:cNvSpPr>
          <p:nvPr/>
        </p:nvSpPr>
        <p:spPr bwMode="auto">
          <a:xfrm>
            <a:off x="1219200" y="1066800"/>
            <a:ext cx="966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W=25</a:t>
            </a:r>
          </a:p>
        </p:txBody>
      </p:sp>
      <p:sp>
        <p:nvSpPr>
          <p:cNvPr id="86029" name="Arc 12"/>
          <p:cNvSpPr>
            <a:spLocks/>
          </p:cNvSpPr>
          <p:nvPr/>
        </p:nvSpPr>
        <p:spPr bwMode="auto">
          <a:xfrm>
            <a:off x="2824163" y="2574925"/>
            <a:ext cx="957262" cy="914400"/>
          </a:xfrm>
          <a:custGeom>
            <a:avLst/>
            <a:gdLst>
              <a:gd name="T0" fmla="*/ 2147483646 w 22609"/>
              <a:gd name="T1" fmla="*/ 2147483646 h 21600"/>
              <a:gd name="T2" fmla="*/ 0 w 22609"/>
              <a:gd name="T3" fmla="*/ 2147483646 h 21600"/>
              <a:gd name="T4" fmla="*/ 2147483646 w 22609"/>
              <a:gd name="T5" fmla="*/ 0 h 21600"/>
              <a:gd name="T6" fmla="*/ 0 60000 65536"/>
              <a:gd name="T7" fmla="*/ 0 60000 65536"/>
              <a:gd name="T8" fmla="*/ 0 60000 65536"/>
              <a:gd name="T9" fmla="*/ 0 w 22609"/>
              <a:gd name="T10" fmla="*/ 0 h 21600"/>
              <a:gd name="T11" fmla="*/ 22609 w 2260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09" h="21600" fill="none" extrusionOk="0">
                <a:moveTo>
                  <a:pt x="22608" y="21573"/>
                </a:moveTo>
                <a:cubicBezTo>
                  <a:pt x="22255" y="21591"/>
                  <a:pt x="21902" y="21599"/>
                  <a:pt x="21549" y="21600"/>
                </a:cubicBezTo>
                <a:cubicBezTo>
                  <a:pt x="10195" y="21600"/>
                  <a:pt x="779" y="12809"/>
                  <a:pt x="-1" y="1483"/>
                </a:cubicBezTo>
              </a:path>
              <a:path w="22609" h="21600" stroke="0" extrusionOk="0">
                <a:moveTo>
                  <a:pt x="22608" y="21573"/>
                </a:moveTo>
                <a:cubicBezTo>
                  <a:pt x="22255" y="21591"/>
                  <a:pt x="21902" y="21599"/>
                  <a:pt x="21549" y="21600"/>
                </a:cubicBezTo>
                <a:cubicBezTo>
                  <a:pt x="10195" y="21600"/>
                  <a:pt x="779" y="12809"/>
                  <a:pt x="-1" y="1483"/>
                </a:cubicBezTo>
                <a:lnTo>
                  <a:pt x="21549" y="0"/>
                </a:lnTo>
                <a:lnTo>
                  <a:pt x="22608" y="215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30" name="Arc 13"/>
          <p:cNvSpPr>
            <a:spLocks/>
          </p:cNvSpPr>
          <p:nvPr/>
        </p:nvSpPr>
        <p:spPr bwMode="auto">
          <a:xfrm>
            <a:off x="2057400" y="3200400"/>
            <a:ext cx="879475" cy="914400"/>
          </a:xfrm>
          <a:custGeom>
            <a:avLst/>
            <a:gdLst>
              <a:gd name="T0" fmla="*/ 2147483646 w 20775"/>
              <a:gd name="T1" fmla="*/ 2147483646 h 21599"/>
              <a:gd name="T2" fmla="*/ 0 w 20775"/>
              <a:gd name="T3" fmla="*/ 2147483646 h 21599"/>
              <a:gd name="T4" fmla="*/ 2147483646 w 20775"/>
              <a:gd name="T5" fmla="*/ 0 h 21599"/>
              <a:gd name="T6" fmla="*/ 0 60000 65536"/>
              <a:gd name="T7" fmla="*/ 0 60000 65536"/>
              <a:gd name="T8" fmla="*/ 0 60000 65536"/>
              <a:gd name="T9" fmla="*/ 0 w 20775"/>
              <a:gd name="T10" fmla="*/ 0 h 21599"/>
              <a:gd name="T11" fmla="*/ 20775 w 20775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775" h="21599" fill="none" extrusionOk="0">
                <a:moveTo>
                  <a:pt x="20524" y="21598"/>
                </a:moveTo>
                <a:cubicBezTo>
                  <a:pt x="10965" y="21487"/>
                  <a:pt x="2617" y="15107"/>
                  <a:pt x="0" y="5913"/>
                </a:cubicBezTo>
              </a:path>
              <a:path w="20775" h="21599" stroke="0" extrusionOk="0">
                <a:moveTo>
                  <a:pt x="20524" y="21598"/>
                </a:moveTo>
                <a:cubicBezTo>
                  <a:pt x="10965" y="21487"/>
                  <a:pt x="2617" y="15107"/>
                  <a:pt x="0" y="5913"/>
                </a:cubicBezTo>
                <a:lnTo>
                  <a:pt x="20775" y="0"/>
                </a:lnTo>
                <a:lnTo>
                  <a:pt x="20524" y="2159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31" name="Text Box 14"/>
          <p:cNvSpPr txBox="1">
            <a:spLocks noChangeArrowheads="1"/>
          </p:cNvSpPr>
          <p:nvPr/>
        </p:nvSpPr>
        <p:spPr bwMode="auto">
          <a:xfrm>
            <a:off x="5470525" y="54610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86032" name="Text Box 15"/>
          <p:cNvSpPr txBox="1">
            <a:spLocks noChangeArrowheads="1"/>
          </p:cNvSpPr>
          <p:nvPr/>
        </p:nvSpPr>
        <p:spPr bwMode="auto">
          <a:xfrm>
            <a:off x="2955925" y="5003800"/>
            <a:ext cx="18415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4800" b="1">
              <a:latin typeface="Times New Roman" panose="02020603050405020304" pitchFamily="18" charset="0"/>
            </a:endParaRPr>
          </a:p>
        </p:txBody>
      </p:sp>
      <p:sp>
        <p:nvSpPr>
          <p:cNvPr id="86033" name="Text Box 16"/>
          <p:cNvSpPr txBox="1">
            <a:spLocks noChangeArrowheads="1"/>
          </p:cNvSpPr>
          <p:nvPr/>
        </p:nvSpPr>
        <p:spPr bwMode="auto">
          <a:xfrm>
            <a:off x="2346325" y="35560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86034" name="Text Box 17"/>
          <p:cNvSpPr txBox="1">
            <a:spLocks noChangeArrowheads="1"/>
          </p:cNvSpPr>
          <p:nvPr/>
        </p:nvSpPr>
        <p:spPr bwMode="auto">
          <a:xfrm>
            <a:off x="2895600" y="27432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86035" name="Text Box 18"/>
          <p:cNvSpPr txBox="1">
            <a:spLocks noChangeArrowheads="1"/>
          </p:cNvSpPr>
          <p:nvPr/>
        </p:nvSpPr>
        <p:spPr bwMode="auto">
          <a:xfrm>
            <a:off x="2057400" y="3352800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</a:rPr>
              <a:t>U</a:t>
            </a:r>
            <a:r>
              <a:rPr lang="en-GB" altLang="en-US" sz="1800" b="1" baseline="-25000">
                <a:latin typeface="Times New Roman" panose="02020603050405020304" pitchFamily="18" charset="0"/>
              </a:rPr>
              <a:t>3</a:t>
            </a:r>
            <a:endParaRPr lang="en-GB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86036" name="Text Box 19"/>
          <p:cNvSpPr txBox="1">
            <a:spLocks noChangeArrowheads="1"/>
          </p:cNvSpPr>
          <p:nvPr/>
        </p:nvSpPr>
        <p:spPr bwMode="auto">
          <a:xfrm>
            <a:off x="2803525" y="2476500"/>
            <a:ext cx="42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</a:rPr>
              <a:t>U</a:t>
            </a:r>
            <a:r>
              <a:rPr lang="en-GB" altLang="en-US" sz="1800" b="1" baseline="-25000">
                <a:latin typeface="Times New Roman" panose="02020603050405020304" pitchFamily="18" charset="0"/>
              </a:rPr>
              <a:t>5</a:t>
            </a:r>
            <a:endParaRPr lang="en-GB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86037" name="Text Box 22"/>
          <p:cNvSpPr txBox="1">
            <a:spLocks noChangeArrowheads="1"/>
          </p:cNvSpPr>
          <p:nvPr/>
        </p:nvSpPr>
        <p:spPr bwMode="auto">
          <a:xfrm>
            <a:off x="212725" y="5746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600</a:t>
            </a:r>
          </a:p>
        </p:txBody>
      </p:sp>
      <p:sp>
        <p:nvSpPr>
          <p:cNvPr id="86038" name="Text Box 23"/>
          <p:cNvSpPr txBox="1">
            <a:spLocks noChangeArrowheads="1"/>
          </p:cNvSpPr>
          <p:nvPr/>
        </p:nvSpPr>
        <p:spPr bwMode="auto">
          <a:xfrm>
            <a:off x="228600" y="16002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480</a:t>
            </a:r>
          </a:p>
        </p:txBody>
      </p:sp>
      <p:sp>
        <p:nvSpPr>
          <p:cNvPr id="86039" name="Text Box 24"/>
          <p:cNvSpPr txBox="1">
            <a:spLocks noChangeArrowheads="1"/>
          </p:cNvSpPr>
          <p:nvPr/>
        </p:nvSpPr>
        <p:spPr bwMode="auto">
          <a:xfrm>
            <a:off x="228600" y="26670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360</a:t>
            </a:r>
          </a:p>
        </p:txBody>
      </p:sp>
      <p:sp>
        <p:nvSpPr>
          <p:cNvPr id="86040" name="Text Box 25"/>
          <p:cNvSpPr txBox="1">
            <a:spLocks noChangeArrowheads="1"/>
          </p:cNvSpPr>
          <p:nvPr/>
        </p:nvSpPr>
        <p:spPr bwMode="auto">
          <a:xfrm>
            <a:off x="228600" y="38100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240</a:t>
            </a:r>
          </a:p>
        </p:txBody>
      </p:sp>
      <p:sp>
        <p:nvSpPr>
          <p:cNvPr id="86041" name="Text Box 26"/>
          <p:cNvSpPr txBox="1">
            <a:spLocks noChangeArrowheads="1"/>
          </p:cNvSpPr>
          <p:nvPr/>
        </p:nvSpPr>
        <p:spPr bwMode="auto">
          <a:xfrm>
            <a:off x="228600" y="48006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120</a:t>
            </a:r>
          </a:p>
        </p:txBody>
      </p:sp>
      <p:sp>
        <p:nvSpPr>
          <p:cNvPr id="86042" name="Line 27"/>
          <p:cNvSpPr>
            <a:spLocks noChangeShapeType="1"/>
          </p:cNvSpPr>
          <p:nvPr/>
        </p:nvSpPr>
        <p:spPr bwMode="auto">
          <a:xfrm>
            <a:off x="3124200" y="5486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43" name="Line 28"/>
          <p:cNvSpPr>
            <a:spLocks noChangeShapeType="1"/>
          </p:cNvSpPr>
          <p:nvPr/>
        </p:nvSpPr>
        <p:spPr bwMode="auto">
          <a:xfrm>
            <a:off x="2819400" y="4419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44" name="Line 29"/>
          <p:cNvSpPr>
            <a:spLocks noChangeShapeType="1"/>
          </p:cNvSpPr>
          <p:nvPr/>
        </p:nvSpPr>
        <p:spPr bwMode="auto">
          <a:xfrm flipV="1">
            <a:off x="2819400" y="22098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45" name="Line 30"/>
          <p:cNvSpPr>
            <a:spLocks noChangeShapeType="1"/>
          </p:cNvSpPr>
          <p:nvPr/>
        </p:nvSpPr>
        <p:spPr bwMode="auto">
          <a:xfrm flipV="1">
            <a:off x="3124200" y="21336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46" name="Line 31"/>
          <p:cNvSpPr>
            <a:spLocks noChangeShapeType="1"/>
          </p:cNvSpPr>
          <p:nvPr/>
        </p:nvSpPr>
        <p:spPr bwMode="auto">
          <a:xfrm flipV="1">
            <a:off x="2514600" y="19050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47" name="Text Box 32"/>
          <p:cNvSpPr txBox="1">
            <a:spLocks noChangeArrowheads="1"/>
          </p:cNvSpPr>
          <p:nvPr/>
        </p:nvSpPr>
        <p:spPr bwMode="auto">
          <a:xfrm>
            <a:off x="1828800" y="5867400"/>
            <a:ext cx="163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12 13 14 15</a:t>
            </a:r>
          </a:p>
        </p:txBody>
      </p:sp>
      <p:sp>
        <p:nvSpPr>
          <p:cNvPr id="86048" name="Line 33"/>
          <p:cNvSpPr>
            <a:spLocks noChangeShapeType="1"/>
          </p:cNvSpPr>
          <p:nvPr/>
        </p:nvSpPr>
        <p:spPr bwMode="auto">
          <a:xfrm>
            <a:off x="838200" y="2209800"/>
            <a:ext cx="3276600" cy="3733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49" name="Text Box 34"/>
          <p:cNvSpPr txBox="1">
            <a:spLocks noChangeArrowheads="1"/>
          </p:cNvSpPr>
          <p:nvPr/>
        </p:nvSpPr>
        <p:spPr bwMode="auto">
          <a:xfrm>
            <a:off x="2057400" y="3352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86050" name="Line 35"/>
          <p:cNvSpPr>
            <a:spLocks noChangeShapeType="1"/>
          </p:cNvSpPr>
          <p:nvPr/>
        </p:nvSpPr>
        <p:spPr bwMode="auto">
          <a:xfrm flipV="1">
            <a:off x="2209800" y="16764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6051" name="Text Box 36"/>
          <p:cNvSpPr txBox="1">
            <a:spLocks noChangeArrowheads="1"/>
          </p:cNvSpPr>
          <p:nvPr/>
        </p:nvSpPr>
        <p:spPr bwMode="auto">
          <a:xfrm>
            <a:off x="457200" y="6096000"/>
            <a:ext cx="704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Substitution Effect (L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-L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)      Income Effect (L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C</a:t>
            </a:r>
            <a:r>
              <a:rPr lang="en-GB" altLang="en-US" sz="2400" b="1">
                <a:latin typeface="Times New Roman" panose="02020603050405020304" pitchFamily="18" charset="0"/>
              </a:rPr>
              <a:t>-L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B</a:t>
            </a:r>
            <a:r>
              <a:rPr lang="en-GB" altLang="en-US" sz="2400" b="1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86052" name="Text Box 37"/>
          <p:cNvSpPr txBox="1">
            <a:spLocks noChangeArrowheads="1"/>
          </p:cNvSpPr>
          <p:nvPr/>
        </p:nvSpPr>
        <p:spPr bwMode="auto">
          <a:xfrm>
            <a:off x="3124200" y="2895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86053" name="Text Box 38"/>
          <p:cNvSpPr txBox="1">
            <a:spLocks noChangeArrowheads="1"/>
          </p:cNvSpPr>
          <p:nvPr/>
        </p:nvSpPr>
        <p:spPr bwMode="auto">
          <a:xfrm>
            <a:off x="2498725" y="36226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86054" name="Text Box 39"/>
          <p:cNvSpPr txBox="1">
            <a:spLocks noChangeArrowheads="1"/>
          </p:cNvSpPr>
          <p:nvPr/>
        </p:nvSpPr>
        <p:spPr bwMode="auto">
          <a:xfrm>
            <a:off x="1889125" y="37750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86055" name="Text Box 40"/>
          <p:cNvSpPr txBox="1">
            <a:spLocks noChangeArrowheads="1"/>
          </p:cNvSpPr>
          <p:nvPr/>
        </p:nvSpPr>
        <p:spPr bwMode="auto">
          <a:xfrm>
            <a:off x="4572000" y="1600200"/>
            <a:ext cx="4343400" cy="1382713"/>
          </a:xfrm>
          <a:prstGeom prst="rect">
            <a:avLst/>
          </a:prstGeom>
          <a:solidFill>
            <a:srgbClr val="EACCDB"/>
          </a:solidFill>
          <a:ln w="9525">
            <a:solidFill>
              <a:srgbClr val="692B4A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692B4A"/>
                </a:solidFill>
                <a:latin typeface="Arial Narrow" panose="020B0606020202030204" pitchFamily="34" charset="0"/>
              </a:rPr>
              <a:t>Wage increases from $15 to $25, causing an increase in leisure time</a:t>
            </a:r>
            <a:endParaRPr lang="en-CA" altLang="en-US" sz="2800">
              <a:solidFill>
                <a:srgbClr val="692B4A"/>
              </a:solidFill>
              <a:latin typeface="Arial Narrow" panose="020B0606020202030204" pitchFamily="34" charset="0"/>
            </a:endParaRPr>
          </a:p>
        </p:txBody>
      </p:sp>
      <p:sp>
        <p:nvSpPr>
          <p:cNvPr id="86056" name="Line 41"/>
          <p:cNvSpPr>
            <a:spLocks noChangeShapeType="1"/>
          </p:cNvSpPr>
          <p:nvPr/>
        </p:nvSpPr>
        <p:spPr bwMode="auto">
          <a:xfrm>
            <a:off x="2209800" y="5029200"/>
            <a:ext cx="9144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6057" name="Line 42"/>
          <p:cNvSpPr>
            <a:spLocks noChangeShapeType="1"/>
          </p:cNvSpPr>
          <p:nvPr/>
        </p:nvSpPr>
        <p:spPr bwMode="auto">
          <a:xfrm flipH="1" flipV="1">
            <a:off x="2195513" y="5445125"/>
            <a:ext cx="319087" cy="412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6058" name="Text Box 43"/>
          <p:cNvSpPr txBox="1">
            <a:spLocks noChangeArrowheads="1"/>
          </p:cNvSpPr>
          <p:nvPr/>
        </p:nvSpPr>
        <p:spPr bwMode="auto">
          <a:xfrm>
            <a:off x="1905000" y="5486400"/>
            <a:ext cx="137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Substitution</a:t>
            </a:r>
          </a:p>
        </p:txBody>
      </p:sp>
      <p:sp>
        <p:nvSpPr>
          <p:cNvPr id="86059" name="Text Box 44"/>
          <p:cNvSpPr txBox="1">
            <a:spLocks noChangeArrowheads="1"/>
          </p:cNvSpPr>
          <p:nvPr/>
        </p:nvSpPr>
        <p:spPr bwMode="auto">
          <a:xfrm>
            <a:off x="2133600" y="4572000"/>
            <a:ext cx="908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9900"/>
                </a:solidFill>
                <a:latin typeface="Times New Roman" panose="02020603050405020304" pitchFamily="18" charset="0"/>
              </a:rPr>
              <a:t>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0EE72D-3966-4B41-A9A0-8BF77D31761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74</a:t>
            </a:fld>
            <a:endParaRPr lang="en-CA" altLang="en-US" sz="1400"/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Chapter 5 Key Concepts</a:t>
            </a: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marL="0" lvl="1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Deriving Demand</a:t>
            </a:r>
          </a:p>
          <a:p>
            <a:pPr marL="400050" lvl="2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Price Consumption Curve</a:t>
            </a:r>
          </a:p>
          <a:p>
            <a:pPr marL="400050" lvl="2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Demand Curve</a:t>
            </a:r>
          </a:p>
          <a:p>
            <a:pPr marL="400050" lvl="2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Income Consumption Curve</a:t>
            </a:r>
          </a:p>
          <a:p>
            <a:pPr marL="400050" lvl="2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Engel Curve</a:t>
            </a:r>
          </a:p>
          <a:p>
            <a:pPr marL="0" lvl="1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Substitution and Income Effects</a:t>
            </a:r>
          </a:p>
          <a:p>
            <a:pPr marL="400050" lvl="2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Decomposition Budget Line</a:t>
            </a:r>
          </a:p>
          <a:p>
            <a:pPr marL="0" lvl="1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Consumer Surplus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AF1BF4-82CD-4793-A5CB-FDC63B695BCA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75</a:t>
            </a:fld>
            <a:endParaRPr lang="en-CA" altLang="en-US" sz="1400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Chapter 5 Key Concepts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marL="0" lvl="1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Compensating &amp; Equivalent Variation</a:t>
            </a:r>
          </a:p>
          <a:p>
            <a:pPr marL="0" lvl="1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Market Demand</a:t>
            </a:r>
          </a:p>
          <a:p>
            <a:pPr marL="0" lvl="1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Labor and Leisure</a:t>
            </a:r>
          </a:p>
          <a:p>
            <a:pPr marL="400050" lvl="2" indent="0" eaLnBrk="1" hangingPunct="1">
              <a:buFont typeface="Wingdings" panose="05000000000000000000" pitchFamily="2" charset="2"/>
              <a:buChar char="Ø"/>
            </a:pPr>
            <a:r>
              <a:rPr lang="en-CA" altLang="en-US" smtClean="0">
                <a:solidFill>
                  <a:schemeClr val="bg1"/>
                </a:solidFill>
              </a:rPr>
              <a:t>Backwards Bending Labor Supply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85925A-B948-410A-820C-171E0D5F99EB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CA" altLang="en-US" sz="1400"/>
          </a:p>
        </p:txBody>
      </p:sp>
      <p:sp>
        <p:nvSpPr>
          <p:cNvPr id="194562" name="Text Box 2"/>
          <p:cNvSpPr txBox="1">
            <a:spLocks noChangeArrowheads="1"/>
          </p:cNvSpPr>
          <p:nvPr/>
        </p:nvSpPr>
        <p:spPr bwMode="auto">
          <a:xfrm>
            <a:off x="0" y="1524000"/>
            <a:ext cx="88392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Algebraically, we can derive an individual’s demand using the following equations: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a) P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x + P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y = I    (budget constraint)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b) MU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/P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 = MU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/P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 (tangency point)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1) Solve (b) for 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2) Substitute y from (b) into (a)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3) Solve for x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0" y="304800"/>
            <a:ext cx="9067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chemeClr val="bg1"/>
                </a:solidFill>
              </a:rPr>
              <a:t>5.2 Deriving the Demand Curve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43F718-DA14-4003-A39C-F500D2DCE2E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CA" altLang="en-US" sz="1400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304800" y="381000"/>
            <a:ext cx="8382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i="1" u="sng" dirty="0">
                <a:latin typeface="Tahoma" panose="020B0604030504040204" pitchFamily="34" charset="0"/>
              </a:rPr>
              <a:t>General Example: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 u="sng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ahoma" panose="020B0604030504040204" pitchFamily="34" charset="0"/>
              </a:rPr>
              <a:t>Suppose that U(</a:t>
            </a:r>
            <a:r>
              <a:rPr lang="en-US" altLang="en-US" sz="2800" dirty="0" err="1">
                <a:latin typeface="Tahoma" panose="020B0604030504040204" pitchFamily="34" charset="0"/>
              </a:rPr>
              <a:t>x,y</a:t>
            </a:r>
            <a:r>
              <a:rPr lang="en-US" altLang="en-US" sz="2800" dirty="0">
                <a:latin typeface="Tahoma" panose="020B0604030504040204" pitchFamily="34" charset="0"/>
              </a:rPr>
              <a:t>) = </a:t>
            </a:r>
            <a:r>
              <a:rPr lang="en-US" altLang="en-US" sz="2800" dirty="0" err="1">
                <a:latin typeface="Tahoma" panose="020B0604030504040204" pitchFamily="34" charset="0"/>
              </a:rPr>
              <a:t>xy</a:t>
            </a:r>
            <a:r>
              <a:rPr lang="en-US" altLang="en-US" sz="2800" dirty="0">
                <a:latin typeface="Tahoma" panose="020B0604030504040204" pitchFamily="34" charset="0"/>
              </a:rPr>
              <a:t>.  </a:t>
            </a:r>
            <a:r>
              <a:rPr lang="en-US" altLang="en-US" sz="2800" dirty="0" err="1">
                <a:latin typeface="Tahoma" panose="020B0604030504040204" pitchFamily="34" charset="0"/>
              </a:rPr>
              <a:t>MU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x</a:t>
            </a:r>
            <a:r>
              <a:rPr lang="en-US" altLang="en-US" sz="2800" dirty="0">
                <a:latin typeface="Tahoma" panose="020B0604030504040204" pitchFamily="34" charset="0"/>
              </a:rPr>
              <a:t> = y and </a:t>
            </a:r>
            <a:r>
              <a:rPr lang="en-US" altLang="en-US" sz="2800" dirty="0" err="1">
                <a:latin typeface="Tahoma" panose="020B0604030504040204" pitchFamily="34" charset="0"/>
              </a:rPr>
              <a:t>MU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y</a:t>
            </a:r>
            <a:r>
              <a:rPr lang="en-US" altLang="en-US" sz="2800" dirty="0">
                <a:latin typeface="Tahoma" panose="020B0604030504040204" pitchFamily="34" charset="0"/>
              </a:rPr>
              <a:t> = x. The prices of x and y are </a:t>
            </a:r>
            <a:r>
              <a:rPr lang="en-US" altLang="en-US" sz="2800" dirty="0" err="1">
                <a:latin typeface="Tahoma" panose="020B0604030504040204" pitchFamily="34" charset="0"/>
              </a:rPr>
              <a:t>P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x</a:t>
            </a:r>
            <a:r>
              <a:rPr lang="en-US" altLang="en-US" sz="2800" dirty="0">
                <a:latin typeface="Tahoma" panose="020B0604030504040204" pitchFamily="34" charset="0"/>
              </a:rPr>
              <a:t> and </a:t>
            </a:r>
            <a:r>
              <a:rPr lang="en-US" altLang="en-US" sz="2800" dirty="0" err="1">
                <a:latin typeface="Tahoma" panose="020B0604030504040204" pitchFamily="34" charset="0"/>
              </a:rPr>
              <a:t>P</a:t>
            </a:r>
            <a:r>
              <a:rPr lang="en-US" altLang="en-US" sz="2800" baseline="-25000" dirty="0" err="1">
                <a:latin typeface="Tahoma" panose="020B0604030504040204" pitchFamily="34" charset="0"/>
              </a:rPr>
              <a:t>y</a:t>
            </a:r>
            <a:r>
              <a:rPr lang="en-US" altLang="en-US" sz="2800" dirty="0">
                <a:latin typeface="Tahoma" panose="020B0604030504040204" pitchFamily="34" charset="0"/>
              </a:rPr>
              <a:t>, respectively and income = I.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60363" y="2922941"/>
                <a:ext cx="1988942" cy="25634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CA" sz="2800" dirty="0" smtClean="0"/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CA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𝑀𝑈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CA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𝑀𝑈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CA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CA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endParaRPr lang="en-US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CA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A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CA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CA" sz="2800" dirty="0" smtClean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363" y="2922941"/>
                <a:ext cx="1988942" cy="2563459"/>
              </a:xfrm>
              <a:prstGeom prst="rect">
                <a:avLst/>
              </a:prstGeom>
              <a:blipFill rotWithShape="0">
                <a:blip r:embed="rId2"/>
                <a:stretch>
                  <a:fillRect l="-10703" t="-142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842626" y="2925562"/>
                <a:ext cx="2964058" cy="15702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CA" sz="2800" dirty="0" smtClean="0"/>
                  <a:t>2</a:t>
                </a:r>
                <a:r>
                  <a:rPr lang="en-CA" sz="2800" dirty="0" smtClean="0"/>
                  <a:t>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sz="2800" b="0" dirty="0" smtClean="0"/>
                  <a:t>x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sz="2800" b="0" dirty="0" smtClean="0"/>
                  <a:t>Y </a:t>
                </a:r>
                <a:r>
                  <a:rPr lang="en-CA" sz="2800" dirty="0" smtClean="0"/>
                  <a:t>= I</a:t>
                </a:r>
              </a:p>
              <a:p>
                <a:pPr marL="363538"/>
                <a14:m>
                  <m:oMath xmlns:m="http://schemas.openxmlformats.org/officeDocument/2006/math">
                    <m:sSub>
                      <m:sSub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sz="2800" b="0" dirty="0" smtClean="0"/>
                  <a:t>x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</m:sSub>
                    <m:f>
                      <m:f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CA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CA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r>
                  <a:rPr lang="en-CA" sz="2800" dirty="0" smtClean="0"/>
                  <a:t> = I</a:t>
                </a:r>
              </a:p>
              <a:p>
                <a:pPr marL="363538"/>
                <a14:m>
                  <m:oMath xmlns:m="http://schemas.openxmlformats.org/officeDocument/2006/math">
                    <m:sSub>
                      <m:sSub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sz="2800" b="0" dirty="0" smtClean="0"/>
                  <a:t>x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sz="2800" b="0" dirty="0" smtClean="0"/>
                  <a:t>x = I</a:t>
                </a:r>
                <a:endParaRPr lang="en-CA" sz="2800" dirty="0" smtClean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2626" y="2925562"/>
                <a:ext cx="2964058" cy="1570238"/>
              </a:xfrm>
              <a:prstGeom prst="rect">
                <a:avLst/>
              </a:prstGeom>
              <a:blipFill rotWithShape="0">
                <a:blip r:embed="rId3"/>
                <a:stretch>
                  <a:fillRect l="-7187" t="-7364" r="-1027" b="-1201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252271" y="2819400"/>
                <a:ext cx="1988942" cy="66511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CA" sz="2800" dirty="0" smtClean="0"/>
                  <a:t>3)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CA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den>
                    </m:f>
                  </m:oMath>
                </a14:m>
                <a:endParaRPr lang="en-US" sz="2800" b="0" dirty="0" smtClean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271" y="2819400"/>
                <a:ext cx="1988942" cy="665118"/>
              </a:xfrm>
              <a:prstGeom prst="rect">
                <a:avLst/>
              </a:prstGeom>
              <a:blipFill rotWithShape="0">
                <a:blip r:embed="rId4"/>
                <a:stretch>
                  <a:fillRect l="-11043" t="-5505" b="-733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Tsquares.p3d 3"/>
  <p:tag name="POWER3D OPTIONS" val="Medium "/>
  <p:tag name="POWER3D CRC" val="f59f7f32013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Tsquares.p3d 3"/>
  <p:tag name="POWER3D OPTIONS" val="Medium "/>
  <p:tag name="POWER3D CRC" val="f59f7f32013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heme/theme1.xml><?xml version="1.0" encoding="utf-8"?>
<a:theme xmlns:a="http://schemas.openxmlformats.org/drawingml/2006/main" name="PT Green163A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Green163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T Green163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Green163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T Green103D">
  <a:themeElements>
    <a:clrScheme name="">
      <a:dk1>
        <a:srgbClr val="006600"/>
      </a:dk1>
      <a:lt1>
        <a:srgbClr val="FFFFFF"/>
      </a:lt1>
      <a:dk2>
        <a:srgbClr val="0033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56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Green103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T Green103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Green103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62815</TotalTime>
  <Words>3576</Words>
  <Application>Microsoft Office PowerPoint</Application>
  <PresentationFormat>On-screen Show (4:3)</PresentationFormat>
  <Paragraphs>1013</Paragraphs>
  <Slides>75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75</vt:i4>
      </vt:variant>
    </vt:vector>
  </HeadingPairs>
  <TitlesOfParts>
    <vt:vector size="85" baseType="lpstr">
      <vt:lpstr>Tahoma</vt:lpstr>
      <vt:lpstr>Arial</vt:lpstr>
      <vt:lpstr>Times New Roman</vt:lpstr>
      <vt:lpstr>Symbol</vt:lpstr>
      <vt:lpstr>Wingdings</vt:lpstr>
      <vt:lpstr>Arial Narrow</vt:lpstr>
      <vt:lpstr>PT Green163A</vt:lpstr>
      <vt:lpstr>PT Green103D</vt:lpstr>
      <vt:lpstr>Microsoft Office Excel Chart</vt:lpstr>
      <vt:lpstr>Microsoft Equation 3.0</vt:lpstr>
      <vt:lpstr>Chapter 5 – The Theory of Demand</vt:lpstr>
      <vt:lpstr>Chapter 5 – The Theory of Demand</vt:lpstr>
      <vt:lpstr>Chapter 5 – The Theory of Demand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Specific Demand Example</vt:lpstr>
      <vt:lpstr>Demand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Consumer Surplus</vt:lpstr>
      <vt:lpstr>Efficiency of the Equilibrium Quantity</vt:lpstr>
      <vt:lpstr>Consumer Surplus Example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CV and EV Steps</vt:lpstr>
      <vt:lpstr>Consumer Surplus Example 2</vt:lpstr>
      <vt:lpstr>Consumer Surplus Example 2</vt:lpstr>
      <vt:lpstr>Consumer Surplus Example 2</vt:lpstr>
      <vt:lpstr>PowerPoint Presentation</vt:lpstr>
      <vt:lpstr>Consumer Surplus Example 2</vt:lpstr>
      <vt:lpstr>Consumer Surplus Example 2</vt:lpstr>
      <vt:lpstr>Consumer Surplus Example 2</vt:lpstr>
      <vt:lpstr>PowerPoint Presentation</vt:lpstr>
      <vt:lpstr>Consumer Surplus Example 2</vt:lpstr>
      <vt:lpstr>Consumer Surplus Example 2</vt:lpstr>
      <vt:lpstr>Consumer Surplus Example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Chapter 5 Key Concepts</vt:lpstr>
      <vt:lpstr>Chapter 5 Key Concepts</vt:lpstr>
    </vt:vector>
  </TitlesOfParts>
  <Company>University of Alberta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 281 Chapter 3</dc:title>
  <dc:creator>Lorne Priemaza</dc:creator>
  <cp:lastModifiedBy>Lorne Dell</cp:lastModifiedBy>
  <cp:revision>71</cp:revision>
  <dcterms:created xsi:type="dcterms:W3CDTF">2004-10-07T03:08:59Z</dcterms:created>
  <dcterms:modified xsi:type="dcterms:W3CDTF">2024-01-25T20:34:18Z</dcterms:modified>
</cp:coreProperties>
</file>