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notesMasterIdLst>
    <p:notesMasterId r:id="rId66"/>
  </p:notesMasterIdLst>
  <p:handoutMasterIdLst>
    <p:handoutMasterId r:id="rId67"/>
  </p:handoutMasterIdLst>
  <p:sldIdLst>
    <p:sldId id="269" r:id="rId3"/>
    <p:sldId id="309" r:id="rId4"/>
    <p:sldId id="321" r:id="rId5"/>
    <p:sldId id="322" r:id="rId6"/>
    <p:sldId id="323" r:id="rId7"/>
    <p:sldId id="324" r:id="rId8"/>
    <p:sldId id="327" r:id="rId9"/>
    <p:sldId id="328" r:id="rId10"/>
    <p:sldId id="325" r:id="rId11"/>
    <p:sldId id="326" r:id="rId12"/>
    <p:sldId id="270" r:id="rId13"/>
    <p:sldId id="329" r:id="rId14"/>
    <p:sldId id="330" r:id="rId15"/>
    <p:sldId id="337" r:id="rId16"/>
    <p:sldId id="331" r:id="rId17"/>
    <p:sldId id="332" r:id="rId18"/>
    <p:sldId id="310" r:id="rId19"/>
    <p:sldId id="333" r:id="rId20"/>
    <p:sldId id="312" r:id="rId21"/>
    <p:sldId id="334" r:id="rId22"/>
    <p:sldId id="335" r:id="rId23"/>
    <p:sldId id="336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79" r:id="rId33"/>
    <p:sldId id="346" r:id="rId34"/>
    <p:sldId id="347" r:id="rId35"/>
    <p:sldId id="349" r:id="rId36"/>
    <p:sldId id="350" r:id="rId37"/>
    <p:sldId id="351" r:id="rId38"/>
    <p:sldId id="352" r:id="rId39"/>
    <p:sldId id="353" r:id="rId40"/>
    <p:sldId id="376" r:id="rId41"/>
    <p:sldId id="354" r:id="rId42"/>
    <p:sldId id="355" r:id="rId43"/>
    <p:sldId id="356" r:id="rId44"/>
    <p:sldId id="357" r:id="rId45"/>
    <p:sldId id="358" r:id="rId46"/>
    <p:sldId id="359" r:id="rId47"/>
    <p:sldId id="360" r:id="rId48"/>
    <p:sldId id="361" r:id="rId49"/>
    <p:sldId id="362" r:id="rId50"/>
    <p:sldId id="363" r:id="rId51"/>
    <p:sldId id="364" r:id="rId52"/>
    <p:sldId id="365" r:id="rId53"/>
    <p:sldId id="366" r:id="rId54"/>
    <p:sldId id="367" r:id="rId55"/>
    <p:sldId id="368" r:id="rId56"/>
    <p:sldId id="369" r:id="rId57"/>
    <p:sldId id="370" r:id="rId58"/>
    <p:sldId id="371" r:id="rId59"/>
    <p:sldId id="372" r:id="rId60"/>
    <p:sldId id="373" r:id="rId61"/>
    <p:sldId id="374" r:id="rId62"/>
    <p:sldId id="375" r:id="rId63"/>
    <p:sldId id="377" r:id="rId64"/>
    <p:sldId id="378" r:id="rId6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96969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590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xmlns="" id="{741ABF97-D8DA-4EDA-A4C9-1F48C2A78B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xmlns="" id="{16383ECF-B139-48AD-9EC6-C4366334BE1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xmlns="" id="{BE20D00D-A369-4D2B-BA54-390318B5A39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xmlns="" id="{907D3D25-052B-4E05-A74F-FF959AD1F63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3B5F8C0-6A9A-4490-9F47-5BF627261F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22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D4118169-B232-4B54-9A7C-08E9E63A53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83C72164-8BEE-4B85-A52D-69736D0A124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ED446363-FA72-4259-8B9E-37B8569B1C5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2C688798-D4EF-4A96-BD61-14C39DCFB4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A484E4FE-4E41-4506-8F67-1A97DB1D5D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A9F0FD2-BB59-4582-BAC7-D34FD49D76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4114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40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FC3DF98-F06B-479C-B95D-84DA4EFBC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C8BA0B3-0DAC-48CB-A7CD-B72FB7A7A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3A74E11-A6CD-4BCB-9851-9ABF562776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5DD3F6-04C9-40E5-98FC-E2F646969AC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19817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4CAA4-D931-4517-B22D-9AC2A29F5F7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78681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28600"/>
            <a:ext cx="2286000" cy="6629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705600" cy="6629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ACDDA-597E-408F-8341-D363DB8D82F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16532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447800"/>
            <a:ext cx="4495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495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4028F-0C36-4ED1-914A-E210E4446EE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01803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19538"/>
            <a:ext cx="6400800" cy="1401762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D3F74E6-A2A9-48C7-AFB9-83F4AEF290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0EEA792-A4A8-4360-A9B8-D6FEEA75F5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9B7666A-0E28-4EBB-B9D9-23F3806CA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FE4E87-0741-427D-A9FC-93F78F5F649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88208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44EB6-DF59-48A0-BB61-89EEC845EA4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58227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5D4F1-D7F1-435B-8A3A-B32BD4577CB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53783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73041-1F36-44C1-8329-03AD79CE8EB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49603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FBCCB-C702-44AA-A2DD-FC45F5FD3FC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30752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C8CE1-A93D-41D4-AEC6-D99BE65FB8B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4018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8BFFE-8220-4F14-B13D-B73F15C7075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925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F2EA-EF14-4728-B115-3B373B33D69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966595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62346-54E3-4AFF-8B3E-DEAB28CC1BD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21703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C57D3-0841-40F4-B163-765C328EA55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40480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F8F61-F377-45D3-B0B0-9C1822DD958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184013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A75A4-1124-4F43-BD9B-1DE618137C9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0808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A8662-DD03-4CEF-9094-EF9AB44A8D7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88838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47800"/>
            <a:ext cx="4495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495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ABC09-2FBE-4238-9910-3388406CE96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45005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3621D-4D6A-47C7-BF4E-9A1C2A468D2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5999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A255-CC0D-482A-8C0E-B2739458490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0363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4A497-C0F7-426E-AC28-9B875FA840E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4067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12DAD-93C5-439C-BB1A-C4A784C5B79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9193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A623D-06C2-4BED-86E7-AC411567D65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0748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447800"/>
            <a:ext cx="9144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xmlns="" id="{3BB57979-45B2-4695-A2BD-6A8D50508F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xmlns="" id="{AA8BAA78-F315-42F7-9F85-5DDD7EDD69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xmlns="" id="{EF93B337-F7EB-4115-BE8F-AF363B4EB3D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47A222C-DF72-486A-A501-EF654024964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bldLvl="5" autoUpdateAnimBg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505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CECFF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304800"/>
            <a:ext cx="7383463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05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xmlns="" id="{E87E273A-81D3-48C3-8591-7D86C71526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7829" name="Rectangle 5">
            <a:extLst>
              <a:ext uri="{FF2B5EF4-FFF2-40B4-BE49-F238E27FC236}">
                <a16:creationId xmlns:a16="http://schemas.microsoft.com/office/drawing/2014/main" xmlns="" id="{331AC4F0-0CE6-4082-916E-16BF88B2DA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7830" name="Rectangle 6">
            <a:extLst>
              <a:ext uri="{FF2B5EF4-FFF2-40B4-BE49-F238E27FC236}">
                <a16:creationId xmlns:a16="http://schemas.microsoft.com/office/drawing/2014/main" xmlns="" id="{87AF70AD-766A-430E-A195-78737B195F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DC459A2-7D66-4322-A60A-5308583FDD6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6600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0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4.doc"/><Relationship Id="rId3" Type="http://schemas.openxmlformats.org/officeDocument/2006/relationships/oleObject" Target="../embeddings/Microsoft_Word_97_-_2003_Document11.doc"/><Relationship Id="rId7" Type="http://schemas.openxmlformats.org/officeDocument/2006/relationships/oleObject" Target="../embeddings/Microsoft_Word_97_-_2003_Document13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.wmf"/><Relationship Id="rId5" Type="http://schemas.openxmlformats.org/officeDocument/2006/relationships/oleObject" Target="../embeddings/Microsoft_Word_97_-_2003_Document12.doc"/><Relationship Id="rId4" Type="http://schemas.openxmlformats.org/officeDocument/2006/relationships/image" Target="../media/image7.wmf"/><Relationship Id="rId9" Type="http://schemas.openxmlformats.org/officeDocument/2006/relationships/image" Target="../media/image9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5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6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7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7" Type="http://schemas.openxmlformats.org/officeDocument/2006/relationships/oleObject" Target="../embeddings/Microsoft_Word_97_-_2003_Document4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Microsoft_Word_97_-_2003_Document3.doc"/><Relationship Id="rId4" Type="http://schemas.openxmlformats.org/officeDocument/2006/relationships/image" Target="../media/image5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8.doc"/><Relationship Id="rId3" Type="http://schemas.openxmlformats.org/officeDocument/2006/relationships/oleObject" Target="../embeddings/Microsoft_Word_97_-_2003_Document5.doc"/><Relationship Id="rId7" Type="http://schemas.openxmlformats.org/officeDocument/2006/relationships/oleObject" Target="../embeddings/Microsoft_Word_97_-_2003_Document7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Microsoft_Word_97_-_2003_Document6.doc"/><Relationship Id="rId4" Type="http://schemas.openxmlformats.org/officeDocument/2006/relationships/image" Target="../media/image7.wmf"/><Relationship Id="rId9" Type="http://schemas.openxmlformats.org/officeDocument/2006/relationships/image" Target="../media/image9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0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5.bin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6.bin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9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C68A3B-0E05-48FD-A24D-808D8DCF389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CA" altLang="en-US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rgbClr val="FFFF99"/>
                </a:solidFill>
              </a:rPr>
              <a:t>Chapter 4 - Consumer Choice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People can’t have everything; their choices are always limited by factors such as time and money.  In this chapter we will cover: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4.1 The budget constraint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4.2 Shifts in the budget constraint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4.3 Maximizing Utility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4.4 Minimizing Expenditure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4.5 Revealed Preferences</a:t>
            </a:r>
          </a:p>
          <a:p>
            <a:pPr eaLnBrk="1" hangingPunct="1">
              <a:lnSpc>
                <a:spcPct val="90000"/>
              </a:lnSpc>
            </a:pPr>
            <a:endParaRPr lang="en-US" altLang="en-US" sz="3200" smtClean="0"/>
          </a:p>
          <a:p>
            <a:pPr lvl="4" eaLnBrk="1" hangingPunct="1">
              <a:lnSpc>
                <a:spcPct val="90000"/>
              </a:lnSpc>
            </a:pPr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B87A94-F95C-4AD0-B3C6-F46EE6EF2A2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CA" altLang="en-US" sz="1400"/>
          </a:p>
        </p:txBody>
      </p:sp>
      <p:sp>
        <p:nvSpPr>
          <p:cNvPr id="16387" name="Line 2"/>
          <p:cNvSpPr>
            <a:spLocks noChangeShapeType="1"/>
          </p:cNvSpPr>
          <p:nvPr/>
        </p:nvSpPr>
        <p:spPr bwMode="auto">
          <a:xfrm>
            <a:off x="1066800" y="6477000"/>
            <a:ext cx="655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88" name="Line 3"/>
          <p:cNvSpPr>
            <a:spLocks noChangeShapeType="1"/>
          </p:cNvSpPr>
          <p:nvPr/>
        </p:nvSpPr>
        <p:spPr bwMode="auto">
          <a:xfrm flipV="1">
            <a:off x="1066800" y="11430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6324600" y="5486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  </a:t>
            </a:r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517525" y="10318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7620000" y="6400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762000" y="3048000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    </a:t>
            </a:r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0" y="396240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    5</a:t>
            </a:r>
          </a:p>
        </p:txBody>
      </p:sp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0585450" y="4402138"/>
          <a:ext cx="8856663" cy="247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Document" r:id="rId3" imgW="5474208" imgH="1528572" progId="Word.Document.8">
                  <p:embed/>
                </p:oleObj>
              </mc:Choice>
              <mc:Fallback>
                <p:oleObj name="Document" r:id="rId3" imgW="5474208" imgH="1528572" progId="Word.Document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5450" y="4402138"/>
                        <a:ext cx="8856663" cy="247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143000" y="2590800"/>
            <a:ext cx="11461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 = $10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$1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Y</a:t>
            </a:r>
            <a:r>
              <a:rPr lang="en-GB" altLang="en-US" sz="2400" b="1">
                <a:latin typeface="Times New Roman" panose="02020603050405020304" pitchFamily="18" charset="0"/>
              </a:rPr>
              <a:t> = $3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1143000" y="4191000"/>
            <a:ext cx="533400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4572000" y="4953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3429000" y="4413250"/>
            <a:ext cx="3354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</a:t>
            </a:r>
            <a:r>
              <a:rPr lang="en-GB" altLang="en-US" sz="2400" b="1">
                <a:latin typeface="Tahoma" panose="020B0604030504040204" pitchFamily="34" charset="0"/>
              </a:rPr>
              <a:t>=5-1/2x; 10=2y+x</a:t>
            </a:r>
          </a:p>
        </p:txBody>
      </p:sp>
      <p:sp>
        <p:nvSpPr>
          <p:cNvPr id="137231" name="Text Box 15"/>
          <p:cNvSpPr txBox="1">
            <a:spLocks noChangeArrowheads="1"/>
          </p:cNvSpPr>
          <p:nvPr/>
        </p:nvSpPr>
        <p:spPr bwMode="auto">
          <a:xfrm>
            <a:off x="1295400" y="5638800"/>
            <a:ext cx="237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ahoma" panose="020B0604030504040204" pitchFamily="34" charset="0"/>
              </a:rPr>
              <a:t>y = 3.33 - x/3</a:t>
            </a:r>
          </a:p>
        </p:txBody>
      </p:sp>
      <p:sp>
        <p:nvSpPr>
          <p:cNvPr id="137232" name="Line 16"/>
          <p:cNvSpPr>
            <a:spLocks noChangeShapeType="1"/>
          </p:cNvSpPr>
          <p:nvPr/>
        </p:nvSpPr>
        <p:spPr bwMode="auto">
          <a:xfrm flipH="1" flipV="1">
            <a:off x="1143000" y="5029200"/>
            <a:ext cx="52578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7233" name="Line 17"/>
          <p:cNvSpPr>
            <a:spLocks noChangeShapeType="1"/>
          </p:cNvSpPr>
          <p:nvPr/>
        </p:nvSpPr>
        <p:spPr bwMode="auto">
          <a:xfrm flipV="1">
            <a:off x="1905000" y="52578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81000" y="4953000"/>
            <a:ext cx="717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3.33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6324600" y="6096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37236" name="Text Box 20"/>
          <p:cNvSpPr txBox="1">
            <a:spLocks noChangeArrowheads="1"/>
          </p:cNvSpPr>
          <p:nvPr/>
        </p:nvSpPr>
        <p:spPr bwMode="auto">
          <a:xfrm>
            <a:off x="2590800" y="914400"/>
            <a:ext cx="617220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If the price of Y rises, the budget line gets flatter and the vertical intercept shifts down (as seen here)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If the price of Y falls, the budget line gets </a:t>
            </a:r>
            <a:r>
              <a:rPr lang="en-US" altLang="en-US" sz="2800" i="1">
                <a:latin typeface="Tahoma" panose="020B0604030504040204" pitchFamily="34" charset="0"/>
              </a:rPr>
              <a:t>steeper </a:t>
            </a:r>
            <a:r>
              <a:rPr lang="en-US" altLang="en-US" sz="2800">
                <a:latin typeface="Tahoma" panose="020B0604030504040204" pitchFamily="34" charset="0"/>
              </a:rPr>
              <a:t>and the vertical intercept </a:t>
            </a:r>
            <a:r>
              <a:rPr lang="en-US" altLang="en-US" sz="2800" i="1">
                <a:latin typeface="Tahoma" panose="020B0604030504040204" pitchFamily="34" charset="0"/>
              </a:rPr>
              <a:t>shifts up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pic>
        <p:nvPicPr>
          <p:cNvPr id="137237" name="Picture 21" descr="SY01265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066800"/>
            <a:ext cx="1793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38" name="Picture 22" descr="SY01265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667000"/>
            <a:ext cx="1793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1981200" y="127000"/>
            <a:ext cx="47609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u="sng">
                <a:latin typeface="Tahoma" panose="020B0604030504040204" pitchFamily="34" charset="0"/>
              </a:rPr>
              <a:t>Rotation of a Budget Line</a:t>
            </a:r>
            <a:endParaRPr lang="en-US" altLang="en-US" sz="3200" u="sng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37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7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7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7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31" grpId="0"/>
      <p:bldP spid="137232" grpId="0" animBg="1"/>
      <p:bldP spid="1372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9D2515-C9A1-483F-939E-22CACBDAADC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CA" alt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685800"/>
          </a:xfrm>
        </p:spPr>
        <p:txBody>
          <a:bodyPr/>
          <a:lstStyle/>
          <a:p>
            <a:pPr algn="ctr" eaLnBrk="1" hangingPunct="1"/>
            <a:r>
              <a:rPr lang="en-US" altLang="en-US" b="1" u="sng" smtClean="0"/>
              <a:t>4.3 Maximizing Utility Subject to a Budget Constraint</a:t>
            </a:r>
            <a:endParaRPr lang="en-CA" altLang="en-US" b="1" u="sng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Consumers cannot have everything; they can only purchase what their budget will allow</a:t>
            </a:r>
          </a:p>
          <a:p>
            <a:pPr eaLnBrk="1" hangingPunct="1"/>
            <a:r>
              <a:rPr lang="en-US" altLang="en-US" smtClean="0"/>
              <a:t>A consumer’s budget will allow for many different bundles of goods</a:t>
            </a:r>
          </a:p>
          <a:p>
            <a:pPr lvl="1" eaLnBrk="1" hangingPunct="1"/>
            <a:r>
              <a:rPr lang="en-US" altLang="en-US" smtClean="0"/>
              <a:t>Each bundle will give a different utility</a:t>
            </a:r>
          </a:p>
          <a:p>
            <a:pPr lvl="1" eaLnBrk="1" hangingPunct="1"/>
            <a:r>
              <a:rPr lang="en-US" altLang="en-US" smtClean="0"/>
              <a:t>A rational consumer will purchase the bundle that maximizes their utility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433BD7-443B-4A56-9BDF-DAA17E79DAF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CA" altLang="en-US" sz="1400"/>
          </a:p>
        </p:txBody>
      </p:sp>
      <p:sp>
        <p:nvSpPr>
          <p:cNvPr id="18435" name="Line 2"/>
          <p:cNvSpPr>
            <a:spLocks noChangeShapeType="1"/>
          </p:cNvSpPr>
          <p:nvPr/>
        </p:nvSpPr>
        <p:spPr bwMode="auto">
          <a:xfrm>
            <a:off x="549275" y="6096000"/>
            <a:ext cx="586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6" name="Line 3"/>
          <p:cNvSpPr>
            <a:spLocks noChangeShapeType="1"/>
          </p:cNvSpPr>
          <p:nvPr/>
        </p:nvSpPr>
        <p:spPr bwMode="auto">
          <a:xfrm flipV="1">
            <a:off x="549275" y="7620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549275" y="2778125"/>
            <a:ext cx="320040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0" y="6508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6492875" y="5867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2530475" y="3505200"/>
            <a:ext cx="260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8441" name="Text Box 8"/>
          <p:cNvSpPr txBox="1">
            <a:spLocks noChangeArrowheads="1"/>
          </p:cNvSpPr>
          <p:nvPr/>
        </p:nvSpPr>
        <p:spPr bwMode="auto">
          <a:xfrm>
            <a:off x="2819400" y="6061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8442" name="Arc 9"/>
          <p:cNvSpPr>
            <a:spLocks/>
          </p:cNvSpPr>
          <p:nvPr/>
        </p:nvSpPr>
        <p:spPr bwMode="auto">
          <a:xfrm>
            <a:off x="1262063" y="2590800"/>
            <a:ext cx="3190875" cy="2482850"/>
          </a:xfrm>
          <a:custGeom>
            <a:avLst/>
            <a:gdLst>
              <a:gd name="T0" fmla="*/ 2147483646 w 23295"/>
              <a:gd name="T1" fmla="*/ 2147483646 h 21600"/>
              <a:gd name="T2" fmla="*/ 0 w 23295"/>
              <a:gd name="T3" fmla="*/ 2147483646 h 21600"/>
              <a:gd name="T4" fmla="*/ 2147483646 w 23295"/>
              <a:gd name="T5" fmla="*/ 0 h 21600"/>
              <a:gd name="T6" fmla="*/ 0 60000 65536"/>
              <a:gd name="T7" fmla="*/ 0 60000 65536"/>
              <a:gd name="T8" fmla="*/ 0 60000 65536"/>
              <a:gd name="T9" fmla="*/ 0 w 23295"/>
              <a:gd name="T10" fmla="*/ 0 h 21600"/>
              <a:gd name="T11" fmla="*/ 23295 w 232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95" h="21600" fill="none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</a:path>
              <a:path w="23295" h="21600" stroke="0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  <a:lnTo>
                  <a:pt x="21399" y="0"/>
                </a:lnTo>
                <a:lnTo>
                  <a:pt x="23294" y="2151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43" name="Text Box 10"/>
          <p:cNvSpPr txBox="1">
            <a:spLocks noChangeArrowheads="1"/>
          </p:cNvSpPr>
          <p:nvPr/>
        </p:nvSpPr>
        <p:spPr bwMode="auto">
          <a:xfrm>
            <a:off x="1676400" y="3708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4419600" y="4841875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609600" y="23622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28600" y="59848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1143000" y="4648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1508125" y="42672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3048000" y="3657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352800" y="3657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8451" name="WordArt 21"/>
          <p:cNvSpPr>
            <a:spLocks noChangeArrowheads="1" noChangeShapeType="1" noTextEdit="1"/>
          </p:cNvSpPr>
          <p:nvPr/>
        </p:nvSpPr>
        <p:spPr bwMode="auto">
          <a:xfrm>
            <a:off x="1752600" y="152400"/>
            <a:ext cx="54102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Maximizing Utility</a:t>
            </a:r>
          </a:p>
        </p:txBody>
      </p:sp>
      <p:sp>
        <p:nvSpPr>
          <p:cNvPr id="18452" name="Arc 22"/>
          <p:cNvSpPr>
            <a:spLocks/>
          </p:cNvSpPr>
          <p:nvPr/>
        </p:nvSpPr>
        <p:spPr bwMode="auto">
          <a:xfrm>
            <a:off x="990600" y="3048000"/>
            <a:ext cx="3190875" cy="2482850"/>
          </a:xfrm>
          <a:custGeom>
            <a:avLst/>
            <a:gdLst>
              <a:gd name="T0" fmla="*/ 2147483646 w 23295"/>
              <a:gd name="T1" fmla="*/ 2147483646 h 21600"/>
              <a:gd name="T2" fmla="*/ 0 w 23295"/>
              <a:gd name="T3" fmla="*/ 2147483646 h 21600"/>
              <a:gd name="T4" fmla="*/ 2147483646 w 23295"/>
              <a:gd name="T5" fmla="*/ 0 h 21600"/>
              <a:gd name="T6" fmla="*/ 0 60000 65536"/>
              <a:gd name="T7" fmla="*/ 0 60000 65536"/>
              <a:gd name="T8" fmla="*/ 0 60000 65536"/>
              <a:gd name="T9" fmla="*/ 0 w 23295"/>
              <a:gd name="T10" fmla="*/ 0 h 21600"/>
              <a:gd name="T11" fmla="*/ 23295 w 232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95" h="21600" fill="none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</a:path>
              <a:path w="23295" h="21600" stroke="0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  <a:lnTo>
                  <a:pt x="21399" y="0"/>
                </a:lnTo>
                <a:lnTo>
                  <a:pt x="23294" y="2151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53" name="Text Box 23"/>
          <p:cNvSpPr txBox="1">
            <a:spLocks noChangeArrowheads="1"/>
          </p:cNvSpPr>
          <p:nvPr/>
        </p:nvSpPr>
        <p:spPr bwMode="auto">
          <a:xfrm>
            <a:off x="2895600" y="4967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8454" name="Text Box 24"/>
          <p:cNvSpPr txBox="1">
            <a:spLocks noChangeArrowheads="1"/>
          </p:cNvSpPr>
          <p:nvPr/>
        </p:nvSpPr>
        <p:spPr bwMode="auto">
          <a:xfrm>
            <a:off x="4175125" y="54102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8455" name="Text Box 25"/>
          <p:cNvSpPr txBox="1">
            <a:spLocks noChangeArrowheads="1"/>
          </p:cNvSpPr>
          <p:nvPr/>
        </p:nvSpPr>
        <p:spPr bwMode="auto">
          <a:xfrm>
            <a:off x="3200400" y="5029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8456" name="Text Box 26"/>
          <p:cNvSpPr txBox="1">
            <a:spLocks noChangeArrowheads="1"/>
          </p:cNvSpPr>
          <p:nvPr/>
        </p:nvSpPr>
        <p:spPr bwMode="auto">
          <a:xfrm>
            <a:off x="1905000" y="3581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140315" name="Text Box 27"/>
          <p:cNvSpPr txBox="1">
            <a:spLocks noChangeArrowheads="1"/>
          </p:cNvSpPr>
          <p:nvPr/>
        </p:nvSpPr>
        <p:spPr bwMode="auto">
          <a:xfrm>
            <a:off x="1600200" y="990600"/>
            <a:ext cx="75438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Point A: affordable, doesn’t maximize utility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Point B: unaffordable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Point C: affordable (with income left over) but doesn’t maximize utility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Point D: affordable, maximizes utility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15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09AA91-40BD-4167-942F-D3C6FAD70F1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CA" alt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Maximizing Utility Subject to a Budget Constraint</a:t>
            </a:r>
            <a:endParaRPr lang="en-CA" alt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733800"/>
            <a:ext cx="91440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200" smtClean="0"/>
              <a:t>Maximize utility (which depends on x and y) by choosing x and y….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smtClean="0"/>
              <a:t>Subject to the constraint that the amount you spend on X and Y must not exceed income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smtClean="0"/>
              <a:t>(Generally, people spend all their income, so </a:t>
            </a:r>
            <a:r>
              <a:rPr lang="en-US" altLang="en-US" sz="3200" u="sng" smtClean="0"/>
              <a:t>less than or equal to</a:t>
            </a:r>
            <a:r>
              <a:rPr lang="en-US" altLang="en-US" sz="3200" smtClean="0"/>
              <a:t> becomes </a:t>
            </a:r>
            <a:r>
              <a:rPr lang="en-US" altLang="en-US" sz="3200" u="sng" smtClean="0"/>
              <a:t>equal to</a:t>
            </a:r>
            <a:r>
              <a:rPr lang="en-US" altLang="en-US" sz="3200" smtClean="0"/>
              <a:t>)</a:t>
            </a:r>
          </a:p>
        </p:txBody>
      </p:sp>
      <p:graphicFrame>
        <p:nvGraphicFramePr>
          <p:cNvPr id="19461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981200" y="1371600"/>
          <a:ext cx="4495800" cy="233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4" imgW="1028254" imgH="533169" progId="Equation.3">
                  <p:embed/>
                </p:oleObj>
              </mc:Choice>
              <mc:Fallback>
                <p:oleObj name="Equation" r:id="rId4" imgW="1028254" imgH="53316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371600"/>
                        <a:ext cx="4495800" cy="2330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076834-F388-4925-84C6-3D7D4F99265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CA" alt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Maximizing Utility Subject to a Budget Constraint</a:t>
            </a:r>
            <a:endParaRPr lang="en-CA" altLang="en-US" smtClean="0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114800"/>
            <a:ext cx="9144000" cy="2743200"/>
          </a:xfrm>
        </p:spPr>
        <p:txBody>
          <a:bodyPr/>
          <a:lstStyle/>
          <a:p>
            <a:pPr eaLnBrk="1" hangingPunct="1"/>
            <a:r>
              <a:rPr lang="en-US" altLang="en-US" smtClean="0"/>
              <a:t>Exogenous variables: P</a:t>
            </a:r>
            <a:r>
              <a:rPr lang="en-US" altLang="en-US" baseline="-25000" smtClean="0"/>
              <a:t>x</a:t>
            </a:r>
            <a:r>
              <a:rPr lang="en-US" altLang="en-US" smtClean="0"/>
              <a:t>, P</a:t>
            </a:r>
            <a:r>
              <a:rPr lang="en-US" altLang="en-US" baseline="-25000" smtClean="0"/>
              <a:t>y</a:t>
            </a:r>
            <a:r>
              <a:rPr lang="en-US" altLang="en-US" smtClean="0"/>
              <a:t> and Income</a:t>
            </a:r>
          </a:p>
          <a:p>
            <a:pPr eaLnBrk="1" hangingPunct="1"/>
            <a:r>
              <a:rPr lang="en-US" altLang="en-US" smtClean="0"/>
              <a:t>Endogenous variables: x and y (chosen) and Utility (outcome)</a:t>
            </a:r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981200" y="1631950"/>
          <a:ext cx="4495800" cy="233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4" imgW="1028254" imgH="533169" progId="Equation.3">
                  <p:embed/>
                </p:oleObj>
              </mc:Choice>
              <mc:Fallback>
                <p:oleObj name="Equation" r:id="rId4" imgW="1028254" imgH="53316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631950"/>
                        <a:ext cx="4495800" cy="2330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AE7C6F-9012-4F4A-975D-7BD3D288694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CA" altLang="en-US" sz="1400"/>
          </a:p>
        </p:txBody>
      </p:sp>
      <p:sp>
        <p:nvSpPr>
          <p:cNvPr id="21507" name="Line 2"/>
          <p:cNvSpPr>
            <a:spLocks noChangeShapeType="1"/>
          </p:cNvSpPr>
          <p:nvPr/>
        </p:nvSpPr>
        <p:spPr bwMode="auto">
          <a:xfrm>
            <a:off x="549275" y="6096000"/>
            <a:ext cx="586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08" name="Line 3"/>
          <p:cNvSpPr>
            <a:spLocks noChangeShapeType="1"/>
          </p:cNvSpPr>
          <p:nvPr/>
        </p:nvSpPr>
        <p:spPr bwMode="auto">
          <a:xfrm flipV="1">
            <a:off x="549275" y="7620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09" name="Line 4"/>
          <p:cNvSpPr>
            <a:spLocks noChangeShapeType="1"/>
          </p:cNvSpPr>
          <p:nvPr/>
        </p:nvSpPr>
        <p:spPr bwMode="auto">
          <a:xfrm>
            <a:off x="549275" y="2778125"/>
            <a:ext cx="320040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0" y="650875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6492875" y="5867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2530475" y="3505200"/>
            <a:ext cx="260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1513" name="Text Box 8"/>
          <p:cNvSpPr txBox="1">
            <a:spLocks noChangeArrowheads="1"/>
          </p:cNvSpPr>
          <p:nvPr/>
        </p:nvSpPr>
        <p:spPr bwMode="auto">
          <a:xfrm>
            <a:off x="2819400" y="6061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1514" name="Arc 9"/>
          <p:cNvSpPr>
            <a:spLocks/>
          </p:cNvSpPr>
          <p:nvPr/>
        </p:nvSpPr>
        <p:spPr bwMode="auto">
          <a:xfrm>
            <a:off x="1262063" y="2590800"/>
            <a:ext cx="3190875" cy="2482850"/>
          </a:xfrm>
          <a:custGeom>
            <a:avLst/>
            <a:gdLst>
              <a:gd name="T0" fmla="*/ 2147483646 w 23295"/>
              <a:gd name="T1" fmla="*/ 2147483646 h 21600"/>
              <a:gd name="T2" fmla="*/ 0 w 23295"/>
              <a:gd name="T3" fmla="*/ 2147483646 h 21600"/>
              <a:gd name="T4" fmla="*/ 2147483646 w 23295"/>
              <a:gd name="T5" fmla="*/ 0 h 21600"/>
              <a:gd name="T6" fmla="*/ 0 60000 65536"/>
              <a:gd name="T7" fmla="*/ 0 60000 65536"/>
              <a:gd name="T8" fmla="*/ 0 60000 65536"/>
              <a:gd name="T9" fmla="*/ 0 w 23295"/>
              <a:gd name="T10" fmla="*/ 0 h 21600"/>
              <a:gd name="T11" fmla="*/ 23295 w 232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95" h="21600" fill="none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</a:path>
              <a:path w="23295" h="21600" stroke="0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  <a:lnTo>
                  <a:pt x="21399" y="0"/>
                </a:lnTo>
                <a:lnTo>
                  <a:pt x="23294" y="2151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15" name="Text Box 10"/>
          <p:cNvSpPr txBox="1">
            <a:spLocks noChangeArrowheads="1"/>
          </p:cNvSpPr>
          <p:nvPr/>
        </p:nvSpPr>
        <p:spPr bwMode="auto">
          <a:xfrm>
            <a:off x="1676400" y="3708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516" name="Text Box 11"/>
          <p:cNvSpPr txBox="1">
            <a:spLocks noChangeArrowheads="1"/>
          </p:cNvSpPr>
          <p:nvPr/>
        </p:nvSpPr>
        <p:spPr bwMode="auto">
          <a:xfrm>
            <a:off x="4419600" y="4841875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1517" name="Text Box 12"/>
          <p:cNvSpPr txBox="1">
            <a:spLocks noChangeArrowheads="1"/>
          </p:cNvSpPr>
          <p:nvPr/>
        </p:nvSpPr>
        <p:spPr bwMode="auto">
          <a:xfrm>
            <a:off x="609600" y="2362200"/>
            <a:ext cx="160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BL=5-1/2E</a:t>
            </a:r>
          </a:p>
        </p:txBody>
      </p:sp>
      <p:sp>
        <p:nvSpPr>
          <p:cNvPr id="21518" name="Text Box 13"/>
          <p:cNvSpPr txBox="1">
            <a:spLocks noChangeArrowheads="1"/>
          </p:cNvSpPr>
          <p:nvPr/>
        </p:nvSpPr>
        <p:spPr bwMode="auto">
          <a:xfrm>
            <a:off x="228600" y="59848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1519" name="Text Box 14"/>
          <p:cNvSpPr txBox="1">
            <a:spLocks noChangeArrowheads="1"/>
          </p:cNvSpPr>
          <p:nvPr/>
        </p:nvSpPr>
        <p:spPr bwMode="auto">
          <a:xfrm>
            <a:off x="1143000" y="4648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21520" name="Text Box 15"/>
          <p:cNvSpPr txBox="1">
            <a:spLocks noChangeArrowheads="1"/>
          </p:cNvSpPr>
          <p:nvPr/>
        </p:nvSpPr>
        <p:spPr bwMode="auto">
          <a:xfrm>
            <a:off x="1508125" y="42672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521" name="WordArt 18"/>
          <p:cNvSpPr>
            <a:spLocks noChangeArrowheads="1" noChangeShapeType="1" noTextEdit="1"/>
          </p:cNvSpPr>
          <p:nvPr/>
        </p:nvSpPr>
        <p:spPr bwMode="auto">
          <a:xfrm>
            <a:off x="1752600" y="152400"/>
            <a:ext cx="54102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Maximizing Utility</a:t>
            </a:r>
          </a:p>
        </p:txBody>
      </p:sp>
      <p:sp>
        <p:nvSpPr>
          <p:cNvPr id="21522" name="Arc 19"/>
          <p:cNvSpPr>
            <a:spLocks/>
          </p:cNvSpPr>
          <p:nvPr/>
        </p:nvSpPr>
        <p:spPr bwMode="auto">
          <a:xfrm>
            <a:off x="990600" y="3048000"/>
            <a:ext cx="3190875" cy="2482850"/>
          </a:xfrm>
          <a:custGeom>
            <a:avLst/>
            <a:gdLst>
              <a:gd name="T0" fmla="*/ 2147483646 w 23295"/>
              <a:gd name="T1" fmla="*/ 2147483646 h 21600"/>
              <a:gd name="T2" fmla="*/ 0 w 23295"/>
              <a:gd name="T3" fmla="*/ 2147483646 h 21600"/>
              <a:gd name="T4" fmla="*/ 2147483646 w 23295"/>
              <a:gd name="T5" fmla="*/ 0 h 21600"/>
              <a:gd name="T6" fmla="*/ 0 60000 65536"/>
              <a:gd name="T7" fmla="*/ 0 60000 65536"/>
              <a:gd name="T8" fmla="*/ 0 60000 65536"/>
              <a:gd name="T9" fmla="*/ 0 w 23295"/>
              <a:gd name="T10" fmla="*/ 0 h 21600"/>
              <a:gd name="T11" fmla="*/ 23295 w 232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95" h="21600" fill="none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</a:path>
              <a:path w="23295" h="21600" stroke="0" extrusionOk="0">
                <a:moveTo>
                  <a:pt x="23294" y="21516"/>
                </a:moveTo>
                <a:cubicBezTo>
                  <a:pt x="22664" y="21572"/>
                  <a:pt x="22031" y="21599"/>
                  <a:pt x="21399" y="21600"/>
                </a:cubicBezTo>
                <a:cubicBezTo>
                  <a:pt x="10606" y="21600"/>
                  <a:pt x="1470" y="13634"/>
                  <a:pt x="0" y="2942"/>
                </a:cubicBezTo>
                <a:lnTo>
                  <a:pt x="21399" y="0"/>
                </a:lnTo>
                <a:lnTo>
                  <a:pt x="23294" y="2151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2895600" y="4967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4175125" y="54102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1525" name="Text Box 22"/>
          <p:cNvSpPr txBox="1">
            <a:spLocks noChangeArrowheads="1"/>
          </p:cNvSpPr>
          <p:nvPr/>
        </p:nvSpPr>
        <p:spPr bwMode="auto">
          <a:xfrm>
            <a:off x="3200400" y="5029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1526" name="Text Box 23"/>
          <p:cNvSpPr txBox="1">
            <a:spLocks noChangeArrowheads="1"/>
          </p:cNvSpPr>
          <p:nvPr/>
        </p:nvSpPr>
        <p:spPr bwMode="auto">
          <a:xfrm>
            <a:off x="1752600" y="3429000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D: M=3, E=4</a:t>
            </a:r>
          </a:p>
        </p:txBody>
      </p:sp>
      <p:sp>
        <p:nvSpPr>
          <p:cNvPr id="143384" name="Text Box 24"/>
          <p:cNvSpPr txBox="1">
            <a:spLocks noChangeArrowheads="1"/>
          </p:cNvSpPr>
          <p:nvPr/>
        </p:nvSpPr>
        <p:spPr bwMode="auto">
          <a:xfrm>
            <a:off x="1600200" y="990600"/>
            <a:ext cx="7543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Max U(exercise, movie)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given P</a:t>
            </a:r>
            <a:r>
              <a:rPr lang="en-US" altLang="en-US" sz="2800" baseline="-25000">
                <a:latin typeface="Tahoma" panose="020B0604030504040204" pitchFamily="34" charset="0"/>
              </a:rPr>
              <a:t>exercise</a:t>
            </a:r>
            <a:r>
              <a:rPr lang="en-US" altLang="en-US" sz="2800">
                <a:latin typeface="Tahoma" panose="020B0604030504040204" pitchFamily="34" charset="0"/>
              </a:rPr>
              <a:t>=$10 P</a:t>
            </a:r>
            <a:r>
              <a:rPr lang="en-US" altLang="en-US" sz="2800" baseline="-25000">
                <a:latin typeface="Tahoma" panose="020B0604030504040204" pitchFamily="34" charset="0"/>
              </a:rPr>
              <a:t>movie</a:t>
            </a:r>
            <a:r>
              <a:rPr lang="en-US" altLang="en-US" sz="2800">
                <a:latin typeface="Tahoma" panose="020B0604030504040204" pitchFamily="34" charset="0"/>
              </a:rPr>
              <a:t>=$20, Income=$100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(s.t. P</a:t>
            </a:r>
            <a:r>
              <a:rPr lang="en-US" altLang="en-US" sz="2800" baseline="-25000">
                <a:latin typeface="Tahoma" panose="020B0604030504040204" pitchFamily="34" charset="0"/>
              </a:rPr>
              <a:t>e</a:t>
            </a:r>
            <a:r>
              <a:rPr lang="en-US" altLang="en-US" sz="2800">
                <a:latin typeface="Tahoma" panose="020B0604030504040204" pitchFamily="34" charset="0"/>
              </a:rPr>
              <a:t>e+P</a:t>
            </a:r>
            <a:r>
              <a:rPr lang="en-US" altLang="en-US" sz="2800" baseline="-25000">
                <a:latin typeface="Tahoma" panose="020B0604030504040204" pitchFamily="34" charset="0"/>
              </a:rPr>
              <a:t>m</a:t>
            </a:r>
            <a:r>
              <a:rPr lang="en-US" altLang="en-US" sz="2800">
                <a:latin typeface="Tahoma" panose="020B0604030504040204" pitchFamily="34" charset="0"/>
              </a:rPr>
              <a:t>M=$100)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1528" name="Text Box 25"/>
          <p:cNvSpPr txBox="1">
            <a:spLocks noChangeArrowheads="1"/>
          </p:cNvSpPr>
          <p:nvPr/>
        </p:nvSpPr>
        <p:spPr bwMode="auto">
          <a:xfrm>
            <a:off x="152400" y="2514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21529" name="Text Box 26"/>
          <p:cNvSpPr txBox="1">
            <a:spLocks noChangeArrowheads="1"/>
          </p:cNvSpPr>
          <p:nvPr/>
        </p:nvSpPr>
        <p:spPr bwMode="auto">
          <a:xfrm>
            <a:off x="3429000" y="60960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1530" name="Text Box 27"/>
          <p:cNvSpPr txBox="1">
            <a:spLocks noChangeArrowheads="1"/>
          </p:cNvSpPr>
          <p:nvPr/>
        </p:nvSpPr>
        <p:spPr bwMode="auto">
          <a:xfrm>
            <a:off x="1676400" y="6172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1531" name="Text Box 28"/>
          <p:cNvSpPr txBox="1">
            <a:spLocks noChangeArrowheads="1"/>
          </p:cNvSpPr>
          <p:nvPr/>
        </p:nvSpPr>
        <p:spPr bwMode="auto">
          <a:xfrm>
            <a:off x="128588" y="3810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43389" name="WordArt 29" descr="White marble"/>
          <p:cNvSpPr>
            <a:spLocks noChangeArrowheads="1" noChangeShapeType="1" noTextEdit="1"/>
          </p:cNvSpPr>
          <p:nvPr/>
        </p:nvSpPr>
        <p:spPr bwMode="auto">
          <a:xfrm>
            <a:off x="5029200" y="2438400"/>
            <a:ext cx="3705225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Utility is always</a:t>
            </a:r>
          </a:p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maximized at the</a:t>
            </a:r>
          </a:p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tangent to the </a:t>
            </a:r>
          </a:p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 panose="020B0A04020102020204" pitchFamily="34" charset="0"/>
              </a:rPr>
              <a:t>indifference curve</a:t>
            </a:r>
            <a:endParaRPr lang="en-CA" sz="3600" kern="1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Arial Black" panose="020B0A04020102020204" pitchFamily="34" charset="0"/>
            </a:endParaRPr>
          </a:p>
        </p:txBody>
      </p:sp>
      <p:sp>
        <p:nvSpPr>
          <p:cNvPr id="143390" name="Line 30"/>
          <p:cNvSpPr>
            <a:spLocks noChangeShapeType="1"/>
          </p:cNvSpPr>
          <p:nvPr/>
        </p:nvSpPr>
        <p:spPr bwMode="auto">
          <a:xfrm flipH="1">
            <a:off x="1981200" y="3810000"/>
            <a:ext cx="3048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4" grpId="0" autoUpdateAnimBg="0"/>
      <p:bldP spid="143389" grpId="0" animBg="1"/>
      <p:bldP spid="14339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371438-EFB0-4A1F-A45E-EA57892D7BE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CA" alt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Tangency</a:t>
            </a:r>
            <a:endParaRPr lang="en-CA" altLang="en-US" smtClean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1275" y="1422400"/>
          <a:ext cx="9059863" cy="490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4" imgW="2628900" imgH="1422400" progId="Equation.3">
                  <p:embed/>
                </p:oleObj>
              </mc:Choice>
              <mc:Fallback>
                <p:oleObj name="Equation" r:id="rId4" imgW="2628900" imgH="142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" y="1422400"/>
                        <a:ext cx="9059863" cy="4902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83BD9E-E588-41F8-9203-FA30EB9A906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CA" alt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Interior Optimum</a:t>
            </a:r>
            <a:endParaRPr lang="en-CA" altLang="en-US" smtClean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A basket is an </a:t>
            </a:r>
            <a:r>
              <a:rPr lang="en-US" altLang="en-US" sz="3200" b="1" smtClean="0"/>
              <a:t>INTERIOR OPTIMUM</a:t>
            </a:r>
            <a:r>
              <a:rPr lang="en-US" altLang="en-US" sz="3200" b="1" i="1" smtClean="0"/>
              <a:t> </a:t>
            </a:r>
            <a:r>
              <a:rPr lang="en-US" altLang="en-US" sz="3200" smtClean="0"/>
              <a:t>if positive amounts of all goods are purchased and the indifference curve is tangent to the budget line</a:t>
            </a:r>
          </a:p>
          <a:p>
            <a:pPr eaLnBrk="1" hangingPunct="1"/>
            <a:r>
              <a:rPr lang="en-US" altLang="en-US" sz="3200" smtClean="0"/>
              <a:t>Note for more than 2 goods:</a:t>
            </a:r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47800" y="4191000"/>
          <a:ext cx="6172200" cy="211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4" imgW="1371600" imgH="469900" progId="Equation.3">
                  <p:embed/>
                </p:oleObj>
              </mc:Choice>
              <mc:Fallback>
                <p:oleObj name="Equation" r:id="rId4" imgW="13716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91000"/>
                        <a:ext cx="6172200" cy="21129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AC0650-5FB8-48A7-BE65-55B8629312C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CA" alt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Optimization Steps</a:t>
            </a:r>
            <a:endParaRPr lang="en-CA" altLang="en-US" smtClean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8915400" cy="57150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altLang="en-US" smtClean="0"/>
              <a:t>Derive the BUDGET LINE</a:t>
            </a:r>
          </a:p>
          <a:p>
            <a:pPr marL="609600" indent="-609600" eaLnBrk="1" hangingPunct="1">
              <a:buFontTx/>
              <a:buNone/>
            </a:pPr>
            <a:endParaRPr lang="en-US" altLang="en-US" smtClean="0"/>
          </a:p>
          <a:p>
            <a:pPr marL="609600" indent="-609600" eaLnBrk="1" hangingPunct="1">
              <a:buFontTx/>
              <a:buNone/>
            </a:pPr>
            <a:r>
              <a:rPr lang="en-US" altLang="en-US" smtClean="0"/>
              <a:t>2) Calculate the point of tangency</a:t>
            </a:r>
          </a:p>
          <a:p>
            <a:pPr marL="609600" indent="-609600" eaLnBrk="1" hangingPunct="1">
              <a:buFontTx/>
              <a:buNone/>
            </a:pPr>
            <a:endParaRPr lang="en-US" altLang="en-US" smtClean="0"/>
          </a:p>
          <a:p>
            <a:pPr marL="609600" indent="-609600" eaLnBrk="1" hangingPunct="1">
              <a:buFontTx/>
              <a:buNone/>
            </a:pPr>
            <a:r>
              <a:rPr lang="en-US" altLang="en-US" smtClean="0"/>
              <a:t>3) Use (1) and (2) to solve for the maximizing point</a:t>
            </a:r>
          </a:p>
          <a:p>
            <a:pPr marL="609600" indent="-609600" eaLnBrk="1" hangingPunct="1">
              <a:buFontTx/>
              <a:buNone/>
            </a:pPr>
            <a:endParaRPr lang="en-US" altLang="en-US" smtClean="0"/>
          </a:p>
          <a:p>
            <a:pPr marL="609600" indent="-609600" eaLnBrk="1" hangingPunct="1">
              <a:buFontTx/>
              <a:buNone/>
            </a:pPr>
            <a:r>
              <a:rPr lang="en-US" altLang="en-US" smtClean="0"/>
              <a:t>4) Find the Optimum (if possible) and conclude.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bldLvl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B95178-4909-4690-836E-BA5D40AA4E2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CA" alt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6858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Maximization Example</a:t>
            </a:r>
            <a:endParaRPr lang="en-CA" altLang="en-US" smtClean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 smtClean="0"/>
              <a:t>Vincent </a:t>
            </a:r>
            <a:r>
              <a:rPr lang="en-US" altLang="en-US" dirty="0" smtClean="0"/>
              <a:t>enjoys </a:t>
            </a:r>
            <a:r>
              <a:rPr lang="en-US" altLang="en-US" dirty="0" smtClean="0"/>
              <a:t>two things: skittles (s) and bubble gum (b).   </a:t>
            </a:r>
            <a:endParaRPr lang="en-US" altLang="en-US" dirty="0" smtClean="0"/>
          </a:p>
          <a:p>
            <a:pPr marL="0" indent="0" eaLnBrk="1" hangingPunct="1">
              <a:buFontTx/>
              <a:buNone/>
            </a:pPr>
            <a:endParaRPr lang="en-US" altLang="en-US" dirty="0" smtClean="0"/>
          </a:p>
          <a:p>
            <a:pPr marL="0" indent="0" eaLnBrk="1" hangingPunct="1">
              <a:buFontTx/>
              <a:buNone/>
            </a:pPr>
            <a:r>
              <a:rPr lang="en-US" altLang="en-US" dirty="0" smtClean="0"/>
              <a:t>MU</a:t>
            </a:r>
            <a:r>
              <a:rPr lang="en-US" altLang="en-US" baseline="-25000" dirty="0" smtClean="0"/>
              <a:t>s</a:t>
            </a:r>
            <a:r>
              <a:rPr lang="en-US" altLang="en-US" dirty="0" smtClean="0"/>
              <a:t>=2b </a:t>
            </a:r>
            <a:r>
              <a:rPr lang="en-US" altLang="en-US" dirty="0" smtClean="0"/>
              <a:t>and </a:t>
            </a:r>
            <a:r>
              <a:rPr lang="en-US" altLang="en-US" dirty="0" err="1" smtClean="0"/>
              <a:t>MU</a:t>
            </a:r>
            <a:r>
              <a:rPr lang="en-US" altLang="en-US" baseline="-25000" dirty="0" err="1" smtClean="0"/>
              <a:t>b</a:t>
            </a:r>
            <a:r>
              <a:rPr lang="en-US" altLang="en-US" dirty="0" smtClean="0"/>
              <a:t>=3s.  </a:t>
            </a:r>
            <a:endParaRPr lang="en-US" altLang="en-US" dirty="0" smtClean="0"/>
          </a:p>
          <a:p>
            <a:pPr marL="0" indent="0" eaLnBrk="1" hangingPunct="1">
              <a:buFontTx/>
              <a:buNone/>
            </a:pPr>
            <a:r>
              <a:rPr lang="en-US" altLang="en-US" dirty="0" smtClean="0"/>
              <a:t>A </a:t>
            </a:r>
            <a:r>
              <a:rPr lang="en-US" altLang="en-US" dirty="0" smtClean="0"/>
              <a:t>pack of skittles costs $2 while bubble gum costs $1.</a:t>
            </a:r>
          </a:p>
          <a:p>
            <a:pPr marL="0" indent="0" eaLnBrk="1" hangingPunct="1">
              <a:buFontTx/>
              <a:buNone/>
            </a:pPr>
            <a:endParaRPr lang="en-US" altLang="en-US" dirty="0" smtClean="0"/>
          </a:p>
          <a:p>
            <a:pPr marL="0" indent="0" eaLnBrk="1" hangingPunct="1">
              <a:buFontTx/>
              <a:buNone/>
            </a:pPr>
            <a:r>
              <a:rPr lang="en-US" altLang="en-US" dirty="0" smtClean="0"/>
              <a:t>If Fingers has $20, what should he to do maximize his utility?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D65834-5589-4B68-A91F-9C25603AA7B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CA" altLang="en-US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 smtClean="0">
                <a:solidFill>
                  <a:schemeClr val="tx1"/>
                </a:solidFill>
              </a:rPr>
              <a:t>4.1 The Budget Constraint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If an individual only consumes  2 goods or services (x and y), their consumption is affected by 3 </a:t>
            </a:r>
            <a:r>
              <a:rPr lang="en-US" altLang="en-US" sz="4000" i="1" smtClean="0"/>
              <a:t>exogenous</a:t>
            </a:r>
            <a:r>
              <a:rPr lang="en-US" altLang="en-US" sz="4000" smtClean="0"/>
              <a:t> variables:</a:t>
            </a:r>
          </a:p>
          <a:p>
            <a:pPr lvl="1" eaLnBrk="1" hangingPunct="1"/>
            <a:r>
              <a:rPr lang="en-US" altLang="en-US" sz="4000" smtClean="0"/>
              <a:t>The price of x</a:t>
            </a:r>
          </a:p>
          <a:p>
            <a:pPr lvl="1" eaLnBrk="1" hangingPunct="1"/>
            <a:r>
              <a:rPr lang="en-US" altLang="en-US" sz="4000" smtClean="0"/>
              <a:t>The price of y</a:t>
            </a:r>
          </a:p>
          <a:p>
            <a:pPr lvl="1" eaLnBrk="1" hangingPunct="1"/>
            <a:r>
              <a:rPr lang="en-US" altLang="en-US" sz="4000" smtClean="0"/>
              <a:t>Income</a:t>
            </a:r>
          </a:p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7FBA57-9130-4432-8A09-163501B801E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CA" alt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Optimization Steps</a:t>
            </a:r>
            <a:endParaRPr lang="en-CA" altLang="en-US" smtClean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altLang="en-US" sz="4000" smtClean="0"/>
              <a:t>P</a:t>
            </a:r>
            <a:r>
              <a:rPr lang="en-US" altLang="en-US" sz="4000" baseline="-25000" smtClean="0"/>
              <a:t>s</a:t>
            </a:r>
            <a:r>
              <a:rPr lang="en-US" altLang="en-US" sz="4000" smtClean="0"/>
              <a:t>S+P</a:t>
            </a:r>
            <a:r>
              <a:rPr lang="en-US" altLang="en-US" sz="4000" baseline="-25000" smtClean="0"/>
              <a:t>b</a:t>
            </a:r>
            <a:r>
              <a:rPr lang="en-US" altLang="en-US" sz="4000" smtClean="0"/>
              <a:t>B=I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2S+B=20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2) MU</a:t>
            </a:r>
            <a:r>
              <a:rPr lang="en-US" altLang="en-US" sz="4000" baseline="-25000" smtClean="0"/>
              <a:t>s</a:t>
            </a:r>
            <a:r>
              <a:rPr lang="en-US" altLang="en-US" sz="4000" smtClean="0"/>
              <a:t>/MU</a:t>
            </a:r>
            <a:r>
              <a:rPr lang="en-US" altLang="en-US" sz="4000" baseline="-25000" smtClean="0"/>
              <a:t>b</a:t>
            </a:r>
            <a:r>
              <a:rPr lang="en-US" altLang="en-US" sz="4000" smtClean="0"/>
              <a:t>=P</a:t>
            </a:r>
            <a:r>
              <a:rPr lang="en-US" altLang="en-US" sz="4000" baseline="-25000" smtClean="0"/>
              <a:t>s</a:t>
            </a:r>
            <a:r>
              <a:rPr lang="en-US" altLang="en-US" sz="4000" smtClean="0"/>
              <a:t>/P</a:t>
            </a:r>
            <a:r>
              <a:rPr lang="en-US" altLang="en-US" sz="4000" baseline="-25000" smtClean="0"/>
              <a:t>b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baseline="-25000" smtClean="0"/>
              <a:t>	</a:t>
            </a:r>
            <a:r>
              <a:rPr lang="en-US" altLang="en-US" sz="4000" smtClean="0"/>
              <a:t>2B/3S=2/1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2B=6S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B=3S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bldLvl="3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EDC7DC-1827-45E6-B200-8CB0FE75295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CA" alt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Optimization Steps</a:t>
            </a:r>
            <a:endParaRPr lang="en-CA" altLang="en-US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AutoNum type="arabicParenR" startAt="3"/>
            </a:pPr>
            <a:r>
              <a:rPr lang="en-US" altLang="en-US" sz="4000" smtClean="0"/>
              <a:t>2S+B=20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2S+3S=20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5S=20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S=4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B=3S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B=3(4)=12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bldLvl="3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629442-F8E6-4299-AD59-F287DF44587B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CA" alt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Optimization Steps</a:t>
            </a:r>
            <a:endParaRPr lang="en-CA" altLang="en-US" smtClean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4000" dirty="0" smtClean="0"/>
              <a:t>4) </a:t>
            </a:r>
            <a:r>
              <a:rPr lang="en-US" altLang="en-US" sz="4000" dirty="0" smtClean="0"/>
              <a:t>Vincent </a:t>
            </a:r>
            <a:r>
              <a:rPr lang="en-US" altLang="en-US" sz="4000" dirty="0" smtClean="0"/>
              <a:t>buys 12 bubble gum and 4 packs of skittles in order to maximize his utility.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en-US" sz="4000" dirty="0" smtClean="0"/>
              <a:t> Optional Budget Check: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en-US" sz="4000" dirty="0" smtClean="0"/>
              <a:t>2S+B=20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en-US" sz="4000" dirty="0" smtClean="0"/>
              <a:t>2(4)+12=20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en-US" sz="4000" dirty="0" smtClean="0"/>
              <a:t>20=20</a:t>
            </a:r>
          </a:p>
          <a:p>
            <a:pPr marL="609600" indent="-609600" eaLnBrk="1" hangingPunct="1"/>
            <a:endParaRPr lang="en-US" altLang="en-US" sz="4000" dirty="0" smtClean="0"/>
          </a:p>
          <a:p>
            <a:pPr marL="609600" indent="-609600" eaLnBrk="1" hangingPunct="1">
              <a:buFontTx/>
              <a:buNone/>
            </a:pPr>
            <a:endParaRPr lang="en-US" altLang="en-US" sz="4000" dirty="0" smtClean="0"/>
          </a:p>
          <a:p>
            <a:pPr marL="609600" indent="-609600" eaLnBrk="1" hangingPunct="1">
              <a:buFontTx/>
              <a:buNone/>
            </a:pPr>
            <a:endParaRPr lang="en-US" altLang="en-US" sz="4000" dirty="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bldLvl="3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BBDE79-CC3F-4396-9B52-CA0D6773D67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CA" alt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Corner Solutions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Interior Optimums</a:t>
            </a:r>
            <a:r>
              <a:rPr lang="en-US" altLang="en-US" smtClean="0"/>
              <a:t> occur when positive amounts of both goods are consumed to maximize utility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mtClean="0"/>
              <a:t>Not everyone will maximize utility by consuming both goods:</a:t>
            </a:r>
          </a:p>
          <a:p>
            <a:pPr lvl="1" eaLnBrk="1" hangingPunct="1">
              <a:lnSpc>
                <a:spcPct val="90000"/>
              </a:lnSpc>
            </a:pPr>
            <a:r>
              <a:rPr lang="en-CA" altLang="en-US" smtClean="0"/>
              <a:t>Not everyone buys a Porsche</a:t>
            </a:r>
          </a:p>
          <a:p>
            <a:pPr lvl="1" eaLnBrk="1" hangingPunct="1">
              <a:lnSpc>
                <a:spcPct val="90000"/>
              </a:lnSpc>
            </a:pPr>
            <a:r>
              <a:rPr lang="en-CA" altLang="en-US" smtClean="0"/>
              <a:t>Not everyone values ballet shoes highly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mtClean="0"/>
              <a:t>When utility is maximized and one good is not consumed, a </a:t>
            </a:r>
            <a:r>
              <a:rPr lang="en-CA" altLang="en-US" b="1" smtClean="0"/>
              <a:t>Corner Solution</a:t>
            </a:r>
            <a:r>
              <a:rPr lang="en-CA" altLang="en-US" smtClean="0"/>
              <a:t> exists</a:t>
            </a: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z="3200" b="1" smtClean="0"/>
          </a:p>
          <a:p>
            <a:pPr lvl="4" eaLnBrk="1" hangingPunct="1">
              <a:lnSpc>
                <a:spcPct val="90000"/>
              </a:lnSpc>
            </a:pPr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066D46-69CE-4185-BEB2-8397175E1DD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CA" altLang="en-US" sz="1400"/>
          </a:p>
        </p:txBody>
      </p:sp>
      <p:sp>
        <p:nvSpPr>
          <p:cNvPr id="30723" name="Line 2"/>
          <p:cNvSpPr>
            <a:spLocks noChangeShapeType="1"/>
          </p:cNvSpPr>
          <p:nvPr/>
        </p:nvSpPr>
        <p:spPr bwMode="auto">
          <a:xfrm>
            <a:off x="549275" y="6096000"/>
            <a:ext cx="586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0724" name="Line 3"/>
          <p:cNvSpPr>
            <a:spLocks noChangeShapeType="1"/>
          </p:cNvSpPr>
          <p:nvPr/>
        </p:nvSpPr>
        <p:spPr bwMode="auto">
          <a:xfrm flipV="1">
            <a:off x="549275" y="7620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0725" name="Line 4"/>
          <p:cNvSpPr>
            <a:spLocks noChangeShapeType="1"/>
          </p:cNvSpPr>
          <p:nvPr/>
        </p:nvSpPr>
        <p:spPr bwMode="auto">
          <a:xfrm>
            <a:off x="609600" y="4648200"/>
            <a:ext cx="3140075" cy="1482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0" y="304800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Porsches</a:t>
            </a: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6492875" y="5867400"/>
            <a:ext cx="84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Food</a:t>
            </a:r>
          </a:p>
        </p:txBody>
      </p:sp>
      <p:sp>
        <p:nvSpPr>
          <p:cNvPr id="30728" name="Text Box 7"/>
          <p:cNvSpPr txBox="1">
            <a:spLocks noChangeArrowheads="1"/>
          </p:cNvSpPr>
          <p:nvPr/>
        </p:nvSpPr>
        <p:spPr bwMode="auto">
          <a:xfrm>
            <a:off x="2530475" y="3505200"/>
            <a:ext cx="260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2819400" y="6061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0730" name="Arc 9"/>
          <p:cNvSpPr>
            <a:spLocks/>
          </p:cNvSpPr>
          <p:nvPr/>
        </p:nvSpPr>
        <p:spPr bwMode="auto">
          <a:xfrm rot="2400000">
            <a:off x="1447800" y="2971800"/>
            <a:ext cx="2857500" cy="2482850"/>
          </a:xfrm>
          <a:custGeom>
            <a:avLst/>
            <a:gdLst>
              <a:gd name="T0" fmla="*/ 2147483646 w 20866"/>
              <a:gd name="T1" fmla="*/ 2147483646 h 21600"/>
              <a:gd name="T2" fmla="*/ 0 w 20866"/>
              <a:gd name="T3" fmla="*/ 2147483646 h 21600"/>
              <a:gd name="T4" fmla="*/ 2147483646 w 20866"/>
              <a:gd name="T5" fmla="*/ 0 h 21600"/>
              <a:gd name="T6" fmla="*/ 0 60000 65536"/>
              <a:gd name="T7" fmla="*/ 0 60000 65536"/>
              <a:gd name="T8" fmla="*/ 0 60000 65536"/>
              <a:gd name="T9" fmla="*/ 0 w 20866"/>
              <a:gd name="T10" fmla="*/ 0 h 21600"/>
              <a:gd name="T11" fmla="*/ 20866 w 208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66" h="21600" fill="none" extrusionOk="0">
                <a:moveTo>
                  <a:pt x="20865" y="21516"/>
                </a:moveTo>
                <a:cubicBezTo>
                  <a:pt x="20235" y="21572"/>
                  <a:pt x="19602" y="21599"/>
                  <a:pt x="18970" y="21600"/>
                </a:cubicBezTo>
                <a:cubicBezTo>
                  <a:pt x="11060" y="21600"/>
                  <a:pt x="3782" y="17276"/>
                  <a:pt x="0" y="10329"/>
                </a:cubicBezTo>
              </a:path>
              <a:path w="20866" h="21600" stroke="0" extrusionOk="0">
                <a:moveTo>
                  <a:pt x="20865" y="21516"/>
                </a:moveTo>
                <a:cubicBezTo>
                  <a:pt x="20235" y="21572"/>
                  <a:pt x="19602" y="21599"/>
                  <a:pt x="18970" y="21600"/>
                </a:cubicBezTo>
                <a:cubicBezTo>
                  <a:pt x="11060" y="21600"/>
                  <a:pt x="3782" y="17276"/>
                  <a:pt x="0" y="10329"/>
                </a:cubicBezTo>
                <a:lnTo>
                  <a:pt x="18970" y="0"/>
                </a:lnTo>
                <a:lnTo>
                  <a:pt x="20865" y="2151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438400" y="36576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609600" y="4114800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228600" y="59848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0734" name="Text Box 15"/>
          <p:cNvSpPr txBox="1">
            <a:spLocks noChangeArrowheads="1"/>
          </p:cNvSpPr>
          <p:nvPr/>
        </p:nvSpPr>
        <p:spPr bwMode="auto">
          <a:xfrm>
            <a:off x="2438400" y="51958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0735" name="Text Box 17"/>
          <p:cNvSpPr txBox="1">
            <a:spLocks noChangeArrowheads="1"/>
          </p:cNvSpPr>
          <p:nvPr/>
        </p:nvSpPr>
        <p:spPr bwMode="auto">
          <a:xfrm>
            <a:off x="3581400" y="5486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30736" name="WordArt 18"/>
          <p:cNvSpPr>
            <a:spLocks noChangeArrowheads="1" noChangeShapeType="1" noTextEdit="1"/>
          </p:cNvSpPr>
          <p:nvPr/>
        </p:nvSpPr>
        <p:spPr bwMode="auto">
          <a:xfrm>
            <a:off x="1752600" y="152400"/>
            <a:ext cx="54102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Corner Solutions</a:t>
            </a:r>
          </a:p>
        </p:txBody>
      </p:sp>
      <p:sp>
        <p:nvSpPr>
          <p:cNvPr id="30737" name="Text Box 20"/>
          <p:cNvSpPr txBox="1">
            <a:spLocks noChangeArrowheads="1"/>
          </p:cNvSpPr>
          <p:nvPr/>
        </p:nvSpPr>
        <p:spPr bwMode="auto">
          <a:xfrm>
            <a:off x="3489325" y="56530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1219200" y="36576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0739" name="Text Box 22"/>
          <p:cNvSpPr txBox="1">
            <a:spLocks noChangeArrowheads="1"/>
          </p:cNvSpPr>
          <p:nvPr/>
        </p:nvSpPr>
        <p:spPr bwMode="auto">
          <a:xfrm>
            <a:off x="2109788" y="54102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52600" name="Text Box 24"/>
          <p:cNvSpPr txBox="1">
            <a:spLocks noChangeArrowheads="1"/>
          </p:cNvSpPr>
          <p:nvPr/>
        </p:nvSpPr>
        <p:spPr bwMode="auto">
          <a:xfrm>
            <a:off x="990600" y="990600"/>
            <a:ext cx="81534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Point A consumes positive amounts of both goods, but does not maximize utility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Point B maximizes utility while consuming only 1 good.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30741" name="Arc 25"/>
          <p:cNvSpPr>
            <a:spLocks/>
          </p:cNvSpPr>
          <p:nvPr/>
        </p:nvSpPr>
        <p:spPr bwMode="auto">
          <a:xfrm rot="2400000">
            <a:off x="1981200" y="2971800"/>
            <a:ext cx="2857500" cy="2482850"/>
          </a:xfrm>
          <a:custGeom>
            <a:avLst/>
            <a:gdLst>
              <a:gd name="T0" fmla="*/ 2147483646 w 20866"/>
              <a:gd name="T1" fmla="*/ 2147483646 h 21600"/>
              <a:gd name="T2" fmla="*/ 0 w 20866"/>
              <a:gd name="T3" fmla="*/ 2147483646 h 21600"/>
              <a:gd name="T4" fmla="*/ 2147483646 w 20866"/>
              <a:gd name="T5" fmla="*/ 0 h 21600"/>
              <a:gd name="T6" fmla="*/ 0 60000 65536"/>
              <a:gd name="T7" fmla="*/ 0 60000 65536"/>
              <a:gd name="T8" fmla="*/ 0 60000 65536"/>
              <a:gd name="T9" fmla="*/ 0 w 20866"/>
              <a:gd name="T10" fmla="*/ 0 h 21600"/>
              <a:gd name="T11" fmla="*/ 20866 w 208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66" h="21600" fill="none" extrusionOk="0">
                <a:moveTo>
                  <a:pt x="20865" y="21516"/>
                </a:moveTo>
                <a:cubicBezTo>
                  <a:pt x="20235" y="21572"/>
                  <a:pt x="19602" y="21599"/>
                  <a:pt x="18970" y="21600"/>
                </a:cubicBezTo>
                <a:cubicBezTo>
                  <a:pt x="11060" y="21600"/>
                  <a:pt x="3782" y="17276"/>
                  <a:pt x="0" y="10329"/>
                </a:cubicBezTo>
              </a:path>
              <a:path w="20866" h="21600" stroke="0" extrusionOk="0">
                <a:moveTo>
                  <a:pt x="20865" y="21516"/>
                </a:moveTo>
                <a:cubicBezTo>
                  <a:pt x="20235" y="21572"/>
                  <a:pt x="19602" y="21599"/>
                  <a:pt x="18970" y="21600"/>
                </a:cubicBezTo>
                <a:cubicBezTo>
                  <a:pt x="11060" y="21600"/>
                  <a:pt x="3782" y="17276"/>
                  <a:pt x="0" y="10329"/>
                </a:cubicBezTo>
                <a:lnTo>
                  <a:pt x="18970" y="0"/>
                </a:lnTo>
                <a:lnTo>
                  <a:pt x="20865" y="2151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0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BA26F3-17CB-4997-BFE7-0DE85B84A16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CA" alt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Corner Solution Example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5800" indent="-685800" eaLnBrk="1" hangingPunct="1">
              <a:lnSpc>
                <a:spcPct val="80000"/>
              </a:lnSpc>
              <a:buFontTx/>
              <a:buAutoNum type="arabicParenR"/>
            </a:pPr>
            <a:r>
              <a:rPr lang="en-CA" altLang="en-US" smtClean="0"/>
              <a:t>Solve for equilibrium as normal using the tangency condition:</a:t>
            </a:r>
          </a:p>
          <a:p>
            <a:pPr marL="685800" indent="-685800" eaLnBrk="1" hangingPunct="1">
              <a:lnSpc>
                <a:spcPct val="80000"/>
              </a:lnSpc>
              <a:buFontTx/>
              <a:buNone/>
            </a:pPr>
            <a:endParaRPr lang="en-CA" altLang="en-US" smtClean="0"/>
          </a:p>
          <a:p>
            <a:pPr marL="685800" indent="-685800" algn="ctr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MU</a:t>
            </a:r>
            <a:r>
              <a:rPr lang="en-CA" altLang="en-US" baseline="-25000" smtClean="0"/>
              <a:t>x</a:t>
            </a:r>
            <a:r>
              <a:rPr lang="en-CA" altLang="en-US" smtClean="0"/>
              <a:t>/P</a:t>
            </a:r>
            <a:r>
              <a:rPr lang="en-CA" altLang="en-US" baseline="-25000" smtClean="0"/>
              <a:t>x</a:t>
            </a:r>
            <a:r>
              <a:rPr lang="en-CA" altLang="en-US" smtClean="0"/>
              <a:t>=MU</a:t>
            </a:r>
            <a:r>
              <a:rPr lang="en-CA" altLang="en-US" baseline="-25000" smtClean="0"/>
              <a:t>y</a:t>
            </a:r>
            <a:r>
              <a:rPr lang="en-CA" altLang="en-US" smtClean="0"/>
              <a:t>/P</a:t>
            </a:r>
            <a:r>
              <a:rPr lang="en-CA" altLang="en-US" baseline="-25000" smtClean="0"/>
              <a:t>y</a:t>
            </a:r>
            <a:endParaRPr lang="en-CA" altLang="en-US" smtClean="0"/>
          </a:p>
          <a:p>
            <a:pPr marL="685800" indent="-685800" eaLnBrk="1" hangingPunct="1">
              <a:lnSpc>
                <a:spcPct val="80000"/>
              </a:lnSpc>
              <a:buFontTx/>
              <a:buNone/>
            </a:pPr>
            <a:endParaRPr lang="en-CA" altLang="en-US" smtClean="0"/>
          </a:p>
          <a:p>
            <a:pPr marL="685800" indent="-685800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2) If either good is negative, zero of that good is consumed.  (Unless negatives are valid)</a:t>
            </a:r>
          </a:p>
          <a:p>
            <a:pPr marL="685800" indent="-685800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3) Recalculate the basket that maximizes utility (using budget constraint).</a:t>
            </a:r>
          </a:p>
          <a:p>
            <a:pPr marL="685800" indent="-685800" eaLnBrk="1" hangingPunct="1">
              <a:lnSpc>
                <a:spcPct val="80000"/>
              </a:lnSpc>
              <a:buFontTx/>
              <a:buAutoNum type="arabicParenR"/>
            </a:pPr>
            <a:endParaRPr lang="en-US" altLang="en-US" smtClean="0"/>
          </a:p>
          <a:p>
            <a:pPr marL="685800" indent="-685800" eaLnBrk="1" hangingPunct="1">
              <a:lnSpc>
                <a:spcPct val="80000"/>
              </a:lnSpc>
            </a:pPr>
            <a:endParaRPr lang="en-US" altLang="en-US" sz="3200" smtClean="0"/>
          </a:p>
          <a:p>
            <a:pPr marL="2514600" lvl="4" indent="-685800" eaLnBrk="1" hangingPunct="1">
              <a:lnSpc>
                <a:spcPct val="80000"/>
              </a:lnSpc>
            </a:pPr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52440F-3014-4BF8-813C-A27DA91E178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CA" altLang="en-US" sz="1400"/>
          </a:p>
        </p:txBody>
      </p:sp>
      <p:graphicFrame>
        <p:nvGraphicFramePr>
          <p:cNvPr id="32771" name="Object 2"/>
          <p:cNvGraphicFramePr>
            <a:graphicFrameLocks noChangeAspect="1"/>
          </p:cNvGraphicFramePr>
          <p:nvPr/>
        </p:nvGraphicFramePr>
        <p:xfrm>
          <a:off x="2127250" y="1905000"/>
          <a:ext cx="6627813" cy="257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Document" r:id="rId3" imgW="5477256" imgH="2133600" progId="Word.Document.8">
                  <p:embed/>
                </p:oleObj>
              </mc:Choice>
              <mc:Fallback>
                <p:oleObj name="Document" r:id="rId3" imgW="5477256" imgH="21336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1905000"/>
                        <a:ext cx="6627813" cy="2573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3"/>
          <p:cNvGraphicFramePr>
            <a:graphicFrameLocks noChangeAspect="1"/>
          </p:cNvGraphicFramePr>
          <p:nvPr/>
        </p:nvGraphicFramePr>
        <p:xfrm>
          <a:off x="2133600" y="4038600"/>
          <a:ext cx="5487988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Document" r:id="rId5" imgW="5486400" imgH="306324" progId="Word.Document.8">
                  <p:embed/>
                </p:oleObj>
              </mc:Choice>
              <mc:Fallback>
                <p:oleObj name="Document" r:id="rId5" imgW="5486400" imgH="30632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038600"/>
                        <a:ext cx="5487988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4"/>
          <p:cNvGraphicFramePr>
            <a:graphicFrameLocks noChangeAspect="1"/>
          </p:cNvGraphicFramePr>
          <p:nvPr/>
        </p:nvGraphicFramePr>
        <p:xfrm>
          <a:off x="4876800" y="4038600"/>
          <a:ext cx="5487988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Document" r:id="rId7" imgW="5486400" imgH="306324" progId="Word.Document.8">
                  <p:embed/>
                </p:oleObj>
              </mc:Choice>
              <mc:Fallback>
                <p:oleObj name="Document" r:id="rId7" imgW="5486400" imgH="30632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038600"/>
                        <a:ext cx="5487988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5"/>
          <p:cNvGraphicFramePr>
            <a:graphicFrameLocks noChangeAspect="1"/>
          </p:cNvGraphicFramePr>
          <p:nvPr/>
        </p:nvGraphicFramePr>
        <p:xfrm>
          <a:off x="3424238" y="4721225"/>
          <a:ext cx="571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Document" r:id="rId8" imgW="5606034" imgH="316230" progId="Word.Document.8">
                  <p:embed/>
                </p:oleObj>
              </mc:Choice>
              <mc:Fallback>
                <p:oleObj name="Document" r:id="rId8" imgW="5606034" imgH="31623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721225"/>
                        <a:ext cx="571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0" y="1600200"/>
            <a:ext cx="91440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Two goods available: Siamese Cats and Dachund Dogs: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I = $200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</a:t>
            </a:r>
            <a:r>
              <a:rPr lang="en-US" altLang="en-US" sz="3200" baseline="-25000">
                <a:latin typeface="Tahoma" panose="020B0604030504040204" pitchFamily="34" charset="0"/>
              </a:rPr>
              <a:t>c</a:t>
            </a:r>
            <a:r>
              <a:rPr lang="en-US" altLang="en-US" sz="3200">
                <a:latin typeface="Tahoma" panose="020B0604030504040204" pitchFamily="34" charset="0"/>
              </a:rPr>
              <a:t> = $100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</a:t>
            </a:r>
            <a:r>
              <a:rPr lang="en-US" altLang="en-US" sz="3200" baseline="-25000">
                <a:latin typeface="Tahoma" panose="020B0604030504040204" pitchFamily="34" charset="0"/>
              </a:rPr>
              <a:t>d</a:t>
            </a:r>
            <a:r>
              <a:rPr lang="en-US" altLang="en-US" sz="3200">
                <a:latin typeface="Tahoma" panose="020B0604030504040204" pitchFamily="34" charset="0"/>
              </a:rPr>
              <a:t> = $50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609600" y="4419600"/>
            <a:ext cx="74676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Utility is such that:</a:t>
            </a:r>
            <a:endParaRPr lang="en-CA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MU</a:t>
            </a:r>
            <a:r>
              <a:rPr lang="en-CA" altLang="en-US" sz="3200" baseline="-25000">
                <a:latin typeface="Tahoma" panose="020B0604030504040204" pitchFamily="34" charset="0"/>
              </a:rPr>
              <a:t>c</a:t>
            </a:r>
            <a:r>
              <a:rPr lang="en-CA" altLang="en-US" sz="3200">
                <a:latin typeface="Tahoma" panose="020B0604030504040204" pitchFamily="34" charset="0"/>
              </a:rPr>
              <a:t>=d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MU</a:t>
            </a:r>
            <a:r>
              <a:rPr lang="en-CA" altLang="en-US" sz="3200" baseline="-25000">
                <a:latin typeface="Tahoma" panose="020B0604030504040204" pitchFamily="34" charset="0"/>
              </a:rPr>
              <a:t>d</a:t>
            </a:r>
            <a:r>
              <a:rPr lang="en-CA" altLang="en-US" sz="3200">
                <a:latin typeface="Tahoma" panose="020B0604030504040204" pitchFamily="34" charset="0"/>
              </a:rPr>
              <a:t>=5+c</a:t>
            </a:r>
            <a:endParaRPr lang="en-US" altLang="en-US" sz="3200" baseline="-25000">
              <a:latin typeface="Tahoma" panose="020B0604030504040204" pitchFamily="34" charset="0"/>
            </a:endParaRPr>
          </a:p>
        </p:txBody>
      </p:sp>
      <p:sp>
        <p:nvSpPr>
          <p:cNvPr id="32777" name="WordArt 10"/>
          <p:cNvSpPr>
            <a:spLocks noChangeArrowheads="1" noChangeShapeType="1" noTextEdit="1"/>
          </p:cNvSpPr>
          <p:nvPr/>
        </p:nvSpPr>
        <p:spPr bwMode="auto">
          <a:xfrm>
            <a:off x="2124075" y="620713"/>
            <a:ext cx="42672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8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AD4F0D-B07E-45FC-A35A-118F0B412D9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CA" altLang="en-US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Optimization Steps</a:t>
            </a:r>
            <a:endParaRPr lang="en-CA" altLang="en-US" smtClean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en-US" altLang="en-US" sz="4000" smtClean="0"/>
              <a:t>P</a:t>
            </a:r>
            <a:r>
              <a:rPr lang="en-US" altLang="en-US" sz="4000" baseline="-25000" smtClean="0"/>
              <a:t>c</a:t>
            </a:r>
            <a:r>
              <a:rPr lang="en-US" altLang="en-US" sz="4000" smtClean="0"/>
              <a:t>c+P</a:t>
            </a:r>
            <a:r>
              <a:rPr lang="en-US" altLang="en-US" sz="4000" baseline="-25000" smtClean="0"/>
              <a:t>d</a:t>
            </a:r>
            <a:r>
              <a:rPr lang="en-US" altLang="en-US" sz="4000" smtClean="0"/>
              <a:t>d=I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100c+50d=200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2) MU</a:t>
            </a:r>
            <a:r>
              <a:rPr lang="en-US" altLang="en-US" sz="4000" baseline="-25000" smtClean="0"/>
              <a:t>c</a:t>
            </a:r>
            <a:r>
              <a:rPr lang="en-US" altLang="en-US" sz="4000" smtClean="0"/>
              <a:t>/MU</a:t>
            </a:r>
            <a:r>
              <a:rPr lang="en-US" altLang="en-US" sz="4000" baseline="-25000" smtClean="0"/>
              <a:t>d</a:t>
            </a:r>
            <a:r>
              <a:rPr lang="en-US" altLang="en-US" sz="4000" smtClean="0"/>
              <a:t>=P</a:t>
            </a:r>
            <a:r>
              <a:rPr lang="en-US" altLang="en-US" sz="4000" baseline="-25000" smtClean="0"/>
              <a:t>c</a:t>
            </a:r>
            <a:r>
              <a:rPr lang="en-US" altLang="en-US" sz="4000" smtClean="0"/>
              <a:t>/P</a:t>
            </a:r>
            <a:r>
              <a:rPr lang="en-US" altLang="en-US" sz="4000" baseline="-25000" smtClean="0"/>
              <a:t>d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baseline="-25000" smtClean="0"/>
              <a:t>	</a:t>
            </a:r>
            <a:r>
              <a:rPr lang="en-US" altLang="en-US" sz="4000" smtClean="0"/>
              <a:t>d/(5+c)=100/50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50d=500+100c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d=10+2c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 bldLvl="3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08C8EC-3BDE-40DD-A45A-FD0B78458D6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CA" altLang="en-US" sz="14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Optimization Steps</a:t>
            </a:r>
            <a:endParaRPr lang="en-CA" altLang="en-US" smtClean="0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AutoNum type="arabicParenR" startAt="3"/>
            </a:pPr>
            <a:r>
              <a:rPr lang="en-US" altLang="en-US" sz="4000" smtClean="0"/>
              <a:t>100c+50d=200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100c+50(10+2c)=200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200c=-300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c=-3/2, therefore c=0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100(0)+50d=200</a:t>
            </a:r>
          </a:p>
          <a:p>
            <a:pPr marL="609600" indent="-609600" eaLnBrk="1" hangingPunct="1">
              <a:buFontTx/>
              <a:buNone/>
            </a:pPr>
            <a:r>
              <a:rPr lang="en-CA" altLang="en-US" sz="4000" smtClean="0"/>
              <a:t>	d=4</a:t>
            </a:r>
            <a:endParaRPr lang="en-US" altLang="en-US" sz="40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 bldLvl="3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14BE3-2D95-420E-825E-2196BD2F5AD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CA" altLang="en-US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Optimization Steps</a:t>
            </a:r>
            <a:endParaRPr lang="en-CA" altLang="en-US" smtClean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4) Buying 4 dogs and no cats will maximize your utility:</a:t>
            </a:r>
          </a:p>
          <a:p>
            <a:pPr marL="609600" indent="-609600" eaLnBrk="1" hangingPunct="1">
              <a:buFontTx/>
              <a:buNone/>
            </a:pPr>
            <a:endParaRPr lang="en-US" altLang="en-US" sz="1600" smtClean="0"/>
          </a:p>
          <a:p>
            <a:pPr marL="609600" indent="-609600" algn="ctr" eaLnBrk="1" hangingPunct="1">
              <a:buFontTx/>
              <a:buNone/>
            </a:pPr>
            <a:r>
              <a:rPr lang="en-US" altLang="en-US" sz="4000" smtClean="0"/>
              <a:t>Optional Budget Check: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en-US" sz="4000" smtClean="0"/>
              <a:t>100c+50d=200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en-US" sz="4000" smtClean="0"/>
              <a:t>100(0)+50(4)=200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en-US" sz="4000" smtClean="0"/>
              <a:t>200=200</a:t>
            </a:r>
          </a:p>
          <a:p>
            <a:pPr marL="609600" indent="-609600" eaLnBrk="1" hangingPunct="1"/>
            <a:endParaRPr lang="en-US" altLang="en-US" sz="4000" smtClean="0"/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570090-611B-4CFE-8A2F-D6A453865F5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CA" altLang="en-US" sz="1400"/>
          </a:p>
        </p:txBody>
      </p:sp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762000" y="2057400"/>
            <a:ext cx="8153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Price of x = 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   </a:t>
            </a:r>
            <a:br>
              <a:rPr lang="en-US" altLang="en-US" sz="3200">
                <a:latin typeface="Tahoma" panose="020B0604030504040204" pitchFamily="34" charset="0"/>
              </a:rPr>
            </a:br>
            <a:r>
              <a:rPr lang="en-US" altLang="en-US" sz="3200">
                <a:latin typeface="Tahoma" panose="020B0604030504040204" pitchFamily="34" charset="0"/>
              </a:rPr>
              <a:t>Price of y = P</a:t>
            </a:r>
            <a:r>
              <a:rPr lang="en-US" altLang="en-US" sz="3200" baseline="-25000">
                <a:latin typeface="Tahoma" panose="020B0604030504040204" pitchFamily="34" charset="0"/>
              </a:rPr>
              <a:t>y		</a:t>
            </a:r>
            <a:r>
              <a:rPr lang="en-US" altLang="en-US" sz="3200">
                <a:latin typeface="Tahoma" panose="020B0604030504040204" pitchFamily="34" charset="0"/>
              </a:rPr>
              <a:t>Income = I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Total expenditure on basket (x,y): </a:t>
            </a:r>
            <a:br>
              <a:rPr lang="en-US" altLang="en-US" sz="3200">
                <a:latin typeface="Tahoma" panose="020B0604030504040204" pitchFamily="34" charset="0"/>
              </a:rPr>
            </a:br>
            <a:r>
              <a:rPr lang="en-US" altLang="en-US" sz="3200">
                <a:latin typeface="Tahoma" panose="020B0604030504040204" pitchFamily="34" charset="0"/>
              </a:rPr>
              <a:t>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x + 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y </a:t>
            </a:r>
          </a:p>
        </p:txBody>
      </p:sp>
      <p:graphicFrame>
        <p:nvGraphicFramePr>
          <p:cNvPr id="9220" name="Object 3"/>
          <p:cNvGraphicFramePr>
            <a:graphicFrameLocks noChangeAspect="1"/>
          </p:cNvGraphicFramePr>
          <p:nvPr/>
        </p:nvGraphicFramePr>
        <p:xfrm>
          <a:off x="-4343400" y="4953000"/>
          <a:ext cx="1691798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Document" r:id="rId3" imgW="5484673" imgH="305472" progId="Word.Document.8">
                  <p:embed/>
                </p:oleObj>
              </mc:Choice>
              <mc:Fallback>
                <p:oleObj name="Document" r:id="rId3" imgW="5484673" imgH="30547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343400" y="4953000"/>
                        <a:ext cx="1691798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WordArt 4"/>
          <p:cNvSpPr>
            <a:spLocks noChangeArrowheads="1" noChangeShapeType="1" noTextEdit="1"/>
          </p:cNvSpPr>
          <p:nvPr/>
        </p:nvSpPr>
        <p:spPr bwMode="auto">
          <a:xfrm>
            <a:off x="1619250" y="381000"/>
            <a:ext cx="5473700" cy="15716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Budget Constraint</a:t>
            </a:r>
          </a:p>
          <a:p>
            <a:pPr algn="ctr"/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250825" y="1382713"/>
            <a:ext cx="77819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>
                <a:latin typeface="Tahoma" panose="020B0604030504040204" pitchFamily="34" charset="0"/>
              </a:rPr>
              <a:t>Assume only two goods available: x and y</a:t>
            </a: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228600" y="4419600"/>
            <a:ext cx="9115425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ahoma" panose="020B0604030504040204" pitchFamily="34" charset="0"/>
              </a:rPr>
              <a:t>The Basket is Affordable if total expenditure does not exceed total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ahoma" panose="020B0604030504040204" pitchFamily="34" charset="0"/>
              </a:rPr>
              <a:t>Income:</a:t>
            </a:r>
            <a:endParaRPr lang="en-US" altLang="en-US" sz="3200" b="1">
              <a:latin typeface="Tahoma" panose="020B0604030504040204" pitchFamily="34" charset="0"/>
            </a:endParaRP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2667000" y="5486400"/>
            <a:ext cx="47418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5400" b="1">
                <a:latin typeface="Tahoma" panose="020B0604030504040204" pitchFamily="34" charset="0"/>
              </a:rPr>
              <a:t>P</a:t>
            </a:r>
            <a:r>
              <a:rPr lang="en-GB" altLang="en-US" sz="5400" b="1" baseline="-25000">
                <a:latin typeface="Tahoma" panose="020B0604030504040204" pitchFamily="34" charset="0"/>
              </a:rPr>
              <a:t>x</a:t>
            </a:r>
            <a:r>
              <a:rPr lang="en-GB" altLang="en-US" sz="5400" b="1">
                <a:latin typeface="Tahoma" panose="020B0604030504040204" pitchFamily="34" charset="0"/>
              </a:rPr>
              <a:t>x + P</a:t>
            </a:r>
            <a:r>
              <a:rPr lang="en-GB" altLang="en-US" sz="5400" b="1" baseline="-25000">
                <a:latin typeface="Tahoma" panose="020B0604030504040204" pitchFamily="34" charset="0"/>
              </a:rPr>
              <a:t>y</a:t>
            </a:r>
            <a:r>
              <a:rPr lang="en-GB" altLang="en-US" sz="5400" b="1">
                <a:latin typeface="Tahoma" panose="020B0604030504040204" pitchFamily="34" charset="0"/>
              </a:rPr>
              <a:t>y ≤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2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1" grpId="0"/>
      <p:bldP spid="132102" grpId="0"/>
      <p:bldP spid="13210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711D18-7C0B-4929-8BE3-60AF1DBDD5E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CA" altLang="en-US" sz="1400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-4343400" y="4953000"/>
          <a:ext cx="1691798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1" name="Document" r:id="rId3" imgW="5484673" imgH="305472" progId="Word.Document.8">
                  <p:embed/>
                </p:oleObj>
              </mc:Choice>
              <mc:Fallback>
                <p:oleObj name="Document" r:id="rId3" imgW="5484673" imgH="30547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343400" y="4953000"/>
                        <a:ext cx="1691798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1619250" y="381000"/>
            <a:ext cx="547370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Perfect Compliments</a:t>
            </a:r>
          </a:p>
        </p:txBody>
      </p:sp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28575" y="1219200"/>
            <a:ext cx="9115425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dirty="0">
                <a:latin typeface="Tahoma" panose="020B0604030504040204" pitchFamily="34" charset="0"/>
              </a:rPr>
              <a:t>In the case of perfect compliments,</a:t>
            </a:r>
            <a:r>
              <a:rPr lang="en-GB" altLang="en-US" sz="3200" b="1" dirty="0">
                <a:latin typeface="Tahoma" panose="020B0604030504040204" pitchFamily="34" charset="0"/>
              </a:rPr>
              <a:t> </a:t>
            </a:r>
            <a:r>
              <a:rPr lang="en-GB" altLang="en-US" sz="3200" dirty="0">
                <a:latin typeface="Tahoma" panose="020B0604030504040204" pitchFamily="34" charset="0"/>
              </a:rPr>
              <a:t>utility is maximized when goods are consumed </a:t>
            </a:r>
            <a:r>
              <a:rPr lang="en-GB" altLang="en-US" sz="3200" u="sng" dirty="0">
                <a:latin typeface="Tahoma" panose="020B0604030504040204" pitchFamily="34" charset="0"/>
              </a:rPr>
              <a:t>in a set ratio</a:t>
            </a:r>
            <a:r>
              <a:rPr lang="en-GB" altLang="en-US" sz="3200" dirty="0">
                <a:latin typeface="Tahoma" panose="020B0604030504040204" pitchFamily="34" charset="0"/>
              </a:rPr>
              <a:t>, which simplifies our calculations: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400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 b="1" u="sng" dirty="0" smtClean="0">
                <a:latin typeface="Tahoma" panose="020B0604030504040204" pitchFamily="34" charset="0"/>
              </a:rPr>
              <a:t>Example 1:</a:t>
            </a:r>
            <a:r>
              <a:rPr lang="en-US" altLang="en-US" sz="3200" b="1" dirty="0" smtClean="0">
                <a:latin typeface="Tahoma" panose="020B0604030504040204" pitchFamily="34" charset="0"/>
              </a:rPr>
              <a:t> </a:t>
            </a:r>
            <a:r>
              <a:rPr lang="en-CA" altLang="en-US" sz="3200" b="1" dirty="0" smtClean="0">
                <a:latin typeface="Tahoma" panose="020B0604030504040204" pitchFamily="34" charset="0"/>
              </a:rPr>
              <a:t>A toy car needs one body and 4 wheels.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3200" b="1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3200" b="1" dirty="0" smtClean="0">
                <a:latin typeface="Tahoma" panose="020B0604030504040204" pitchFamily="34" charset="0"/>
              </a:rPr>
              <a:t>More than 4 wheels per body is useless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3200" b="1" dirty="0" smtClean="0">
                <a:latin typeface="Tahoma" panose="020B0604030504040204" pitchFamily="34" charset="0"/>
              </a:rPr>
              <a:t>More than 1 body per 4 wheels is useless.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3200" b="1" dirty="0" smtClean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3200" b="1" dirty="0" smtClean="0">
                <a:latin typeface="Tahoma" panose="020B0604030504040204" pitchFamily="34" charset="0"/>
              </a:rPr>
              <a:t>Therefore:	wheels = 4 (body)</a:t>
            </a:r>
            <a:endParaRPr lang="en-CA" altLang="en-US" sz="3200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2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2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2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2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2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711D18-7C0B-4929-8BE3-60AF1DBDD5E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CA" altLang="en-US" sz="1400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-4343400" y="4953000"/>
          <a:ext cx="1691798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5" name="Document" r:id="rId3" imgW="5484673" imgH="305472" progId="Word.Document.8">
                  <p:embed/>
                </p:oleObj>
              </mc:Choice>
              <mc:Fallback>
                <p:oleObj name="Document" r:id="rId3" imgW="5484673" imgH="3054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343400" y="4953000"/>
                        <a:ext cx="1691798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1619250" y="381000"/>
            <a:ext cx="547370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Perfect Compliments</a:t>
            </a:r>
          </a:p>
        </p:txBody>
      </p:sp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28575" y="1219200"/>
            <a:ext cx="9115425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400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 b="1" u="sng" dirty="0" smtClean="0">
                <a:latin typeface="Tahoma" panose="020B0604030504040204" pitchFamily="34" charset="0"/>
              </a:rPr>
              <a:t>Example 2:</a:t>
            </a:r>
            <a:r>
              <a:rPr lang="en-US" altLang="en-US" sz="3200" b="1" dirty="0" smtClean="0">
                <a:latin typeface="Tahoma" panose="020B0604030504040204" pitchFamily="34" charset="0"/>
              </a:rPr>
              <a:t> </a:t>
            </a:r>
            <a:r>
              <a:rPr lang="en-US" altLang="en-US" sz="3200" b="1" dirty="0">
                <a:latin typeface="Tahoma" panose="020B0604030504040204" pitchFamily="34" charset="0"/>
              </a:rPr>
              <a:t>Let U(X,Y) = min(X,Y).  </a:t>
            </a:r>
            <a:endParaRPr lang="en-US" altLang="en-US" sz="3200" b="1" dirty="0" smtClean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 b="1" dirty="0" smtClean="0">
                <a:latin typeface="Tahoma" panose="020B0604030504040204" pitchFamily="34" charset="0"/>
              </a:rPr>
              <a:t>Let </a:t>
            </a:r>
            <a:r>
              <a:rPr lang="en-US" altLang="en-US" sz="3200" b="1" dirty="0">
                <a:latin typeface="Tahoma" panose="020B0604030504040204" pitchFamily="34" charset="0"/>
              </a:rPr>
              <a:t>I = $1000, </a:t>
            </a:r>
            <a:r>
              <a:rPr lang="en-US" altLang="en-US" sz="3200" b="1" dirty="0" err="1">
                <a:latin typeface="Tahoma" panose="020B0604030504040204" pitchFamily="34" charset="0"/>
              </a:rPr>
              <a:t>Px</a:t>
            </a:r>
            <a:r>
              <a:rPr lang="en-US" altLang="en-US" sz="3200" b="1" dirty="0">
                <a:latin typeface="Tahoma" panose="020B0604030504040204" pitchFamily="34" charset="0"/>
              </a:rPr>
              <a:t> = $50 and PY = $200.  </a:t>
            </a:r>
            <a:endParaRPr lang="en-US" altLang="en-US" sz="3200" b="1" dirty="0" smtClean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 b="1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 b="1" dirty="0" smtClean="0">
                <a:latin typeface="Tahoma" panose="020B0604030504040204" pitchFamily="34" charset="0"/>
              </a:rPr>
              <a:t>What </a:t>
            </a:r>
            <a:r>
              <a:rPr lang="en-US" altLang="en-US" sz="3200" b="1" dirty="0">
                <a:latin typeface="Tahoma" panose="020B0604030504040204" pitchFamily="34" charset="0"/>
              </a:rPr>
              <a:t>is the optimal consumption basket?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1400" b="1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We know that to maximize utility </a:t>
            </a:r>
            <a:r>
              <a:rPr lang="en-CA" altLang="en-US" sz="3200" b="1" i="1" u="sng" dirty="0">
                <a:latin typeface="Tahoma" panose="020B0604030504040204" pitchFamily="34" charset="0"/>
              </a:rPr>
              <a:t>x=y</a:t>
            </a:r>
            <a:r>
              <a:rPr lang="en-CA" altLang="en-US" sz="3200" dirty="0">
                <a:latin typeface="Tahoma" panose="020B0604030504040204" pitchFamily="34" charset="0"/>
              </a:rPr>
              <a:t> therefore: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50x+200y=1000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50x+200x=1000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3200" dirty="0">
                <a:latin typeface="Tahoma" panose="020B0604030504040204" pitchFamily="34" charset="0"/>
              </a:rPr>
              <a:t>4=x=y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46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2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2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2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2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2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2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21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21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21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7699" name="Object 3"/>
          <p:cNvGraphicFramePr>
            <a:graphicFrameLocks noChangeAspect="1"/>
          </p:cNvGraphicFramePr>
          <p:nvPr/>
        </p:nvGraphicFramePr>
        <p:xfrm>
          <a:off x="1828800" y="2676525"/>
          <a:ext cx="5259388" cy="395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4" name="Document" r:id="rId3" imgW="5258562" imgH="3951732" progId="Word.Document.8">
                  <p:embed/>
                </p:oleObj>
              </mc:Choice>
              <mc:Fallback>
                <p:oleObj name="Document" r:id="rId3" imgW="5258562" imgH="395173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76525"/>
                        <a:ext cx="5259388" cy="395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1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5CBB27-0629-4170-AF5D-7AE1E255CFF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CA" altLang="en-US" sz="1400"/>
          </a:p>
        </p:txBody>
      </p:sp>
      <p:sp>
        <p:nvSpPr>
          <p:cNvPr id="3789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326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ahoma" panose="020B0604030504040204" pitchFamily="34" charset="0"/>
              </a:rPr>
              <a:t>U= min(X,Y). 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ahoma" panose="020B0604030504040204" pitchFamily="34" charset="0"/>
              </a:rPr>
              <a:t>U= min(4,4) =4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Tahoma" panose="020B0604030504040204" pitchFamily="34" charset="0"/>
              </a:rPr>
              <a:t>Utility is maximized at 4 when x and y are equal to 4.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</a:t>
            </a:r>
            <a:r>
              <a:rPr lang="en-US" altLang="en-US" sz="3200" b="1">
                <a:latin typeface="Tahoma" panose="020B0604030504040204" pitchFamily="34" charset="0"/>
              </a:rPr>
              <a:t>Budget line: Y = $5 - X/4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B06F9B-3B33-47D5-B18C-57E9E78FD51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CA" altLang="en-US" sz="1400"/>
          </a:p>
        </p:txBody>
      </p:sp>
      <p:sp>
        <p:nvSpPr>
          <p:cNvPr id="159746" name="Text Box 2"/>
          <p:cNvSpPr txBox="1">
            <a:spLocks noChangeArrowheads="1"/>
          </p:cNvSpPr>
          <p:nvPr/>
        </p:nvSpPr>
        <p:spPr bwMode="auto">
          <a:xfrm>
            <a:off x="0" y="1066800"/>
            <a:ext cx="9144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3200">
                <a:latin typeface="Tahoma" panose="020B0604030504040204" pitchFamily="34" charset="0"/>
              </a:rPr>
              <a:t>Thus far, we have considered utility maximization:</a:t>
            </a:r>
          </a:p>
          <a:p>
            <a:pPr lvl="1">
              <a:spcBef>
                <a:spcPct val="5000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-Given one’s budget constraint, maximize utility (ie: buying the best lunch affordable)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altLang="en-US" sz="3200">
                <a:latin typeface="Tahoma" panose="020B0604030504040204" pitchFamily="34" charset="0"/>
              </a:rPr>
              <a:t>Sometimes one wishes to achieve a level of utility for the least cost possible – cost minimization</a:t>
            </a:r>
          </a:p>
          <a:p>
            <a:pPr lvl="1">
              <a:spcBef>
                <a:spcPct val="5000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-Given one’s required utility, what is the least one can spend? (ie: buying the cheapest lunch that will fill you up)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39940" name="WordArt 4">
            <a:extLst>
              <a:ext uri="{FF2B5EF4-FFF2-40B4-BE49-F238E27FC236}">
                <a16:creationId xmlns:a16="http://schemas.microsoft.com/office/drawing/2014/main" xmlns="" id="{912F8BEB-8DF7-4069-B381-E850384C9C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152400"/>
            <a:ext cx="7543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CA" sz="3600" b="1" u="sng" kern="10" dirty="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4.4 Minimizing Expenditure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9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9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9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9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9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9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9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9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1E0A8D-5994-45FD-A91F-2DAB94B14EAB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CA" altLang="en-US" sz="140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Minimization Steps</a:t>
            </a:r>
            <a:endParaRPr lang="en-CA" altLang="en-US" smtClean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3200" smtClean="0"/>
              <a:t>1) Calculate the point of tangency (as per maximization)</a:t>
            </a:r>
          </a:p>
          <a:p>
            <a:pPr marL="609600" indent="-609600" eaLnBrk="1" hangingPunct="1">
              <a:buFontTx/>
              <a:buNone/>
            </a:pPr>
            <a:endParaRPr lang="en-US" altLang="en-US" sz="3200" smtClean="0"/>
          </a:p>
          <a:p>
            <a:pPr marL="609600" indent="-609600" eaLnBrk="1" hangingPunct="1">
              <a:buFontTx/>
              <a:buNone/>
            </a:pPr>
            <a:r>
              <a:rPr lang="en-US" altLang="en-US" sz="3200" smtClean="0"/>
              <a:t>2) Use the point of tangency and the </a:t>
            </a:r>
            <a:r>
              <a:rPr lang="en-US" altLang="en-US" sz="3200" b="1" smtClean="0"/>
              <a:t>UTILITY</a:t>
            </a:r>
            <a:r>
              <a:rPr lang="en-US" altLang="en-US" sz="3200" smtClean="0"/>
              <a:t> constraint to solve for the minimizing x and y</a:t>
            </a:r>
          </a:p>
          <a:p>
            <a:pPr marL="609600" indent="-609600" eaLnBrk="1" hangingPunct="1">
              <a:buFontTx/>
              <a:buNone/>
            </a:pPr>
            <a:endParaRPr lang="en-US" altLang="en-US" sz="3200" smtClean="0"/>
          </a:p>
          <a:p>
            <a:pPr marL="609600" indent="-609600" eaLnBrk="1" hangingPunct="1">
              <a:buFontTx/>
              <a:buNone/>
            </a:pPr>
            <a:r>
              <a:rPr lang="en-US" altLang="en-US" sz="3200" smtClean="0"/>
              <a:t>3) Calculate expenditure and conclude.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 bldLvl="3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F2FF46C-6486-43EB-AA40-8924761296C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CA" altLang="en-US" sz="14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10600" cy="6858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Minimization Example</a:t>
            </a:r>
            <a:endParaRPr lang="en-CA" altLang="en-US" smtClean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mtClean="0"/>
              <a:t>Vincent “Hawaii” McGiny is a cheap mobster who enjoys the ham and pinapples on his Hawaiian pizzas.  Every dinner he aims to achieve a utility of 18 by eating a mini pizza which gives him utility of U=ham*pineapple.  (MU</a:t>
            </a:r>
            <a:r>
              <a:rPr lang="en-US" altLang="en-US" baseline="-25000" smtClean="0"/>
              <a:t>h</a:t>
            </a:r>
            <a:r>
              <a:rPr lang="en-US" altLang="en-US" smtClean="0"/>
              <a:t>=p, MU</a:t>
            </a:r>
            <a:r>
              <a:rPr lang="en-US" altLang="en-US" baseline="-25000" smtClean="0"/>
              <a:t>p</a:t>
            </a:r>
            <a:r>
              <a:rPr lang="en-US" altLang="en-US" smtClean="0"/>
              <a:t>=h)</a:t>
            </a:r>
          </a:p>
          <a:p>
            <a:pPr marL="0" indent="0" eaLnBrk="1" hangingPunct="1">
              <a:buFontTx/>
              <a:buNone/>
            </a:pPr>
            <a:endParaRPr lang="en-US" altLang="en-US" smtClean="0"/>
          </a:p>
          <a:p>
            <a:pPr marL="0" indent="0" eaLnBrk="1" hangingPunct="1">
              <a:buFontTx/>
              <a:buNone/>
            </a:pPr>
            <a:r>
              <a:rPr lang="en-US" altLang="en-US" smtClean="0"/>
              <a:t>If a slice of ham costs 10 cents and a piece of pineapple costs 20 cents, minimize Hawaii’s toping expenditure.  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 bldLvl="3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5D8247-2101-4E7D-B721-32B896F8F59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CA" altLang="en-US" sz="140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Minimization Steps</a:t>
            </a:r>
            <a:endParaRPr lang="en-CA" altLang="en-US" smtClean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1) MU</a:t>
            </a:r>
            <a:r>
              <a:rPr lang="en-US" altLang="en-US" sz="4000" baseline="-25000" smtClean="0"/>
              <a:t>h</a:t>
            </a:r>
            <a:r>
              <a:rPr lang="en-US" altLang="en-US" sz="4000" smtClean="0"/>
              <a:t>/MU</a:t>
            </a:r>
            <a:r>
              <a:rPr lang="en-US" altLang="en-US" sz="4000" baseline="-25000" smtClean="0"/>
              <a:t>p</a:t>
            </a:r>
            <a:r>
              <a:rPr lang="en-US" altLang="en-US" sz="4000" smtClean="0"/>
              <a:t>=P</a:t>
            </a:r>
            <a:r>
              <a:rPr lang="en-US" altLang="en-US" sz="4000" baseline="-25000" smtClean="0"/>
              <a:t>h</a:t>
            </a:r>
            <a:r>
              <a:rPr lang="en-US" altLang="en-US" sz="4000" smtClean="0"/>
              <a:t>/P</a:t>
            </a:r>
            <a:r>
              <a:rPr lang="en-US" altLang="en-US" sz="4000" baseline="-25000" smtClean="0"/>
              <a:t>p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baseline="-25000" smtClean="0"/>
              <a:t>	</a:t>
            </a:r>
            <a:r>
              <a:rPr lang="en-US" altLang="en-US" sz="4000" smtClean="0"/>
              <a:t>p/h=10/20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20p=10h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4000" smtClean="0"/>
              <a:t>	2p=h</a:t>
            </a:r>
          </a:p>
          <a:p>
            <a:pPr marL="609600" indent="-609600" eaLnBrk="1" hangingPunct="1">
              <a:buFontTx/>
              <a:buNone/>
            </a:pPr>
            <a:endParaRPr lang="en-US" altLang="en-US" sz="40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 bldLvl="3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C2F4FE1-E798-48D6-AABC-91BEAD5BEEC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CA" altLang="en-US" sz="14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Minimization Steps</a:t>
            </a:r>
            <a:endParaRPr lang="en-CA" altLang="en-US" smtClean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8915400" cy="5410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mtClean="0"/>
              <a:t>2) U=hp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mtClean="0"/>
              <a:t>	18=2p(p)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	9=p</a:t>
            </a:r>
            <a:r>
              <a:rPr lang="en-CA" altLang="en-US" baseline="30000" smtClean="0"/>
              <a:t>2</a:t>
            </a:r>
            <a:endParaRPr lang="en-CA" altLang="en-US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	3=p</a:t>
            </a:r>
            <a:endParaRPr lang="en-US" altLang="en-US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CA" altLang="en-US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	</a:t>
            </a:r>
            <a:r>
              <a:rPr lang="en-US" altLang="en-US" smtClean="0"/>
              <a:t>U=hp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	18=h3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CA" altLang="en-US" smtClean="0"/>
              <a:t>	6=h</a:t>
            </a:r>
            <a:endParaRPr lang="en-US" altLang="en-US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mtClean="0"/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 bldLvl="3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CF1456-F7C9-422E-B42F-0720B5C2E4D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CA" altLang="en-US" sz="14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Minimization Steps</a:t>
            </a:r>
            <a:endParaRPr lang="en-CA" altLang="en-US" smtClean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8915400" cy="5715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4000" smtClean="0"/>
              <a:t>3) I=P</a:t>
            </a:r>
            <a:r>
              <a:rPr lang="en-US" altLang="en-US" sz="4000" baseline="-25000" smtClean="0"/>
              <a:t>h</a:t>
            </a:r>
            <a:r>
              <a:rPr lang="en-US" altLang="en-US" sz="4000" smtClean="0"/>
              <a:t>h+P</a:t>
            </a:r>
            <a:r>
              <a:rPr lang="en-US" altLang="en-US" sz="4000" baseline="-25000" smtClean="0"/>
              <a:t>p</a:t>
            </a:r>
            <a:r>
              <a:rPr lang="en-US" altLang="en-US" sz="4000" smtClean="0"/>
              <a:t>P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CA" altLang="en-US" sz="4000" smtClean="0"/>
              <a:t>	I=0.1(6)+0.2(3)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CA" altLang="en-US" sz="4000" smtClean="0"/>
              <a:t>	I=1.20</a:t>
            </a:r>
            <a:endParaRPr lang="en-US" altLang="en-US" sz="40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CA" altLang="en-US" sz="4000" smtClean="0"/>
              <a:t>Hawaii’s minimum toping expenditure for a mini pizza is $1.20 if he wants a utility of 18.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CA" altLang="en-US" sz="4000" smtClean="0"/>
              <a:t>Optional Check: 	U=ph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CA" altLang="en-US" sz="4000" smtClean="0"/>
              <a:t>						18=3(6)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CA" altLang="en-US" sz="4000" smtClean="0"/>
              <a:t>						18=18</a:t>
            </a:r>
            <a:endParaRPr lang="en-US" altLang="en-US" sz="4000" smtClean="0"/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40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40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40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 bldLvl="3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DAD275-1C79-495C-8179-DAE31EBDE3E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CA" altLang="en-US" sz="14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Optimization Comparison</a:t>
            </a:r>
            <a:endParaRPr lang="en-CA" altLang="en-US" smtClean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5520429-829E-4C5F-AE34-19E9A37C68E8}"/>
              </a:ext>
            </a:extLst>
          </p:cNvPr>
          <p:cNvSpPr txBox="1"/>
          <p:nvPr/>
        </p:nvSpPr>
        <p:spPr>
          <a:xfrm>
            <a:off x="0" y="1371600"/>
            <a:ext cx="4495800" cy="550862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3200" u="sng" dirty="0"/>
              <a:t>Utility Maximization</a:t>
            </a:r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B494B2F-2ADD-444A-BB81-C0DC77A42AAF}"/>
              </a:ext>
            </a:extLst>
          </p:cNvPr>
          <p:cNvSpPr txBox="1"/>
          <p:nvPr/>
        </p:nvSpPr>
        <p:spPr>
          <a:xfrm>
            <a:off x="4648200" y="1371600"/>
            <a:ext cx="4495800" cy="550862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3200" u="sng" dirty="0"/>
              <a:t>Expend. Minimization</a:t>
            </a:r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  <a:p>
            <a:pPr eaLnBrk="1" hangingPunct="1">
              <a:defRPr/>
            </a:pPr>
            <a:endParaRPr lang="en-CA" sz="3200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2057400"/>
            <a:ext cx="449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Given prices and utility formulas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48200" y="2057400"/>
            <a:ext cx="449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Given prices and utility formulas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3124200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Given EXPENDITURE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648200" y="3124200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Given UTILITY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0" y="3722688"/>
            <a:ext cx="4495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Solve tangency condition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48200" y="3733800"/>
            <a:ext cx="449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Solve tangency condition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4800600"/>
            <a:ext cx="449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Substitute into budget constraint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648200" y="4800600"/>
            <a:ext cx="449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Substitute into utility formula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0" y="5780088"/>
            <a:ext cx="4495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Solve for UTILITY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648200" y="5791200"/>
            <a:ext cx="449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3200">
                <a:latin typeface="Tahoma" panose="020B0604030504040204" pitchFamily="34" charset="0"/>
              </a:rPr>
              <a:t>Solve for EXPENDITURE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EE26A2-0D30-46BA-BD93-B9217F0442D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CA" altLang="en-US" sz="1400"/>
          </a:p>
        </p:txBody>
      </p:sp>
      <p:graphicFrame>
        <p:nvGraphicFramePr>
          <p:cNvPr id="10243" name="Object 2"/>
          <p:cNvGraphicFramePr>
            <a:graphicFrameLocks noChangeAspect="1"/>
          </p:cNvGraphicFramePr>
          <p:nvPr/>
        </p:nvGraphicFramePr>
        <p:xfrm>
          <a:off x="1377950" y="1601788"/>
          <a:ext cx="58372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Document" r:id="rId3" imgW="5486400" imgH="612648" progId="Word.Document.8">
                  <p:embed/>
                </p:oleObj>
              </mc:Choice>
              <mc:Fallback>
                <p:oleObj name="Document" r:id="rId3" imgW="5486400" imgH="61264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601788"/>
                        <a:ext cx="583723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3"/>
          <p:cNvGraphicFramePr>
            <a:graphicFrameLocks noChangeAspect="1"/>
          </p:cNvGraphicFramePr>
          <p:nvPr/>
        </p:nvGraphicFramePr>
        <p:xfrm>
          <a:off x="1371600" y="2438400"/>
          <a:ext cx="57165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Document" r:id="rId5" imgW="5486400" imgH="918972" progId="Word.Document.8">
                  <p:embed/>
                </p:oleObj>
              </mc:Choice>
              <mc:Fallback>
                <p:oleObj name="Document" r:id="rId5" imgW="5486400" imgH="91897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38400"/>
                        <a:ext cx="5716588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4"/>
          <p:cNvGraphicFramePr>
            <a:graphicFrameLocks noChangeAspect="1"/>
          </p:cNvGraphicFramePr>
          <p:nvPr/>
        </p:nvGraphicFramePr>
        <p:xfrm>
          <a:off x="1377950" y="3506788"/>
          <a:ext cx="53498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Document" r:id="rId7" imgW="5486400" imgH="612648" progId="Word.Document.8">
                  <p:embed/>
                </p:oleObj>
              </mc:Choice>
              <mc:Fallback>
                <p:oleObj name="Document" r:id="rId7" imgW="5486400" imgH="61264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3506788"/>
                        <a:ext cx="53498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WordArt 7"/>
          <p:cNvSpPr>
            <a:spLocks noChangeArrowheads="1" noChangeShapeType="1" noTextEdit="1"/>
          </p:cNvSpPr>
          <p:nvPr/>
        </p:nvSpPr>
        <p:spPr bwMode="auto">
          <a:xfrm>
            <a:off x="1979613" y="381000"/>
            <a:ext cx="4824412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</a:p>
        </p:txBody>
      </p:sp>
      <p:sp>
        <p:nvSpPr>
          <p:cNvPr id="133128" name="Text Box 8"/>
          <p:cNvSpPr txBox="1">
            <a:spLocks noChangeArrowheads="1"/>
          </p:cNvSpPr>
          <p:nvPr/>
        </p:nvSpPr>
        <p:spPr bwMode="auto">
          <a:xfrm>
            <a:off x="0" y="1295400"/>
            <a:ext cx="91440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The set of baskets that are affordable is the consumer’s BUDGET SET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The 	BUDGET CONSTRAINT defines the set of baskets that the consumer may purchase given the income available: 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x+P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y=I 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The graphable BUDGET LINE is the set of baskets that are just affordable: y=I/P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-(P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/P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)x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C97239E-32A2-4BDB-988C-518DD4AFC76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CA" altLang="en-US" sz="14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Composite Goods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 reality, people consume more than one good</a:t>
            </a:r>
          </a:p>
          <a:p>
            <a:pPr eaLnBrk="1" hangingPunct="1"/>
            <a:r>
              <a:rPr lang="en-CA" altLang="en-US" smtClean="0"/>
              <a:t>Economists often want to study one good by graphing that good on the x axis and ALL other goods on the y axis</a:t>
            </a:r>
          </a:p>
          <a:p>
            <a:pPr eaLnBrk="1" hangingPunct="1"/>
            <a:r>
              <a:rPr lang="en-CA" altLang="en-US" smtClean="0"/>
              <a:t>The good on the Y axis is a COMPOSITE GOOD with default price P</a:t>
            </a:r>
            <a:r>
              <a:rPr lang="en-CA" altLang="en-US" baseline="-25000" smtClean="0"/>
              <a:t>y</a:t>
            </a:r>
            <a:r>
              <a:rPr lang="en-CA" altLang="en-US" smtClean="0"/>
              <a:t>=1</a:t>
            </a:r>
            <a:endParaRPr lang="en-US" altLang="en-US" smtClean="0"/>
          </a:p>
          <a:p>
            <a:pPr eaLnBrk="1" hangingPunct="1"/>
            <a:endParaRPr lang="en-US" altLang="en-US" sz="3200" b="1" smtClean="0"/>
          </a:p>
          <a:p>
            <a:pPr lvl="4" eaLnBrk="1" hangingPunct="1"/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C255B5-433C-4A69-9F32-0D7898A6B17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CA" altLang="en-US" sz="1400"/>
          </a:p>
        </p:txBody>
      </p:sp>
      <p:sp>
        <p:nvSpPr>
          <p:cNvPr id="48131" name="Line 2"/>
          <p:cNvSpPr>
            <a:spLocks noChangeShapeType="1"/>
          </p:cNvSpPr>
          <p:nvPr/>
        </p:nvSpPr>
        <p:spPr bwMode="auto">
          <a:xfrm>
            <a:off x="1066800" y="6096000"/>
            <a:ext cx="678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2" name="Line 3"/>
          <p:cNvSpPr>
            <a:spLocks noChangeShapeType="1"/>
          </p:cNvSpPr>
          <p:nvPr/>
        </p:nvSpPr>
        <p:spPr bwMode="auto">
          <a:xfrm flipV="1">
            <a:off x="1066800" y="381000"/>
            <a:ext cx="0" cy="571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6384925" y="6213475"/>
            <a:ext cx="181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Lava Lamps</a:t>
            </a:r>
          </a:p>
        </p:txBody>
      </p:sp>
      <p:sp>
        <p:nvSpPr>
          <p:cNvPr id="48134" name="Text Box 5"/>
          <p:cNvSpPr txBox="1">
            <a:spLocks noChangeArrowheads="1"/>
          </p:cNvSpPr>
          <p:nvPr/>
        </p:nvSpPr>
        <p:spPr bwMode="auto">
          <a:xfrm>
            <a:off x="1127125" y="117475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669925" y="6061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8136" name="Line 7"/>
          <p:cNvSpPr>
            <a:spLocks noChangeShapeType="1"/>
          </p:cNvSpPr>
          <p:nvPr/>
        </p:nvSpPr>
        <p:spPr bwMode="auto">
          <a:xfrm>
            <a:off x="1066800" y="1066800"/>
            <a:ext cx="297180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37" name="Text Box 8"/>
          <p:cNvSpPr txBox="1">
            <a:spLocks noChangeArrowheads="1"/>
          </p:cNvSpPr>
          <p:nvPr/>
        </p:nvSpPr>
        <p:spPr bwMode="auto">
          <a:xfrm>
            <a:off x="3810000" y="6019800"/>
            <a:ext cx="201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1.5                   </a:t>
            </a:r>
          </a:p>
        </p:txBody>
      </p:sp>
      <p:sp>
        <p:nvSpPr>
          <p:cNvPr id="48138" name="Text Box 9"/>
          <p:cNvSpPr txBox="1">
            <a:spLocks noChangeArrowheads="1"/>
          </p:cNvSpPr>
          <p:nvPr/>
        </p:nvSpPr>
        <p:spPr bwMode="auto">
          <a:xfrm>
            <a:off x="381000" y="914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300</a:t>
            </a:r>
          </a:p>
        </p:txBody>
      </p:sp>
      <p:sp>
        <p:nvSpPr>
          <p:cNvPr id="48139" name="Arc 10"/>
          <p:cNvSpPr>
            <a:spLocks/>
          </p:cNvSpPr>
          <p:nvPr/>
        </p:nvSpPr>
        <p:spPr bwMode="auto">
          <a:xfrm>
            <a:off x="2743200" y="3276600"/>
            <a:ext cx="2051050" cy="2017713"/>
          </a:xfrm>
          <a:custGeom>
            <a:avLst/>
            <a:gdLst>
              <a:gd name="T0" fmla="*/ 2147483646 w 21492"/>
              <a:gd name="T1" fmla="*/ 2147483646 h 20657"/>
              <a:gd name="T2" fmla="*/ 0 w 21492"/>
              <a:gd name="T3" fmla="*/ 2147483646 h 20657"/>
              <a:gd name="T4" fmla="*/ 2147483646 w 21492"/>
              <a:gd name="T5" fmla="*/ 0 h 20657"/>
              <a:gd name="T6" fmla="*/ 0 60000 65536"/>
              <a:gd name="T7" fmla="*/ 0 60000 65536"/>
              <a:gd name="T8" fmla="*/ 0 60000 65536"/>
              <a:gd name="T9" fmla="*/ 0 w 21492"/>
              <a:gd name="T10" fmla="*/ 0 h 20657"/>
              <a:gd name="T11" fmla="*/ 21492 w 21492"/>
              <a:gd name="T12" fmla="*/ 20657 h 20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2" h="20657" fill="none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</a:path>
              <a:path w="21492" h="20657" stroke="0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  <a:lnTo>
                  <a:pt x="21492" y="0"/>
                </a:lnTo>
                <a:lnTo>
                  <a:pt x="15179" y="2065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40" name="Text Box 11"/>
          <p:cNvSpPr txBox="1">
            <a:spLocks noChangeArrowheads="1"/>
          </p:cNvSpPr>
          <p:nvPr/>
        </p:nvSpPr>
        <p:spPr bwMode="auto">
          <a:xfrm>
            <a:off x="2819400" y="38862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8141" name="Text Box 12"/>
          <p:cNvSpPr txBox="1">
            <a:spLocks noChangeArrowheads="1"/>
          </p:cNvSpPr>
          <p:nvPr/>
        </p:nvSpPr>
        <p:spPr bwMode="auto">
          <a:xfrm>
            <a:off x="3108325" y="39274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48142" name="Text Box 13"/>
          <p:cNvSpPr txBox="1">
            <a:spLocks noChangeArrowheads="1"/>
          </p:cNvSpPr>
          <p:nvPr/>
        </p:nvSpPr>
        <p:spPr bwMode="auto">
          <a:xfrm>
            <a:off x="2651125" y="3013075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8143" name="Line 14"/>
          <p:cNvSpPr>
            <a:spLocks noChangeShapeType="1"/>
          </p:cNvSpPr>
          <p:nvPr/>
        </p:nvSpPr>
        <p:spPr bwMode="auto">
          <a:xfrm flipH="1">
            <a:off x="1066800" y="4343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44" name="Line 15"/>
          <p:cNvSpPr>
            <a:spLocks noChangeShapeType="1"/>
          </p:cNvSpPr>
          <p:nvPr/>
        </p:nvSpPr>
        <p:spPr bwMode="auto">
          <a:xfrm>
            <a:off x="2971800" y="4343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8145" name="Text Box 16"/>
          <p:cNvSpPr txBox="1">
            <a:spLocks noChangeArrowheads="1"/>
          </p:cNvSpPr>
          <p:nvPr/>
        </p:nvSpPr>
        <p:spPr bwMode="auto">
          <a:xfrm>
            <a:off x="2743200" y="6019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8146" name="Text Box 17"/>
          <p:cNvSpPr txBox="1">
            <a:spLocks noChangeArrowheads="1"/>
          </p:cNvSpPr>
          <p:nvPr/>
        </p:nvSpPr>
        <p:spPr bwMode="auto">
          <a:xfrm>
            <a:off x="2438400" y="1066800"/>
            <a:ext cx="54102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Composite goods allow an economist to study choices revolving around 1 good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44EB00-C8B7-44BB-93DF-19CBFDC04ED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CA" altLang="en-US" sz="140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z="3600" smtClean="0">
                <a:solidFill>
                  <a:schemeClr val="tx1"/>
                </a:solidFill>
              </a:rPr>
              <a:t>Composite Goods Application </a:t>
            </a:r>
            <a:br>
              <a:rPr lang="en-US" altLang="en-US" sz="3600" smtClean="0">
                <a:solidFill>
                  <a:schemeClr val="tx1"/>
                </a:solidFill>
              </a:rPr>
            </a:br>
            <a:r>
              <a:rPr lang="en-US" altLang="en-US" sz="3600" smtClean="0">
                <a:solidFill>
                  <a:schemeClr val="tx1"/>
                </a:solidFill>
              </a:rPr>
              <a:t>– Coupons vs. Cash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105400"/>
          </a:xfrm>
        </p:spPr>
        <p:txBody>
          <a:bodyPr/>
          <a:lstStyle/>
          <a:p>
            <a:pPr eaLnBrk="1" hangingPunct="1"/>
            <a:r>
              <a:rPr lang="en-US" altLang="en-US" smtClean="0"/>
              <a:t>Often governments consider equilibrium consumption of goods (such as essentials – food etc) to be less than optimal</a:t>
            </a:r>
          </a:p>
          <a:p>
            <a:pPr eaLnBrk="1" hangingPunct="1"/>
            <a:r>
              <a:rPr lang="en-US" altLang="en-US" smtClean="0"/>
              <a:t>Governments then have 2 main options to increase consumption of these goods: vouchers/coupons or cash subsidies</a:t>
            </a:r>
          </a:p>
          <a:p>
            <a:pPr eaLnBrk="1" hangingPunct="1"/>
            <a:r>
              <a:rPr lang="en-US" altLang="en-US" smtClean="0"/>
              <a:t>Cash subsidies are administratively easier but may not be optimal…..</a:t>
            </a:r>
          </a:p>
          <a:p>
            <a:pPr eaLnBrk="1" hangingPunct="1"/>
            <a:endParaRPr lang="en-US" altLang="en-US" sz="3200" b="1" smtClean="0"/>
          </a:p>
          <a:p>
            <a:pPr lvl="4" eaLnBrk="1" hangingPunct="1"/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B3B9DB-364D-4F7C-90C0-EF306D7EC10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CA" altLang="en-US" sz="1400"/>
          </a:p>
        </p:txBody>
      </p:sp>
      <p:sp>
        <p:nvSpPr>
          <p:cNvPr id="50179" name="Line 2"/>
          <p:cNvSpPr>
            <a:spLocks noChangeShapeType="1"/>
          </p:cNvSpPr>
          <p:nvPr/>
        </p:nvSpPr>
        <p:spPr bwMode="auto">
          <a:xfrm>
            <a:off x="1096963" y="5943600"/>
            <a:ext cx="579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0" name="Line 3"/>
          <p:cNvSpPr>
            <a:spLocks noChangeShapeType="1"/>
          </p:cNvSpPr>
          <p:nvPr/>
        </p:nvSpPr>
        <p:spPr bwMode="auto">
          <a:xfrm flipV="1">
            <a:off x="1096963" y="762000"/>
            <a:ext cx="0" cy="518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1" name="Text Box 4"/>
          <p:cNvSpPr txBox="1">
            <a:spLocks noChangeArrowheads="1"/>
          </p:cNvSpPr>
          <p:nvPr/>
        </p:nvSpPr>
        <p:spPr bwMode="auto">
          <a:xfrm>
            <a:off x="319088" y="80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733800" y="586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I/P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h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811963" y="5756275"/>
            <a:ext cx="2328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Food (units)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471488" y="269875"/>
            <a:ext cx="307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good, units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477963" y="5867400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       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Min</a:t>
            </a:r>
            <a:r>
              <a:rPr lang="en-GB" altLang="en-US" sz="2400" b="1">
                <a:latin typeface="Times New Roman" panose="02020603050405020304" pitchFamily="18" charset="0"/>
              </a:rPr>
              <a:t>     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2286000" y="1066800"/>
            <a:ext cx="66294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u="sng">
                <a:latin typeface="Tahoma" panose="020B0604030504040204" pitchFamily="34" charset="0"/>
              </a:rPr>
              <a:t>Example:</a:t>
            </a:r>
            <a:r>
              <a:rPr lang="en-US" altLang="en-US" sz="3200">
                <a:latin typeface="Tahoma" panose="020B0604030504040204" pitchFamily="34" charset="0"/>
              </a:rPr>
              <a:t>  Consider a situation where an individual consumes F</a:t>
            </a:r>
            <a:r>
              <a:rPr lang="en-US" altLang="en-US" sz="3200" baseline="-25000">
                <a:latin typeface="Tahoma" panose="020B0604030504040204" pitchFamily="34" charset="0"/>
              </a:rPr>
              <a:t>a</a:t>
            </a:r>
            <a:r>
              <a:rPr lang="en-US" altLang="en-US" sz="3200">
                <a:latin typeface="Tahoma" panose="020B0604030504040204" pitchFamily="34" charset="0"/>
              </a:rPr>
              <a:t> food, yet the government considers the minimum food an individual needs as F</a:t>
            </a:r>
            <a:r>
              <a:rPr lang="en-US" altLang="en-US" sz="3200" baseline="-25000">
                <a:latin typeface="Tahoma" panose="020B0604030504040204" pitchFamily="34" charset="0"/>
              </a:rPr>
              <a:t>Min</a:t>
            </a:r>
            <a:endParaRPr lang="en-US" altLang="en-US" sz="3200">
              <a:latin typeface="Tahoma" panose="020B0604030504040204" pitchFamily="34" charset="0"/>
            </a:endParaRP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1082675" y="3692525"/>
            <a:ext cx="3184525" cy="2251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8" name="Arc 12"/>
          <p:cNvSpPr>
            <a:spLocks/>
          </p:cNvSpPr>
          <p:nvPr/>
        </p:nvSpPr>
        <p:spPr bwMode="auto">
          <a:xfrm>
            <a:off x="1371600" y="31242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>
            <a:off x="1828800" y="4191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1728788" y="36576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0191" name="Line 17"/>
          <p:cNvSpPr>
            <a:spLocks noChangeShapeType="1"/>
          </p:cNvSpPr>
          <p:nvPr/>
        </p:nvSpPr>
        <p:spPr bwMode="auto">
          <a:xfrm>
            <a:off x="2590800" y="48006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0192" name="Rectangle 20"/>
          <p:cNvSpPr>
            <a:spLocks noChangeArrowheads="1"/>
          </p:cNvSpPr>
          <p:nvPr/>
        </p:nvSpPr>
        <p:spPr bwMode="auto">
          <a:xfrm>
            <a:off x="609600" y="3276600"/>
            <a:ext cx="30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3FEB58-7CDF-4378-9C91-A98A54E222E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CA" altLang="en-US" sz="1400"/>
          </a:p>
        </p:txBody>
      </p:sp>
      <p:sp>
        <p:nvSpPr>
          <p:cNvPr id="51203" name="Line 2"/>
          <p:cNvSpPr>
            <a:spLocks noChangeShapeType="1"/>
          </p:cNvSpPr>
          <p:nvPr/>
        </p:nvSpPr>
        <p:spPr bwMode="auto">
          <a:xfrm>
            <a:off x="1096963" y="5943600"/>
            <a:ext cx="579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04" name="Line 3"/>
          <p:cNvSpPr>
            <a:spLocks noChangeShapeType="1"/>
          </p:cNvSpPr>
          <p:nvPr/>
        </p:nvSpPr>
        <p:spPr bwMode="auto">
          <a:xfrm flipV="1">
            <a:off x="1096963" y="762000"/>
            <a:ext cx="0" cy="518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05" name="Text Box 4"/>
          <p:cNvSpPr txBox="1">
            <a:spLocks noChangeArrowheads="1"/>
          </p:cNvSpPr>
          <p:nvPr/>
        </p:nvSpPr>
        <p:spPr bwMode="auto">
          <a:xfrm>
            <a:off x="319088" y="80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3733800" y="586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I/P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h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1207" name="Text Box 6"/>
          <p:cNvSpPr txBox="1">
            <a:spLocks noChangeArrowheads="1"/>
          </p:cNvSpPr>
          <p:nvPr/>
        </p:nvSpPr>
        <p:spPr bwMode="auto">
          <a:xfrm>
            <a:off x="6811963" y="5756275"/>
            <a:ext cx="2328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Food (units)</a:t>
            </a:r>
          </a:p>
        </p:txBody>
      </p:sp>
      <p:sp>
        <p:nvSpPr>
          <p:cNvPr id="51208" name="Text Box 7"/>
          <p:cNvSpPr txBox="1">
            <a:spLocks noChangeArrowheads="1"/>
          </p:cNvSpPr>
          <p:nvPr/>
        </p:nvSpPr>
        <p:spPr bwMode="auto">
          <a:xfrm>
            <a:off x="471488" y="269875"/>
            <a:ext cx="307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good, units</a:t>
            </a:r>
          </a:p>
        </p:txBody>
      </p:sp>
      <p:sp>
        <p:nvSpPr>
          <p:cNvPr id="51209" name="Text Box 8"/>
          <p:cNvSpPr txBox="1">
            <a:spLocks noChangeArrowheads="1"/>
          </p:cNvSpPr>
          <p:nvPr/>
        </p:nvSpPr>
        <p:spPr bwMode="auto">
          <a:xfrm>
            <a:off x="1477963" y="5867400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       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Min</a:t>
            </a:r>
            <a:r>
              <a:rPr lang="en-GB" altLang="en-US" sz="2400" b="1">
                <a:latin typeface="Times New Roman" panose="02020603050405020304" pitchFamily="18" charset="0"/>
              </a:rPr>
              <a:t>     </a:t>
            </a:r>
          </a:p>
        </p:txBody>
      </p:sp>
      <p:sp>
        <p:nvSpPr>
          <p:cNvPr id="51210" name="Text Box 9"/>
          <p:cNvSpPr txBox="1">
            <a:spLocks noChangeArrowheads="1"/>
          </p:cNvSpPr>
          <p:nvPr/>
        </p:nvSpPr>
        <p:spPr bwMode="auto">
          <a:xfrm>
            <a:off x="3962400" y="609600"/>
            <a:ext cx="51816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One option is to offer a cash subsidy to increase food consumption.  However, </a:t>
            </a:r>
            <a:r>
              <a:rPr lang="en-US" altLang="en-US" sz="3200" b="1" i="1">
                <a:latin typeface="Tahoma" panose="020B0604030504040204" pitchFamily="34" charset="0"/>
              </a:rPr>
              <a:t>some</a:t>
            </a:r>
            <a:r>
              <a:rPr lang="en-US" altLang="en-US" sz="3200">
                <a:latin typeface="Tahoma" panose="020B0604030504040204" pitchFamily="34" charset="0"/>
              </a:rPr>
              <a:t> consumers will spend some of this cash subsidy on other goods (ie: drugs)</a:t>
            </a:r>
          </a:p>
        </p:txBody>
      </p:sp>
      <p:sp>
        <p:nvSpPr>
          <p:cNvPr id="51211" name="Line 10"/>
          <p:cNvSpPr>
            <a:spLocks noChangeShapeType="1"/>
          </p:cNvSpPr>
          <p:nvPr/>
        </p:nvSpPr>
        <p:spPr bwMode="auto">
          <a:xfrm>
            <a:off x="1082675" y="3692525"/>
            <a:ext cx="3184525" cy="2251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12" name="Arc 11"/>
          <p:cNvSpPr>
            <a:spLocks/>
          </p:cNvSpPr>
          <p:nvPr/>
        </p:nvSpPr>
        <p:spPr bwMode="auto">
          <a:xfrm rot="-900000">
            <a:off x="1371600" y="31242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13" name="Line 12"/>
          <p:cNvSpPr>
            <a:spLocks noChangeShapeType="1"/>
          </p:cNvSpPr>
          <p:nvPr/>
        </p:nvSpPr>
        <p:spPr bwMode="auto">
          <a:xfrm>
            <a:off x="1828800" y="4191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14" name="Text Box 13"/>
          <p:cNvSpPr txBox="1">
            <a:spLocks noChangeArrowheads="1"/>
          </p:cNvSpPr>
          <p:nvPr/>
        </p:nvSpPr>
        <p:spPr bwMode="auto">
          <a:xfrm>
            <a:off x="1752600" y="3581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1215" name="Line 14"/>
          <p:cNvSpPr>
            <a:spLocks noChangeShapeType="1"/>
          </p:cNvSpPr>
          <p:nvPr/>
        </p:nvSpPr>
        <p:spPr bwMode="auto">
          <a:xfrm>
            <a:off x="2590800" y="32004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16" name="Rectangle 15"/>
          <p:cNvSpPr>
            <a:spLocks noChangeArrowheads="1"/>
          </p:cNvSpPr>
          <p:nvPr/>
        </p:nvSpPr>
        <p:spPr bwMode="auto">
          <a:xfrm>
            <a:off x="685800" y="3505200"/>
            <a:ext cx="30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1217" name="Line 16"/>
          <p:cNvSpPr>
            <a:spLocks noChangeShapeType="1"/>
          </p:cNvSpPr>
          <p:nvPr/>
        </p:nvSpPr>
        <p:spPr bwMode="auto">
          <a:xfrm>
            <a:off x="1143000" y="2133600"/>
            <a:ext cx="53340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5791200" y="6019800"/>
            <a:ext cx="130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(I+S)/P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h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381000" y="1905000"/>
            <a:ext cx="646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I+S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 flipH="1">
            <a:off x="1066800" y="3200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H="1">
            <a:off x="1143000" y="4191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22" name="Arc 22"/>
          <p:cNvSpPr>
            <a:spLocks/>
          </p:cNvSpPr>
          <p:nvPr/>
        </p:nvSpPr>
        <p:spPr bwMode="auto">
          <a:xfrm rot="-900000">
            <a:off x="2193925" y="20574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2590800" y="2590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1224" name="Text Box 25"/>
          <p:cNvSpPr txBox="1">
            <a:spLocks noChangeArrowheads="1"/>
          </p:cNvSpPr>
          <p:nvPr/>
        </p:nvSpPr>
        <p:spPr bwMode="auto">
          <a:xfrm>
            <a:off x="1660525" y="37480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1225" name="Text Box 26"/>
          <p:cNvSpPr txBox="1">
            <a:spLocks noChangeArrowheads="1"/>
          </p:cNvSpPr>
          <p:nvPr/>
        </p:nvSpPr>
        <p:spPr bwMode="auto">
          <a:xfrm>
            <a:off x="2422525" y="27574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28C01B-F145-4874-9F67-26C78FA48ED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CA" altLang="en-US" sz="1400"/>
          </a:p>
        </p:txBody>
      </p:sp>
      <p:sp>
        <p:nvSpPr>
          <p:cNvPr id="52227" name="Line 2"/>
          <p:cNvSpPr>
            <a:spLocks noChangeShapeType="1"/>
          </p:cNvSpPr>
          <p:nvPr/>
        </p:nvSpPr>
        <p:spPr bwMode="auto">
          <a:xfrm>
            <a:off x="1096963" y="5943600"/>
            <a:ext cx="61420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28" name="Line 3"/>
          <p:cNvSpPr>
            <a:spLocks noChangeShapeType="1"/>
          </p:cNvSpPr>
          <p:nvPr/>
        </p:nvSpPr>
        <p:spPr bwMode="auto">
          <a:xfrm flipV="1">
            <a:off x="1096963" y="762000"/>
            <a:ext cx="0" cy="518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29" name="Text Box 4"/>
          <p:cNvSpPr txBox="1">
            <a:spLocks noChangeArrowheads="1"/>
          </p:cNvSpPr>
          <p:nvPr/>
        </p:nvSpPr>
        <p:spPr bwMode="auto">
          <a:xfrm>
            <a:off x="319088" y="80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3733800" y="5867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I/P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h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2231" name="Text Box 6"/>
          <p:cNvSpPr txBox="1">
            <a:spLocks noChangeArrowheads="1"/>
          </p:cNvSpPr>
          <p:nvPr/>
        </p:nvSpPr>
        <p:spPr bwMode="auto">
          <a:xfrm>
            <a:off x="7272338" y="5756275"/>
            <a:ext cx="1871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Food (units)</a:t>
            </a:r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471488" y="269875"/>
            <a:ext cx="307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good, units</a:t>
            </a:r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1477963" y="5867400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       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Min</a:t>
            </a:r>
            <a:r>
              <a:rPr lang="en-GB" altLang="en-US" sz="2400" b="1">
                <a:latin typeface="Times New Roman" panose="02020603050405020304" pitchFamily="18" charset="0"/>
              </a:rPr>
              <a:t>     </a:t>
            </a:r>
          </a:p>
        </p:txBody>
      </p:sp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4267200" y="609600"/>
            <a:ext cx="51054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In order to limit the increase in composite goods, the government can issue food vouchers instead, resulting in the new yellow kinked budget curve</a:t>
            </a:r>
          </a:p>
        </p:txBody>
      </p:sp>
      <p:sp>
        <p:nvSpPr>
          <p:cNvPr id="52235" name="Line 10"/>
          <p:cNvSpPr>
            <a:spLocks noChangeShapeType="1"/>
          </p:cNvSpPr>
          <p:nvPr/>
        </p:nvSpPr>
        <p:spPr bwMode="auto">
          <a:xfrm>
            <a:off x="1082675" y="3692525"/>
            <a:ext cx="3184525" cy="2251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1828800" y="4191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1752600" y="3581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2590800" y="32004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9" name="Rectangle 15"/>
          <p:cNvSpPr>
            <a:spLocks noChangeArrowheads="1"/>
          </p:cNvSpPr>
          <p:nvPr/>
        </p:nvSpPr>
        <p:spPr bwMode="auto">
          <a:xfrm>
            <a:off x="685800" y="3505200"/>
            <a:ext cx="30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>
            <a:off x="1143000" y="2133600"/>
            <a:ext cx="53340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6083300" y="5943600"/>
            <a:ext cx="130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(I+S)/P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h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2242" name="Rectangle 18"/>
          <p:cNvSpPr>
            <a:spLocks noChangeArrowheads="1"/>
          </p:cNvSpPr>
          <p:nvPr/>
        </p:nvSpPr>
        <p:spPr bwMode="auto">
          <a:xfrm>
            <a:off x="381000" y="1905000"/>
            <a:ext cx="646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I+S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 flipH="1">
            <a:off x="1066800" y="3200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flipH="1">
            <a:off x="1143000" y="4191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45" name="Text Box 22"/>
          <p:cNvSpPr txBox="1">
            <a:spLocks noChangeArrowheads="1"/>
          </p:cNvSpPr>
          <p:nvPr/>
        </p:nvSpPr>
        <p:spPr bwMode="auto">
          <a:xfrm>
            <a:off x="2590800" y="2590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2246" name="Line 23"/>
          <p:cNvSpPr>
            <a:spLocks noChangeShapeType="1"/>
          </p:cNvSpPr>
          <p:nvPr/>
        </p:nvSpPr>
        <p:spPr bwMode="auto">
          <a:xfrm>
            <a:off x="1066800" y="2590800"/>
            <a:ext cx="472440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47" name="Rectangle 24"/>
          <p:cNvSpPr>
            <a:spLocks noChangeArrowheads="1"/>
          </p:cNvSpPr>
          <p:nvPr/>
        </p:nvSpPr>
        <p:spPr bwMode="auto">
          <a:xfrm>
            <a:off x="304800" y="2514600"/>
            <a:ext cx="696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I+V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2248" name="Text Box 25"/>
          <p:cNvSpPr txBox="1">
            <a:spLocks noChangeArrowheads="1"/>
          </p:cNvSpPr>
          <p:nvPr/>
        </p:nvSpPr>
        <p:spPr bwMode="auto">
          <a:xfrm>
            <a:off x="4813300" y="5943600"/>
            <a:ext cx="135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(I+V)/P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h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73082" name="Line 26"/>
          <p:cNvSpPr>
            <a:spLocks noChangeShapeType="1"/>
          </p:cNvSpPr>
          <p:nvPr/>
        </p:nvSpPr>
        <p:spPr bwMode="auto">
          <a:xfrm>
            <a:off x="1066800" y="3657600"/>
            <a:ext cx="1524000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3083" name="Line 27"/>
          <p:cNvSpPr>
            <a:spLocks noChangeShapeType="1"/>
          </p:cNvSpPr>
          <p:nvPr/>
        </p:nvSpPr>
        <p:spPr bwMode="auto">
          <a:xfrm>
            <a:off x="2590800" y="3657600"/>
            <a:ext cx="3200400" cy="22860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3084" name="Arc 28"/>
          <p:cNvSpPr>
            <a:spLocks/>
          </p:cNvSpPr>
          <p:nvPr/>
        </p:nvSpPr>
        <p:spPr bwMode="auto">
          <a:xfrm rot="-1200000">
            <a:off x="1889125" y="24384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52" name="Arc 31"/>
          <p:cNvSpPr>
            <a:spLocks/>
          </p:cNvSpPr>
          <p:nvPr/>
        </p:nvSpPr>
        <p:spPr bwMode="auto">
          <a:xfrm rot="-1200000">
            <a:off x="2286000" y="21336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53" name="Arc 32"/>
          <p:cNvSpPr>
            <a:spLocks/>
          </p:cNvSpPr>
          <p:nvPr/>
        </p:nvSpPr>
        <p:spPr bwMode="auto">
          <a:xfrm rot="-1200000">
            <a:off x="1524000" y="32004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3089" name="Text Box 33"/>
          <p:cNvSpPr txBox="1">
            <a:spLocks noChangeArrowheads="1"/>
          </p:cNvSpPr>
          <p:nvPr/>
        </p:nvSpPr>
        <p:spPr bwMode="auto">
          <a:xfrm>
            <a:off x="2286000" y="3733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52255" name="Text Box 34"/>
          <p:cNvSpPr txBox="1">
            <a:spLocks noChangeArrowheads="1"/>
          </p:cNvSpPr>
          <p:nvPr/>
        </p:nvSpPr>
        <p:spPr bwMode="auto">
          <a:xfrm>
            <a:off x="1600200" y="3810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2256" name="Text Box 35"/>
          <p:cNvSpPr txBox="1">
            <a:spLocks noChangeArrowheads="1"/>
          </p:cNvSpPr>
          <p:nvPr/>
        </p:nvSpPr>
        <p:spPr bwMode="auto">
          <a:xfrm>
            <a:off x="2422525" y="27432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73092" name="Text Box 36"/>
          <p:cNvSpPr txBox="1">
            <a:spLocks noChangeArrowheads="1"/>
          </p:cNvSpPr>
          <p:nvPr/>
        </p:nvSpPr>
        <p:spPr bwMode="auto">
          <a:xfrm>
            <a:off x="2422525" y="3276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5" grpId="0"/>
      <p:bldP spid="173082" grpId="0" animBg="1"/>
      <p:bldP spid="173083" grpId="0" animBg="1"/>
      <p:bldP spid="173084" grpId="0" animBg="1"/>
      <p:bldP spid="173089" grpId="0"/>
      <p:bldP spid="17309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C0C9BA-0D58-484C-859F-A3D09AFC360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CA" altLang="en-US" sz="1400"/>
          </a:p>
        </p:txBody>
      </p:sp>
      <p:sp>
        <p:nvSpPr>
          <p:cNvPr id="53251" name="Line 2"/>
          <p:cNvSpPr>
            <a:spLocks noChangeShapeType="1"/>
          </p:cNvSpPr>
          <p:nvPr/>
        </p:nvSpPr>
        <p:spPr bwMode="auto">
          <a:xfrm>
            <a:off x="1096963" y="5943600"/>
            <a:ext cx="579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52" name="Line 3"/>
          <p:cNvSpPr>
            <a:spLocks noChangeShapeType="1"/>
          </p:cNvSpPr>
          <p:nvPr/>
        </p:nvSpPr>
        <p:spPr bwMode="auto">
          <a:xfrm flipV="1">
            <a:off x="1096963" y="762000"/>
            <a:ext cx="0" cy="5181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53" name="Text Box 4"/>
          <p:cNvSpPr txBox="1">
            <a:spLocks noChangeArrowheads="1"/>
          </p:cNvSpPr>
          <p:nvPr/>
        </p:nvSpPr>
        <p:spPr bwMode="auto">
          <a:xfrm>
            <a:off x="319088" y="803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3254" name="Text Box 5"/>
          <p:cNvSpPr txBox="1">
            <a:spLocks noChangeArrowheads="1"/>
          </p:cNvSpPr>
          <p:nvPr/>
        </p:nvSpPr>
        <p:spPr bwMode="auto">
          <a:xfrm>
            <a:off x="3733800" y="5867400"/>
            <a:ext cx="135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(I+V)/P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h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3255" name="Text Box 6"/>
          <p:cNvSpPr txBox="1">
            <a:spLocks noChangeArrowheads="1"/>
          </p:cNvSpPr>
          <p:nvPr/>
        </p:nvSpPr>
        <p:spPr bwMode="auto">
          <a:xfrm>
            <a:off x="6811963" y="5756275"/>
            <a:ext cx="2328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Food (units)</a:t>
            </a:r>
          </a:p>
        </p:txBody>
      </p:sp>
      <p:sp>
        <p:nvSpPr>
          <p:cNvPr id="53256" name="Text Box 7"/>
          <p:cNvSpPr txBox="1">
            <a:spLocks noChangeArrowheads="1"/>
          </p:cNvSpPr>
          <p:nvPr/>
        </p:nvSpPr>
        <p:spPr bwMode="auto">
          <a:xfrm>
            <a:off x="471488" y="269875"/>
            <a:ext cx="307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good, units</a:t>
            </a:r>
          </a:p>
        </p:txBody>
      </p:sp>
      <p:sp>
        <p:nvSpPr>
          <p:cNvPr id="53257" name="Text Box 8"/>
          <p:cNvSpPr txBox="1">
            <a:spLocks noChangeArrowheads="1"/>
          </p:cNvSpPr>
          <p:nvPr/>
        </p:nvSpPr>
        <p:spPr bwMode="auto">
          <a:xfrm>
            <a:off x="1477963" y="5867400"/>
            <a:ext cx="197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A</a:t>
            </a:r>
            <a:r>
              <a:rPr lang="en-GB" altLang="en-US" sz="2400" b="1">
                <a:latin typeface="Times New Roman" panose="02020603050405020304" pitchFamily="18" charset="0"/>
              </a:rPr>
              <a:t>       F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Min</a:t>
            </a:r>
            <a:r>
              <a:rPr lang="en-GB" altLang="en-US" sz="2400" b="1">
                <a:latin typeface="Times New Roman" panose="02020603050405020304" pitchFamily="18" charset="0"/>
              </a:rPr>
              <a:t>     </a:t>
            </a:r>
          </a:p>
        </p:txBody>
      </p:sp>
      <p:sp>
        <p:nvSpPr>
          <p:cNvPr id="53258" name="Text Box 9"/>
          <p:cNvSpPr txBox="1">
            <a:spLocks noChangeArrowheads="1"/>
          </p:cNvSpPr>
          <p:nvPr/>
        </p:nvSpPr>
        <p:spPr bwMode="auto">
          <a:xfrm>
            <a:off x="4114800" y="533400"/>
            <a:ext cx="4648200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 u="sng">
                <a:latin typeface="Tahoma" panose="020B0604030504040204" pitchFamily="34" charset="0"/>
              </a:rPr>
              <a:t>Note:</a:t>
            </a:r>
            <a:r>
              <a:rPr lang="en-US" altLang="en-US" sz="3200">
                <a:latin typeface="Tahoma" panose="020B0604030504040204" pitchFamily="34" charset="0"/>
              </a:rPr>
              <a:t>  A Kinked budget line due to a voucher often offers less total utility than a cash subsidy equal to the voucher</a:t>
            </a:r>
          </a:p>
        </p:txBody>
      </p:sp>
      <p:sp>
        <p:nvSpPr>
          <p:cNvPr id="53259" name="Line 10"/>
          <p:cNvSpPr>
            <a:spLocks noChangeShapeType="1"/>
          </p:cNvSpPr>
          <p:nvPr/>
        </p:nvSpPr>
        <p:spPr bwMode="auto">
          <a:xfrm>
            <a:off x="1066800" y="1295400"/>
            <a:ext cx="3200400" cy="464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60" name="Arc 11"/>
          <p:cNvSpPr>
            <a:spLocks/>
          </p:cNvSpPr>
          <p:nvPr/>
        </p:nvSpPr>
        <p:spPr bwMode="auto">
          <a:xfrm rot="-1500000">
            <a:off x="1981200" y="22098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1981200" y="3657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2514600" y="3352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228600" y="1066800"/>
            <a:ext cx="696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I+V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74096" name="Line 16"/>
          <p:cNvSpPr>
            <a:spLocks noChangeShapeType="1"/>
          </p:cNvSpPr>
          <p:nvPr/>
        </p:nvSpPr>
        <p:spPr bwMode="auto">
          <a:xfrm>
            <a:off x="1066800" y="3352800"/>
            <a:ext cx="1447800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4097" name="Line 17"/>
          <p:cNvSpPr>
            <a:spLocks noChangeShapeType="1"/>
          </p:cNvSpPr>
          <p:nvPr/>
        </p:nvSpPr>
        <p:spPr bwMode="auto">
          <a:xfrm>
            <a:off x="2514600" y="3352800"/>
            <a:ext cx="1752600" cy="25908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3266" name="Arc 18"/>
          <p:cNvSpPr>
            <a:spLocks/>
          </p:cNvSpPr>
          <p:nvPr/>
        </p:nvSpPr>
        <p:spPr bwMode="auto">
          <a:xfrm rot="-1500000">
            <a:off x="1905000" y="1600200"/>
            <a:ext cx="1768475" cy="1447800"/>
          </a:xfrm>
          <a:custGeom>
            <a:avLst/>
            <a:gdLst>
              <a:gd name="T0" fmla="*/ 2147483646 w 21152"/>
              <a:gd name="T1" fmla="*/ 2147483646 h 20287"/>
              <a:gd name="T2" fmla="*/ 0 w 21152"/>
              <a:gd name="T3" fmla="*/ 2147483646 h 20287"/>
              <a:gd name="T4" fmla="*/ 2147483646 w 21152"/>
              <a:gd name="T5" fmla="*/ 0 h 20287"/>
              <a:gd name="T6" fmla="*/ 0 60000 65536"/>
              <a:gd name="T7" fmla="*/ 0 60000 65536"/>
              <a:gd name="T8" fmla="*/ 0 60000 65536"/>
              <a:gd name="T9" fmla="*/ 0 w 21152"/>
              <a:gd name="T10" fmla="*/ 0 h 20287"/>
              <a:gd name="T11" fmla="*/ 21152 w 21152"/>
              <a:gd name="T12" fmla="*/ 20287 h 202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52" h="20287" fill="none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</a:path>
              <a:path w="21152" h="20287" stroke="0" extrusionOk="0">
                <a:moveTo>
                  <a:pt x="13735" y="20287"/>
                </a:moveTo>
                <a:cubicBezTo>
                  <a:pt x="6712" y="17719"/>
                  <a:pt x="1516" y="11701"/>
                  <a:pt x="0" y="4377"/>
                </a:cubicBezTo>
                <a:lnTo>
                  <a:pt x="21152" y="0"/>
                </a:lnTo>
                <a:lnTo>
                  <a:pt x="13735" y="2028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2346325" y="29098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1660525" y="1919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1828800" y="1752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6" grpId="0" animBg="1"/>
      <p:bldP spid="17409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924C4B-0C2A-4EED-BE19-566956FA671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CA" altLang="en-US" sz="140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Composite Goods Application </a:t>
            </a:r>
            <a:br>
              <a:rPr lang="en-US" altLang="en-US" smtClean="0">
                <a:solidFill>
                  <a:schemeClr val="tx1"/>
                </a:solidFill>
              </a:rPr>
            </a:br>
            <a:r>
              <a:rPr lang="en-US" altLang="en-US" smtClean="0">
                <a:solidFill>
                  <a:schemeClr val="tx1"/>
                </a:solidFill>
              </a:rPr>
              <a:t>– Joining a Club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029200"/>
          </a:xfrm>
        </p:spPr>
        <p:txBody>
          <a:bodyPr/>
          <a:lstStyle/>
          <a:p>
            <a:pPr eaLnBrk="1" hangingPunct="1"/>
            <a:r>
              <a:rPr lang="en-US" altLang="en-US" smtClean="0"/>
              <a:t>Often consumers have the option of joining a club in order to save on goods purchased</a:t>
            </a:r>
          </a:p>
          <a:p>
            <a:pPr lvl="1" eaLnBrk="1" hangingPunct="1"/>
            <a:r>
              <a:rPr lang="en-US" altLang="en-US" sz="3200" b="1" smtClean="0"/>
              <a:t>Ie) Book or CD club</a:t>
            </a:r>
          </a:p>
          <a:p>
            <a:pPr lvl="1" eaLnBrk="1" hangingPunct="1"/>
            <a:r>
              <a:rPr lang="en-US" altLang="en-US" sz="3200" b="1" smtClean="0"/>
              <a:t>Ie) Chapters Rewards, CostCo, etc.</a:t>
            </a:r>
          </a:p>
          <a:p>
            <a:pPr eaLnBrk="1" hangingPunct="1"/>
            <a:r>
              <a:rPr lang="en-US" altLang="en-US" sz="3200" b="1" smtClean="0"/>
              <a:t>While some consumers will benefit from joining the club, others will not</a:t>
            </a:r>
          </a:p>
          <a:p>
            <a:pPr lvl="4" eaLnBrk="1" hangingPunct="1"/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BDA520-CED8-4564-8C0C-209B1260B89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CA" altLang="en-US" sz="1400"/>
          </a:p>
        </p:txBody>
      </p:sp>
      <p:sp>
        <p:nvSpPr>
          <p:cNvPr id="55299" name="Line 2"/>
          <p:cNvSpPr>
            <a:spLocks noChangeShapeType="1"/>
          </p:cNvSpPr>
          <p:nvPr/>
        </p:nvSpPr>
        <p:spPr bwMode="auto">
          <a:xfrm>
            <a:off x="1066800" y="6096000"/>
            <a:ext cx="678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300" name="Line 3"/>
          <p:cNvSpPr>
            <a:spLocks noChangeShapeType="1"/>
          </p:cNvSpPr>
          <p:nvPr/>
        </p:nvSpPr>
        <p:spPr bwMode="auto">
          <a:xfrm flipV="1">
            <a:off x="1066800" y="381000"/>
            <a:ext cx="0" cy="571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6384925" y="6213475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CDs (number)</a:t>
            </a:r>
          </a:p>
        </p:txBody>
      </p:sp>
      <p:sp>
        <p:nvSpPr>
          <p:cNvPr id="55302" name="Text Box 5"/>
          <p:cNvSpPr txBox="1">
            <a:spLocks noChangeArrowheads="1"/>
          </p:cNvSpPr>
          <p:nvPr/>
        </p:nvSpPr>
        <p:spPr bwMode="auto">
          <a:xfrm>
            <a:off x="1127125" y="117475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</a:t>
            </a:r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669925" y="6061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5304" name="Line 7"/>
          <p:cNvSpPr>
            <a:spLocks noChangeShapeType="1"/>
          </p:cNvSpPr>
          <p:nvPr/>
        </p:nvSpPr>
        <p:spPr bwMode="auto">
          <a:xfrm>
            <a:off x="1066800" y="1066800"/>
            <a:ext cx="297180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305" name="Text Box 8"/>
          <p:cNvSpPr txBox="1">
            <a:spLocks noChangeArrowheads="1"/>
          </p:cNvSpPr>
          <p:nvPr/>
        </p:nvSpPr>
        <p:spPr bwMode="auto">
          <a:xfrm>
            <a:off x="3810000" y="6019800"/>
            <a:ext cx="1936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15                   </a:t>
            </a:r>
          </a:p>
        </p:txBody>
      </p:sp>
      <p:sp>
        <p:nvSpPr>
          <p:cNvPr id="55306" name="Text Box 9"/>
          <p:cNvSpPr txBox="1">
            <a:spLocks noChangeArrowheads="1"/>
          </p:cNvSpPr>
          <p:nvPr/>
        </p:nvSpPr>
        <p:spPr bwMode="auto">
          <a:xfrm>
            <a:off x="381000" y="914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300</a:t>
            </a:r>
          </a:p>
        </p:txBody>
      </p:sp>
      <p:sp>
        <p:nvSpPr>
          <p:cNvPr id="55307" name="Arc 10"/>
          <p:cNvSpPr>
            <a:spLocks/>
          </p:cNvSpPr>
          <p:nvPr/>
        </p:nvSpPr>
        <p:spPr bwMode="auto">
          <a:xfrm>
            <a:off x="2743200" y="3276600"/>
            <a:ext cx="2051050" cy="2017713"/>
          </a:xfrm>
          <a:custGeom>
            <a:avLst/>
            <a:gdLst>
              <a:gd name="T0" fmla="*/ 2147483646 w 21492"/>
              <a:gd name="T1" fmla="*/ 2147483646 h 20657"/>
              <a:gd name="T2" fmla="*/ 0 w 21492"/>
              <a:gd name="T3" fmla="*/ 2147483646 h 20657"/>
              <a:gd name="T4" fmla="*/ 2147483646 w 21492"/>
              <a:gd name="T5" fmla="*/ 0 h 20657"/>
              <a:gd name="T6" fmla="*/ 0 60000 65536"/>
              <a:gd name="T7" fmla="*/ 0 60000 65536"/>
              <a:gd name="T8" fmla="*/ 0 60000 65536"/>
              <a:gd name="T9" fmla="*/ 0 w 21492"/>
              <a:gd name="T10" fmla="*/ 0 h 20657"/>
              <a:gd name="T11" fmla="*/ 21492 w 21492"/>
              <a:gd name="T12" fmla="*/ 20657 h 20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2" h="20657" fill="none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</a:path>
              <a:path w="21492" h="20657" stroke="0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  <a:lnTo>
                  <a:pt x="21492" y="0"/>
                </a:lnTo>
                <a:lnTo>
                  <a:pt x="15179" y="2065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308" name="Text Box 11"/>
          <p:cNvSpPr txBox="1">
            <a:spLocks noChangeArrowheads="1"/>
          </p:cNvSpPr>
          <p:nvPr/>
        </p:nvSpPr>
        <p:spPr bwMode="auto">
          <a:xfrm>
            <a:off x="2819400" y="38862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5309" name="Text Box 12"/>
          <p:cNvSpPr txBox="1">
            <a:spLocks noChangeArrowheads="1"/>
          </p:cNvSpPr>
          <p:nvPr/>
        </p:nvSpPr>
        <p:spPr bwMode="auto">
          <a:xfrm>
            <a:off x="3108325" y="39274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5310" name="Text Box 13"/>
          <p:cNvSpPr txBox="1">
            <a:spLocks noChangeArrowheads="1"/>
          </p:cNvSpPr>
          <p:nvPr/>
        </p:nvSpPr>
        <p:spPr bwMode="auto">
          <a:xfrm>
            <a:off x="2651125" y="3013075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5311" name="Line 14"/>
          <p:cNvSpPr>
            <a:spLocks noChangeShapeType="1"/>
          </p:cNvSpPr>
          <p:nvPr/>
        </p:nvSpPr>
        <p:spPr bwMode="auto">
          <a:xfrm flipH="1">
            <a:off x="1066800" y="4343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312" name="Line 15"/>
          <p:cNvSpPr>
            <a:spLocks noChangeShapeType="1"/>
          </p:cNvSpPr>
          <p:nvPr/>
        </p:nvSpPr>
        <p:spPr bwMode="auto">
          <a:xfrm>
            <a:off x="2971800" y="4343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5313" name="Text Box 16"/>
          <p:cNvSpPr txBox="1">
            <a:spLocks noChangeArrowheads="1"/>
          </p:cNvSpPr>
          <p:nvPr/>
        </p:nvSpPr>
        <p:spPr bwMode="auto">
          <a:xfrm>
            <a:off x="2743200" y="6019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55314" name="Text Box 17"/>
          <p:cNvSpPr txBox="1">
            <a:spLocks noChangeArrowheads="1"/>
          </p:cNvSpPr>
          <p:nvPr/>
        </p:nvSpPr>
        <p:spPr bwMode="auto">
          <a:xfrm>
            <a:off x="2590800" y="838200"/>
            <a:ext cx="54102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Originally, a consumer buys 10 CDs at $20 per CD before joining the club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93F658-4F38-4919-8FC1-0AB634022E4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CA" altLang="en-US" sz="1400"/>
          </a:p>
        </p:txBody>
      </p:sp>
      <p:sp>
        <p:nvSpPr>
          <p:cNvPr id="56323" name="Line 2"/>
          <p:cNvSpPr>
            <a:spLocks noChangeShapeType="1"/>
          </p:cNvSpPr>
          <p:nvPr/>
        </p:nvSpPr>
        <p:spPr bwMode="auto">
          <a:xfrm>
            <a:off x="1066800" y="6096000"/>
            <a:ext cx="678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4" name="Line 3"/>
          <p:cNvSpPr>
            <a:spLocks noChangeShapeType="1"/>
          </p:cNvSpPr>
          <p:nvPr/>
        </p:nvSpPr>
        <p:spPr bwMode="auto">
          <a:xfrm flipV="1">
            <a:off x="1066800" y="381000"/>
            <a:ext cx="0" cy="571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5" name="Text Box 4"/>
          <p:cNvSpPr txBox="1">
            <a:spLocks noChangeArrowheads="1"/>
          </p:cNvSpPr>
          <p:nvPr/>
        </p:nvSpPr>
        <p:spPr bwMode="auto">
          <a:xfrm>
            <a:off x="6384925" y="6213475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CDs (number)</a:t>
            </a: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228600" y="0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</a:t>
            </a:r>
          </a:p>
        </p:txBody>
      </p:sp>
      <p:sp>
        <p:nvSpPr>
          <p:cNvPr id="56327" name="Text Box 6"/>
          <p:cNvSpPr txBox="1">
            <a:spLocks noChangeArrowheads="1"/>
          </p:cNvSpPr>
          <p:nvPr/>
        </p:nvSpPr>
        <p:spPr bwMode="auto">
          <a:xfrm>
            <a:off x="669925" y="6061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6328" name="Line 7"/>
          <p:cNvSpPr>
            <a:spLocks noChangeShapeType="1"/>
          </p:cNvSpPr>
          <p:nvPr/>
        </p:nvSpPr>
        <p:spPr bwMode="auto">
          <a:xfrm>
            <a:off x="1066800" y="3124200"/>
            <a:ext cx="48006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29" name="Line 8"/>
          <p:cNvSpPr>
            <a:spLocks noChangeShapeType="1"/>
          </p:cNvSpPr>
          <p:nvPr/>
        </p:nvSpPr>
        <p:spPr bwMode="auto">
          <a:xfrm>
            <a:off x="1066800" y="1066800"/>
            <a:ext cx="297180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0" name="Text Box 9"/>
          <p:cNvSpPr txBox="1">
            <a:spLocks noChangeArrowheads="1"/>
          </p:cNvSpPr>
          <p:nvPr/>
        </p:nvSpPr>
        <p:spPr bwMode="auto">
          <a:xfrm>
            <a:off x="3810000" y="6019800"/>
            <a:ext cx="224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15                   20</a:t>
            </a:r>
          </a:p>
        </p:txBody>
      </p:sp>
      <p:sp>
        <p:nvSpPr>
          <p:cNvPr id="56331" name="Text Box 10"/>
          <p:cNvSpPr txBox="1">
            <a:spLocks noChangeArrowheads="1"/>
          </p:cNvSpPr>
          <p:nvPr/>
        </p:nvSpPr>
        <p:spPr bwMode="auto">
          <a:xfrm>
            <a:off x="381000" y="914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300</a:t>
            </a:r>
          </a:p>
        </p:txBody>
      </p:sp>
      <p:sp>
        <p:nvSpPr>
          <p:cNvPr id="56332" name="Text Box 11"/>
          <p:cNvSpPr txBox="1">
            <a:spLocks noChangeArrowheads="1"/>
          </p:cNvSpPr>
          <p:nvPr/>
        </p:nvSpPr>
        <p:spPr bwMode="auto">
          <a:xfrm>
            <a:off x="365125" y="28606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200</a:t>
            </a:r>
          </a:p>
        </p:txBody>
      </p:sp>
      <p:sp>
        <p:nvSpPr>
          <p:cNvPr id="56333" name="Arc 12"/>
          <p:cNvSpPr>
            <a:spLocks/>
          </p:cNvSpPr>
          <p:nvPr/>
        </p:nvSpPr>
        <p:spPr bwMode="auto">
          <a:xfrm>
            <a:off x="2743200" y="3276600"/>
            <a:ext cx="2051050" cy="2017713"/>
          </a:xfrm>
          <a:custGeom>
            <a:avLst/>
            <a:gdLst>
              <a:gd name="T0" fmla="*/ 2147483646 w 21492"/>
              <a:gd name="T1" fmla="*/ 2147483646 h 20657"/>
              <a:gd name="T2" fmla="*/ 0 w 21492"/>
              <a:gd name="T3" fmla="*/ 2147483646 h 20657"/>
              <a:gd name="T4" fmla="*/ 2147483646 w 21492"/>
              <a:gd name="T5" fmla="*/ 0 h 20657"/>
              <a:gd name="T6" fmla="*/ 0 60000 65536"/>
              <a:gd name="T7" fmla="*/ 0 60000 65536"/>
              <a:gd name="T8" fmla="*/ 0 60000 65536"/>
              <a:gd name="T9" fmla="*/ 0 w 21492"/>
              <a:gd name="T10" fmla="*/ 0 h 20657"/>
              <a:gd name="T11" fmla="*/ 21492 w 21492"/>
              <a:gd name="T12" fmla="*/ 20657 h 20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2" h="20657" fill="none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</a:path>
              <a:path w="21492" h="20657" stroke="0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  <a:lnTo>
                  <a:pt x="21492" y="0"/>
                </a:lnTo>
                <a:lnTo>
                  <a:pt x="15179" y="2065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4" name="Arc 13"/>
          <p:cNvSpPr>
            <a:spLocks/>
          </p:cNvSpPr>
          <p:nvPr/>
        </p:nvSpPr>
        <p:spPr bwMode="auto">
          <a:xfrm>
            <a:off x="3810000" y="4114800"/>
            <a:ext cx="1219200" cy="1187450"/>
          </a:xfrm>
          <a:custGeom>
            <a:avLst/>
            <a:gdLst>
              <a:gd name="T0" fmla="*/ 2147483646 w 21600"/>
              <a:gd name="T1" fmla="*/ 2147483646 h 21738"/>
              <a:gd name="T2" fmla="*/ 2147483646 w 21600"/>
              <a:gd name="T3" fmla="*/ 0 h 21738"/>
              <a:gd name="T4" fmla="*/ 2147483646 w 21600"/>
              <a:gd name="T5" fmla="*/ 2147483646 h 21738"/>
              <a:gd name="T6" fmla="*/ 0 60000 65536"/>
              <a:gd name="T7" fmla="*/ 0 60000 65536"/>
              <a:gd name="T8" fmla="*/ 0 60000 65536"/>
              <a:gd name="T9" fmla="*/ 0 w 21600"/>
              <a:gd name="T10" fmla="*/ 0 h 21738"/>
              <a:gd name="T11" fmla="*/ 21600 w 21600"/>
              <a:gd name="T12" fmla="*/ 21738 h 217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738" fill="none" extrusionOk="0">
                <a:moveTo>
                  <a:pt x="17493" y="21738"/>
                </a:moveTo>
                <a:cubicBezTo>
                  <a:pt x="7336" y="19771"/>
                  <a:pt x="0" y="10878"/>
                  <a:pt x="0" y="532"/>
                </a:cubicBezTo>
                <a:cubicBezTo>
                  <a:pt x="-1" y="354"/>
                  <a:pt x="2" y="177"/>
                  <a:pt x="6" y="-1"/>
                </a:cubicBezTo>
              </a:path>
              <a:path w="21600" h="21738" stroke="0" extrusionOk="0">
                <a:moveTo>
                  <a:pt x="17493" y="21738"/>
                </a:moveTo>
                <a:cubicBezTo>
                  <a:pt x="7336" y="19771"/>
                  <a:pt x="0" y="10878"/>
                  <a:pt x="0" y="532"/>
                </a:cubicBezTo>
                <a:cubicBezTo>
                  <a:pt x="-1" y="354"/>
                  <a:pt x="2" y="177"/>
                  <a:pt x="6" y="-1"/>
                </a:cubicBezTo>
                <a:lnTo>
                  <a:pt x="21600" y="532"/>
                </a:lnTo>
                <a:lnTo>
                  <a:pt x="17493" y="2173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35" name="Text Box 14"/>
          <p:cNvSpPr txBox="1">
            <a:spLocks noChangeArrowheads="1"/>
          </p:cNvSpPr>
          <p:nvPr/>
        </p:nvSpPr>
        <p:spPr bwMode="auto">
          <a:xfrm>
            <a:off x="4114800" y="46482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6336" name="Text Box 15"/>
          <p:cNvSpPr txBox="1">
            <a:spLocks noChangeArrowheads="1"/>
          </p:cNvSpPr>
          <p:nvPr/>
        </p:nvSpPr>
        <p:spPr bwMode="auto">
          <a:xfrm>
            <a:off x="2819400" y="38862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6337" name="Text Box 16"/>
          <p:cNvSpPr txBox="1">
            <a:spLocks noChangeArrowheads="1"/>
          </p:cNvSpPr>
          <p:nvPr/>
        </p:nvSpPr>
        <p:spPr bwMode="auto">
          <a:xfrm>
            <a:off x="3108325" y="39274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6338" name="Text Box 17"/>
          <p:cNvSpPr txBox="1">
            <a:spLocks noChangeArrowheads="1"/>
          </p:cNvSpPr>
          <p:nvPr/>
        </p:nvSpPr>
        <p:spPr bwMode="auto">
          <a:xfrm>
            <a:off x="4114800" y="4495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6339" name="Text Box 18"/>
          <p:cNvSpPr txBox="1">
            <a:spLocks noChangeArrowheads="1"/>
          </p:cNvSpPr>
          <p:nvPr/>
        </p:nvSpPr>
        <p:spPr bwMode="auto">
          <a:xfrm>
            <a:off x="2651125" y="3013075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6340" name="Text Box 19"/>
          <p:cNvSpPr txBox="1">
            <a:spLocks noChangeArrowheads="1"/>
          </p:cNvSpPr>
          <p:nvPr/>
        </p:nvSpPr>
        <p:spPr bwMode="auto">
          <a:xfrm>
            <a:off x="3641725" y="3622675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2743200" y="0"/>
            <a:ext cx="6096000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Joining the club requires a membership fee of $100, which shifts in the budget line.  At the same time however, CD’s now cost $10 each, shifting the BL’s x-intercept as shown.</a:t>
            </a:r>
          </a:p>
        </p:txBody>
      </p:sp>
      <p:sp>
        <p:nvSpPr>
          <p:cNvPr id="56342" name="Line 22"/>
          <p:cNvSpPr>
            <a:spLocks noChangeShapeType="1"/>
          </p:cNvSpPr>
          <p:nvPr/>
        </p:nvSpPr>
        <p:spPr bwMode="auto">
          <a:xfrm flipH="1">
            <a:off x="1066800" y="4343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2971800" y="4343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2743200" y="6019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5181600" y="3276600"/>
            <a:ext cx="29718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This consumer benefits from joining the club</a:t>
            </a:r>
          </a:p>
        </p:txBody>
      </p:sp>
      <p:sp>
        <p:nvSpPr>
          <p:cNvPr id="56346" name="Line 27"/>
          <p:cNvSpPr>
            <a:spLocks noChangeShapeType="1"/>
          </p:cNvSpPr>
          <p:nvPr/>
        </p:nvSpPr>
        <p:spPr bwMode="auto">
          <a:xfrm flipH="1">
            <a:off x="4343400" y="44196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4DCF9C-BABD-420A-B47D-1401870A1D6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CA" altLang="en-US" sz="1400"/>
          </a:p>
        </p:txBody>
      </p:sp>
      <p:graphicFrame>
        <p:nvGraphicFramePr>
          <p:cNvPr id="11267" name="Object 2"/>
          <p:cNvGraphicFramePr>
            <a:graphicFrameLocks noChangeAspect="1"/>
          </p:cNvGraphicFramePr>
          <p:nvPr/>
        </p:nvGraphicFramePr>
        <p:xfrm>
          <a:off x="2127250" y="1905000"/>
          <a:ext cx="6627813" cy="257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Document" r:id="rId3" imgW="5477256" imgH="2133600" progId="Word.Document.8">
                  <p:embed/>
                </p:oleObj>
              </mc:Choice>
              <mc:Fallback>
                <p:oleObj name="Document" r:id="rId3" imgW="5477256" imgH="21336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1905000"/>
                        <a:ext cx="6627813" cy="2573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3"/>
          <p:cNvGraphicFramePr>
            <a:graphicFrameLocks noChangeAspect="1"/>
          </p:cNvGraphicFramePr>
          <p:nvPr/>
        </p:nvGraphicFramePr>
        <p:xfrm>
          <a:off x="2133600" y="4038600"/>
          <a:ext cx="5487988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Document" r:id="rId5" imgW="5486400" imgH="306324" progId="Word.Document.8">
                  <p:embed/>
                </p:oleObj>
              </mc:Choice>
              <mc:Fallback>
                <p:oleObj name="Document" r:id="rId5" imgW="5486400" imgH="30632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038600"/>
                        <a:ext cx="5487988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4"/>
          <p:cNvGraphicFramePr>
            <a:graphicFrameLocks noChangeAspect="1"/>
          </p:cNvGraphicFramePr>
          <p:nvPr/>
        </p:nvGraphicFramePr>
        <p:xfrm>
          <a:off x="4876800" y="4038600"/>
          <a:ext cx="5487988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Document" r:id="rId7" imgW="5486400" imgH="306324" progId="Word.Document.8">
                  <p:embed/>
                </p:oleObj>
              </mc:Choice>
              <mc:Fallback>
                <p:oleObj name="Document" r:id="rId7" imgW="5486400" imgH="30632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038600"/>
                        <a:ext cx="5487988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5"/>
          <p:cNvGraphicFramePr>
            <a:graphicFrameLocks noChangeAspect="1"/>
          </p:cNvGraphicFramePr>
          <p:nvPr/>
        </p:nvGraphicFramePr>
        <p:xfrm>
          <a:off x="3424238" y="4721225"/>
          <a:ext cx="571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Document" r:id="rId8" imgW="5606034" imgH="316230" progId="Word.Document.8">
                  <p:embed/>
                </p:oleObj>
              </mc:Choice>
              <mc:Fallback>
                <p:oleObj name="Document" r:id="rId8" imgW="5606034" imgH="31623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721225"/>
                        <a:ext cx="571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990600" y="1905000"/>
            <a:ext cx="74676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Two goods available: x and 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I = $10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 = $1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 = $2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762000" y="4405313"/>
            <a:ext cx="46482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Budget line:     1x + 2y</a:t>
            </a:r>
            <a:endParaRPr lang="en-US" altLang="en-US" sz="32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34152" name="Text Box 8"/>
          <p:cNvSpPr txBox="1">
            <a:spLocks noChangeArrowheads="1"/>
          </p:cNvSpPr>
          <p:nvPr/>
        </p:nvSpPr>
        <p:spPr bwMode="auto">
          <a:xfrm>
            <a:off x="5181600" y="4368800"/>
            <a:ext cx="297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= 10   …BL</a:t>
            </a:r>
            <a:r>
              <a:rPr lang="en-US" altLang="en-US" sz="3200" baseline="-250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34153" name="Text Box 9"/>
          <p:cNvSpPr txBox="1">
            <a:spLocks noChangeArrowheads="1"/>
          </p:cNvSpPr>
          <p:nvPr/>
        </p:nvSpPr>
        <p:spPr bwMode="auto">
          <a:xfrm>
            <a:off x="2209800" y="5181600"/>
            <a:ext cx="4953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Or…     y = 5 – x/2</a:t>
            </a:r>
          </a:p>
        </p:txBody>
      </p:sp>
      <p:sp>
        <p:nvSpPr>
          <p:cNvPr id="11275" name="WordArt 10"/>
          <p:cNvSpPr>
            <a:spLocks noChangeArrowheads="1" noChangeShapeType="1" noTextEdit="1"/>
          </p:cNvSpPr>
          <p:nvPr/>
        </p:nvSpPr>
        <p:spPr bwMode="auto">
          <a:xfrm>
            <a:off x="2124075" y="620713"/>
            <a:ext cx="42672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1" grpId="0" autoUpdateAnimBg="0"/>
      <p:bldP spid="134152" grpId="0" autoUpdateAnimBg="0"/>
      <p:bldP spid="134153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0216D4-CE9C-47CF-B21B-B8390AF449F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CA" altLang="en-US" sz="1400"/>
          </a:p>
        </p:txBody>
      </p:sp>
      <p:sp>
        <p:nvSpPr>
          <p:cNvPr id="57347" name="Line 2"/>
          <p:cNvSpPr>
            <a:spLocks noChangeShapeType="1"/>
          </p:cNvSpPr>
          <p:nvPr/>
        </p:nvSpPr>
        <p:spPr bwMode="auto">
          <a:xfrm>
            <a:off x="1066800" y="6096000"/>
            <a:ext cx="678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48" name="Line 3"/>
          <p:cNvSpPr>
            <a:spLocks noChangeShapeType="1"/>
          </p:cNvSpPr>
          <p:nvPr/>
        </p:nvSpPr>
        <p:spPr bwMode="auto">
          <a:xfrm flipV="1">
            <a:off x="1066800" y="381000"/>
            <a:ext cx="0" cy="571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49" name="Text Box 4"/>
          <p:cNvSpPr txBox="1">
            <a:spLocks noChangeArrowheads="1"/>
          </p:cNvSpPr>
          <p:nvPr/>
        </p:nvSpPr>
        <p:spPr bwMode="auto">
          <a:xfrm>
            <a:off x="6384925" y="6213475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CDs (number)</a:t>
            </a:r>
          </a:p>
        </p:txBody>
      </p:sp>
      <p:sp>
        <p:nvSpPr>
          <p:cNvPr id="57350" name="Text Box 5"/>
          <p:cNvSpPr txBox="1">
            <a:spLocks noChangeArrowheads="1"/>
          </p:cNvSpPr>
          <p:nvPr/>
        </p:nvSpPr>
        <p:spPr bwMode="auto">
          <a:xfrm>
            <a:off x="228600" y="0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</a:t>
            </a:r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669925" y="6061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7352" name="Line 7"/>
          <p:cNvSpPr>
            <a:spLocks noChangeShapeType="1"/>
          </p:cNvSpPr>
          <p:nvPr/>
        </p:nvSpPr>
        <p:spPr bwMode="auto">
          <a:xfrm>
            <a:off x="1066800" y="3124200"/>
            <a:ext cx="480060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53" name="Line 8"/>
          <p:cNvSpPr>
            <a:spLocks noChangeShapeType="1"/>
          </p:cNvSpPr>
          <p:nvPr/>
        </p:nvSpPr>
        <p:spPr bwMode="auto">
          <a:xfrm>
            <a:off x="1066800" y="1066800"/>
            <a:ext cx="297180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54" name="Text Box 9"/>
          <p:cNvSpPr txBox="1">
            <a:spLocks noChangeArrowheads="1"/>
          </p:cNvSpPr>
          <p:nvPr/>
        </p:nvSpPr>
        <p:spPr bwMode="auto">
          <a:xfrm>
            <a:off x="3810000" y="6019800"/>
            <a:ext cx="224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15                   20</a:t>
            </a:r>
          </a:p>
        </p:txBody>
      </p:sp>
      <p:sp>
        <p:nvSpPr>
          <p:cNvPr id="57355" name="Text Box 10"/>
          <p:cNvSpPr txBox="1">
            <a:spLocks noChangeArrowheads="1"/>
          </p:cNvSpPr>
          <p:nvPr/>
        </p:nvSpPr>
        <p:spPr bwMode="auto">
          <a:xfrm>
            <a:off x="381000" y="914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300</a:t>
            </a:r>
          </a:p>
        </p:txBody>
      </p:sp>
      <p:sp>
        <p:nvSpPr>
          <p:cNvPr id="57356" name="Text Box 11"/>
          <p:cNvSpPr txBox="1">
            <a:spLocks noChangeArrowheads="1"/>
          </p:cNvSpPr>
          <p:nvPr/>
        </p:nvSpPr>
        <p:spPr bwMode="auto">
          <a:xfrm>
            <a:off x="365125" y="28606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200</a:t>
            </a:r>
          </a:p>
        </p:txBody>
      </p:sp>
      <p:sp>
        <p:nvSpPr>
          <p:cNvPr id="57357" name="Arc 12"/>
          <p:cNvSpPr>
            <a:spLocks/>
          </p:cNvSpPr>
          <p:nvPr/>
        </p:nvSpPr>
        <p:spPr bwMode="auto">
          <a:xfrm rot="-900000">
            <a:off x="1981200" y="1752600"/>
            <a:ext cx="2051050" cy="2017713"/>
          </a:xfrm>
          <a:custGeom>
            <a:avLst/>
            <a:gdLst>
              <a:gd name="T0" fmla="*/ 2147483646 w 21492"/>
              <a:gd name="T1" fmla="*/ 2147483646 h 20657"/>
              <a:gd name="T2" fmla="*/ 0 w 21492"/>
              <a:gd name="T3" fmla="*/ 2147483646 h 20657"/>
              <a:gd name="T4" fmla="*/ 2147483646 w 21492"/>
              <a:gd name="T5" fmla="*/ 0 h 20657"/>
              <a:gd name="T6" fmla="*/ 0 60000 65536"/>
              <a:gd name="T7" fmla="*/ 0 60000 65536"/>
              <a:gd name="T8" fmla="*/ 0 60000 65536"/>
              <a:gd name="T9" fmla="*/ 0 w 21492"/>
              <a:gd name="T10" fmla="*/ 0 h 20657"/>
              <a:gd name="T11" fmla="*/ 21492 w 21492"/>
              <a:gd name="T12" fmla="*/ 20657 h 20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2" h="20657" fill="none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</a:path>
              <a:path w="21492" h="20657" stroke="0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  <a:lnTo>
                  <a:pt x="21492" y="0"/>
                </a:lnTo>
                <a:lnTo>
                  <a:pt x="15179" y="2065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2362200" y="3581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1828800" y="2209800"/>
            <a:ext cx="3794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1828800" y="1905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2057400" y="3886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3733800" y="41910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3810000" y="3276600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7364" name="Text Box 24"/>
          <p:cNvSpPr txBox="1">
            <a:spLocks noChangeArrowheads="1"/>
          </p:cNvSpPr>
          <p:nvPr/>
        </p:nvSpPr>
        <p:spPr bwMode="auto">
          <a:xfrm>
            <a:off x="3124200" y="762000"/>
            <a:ext cx="49530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Not every consumer will benefit from joining the club</a:t>
            </a:r>
          </a:p>
        </p:txBody>
      </p:sp>
      <p:sp>
        <p:nvSpPr>
          <p:cNvPr id="57365" name="Line 25"/>
          <p:cNvSpPr>
            <a:spLocks noChangeShapeType="1"/>
          </p:cNvSpPr>
          <p:nvPr/>
        </p:nvSpPr>
        <p:spPr bwMode="auto">
          <a:xfrm flipH="1">
            <a:off x="2133600" y="19812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7366" name="Arc 26"/>
          <p:cNvSpPr>
            <a:spLocks/>
          </p:cNvSpPr>
          <p:nvPr/>
        </p:nvSpPr>
        <p:spPr bwMode="auto">
          <a:xfrm rot="-900000">
            <a:off x="1905000" y="2478088"/>
            <a:ext cx="2051050" cy="2017712"/>
          </a:xfrm>
          <a:custGeom>
            <a:avLst/>
            <a:gdLst>
              <a:gd name="T0" fmla="*/ 2147483646 w 21492"/>
              <a:gd name="T1" fmla="*/ 2147483646 h 20657"/>
              <a:gd name="T2" fmla="*/ 0 w 21492"/>
              <a:gd name="T3" fmla="*/ 2147483646 h 20657"/>
              <a:gd name="T4" fmla="*/ 2147483646 w 21492"/>
              <a:gd name="T5" fmla="*/ 0 h 20657"/>
              <a:gd name="T6" fmla="*/ 0 60000 65536"/>
              <a:gd name="T7" fmla="*/ 0 60000 65536"/>
              <a:gd name="T8" fmla="*/ 0 60000 65536"/>
              <a:gd name="T9" fmla="*/ 0 w 21492"/>
              <a:gd name="T10" fmla="*/ 0 h 20657"/>
              <a:gd name="T11" fmla="*/ 21492 w 21492"/>
              <a:gd name="T12" fmla="*/ 20657 h 20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2" h="20657" fill="none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</a:path>
              <a:path w="21492" h="20657" stroke="0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  <a:lnTo>
                  <a:pt x="21492" y="0"/>
                </a:lnTo>
                <a:lnTo>
                  <a:pt x="15179" y="2065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49777B-5654-40D9-94A5-A2CEA53BE33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CA" altLang="en-US" sz="140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Application 3 - Borrowing and Lending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eaLnBrk="1" hangingPunct="1"/>
            <a:r>
              <a:rPr lang="en-US" altLang="en-US" smtClean="0"/>
              <a:t>Composite goods can also explain why people save or borrow money</a:t>
            </a:r>
          </a:p>
          <a:p>
            <a:pPr eaLnBrk="1" hangingPunct="1"/>
            <a:r>
              <a:rPr lang="en-US" altLang="en-US" smtClean="0"/>
              <a:t>Consider 2 time periods, now and the future, each with income (I</a:t>
            </a:r>
            <a:r>
              <a:rPr lang="en-US" altLang="en-US" baseline="-25000" smtClean="0"/>
              <a:t>1</a:t>
            </a:r>
            <a:r>
              <a:rPr lang="en-US" altLang="en-US" smtClean="0"/>
              <a:t> and I</a:t>
            </a:r>
            <a:r>
              <a:rPr lang="en-US" altLang="en-US" baseline="-25000" smtClean="0"/>
              <a:t>2</a:t>
            </a:r>
            <a:r>
              <a:rPr lang="en-US" altLang="en-US" smtClean="0"/>
              <a:t>) and an interest rate r</a:t>
            </a:r>
          </a:p>
          <a:p>
            <a:pPr eaLnBrk="1" hangingPunct="1"/>
            <a:r>
              <a:rPr lang="en-US" altLang="en-US" smtClean="0"/>
              <a:t>If you spend nothing today, you can spend I</a:t>
            </a:r>
            <a:r>
              <a:rPr lang="en-US" altLang="en-US" baseline="-25000" smtClean="0"/>
              <a:t>2</a:t>
            </a:r>
            <a:r>
              <a:rPr lang="en-US" altLang="en-US" smtClean="0"/>
              <a:t>+I</a:t>
            </a:r>
            <a:r>
              <a:rPr lang="en-US" altLang="en-US" baseline="-25000" smtClean="0"/>
              <a:t>1</a:t>
            </a:r>
            <a:r>
              <a:rPr lang="en-US" altLang="en-US" smtClean="0"/>
              <a:t>(1+r) in the future</a:t>
            </a:r>
          </a:p>
          <a:p>
            <a:pPr eaLnBrk="1" hangingPunct="1"/>
            <a:r>
              <a:rPr lang="en-US" altLang="en-US" smtClean="0"/>
              <a:t>If you will spend nothing in the future, you can spend I</a:t>
            </a:r>
            <a:r>
              <a:rPr lang="en-US" altLang="en-US" baseline="-25000" smtClean="0"/>
              <a:t>1</a:t>
            </a:r>
            <a:r>
              <a:rPr lang="en-US" altLang="en-US" smtClean="0"/>
              <a:t>+I</a:t>
            </a:r>
            <a:r>
              <a:rPr lang="en-US" altLang="en-US" baseline="-25000" smtClean="0"/>
              <a:t>2</a:t>
            </a:r>
            <a:r>
              <a:rPr lang="en-US" altLang="en-US" smtClean="0"/>
              <a:t>/(1+r) today</a:t>
            </a:r>
            <a:endParaRPr lang="en-US" altLang="en-US" sz="3200" b="1" smtClean="0"/>
          </a:p>
          <a:p>
            <a:pPr lvl="4" eaLnBrk="1" hangingPunct="1"/>
            <a:endParaRPr lang="en-US" altLang="en-US" sz="320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DF5CD0-FBA1-4C62-80ED-34951A1EA3B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CA" altLang="en-US" sz="1400"/>
          </a:p>
        </p:txBody>
      </p:sp>
      <p:sp>
        <p:nvSpPr>
          <p:cNvPr id="59395" name="Line 2"/>
          <p:cNvSpPr>
            <a:spLocks noChangeShapeType="1"/>
          </p:cNvSpPr>
          <p:nvPr/>
        </p:nvSpPr>
        <p:spPr bwMode="auto">
          <a:xfrm>
            <a:off x="914400" y="6096000"/>
            <a:ext cx="579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396" name="Line 3"/>
          <p:cNvSpPr>
            <a:spLocks noChangeShapeType="1"/>
          </p:cNvSpPr>
          <p:nvPr/>
        </p:nvSpPr>
        <p:spPr bwMode="auto">
          <a:xfrm flipV="1">
            <a:off x="914400" y="7620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397" name="Text Box 4"/>
          <p:cNvSpPr txBox="1">
            <a:spLocks noChangeArrowheads="1"/>
          </p:cNvSpPr>
          <p:nvPr/>
        </p:nvSpPr>
        <p:spPr bwMode="auto">
          <a:xfrm>
            <a:off x="6689725" y="5756275"/>
            <a:ext cx="182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r>
              <a:rPr lang="en-GB" altLang="en-US" sz="2400" b="1">
                <a:latin typeface="Times New Roman" panose="02020603050405020304" pitchFamily="18" charset="0"/>
              </a:rPr>
              <a:t>, spending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this year ($)</a:t>
            </a:r>
          </a:p>
        </p:txBody>
      </p:sp>
      <p:sp>
        <p:nvSpPr>
          <p:cNvPr id="59398" name="Text Box 5"/>
          <p:cNvSpPr txBox="1">
            <a:spLocks noChangeArrowheads="1"/>
          </p:cNvSpPr>
          <p:nvPr/>
        </p:nvSpPr>
        <p:spPr bwMode="auto">
          <a:xfrm>
            <a:off x="0" y="457200"/>
            <a:ext cx="354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GB" altLang="en-US" sz="2400" b="1">
                <a:latin typeface="Times New Roman" panose="02020603050405020304" pitchFamily="18" charset="0"/>
              </a:rPr>
              <a:t>, spending next year ($)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2498725" y="60610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59400" name="Text Box 7"/>
          <p:cNvSpPr txBox="1">
            <a:spLocks noChangeArrowheads="1"/>
          </p:cNvSpPr>
          <p:nvPr/>
        </p:nvSpPr>
        <p:spPr bwMode="auto">
          <a:xfrm>
            <a:off x="517525" y="32416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9401" name="Text Box 8"/>
          <p:cNvSpPr txBox="1">
            <a:spLocks noChangeArrowheads="1"/>
          </p:cNvSpPr>
          <p:nvPr/>
        </p:nvSpPr>
        <p:spPr bwMode="auto">
          <a:xfrm>
            <a:off x="3565525" y="60610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1B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9402" name="Text Box 9"/>
          <p:cNvSpPr txBox="1">
            <a:spLocks noChangeArrowheads="1"/>
          </p:cNvSpPr>
          <p:nvPr/>
        </p:nvSpPr>
        <p:spPr bwMode="auto">
          <a:xfrm>
            <a:off x="288925" y="41560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2B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9403" name="Text Box 10"/>
          <p:cNvSpPr txBox="1">
            <a:spLocks noChangeArrowheads="1"/>
          </p:cNvSpPr>
          <p:nvPr/>
        </p:nvSpPr>
        <p:spPr bwMode="auto">
          <a:xfrm>
            <a:off x="4784725" y="6061075"/>
            <a:ext cx="154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r>
              <a:rPr lang="en-GB" altLang="en-US" sz="2400" b="1">
                <a:latin typeface="Times New Roman" panose="02020603050405020304" pitchFamily="18" charset="0"/>
              </a:rPr>
              <a:t>+I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GB" altLang="en-US" sz="2400" b="1">
                <a:latin typeface="Times New Roman" panose="02020603050405020304" pitchFamily="18" charset="0"/>
              </a:rPr>
              <a:t>/(1+r)</a:t>
            </a:r>
          </a:p>
        </p:txBody>
      </p:sp>
      <p:sp>
        <p:nvSpPr>
          <p:cNvPr id="59404" name="Text Box 11"/>
          <p:cNvSpPr txBox="1">
            <a:spLocks noChangeArrowheads="1"/>
          </p:cNvSpPr>
          <p:nvPr/>
        </p:nvSpPr>
        <p:spPr bwMode="auto">
          <a:xfrm>
            <a:off x="0" y="1447800"/>
            <a:ext cx="917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2</a:t>
            </a:r>
            <a:r>
              <a:rPr lang="en-GB" altLang="en-US" sz="2000" b="1">
                <a:latin typeface="Times New Roman" panose="02020603050405020304" pitchFamily="18" charset="0"/>
              </a:rPr>
              <a:t>+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1</a:t>
            </a:r>
            <a:r>
              <a:rPr lang="en-GB" altLang="en-US" sz="2000" b="1">
                <a:latin typeface="Times New Roman" panose="02020603050405020304" pitchFamily="18" charset="0"/>
              </a:rPr>
              <a:t>(1+r)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3657600" y="-76200"/>
            <a:ext cx="5486400" cy="45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This budget line represents all possible saving or borrowing opportunities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At point A, everything is spent as it is made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At point B, money is borrowed this year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At point C, money is saved for the future</a:t>
            </a:r>
          </a:p>
        </p:txBody>
      </p:sp>
      <p:sp>
        <p:nvSpPr>
          <p:cNvPr id="59406" name="Line 13"/>
          <p:cNvSpPr>
            <a:spLocks noChangeShapeType="1"/>
          </p:cNvSpPr>
          <p:nvPr/>
        </p:nvSpPr>
        <p:spPr bwMode="auto">
          <a:xfrm flipH="1">
            <a:off x="914400" y="3505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7" name="Line 14"/>
          <p:cNvSpPr>
            <a:spLocks noChangeShapeType="1"/>
          </p:cNvSpPr>
          <p:nvPr/>
        </p:nvSpPr>
        <p:spPr bwMode="auto">
          <a:xfrm>
            <a:off x="2667000" y="3505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8" name="Line 15"/>
          <p:cNvSpPr>
            <a:spLocks noChangeShapeType="1"/>
          </p:cNvSpPr>
          <p:nvPr/>
        </p:nvSpPr>
        <p:spPr bwMode="auto">
          <a:xfrm>
            <a:off x="3733800" y="4495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09" name="Line 16"/>
          <p:cNvSpPr>
            <a:spLocks noChangeShapeType="1"/>
          </p:cNvSpPr>
          <p:nvPr/>
        </p:nvSpPr>
        <p:spPr bwMode="auto">
          <a:xfrm flipH="1">
            <a:off x="914400" y="44958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10" name="Line 17"/>
          <p:cNvSpPr>
            <a:spLocks noChangeShapeType="1"/>
          </p:cNvSpPr>
          <p:nvPr/>
        </p:nvSpPr>
        <p:spPr bwMode="auto">
          <a:xfrm>
            <a:off x="914400" y="1676400"/>
            <a:ext cx="4419600" cy="441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11" name="Text Box 18"/>
          <p:cNvSpPr txBox="1">
            <a:spLocks noChangeArrowheads="1"/>
          </p:cNvSpPr>
          <p:nvPr/>
        </p:nvSpPr>
        <p:spPr bwMode="auto">
          <a:xfrm>
            <a:off x="2514600" y="3048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9412" name="Text Box 19"/>
          <p:cNvSpPr txBox="1">
            <a:spLocks noChangeArrowheads="1"/>
          </p:cNvSpPr>
          <p:nvPr/>
        </p:nvSpPr>
        <p:spPr bwMode="auto">
          <a:xfrm>
            <a:off x="3581400" y="4114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9413" name="Text Box 20"/>
          <p:cNvSpPr txBox="1">
            <a:spLocks noChangeArrowheads="1"/>
          </p:cNvSpPr>
          <p:nvPr/>
        </p:nvSpPr>
        <p:spPr bwMode="auto">
          <a:xfrm>
            <a:off x="3794125" y="43084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9414" name="Text Box 21"/>
          <p:cNvSpPr txBox="1">
            <a:spLocks noChangeArrowheads="1"/>
          </p:cNvSpPr>
          <p:nvPr/>
        </p:nvSpPr>
        <p:spPr bwMode="auto">
          <a:xfrm>
            <a:off x="2819400" y="3200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59415" name="Text Box 22"/>
          <p:cNvSpPr txBox="1">
            <a:spLocks noChangeArrowheads="1"/>
          </p:cNvSpPr>
          <p:nvPr/>
        </p:nvSpPr>
        <p:spPr bwMode="auto">
          <a:xfrm>
            <a:off x="1828800" y="2205038"/>
            <a:ext cx="407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59416" name="Text Box 23"/>
          <p:cNvSpPr txBox="1">
            <a:spLocks noChangeArrowheads="1"/>
          </p:cNvSpPr>
          <p:nvPr/>
        </p:nvSpPr>
        <p:spPr bwMode="auto">
          <a:xfrm>
            <a:off x="1752600" y="2300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9417" name="Line 24"/>
          <p:cNvSpPr>
            <a:spLocks noChangeShapeType="1"/>
          </p:cNvSpPr>
          <p:nvPr/>
        </p:nvSpPr>
        <p:spPr bwMode="auto">
          <a:xfrm>
            <a:off x="1905000" y="28194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18" name="Line 25"/>
          <p:cNvSpPr>
            <a:spLocks noChangeShapeType="1"/>
          </p:cNvSpPr>
          <p:nvPr/>
        </p:nvSpPr>
        <p:spPr bwMode="auto">
          <a:xfrm flipH="1">
            <a:off x="914400" y="2743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419" name="Text Box 26"/>
          <p:cNvSpPr txBox="1">
            <a:spLocks noChangeArrowheads="1"/>
          </p:cNvSpPr>
          <p:nvPr/>
        </p:nvSpPr>
        <p:spPr bwMode="auto">
          <a:xfrm>
            <a:off x="1600200" y="6096000"/>
            <a:ext cx="65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2C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9420" name="Text Box 27"/>
          <p:cNvSpPr txBox="1">
            <a:spLocks noChangeArrowheads="1"/>
          </p:cNvSpPr>
          <p:nvPr/>
        </p:nvSpPr>
        <p:spPr bwMode="auto">
          <a:xfrm>
            <a:off x="228600" y="2514600"/>
            <a:ext cx="65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2C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0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0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0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0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038E2B-8436-4461-AC17-27194056C71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CA" altLang="en-US" sz="1400"/>
          </a:p>
        </p:txBody>
      </p:sp>
      <p:sp>
        <p:nvSpPr>
          <p:cNvPr id="60419" name="Line 2"/>
          <p:cNvSpPr>
            <a:spLocks noChangeShapeType="1"/>
          </p:cNvSpPr>
          <p:nvPr/>
        </p:nvSpPr>
        <p:spPr bwMode="auto">
          <a:xfrm>
            <a:off x="914400" y="6096000"/>
            <a:ext cx="5791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20" name="Line 3"/>
          <p:cNvSpPr>
            <a:spLocks noChangeShapeType="1"/>
          </p:cNvSpPr>
          <p:nvPr/>
        </p:nvSpPr>
        <p:spPr bwMode="auto">
          <a:xfrm flipV="1">
            <a:off x="914400" y="7620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21" name="Text Box 4"/>
          <p:cNvSpPr txBox="1">
            <a:spLocks noChangeArrowheads="1"/>
          </p:cNvSpPr>
          <p:nvPr/>
        </p:nvSpPr>
        <p:spPr bwMode="auto">
          <a:xfrm>
            <a:off x="6689725" y="5756275"/>
            <a:ext cx="182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r>
              <a:rPr lang="en-GB" altLang="en-US" sz="2400" b="1">
                <a:latin typeface="Times New Roman" panose="02020603050405020304" pitchFamily="18" charset="0"/>
              </a:rPr>
              <a:t>, spending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this year ($)</a:t>
            </a:r>
          </a:p>
        </p:txBody>
      </p:sp>
      <p:sp>
        <p:nvSpPr>
          <p:cNvPr id="60422" name="Text Box 5"/>
          <p:cNvSpPr txBox="1">
            <a:spLocks noChangeArrowheads="1"/>
          </p:cNvSpPr>
          <p:nvPr/>
        </p:nvSpPr>
        <p:spPr bwMode="auto">
          <a:xfrm>
            <a:off x="212725" y="498475"/>
            <a:ext cx="354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GB" altLang="en-US" sz="2400" b="1">
                <a:latin typeface="Times New Roman" panose="02020603050405020304" pitchFamily="18" charset="0"/>
              </a:rPr>
              <a:t>, spending next year ($)</a:t>
            </a:r>
          </a:p>
        </p:txBody>
      </p:sp>
      <p:sp>
        <p:nvSpPr>
          <p:cNvPr id="60423" name="Text Box 6"/>
          <p:cNvSpPr txBox="1">
            <a:spLocks noChangeArrowheads="1"/>
          </p:cNvSpPr>
          <p:nvPr/>
        </p:nvSpPr>
        <p:spPr bwMode="auto">
          <a:xfrm>
            <a:off x="2498725" y="60610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60424" name="Text Box 7"/>
          <p:cNvSpPr txBox="1">
            <a:spLocks noChangeArrowheads="1"/>
          </p:cNvSpPr>
          <p:nvPr/>
        </p:nvSpPr>
        <p:spPr bwMode="auto">
          <a:xfrm>
            <a:off x="517525" y="32416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3565525" y="60610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1B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0426" name="Text Box 9"/>
          <p:cNvSpPr txBox="1">
            <a:spLocks noChangeArrowheads="1"/>
          </p:cNvSpPr>
          <p:nvPr/>
        </p:nvSpPr>
        <p:spPr bwMode="auto">
          <a:xfrm>
            <a:off x="288925" y="4156075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2B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0427" name="Text Box 10"/>
          <p:cNvSpPr txBox="1">
            <a:spLocks noChangeArrowheads="1"/>
          </p:cNvSpPr>
          <p:nvPr/>
        </p:nvSpPr>
        <p:spPr bwMode="auto">
          <a:xfrm>
            <a:off x="4784725" y="6061075"/>
            <a:ext cx="154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r>
              <a:rPr lang="en-GB" altLang="en-US" sz="2400" b="1">
                <a:latin typeface="Times New Roman" panose="02020603050405020304" pitchFamily="18" charset="0"/>
              </a:rPr>
              <a:t>+I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GB" altLang="en-US" sz="2400" b="1">
                <a:latin typeface="Times New Roman" panose="02020603050405020304" pitchFamily="18" charset="0"/>
              </a:rPr>
              <a:t>/(1+r)</a:t>
            </a:r>
          </a:p>
        </p:txBody>
      </p:sp>
      <p:sp>
        <p:nvSpPr>
          <p:cNvPr id="60428" name="Text Box 11"/>
          <p:cNvSpPr txBox="1">
            <a:spLocks noChangeArrowheads="1"/>
          </p:cNvSpPr>
          <p:nvPr/>
        </p:nvSpPr>
        <p:spPr bwMode="auto">
          <a:xfrm>
            <a:off x="0" y="1447800"/>
            <a:ext cx="917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2</a:t>
            </a:r>
            <a:r>
              <a:rPr lang="en-GB" altLang="en-US" sz="2000" b="1">
                <a:latin typeface="Times New Roman" panose="02020603050405020304" pitchFamily="18" charset="0"/>
              </a:rPr>
              <a:t>+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</a:t>
            </a:r>
            <a:r>
              <a:rPr lang="en-GB" altLang="en-US" sz="2000" b="1" baseline="-25000">
                <a:latin typeface="Times New Roman" panose="02020603050405020304" pitchFamily="18" charset="0"/>
              </a:rPr>
              <a:t>1</a:t>
            </a:r>
            <a:r>
              <a:rPr lang="en-GB" altLang="en-US" sz="2000" b="1">
                <a:latin typeface="Times New Roman" panose="02020603050405020304" pitchFamily="18" charset="0"/>
              </a:rPr>
              <a:t>(1+r)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9405" name="Text Box 12"/>
          <p:cNvSpPr txBox="1">
            <a:spLocks noChangeArrowheads="1"/>
          </p:cNvSpPr>
          <p:nvPr/>
        </p:nvSpPr>
        <p:spPr bwMode="auto">
          <a:xfrm>
            <a:off x="3200400" y="1219200"/>
            <a:ext cx="571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For an individual consumer, borrowing </a:t>
            </a:r>
            <a:r>
              <a:rPr lang="en-US" altLang="en-US" sz="3200" i="1">
                <a:latin typeface="Tahoma" panose="020B0604030504040204" pitchFamily="34" charset="0"/>
              </a:rPr>
              <a:t>may</a:t>
            </a:r>
            <a:r>
              <a:rPr lang="en-US" altLang="en-US" sz="3200">
                <a:latin typeface="Tahoma" panose="020B0604030504040204" pitchFamily="34" charset="0"/>
              </a:rPr>
              <a:t> give a higher lifetime utility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What does this assume?</a:t>
            </a:r>
          </a:p>
        </p:txBody>
      </p:sp>
      <p:sp>
        <p:nvSpPr>
          <p:cNvPr id="60430" name="Line 13"/>
          <p:cNvSpPr>
            <a:spLocks noChangeShapeType="1"/>
          </p:cNvSpPr>
          <p:nvPr/>
        </p:nvSpPr>
        <p:spPr bwMode="auto">
          <a:xfrm flipH="1">
            <a:off x="914400" y="3505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1" name="Line 14"/>
          <p:cNvSpPr>
            <a:spLocks noChangeShapeType="1"/>
          </p:cNvSpPr>
          <p:nvPr/>
        </p:nvSpPr>
        <p:spPr bwMode="auto">
          <a:xfrm>
            <a:off x="2667000" y="3505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2" name="Line 15"/>
          <p:cNvSpPr>
            <a:spLocks noChangeShapeType="1"/>
          </p:cNvSpPr>
          <p:nvPr/>
        </p:nvSpPr>
        <p:spPr bwMode="auto">
          <a:xfrm>
            <a:off x="3733800" y="4495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3" name="Line 16"/>
          <p:cNvSpPr>
            <a:spLocks noChangeShapeType="1"/>
          </p:cNvSpPr>
          <p:nvPr/>
        </p:nvSpPr>
        <p:spPr bwMode="auto">
          <a:xfrm flipH="1">
            <a:off x="914400" y="44958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4" name="Line 17"/>
          <p:cNvSpPr>
            <a:spLocks noChangeShapeType="1"/>
          </p:cNvSpPr>
          <p:nvPr/>
        </p:nvSpPr>
        <p:spPr bwMode="auto">
          <a:xfrm>
            <a:off x="914400" y="1676400"/>
            <a:ext cx="4419600" cy="441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35" name="Text Box 18"/>
          <p:cNvSpPr txBox="1">
            <a:spLocks noChangeArrowheads="1"/>
          </p:cNvSpPr>
          <p:nvPr/>
        </p:nvSpPr>
        <p:spPr bwMode="auto">
          <a:xfrm>
            <a:off x="2514600" y="3048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0436" name="Text Box 19"/>
          <p:cNvSpPr txBox="1">
            <a:spLocks noChangeArrowheads="1"/>
          </p:cNvSpPr>
          <p:nvPr/>
        </p:nvSpPr>
        <p:spPr bwMode="auto">
          <a:xfrm>
            <a:off x="3581400" y="4114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0437" name="Text Box 20"/>
          <p:cNvSpPr txBox="1">
            <a:spLocks noChangeArrowheads="1"/>
          </p:cNvSpPr>
          <p:nvPr/>
        </p:nvSpPr>
        <p:spPr bwMode="auto">
          <a:xfrm>
            <a:off x="3794125" y="43084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0438" name="Text Box 21"/>
          <p:cNvSpPr txBox="1">
            <a:spLocks noChangeArrowheads="1"/>
          </p:cNvSpPr>
          <p:nvPr/>
        </p:nvSpPr>
        <p:spPr bwMode="auto">
          <a:xfrm>
            <a:off x="2819400" y="3200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0439" name="Arc 22"/>
          <p:cNvSpPr>
            <a:spLocks/>
          </p:cNvSpPr>
          <p:nvPr/>
        </p:nvSpPr>
        <p:spPr bwMode="auto">
          <a:xfrm>
            <a:off x="3427413" y="3646488"/>
            <a:ext cx="1668462" cy="1401762"/>
          </a:xfrm>
          <a:custGeom>
            <a:avLst/>
            <a:gdLst>
              <a:gd name="T0" fmla="*/ 2147483646 w 21392"/>
              <a:gd name="T1" fmla="*/ 2147483646 h 21586"/>
              <a:gd name="T2" fmla="*/ 0 w 21392"/>
              <a:gd name="T3" fmla="*/ 2147483646 h 21586"/>
              <a:gd name="T4" fmla="*/ 2147483646 w 21392"/>
              <a:gd name="T5" fmla="*/ 0 h 21586"/>
              <a:gd name="T6" fmla="*/ 0 60000 65536"/>
              <a:gd name="T7" fmla="*/ 0 60000 65536"/>
              <a:gd name="T8" fmla="*/ 0 60000 65536"/>
              <a:gd name="T9" fmla="*/ 0 w 21392"/>
              <a:gd name="T10" fmla="*/ 0 h 21586"/>
              <a:gd name="T11" fmla="*/ 21392 w 21392"/>
              <a:gd name="T12" fmla="*/ 21586 h 215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2" h="21586" fill="none" extrusionOk="0">
                <a:moveTo>
                  <a:pt x="20627" y="21586"/>
                </a:moveTo>
                <a:cubicBezTo>
                  <a:pt x="10150" y="21215"/>
                  <a:pt x="1451" y="13374"/>
                  <a:pt x="0" y="2990"/>
                </a:cubicBezTo>
              </a:path>
              <a:path w="21392" h="21586" stroke="0" extrusionOk="0">
                <a:moveTo>
                  <a:pt x="20627" y="21586"/>
                </a:moveTo>
                <a:cubicBezTo>
                  <a:pt x="10150" y="21215"/>
                  <a:pt x="1451" y="13374"/>
                  <a:pt x="0" y="2990"/>
                </a:cubicBezTo>
                <a:lnTo>
                  <a:pt x="21392" y="0"/>
                </a:lnTo>
                <a:lnTo>
                  <a:pt x="20627" y="2158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40" name="Arc 23"/>
          <p:cNvSpPr>
            <a:spLocks/>
          </p:cNvSpPr>
          <p:nvPr/>
        </p:nvSpPr>
        <p:spPr bwMode="auto">
          <a:xfrm>
            <a:off x="2667000" y="3352800"/>
            <a:ext cx="2593975" cy="2111375"/>
          </a:xfrm>
          <a:custGeom>
            <a:avLst/>
            <a:gdLst>
              <a:gd name="T0" fmla="*/ 2147483646 w 21594"/>
              <a:gd name="T1" fmla="*/ 2147483646 h 21493"/>
              <a:gd name="T2" fmla="*/ 0 w 21594"/>
              <a:gd name="T3" fmla="*/ 2147483646 h 21493"/>
              <a:gd name="T4" fmla="*/ 2147483646 w 21594"/>
              <a:gd name="T5" fmla="*/ 0 h 21493"/>
              <a:gd name="T6" fmla="*/ 0 60000 65536"/>
              <a:gd name="T7" fmla="*/ 0 60000 65536"/>
              <a:gd name="T8" fmla="*/ 0 60000 65536"/>
              <a:gd name="T9" fmla="*/ 0 w 21594"/>
              <a:gd name="T10" fmla="*/ 0 h 21493"/>
              <a:gd name="T11" fmla="*/ 21594 w 21594"/>
              <a:gd name="T12" fmla="*/ 21493 h 214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4" h="21493" fill="none" extrusionOk="0">
                <a:moveTo>
                  <a:pt x="19442" y="21492"/>
                </a:moveTo>
                <a:cubicBezTo>
                  <a:pt x="8600" y="20407"/>
                  <a:pt x="265" y="11417"/>
                  <a:pt x="0" y="524"/>
                </a:cubicBezTo>
              </a:path>
              <a:path w="21594" h="21493" stroke="0" extrusionOk="0">
                <a:moveTo>
                  <a:pt x="19442" y="21492"/>
                </a:moveTo>
                <a:cubicBezTo>
                  <a:pt x="8600" y="20407"/>
                  <a:pt x="265" y="11417"/>
                  <a:pt x="0" y="524"/>
                </a:cubicBezTo>
                <a:lnTo>
                  <a:pt x="21594" y="0"/>
                </a:lnTo>
                <a:lnTo>
                  <a:pt x="19442" y="214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0441" name="Text Box 26"/>
          <p:cNvSpPr txBox="1">
            <a:spLocks noChangeArrowheads="1"/>
          </p:cNvSpPr>
          <p:nvPr/>
        </p:nvSpPr>
        <p:spPr bwMode="auto">
          <a:xfrm>
            <a:off x="4859338" y="5211763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0442" name="Text Box 27"/>
          <p:cNvSpPr txBox="1">
            <a:spLocks noChangeArrowheads="1"/>
          </p:cNvSpPr>
          <p:nvPr/>
        </p:nvSpPr>
        <p:spPr bwMode="auto">
          <a:xfrm>
            <a:off x="4951413" y="4713288"/>
            <a:ext cx="62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IC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17C515-E3A4-4FEE-A669-0CAAEF4264C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CA" altLang="en-US" sz="140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Application 4 - Quantity Discounts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eaLnBrk="1" hangingPunct="1"/>
            <a:r>
              <a:rPr lang="en-US" altLang="en-US" smtClean="0"/>
              <a:t>Some companies offer discounts for quantities beyond a certain point</a:t>
            </a:r>
          </a:p>
          <a:p>
            <a:pPr lvl="1" eaLnBrk="1" hangingPunct="1"/>
            <a:r>
              <a:rPr lang="en-US" altLang="en-US" smtClean="0"/>
              <a:t>Ie: Photocopying: 2 cents per sheet up to 100 then 1 cent after that</a:t>
            </a:r>
          </a:p>
          <a:p>
            <a:pPr eaLnBrk="1" hangingPunct="1"/>
            <a:r>
              <a:rPr lang="en-US" altLang="en-US" smtClean="0"/>
              <a:t>Quantity discounts can entice consumers to purchase more, resulting in higher utility for the consumer and higher profits for the firm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33A215-C5C3-4276-A564-C826C413B72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CA" altLang="en-US" sz="1400"/>
          </a:p>
        </p:txBody>
      </p:sp>
      <p:sp>
        <p:nvSpPr>
          <p:cNvPr id="62467" name="Line 2"/>
          <p:cNvSpPr>
            <a:spLocks noChangeShapeType="1"/>
          </p:cNvSpPr>
          <p:nvPr/>
        </p:nvSpPr>
        <p:spPr bwMode="auto">
          <a:xfrm>
            <a:off x="1066800" y="6096000"/>
            <a:ext cx="678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68" name="Line 3"/>
          <p:cNvSpPr>
            <a:spLocks noChangeShapeType="1"/>
          </p:cNvSpPr>
          <p:nvPr/>
        </p:nvSpPr>
        <p:spPr bwMode="auto">
          <a:xfrm flipV="1">
            <a:off x="1066800" y="381000"/>
            <a:ext cx="0" cy="571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69" name="Text Box 4"/>
          <p:cNvSpPr txBox="1">
            <a:spLocks noChangeArrowheads="1"/>
          </p:cNvSpPr>
          <p:nvPr/>
        </p:nvSpPr>
        <p:spPr bwMode="auto">
          <a:xfrm>
            <a:off x="6384925" y="6213475"/>
            <a:ext cx="174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Photocopies</a:t>
            </a:r>
          </a:p>
        </p:txBody>
      </p:sp>
      <p:sp>
        <p:nvSpPr>
          <p:cNvPr id="62470" name="Text Box 5"/>
          <p:cNvSpPr txBox="1">
            <a:spLocks noChangeArrowheads="1"/>
          </p:cNvSpPr>
          <p:nvPr/>
        </p:nvSpPr>
        <p:spPr bwMode="auto">
          <a:xfrm>
            <a:off x="1127125" y="117475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</a:t>
            </a:r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669925" y="6061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2472" name="Line 7"/>
          <p:cNvSpPr>
            <a:spLocks noChangeShapeType="1"/>
          </p:cNvSpPr>
          <p:nvPr/>
        </p:nvSpPr>
        <p:spPr bwMode="auto">
          <a:xfrm>
            <a:off x="1981200" y="2590800"/>
            <a:ext cx="571500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73" name="Line 8"/>
          <p:cNvSpPr>
            <a:spLocks noChangeShapeType="1"/>
          </p:cNvSpPr>
          <p:nvPr/>
        </p:nvSpPr>
        <p:spPr bwMode="auto">
          <a:xfrm>
            <a:off x="1066800" y="1066800"/>
            <a:ext cx="2971800" cy="502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74" name="Text Box 9"/>
          <p:cNvSpPr txBox="1">
            <a:spLocks noChangeArrowheads="1"/>
          </p:cNvSpPr>
          <p:nvPr/>
        </p:nvSpPr>
        <p:spPr bwMode="auto">
          <a:xfrm>
            <a:off x="3733800" y="60960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300</a:t>
            </a:r>
          </a:p>
        </p:txBody>
      </p:sp>
      <p:sp>
        <p:nvSpPr>
          <p:cNvPr id="62475" name="Text Box 10"/>
          <p:cNvSpPr txBox="1">
            <a:spLocks noChangeArrowheads="1"/>
          </p:cNvSpPr>
          <p:nvPr/>
        </p:nvSpPr>
        <p:spPr bwMode="auto">
          <a:xfrm>
            <a:off x="685800" y="914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62476" name="Arc 12"/>
          <p:cNvSpPr>
            <a:spLocks/>
          </p:cNvSpPr>
          <p:nvPr/>
        </p:nvSpPr>
        <p:spPr bwMode="auto">
          <a:xfrm>
            <a:off x="1600200" y="1371600"/>
            <a:ext cx="2051050" cy="2017713"/>
          </a:xfrm>
          <a:custGeom>
            <a:avLst/>
            <a:gdLst>
              <a:gd name="T0" fmla="*/ 2147483646 w 21492"/>
              <a:gd name="T1" fmla="*/ 2147483646 h 20657"/>
              <a:gd name="T2" fmla="*/ 0 w 21492"/>
              <a:gd name="T3" fmla="*/ 2147483646 h 20657"/>
              <a:gd name="T4" fmla="*/ 2147483646 w 21492"/>
              <a:gd name="T5" fmla="*/ 0 h 20657"/>
              <a:gd name="T6" fmla="*/ 0 60000 65536"/>
              <a:gd name="T7" fmla="*/ 0 60000 65536"/>
              <a:gd name="T8" fmla="*/ 0 60000 65536"/>
              <a:gd name="T9" fmla="*/ 0 w 21492"/>
              <a:gd name="T10" fmla="*/ 0 h 20657"/>
              <a:gd name="T11" fmla="*/ 21492 w 21492"/>
              <a:gd name="T12" fmla="*/ 20657 h 20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2" h="20657" fill="none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</a:path>
              <a:path w="21492" h="20657" stroke="0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  <a:lnTo>
                  <a:pt x="21492" y="0"/>
                </a:lnTo>
                <a:lnTo>
                  <a:pt x="15179" y="2065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77" name="Text Box 14"/>
          <p:cNvSpPr txBox="1">
            <a:spLocks noChangeArrowheads="1"/>
          </p:cNvSpPr>
          <p:nvPr/>
        </p:nvSpPr>
        <p:spPr bwMode="auto">
          <a:xfrm>
            <a:off x="2514600" y="25908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2478" name="Text Box 15"/>
          <p:cNvSpPr txBox="1">
            <a:spLocks noChangeArrowheads="1"/>
          </p:cNvSpPr>
          <p:nvPr/>
        </p:nvSpPr>
        <p:spPr bwMode="auto">
          <a:xfrm>
            <a:off x="1830388" y="2209800"/>
            <a:ext cx="3794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2479" name="Text Box 16"/>
          <p:cNvSpPr txBox="1">
            <a:spLocks noChangeArrowheads="1"/>
          </p:cNvSpPr>
          <p:nvPr/>
        </p:nvSpPr>
        <p:spPr bwMode="auto">
          <a:xfrm>
            <a:off x="1447800" y="2667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2480" name="Text Box 17"/>
          <p:cNvSpPr txBox="1">
            <a:spLocks noChangeArrowheads="1"/>
          </p:cNvSpPr>
          <p:nvPr/>
        </p:nvSpPr>
        <p:spPr bwMode="auto">
          <a:xfrm>
            <a:off x="2743200" y="2438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2481" name="Line 22"/>
          <p:cNvSpPr>
            <a:spLocks noChangeShapeType="1"/>
          </p:cNvSpPr>
          <p:nvPr/>
        </p:nvSpPr>
        <p:spPr bwMode="auto">
          <a:xfrm flipH="1" flipV="1">
            <a:off x="2743200" y="3048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82" name="Line 23"/>
          <p:cNvSpPr>
            <a:spLocks noChangeShapeType="1"/>
          </p:cNvSpPr>
          <p:nvPr/>
        </p:nvSpPr>
        <p:spPr bwMode="auto">
          <a:xfrm>
            <a:off x="1981200" y="266700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83" name="Text Box 24"/>
          <p:cNvSpPr txBox="1">
            <a:spLocks noChangeArrowheads="1"/>
          </p:cNvSpPr>
          <p:nvPr/>
        </p:nvSpPr>
        <p:spPr bwMode="auto">
          <a:xfrm>
            <a:off x="1676400" y="60960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100</a:t>
            </a:r>
          </a:p>
        </p:txBody>
      </p:sp>
      <p:sp>
        <p:nvSpPr>
          <p:cNvPr id="62484" name="Arc 25"/>
          <p:cNvSpPr>
            <a:spLocks/>
          </p:cNvSpPr>
          <p:nvPr/>
        </p:nvSpPr>
        <p:spPr bwMode="auto">
          <a:xfrm>
            <a:off x="1835150" y="1258888"/>
            <a:ext cx="2051050" cy="2017712"/>
          </a:xfrm>
          <a:custGeom>
            <a:avLst/>
            <a:gdLst>
              <a:gd name="T0" fmla="*/ 2147483646 w 21492"/>
              <a:gd name="T1" fmla="*/ 2147483646 h 20657"/>
              <a:gd name="T2" fmla="*/ 0 w 21492"/>
              <a:gd name="T3" fmla="*/ 2147483646 h 20657"/>
              <a:gd name="T4" fmla="*/ 2147483646 w 21492"/>
              <a:gd name="T5" fmla="*/ 0 h 20657"/>
              <a:gd name="T6" fmla="*/ 0 60000 65536"/>
              <a:gd name="T7" fmla="*/ 0 60000 65536"/>
              <a:gd name="T8" fmla="*/ 0 60000 65536"/>
              <a:gd name="T9" fmla="*/ 0 w 21492"/>
              <a:gd name="T10" fmla="*/ 0 h 20657"/>
              <a:gd name="T11" fmla="*/ 21492 w 21492"/>
              <a:gd name="T12" fmla="*/ 20657 h 206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92" h="20657" fill="none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</a:path>
              <a:path w="21492" h="20657" stroke="0" extrusionOk="0">
                <a:moveTo>
                  <a:pt x="15179" y="20657"/>
                </a:moveTo>
                <a:cubicBezTo>
                  <a:pt x="6855" y="18113"/>
                  <a:pt x="871" y="10822"/>
                  <a:pt x="0" y="2161"/>
                </a:cubicBezTo>
                <a:lnTo>
                  <a:pt x="21492" y="0"/>
                </a:lnTo>
                <a:lnTo>
                  <a:pt x="15179" y="20657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2485" name="Text Box 26"/>
          <p:cNvSpPr txBox="1">
            <a:spLocks noChangeArrowheads="1"/>
          </p:cNvSpPr>
          <p:nvPr/>
        </p:nvSpPr>
        <p:spPr bwMode="auto">
          <a:xfrm>
            <a:off x="1143000" y="685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i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62486" name="Text Box 27"/>
          <p:cNvSpPr txBox="1">
            <a:spLocks noChangeArrowheads="1"/>
          </p:cNvSpPr>
          <p:nvPr/>
        </p:nvSpPr>
        <p:spPr bwMode="auto">
          <a:xfrm>
            <a:off x="4038600" y="54864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i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62487" name="Text Box 28"/>
          <p:cNvSpPr txBox="1">
            <a:spLocks noChangeArrowheads="1"/>
          </p:cNvSpPr>
          <p:nvPr/>
        </p:nvSpPr>
        <p:spPr bwMode="auto">
          <a:xfrm>
            <a:off x="7543800" y="5562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i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62488" name="Text Box 29"/>
          <p:cNvSpPr txBox="1">
            <a:spLocks noChangeArrowheads="1"/>
          </p:cNvSpPr>
          <p:nvPr/>
        </p:nvSpPr>
        <p:spPr bwMode="auto">
          <a:xfrm>
            <a:off x="4495800" y="152400"/>
            <a:ext cx="388620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A price of 2 cents per copy results in budget line NM while a quantity discount after 100 copies results in kinked budget line NAO</a:t>
            </a:r>
          </a:p>
        </p:txBody>
      </p:sp>
      <p:sp>
        <p:nvSpPr>
          <p:cNvPr id="62489" name="Line 30"/>
          <p:cNvSpPr>
            <a:spLocks noChangeShapeType="1"/>
          </p:cNvSpPr>
          <p:nvPr/>
        </p:nvSpPr>
        <p:spPr bwMode="auto">
          <a:xfrm>
            <a:off x="1066800" y="1066800"/>
            <a:ext cx="914400" cy="15240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2490" name="Line 31"/>
          <p:cNvSpPr>
            <a:spLocks noChangeShapeType="1"/>
          </p:cNvSpPr>
          <p:nvPr/>
        </p:nvSpPr>
        <p:spPr bwMode="auto">
          <a:xfrm>
            <a:off x="1981200" y="2590800"/>
            <a:ext cx="5715000" cy="35052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8E0CB2-2BBD-4C1A-B702-EF04964AB1A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CA" altLang="en-US" sz="1400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u="sng" smtClean="0">
                <a:solidFill>
                  <a:schemeClr val="tx1"/>
                </a:solidFill>
              </a:rPr>
              <a:t>4.5 Revealed Preferences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447800"/>
            <a:ext cx="9144000" cy="22098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Often a consumer’s preference can be inferred without indifference curves</a:t>
            </a:r>
          </a:p>
          <a:p>
            <a:pPr eaLnBrk="1" hangingPunct="1"/>
            <a:r>
              <a:rPr lang="en-US" altLang="en-US" sz="3200" smtClean="0"/>
              <a:t>Mathematically, when a consumer decides between 2 baskets:</a:t>
            </a:r>
          </a:p>
          <a:p>
            <a:pPr eaLnBrk="1" hangingPunct="1">
              <a:buFontTx/>
              <a:buNone/>
            </a:pPr>
            <a:endParaRPr lang="en-US" altLang="en-US" sz="2800" b="1" smtClean="0"/>
          </a:p>
          <a:p>
            <a:pPr lvl="4" eaLnBrk="1" hangingPunct="1"/>
            <a:endParaRPr lang="en-US" altLang="en-US" sz="2800" smtClean="0"/>
          </a:p>
        </p:txBody>
      </p:sp>
      <p:graphicFrame>
        <p:nvGraphicFramePr>
          <p:cNvPr id="63493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52400" y="3581400"/>
          <a:ext cx="8763000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5" name="Equation" r:id="rId4" imgW="3416300" imgH="1079500" progId="Equation.3">
                  <p:embed/>
                </p:oleObj>
              </mc:Choice>
              <mc:Fallback>
                <p:oleObj name="Equation" r:id="rId4" imgW="3416300" imgH="1079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581400"/>
                        <a:ext cx="8763000" cy="2768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3B8415-C033-4537-BF49-F77F7DED6FAB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CA" altLang="en-US" sz="140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>
                <a:solidFill>
                  <a:schemeClr val="tx1"/>
                </a:solidFill>
              </a:rPr>
              <a:t>Weak Axiom of Revealed Preference</a:t>
            </a:r>
            <a:br>
              <a:rPr lang="en-US" altLang="en-US" sz="3600" smtClean="0">
                <a:solidFill>
                  <a:schemeClr val="tx1"/>
                </a:solidFill>
              </a:rPr>
            </a:br>
            <a:r>
              <a:rPr lang="en-US" altLang="en-US" sz="3600" smtClean="0">
                <a:solidFill>
                  <a:schemeClr val="tx1"/>
                </a:solidFill>
              </a:rPr>
              <a:t>(WARP)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0" y="2514600"/>
          <a:ext cx="9144000" cy="401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8" name="Equation" r:id="rId4" imgW="3670300" imgH="1612900" progId="Equation.3">
                  <p:embed/>
                </p:oleObj>
              </mc:Choice>
              <mc:Fallback>
                <p:oleObj name="Equation" r:id="rId4" imgW="3670300" imgH="1612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14600"/>
                        <a:ext cx="9144000" cy="40179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23F821-A418-4DEF-915F-75FB68429DE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CA" altLang="en-US" sz="140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Rationality Check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eaLnBrk="1" hangingPunct="1"/>
            <a:r>
              <a:rPr lang="en-US" altLang="en-US" smtClean="0"/>
              <a:t>Revealed preferences can determine whether an agent is acting rationally</a:t>
            </a:r>
          </a:p>
          <a:p>
            <a:pPr eaLnBrk="1" hangingPunct="1"/>
            <a:r>
              <a:rPr lang="en-US" altLang="en-US" smtClean="0"/>
              <a:t>This can be done mathematically or graphically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-Remember that graphically any point to the northeast is preferred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3A47F2-E920-466D-95A2-6D5A35D82A5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CA" altLang="en-US" sz="1400"/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381000" y="609600"/>
            <a:ext cx="86106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 Consumer Choice that Fails to Maximize Utility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Two goods, X and Y: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81534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	I = $24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(P</a:t>
            </a:r>
            <a:r>
              <a:rPr lang="en-US" altLang="en-US" sz="2400" baseline="-25000">
                <a:latin typeface="Tahoma" panose="020B0604030504040204" pitchFamily="34" charset="0"/>
              </a:rPr>
              <a:t>X</a:t>
            </a:r>
            <a:r>
              <a:rPr lang="en-US" altLang="en-US" sz="2400">
                <a:latin typeface="Tahoma" panose="020B0604030504040204" pitchFamily="34" charset="0"/>
              </a:rPr>
              <a:t>,P</a:t>
            </a:r>
            <a:r>
              <a:rPr lang="en-US" altLang="en-US" sz="2400" baseline="-25000">
                <a:latin typeface="Tahoma" panose="020B0604030504040204" pitchFamily="34" charset="0"/>
              </a:rPr>
              <a:t>Y</a:t>
            </a:r>
            <a:r>
              <a:rPr lang="en-US" altLang="en-US" sz="2400">
                <a:latin typeface="Tahoma" panose="020B0604030504040204" pitchFamily="34" charset="0"/>
              </a:rPr>
              <a:t>)  = (4,2) (BL</a:t>
            </a:r>
            <a:r>
              <a:rPr lang="en-US" altLang="en-US" sz="2400" baseline="-25000">
                <a:latin typeface="Tahoma" panose="020B0604030504040204" pitchFamily="34" charset="0"/>
              </a:rPr>
              <a:t>1</a:t>
            </a:r>
            <a:r>
              <a:rPr lang="en-US" altLang="en-US" sz="2400">
                <a:latin typeface="Tahoma" panose="020B0604030504040204" pitchFamily="34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(P’</a:t>
            </a:r>
            <a:r>
              <a:rPr lang="en-US" altLang="en-US" sz="2400" baseline="-25000">
                <a:latin typeface="Tahoma" panose="020B0604030504040204" pitchFamily="34" charset="0"/>
              </a:rPr>
              <a:t>x</a:t>
            </a:r>
            <a:r>
              <a:rPr lang="en-US" altLang="en-US" sz="2400">
                <a:latin typeface="Tahoma" panose="020B0604030504040204" pitchFamily="34" charset="0"/>
              </a:rPr>
              <a:t>,P’</a:t>
            </a:r>
            <a:r>
              <a:rPr lang="en-US" altLang="en-US" sz="2400" baseline="-25000">
                <a:latin typeface="Tahoma" panose="020B0604030504040204" pitchFamily="34" charset="0"/>
              </a:rPr>
              <a:t>Y</a:t>
            </a:r>
            <a:r>
              <a:rPr lang="en-US" altLang="en-US" sz="2400">
                <a:latin typeface="Tahoma" panose="020B0604030504040204" pitchFamily="34" charset="0"/>
              </a:rPr>
              <a:t>) = (3,3) (BL</a:t>
            </a:r>
            <a:r>
              <a:rPr lang="en-US" altLang="en-US" sz="2400" baseline="-25000">
                <a:latin typeface="Tahoma" panose="020B0604030504040204" pitchFamily="34" charset="0"/>
              </a:rPr>
              <a:t>2</a:t>
            </a:r>
            <a:r>
              <a:rPr lang="en-US" altLang="en-US" sz="2400">
                <a:latin typeface="Tahoma" panose="020B0604030504040204" pitchFamily="34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(X</a:t>
            </a:r>
            <a:r>
              <a:rPr lang="en-US" altLang="en-US" sz="2400" baseline="-25000">
                <a:latin typeface="Tahoma" panose="020B0604030504040204" pitchFamily="34" charset="0"/>
              </a:rPr>
              <a:t>A</a:t>
            </a:r>
            <a:r>
              <a:rPr lang="en-US" altLang="en-US" sz="2400">
                <a:latin typeface="Tahoma" panose="020B0604030504040204" pitchFamily="34" charset="0"/>
              </a:rPr>
              <a:t>,Y</a:t>
            </a:r>
            <a:r>
              <a:rPr lang="en-US" altLang="en-US" sz="2400" baseline="-25000">
                <a:latin typeface="Tahoma" panose="020B0604030504040204" pitchFamily="34" charset="0"/>
              </a:rPr>
              <a:t>A</a:t>
            </a:r>
            <a:r>
              <a:rPr lang="en-US" altLang="en-US" sz="2400">
                <a:latin typeface="Tahoma" panose="020B0604030504040204" pitchFamily="34" charset="0"/>
              </a:rPr>
              <a:t>)  = (5,2) (Basket A)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(X</a:t>
            </a:r>
            <a:r>
              <a:rPr lang="en-US" altLang="en-US" sz="2400" baseline="-25000">
                <a:latin typeface="Tahoma" panose="020B0604030504040204" pitchFamily="34" charset="0"/>
              </a:rPr>
              <a:t>B</a:t>
            </a:r>
            <a:r>
              <a:rPr lang="en-US" altLang="en-US" sz="2400">
                <a:latin typeface="Tahoma" panose="020B0604030504040204" pitchFamily="34" charset="0"/>
              </a:rPr>
              <a:t>,Y</a:t>
            </a:r>
            <a:r>
              <a:rPr lang="en-US" altLang="en-US" sz="2400" baseline="-25000">
                <a:latin typeface="Tahoma" panose="020B0604030504040204" pitchFamily="34" charset="0"/>
              </a:rPr>
              <a:t>B</a:t>
            </a:r>
            <a:r>
              <a:rPr lang="en-US" altLang="en-US" sz="2400">
                <a:latin typeface="Tahoma" panose="020B0604030504040204" pitchFamily="34" charset="0"/>
              </a:rPr>
              <a:t>)  = (2,6) (Basket B)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Basket A chosen when BL is BL</a:t>
            </a:r>
            <a:r>
              <a:rPr lang="en-US" altLang="en-US" sz="2400" baseline="-25000">
                <a:latin typeface="Tahoma" panose="020B0604030504040204" pitchFamily="34" charset="0"/>
              </a:rPr>
              <a:t>1</a:t>
            </a:r>
            <a:endParaRPr lang="en-US" altLang="en-US" sz="24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Basket B chosen when BL is BL</a:t>
            </a:r>
            <a:r>
              <a:rPr lang="en-US" altLang="en-US" sz="2400" baseline="-25000">
                <a:latin typeface="Tahoma" panose="020B0604030504040204" pitchFamily="34" charset="0"/>
              </a:rPr>
              <a:t>2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9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9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9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9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9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9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9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9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7E90C2-D946-4149-9804-1C8FE812229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CA" altLang="en-US" sz="1400"/>
          </a:p>
        </p:txBody>
      </p:sp>
      <p:sp>
        <p:nvSpPr>
          <p:cNvPr id="12291" name="Line 2"/>
          <p:cNvSpPr>
            <a:spLocks noChangeShapeType="1"/>
          </p:cNvSpPr>
          <p:nvPr/>
        </p:nvSpPr>
        <p:spPr bwMode="auto">
          <a:xfrm>
            <a:off x="1295400" y="5943600"/>
            <a:ext cx="586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2" name="Line 3"/>
          <p:cNvSpPr>
            <a:spLocks noChangeShapeType="1"/>
          </p:cNvSpPr>
          <p:nvPr/>
        </p:nvSpPr>
        <p:spPr bwMode="auto">
          <a:xfrm flipV="1">
            <a:off x="1295400" y="6096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715000" y="5867400"/>
            <a:ext cx="134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10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746125" y="4984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7239000" y="5715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1143000" y="3276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371600" y="3200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6324600" y="4724400"/>
            <a:ext cx="6762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 </a:t>
            </a: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152400" y="33528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Y</a:t>
            </a:r>
            <a:r>
              <a:rPr lang="en-GB" altLang="en-US" sz="2400" b="1">
                <a:latin typeface="Times New Roman" panose="02020603050405020304" pitchFamily="18" charset="0"/>
              </a:rPr>
              <a:t>= 5</a:t>
            </a:r>
          </a:p>
        </p:txBody>
      </p:sp>
      <p:sp>
        <p:nvSpPr>
          <p:cNvPr id="135181" name="Line 13"/>
          <p:cNvSpPr>
            <a:spLocks noChangeShapeType="1"/>
          </p:cNvSpPr>
          <p:nvPr/>
        </p:nvSpPr>
        <p:spPr bwMode="auto">
          <a:xfrm>
            <a:off x="1295400" y="3657600"/>
            <a:ext cx="533400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5182" name="Line 14"/>
          <p:cNvSpPr>
            <a:spLocks noChangeShapeType="1"/>
          </p:cNvSpPr>
          <p:nvPr/>
        </p:nvSpPr>
        <p:spPr bwMode="auto">
          <a:xfrm flipH="1">
            <a:off x="3657600" y="3962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5183" name="Text Box 15"/>
          <p:cNvSpPr txBox="1">
            <a:spLocks noChangeArrowheads="1"/>
          </p:cNvSpPr>
          <p:nvPr/>
        </p:nvSpPr>
        <p:spPr bwMode="auto">
          <a:xfrm>
            <a:off x="2209800" y="3276600"/>
            <a:ext cx="2614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y=5-1/2x; 10=2y+x</a:t>
            </a:r>
          </a:p>
        </p:txBody>
      </p:sp>
      <p:sp>
        <p:nvSpPr>
          <p:cNvPr id="135184" name="Text Box 16"/>
          <p:cNvSpPr txBox="1">
            <a:spLocks noChangeArrowheads="1"/>
          </p:cNvSpPr>
          <p:nvPr/>
        </p:nvSpPr>
        <p:spPr bwMode="auto">
          <a:xfrm>
            <a:off x="5562600" y="4267200"/>
            <a:ext cx="1849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-P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Y</a:t>
            </a:r>
            <a:r>
              <a:rPr lang="en-GB" altLang="en-US" sz="2400" b="1">
                <a:latin typeface="Times New Roman" panose="02020603050405020304" pitchFamily="18" charset="0"/>
              </a:rPr>
              <a:t> = -1/2</a:t>
            </a:r>
          </a:p>
        </p:txBody>
      </p:sp>
      <p:sp>
        <p:nvSpPr>
          <p:cNvPr id="12304" name="Arc 17"/>
          <p:cNvSpPr>
            <a:spLocks/>
          </p:cNvSpPr>
          <p:nvPr/>
        </p:nvSpPr>
        <p:spPr bwMode="auto">
          <a:xfrm>
            <a:off x="5791200" y="5638800"/>
            <a:ext cx="1524000" cy="306388"/>
          </a:xfrm>
          <a:custGeom>
            <a:avLst/>
            <a:gdLst>
              <a:gd name="T0" fmla="*/ 2147483646 w 21600"/>
              <a:gd name="T1" fmla="*/ 2147483646 h 17591"/>
              <a:gd name="T2" fmla="*/ 2147483646 w 21600"/>
              <a:gd name="T3" fmla="*/ 0 h 17591"/>
              <a:gd name="T4" fmla="*/ 2147483646 w 21600"/>
              <a:gd name="T5" fmla="*/ 2147483646 h 17591"/>
              <a:gd name="T6" fmla="*/ 0 60000 65536"/>
              <a:gd name="T7" fmla="*/ 0 60000 65536"/>
              <a:gd name="T8" fmla="*/ 0 60000 65536"/>
              <a:gd name="T9" fmla="*/ 0 w 21600"/>
              <a:gd name="T10" fmla="*/ 0 h 17591"/>
              <a:gd name="T11" fmla="*/ 21600 w 21600"/>
              <a:gd name="T12" fmla="*/ 17591 h 175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7591" fill="none" extrusionOk="0">
                <a:moveTo>
                  <a:pt x="1380" y="17591"/>
                </a:moveTo>
                <a:cubicBezTo>
                  <a:pt x="467" y="15161"/>
                  <a:pt x="0" y="12587"/>
                  <a:pt x="0" y="9992"/>
                </a:cubicBezTo>
                <a:cubicBezTo>
                  <a:pt x="-1" y="6512"/>
                  <a:pt x="840" y="3084"/>
                  <a:pt x="2450" y="0"/>
                </a:cubicBezTo>
              </a:path>
              <a:path w="21600" h="17591" stroke="0" extrusionOk="0">
                <a:moveTo>
                  <a:pt x="1380" y="17591"/>
                </a:moveTo>
                <a:cubicBezTo>
                  <a:pt x="467" y="15161"/>
                  <a:pt x="0" y="12587"/>
                  <a:pt x="0" y="9992"/>
                </a:cubicBezTo>
                <a:cubicBezTo>
                  <a:pt x="-1" y="6512"/>
                  <a:pt x="840" y="3084"/>
                  <a:pt x="2450" y="0"/>
                </a:cubicBezTo>
                <a:lnTo>
                  <a:pt x="21600" y="9992"/>
                </a:lnTo>
                <a:lnTo>
                  <a:pt x="1380" y="1759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5186" name="Line 18"/>
          <p:cNvSpPr>
            <a:spLocks noChangeShapeType="1"/>
          </p:cNvSpPr>
          <p:nvPr/>
        </p:nvSpPr>
        <p:spPr bwMode="auto">
          <a:xfrm flipH="1">
            <a:off x="5715000" y="47244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06" name="WordArt 22"/>
          <p:cNvSpPr>
            <a:spLocks noChangeArrowheads="1" noChangeShapeType="1" noTextEdit="1"/>
          </p:cNvSpPr>
          <p:nvPr/>
        </p:nvSpPr>
        <p:spPr bwMode="auto">
          <a:xfrm>
            <a:off x="2124075" y="620713"/>
            <a:ext cx="6486525" cy="1131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Budget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5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5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5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5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1" grpId="0" animBg="1"/>
      <p:bldP spid="135182" grpId="0" animBg="1"/>
      <p:bldP spid="135183" grpId="0" build="p" autoUpdateAnimBg="0"/>
      <p:bldP spid="135184" grpId="0" autoUpdateAnimBg="0"/>
      <p:bldP spid="13518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E1892B-BDFD-4242-9142-4C54A7E5799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CA" altLang="en-US" sz="1400"/>
          </a:p>
        </p:txBody>
      </p:sp>
      <p:sp>
        <p:nvSpPr>
          <p:cNvPr id="192514" name="Text Box 2"/>
          <p:cNvSpPr txBox="1">
            <a:spLocks noChangeArrowheads="1"/>
          </p:cNvSpPr>
          <p:nvPr/>
        </p:nvSpPr>
        <p:spPr bwMode="auto">
          <a:xfrm>
            <a:off x="228600" y="2971800"/>
            <a:ext cx="8382000" cy="258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P’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X</a:t>
            </a:r>
            <a:r>
              <a:rPr lang="en-US" altLang="en-US" sz="3200" baseline="-25000">
                <a:latin typeface="Tahoma" panose="020B0604030504040204" pitchFamily="34" charset="0"/>
              </a:rPr>
              <a:t>B</a:t>
            </a:r>
            <a:r>
              <a:rPr lang="en-US" altLang="en-US" sz="3200">
                <a:latin typeface="Tahoma" panose="020B0604030504040204" pitchFamily="34" charset="0"/>
              </a:rPr>
              <a:t> + P’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Y</a:t>
            </a:r>
            <a:r>
              <a:rPr lang="en-US" altLang="en-US" sz="3200" baseline="-25000">
                <a:latin typeface="Tahoma" panose="020B0604030504040204" pitchFamily="34" charset="0"/>
              </a:rPr>
              <a:t>B</a:t>
            </a:r>
            <a:r>
              <a:rPr lang="en-US" altLang="en-US" sz="3200">
                <a:latin typeface="Tahoma" panose="020B0604030504040204" pitchFamily="34" charset="0"/>
              </a:rPr>
              <a:t> = 3(2)+3(6) = 24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P’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X</a:t>
            </a:r>
            <a:r>
              <a:rPr lang="en-US" altLang="en-US" sz="3200" baseline="-25000">
                <a:latin typeface="Tahoma" panose="020B0604030504040204" pitchFamily="34" charset="0"/>
              </a:rPr>
              <a:t>A</a:t>
            </a:r>
            <a:r>
              <a:rPr lang="en-US" altLang="en-US" sz="3200">
                <a:latin typeface="Tahoma" panose="020B0604030504040204" pitchFamily="34" charset="0"/>
              </a:rPr>
              <a:t> + P’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Y</a:t>
            </a:r>
            <a:r>
              <a:rPr lang="en-US" altLang="en-US" sz="3200" baseline="-25000">
                <a:latin typeface="Tahoma" panose="020B0604030504040204" pitchFamily="34" charset="0"/>
              </a:rPr>
              <a:t>A</a:t>
            </a:r>
            <a:r>
              <a:rPr lang="en-US" altLang="en-US" sz="3200">
                <a:latin typeface="Tahoma" panose="020B0604030504040204" pitchFamily="34" charset="0"/>
              </a:rPr>
              <a:t> = 3(5)+3(2) = 21 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B is chosen when it is more expensive; B 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 A</a:t>
            </a:r>
            <a:r>
              <a:rPr lang="en-US" altLang="en-US" sz="2400">
                <a:latin typeface="Tahoma" panose="020B0604030504040204" pitchFamily="34" charset="0"/>
              </a:rPr>
              <a:t> 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2515" name="Text Box 3"/>
          <p:cNvSpPr txBox="1">
            <a:spLocks noChangeArrowheads="1"/>
          </p:cNvSpPr>
          <p:nvPr/>
        </p:nvSpPr>
        <p:spPr bwMode="auto">
          <a:xfrm>
            <a:off x="0" y="5181600"/>
            <a:ext cx="9144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latin typeface="Tahoma" panose="020B0604030504040204" pitchFamily="34" charset="0"/>
              </a:rPr>
              <a:t>There is a contradiction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latin typeface="Tahoma" panose="020B0604030504040204" pitchFamily="34" charset="0"/>
              </a:rPr>
              <a:t>Weak Axiom of Revealed Preference is Violated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i="1">
                <a:latin typeface="Tahoma" panose="020B0604030504040204" pitchFamily="34" charset="0"/>
              </a:rPr>
              <a:t>Consumer is not rational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2517" name="Text Box 5"/>
          <p:cNvSpPr txBox="1">
            <a:spLocks noChangeArrowheads="1"/>
          </p:cNvSpPr>
          <p:nvPr/>
        </p:nvSpPr>
        <p:spPr bwMode="auto">
          <a:xfrm>
            <a:off x="228600" y="762000"/>
            <a:ext cx="8534400" cy="258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X</a:t>
            </a:r>
            <a:r>
              <a:rPr lang="en-US" altLang="en-US" sz="3200" baseline="-25000">
                <a:latin typeface="Tahoma" panose="020B0604030504040204" pitchFamily="34" charset="0"/>
              </a:rPr>
              <a:t>A</a:t>
            </a:r>
            <a:r>
              <a:rPr lang="en-US" altLang="en-US" sz="3200">
                <a:latin typeface="Tahoma" panose="020B0604030504040204" pitchFamily="34" charset="0"/>
              </a:rPr>
              <a:t> + 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Y</a:t>
            </a:r>
            <a:r>
              <a:rPr lang="en-US" altLang="en-US" sz="3200" baseline="-25000">
                <a:latin typeface="Tahoma" panose="020B0604030504040204" pitchFamily="34" charset="0"/>
              </a:rPr>
              <a:t>A</a:t>
            </a:r>
            <a:r>
              <a:rPr lang="en-US" altLang="en-US" sz="3200">
                <a:latin typeface="Tahoma" panose="020B0604030504040204" pitchFamily="34" charset="0"/>
              </a:rPr>
              <a:t> = 4(5)+2(2) = 24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P</a:t>
            </a:r>
            <a:r>
              <a:rPr lang="en-US" altLang="en-US" sz="3200" baseline="-25000">
                <a:latin typeface="Tahoma" panose="020B0604030504040204" pitchFamily="34" charset="0"/>
              </a:rPr>
              <a:t>x</a:t>
            </a:r>
            <a:r>
              <a:rPr lang="en-US" altLang="en-US" sz="3200">
                <a:latin typeface="Tahoma" panose="020B0604030504040204" pitchFamily="34" charset="0"/>
              </a:rPr>
              <a:t>X</a:t>
            </a:r>
            <a:r>
              <a:rPr lang="en-US" altLang="en-US" sz="3200" baseline="-25000">
                <a:latin typeface="Tahoma" panose="020B0604030504040204" pitchFamily="34" charset="0"/>
              </a:rPr>
              <a:t>B</a:t>
            </a:r>
            <a:r>
              <a:rPr lang="en-US" altLang="en-US" sz="3200">
                <a:latin typeface="Tahoma" panose="020B0604030504040204" pitchFamily="34" charset="0"/>
              </a:rPr>
              <a:t> + P</a:t>
            </a:r>
            <a:r>
              <a:rPr lang="en-US" altLang="en-US" sz="3200" baseline="-25000">
                <a:latin typeface="Tahoma" panose="020B0604030504040204" pitchFamily="34" charset="0"/>
              </a:rPr>
              <a:t>y</a:t>
            </a:r>
            <a:r>
              <a:rPr lang="en-US" altLang="en-US" sz="3200">
                <a:latin typeface="Tahoma" panose="020B0604030504040204" pitchFamily="34" charset="0"/>
              </a:rPr>
              <a:t>Y</a:t>
            </a:r>
            <a:r>
              <a:rPr lang="en-US" altLang="en-US" sz="3200" baseline="-25000">
                <a:latin typeface="Tahoma" panose="020B0604030504040204" pitchFamily="34" charset="0"/>
              </a:rPr>
              <a:t>B</a:t>
            </a:r>
            <a:r>
              <a:rPr lang="en-US" altLang="en-US" sz="3200">
                <a:latin typeface="Tahoma" panose="020B0604030504040204" pitchFamily="34" charset="0"/>
              </a:rPr>
              <a:t> = 4(2)+2(6) = 20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A is chosen when it is more expensive; A 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 B</a:t>
            </a: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2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2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2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2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2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2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2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2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2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2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0FA8F2-DEFD-47FC-A6B8-839170BD823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CA" altLang="en-US" sz="1400"/>
          </a:p>
        </p:txBody>
      </p:sp>
      <p:sp>
        <p:nvSpPr>
          <p:cNvPr id="68611" name="Line 2"/>
          <p:cNvSpPr>
            <a:spLocks noChangeShapeType="1"/>
          </p:cNvSpPr>
          <p:nvPr/>
        </p:nvSpPr>
        <p:spPr bwMode="auto">
          <a:xfrm>
            <a:off x="701675" y="5978525"/>
            <a:ext cx="563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8612" name="Line 3"/>
          <p:cNvSpPr>
            <a:spLocks noChangeShapeType="1"/>
          </p:cNvSpPr>
          <p:nvPr/>
        </p:nvSpPr>
        <p:spPr bwMode="auto">
          <a:xfrm flipV="1">
            <a:off x="701675" y="873125"/>
            <a:ext cx="0" cy="5153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8613" name="Line 4"/>
          <p:cNvSpPr>
            <a:spLocks noChangeShapeType="1"/>
          </p:cNvSpPr>
          <p:nvPr/>
        </p:nvSpPr>
        <p:spPr bwMode="auto">
          <a:xfrm>
            <a:off x="701675" y="1635125"/>
            <a:ext cx="3124200" cy="434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8614" name="Line 5"/>
          <p:cNvSpPr>
            <a:spLocks noChangeShapeType="1"/>
          </p:cNvSpPr>
          <p:nvPr/>
        </p:nvSpPr>
        <p:spPr bwMode="auto">
          <a:xfrm>
            <a:off x="701675" y="3311525"/>
            <a:ext cx="472440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8615" name="Text Box 6"/>
          <p:cNvSpPr txBox="1">
            <a:spLocks noChangeArrowheads="1"/>
          </p:cNvSpPr>
          <p:nvPr/>
        </p:nvSpPr>
        <p:spPr bwMode="auto">
          <a:xfrm>
            <a:off x="6324600" y="56388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8616" name="Text Box 7"/>
          <p:cNvSpPr txBox="1">
            <a:spLocks noChangeArrowheads="1"/>
          </p:cNvSpPr>
          <p:nvPr/>
        </p:nvSpPr>
        <p:spPr bwMode="auto">
          <a:xfrm>
            <a:off x="228600" y="457200"/>
            <a:ext cx="227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Composite good</a:t>
            </a:r>
          </a:p>
        </p:txBody>
      </p:sp>
      <p:sp>
        <p:nvSpPr>
          <p:cNvPr id="68617" name="Text Box 8"/>
          <p:cNvSpPr txBox="1">
            <a:spLocks noChangeArrowheads="1"/>
          </p:cNvSpPr>
          <p:nvPr/>
        </p:nvSpPr>
        <p:spPr bwMode="auto">
          <a:xfrm>
            <a:off x="3749675" y="46831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8618" name="Text Box 9"/>
          <p:cNvSpPr txBox="1">
            <a:spLocks noChangeArrowheads="1"/>
          </p:cNvSpPr>
          <p:nvPr/>
        </p:nvSpPr>
        <p:spPr bwMode="auto">
          <a:xfrm>
            <a:off x="3962400" y="4648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68619" name="Text Box 10"/>
          <p:cNvSpPr txBox="1">
            <a:spLocks noChangeArrowheads="1"/>
          </p:cNvSpPr>
          <p:nvPr/>
        </p:nvSpPr>
        <p:spPr bwMode="auto">
          <a:xfrm>
            <a:off x="3521075" y="521652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8620" name="Text Box 11"/>
          <p:cNvSpPr txBox="1">
            <a:spLocks noChangeArrowheads="1"/>
          </p:cNvSpPr>
          <p:nvPr/>
        </p:nvSpPr>
        <p:spPr bwMode="auto">
          <a:xfrm>
            <a:off x="2971800" y="3581400"/>
            <a:ext cx="184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8621" name="Text Box 12"/>
          <p:cNvSpPr txBox="1">
            <a:spLocks noChangeArrowheads="1"/>
          </p:cNvSpPr>
          <p:nvPr/>
        </p:nvSpPr>
        <p:spPr bwMode="auto">
          <a:xfrm>
            <a:off x="3292475" y="50641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8622" name="Text Box 13"/>
          <p:cNvSpPr txBox="1">
            <a:spLocks noChangeArrowheads="1"/>
          </p:cNvSpPr>
          <p:nvPr/>
        </p:nvSpPr>
        <p:spPr bwMode="auto">
          <a:xfrm>
            <a:off x="1295400" y="3335338"/>
            <a:ext cx="8620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anose="02020603050405020304" pitchFamily="18" charset="0"/>
              </a:rPr>
              <a:t>•  </a:t>
            </a: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8623" name="Text Box 14"/>
          <p:cNvSpPr txBox="1">
            <a:spLocks noChangeArrowheads="1"/>
          </p:cNvSpPr>
          <p:nvPr/>
        </p:nvSpPr>
        <p:spPr bwMode="auto">
          <a:xfrm>
            <a:off x="1600200" y="2676525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68624" name="Text Box 15"/>
          <p:cNvSpPr txBox="1">
            <a:spLocks noChangeArrowheads="1"/>
          </p:cNvSpPr>
          <p:nvPr/>
        </p:nvSpPr>
        <p:spPr bwMode="auto">
          <a:xfrm>
            <a:off x="1828800" y="2743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68625" name="Text Box 16"/>
          <p:cNvSpPr txBox="1">
            <a:spLocks noChangeArrowheads="1"/>
          </p:cNvSpPr>
          <p:nvPr/>
        </p:nvSpPr>
        <p:spPr bwMode="auto">
          <a:xfrm>
            <a:off x="990600" y="16764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8626" name="Text Box 17"/>
          <p:cNvSpPr txBox="1">
            <a:spLocks noChangeArrowheads="1"/>
          </p:cNvSpPr>
          <p:nvPr/>
        </p:nvSpPr>
        <p:spPr bwMode="auto">
          <a:xfrm>
            <a:off x="4724400" y="52578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BL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2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8627" name="Text Box 18"/>
          <p:cNvSpPr txBox="1">
            <a:spLocks noChangeArrowheads="1"/>
          </p:cNvSpPr>
          <p:nvPr/>
        </p:nvSpPr>
        <p:spPr bwMode="auto">
          <a:xfrm>
            <a:off x="3581400" y="5943600"/>
            <a:ext cx="1936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6                  8</a:t>
            </a:r>
          </a:p>
        </p:txBody>
      </p:sp>
      <p:sp>
        <p:nvSpPr>
          <p:cNvPr id="68628" name="Text Box 19"/>
          <p:cNvSpPr txBox="1">
            <a:spLocks noChangeArrowheads="1"/>
          </p:cNvSpPr>
          <p:nvPr/>
        </p:nvSpPr>
        <p:spPr bwMode="auto">
          <a:xfrm>
            <a:off x="304800" y="3048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68629" name="Text Box 20"/>
          <p:cNvSpPr txBox="1">
            <a:spLocks noChangeArrowheads="1"/>
          </p:cNvSpPr>
          <p:nvPr/>
        </p:nvSpPr>
        <p:spPr bwMode="auto">
          <a:xfrm>
            <a:off x="228600" y="1371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12</a:t>
            </a: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191509" name="Text Box 21"/>
          <p:cNvSpPr txBox="1">
            <a:spLocks noChangeArrowheads="1"/>
          </p:cNvSpPr>
          <p:nvPr/>
        </p:nvSpPr>
        <p:spPr bwMode="auto">
          <a:xfrm>
            <a:off x="2743200" y="533400"/>
            <a:ext cx="69342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-At Budget line 1, pick basket A:</a:t>
            </a:r>
            <a:br>
              <a:rPr lang="en-GB" altLang="en-US" sz="3200" b="1">
                <a:latin typeface="Times New Roman" panose="02020603050405020304" pitchFamily="18" charset="0"/>
              </a:rPr>
            </a:br>
            <a:r>
              <a:rPr lang="en-GB" altLang="en-US" sz="3200" b="1">
                <a:latin typeface="Times New Roman" panose="02020603050405020304" pitchFamily="18" charset="0"/>
              </a:rPr>
              <a:t>	A </a:t>
            </a:r>
            <a:r>
              <a:rPr lang="en-US" altLang="en-US" sz="3200" u="sng">
                <a:latin typeface="Tahoma" panose="020B0604030504040204" pitchFamily="34" charset="0"/>
                <a:sym typeface="Symbol" panose="05050102010706020507" pitchFamily="18" charset="2"/>
              </a:rPr>
              <a:t>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C, C B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	therefore A B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-At Budget line 2, pick basket B: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	B </a:t>
            </a:r>
            <a:r>
              <a:rPr lang="en-US" altLang="en-US" sz="3200" u="sng">
                <a:latin typeface="Tahoma" panose="020B0604030504040204" pitchFamily="34" charset="0"/>
                <a:sym typeface="Symbol" panose="05050102010706020507" pitchFamily="18" charset="2"/>
              </a:rPr>
              <a:t>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D, D A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	therefore B A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>
                <a:latin typeface="Tahoma" panose="020B0604030504040204" pitchFamily="34" charset="0"/>
                <a:sym typeface="Symbol" panose="05050102010706020507" pitchFamily="18" charset="2"/>
              </a:rPr>
              <a:t>CONTRADICTION!</a:t>
            </a:r>
            <a:endParaRPr lang="en-GB" altLang="en-US" sz="4000">
              <a:latin typeface="Tahom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68631" name="Text Box 22"/>
          <p:cNvSpPr txBox="1">
            <a:spLocks noChangeArrowheads="1"/>
          </p:cNvSpPr>
          <p:nvPr/>
        </p:nvSpPr>
        <p:spPr bwMode="auto">
          <a:xfrm>
            <a:off x="381000" y="0"/>
            <a:ext cx="845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u="sng">
                <a:latin typeface="Tahoma" panose="020B0604030504040204" pitchFamily="34" charset="0"/>
              </a:rPr>
              <a:t>Example:</a:t>
            </a:r>
            <a:r>
              <a:rPr lang="en-US" altLang="en-US" sz="2400" b="1">
                <a:latin typeface="Tahoma" panose="020B0604030504040204" pitchFamily="34" charset="0"/>
              </a:rPr>
              <a:t>  Revealed Preference Analysis</a:t>
            </a:r>
            <a:endParaRPr lang="en-US" altLang="en-US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811B52-A475-4603-B6F1-4B81AA0438A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CA" altLang="en-US" sz="140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Chapter 4 Key Concepts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The budget constraint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Shifts in the budget constraint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Maximizing Utility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Tangency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Corner solutions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Perfect Compliments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Minimizing Expenditure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dirty="0" smtClean="0"/>
              <a:t>Composite </a:t>
            </a:r>
            <a:r>
              <a:rPr lang="en-US" altLang="en-US" dirty="0" smtClean="0"/>
              <a:t>Goods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dirty="0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FD7C16-A567-4813-9AD4-4059509A5A2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CA" altLang="en-US" sz="1400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chemeClr val="tx1"/>
                </a:solidFill>
              </a:rPr>
              <a:t>Chapter 4 Key Concepts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/>
              <a:t>Revealed Preferences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/>
              <a:t>Weak Axiom of Revealed Preferences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/>
              <a:t>Graphical application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/>
              <a:t>Dogs are better than cats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 smtClean="0"/>
              <a:t>If you ignore the notes you can miss things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1B25DB-3ECE-4E38-9109-B933C7ED174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CA" altLang="en-US" sz="1400"/>
          </a:p>
        </p:txBody>
      </p:sp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1295400" y="5943600"/>
            <a:ext cx="586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16" name="Line 3"/>
          <p:cNvSpPr>
            <a:spLocks noChangeShapeType="1"/>
          </p:cNvSpPr>
          <p:nvPr/>
        </p:nvSpPr>
        <p:spPr bwMode="auto">
          <a:xfrm flipV="1">
            <a:off x="1295400" y="6096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5715000" y="5867400"/>
            <a:ext cx="134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X</a:t>
            </a:r>
            <a:r>
              <a:rPr lang="en-GB" altLang="en-US" sz="2400" b="1">
                <a:latin typeface="Times New Roman" panose="02020603050405020304" pitchFamily="18" charset="0"/>
              </a:rPr>
              <a:t> = 10</a:t>
            </a: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746125" y="4984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7239000" y="5715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1143000" y="3276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21" name="Text Box 8"/>
          <p:cNvSpPr txBox="1">
            <a:spLocks noChangeArrowheads="1"/>
          </p:cNvSpPr>
          <p:nvPr/>
        </p:nvSpPr>
        <p:spPr bwMode="auto">
          <a:xfrm>
            <a:off x="1660525" y="49276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22" name="Text Box 9"/>
          <p:cNvSpPr txBox="1">
            <a:spLocks noChangeArrowheads="1"/>
          </p:cNvSpPr>
          <p:nvPr/>
        </p:nvSpPr>
        <p:spPr bwMode="auto">
          <a:xfrm>
            <a:off x="1371600" y="3200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3323" name="Text Box 10"/>
          <p:cNvSpPr txBox="1">
            <a:spLocks noChangeArrowheads="1"/>
          </p:cNvSpPr>
          <p:nvPr/>
        </p:nvSpPr>
        <p:spPr bwMode="auto">
          <a:xfrm>
            <a:off x="1905000" y="4953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3324" name="Text Box 11"/>
          <p:cNvSpPr txBox="1">
            <a:spLocks noChangeArrowheads="1"/>
          </p:cNvSpPr>
          <p:nvPr/>
        </p:nvSpPr>
        <p:spPr bwMode="auto">
          <a:xfrm>
            <a:off x="6353175" y="5494338"/>
            <a:ext cx="6762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25" name="Text Box 12"/>
          <p:cNvSpPr txBox="1">
            <a:spLocks noChangeArrowheads="1"/>
          </p:cNvSpPr>
          <p:nvPr/>
        </p:nvSpPr>
        <p:spPr bwMode="auto">
          <a:xfrm>
            <a:off x="152400" y="33528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I/P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Y</a:t>
            </a:r>
            <a:r>
              <a:rPr lang="en-GB" altLang="en-US" sz="2400" b="1">
                <a:latin typeface="Times New Roman" panose="02020603050405020304" pitchFamily="18" charset="0"/>
              </a:rPr>
              <a:t>= 5</a:t>
            </a:r>
          </a:p>
        </p:txBody>
      </p:sp>
      <p:sp>
        <p:nvSpPr>
          <p:cNvPr id="13326" name="Line 13"/>
          <p:cNvSpPr>
            <a:spLocks noChangeShapeType="1"/>
          </p:cNvSpPr>
          <p:nvPr/>
        </p:nvSpPr>
        <p:spPr bwMode="auto">
          <a:xfrm>
            <a:off x="1295400" y="3657600"/>
            <a:ext cx="533400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8255" name="Text Box 15"/>
          <p:cNvSpPr txBox="1">
            <a:spLocks noChangeArrowheads="1"/>
          </p:cNvSpPr>
          <p:nvPr/>
        </p:nvSpPr>
        <p:spPr bwMode="auto">
          <a:xfrm>
            <a:off x="1752600" y="228600"/>
            <a:ext cx="7239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Point A: one only consumes 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Point B: one only consumes x.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Point D: consumes a mixture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Point C: consumes a mixture while not spending the entire budget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anose="02020603050405020304" pitchFamily="18" charset="0"/>
              </a:rPr>
              <a:t>Point E: unobtainable unless prices or income change</a:t>
            </a:r>
          </a:p>
        </p:txBody>
      </p:sp>
      <p:sp>
        <p:nvSpPr>
          <p:cNvPr id="13328" name="Arc 17"/>
          <p:cNvSpPr>
            <a:spLocks/>
          </p:cNvSpPr>
          <p:nvPr/>
        </p:nvSpPr>
        <p:spPr bwMode="auto">
          <a:xfrm>
            <a:off x="5791200" y="5638800"/>
            <a:ext cx="1524000" cy="306388"/>
          </a:xfrm>
          <a:custGeom>
            <a:avLst/>
            <a:gdLst>
              <a:gd name="T0" fmla="*/ 2147483646 w 21600"/>
              <a:gd name="T1" fmla="*/ 2147483646 h 17591"/>
              <a:gd name="T2" fmla="*/ 2147483646 w 21600"/>
              <a:gd name="T3" fmla="*/ 0 h 17591"/>
              <a:gd name="T4" fmla="*/ 2147483646 w 21600"/>
              <a:gd name="T5" fmla="*/ 2147483646 h 17591"/>
              <a:gd name="T6" fmla="*/ 0 60000 65536"/>
              <a:gd name="T7" fmla="*/ 0 60000 65536"/>
              <a:gd name="T8" fmla="*/ 0 60000 65536"/>
              <a:gd name="T9" fmla="*/ 0 w 21600"/>
              <a:gd name="T10" fmla="*/ 0 h 17591"/>
              <a:gd name="T11" fmla="*/ 21600 w 21600"/>
              <a:gd name="T12" fmla="*/ 17591 h 175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7591" fill="none" extrusionOk="0">
                <a:moveTo>
                  <a:pt x="1380" y="17591"/>
                </a:moveTo>
                <a:cubicBezTo>
                  <a:pt x="467" y="15161"/>
                  <a:pt x="0" y="12587"/>
                  <a:pt x="0" y="9992"/>
                </a:cubicBezTo>
                <a:cubicBezTo>
                  <a:pt x="-1" y="6512"/>
                  <a:pt x="840" y="3084"/>
                  <a:pt x="2450" y="0"/>
                </a:cubicBezTo>
              </a:path>
              <a:path w="21600" h="17591" stroke="0" extrusionOk="0">
                <a:moveTo>
                  <a:pt x="1380" y="17591"/>
                </a:moveTo>
                <a:cubicBezTo>
                  <a:pt x="467" y="15161"/>
                  <a:pt x="0" y="12587"/>
                  <a:pt x="0" y="9992"/>
                </a:cubicBezTo>
                <a:cubicBezTo>
                  <a:pt x="-1" y="6512"/>
                  <a:pt x="840" y="3084"/>
                  <a:pt x="2450" y="0"/>
                </a:cubicBezTo>
                <a:lnTo>
                  <a:pt x="21600" y="9992"/>
                </a:lnTo>
                <a:lnTo>
                  <a:pt x="1380" y="1759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329" name="Text Box 20"/>
          <p:cNvSpPr txBox="1">
            <a:spLocks noChangeArrowheads="1"/>
          </p:cNvSpPr>
          <p:nvPr/>
        </p:nvSpPr>
        <p:spPr bwMode="auto">
          <a:xfrm>
            <a:off x="3862388" y="42672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13330" name="Text Box 21"/>
          <p:cNvSpPr txBox="1">
            <a:spLocks noChangeArrowheads="1"/>
          </p:cNvSpPr>
          <p:nvPr/>
        </p:nvSpPr>
        <p:spPr bwMode="auto">
          <a:xfrm>
            <a:off x="3657600" y="4343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31" name="Text Box 22"/>
          <p:cNvSpPr txBox="1">
            <a:spLocks noChangeArrowheads="1"/>
          </p:cNvSpPr>
          <p:nvPr/>
        </p:nvSpPr>
        <p:spPr bwMode="auto">
          <a:xfrm>
            <a:off x="5257800" y="42672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13332" name="Text Box 23"/>
          <p:cNvSpPr txBox="1">
            <a:spLocks noChangeArrowheads="1"/>
          </p:cNvSpPr>
          <p:nvPr/>
        </p:nvSpPr>
        <p:spPr bwMode="auto">
          <a:xfrm>
            <a:off x="5486400" y="4191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13333" name="Text Box 23"/>
          <p:cNvSpPr txBox="1">
            <a:spLocks noChangeArrowheads="1"/>
          </p:cNvSpPr>
          <p:nvPr/>
        </p:nvSpPr>
        <p:spPr bwMode="auto">
          <a:xfrm>
            <a:off x="6546850" y="542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8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8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8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8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8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06F5C2-F07D-49C1-B5CC-D48B6324C57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CA" altLang="en-US" sz="14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 smtClean="0">
                <a:solidFill>
                  <a:schemeClr val="tx1"/>
                </a:solidFill>
              </a:rPr>
              <a:t>4.2 Shifts in the Budget Constraint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The budget line will change if any of its components change:</a:t>
            </a:r>
          </a:p>
          <a:p>
            <a:pPr eaLnBrk="1" hangingPunct="1">
              <a:buFontTx/>
              <a:buNone/>
            </a:pPr>
            <a:endParaRPr lang="en-US" altLang="en-US" sz="4000" smtClean="0"/>
          </a:p>
          <a:p>
            <a:pPr lvl="1" eaLnBrk="1" hangingPunct="1"/>
            <a:r>
              <a:rPr lang="en-US" altLang="en-US" sz="4000" smtClean="0"/>
              <a:t>Income (shift of the budget line)</a:t>
            </a:r>
          </a:p>
          <a:p>
            <a:pPr lvl="1" eaLnBrk="1" hangingPunct="1"/>
            <a:r>
              <a:rPr lang="en-US" altLang="en-US" sz="4000" smtClean="0"/>
              <a:t>Prices of x and/or y (rotation of the budget line)</a:t>
            </a:r>
          </a:p>
          <a:p>
            <a:pPr eaLnBrk="1" hangingPunct="1"/>
            <a:endParaRPr lang="en-US" altLang="en-US" smtClean="0"/>
          </a:p>
          <a:p>
            <a:pPr lvl="4" eaLnBrk="1" hangingPunct="1"/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C61128-D7B6-4617-A3AA-08DF0F21492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CA" altLang="en-US" sz="1400"/>
          </a:p>
        </p:txBody>
      </p:sp>
      <p:sp>
        <p:nvSpPr>
          <p:cNvPr id="15363" name="Line 2"/>
          <p:cNvSpPr>
            <a:spLocks noChangeShapeType="1"/>
          </p:cNvSpPr>
          <p:nvPr/>
        </p:nvSpPr>
        <p:spPr bwMode="auto">
          <a:xfrm>
            <a:off x="533400" y="5943600"/>
            <a:ext cx="655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64" name="Line 3"/>
          <p:cNvSpPr>
            <a:spLocks noChangeShapeType="1"/>
          </p:cNvSpPr>
          <p:nvPr/>
        </p:nvSpPr>
        <p:spPr bwMode="auto">
          <a:xfrm flipV="1">
            <a:off x="533400" y="6096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5715000" y="5867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  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-15875" y="4984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7086600" y="5867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228600" y="3429000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    </a:t>
            </a:r>
          </a:p>
        </p:txBody>
      </p:sp>
      <p:sp>
        <p:nvSpPr>
          <p:cNvPr id="15369" name="Line 8"/>
          <p:cNvSpPr>
            <a:spLocks noChangeShapeType="1"/>
          </p:cNvSpPr>
          <p:nvPr/>
        </p:nvSpPr>
        <p:spPr bwMode="auto">
          <a:xfrm>
            <a:off x="533400" y="3657600"/>
            <a:ext cx="533400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70" name="Text Box 9"/>
          <p:cNvSpPr txBox="1">
            <a:spLocks noChangeArrowheads="1"/>
          </p:cNvSpPr>
          <p:nvPr/>
        </p:nvSpPr>
        <p:spPr bwMode="auto">
          <a:xfrm>
            <a:off x="4953000" y="586740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  10</a:t>
            </a:r>
          </a:p>
        </p:txBody>
      </p:sp>
      <p:sp>
        <p:nvSpPr>
          <p:cNvPr id="15371" name="Text Box 10"/>
          <p:cNvSpPr txBox="1">
            <a:spLocks noChangeArrowheads="1"/>
          </p:cNvSpPr>
          <p:nvPr/>
        </p:nvSpPr>
        <p:spPr bwMode="auto">
          <a:xfrm>
            <a:off x="-533400" y="342900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          5</a:t>
            </a:r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 flipV="1">
            <a:off x="2286000" y="4648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6205" name="Line 13"/>
          <p:cNvSpPr>
            <a:spLocks noChangeShapeType="1"/>
          </p:cNvSpPr>
          <p:nvPr/>
        </p:nvSpPr>
        <p:spPr bwMode="auto">
          <a:xfrm>
            <a:off x="533400" y="3200400"/>
            <a:ext cx="624840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228600" y="2971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6477000" y="58674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36209" name="Line 17"/>
          <p:cNvSpPr>
            <a:spLocks noChangeShapeType="1"/>
          </p:cNvSpPr>
          <p:nvPr/>
        </p:nvSpPr>
        <p:spPr bwMode="auto">
          <a:xfrm flipH="1">
            <a:off x="3657600" y="43434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3352800" y="3733800"/>
            <a:ext cx="2836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 = 6 - x/2; 12=2y+x</a:t>
            </a:r>
          </a:p>
        </p:txBody>
      </p:sp>
      <p:graphicFrame>
        <p:nvGraphicFramePr>
          <p:cNvPr id="15378" name="Object 19"/>
          <p:cNvGraphicFramePr>
            <a:graphicFrameLocks noChangeAspect="1"/>
          </p:cNvGraphicFramePr>
          <p:nvPr/>
        </p:nvGraphicFramePr>
        <p:xfrm>
          <a:off x="10052050" y="4783138"/>
          <a:ext cx="8856663" cy="247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Document" r:id="rId3" imgW="5474208" imgH="1528572" progId="Word.Document.8">
                  <p:embed/>
                </p:oleObj>
              </mc:Choice>
              <mc:Fallback>
                <p:oleObj name="Document" r:id="rId3" imgW="5474208" imgH="1528572" progId="Word.Document.8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2050" y="4783138"/>
                        <a:ext cx="8856663" cy="247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212" name="Text Box 20"/>
          <p:cNvSpPr txBox="1">
            <a:spLocks noChangeArrowheads="1"/>
          </p:cNvSpPr>
          <p:nvPr/>
        </p:nvSpPr>
        <p:spPr bwMode="auto">
          <a:xfrm>
            <a:off x="1676400" y="990600"/>
            <a:ext cx="7239000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If Income increases, people have more money to spend on both goods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200">
                <a:latin typeface="Tahoma" panose="020B0604030504040204" pitchFamily="34" charset="0"/>
              </a:rPr>
              <a:t>The budget line will </a:t>
            </a:r>
            <a:r>
              <a:rPr lang="en-US" altLang="en-US" sz="3200" i="1">
                <a:latin typeface="Tahoma" panose="020B0604030504040204" pitchFamily="34" charset="0"/>
              </a:rPr>
              <a:t>shift out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3200">
              <a:latin typeface="Times New Roman" panose="02020603050405020304" pitchFamily="18" charset="0"/>
            </a:endParaRPr>
          </a:p>
        </p:txBody>
      </p:sp>
      <p:pic>
        <p:nvPicPr>
          <p:cNvPr id="136213" name="Picture 21" descr="SY01265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66800"/>
            <a:ext cx="1793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214" name="Picture 22" descr="SY01265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38400"/>
            <a:ext cx="1793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2" name="Text Box 23"/>
          <p:cNvSpPr txBox="1">
            <a:spLocks noChangeArrowheads="1"/>
          </p:cNvSpPr>
          <p:nvPr/>
        </p:nvSpPr>
        <p:spPr bwMode="auto">
          <a:xfrm>
            <a:off x="914400" y="152400"/>
            <a:ext cx="7434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200" u="sng">
                <a:latin typeface="Tahoma" panose="020B0604030504040204" pitchFamily="34" charset="0"/>
              </a:rPr>
              <a:t>Shift of a budget line – Income Increase</a:t>
            </a:r>
            <a:endParaRPr lang="en-US" altLang="en-US" sz="3200" u="sng">
              <a:latin typeface="Tahoma" panose="020B0604030504040204" pitchFamily="34" charset="0"/>
            </a:endParaRPr>
          </a:p>
        </p:txBody>
      </p:sp>
      <p:sp>
        <p:nvSpPr>
          <p:cNvPr id="15383" name="Text Box 24"/>
          <p:cNvSpPr txBox="1">
            <a:spLocks noChangeArrowheads="1"/>
          </p:cNvSpPr>
          <p:nvPr/>
        </p:nvSpPr>
        <p:spPr bwMode="auto">
          <a:xfrm>
            <a:off x="838200" y="5105400"/>
            <a:ext cx="2614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y=5-1/2x; 10=2y+x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36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6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6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6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5" grpId="0" animBg="1"/>
      <p:bldP spid="136209" grpId="0" animBg="1"/>
      <p:bldP spid="1362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place.p3d 4"/>
  <p:tag name="POWER3D OPTIONS" val="Medium "/>
  <p:tag name="POWER3D CRC" val="3ac9a6810101"/>
</p:tagLst>
</file>

<file path=ppt/theme/theme1.xml><?xml version="1.0" encoding="utf-8"?>
<a:theme xmlns:a="http://schemas.openxmlformats.org/drawingml/2006/main" name="PT Green163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Green163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Green163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Green163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63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T Green103D">
  <a:themeElements>
    <a:clrScheme name="">
      <a:dk1>
        <a:srgbClr val="006600"/>
      </a:dk1>
      <a:lt1>
        <a:srgbClr val="FFFFFF"/>
      </a:lt1>
      <a:dk2>
        <a:srgbClr val="0033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56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Green103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Green103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Green103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Green103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30667</TotalTime>
  <Words>2440</Words>
  <Application>Microsoft Office PowerPoint</Application>
  <PresentationFormat>On-screen Show (4:3)</PresentationFormat>
  <Paragraphs>653</Paragraphs>
  <Slides>63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72" baseType="lpstr">
      <vt:lpstr>Tahoma</vt:lpstr>
      <vt:lpstr>Arial</vt:lpstr>
      <vt:lpstr>Times New Roman</vt:lpstr>
      <vt:lpstr>Symbol</vt:lpstr>
      <vt:lpstr>Wingdings</vt:lpstr>
      <vt:lpstr>PT Green163A</vt:lpstr>
      <vt:lpstr>PT Green103D</vt:lpstr>
      <vt:lpstr>Microsoft Word Document</vt:lpstr>
      <vt:lpstr>Microsoft Equation 3.0</vt:lpstr>
      <vt:lpstr>Chapter 4 - Consumer Choice</vt:lpstr>
      <vt:lpstr>4.1 The Budget Constraint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4.2 Shifts in the Budget Constraint</vt:lpstr>
      <vt:lpstr>PowerPoint Presentation</vt:lpstr>
      <vt:lpstr>PowerPoint Presentation</vt:lpstr>
      <vt:lpstr>4.3 Maximizing Utility Subject to a Budget Constraint</vt:lpstr>
      <vt:lpstr>PowerPoint Presentation</vt:lpstr>
      <vt:lpstr>Maximizing Utility Subject to a Budget Constraint</vt:lpstr>
      <vt:lpstr>Maximizing Utility Subject to a Budget Constraint</vt:lpstr>
      <vt:lpstr>PowerPoint Presentation</vt:lpstr>
      <vt:lpstr>Tangency</vt:lpstr>
      <vt:lpstr>Interior Optimum</vt:lpstr>
      <vt:lpstr>Optimization Steps</vt:lpstr>
      <vt:lpstr>Maximization Example</vt:lpstr>
      <vt:lpstr>Optimization Steps</vt:lpstr>
      <vt:lpstr>Optimization Steps</vt:lpstr>
      <vt:lpstr>Optimization Steps</vt:lpstr>
      <vt:lpstr>Corner Solutions</vt:lpstr>
      <vt:lpstr>PowerPoint Presentation</vt:lpstr>
      <vt:lpstr>Corner Solution Example</vt:lpstr>
      <vt:lpstr>PowerPoint Presentation</vt:lpstr>
      <vt:lpstr>Optimization Steps</vt:lpstr>
      <vt:lpstr>Optimization Steps</vt:lpstr>
      <vt:lpstr>Optimization Steps</vt:lpstr>
      <vt:lpstr>PowerPoint Presentation</vt:lpstr>
      <vt:lpstr>PowerPoint Presentation</vt:lpstr>
      <vt:lpstr>PowerPoint Presentation</vt:lpstr>
      <vt:lpstr>PowerPoint Presentation</vt:lpstr>
      <vt:lpstr>Minimization Steps</vt:lpstr>
      <vt:lpstr>Minimization Example</vt:lpstr>
      <vt:lpstr>Minimization Steps</vt:lpstr>
      <vt:lpstr>Minimization Steps</vt:lpstr>
      <vt:lpstr>Minimization Steps</vt:lpstr>
      <vt:lpstr>Optimization Comparison</vt:lpstr>
      <vt:lpstr>Composite Goods</vt:lpstr>
      <vt:lpstr>PowerPoint Presentation</vt:lpstr>
      <vt:lpstr>Composite Goods Application  – Coupons vs. Cash</vt:lpstr>
      <vt:lpstr>PowerPoint Presentation</vt:lpstr>
      <vt:lpstr>PowerPoint Presentation</vt:lpstr>
      <vt:lpstr>PowerPoint Presentation</vt:lpstr>
      <vt:lpstr>PowerPoint Presentation</vt:lpstr>
      <vt:lpstr>Composite Goods Application  – Joining a Club</vt:lpstr>
      <vt:lpstr>PowerPoint Presentation</vt:lpstr>
      <vt:lpstr>PowerPoint Presentation</vt:lpstr>
      <vt:lpstr>PowerPoint Presentation</vt:lpstr>
      <vt:lpstr>Application 3 - Borrowing and Lending</vt:lpstr>
      <vt:lpstr>PowerPoint Presentation</vt:lpstr>
      <vt:lpstr>PowerPoint Presentation</vt:lpstr>
      <vt:lpstr>Application 4 - Quantity Discounts</vt:lpstr>
      <vt:lpstr>PowerPoint Presentation</vt:lpstr>
      <vt:lpstr>4.5 Revealed Preferences</vt:lpstr>
      <vt:lpstr>Weak Axiom of Revealed Preference (WARP)</vt:lpstr>
      <vt:lpstr>Rationality Check</vt:lpstr>
      <vt:lpstr>PowerPoint Presentation</vt:lpstr>
      <vt:lpstr>PowerPoint Presentation</vt:lpstr>
      <vt:lpstr>PowerPoint Presentation</vt:lpstr>
      <vt:lpstr>Chapter 4 Key Concepts</vt:lpstr>
      <vt:lpstr>Chapter 4 Key Concepts</vt:lpstr>
    </vt:vector>
  </TitlesOfParts>
  <Company>University of Alberta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281 Chapter 3</dc:title>
  <dc:creator>Lorne Priemaza</dc:creator>
  <cp:lastModifiedBy>Lorne Dell</cp:lastModifiedBy>
  <cp:revision>40</cp:revision>
  <dcterms:created xsi:type="dcterms:W3CDTF">2004-10-07T03:08:59Z</dcterms:created>
  <dcterms:modified xsi:type="dcterms:W3CDTF">2023-02-15T00:39:40Z</dcterms:modified>
</cp:coreProperties>
</file>