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4" r:id="rId1"/>
  </p:sldMasterIdLst>
  <p:notesMasterIdLst>
    <p:notesMasterId r:id="rId88"/>
  </p:notesMasterIdLst>
  <p:handoutMasterIdLst>
    <p:handoutMasterId r:id="rId89"/>
  </p:handoutMasterIdLst>
  <p:sldIdLst>
    <p:sldId id="570" r:id="rId2"/>
    <p:sldId id="412" r:id="rId3"/>
    <p:sldId id="413" r:id="rId4"/>
    <p:sldId id="517" r:id="rId5"/>
    <p:sldId id="414" r:id="rId6"/>
    <p:sldId id="416" r:id="rId7"/>
    <p:sldId id="518" r:id="rId8"/>
    <p:sldId id="417" r:id="rId9"/>
    <p:sldId id="571" r:id="rId10"/>
    <p:sldId id="419" r:id="rId11"/>
    <p:sldId id="418" r:id="rId12"/>
    <p:sldId id="415" r:id="rId13"/>
    <p:sldId id="421" r:id="rId14"/>
    <p:sldId id="438" r:id="rId15"/>
    <p:sldId id="423" r:id="rId16"/>
    <p:sldId id="424" r:id="rId17"/>
    <p:sldId id="437" r:id="rId18"/>
    <p:sldId id="427" r:id="rId19"/>
    <p:sldId id="426" r:id="rId20"/>
    <p:sldId id="429" r:id="rId21"/>
    <p:sldId id="428" r:id="rId22"/>
    <p:sldId id="439" r:id="rId23"/>
    <p:sldId id="430" r:id="rId24"/>
    <p:sldId id="431" r:id="rId25"/>
    <p:sldId id="432" r:id="rId26"/>
    <p:sldId id="433" r:id="rId27"/>
    <p:sldId id="519" r:id="rId28"/>
    <p:sldId id="520" r:id="rId29"/>
    <p:sldId id="523" r:id="rId30"/>
    <p:sldId id="575" r:id="rId31"/>
    <p:sldId id="576" r:id="rId32"/>
    <p:sldId id="577" r:id="rId33"/>
    <p:sldId id="435" r:id="rId34"/>
    <p:sldId id="436" r:id="rId35"/>
    <p:sldId id="574" r:id="rId36"/>
    <p:sldId id="447" r:id="rId37"/>
    <p:sldId id="448" r:id="rId38"/>
    <p:sldId id="449" r:id="rId39"/>
    <p:sldId id="450" r:id="rId40"/>
    <p:sldId id="451" r:id="rId41"/>
    <p:sldId id="452" r:id="rId42"/>
    <p:sldId id="524" r:id="rId43"/>
    <p:sldId id="525" r:id="rId44"/>
    <p:sldId id="526" r:id="rId45"/>
    <p:sldId id="527" r:id="rId46"/>
    <p:sldId id="528" r:id="rId47"/>
    <p:sldId id="531" r:id="rId48"/>
    <p:sldId id="532" r:id="rId49"/>
    <p:sldId id="578" r:id="rId50"/>
    <p:sldId id="579" r:id="rId51"/>
    <p:sldId id="580" r:id="rId52"/>
    <p:sldId id="534" r:id="rId53"/>
    <p:sldId id="536" r:id="rId54"/>
    <p:sldId id="539" r:id="rId55"/>
    <p:sldId id="537" r:id="rId56"/>
    <p:sldId id="538" r:id="rId57"/>
    <p:sldId id="540" r:id="rId58"/>
    <p:sldId id="541" r:id="rId59"/>
    <p:sldId id="542" r:id="rId60"/>
    <p:sldId id="543" r:id="rId61"/>
    <p:sldId id="544" r:id="rId62"/>
    <p:sldId id="545" r:id="rId63"/>
    <p:sldId id="546" r:id="rId64"/>
    <p:sldId id="547" r:id="rId65"/>
    <p:sldId id="548" r:id="rId66"/>
    <p:sldId id="549" r:id="rId67"/>
    <p:sldId id="550" r:id="rId68"/>
    <p:sldId id="551" r:id="rId69"/>
    <p:sldId id="581" r:id="rId70"/>
    <p:sldId id="552" r:id="rId71"/>
    <p:sldId id="555" r:id="rId72"/>
    <p:sldId id="556" r:id="rId73"/>
    <p:sldId id="557" r:id="rId74"/>
    <p:sldId id="582" r:id="rId75"/>
    <p:sldId id="558" r:id="rId76"/>
    <p:sldId id="560" r:id="rId77"/>
    <p:sldId id="561" r:id="rId78"/>
    <p:sldId id="562" r:id="rId79"/>
    <p:sldId id="563" r:id="rId80"/>
    <p:sldId id="564" r:id="rId81"/>
    <p:sldId id="565" r:id="rId82"/>
    <p:sldId id="566" r:id="rId83"/>
    <p:sldId id="567" r:id="rId84"/>
    <p:sldId id="568" r:id="rId85"/>
    <p:sldId id="569" r:id="rId86"/>
    <p:sldId id="572" r:id="rId8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94">
          <p15:clr>
            <a:srgbClr val="A4A3A4"/>
          </p15:clr>
        </p15:guide>
        <p15:guide id="2" pos="40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C99"/>
    <a:srgbClr val="01406A"/>
    <a:srgbClr val="000099"/>
    <a:srgbClr val="FEFDCA"/>
    <a:srgbClr val="FFCCFF"/>
    <a:srgbClr val="00FF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66" y="72"/>
      </p:cViewPr>
      <p:guideLst>
        <p:guide orient="horz" pos="1394"/>
        <p:guide pos="4017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064"/>
    </p:cViewPr>
  </p:sorterViewPr>
  <p:notesViewPr>
    <p:cSldViewPr snapToGrid="0">
      <p:cViewPr varScale="1">
        <p:scale>
          <a:sx n="40" d="100"/>
          <a:sy n="40" d="100"/>
        </p:scale>
        <p:origin x="-1488" y="-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3.xml"/><Relationship Id="rId3" Type="http://schemas.openxmlformats.org/officeDocument/2006/relationships/slide" Target="slides/slide47.xml"/><Relationship Id="rId7" Type="http://schemas.openxmlformats.org/officeDocument/2006/relationships/slide" Target="slides/slide79.xml"/><Relationship Id="rId2" Type="http://schemas.openxmlformats.org/officeDocument/2006/relationships/slide" Target="slides/slide17.xml"/><Relationship Id="rId1" Type="http://schemas.openxmlformats.org/officeDocument/2006/relationships/slide" Target="slides/slide16.xml"/><Relationship Id="rId6" Type="http://schemas.openxmlformats.org/officeDocument/2006/relationships/slide" Target="slides/slide73.xml"/><Relationship Id="rId5" Type="http://schemas.openxmlformats.org/officeDocument/2006/relationships/slide" Target="slides/slide60.xml"/><Relationship Id="rId4" Type="http://schemas.openxmlformats.org/officeDocument/2006/relationships/slide" Target="slides/slide5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>
            <a:extLst>
              <a:ext uri="{FF2B5EF4-FFF2-40B4-BE49-F238E27FC236}">
                <a16:creationId xmlns:a16="http://schemas.microsoft.com/office/drawing/2014/main" xmlns="" id="{4CABA5A6-96C3-45DB-7BDC-8E881A52268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6838"/>
            <a:ext cx="3170238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ctr" anchorCtr="0" compatLnSpc="1">
            <a:prstTxWarp prst="textNoShape">
              <a:avLst/>
            </a:prstTxWarp>
            <a:spAutoFit/>
          </a:bodyPr>
          <a:lstStyle>
            <a:lvl1pPr defTabSz="966788" eaLnBrk="0" hangingPunct="0">
              <a:defRPr sz="1300" b="1" i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2147" name="Rectangle 3">
            <a:extLst>
              <a:ext uri="{FF2B5EF4-FFF2-40B4-BE49-F238E27FC236}">
                <a16:creationId xmlns:a16="http://schemas.microsoft.com/office/drawing/2014/main" xmlns="" id="{E5D8635A-41FE-35D1-D716-F2738E4D889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96838"/>
            <a:ext cx="317023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ctr" anchorCtr="0" compatLnSpc="1">
            <a:prstTxWarp prst="textNoShape">
              <a:avLst/>
            </a:prstTxWarp>
            <a:spAutoFit/>
          </a:bodyPr>
          <a:lstStyle>
            <a:lvl1pPr algn="r" defTabSz="966788" eaLnBrk="0" hangingPunct="0">
              <a:defRPr sz="1300" b="1" i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2148" name="Rectangle 4">
            <a:extLst>
              <a:ext uri="{FF2B5EF4-FFF2-40B4-BE49-F238E27FC236}">
                <a16:creationId xmlns:a16="http://schemas.microsoft.com/office/drawing/2014/main" xmlns="" id="{24277814-AADC-EB99-6925-88399CFE2D2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9413"/>
            <a:ext cx="3170238" cy="293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  <a:spAutoFit/>
          </a:bodyPr>
          <a:lstStyle>
            <a:lvl1pPr defTabSz="966788" eaLnBrk="0" hangingPunct="0">
              <a:defRPr sz="1300" b="1" i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2149" name="Rectangle 5">
            <a:extLst>
              <a:ext uri="{FF2B5EF4-FFF2-40B4-BE49-F238E27FC236}">
                <a16:creationId xmlns:a16="http://schemas.microsoft.com/office/drawing/2014/main" xmlns="" id="{A7AF4F3E-A050-C5A9-B21C-3E112D6C05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269413"/>
            <a:ext cx="3170237" cy="293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  <a:spAutoFit/>
          </a:bodyPr>
          <a:lstStyle>
            <a:lvl1pPr algn="r" defTabSz="966788">
              <a:defRPr sz="1300" b="1" i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5823B7C-AA7D-49E4-A80B-0EDE78C0BA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xmlns="" id="{3A0A93A5-3AC5-5E41-9BC0-D10E9B0D64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xmlns="" id="{4157BB95-202F-23B3-C092-6059FF3D060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0E3FA17E-C1A9-A881-612F-11B7AC7D46C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xmlns="" id="{45F4612F-1D0A-F943-8B30-DBAE3AF58AE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0"/>
            <a:r>
              <a:rPr lang="en-US" altLang="en-US" noProof="0"/>
              <a:t>Second level</a:t>
            </a:r>
          </a:p>
          <a:p>
            <a:pPr lvl="0"/>
            <a:r>
              <a:rPr lang="en-US" altLang="en-US" noProof="0"/>
              <a:t>Third level</a:t>
            </a:r>
          </a:p>
          <a:p>
            <a:pPr lvl="0"/>
            <a:r>
              <a:rPr lang="en-US" altLang="en-US" noProof="0"/>
              <a:t>Fourth level</a:t>
            </a:r>
          </a:p>
          <a:p>
            <a:pPr lvl="0"/>
            <a:r>
              <a:rPr lang="en-US" altLang="en-US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xmlns="" id="{E3192A64-4720-BA42-3B6C-E6B25551154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xmlns="" id="{AC0B85FF-C7A6-802C-FE3C-B85BC58051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6373CD0-1A69-47D7-9E5C-0437FE47C3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383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xmlns="" id="{3F030844-D270-73C3-33E9-B66201210E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429C59-462F-4E5E-86D8-23953A1E2525}" type="slidenum">
              <a:rPr lang="en-US" altLang="en-US" sz="1300" smtClean="0"/>
              <a:pPr>
                <a:spcBef>
                  <a:spcPct val="0"/>
                </a:spcBef>
              </a:pPr>
              <a:t>45</a:t>
            </a:fld>
            <a:endParaRPr lang="en-US" altLang="en-US" sz="13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xmlns="" id="{CD92B080-1459-112D-21AA-FD1C2575F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xmlns="" id="{CE3B823B-FB88-BA8D-9906-809517959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51205" name="Rectangle 4">
            <a:extLst>
              <a:ext uri="{FF2B5EF4-FFF2-40B4-BE49-F238E27FC236}">
                <a16:creationId xmlns:a16="http://schemas.microsoft.com/office/drawing/2014/main" xmlns="" id="{9B203B11-1B6B-9D5A-BCAF-1AB70B951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1206" name="Rectangle 5">
            <a:extLst>
              <a:ext uri="{FF2B5EF4-FFF2-40B4-BE49-F238E27FC236}">
                <a16:creationId xmlns:a16="http://schemas.microsoft.com/office/drawing/2014/main" xmlns="" id="{84E7A6FB-36EF-23E6-0F13-81489E98B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1207" name="Rectangle 6">
            <a:extLst>
              <a:ext uri="{FF2B5EF4-FFF2-40B4-BE49-F238E27FC236}">
                <a16:creationId xmlns:a16="http://schemas.microsoft.com/office/drawing/2014/main" xmlns="" id="{7DF63D25-3030-3047-8309-3E74FE8DD8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51208" name="Rectangle 7">
            <a:extLst>
              <a:ext uri="{FF2B5EF4-FFF2-40B4-BE49-F238E27FC236}">
                <a16:creationId xmlns:a16="http://schemas.microsoft.com/office/drawing/2014/main" xmlns="" id="{F7ED7B76-5424-98FC-573C-AA7DC2F40A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9950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xmlns="" id="{D0D305C0-13F5-B872-3088-D7334A1D8E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B33631-AF70-44DE-9A3A-F017453E6857}" type="slidenum">
              <a:rPr lang="en-US" altLang="en-US" sz="1300" smtClean="0"/>
              <a:pPr>
                <a:spcBef>
                  <a:spcPct val="0"/>
                </a:spcBef>
              </a:pPr>
              <a:t>55</a:t>
            </a:fld>
            <a:endParaRPr lang="en-US" altLang="en-US" sz="1300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xmlns="" id="{8D389E8D-9FAD-F5D3-FB5A-6D55906896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xmlns="" id="{169240D0-2AA5-4716-4828-5E97E3B0F3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6076950"/>
            <a:ext cx="5365750" cy="128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718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xmlns="" id="{0E6D11F6-590A-9219-FA0B-70DC84D201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C336E5-7B43-42E7-90D2-FA18BB2D1FB6}" type="slidenum">
              <a:rPr lang="en-US" altLang="en-US" sz="1300" smtClean="0"/>
              <a:pPr>
                <a:spcBef>
                  <a:spcPct val="0"/>
                </a:spcBef>
              </a:pPr>
              <a:t>57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6532380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xmlns="" id="{698C3D04-0564-BCEE-3AA0-DC948A89D1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4507450-996B-4821-A726-B7E212EF0352}" type="slidenum">
              <a:rPr lang="en-US" altLang="en-US" sz="1300" smtClean="0"/>
              <a:pPr>
                <a:spcBef>
                  <a:spcPct val="0"/>
                </a:spcBef>
              </a:pPr>
              <a:t>58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3337318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xmlns="" id="{4B5C33E0-D86F-E118-14D5-EBC326C0A3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7643D9A-BC4B-4D63-9018-2448777C8396}" type="slidenum">
              <a:rPr lang="en-US" altLang="en-US" sz="1300" smtClean="0"/>
              <a:pPr>
                <a:spcBef>
                  <a:spcPct val="0"/>
                </a:spcBef>
              </a:pPr>
              <a:t>59</a:t>
            </a:fld>
            <a:endParaRPr lang="en-US" altLang="en-US" sz="1300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xmlns="" id="{9D5CA9A1-2C7B-724A-8BE5-D016D3B9C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xmlns="" id="{2EFFA122-D451-3C0D-BA36-A87A9180B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55</a:t>
            </a:r>
          </a:p>
        </p:txBody>
      </p:sp>
      <p:sp>
        <p:nvSpPr>
          <p:cNvPr id="79877" name="Rectangle 4">
            <a:extLst>
              <a:ext uri="{FF2B5EF4-FFF2-40B4-BE49-F238E27FC236}">
                <a16:creationId xmlns:a16="http://schemas.microsoft.com/office/drawing/2014/main" xmlns="" id="{03C07849-1724-416A-CE77-48AEDA76B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79878" name="Rectangle 5">
            <a:extLst>
              <a:ext uri="{FF2B5EF4-FFF2-40B4-BE49-F238E27FC236}">
                <a16:creationId xmlns:a16="http://schemas.microsoft.com/office/drawing/2014/main" xmlns="" id="{7421929A-F4FD-35EE-FF17-11248AC99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79879" name="Rectangle 6">
            <a:extLst>
              <a:ext uri="{FF2B5EF4-FFF2-40B4-BE49-F238E27FC236}">
                <a16:creationId xmlns:a16="http://schemas.microsoft.com/office/drawing/2014/main" xmlns="" id="{5C9B7DD5-5AE5-A534-E39C-9BC3CE5B89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79880" name="Rectangle 7">
            <a:extLst>
              <a:ext uri="{FF2B5EF4-FFF2-40B4-BE49-F238E27FC236}">
                <a16:creationId xmlns:a16="http://schemas.microsoft.com/office/drawing/2014/main" xmlns="" id="{9F4072D8-CC2E-BE3D-8687-D4E547AF7D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60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xmlns="" id="{6E4757D2-2F4A-ABAB-C514-457D943695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239C2F9-0AA7-4102-A842-A78A2CC1BDDF}" type="slidenum">
              <a:rPr lang="en-US" altLang="en-US" sz="1300" smtClean="0"/>
              <a:pPr>
                <a:spcBef>
                  <a:spcPct val="0"/>
                </a:spcBef>
              </a:pPr>
              <a:t>61</a:t>
            </a:fld>
            <a:endParaRPr lang="en-US" altLang="en-US" sz="1300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xmlns="" id="{9701A337-259A-8B99-593C-71658DAD5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xmlns="" id="{4ADD2AED-423E-B320-46E5-690EE3A26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58</a:t>
            </a:r>
          </a:p>
        </p:txBody>
      </p:sp>
      <p:sp>
        <p:nvSpPr>
          <p:cNvPr id="82949" name="Rectangle 4">
            <a:extLst>
              <a:ext uri="{FF2B5EF4-FFF2-40B4-BE49-F238E27FC236}">
                <a16:creationId xmlns:a16="http://schemas.microsoft.com/office/drawing/2014/main" xmlns="" id="{CD3CB6A5-FA5C-CA7D-686C-7F8E62717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82950" name="Rectangle 5">
            <a:extLst>
              <a:ext uri="{FF2B5EF4-FFF2-40B4-BE49-F238E27FC236}">
                <a16:creationId xmlns:a16="http://schemas.microsoft.com/office/drawing/2014/main" xmlns="" id="{73680D1A-CE52-3E86-35D5-4DCA5B1AA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82951" name="Rectangle 6">
            <a:extLst>
              <a:ext uri="{FF2B5EF4-FFF2-40B4-BE49-F238E27FC236}">
                <a16:creationId xmlns:a16="http://schemas.microsoft.com/office/drawing/2014/main" xmlns="" id="{98D3ECE2-FEED-4B66-9FFE-012708DF43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2952" name="Rectangle 7">
            <a:extLst>
              <a:ext uri="{FF2B5EF4-FFF2-40B4-BE49-F238E27FC236}">
                <a16:creationId xmlns:a16="http://schemas.microsoft.com/office/drawing/2014/main" xmlns="" id="{E962EC78-E3E5-96BC-EDD0-3344117B0B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737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xmlns="" id="{1677EA91-FE1F-03B1-9221-D5DC71987D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90A723-92A2-4DEF-9E43-788E982BD0A2}" type="slidenum">
              <a:rPr lang="en-US" altLang="en-US" sz="1300" smtClean="0"/>
              <a:pPr>
                <a:spcBef>
                  <a:spcPct val="0"/>
                </a:spcBef>
              </a:pPr>
              <a:t>62</a:t>
            </a:fld>
            <a:endParaRPr lang="en-US" altLang="en-US" sz="13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xmlns="" id="{AF072F23-9EDF-E27E-A39E-0916F7B63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xmlns="" id="{A738218E-575F-B888-F115-94B105629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58</a:t>
            </a:r>
          </a:p>
        </p:txBody>
      </p:sp>
      <p:sp>
        <p:nvSpPr>
          <p:cNvPr id="84997" name="Rectangle 4">
            <a:extLst>
              <a:ext uri="{FF2B5EF4-FFF2-40B4-BE49-F238E27FC236}">
                <a16:creationId xmlns:a16="http://schemas.microsoft.com/office/drawing/2014/main" xmlns="" id="{2F20E27B-98E0-07D3-462F-974F8A6AA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84998" name="Rectangle 5">
            <a:extLst>
              <a:ext uri="{FF2B5EF4-FFF2-40B4-BE49-F238E27FC236}">
                <a16:creationId xmlns:a16="http://schemas.microsoft.com/office/drawing/2014/main" xmlns="" id="{502D839F-EB35-859F-EB70-E31AD4C72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84999" name="Rectangle 6">
            <a:extLst>
              <a:ext uri="{FF2B5EF4-FFF2-40B4-BE49-F238E27FC236}">
                <a16:creationId xmlns:a16="http://schemas.microsoft.com/office/drawing/2014/main" xmlns="" id="{912CE23C-75D7-089B-9CCB-BAAB393A1C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5000" name="Rectangle 7">
            <a:extLst>
              <a:ext uri="{FF2B5EF4-FFF2-40B4-BE49-F238E27FC236}">
                <a16:creationId xmlns:a16="http://schemas.microsoft.com/office/drawing/2014/main" xmlns="" id="{95957612-BA9C-C23F-0CC1-46F9E5E0B2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6491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xmlns="" id="{39E84FE7-1459-0C97-9A9B-D5FFBE810A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D9661C-6E0A-41DC-8BCF-9DFE5871A801}" type="slidenum">
              <a:rPr lang="en-US" altLang="en-US" sz="1300" smtClean="0"/>
              <a:pPr>
                <a:spcBef>
                  <a:spcPct val="0"/>
                </a:spcBef>
              </a:pPr>
              <a:t>65</a:t>
            </a:fld>
            <a:endParaRPr lang="en-US" altLang="en-US" sz="1300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xmlns="" id="{CB0A0DC9-DC6B-8E3F-7284-12F9BCC57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xmlns="" id="{7B818265-D497-9975-95EB-851F95C86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50</a:t>
            </a:r>
          </a:p>
        </p:txBody>
      </p:sp>
      <p:sp>
        <p:nvSpPr>
          <p:cNvPr id="89093" name="Rectangle 4">
            <a:extLst>
              <a:ext uri="{FF2B5EF4-FFF2-40B4-BE49-F238E27FC236}">
                <a16:creationId xmlns:a16="http://schemas.microsoft.com/office/drawing/2014/main" xmlns="" id="{C45AC037-CDD5-F70F-919D-C7B03F9D5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89094" name="Rectangle 5">
            <a:extLst>
              <a:ext uri="{FF2B5EF4-FFF2-40B4-BE49-F238E27FC236}">
                <a16:creationId xmlns:a16="http://schemas.microsoft.com/office/drawing/2014/main" xmlns="" id="{98809A4A-126A-704E-3AEB-1CF4B47E6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89095" name="Rectangle 6">
            <a:extLst>
              <a:ext uri="{FF2B5EF4-FFF2-40B4-BE49-F238E27FC236}">
                <a16:creationId xmlns:a16="http://schemas.microsoft.com/office/drawing/2014/main" xmlns="" id="{60D86F13-7E39-4CA2-A046-F1829B2BB0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9096" name="Rectangle 7">
            <a:extLst>
              <a:ext uri="{FF2B5EF4-FFF2-40B4-BE49-F238E27FC236}">
                <a16:creationId xmlns:a16="http://schemas.microsoft.com/office/drawing/2014/main" xmlns="" id="{AE8930C4-8EEB-2293-D7DE-57E652D256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2830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xmlns="" id="{82450CEF-CF69-7283-6F73-7EBE172DCC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5AD7D08-8321-452B-87A1-BDB222475115}" type="slidenum">
              <a:rPr lang="en-US" altLang="en-US" sz="1300" smtClean="0"/>
              <a:pPr>
                <a:spcBef>
                  <a:spcPct val="0"/>
                </a:spcBef>
              </a:pPr>
              <a:t>66</a:t>
            </a:fld>
            <a:endParaRPr lang="en-US" altLang="en-US" sz="1300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xmlns="" id="{8D89A1F7-0868-B28F-0A37-C854D074E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xmlns="" id="{8BA833CD-B76B-0767-2805-18C19DC45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47</a:t>
            </a:r>
          </a:p>
        </p:txBody>
      </p:sp>
      <p:sp>
        <p:nvSpPr>
          <p:cNvPr id="91141" name="Rectangle 4">
            <a:extLst>
              <a:ext uri="{FF2B5EF4-FFF2-40B4-BE49-F238E27FC236}">
                <a16:creationId xmlns:a16="http://schemas.microsoft.com/office/drawing/2014/main" xmlns="" id="{F7B80B97-4139-3899-423F-A905A2F2E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91142" name="Rectangle 5">
            <a:extLst>
              <a:ext uri="{FF2B5EF4-FFF2-40B4-BE49-F238E27FC236}">
                <a16:creationId xmlns:a16="http://schemas.microsoft.com/office/drawing/2014/main" xmlns="" id="{C919219B-1112-F2FA-DA8F-C0157A200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91143" name="Rectangle 6">
            <a:extLst>
              <a:ext uri="{FF2B5EF4-FFF2-40B4-BE49-F238E27FC236}">
                <a16:creationId xmlns:a16="http://schemas.microsoft.com/office/drawing/2014/main" xmlns="" id="{516E34C8-967E-3B27-0392-F54C218427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1144" name="Rectangle 7">
            <a:extLst>
              <a:ext uri="{FF2B5EF4-FFF2-40B4-BE49-F238E27FC236}">
                <a16:creationId xmlns:a16="http://schemas.microsoft.com/office/drawing/2014/main" xmlns="" id="{5AF692E7-0918-3068-26CB-528D911A0B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5847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xmlns="" id="{65B41910-3C05-8FAD-24C9-0DF67A9CA0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C26087-C528-45FD-8373-ED3B715B93D7}" type="slidenum">
              <a:rPr lang="en-US" altLang="en-US" sz="1300" smtClean="0"/>
              <a:pPr>
                <a:spcBef>
                  <a:spcPct val="0"/>
                </a:spcBef>
              </a:pPr>
              <a:t>69</a:t>
            </a:fld>
            <a:endParaRPr lang="en-US" altLang="en-US" sz="13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xmlns="" id="{A4D90033-753A-04CC-0941-F70C060C3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xmlns="" id="{FD252EFD-F716-52BD-6A79-3065BDD1A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53253" name="Rectangle 4">
            <a:extLst>
              <a:ext uri="{FF2B5EF4-FFF2-40B4-BE49-F238E27FC236}">
                <a16:creationId xmlns:a16="http://schemas.microsoft.com/office/drawing/2014/main" xmlns="" id="{9BD76C19-F6B1-39EC-AFEA-1944CBAAA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3254" name="Rectangle 5">
            <a:extLst>
              <a:ext uri="{FF2B5EF4-FFF2-40B4-BE49-F238E27FC236}">
                <a16:creationId xmlns:a16="http://schemas.microsoft.com/office/drawing/2014/main" xmlns="" id="{2C9EF20E-CB3C-4CCA-D0A2-54EC2D824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3255" name="Rectangle 6">
            <a:extLst>
              <a:ext uri="{FF2B5EF4-FFF2-40B4-BE49-F238E27FC236}">
                <a16:creationId xmlns:a16="http://schemas.microsoft.com/office/drawing/2014/main" xmlns="" id="{C0D445A0-15E4-BB95-A91A-35CA312A3C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53256" name="Rectangle 7">
            <a:extLst>
              <a:ext uri="{FF2B5EF4-FFF2-40B4-BE49-F238E27FC236}">
                <a16:creationId xmlns:a16="http://schemas.microsoft.com/office/drawing/2014/main" xmlns="" id="{CD4E297C-5B98-58C8-432E-143E5C07AA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2315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xmlns="" id="{08D9671F-4D24-415D-5BEC-DAD05C95CC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B1789C-9FD2-45B9-B201-29CC6B21F87E}" type="slidenum">
              <a:rPr lang="en-US" altLang="en-US" sz="1300" smtClean="0"/>
              <a:pPr>
                <a:spcBef>
                  <a:spcPct val="0"/>
                </a:spcBef>
              </a:pPr>
              <a:t>70</a:t>
            </a:fld>
            <a:endParaRPr lang="en-US" altLang="en-US" sz="130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xmlns="" id="{4E3F1297-220F-7942-3ABE-98E9E323B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xmlns="" id="{621E485A-1D1A-C893-3F9B-14BDDF841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23</a:t>
            </a:r>
          </a:p>
        </p:txBody>
      </p:sp>
      <p:sp>
        <p:nvSpPr>
          <p:cNvPr id="95237" name="Rectangle 4">
            <a:extLst>
              <a:ext uri="{FF2B5EF4-FFF2-40B4-BE49-F238E27FC236}">
                <a16:creationId xmlns:a16="http://schemas.microsoft.com/office/drawing/2014/main" xmlns="" id="{3C6AF215-923F-4D76-D063-7B5DD9B4A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95238" name="Rectangle 5">
            <a:extLst>
              <a:ext uri="{FF2B5EF4-FFF2-40B4-BE49-F238E27FC236}">
                <a16:creationId xmlns:a16="http://schemas.microsoft.com/office/drawing/2014/main" xmlns="" id="{2F9E19A6-8D13-E038-CC74-88C834D9C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95239" name="Rectangle 6">
            <a:extLst>
              <a:ext uri="{FF2B5EF4-FFF2-40B4-BE49-F238E27FC236}">
                <a16:creationId xmlns:a16="http://schemas.microsoft.com/office/drawing/2014/main" xmlns="" id="{40A98C13-5DFF-7ECF-1B57-6B8B8DC8BC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5240" name="Rectangle 7">
            <a:extLst>
              <a:ext uri="{FF2B5EF4-FFF2-40B4-BE49-F238E27FC236}">
                <a16:creationId xmlns:a16="http://schemas.microsoft.com/office/drawing/2014/main" xmlns="" id="{B18A0932-EC4B-ECD1-F370-2ABDA10593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635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xmlns="" id="{65B41910-3C05-8FAD-24C9-0DF67A9CA0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C26087-C528-45FD-8373-ED3B715B93D7}" type="slidenum">
              <a:rPr lang="en-US" altLang="en-US" sz="1300" smtClean="0"/>
              <a:pPr>
                <a:spcBef>
                  <a:spcPct val="0"/>
                </a:spcBef>
              </a:pPr>
              <a:t>46</a:t>
            </a:fld>
            <a:endParaRPr lang="en-US" altLang="en-US" sz="13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xmlns="" id="{A4D90033-753A-04CC-0941-F70C060C3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xmlns="" id="{FD252EFD-F716-52BD-6A79-3065BDD1A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53253" name="Rectangle 4">
            <a:extLst>
              <a:ext uri="{FF2B5EF4-FFF2-40B4-BE49-F238E27FC236}">
                <a16:creationId xmlns:a16="http://schemas.microsoft.com/office/drawing/2014/main" xmlns="" id="{9BD76C19-F6B1-39EC-AFEA-1944CBAAA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3254" name="Rectangle 5">
            <a:extLst>
              <a:ext uri="{FF2B5EF4-FFF2-40B4-BE49-F238E27FC236}">
                <a16:creationId xmlns:a16="http://schemas.microsoft.com/office/drawing/2014/main" xmlns="" id="{2C9EF20E-CB3C-4CCA-D0A2-54EC2D824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3255" name="Rectangle 6">
            <a:extLst>
              <a:ext uri="{FF2B5EF4-FFF2-40B4-BE49-F238E27FC236}">
                <a16:creationId xmlns:a16="http://schemas.microsoft.com/office/drawing/2014/main" xmlns="" id="{C0D445A0-15E4-BB95-A91A-35CA312A3C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53256" name="Rectangle 7">
            <a:extLst>
              <a:ext uri="{FF2B5EF4-FFF2-40B4-BE49-F238E27FC236}">
                <a16:creationId xmlns:a16="http://schemas.microsoft.com/office/drawing/2014/main" xmlns="" id="{CD4E297C-5B98-58C8-432E-143E5C07AA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2184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xmlns="" id="{3F44A82D-1285-036F-B36F-629E435409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03B29F7-C554-4346-B834-237B0204C581}" type="slidenum">
              <a:rPr lang="en-US" altLang="en-US" sz="1300" smtClean="0"/>
              <a:pPr>
                <a:spcBef>
                  <a:spcPct val="0"/>
                </a:spcBef>
              </a:pPr>
              <a:t>71</a:t>
            </a:fld>
            <a:endParaRPr lang="en-US" altLang="en-US" sz="13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8DC8D734-4737-6877-C313-D667A29C7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60D941E7-DDCD-DF42-00AE-7AFC4A2BC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45" tIns="46984" rIns="95645" bIns="46984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89</a:t>
            </a:r>
          </a:p>
        </p:txBody>
      </p:sp>
      <p:sp>
        <p:nvSpPr>
          <p:cNvPr id="101381" name="Rectangle 4">
            <a:extLst>
              <a:ext uri="{FF2B5EF4-FFF2-40B4-BE49-F238E27FC236}">
                <a16:creationId xmlns:a16="http://schemas.microsoft.com/office/drawing/2014/main" xmlns="" id="{431FE7A1-70A7-210F-DB0C-0903E09E8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01382" name="Rectangle 5">
            <a:extLst>
              <a:ext uri="{FF2B5EF4-FFF2-40B4-BE49-F238E27FC236}">
                <a16:creationId xmlns:a16="http://schemas.microsoft.com/office/drawing/2014/main" xmlns="" id="{62F797C2-4F48-FE37-A0C3-A0C1EA476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01383" name="Rectangle 6">
            <a:extLst>
              <a:ext uri="{FF2B5EF4-FFF2-40B4-BE49-F238E27FC236}">
                <a16:creationId xmlns:a16="http://schemas.microsoft.com/office/drawing/2014/main" xmlns="" id="{7E002912-4377-07B2-17CE-269416AF52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1384" name="Rectangle 7">
            <a:extLst>
              <a:ext uri="{FF2B5EF4-FFF2-40B4-BE49-F238E27FC236}">
                <a16:creationId xmlns:a16="http://schemas.microsoft.com/office/drawing/2014/main" xmlns="" id="{D1C439EE-2D63-35CF-D269-203395F35C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45" tIns="46984" rIns="95645" bIns="46984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6420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xmlns="" id="{366F6A74-E3FD-0FD5-4D54-DF4CD4CA46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99EA66-66A2-4FFD-8034-EA28AF1C1E0C}" type="slidenum">
              <a:rPr lang="en-US" altLang="en-US" sz="1300" smtClean="0"/>
              <a:pPr>
                <a:spcBef>
                  <a:spcPct val="0"/>
                </a:spcBef>
              </a:pPr>
              <a:t>72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5751606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xmlns="" id="{8FCA6654-1CE3-D217-8DF1-91186934B4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9DE5877-A8CF-48B3-954D-CEAC7C0E5827}" type="slidenum">
              <a:rPr lang="en-US" altLang="en-US" sz="1300" smtClean="0"/>
              <a:pPr>
                <a:spcBef>
                  <a:spcPct val="0"/>
                </a:spcBef>
              </a:pPr>
              <a:t>73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6552009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>
            <a:extLst>
              <a:ext uri="{FF2B5EF4-FFF2-40B4-BE49-F238E27FC236}">
                <a16:creationId xmlns:a16="http://schemas.microsoft.com/office/drawing/2014/main" xmlns="" id="{1A2E11B7-0427-703B-05CC-E24567241F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062B3D-DE8D-406B-9A26-A119D31F992C}" type="slidenum">
              <a:rPr lang="en-US" altLang="en-US" sz="1300" smtClean="0"/>
              <a:pPr>
                <a:spcBef>
                  <a:spcPct val="0"/>
                </a:spcBef>
              </a:pPr>
              <a:t>76</a:t>
            </a:fld>
            <a:endParaRPr lang="en-US" altLang="en-US" sz="1300"/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xmlns="" id="{DB7A3A50-9DAA-1267-5855-39AD65C92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09572" name="Rectangle 3">
            <a:extLst>
              <a:ext uri="{FF2B5EF4-FFF2-40B4-BE49-F238E27FC236}">
                <a16:creationId xmlns:a16="http://schemas.microsoft.com/office/drawing/2014/main" xmlns="" id="{D5F0DE88-0848-242F-43BF-7F9851A65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45" tIns="46984" rIns="95645" bIns="46984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98</a:t>
            </a:r>
          </a:p>
        </p:txBody>
      </p:sp>
      <p:sp>
        <p:nvSpPr>
          <p:cNvPr id="109573" name="Rectangle 4">
            <a:extLst>
              <a:ext uri="{FF2B5EF4-FFF2-40B4-BE49-F238E27FC236}">
                <a16:creationId xmlns:a16="http://schemas.microsoft.com/office/drawing/2014/main" xmlns="" id="{0AB2D368-C2A0-2801-809D-8FF270D2F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09574" name="Rectangle 5">
            <a:extLst>
              <a:ext uri="{FF2B5EF4-FFF2-40B4-BE49-F238E27FC236}">
                <a16:creationId xmlns:a16="http://schemas.microsoft.com/office/drawing/2014/main" xmlns="" id="{19E22C2F-9482-1755-B18E-949169A39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09575" name="Rectangle 6">
            <a:extLst>
              <a:ext uri="{FF2B5EF4-FFF2-40B4-BE49-F238E27FC236}">
                <a16:creationId xmlns:a16="http://schemas.microsoft.com/office/drawing/2014/main" xmlns="" id="{3D05F70E-158A-3784-A82F-6E8A881E85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9576" name="Rectangle 7">
            <a:extLst>
              <a:ext uri="{FF2B5EF4-FFF2-40B4-BE49-F238E27FC236}">
                <a16:creationId xmlns:a16="http://schemas.microsoft.com/office/drawing/2014/main" xmlns="" id="{1D8D4ED1-3732-5DE3-4618-4D8F8DA1E3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45" tIns="46984" rIns="95645" bIns="46984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0010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>
            <a:extLst>
              <a:ext uri="{FF2B5EF4-FFF2-40B4-BE49-F238E27FC236}">
                <a16:creationId xmlns:a16="http://schemas.microsoft.com/office/drawing/2014/main" xmlns="" id="{C39A9F8A-A661-E680-000A-EB1CBEB3E7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878B60-0297-4F61-B7F4-1AD10815AED5}" type="slidenum">
              <a:rPr lang="en-US" altLang="en-US" sz="1300" smtClean="0"/>
              <a:pPr>
                <a:spcBef>
                  <a:spcPct val="0"/>
                </a:spcBef>
              </a:pPr>
              <a:t>79</a:t>
            </a:fld>
            <a:endParaRPr lang="en-US" altLang="en-US" sz="1300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xmlns="" id="{96D7F740-D2CA-DCFD-EBF0-261583C47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xmlns="" id="{B6F321E5-0E99-C3F1-5A53-64EB1E4CD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45" tIns="46984" rIns="95645" bIns="46984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13669" name="Rectangle 4">
            <a:extLst>
              <a:ext uri="{FF2B5EF4-FFF2-40B4-BE49-F238E27FC236}">
                <a16:creationId xmlns:a16="http://schemas.microsoft.com/office/drawing/2014/main" xmlns="" id="{B96D8B37-CCBD-343A-72BE-D2C0A35A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13670" name="Rectangle 5">
            <a:extLst>
              <a:ext uri="{FF2B5EF4-FFF2-40B4-BE49-F238E27FC236}">
                <a16:creationId xmlns:a16="http://schemas.microsoft.com/office/drawing/2014/main" xmlns="" id="{3845ED5D-B6D8-5F43-DDF9-1F9795FE5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13671" name="Rectangle 6">
            <a:extLst>
              <a:ext uri="{FF2B5EF4-FFF2-40B4-BE49-F238E27FC236}">
                <a16:creationId xmlns:a16="http://schemas.microsoft.com/office/drawing/2014/main" xmlns="" id="{0F09BAAF-4A8E-707B-8B96-A6A81E570E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3672" name="Rectangle 7">
            <a:extLst>
              <a:ext uri="{FF2B5EF4-FFF2-40B4-BE49-F238E27FC236}">
                <a16:creationId xmlns:a16="http://schemas.microsoft.com/office/drawing/2014/main" xmlns="" id="{DBDD1A1D-9622-9B38-24FF-EEBB1AEDA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45" tIns="46984" rIns="95645" bIns="46984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844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>
            <a:extLst>
              <a:ext uri="{FF2B5EF4-FFF2-40B4-BE49-F238E27FC236}">
                <a16:creationId xmlns:a16="http://schemas.microsoft.com/office/drawing/2014/main" xmlns="" id="{17471762-660B-9208-BC62-89C79A889E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ED7D28-2ED4-4049-9B0D-71034234D573}" type="slidenum">
              <a:rPr lang="en-US" altLang="en-US" sz="1300" smtClean="0"/>
              <a:pPr>
                <a:spcBef>
                  <a:spcPct val="0"/>
                </a:spcBef>
              </a:pPr>
              <a:t>83</a:t>
            </a:fld>
            <a:endParaRPr lang="en-US" altLang="en-US" sz="1300"/>
          </a:p>
        </p:txBody>
      </p:sp>
      <p:sp>
        <p:nvSpPr>
          <p:cNvPr id="118787" name="Rectangle 2">
            <a:extLst>
              <a:ext uri="{FF2B5EF4-FFF2-40B4-BE49-F238E27FC236}">
                <a16:creationId xmlns:a16="http://schemas.microsoft.com/office/drawing/2014/main" xmlns="" id="{3CAED436-830B-671C-341A-30ED780C8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18788" name="Rectangle 3">
            <a:extLst>
              <a:ext uri="{FF2B5EF4-FFF2-40B4-BE49-F238E27FC236}">
                <a16:creationId xmlns:a16="http://schemas.microsoft.com/office/drawing/2014/main" xmlns="" id="{E5D32DA5-A081-8296-BBD6-10248A005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45" tIns="46984" rIns="95645" bIns="46984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18789" name="Rectangle 4">
            <a:extLst>
              <a:ext uri="{FF2B5EF4-FFF2-40B4-BE49-F238E27FC236}">
                <a16:creationId xmlns:a16="http://schemas.microsoft.com/office/drawing/2014/main" xmlns="" id="{204C7034-5591-2B6D-68AE-49180DD5A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18790" name="Rectangle 5">
            <a:extLst>
              <a:ext uri="{FF2B5EF4-FFF2-40B4-BE49-F238E27FC236}">
                <a16:creationId xmlns:a16="http://schemas.microsoft.com/office/drawing/2014/main" xmlns="" id="{269A4351-6189-44C7-706F-C6872300A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118791" name="Rectangle 6">
            <a:extLst>
              <a:ext uri="{FF2B5EF4-FFF2-40B4-BE49-F238E27FC236}">
                <a16:creationId xmlns:a16="http://schemas.microsoft.com/office/drawing/2014/main" xmlns="" id="{7DC240A6-3A8F-7AF1-90C9-56A55714DC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8792" name="Rectangle 7">
            <a:extLst>
              <a:ext uri="{FF2B5EF4-FFF2-40B4-BE49-F238E27FC236}">
                <a16:creationId xmlns:a16="http://schemas.microsoft.com/office/drawing/2014/main" xmlns="" id="{F101F5A3-748F-FC65-FFB0-9C2ECBE693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45" tIns="46984" rIns="95645" bIns="46984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67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xmlns="" id="{A6E5414C-D531-3FF6-A42A-A4C1DC81E3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458B05-758B-4186-BA75-B3BDC6A5BC31}" type="slidenum">
              <a:rPr lang="en-US" altLang="en-US" sz="1300" smtClean="0"/>
              <a:pPr>
                <a:spcBef>
                  <a:spcPct val="0"/>
                </a:spcBef>
              </a:pPr>
              <a:t>47</a:t>
            </a:fld>
            <a:endParaRPr lang="en-US" altLang="en-US" sz="13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xmlns="" id="{09EC2868-F827-3C8B-383A-F55C4366B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xmlns="" id="{19B9B826-3B43-FCB0-289F-99422EDCD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9397" name="Rectangle 4">
            <a:extLst>
              <a:ext uri="{FF2B5EF4-FFF2-40B4-BE49-F238E27FC236}">
                <a16:creationId xmlns:a16="http://schemas.microsoft.com/office/drawing/2014/main" xmlns="" id="{08D43169-3F3F-EDFE-04DD-306CC1BAD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9398" name="Rectangle 5">
            <a:extLst>
              <a:ext uri="{FF2B5EF4-FFF2-40B4-BE49-F238E27FC236}">
                <a16:creationId xmlns:a16="http://schemas.microsoft.com/office/drawing/2014/main" xmlns="" id="{4B1599AA-72B1-AA42-01F2-77CEA535D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59399" name="Rectangle 6">
            <a:extLst>
              <a:ext uri="{FF2B5EF4-FFF2-40B4-BE49-F238E27FC236}">
                <a16:creationId xmlns:a16="http://schemas.microsoft.com/office/drawing/2014/main" xmlns="" id="{6EDD8605-BE24-8164-EB2C-63BB473042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59400" name="Rectangle 7">
            <a:extLst>
              <a:ext uri="{FF2B5EF4-FFF2-40B4-BE49-F238E27FC236}">
                <a16:creationId xmlns:a16="http://schemas.microsoft.com/office/drawing/2014/main" xmlns="" id="{0A777728-EFEC-5F26-2BF8-1DAE59C488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372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xmlns="" id="{8DCAF538-42DB-64BB-88D3-5E83B01D3F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3905476-7633-40B5-8340-1AB8130D4EFC}" type="slidenum">
              <a:rPr lang="en-US" altLang="en-US" sz="1300" smtClean="0"/>
              <a:pPr>
                <a:spcBef>
                  <a:spcPct val="0"/>
                </a:spcBef>
              </a:pPr>
              <a:t>48</a:t>
            </a:fld>
            <a:endParaRPr lang="en-US" altLang="en-US" sz="13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xmlns="" id="{F1B381E9-526A-E159-D564-570EE9F00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xmlns="" id="{D72D4C8B-D48B-886F-859F-FA5E5112E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61445" name="Rectangle 4">
            <a:extLst>
              <a:ext uri="{FF2B5EF4-FFF2-40B4-BE49-F238E27FC236}">
                <a16:creationId xmlns:a16="http://schemas.microsoft.com/office/drawing/2014/main" xmlns="" id="{71E1C996-B6EB-C08E-E291-345528CE7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1446" name="Rectangle 5">
            <a:extLst>
              <a:ext uri="{FF2B5EF4-FFF2-40B4-BE49-F238E27FC236}">
                <a16:creationId xmlns:a16="http://schemas.microsoft.com/office/drawing/2014/main" xmlns="" id="{CEBFB15E-47A9-3A86-E0DC-B98607889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1447" name="Rectangle 6">
            <a:extLst>
              <a:ext uri="{FF2B5EF4-FFF2-40B4-BE49-F238E27FC236}">
                <a16:creationId xmlns:a16="http://schemas.microsoft.com/office/drawing/2014/main" xmlns="" id="{F99350B0-2BB3-3DB8-7CB9-0EE651DA60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61448" name="Rectangle 7">
            <a:extLst>
              <a:ext uri="{FF2B5EF4-FFF2-40B4-BE49-F238E27FC236}">
                <a16:creationId xmlns:a16="http://schemas.microsoft.com/office/drawing/2014/main" xmlns="" id="{04C98B7C-E851-D0DB-BD79-FA0E29B38A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39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xmlns="" id="{E2E70B8D-F864-0849-F87F-95A7B41B83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C1B03B-32E7-46CD-983F-D3D6ED7C28FC}" type="slidenum">
              <a:rPr lang="en-US" altLang="en-US" sz="1300" smtClean="0"/>
              <a:pPr>
                <a:spcBef>
                  <a:spcPct val="0"/>
                </a:spcBef>
              </a:pPr>
              <a:t>49</a:t>
            </a:fld>
            <a:endParaRPr lang="en-US" altLang="en-US" sz="13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xmlns="" id="{D5DA3D41-C239-59BA-0E9A-AC52920E7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xmlns="" id="{779E7073-BB55-A82E-71CC-83EB13B2F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35</a:t>
            </a:r>
          </a:p>
        </p:txBody>
      </p:sp>
      <p:sp>
        <p:nvSpPr>
          <p:cNvPr id="66565" name="Rectangle 4">
            <a:extLst>
              <a:ext uri="{FF2B5EF4-FFF2-40B4-BE49-F238E27FC236}">
                <a16:creationId xmlns:a16="http://schemas.microsoft.com/office/drawing/2014/main" xmlns="" id="{9092D19B-B620-56DA-06B3-811BE43E0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6566" name="Rectangle 5">
            <a:extLst>
              <a:ext uri="{FF2B5EF4-FFF2-40B4-BE49-F238E27FC236}">
                <a16:creationId xmlns:a16="http://schemas.microsoft.com/office/drawing/2014/main" xmlns="" id="{7141C00B-48C0-F2DC-BA40-454DC72FE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6567" name="Rectangle 6">
            <a:extLst>
              <a:ext uri="{FF2B5EF4-FFF2-40B4-BE49-F238E27FC236}">
                <a16:creationId xmlns:a16="http://schemas.microsoft.com/office/drawing/2014/main" xmlns="" id="{4B273ED9-0A08-28B0-7C7B-AAF2994F76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66568" name="Rectangle 7">
            <a:extLst>
              <a:ext uri="{FF2B5EF4-FFF2-40B4-BE49-F238E27FC236}">
                <a16:creationId xmlns:a16="http://schemas.microsoft.com/office/drawing/2014/main" xmlns="" id="{64CE0086-7E59-EC95-C9A2-C307987567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653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xmlns="" id="{E2E70B8D-F864-0849-F87F-95A7B41B83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C1B03B-32E7-46CD-983F-D3D6ED7C28FC}" type="slidenum">
              <a:rPr lang="en-US" altLang="en-US" sz="1300" smtClean="0"/>
              <a:pPr>
                <a:spcBef>
                  <a:spcPct val="0"/>
                </a:spcBef>
              </a:pPr>
              <a:t>50</a:t>
            </a:fld>
            <a:endParaRPr lang="en-US" altLang="en-US" sz="13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xmlns="" id="{D5DA3D41-C239-59BA-0E9A-AC52920E7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xmlns="" id="{779E7073-BB55-A82E-71CC-83EB13B2F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35</a:t>
            </a:r>
          </a:p>
        </p:txBody>
      </p:sp>
      <p:sp>
        <p:nvSpPr>
          <p:cNvPr id="66565" name="Rectangle 4">
            <a:extLst>
              <a:ext uri="{FF2B5EF4-FFF2-40B4-BE49-F238E27FC236}">
                <a16:creationId xmlns:a16="http://schemas.microsoft.com/office/drawing/2014/main" xmlns="" id="{9092D19B-B620-56DA-06B3-811BE43E0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6566" name="Rectangle 5">
            <a:extLst>
              <a:ext uri="{FF2B5EF4-FFF2-40B4-BE49-F238E27FC236}">
                <a16:creationId xmlns:a16="http://schemas.microsoft.com/office/drawing/2014/main" xmlns="" id="{7141C00B-48C0-F2DC-BA40-454DC72FE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6567" name="Rectangle 6">
            <a:extLst>
              <a:ext uri="{FF2B5EF4-FFF2-40B4-BE49-F238E27FC236}">
                <a16:creationId xmlns:a16="http://schemas.microsoft.com/office/drawing/2014/main" xmlns="" id="{4B273ED9-0A08-28B0-7C7B-AAF2994F76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66568" name="Rectangle 7">
            <a:extLst>
              <a:ext uri="{FF2B5EF4-FFF2-40B4-BE49-F238E27FC236}">
                <a16:creationId xmlns:a16="http://schemas.microsoft.com/office/drawing/2014/main" xmlns="" id="{64CE0086-7E59-EC95-C9A2-C307987567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72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xmlns="" id="{E2E70B8D-F864-0849-F87F-95A7B41B83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C1B03B-32E7-46CD-983F-D3D6ED7C28FC}" type="slidenum">
              <a:rPr lang="en-US" altLang="en-US" sz="1300" smtClean="0"/>
              <a:pPr>
                <a:spcBef>
                  <a:spcPct val="0"/>
                </a:spcBef>
              </a:pPr>
              <a:t>51</a:t>
            </a:fld>
            <a:endParaRPr lang="en-US" altLang="en-US" sz="13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xmlns="" id="{D5DA3D41-C239-59BA-0E9A-AC52920E7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xmlns="" id="{779E7073-BB55-A82E-71CC-83EB13B2F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35</a:t>
            </a:r>
          </a:p>
        </p:txBody>
      </p:sp>
      <p:sp>
        <p:nvSpPr>
          <p:cNvPr id="66565" name="Rectangle 4">
            <a:extLst>
              <a:ext uri="{FF2B5EF4-FFF2-40B4-BE49-F238E27FC236}">
                <a16:creationId xmlns:a16="http://schemas.microsoft.com/office/drawing/2014/main" xmlns="" id="{9092D19B-B620-56DA-06B3-811BE43E0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6566" name="Rectangle 5">
            <a:extLst>
              <a:ext uri="{FF2B5EF4-FFF2-40B4-BE49-F238E27FC236}">
                <a16:creationId xmlns:a16="http://schemas.microsoft.com/office/drawing/2014/main" xmlns="" id="{7141C00B-48C0-F2DC-BA40-454DC72FE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6567" name="Rectangle 6">
            <a:extLst>
              <a:ext uri="{FF2B5EF4-FFF2-40B4-BE49-F238E27FC236}">
                <a16:creationId xmlns:a16="http://schemas.microsoft.com/office/drawing/2014/main" xmlns="" id="{4B273ED9-0A08-28B0-7C7B-AAF2994F76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66568" name="Rectangle 7">
            <a:extLst>
              <a:ext uri="{FF2B5EF4-FFF2-40B4-BE49-F238E27FC236}">
                <a16:creationId xmlns:a16="http://schemas.microsoft.com/office/drawing/2014/main" xmlns="" id="{64CE0086-7E59-EC95-C9A2-C307987567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7019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xmlns="" id="{EF404F44-6C1E-94DC-0ABD-68235D2803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E3E81E-E273-415D-A572-802E3678513F}" type="slidenum">
              <a:rPr lang="en-US" altLang="en-US" sz="1300" smtClean="0"/>
              <a:pPr>
                <a:spcBef>
                  <a:spcPct val="0"/>
                </a:spcBef>
              </a:pPr>
              <a:t>52</a:t>
            </a:fld>
            <a:endParaRPr lang="en-US" altLang="en-US" sz="13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xmlns="" id="{57D56579-B361-7EBE-FA05-91877D83F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xmlns="" id="{ED13527C-AC00-2AB8-D1DE-E32F81FA7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39</a:t>
            </a:r>
          </a:p>
        </p:txBody>
      </p:sp>
      <p:sp>
        <p:nvSpPr>
          <p:cNvPr id="64517" name="Rectangle 4">
            <a:extLst>
              <a:ext uri="{FF2B5EF4-FFF2-40B4-BE49-F238E27FC236}">
                <a16:creationId xmlns:a16="http://schemas.microsoft.com/office/drawing/2014/main" xmlns="" id="{5510A80B-A4B3-09E5-9746-0880D7210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4518" name="Rectangle 5">
            <a:extLst>
              <a:ext uri="{FF2B5EF4-FFF2-40B4-BE49-F238E27FC236}">
                <a16:creationId xmlns:a16="http://schemas.microsoft.com/office/drawing/2014/main" xmlns="" id="{40EE33CA-51F1-0CDA-78C1-E17BA5B67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4519" name="Rectangle 6">
            <a:extLst>
              <a:ext uri="{FF2B5EF4-FFF2-40B4-BE49-F238E27FC236}">
                <a16:creationId xmlns:a16="http://schemas.microsoft.com/office/drawing/2014/main" xmlns="" id="{C7F9EC8A-54DA-E07E-DB1F-4371EA0FBC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64520" name="Rectangle 7">
            <a:extLst>
              <a:ext uri="{FF2B5EF4-FFF2-40B4-BE49-F238E27FC236}">
                <a16:creationId xmlns:a16="http://schemas.microsoft.com/office/drawing/2014/main" xmlns="" id="{282B0163-1387-8451-1366-1A56812419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6206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xmlns="" id="{F81C57C8-ECF6-1A50-1E74-FAA4717F71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807502-872E-48AC-A6D6-F15DEEAAF897}" type="slidenum">
              <a:rPr lang="en-US" altLang="en-US" sz="1300" smtClean="0"/>
              <a:pPr>
                <a:spcBef>
                  <a:spcPct val="0"/>
                </a:spcBef>
              </a:pPr>
              <a:t>53</a:t>
            </a:fld>
            <a:endParaRPr lang="en-US" altLang="en-US" sz="13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xmlns="" id="{AC26B090-7019-FDFF-7286-D7DB2F1C5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xmlns="" id="{FC4A67C0-53A2-7B78-BB33-3EE99A5F2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23</a:t>
            </a:r>
          </a:p>
        </p:txBody>
      </p:sp>
      <p:sp>
        <p:nvSpPr>
          <p:cNvPr id="68613" name="Rectangle 4">
            <a:extLst>
              <a:ext uri="{FF2B5EF4-FFF2-40B4-BE49-F238E27FC236}">
                <a16:creationId xmlns:a16="http://schemas.microsoft.com/office/drawing/2014/main" xmlns="" id="{4EC7376C-4E52-385E-48E5-753EFD18A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8614" name="Rectangle 5">
            <a:extLst>
              <a:ext uri="{FF2B5EF4-FFF2-40B4-BE49-F238E27FC236}">
                <a16:creationId xmlns:a16="http://schemas.microsoft.com/office/drawing/2014/main" xmlns="" id="{6F1E7EEB-C485-BDC3-AF37-E5D08B5DD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CA" altLang="en-US" sz="1800">
              <a:latin typeface="Tahoma" panose="020B0604030504040204" pitchFamily="34" charset="0"/>
            </a:endParaRPr>
          </a:p>
        </p:txBody>
      </p:sp>
      <p:sp>
        <p:nvSpPr>
          <p:cNvPr id="68615" name="Rectangle 6">
            <a:extLst>
              <a:ext uri="{FF2B5EF4-FFF2-40B4-BE49-F238E27FC236}">
                <a16:creationId xmlns:a16="http://schemas.microsoft.com/office/drawing/2014/main" xmlns="" id="{427A382A-6C30-8A6E-3A33-E7E9FD1696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68616" name="Rectangle 7">
            <a:extLst>
              <a:ext uri="{FF2B5EF4-FFF2-40B4-BE49-F238E27FC236}">
                <a16:creationId xmlns:a16="http://schemas.microsoft.com/office/drawing/2014/main" xmlns="" id="{CED4C45A-3501-31BA-620E-AB39EBF4EE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803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xmlns="" id="{49C7A31F-B534-DFE8-AC6E-C9E170BEE6D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xmlns="" id="{E5289B0B-E686-682E-CD86-EC67C6EAB5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xmlns="" id="{00F00270-CB95-93A7-D78E-BD6493FA1C5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16 w 5184"/>
                  <a:gd name="T3" fmla="*/ 3159 h 3159"/>
                  <a:gd name="T4" fmla="*/ 5216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xmlns="" id="{2AF782D7-4550-17CA-3E14-D131B5C4985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0 w 556"/>
                  <a:gd name="T5" fmla="*/ 3159 h 3159"/>
                  <a:gd name="T6" fmla="*/ 560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xmlns="" id="{AF9B6B3E-FE1C-1D5D-D7BB-A5B6CE633AA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CA">
                <a:cs typeface="Arial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xmlns="" id="{2DB24B53-94A7-1217-C6C9-6148C75F52F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3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3 w 251"/>
                <a:gd name="T7" fmla="*/ 12 h 12"/>
                <a:gd name="T8" fmla="*/ 253 w 251"/>
                <a:gd name="T9" fmla="*/ 0 h 12"/>
                <a:gd name="T10" fmla="*/ 253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xmlns="" id="{E301F145-9DA7-617C-F1A6-98DFC99A733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491 w 251"/>
                <a:gd name="T5" fmla="*/ 12 h 12"/>
                <a:gd name="T6" fmla="*/ 49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xmlns="" id="{D4715D8C-7945-7067-73B7-5C265CB7D9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xmlns="" id="{A0DCFE0F-4D73-944E-6E93-84012D352F9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xmlns="" id="{ED9E6DAB-6606-028A-5E9C-C7A5395BFD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xmlns="" id="{807F9856-7A92-9F25-D27D-8C906B8F3DD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5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54 w 4724"/>
                  <a:gd name="T7" fmla="*/ 12 h 12"/>
                  <a:gd name="T8" fmla="*/ 4754 w 4724"/>
                  <a:gd name="T9" fmla="*/ 0 h 12"/>
                  <a:gd name="T10" fmla="*/ 475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xmlns="" id="{B1A8350B-9BDA-17BB-9C22-94FA8C3A7A0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xmlns="" id="{A28DC8D4-2002-E70C-BA53-CD87D0D9170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xmlns="" id="{FE0B52E4-D9CC-9603-7DBE-5203FD808CC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CA">
                  <a:cs typeface="Arial" charset="0"/>
                </a:endParaRPr>
              </a:p>
            </p:txBody>
          </p:sp>
        </p:grpSp>
      </p:grpSp>
      <p:sp>
        <p:nvSpPr>
          <p:cNvPr id="40449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1293813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449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0" y="1257300"/>
            <a:ext cx="9144000" cy="56007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xmlns="" id="{A0E683E1-F703-7539-5F8B-120A58E5514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400800"/>
            <a:ext cx="1905000" cy="457200"/>
          </a:xfrm>
        </p:spPr>
        <p:txBody>
          <a:bodyPr/>
          <a:lstStyle>
            <a:lvl1pPr>
              <a:defRPr sz="4000"/>
            </a:lvl1pPr>
          </a:lstStyle>
          <a:p>
            <a:pPr>
              <a:defRPr/>
            </a:pPr>
            <a:fld id="{89951500-6E1F-4F88-B983-AE3B9415A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17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xmlns="" id="{C0BCAAD9-F82F-EEAC-A1D4-8F4B5B6767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xmlns="" id="{0FB7F0C0-00FC-4DE5-367A-AC300AE9B3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xmlns="" id="{9C867086-DFCC-1F7C-F95B-E2B0BDEABF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CC6EC-B51C-4A94-A4D4-019E669227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703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2275" y="304800"/>
            <a:ext cx="22034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163" y="304800"/>
            <a:ext cx="6462712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xmlns="" id="{F9BB37B1-9795-0905-1BB5-A9AED5D968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xmlns="" id="{507B216C-51AE-E043-1E17-EB80D32967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xmlns="" id="{7A8D0B6F-C3D0-EB13-FD50-3294CA4D8E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D11B2-BDF7-4816-8E85-B57C5702A6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892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xmlns="" id="{9F517E4C-761C-8505-ED37-B6F7E960E6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xmlns="" id="{7940393B-9351-498D-6816-8CE359B789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xmlns="" id="{8D77705F-1EC8-DDBC-FEB0-A6279A466C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CCC23-B2FB-4B72-BA0F-25184335FD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12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xmlns="" id="{C2A91BD1-3EC8-802E-C618-42E76E5389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xmlns="" id="{74641685-21E0-4A17-4521-9FB4F85CE2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xmlns="" id="{BC650B0E-37E6-D2CF-5FAA-3182564EE9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6E118-A151-4184-948D-35B4A8A654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790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163" y="1981200"/>
            <a:ext cx="4332287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981200"/>
            <a:ext cx="4333875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xmlns="" id="{DB07C02F-D08B-F2F9-9C8B-B5FB71CFA6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xmlns="" id="{F8D32516-D4DB-F376-4298-1736A32E9A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xmlns="" id="{97213B06-D2C8-1A1C-EB86-ABDF214229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DC7D8-67F1-4EE4-A263-760C799FF8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971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xmlns="" id="{097FCB7A-55B5-AF7E-8E9F-7414ADA00C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xmlns="" id="{1A57314A-1312-AAF7-81F0-0A860892CD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xmlns="" id="{B50FCE30-B965-34FC-FBE6-6637B6E90D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6DEA5-ED4F-4F8A-8CE2-CEA183C60C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2062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xmlns="" id="{55C46CF6-9593-167B-2C34-E021BB44C5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xmlns="" id="{FC9B70A1-6699-9C8D-BD78-4DBC8E1AB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xmlns="" id="{B581F750-749E-3E05-AA4D-009DCE97F2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0DF11-F693-4303-9AC0-77BC96C02F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790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xmlns="" id="{3BB20011-AC68-1E60-0A76-E2599D64C4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xmlns="" id="{2692735F-279B-50A7-EB16-79C180BCBE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xmlns="" id="{81A327ED-1105-B360-0049-4D343E90DE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6769B-5129-4578-9069-4B4DDF7DDA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453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xmlns="" id="{9FB85986-D42F-F2D9-8FB5-AC34B2F4A7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xmlns="" id="{BE09FC0E-5AAC-F079-A2FA-D557357F4D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xmlns="" id="{AA91838E-F1EA-869F-03FF-6350076E38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BAEC9-5B91-46EA-B9A2-81D3C12790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2930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xmlns="" id="{10431235-89A4-44CF-122B-D7F5C8CAF0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xmlns="" id="{1F9F93A3-5063-269D-C0E0-D8F2D13284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xmlns="" id="{581AACB1-7DE6-C42E-488A-2FE7FCE17C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053A6-FE1A-4EFE-82BF-9057A19AB8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3769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xmlns="" id="{E1B95FEE-193B-E84E-8B59-18C52B7E4B9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xmlns="" id="{7B5C7F60-A4C1-2B57-A6A9-DC1FBAD9A7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16 w 5184"/>
                <a:gd name="T3" fmla="*/ 3159 h 3159"/>
                <a:gd name="T4" fmla="*/ 5216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xmlns="" id="{1EAF60C5-0523-9EEB-E0C4-A38941CC2A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0 w 556"/>
                <a:gd name="T5" fmla="*/ 3159 h 3159"/>
                <a:gd name="T6" fmla="*/ 560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xmlns="" id="{1643B5C0-B01D-B3E0-7754-7A81A7A1181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>
                <a:extLst>
                  <a:ext uri="{FF2B5EF4-FFF2-40B4-BE49-F238E27FC236}">
                    <a16:creationId xmlns:a16="http://schemas.microsoft.com/office/drawing/2014/main" xmlns="" id="{B7F37775-002C-9723-6E2A-B1CBD7591E6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36" name="Freeform 7">
                <a:extLst>
                  <a:ext uri="{FF2B5EF4-FFF2-40B4-BE49-F238E27FC236}">
                    <a16:creationId xmlns:a16="http://schemas.microsoft.com/office/drawing/2014/main" xmlns="" id="{69ED756E-11C5-5C7E-76BD-C1CD18D0E25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37" name="Freeform 8">
                <a:extLst>
                  <a:ext uri="{FF2B5EF4-FFF2-40B4-BE49-F238E27FC236}">
                    <a16:creationId xmlns:a16="http://schemas.microsoft.com/office/drawing/2014/main" xmlns="" id="{98910CB3-4DDB-67C4-49D4-0A977E8AC1A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5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54 w 4724"/>
                  <a:gd name="T7" fmla="*/ 12 h 12"/>
                  <a:gd name="T8" fmla="*/ 4754 w 4724"/>
                  <a:gd name="T9" fmla="*/ 0 h 12"/>
                  <a:gd name="T10" fmla="*/ 475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xmlns="" id="{72F77B8F-10C9-2D37-A481-81E35BB8308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39" name="Freeform 10">
                <a:extLst>
                  <a:ext uri="{FF2B5EF4-FFF2-40B4-BE49-F238E27FC236}">
                    <a16:creationId xmlns:a16="http://schemas.microsoft.com/office/drawing/2014/main" xmlns="" id="{7DA9F2AA-A9B3-3B92-B029-E60F4180E25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03467" name="Freeform 11">
                <a:extLst>
                  <a:ext uri="{FF2B5EF4-FFF2-40B4-BE49-F238E27FC236}">
                    <a16:creationId xmlns:a16="http://schemas.microsoft.com/office/drawing/2014/main" xmlns="" id="{B66CC5B5-A7A1-3ACF-82FE-9F96014CD5D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CA">
                  <a:cs typeface="Arial" charset="0"/>
                </a:endParaRPr>
              </a:p>
            </p:txBody>
          </p:sp>
          <p:sp>
            <p:nvSpPr>
              <p:cNvPr id="1041" name="Freeform 12">
                <a:extLst>
                  <a:ext uri="{FF2B5EF4-FFF2-40B4-BE49-F238E27FC236}">
                    <a16:creationId xmlns:a16="http://schemas.microsoft.com/office/drawing/2014/main" xmlns="" id="{1EE27DA8-6051-F643-FAF8-51E1C5B9061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491 w 251"/>
                  <a:gd name="T5" fmla="*/ 12 h 12"/>
                  <a:gd name="T6" fmla="*/ 49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42" name="Freeform 13">
                <a:extLst>
                  <a:ext uri="{FF2B5EF4-FFF2-40B4-BE49-F238E27FC236}">
                    <a16:creationId xmlns:a16="http://schemas.microsoft.com/office/drawing/2014/main" xmlns="" id="{027880D9-04FB-F3A5-BDC7-336B557B8C3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3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3 w 251"/>
                  <a:gd name="T7" fmla="*/ 12 h 12"/>
                  <a:gd name="T8" fmla="*/ 253 w 251"/>
                  <a:gd name="T9" fmla="*/ 0 h 12"/>
                  <a:gd name="T10" fmla="*/ 253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03470" name="Freeform 14">
                <a:extLst>
                  <a:ext uri="{FF2B5EF4-FFF2-40B4-BE49-F238E27FC236}">
                    <a16:creationId xmlns:a16="http://schemas.microsoft.com/office/drawing/2014/main" xmlns="" id="{D0F3238E-3676-7276-143F-ED55E05E4EA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CA">
                  <a:cs typeface="Arial" charset="0"/>
                </a:endParaRPr>
              </a:p>
            </p:txBody>
          </p:sp>
        </p:grpSp>
      </p:grpSp>
      <p:sp>
        <p:nvSpPr>
          <p:cNvPr id="403471" name="Rectangle 15">
            <a:extLst>
              <a:ext uri="{FF2B5EF4-FFF2-40B4-BE49-F238E27FC236}">
                <a16:creationId xmlns:a16="http://schemas.microsoft.com/office/drawing/2014/main" xmlns="" id="{846C091D-0227-4224-634E-3C659137F3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3472" name="Rectangle 16">
            <a:extLst>
              <a:ext uri="{FF2B5EF4-FFF2-40B4-BE49-F238E27FC236}">
                <a16:creationId xmlns:a16="http://schemas.microsoft.com/office/drawing/2014/main" xmlns="" id="{396634A9-79E5-E747-94C8-5469FF3BE4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7163" y="1981200"/>
            <a:ext cx="8818562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3473" name="Rectangle 17">
            <a:extLst>
              <a:ext uri="{FF2B5EF4-FFF2-40B4-BE49-F238E27FC236}">
                <a16:creationId xmlns:a16="http://schemas.microsoft.com/office/drawing/2014/main" xmlns="" id="{009DD0D7-DD58-1746-3F42-5CA337FFF7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3474" name="Rectangle 18">
            <a:extLst>
              <a:ext uri="{FF2B5EF4-FFF2-40B4-BE49-F238E27FC236}">
                <a16:creationId xmlns:a16="http://schemas.microsoft.com/office/drawing/2014/main" xmlns="" id="{92769E49-DAAA-A8C3-1DB2-4EA1E51D28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3475" name="Rectangle 19">
            <a:extLst>
              <a:ext uri="{FF2B5EF4-FFF2-40B4-BE49-F238E27FC236}">
                <a16:creationId xmlns:a16="http://schemas.microsoft.com/office/drawing/2014/main" xmlns="" id="{C769AB1B-9FD3-E49F-4F0B-A2B3890D9C4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8CEED04-9C45-406F-8C87-DBF72D4D91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3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3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3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3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3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3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3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3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3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34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34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34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34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34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34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34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34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34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34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34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34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72" grpId="0" build="p" bldLvl="5" autoUpdateAnimBg="0">
        <p:tmplLst>
          <p:tmpl lvl="1">
            <p:tnLst>
              <p:par>
                <p:cTn presetID="17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34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17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34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17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34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17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34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17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34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34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9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0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3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2.bin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4.bin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4D93FD2D-75E2-D9C2-7513-CDA502A01C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lang="en-CA" dirty="0"/>
              <a:t>Chapter 2: Demand and Supply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xmlns="" id="{731DB484-2C73-E0B6-7292-35E3AACE68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229600" cy="47244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4800" b="1" dirty="0"/>
              <a:t>2.1</a:t>
            </a:r>
            <a:r>
              <a:rPr lang="en-US" sz="4800" dirty="0"/>
              <a:t> Demand</a:t>
            </a:r>
          </a:p>
          <a:p>
            <a:pPr eaLnBrk="1" hangingPunct="1">
              <a:buFontTx/>
              <a:buNone/>
              <a:defRPr/>
            </a:pPr>
            <a:r>
              <a:rPr lang="en-US" sz="4800" b="1" dirty="0"/>
              <a:t>2.2 </a:t>
            </a:r>
            <a:r>
              <a:rPr lang="en-US" sz="4800" dirty="0"/>
              <a:t>Supply</a:t>
            </a:r>
          </a:p>
          <a:p>
            <a:pPr eaLnBrk="1" hangingPunct="1">
              <a:buFontTx/>
              <a:buNone/>
              <a:defRPr/>
            </a:pPr>
            <a:r>
              <a:rPr lang="en-US" sz="4800" b="1" dirty="0"/>
              <a:t>2.3</a:t>
            </a:r>
            <a:r>
              <a:rPr lang="en-US" sz="4800" dirty="0"/>
              <a:t> Equilibrium</a:t>
            </a:r>
          </a:p>
          <a:p>
            <a:pPr eaLnBrk="1" hangingPunct="1">
              <a:buFontTx/>
              <a:buNone/>
              <a:defRPr/>
            </a:pPr>
            <a:r>
              <a:rPr lang="en-US" sz="4800" b="1" dirty="0"/>
              <a:t>2.4 </a:t>
            </a:r>
            <a:r>
              <a:rPr lang="en-US" sz="4800" dirty="0"/>
              <a:t>Elasticity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8110FC3F-6493-6702-0F5B-561048977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5295489-176A-4A40-8A4A-94A43D8285E5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10</a:t>
            </a:fld>
            <a:endParaRPr lang="en-US" altLang="en-US" sz="1000"/>
          </a:p>
        </p:txBody>
      </p:sp>
      <p:sp>
        <p:nvSpPr>
          <p:cNvPr id="368642" name="Rectangle 2">
            <a:extLst>
              <a:ext uri="{FF2B5EF4-FFF2-40B4-BE49-F238E27FC236}">
                <a16:creationId xmlns:a16="http://schemas.microsoft.com/office/drawing/2014/main" xmlns="" id="{5609E76E-FF96-8632-43D3-9D124A1BC4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0" u="sng" dirty="0"/>
              <a:t>Change B: Shifts in Demand</a:t>
            </a:r>
          </a:p>
        </p:txBody>
      </p:sp>
      <p:sp>
        <p:nvSpPr>
          <p:cNvPr id="368643" name="Rectangle 3">
            <a:extLst>
              <a:ext uri="{FF2B5EF4-FFF2-40B4-BE49-F238E27FC236}">
                <a16:creationId xmlns:a16="http://schemas.microsoft.com/office/drawing/2014/main" xmlns="" id="{64571C31-B5FB-CB86-AFBE-5D8C3BD290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9700" y="1639888"/>
            <a:ext cx="8507413" cy="4710112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A</a:t>
            </a:r>
            <a:r>
              <a:rPr lang="en-US" altLang="en-US" sz="4000" dirty="0"/>
              <a:t> change in </a:t>
            </a:r>
            <a:r>
              <a:rPr lang="en-US" altLang="en-US" sz="4000" i="1" u="sng" dirty="0"/>
              <a:t>non-price </a:t>
            </a:r>
            <a:r>
              <a:rPr lang="en-US" altLang="en-US" sz="4000" dirty="0"/>
              <a:t>determinants </a:t>
            </a:r>
            <a:r>
              <a:rPr lang="en-US" altLang="en-US" dirty="0"/>
              <a:t>of demand (income, tastes, etc)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Causes</a:t>
            </a:r>
          </a:p>
          <a:p>
            <a:pPr lvl="1" algn="ctr" eaLnBrk="1" hangingPunct="1">
              <a:buFontTx/>
              <a:buNone/>
              <a:defRPr/>
            </a:pPr>
            <a:r>
              <a:rPr lang="en-US" altLang="en-US" dirty="0"/>
              <a:t>a</a:t>
            </a:r>
            <a:r>
              <a:rPr lang="en-US" altLang="en-US" sz="3600" dirty="0"/>
              <a:t> </a:t>
            </a:r>
            <a:r>
              <a:rPr lang="en-US" altLang="en-US" sz="4000" i="1" u="sng" dirty="0"/>
              <a:t>shift in demand*</a:t>
            </a:r>
            <a:endParaRPr lang="en-US" altLang="en-US" sz="3600" u="sng" dirty="0"/>
          </a:p>
        </p:txBody>
      </p:sp>
      <p:sp>
        <p:nvSpPr>
          <p:cNvPr id="368644" name="Text Box 4">
            <a:extLst>
              <a:ext uri="{FF2B5EF4-FFF2-40B4-BE49-F238E27FC236}">
                <a16:creationId xmlns:a16="http://schemas.microsoft.com/office/drawing/2014/main" xmlns="" id="{91EFBBA2-633D-16D4-B696-53C2DEE97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0088" y="5867400"/>
            <a:ext cx="4003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*The whole demand schedule</a:t>
            </a:r>
            <a:endParaRPr lang="en-CA" altLang="en-US"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8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8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8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8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build="p" bldLvl="2" autoUpdateAnimBg="0"/>
      <p:bldP spid="368644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4">
            <a:extLst>
              <a:ext uri="{FF2B5EF4-FFF2-40B4-BE49-F238E27FC236}">
                <a16:creationId xmlns:a16="http://schemas.microsoft.com/office/drawing/2014/main" xmlns="" id="{7CE05F8A-8FC8-F95E-70BB-842F6121C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26BB6DE-75A6-4691-A534-D27036B4A0A4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11</a:t>
            </a:fld>
            <a:endParaRPr lang="en-US" altLang="en-US" sz="1000"/>
          </a:p>
        </p:txBody>
      </p:sp>
      <p:sp>
        <p:nvSpPr>
          <p:cNvPr id="367618" name="Rectangle 2">
            <a:extLst>
              <a:ext uri="{FF2B5EF4-FFF2-40B4-BE49-F238E27FC236}">
                <a16:creationId xmlns:a16="http://schemas.microsoft.com/office/drawing/2014/main" xmlns="" id="{CAD847CD-1AED-F7AB-2FBF-40460F79E5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u="sng" dirty="0">
                <a:solidFill>
                  <a:schemeClr val="tx1"/>
                </a:solidFill>
              </a:rPr>
              <a:t>A Shift in the Demand </a:t>
            </a:r>
            <a:r>
              <a:rPr lang="en-US" altLang="en-US" dirty="0">
                <a:solidFill>
                  <a:schemeClr val="tx1"/>
                </a:solidFill>
              </a:rPr>
              <a:t>Curve</a:t>
            </a:r>
          </a:p>
        </p:txBody>
      </p:sp>
      <p:sp>
        <p:nvSpPr>
          <p:cNvPr id="15364" name="Line 3">
            <a:extLst>
              <a:ext uri="{FF2B5EF4-FFF2-40B4-BE49-F238E27FC236}">
                <a16:creationId xmlns:a16="http://schemas.microsoft.com/office/drawing/2014/main" xmlns="" id="{017EE804-3A54-4C9B-63FC-A4178DEAA30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625" y="2749550"/>
            <a:ext cx="2747963" cy="217328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5365" name="Line 4">
            <a:extLst>
              <a:ext uri="{FF2B5EF4-FFF2-40B4-BE49-F238E27FC236}">
                <a16:creationId xmlns:a16="http://schemas.microsoft.com/office/drawing/2014/main" xmlns="" id="{C88A4F93-DF21-6140-C5D0-680B87AD2F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1525" y="5489575"/>
            <a:ext cx="51958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66" name="Line 5">
            <a:extLst>
              <a:ext uri="{FF2B5EF4-FFF2-40B4-BE49-F238E27FC236}">
                <a16:creationId xmlns:a16="http://schemas.microsoft.com/office/drawing/2014/main" xmlns="" id="{5CD10347-24F5-D41C-C934-EAA9B95B3F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1882775"/>
            <a:ext cx="0" cy="36115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67" name="Rectangle 6">
            <a:extLst>
              <a:ext uri="{FF2B5EF4-FFF2-40B4-BE49-F238E27FC236}">
                <a16:creationId xmlns:a16="http://schemas.microsoft.com/office/drawing/2014/main" xmlns="" id="{6DF52207-D3E3-42D9-8EEF-C42E76D16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4900" y="5834063"/>
            <a:ext cx="32099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Quantity of Songs Demanded</a:t>
            </a:r>
          </a:p>
        </p:txBody>
      </p:sp>
      <p:sp>
        <p:nvSpPr>
          <p:cNvPr id="15368" name="Rectangle 7">
            <a:extLst>
              <a:ext uri="{FF2B5EF4-FFF2-40B4-BE49-F238E27FC236}">
                <a16:creationId xmlns:a16="http://schemas.microsoft.com/office/drawing/2014/main" xmlns="" id="{175DE31D-1600-082F-1BDF-38D2544A9CF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83381" y="3479007"/>
            <a:ext cx="2028825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Price of Songs ($)</a:t>
            </a:r>
            <a:endParaRPr lang="en-US" altLang="en-US" sz="2000">
              <a:latin typeface="Arial" panose="020B0604020202020204" pitchFamily="34" charset="0"/>
            </a:endParaRPr>
          </a:p>
        </p:txBody>
      </p:sp>
      <p:sp>
        <p:nvSpPr>
          <p:cNvPr id="15369" name="Rectangle 8">
            <a:extLst>
              <a:ext uri="{FF2B5EF4-FFF2-40B4-BE49-F238E27FC236}">
                <a16:creationId xmlns:a16="http://schemas.microsoft.com/office/drawing/2014/main" xmlns="" id="{36B0E0F0-ADD8-188F-1505-25ACCFB3A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4643438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5370" name="Rectangle 9">
            <a:extLst>
              <a:ext uri="{FF2B5EF4-FFF2-40B4-BE49-F238E27FC236}">
                <a16:creationId xmlns:a16="http://schemas.microsoft.com/office/drawing/2014/main" xmlns="" id="{AFF03D10-EDCF-4E6B-91F9-8B817BE48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4002088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5371" name="Rectangle 10">
            <a:extLst>
              <a:ext uri="{FF2B5EF4-FFF2-40B4-BE49-F238E27FC236}">
                <a16:creationId xmlns:a16="http://schemas.microsoft.com/office/drawing/2014/main" xmlns="" id="{42C8311E-EDC2-053C-1C69-3C8D663CA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3343275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5372" name="Rectangle 11">
            <a:extLst>
              <a:ext uri="{FF2B5EF4-FFF2-40B4-BE49-F238E27FC236}">
                <a16:creationId xmlns:a16="http://schemas.microsoft.com/office/drawing/2014/main" xmlns="" id="{207E711C-29E0-A7CF-956A-4FEDE97FC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2684463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5373" name="Rectangle 12">
            <a:extLst>
              <a:ext uri="{FF2B5EF4-FFF2-40B4-BE49-F238E27FC236}">
                <a16:creationId xmlns:a16="http://schemas.microsoft.com/office/drawing/2014/main" xmlns="" id="{A06296A9-C4D3-F417-C35E-D7933D168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995488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5374" name="Rectangle 13">
            <a:extLst>
              <a:ext uri="{FF2B5EF4-FFF2-40B4-BE49-F238E27FC236}">
                <a16:creationId xmlns:a16="http://schemas.microsoft.com/office/drawing/2014/main" xmlns="" id="{AD560775-B0EA-2928-A152-88D3B215B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1575" y="5464175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15375" name="Rectangle 14">
            <a:extLst>
              <a:ext uri="{FF2B5EF4-FFF2-40B4-BE49-F238E27FC236}">
                <a16:creationId xmlns:a16="http://schemas.microsoft.com/office/drawing/2014/main" xmlns="" id="{B0E28239-31B4-8E09-F7E4-7B5D44DA0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4363" y="5462588"/>
            <a:ext cx="5254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30</a:t>
            </a:r>
          </a:p>
        </p:txBody>
      </p:sp>
      <p:sp>
        <p:nvSpPr>
          <p:cNvPr id="15376" name="Rectangle 15">
            <a:extLst>
              <a:ext uri="{FF2B5EF4-FFF2-40B4-BE49-F238E27FC236}">
                <a16:creationId xmlns:a16="http://schemas.microsoft.com/office/drawing/2014/main" xmlns="" id="{18F07769-18E5-C490-CE05-609084E5F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2225" y="5464175"/>
            <a:ext cx="52546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40</a:t>
            </a:r>
          </a:p>
        </p:txBody>
      </p:sp>
      <p:sp>
        <p:nvSpPr>
          <p:cNvPr id="15377" name="Rectangle 16">
            <a:extLst>
              <a:ext uri="{FF2B5EF4-FFF2-40B4-BE49-F238E27FC236}">
                <a16:creationId xmlns:a16="http://schemas.microsoft.com/office/drawing/2014/main" xmlns="" id="{F63BB31F-98AA-A9B9-FEDE-550FB1186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0088" y="5464175"/>
            <a:ext cx="5254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50</a:t>
            </a:r>
          </a:p>
        </p:txBody>
      </p:sp>
      <p:sp>
        <p:nvSpPr>
          <p:cNvPr id="15378" name="Rectangle 17">
            <a:extLst>
              <a:ext uri="{FF2B5EF4-FFF2-40B4-BE49-F238E27FC236}">
                <a16:creationId xmlns:a16="http://schemas.microsoft.com/office/drawing/2014/main" xmlns="" id="{DCE78F81-4F84-8C42-1633-26688E41A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5464175"/>
            <a:ext cx="52546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60</a:t>
            </a:r>
          </a:p>
        </p:txBody>
      </p:sp>
      <p:sp>
        <p:nvSpPr>
          <p:cNvPr id="15379" name="Rectangle 18">
            <a:extLst>
              <a:ext uri="{FF2B5EF4-FFF2-40B4-BE49-F238E27FC236}">
                <a16:creationId xmlns:a16="http://schemas.microsoft.com/office/drawing/2014/main" xmlns="" id="{447BFB0A-B54B-E0D3-ABE8-B2E388903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0" y="5464175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5380" name="Rectangle 19">
            <a:extLst>
              <a:ext uri="{FF2B5EF4-FFF2-40B4-BE49-F238E27FC236}">
                <a16:creationId xmlns:a16="http://schemas.microsoft.com/office/drawing/2014/main" xmlns="" id="{3F5EE8F4-8D7B-B6DC-0D95-2E95996E2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5464175"/>
            <a:ext cx="52546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80</a:t>
            </a:r>
          </a:p>
        </p:txBody>
      </p:sp>
      <p:sp>
        <p:nvSpPr>
          <p:cNvPr id="15381" name="Rectangle 20">
            <a:extLst>
              <a:ext uri="{FF2B5EF4-FFF2-40B4-BE49-F238E27FC236}">
                <a16:creationId xmlns:a16="http://schemas.microsoft.com/office/drawing/2014/main" xmlns="" id="{1B8E0AF7-7595-DB27-6D9C-87D059DAD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8825" y="5464175"/>
            <a:ext cx="52546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70</a:t>
            </a:r>
          </a:p>
        </p:txBody>
      </p:sp>
      <p:sp>
        <p:nvSpPr>
          <p:cNvPr id="15382" name="Oval 21">
            <a:extLst>
              <a:ext uri="{FF2B5EF4-FFF2-40B4-BE49-F238E27FC236}">
                <a16:creationId xmlns:a16="http://schemas.microsoft.com/office/drawing/2014/main" xmlns="" id="{DF948C22-308C-5DAB-258D-3C0492373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075" y="3517900"/>
            <a:ext cx="106363" cy="106363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5383" name="Line 22">
            <a:extLst>
              <a:ext uri="{FF2B5EF4-FFF2-40B4-BE49-F238E27FC236}">
                <a16:creationId xmlns:a16="http://schemas.microsoft.com/office/drawing/2014/main" xmlns="" id="{FF8A3DF2-9A2A-B809-3364-33F1621B6B76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5113" y="3616325"/>
            <a:ext cx="0" cy="18510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sp>
        <p:nvSpPr>
          <p:cNvPr id="15384" name="Text Box 23">
            <a:extLst>
              <a:ext uri="{FF2B5EF4-FFF2-40B4-BE49-F238E27FC236}">
                <a16:creationId xmlns:a16="http://schemas.microsoft.com/office/drawing/2014/main" xmlns="" id="{92A707CB-3507-FBD7-8278-1CBF0E5D2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3900" y="4741863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>
                <a:latin typeface="Arial" panose="020B0604020202020204" pitchFamily="34" charset="0"/>
              </a:rPr>
              <a:t>D</a:t>
            </a:r>
            <a:r>
              <a:rPr lang="en-US" altLang="en-US" sz="2000" i="1" baseline="-25000">
                <a:latin typeface="Arial" panose="020B0604020202020204" pitchFamily="34" charset="0"/>
              </a:rPr>
              <a:t>1</a:t>
            </a:r>
            <a:endParaRPr lang="en-US" altLang="en-US" sz="2000" i="1">
              <a:latin typeface="Arial" panose="020B0604020202020204" pitchFamily="34" charset="0"/>
            </a:endParaRPr>
          </a:p>
        </p:txBody>
      </p:sp>
      <p:grpSp>
        <p:nvGrpSpPr>
          <p:cNvPr id="2" name="Group 24">
            <a:extLst>
              <a:ext uri="{FF2B5EF4-FFF2-40B4-BE49-F238E27FC236}">
                <a16:creationId xmlns:a16="http://schemas.microsoft.com/office/drawing/2014/main" xmlns="" id="{86B20C36-526D-7544-1889-9113F371DD46}"/>
              </a:ext>
            </a:extLst>
          </p:cNvPr>
          <p:cNvGrpSpPr>
            <a:grpSpLocks/>
          </p:cNvGrpSpPr>
          <p:nvPr/>
        </p:nvGrpSpPr>
        <p:grpSpPr bwMode="auto">
          <a:xfrm>
            <a:off x="2390775" y="1687513"/>
            <a:ext cx="2955925" cy="3779837"/>
            <a:chOff x="1506" y="1063"/>
            <a:chExt cx="1862" cy="2381"/>
          </a:xfrm>
        </p:grpSpPr>
        <p:sp>
          <p:nvSpPr>
            <p:cNvPr id="15398" name="Line 25">
              <a:extLst>
                <a:ext uri="{FF2B5EF4-FFF2-40B4-BE49-F238E27FC236}">
                  <a16:creationId xmlns:a16="http://schemas.microsoft.com/office/drawing/2014/main" xmlns="" id="{C2730F1A-DD08-656B-2937-783E7741F8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6" y="1732"/>
              <a:ext cx="1731" cy="1369"/>
            </a:xfrm>
            <a:prstGeom prst="line">
              <a:avLst/>
            </a:prstGeom>
            <a:noFill/>
            <a:ln w="57150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15399" name="Line 26">
              <a:extLst>
                <a:ext uri="{FF2B5EF4-FFF2-40B4-BE49-F238E27FC236}">
                  <a16:creationId xmlns:a16="http://schemas.microsoft.com/office/drawing/2014/main" xmlns="" id="{5C7646C8-3B04-DED7-B8EE-E28AE3534E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5" y="2278"/>
              <a:ext cx="0" cy="11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15400" name="Text Box 27">
              <a:extLst>
                <a:ext uri="{FF2B5EF4-FFF2-40B4-BE49-F238E27FC236}">
                  <a16:creationId xmlns:a16="http://schemas.microsoft.com/office/drawing/2014/main" xmlns="" id="{FEEB6EAD-1893-D0B9-8B90-DFC23B7FD4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8" y="3085"/>
              <a:ext cx="2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D</a:t>
              </a:r>
              <a:r>
                <a:rPr lang="en-US" altLang="en-US" sz="2000" i="1" baseline="-25000">
                  <a:latin typeface="Arial" panose="020B0604020202020204" pitchFamily="34" charset="0"/>
                </a:rPr>
                <a:t>3</a:t>
              </a:r>
              <a:endParaRPr lang="en-US" altLang="en-US" sz="2000" i="1">
                <a:latin typeface="Arial" panose="020B0604020202020204" pitchFamily="34" charset="0"/>
              </a:endParaRPr>
            </a:p>
          </p:txBody>
        </p:sp>
        <p:sp>
          <p:nvSpPr>
            <p:cNvPr id="15401" name="AutoShape 28">
              <a:extLst>
                <a:ext uri="{FF2B5EF4-FFF2-40B4-BE49-F238E27FC236}">
                  <a16:creationId xmlns:a16="http://schemas.microsoft.com/office/drawing/2014/main" xmlns="" id="{BD8AE914-9A16-FC7C-EEAC-AB8568D8A29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45" y="1844"/>
              <a:ext cx="280" cy="222"/>
            </a:xfrm>
            <a:prstGeom prst="rightArrow">
              <a:avLst>
                <a:gd name="adj1" fmla="val 50176"/>
                <a:gd name="adj2" fmla="val 59781"/>
              </a:avLst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15402" name="AutoShape 29">
              <a:extLst>
                <a:ext uri="{FF2B5EF4-FFF2-40B4-BE49-F238E27FC236}">
                  <a16:creationId xmlns:a16="http://schemas.microsoft.com/office/drawing/2014/main" xmlns="" id="{E6C866B5-E3F2-5045-CB01-E31072EE74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2" y="1063"/>
              <a:ext cx="824" cy="416"/>
            </a:xfrm>
            <a:prstGeom prst="callout1">
              <a:avLst>
                <a:gd name="adj1" fmla="val 17306"/>
                <a:gd name="adj2" fmla="val -5556"/>
                <a:gd name="adj3" fmla="val 168028"/>
                <a:gd name="adj4" fmla="val -82176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Decrease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in Demand</a:t>
              </a:r>
            </a:p>
          </p:txBody>
        </p:sp>
        <p:sp>
          <p:nvSpPr>
            <p:cNvPr id="15403" name="Oval 30">
              <a:extLst>
                <a:ext uri="{FF2B5EF4-FFF2-40B4-BE49-F238E27FC236}">
                  <a16:creationId xmlns:a16="http://schemas.microsoft.com/office/drawing/2014/main" xmlns="" id="{C3896363-DC89-C3EB-9462-F3401C268D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6" y="2216"/>
              <a:ext cx="67" cy="67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  <p:grpSp>
        <p:nvGrpSpPr>
          <p:cNvPr id="3" name="Group 31">
            <a:extLst>
              <a:ext uri="{FF2B5EF4-FFF2-40B4-BE49-F238E27FC236}">
                <a16:creationId xmlns:a16="http://schemas.microsoft.com/office/drawing/2014/main" xmlns="" id="{DC993446-E269-BE97-27B4-5EC36E9CB07A}"/>
              </a:ext>
            </a:extLst>
          </p:cNvPr>
          <p:cNvGrpSpPr>
            <a:grpSpLocks/>
          </p:cNvGrpSpPr>
          <p:nvPr/>
        </p:nvGrpSpPr>
        <p:grpSpPr bwMode="auto">
          <a:xfrm>
            <a:off x="2011363" y="3514725"/>
            <a:ext cx="3584575" cy="2008188"/>
            <a:chOff x="1267" y="2214"/>
            <a:chExt cx="2258" cy="1265"/>
          </a:xfrm>
        </p:grpSpPr>
        <p:sp>
          <p:nvSpPr>
            <p:cNvPr id="15395" name="Oval 32">
              <a:extLst>
                <a:ext uri="{FF2B5EF4-FFF2-40B4-BE49-F238E27FC236}">
                  <a16:creationId xmlns:a16="http://schemas.microsoft.com/office/drawing/2014/main" xmlns="" id="{311F204C-773E-0A4A-1B26-D587B9E90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9" y="2214"/>
              <a:ext cx="67" cy="69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15396" name="Line 33">
              <a:extLst>
                <a:ext uri="{FF2B5EF4-FFF2-40B4-BE49-F238E27FC236}">
                  <a16:creationId xmlns:a16="http://schemas.microsoft.com/office/drawing/2014/main" xmlns="" id="{2D6065B5-EB77-D0DC-498C-D9590BFE60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7" y="2256"/>
              <a:ext cx="2166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15397" name="Line 34">
              <a:extLst>
                <a:ext uri="{FF2B5EF4-FFF2-40B4-BE49-F238E27FC236}">
                  <a16:creationId xmlns:a16="http://schemas.microsoft.com/office/drawing/2014/main" xmlns="" id="{79F66DA6-C435-0B10-A1C0-BA3026FE0D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24" y="2280"/>
              <a:ext cx="1" cy="11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</p:grpSp>
      <p:sp>
        <p:nvSpPr>
          <p:cNvPr id="367651" name="Text Box 35">
            <a:extLst>
              <a:ext uri="{FF2B5EF4-FFF2-40B4-BE49-F238E27FC236}">
                <a16:creationId xmlns:a16="http://schemas.microsoft.com/office/drawing/2014/main" xmlns="" id="{AAC6E219-2F41-2D6B-B8FF-EABE2A597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438" y="1120775"/>
            <a:ext cx="2292350" cy="915988"/>
          </a:xfrm>
          <a:prstGeom prst="rect">
            <a:avLst/>
          </a:prstGeom>
          <a:solidFill>
            <a:srgbClr val="FFE4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Suppose universities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outlaw the use of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Smartphones</a:t>
            </a:r>
          </a:p>
        </p:txBody>
      </p:sp>
      <p:grpSp>
        <p:nvGrpSpPr>
          <p:cNvPr id="4" name="Group 36">
            <a:extLst>
              <a:ext uri="{FF2B5EF4-FFF2-40B4-BE49-F238E27FC236}">
                <a16:creationId xmlns:a16="http://schemas.microsoft.com/office/drawing/2014/main" xmlns="" id="{CD55775E-C354-0B09-D1DC-5BC1836757AB}"/>
              </a:ext>
            </a:extLst>
          </p:cNvPr>
          <p:cNvGrpSpPr>
            <a:grpSpLocks/>
          </p:cNvGrpSpPr>
          <p:nvPr/>
        </p:nvGrpSpPr>
        <p:grpSpPr bwMode="auto">
          <a:xfrm>
            <a:off x="3775075" y="2662238"/>
            <a:ext cx="4927600" cy="2389187"/>
            <a:chOff x="2434" y="1732"/>
            <a:chExt cx="3104" cy="1505"/>
          </a:xfrm>
        </p:grpSpPr>
        <p:sp>
          <p:nvSpPr>
            <p:cNvPr id="15391" name="AutoShape 37">
              <a:extLst>
                <a:ext uri="{FF2B5EF4-FFF2-40B4-BE49-F238E27FC236}">
                  <a16:creationId xmlns:a16="http://schemas.microsoft.com/office/drawing/2014/main" xmlns="" id="{67DA3E4E-D142-285B-358E-33F74718A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4" y="1789"/>
              <a:ext cx="500" cy="277"/>
            </a:xfrm>
            <a:prstGeom prst="rightArrow">
              <a:avLst>
                <a:gd name="adj1" fmla="val 50176"/>
                <a:gd name="adj2" fmla="val 85556"/>
              </a:avLst>
            </a:prstGeom>
            <a:solidFill>
              <a:srgbClr val="FF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15392" name="Line 38">
              <a:extLst>
                <a:ext uri="{FF2B5EF4-FFF2-40B4-BE49-F238E27FC236}">
                  <a16:creationId xmlns:a16="http://schemas.microsoft.com/office/drawing/2014/main" xmlns="" id="{CCF19D97-377C-02C4-6D5C-B857954C70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5" y="1732"/>
              <a:ext cx="1731" cy="1369"/>
            </a:xfrm>
            <a:prstGeom prst="line">
              <a:avLst/>
            </a:prstGeom>
            <a:noFill/>
            <a:ln w="57150">
              <a:solidFill>
                <a:srgbClr val="66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15393" name="Text Box 39">
              <a:extLst>
                <a:ext uri="{FF2B5EF4-FFF2-40B4-BE49-F238E27FC236}">
                  <a16:creationId xmlns:a16="http://schemas.microsoft.com/office/drawing/2014/main" xmlns="" id="{66F54728-8A5C-BB47-0FD7-118BCF8E2A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3" y="2987"/>
              <a:ext cx="2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D</a:t>
              </a:r>
              <a:r>
                <a:rPr lang="en-US" altLang="en-US" sz="2000" i="1" baseline="-25000">
                  <a:latin typeface="Arial" panose="020B0604020202020204" pitchFamily="34" charset="0"/>
                </a:rPr>
                <a:t>2</a:t>
              </a:r>
              <a:endParaRPr lang="en-US" altLang="en-US" sz="2000" i="1">
                <a:latin typeface="Arial" panose="020B0604020202020204" pitchFamily="34" charset="0"/>
              </a:endParaRPr>
            </a:p>
          </p:txBody>
        </p:sp>
        <p:sp>
          <p:nvSpPr>
            <p:cNvPr id="15394" name="AutoShape 40">
              <a:extLst>
                <a:ext uri="{FF2B5EF4-FFF2-40B4-BE49-F238E27FC236}">
                  <a16:creationId xmlns:a16="http://schemas.microsoft.com/office/drawing/2014/main" xmlns="" id="{6614A446-32AA-8751-4B50-1A338FE456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6" y="2321"/>
              <a:ext cx="902" cy="454"/>
            </a:xfrm>
            <a:prstGeom prst="callout1">
              <a:avLst>
                <a:gd name="adj1" fmla="val 17306"/>
                <a:gd name="adj2" fmla="val -5556"/>
                <a:gd name="adj3" fmla="val 85338"/>
                <a:gd name="adj4" fmla="val -62731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Increase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in Demand</a:t>
              </a:r>
            </a:p>
          </p:txBody>
        </p:sp>
      </p:grpSp>
      <p:sp>
        <p:nvSpPr>
          <p:cNvPr id="367657" name="Text Box 41">
            <a:extLst>
              <a:ext uri="{FF2B5EF4-FFF2-40B4-BE49-F238E27FC236}">
                <a16:creationId xmlns:a16="http://schemas.microsoft.com/office/drawing/2014/main" xmlns="" id="{74D52FD5-BA06-8DDB-AF4B-C8546F4EE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3738" y="1565186"/>
            <a:ext cx="2069797" cy="1200329"/>
          </a:xfrm>
          <a:prstGeom prst="rect">
            <a:avLst/>
          </a:prstGeom>
          <a:solidFill>
            <a:srgbClr val="FFE4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Suppose the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government gives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every student an </a:t>
            </a:r>
            <a:b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free Smartphone</a:t>
            </a:r>
          </a:p>
        </p:txBody>
      </p:sp>
      <p:sp>
        <p:nvSpPr>
          <p:cNvPr id="15390" name="Line 42">
            <a:extLst>
              <a:ext uri="{FF2B5EF4-FFF2-40B4-BE49-F238E27FC236}">
                <a16:creationId xmlns:a16="http://schemas.microsoft.com/office/drawing/2014/main" xmlns="" id="{CC6BAC19-D11B-6674-8DC1-FB09362125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44700" y="3568700"/>
            <a:ext cx="2060575" cy="174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CA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51" grpId="0" animBg="1" autoUpdateAnimBg="0"/>
      <p:bldP spid="36765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ACEBF0-7769-3B5D-E491-E19AE413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525F6EC9-60BB-4025-A3A7-F1D2C8CDF51D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12</a:t>
            </a:fld>
            <a:endParaRPr lang="en-US" altLang="en-US" sz="1000"/>
          </a:p>
        </p:txBody>
      </p:sp>
      <p:sp>
        <p:nvSpPr>
          <p:cNvPr id="364546" name="Rectangle 2">
            <a:extLst>
              <a:ext uri="{FF2B5EF4-FFF2-40B4-BE49-F238E27FC236}">
                <a16:creationId xmlns:a16="http://schemas.microsoft.com/office/drawing/2014/main" xmlns="" id="{E5B6690D-9D7A-E45D-8BEE-B07FCFBD4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10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u="sng" dirty="0"/>
              <a:t>Non-Price determinants of Demand</a:t>
            </a:r>
          </a:p>
        </p:txBody>
      </p:sp>
      <p:sp>
        <p:nvSpPr>
          <p:cNvPr id="364547" name="Rectangle 3">
            <a:extLst>
              <a:ext uri="{FF2B5EF4-FFF2-40B4-BE49-F238E27FC236}">
                <a16:creationId xmlns:a16="http://schemas.microsoft.com/office/drawing/2014/main" xmlns="" id="{F6D5BD47-DAD1-E7FE-DB23-C2192B1E7F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663575" y="1857375"/>
            <a:ext cx="4495800" cy="3938588"/>
          </a:xfrm>
        </p:spPr>
        <p:txBody>
          <a:bodyPr/>
          <a:lstStyle/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3200" dirty="0"/>
              <a:t>1) Income, wealth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3200" dirty="0"/>
              <a:t>2) Tastes and preferences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3200" dirty="0"/>
              <a:t>3) The price of related goods</a:t>
            </a:r>
          </a:p>
          <a:p>
            <a:pPr lvl="3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3200" i="1" dirty="0"/>
              <a:t>Complements</a:t>
            </a:r>
          </a:p>
          <a:p>
            <a:pPr lvl="3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3200" i="1" dirty="0"/>
              <a:t>Substitutes</a:t>
            </a:r>
          </a:p>
        </p:txBody>
      </p:sp>
      <p:sp>
        <p:nvSpPr>
          <p:cNvPr id="364548" name="Rectangle 4">
            <a:extLst>
              <a:ext uri="{FF2B5EF4-FFF2-40B4-BE49-F238E27FC236}">
                <a16:creationId xmlns:a16="http://schemas.microsoft.com/office/drawing/2014/main" xmlns="" id="{7890260B-63F4-AC97-CA26-07D618F0C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8475" y="1276350"/>
            <a:ext cx="5367338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altLang="en-US" sz="32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114300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4) Expectations</a:t>
            </a:r>
          </a:p>
          <a:p>
            <a:pPr marL="1600200" lvl="3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altLang="en-US" sz="3200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Future prices</a:t>
            </a:r>
          </a:p>
          <a:p>
            <a:pPr marL="1600200" lvl="3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altLang="en-US" sz="3200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  <a:p>
            <a:pPr marL="1600200" lvl="3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altLang="en-US" sz="3200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Product availability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5) Population </a:t>
            </a:r>
            <a:b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</a:b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(market size)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altLang="en-US" sz="24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64549" name="Rectangle 5">
            <a:extLst>
              <a:ext uri="{FF2B5EF4-FFF2-40B4-BE49-F238E27FC236}">
                <a16:creationId xmlns:a16="http://schemas.microsoft.com/office/drawing/2014/main" xmlns="" id="{EFCA8218-4AA1-F742-8368-3CB9DD3B7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5619750"/>
            <a:ext cx="8229600" cy="1046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1" hangingPunct="1">
              <a:defRPr/>
            </a:pPr>
            <a:r>
              <a:rPr lang="en-US" alt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What movement would these factors cause?</a:t>
            </a: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4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4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4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4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4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4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4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64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64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64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64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64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4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64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4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4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645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645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645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645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6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build="p" bldLvl="3" autoUpdateAnimBg="0"/>
      <p:bldP spid="364548" grpId="0" build="p" bldLvl="3" autoUpdateAnimBg="0"/>
      <p:bldP spid="3645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4">
            <a:extLst>
              <a:ext uri="{FF2B5EF4-FFF2-40B4-BE49-F238E27FC236}">
                <a16:creationId xmlns:a16="http://schemas.microsoft.com/office/drawing/2014/main" xmlns="" id="{5B7C3239-2734-8568-63B4-1A2DB9103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45EDFBD4-0F09-495E-B722-58924558575E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13</a:t>
            </a:fld>
            <a:endParaRPr lang="en-US" altLang="en-US" sz="1000"/>
          </a:p>
        </p:txBody>
      </p:sp>
      <p:sp>
        <p:nvSpPr>
          <p:cNvPr id="370690" name="Rectangle 2">
            <a:extLst>
              <a:ext uri="{FF2B5EF4-FFF2-40B4-BE49-F238E27FC236}">
                <a16:creationId xmlns:a16="http://schemas.microsoft.com/office/drawing/2014/main" xmlns="" id="{FD8BB06A-6624-467B-5543-B55964B2D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08075" y="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>
                <a:solidFill>
                  <a:schemeClr val="tx1"/>
                </a:solidFill>
              </a:rPr>
              <a:t>Shift </a:t>
            </a:r>
            <a:r>
              <a:rPr lang="en-US" u="sng" dirty="0" err="1">
                <a:solidFill>
                  <a:schemeClr val="tx1"/>
                </a:solidFill>
              </a:rPr>
              <a:t>vrs</a:t>
            </a:r>
            <a:r>
              <a:rPr lang="en-US" u="sng" dirty="0">
                <a:solidFill>
                  <a:schemeClr val="tx1"/>
                </a:solidFill>
              </a:rPr>
              <a:t>. Movement</a:t>
            </a:r>
          </a:p>
        </p:txBody>
      </p:sp>
      <p:sp>
        <p:nvSpPr>
          <p:cNvPr id="370691" name="Freeform 3">
            <a:extLst>
              <a:ext uri="{FF2B5EF4-FFF2-40B4-BE49-F238E27FC236}">
                <a16:creationId xmlns:a16="http://schemas.microsoft.com/office/drawing/2014/main" xmlns="" id="{E1D3D97B-3129-D353-C2B8-9C129C838EF2}"/>
              </a:ext>
            </a:extLst>
          </p:cNvPr>
          <p:cNvSpPr>
            <a:spLocks/>
          </p:cNvSpPr>
          <p:nvPr/>
        </p:nvSpPr>
        <p:spPr bwMode="auto">
          <a:xfrm>
            <a:off x="4816475" y="3175000"/>
            <a:ext cx="1304925" cy="2081213"/>
          </a:xfrm>
          <a:custGeom>
            <a:avLst/>
            <a:gdLst>
              <a:gd name="T0" fmla="*/ 2147483646 w 822"/>
              <a:gd name="T1" fmla="*/ 2147483646 h 1311"/>
              <a:gd name="T2" fmla="*/ 2147483646 w 822"/>
              <a:gd name="T3" fmla="*/ 0 h 1311"/>
              <a:gd name="T4" fmla="*/ 0 w 822"/>
              <a:gd name="T5" fmla="*/ 0 h 1311"/>
              <a:gd name="T6" fmla="*/ 0 60000 65536"/>
              <a:gd name="T7" fmla="*/ 0 60000 65536"/>
              <a:gd name="T8" fmla="*/ 0 60000 65536"/>
              <a:gd name="T9" fmla="*/ 0 w 822"/>
              <a:gd name="T10" fmla="*/ 0 h 1311"/>
              <a:gd name="T11" fmla="*/ 822 w 822"/>
              <a:gd name="T12" fmla="*/ 1311 h 131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22" h="1311">
                <a:moveTo>
                  <a:pt x="822" y="1311"/>
                </a:moveTo>
                <a:lnTo>
                  <a:pt x="822" y="0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xmlns="" id="{F2532E76-322A-2289-1DA7-1AA111EF6918}"/>
              </a:ext>
            </a:extLst>
          </p:cNvPr>
          <p:cNvGrpSpPr>
            <a:grpSpLocks/>
          </p:cNvGrpSpPr>
          <p:nvPr/>
        </p:nvGrpSpPr>
        <p:grpSpPr bwMode="auto">
          <a:xfrm>
            <a:off x="4095750" y="1398588"/>
            <a:ext cx="4352925" cy="4776787"/>
            <a:chOff x="2580" y="881"/>
            <a:chExt cx="2742" cy="3009"/>
          </a:xfrm>
        </p:grpSpPr>
        <p:grpSp>
          <p:nvGrpSpPr>
            <p:cNvPr id="17435" name="Group 5">
              <a:extLst>
                <a:ext uri="{FF2B5EF4-FFF2-40B4-BE49-F238E27FC236}">
                  <a16:creationId xmlns:a16="http://schemas.microsoft.com/office/drawing/2014/main" xmlns="" id="{CEB82A9F-48CF-AAC7-8B2E-468875F889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0" y="881"/>
              <a:ext cx="2742" cy="3009"/>
              <a:chOff x="2580" y="881"/>
              <a:chExt cx="2742" cy="3009"/>
            </a:xfrm>
          </p:grpSpPr>
          <p:sp>
            <p:nvSpPr>
              <p:cNvPr id="17438" name="Freeform 6">
                <a:extLst>
                  <a:ext uri="{FF2B5EF4-FFF2-40B4-BE49-F238E27FC236}">
                    <a16:creationId xmlns:a16="http://schemas.microsoft.com/office/drawing/2014/main" xmlns="" id="{C111E3A1-A04F-DB5C-0124-21141EFD2A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9" y="967"/>
                <a:ext cx="2200" cy="2333"/>
              </a:xfrm>
              <a:custGeom>
                <a:avLst/>
                <a:gdLst>
                  <a:gd name="T0" fmla="*/ 0 w 2200"/>
                  <a:gd name="T1" fmla="*/ 0 h 2333"/>
                  <a:gd name="T2" fmla="*/ 0 w 2200"/>
                  <a:gd name="T3" fmla="*/ 2333 h 2333"/>
                  <a:gd name="T4" fmla="*/ 2200 w 2200"/>
                  <a:gd name="T5" fmla="*/ 2333 h 2333"/>
                  <a:gd name="T6" fmla="*/ 0 60000 65536"/>
                  <a:gd name="T7" fmla="*/ 0 60000 65536"/>
                  <a:gd name="T8" fmla="*/ 0 60000 65536"/>
                  <a:gd name="T9" fmla="*/ 0 w 2200"/>
                  <a:gd name="T10" fmla="*/ 0 h 2333"/>
                  <a:gd name="T11" fmla="*/ 2200 w 2200"/>
                  <a:gd name="T12" fmla="*/ 2333 h 233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00" h="2333">
                    <a:moveTo>
                      <a:pt x="0" y="0"/>
                    </a:moveTo>
                    <a:lnTo>
                      <a:pt x="0" y="2333"/>
                    </a:lnTo>
                    <a:lnTo>
                      <a:pt x="2200" y="2333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CA"/>
              </a:p>
            </p:txBody>
          </p:sp>
          <p:sp>
            <p:nvSpPr>
              <p:cNvPr id="17439" name="Text Box 7">
                <a:extLst>
                  <a:ext uri="{FF2B5EF4-FFF2-40B4-BE49-F238E27FC236}">
                    <a16:creationId xmlns:a16="http://schemas.microsoft.com/office/drawing/2014/main" xmlns="" id="{0D02213D-8DC0-D35B-FD9C-2CDDFBFDB2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5400000">
                <a:off x="1730" y="1731"/>
                <a:ext cx="19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Price of Cigarettes, per pack</a:t>
                </a:r>
              </a:p>
            </p:txBody>
          </p:sp>
          <p:sp>
            <p:nvSpPr>
              <p:cNvPr id="17440" name="Text Box 8">
                <a:extLst>
                  <a:ext uri="{FF2B5EF4-FFF2-40B4-BE49-F238E27FC236}">
                    <a16:creationId xmlns:a16="http://schemas.microsoft.com/office/drawing/2014/main" xmlns="" id="{120859BE-A18C-0CA8-56FC-D37CC8A1CE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98" y="3486"/>
                <a:ext cx="152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Number of Cigarettes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smoked per day</a:t>
                </a:r>
              </a:p>
            </p:txBody>
          </p:sp>
          <p:sp>
            <p:nvSpPr>
              <p:cNvPr id="17441" name="Text Box 9">
                <a:extLst>
                  <a:ext uri="{FF2B5EF4-FFF2-40B4-BE49-F238E27FC236}">
                    <a16:creationId xmlns:a16="http://schemas.microsoft.com/office/drawing/2014/main" xmlns="" id="{E0C9FF9D-9A63-E470-4C1B-F33571CADD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2" y="3335"/>
                <a:ext cx="25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Arial" panose="020B0604020202020204" pitchFamily="34" charset="0"/>
                  </a:rPr>
                  <a:t>10</a:t>
                </a:r>
              </a:p>
            </p:txBody>
          </p:sp>
          <p:sp>
            <p:nvSpPr>
              <p:cNvPr id="17442" name="Text Box 10">
                <a:extLst>
                  <a:ext uri="{FF2B5EF4-FFF2-40B4-BE49-F238E27FC236}">
                    <a16:creationId xmlns:a16="http://schemas.microsoft.com/office/drawing/2014/main" xmlns="" id="{BBBBC533-477F-C651-B66C-C61F53801B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54" y="3313"/>
                <a:ext cx="25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Arial" panose="020B0604020202020204" pitchFamily="34" charset="0"/>
                  </a:rPr>
                  <a:t>20</a:t>
                </a:r>
              </a:p>
            </p:txBody>
          </p:sp>
          <p:sp>
            <p:nvSpPr>
              <p:cNvPr id="17443" name="Text Box 11">
                <a:extLst>
                  <a:ext uri="{FF2B5EF4-FFF2-40B4-BE49-F238E27FC236}">
                    <a16:creationId xmlns:a16="http://schemas.microsoft.com/office/drawing/2014/main" xmlns="" id="{2193E129-EEA4-C9B0-334F-1FF2D1FF76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20" y="2535"/>
                <a:ext cx="25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Arial" panose="020B0604020202020204" pitchFamily="34" charset="0"/>
                  </a:rPr>
                  <a:t>$2</a:t>
                </a:r>
              </a:p>
            </p:txBody>
          </p:sp>
          <p:sp>
            <p:nvSpPr>
              <p:cNvPr id="17444" name="Text Box 12">
                <a:extLst>
                  <a:ext uri="{FF2B5EF4-FFF2-40B4-BE49-F238E27FC236}">
                    <a16:creationId xmlns:a16="http://schemas.microsoft.com/office/drawing/2014/main" xmlns="" id="{FEE7AF4E-560C-AE1E-398F-D0A289DFEB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99" y="1869"/>
                <a:ext cx="25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Arial" panose="020B0604020202020204" pitchFamily="34" charset="0"/>
                  </a:rPr>
                  <a:t>$4</a:t>
                </a:r>
              </a:p>
            </p:txBody>
          </p:sp>
        </p:grpSp>
        <p:sp>
          <p:nvSpPr>
            <p:cNvPr id="17436" name="Freeform 13">
              <a:extLst>
                <a:ext uri="{FF2B5EF4-FFF2-40B4-BE49-F238E27FC236}">
                  <a16:creationId xmlns:a16="http://schemas.microsoft.com/office/drawing/2014/main" xmlns="" id="{96A1D97B-D7D0-82FD-6DA3-C2B1EBFEE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" y="2644"/>
              <a:ext cx="1444" cy="689"/>
            </a:xfrm>
            <a:custGeom>
              <a:avLst/>
              <a:gdLst>
                <a:gd name="T0" fmla="*/ 0 w 1444"/>
                <a:gd name="T1" fmla="*/ 0 h 689"/>
                <a:gd name="T2" fmla="*/ 1444 w 1444"/>
                <a:gd name="T3" fmla="*/ 0 h 689"/>
                <a:gd name="T4" fmla="*/ 1444 w 1444"/>
                <a:gd name="T5" fmla="*/ 689 h 689"/>
                <a:gd name="T6" fmla="*/ 0 60000 65536"/>
                <a:gd name="T7" fmla="*/ 0 60000 65536"/>
                <a:gd name="T8" fmla="*/ 0 60000 65536"/>
                <a:gd name="T9" fmla="*/ 0 w 1444"/>
                <a:gd name="T10" fmla="*/ 0 h 689"/>
                <a:gd name="T11" fmla="*/ 1444 w 1444"/>
                <a:gd name="T12" fmla="*/ 689 h 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4" h="689">
                  <a:moveTo>
                    <a:pt x="0" y="0"/>
                  </a:moveTo>
                  <a:lnTo>
                    <a:pt x="1444" y="0"/>
                  </a:lnTo>
                  <a:lnTo>
                    <a:pt x="1444" y="689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17437" name="Line 14">
              <a:extLst>
                <a:ext uri="{FF2B5EF4-FFF2-40B4-BE49-F238E27FC236}">
                  <a16:creationId xmlns:a16="http://schemas.microsoft.com/office/drawing/2014/main" xmlns="" id="{5AA5DF72-82C5-DE3B-9402-B40054C218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4" y="1489"/>
              <a:ext cx="1512" cy="155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</p:grpSp>
      <p:sp>
        <p:nvSpPr>
          <p:cNvPr id="370703" name="Line 15">
            <a:extLst>
              <a:ext uri="{FF2B5EF4-FFF2-40B4-BE49-F238E27FC236}">
                <a16:creationId xmlns:a16="http://schemas.microsoft.com/office/drawing/2014/main" xmlns="" id="{EE1D543D-3D97-093C-0BF3-597618F72B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63750" y="4197350"/>
            <a:ext cx="0" cy="1093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sp>
        <p:nvSpPr>
          <p:cNvPr id="370704" name="Text Box 16">
            <a:extLst>
              <a:ext uri="{FF2B5EF4-FFF2-40B4-BE49-F238E27FC236}">
                <a16:creationId xmlns:a16="http://schemas.microsoft.com/office/drawing/2014/main" xmlns="" id="{BF6D56C6-C0D1-706E-0B13-864507703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50" y="1706563"/>
            <a:ext cx="2644775" cy="12001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A tax raises the price of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cigarettes, resulting in 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movement along the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demand curve</a:t>
            </a:r>
          </a:p>
        </p:txBody>
      </p:sp>
      <p:sp>
        <p:nvSpPr>
          <p:cNvPr id="370705" name="Text Box 17">
            <a:extLst>
              <a:ext uri="{FF2B5EF4-FFF2-40B4-BE49-F238E27FC236}">
                <a16:creationId xmlns:a16="http://schemas.microsoft.com/office/drawing/2014/main" xmlns="" id="{7DD6881B-EC46-99AF-54BA-E396D5BDF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1241425"/>
            <a:ext cx="2593975" cy="12001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A policy to discourage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smoking (no smoking in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public buildings) shifts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the demand curve left</a:t>
            </a:r>
          </a:p>
        </p:txBody>
      </p:sp>
      <p:sp>
        <p:nvSpPr>
          <p:cNvPr id="370706" name="Line 18">
            <a:extLst>
              <a:ext uri="{FF2B5EF4-FFF2-40B4-BE49-F238E27FC236}">
                <a16:creationId xmlns:a16="http://schemas.microsoft.com/office/drawing/2014/main" xmlns="" id="{519D1CC7-612E-B3B0-F10D-71C204D782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97613" y="3175000"/>
            <a:ext cx="987425" cy="987425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sp>
        <p:nvSpPr>
          <p:cNvPr id="370707" name="Line 19">
            <a:extLst>
              <a:ext uri="{FF2B5EF4-FFF2-40B4-BE49-F238E27FC236}">
                <a16:creationId xmlns:a16="http://schemas.microsoft.com/office/drawing/2014/main" xmlns="" id="{1F467AFB-E74C-D354-A75B-CBCE1C494B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70038" y="3703638"/>
            <a:ext cx="1023937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grpSp>
        <p:nvGrpSpPr>
          <p:cNvPr id="4" name="Group 20">
            <a:extLst>
              <a:ext uri="{FF2B5EF4-FFF2-40B4-BE49-F238E27FC236}">
                <a16:creationId xmlns:a16="http://schemas.microsoft.com/office/drawing/2014/main" xmlns="" id="{A154D878-A547-9AE0-DCE7-FD3E45B7B595}"/>
              </a:ext>
            </a:extLst>
          </p:cNvPr>
          <p:cNvGrpSpPr>
            <a:grpSpLocks/>
          </p:cNvGrpSpPr>
          <p:nvPr/>
        </p:nvGrpSpPr>
        <p:grpSpPr bwMode="auto">
          <a:xfrm>
            <a:off x="3175" y="1430338"/>
            <a:ext cx="4352925" cy="4779962"/>
            <a:chOff x="2" y="901"/>
            <a:chExt cx="2742" cy="3011"/>
          </a:xfrm>
        </p:grpSpPr>
        <p:grpSp>
          <p:nvGrpSpPr>
            <p:cNvPr id="17424" name="Group 21">
              <a:extLst>
                <a:ext uri="{FF2B5EF4-FFF2-40B4-BE49-F238E27FC236}">
                  <a16:creationId xmlns:a16="http://schemas.microsoft.com/office/drawing/2014/main" xmlns="" id="{F24D6E4A-2CBD-3770-04FF-BB320C5361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" y="901"/>
              <a:ext cx="2742" cy="3011"/>
              <a:chOff x="90" y="901"/>
              <a:chExt cx="2742" cy="3011"/>
            </a:xfrm>
          </p:grpSpPr>
          <p:grpSp>
            <p:nvGrpSpPr>
              <p:cNvPr id="17426" name="Group 22">
                <a:extLst>
                  <a:ext uri="{FF2B5EF4-FFF2-40B4-BE49-F238E27FC236}">
                    <a16:creationId xmlns:a16="http://schemas.microsoft.com/office/drawing/2014/main" xmlns="" id="{E8407EC2-55C0-696F-C405-532F3C34E24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" y="901"/>
                <a:ext cx="2742" cy="3011"/>
                <a:chOff x="90" y="901"/>
                <a:chExt cx="2742" cy="3011"/>
              </a:xfrm>
            </p:grpSpPr>
            <p:sp>
              <p:nvSpPr>
                <p:cNvPr id="17429" name="Freeform 23">
                  <a:extLst>
                    <a:ext uri="{FF2B5EF4-FFF2-40B4-BE49-F238E27FC236}">
                      <a16:creationId xmlns:a16="http://schemas.microsoft.com/office/drawing/2014/main" xmlns="" id="{17ECE37D-C4E7-C316-0887-68E8C0DEE5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89" y="989"/>
                  <a:ext cx="2200" cy="2333"/>
                </a:xfrm>
                <a:custGeom>
                  <a:avLst/>
                  <a:gdLst>
                    <a:gd name="T0" fmla="*/ 0 w 2200"/>
                    <a:gd name="T1" fmla="*/ 0 h 2333"/>
                    <a:gd name="T2" fmla="*/ 0 w 2200"/>
                    <a:gd name="T3" fmla="*/ 2333 h 2333"/>
                    <a:gd name="T4" fmla="*/ 2200 w 2200"/>
                    <a:gd name="T5" fmla="*/ 2333 h 2333"/>
                    <a:gd name="T6" fmla="*/ 0 60000 65536"/>
                    <a:gd name="T7" fmla="*/ 0 60000 65536"/>
                    <a:gd name="T8" fmla="*/ 0 60000 65536"/>
                    <a:gd name="T9" fmla="*/ 0 w 2200"/>
                    <a:gd name="T10" fmla="*/ 0 h 2333"/>
                    <a:gd name="T11" fmla="*/ 2200 w 2200"/>
                    <a:gd name="T12" fmla="*/ 2333 h 233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200" h="2333">
                      <a:moveTo>
                        <a:pt x="0" y="0"/>
                      </a:moveTo>
                      <a:lnTo>
                        <a:pt x="0" y="2333"/>
                      </a:lnTo>
                      <a:lnTo>
                        <a:pt x="2200" y="2333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CA"/>
                </a:p>
              </p:txBody>
            </p:sp>
            <p:sp>
              <p:nvSpPr>
                <p:cNvPr id="17430" name="Text Box 24">
                  <a:extLst>
                    <a:ext uri="{FF2B5EF4-FFF2-40B4-BE49-F238E27FC236}">
                      <a16:creationId xmlns:a16="http://schemas.microsoft.com/office/drawing/2014/main" xmlns="" id="{06F52B8E-9544-76D1-80E3-B6D4297DC89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-5400000">
                  <a:off x="-760" y="1751"/>
                  <a:ext cx="193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800">
                      <a:latin typeface="Arial" panose="020B0604020202020204" pitchFamily="34" charset="0"/>
                    </a:rPr>
                    <a:t>Price of Cigarettes, per pack</a:t>
                  </a:r>
                </a:p>
              </p:txBody>
            </p:sp>
            <p:sp>
              <p:nvSpPr>
                <p:cNvPr id="17431" name="Text Box 25">
                  <a:extLst>
                    <a:ext uri="{FF2B5EF4-FFF2-40B4-BE49-F238E27FC236}">
                      <a16:creationId xmlns:a16="http://schemas.microsoft.com/office/drawing/2014/main" xmlns="" id="{35138812-FEDD-D992-693C-CA197240363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08" y="3508"/>
                  <a:ext cx="1524" cy="4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800">
                      <a:latin typeface="Arial" panose="020B0604020202020204" pitchFamily="34" charset="0"/>
                    </a:rPr>
                    <a:t>Number of Cigarettes </a:t>
                  </a: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800">
                      <a:latin typeface="Arial" panose="020B0604020202020204" pitchFamily="34" charset="0"/>
                    </a:rPr>
                    <a:t>smoked per day</a:t>
                  </a:r>
                </a:p>
              </p:txBody>
            </p:sp>
            <p:sp>
              <p:nvSpPr>
                <p:cNvPr id="17432" name="Text Box 26">
                  <a:extLst>
                    <a:ext uri="{FF2B5EF4-FFF2-40B4-BE49-F238E27FC236}">
                      <a16:creationId xmlns:a16="http://schemas.microsoft.com/office/drawing/2014/main" xmlns="" id="{A3E62012-D82B-49A9-8707-E015161B838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242" y="3357"/>
                  <a:ext cx="25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latin typeface="Arial" panose="020B0604020202020204" pitchFamily="34" charset="0"/>
                    </a:rPr>
                    <a:t>10</a:t>
                  </a:r>
                </a:p>
              </p:txBody>
            </p:sp>
            <p:sp>
              <p:nvSpPr>
                <p:cNvPr id="17433" name="Text Box 27">
                  <a:extLst>
                    <a:ext uri="{FF2B5EF4-FFF2-40B4-BE49-F238E27FC236}">
                      <a16:creationId xmlns:a16="http://schemas.microsoft.com/office/drawing/2014/main" xmlns="" id="{AC9ADC99-E38D-B2E2-26D3-F285AE24DEF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64" y="3335"/>
                  <a:ext cx="25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latin typeface="Arial" panose="020B0604020202020204" pitchFamily="34" charset="0"/>
                    </a:rPr>
                    <a:t>20</a:t>
                  </a:r>
                </a:p>
              </p:txBody>
            </p:sp>
            <p:sp>
              <p:nvSpPr>
                <p:cNvPr id="17434" name="Text Box 28">
                  <a:extLst>
                    <a:ext uri="{FF2B5EF4-FFF2-40B4-BE49-F238E27FC236}">
                      <a16:creationId xmlns:a16="http://schemas.microsoft.com/office/drawing/2014/main" xmlns="" id="{DADC36BE-44F2-23F0-B0E8-69DACEC908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0" y="2557"/>
                  <a:ext cx="25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latin typeface="Arial" panose="020B0604020202020204" pitchFamily="34" charset="0"/>
                    </a:rPr>
                    <a:t>$2</a:t>
                  </a:r>
                </a:p>
              </p:txBody>
            </p:sp>
          </p:grpSp>
          <p:sp>
            <p:nvSpPr>
              <p:cNvPr id="17427" name="Freeform 29">
                <a:extLst>
                  <a:ext uri="{FF2B5EF4-FFF2-40B4-BE49-F238E27FC236}">
                    <a16:creationId xmlns:a16="http://schemas.microsoft.com/office/drawing/2014/main" xmlns="" id="{3634B5DC-2BF8-AE29-B4B9-9A547315CF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" y="2644"/>
                <a:ext cx="1444" cy="689"/>
              </a:xfrm>
              <a:custGeom>
                <a:avLst/>
                <a:gdLst>
                  <a:gd name="T0" fmla="*/ 0 w 1444"/>
                  <a:gd name="T1" fmla="*/ 0 h 689"/>
                  <a:gd name="T2" fmla="*/ 1444 w 1444"/>
                  <a:gd name="T3" fmla="*/ 0 h 689"/>
                  <a:gd name="T4" fmla="*/ 1444 w 1444"/>
                  <a:gd name="T5" fmla="*/ 689 h 689"/>
                  <a:gd name="T6" fmla="*/ 0 60000 65536"/>
                  <a:gd name="T7" fmla="*/ 0 60000 65536"/>
                  <a:gd name="T8" fmla="*/ 0 60000 65536"/>
                  <a:gd name="T9" fmla="*/ 0 w 1444"/>
                  <a:gd name="T10" fmla="*/ 0 h 689"/>
                  <a:gd name="T11" fmla="*/ 1444 w 1444"/>
                  <a:gd name="T12" fmla="*/ 689 h 68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4" h="689">
                    <a:moveTo>
                      <a:pt x="0" y="0"/>
                    </a:moveTo>
                    <a:lnTo>
                      <a:pt x="1444" y="0"/>
                    </a:lnTo>
                    <a:lnTo>
                      <a:pt x="1444" y="689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CA"/>
              </a:p>
            </p:txBody>
          </p:sp>
          <p:sp>
            <p:nvSpPr>
              <p:cNvPr id="17428" name="Line 30">
                <a:extLst>
                  <a:ext uri="{FF2B5EF4-FFF2-40B4-BE49-F238E27FC236}">
                    <a16:creationId xmlns:a16="http://schemas.microsoft.com/office/drawing/2014/main" xmlns="" id="{07691C49-09F8-3FA3-3734-3637FBB6D8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6" y="1600"/>
                <a:ext cx="1512" cy="155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CA"/>
              </a:p>
            </p:txBody>
          </p:sp>
        </p:grpSp>
        <p:sp>
          <p:nvSpPr>
            <p:cNvPr id="17425" name="Text Box 31">
              <a:extLst>
                <a:ext uri="{FF2B5EF4-FFF2-40B4-BE49-F238E27FC236}">
                  <a16:creationId xmlns:a16="http://schemas.microsoft.com/office/drawing/2014/main" xmlns="" id="{A35BEB44-015C-211B-C617-59BB17F2E7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1" y="3013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D</a:t>
              </a:r>
            </a:p>
          </p:txBody>
        </p:sp>
      </p:grpSp>
      <p:grpSp>
        <p:nvGrpSpPr>
          <p:cNvPr id="7" name="Group 32">
            <a:extLst>
              <a:ext uri="{FF2B5EF4-FFF2-40B4-BE49-F238E27FC236}">
                <a16:creationId xmlns:a16="http://schemas.microsoft.com/office/drawing/2014/main" xmlns="" id="{6636ABEB-139A-5100-8BA3-70EECF150F29}"/>
              </a:ext>
            </a:extLst>
          </p:cNvPr>
          <p:cNvGrpSpPr>
            <a:grpSpLocks/>
          </p:cNvGrpSpPr>
          <p:nvPr/>
        </p:nvGrpSpPr>
        <p:grpSpPr bwMode="auto">
          <a:xfrm>
            <a:off x="955675" y="3068638"/>
            <a:ext cx="2219325" cy="2085975"/>
            <a:chOff x="602" y="1933"/>
            <a:chExt cx="1398" cy="1314"/>
          </a:xfrm>
        </p:grpSpPr>
        <p:sp>
          <p:nvSpPr>
            <p:cNvPr id="17422" name="Line 33">
              <a:extLst>
                <a:ext uri="{FF2B5EF4-FFF2-40B4-BE49-F238E27FC236}">
                  <a16:creationId xmlns:a16="http://schemas.microsoft.com/office/drawing/2014/main" xmlns="" id="{DC10A52B-6612-6E05-B831-03193C8D96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" y="1933"/>
              <a:ext cx="1188" cy="12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17423" name="Text Box 34">
              <a:extLst>
                <a:ext uri="{FF2B5EF4-FFF2-40B4-BE49-F238E27FC236}">
                  <a16:creationId xmlns:a16="http://schemas.microsoft.com/office/drawing/2014/main" xmlns="" id="{080EF13C-D291-D00F-391A-96DEF7848C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4" y="3035"/>
              <a:ext cx="2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D’</a:t>
              </a:r>
            </a:p>
          </p:txBody>
        </p:sp>
      </p:grpSp>
      <p:sp>
        <p:nvSpPr>
          <p:cNvPr id="370723" name="Text Box 35">
            <a:extLst>
              <a:ext uri="{FF2B5EF4-FFF2-40B4-BE49-F238E27FC236}">
                <a16:creationId xmlns:a16="http://schemas.microsoft.com/office/drawing/2014/main" xmlns="" id="{0A7E4F8B-4AA1-2536-1223-F9AA4059F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850" y="4713288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D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0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0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0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0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0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0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0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0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0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7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70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70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704" grpId="0" animBg="1" autoUpdateAnimBg="0"/>
      <p:bldP spid="370705" grpId="0" animBg="1" autoUpdateAnimBg="0"/>
      <p:bldP spid="37072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">
            <a:extLst>
              <a:ext uri="{FF2B5EF4-FFF2-40B4-BE49-F238E27FC236}">
                <a16:creationId xmlns:a16="http://schemas.microsoft.com/office/drawing/2014/main" xmlns="" id="{5C0117B8-CAB7-ACAB-3461-59E6129A3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8000F17-FFA3-4498-8112-C1D855D15845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14</a:t>
            </a:fld>
            <a:endParaRPr lang="en-US" altLang="en-US" sz="1000"/>
          </a:p>
        </p:txBody>
      </p:sp>
      <p:sp>
        <p:nvSpPr>
          <p:cNvPr id="389122" name="Rectangle 2">
            <a:extLst>
              <a:ext uri="{FF2B5EF4-FFF2-40B4-BE49-F238E27FC236}">
                <a16:creationId xmlns:a16="http://schemas.microsoft.com/office/drawing/2014/main" xmlns="" id="{26BE0F47-B2C2-D24F-8248-D49EE9BE2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u="sng" dirty="0">
                <a:solidFill>
                  <a:schemeClr val="tx1"/>
                </a:solidFill>
              </a:rPr>
              <a:t>Normal vs. Inferior Goods</a:t>
            </a:r>
          </a:p>
        </p:txBody>
      </p:sp>
      <p:sp>
        <p:nvSpPr>
          <p:cNvPr id="389135" name="Line 15">
            <a:extLst>
              <a:ext uri="{FF2B5EF4-FFF2-40B4-BE49-F238E27FC236}">
                <a16:creationId xmlns:a16="http://schemas.microsoft.com/office/drawing/2014/main" xmlns="" id="{F8CF636E-635E-38FA-C75C-B4A7D8CC93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63750" y="4197350"/>
            <a:ext cx="0" cy="1093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sp>
        <p:nvSpPr>
          <p:cNvPr id="389137" name="Text Box 17">
            <a:extLst>
              <a:ext uri="{FF2B5EF4-FFF2-40B4-BE49-F238E27FC236}">
                <a16:creationId xmlns:a16="http://schemas.microsoft.com/office/drawing/2014/main" xmlns="" id="{B4401E75-360E-F4B6-4E05-1E735246A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1241425"/>
            <a:ext cx="2174875" cy="92551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For normal goods,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Demand decreases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With income</a:t>
            </a:r>
          </a:p>
        </p:txBody>
      </p:sp>
      <p:sp>
        <p:nvSpPr>
          <p:cNvPr id="389139" name="Line 19">
            <a:extLst>
              <a:ext uri="{FF2B5EF4-FFF2-40B4-BE49-F238E27FC236}">
                <a16:creationId xmlns:a16="http://schemas.microsoft.com/office/drawing/2014/main" xmlns="" id="{62D24660-1270-2602-B6A7-742DFA8887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70038" y="3703638"/>
            <a:ext cx="1023937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xmlns="" id="{CB73D48F-7A18-6F74-A3A4-92BDD1DEDB50}"/>
              </a:ext>
            </a:extLst>
          </p:cNvPr>
          <p:cNvGrpSpPr>
            <a:grpSpLocks/>
          </p:cNvGrpSpPr>
          <p:nvPr/>
        </p:nvGrpSpPr>
        <p:grpSpPr bwMode="auto">
          <a:xfrm>
            <a:off x="0" y="1504950"/>
            <a:ext cx="4706938" cy="4365625"/>
            <a:chOff x="3" y="989"/>
            <a:chExt cx="2965" cy="2750"/>
          </a:xfrm>
        </p:grpSpPr>
        <p:grpSp>
          <p:nvGrpSpPr>
            <p:cNvPr id="18463" name="Group 21">
              <a:extLst>
                <a:ext uri="{FF2B5EF4-FFF2-40B4-BE49-F238E27FC236}">
                  <a16:creationId xmlns:a16="http://schemas.microsoft.com/office/drawing/2014/main" xmlns="" id="{324468DA-2365-A0C3-DEBD-B51E91EF12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" y="989"/>
              <a:ext cx="2965" cy="2750"/>
              <a:chOff x="91" y="989"/>
              <a:chExt cx="2965" cy="2750"/>
            </a:xfrm>
          </p:grpSpPr>
          <p:grpSp>
            <p:nvGrpSpPr>
              <p:cNvPr id="18465" name="Group 22">
                <a:extLst>
                  <a:ext uri="{FF2B5EF4-FFF2-40B4-BE49-F238E27FC236}">
                    <a16:creationId xmlns:a16="http://schemas.microsoft.com/office/drawing/2014/main" xmlns="" id="{6E5AE134-33BC-9B33-BE85-C07761D688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1" y="989"/>
                <a:ext cx="2965" cy="2750"/>
                <a:chOff x="91" y="989"/>
                <a:chExt cx="2965" cy="2750"/>
              </a:xfrm>
            </p:grpSpPr>
            <p:sp>
              <p:nvSpPr>
                <p:cNvPr id="18468" name="Freeform 23">
                  <a:extLst>
                    <a:ext uri="{FF2B5EF4-FFF2-40B4-BE49-F238E27FC236}">
                      <a16:creationId xmlns:a16="http://schemas.microsoft.com/office/drawing/2014/main" xmlns="" id="{0E8A6276-642C-40AA-62D5-755949BEEF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89" y="989"/>
                  <a:ext cx="2200" cy="2333"/>
                </a:xfrm>
                <a:custGeom>
                  <a:avLst/>
                  <a:gdLst>
                    <a:gd name="T0" fmla="*/ 0 w 2200"/>
                    <a:gd name="T1" fmla="*/ 0 h 2333"/>
                    <a:gd name="T2" fmla="*/ 0 w 2200"/>
                    <a:gd name="T3" fmla="*/ 2333 h 2333"/>
                    <a:gd name="T4" fmla="*/ 2200 w 2200"/>
                    <a:gd name="T5" fmla="*/ 2333 h 2333"/>
                    <a:gd name="T6" fmla="*/ 0 60000 65536"/>
                    <a:gd name="T7" fmla="*/ 0 60000 65536"/>
                    <a:gd name="T8" fmla="*/ 0 60000 65536"/>
                    <a:gd name="T9" fmla="*/ 0 w 2200"/>
                    <a:gd name="T10" fmla="*/ 0 h 2333"/>
                    <a:gd name="T11" fmla="*/ 2200 w 2200"/>
                    <a:gd name="T12" fmla="*/ 2333 h 233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200" h="2333">
                      <a:moveTo>
                        <a:pt x="0" y="0"/>
                      </a:moveTo>
                      <a:lnTo>
                        <a:pt x="0" y="2333"/>
                      </a:lnTo>
                      <a:lnTo>
                        <a:pt x="2200" y="2333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CA"/>
                </a:p>
              </p:txBody>
            </p:sp>
            <p:sp>
              <p:nvSpPr>
                <p:cNvPr id="18469" name="Text Box 24">
                  <a:extLst>
                    <a:ext uri="{FF2B5EF4-FFF2-40B4-BE49-F238E27FC236}">
                      <a16:creationId xmlns:a16="http://schemas.microsoft.com/office/drawing/2014/main" xmlns="" id="{7DD4FDDC-5A52-223A-45E2-960A539A9B3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-5400000">
                  <a:off x="-375" y="2135"/>
                  <a:ext cx="1164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800">
                      <a:latin typeface="Arial" panose="020B0604020202020204" pitchFamily="34" charset="0"/>
                    </a:rPr>
                    <a:t>Price of Chicken</a:t>
                  </a:r>
                </a:p>
              </p:txBody>
            </p:sp>
            <p:sp>
              <p:nvSpPr>
                <p:cNvPr id="18470" name="Text Box 25">
                  <a:extLst>
                    <a:ext uri="{FF2B5EF4-FFF2-40B4-BE49-F238E27FC236}">
                      <a16:creationId xmlns:a16="http://schemas.microsoft.com/office/drawing/2014/main" xmlns="" id="{84101471-A097-F924-DCF7-DEFA63859FF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08" y="3508"/>
                  <a:ext cx="174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800">
                      <a:latin typeface="Arial" panose="020B0604020202020204" pitchFamily="34" charset="0"/>
                    </a:rPr>
                    <a:t>Chicken eaten in a month</a:t>
                  </a:r>
                </a:p>
              </p:txBody>
            </p:sp>
            <p:sp>
              <p:nvSpPr>
                <p:cNvPr id="18471" name="Text Box 26">
                  <a:extLst>
                    <a:ext uri="{FF2B5EF4-FFF2-40B4-BE49-F238E27FC236}">
                      <a16:creationId xmlns:a16="http://schemas.microsoft.com/office/drawing/2014/main" xmlns="" id="{E091EB06-DACF-ADE8-810E-3C84DAA7388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242" y="3357"/>
                  <a:ext cx="25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latin typeface="Arial" panose="020B0604020202020204" pitchFamily="34" charset="0"/>
                    </a:rPr>
                    <a:t>10</a:t>
                  </a:r>
                </a:p>
              </p:txBody>
            </p:sp>
            <p:sp>
              <p:nvSpPr>
                <p:cNvPr id="18472" name="Text Box 27">
                  <a:extLst>
                    <a:ext uri="{FF2B5EF4-FFF2-40B4-BE49-F238E27FC236}">
                      <a16:creationId xmlns:a16="http://schemas.microsoft.com/office/drawing/2014/main" xmlns="" id="{E78E38D7-7C6F-CB3C-6845-EDD4C662106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64" y="3335"/>
                  <a:ext cx="25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latin typeface="Arial" panose="020B0604020202020204" pitchFamily="34" charset="0"/>
                    </a:rPr>
                    <a:t>20</a:t>
                  </a:r>
                </a:p>
              </p:txBody>
            </p:sp>
            <p:sp>
              <p:nvSpPr>
                <p:cNvPr id="18473" name="Text Box 28">
                  <a:extLst>
                    <a:ext uri="{FF2B5EF4-FFF2-40B4-BE49-F238E27FC236}">
                      <a16:creationId xmlns:a16="http://schemas.microsoft.com/office/drawing/2014/main" xmlns="" id="{C8AE299F-5FBB-E169-8846-8308630AC43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0" y="2557"/>
                  <a:ext cx="25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latin typeface="Arial" panose="020B0604020202020204" pitchFamily="34" charset="0"/>
                    </a:rPr>
                    <a:t>$2</a:t>
                  </a:r>
                </a:p>
              </p:txBody>
            </p:sp>
          </p:grpSp>
          <p:sp>
            <p:nvSpPr>
              <p:cNvPr id="18466" name="Freeform 29">
                <a:extLst>
                  <a:ext uri="{FF2B5EF4-FFF2-40B4-BE49-F238E27FC236}">
                    <a16:creationId xmlns:a16="http://schemas.microsoft.com/office/drawing/2014/main" xmlns="" id="{61EDEA63-B8F1-C9E2-144A-B6EF5C1E0D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" y="2644"/>
                <a:ext cx="1444" cy="689"/>
              </a:xfrm>
              <a:custGeom>
                <a:avLst/>
                <a:gdLst>
                  <a:gd name="T0" fmla="*/ 0 w 1444"/>
                  <a:gd name="T1" fmla="*/ 0 h 689"/>
                  <a:gd name="T2" fmla="*/ 1444 w 1444"/>
                  <a:gd name="T3" fmla="*/ 0 h 689"/>
                  <a:gd name="T4" fmla="*/ 1444 w 1444"/>
                  <a:gd name="T5" fmla="*/ 689 h 689"/>
                  <a:gd name="T6" fmla="*/ 0 60000 65536"/>
                  <a:gd name="T7" fmla="*/ 0 60000 65536"/>
                  <a:gd name="T8" fmla="*/ 0 60000 65536"/>
                  <a:gd name="T9" fmla="*/ 0 w 1444"/>
                  <a:gd name="T10" fmla="*/ 0 h 689"/>
                  <a:gd name="T11" fmla="*/ 1444 w 1444"/>
                  <a:gd name="T12" fmla="*/ 689 h 68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4" h="689">
                    <a:moveTo>
                      <a:pt x="0" y="0"/>
                    </a:moveTo>
                    <a:lnTo>
                      <a:pt x="1444" y="0"/>
                    </a:lnTo>
                    <a:lnTo>
                      <a:pt x="1444" y="689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CA"/>
              </a:p>
            </p:txBody>
          </p:sp>
          <p:sp>
            <p:nvSpPr>
              <p:cNvPr id="18467" name="Line 30">
                <a:extLst>
                  <a:ext uri="{FF2B5EF4-FFF2-40B4-BE49-F238E27FC236}">
                    <a16:creationId xmlns:a16="http://schemas.microsoft.com/office/drawing/2014/main" xmlns="" id="{82538E82-62C4-6808-6AF2-E4C65A99F8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6" y="1600"/>
                <a:ext cx="1512" cy="155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CA"/>
              </a:p>
            </p:txBody>
          </p:sp>
        </p:grpSp>
        <p:sp>
          <p:nvSpPr>
            <p:cNvPr id="18464" name="Text Box 31">
              <a:extLst>
                <a:ext uri="{FF2B5EF4-FFF2-40B4-BE49-F238E27FC236}">
                  <a16:creationId xmlns:a16="http://schemas.microsoft.com/office/drawing/2014/main" xmlns="" id="{96E83E22-0A41-29C1-97EE-D9F9F95A12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1" y="3013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D</a:t>
              </a:r>
            </a:p>
          </p:txBody>
        </p:sp>
      </p:grpSp>
      <p:grpSp>
        <p:nvGrpSpPr>
          <p:cNvPr id="5" name="Group 32">
            <a:extLst>
              <a:ext uri="{FF2B5EF4-FFF2-40B4-BE49-F238E27FC236}">
                <a16:creationId xmlns:a16="http://schemas.microsoft.com/office/drawing/2014/main" xmlns="" id="{B61DFF34-C477-CCA9-7786-C4991C31D571}"/>
              </a:ext>
            </a:extLst>
          </p:cNvPr>
          <p:cNvGrpSpPr>
            <a:grpSpLocks/>
          </p:cNvGrpSpPr>
          <p:nvPr/>
        </p:nvGrpSpPr>
        <p:grpSpPr bwMode="auto">
          <a:xfrm>
            <a:off x="955675" y="3068638"/>
            <a:ext cx="2219325" cy="2085975"/>
            <a:chOff x="602" y="1933"/>
            <a:chExt cx="1398" cy="1314"/>
          </a:xfrm>
        </p:grpSpPr>
        <p:sp>
          <p:nvSpPr>
            <p:cNvPr id="18461" name="Line 33">
              <a:extLst>
                <a:ext uri="{FF2B5EF4-FFF2-40B4-BE49-F238E27FC236}">
                  <a16:creationId xmlns:a16="http://schemas.microsoft.com/office/drawing/2014/main" xmlns="" id="{D6779581-C2AB-E449-BF59-1159814D21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" y="1933"/>
              <a:ext cx="1188" cy="12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18462" name="Text Box 34">
              <a:extLst>
                <a:ext uri="{FF2B5EF4-FFF2-40B4-BE49-F238E27FC236}">
                  <a16:creationId xmlns:a16="http://schemas.microsoft.com/office/drawing/2014/main" xmlns="" id="{2BE240D2-4D51-1378-BFE3-A05D932A84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4" y="3035"/>
              <a:ext cx="2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D’</a:t>
              </a:r>
            </a:p>
          </p:txBody>
        </p:sp>
      </p:grpSp>
      <p:grpSp>
        <p:nvGrpSpPr>
          <p:cNvPr id="6" name="Group 36">
            <a:extLst>
              <a:ext uri="{FF2B5EF4-FFF2-40B4-BE49-F238E27FC236}">
                <a16:creationId xmlns:a16="http://schemas.microsoft.com/office/drawing/2014/main" xmlns="" id="{E8E11384-C7EA-451A-FCFA-9FABDD90E1E2}"/>
              </a:ext>
            </a:extLst>
          </p:cNvPr>
          <p:cNvGrpSpPr>
            <a:grpSpLocks/>
          </p:cNvGrpSpPr>
          <p:nvPr/>
        </p:nvGrpSpPr>
        <p:grpSpPr bwMode="auto">
          <a:xfrm>
            <a:off x="4438650" y="1504950"/>
            <a:ext cx="4281488" cy="4640263"/>
            <a:chOff x="4" y="989"/>
            <a:chExt cx="2697" cy="2923"/>
          </a:xfrm>
        </p:grpSpPr>
        <p:grpSp>
          <p:nvGrpSpPr>
            <p:cNvPr id="18450" name="Group 37">
              <a:extLst>
                <a:ext uri="{FF2B5EF4-FFF2-40B4-BE49-F238E27FC236}">
                  <a16:creationId xmlns:a16="http://schemas.microsoft.com/office/drawing/2014/main" xmlns="" id="{6DA02A4D-8E18-1161-58EC-733A5C7033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" y="989"/>
              <a:ext cx="2697" cy="2923"/>
              <a:chOff x="92" y="989"/>
              <a:chExt cx="2697" cy="2923"/>
            </a:xfrm>
          </p:grpSpPr>
          <p:grpSp>
            <p:nvGrpSpPr>
              <p:cNvPr id="18452" name="Group 38">
                <a:extLst>
                  <a:ext uri="{FF2B5EF4-FFF2-40B4-BE49-F238E27FC236}">
                    <a16:creationId xmlns:a16="http://schemas.microsoft.com/office/drawing/2014/main" xmlns="" id="{B0B48841-4AD4-6340-CA60-ED9BB1899C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2" y="989"/>
                <a:ext cx="2697" cy="2923"/>
                <a:chOff x="92" y="989"/>
                <a:chExt cx="2697" cy="2923"/>
              </a:xfrm>
            </p:grpSpPr>
            <p:sp>
              <p:nvSpPr>
                <p:cNvPr id="18455" name="Freeform 39">
                  <a:extLst>
                    <a:ext uri="{FF2B5EF4-FFF2-40B4-BE49-F238E27FC236}">
                      <a16:creationId xmlns:a16="http://schemas.microsoft.com/office/drawing/2014/main" xmlns="" id="{327E8C9D-1FD8-D134-E70E-B7C3E6EC21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89" y="989"/>
                  <a:ext cx="2200" cy="2333"/>
                </a:xfrm>
                <a:custGeom>
                  <a:avLst/>
                  <a:gdLst>
                    <a:gd name="T0" fmla="*/ 0 w 2200"/>
                    <a:gd name="T1" fmla="*/ 0 h 2333"/>
                    <a:gd name="T2" fmla="*/ 0 w 2200"/>
                    <a:gd name="T3" fmla="*/ 2333 h 2333"/>
                    <a:gd name="T4" fmla="*/ 2200 w 2200"/>
                    <a:gd name="T5" fmla="*/ 2333 h 2333"/>
                    <a:gd name="T6" fmla="*/ 0 60000 65536"/>
                    <a:gd name="T7" fmla="*/ 0 60000 65536"/>
                    <a:gd name="T8" fmla="*/ 0 60000 65536"/>
                    <a:gd name="T9" fmla="*/ 0 w 2200"/>
                    <a:gd name="T10" fmla="*/ 0 h 2333"/>
                    <a:gd name="T11" fmla="*/ 2200 w 2200"/>
                    <a:gd name="T12" fmla="*/ 2333 h 233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200" h="2333">
                      <a:moveTo>
                        <a:pt x="0" y="0"/>
                      </a:moveTo>
                      <a:lnTo>
                        <a:pt x="0" y="2333"/>
                      </a:lnTo>
                      <a:lnTo>
                        <a:pt x="2200" y="2333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CA"/>
                </a:p>
              </p:txBody>
            </p:sp>
            <p:sp>
              <p:nvSpPr>
                <p:cNvPr id="18456" name="Text Box 40">
                  <a:extLst>
                    <a:ext uri="{FF2B5EF4-FFF2-40B4-BE49-F238E27FC236}">
                      <a16:creationId xmlns:a16="http://schemas.microsoft.com/office/drawing/2014/main" xmlns="" id="{D4C58106-123E-4DE4-1A6D-C036C3FC567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-5400000">
                  <a:off x="-498" y="2010"/>
                  <a:ext cx="141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800">
                      <a:latin typeface="Arial" panose="020B0604020202020204" pitchFamily="34" charset="0"/>
                    </a:rPr>
                    <a:t>Price of Kraft Dinner</a:t>
                  </a:r>
                </a:p>
              </p:txBody>
            </p:sp>
            <p:sp>
              <p:nvSpPr>
                <p:cNvPr id="18457" name="Text Box 41">
                  <a:extLst>
                    <a:ext uri="{FF2B5EF4-FFF2-40B4-BE49-F238E27FC236}">
                      <a16:creationId xmlns:a16="http://schemas.microsoft.com/office/drawing/2014/main" xmlns="" id="{F0BB018C-2446-D353-5048-C758FCF19CA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08" y="3508"/>
                  <a:ext cx="1324" cy="4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800">
                      <a:latin typeface="Arial" panose="020B0604020202020204" pitchFamily="34" charset="0"/>
                    </a:rPr>
                    <a:t>Kraft Dinner eaten </a:t>
                  </a: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800">
                      <a:latin typeface="Arial" panose="020B0604020202020204" pitchFamily="34" charset="0"/>
                    </a:rPr>
                    <a:t>in a month</a:t>
                  </a:r>
                </a:p>
              </p:txBody>
            </p:sp>
            <p:sp>
              <p:nvSpPr>
                <p:cNvPr id="18458" name="Text Box 42">
                  <a:extLst>
                    <a:ext uri="{FF2B5EF4-FFF2-40B4-BE49-F238E27FC236}">
                      <a16:creationId xmlns:a16="http://schemas.microsoft.com/office/drawing/2014/main" xmlns="" id="{BEBEA8E4-9BCE-0E01-D5E6-B8884622CEB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242" y="3357"/>
                  <a:ext cx="25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latin typeface="Arial" panose="020B0604020202020204" pitchFamily="34" charset="0"/>
                    </a:rPr>
                    <a:t>10</a:t>
                  </a:r>
                </a:p>
              </p:txBody>
            </p:sp>
            <p:sp>
              <p:nvSpPr>
                <p:cNvPr id="18459" name="Text Box 43">
                  <a:extLst>
                    <a:ext uri="{FF2B5EF4-FFF2-40B4-BE49-F238E27FC236}">
                      <a16:creationId xmlns:a16="http://schemas.microsoft.com/office/drawing/2014/main" xmlns="" id="{0289BBD7-A2C4-F1B1-3502-4FE805F07D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64" y="3335"/>
                  <a:ext cx="25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latin typeface="Arial" panose="020B0604020202020204" pitchFamily="34" charset="0"/>
                    </a:rPr>
                    <a:t>20</a:t>
                  </a:r>
                </a:p>
              </p:txBody>
            </p:sp>
            <p:sp>
              <p:nvSpPr>
                <p:cNvPr id="18460" name="Text Box 44">
                  <a:extLst>
                    <a:ext uri="{FF2B5EF4-FFF2-40B4-BE49-F238E27FC236}">
                      <a16:creationId xmlns:a16="http://schemas.microsoft.com/office/drawing/2014/main" xmlns="" id="{D2BB011F-3A46-B0D3-0F7B-53C88B13622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0" y="2557"/>
                  <a:ext cx="25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latin typeface="Arial" panose="020B0604020202020204" pitchFamily="34" charset="0"/>
                    </a:rPr>
                    <a:t>$2</a:t>
                  </a:r>
                </a:p>
              </p:txBody>
            </p:sp>
          </p:grpSp>
          <p:sp>
            <p:nvSpPr>
              <p:cNvPr id="18453" name="Freeform 45">
                <a:extLst>
                  <a:ext uri="{FF2B5EF4-FFF2-40B4-BE49-F238E27FC236}">
                    <a16:creationId xmlns:a16="http://schemas.microsoft.com/office/drawing/2014/main" xmlns="" id="{F64DD8CE-C5D6-C69B-F633-01FF040850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" y="2644"/>
                <a:ext cx="1444" cy="689"/>
              </a:xfrm>
              <a:custGeom>
                <a:avLst/>
                <a:gdLst>
                  <a:gd name="T0" fmla="*/ 0 w 1444"/>
                  <a:gd name="T1" fmla="*/ 0 h 689"/>
                  <a:gd name="T2" fmla="*/ 1444 w 1444"/>
                  <a:gd name="T3" fmla="*/ 0 h 689"/>
                  <a:gd name="T4" fmla="*/ 1444 w 1444"/>
                  <a:gd name="T5" fmla="*/ 689 h 689"/>
                  <a:gd name="T6" fmla="*/ 0 60000 65536"/>
                  <a:gd name="T7" fmla="*/ 0 60000 65536"/>
                  <a:gd name="T8" fmla="*/ 0 60000 65536"/>
                  <a:gd name="T9" fmla="*/ 0 w 1444"/>
                  <a:gd name="T10" fmla="*/ 0 h 689"/>
                  <a:gd name="T11" fmla="*/ 1444 w 1444"/>
                  <a:gd name="T12" fmla="*/ 689 h 68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4" h="689">
                    <a:moveTo>
                      <a:pt x="0" y="0"/>
                    </a:moveTo>
                    <a:lnTo>
                      <a:pt x="1444" y="0"/>
                    </a:lnTo>
                    <a:lnTo>
                      <a:pt x="1444" y="689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prstDash val="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CA"/>
              </a:p>
            </p:txBody>
          </p:sp>
          <p:sp>
            <p:nvSpPr>
              <p:cNvPr id="18454" name="Line 46">
                <a:extLst>
                  <a:ext uri="{FF2B5EF4-FFF2-40B4-BE49-F238E27FC236}">
                    <a16:creationId xmlns:a16="http://schemas.microsoft.com/office/drawing/2014/main" xmlns="" id="{BE67D1FC-C03A-8476-2442-E055D39614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6" y="1600"/>
                <a:ext cx="1512" cy="155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CA"/>
              </a:p>
            </p:txBody>
          </p:sp>
        </p:grpSp>
        <p:sp>
          <p:nvSpPr>
            <p:cNvPr id="18451" name="Text Box 47">
              <a:extLst>
                <a:ext uri="{FF2B5EF4-FFF2-40B4-BE49-F238E27FC236}">
                  <a16:creationId xmlns:a16="http://schemas.microsoft.com/office/drawing/2014/main" xmlns="" id="{4881049E-BA30-7441-9983-E5698C8281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1" y="3013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D</a:t>
              </a:r>
            </a:p>
          </p:txBody>
        </p:sp>
      </p:grpSp>
      <p:sp>
        <p:nvSpPr>
          <p:cNvPr id="389168" name="Text Box 48">
            <a:extLst>
              <a:ext uri="{FF2B5EF4-FFF2-40B4-BE49-F238E27FC236}">
                <a16:creationId xmlns:a16="http://schemas.microsoft.com/office/drawing/2014/main" xmlns="" id="{2616C129-61E3-3656-0332-6A63122D8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63" y="1371600"/>
            <a:ext cx="2724150" cy="9239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For inferior goods,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Demand increases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When income decreases</a:t>
            </a:r>
          </a:p>
        </p:txBody>
      </p:sp>
      <p:grpSp>
        <p:nvGrpSpPr>
          <p:cNvPr id="9" name="Group 49">
            <a:extLst>
              <a:ext uri="{FF2B5EF4-FFF2-40B4-BE49-F238E27FC236}">
                <a16:creationId xmlns:a16="http://schemas.microsoft.com/office/drawing/2014/main" xmlns="" id="{14C07F1D-34BE-31C6-C2DA-5DAD6CF22D61}"/>
              </a:ext>
            </a:extLst>
          </p:cNvPr>
          <p:cNvGrpSpPr>
            <a:grpSpLocks/>
          </p:cNvGrpSpPr>
          <p:nvPr/>
        </p:nvGrpSpPr>
        <p:grpSpPr bwMode="auto">
          <a:xfrm>
            <a:off x="6924675" y="2459038"/>
            <a:ext cx="2219325" cy="2085975"/>
            <a:chOff x="602" y="1933"/>
            <a:chExt cx="1398" cy="1314"/>
          </a:xfrm>
        </p:grpSpPr>
        <p:sp>
          <p:nvSpPr>
            <p:cNvPr id="18448" name="Line 50">
              <a:extLst>
                <a:ext uri="{FF2B5EF4-FFF2-40B4-BE49-F238E27FC236}">
                  <a16:creationId xmlns:a16="http://schemas.microsoft.com/office/drawing/2014/main" xmlns="" id="{140ED49B-BA73-4E8F-C960-0D92152F94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" y="1933"/>
              <a:ext cx="1188" cy="12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18449" name="Text Box 51">
              <a:extLst>
                <a:ext uri="{FF2B5EF4-FFF2-40B4-BE49-F238E27FC236}">
                  <a16:creationId xmlns:a16="http://schemas.microsoft.com/office/drawing/2014/main" xmlns="" id="{204C350F-8A3A-F19C-F597-473BE00C78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4" y="3035"/>
              <a:ext cx="2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D’</a:t>
              </a:r>
            </a:p>
          </p:txBody>
        </p:sp>
      </p:grpSp>
      <p:sp>
        <p:nvSpPr>
          <p:cNvPr id="389173" name="Line 53">
            <a:extLst>
              <a:ext uri="{FF2B5EF4-FFF2-40B4-BE49-F238E27FC236}">
                <a16:creationId xmlns:a16="http://schemas.microsoft.com/office/drawing/2014/main" xmlns="" id="{20E5E32C-AC83-4113-5CF3-7B215977752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0225" y="3417888"/>
            <a:ext cx="827088" cy="0"/>
          </a:xfrm>
          <a:prstGeom prst="line">
            <a:avLst/>
          </a:prstGeom>
          <a:noFill/>
          <a:ln w="381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CA"/>
          </a:p>
        </p:txBody>
      </p:sp>
      <p:sp>
        <p:nvSpPr>
          <p:cNvPr id="389188" name="Line 68">
            <a:extLst>
              <a:ext uri="{FF2B5EF4-FFF2-40B4-BE49-F238E27FC236}">
                <a16:creationId xmlns:a16="http://schemas.microsoft.com/office/drawing/2014/main" xmlns="" id="{06B99FAC-B8FA-0189-851D-D9A8559CDB9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5375" y="4114800"/>
            <a:ext cx="11112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CA"/>
          </a:p>
        </p:txBody>
      </p:sp>
      <p:sp>
        <p:nvSpPr>
          <p:cNvPr id="389189" name="Line 69">
            <a:extLst>
              <a:ext uri="{FF2B5EF4-FFF2-40B4-BE49-F238E27FC236}">
                <a16:creationId xmlns:a16="http://schemas.microsoft.com/office/drawing/2014/main" xmlns="" id="{27EA3088-5DE2-389A-F627-4562979662BF}"/>
              </a:ext>
            </a:extLst>
          </p:cNvPr>
          <p:cNvSpPr>
            <a:spLocks noChangeShapeType="1"/>
          </p:cNvSpPr>
          <p:nvPr/>
        </p:nvSpPr>
        <p:spPr bwMode="auto">
          <a:xfrm>
            <a:off x="8556625" y="4114800"/>
            <a:ext cx="0" cy="1109663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CA"/>
          </a:p>
        </p:txBody>
      </p:sp>
      <p:sp>
        <p:nvSpPr>
          <p:cNvPr id="18447" name="Text Box 70">
            <a:extLst>
              <a:ext uri="{FF2B5EF4-FFF2-40B4-BE49-F238E27FC236}">
                <a16:creationId xmlns:a16="http://schemas.microsoft.com/office/drawing/2014/main" xmlns="" id="{DDA16193-1548-3389-F70D-6CA86C3CD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75" y="5268913"/>
            <a:ext cx="501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30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89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9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9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9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9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9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9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89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9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8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8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8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8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37" grpId="0" animBg="1" autoUpdateAnimBg="0"/>
      <p:bldP spid="389168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C6A60E1F-7453-1F35-84C5-074B1A91A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4C9CE08F-5190-4C4D-8D72-712650D29D59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15</a:t>
            </a:fld>
            <a:endParaRPr lang="en-US" altLang="en-US" sz="1000"/>
          </a:p>
        </p:txBody>
      </p:sp>
      <p:sp>
        <p:nvSpPr>
          <p:cNvPr id="372738" name="Rectangle 2">
            <a:extLst>
              <a:ext uri="{FF2B5EF4-FFF2-40B4-BE49-F238E27FC236}">
                <a16:creationId xmlns:a16="http://schemas.microsoft.com/office/drawing/2014/main" xmlns="" id="{D753F51F-4638-EC7F-5E38-CCB06B248E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91513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/>
              <a:t>2.2 Supply</a:t>
            </a:r>
            <a:endParaRPr lang="en-CA" u="sng" dirty="0"/>
          </a:p>
        </p:txBody>
      </p:sp>
      <p:sp>
        <p:nvSpPr>
          <p:cNvPr id="372739" name="Rectangle 3">
            <a:extLst>
              <a:ext uri="{FF2B5EF4-FFF2-40B4-BE49-F238E27FC236}">
                <a16:creationId xmlns:a16="http://schemas.microsoft.com/office/drawing/2014/main" xmlns="" id="{43C732DA-CD9F-C7C2-7378-9C5987FD1C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38250"/>
            <a:ext cx="9144000" cy="50276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3200" dirty="0"/>
              <a:t>The amount a producer supplies depends on </a:t>
            </a:r>
            <a:r>
              <a:rPr lang="en-US" sz="3200" dirty="0">
                <a:solidFill>
                  <a:srgbClr val="FF0000"/>
                </a:solidFill>
              </a:rPr>
              <a:t>PROFITS</a:t>
            </a:r>
            <a:r>
              <a:rPr lang="en-US" sz="3200" dirty="0"/>
              <a:t>, which depend on </a:t>
            </a:r>
            <a:r>
              <a:rPr lang="en-US" sz="3200" dirty="0">
                <a:solidFill>
                  <a:srgbClr val="FF0000"/>
                </a:solidFill>
              </a:rPr>
              <a:t>COSTS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3200" dirty="0">
                <a:solidFill>
                  <a:srgbClr val="FF0000"/>
                </a:solidFill>
              </a:rPr>
              <a:t>Costs</a:t>
            </a:r>
            <a:r>
              <a:rPr lang="en-US" sz="3200" dirty="0">
                <a:solidFill>
                  <a:schemeClr val="hlink"/>
                </a:solidFill>
              </a:rPr>
              <a:t> </a:t>
            </a:r>
            <a:r>
              <a:rPr lang="en-US" sz="3200" dirty="0"/>
              <a:t>depend on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3200" dirty="0"/>
              <a:t>the kinds of inputs (factors of production) used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3200" dirty="0"/>
              <a:t>the amount of each input used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3200" dirty="0"/>
              <a:t>prices of inputs used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3200" dirty="0"/>
              <a:t>technology</a:t>
            </a:r>
            <a:r>
              <a:rPr lang="en-US" dirty="0"/>
              <a:t>                                               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9" grpId="0" build="p" bldLvl="3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8F9DCBA9-FCB2-9FE1-BDBD-D3AABA798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20378128-C907-4FE5-B4F6-2F6D2C8E1D36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16</a:t>
            </a:fld>
            <a:endParaRPr lang="en-US" altLang="en-US" sz="1000"/>
          </a:p>
        </p:txBody>
      </p:sp>
      <p:sp>
        <p:nvSpPr>
          <p:cNvPr id="373762" name="Rectangle 2">
            <a:extLst>
              <a:ext uri="{FF2B5EF4-FFF2-40B4-BE49-F238E27FC236}">
                <a16:creationId xmlns:a16="http://schemas.microsoft.com/office/drawing/2014/main" xmlns="" id="{5C9E3631-1080-3670-24F8-E9637E56FB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7394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u="sng" dirty="0"/>
              <a:t>Supply: Definition</a:t>
            </a:r>
          </a:p>
        </p:txBody>
      </p:sp>
      <p:sp>
        <p:nvSpPr>
          <p:cNvPr id="373763" name="Rectangle 3">
            <a:extLst>
              <a:ext uri="{FF2B5EF4-FFF2-40B4-BE49-F238E27FC236}">
                <a16:creationId xmlns:a16="http://schemas.microsoft.com/office/drawing/2014/main" xmlns="" id="{F25C1F77-27F8-754F-B71C-3297001DE4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3225" y="1487488"/>
            <a:ext cx="8178800" cy="2471737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 A </a:t>
            </a:r>
            <a:r>
              <a:rPr lang="en-US" sz="3200" b="1" u="sng" dirty="0"/>
              <a:t>schedule</a:t>
            </a:r>
            <a:r>
              <a:rPr lang="en-US" sz="3200" dirty="0"/>
              <a:t> that shows how much will be supplied at different prices for a given time period, ceteris paribus.</a:t>
            </a:r>
          </a:p>
          <a:p>
            <a:pPr marL="0" indent="0" eaLnBrk="1" hangingPunct="1">
              <a:buNone/>
              <a:defRPr/>
            </a:pPr>
            <a:endParaRPr lang="en-US" sz="3200" dirty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sz="3200" dirty="0"/>
              <a:t>This could refer to goods and services (goods market)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sz="3200" dirty="0"/>
              <a:t>This could </a:t>
            </a:r>
            <a:r>
              <a:rPr lang="en-US" sz="3200" b="1" u="sng" dirty="0"/>
              <a:t>also</a:t>
            </a:r>
            <a:r>
              <a:rPr lang="en-US" sz="3200" dirty="0"/>
              <a:t> refer to labour and capital (factor market)</a:t>
            </a:r>
            <a:endParaRPr lang="en-CA" sz="3200" dirty="0"/>
          </a:p>
          <a:p>
            <a:pPr eaLnBrk="1" hangingPunct="1">
              <a:defRPr/>
            </a:pPr>
            <a:endParaRPr lang="en-US" sz="4000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DEFC8D20-4574-01A9-4CAC-02CD6CAD7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D70F153E-E95C-4B48-8DFB-28C9319CE4C8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17</a:t>
            </a:fld>
            <a:endParaRPr lang="en-US" altLang="en-US" sz="1000"/>
          </a:p>
        </p:txBody>
      </p:sp>
      <p:sp>
        <p:nvSpPr>
          <p:cNvPr id="388098" name="Rectangle 2">
            <a:extLst>
              <a:ext uri="{FF2B5EF4-FFF2-40B4-BE49-F238E27FC236}">
                <a16:creationId xmlns:a16="http://schemas.microsoft.com/office/drawing/2014/main" xmlns="" id="{49C085F5-BF69-1EC6-FFE4-BC41B1B9A2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23813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u="sng" dirty="0"/>
              <a:t>The Law of Supply</a:t>
            </a:r>
          </a:p>
        </p:txBody>
      </p:sp>
      <p:sp>
        <p:nvSpPr>
          <p:cNvPr id="388101" name="Rectangle 5">
            <a:extLst>
              <a:ext uri="{FF2B5EF4-FFF2-40B4-BE49-F238E27FC236}">
                <a16:creationId xmlns:a16="http://schemas.microsoft.com/office/drawing/2014/main" xmlns="" id="{A892726E-27D4-D614-18A5-DA18C5C95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74763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The </a:t>
            </a:r>
            <a:r>
              <a:rPr lang="en-US" altLang="en-US" sz="32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price</a:t>
            </a: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of a product or service and the </a:t>
            </a:r>
            <a:r>
              <a:rPr lang="en-US" altLang="en-US" sz="32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quantity supplied </a:t>
            </a: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are directly related, ceteris paribus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This creates an </a:t>
            </a:r>
            <a:r>
              <a:rPr lang="en-US" altLang="en-US" sz="32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upward sloping </a:t>
            </a: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supply curve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endParaRPr lang="en-US" alt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The </a:t>
            </a:r>
            <a:r>
              <a:rPr lang="en-US" altLang="en-US" sz="32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higher</a:t>
            </a: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the price of a good, the </a:t>
            </a:r>
            <a:r>
              <a:rPr lang="en-US" altLang="en-US" sz="32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more</a:t>
            </a: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sellers will make available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The </a:t>
            </a:r>
            <a:r>
              <a:rPr lang="en-US" altLang="en-US" sz="32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lower</a:t>
            </a: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the price of a good, the </a:t>
            </a:r>
            <a:r>
              <a:rPr lang="en-US" altLang="en-US" sz="32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fewer</a:t>
            </a: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sellers will make available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8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8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8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8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8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8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8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8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10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041BABC8-060D-7A1D-2CD7-E9DD6D1F4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8E8425BB-1AD3-49C3-8292-EE34778C7BF0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18</a:t>
            </a:fld>
            <a:endParaRPr lang="en-US" altLang="en-US" sz="1000"/>
          </a:p>
        </p:txBody>
      </p:sp>
      <p:sp>
        <p:nvSpPr>
          <p:cNvPr id="376834" name="Rectangle 2">
            <a:extLst>
              <a:ext uri="{FF2B5EF4-FFF2-40B4-BE49-F238E27FC236}">
                <a16:creationId xmlns:a16="http://schemas.microsoft.com/office/drawing/2014/main" xmlns="" id="{0A7D4B24-28C2-0D16-E72C-E3F156064C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Change A: Change in Quantity Supplied</a:t>
            </a:r>
          </a:p>
        </p:txBody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xmlns="" id="{A21A907E-1826-FFAF-181D-31B839690A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306513"/>
            <a:ext cx="9144000" cy="5151437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3600" dirty="0">
              <a:solidFill>
                <a:srgbClr val="990000"/>
              </a:solidFill>
            </a:endParaRPr>
          </a:p>
          <a:p>
            <a:pPr lvl="1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4000" dirty="0"/>
              <a:t>A change in a </a:t>
            </a:r>
            <a:r>
              <a:rPr lang="en-US" altLang="en-US" sz="4000" b="1" u="sng" dirty="0"/>
              <a:t>good’s price 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1600" b="1" u="sng" dirty="0"/>
          </a:p>
          <a:p>
            <a:pPr lvl="1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4000" dirty="0"/>
              <a:t>Causes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1600" dirty="0"/>
          </a:p>
          <a:p>
            <a:pPr lvl="2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4000" dirty="0"/>
              <a:t>A </a:t>
            </a:r>
            <a:r>
              <a:rPr lang="en-US" altLang="en-US" sz="4000" i="1" dirty="0">
                <a:solidFill>
                  <a:srgbClr val="FF0000"/>
                </a:solidFill>
              </a:rPr>
              <a:t>change in quantity supplied</a:t>
            </a:r>
            <a:r>
              <a:rPr lang="en-US" altLang="en-US" sz="4000" i="1" dirty="0">
                <a:solidFill>
                  <a:srgbClr val="CC3300"/>
                </a:solidFill>
              </a:rPr>
              <a:t>.</a:t>
            </a:r>
          </a:p>
          <a:p>
            <a:pPr lvl="2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1600" i="1" dirty="0">
              <a:solidFill>
                <a:srgbClr val="CC3300"/>
              </a:solidFill>
            </a:endParaRPr>
          </a:p>
          <a:p>
            <a:pPr lvl="2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4000" dirty="0"/>
              <a:t>(This is also called a </a:t>
            </a:r>
            <a:r>
              <a:rPr lang="en-US" altLang="en-US" sz="4000" i="1" dirty="0">
                <a:solidFill>
                  <a:srgbClr val="FF0000"/>
                </a:solidFill>
              </a:rPr>
              <a:t>movement along</a:t>
            </a:r>
            <a:r>
              <a:rPr lang="en-US" altLang="en-US" sz="4000" dirty="0">
                <a:solidFill>
                  <a:srgbClr val="FF0000"/>
                </a:solidFill>
              </a:rPr>
              <a:t> </a:t>
            </a:r>
            <a:r>
              <a:rPr lang="en-US" altLang="en-US" sz="4000" dirty="0"/>
              <a:t>the supply curve.)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5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4">
            <a:extLst>
              <a:ext uri="{FF2B5EF4-FFF2-40B4-BE49-F238E27FC236}">
                <a16:creationId xmlns:a16="http://schemas.microsoft.com/office/drawing/2014/main" xmlns="" id="{3C690135-8494-AB7C-4392-FF45931AA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5EE0B9F-78ED-4FF7-90BC-4F019D42826A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19</a:t>
            </a:fld>
            <a:endParaRPr lang="en-US" altLang="en-US" sz="1000"/>
          </a:p>
        </p:txBody>
      </p:sp>
      <p:sp>
        <p:nvSpPr>
          <p:cNvPr id="375810" name="Rectangle 2">
            <a:extLst>
              <a:ext uri="{FF2B5EF4-FFF2-40B4-BE49-F238E27FC236}">
                <a16:creationId xmlns:a16="http://schemas.microsoft.com/office/drawing/2014/main" xmlns="" id="{CE80C9E5-F7A0-DEE4-5AB4-35AEAB5342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144000" cy="78263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>
                <a:solidFill>
                  <a:schemeClr val="tx1"/>
                </a:solidFill>
              </a:rPr>
              <a:t>The Individual Producer’s Supply Schedule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xmlns="" id="{8666DE76-A7A4-0967-B21D-5D565E0D0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8563" y="3603625"/>
            <a:ext cx="781050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xmlns="" id="{8303B0FB-D163-D16F-3A39-952E2F3CD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4953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800350" algn="ctr"/>
                <a:tab pos="5314950" algn="ctr"/>
              </a:tabLst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tabLst>
                <a:tab pos="2800350" algn="ctr"/>
                <a:tab pos="5314950" algn="ctr"/>
              </a:tabLst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800350" algn="ctr"/>
                <a:tab pos="5314950" algn="ctr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2800350" algn="ctr"/>
                <a:tab pos="53149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800350" algn="ctr"/>
                <a:tab pos="53149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800350" algn="ctr"/>
                <a:tab pos="53149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800350" algn="ctr"/>
                <a:tab pos="53149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800350" algn="ctr"/>
                <a:tab pos="53149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800350" algn="ctr"/>
                <a:tab pos="53149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	</a:t>
            </a:r>
            <a:endParaRPr lang="en-US" altLang="en-US" sz="2000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>
                <a:latin typeface="Arial" panose="020B0604020202020204" pitchFamily="34" charset="0"/>
              </a:rPr>
              <a:t>	              Downloads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                  Price /	 </a:t>
            </a:r>
            <a:endParaRPr lang="en-US" altLang="en-US" sz="2000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>
                <a:latin typeface="Arial" panose="020B0604020202020204" pitchFamily="34" charset="0"/>
              </a:rPr>
              <a:t>               Download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23558" name="Line 5">
            <a:extLst>
              <a:ext uri="{FF2B5EF4-FFF2-40B4-BE49-F238E27FC236}">
                <a16:creationId xmlns:a16="http://schemas.microsoft.com/office/drawing/2014/main" xmlns="" id="{77C421EF-883C-48C7-BCEF-C2A8134C026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048000"/>
            <a:ext cx="3886200" cy="0"/>
          </a:xfrm>
          <a:prstGeom prst="line">
            <a:avLst/>
          </a:prstGeom>
          <a:noFill/>
          <a:ln w="57150" cmpd="thinThick">
            <a:solidFill>
              <a:srgbClr val="01406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23559" name="Text Box 6">
            <a:extLst>
              <a:ext uri="{FF2B5EF4-FFF2-40B4-BE49-F238E27FC236}">
                <a16:creationId xmlns:a16="http://schemas.microsoft.com/office/drawing/2014/main" xmlns="" id="{2AC7507D-3C87-CDB4-190D-A797B0E96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124200"/>
            <a:ext cx="39624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343150" algn="r"/>
                <a:tab pos="5030788" algn="r"/>
              </a:tabLst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tabLst>
                <a:tab pos="2343150" algn="r"/>
                <a:tab pos="5030788" algn="r"/>
              </a:tabLst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343150" algn="r"/>
                <a:tab pos="5030788" algn="r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2343150" algn="r"/>
                <a:tab pos="5030788" algn="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343150" algn="r"/>
                <a:tab pos="5030788" algn="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343150" algn="r"/>
                <a:tab pos="5030788" algn="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343150" algn="r"/>
                <a:tab pos="5030788" algn="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343150" algn="r"/>
                <a:tab pos="5030788" algn="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2343150" algn="r"/>
                <a:tab pos="5030788" algn="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i="1">
                <a:latin typeface="Arial" panose="020B0604020202020204" pitchFamily="34" charset="0"/>
              </a:rPr>
              <a:t>F             </a:t>
            </a:r>
            <a:r>
              <a:rPr lang="en-US" altLang="en-US" sz="2400">
                <a:latin typeface="Arial" panose="020B0604020202020204" pitchFamily="34" charset="0"/>
              </a:rPr>
              <a:t>$5	               550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i="1">
                <a:latin typeface="Arial" panose="020B0604020202020204" pitchFamily="34" charset="0"/>
              </a:rPr>
              <a:t>G              </a:t>
            </a:r>
            <a:r>
              <a:rPr lang="en-US" altLang="en-US" sz="2400">
                <a:latin typeface="Arial" panose="020B0604020202020204" pitchFamily="34" charset="0"/>
              </a:rPr>
              <a:t>4	               400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i="1">
                <a:latin typeface="Arial" panose="020B0604020202020204" pitchFamily="34" charset="0"/>
              </a:rPr>
              <a:t>H              </a:t>
            </a:r>
            <a:r>
              <a:rPr lang="en-US" altLang="en-US" sz="2400">
                <a:latin typeface="Arial" panose="020B0604020202020204" pitchFamily="34" charset="0"/>
              </a:rPr>
              <a:t>3	               350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i="1">
                <a:latin typeface="Arial" panose="020B0604020202020204" pitchFamily="34" charset="0"/>
              </a:rPr>
              <a:t>I               </a:t>
            </a:r>
            <a:r>
              <a:rPr lang="en-US" altLang="en-US" sz="2400">
                <a:latin typeface="Arial" panose="020B0604020202020204" pitchFamily="34" charset="0"/>
              </a:rPr>
              <a:t>2	                250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i="1">
                <a:latin typeface="Arial" panose="020B0604020202020204" pitchFamily="34" charset="0"/>
              </a:rPr>
              <a:t>J              </a:t>
            </a:r>
            <a:r>
              <a:rPr lang="en-US" altLang="en-US" sz="2400">
                <a:latin typeface="Arial" panose="020B0604020202020204" pitchFamily="34" charset="0"/>
              </a:rPr>
              <a:t>1	                200</a:t>
            </a:r>
            <a:endParaRPr lang="en-US" altLang="en-US" sz="2400" i="1">
              <a:latin typeface="Arial" panose="020B0604020202020204" pitchFamily="34" charset="0"/>
            </a:endParaRPr>
          </a:p>
        </p:txBody>
      </p:sp>
      <p:sp>
        <p:nvSpPr>
          <p:cNvPr id="375815" name="Freeform 7">
            <a:extLst>
              <a:ext uri="{FF2B5EF4-FFF2-40B4-BE49-F238E27FC236}">
                <a16:creationId xmlns:a16="http://schemas.microsoft.com/office/drawing/2014/main" xmlns="" id="{1BC2EA0C-1D75-F812-F71F-B3303F0DEAC6}"/>
              </a:ext>
            </a:extLst>
          </p:cNvPr>
          <p:cNvSpPr>
            <a:spLocks/>
          </p:cNvSpPr>
          <p:nvPr/>
        </p:nvSpPr>
        <p:spPr bwMode="auto">
          <a:xfrm>
            <a:off x="6243638" y="1830388"/>
            <a:ext cx="1865312" cy="2773362"/>
          </a:xfrm>
          <a:custGeom>
            <a:avLst/>
            <a:gdLst>
              <a:gd name="T0" fmla="*/ 0 w 1623"/>
              <a:gd name="T1" fmla="*/ 2147483646 h 1956"/>
              <a:gd name="T2" fmla="*/ 2147483646 w 1623"/>
              <a:gd name="T3" fmla="*/ 2147483646 h 1956"/>
              <a:gd name="T4" fmla="*/ 2147483646 w 1623"/>
              <a:gd name="T5" fmla="*/ 2147483646 h 1956"/>
              <a:gd name="T6" fmla="*/ 2147483646 w 1623"/>
              <a:gd name="T7" fmla="*/ 2147483646 h 1956"/>
              <a:gd name="T8" fmla="*/ 2147483646 w 1623"/>
              <a:gd name="T9" fmla="*/ 0 h 19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23"/>
              <a:gd name="T16" fmla="*/ 0 h 1956"/>
              <a:gd name="T17" fmla="*/ 1623 w 1623"/>
              <a:gd name="T18" fmla="*/ 1956 h 19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23" h="1956">
                <a:moveTo>
                  <a:pt x="0" y="1956"/>
                </a:moveTo>
                <a:lnTo>
                  <a:pt x="245" y="1467"/>
                </a:lnTo>
                <a:lnTo>
                  <a:pt x="745" y="989"/>
                </a:lnTo>
                <a:lnTo>
                  <a:pt x="934" y="478"/>
                </a:lnTo>
                <a:lnTo>
                  <a:pt x="1623" y="0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sp>
        <p:nvSpPr>
          <p:cNvPr id="23561" name="Line 8">
            <a:extLst>
              <a:ext uri="{FF2B5EF4-FFF2-40B4-BE49-F238E27FC236}">
                <a16:creationId xmlns:a16="http://schemas.microsoft.com/office/drawing/2014/main" xmlns="" id="{AA8A52E5-9857-276B-8765-F9521B9EC8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9063" y="5311775"/>
            <a:ext cx="34639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62" name="Line 9">
            <a:extLst>
              <a:ext uri="{FF2B5EF4-FFF2-40B4-BE49-F238E27FC236}">
                <a16:creationId xmlns:a16="http://schemas.microsoft.com/office/drawing/2014/main" xmlns="" id="{1BB62A0C-8E2C-8CC1-FCBA-F55C762EF2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4775" y="4616450"/>
            <a:ext cx="3486150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63" name="Line 10">
            <a:extLst>
              <a:ext uri="{FF2B5EF4-FFF2-40B4-BE49-F238E27FC236}">
                <a16:creationId xmlns:a16="http://schemas.microsoft.com/office/drawing/2014/main" xmlns="" id="{08CBC2B9-AF5B-88A6-4275-F8E6846EDD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4775" y="3921125"/>
            <a:ext cx="3486150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64" name="Line 11">
            <a:extLst>
              <a:ext uri="{FF2B5EF4-FFF2-40B4-BE49-F238E27FC236}">
                <a16:creationId xmlns:a16="http://schemas.microsoft.com/office/drawing/2014/main" xmlns="" id="{5DA795E8-BFE6-A4B7-7AC9-E08991684A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4775" y="3225800"/>
            <a:ext cx="3486150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65" name="Line 12">
            <a:extLst>
              <a:ext uri="{FF2B5EF4-FFF2-40B4-BE49-F238E27FC236}">
                <a16:creationId xmlns:a16="http://schemas.microsoft.com/office/drawing/2014/main" xmlns="" id="{26E433F4-4100-394D-2918-C9CF3FEACD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4775" y="2530475"/>
            <a:ext cx="3486150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66" name="Line 13">
            <a:extLst>
              <a:ext uri="{FF2B5EF4-FFF2-40B4-BE49-F238E27FC236}">
                <a16:creationId xmlns:a16="http://schemas.microsoft.com/office/drawing/2014/main" xmlns="" id="{7CBB60FE-645F-05D2-093C-DFB557143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4775" y="1835150"/>
            <a:ext cx="3486150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67" name="Line 14">
            <a:extLst>
              <a:ext uri="{FF2B5EF4-FFF2-40B4-BE49-F238E27FC236}">
                <a16:creationId xmlns:a16="http://schemas.microsoft.com/office/drawing/2014/main" xmlns="" id="{16DC3738-2B2C-2880-91A2-6EE0EF77B4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53163" y="1468438"/>
            <a:ext cx="0" cy="386080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68" name="Line 15">
            <a:extLst>
              <a:ext uri="{FF2B5EF4-FFF2-40B4-BE49-F238E27FC236}">
                <a16:creationId xmlns:a16="http://schemas.microsoft.com/office/drawing/2014/main" xmlns="" id="{26DB3BD8-2D26-E348-B7EF-BE5A1C6FA8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4975" y="1468438"/>
            <a:ext cx="0" cy="386080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69" name="Line 16">
            <a:extLst>
              <a:ext uri="{FF2B5EF4-FFF2-40B4-BE49-F238E27FC236}">
                <a16:creationId xmlns:a16="http://schemas.microsoft.com/office/drawing/2014/main" xmlns="" id="{28617821-D29D-34D5-4796-4857417D4B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6788" y="1468438"/>
            <a:ext cx="0" cy="386080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70" name="Line 17">
            <a:extLst>
              <a:ext uri="{FF2B5EF4-FFF2-40B4-BE49-F238E27FC236}">
                <a16:creationId xmlns:a16="http://schemas.microsoft.com/office/drawing/2014/main" xmlns="" id="{D7BFE4AD-B559-DB64-EB4E-4B005C51C0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48600" y="1468438"/>
            <a:ext cx="0" cy="386080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71" name="Line 18">
            <a:extLst>
              <a:ext uri="{FF2B5EF4-FFF2-40B4-BE49-F238E27FC236}">
                <a16:creationId xmlns:a16="http://schemas.microsoft.com/office/drawing/2014/main" xmlns="" id="{CD759362-8017-CF6D-AF9B-3A08FC46CB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0" y="1468438"/>
            <a:ext cx="0" cy="386080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72" name="Line 19">
            <a:extLst>
              <a:ext uri="{FF2B5EF4-FFF2-40B4-BE49-F238E27FC236}">
                <a16:creationId xmlns:a16="http://schemas.microsoft.com/office/drawing/2014/main" xmlns="" id="{EF3A7462-FA8D-AD2A-66B1-FFBF13408D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7950" y="1481138"/>
            <a:ext cx="0" cy="383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73" name="Rectangle 20">
            <a:extLst>
              <a:ext uri="{FF2B5EF4-FFF2-40B4-BE49-F238E27FC236}">
                <a16:creationId xmlns:a16="http://schemas.microsoft.com/office/drawing/2014/main" xmlns="" id="{6608B378-945D-1D10-B494-52B2D9155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525" y="5726113"/>
            <a:ext cx="3027363" cy="434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</a:rPr>
              <a:t>Quantity of </a:t>
            </a:r>
            <a:r>
              <a:rPr lang="en-US" altLang="en-US" sz="1400" dirty="0" smtClean="0">
                <a:latin typeface="Arial" panose="020B0604020202020204" pitchFamily="34" charset="0"/>
              </a:rPr>
              <a:t>Downloads </a:t>
            </a:r>
            <a:r>
              <a:rPr lang="en-US" altLang="en-US" sz="1400" dirty="0">
                <a:latin typeface="Arial" panose="020B0604020202020204" pitchFamily="34" charset="0"/>
              </a:rPr>
              <a:t>Supplied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>
                <a:latin typeface="Arial" panose="020B0604020202020204" pitchFamily="34" charset="0"/>
              </a:rPr>
              <a:t>(millions)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23574" name="Rectangle 21">
            <a:extLst>
              <a:ext uri="{FF2B5EF4-FFF2-40B4-BE49-F238E27FC236}">
                <a16:creationId xmlns:a16="http://schemas.microsoft.com/office/drawing/2014/main" xmlns="" id="{8ECA8E5F-EF1F-46A2-73E5-B820A9B9689F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632494" y="3205929"/>
            <a:ext cx="24013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Price of </a:t>
            </a:r>
            <a:r>
              <a:rPr lang="en-US" altLang="en-US" sz="1800" dirty="0" smtClean="0">
                <a:latin typeface="Arial" panose="020B0604020202020204" pitchFamily="34" charset="0"/>
              </a:rPr>
              <a:t>Download </a:t>
            </a:r>
            <a:r>
              <a:rPr lang="en-US" altLang="en-US" sz="1800" dirty="0">
                <a:latin typeface="Arial" panose="020B0604020202020204" pitchFamily="34" charset="0"/>
              </a:rPr>
              <a:t>($)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23575" name="Rectangle 22">
            <a:extLst>
              <a:ext uri="{FF2B5EF4-FFF2-40B4-BE49-F238E27FC236}">
                <a16:creationId xmlns:a16="http://schemas.microsoft.com/office/drawing/2014/main" xmlns="" id="{7178BDFF-B197-C729-C7C8-78C2EC96E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6963" y="4413250"/>
            <a:ext cx="3508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3576" name="Rectangle 23">
            <a:extLst>
              <a:ext uri="{FF2B5EF4-FFF2-40B4-BE49-F238E27FC236}">
                <a16:creationId xmlns:a16="http://schemas.microsoft.com/office/drawing/2014/main" xmlns="" id="{64317172-2FF0-89DA-E839-7917EC3B7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6963" y="3732213"/>
            <a:ext cx="3508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3577" name="Rectangle 24">
            <a:extLst>
              <a:ext uri="{FF2B5EF4-FFF2-40B4-BE49-F238E27FC236}">
                <a16:creationId xmlns:a16="http://schemas.microsoft.com/office/drawing/2014/main" xmlns="" id="{712B6947-4767-0A90-EB35-24FFAF4F2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6963" y="3030538"/>
            <a:ext cx="350837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3578" name="Rectangle 25">
            <a:extLst>
              <a:ext uri="{FF2B5EF4-FFF2-40B4-BE49-F238E27FC236}">
                <a16:creationId xmlns:a16="http://schemas.microsoft.com/office/drawing/2014/main" xmlns="" id="{51BD159F-967E-ED6F-62E4-C685C0772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6963" y="2333625"/>
            <a:ext cx="3508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3579" name="Rectangle 26">
            <a:extLst>
              <a:ext uri="{FF2B5EF4-FFF2-40B4-BE49-F238E27FC236}">
                <a16:creationId xmlns:a16="http://schemas.microsoft.com/office/drawing/2014/main" xmlns="" id="{A8E0F2E3-A99A-A0B8-1941-89084D617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1601788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3580" name="Rectangle 27">
            <a:extLst>
              <a:ext uri="{FF2B5EF4-FFF2-40B4-BE49-F238E27FC236}">
                <a16:creationId xmlns:a16="http://schemas.microsoft.com/office/drawing/2014/main" xmlns="" id="{97B1973B-C847-2691-548E-C522A5FC0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3063" y="5283200"/>
            <a:ext cx="6905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23581" name="Rectangle 28">
            <a:extLst>
              <a:ext uri="{FF2B5EF4-FFF2-40B4-BE49-F238E27FC236}">
                <a16:creationId xmlns:a16="http://schemas.microsoft.com/office/drawing/2014/main" xmlns="" id="{954EB99B-D4C9-EAE7-98CC-942327FA1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2975" y="5283200"/>
            <a:ext cx="69056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200</a:t>
            </a:r>
          </a:p>
        </p:txBody>
      </p:sp>
      <p:sp>
        <p:nvSpPr>
          <p:cNvPr id="23582" name="Rectangle 29">
            <a:extLst>
              <a:ext uri="{FF2B5EF4-FFF2-40B4-BE49-F238E27FC236}">
                <a16:creationId xmlns:a16="http://schemas.microsoft.com/office/drawing/2014/main" xmlns="" id="{0F44629B-B9A8-BF38-D235-ECEAD84A2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2725" y="5283200"/>
            <a:ext cx="69056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300</a:t>
            </a:r>
          </a:p>
        </p:txBody>
      </p:sp>
      <p:sp>
        <p:nvSpPr>
          <p:cNvPr id="23583" name="Rectangle 30">
            <a:extLst>
              <a:ext uri="{FF2B5EF4-FFF2-40B4-BE49-F238E27FC236}">
                <a16:creationId xmlns:a16="http://schemas.microsoft.com/office/drawing/2014/main" xmlns="" id="{5A7B0A89-B3CE-ED82-0DA3-874134020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1838" y="5283200"/>
            <a:ext cx="6905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400</a:t>
            </a:r>
          </a:p>
        </p:txBody>
      </p:sp>
      <p:sp>
        <p:nvSpPr>
          <p:cNvPr id="23584" name="Rectangle 31">
            <a:extLst>
              <a:ext uri="{FF2B5EF4-FFF2-40B4-BE49-F238E27FC236}">
                <a16:creationId xmlns:a16="http://schemas.microsoft.com/office/drawing/2014/main" xmlns="" id="{6880A047-6737-9847-5318-A9E0D8E72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363" y="5283200"/>
            <a:ext cx="6905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500</a:t>
            </a:r>
          </a:p>
        </p:txBody>
      </p:sp>
      <p:sp>
        <p:nvSpPr>
          <p:cNvPr id="23585" name="Rectangle 32">
            <a:extLst>
              <a:ext uri="{FF2B5EF4-FFF2-40B4-BE49-F238E27FC236}">
                <a16:creationId xmlns:a16="http://schemas.microsoft.com/office/drawing/2014/main" xmlns="" id="{DD6B4FF2-EC88-ADB7-526B-AA6DE8F61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5283200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2" name="Group 33">
            <a:extLst>
              <a:ext uri="{FF2B5EF4-FFF2-40B4-BE49-F238E27FC236}">
                <a16:creationId xmlns:a16="http://schemas.microsoft.com/office/drawing/2014/main" xmlns="" id="{A5C3E0C3-A2DD-8C3C-3DFF-7DE376929E8A}"/>
              </a:ext>
            </a:extLst>
          </p:cNvPr>
          <p:cNvGrpSpPr>
            <a:grpSpLocks/>
          </p:cNvGrpSpPr>
          <p:nvPr/>
        </p:nvGrpSpPr>
        <p:grpSpPr bwMode="auto">
          <a:xfrm>
            <a:off x="5997575" y="1371600"/>
            <a:ext cx="2403475" cy="3292475"/>
            <a:chOff x="2096" y="799"/>
            <a:chExt cx="2092" cy="2321"/>
          </a:xfrm>
        </p:grpSpPr>
        <p:sp>
          <p:nvSpPr>
            <p:cNvPr id="23592" name="Oval 34">
              <a:extLst>
                <a:ext uri="{FF2B5EF4-FFF2-40B4-BE49-F238E27FC236}">
                  <a16:creationId xmlns:a16="http://schemas.microsoft.com/office/drawing/2014/main" xmlns="" id="{0D264D79-8A41-A85E-8C71-75D7615F5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5" y="3036"/>
              <a:ext cx="84" cy="8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3593" name="Oval 35">
              <a:extLst>
                <a:ext uri="{FF2B5EF4-FFF2-40B4-BE49-F238E27FC236}">
                  <a16:creationId xmlns:a16="http://schemas.microsoft.com/office/drawing/2014/main" xmlns="" id="{258AC019-2863-187C-1D51-F921D037B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6" y="2539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3594" name="Oval 36">
              <a:extLst>
                <a:ext uri="{FF2B5EF4-FFF2-40B4-BE49-F238E27FC236}">
                  <a16:creationId xmlns:a16="http://schemas.microsoft.com/office/drawing/2014/main" xmlns="" id="{E06B18EA-FC30-6298-6F30-ECAC4567F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" y="2076"/>
              <a:ext cx="84" cy="8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3595" name="Oval 37">
              <a:extLst>
                <a:ext uri="{FF2B5EF4-FFF2-40B4-BE49-F238E27FC236}">
                  <a16:creationId xmlns:a16="http://schemas.microsoft.com/office/drawing/2014/main" xmlns="" id="{62856BA2-369E-261F-5D07-39DA5BD3C9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566"/>
              <a:ext cx="84" cy="8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3596" name="Oval 38">
              <a:extLst>
                <a:ext uri="{FF2B5EF4-FFF2-40B4-BE49-F238E27FC236}">
                  <a16:creationId xmlns:a16="http://schemas.microsoft.com/office/drawing/2014/main" xmlns="" id="{9E18A5EF-5C45-E824-8B78-5D806E31D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5" y="1070"/>
              <a:ext cx="84" cy="8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3597" name="Text Box 39">
              <a:extLst>
                <a:ext uri="{FF2B5EF4-FFF2-40B4-BE49-F238E27FC236}">
                  <a16:creationId xmlns:a16="http://schemas.microsoft.com/office/drawing/2014/main" xmlns="" id="{19EF3FCD-6E61-CE9B-1CF7-9460AB67D4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6" y="2800"/>
              <a:ext cx="27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J</a:t>
              </a:r>
              <a:endParaRPr lang="en-US" altLang="en-US" sz="2000" i="1">
                <a:latin typeface="Times New Roman" panose="02020603050405020304" pitchFamily="18" charset="0"/>
              </a:endParaRPr>
            </a:p>
          </p:txBody>
        </p:sp>
        <p:sp>
          <p:nvSpPr>
            <p:cNvPr id="23598" name="Text Box 40">
              <a:extLst>
                <a:ext uri="{FF2B5EF4-FFF2-40B4-BE49-F238E27FC236}">
                  <a16:creationId xmlns:a16="http://schemas.microsoft.com/office/drawing/2014/main" xmlns="" id="{A5C560FE-ACCA-04F6-6E3C-2F383A093A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5" y="2312"/>
              <a:ext cx="22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I</a:t>
              </a:r>
              <a:endParaRPr lang="en-US" altLang="en-US" sz="2000" i="1">
                <a:latin typeface="Times New Roman" panose="02020603050405020304" pitchFamily="18" charset="0"/>
              </a:endParaRPr>
            </a:p>
          </p:txBody>
        </p:sp>
        <p:sp>
          <p:nvSpPr>
            <p:cNvPr id="23599" name="Text Box 41">
              <a:extLst>
                <a:ext uri="{FF2B5EF4-FFF2-40B4-BE49-F238E27FC236}">
                  <a16:creationId xmlns:a16="http://schemas.microsoft.com/office/drawing/2014/main" xmlns="" id="{CF43C3FD-1988-0C41-5B5E-B3120D0A07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6" y="1851"/>
              <a:ext cx="32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H</a:t>
              </a:r>
              <a:endParaRPr lang="en-US" altLang="en-US" sz="2000" i="1">
                <a:latin typeface="Times New Roman" panose="02020603050405020304" pitchFamily="18" charset="0"/>
              </a:endParaRPr>
            </a:p>
          </p:txBody>
        </p:sp>
        <p:sp>
          <p:nvSpPr>
            <p:cNvPr id="23600" name="Text Box 42">
              <a:extLst>
                <a:ext uri="{FF2B5EF4-FFF2-40B4-BE49-F238E27FC236}">
                  <a16:creationId xmlns:a16="http://schemas.microsoft.com/office/drawing/2014/main" xmlns="" id="{F66AF677-482E-FE3F-D659-26D79DEF54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4" y="1364"/>
              <a:ext cx="332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G</a:t>
              </a:r>
              <a:endParaRPr lang="en-US" altLang="en-US" sz="2000" i="1">
                <a:latin typeface="Times New Roman" panose="02020603050405020304" pitchFamily="18" charset="0"/>
              </a:endParaRPr>
            </a:p>
          </p:txBody>
        </p:sp>
        <p:sp>
          <p:nvSpPr>
            <p:cNvPr id="23601" name="Text Box 43">
              <a:extLst>
                <a:ext uri="{FF2B5EF4-FFF2-40B4-BE49-F238E27FC236}">
                  <a16:creationId xmlns:a16="http://schemas.microsoft.com/office/drawing/2014/main" xmlns="" id="{D6B47378-F076-6DBB-12E7-C7F7BA204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2" y="799"/>
              <a:ext cx="296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F</a:t>
              </a:r>
              <a:endParaRPr lang="en-US" altLang="en-US" sz="2000" i="1">
                <a:latin typeface="Times New Roman" panose="02020603050405020304" pitchFamily="18" charset="0"/>
              </a:endParaRPr>
            </a:p>
          </p:txBody>
        </p:sp>
      </p:grpSp>
      <p:sp>
        <p:nvSpPr>
          <p:cNvPr id="23587" name="Line 44">
            <a:extLst>
              <a:ext uri="{FF2B5EF4-FFF2-40B4-BE49-F238E27FC236}">
                <a16:creationId xmlns:a16="http://schemas.microsoft.com/office/drawing/2014/main" xmlns="" id="{D980D848-CA27-1852-8C16-14C0681945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9763" y="1468438"/>
            <a:ext cx="0" cy="386080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88" name="Rectangle 45">
            <a:extLst>
              <a:ext uri="{FF2B5EF4-FFF2-40B4-BE49-F238E27FC236}">
                <a16:creationId xmlns:a16="http://schemas.microsoft.com/office/drawing/2014/main" xmlns="" id="{683C3020-128D-B6B1-FBC4-5DA4D9D86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8638" y="5283200"/>
            <a:ext cx="6905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600</a:t>
            </a:r>
          </a:p>
        </p:txBody>
      </p:sp>
      <p:grpSp>
        <p:nvGrpSpPr>
          <p:cNvPr id="3" name="Group 46">
            <a:extLst>
              <a:ext uri="{FF2B5EF4-FFF2-40B4-BE49-F238E27FC236}">
                <a16:creationId xmlns:a16="http://schemas.microsoft.com/office/drawing/2014/main" xmlns="" id="{BC974127-EAE3-9D26-0DDE-9C2001F7FB63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971800"/>
            <a:ext cx="3021013" cy="2101850"/>
            <a:chOff x="3792" y="1872"/>
            <a:chExt cx="1903" cy="1324"/>
          </a:xfrm>
        </p:grpSpPr>
        <p:sp>
          <p:nvSpPr>
            <p:cNvPr id="23590" name="AutoShape 47">
              <a:extLst>
                <a:ext uri="{FF2B5EF4-FFF2-40B4-BE49-F238E27FC236}">
                  <a16:creationId xmlns:a16="http://schemas.microsoft.com/office/drawing/2014/main" xmlns="" id="{B081D451-8739-D4E9-E9C6-FD47CC2AC1D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990260">
              <a:off x="3744" y="1920"/>
              <a:ext cx="480" cy="384"/>
            </a:xfrm>
            <a:prstGeom prst="left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3591" name="Text Box 48">
              <a:extLst>
                <a:ext uri="{FF2B5EF4-FFF2-40B4-BE49-F238E27FC236}">
                  <a16:creationId xmlns:a16="http://schemas.microsoft.com/office/drawing/2014/main" xmlns="" id="{EC7B226B-0E98-4165-D3F1-FB5E2E649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4" y="2448"/>
              <a:ext cx="1421" cy="748"/>
            </a:xfrm>
            <a:prstGeom prst="rect">
              <a:avLst/>
            </a:prstGeom>
            <a:solidFill>
              <a:srgbClr val="F0E4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Change in Price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Movement along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The Supply</a:t>
              </a:r>
              <a:endParaRPr lang="en-CA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5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0665EAA1-4AFF-C9D8-D00B-F9DC053D2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3D2A967-C670-45F6-A8BA-81A91CC7806C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</a:t>
            </a:fld>
            <a:endParaRPr lang="en-US" altLang="en-US" sz="1000"/>
          </a:p>
        </p:txBody>
      </p:sp>
      <p:sp>
        <p:nvSpPr>
          <p:cNvPr id="361474" name="Rectangle 2">
            <a:extLst>
              <a:ext uri="{FF2B5EF4-FFF2-40B4-BE49-F238E27FC236}">
                <a16:creationId xmlns:a16="http://schemas.microsoft.com/office/drawing/2014/main" xmlns="" id="{DB25C856-191F-A9D8-06E0-7EF5AABECC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22288" y="304800"/>
            <a:ext cx="8088312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u="sng" dirty="0"/>
              <a:t>2.1 Demand &amp; Supply in Perfect Competition</a:t>
            </a:r>
          </a:p>
        </p:txBody>
      </p:sp>
      <p:sp>
        <p:nvSpPr>
          <p:cNvPr id="361475" name="Rectangle 3">
            <a:extLst>
              <a:ext uri="{FF2B5EF4-FFF2-40B4-BE49-F238E27FC236}">
                <a16:creationId xmlns:a16="http://schemas.microsoft.com/office/drawing/2014/main" xmlns="" id="{BA124ADA-AE71-4A6D-630A-6EF183DECF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7163" y="1981200"/>
            <a:ext cx="8818562" cy="32781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3200" dirty="0"/>
              <a:t>Assumptions: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800" dirty="0"/>
              <a:t> a large number of buyers and sellers of a good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800" dirty="0"/>
              <a:t> everyone has full information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800" dirty="0"/>
              <a:t> no one buyer or seller has any market power; individuals are “price-takers”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3200" dirty="0"/>
              <a:t>Demand and Supply are simplest in a PC (perfect competition) market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3200" dirty="0"/>
              <a:t>Different supply and demand curves exists for </a:t>
            </a:r>
            <a:r>
              <a:rPr lang="en-US" altLang="en-US" sz="3200" i="1" u="sng" dirty="0"/>
              <a:t>every</a:t>
            </a:r>
            <a:r>
              <a:rPr lang="en-US" altLang="en-US" sz="3200" u="sng" dirty="0"/>
              <a:t> </a:t>
            </a:r>
            <a:r>
              <a:rPr lang="en-US" altLang="en-US" sz="3200" i="1" u="sng" dirty="0"/>
              <a:t>good</a:t>
            </a:r>
            <a:r>
              <a:rPr lang="en-US" altLang="en-US" sz="3200" u="sng" dirty="0"/>
              <a:t> </a:t>
            </a:r>
            <a:r>
              <a:rPr lang="en-US" altLang="en-US" sz="3200" dirty="0"/>
              <a:t>in </a:t>
            </a:r>
            <a:r>
              <a:rPr lang="en-US" altLang="en-US" sz="3200" i="1" u="sng" dirty="0"/>
              <a:t>every</a:t>
            </a:r>
            <a:r>
              <a:rPr lang="en-US" altLang="en-US" sz="3200" u="sng" dirty="0"/>
              <a:t> </a:t>
            </a:r>
            <a:r>
              <a:rPr lang="en-US" altLang="en-US" sz="3200" i="1" u="sng" dirty="0"/>
              <a:t>location</a:t>
            </a:r>
            <a:r>
              <a:rPr lang="en-US" altLang="en-US" sz="3200" u="sng" dirty="0"/>
              <a:t> </a:t>
            </a:r>
            <a:r>
              <a:rPr lang="en-US" altLang="en-US" sz="3200" dirty="0"/>
              <a:t>at </a:t>
            </a:r>
            <a:r>
              <a:rPr lang="en-US" altLang="en-US" sz="3200" i="1" u="sng" dirty="0"/>
              <a:t>one</a:t>
            </a:r>
            <a:r>
              <a:rPr lang="en-US" altLang="en-US" sz="3200" u="sng" dirty="0"/>
              <a:t> </a:t>
            </a:r>
            <a:r>
              <a:rPr lang="en-US" altLang="en-US" sz="3200" i="1" u="sng" dirty="0"/>
              <a:t>time</a:t>
            </a:r>
            <a:endParaRPr lang="en-US" altLang="en-US" sz="3200" u="sng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en-US" altLang="en-US" sz="4400" u="sng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5" grpId="0" build="p" bldLvl="3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2756FE0A-08F1-8FF4-7F97-56D9BBF23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EBB1B01-2D48-4E86-BEF7-92CC444D45AA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20</a:t>
            </a:fld>
            <a:endParaRPr lang="en-US" altLang="en-US" sz="1000"/>
          </a:p>
        </p:txBody>
      </p:sp>
      <p:sp>
        <p:nvSpPr>
          <p:cNvPr id="378882" name="Rectangle 2">
            <a:extLst>
              <a:ext uri="{FF2B5EF4-FFF2-40B4-BE49-F238E27FC236}">
                <a16:creationId xmlns:a16="http://schemas.microsoft.com/office/drawing/2014/main" xmlns="" id="{76DD66E7-CA83-0DC3-1E21-0060EEB21B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77825"/>
            <a:ext cx="9144000" cy="10699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u="sng" dirty="0"/>
              <a:t>Change B: Shifts in Supply</a:t>
            </a:r>
          </a:p>
        </p:txBody>
      </p:sp>
      <p:sp>
        <p:nvSpPr>
          <p:cNvPr id="378883" name="Rectangle 3">
            <a:extLst>
              <a:ext uri="{FF2B5EF4-FFF2-40B4-BE49-F238E27FC236}">
                <a16:creationId xmlns:a16="http://schemas.microsoft.com/office/drawing/2014/main" xmlns="" id="{79578AD3-3147-1900-08FB-C5E4672164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195513"/>
            <a:ext cx="9144000" cy="4500562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4000" dirty="0"/>
              <a:t>A change in </a:t>
            </a:r>
            <a:br>
              <a:rPr lang="en-US" altLang="en-US" sz="4000" dirty="0"/>
            </a:br>
            <a:r>
              <a:rPr lang="en-US" altLang="en-US" sz="4000" b="1" i="1" dirty="0"/>
              <a:t>non-price determinants </a:t>
            </a:r>
            <a:br>
              <a:rPr lang="en-US" altLang="en-US" sz="4000" b="1" i="1" dirty="0"/>
            </a:br>
            <a:r>
              <a:rPr lang="en-US" altLang="en-US" sz="4000" dirty="0"/>
              <a:t>of supply 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US" altLang="en-US" sz="1600" dirty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4000" dirty="0"/>
              <a:t>Causes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US" altLang="en-US" sz="1600" dirty="0"/>
          </a:p>
          <a:p>
            <a:pPr lvl="1" algn="ctr" eaLnBrk="1" hangingPunct="1">
              <a:buFontTx/>
              <a:buNone/>
              <a:defRPr/>
            </a:pPr>
            <a:r>
              <a:rPr lang="en-US" altLang="en-US" sz="4000" dirty="0"/>
              <a:t>A </a:t>
            </a:r>
            <a:r>
              <a:rPr lang="en-US" altLang="en-US" sz="4000" i="1" dirty="0">
                <a:solidFill>
                  <a:srgbClr val="FF0000"/>
                </a:solidFill>
              </a:rPr>
              <a:t>shift in supply</a:t>
            </a:r>
            <a:endParaRPr lang="en-US" altLang="en-US" sz="4000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3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Number Placeholder 4">
            <a:extLst>
              <a:ext uri="{FF2B5EF4-FFF2-40B4-BE49-F238E27FC236}">
                <a16:creationId xmlns:a16="http://schemas.microsoft.com/office/drawing/2014/main" xmlns="" id="{025F8961-7F4C-880A-978A-5A03E21D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54AC2E55-8A76-4653-A916-5DEBBCCDD5AD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21</a:t>
            </a:fld>
            <a:endParaRPr lang="en-US" altLang="en-US" sz="1000"/>
          </a:p>
        </p:txBody>
      </p:sp>
      <p:grpSp>
        <p:nvGrpSpPr>
          <p:cNvPr id="25603" name="Group 2">
            <a:extLst>
              <a:ext uri="{FF2B5EF4-FFF2-40B4-BE49-F238E27FC236}">
                <a16:creationId xmlns:a16="http://schemas.microsoft.com/office/drawing/2014/main" xmlns="" id="{CE307B3C-70F9-E69A-D810-997D9949AEB0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514600"/>
            <a:ext cx="3008313" cy="2311400"/>
            <a:chOff x="1781" y="1378"/>
            <a:chExt cx="1906" cy="1434"/>
          </a:xfrm>
        </p:grpSpPr>
        <p:sp>
          <p:nvSpPr>
            <p:cNvPr id="25661" name="Line 3">
              <a:extLst>
                <a:ext uri="{FF2B5EF4-FFF2-40B4-BE49-F238E27FC236}">
                  <a16:creationId xmlns:a16="http://schemas.microsoft.com/office/drawing/2014/main" xmlns="" id="{DAD8A6FC-1E65-A832-6880-2B304E6C5D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81" y="1588"/>
              <a:ext cx="1669" cy="1224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25662" name="Text Box 4">
              <a:extLst>
                <a:ext uri="{FF2B5EF4-FFF2-40B4-BE49-F238E27FC236}">
                  <a16:creationId xmlns:a16="http://schemas.microsoft.com/office/drawing/2014/main" xmlns="" id="{0885417A-4958-A206-E2F4-B198DF308E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4" y="1378"/>
              <a:ext cx="28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S</a:t>
              </a:r>
              <a:r>
                <a:rPr lang="en-US" altLang="en-US" sz="2000" i="1" baseline="-25000">
                  <a:latin typeface="Arial" panose="020B0604020202020204" pitchFamily="34" charset="0"/>
                </a:rPr>
                <a:t>1</a:t>
              </a:r>
              <a:endParaRPr lang="en-US" altLang="en-US" sz="2000" i="1"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5">
            <a:extLst>
              <a:ext uri="{FF2B5EF4-FFF2-40B4-BE49-F238E27FC236}">
                <a16:creationId xmlns:a16="http://schemas.microsoft.com/office/drawing/2014/main" xmlns="" id="{EE3DDB03-B164-840B-0A72-5A74D7941B94}"/>
              </a:ext>
            </a:extLst>
          </p:cNvPr>
          <p:cNvGrpSpPr>
            <a:grpSpLocks/>
          </p:cNvGrpSpPr>
          <p:nvPr/>
        </p:nvGrpSpPr>
        <p:grpSpPr bwMode="auto">
          <a:xfrm>
            <a:off x="1690688" y="2489200"/>
            <a:ext cx="2527300" cy="2154238"/>
            <a:chOff x="1449" y="1376"/>
            <a:chExt cx="1592" cy="1357"/>
          </a:xfrm>
        </p:grpSpPr>
        <p:sp>
          <p:nvSpPr>
            <p:cNvPr id="25658" name="Line 6">
              <a:extLst>
                <a:ext uri="{FF2B5EF4-FFF2-40B4-BE49-F238E27FC236}">
                  <a16:creationId xmlns:a16="http://schemas.microsoft.com/office/drawing/2014/main" xmlns="" id="{FF628FE0-70CF-3C73-3F46-9711A1A9EF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9" y="1588"/>
              <a:ext cx="1368" cy="1003"/>
            </a:xfrm>
            <a:prstGeom prst="line">
              <a:avLst/>
            </a:prstGeom>
            <a:noFill/>
            <a:ln w="5715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25659" name="Text Box 7">
              <a:extLst>
                <a:ext uri="{FF2B5EF4-FFF2-40B4-BE49-F238E27FC236}">
                  <a16:creationId xmlns:a16="http://schemas.microsoft.com/office/drawing/2014/main" xmlns="" id="{015BABCF-5B2C-F318-76CD-5180CDF1BA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0" y="1376"/>
              <a:ext cx="28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S</a:t>
              </a:r>
              <a:r>
                <a:rPr lang="en-US" altLang="en-US" sz="2000" i="1" baseline="-25000">
                  <a:latin typeface="Arial" panose="020B0604020202020204" pitchFamily="34" charset="0"/>
                </a:rPr>
                <a:t>2</a:t>
              </a:r>
              <a:endParaRPr lang="en-US" altLang="en-US" sz="2000" i="1">
                <a:latin typeface="Arial" panose="020B0604020202020204" pitchFamily="34" charset="0"/>
              </a:endParaRPr>
            </a:p>
          </p:txBody>
        </p:sp>
        <p:sp>
          <p:nvSpPr>
            <p:cNvPr id="25660" name="AutoShape 8">
              <a:extLst>
                <a:ext uri="{FF2B5EF4-FFF2-40B4-BE49-F238E27FC236}">
                  <a16:creationId xmlns:a16="http://schemas.microsoft.com/office/drawing/2014/main" xmlns="" id="{5A72086F-084B-ECC6-D7AF-5743A95417D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35" y="2522"/>
              <a:ext cx="344" cy="211"/>
            </a:xfrm>
            <a:prstGeom prst="rightArrow">
              <a:avLst>
                <a:gd name="adj1" fmla="val 49759"/>
                <a:gd name="adj2" fmla="val 72512"/>
              </a:avLst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  <p:grpSp>
        <p:nvGrpSpPr>
          <p:cNvPr id="25605" name="Group 9">
            <a:extLst>
              <a:ext uri="{FF2B5EF4-FFF2-40B4-BE49-F238E27FC236}">
                <a16:creationId xmlns:a16="http://schemas.microsoft.com/office/drawing/2014/main" xmlns="" id="{4EE9A1A8-AC22-8C47-2854-F0A43D910285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743200"/>
            <a:ext cx="3078163" cy="3019425"/>
            <a:chOff x="1267" y="1553"/>
            <a:chExt cx="1939" cy="1902"/>
          </a:xfrm>
        </p:grpSpPr>
        <p:sp>
          <p:nvSpPr>
            <p:cNvPr id="25650" name="Oval 10">
              <a:extLst>
                <a:ext uri="{FF2B5EF4-FFF2-40B4-BE49-F238E27FC236}">
                  <a16:creationId xmlns:a16="http://schemas.microsoft.com/office/drawing/2014/main" xmlns="" id="{8C997F39-2766-5303-61D3-9B6B297E0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8" y="2216"/>
              <a:ext cx="67" cy="67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5651" name="Line 11">
              <a:extLst>
                <a:ext uri="{FF2B5EF4-FFF2-40B4-BE49-F238E27FC236}">
                  <a16:creationId xmlns:a16="http://schemas.microsoft.com/office/drawing/2014/main" xmlns="" id="{4630EA90-A87F-FCE4-2F02-34898D1998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7" y="2278"/>
              <a:ext cx="0" cy="11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25652" name="Line 12">
              <a:extLst>
                <a:ext uri="{FF2B5EF4-FFF2-40B4-BE49-F238E27FC236}">
                  <a16:creationId xmlns:a16="http://schemas.microsoft.com/office/drawing/2014/main" xmlns="" id="{C0BC98DA-B8DF-47FF-4B56-728BA447AB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9" y="2255"/>
              <a:ext cx="1245" cy="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25653" name="Line 13">
              <a:extLst>
                <a:ext uri="{FF2B5EF4-FFF2-40B4-BE49-F238E27FC236}">
                  <a16:creationId xmlns:a16="http://schemas.microsoft.com/office/drawing/2014/main" xmlns="" id="{189E515E-A11B-9973-7624-7DB64E0D00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7" y="1878"/>
              <a:ext cx="178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25654" name="Line 14">
              <a:extLst>
                <a:ext uri="{FF2B5EF4-FFF2-40B4-BE49-F238E27FC236}">
                  <a16:creationId xmlns:a16="http://schemas.microsoft.com/office/drawing/2014/main" xmlns="" id="{4AD0CA70-1F47-7204-99DD-2877870D2B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6" y="1833"/>
              <a:ext cx="0" cy="16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25655" name="Text Box 15">
              <a:extLst>
                <a:ext uri="{FF2B5EF4-FFF2-40B4-BE49-F238E27FC236}">
                  <a16:creationId xmlns:a16="http://schemas.microsoft.com/office/drawing/2014/main" xmlns="" id="{99405E5A-03A8-E155-C5C3-46C0350310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65" y="155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25656" name="Text Box 16">
              <a:extLst>
                <a:ext uri="{FF2B5EF4-FFF2-40B4-BE49-F238E27FC236}">
                  <a16:creationId xmlns:a16="http://schemas.microsoft.com/office/drawing/2014/main" xmlns="" id="{DD4AC65D-FE15-DEF9-1107-7FDAF05359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6" y="1908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25657" name="Oval 17">
              <a:extLst>
                <a:ext uri="{FF2B5EF4-FFF2-40B4-BE49-F238E27FC236}">
                  <a16:creationId xmlns:a16="http://schemas.microsoft.com/office/drawing/2014/main" xmlns="" id="{2C43CD49-1F40-B9BE-F38B-AEBD53600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8" y="1827"/>
              <a:ext cx="67" cy="67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  <p:sp>
        <p:nvSpPr>
          <p:cNvPr id="377874" name="Rectangle 18">
            <a:extLst>
              <a:ext uri="{FF2B5EF4-FFF2-40B4-BE49-F238E27FC236}">
                <a16:creationId xmlns:a16="http://schemas.microsoft.com/office/drawing/2014/main" xmlns="" id="{6351AE5E-408E-E977-453A-EDD054D816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458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A Shift in the Supply Curve</a:t>
            </a:r>
          </a:p>
        </p:txBody>
      </p:sp>
      <p:sp>
        <p:nvSpPr>
          <p:cNvPr id="25607" name="Line 19">
            <a:extLst>
              <a:ext uri="{FF2B5EF4-FFF2-40B4-BE49-F238E27FC236}">
                <a16:creationId xmlns:a16="http://schemas.microsoft.com/office/drawing/2014/main" xmlns="" id="{B4FC7704-86FC-CA64-9B77-EF626D039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1925" y="5794375"/>
            <a:ext cx="51958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5608" name="Line 20">
            <a:extLst>
              <a:ext uri="{FF2B5EF4-FFF2-40B4-BE49-F238E27FC236}">
                <a16:creationId xmlns:a16="http://schemas.microsoft.com/office/drawing/2014/main" xmlns="" id="{A4C2C190-AB8A-AC39-844F-771F468807C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6050" y="2187575"/>
            <a:ext cx="0" cy="36115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5609" name="Rectangle 21">
            <a:extLst>
              <a:ext uri="{FF2B5EF4-FFF2-40B4-BE49-F238E27FC236}">
                <a16:creationId xmlns:a16="http://schemas.microsoft.com/office/drawing/2014/main" xmlns="" id="{1B7C1D22-20E8-D48C-ECFF-15BB9C58C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0147" y="6138863"/>
            <a:ext cx="1984519" cy="3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</a:rPr>
              <a:t>Quantity of </a:t>
            </a:r>
            <a:r>
              <a:rPr lang="en-US" altLang="en-US" sz="1400" dirty="0" smtClean="0">
                <a:latin typeface="Arial" panose="020B0604020202020204" pitchFamily="34" charset="0"/>
              </a:rPr>
              <a:t>Downloads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25610" name="Rectangle 22">
            <a:extLst>
              <a:ext uri="{FF2B5EF4-FFF2-40B4-BE49-F238E27FC236}">
                <a16:creationId xmlns:a16="http://schemas.microsoft.com/office/drawing/2014/main" xmlns="" id="{8F412424-EFEA-F0A2-C9D3-1689893DF06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468576" y="3801242"/>
            <a:ext cx="251671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Price of </a:t>
            </a:r>
            <a:r>
              <a:rPr lang="en-US" altLang="en-US" sz="1800" dirty="0" smtClean="0">
                <a:latin typeface="Arial" panose="020B0604020202020204" pitchFamily="34" charset="0"/>
              </a:rPr>
              <a:t>Downloads</a:t>
            </a:r>
            <a:r>
              <a:rPr lang="en-US" altLang="en-US" sz="1800" dirty="0" smtClean="0">
                <a:latin typeface="Arial" panose="020B0604020202020204" pitchFamily="34" charset="0"/>
              </a:rPr>
              <a:t> </a:t>
            </a:r>
            <a:r>
              <a:rPr lang="en-US" altLang="en-US" sz="1800" dirty="0">
                <a:latin typeface="Arial" panose="020B0604020202020204" pitchFamily="34" charset="0"/>
              </a:rPr>
              <a:t>($)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25611" name="Rectangle 23">
            <a:extLst>
              <a:ext uri="{FF2B5EF4-FFF2-40B4-BE49-F238E27FC236}">
                <a16:creationId xmlns:a16="http://schemas.microsoft.com/office/drawing/2014/main" xmlns="" id="{D09B41BF-67AE-5945-BAB0-8F6176C4B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4948238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5612" name="Rectangle 24">
            <a:extLst>
              <a:ext uri="{FF2B5EF4-FFF2-40B4-BE49-F238E27FC236}">
                <a16:creationId xmlns:a16="http://schemas.microsoft.com/office/drawing/2014/main" xmlns="" id="{485E0882-8A35-616A-2D34-51070EF96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4306888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5613" name="Rectangle 25">
            <a:extLst>
              <a:ext uri="{FF2B5EF4-FFF2-40B4-BE49-F238E27FC236}">
                <a16:creationId xmlns:a16="http://schemas.microsoft.com/office/drawing/2014/main" xmlns="" id="{D1C1697E-7F2B-8E97-734D-62913123E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3648075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5614" name="Rectangle 26">
            <a:extLst>
              <a:ext uri="{FF2B5EF4-FFF2-40B4-BE49-F238E27FC236}">
                <a16:creationId xmlns:a16="http://schemas.microsoft.com/office/drawing/2014/main" xmlns="" id="{5D9F1C37-002B-8A51-F464-60258FE7B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2989263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5615" name="Rectangle 27">
            <a:extLst>
              <a:ext uri="{FF2B5EF4-FFF2-40B4-BE49-F238E27FC236}">
                <a16:creationId xmlns:a16="http://schemas.microsoft.com/office/drawing/2014/main" xmlns="" id="{374A9231-DC60-CE7D-7327-C66ADA80B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2300288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5616" name="Rectangle 28">
            <a:extLst>
              <a:ext uri="{FF2B5EF4-FFF2-40B4-BE49-F238E27FC236}">
                <a16:creationId xmlns:a16="http://schemas.microsoft.com/office/drawing/2014/main" xmlns="" id="{CCA6A6B2-1EA4-8FFF-4222-EAB35582B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5768975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25617" name="Rectangle 29">
            <a:extLst>
              <a:ext uri="{FF2B5EF4-FFF2-40B4-BE49-F238E27FC236}">
                <a16:creationId xmlns:a16="http://schemas.microsoft.com/office/drawing/2014/main" xmlns="" id="{0740C931-8C53-DAF1-91C2-ADF8796F0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4763" y="5767388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40</a:t>
            </a:r>
          </a:p>
        </p:txBody>
      </p:sp>
      <p:sp>
        <p:nvSpPr>
          <p:cNvPr id="25618" name="Rectangle 30">
            <a:extLst>
              <a:ext uri="{FF2B5EF4-FFF2-40B4-BE49-F238E27FC236}">
                <a16:creationId xmlns:a16="http://schemas.microsoft.com/office/drawing/2014/main" xmlns="" id="{1029BECB-66B4-3E46-5098-A7CCAC2E9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5768975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60</a:t>
            </a:r>
          </a:p>
        </p:txBody>
      </p:sp>
      <p:sp>
        <p:nvSpPr>
          <p:cNvPr id="25619" name="Rectangle 31">
            <a:extLst>
              <a:ext uri="{FF2B5EF4-FFF2-40B4-BE49-F238E27FC236}">
                <a16:creationId xmlns:a16="http://schemas.microsoft.com/office/drawing/2014/main" xmlns="" id="{B4B2550B-DA1B-57A0-BFF5-D7FA389FF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1438" y="5768975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80</a:t>
            </a:r>
          </a:p>
        </p:txBody>
      </p:sp>
      <p:sp>
        <p:nvSpPr>
          <p:cNvPr id="25620" name="Rectangle 32">
            <a:extLst>
              <a:ext uri="{FF2B5EF4-FFF2-40B4-BE49-F238E27FC236}">
                <a16:creationId xmlns:a16="http://schemas.microsoft.com/office/drawing/2014/main" xmlns="" id="{93CC7F24-339E-7CCD-6944-C3CEF8455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768975"/>
            <a:ext cx="69056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25621" name="Rectangle 33">
            <a:extLst>
              <a:ext uri="{FF2B5EF4-FFF2-40B4-BE49-F238E27FC236}">
                <a16:creationId xmlns:a16="http://schemas.microsoft.com/office/drawing/2014/main" xmlns="" id="{2A4C1D70-24E5-5136-1A35-AF0DE8D66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400" y="5768975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5622" name="Rectangle 34">
            <a:extLst>
              <a:ext uri="{FF2B5EF4-FFF2-40B4-BE49-F238E27FC236}">
                <a16:creationId xmlns:a16="http://schemas.microsoft.com/office/drawing/2014/main" xmlns="" id="{2F314E4E-E4A4-A5E8-4349-9DAD50A3C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5975" y="5768975"/>
            <a:ext cx="69056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140</a:t>
            </a:r>
          </a:p>
        </p:txBody>
      </p:sp>
      <p:sp>
        <p:nvSpPr>
          <p:cNvPr id="25623" name="Rectangle 35">
            <a:extLst>
              <a:ext uri="{FF2B5EF4-FFF2-40B4-BE49-F238E27FC236}">
                <a16:creationId xmlns:a16="http://schemas.microsoft.com/office/drawing/2014/main" xmlns="" id="{CF054C3F-D1B5-DA55-60F6-4C52D5895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25" y="5768975"/>
            <a:ext cx="69056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120</a:t>
            </a:r>
          </a:p>
        </p:txBody>
      </p:sp>
      <p:sp>
        <p:nvSpPr>
          <p:cNvPr id="377892" name="Text Box 36">
            <a:extLst>
              <a:ext uri="{FF2B5EF4-FFF2-40B4-BE49-F238E27FC236}">
                <a16:creationId xmlns:a16="http://schemas.microsoft.com/office/drawing/2014/main" xmlns="" id="{6D055848-4CA2-56A0-4079-3F4ECA123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1127125"/>
            <a:ext cx="6581775" cy="1323975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When supply decreases the quantity supplied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will be less at each price: </a:t>
            </a:r>
            <a:br>
              <a:rPr lang="en-US" altLang="en-US" sz="2000" dirty="0">
                <a:latin typeface="Arial" panose="020B0604020202020204" pitchFamily="34" charset="0"/>
              </a:rPr>
            </a:br>
            <a:r>
              <a:rPr lang="en-US" altLang="en-US" sz="2000" dirty="0" err="1">
                <a:latin typeface="Arial" panose="020B0604020202020204" pitchFamily="34" charset="0"/>
              </a:rPr>
              <a:t>ie</a:t>
            </a:r>
            <a:r>
              <a:rPr lang="en-US" altLang="en-US" sz="2000" dirty="0">
                <a:latin typeface="Arial" panose="020B0604020202020204" pitchFamily="34" charset="0"/>
              </a:rPr>
              <a:t>: </a:t>
            </a:r>
            <a:r>
              <a:rPr lang="en-US" altLang="en-US" sz="2000" dirty="0" smtClean="0">
                <a:latin typeface="Arial" panose="020B0604020202020204" pitchFamily="34" charset="0"/>
              </a:rPr>
              <a:t>Developers </a:t>
            </a:r>
            <a:r>
              <a:rPr lang="en-US" altLang="en-US" sz="2000" dirty="0">
                <a:latin typeface="Arial" panose="020B0604020202020204" pitchFamily="34" charset="0"/>
              </a:rPr>
              <a:t>form a union and successfully negotiate higher </a:t>
            </a:r>
            <a:r>
              <a:rPr lang="en-US" altLang="en-US" sz="2000" dirty="0" smtClean="0">
                <a:latin typeface="Arial" panose="020B0604020202020204" pitchFamily="34" charset="0"/>
              </a:rPr>
              <a:t>wages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grpSp>
        <p:nvGrpSpPr>
          <p:cNvPr id="5" name="Group 37">
            <a:extLst>
              <a:ext uri="{FF2B5EF4-FFF2-40B4-BE49-F238E27FC236}">
                <a16:creationId xmlns:a16="http://schemas.microsoft.com/office/drawing/2014/main" xmlns="" id="{6BEBC11B-11BE-3C80-CA70-974905184933}"/>
              </a:ext>
            </a:extLst>
          </p:cNvPr>
          <p:cNvGrpSpPr>
            <a:grpSpLocks/>
          </p:cNvGrpSpPr>
          <p:nvPr/>
        </p:nvGrpSpPr>
        <p:grpSpPr bwMode="auto">
          <a:xfrm>
            <a:off x="2279650" y="2770188"/>
            <a:ext cx="1890713" cy="3030537"/>
            <a:chOff x="1820" y="1553"/>
            <a:chExt cx="1191" cy="1909"/>
          </a:xfrm>
        </p:grpSpPr>
        <p:sp>
          <p:nvSpPr>
            <p:cNvPr id="25642" name="Line 38">
              <a:extLst>
                <a:ext uri="{FF2B5EF4-FFF2-40B4-BE49-F238E27FC236}">
                  <a16:creationId xmlns:a16="http://schemas.microsoft.com/office/drawing/2014/main" xmlns="" id="{8DC4ED7B-A921-A28C-797F-6D64D73D6C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1" y="2278"/>
              <a:ext cx="0" cy="11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25643" name="Oval 39">
              <a:extLst>
                <a:ext uri="{FF2B5EF4-FFF2-40B4-BE49-F238E27FC236}">
                  <a16:creationId xmlns:a16="http://schemas.microsoft.com/office/drawing/2014/main" xmlns="" id="{02E759DC-1FA4-4107-F68A-4E6E38EF2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" y="2216"/>
              <a:ext cx="67" cy="67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5644" name="Line 40">
              <a:extLst>
                <a:ext uri="{FF2B5EF4-FFF2-40B4-BE49-F238E27FC236}">
                  <a16:creationId xmlns:a16="http://schemas.microsoft.com/office/drawing/2014/main" xmlns="" id="{6893EB6B-967D-9EBF-87D9-8E5ECEAB64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0" y="1863"/>
              <a:ext cx="0" cy="15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25645" name="Text Box 41">
              <a:extLst>
                <a:ext uri="{FF2B5EF4-FFF2-40B4-BE49-F238E27FC236}">
                  <a16:creationId xmlns:a16="http://schemas.microsoft.com/office/drawing/2014/main" xmlns="" id="{C60EDC3B-3C01-CF6D-FB36-2C2CEB544A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9" y="155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25646" name="Text Box 42">
              <a:extLst>
                <a:ext uri="{FF2B5EF4-FFF2-40B4-BE49-F238E27FC236}">
                  <a16:creationId xmlns:a16="http://schemas.microsoft.com/office/drawing/2014/main" xmlns="" id="{5E2E2816-0E22-E212-04CA-8E63A6D66B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" y="19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d</a:t>
              </a:r>
            </a:p>
          </p:txBody>
        </p:sp>
        <p:sp>
          <p:nvSpPr>
            <p:cNvPr id="25647" name="Line 43">
              <a:extLst>
                <a:ext uri="{FF2B5EF4-FFF2-40B4-BE49-F238E27FC236}">
                  <a16:creationId xmlns:a16="http://schemas.microsoft.com/office/drawing/2014/main" xmlns="" id="{F738E234-BBD2-4064-401F-62BE45514E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00" y="1811"/>
              <a:ext cx="411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5648" name="Line 44">
              <a:extLst>
                <a:ext uri="{FF2B5EF4-FFF2-40B4-BE49-F238E27FC236}">
                  <a16:creationId xmlns:a16="http://schemas.microsoft.com/office/drawing/2014/main" xmlns="" id="{6AD6ACC4-9F28-77D6-DF97-6E1667DF2D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45" y="2211"/>
              <a:ext cx="444" cy="11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5649" name="Oval 45">
              <a:extLst>
                <a:ext uri="{FF2B5EF4-FFF2-40B4-BE49-F238E27FC236}">
                  <a16:creationId xmlns:a16="http://schemas.microsoft.com/office/drawing/2014/main" xmlns="" id="{B7872816-C9BB-765F-5360-B4BADDE8A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6" y="1827"/>
              <a:ext cx="67" cy="67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  <p:grpSp>
        <p:nvGrpSpPr>
          <p:cNvPr id="6" name="Group 46">
            <a:extLst>
              <a:ext uri="{FF2B5EF4-FFF2-40B4-BE49-F238E27FC236}">
                <a16:creationId xmlns:a16="http://schemas.microsoft.com/office/drawing/2014/main" xmlns="" id="{331CDAE8-1AAC-3118-100F-1E8FED5E0C32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2438400"/>
            <a:ext cx="2952750" cy="2214563"/>
            <a:chOff x="2496" y="1461"/>
            <a:chExt cx="1860" cy="1395"/>
          </a:xfrm>
        </p:grpSpPr>
        <p:sp>
          <p:nvSpPr>
            <p:cNvPr id="25640" name="Line 47">
              <a:extLst>
                <a:ext uri="{FF2B5EF4-FFF2-40B4-BE49-F238E27FC236}">
                  <a16:creationId xmlns:a16="http://schemas.microsoft.com/office/drawing/2014/main" xmlns="" id="{5ECB3816-E09F-9156-8E6F-29C4DFA8BF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1632"/>
              <a:ext cx="1669" cy="1224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25641" name="Text Box 48">
              <a:extLst>
                <a:ext uri="{FF2B5EF4-FFF2-40B4-BE49-F238E27FC236}">
                  <a16:creationId xmlns:a16="http://schemas.microsoft.com/office/drawing/2014/main" xmlns="" id="{C36412D8-BF3A-F565-2DFD-2D9D520F68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5" y="1461"/>
              <a:ext cx="28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S</a:t>
              </a:r>
              <a:r>
                <a:rPr lang="en-US" altLang="en-US" sz="2000" i="1" baseline="-25000">
                  <a:latin typeface="Arial" panose="020B0604020202020204" pitchFamily="34" charset="0"/>
                </a:rPr>
                <a:t>2</a:t>
              </a:r>
              <a:endParaRPr lang="en-US" altLang="en-US" sz="2000" i="1">
                <a:latin typeface="Arial" panose="020B0604020202020204" pitchFamily="34" charset="0"/>
              </a:endParaRPr>
            </a:p>
          </p:txBody>
        </p:sp>
      </p:grpSp>
      <p:sp>
        <p:nvSpPr>
          <p:cNvPr id="377905" name="Text Box 49">
            <a:extLst>
              <a:ext uri="{FF2B5EF4-FFF2-40B4-BE49-F238E27FC236}">
                <a16:creationId xmlns:a16="http://schemas.microsoft.com/office/drawing/2014/main" xmlns="" id="{D2F462B5-F66A-5675-ECF2-5D381977C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84488"/>
            <a:ext cx="2895600" cy="2246769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When supply increases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the quantity supplied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will be greater at each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price: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err="1">
                <a:latin typeface="Arial" panose="020B0604020202020204" pitchFamily="34" charset="0"/>
              </a:rPr>
              <a:t>ie</a:t>
            </a:r>
            <a:r>
              <a:rPr lang="en-US" altLang="en-US" sz="2000" dirty="0">
                <a:latin typeface="Arial" panose="020B0604020202020204" pitchFamily="34" charset="0"/>
              </a:rPr>
              <a:t>: Producers develop a cheaper way to </a:t>
            </a:r>
            <a:r>
              <a:rPr lang="en-US" altLang="en-US" sz="2000" dirty="0" smtClean="0">
                <a:latin typeface="Arial" panose="020B0604020202020204" pitchFamily="34" charset="0"/>
              </a:rPr>
              <a:t>provide downloads.</a:t>
            </a:r>
            <a:endParaRPr lang="en-US" altLang="en-US" sz="1800" dirty="0">
              <a:latin typeface="Arial" panose="020B0604020202020204" pitchFamily="34" charset="0"/>
            </a:endParaRPr>
          </a:p>
        </p:txBody>
      </p:sp>
      <p:grpSp>
        <p:nvGrpSpPr>
          <p:cNvPr id="7" name="Group 50">
            <a:extLst>
              <a:ext uri="{FF2B5EF4-FFF2-40B4-BE49-F238E27FC236}">
                <a16:creationId xmlns:a16="http://schemas.microsoft.com/office/drawing/2014/main" xmlns="" id="{D5C643FC-7BC5-8FDD-7C51-3F7335B337AD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3173413"/>
            <a:ext cx="1965325" cy="2706687"/>
            <a:chOff x="2734" y="1750"/>
            <a:chExt cx="1238" cy="1705"/>
          </a:xfrm>
        </p:grpSpPr>
        <p:sp>
          <p:nvSpPr>
            <p:cNvPr id="25632" name="Line 51">
              <a:extLst>
                <a:ext uri="{FF2B5EF4-FFF2-40B4-BE49-F238E27FC236}">
                  <a16:creationId xmlns:a16="http://schemas.microsoft.com/office/drawing/2014/main" xmlns="" id="{1134E2B4-9C29-6FEB-3FB2-0A77A3AEF3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6" y="1818"/>
              <a:ext cx="0" cy="16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25633" name="Oval 52">
              <a:extLst>
                <a:ext uri="{FF2B5EF4-FFF2-40B4-BE49-F238E27FC236}">
                  <a16:creationId xmlns:a16="http://schemas.microsoft.com/office/drawing/2014/main" xmlns="" id="{EF3CF538-F0E0-6908-5E92-5915708A8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3" y="2150"/>
              <a:ext cx="67" cy="67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5634" name="Line 53">
              <a:extLst>
                <a:ext uri="{FF2B5EF4-FFF2-40B4-BE49-F238E27FC236}">
                  <a16:creationId xmlns:a16="http://schemas.microsoft.com/office/drawing/2014/main" xmlns="" id="{4011ECA8-0171-50FA-62D4-53DDAACAA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3" y="1844"/>
              <a:ext cx="0" cy="16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25635" name="Text Box 54">
              <a:extLst>
                <a:ext uri="{FF2B5EF4-FFF2-40B4-BE49-F238E27FC236}">
                  <a16:creationId xmlns:a16="http://schemas.microsoft.com/office/drawing/2014/main" xmlns="" id="{D5A94263-7D71-3093-9769-D47747E568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1" y="178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25636" name="Text Box 55">
              <a:extLst>
                <a:ext uri="{FF2B5EF4-FFF2-40B4-BE49-F238E27FC236}">
                  <a16:creationId xmlns:a16="http://schemas.microsoft.com/office/drawing/2014/main" xmlns="" id="{0D518BE5-379C-F1DF-96DF-B9D51D1944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4" y="216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d</a:t>
              </a:r>
            </a:p>
          </p:txBody>
        </p:sp>
        <p:sp>
          <p:nvSpPr>
            <p:cNvPr id="25637" name="Line 56">
              <a:extLst>
                <a:ext uri="{FF2B5EF4-FFF2-40B4-BE49-F238E27FC236}">
                  <a16:creationId xmlns:a16="http://schemas.microsoft.com/office/drawing/2014/main" xmlns="" id="{18B29251-F05E-E029-DACC-DFCA65CC33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1767"/>
              <a:ext cx="50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5638" name="Line 57">
              <a:extLst>
                <a:ext uri="{FF2B5EF4-FFF2-40B4-BE49-F238E27FC236}">
                  <a16:creationId xmlns:a16="http://schemas.microsoft.com/office/drawing/2014/main" xmlns="" id="{70E4150E-081E-E272-3A5B-3070D7A305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4" y="2166"/>
              <a:ext cx="466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5639" name="Oval 58">
              <a:extLst>
                <a:ext uri="{FF2B5EF4-FFF2-40B4-BE49-F238E27FC236}">
                  <a16:creationId xmlns:a16="http://schemas.microsoft.com/office/drawing/2014/main" xmlns="" id="{06F332C2-D844-F570-F4BF-CEDFB4C02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" y="1750"/>
              <a:ext cx="67" cy="67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  <p:sp>
        <p:nvSpPr>
          <p:cNvPr id="377915" name="AutoShape 59">
            <a:extLst>
              <a:ext uri="{FF2B5EF4-FFF2-40B4-BE49-F238E27FC236}">
                <a16:creationId xmlns:a16="http://schemas.microsoft.com/office/drawing/2014/main" xmlns="" id="{3FF047C6-F6BA-CDF1-EC47-AE3A949D2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419600"/>
            <a:ext cx="546100" cy="334963"/>
          </a:xfrm>
          <a:prstGeom prst="rightArrow">
            <a:avLst>
              <a:gd name="adj1" fmla="val 49759"/>
              <a:gd name="adj2" fmla="val 72512"/>
            </a:avLst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61" name="Line 12">
            <a:extLst>
              <a:ext uri="{FF2B5EF4-FFF2-40B4-BE49-F238E27FC236}">
                <a16:creationId xmlns:a16="http://schemas.microsoft.com/office/drawing/2014/main" xmlns="" id="{A5B37806-9112-8B8D-AFCD-10F9ADEEFE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28750" y="3879850"/>
            <a:ext cx="2933700" cy="317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62" name="Line 12">
            <a:extLst>
              <a:ext uri="{FF2B5EF4-FFF2-40B4-BE49-F238E27FC236}">
                <a16:creationId xmlns:a16="http://schemas.microsoft.com/office/drawing/2014/main" xmlns="" id="{70F5A0A9-3051-30E0-89BF-9466681F5E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9063" y="3257550"/>
            <a:ext cx="3835400" cy="793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7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77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92" grpId="0" animBg="1" autoUpdateAnimBg="0"/>
      <p:bldP spid="377905" grpId="0" animBg="1" autoUpdateAnimBg="0"/>
      <p:bldP spid="3779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06EA55FE-7BE1-D3D4-E5F4-D6A309183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C6CD1EFF-1A84-4051-A573-CAFD38105EA2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22</a:t>
            </a:fld>
            <a:endParaRPr lang="en-US" altLang="en-US" sz="1000"/>
          </a:p>
        </p:txBody>
      </p:sp>
      <p:sp>
        <p:nvSpPr>
          <p:cNvPr id="390146" name="Rectangle 2">
            <a:extLst>
              <a:ext uri="{FF2B5EF4-FFF2-40B4-BE49-F238E27FC236}">
                <a16:creationId xmlns:a16="http://schemas.microsoft.com/office/drawing/2014/main" xmlns="" id="{C6E0EA73-BC78-3EA9-0BEF-7558905C7D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076325"/>
            <a:ext cx="8763000" cy="4343400"/>
          </a:xfrm>
        </p:spPr>
        <p:txBody>
          <a:bodyPr/>
          <a:lstStyle/>
          <a:p>
            <a:pPr marL="742950" indent="-742950" eaLnBrk="1" hangingPunct="1">
              <a:lnSpc>
                <a:spcPct val="90000"/>
              </a:lnSpc>
              <a:buFont typeface="Wingdings" panose="05000000000000000000" pitchFamily="2" charset="2"/>
              <a:buAutoNum type="arabicParenR"/>
              <a:defRPr/>
            </a:pPr>
            <a:r>
              <a:rPr lang="en-US" altLang="en-US" dirty="0"/>
              <a:t>Cost of Inputs </a:t>
            </a:r>
            <a:endParaRPr lang="en-US" altLang="en-US" sz="2800" dirty="0"/>
          </a:p>
          <a:p>
            <a:pPr marL="742950" indent="-742950" eaLnBrk="1" hangingPunct="1">
              <a:lnSpc>
                <a:spcPct val="90000"/>
              </a:lnSpc>
              <a:buFont typeface="Wingdings" panose="05000000000000000000" pitchFamily="2" charset="2"/>
              <a:buAutoNum type="arabicParenR"/>
              <a:defRPr/>
            </a:pPr>
            <a:r>
              <a:rPr lang="en-US" altLang="en-US" dirty="0"/>
              <a:t>Technology and Productivity</a:t>
            </a:r>
          </a:p>
          <a:p>
            <a:pPr marL="742950" indent="-742950" eaLnBrk="1" hangingPunct="1">
              <a:lnSpc>
                <a:spcPct val="90000"/>
              </a:lnSpc>
              <a:buFont typeface="Wingdings" panose="05000000000000000000" pitchFamily="2" charset="2"/>
              <a:buAutoNum type="arabicParenR"/>
              <a:defRPr/>
            </a:pPr>
            <a:r>
              <a:rPr lang="en-US" altLang="en-US" dirty="0"/>
              <a:t>Taxes and Subsidies</a:t>
            </a:r>
          </a:p>
          <a:p>
            <a:pPr marL="742950" indent="-742950" eaLnBrk="1" hangingPunct="1">
              <a:lnSpc>
                <a:spcPct val="90000"/>
              </a:lnSpc>
              <a:buFont typeface="Wingdings" panose="05000000000000000000" pitchFamily="2" charset="2"/>
              <a:buAutoNum type="arabicParenR"/>
              <a:defRPr/>
            </a:pPr>
            <a:r>
              <a:rPr lang="en-US" altLang="en-US" dirty="0"/>
              <a:t>Price Expectations  </a:t>
            </a:r>
            <a:r>
              <a:rPr lang="en-US" altLang="en-US" sz="2800" dirty="0"/>
              <a:t>(in the input market)</a:t>
            </a:r>
          </a:p>
          <a:p>
            <a:pPr marL="742950" indent="-742950" eaLnBrk="1" hangingPunct="1">
              <a:lnSpc>
                <a:spcPct val="90000"/>
              </a:lnSpc>
              <a:buFont typeface="Wingdings" panose="05000000000000000000" pitchFamily="2" charset="2"/>
              <a:buAutoNum type="arabicParenR"/>
              <a:defRPr/>
            </a:pPr>
            <a:r>
              <a:rPr lang="en-US" altLang="en-US" dirty="0"/>
              <a:t>Number of firms in the industry</a:t>
            </a:r>
            <a:endParaRPr lang="en-CA" dirty="0"/>
          </a:p>
          <a:p>
            <a:pPr lvl="1" eaLnBrk="1" hangingPunct="1">
              <a:defRPr/>
            </a:pPr>
            <a:endParaRPr lang="en-US" altLang="en-US" sz="2800" dirty="0">
              <a:solidFill>
                <a:srgbClr val="006600"/>
              </a:solidFill>
            </a:endParaRPr>
          </a:p>
        </p:txBody>
      </p:sp>
      <p:sp>
        <p:nvSpPr>
          <p:cNvPr id="390147" name="Rectangle 3">
            <a:extLst>
              <a:ext uri="{FF2B5EF4-FFF2-40B4-BE49-F238E27FC236}">
                <a16:creationId xmlns:a16="http://schemas.microsoft.com/office/drawing/2014/main" xmlns="" id="{FFD0B30A-BFAC-1D2C-CE1C-D271FC153C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800" dirty="0"/>
              <a:t>Non-Price Determinants of Supply</a:t>
            </a:r>
          </a:p>
        </p:txBody>
      </p:sp>
      <p:sp>
        <p:nvSpPr>
          <p:cNvPr id="390148" name="Rectangle 4">
            <a:extLst>
              <a:ext uri="{FF2B5EF4-FFF2-40B4-BE49-F238E27FC236}">
                <a16:creationId xmlns:a16="http://schemas.microsoft.com/office/drawing/2014/main" xmlns="" id="{877A560D-8D32-6EE8-138A-EB9F2940B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5224463"/>
            <a:ext cx="6821488" cy="1408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alt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How will these shift supply?</a:t>
            </a:r>
            <a:endParaRPr lang="en-US" altLang="en-US" sz="40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0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0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0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0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0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0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0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0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0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0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90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6" grpId="0" build="p" bldLvl="5" autoUpdateAnimBg="0"/>
      <p:bldP spid="39014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1B1D67-0484-6B68-8E70-09F1F0CEA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A2E4DF7-B7EB-4B6D-8B6A-6A7A282FAC54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23</a:t>
            </a:fld>
            <a:endParaRPr lang="en-US" altLang="en-US" sz="1000"/>
          </a:p>
        </p:txBody>
      </p:sp>
      <p:sp>
        <p:nvSpPr>
          <p:cNvPr id="379906" name="Rectangle 2">
            <a:extLst>
              <a:ext uri="{FF2B5EF4-FFF2-40B4-BE49-F238E27FC236}">
                <a16:creationId xmlns:a16="http://schemas.microsoft.com/office/drawing/2014/main" xmlns="" id="{204ADA21-B789-7682-BD57-99F74F7929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4778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>
                <a:latin typeface="Arial" charset="0"/>
              </a:rPr>
              <a:t>2.3 Market Equilibrium</a:t>
            </a:r>
            <a:endParaRPr lang="en-CA" sz="4000" u="sng" dirty="0">
              <a:latin typeface="Arial" charset="0"/>
            </a:endParaRPr>
          </a:p>
        </p:txBody>
      </p:sp>
      <p:sp>
        <p:nvSpPr>
          <p:cNvPr id="379907" name="Rectangle 3">
            <a:extLst>
              <a:ext uri="{FF2B5EF4-FFF2-40B4-BE49-F238E27FC236}">
                <a16:creationId xmlns:a16="http://schemas.microsoft.com/office/drawing/2014/main" xmlns="" id="{28934110-79B6-31D4-C518-64E9A9F46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85925"/>
            <a:ext cx="9144000" cy="48609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sz="4000" dirty="0"/>
              <a:t>In the </a:t>
            </a:r>
            <a:r>
              <a:rPr lang="en-US" sz="4000" dirty="0">
                <a:solidFill>
                  <a:srgbClr val="FF0000"/>
                </a:solidFill>
              </a:rPr>
              <a:t>Market</a:t>
            </a:r>
            <a:r>
              <a:rPr lang="en-US" sz="4000" dirty="0"/>
              <a:t>, buyers and sellers interact, resulting in a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sz="4000" dirty="0"/>
              <a:t>Single Equilibrium of</a:t>
            </a:r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en-US" sz="4000" dirty="0"/>
              <a:t>One Equilibrium Price</a:t>
            </a:r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en-US" sz="4000" dirty="0"/>
              <a:t>One Equilibrium Quantity</a:t>
            </a:r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xmlns="" id="{DBA01E2D-5AA1-E926-4116-31CD67D02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172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xmlns="" id="{A035577A-410A-EFD9-3339-6E2706FE3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DB8C75D-43C6-49D9-BEE2-D5FD1CF41AD7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24</a:t>
            </a:fld>
            <a:endParaRPr lang="en-US" altLang="en-US" sz="1000"/>
          </a:p>
        </p:txBody>
      </p:sp>
      <p:sp>
        <p:nvSpPr>
          <p:cNvPr id="380930" name="Rectangle 2">
            <a:extLst>
              <a:ext uri="{FF2B5EF4-FFF2-40B4-BE49-F238E27FC236}">
                <a16:creationId xmlns:a16="http://schemas.microsoft.com/office/drawing/2014/main" xmlns="" id="{81831EE5-A350-7A9B-3404-D3FED677BD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89963" cy="1066800"/>
          </a:xfrm>
          <a:solidFill>
            <a:srgbClr val="006600"/>
          </a:solidFill>
        </p:spPr>
        <p:txBody>
          <a:bodyPr/>
          <a:lstStyle/>
          <a:p>
            <a:pPr eaLnBrk="1" hangingPunct="1">
              <a:defRPr/>
            </a:pPr>
            <a:r>
              <a:rPr lang="en-US" altLang="en-US" sz="3200">
                <a:solidFill>
                  <a:schemeClr val="tx1"/>
                </a:solidFill>
              </a:rPr>
              <a:t>Putting Demand and Supply Together: Finding Market Equilibrium</a:t>
            </a:r>
          </a:p>
        </p:txBody>
      </p:sp>
      <p:sp>
        <p:nvSpPr>
          <p:cNvPr id="28676" name="Text Box 3">
            <a:extLst>
              <a:ext uri="{FF2B5EF4-FFF2-40B4-BE49-F238E27FC236}">
                <a16:creationId xmlns:a16="http://schemas.microsoft.com/office/drawing/2014/main" xmlns="" id="{7B49F535-31BA-795E-B34A-AFEC12DD7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70063"/>
            <a:ext cx="9144000" cy="137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ctr"/>
                <a:tab pos="2628900" algn="ctr"/>
                <a:tab pos="4629150" algn="ctr"/>
                <a:tab pos="6343650" algn="ctr"/>
                <a:tab pos="7715250" algn="ctr"/>
              </a:tabLst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tabLst>
                <a:tab pos="742950" algn="ctr"/>
                <a:tab pos="2628900" algn="ctr"/>
                <a:tab pos="4629150" algn="ctr"/>
                <a:tab pos="6343650" algn="ctr"/>
                <a:tab pos="7715250" algn="ctr"/>
              </a:tabLst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ctr"/>
                <a:tab pos="2628900" algn="ctr"/>
                <a:tab pos="4629150" algn="ctr"/>
                <a:tab pos="6343650" algn="ctr"/>
                <a:tab pos="7715250" algn="ctr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742950" algn="ctr"/>
                <a:tab pos="2628900" algn="ctr"/>
                <a:tab pos="4629150" algn="ctr"/>
                <a:tab pos="6343650" algn="ctr"/>
                <a:tab pos="77152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ctr"/>
                <a:tab pos="2628900" algn="ctr"/>
                <a:tab pos="4629150" algn="ctr"/>
                <a:tab pos="6343650" algn="ctr"/>
                <a:tab pos="77152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ctr"/>
                <a:tab pos="2628900" algn="ctr"/>
                <a:tab pos="4629150" algn="ctr"/>
                <a:tab pos="6343650" algn="ctr"/>
                <a:tab pos="77152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ctr"/>
                <a:tab pos="2628900" algn="ctr"/>
                <a:tab pos="4629150" algn="ctr"/>
                <a:tab pos="6343650" algn="ctr"/>
                <a:tab pos="77152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ctr"/>
                <a:tab pos="2628900" algn="ctr"/>
                <a:tab pos="4629150" algn="ctr"/>
                <a:tab pos="6343650" algn="ctr"/>
                <a:tab pos="77152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ctr"/>
                <a:tab pos="2628900" algn="ctr"/>
                <a:tab pos="4629150" algn="ctr"/>
                <a:tab pos="6343650" algn="ctr"/>
                <a:tab pos="7715250" algn="ctr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	</a:t>
            </a:r>
            <a:r>
              <a:rPr lang="en-US" altLang="en-US" sz="1600" dirty="0">
                <a:latin typeface="Arial" panose="020B0604020202020204" pitchFamily="34" charset="0"/>
              </a:rPr>
              <a:t>(1)	(2)	(3)	(4)	(5)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</a:rPr>
              <a:t>				Difference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</a:rPr>
              <a:t>	Price per	Quantity Supplied	Quantity Demanded	(2) - (3)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 smtClean="0">
                <a:latin typeface="Arial" panose="020B0604020202020204" pitchFamily="34" charset="0"/>
              </a:rPr>
              <a:t>     Download</a:t>
            </a:r>
            <a:r>
              <a:rPr lang="en-US" altLang="en-US" sz="1600" dirty="0">
                <a:latin typeface="Arial" panose="020B0604020202020204" pitchFamily="34" charset="0"/>
              </a:rPr>
              <a:t>			</a:t>
            </a:r>
            <a:r>
              <a:rPr lang="en-US" altLang="en-US" sz="1600" dirty="0" smtClean="0">
                <a:latin typeface="Arial" panose="020B0604020202020204" pitchFamily="34" charset="0"/>
              </a:rPr>
              <a:t>  	</a:t>
            </a:r>
            <a:r>
              <a:rPr lang="en-US" altLang="en-US" sz="1600" dirty="0">
                <a:latin typeface="Arial" panose="020B0604020202020204" pitchFamily="34" charset="0"/>
              </a:rPr>
              <a:t>				</a:t>
            </a:r>
            <a:r>
              <a:rPr lang="en-US" altLang="en-US" sz="1600" dirty="0" smtClean="0">
                <a:latin typeface="Arial" panose="020B0604020202020204" pitchFamily="34" charset="0"/>
              </a:rPr>
              <a:t>		Condition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  <p:sp>
        <p:nvSpPr>
          <p:cNvPr id="28677" name="Line 4">
            <a:extLst>
              <a:ext uri="{FF2B5EF4-FFF2-40B4-BE49-F238E27FC236}">
                <a16:creationId xmlns:a16="http://schemas.microsoft.com/office/drawing/2014/main" xmlns="" id="{0D41AA4A-B12C-8A3A-8A1E-79FE853D3DB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3124200"/>
            <a:ext cx="9144000" cy="0"/>
          </a:xfrm>
          <a:prstGeom prst="line">
            <a:avLst/>
          </a:prstGeom>
          <a:noFill/>
          <a:ln w="57150" cmpd="thinThick">
            <a:solidFill>
              <a:srgbClr val="01406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sp>
        <p:nvSpPr>
          <p:cNvPr id="28678" name="Text Box 5">
            <a:extLst>
              <a:ext uri="{FF2B5EF4-FFF2-40B4-BE49-F238E27FC236}">
                <a16:creationId xmlns:a16="http://schemas.microsoft.com/office/drawing/2014/main" xmlns="" id="{433EE647-C427-2FF4-C9A4-E19A7E13F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3252788"/>
            <a:ext cx="7794625" cy="273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	$5	100 million	20 million	80 million</a:t>
            </a:r>
          </a:p>
          <a:p>
            <a:pPr>
              <a:lnSpc>
                <a:spcPct val="9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	</a:t>
            </a:r>
          </a:p>
          <a:p>
            <a:pPr>
              <a:lnSpc>
                <a:spcPct val="9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	</a:t>
            </a:r>
            <a:r>
              <a:rPr lang="en-US" altLang="en-US" sz="2000">
                <a:latin typeface="Arial" panose="020B0604020202020204" pitchFamily="34" charset="0"/>
              </a:rPr>
              <a:t>4</a:t>
            </a:r>
            <a:r>
              <a:rPr lang="en-US" altLang="en-US" sz="1600">
                <a:latin typeface="Arial" panose="020B0604020202020204" pitchFamily="34" charset="0"/>
              </a:rPr>
              <a:t>	</a:t>
            </a:r>
            <a:r>
              <a:rPr lang="en-US" altLang="en-US" sz="2000">
                <a:latin typeface="Arial" panose="020B0604020202020204" pitchFamily="34" charset="0"/>
              </a:rPr>
              <a:t>80 million	40 million	40 million</a:t>
            </a:r>
          </a:p>
          <a:p>
            <a:pPr>
              <a:lnSpc>
                <a:spcPct val="9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	</a:t>
            </a:r>
          </a:p>
          <a:p>
            <a:pPr>
              <a:lnSpc>
                <a:spcPct val="1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	 </a:t>
            </a:r>
            <a:r>
              <a:rPr lang="en-US" altLang="en-US" sz="2000">
                <a:latin typeface="Arial" panose="020B0604020202020204" pitchFamily="34" charset="0"/>
              </a:rPr>
              <a:t>3	60 million	60 million       	0</a:t>
            </a:r>
            <a:r>
              <a:rPr lang="en-US" altLang="en-US" sz="1600">
                <a:latin typeface="Arial" panose="020B0604020202020204" pitchFamily="34" charset="0"/>
              </a:rPr>
              <a:t> </a:t>
            </a:r>
            <a:endParaRPr lang="en-US" altLang="en-US" sz="2000">
              <a:latin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	2	40 million	80 million	-40 million</a:t>
            </a:r>
          </a:p>
          <a:p>
            <a:pPr>
              <a:lnSpc>
                <a:spcPct val="9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	1	20 million	100 million	-80 million</a:t>
            </a:r>
            <a:r>
              <a:rPr lang="en-US" altLang="en-US" sz="1600">
                <a:latin typeface="Arial" panose="020B0604020202020204" pitchFamily="34" charset="0"/>
              </a:rPr>
              <a:t>	</a:t>
            </a:r>
          </a:p>
        </p:txBody>
      </p:sp>
      <p:sp>
        <p:nvSpPr>
          <p:cNvPr id="380934" name="Text Box 6">
            <a:extLst>
              <a:ext uri="{FF2B5EF4-FFF2-40B4-BE49-F238E27FC236}">
                <a16:creationId xmlns:a16="http://schemas.microsoft.com/office/drawing/2014/main" xmlns="" id="{2C7AC153-F1E9-C512-90CE-9690B7E9F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1350" y="3313113"/>
            <a:ext cx="2152650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742950" algn="r"/>
                <a:tab pos="3028950" algn="r"/>
                <a:tab pos="5029200" algn="r"/>
                <a:tab pos="6572250" algn="r"/>
                <a:tab pos="72580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	Excess quantity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	supplied (surplus)</a:t>
            </a:r>
          </a:p>
          <a:p>
            <a:pPr>
              <a:lnSpc>
                <a:spcPct val="6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Arial" panose="020B0604020202020204" pitchFamily="34" charset="0"/>
            </a:endParaRPr>
          </a:p>
          <a:p>
            <a:pPr>
              <a:lnSpc>
                <a:spcPct val="6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	Excess quantity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	supplied (surplus)</a:t>
            </a:r>
          </a:p>
          <a:p>
            <a:pPr>
              <a:lnSpc>
                <a:spcPct val="13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	</a:t>
            </a:r>
          </a:p>
          <a:p>
            <a:pPr>
              <a:lnSpc>
                <a:spcPct val="13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Arial" panose="020B0604020202020204" pitchFamily="34" charset="0"/>
            </a:endParaRPr>
          </a:p>
          <a:p>
            <a:pPr>
              <a:lnSpc>
                <a:spcPct val="13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Excess quantity</a:t>
            </a:r>
          </a:p>
          <a:p>
            <a:pPr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demanded (shortage</a:t>
            </a:r>
            <a:r>
              <a:rPr lang="en-US" altLang="en-US" sz="1600">
                <a:solidFill>
                  <a:schemeClr val="accent1"/>
                </a:solidFill>
                <a:latin typeface="Arial" panose="020B0604020202020204" pitchFamily="34" charset="0"/>
              </a:rPr>
              <a:t>)</a:t>
            </a:r>
          </a:p>
          <a:p>
            <a:pPr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>
              <a:lnSpc>
                <a:spcPct val="6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Excess quantity</a:t>
            </a:r>
          </a:p>
          <a:p>
            <a:pPr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demanded (shortage)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0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4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lide Number Placeholder 4">
            <a:extLst>
              <a:ext uri="{FF2B5EF4-FFF2-40B4-BE49-F238E27FC236}">
                <a16:creationId xmlns:a16="http://schemas.microsoft.com/office/drawing/2014/main" xmlns="" id="{DA26B3A3-3FF8-7BA5-1DDE-2F2345949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EB1DE5C5-9288-41E1-BCD9-A1827617404D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25</a:t>
            </a:fld>
            <a:endParaRPr lang="en-US" altLang="en-US" sz="1000"/>
          </a:p>
        </p:txBody>
      </p:sp>
      <p:grpSp>
        <p:nvGrpSpPr>
          <p:cNvPr id="29699" name="Group 2">
            <a:extLst>
              <a:ext uri="{FF2B5EF4-FFF2-40B4-BE49-F238E27FC236}">
                <a16:creationId xmlns:a16="http://schemas.microsoft.com/office/drawing/2014/main" xmlns="" id="{17D5BCE5-80B8-4D81-21CC-9B0BFC614BF9}"/>
              </a:ext>
            </a:extLst>
          </p:cNvPr>
          <p:cNvGrpSpPr>
            <a:grpSpLocks/>
          </p:cNvGrpSpPr>
          <p:nvPr/>
        </p:nvGrpSpPr>
        <p:grpSpPr bwMode="auto">
          <a:xfrm>
            <a:off x="1968500" y="2433638"/>
            <a:ext cx="3128963" cy="376237"/>
            <a:chOff x="1951" y="1533"/>
            <a:chExt cx="1971" cy="237"/>
          </a:xfrm>
        </p:grpSpPr>
        <p:sp>
          <p:nvSpPr>
            <p:cNvPr id="29746" name="AutoShape 3">
              <a:extLst>
                <a:ext uri="{FF2B5EF4-FFF2-40B4-BE49-F238E27FC236}">
                  <a16:creationId xmlns:a16="http://schemas.microsoft.com/office/drawing/2014/main" xmlns="" id="{08236658-94E4-E758-2B79-BBBE7A9B12C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061757">
              <a:off x="2292" y="1192"/>
              <a:ext cx="234" cy="916"/>
            </a:xfrm>
            <a:prstGeom prst="upArrow">
              <a:avLst>
                <a:gd name="adj1" fmla="val 50000"/>
                <a:gd name="adj2" fmla="val 97863"/>
              </a:avLst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9747" name="AutoShape 4">
              <a:extLst>
                <a:ext uri="{FF2B5EF4-FFF2-40B4-BE49-F238E27FC236}">
                  <a16:creationId xmlns:a16="http://schemas.microsoft.com/office/drawing/2014/main" xmlns="" id="{7B8D556C-369A-8AFA-AFDA-0ECC5ED3E52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094120">
              <a:off x="3347" y="1195"/>
              <a:ext cx="234" cy="916"/>
            </a:xfrm>
            <a:prstGeom prst="upArrow">
              <a:avLst>
                <a:gd name="adj1" fmla="val 50000"/>
                <a:gd name="adj2" fmla="val 97863"/>
              </a:avLst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  <p:grpSp>
        <p:nvGrpSpPr>
          <p:cNvPr id="29700" name="Group 5">
            <a:extLst>
              <a:ext uri="{FF2B5EF4-FFF2-40B4-BE49-F238E27FC236}">
                <a16:creationId xmlns:a16="http://schemas.microsoft.com/office/drawing/2014/main" xmlns="" id="{C4B3BF9D-0FF3-4FD1-F04D-13E30B5DFE7A}"/>
              </a:ext>
            </a:extLst>
          </p:cNvPr>
          <p:cNvGrpSpPr>
            <a:grpSpLocks/>
          </p:cNvGrpSpPr>
          <p:nvPr/>
        </p:nvGrpSpPr>
        <p:grpSpPr bwMode="auto">
          <a:xfrm>
            <a:off x="2055813" y="4043363"/>
            <a:ext cx="2984500" cy="371475"/>
            <a:chOff x="2006" y="2547"/>
            <a:chExt cx="1880" cy="234"/>
          </a:xfrm>
        </p:grpSpPr>
        <p:sp>
          <p:nvSpPr>
            <p:cNvPr id="29744" name="AutoShape 6">
              <a:extLst>
                <a:ext uri="{FF2B5EF4-FFF2-40B4-BE49-F238E27FC236}">
                  <a16:creationId xmlns:a16="http://schemas.microsoft.com/office/drawing/2014/main" xmlns="" id="{73FFD38A-0612-E09B-21A5-C85F8F33C40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10039">
              <a:off x="3314" y="2203"/>
              <a:ext cx="227" cy="916"/>
            </a:xfrm>
            <a:prstGeom prst="upArrow">
              <a:avLst>
                <a:gd name="adj1" fmla="val 50000"/>
                <a:gd name="adj2" fmla="val 100881"/>
              </a:avLst>
            </a:prstGeom>
            <a:solidFill>
              <a:srgbClr val="FF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9745" name="AutoShape 7">
              <a:extLst>
                <a:ext uri="{FF2B5EF4-FFF2-40B4-BE49-F238E27FC236}">
                  <a16:creationId xmlns:a16="http://schemas.microsoft.com/office/drawing/2014/main" xmlns="" id="{706341F5-44FB-A35E-1589-79312D505A3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705880">
              <a:off x="2347" y="2206"/>
              <a:ext cx="234" cy="916"/>
            </a:xfrm>
            <a:prstGeom prst="upArrow">
              <a:avLst>
                <a:gd name="adj1" fmla="val 50000"/>
                <a:gd name="adj2" fmla="val 97863"/>
              </a:avLst>
            </a:prstGeom>
            <a:solidFill>
              <a:srgbClr val="FF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  <p:grpSp>
        <p:nvGrpSpPr>
          <p:cNvPr id="29701" name="Group 8">
            <a:extLst>
              <a:ext uri="{FF2B5EF4-FFF2-40B4-BE49-F238E27FC236}">
                <a16:creationId xmlns:a16="http://schemas.microsoft.com/office/drawing/2014/main" xmlns="" id="{9A78890E-1FBB-A9E2-038F-37D0E4E76A6A}"/>
              </a:ext>
            </a:extLst>
          </p:cNvPr>
          <p:cNvGrpSpPr>
            <a:grpSpLocks/>
          </p:cNvGrpSpPr>
          <p:nvPr/>
        </p:nvGrpSpPr>
        <p:grpSpPr bwMode="auto">
          <a:xfrm>
            <a:off x="1722438" y="1563688"/>
            <a:ext cx="4075112" cy="3703637"/>
            <a:chOff x="1796" y="985"/>
            <a:chExt cx="2567" cy="2333"/>
          </a:xfrm>
        </p:grpSpPr>
        <p:sp>
          <p:nvSpPr>
            <p:cNvPr id="29742" name="Line 9">
              <a:extLst>
                <a:ext uri="{FF2B5EF4-FFF2-40B4-BE49-F238E27FC236}">
                  <a16:creationId xmlns:a16="http://schemas.microsoft.com/office/drawing/2014/main" xmlns="" id="{300C72EC-EDF0-E905-8BE7-BC1395021D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96" y="1074"/>
              <a:ext cx="2254" cy="2244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29743" name="Text Box 10">
              <a:extLst>
                <a:ext uri="{FF2B5EF4-FFF2-40B4-BE49-F238E27FC236}">
                  <a16:creationId xmlns:a16="http://schemas.microsoft.com/office/drawing/2014/main" xmlns="" id="{E6E365BE-4CB5-4A7D-8FB5-792B5C31BE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9" y="985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Arial" panose="020B0604020202020204" pitchFamily="34" charset="0"/>
                </a:rPr>
                <a:t>S</a:t>
              </a:r>
              <a:endParaRPr lang="en-US" altLang="en-US" sz="1800" i="1">
                <a:latin typeface="Arial" panose="020B0604020202020204" pitchFamily="34" charset="0"/>
              </a:endParaRPr>
            </a:p>
          </p:txBody>
        </p:sp>
      </p:grpSp>
      <p:grpSp>
        <p:nvGrpSpPr>
          <p:cNvPr id="29702" name="Group 11">
            <a:extLst>
              <a:ext uri="{FF2B5EF4-FFF2-40B4-BE49-F238E27FC236}">
                <a16:creationId xmlns:a16="http://schemas.microsoft.com/office/drawing/2014/main" xmlns="" id="{E8C264DD-FB29-0523-90E8-BB937153701F}"/>
              </a:ext>
            </a:extLst>
          </p:cNvPr>
          <p:cNvGrpSpPr>
            <a:grpSpLocks/>
          </p:cNvGrpSpPr>
          <p:nvPr/>
        </p:nvGrpSpPr>
        <p:grpSpPr bwMode="auto">
          <a:xfrm>
            <a:off x="1773238" y="1719263"/>
            <a:ext cx="4033837" cy="3878262"/>
            <a:chOff x="1828" y="1083"/>
            <a:chExt cx="2541" cy="2443"/>
          </a:xfrm>
        </p:grpSpPr>
        <p:sp>
          <p:nvSpPr>
            <p:cNvPr id="29740" name="Line 12">
              <a:extLst>
                <a:ext uri="{FF2B5EF4-FFF2-40B4-BE49-F238E27FC236}">
                  <a16:creationId xmlns:a16="http://schemas.microsoft.com/office/drawing/2014/main" xmlns="" id="{A106DCB3-A3B3-1B84-6ECE-8CB19EA241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8" y="1083"/>
              <a:ext cx="2317" cy="2319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29741" name="Text Box 13">
              <a:extLst>
                <a:ext uri="{FF2B5EF4-FFF2-40B4-BE49-F238E27FC236}">
                  <a16:creationId xmlns:a16="http://schemas.microsoft.com/office/drawing/2014/main" xmlns="" id="{E3F76BBB-B6E2-D652-512A-C185541512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" y="3238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Arial" panose="020B0604020202020204" pitchFamily="34" charset="0"/>
                </a:rPr>
                <a:t>D</a:t>
              </a:r>
              <a:endParaRPr lang="en-US" altLang="en-US" sz="1800" i="1">
                <a:latin typeface="Arial" panose="020B0604020202020204" pitchFamily="34" charset="0"/>
              </a:endParaRPr>
            </a:p>
          </p:txBody>
        </p:sp>
      </p:grpSp>
      <p:sp>
        <p:nvSpPr>
          <p:cNvPr id="381966" name="Rectangle 14">
            <a:extLst>
              <a:ext uri="{FF2B5EF4-FFF2-40B4-BE49-F238E27FC236}">
                <a16:creationId xmlns:a16="http://schemas.microsoft.com/office/drawing/2014/main" xmlns="" id="{A75B835C-4AFE-DFD9-C464-E387D35F88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461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/>
              <a:t>Market Equilibrium: Definition</a:t>
            </a:r>
          </a:p>
        </p:txBody>
      </p:sp>
      <p:sp>
        <p:nvSpPr>
          <p:cNvPr id="29704" name="Line 15">
            <a:extLst>
              <a:ext uri="{FF2B5EF4-FFF2-40B4-BE49-F238E27FC236}">
                <a16:creationId xmlns:a16="http://schemas.microsoft.com/office/drawing/2014/main" xmlns="" id="{11FE23C9-DE6A-E769-68B8-E964DE28E8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4763" y="1635125"/>
            <a:ext cx="0" cy="4086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5" name="Rectangle 16">
            <a:extLst>
              <a:ext uri="{FF2B5EF4-FFF2-40B4-BE49-F238E27FC236}">
                <a16:creationId xmlns:a16="http://schemas.microsoft.com/office/drawing/2014/main" xmlns="" id="{5DCB77D9-7F81-74D3-815B-3D228150E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6244" y="6008688"/>
            <a:ext cx="1894750" cy="434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</a:rPr>
              <a:t>Quantity of </a:t>
            </a:r>
            <a:r>
              <a:rPr lang="en-US" altLang="en-US" sz="1400" dirty="0" smtClean="0">
                <a:latin typeface="Arial" panose="020B0604020202020204" pitchFamily="34" charset="0"/>
              </a:rPr>
              <a:t>Download</a:t>
            </a:r>
            <a:endParaRPr lang="en-US" altLang="en-US" sz="1400" dirty="0"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</a:rPr>
              <a:t>(</a:t>
            </a:r>
            <a:r>
              <a:rPr lang="en-US" altLang="en-US" sz="1400" dirty="0" smtClean="0">
                <a:latin typeface="Arial" panose="020B0604020202020204" pitchFamily="34" charset="0"/>
              </a:rPr>
              <a:t>millions)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29706" name="Rectangle 17">
            <a:extLst>
              <a:ext uri="{FF2B5EF4-FFF2-40B4-BE49-F238E27FC236}">
                <a16:creationId xmlns:a16="http://schemas.microsoft.com/office/drawing/2014/main" xmlns="" id="{C593CB08-0B38-D985-7A6F-2929675A8FCE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517850" y="3488504"/>
            <a:ext cx="2529541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Price </a:t>
            </a:r>
            <a:r>
              <a:rPr lang="en-US" altLang="en-US" sz="1800" dirty="0" err="1">
                <a:latin typeface="Arial" panose="020B0604020202020204" pitchFamily="34" charset="0"/>
              </a:rPr>
              <a:t>pef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lang="en-US" altLang="en-US" sz="1800" dirty="0" err="1" smtClean="0">
                <a:latin typeface="Arial" panose="020B0604020202020204" pitchFamily="34" charset="0"/>
              </a:rPr>
              <a:t>Downlaod</a:t>
            </a:r>
            <a:r>
              <a:rPr lang="en-US" altLang="en-US" sz="1800" dirty="0" smtClean="0">
                <a:latin typeface="Arial" panose="020B0604020202020204" pitchFamily="34" charset="0"/>
              </a:rPr>
              <a:t> </a:t>
            </a:r>
            <a:r>
              <a:rPr lang="en-US" altLang="en-US" sz="1800" dirty="0">
                <a:latin typeface="Arial" panose="020B0604020202020204" pitchFamily="34" charset="0"/>
              </a:rPr>
              <a:t>($)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29707" name="Rectangle 18">
            <a:extLst>
              <a:ext uri="{FF2B5EF4-FFF2-40B4-BE49-F238E27FC236}">
                <a16:creationId xmlns:a16="http://schemas.microsoft.com/office/drawing/2014/main" xmlns="" id="{34460D5B-2B7E-DE04-9F9F-A9EE226CF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0" y="478472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9708" name="Rectangle 19">
            <a:extLst>
              <a:ext uri="{FF2B5EF4-FFF2-40B4-BE49-F238E27FC236}">
                <a16:creationId xmlns:a16="http://schemas.microsoft.com/office/drawing/2014/main" xmlns="" id="{E58E91FE-995F-203E-BE6E-0E512B75C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0" y="4046538"/>
            <a:ext cx="3079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9709" name="Rectangle 20">
            <a:extLst>
              <a:ext uri="{FF2B5EF4-FFF2-40B4-BE49-F238E27FC236}">
                <a16:creationId xmlns:a16="http://schemas.microsoft.com/office/drawing/2014/main" xmlns="" id="{07B6D172-6E55-6093-CCD6-654EED2B2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0" y="3314700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9710" name="Rectangle 21">
            <a:extLst>
              <a:ext uri="{FF2B5EF4-FFF2-40B4-BE49-F238E27FC236}">
                <a16:creationId xmlns:a16="http://schemas.microsoft.com/office/drawing/2014/main" xmlns="" id="{4A303789-C209-7686-D042-8718FEFA4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0" y="255587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9711" name="Rectangle 22">
            <a:extLst>
              <a:ext uri="{FF2B5EF4-FFF2-40B4-BE49-F238E27FC236}">
                <a16:creationId xmlns:a16="http://schemas.microsoft.com/office/drawing/2014/main" xmlns="" id="{D9EE908D-5E00-ABD8-4ECD-3CB2AD48D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0" y="1801813"/>
            <a:ext cx="3079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9712" name="Rectangle 23">
            <a:extLst>
              <a:ext uri="{FF2B5EF4-FFF2-40B4-BE49-F238E27FC236}">
                <a16:creationId xmlns:a16="http://schemas.microsoft.com/office/drawing/2014/main" xmlns="" id="{9118A6FD-8C87-4725-B8D1-CC98E2080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213" y="5686425"/>
            <a:ext cx="434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29713" name="Rectangle 24">
            <a:extLst>
              <a:ext uri="{FF2B5EF4-FFF2-40B4-BE49-F238E27FC236}">
                <a16:creationId xmlns:a16="http://schemas.microsoft.com/office/drawing/2014/main" xmlns="" id="{181025ED-9473-ED8A-39AD-2469F278E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8" y="5686425"/>
            <a:ext cx="434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40</a:t>
            </a:r>
          </a:p>
        </p:txBody>
      </p:sp>
      <p:sp>
        <p:nvSpPr>
          <p:cNvPr id="29714" name="Rectangle 25">
            <a:extLst>
              <a:ext uri="{FF2B5EF4-FFF2-40B4-BE49-F238E27FC236}">
                <a16:creationId xmlns:a16="http://schemas.microsoft.com/office/drawing/2014/main" xmlns="" id="{F5F395F8-715B-7FE2-C5BF-E44B76E37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9463" y="5686425"/>
            <a:ext cx="434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60</a:t>
            </a:r>
          </a:p>
        </p:txBody>
      </p:sp>
      <p:sp>
        <p:nvSpPr>
          <p:cNvPr id="29715" name="Rectangle 26">
            <a:extLst>
              <a:ext uri="{FF2B5EF4-FFF2-40B4-BE49-F238E27FC236}">
                <a16:creationId xmlns:a16="http://schemas.microsoft.com/office/drawing/2014/main" xmlns="" id="{DC5BAC8D-B700-C25C-9E62-588957071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3838" y="5686425"/>
            <a:ext cx="434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80</a:t>
            </a:r>
          </a:p>
        </p:txBody>
      </p:sp>
      <p:sp>
        <p:nvSpPr>
          <p:cNvPr id="29716" name="Rectangle 27">
            <a:extLst>
              <a:ext uri="{FF2B5EF4-FFF2-40B4-BE49-F238E27FC236}">
                <a16:creationId xmlns:a16="http://schemas.microsoft.com/office/drawing/2014/main" xmlns="" id="{5885D6EC-0504-97E3-EC7B-F70B8BEAD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8850" y="5686425"/>
            <a:ext cx="561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29717" name="Rectangle 28">
            <a:extLst>
              <a:ext uri="{FF2B5EF4-FFF2-40B4-BE49-F238E27FC236}">
                <a16:creationId xmlns:a16="http://schemas.microsoft.com/office/drawing/2014/main" xmlns="" id="{263008E9-86DA-0E5C-0A13-447454ACF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7288" y="568642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9718" name="Line 29">
            <a:extLst>
              <a:ext uri="{FF2B5EF4-FFF2-40B4-BE49-F238E27FC236}">
                <a16:creationId xmlns:a16="http://schemas.microsoft.com/office/drawing/2014/main" xmlns="" id="{193EF5C5-294A-61B0-6A87-CCE4D10467D6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7463" y="5716588"/>
            <a:ext cx="4383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19" name="Line 30">
            <a:extLst>
              <a:ext uri="{FF2B5EF4-FFF2-40B4-BE49-F238E27FC236}">
                <a16:creationId xmlns:a16="http://schemas.microsoft.com/office/drawing/2014/main" xmlns="" id="{F9381412-FB51-5AFB-0AE2-AAEFB9F33A7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5875" y="1985963"/>
            <a:ext cx="36957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grpSp>
        <p:nvGrpSpPr>
          <p:cNvPr id="29720" name="Group 31">
            <a:extLst>
              <a:ext uri="{FF2B5EF4-FFF2-40B4-BE49-F238E27FC236}">
                <a16:creationId xmlns:a16="http://schemas.microsoft.com/office/drawing/2014/main" xmlns="" id="{38474B81-6D94-3020-6D9B-C8E24CD2D4EE}"/>
              </a:ext>
            </a:extLst>
          </p:cNvPr>
          <p:cNvGrpSpPr>
            <a:grpSpLocks/>
          </p:cNvGrpSpPr>
          <p:nvPr/>
        </p:nvGrpSpPr>
        <p:grpSpPr bwMode="auto">
          <a:xfrm>
            <a:off x="1833563" y="1366838"/>
            <a:ext cx="3424237" cy="546100"/>
            <a:chOff x="1866" y="861"/>
            <a:chExt cx="2157" cy="344"/>
          </a:xfrm>
        </p:grpSpPr>
        <p:sp>
          <p:nvSpPr>
            <p:cNvPr id="29738" name="AutoShape 32">
              <a:extLst>
                <a:ext uri="{FF2B5EF4-FFF2-40B4-BE49-F238E27FC236}">
                  <a16:creationId xmlns:a16="http://schemas.microsoft.com/office/drawing/2014/main" xmlns="" id="{73EEE9A8-BEC7-DD6A-2D21-E3304DD780AB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2850" y="183"/>
              <a:ext cx="178" cy="1866"/>
            </a:xfrm>
            <a:prstGeom prst="rightBrace">
              <a:avLst>
                <a:gd name="adj1" fmla="val 87360"/>
                <a:gd name="adj2" fmla="val 4999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9739" name="Text Box 33">
              <a:extLst>
                <a:ext uri="{FF2B5EF4-FFF2-40B4-BE49-F238E27FC236}">
                  <a16:creationId xmlns:a16="http://schemas.microsoft.com/office/drawing/2014/main" xmlns="" id="{F5AFF740-020D-C759-5796-4B9F21CDD3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6" y="861"/>
              <a:ext cx="215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Excess quantity supplied at price $5</a:t>
              </a:r>
            </a:p>
          </p:txBody>
        </p:sp>
      </p:grpSp>
      <p:grpSp>
        <p:nvGrpSpPr>
          <p:cNvPr id="29721" name="Group 34">
            <a:extLst>
              <a:ext uri="{FF2B5EF4-FFF2-40B4-BE49-F238E27FC236}">
                <a16:creationId xmlns:a16="http://schemas.microsoft.com/office/drawing/2014/main" xmlns="" id="{5809FB92-3925-C394-EA5D-C28B79651B6B}"/>
              </a:ext>
            </a:extLst>
          </p:cNvPr>
          <p:cNvGrpSpPr>
            <a:grpSpLocks/>
          </p:cNvGrpSpPr>
          <p:nvPr/>
        </p:nvGrpSpPr>
        <p:grpSpPr bwMode="auto">
          <a:xfrm>
            <a:off x="1285875" y="4597400"/>
            <a:ext cx="4103688" cy="1074738"/>
            <a:chOff x="1521" y="2896"/>
            <a:chExt cx="2585" cy="677"/>
          </a:xfrm>
        </p:grpSpPr>
        <p:sp>
          <p:nvSpPr>
            <p:cNvPr id="29731" name="Text Box 35">
              <a:extLst>
                <a:ext uri="{FF2B5EF4-FFF2-40B4-BE49-F238E27FC236}">
                  <a16:creationId xmlns:a16="http://schemas.microsoft.com/office/drawing/2014/main" xmlns="" id="{36E65B8A-1BF5-8CC1-EEC4-9F00BEAE78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3" y="3361"/>
              <a:ext cx="22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Excess quantity demanded at price $1</a:t>
              </a:r>
            </a:p>
          </p:txBody>
        </p:sp>
        <p:sp>
          <p:nvSpPr>
            <p:cNvPr id="29732" name="Oval 36">
              <a:extLst>
                <a:ext uri="{FF2B5EF4-FFF2-40B4-BE49-F238E27FC236}">
                  <a16:creationId xmlns:a16="http://schemas.microsoft.com/office/drawing/2014/main" xmlns="" id="{C05F9AE4-A662-64B5-FA1E-FAFEA7789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" y="3099"/>
              <a:ext cx="85" cy="8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9733" name="Oval 37">
              <a:extLst>
                <a:ext uri="{FF2B5EF4-FFF2-40B4-BE49-F238E27FC236}">
                  <a16:creationId xmlns:a16="http://schemas.microsoft.com/office/drawing/2014/main" xmlns="" id="{A2961E33-468C-B62E-E303-EE96DF74A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" y="3099"/>
              <a:ext cx="85" cy="8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9734" name="Line 38">
              <a:extLst>
                <a:ext uri="{FF2B5EF4-FFF2-40B4-BE49-F238E27FC236}">
                  <a16:creationId xmlns:a16="http://schemas.microsoft.com/office/drawing/2014/main" xmlns="" id="{74CC90D0-5627-7DD2-20E7-928528D6FB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1" y="3137"/>
              <a:ext cx="23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29735" name="AutoShape 39">
              <a:extLst>
                <a:ext uri="{FF2B5EF4-FFF2-40B4-BE49-F238E27FC236}">
                  <a16:creationId xmlns:a16="http://schemas.microsoft.com/office/drawing/2014/main" xmlns="" id="{5D77C722-8F21-F23F-B598-ABADA45F029E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2850" y="2372"/>
              <a:ext cx="178" cy="1866"/>
            </a:xfrm>
            <a:prstGeom prst="rightBrace">
              <a:avLst>
                <a:gd name="adj1" fmla="val 87360"/>
                <a:gd name="adj2" fmla="val 4999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9736" name="Text Box 40">
              <a:extLst>
                <a:ext uri="{FF2B5EF4-FFF2-40B4-BE49-F238E27FC236}">
                  <a16:creationId xmlns:a16="http://schemas.microsoft.com/office/drawing/2014/main" xmlns="" id="{FB4899AD-A8E7-120F-3FF6-8B6C60B158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4" y="2896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Arial" panose="020B0604020202020204" pitchFamily="34" charset="0"/>
                </a:rPr>
                <a:t>A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9737" name="Text Box 41">
              <a:extLst>
                <a:ext uri="{FF2B5EF4-FFF2-40B4-BE49-F238E27FC236}">
                  <a16:creationId xmlns:a16="http://schemas.microsoft.com/office/drawing/2014/main" xmlns="" id="{93AB90D9-C077-8413-0976-4F0EA93D72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" y="2896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Arial" panose="020B0604020202020204" pitchFamily="34" charset="0"/>
                </a:rPr>
                <a:t>B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29722" name="Group 42">
            <a:extLst>
              <a:ext uri="{FF2B5EF4-FFF2-40B4-BE49-F238E27FC236}">
                <a16:creationId xmlns:a16="http://schemas.microsoft.com/office/drawing/2014/main" xmlns="" id="{95FDA573-F567-F3BD-8E4D-4D7F252348EC}"/>
              </a:ext>
            </a:extLst>
          </p:cNvPr>
          <p:cNvGrpSpPr>
            <a:grpSpLocks/>
          </p:cNvGrpSpPr>
          <p:nvPr/>
        </p:nvGrpSpPr>
        <p:grpSpPr bwMode="auto">
          <a:xfrm>
            <a:off x="1285875" y="3170238"/>
            <a:ext cx="2657475" cy="2054225"/>
            <a:chOff x="1521" y="1997"/>
            <a:chExt cx="1674" cy="1294"/>
          </a:xfrm>
        </p:grpSpPr>
        <p:sp>
          <p:nvSpPr>
            <p:cNvPr id="29726" name="Text Box 43">
              <a:extLst>
                <a:ext uri="{FF2B5EF4-FFF2-40B4-BE49-F238E27FC236}">
                  <a16:creationId xmlns:a16="http://schemas.microsoft.com/office/drawing/2014/main" xmlns="" id="{53305DCA-D7F6-3A9E-05F8-4E18AE13E1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" y="1997"/>
              <a:ext cx="1177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Market clearing, or</a:t>
              </a:r>
            </a:p>
            <a:p>
              <a:pPr algn="ctr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equilibrium, price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9727" name="Oval 44">
              <a:extLst>
                <a:ext uri="{FF2B5EF4-FFF2-40B4-BE49-F238E27FC236}">
                  <a16:creationId xmlns:a16="http://schemas.microsoft.com/office/drawing/2014/main" xmlns="" id="{137FD48B-9D36-3946-4BB3-F93886D3FA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0" y="2158"/>
              <a:ext cx="85" cy="8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9728" name="Line 45">
              <a:extLst>
                <a:ext uri="{FF2B5EF4-FFF2-40B4-BE49-F238E27FC236}">
                  <a16:creationId xmlns:a16="http://schemas.microsoft.com/office/drawing/2014/main" xmlns="" id="{70204B27-5F94-5AE2-8E47-D0895E415B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1" y="2206"/>
              <a:ext cx="13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29729" name="Line 46">
              <a:extLst>
                <a:ext uri="{FF2B5EF4-FFF2-40B4-BE49-F238E27FC236}">
                  <a16:creationId xmlns:a16="http://schemas.microsoft.com/office/drawing/2014/main" xmlns="" id="{301ADE3E-96C9-380C-5BE4-660FBD30DB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237"/>
              <a:ext cx="0" cy="10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29730" name="Text Box 47">
              <a:extLst>
                <a:ext uri="{FF2B5EF4-FFF2-40B4-BE49-F238E27FC236}">
                  <a16:creationId xmlns:a16="http://schemas.microsoft.com/office/drawing/2014/main" xmlns="" id="{042BF7DB-8B92-DDDF-3271-0BD4DCCE9E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3" y="2074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Arial" panose="020B0604020202020204" pitchFamily="34" charset="0"/>
                </a:rPr>
                <a:t>E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29723" name="Text Box 48">
            <a:extLst>
              <a:ext uri="{FF2B5EF4-FFF2-40B4-BE49-F238E27FC236}">
                <a16:creationId xmlns:a16="http://schemas.microsoft.com/office/drawing/2014/main" xmlns="" id="{E82ED7EF-3DBF-6422-E99B-F12F523E7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200400"/>
            <a:ext cx="1371600" cy="495300"/>
          </a:xfrm>
          <a:prstGeom prst="rect">
            <a:avLst/>
          </a:prstGeom>
          <a:solidFill>
            <a:schemeClr val="folHlink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Q</a:t>
            </a:r>
            <a:r>
              <a:rPr lang="en-US" altLang="en-US" sz="2400" baseline="-25000">
                <a:latin typeface="Arial" panose="020B0604020202020204" pitchFamily="34" charset="0"/>
              </a:rPr>
              <a:t>D</a:t>
            </a:r>
            <a:r>
              <a:rPr lang="en-US" altLang="en-US" sz="2400">
                <a:latin typeface="Arial" panose="020B0604020202020204" pitchFamily="34" charset="0"/>
              </a:rPr>
              <a:t>= Q</a:t>
            </a:r>
            <a:r>
              <a:rPr lang="en-US" altLang="en-US" sz="2400" baseline="-25000">
                <a:latin typeface="Arial" panose="020B0604020202020204" pitchFamily="34" charset="0"/>
              </a:rPr>
              <a:t>S</a:t>
            </a:r>
          </a:p>
        </p:txBody>
      </p:sp>
      <p:sp>
        <p:nvSpPr>
          <p:cNvPr id="29724" name="Line 49">
            <a:extLst>
              <a:ext uri="{FF2B5EF4-FFF2-40B4-BE49-F238E27FC236}">
                <a16:creationId xmlns:a16="http://schemas.microsoft.com/office/drawing/2014/main" xmlns="" id="{B5AEB144-3604-72DB-7781-9AB5A22C56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3505200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82002" name="Rectangle 50">
            <a:extLst>
              <a:ext uri="{FF2B5EF4-FFF2-40B4-BE49-F238E27FC236}">
                <a16:creationId xmlns:a16="http://schemas.microsoft.com/office/drawing/2014/main" xmlns="" id="{0CBD5BA7-0472-66D6-8393-7B839A8E6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1295400"/>
            <a:ext cx="3200400" cy="488315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lang="en-US" altLang="en-US" sz="2800">
                <a:latin typeface="AGaramond"/>
              </a:rPr>
              <a:t>The condition in a market when quantity supplied equals quantity demanded at a particular price; a point from where there tends to be no movement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002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77C7CE40-8902-7724-B5F3-FA30ABD2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D9284689-35F3-42E4-A7E6-A6E54CBD42C4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26</a:t>
            </a:fld>
            <a:endParaRPr lang="en-US" altLang="en-US" sz="1000"/>
          </a:p>
        </p:txBody>
      </p:sp>
      <p:sp>
        <p:nvSpPr>
          <p:cNvPr id="382978" name="Rectangle 2">
            <a:extLst>
              <a:ext uri="{FF2B5EF4-FFF2-40B4-BE49-F238E27FC236}">
                <a16:creationId xmlns:a16="http://schemas.microsoft.com/office/drawing/2014/main" xmlns="" id="{AA822621-BEE2-D654-67FF-CBCB44B54A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/>
              <a:t>The Law of Supply &amp; Demand</a:t>
            </a:r>
          </a:p>
        </p:txBody>
      </p:sp>
      <p:sp>
        <p:nvSpPr>
          <p:cNvPr id="382979" name="Rectangle 3">
            <a:extLst>
              <a:ext uri="{FF2B5EF4-FFF2-40B4-BE49-F238E27FC236}">
                <a16:creationId xmlns:a16="http://schemas.microsoft.com/office/drawing/2014/main" xmlns="" id="{8F506CCE-1682-5CBC-2255-D7D167AFBD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717675"/>
            <a:ext cx="9144000" cy="51403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The price of any good will adjust until the price is such that the quantity demanded is equal to the quantity supplied</a:t>
            </a:r>
          </a:p>
          <a:p>
            <a:pPr eaLnBrk="1" hangingPunct="1">
              <a:defRPr/>
            </a:pPr>
            <a:r>
              <a:rPr lang="en-US" dirty="0"/>
              <a:t>A high price will result in excess supply, pushing price down, and a low price will result in excess demand, pushing price up </a:t>
            </a:r>
          </a:p>
          <a:p>
            <a:pPr lvl="2" eaLnBrk="1" hangingPunct="1">
              <a:defRPr/>
            </a:pPr>
            <a:r>
              <a:rPr lang="en-US" sz="3200" dirty="0">
                <a:solidFill>
                  <a:srgbClr val="FF0000"/>
                </a:solidFill>
              </a:rPr>
              <a:t>the market clears resulting in a single market clearing or equilibrium price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79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7E2956-52B0-1993-7D53-A57A9C0A1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86A92AA2-E082-4E6D-9E33-EC4E85455047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27</a:t>
            </a:fld>
            <a:endParaRPr lang="en-US" altLang="en-US" sz="1000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xmlns="" id="{EF037C82-AAE0-6E10-F667-C5F5E58FF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16038"/>
            <a:ext cx="9144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	</a:t>
            </a:r>
            <a:r>
              <a:rPr lang="en-US" altLang="en-US" sz="4800"/>
              <a:t>Q</a:t>
            </a:r>
            <a:r>
              <a:rPr lang="en-US" altLang="en-US" sz="4800" baseline="30000"/>
              <a:t>d</a:t>
            </a:r>
            <a:r>
              <a:rPr lang="en-US" altLang="en-US" sz="4800"/>
              <a:t> = 500 – 4p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800"/>
              <a:t> 	Q</a:t>
            </a:r>
            <a:r>
              <a:rPr lang="en-US" altLang="en-US" sz="4800" baseline="30000"/>
              <a:t>S</a:t>
            </a:r>
            <a:r>
              <a:rPr lang="en-US" altLang="en-US" sz="4800"/>
              <a:t> = -100 + 2p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/>
              <a:t>    p  = price of cranberries (dollars per barrel)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/>
              <a:t>    Q  = demand or supply in millions of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/>
              <a:t>           barrels per year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4820" name="WordArt 3">
            <a:extLst>
              <a:ext uri="{FF2B5EF4-FFF2-40B4-BE49-F238E27FC236}">
                <a16:creationId xmlns:a16="http://schemas.microsoft.com/office/drawing/2014/main" xmlns="" id="{9E28151B-D15A-F1E5-4A38-0059BE0AD67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84490" y="0"/>
            <a:ext cx="6791325" cy="78649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CA" sz="3600" u="sng" kern="10" dirty="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Example: The Market for Cranberries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361E4BC-E368-000A-FAC6-98C653B4A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548AA181-CDB5-45CB-BEBD-169FC3525B20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28</a:t>
            </a:fld>
            <a:endParaRPr lang="en-US" altLang="en-US" sz="1000"/>
          </a:p>
        </p:txBody>
      </p:sp>
      <p:sp>
        <p:nvSpPr>
          <p:cNvPr id="29699" name="Text Box 2">
            <a:extLst>
              <a:ext uri="{FF2B5EF4-FFF2-40B4-BE49-F238E27FC236}">
                <a16:creationId xmlns:a16="http://schemas.microsoft.com/office/drawing/2014/main" xmlns="" id="{81DEBA51-FC68-281E-5C65-F6053D88D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85344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a.  The equilibrium price of cranberries is calculated by equating demand to supply: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       </a:t>
            </a:r>
          </a:p>
          <a:p>
            <a:pPr lvl="2">
              <a:spcBef>
                <a:spcPct val="0"/>
              </a:spcBef>
              <a:buClrTx/>
              <a:buSzTx/>
              <a:buFontTx/>
              <a:buAutoNum type="alphaLcPeriod" startAt="2"/>
            </a:pPr>
            <a:r>
              <a:rPr lang="en-US" altLang="en-US" dirty="0"/>
              <a:t>Use equilibrium price with either demand or supply to get equilibrium quantity: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2EA5BC84-C5F2-5F3A-9723-05B72C1702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22400" y="1517650"/>
          <a:ext cx="3036888" cy="204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358900" imgH="914400" progId="Equation.3">
                  <p:embed/>
                </p:oleObj>
              </mc:Choice>
              <mc:Fallback>
                <p:oleObj name="Equation" r:id="rId3" imgW="13589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517650"/>
                        <a:ext cx="3036888" cy="20478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>
            <a:extLst>
              <a:ext uri="{FF2B5EF4-FFF2-40B4-BE49-F238E27FC236}">
                <a16:creationId xmlns:a16="http://schemas.microsoft.com/office/drawing/2014/main" xmlns="" id="{49168115-47F5-6F25-2604-8F5C3C1422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1988" y="4792663"/>
          <a:ext cx="2554287" cy="164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1143000" imgH="736600" progId="Equation.3">
                  <p:embed/>
                </p:oleObj>
              </mc:Choice>
              <mc:Fallback>
                <p:oleObj name="Equation" r:id="rId5" imgW="1143000" imgH="736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1988" y="4792663"/>
                        <a:ext cx="2554287" cy="164941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3">
            <a:extLst>
              <a:ext uri="{FF2B5EF4-FFF2-40B4-BE49-F238E27FC236}">
                <a16:creationId xmlns:a16="http://schemas.microsoft.com/office/drawing/2014/main" xmlns="" id="{0B838357-5004-FBD3-0703-9F7D6E729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B8FDA62D-81A6-4248-8727-5C6B7A655222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29</a:t>
            </a:fld>
            <a:endParaRPr lang="en-US" altLang="en-US" sz="1000"/>
          </a:p>
        </p:txBody>
      </p:sp>
      <p:sp>
        <p:nvSpPr>
          <p:cNvPr id="33795" name="Line 2">
            <a:extLst>
              <a:ext uri="{FF2B5EF4-FFF2-40B4-BE49-F238E27FC236}">
                <a16:creationId xmlns:a16="http://schemas.microsoft.com/office/drawing/2014/main" xmlns="" id="{97055F55-C642-3529-1551-EFC9E4CE2017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127250" y="5235575"/>
            <a:ext cx="4475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xmlns="" id="{C83304DA-3BC3-A7F1-2D70-7F2F30017E9E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127250" y="1398588"/>
            <a:ext cx="0" cy="38369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797" name="Text Box 4">
            <a:extLst>
              <a:ext uri="{FF2B5EF4-FFF2-40B4-BE49-F238E27FC236}">
                <a16:creationId xmlns:a16="http://schemas.microsoft.com/office/drawing/2014/main" xmlns="" id="{364A2897-83B8-1251-88DC-D6D79E45D0C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70113" y="1154113"/>
            <a:ext cx="747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Price</a:t>
            </a:r>
          </a:p>
        </p:txBody>
      </p:sp>
      <p:sp>
        <p:nvSpPr>
          <p:cNvPr id="33798" name="Text Box 5">
            <a:extLst>
              <a:ext uri="{FF2B5EF4-FFF2-40B4-BE49-F238E27FC236}">
                <a16:creationId xmlns:a16="http://schemas.microsoft.com/office/drawing/2014/main" xmlns="" id="{63A15505-B9B0-2299-703E-145209A5D07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953125" y="5318125"/>
            <a:ext cx="1155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Quantity</a:t>
            </a:r>
          </a:p>
        </p:txBody>
      </p:sp>
      <p:sp>
        <p:nvSpPr>
          <p:cNvPr id="33799" name="Line 6">
            <a:extLst>
              <a:ext uri="{FF2B5EF4-FFF2-40B4-BE49-F238E27FC236}">
                <a16:creationId xmlns:a16="http://schemas.microsoft.com/office/drawing/2014/main" xmlns="" id="{466110D1-5ACB-1AC3-6702-93E95B306292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127250" y="2784475"/>
            <a:ext cx="2451100" cy="2451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00" name="Text Box 7">
            <a:extLst>
              <a:ext uri="{FF2B5EF4-FFF2-40B4-BE49-F238E27FC236}">
                <a16:creationId xmlns:a16="http://schemas.microsoft.com/office/drawing/2014/main" xmlns="" id="{D232EB58-E2C1-E53F-3562-FF5FD77B9FB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365625" y="4659313"/>
            <a:ext cx="3635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Market Demand: P = 125 - Q</a:t>
            </a:r>
            <a:r>
              <a:rPr lang="en-GB" altLang="en-US" sz="2000" b="1" baseline="30000">
                <a:latin typeface="Times New Roman" panose="02020603050405020304" pitchFamily="18" charset="0"/>
              </a:rPr>
              <a:t>d</a:t>
            </a:r>
            <a:r>
              <a:rPr lang="en-GB" altLang="en-US" sz="2000" b="1">
                <a:latin typeface="Times New Roman" panose="02020603050405020304" pitchFamily="18" charset="0"/>
              </a:rPr>
              <a:t>/4</a:t>
            </a:r>
          </a:p>
        </p:txBody>
      </p:sp>
      <p:sp>
        <p:nvSpPr>
          <p:cNvPr id="33801" name="Line 8">
            <a:extLst>
              <a:ext uri="{FF2B5EF4-FFF2-40B4-BE49-F238E27FC236}">
                <a16:creationId xmlns:a16="http://schemas.microsoft.com/office/drawing/2014/main" xmlns="" id="{63A84B47-6888-14EC-B539-C1FE35BF4B5D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127250" y="1984375"/>
            <a:ext cx="3143250" cy="2132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02" name="Text Box 9">
            <a:extLst>
              <a:ext uri="{FF2B5EF4-FFF2-40B4-BE49-F238E27FC236}">
                <a16:creationId xmlns:a16="http://schemas.microsoft.com/office/drawing/2014/main" xmlns="" id="{6A60E243-6500-A058-308C-54CA411B3E6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87813" y="2754313"/>
            <a:ext cx="3413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Market Supply: P = 50 + Q</a:t>
            </a:r>
            <a:r>
              <a:rPr lang="en-GB" altLang="en-US" sz="2000" b="1" baseline="30000">
                <a:latin typeface="Times New Roman" panose="02020603050405020304" pitchFamily="18" charset="0"/>
              </a:rPr>
              <a:t>S</a:t>
            </a:r>
            <a:r>
              <a:rPr lang="en-GB" altLang="en-US" sz="2000" b="1">
                <a:latin typeface="Times New Roman" panose="02020603050405020304" pitchFamily="18" charset="0"/>
              </a:rPr>
              <a:t>/2</a:t>
            </a:r>
          </a:p>
        </p:txBody>
      </p:sp>
      <p:sp>
        <p:nvSpPr>
          <p:cNvPr id="33803" name="Line 10">
            <a:extLst>
              <a:ext uri="{FF2B5EF4-FFF2-40B4-BE49-F238E27FC236}">
                <a16:creationId xmlns:a16="http://schemas.microsoft.com/office/drawing/2014/main" xmlns="" id="{8AC96F4C-8E25-C099-3A84-1E20A507D215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927350" y="3582988"/>
            <a:ext cx="0" cy="16525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04" name="Text Box 11">
            <a:extLst>
              <a:ext uri="{FF2B5EF4-FFF2-40B4-BE49-F238E27FC236}">
                <a16:creationId xmlns:a16="http://schemas.microsoft.com/office/drawing/2014/main" xmlns="" id="{55BE1036-F00C-03C9-D0B3-B61798E8DE1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660650" y="5230813"/>
            <a:ext cx="1160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Q* = 100</a:t>
            </a:r>
          </a:p>
        </p:txBody>
      </p:sp>
      <p:sp>
        <p:nvSpPr>
          <p:cNvPr id="33805" name="Text Box 12">
            <a:extLst>
              <a:ext uri="{FF2B5EF4-FFF2-40B4-BE49-F238E27FC236}">
                <a16:creationId xmlns:a16="http://schemas.microsoft.com/office/drawing/2014/main" xmlns="" id="{F19B2DFF-97B1-AE90-078D-8160F37F8B4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066800" y="3355975"/>
            <a:ext cx="992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P*=100</a:t>
            </a:r>
          </a:p>
        </p:txBody>
      </p:sp>
      <p:sp>
        <p:nvSpPr>
          <p:cNvPr id="33806" name="Text Box 13">
            <a:extLst>
              <a:ext uri="{FF2B5EF4-FFF2-40B4-BE49-F238E27FC236}">
                <a16:creationId xmlns:a16="http://schemas.microsoft.com/office/drawing/2014/main" xmlns="" id="{93CC7436-42E4-C241-296D-6CE241961E9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24000" y="2601913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125</a:t>
            </a:r>
          </a:p>
        </p:txBody>
      </p:sp>
      <p:sp>
        <p:nvSpPr>
          <p:cNvPr id="33807" name="Text Box 14">
            <a:extLst>
              <a:ext uri="{FF2B5EF4-FFF2-40B4-BE49-F238E27FC236}">
                <a16:creationId xmlns:a16="http://schemas.microsoft.com/office/drawing/2014/main" xmlns="" id="{7DB6C800-74C1-E7CC-FAF5-1C3E58D46CF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727325" y="3135313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33808" name="Text Box 15">
            <a:extLst>
              <a:ext uri="{FF2B5EF4-FFF2-40B4-BE49-F238E27FC236}">
                <a16:creationId xmlns:a16="http://schemas.microsoft.com/office/drawing/2014/main" xmlns="" id="{F108191E-891D-2AB6-39EF-0EC4D7D62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33400"/>
            <a:ext cx="556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u="sng"/>
              <a:t>Example:</a:t>
            </a:r>
            <a:r>
              <a:rPr lang="en-US" altLang="en-US" sz="2400"/>
              <a:t>  The Market For Cranberries</a:t>
            </a:r>
          </a:p>
        </p:txBody>
      </p:sp>
      <p:sp>
        <p:nvSpPr>
          <p:cNvPr id="33809" name="Text Box 16">
            <a:extLst>
              <a:ext uri="{FF2B5EF4-FFF2-40B4-BE49-F238E27FC236}">
                <a16:creationId xmlns:a16="http://schemas.microsoft.com/office/drawing/2014/main" xmlns="" id="{13B51015-8DD4-B5E2-6C5F-909F5CF2FBA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433513" y="3897313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50</a:t>
            </a:r>
          </a:p>
        </p:txBody>
      </p:sp>
      <p:sp>
        <p:nvSpPr>
          <p:cNvPr id="33810" name="Line 18">
            <a:extLst>
              <a:ext uri="{FF2B5EF4-FFF2-40B4-BE49-F238E27FC236}">
                <a16:creationId xmlns:a16="http://schemas.microsoft.com/office/drawing/2014/main" xmlns="" id="{561D11A7-4EE8-8E4D-D20F-71BD166C2B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20900" y="3565525"/>
            <a:ext cx="808038" cy="15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1F1DDA6D-1F36-95CA-EB5C-530BEA4FC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8D5E2AE4-C206-48FD-BB91-E868AD95555E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</a:t>
            </a:fld>
            <a:endParaRPr lang="en-US" altLang="en-US" sz="1000"/>
          </a:p>
        </p:txBody>
      </p:sp>
      <p:sp>
        <p:nvSpPr>
          <p:cNvPr id="362498" name="Rectangle 2">
            <a:extLst>
              <a:ext uri="{FF2B5EF4-FFF2-40B4-BE49-F238E27FC236}">
                <a16:creationId xmlns:a16="http://schemas.microsoft.com/office/drawing/2014/main" xmlns="" id="{04DA6601-E524-7D4F-27A7-A77071FEE7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Demand: Definition</a:t>
            </a:r>
            <a:endParaRPr lang="en-CA" u="sng" dirty="0"/>
          </a:p>
        </p:txBody>
      </p:sp>
      <p:sp>
        <p:nvSpPr>
          <p:cNvPr id="362499" name="Rectangle 3">
            <a:extLst>
              <a:ext uri="{FF2B5EF4-FFF2-40B4-BE49-F238E27FC236}">
                <a16:creationId xmlns:a16="http://schemas.microsoft.com/office/drawing/2014/main" xmlns="" id="{5A891CC1-99F6-BC44-98D1-1954248DF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/>
              <a:t>A </a:t>
            </a:r>
            <a:r>
              <a:rPr lang="en-US" b="1" i="1" dirty="0"/>
              <a:t>schedule</a:t>
            </a:r>
            <a:r>
              <a:rPr lang="en-US" dirty="0"/>
              <a:t> showing amounts that will be purchased at different prices during some specified time period, </a:t>
            </a:r>
            <a:r>
              <a:rPr lang="en-US" b="1" i="1" dirty="0"/>
              <a:t>everything else held constant</a:t>
            </a:r>
            <a:r>
              <a:rPr lang="en-US" b="1" dirty="0"/>
              <a:t> (ceteris paribus)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/>
              <a:t>This could refer to goods and services (goods market)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/>
              <a:t>This could </a:t>
            </a:r>
            <a:r>
              <a:rPr lang="en-US" b="1" u="sng" dirty="0"/>
              <a:t>also</a:t>
            </a:r>
            <a:r>
              <a:rPr lang="en-US" dirty="0"/>
              <a:t> refer to labour and capital (factor market)</a:t>
            </a:r>
            <a:endParaRPr lang="en-C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0C5B5CD-744F-AB80-30DA-2A657A9DB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B3BE0C10-E14E-4C41-B456-6968FA1C0190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30</a:t>
            </a:fld>
            <a:endParaRPr lang="en-US" altLang="en-US" sz="1000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xmlns="" id="{4E69781D-2B4F-7DD3-A816-3B4B1E821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16038"/>
            <a:ext cx="9525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	</a:t>
            </a:r>
            <a:r>
              <a:rPr lang="en-US" altLang="en-US" sz="4800"/>
              <a:t>L</a:t>
            </a:r>
            <a:r>
              <a:rPr lang="en-US" altLang="en-US" sz="4800" baseline="30000"/>
              <a:t>d</a:t>
            </a:r>
            <a:r>
              <a:rPr lang="en-US" altLang="en-US" sz="4800"/>
              <a:t> = 18 – W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800"/>
              <a:t> 	L</a:t>
            </a:r>
            <a:r>
              <a:rPr lang="en-US" altLang="en-US" sz="4800" baseline="30000"/>
              <a:t>S</a:t>
            </a:r>
            <a:r>
              <a:rPr lang="en-US" altLang="en-US" sz="4800"/>
              <a:t> = -10 + W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/>
              <a:t>    W  = Wage (the PRICE of labour)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/>
              <a:t>    L   = Labour (full time workers, the QUANTITY 			of labour)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4820" name="WordArt 3">
            <a:extLst>
              <a:ext uri="{FF2B5EF4-FFF2-40B4-BE49-F238E27FC236}">
                <a16:creationId xmlns:a16="http://schemas.microsoft.com/office/drawing/2014/main" xmlns="" id="{54274132-3A86-5DC4-4CDF-CCCD880DB9A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3082" y="0"/>
            <a:ext cx="8615083" cy="78649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CA" sz="3600" u="sng" kern="10" dirty="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Factor Market Example: Coffee Shop Jobs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13F9321-C4B1-9DB1-9534-AA1B8A564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FAB7E07-DE8C-4484-AF84-04E1E14F71B9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31</a:t>
            </a:fld>
            <a:endParaRPr lang="en-US" altLang="en-US" sz="1000"/>
          </a:p>
        </p:txBody>
      </p:sp>
      <p:sp>
        <p:nvSpPr>
          <p:cNvPr id="29699" name="Text Box 2">
            <a:extLst>
              <a:ext uri="{FF2B5EF4-FFF2-40B4-BE49-F238E27FC236}">
                <a16:creationId xmlns:a16="http://schemas.microsoft.com/office/drawing/2014/main" xmlns="" id="{7C9B243F-0D28-1B38-AA36-D40296611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85344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a.  The equilibrium wage (price) of workers is calculated by equating demand to supply: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       </a:t>
            </a:r>
          </a:p>
          <a:p>
            <a:pPr lvl="2">
              <a:spcBef>
                <a:spcPct val="0"/>
              </a:spcBef>
              <a:buClrTx/>
              <a:buSzTx/>
              <a:buFontTx/>
              <a:buAutoNum type="alphaLcPeriod" startAt="2"/>
            </a:pPr>
            <a:r>
              <a:rPr lang="en-US" altLang="en-US" dirty="0"/>
              <a:t>Use equilibrium wage (price) with either demand or supply to get equilibrium labour (quantity):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43069511-BA58-9456-9D00-D1AF28FD6D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6563" y="1544638"/>
          <a:ext cx="2468562" cy="199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104900" imgH="889000" progId="Equation.3">
                  <p:embed/>
                </p:oleObj>
              </mc:Choice>
              <mc:Fallback>
                <p:oleObj name="Equation" r:id="rId3" imgW="1104900" imgH="889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63" y="1544638"/>
                        <a:ext cx="2468562" cy="199231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>
            <a:extLst>
              <a:ext uri="{FF2B5EF4-FFF2-40B4-BE49-F238E27FC236}">
                <a16:creationId xmlns:a16="http://schemas.microsoft.com/office/drawing/2014/main" xmlns="" id="{FAC54CC6-69C1-6271-2137-AD55B45025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1725" y="4864100"/>
          <a:ext cx="1673225" cy="150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748975" imgH="672808" progId="Equation.3">
                  <p:embed/>
                </p:oleObj>
              </mc:Choice>
              <mc:Fallback>
                <p:oleObj name="Equation" r:id="rId5" imgW="748975" imgH="67280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1725" y="4864100"/>
                        <a:ext cx="1673225" cy="1506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3">
            <a:extLst>
              <a:ext uri="{FF2B5EF4-FFF2-40B4-BE49-F238E27FC236}">
                <a16:creationId xmlns:a16="http://schemas.microsoft.com/office/drawing/2014/main" xmlns="" id="{AABA69CD-074D-CFC4-2914-5526870E0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E784BD19-DDDD-4585-BF88-1600713BBE69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32</a:t>
            </a:fld>
            <a:endParaRPr lang="en-US" altLang="en-US" sz="1000"/>
          </a:p>
        </p:txBody>
      </p:sp>
      <p:sp>
        <p:nvSpPr>
          <p:cNvPr id="36867" name="Line 2">
            <a:extLst>
              <a:ext uri="{FF2B5EF4-FFF2-40B4-BE49-F238E27FC236}">
                <a16:creationId xmlns:a16="http://schemas.microsoft.com/office/drawing/2014/main" xmlns="" id="{78E657B5-8E68-0B8C-23B8-9564B092FF69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127250" y="5235575"/>
            <a:ext cx="4475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68" name="Line 3">
            <a:extLst>
              <a:ext uri="{FF2B5EF4-FFF2-40B4-BE49-F238E27FC236}">
                <a16:creationId xmlns:a16="http://schemas.microsoft.com/office/drawing/2014/main" xmlns="" id="{21246749-D2C0-19AF-7202-903E11C150A4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127250" y="1398588"/>
            <a:ext cx="0" cy="38369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69" name="Text Box 4">
            <a:extLst>
              <a:ext uri="{FF2B5EF4-FFF2-40B4-BE49-F238E27FC236}">
                <a16:creationId xmlns:a16="http://schemas.microsoft.com/office/drawing/2014/main" xmlns="" id="{30A30C60-8055-DCAA-BD53-6737A479E35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70113" y="1154113"/>
            <a:ext cx="2768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Wage (Price of Labour)</a:t>
            </a:r>
          </a:p>
        </p:txBody>
      </p:sp>
      <p:sp>
        <p:nvSpPr>
          <p:cNvPr id="36870" name="Text Box 5">
            <a:extLst>
              <a:ext uri="{FF2B5EF4-FFF2-40B4-BE49-F238E27FC236}">
                <a16:creationId xmlns:a16="http://schemas.microsoft.com/office/drawing/2014/main" xmlns="" id="{872B719C-AB99-B5D6-9994-E2BB70B1B12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953125" y="5318125"/>
            <a:ext cx="2725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L (Quantity of Labour)</a:t>
            </a:r>
          </a:p>
        </p:txBody>
      </p:sp>
      <p:sp>
        <p:nvSpPr>
          <p:cNvPr id="36871" name="Line 6">
            <a:extLst>
              <a:ext uri="{FF2B5EF4-FFF2-40B4-BE49-F238E27FC236}">
                <a16:creationId xmlns:a16="http://schemas.microsoft.com/office/drawing/2014/main" xmlns="" id="{C6C1C2CB-33FF-90ED-A374-74EC24ECF1BC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127250" y="2784475"/>
            <a:ext cx="2451100" cy="2451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72" name="Text Box 7">
            <a:extLst>
              <a:ext uri="{FF2B5EF4-FFF2-40B4-BE49-F238E27FC236}">
                <a16:creationId xmlns:a16="http://schemas.microsoft.com/office/drawing/2014/main" xmlns="" id="{4FFE56E5-B426-13CC-286A-F54F94EB439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365625" y="4659313"/>
            <a:ext cx="3478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Market Demand: W = 18 - L</a:t>
            </a:r>
            <a:r>
              <a:rPr lang="en-GB" altLang="en-US" sz="2000" b="1" baseline="30000">
                <a:latin typeface="Times New Roman" panose="02020603050405020304" pitchFamily="18" charset="0"/>
              </a:rPr>
              <a:t>d</a:t>
            </a:r>
            <a:endParaRPr lang="en-GB" altLang="en-US" sz="2000" b="1">
              <a:latin typeface="Times New Roman" panose="02020603050405020304" pitchFamily="18" charset="0"/>
            </a:endParaRPr>
          </a:p>
        </p:txBody>
      </p:sp>
      <p:sp>
        <p:nvSpPr>
          <p:cNvPr id="36873" name="Line 8">
            <a:extLst>
              <a:ext uri="{FF2B5EF4-FFF2-40B4-BE49-F238E27FC236}">
                <a16:creationId xmlns:a16="http://schemas.microsoft.com/office/drawing/2014/main" xmlns="" id="{F34738D1-58AB-4321-789B-A52ABC8AC0A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127250" y="1984375"/>
            <a:ext cx="3143250" cy="2132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74" name="Text Box 9">
            <a:extLst>
              <a:ext uri="{FF2B5EF4-FFF2-40B4-BE49-F238E27FC236}">
                <a16:creationId xmlns:a16="http://schemas.microsoft.com/office/drawing/2014/main" xmlns="" id="{23C065C3-E1B9-7F18-B57C-3B18EDC7053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87813" y="2754313"/>
            <a:ext cx="3381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Market Supply: W = 10 + L</a:t>
            </a:r>
            <a:r>
              <a:rPr lang="en-GB" altLang="en-US" sz="2000" b="1" baseline="30000">
                <a:latin typeface="Times New Roman" panose="02020603050405020304" pitchFamily="18" charset="0"/>
              </a:rPr>
              <a:t>S</a:t>
            </a:r>
            <a:endParaRPr lang="en-GB" altLang="en-US" sz="2000" b="1">
              <a:latin typeface="Times New Roman" panose="02020603050405020304" pitchFamily="18" charset="0"/>
            </a:endParaRPr>
          </a:p>
        </p:txBody>
      </p:sp>
      <p:sp>
        <p:nvSpPr>
          <p:cNvPr id="36875" name="Line 10">
            <a:extLst>
              <a:ext uri="{FF2B5EF4-FFF2-40B4-BE49-F238E27FC236}">
                <a16:creationId xmlns:a16="http://schemas.microsoft.com/office/drawing/2014/main" xmlns="" id="{CEB40350-16FB-54C0-3785-51BECAE439CA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927350" y="3582988"/>
            <a:ext cx="0" cy="16525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76" name="Text Box 11">
            <a:extLst>
              <a:ext uri="{FF2B5EF4-FFF2-40B4-BE49-F238E27FC236}">
                <a16:creationId xmlns:a16="http://schemas.microsoft.com/office/drawing/2014/main" xmlns="" id="{0970440A-5E4B-5583-8412-2D084DA78A6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660650" y="5230813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Q* = 4</a:t>
            </a:r>
          </a:p>
        </p:txBody>
      </p:sp>
      <p:sp>
        <p:nvSpPr>
          <p:cNvPr id="36877" name="Text Box 12">
            <a:extLst>
              <a:ext uri="{FF2B5EF4-FFF2-40B4-BE49-F238E27FC236}">
                <a16:creationId xmlns:a16="http://schemas.microsoft.com/office/drawing/2014/main" xmlns="" id="{E188A153-4248-E7C9-F1DB-83B949D39AA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066800" y="3355975"/>
            <a:ext cx="971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W*=14</a:t>
            </a:r>
          </a:p>
        </p:txBody>
      </p:sp>
      <p:sp>
        <p:nvSpPr>
          <p:cNvPr id="36878" name="Text Box 13">
            <a:extLst>
              <a:ext uri="{FF2B5EF4-FFF2-40B4-BE49-F238E27FC236}">
                <a16:creationId xmlns:a16="http://schemas.microsoft.com/office/drawing/2014/main" xmlns="" id="{7C43EAFF-52A5-9E73-ADD2-017080FB0BB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24000" y="2601913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125</a:t>
            </a:r>
          </a:p>
        </p:txBody>
      </p:sp>
      <p:sp>
        <p:nvSpPr>
          <p:cNvPr id="36879" name="Text Box 14">
            <a:extLst>
              <a:ext uri="{FF2B5EF4-FFF2-40B4-BE49-F238E27FC236}">
                <a16:creationId xmlns:a16="http://schemas.microsoft.com/office/drawing/2014/main" xmlns="" id="{6BDB6B36-9B24-8222-7F07-2CB21EF4B6D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727325" y="3135313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36880" name="Text Box 15">
            <a:extLst>
              <a:ext uri="{FF2B5EF4-FFF2-40B4-BE49-F238E27FC236}">
                <a16:creationId xmlns:a16="http://schemas.microsoft.com/office/drawing/2014/main" xmlns="" id="{96F7DC38-662E-693B-92E8-DF8C224DC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33400"/>
            <a:ext cx="556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u="sng"/>
              <a:t>Example:</a:t>
            </a:r>
            <a:r>
              <a:rPr lang="en-US" altLang="en-US" sz="2400"/>
              <a:t>  Coffee Shop Jobs</a:t>
            </a:r>
          </a:p>
        </p:txBody>
      </p:sp>
      <p:sp>
        <p:nvSpPr>
          <p:cNvPr id="36881" name="Text Box 16">
            <a:extLst>
              <a:ext uri="{FF2B5EF4-FFF2-40B4-BE49-F238E27FC236}">
                <a16:creationId xmlns:a16="http://schemas.microsoft.com/office/drawing/2014/main" xmlns="" id="{8DC759B5-9B42-B041-E860-498C39C23E8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433513" y="3897313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50</a:t>
            </a:r>
          </a:p>
        </p:txBody>
      </p:sp>
      <p:sp>
        <p:nvSpPr>
          <p:cNvPr id="36882" name="Line 18">
            <a:extLst>
              <a:ext uri="{FF2B5EF4-FFF2-40B4-BE49-F238E27FC236}">
                <a16:creationId xmlns:a16="http://schemas.microsoft.com/office/drawing/2014/main" xmlns="" id="{248029F2-DDEB-FEB4-0F3E-213CBAEF3E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20900" y="3565525"/>
            <a:ext cx="808038" cy="15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F918CC10-4701-0CA2-686B-85F2DBDD4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4C84B80-515A-4364-A3D6-F3F154EDD982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33</a:t>
            </a:fld>
            <a:endParaRPr lang="en-US" altLang="en-US" sz="1000"/>
          </a:p>
        </p:txBody>
      </p:sp>
      <p:sp>
        <p:nvSpPr>
          <p:cNvPr id="386050" name="Rectangle 2">
            <a:extLst>
              <a:ext uri="{FF2B5EF4-FFF2-40B4-BE49-F238E27FC236}">
                <a16:creationId xmlns:a16="http://schemas.microsoft.com/office/drawing/2014/main" xmlns="" id="{2EDC1FCA-00CF-55BA-B116-91880814DD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3600" u="sng" dirty="0"/>
              <a:t>Comparative Statics: </a:t>
            </a:r>
            <a:br>
              <a:rPr lang="en-US" sz="3600" u="sng" dirty="0"/>
            </a:br>
            <a:r>
              <a:rPr lang="en-US" sz="3600" u="sng" dirty="0"/>
              <a:t>Shifts in Demand &amp;/or Supply</a:t>
            </a:r>
          </a:p>
        </p:txBody>
      </p:sp>
      <p:sp>
        <p:nvSpPr>
          <p:cNvPr id="386051" name="Rectangle 3">
            <a:extLst>
              <a:ext uri="{FF2B5EF4-FFF2-40B4-BE49-F238E27FC236}">
                <a16:creationId xmlns:a16="http://schemas.microsoft.com/office/drawing/2014/main" xmlns="" id="{711500D1-C0BD-2AD6-5488-E001AB6BB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30400"/>
            <a:ext cx="8818563" cy="4352925"/>
          </a:xfrm>
        </p:spPr>
        <p:txBody>
          <a:bodyPr lIns="90487" tIns="44450" rIns="90487" bIns="44450"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/>
              <a:t>1) Decide whether Demand &amp;/or Supply is affected.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  <a:defRPr/>
            </a:pPr>
            <a:r>
              <a:rPr lang="en-US" sz="3200" dirty="0"/>
              <a:t>2) Decide in which direction the affected</a:t>
            </a:r>
          </a:p>
          <a:p>
            <a:pPr lvl="2" eaLnBrk="1" hangingPunct="1">
              <a:lnSpc>
                <a:spcPct val="70000"/>
              </a:lnSpc>
              <a:buFont typeface="Wingdings" panose="05000000000000000000" pitchFamily="2" charset="2"/>
              <a:buChar char="Ø"/>
              <a:defRPr/>
            </a:pPr>
            <a:r>
              <a:rPr lang="en-US" sz="3200" dirty="0"/>
              <a:t>Demand &amp;/or Supply will move.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/>
              <a:t>3) Use a Demand and Supply diagram to determine the new equilibrium.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/>
              <a:t>4) Calculate the new equilibrium. </a:t>
            </a:r>
            <a:br>
              <a:rPr lang="en-US" sz="3200" dirty="0"/>
            </a:br>
            <a:r>
              <a:rPr lang="en-US" sz="3200" dirty="0"/>
              <a:t>	(if possible)</a:t>
            </a:r>
          </a:p>
        </p:txBody>
      </p:sp>
      <p:sp>
        <p:nvSpPr>
          <p:cNvPr id="386052" name="Text Box 4">
            <a:extLst>
              <a:ext uri="{FF2B5EF4-FFF2-40B4-BE49-F238E27FC236}">
                <a16:creationId xmlns:a16="http://schemas.microsoft.com/office/drawing/2014/main" xmlns="" id="{16C1DD93-293E-E2B7-0154-E98357B65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1219200"/>
            <a:ext cx="8840787" cy="461963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lang="en-CA" altLang="en-US" sz="2400">
                <a:solidFill>
                  <a:srgbClr val="FFFF00"/>
                </a:solidFill>
                <a:latin typeface="Arial" panose="020B0604020202020204" pitchFamily="34" charset="0"/>
              </a:rPr>
              <a:t>How do you analyze a change in an exogenous variable?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6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6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6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6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6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6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6051" grpId="0" build="p" bldLvl="2" autoUpdateAnimBg="0"/>
      <p:bldP spid="386052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896610F-BA3B-55FB-EF4C-68501A7B2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AAFC690-3B89-4998-B7B8-A1212593D68C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34</a:t>
            </a:fld>
            <a:endParaRPr lang="en-US" altLang="en-US" sz="1000"/>
          </a:p>
        </p:txBody>
      </p:sp>
      <p:sp>
        <p:nvSpPr>
          <p:cNvPr id="387074" name="Rectangle 2">
            <a:extLst>
              <a:ext uri="{FF2B5EF4-FFF2-40B4-BE49-F238E27FC236}">
                <a16:creationId xmlns:a16="http://schemas.microsoft.com/office/drawing/2014/main" xmlns="" id="{8658900A-CF46-24D9-3765-45C2D8B5BD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1288" y="0"/>
            <a:ext cx="9002712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/>
              <a:t>Comparative Statics: Gas Prices</a:t>
            </a:r>
          </a:p>
        </p:txBody>
      </p:sp>
      <p:sp>
        <p:nvSpPr>
          <p:cNvPr id="387075" name="Rectangle 3">
            <a:extLst>
              <a:ext uri="{FF2B5EF4-FFF2-40B4-BE49-F238E27FC236}">
                <a16:creationId xmlns:a16="http://schemas.microsoft.com/office/drawing/2014/main" xmlns="" id="{F28BF386-76AE-643D-5EC9-613DC6DD7F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68450"/>
            <a:ext cx="9144000" cy="5289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Summer </a:t>
            </a:r>
            <a:r>
              <a:rPr lang="en-US" dirty="0" smtClean="0"/>
              <a:t>2022: </a:t>
            </a:r>
            <a:r>
              <a:rPr lang="en-US" dirty="0"/>
              <a:t>Gas prices at equilibrium are $</a:t>
            </a:r>
            <a:r>
              <a:rPr lang="en-US" dirty="0" smtClean="0"/>
              <a:t>1.67 </a:t>
            </a:r>
            <a:r>
              <a:rPr lang="en-US" dirty="0"/>
              <a:t>per liter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Winter arrives and people drive less (downward shift in </a:t>
            </a:r>
            <a:r>
              <a:rPr lang="en-US" u="sng" dirty="0"/>
              <a:t>demand</a:t>
            </a:r>
            <a:r>
              <a:rPr lang="en-US" dirty="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4000" dirty="0">
                <a:solidFill>
                  <a:srgbClr val="FF0000"/>
                </a:solidFill>
              </a:rPr>
              <a:t>The new market equilibrium is </a:t>
            </a:r>
            <a:r>
              <a:rPr lang="en-US" sz="4000" dirty="0" smtClean="0">
                <a:solidFill>
                  <a:srgbClr val="FF0000"/>
                </a:solidFill>
              </a:rPr>
              <a:t>$1.37 </a:t>
            </a:r>
            <a:r>
              <a:rPr lang="en-US" sz="4000" dirty="0">
                <a:solidFill>
                  <a:srgbClr val="FF0000"/>
                </a:solidFill>
              </a:rPr>
              <a:t>per liter</a:t>
            </a:r>
            <a:endParaRPr lang="en-US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Cold Weather causes a decrease in gas prices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32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5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4">
            <a:extLst>
              <a:ext uri="{FF2B5EF4-FFF2-40B4-BE49-F238E27FC236}">
                <a16:creationId xmlns:a16="http://schemas.microsoft.com/office/drawing/2014/main" xmlns="" id="{99C0D7B0-2BB2-EAD1-49EE-3F1ACD97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B0C9FEEF-9260-4C31-9620-C5F8688C755C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35</a:t>
            </a:fld>
            <a:endParaRPr lang="en-US" altLang="en-US" sz="1000"/>
          </a:p>
        </p:txBody>
      </p:sp>
      <p:sp>
        <p:nvSpPr>
          <p:cNvPr id="410626" name="Rectangle 2">
            <a:extLst>
              <a:ext uri="{FF2B5EF4-FFF2-40B4-BE49-F238E27FC236}">
                <a16:creationId xmlns:a16="http://schemas.microsoft.com/office/drawing/2014/main" xmlns="" id="{2218CE76-93EE-FE70-75A3-FB574A0BDC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" y="512763"/>
            <a:ext cx="97917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4000" dirty="0"/>
              <a:t>Winter Gas Prices</a:t>
            </a:r>
          </a:p>
        </p:txBody>
      </p:sp>
      <p:sp>
        <p:nvSpPr>
          <p:cNvPr id="39940" name="Line 3">
            <a:extLst>
              <a:ext uri="{FF2B5EF4-FFF2-40B4-BE49-F238E27FC236}">
                <a16:creationId xmlns:a16="http://schemas.microsoft.com/office/drawing/2014/main" xmlns="" id="{468C8552-B440-28D2-723E-829D30AFE4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1722438"/>
            <a:ext cx="0" cy="4284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41" name="Line 4">
            <a:extLst>
              <a:ext uri="{FF2B5EF4-FFF2-40B4-BE49-F238E27FC236}">
                <a16:creationId xmlns:a16="http://schemas.microsoft.com/office/drawing/2014/main" xmlns="" id="{0C7C63E5-04D6-61B6-81DA-F6EBA9D4EA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24088" y="6013450"/>
            <a:ext cx="42910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39942" name="Group 5">
            <a:extLst>
              <a:ext uri="{FF2B5EF4-FFF2-40B4-BE49-F238E27FC236}">
                <a16:creationId xmlns:a16="http://schemas.microsoft.com/office/drawing/2014/main" xmlns="" id="{C161C5E8-584A-568A-1504-AF8F150F8668}"/>
              </a:ext>
            </a:extLst>
          </p:cNvPr>
          <p:cNvGrpSpPr>
            <a:grpSpLocks/>
          </p:cNvGrpSpPr>
          <p:nvPr/>
        </p:nvGrpSpPr>
        <p:grpSpPr bwMode="auto">
          <a:xfrm>
            <a:off x="2617788" y="2465388"/>
            <a:ext cx="3233737" cy="2382837"/>
            <a:chOff x="1649" y="1553"/>
            <a:chExt cx="2037" cy="1501"/>
          </a:xfrm>
        </p:grpSpPr>
        <p:sp>
          <p:nvSpPr>
            <p:cNvPr id="39968" name="Line 6">
              <a:extLst>
                <a:ext uri="{FF2B5EF4-FFF2-40B4-BE49-F238E27FC236}">
                  <a16:creationId xmlns:a16="http://schemas.microsoft.com/office/drawing/2014/main" xmlns="" id="{8618D0E5-4C09-61A3-5CCA-1B58774837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49" y="1778"/>
              <a:ext cx="1756" cy="1276"/>
            </a:xfrm>
            <a:prstGeom prst="line">
              <a:avLst/>
            </a:prstGeom>
            <a:noFill/>
            <a:ln w="508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9969" name="Rectangle 7">
              <a:extLst>
                <a:ext uri="{FF2B5EF4-FFF2-40B4-BE49-F238E27FC236}">
                  <a16:creationId xmlns:a16="http://schemas.microsoft.com/office/drawing/2014/main" xmlns="" id="{02444893-40F9-5258-7101-544C552CFB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4" y="1553"/>
              <a:ext cx="242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:a16="http://schemas.microsoft.com/office/drawing/2014/main" xmlns="" id="{E9FC498B-E34D-5DE5-C7AD-2870F90870AC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2895600"/>
            <a:ext cx="1927225" cy="3044825"/>
            <a:chOff x="1884" y="1817"/>
            <a:chExt cx="1214" cy="1918"/>
          </a:xfrm>
        </p:grpSpPr>
        <p:sp>
          <p:nvSpPr>
            <p:cNvPr id="39966" name="Line 9">
              <a:extLst>
                <a:ext uri="{FF2B5EF4-FFF2-40B4-BE49-F238E27FC236}">
                  <a16:creationId xmlns:a16="http://schemas.microsoft.com/office/drawing/2014/main" xmlns="" id="{2D8C944E-F90B-BC99-DFF0-C0643410EE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4" y="1817"/>
              <a:ext cx="833" cy="165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9967" name="Rectangle 10">
              <a:extLst>
                <a:ext uri="{FF2B5EF4-FFF2-40B4-BE49-F238E27FC236}">
                  <a16:creationId xmlns:a16="http://schemas.microsoft.com/office/drawing/2014/main" xmlns="" id="{AB5A3F07-946C-7FF7-298C-091001214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6" y="3441"/>
              <a:ext cx="332" cy="29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D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9944" name="Group 11">
            <a:extLst>
              <a:ext uri="{FF2B5EF4-FFF2-40B4-BE49-F238E27FC236}">
                <a16:creationId xmlns:a16="http://schemas.microsoft.com/office/drawing/2014/main" xmlns="" id="{665E90B1-7F09-501A-CAA8-15F251223182}"/>
              </a:ext>
            </a:extLst>
          </p:cNvPr>
          <p:cNvGrpSpPr>
            <a:grpSpLocks/>
          </p:cNvGrpSpPr>
          <p:nvPr/>
        </p:nvGrpSpPr>
        <p:grpSpPr bwMode="auto">
          <a:xfrm>
            <a:off x="1055688" y="2617788"/>
            <a:ext cx="3724275" cy="3783012"/>
            <a:chOff x="913" y="2238"/>
            <a:chExt cx="1446" cy="1745"/>
          </a:xfrm>
        </p:grpSpPr>
        <p:sp>
          <p:nvSpPr>
            <p:cNvPr id="39958" name="Rectangle 12">
              <a:extLst>
                <a:ext uri="{FF2B5EF4-FFF2-40B4-BE49-F238E27FC236}">
                  <a16:creationId xmlns:a16="http://schemas.microsoft.com/office/drawing/2014/main" xmlns="" id="{B6588FB0-FC62-B49A-CF18-ACA510CB94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3" y="2495"/>
              <a:ext cx="4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 dirty="0">
                  <a:latin typeface="Arial" panose="020B0604020202020204" pitchFamily="34" charset="0"/>
                </a:rPr>
                <a:t>  $</a:t>
              </a:r>
              <a:r>
                <a:rPr lang="en-US" altLang="en-US" sz="2400" i="1" dirty="0" smtClean="0">
                  <a:latin typeface="Arial" panose="020B0604020202020204" pitchFamily="34" charset="0"/>
                </a:rPr>
                <a:t>1.67</a:t>
              </a:r>
              <a:endParaRPr lang="en-US" altLang="en-US" sz="2400" i="1" baseline="-25000" dirty="0">
                <a:latin typeface="Arial" panose="020B0604020202020204" pitchFamily="34" charset="0"/>
              </a:endParaRPr>
            </a:p>
          </p:txBody>
        </p:sp>
        <p:sp>
          <p:nvSpPr>
            <p:cNvPr id="39959" name="Rectangle 13">
              <a:extLst>
                <a:ext uri="{FF2B5EF4-FFF2-40B4-BE49-F238E27FC236}">
                  <a16:creationId xmlns:a16="http://schemas.microsoft.com/office/drawing/2014/main" xmlns="" id="{07A6E9E3-FD67-1718-6E19-9C226FD9B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9" y="3774"/>
              <a:ext cx="20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Arial" panose="020B0604020202020204" pitchFamily="34" charset="0"/>
                </a:rPr>
                <a:t>Q</a:t>
              </a:r>
              <a:r>
                <a:rPr lang="en-US" altLang="en-US" sz="2400" i="1" baseline="-25000">
                  <a:latin typeface="Arial" panose="020B0604020202020204" pitchFamily="34" charset="0"/>
                </a:rPr>
                <a:t>2</a:t>
              </a:r>
            </a:p>
          </p:txBody>
        </p:sp>
        <p:grpSp>
          <p:nvGrpSpPr>
            <p:cNvPr id="39960" name="Group 14">
              <a:extLst>
                <a:ext uri="{FF2B5EF4-FFF2-40B4-BE49-F238E27FC236}">
                  <a16:creationId xmlns:a16="http://schemas.microsoft.com/office/drawing/2014/main" xmlns="" id="{41E74EC4-DD4E-600E-1AFE-9283439DCD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90" y="2238"/>
              <a:ext cx="969" cy="1543"/>
              <a:chOff x="1390" y="2238"/>
              <a:chExt cx="969" cy="1543"/>
            </a:xfrm>
          </p:grpSpPr>
          <p:grpSp>
            <p:nvGrpSpPr>
              <p:cNvPr id="39961" name="Group 15">
                <a:extLst>
                  <a:ext uri="{FF2B5EF4-FFF2-40B4-BE49-F238E27FC236}">
                    <a16:creationId xmlns:a16="http://schemas.microsoft.com/office/drawing/2014/main" xmlns="" id="{02F3C87F-7A76-D4DE-7E84-5B02B271C4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0" y="2557"/>
                <a:ext cx="931" cy="1224"/>
                <a:chOff x="1390" y="2557"/>
                <a:chExt cx="931" cy="1224"/>
              </a:xfrm>
            </p:grpSpPr>
            <p:sp>
              <p:nvSpPr>
                <p:cNvPr id="39963" name="Oval 16">
                  <a:extLst>
                    <a:ext uri="{FF2B5EF4-FFF2-40B4-BE49-F238E27FC236}">
                      <a16:creationId xmlns:a16="http://schemas.microsoft.com/office/drawing/2014/main" xmlns="" id="{2A1DD229-E213-FE92-EDE6-9B79941F19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4" y="2557"/>
                  <a:ext cx="87" cy="87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CA" altLang="en-US" sz="1800"/>
                </a:p>
              </p:txBody>
            </p:sp>
            <p:sp>
              <p:nvSpPr>
                <p:cNvPr id="39964" name="Line 17">
                  <a:extLst>
                    <a:ext uri="{FF2B5EF4-FFF2-40B4-BE49-F238E27FC236}">
                      <a16:creationId xmlns:a16="http://schemas.microsoft.com/office/drawing/2014/main" xmlns="" id="{612556A1-7F3B-7DAE-56D2-FEE57BCB0B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90" y="2600"/>
                  <a:ext cx="899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9965" name="Line 18">
                  <a:extLst>
                    <a:ext uri="{FF2B5EF4-FFF2-40B4-BE49-F238E27FC236}">
                      <a16:creationId xmlns:a16="http://schemas.microsoft.com/office/drawing/2014/main" xmlns="" id="{3D938676-ED61-9ECD-9942-7C62212DF4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67" y="2631"/>
                  <a:ext cx="0" cy="115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sp>
            <p:nvSpPr>
              <p:cNvPr id="39962" name="Rectangle 19">
                <a:extLst>
                  <a:ext uri="{FF2B5EF4-FFF2-40B4-BE49-F238E27FC236}">
                    <a16:creationId xmlns:a16="http://schemas.microsoft.com/office/drawing/2014/main" xmlns="" id="{79DA00AA-5300-D09B-CE77-8B5AC3D4E4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7" y="2238"/>
                <a:ext cx="172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i="1">
                    <a:latin typeface="Arial" panose="020B0604020202020204" pitchFamily="34" charset="0"/>
                  </a:rPr>
                  <a:t>E</a:t>
                </a:r>
                <a:r>
                  <a:rPr lang="en-US" altLang="en-US" sz="2000" b="1" i="1" baseline="-25000">
                    <a:latin typeface="Arial" panose="020B0604020202020204" pitchFamily="34" charset="0"/>
                  </a:rPr>
                  <a:t>2</a:t>
                </a:r>
              </a:p>
            </p:txBody>
          </p:sp>
        </p:grpSp>
      </p:grpSp>
      <p:grpSp>
        <p:nvGrpSpPr>
          <p:cNvPr id="39945" name="Group 21">
            <a:extLst>
              <a:ext uri="{FF2B5EF4-FFF2-40B4-BE49-F238E27FC236}">
                <a16:creationId xmlns:a16="http://schemas.microsoft.com/office/drawing/2014/main" xmlns="" id="{88145CF3-4420-3768-4328-B7A917DBCD59}"/>
              </a:ext>
            </a:extLst>
          </p:cNvPr>
          <p:cNvGrpSpPr>
            <a:grpSpLocks/>
          </p:cNvGrpSpPr>
          <p:nvPr/>
        </p:nvGrpSpPr>
        <p:grpSpPr bwMode="auto">
          <a:xfrm>
            <a:off x="4333875" y="2911475"/>
            <a:ext cx="1927225" cy="3044825"/>
            <a:chOff x="1884" y="1817"/>
            <a:chExt cx="1214" cy="1918"/>
          </a:xfrm>
        </p:grpSpPr>
        <p:sp>
          <p:nvSpPr>
            <p:cNvPr id="39956" name="Line 22">
              <a:extLst>
                <a:ext uri="{FF2B5EF4-FFF2-40B4-BE49-F238E27FC236}">
                  <a16:creationId xmlns:a16="http://schemas.microsoft.com/office/drawing/2014/main" xmlns="" id="{FE1EDD21-EA9D-3769-AC6F-227CCE9DA7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4" y="1817"/>
              <a:ext cx="833" cy="165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9957" name="Rectangle 23">
              <a:extLst>
                <a:ext uri="{FF2B5EF4-FFF2-40B4-BE49-F238E27FC236}">
                  <a16:creationId xmlns:a16="http://schemas.microsoft.com/office/drawing/2014/main" xmlns="" id="{3D25873D-12A9-3430-0BA4-F43727944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6" y="3441"/>
              <a:ext cx="332" cy="29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D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410648" name="AutoShape 24">
            <a:extLst>
              <a:ext uri="{FF2B5EF4-FFF2-40B4-BE49-F238E27FC236}">
                <a16:creationId xmlns:a16="http://schemas.microsoft.com/office/drawing/2014/main" xmlns="" id="{5DAF2473-1BD8-1D96-F831-316CDF8FBDF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267200" y="42672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pSp>
        <p:nvGrpSpPr>
          <p:cNvPr id="8" name="Group 25">
            <a:extLst>
              <a:ext uri="{FF2B5EF4-FFF2-40B4-BE49-F238E27FC236}">
                <a16:creationId xmlns:a16="http://schemas.microsoft.com/office/drawing/2014/main" xmlns="" id="{8C7191CD-590E-05E2-BDA0-3E8201DF2645}"/>
              </a:ext>
            </a:extLst>
          </p:cNvPr>
          <p:cNvGrpSpPr>
            <a:grpSpLocks/>
          </p:cNvGrpSpPr>
          <p:nvPr/>
        </p:nvGrpSpPr>
        <p:grpSpPr bwMode="auto">
          <a:xfrm>
            <a:off x="1196975" y="3584575"/>
            <a:ext cx="2703513" cy="2892425"/>
            <a:chOff x="763" y="2238"/>
            <a:chExt cx="1703" cy="1822"/>
          </a:xfrm>
        </p:grpSpPr>
        <p:sp>
          <p:nvSpPr>
            <p:cNvPr id="39948" name="Rectangle 26">
              <a:extLst>
                <a:ext uri="{FF2B5EF4-FFF2-40B4-BE49-F238E27FC236}">
                  <a16:creationId xmlns:a16="http://schemas.microsoft.com/office/drawing/2014/main" xmlns="" id="{997EC014-1C36-1A1F-9737-5A37B98FA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" y="2441"/>
              <a:ext cx="601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 dirty="0" smtClean="0">
                  <a:latin typeface="Arial" panose="020B0604020202020204" pitchFamily="34" charset="0"/>
                </a:rPr>
                <a:t>$1.37</a:t>
              </a:r>
              <a:endParaRPr lang="en-US" altLang="en-US" sz="2400" i="1" baseline="-25000" dirty="0">
                <a:latin typeface="Arial" panose="020B0604020202020204" pitchFamily="34" charset="0"/>
              </a:endParaRPr>
            </a:p>
          </p:txBody>
        </p:sp>
        <p:sp>
          <p:nvSpPr>
            <p:cNvPr id="39949" name="Rectangle 27">
              <a:extLst>
                <a:ext uri="{FF2B5EF4-FFF2-40B4-BE49-F238E27FC236}">
                  <a16:creationId xmlns:a16="http://schemas.microsoft.com/office/drawing/2014/main" xmlns="" id="{033F3964-EF23-67B9-1AAE-BE325DC71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9" y="3774"/>
              <a:ext cx="33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Arial" panose="020B0604020202020204" pitchFamily="34" charset="0"/>
                </a:rPr>
                <a:t>Q</a:t>
              </a:r>
              <a:r>
                <a:rPr lang="en-US" altLang="en-US" sz="2400" i="1" baseline="-25000">
                  <a:latin typeface="Arial" panose="020B0604020202020204" pitchFamily="34" charset="0"/>
                </a:rPr>
                <a:t>1</a:t>
              </a:r>
            </a:p>
          </p:txBody>
        </p:sp>
        <p:grpSp>
          <p:nvGrpSpPr>
            <p:cNvPr id="39950" name="Group 28">
              <a:extLst>
                <a:ext uri="{FF2B5EF4-FFF2-40B4-BE49-F238E27FC236}">
                  <a16:creationId xmlns:a16="http://schemas.microsoft.com/office/drawing/2014/main" xmlns="" id="{96B52A9C-66E1-87CD-A4C1-59F2A69C72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90" y="2238"/>
              <a:ext cx="1076" cy="1543"/>
              <a:chOff x="1390" y="2238"/>
              <a:chExt cx="1076" cy="1543"/>
            </a:xfrm>
          </p:grpSpPr>
          <p:grpSp>
            <p:nvGrpSpPr>
              <p:cNvPr id="39951" name="Group 29">
                <a:extLst>
                  <a:ext uri="{FF2B5EF4-FFF2-40B4-BE49-F238E27FC236}">
                    <a16:creationId xmlns:a16="http://schemas.microsoft.com/office/drawing/2014/main" xmlns="" id="{D2AB8720-EA40-C45A-8C80-04B3335DE3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0" y="2557"/>
                <a:ext cx="931" cy="1224"/>
                <a:chOff x="1390" y="2557"/>
                <a:chExt cx="931" cy="1224"/>
              </a:xfrm>
            </p:grpSpPr>
            <p:sp>
              <p:nvSpPr>
                <p:cNvPr id="39953" name="Oval 30">
                  <a:extLst>
                    <a:ext uri="{FF2B5EF4-FFF2-40B4-BE49-F238E27FC236}">
                      <a16:creationId xmlns:a16="http://schemas.microsoft.com/office/drawing/2014/main" xmlns="" id="{1E39FC16-E9AE-EF4A-F5D9-E9B8671D97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4" y="2557"/>
                  <a:ext cx="87" cy="87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36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7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CA" altLang="en-US" sz="1800"/>
                </a:p>
              </p:txBody>
            </p:sp>
            <p:sp>
              <p:nvSpPr>
                <p:cNvPr id="39954" name="Line 31">
                  <a:extLst>
                    <a:ext uri="{FF2B5EF4-FFF2-40B4-BE49-F238E27FC236}">
                      <a16:creationId xmlns:a16="http://schemas.microsoft.com/office/drawing/2014/main" xmlns="" id="{72B916A8-CA1C-85E9-34E2-B75F846BFB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90" y="2600"/>
                  <a:ext cx="899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39955" name="Line 32">
                  <a:extLst>
                    <a:ext uri="{FF2B5EF4-FFF2-40B4-BE49-F238E27FC236}">
                      <a16:creationId xmlns:a16="http://schemas.microsoft.com/office/drawing/2014/main" xmlns="" id="{B6A32D6B-59AE-A8C1-AF2C-83CBA6B980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67" y="2631"/>
                  <a:ext cx="0" cy="115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sp>
            <p:nvSpPr>
              <p:cNvPr id="39952" name="Rectangle 33">
                <a:extLst>
                  <a:ext uri="{FF2B5EF4-FFF2-40B4-BE49-F238E27FC236}">
                    <a16:creationId xmlns:a16="http://schemas.microsoft.com/office/drawing/2014/main" xmlns="" id="{1366317E-2C6D-599C-EF89-154835390C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7" y="2238"/>
                <a:ext cx="279" cy="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i="1">
                    <a:latin typeface="Arial" panose="020B0604020202020204" pitchFamily="34" charset="0"/>
                  </a:rPr>
                  <a:t>E</a:t>
                </a:r>
                <a:r>
                  <a:rPr lang="en-US" altLang="en-US" sz="2000" b="1" i="1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4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0FF9E13B-C0D4-22F2-6F81-C7899B0C4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439229E-3BC8-4F68-B797-E2BE2987424B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36</a:t>
            </a:fld>
            <a:endParaRPr lang="en-US" altLang="en-US" sz="1000"/>
          </a:p>
        </p:txBody>
      </p:sp>
      <p:sp>
        <p:nvSpPr>
          <p:cNvPr id="412674" name="Rectangle 2">
            <a:extLst>
              <a:ext uri="{FF2B5EF4-FFF2-40B4-BE49-F238E27FC236}">
                <a16:creationId xmlns:a16="http://schemas.microsoft.com/office/drawing/2014/main" xmlns="" id="{21898840-0486-D542-0FDA-35D5DA0292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8100"/>
            <a:ext cx="7543800" cy="14097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Simultaneous Shifts</a:t>
            </a:r>
          </a:p>
        </p:txBody>
      </p:sp>
      <p:sp>
        <p:nvSpPr>
          <p:cNvPr id="412675" name="Rectangle 3">
            <a:extLst>
              <a:ext uri="{FF2B5EF4-FFF2-40B4-BE49-F238E27FC236}">
                <a16:creationId xmlns:a16="http://schemas.microsoft.com/office/drawing/2014/main" xmlns="" id="{67B859B6-5591-CCFC-99C4-1AD9B5027F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2463" y="2617788"/>
            <a:ext cx="8323262" cy="4168775"/>
          </a:xfrm>
        </p:spPr>
        <p:txBody>
          <a:bodyPr/>
          <a:lstStyle/>
          <a:p>
            <a:pPr lvl="1" eaLnBrk="1" hangingPunct="1">
              <a:defRPr/>
            </a:pPr>
            <a:r>
              <a:rPr lang="en-US" dirty="0"/>
              <a:t>2 events</a:t>
            </a:r>
          </a:p>
          <a:p>
            <a:pPr lvl="2" eaLnBrk="1" hangingPunct="1">
              <a:defRPr/>
            </a:pPr>
            <a:r>
              <a:rPr lang="en-US" sz="2800" dirty="0"/>
              <a:t>1.	</a:t>
            </a:r>
            <a:r>
              <a:rPr lang="en-US" sz="2800" dirty="0">
                <a:sym typeface="Wingdings" pitchFamily="2" charset="2"/>
              </a:rPr>
              <a:t> supply</a:t>
            </a:r>
          </a:p>
          <a:p>
            <a:pPr lvl="2" eaLnBrk="1" hangingPunct="1">
              <a:defRPr/>
            </a:pPr>
            <a:r>
              <a:rPr lang="en-US" sz="2800" dirty="0">
                <a:sym typeface="Wingdings" pitchFamily="2" charset="2"/>
              </a:rPr>
              <a:t>2.	  demand</a:t>
            </a:r>
            <a:endParaRPr lang="en-US" dirty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only  supply </a:t>
            </a:r>
            <a:r>
              <a:rPr lang="en-US" dirty="0">
                <a:sym typeface="Monotype Sorts" pitchFamily="2" charset="2"/>
              </a:rPr>
              <a:t> </a:t>
            </a:r>
            <a:r>
              <a:rPr lang="en-US" dirty="0">
                <a:sym typeface="Symbol" pitchFamily="18" charset="2"/>
              </a:rPr>
              <a:t>P, </a:t>
            </a:r>
            <a:r>
              <a:rPr lang="en-US" b="1" dirty="0">
                <a:solidFill>
                  <a:srgbClr val="FF0000"/>
                </a:solidFill>
                <a:sym typeface="Wingdings" pitchFamily="2" charset="2"/>
              </a:rPr>
              <a:t>Q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only  demand P, </a:t>
            </a:r>
            <a:r>
              <a:rPr lang="en-US" b="1" dirty="0">
                <a:solidFill>
                  <a:srgbClr val="FF0000"/>
                </a:solidFill>
                <a:sym typeface="Wingdings" pitchFamily="2" charset="2"/>
              </a:rPr>
              <a:t>Q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b="1" dirty="0">
                <a:solidFill>
                  <a:srgbClr val="FF0000"/>
                </a:solidFill>
                <a:sym typeface="Wingdings" pitchFamily="2" charset="2"/>
              </a:rPr>
              <a:t>Q </a:t>
            </a:r>
            <a:r>
              <a:rPr lang="en-US" b="1" dirty="0">
                <a:sym typeface="Wingdings" pitchFamily="2" charset="2"/>
              </a:rPr>
              <a:t>is guaranteed</a:t>
            </a:r>
            <a:endParaRPr lang="en-US" dirty="0">
              <a:sym typeface="Wingdings" pitchFamily="2" charset="2"/>
            </a:endParaRPr>
          </a:p>
          <a:p>
            <a:pPr eaLnBrk="1" hangingPunct="1">
              <a:defRPr/>
            </a:pPr>
            <a:endParaRPr lang="en-US" dirty="0">
              <a:sym typeface="Wingdings" pitchFamily="2" charset="2"/>
            </a:endParaRPr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xmlns="" id="{1E0369E4-099B-4879-4A8F-E4ABF26E9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990600"/>
            <a:ext cx="708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Example of a double shift</a:t>
            </a:r>
            <a:r>
              <a:rPr lang="en-US" altLang="en-US" sz="3200">
                <a:latin typeface="Times New Roman" panose="02020603050405020304" pitchFamily="18" charset="0"/>
              </a:rPr>
              <a:t>.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2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12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12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12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12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12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5" grpId="0" build="p" bldLvl="5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4">
            <a:extLst>
              <a:ext uri="{FF2B5EF4-FFF2-40B4-BE49-F238E27FC236}">
                <a16:creationId xmlns:a16="http://schemas.microsoft.com/office/drawing/2014/main" xmlns="" id="{6FA9C5CB-1F8F-334B-9751-6A6B81C3B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EE3C918F-5AFA-4D62-B44E-501D78B755B2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37</a:t>
            </a:fld>
            <a:endParaRPr lang="en-US" altLang="en-US" sz="1000"/>
          </a:p>
        </p:txBody>
      </p:sp>
      <p:grpSp>
        <p:nvGrpSpPr>
          <p:cNvPr id="41987" name="Group 2">
            <a:extLst>
              <a:ext uri="{FF2B5EF4-FFF2-40B4-BE49-F238E27FC236}">
                <a16:creationId xmlns:a16="http://schemas.microsoft.com/office/drawing/2014/main" xmlns="" id="{12404FBA-E692-368E-4C6B-F5FB2F772D4F}"/>
              </a:ext>
            </a:extLst>
          </p:cNvPr>
          <p:cNvGrpSpPr>
            <a:grpSpLocks/>
          </p:cNvGrpSpPr>
          <p:nvPr/>
        </p:nvGrpSpPr>
        <p:grpSpPr bwMode="auto">
          <a:xfrm>
            <a:off x="2708275" y="2601913"/>
            <a:ext cx="3536950" cy="3071812"/>
            <a:chOff x="1706" y="1639"/>
            <a:chExt cx="2228" cy="1935"/>
          </a:xfrm>
        </p:grpSpPr>
        <p:sp>
          <p:nvSpPr>
            <p:cNvPr id="42019" name="Line 3">
              <a:extLst>
                <a:ext uri="{FF2B5EF4-FFF2-40B4-BE49-F238E27FC236}">
                  <a16:creationId xmlns:a16="http://schemas.microsoft.com/office/drawing/2014/main" xmlns="" id="{62D971EB-D221-0C29-C856-2D47999DF5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6" y="1639"/>
              <a:ext cx="1860" cy="171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2020" name="Rectangle 4">
              <a:extLst>
                <a:ext uri="{FF2B5EF4-FFF2-40B4-BE49-F238E27FC236}">
                  <a16:creationId xmlns:a16="http://schemas.microsoft.com/office/drawing/2014/main" xmlns="" id="{E253E5B5-AB55-5C98-732E-8A6ED77C18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" y="3280"/>
              <a:ext cx="332" cy="2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D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413701" name="Rectangle 5">
            <a:extLst>
              <a:ext uri="{FF2B5EF4-FFF2-40B4-BE49-F238E27FC236}">
                <a16:creationId xmlns:a16="http://schemas.microsoft.com/office/drawing/2014/main" xmlns="" id="{6C1A526B-CE04-4D11-39D9-7E75BA214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Increased Price Example</a:t>
            </a:r>
          </a:p>
        </p:txBody>
      </p:sp>
      <p:sp>
        <p:nvSpPr>
          <p:cNvPr id="41989" name="Line 6">
            <a:extLst>
              <a:ext uri="{FF2B5EF4-FFF2-40B4-BE49-F238E27FC236}">
                <a16:creationId xmlns:a16="http://schemas.microsoft.com/office/drawing/2014/main" xmlns="" id="{602776E0-D6EB-1AC6-B280-BD6B626038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1722438"/>
            <a:ext cx="0" cy="4284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1990" name="Line 7">
            <a:extLst>
              <a:ext uri="{FF2B5EF4-FFF2-40B4-BE49-F238E27FC236}">
                <a16:creationId xmlns:a16="http://schemas.microsoft.com/office/drawing/2014/main" xmlns="" id="{B08BDAE6-0BA9-2070-A215-466758AF801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24088" y="6013450"/>
            <a:ext cx="5719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41991" name="Group 8">
            <a:extLst>
              <a:ext uri="{FF2B5EF4-FFF2-40B4-BE49-F238E27FC236}">
                <a16:creationId xmlns:a16="http://schemas.microsoft.com/office/drawing/2014/main" xmlns="" id="{6443B354-3867-9EE5-A26B-A5B6586C00F0}"/>
              </a:ext>
            </a:extLst>
          </p:cNvPr>
          <p:cNvGrpSpPr>
            <a:grpSpLocks/>
          </p:cNvGrpSpPr>
          <p:nvPr/>
        </p:nvGrpSpPr>
        <p:grpSpPr bwMode="auto">
          <a:xfrm>
            <a:off x="2760663" y="2093913"/>
            <a:ext cx="3627437" cy="2913062"/>
            <a:chOff x="1739" y="1319"/>
            <a:chExt cx="2285" cy="1835"/>
          </a:xfrm>
        </p:grpSpPr>
        <p:sp>
          <p:nvSpPr>
            <p:cNvPr id="42017" name="Line 9">
              <a:extLst>
                <a:ext uri="{FF2B5EF4-FFF2-40B4-BE49-F238E27FC236}">
                  <a16:creationId xmlns:a16="http://schemas.microsoft.com/office/drawing/2014/main" xmlns="" id="{C6A45922-0962-1351-C28F-88E5FBFC20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9" y="1576"/>
              <a:ext cx="1943" cy="1578"/>
            </a:xfrm>
            <a:prstGeom prst="line">
              <a:avLst/>
            </a:prstGeom>
            <a:noFill/>
            <a:ln w="508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2018" name="Rectangle 10">
              <a:extLst>
                <a:ext uri="{FF2B5EF4-FFF2-40B4-BE49-F238E27FC236}">
                  <a16:creationId xmlns:a16="http://schemas.microsoft.com/office/drawing/2014/main" xmlns="" id="{81CE0951-BAD2-6A21-374F-4ECC89074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1" y="1319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S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41992" name="Rectangle 11">
            <a:extLst>
              <a:ext uri="{FF2B5EF4-FFF2-40B4-BE49-F238E27FC236}">
                <a16:creationId xmlns:a16="http://schemas.microsoft.com/office/drawing/2014/main" xmlns="" id="{D4408FFE-6ADD-B743-335C-8FD13577A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3530600"/>
            <a:ext cx="209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pSp>
        <p:nvGrpSpPr>
          <p:cNvPr id="41993" name="Group 12">
            <a:extLst>
              <a:ext uri="{FF2B5EF4-FFF2-40B4-BE49-F238E27FC236}">
                <a16:creationId xmlns:a16="http://schemas.microsoft.com/office/drawing/2014/main" xmlns="" id="{50E7F04A-5791-E29F-9494-8F6FBDFF58D1}"/>
              </a:ext>
            </a:extLst>
          </p:cNvPr>
          <p:cNvGrpSpPr>
            <a:grpSpLocks/>
          </p:cNvGrpSpPr>
          <p:nvPr/>
        </p:nvGrpSpPr>
        <p:grpSpPr bwMode="auto">
          <a:xfrm>
            <a:off x="1652588" y="3416300"/>
            <a:ext cx="2757487" cy="3028950"/>
            <a:chOff x="1041" y="2152"/>
            <a:chExt cx="1737" cy="1908"/>
          </a:xfrm>
        </p:grpSpPr>
        <p:sp>
          <p:nvSpPr>
            <p:cNvPr id="42010" name="Rectangle 13">
              <a:extLst>
                <a:ext uri="{FF2B5EF4-FFF2-40B4-BE49-F238E27FC236}">
                  <a16:creationId xmlns:a16="http://schemas.microsoft.com/office/drawing/2014/main" xmlns="" id="{B0B50C3C-BB9D-024A-FCA7-9ABD4228AB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264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Arial" panose="020B0604020202020204" pitchFamily="34" charset="0"/>
                </a:rPr>
                <a:t>P</a:t>
              </a:r>
              <a:r>
                <a:rPr lang="en-US" altLang="en-US" sz="2400" i="1" baseline="-25000">
                  <a:latin typeface="Arial" panose="020B0604020202020204" pitchFamily="34" charset="0"/>
                </a:rPr>
                <a:t>1</a:t>
              </a:r>
            </a:p>
          </p:txBody>
        </p:sp>
        <p:grpSp>
          <p:nvGrpSpPr>
            <p:cNvPr id="42011" name="Group 14">
              <a:extLst>
                <a:ext uri="{FF2B5EF4-FFF2-40B4-BE49-F238E27FC236}">
                  <a16:creationId xmlns:a16="http://schemas.microsoft.com/office/drawing/2014/main" xmlns="" id="{4FAF5CA1-1864-B22C-5575-0B6DF800FD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9" y="2152"/>
              <a:ext cx="1389" cy="1908"/>
              <a:chOff x="1389" y="2152"/>
              <a:chExt cx="1389" cy="1908"/>
            </a:xfrm>
          </p:grpSpPr>
          <p:sp>
            <p:nvSpPr>
              <p:cNvPr id="42012" name="Oval 15">
                <a:extLst>
                  <a:ext uri="{FF2B5EF4-FFF2-40B4-BE49-F238E27FC236}">
                    <a16:creationId xmlns:a16="http://schemas.microsoft.com/office/drawing/2014/main" xmlns="" id="{62ED8CA0-86E5-A0E1-C384-A4873006F4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5" y="2425"/>
                <a:ext cx="87" cy="8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42013" name="Line 16">
                <a:extLst>
                  <a:ext uri="{FF2B5EF4-FFF2-40B4-BE49-F238E27FC236}">
                    <a16:creationId xmlns:a16="http://schemas.microsoft.com/office/drawing/2014/main" xmlns="" id="{B9E0C8F6-22D8-A654-7556-BF937ABF84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9" y="2498"/>
                <a:ext cx="0" cy="12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2014" name="Line 17">
                <a:extLst>
                  <a:ext uri="{FF2B5EF4-FFF2-40B4-BE49-F238E27FC236}">
                    <a16:creationId xmlns:a16="http://schemas.microsoft.com/office/drawing/2014/main" xmlns="" id="{9E16360E-B02A-6A27-91AA-1D4ED2C7BC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89" y="2477"/>
                <a:ext cx="121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2015" name="Rectangle 18">
                <a:extLst>
                  <a:ext uri="{FF2B5EF4-FFF2-40B4-BE49-F238E27FC236}">
                    <a16:creationId xmlns:a16="http://schemas.microsoft.com/office/drawing/2014/main" xmlns="" id="{A431AE86-B82F-9A81-5297-4B12EC438F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4" y="3774"/>
                <a:ext cx="334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i="1">
                    <a:latin typeface="Arial" panose="020B0604020202020204" pitchFamily="34" charset="0"/>
                  </a:rPr>
                  <a:t>Q</a:t>
                </a:r>
                <a:r>
                  <a:rPr lang="en-US" altLang="en-US" sz="2400" i="1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42016" name="Rectangle 19">
                <a:extLst>
                  <a:ext uri="{FF2B5EF4-FFF2-40B4-BE49-F238E27FC236}">
                    <a16:creationId xmlns:a16="http://schemas.microsoft.com/office/drawing/2014/main" xmlns="" id="{B3B5E467-80FD-07BA-74B9-9D41F58A02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2152"/>
                <a:ext cx="279" cy="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i="1">
                    <a:latin typeface="Arial" panose="020B0604020202020204" pitchFamily="34" charset="0"/>
                  </a:rPr>
                  <a:t>E</a:t>
                </a:r>
                <a:r>
                  <a:rPr lang="en-US" altLang="en-US" sz="2000" b="1" i="1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grpSp>
        <p:nvGrpSpPr>
          <p:cNvPr id="6" name="Group 20">
            <a:extLst>
              <a:ext uri="{FF2B5EF4-FFF2-40B4-BE49-F238E27FC236}">
                <a16:creationId xmlns:a16="http://schemas.microsoft.com/office/drawing/2014/main" xmlns="" id="{FD2983EC-EE3D-1E09-5E44-B0E70AE97544}"/>
              </a:ext>
            </a:extLst>
          </p:cNvPr>
          <p:cNvGrpSpPr>
            <a:grpSpLocks/>
          </p:cNvGrpSpPr>
          <p:nvPr/>
        </p:nvGrpSpPr>
        <p:grpSpPr bwMode="auto">
          <a:xfrm>
            <a:off x="4400550" y="2362200"/>
            <a:ext cx="3536950" cy="3071813"/>
            <a:chOff x="1706" y="1639"/>
            <a:chExt cx="2228" cy="1935"/>
          </a:xfrm>
        </p:grpSpPr>
        <p:sp>
          <p:nvSpPr>
            <p:cNvPr id="42008" name="Line 21">
              <a:extLst>
                <a:ext uri="{FF2B5EF4-FFF2-40B4-BE49-F238E27FC236}">
                  <a16:creationId xmlns:a16="http://schemas.microsoft.com/office/drawing/2014/main" xmlns="" id="{BC7AD34C-433D-6E3F-1D83-AEBF23FCC3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6" y="1639"/>
              <a:ext cx="1860" cy="171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2009" name="Rectangle 22">
              <a:extLst>
                <a:ext uri="{FF2B5EF4-FFF2-40B4-BE49-F238E27FC236}">
                  <a16:creationId xmlns:a16="http://schemas.microsoft.com/office/drawing/2014/main" xmlns="" id="{0ED8F7F6-6B28-675B-0169-DCB51CF0E0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" y="3280"/>
              <a:ext cx="332" cy="2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D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" name="Group 23">
            <a:extLst>
              <a:ext uri="{FF2B5EF4-FFF2-40B4-BE49-F238E27FC236}">
                <a16:creationId xmlns:a16="http://schemas.microsoft.com/office/drawing/2014/main" xmlns="" id="{3A0200FD-0925-FACD-AE16-246DBACECF0C}"/>
              </a:ext>
            </a:extLst>
          </p:cNvPr>
          <p:cNvGrpSpPr>
            <a:grpSpLocks/>
          </p:cNvGrpSpPr>
          <p:nvPr/>
        </p:nvGrpSpPr>
        <p:grpSpPr bwMode="auto">
          <a:xfrm>
            <a:off x="3306763" y="2246313"/>
            <a:ext cx="3627437" cy="2913062"/>
            <a:chOff x="1739" y="1319"/>
            <a:chExt cx="2285" cy="1835"/>
          </a:xfrm>
        </p:grpSpPr>
        <p:sp>
          <p:nvSpPr>
            <p:cNvPr id="42006" name="Line 24">
              <a:extLst>
                <a:ext uri="{FF2B5EF4-FFF2-40B4-BE49-F238E27FC236}">
                  <a16:creationId xmlns:a16="http://schemas.microsoft.com/office/drawing/2014/main" xmlns="" id="{6A195BAD-BAC7-F42E-DB21-100C086F96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9" y="1576"/>
              <a:ext cx="1943" cy="1578"/>
            </a:xfrm>
            <a:prstGeom prst="line">
              <a:avLst/>
            </a:prstGeom>
            <a:noFill/>
            <a:ln w="508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2007" name="Rectangle 25">
              <a:extLst>
                <a:ext uri="{FF2B5EF4-FFF2-40B4-BE49-F238E27FC236}">
                  <a16:creationId xmlns:a16="http://schemas.microsoft.com/office/drawing/2014/main" xmlns="" id="{03FBFAC1-934F-D49C-C223-772EA15A3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1" y="1319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S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413722" name="AutoShape 26">
            <a:extLst>
              <a:ext uri="{FF2B5EF4-FFF2-40B4-BE49-F238E27FC236}">
                <a16:creationId xmlns:a16="http://schemas.microsoft.com/office/drawing/2014/main" xmlns="" id="{2DC55577-F415-8D8C-72E4-30BCE04D9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667000"/>
            <a:ext cx="1066800" cy="3048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13723" name="AutoShape 27">
            <a:extLst>
              <a:ext uri="{FF2B5EF4-FFF2-40B4-BE49-F238E27FC236}">
                <a16:creationId xmlns:a16="http://schemas.microsoft.com/office/drawing/2014/main" xmlns="" id="{7A7C7AF3-C24F-6633-9CB5-05B9D6154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6576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pSp>
        <p:nvGrpSpPr>
          <p:cNvPr id="8" name="Group 28">
            <a:extLst>
              <a:ext uri="{FF2B5EF4-FFF2-40B4-BE49-F238E27FC236}">
                <a16:creationId xmlns:a16="http://schemas.microsoft.com/office/drawing/2014/main" xmlns="" id="{D3133C42-132C-664C-A1A0-6CDFF1AF9BBF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2830513"/>
            <a:ext cx="4370388" cy="3570287"/>
            <a:chOff x="1041" y="2152"/>
            <a:chExt cx="1597" cy="1858"/>
          </a:xfrm>
        </p:grpSpPr>
        <p:sp>
          <p:nvSpPr>
            <p:cNvPr id="41999" name="Rectangle 29">
              <a:extLst>
                <a:ext uri="{FF2B5EF4-FFF2-40B4-BE49-F238E27FC236}">
                  <a16:creationId xmlns:a16="http://schemas.microsoft.com/office/drawing/2014/main" xmlns="" id="{7546B5B4-F897-6D58-A79A-691AC4E54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264"/>
              <a:ext cx="335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Arial" panose="020B0604020202020204" pitchFamily="34" charset="0"/>
                </a:rPr>
                <a:t>     P</a:t>
              </a:r>
              <a:r>
                <a:rPr lang="en-US" altLang="en-US" sz="2400" i="1" baseline="-25000">
                  <a:latin typeface="Arial" panose="020B0604020202020204" pitchFamily="34" charset="0"/>
                </a:rPr>
                <a:t>2</a:t>
              </a:r>
            </a:p>
          </p:txBody>
        </p:sp>
        <p:grpSp>
          <p:nvGrpSpPr>
            <p:cNvPr id="42000" name="Group 30">
              <a:extLst>
                <a:ext uri="{FF2B5EF4-FFF2-40B4-BE49-F238E27FC236}">
                  <a16:creationId xmlns:a16="http://schemas.microsoft.com/office/drawing/2014/main" xmlns="" id="{B7179000-EBEF-27C0-4DB5-82CBAB0344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9" y="2152"/>
              <a:ext cx="1249" cy="1858"/>
              <a:chOff x="1389" y="2152"/>
              <a:chExt cx="1249" cy="1858"/>
            </a:xfrm>
          </p:grpSpPr>
          <p:sp>
            <p:nvSpPr>
              <p:cNvPr id="42001" name="Oval 31">
                <a:extLst>
                  <a:ext uri="{FF2B5EF4-FFF2-40B4-BE49-F238E27FC236}">
                    <a16:creationId xmlns:a16="http://schemas.microsoft.com/office/drawing/2014/main" xmlns="" id="{30E442E1-65B7-8B1D-D967-0B61B57F8E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5" y="2425"/>
                <a:ext cx="87" cy="8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42002" name="Line 32">
                <a:extLst>
                  <a:ext uri="{FF2B5EF4-FFF2-40B4-BE49-F238E27FC236}">
                    <a16:creationId xmlns:a16="http://schemas.microsoft.com/office/drawing/2014/main" xmlns="" id="{86FE04E1-2BBD-2F53-9D2E-6CB9ACC729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9" y="2498"/>
                <a:ext cx="0" cy="12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2003" name="Line 33">
                <a:extLst>
                  <a:ext uri="{FF2B5EF4-FFF2-40B4-BE49-F238E27FC236}">
                    <a16:creationId xmlns:a16="http://schemas.microsoft.com/office/drawing/2014/main" xmlns="" id="{97025355-21C8-8FB8-C8D9-FCFF83D04C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89" y="2477"/>
                <a:ext cx="121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2004" name="Rectangle 34">
                <a:extLst>
                  <a:ext uri="{FF2B5EF4-FFF2-40B4-BE49-F238E27FC236}">
                    <a16:creationId xmlns:a16="http://schemas.microsoft.com/office/drawing/2014/main" xmlns="" id="{477D11F5-0074-888D-72D9-3D5B00F902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4" y="3774"/>
                <a:ext cx="194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i="1">
                    <a:latin typeface="Arial" panose="020B0604020202020204" pitchFamily="34" charset="0"/>
                  </a:rPr>
                  <a:t>Q</a:t>
                </a:r>
                <a:r>
                  <a:rPr lang="en-US" altLang="en-US" sz="2400" i="1" baseline="-25000"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42005" name="Rectangle 35">
                <a:extLst>
                  <a:ext uri="{FF2B5EF4-FFF2-40B4-BE49-F238E27FC236}">
                    <a16:creationId xmlns:a16="http://schemas.microsoft.com/office/drawing/2014/main" xmlns="" id="{57292BF4-FFCA-9868-BE45-1BDA471407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2152"/>
                <a:ext cx="162" cy="2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i="1">
                    <a:latin typeface="Arial" panose="020B0604020202020204" pitchFamily="34" charset="0"/>
                  </a:rPr>
                  <a:t>E</a:t>
                </a:r>
                <a:r>
                  <a:rPr lang="en-US" altLang="en-US" sz="2000" b="1" i="1" baseline="-25000">
                    <a:latin typeface="Arial" panose="020B0604020202020204" pitchFamily="34" charset="0"/>
                  </a:rPr>
                  <a:t>2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3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722" grpId="0" animBg="1"/>
      <p:bldP spid="41372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xmlns="" id="{A8044DAA-95B3-174F-C476-DE8AB6937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180D0FFD-234A-4452-BB27-4C2AC68B57EB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38</a:t>
            </a:fld>
            <a:endParaRPr lang="en-US" altLang="en-US" sz="1000"/>
          </a:p>
        </p:txBody>
      </p:sp>
      <p:grpSp>
        <p:nvGrpSpPr>
          <p:cNvPr id="43011" name="Group 2">
            <a:extLst>
              <a:ext uri="{FF2B5EF4-FFF2-40B4-BE49-F238E27FC236}">
                <a16:creationId xmlns:a16="http://schemas.microsoft.com/office/drawing/2014/main" xmlns="" id="{4AD698B4-45A9-F024-2CC2-E3922BB9A094}"/>
              </a:ext>
            </a:extLst>
          </p:cNvPr>
          <p:cNvGrpSpPr>
            <a:grpSpLocks/>
          </p:cNvGrpSpPr>
          <p:nvPr/>
        </p:nvGrpSpPr>
        <p:grpSpPr bwMode="auto">
          <a:xfrm>
            <a:off x="2708275" y="2601913"/>
            <a:ext cx="3536950" cy="3071812"/>
            <a:chOff x="1706" y="1639"/>
            <a:chExt cx="2228" cy="1935"/>
          </a:xfrm>
        </p:grpSpPr>
        <p:sp>
          <p:nvSpPr>
            <p:cNvPr id="43042" name="Line 3">
              <a:extLst>
                <a:ext uri="{FF2B5EF4-FFF2-40B4-BE49-F238E27FC236}">
                  <a16:creationId xmlns:a16="http://schemas.microsoft.com/office/drawing/2014/main" xmlns="" id="{E6B40ADC-299A-8E79-CE44-0A7D2D542C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6" y="1639"/>
              <a:ext cx="1860" cy="171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3043" name="Rectangle 4">
              <a:extLst>
                <a:ext uri="{FF2B5EF4-FFF2-40B4-BE49-F238E27FC236}">
                  <a16:creationId xmlns:a16="http://schemas.microsoft.com/office/drawing/2014/main" xmlns="" id="{B8CB8ADC-EA51-C80F-D6F4-1E9C8F84B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" y="3280"/>
              <a:ext cx="332" cy="2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D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414725" name="Rectangle 5">
            <a:extLst>
              <a:ext uri="{FF2B5EF4-FFF2-40B4-BE49-F238E27FC236}">
                <a16:creationId xmlns:a16="http://schemas.microsoft.com/office/drawing/2014/main" xmlns="" id="{D3DB6564-77E0-4304-7C47-27F71D028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1440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Decreased Price Example</a:t>
            </a:r>
          </a:p>
        </p:txBody>
      </p:sp>
      <p:sp>
        <p:nvSpPr>
          <p:cNvPr id="43013" name="Line 6">
            <a:extLst>
              <a:ext uri="{FF2B5EF4-FFF2-40B4-BE49-F238E27FC236}">
                <a16:creationId xmlns:a16="http://schemas.microsoft.com/office/drawing/2014/main" xmlns="" id="{0616538C-4241-DF4E-D864-72B5A09C00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1722438"/>
            <a:ext cx="0" cy="4284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3014" name="Line 7">
            <a:extLst>
              <a:ext uri="{FF2B5EF4-FFF2-40B4-BE49-F238E27FC236}">
                <a16:creationId xmlns:a16="http://schemas.microsoft.com/office/drawing/2014/main" xmlns="" id="{8794E771-1867-87D0-9537-70BCDAD809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24088" y="6013450"/>
            <a:ext cx="5719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43015" name="Group 8">
            <a:extLst>
              <a:ext uri="{FF2B5EF4-FFF2-40B4-BE49-F238E27FC236}">
                <a16:creationId xmlns:a16="http://schemas.microsoft.com/office/drawing/2014/main" xmlns="" id="{3EEC43F0-52DC-D688-CBB7-9D022FCF0B43}"/>
              </a:ext>
            </a:extLst>
          </p:cNvPr>
          <p:cNvGrpSpPr>
            <a:grpSpLocks/>
          </p:cNvGrpSpPr>
          <p:nvPr/>
        </p:nvGrpSpPr>
        <p:grpSpPr bwMode="auto">
          <a:xfrm>
            <a:off x="2760663" y="2093913"/>
            <a:ext cx="3627437" cy="2913062"/>
            <a:chOff x="1739" y="1319"/>
            <a:chExt cx="2285" cy="1835"/>
          </a:xfrm>
        </p:grpSpPr>
        <p:sp>
          <p:nvSpPr>
            <p:cNvPr id="43040" name="Line 9">
              <a:extLst>
                <a:ext uri="{FF2B5EF4-FFF2-40B4-BE49-F238E27FC236}">
                  <a16:creationId xmlns:a16="http://schemas.microsoft.com/office/drawing/2014/main" xmlns="" id="{DA575711-137E-D7CE-EAE2-45DDADCBC7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9" y="1576"/>
              <a:ext cx="1943" cy="1578"/>
            </a:xfrm>
            <a:prstGeom prst="line">
              <a:avLst/>
            </a:prstGeom>
            <a:noFill/>
            <a:ln w="508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3041" name="Rectangle 10">
              <a:extLst>
                <a:ext uri="{FF2B5EF4-FFF2-40B4-BE49-F238E27FC236}">
                  <a16:creationId xmlns:a16="http://schemas.microsoft.com/office/drawing/2014/main" xmlns="" id="{CAE02A17-783F-5649-873B-9E9A3DE2E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1" y="1319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S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3016" name="Group 11">
            <a:extLst>
              <a:ext uri="{FF2B5EF4-FFF2-40B4-BE49-F238E27FC236}">
                <a16:creationId xmlns:a16="http://schemas.microsoft.com/office/drawing/2014/main" xmlns="" id="{A2A8A6DF-5F10-C2BB-246A-F012BC330442}"/>
              </a:ext>
            </a:extLst>
          </p:cNvPr>
          <p:cNvGrpSpPr>
            <a:grpSpLocks/>
          </p:cNvGrpSpPr>
          <p:nvPr/>
        </p:nvGrpSpPr>
        <p:grpSpPr bwMode="auto">
          <a:xfrm>
            <a:off x="1652588" y="3721100"/>
            <a:ext cx="2981325" cy="2724150"/>
            <a:chOff x="1041" y="2344"/>
            <a:chExt cx="1878" cy="1716"/>
          </a:xfrm>
        </p:grpSpPr>
        <p:sp>
          <p:nvSpPr>
            <p:cNvPr id="43033" name="Rectangle 12">
              <a:extLst>
                <a:ext uri="{FF2B5EF4-FFF2-40B4-BE49-F238E27FC236}">
                  <a16:creationId xmlns:a16="http://schemas.microsoft.com/office/drawing/2014/main" xmlns="" id="{B532A390-76B3-345B-07E1-5F5C6ACC9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364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Arial" panose="020B0604020202020204" pitchFamily="34" charset="0"/>
                </a:rPr>
                <a:t>P</a:t>
              </a:r>
              <a:r>
                <a:rPr lang="en-US" altLang="en-US" sz="2400" i="1" baseline="-25000">
                  <a:latin typeface="Arial" panose="020B0604020202020204" pitchFamily="34" charset="0"/>
                </a:rPr>
                <a:t>1</a:t>
              </a:r>
            </a:p>
          </p:txBody>
        </p:sp>
        <p:grpSp>
          <p:nvGrpSpPr>
            <p:cNvPr id="43034" name="Group 13">
              <a:extLst>
                <a:ext uri="{FF2B5EF4-FFF2-40B4-BE49-F238E27FC236}">
                  <a16:creationId xmlns:a16="http://schemas.microsoft.com/office/drawing/2014/main" xmlns="" id="{6DF90E56-E3F1-C702-E33E-21F9796F96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9" y="2344"/>
              <a:ext cx="1530" cy="1716"/>
              <a:chOff x="1389" y="2344"/>
              <a:chExt cx="1530" cy="1716"/>
            </a:xfrm>
          </p:grpSpPr>
          <p:sp>
            <p:nvSpPr>
              <p:cNvPr id="43035" name="Oval 14">
                <a:extLst>
                  <a:ext uri="{FF2B5EF4-FFF2-40B4-BE49-F238E27FC236}">
                    <a16:creationId xmlns:a16="http://schemas.microsoft.com/office/drawing/2014/main" xmlns="" id="{CB2452C7-E79E-E3F4-4F9E-F0BF352F77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5" y="2425"/>
                <a:ext cx="87" cy="8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43036" name="Line 15">
                <a:extLst>
                  <a:ext uri="{FF2B5EF4-FFF2-40B4-BE49-F238E27FC236}">
                    <a16:creationId xmlns:a16="http://schemas.microsoft.com/office/drawing/2014/main" xmlns="" id="{DFBF4469-7BDF-405B-93AE-8F90A74B24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89" y="2477"/>
                <a:ext cx="1199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3037" name="Line 16">
                <a:extLst>
                  <a:ext uri="{FF2B5EF4-FFF2-40B4-BE49-F238E27FC236}">
                    <a16:creationId xmlns:a16="http://schemas.microsoft.com/office/drawing/2014/main" xmlns="" id="{604412CB-4844-518F-B217-AC8A9FDAE9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9" y="2498"/>
                <a:ext cx="0" cy="12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3038" name="Rectangle 17">
                <a:extLst>
                  <a:ext uri="{FF2B5EF4-FFF2-40B4-BE49-F238E27FC236}">
                    <a16:creationId xmlns:a16="http://schemas.microsoft.com/office/drawing/2014/main" xmlns="" id="{7FCD66C0-510E-2492-5B7B-0EAD4EF9B2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4" y="3774"/>
                <a:ext cx="334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i="1">
                    <a:latin typeface="Arial" panose="020B0604020202020204" pitchFamily="34" charset="0"/>
                  </a:rPr>
                  <a:t>Q</a:t>
                </a:r>
                <a:r>
                  <a:rPr lang="en-US" altLang="en-US" sz="2400" i="1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43039" name="Rectangle 18">
                <a:extLst>
                  <a:ext uri="{FF2B5EF4-FFF2-40B4-BE49-F238E27FC236}">
                    <a16:creationId xmlns:a16="http://schemas.microsoft.com/office/drawing/2014/main" xmlns="" id="{CAB512C1-9E16-E7A9-0658-0A75D5A4F8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2344"/>
                <a:ext cx="279" cy="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i="1">
                    <a:latin typeface="Arial" panose="020B0604020202020204" pitchFamily="34" charset="0"/>
                  </a:rPr>
                  <a:t>E</a:t>
                </a:r>
                <a:r>
                  <a:rPr lang="en-US" altLang="en-US" sz="2000" b="1" i="1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grpSp>
        <p:nvGrpSpPr>
          <p:cNvPr id="6" name="Group 19">
            <a:extLst>
              <a:ext uri="{FF2B5EF4-FFF2-40B4-BE49-F238E27FC236}">
                <a16:creationId xmlns:a16="http://schemas.microsoft.com/office/drawing/2014/main" xmlns="" id="{8C12F7F0-4449-B56E-CB18-42F5209C58E1}"/>
              </a:ext>
            </a:extLst>
          </p:cNvPr>
          <p:cNvGrpSpPr>
            <a:grpSpLocks/>
          </p:cNvGrpSpPr>
          <p:nvPr/>
        </p:nvGrpSpPr>
        <p:grpSpPr bwMode="auto">
          <a:xfrm>
            <a:off x="3562350" y="2503488"/>
            <a:ext cx="3536950" cy="3071812"/>
            <a:chOff x="1706" y="1639"/>
            <a:chExt cx="2228" cy="1935"/>
          </a:xfrm>
        </p:grpSpPr>
        <p:sp>
          <p:nvSpPr>
            <p:cNvPr id="43031" name="Line 20">
              <a:extLst>
                <a:ext uri="{FF2B5EF4-FFF2-40B4-BE49-F238E27FC236}">
                  <a16:creationId xmlns:a16="http://schemas.microsoft.com/office/drawing/2014/main" xmlns="" id="{18BCED9F-283F-DF4C-9E57-200F7E1A2F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6" y="1639"/>
              <a:ext cx="1860" cy="171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3032" name="Rectangle 21">
              <a:extLst>
                <a:ext uri="{FF2B5EF4-FFF2-40B4-BE49-F238E27FC236}">
                  <a16:creationId xmlns:a16="http://schemas.microsoft.com/office/drawing/2014/main" xmlns="" id="{B0E4FF09-D4A3-8357-E56D-B49436F14B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" y="3280"/>
              <a:ext cx="332" cy="2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D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" name="Group 22">
            <a:extLst>
              <a:ext uri="{FF2B5EF4-FFF2-40B4-BE49-F238E27FC236}">
                <a16:creationId xmlns:a16="http://schemas.microsoft.com/office/drawing/2014/main" xmlns="" id="{53546683-B951-5EF8-9A60-EBBC2C264240}"/>
              </a:ext>
            </a:extLst>
          </p:cNvPr>
          <p:cNvGrpSpPr>
            <a:grpSpLocks/>
          </p:cNvGrpSpPr>
          <p:nvPr/>
        </p:nvGrpSpPr>
        <p:grpSpPr bwMode="auto">
          <a:xfrm>
            <a:off x="4373563" y="2246313"/>
            <a:ext cx="3627437" cy="2913062"/>
            <a:chOff x="1739" y="1319"/>
            <a:chExt cx="2285" cy="1835"/>
          </a:xfrm>
        </p:grpSpPr>
        <p:sp>
          <p:nvSpPr>
            <p:cNvPr id="43029" name="Line 23">
              <a:extLst>
                <a:ext uri="{FF2B5EF4-FFF2-40B4-BE49-F238E27FC236}">
                  <a16:creationId xmlns:a16="http://schemas.microsoft.com/office/drawing/2014/main" xmlns="" id="{2A8CFE7B-E597-0C7B-EF8C-02B512E9A2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9" y="1576"/>
              <a:ext cx="1943" cy="1578"/>
            </a:xfrm>
            <a:prstGeom prst="line">
              <a:avLst/>
            </a:prstGeom>
            <a:noFill/>
            <a:ln w="508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3030" name="Rectangle 24">
              <a:extLst>
                <a:ext uri="{FF2B5EF4-FFF2-40B4-BE49-F238E27FC236}">
                  <a16:creationId xmlns:a16="http://schemas.microsoft.com/office/drawing/2014/main" xmlns="" id="{15D09486-F112-701F-0648-3FAC183D1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1" y="1319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S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414745" name="AutoShape 25">
            <a:extLst>
              <a:ext uri="{FF2B5EF4-FFF2-40B4-BE49-F238E27FC236}">
                <a16:creationId xmlns:a16="http://schemas.microsoft.com/office/drawing/2014/main" xmlns="" id="{E8829258-FE54-A88E-F347-FA53C27C3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971800"/>
            <a:ext cx="5334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14746" name="AutoShape 26">
            <a:extLst>
              <a:ext uri="{FF2B5EF4-FFF2-40B4-BE49-F238E27FC236}">
                <a16:creationId xmlns:a16="http://schemas.microsoft.com/office/drawing/2014/main" xmlns="" id="{73126FDA-A4AC-BD8E-1A42-DD01B8153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124200"/>
            <a:ext cx="990600" cy="304800"/>
          </a:xfrm>
          <a:prstGeom prst="rightArrow">
            <a:avLst>
              <a:gd name="adj1" fmla="val 50000"/>
              <a:gd name="adj2" fmla="val 812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pSp>
        <p:nvGrpSpPr>
          <p:cNvPr id="8" name="Group 27">
            <a:extLst>
              <a:ext uri="{FF2B5EF4-FFF2-40B4-BE49-F238E27FC236}">
                <a16:creationId xmlns:a16="http://schemas.microsoft.com/office/drawing/2014/main" xmlns="" id="{99F6E25F-C702-700C-8CA3-5C6B574A1844}"/>
              </a:ext>
            </a:extLst>
          </p:cNvPr>
          <p:cNvGrpSpPr>
            <a:grpSpLocks/>
          </p:cNvGrpSpPr>
          <p:nvPr/>
        </p:nvGrpSpPr>
        <p:grpSpPr bwMode="auto">
          <a:xfrm>
            <a:off x="1339850" y="4146550"/>
            <a:ext cx="4679950" cy="2344738"/>
            <a:chOff x="1041" y="2344"/>
            <a:chExt cx="1766" cy="1774"/>
          </a:xfrm>
        </p:grpSpPr>
        <p:sp>
          <p:nvSpPr>
            <p:cNvPr id="43022" name="Rectangle 28">
              <a:extLst>
                <a:ext uri="{FF2B5EF4-FFF2-40B4-BE49-F238E27FC236}">
                  <a16:creationId xmlns:a16="http://schemas.microsoft.com/office/drawing/2014/main" xmlns="" id="{A70D3512-B03E-6C9A-D8B7-2A14075BE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364"/>
              <a:ext cx="283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Arial" panose="020B0604020202020204" pitchFamily="34" charset="0"/>
                </a:rPr>
                <a:t>   P</a:t>
              </a:r>
              <a:r>
                <a:rPr lang="en-US" altLang="en-US" sz="2400" i="1" baseline="-25000">
                  <a:latin typeface="Arial" panose="020B0604020202020204" pitchFamily="34" charset="0"/>
                </a:rPr>
                <a:t>2</a:t>
              </a:r>
            </a:p>
          </p:txBody>
        </p:sp>
        <p:grpSp>
          <p:nvGrpSpPr>
            <p:cNvPr id="43023" name="Group 29">
              <a:extLst>
                <a:ext uri="{FF2B5EF4-FFF2-40B4-BE49-F238E27FC236}">
                  <a16:creationId xmlns:a16="http://schemas.microsoft.com/office/drawing/2014/main" xmlns="" id="{220F3A91-3F3C-130F-1C96-B0BDC26F1C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9" y="2344"/>
              <a:ext cx="1418" cy="1774"/>
              <a:chOff x="1389" y="2344"/>
              <a:chExt cx="1418" cy="1774"/>
            </a:xfrm>
          </p:grpSpPr>
          <p:sp>
            <p:nvSpPr>
              <p:cNvPr id="43024" name="Oval 30">
                <a:extLst>
                  <a:ext uri="{FF2B5EF4-FFF2-40B4-BE49-F238E27FC236}">
                    <a16:creationId xmlns:a16="http://schemas.microsoft.com/office/drawing/2014/main" xmlns="" id="{4A31ED46-A41C-C944-C463-774491A926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5" y="2425"/>
                <a:ext cx="87" cy="8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43025" name="Line 31">
                <a:extLst>
                  <a:ext uri="{FF2B5EF4-FFF2-40B4-BE49-F238E27FC236}">
                    <a16:creationId xmlns:a16="http://schemas.microsoft.com/office/drawing/2014/main" xmlns="" id="{12FEC1B2-D1C4-5AAB-AD35-B1B08EBBA0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89" y="2477"/>
                <a:ext cx="1199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3026" name="Line 32">
                <a:extLst>
                  <a:ext uri="{FF2B5EF4-FFF2-40B4-BE49-F238E27FC236}">
                    <a16:creationId xmlns:a16="http://schemas.microsoft.com/office/drawing/2014/main" xmlns="" id="{35FBE8AF-CF7A-6B18-2E75-89CA0BF45B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9" y="2498"/>
                <a:ext cx="0" cy="12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3027" name="Rectangle 33">
                <a:extLst>
                  <a:ext uri="{FF2B5EF4-FFF2-40B4-BE49-F238E27FC236}">
                    <a16:creationId xmlns:a16="http://schemas.microsoft.com/office/drawing/2014/main" xmlns="" id="{2193BFD5-5B9F-3888-176E-74754EDEB7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4" y="3774"/>
                <a:ext cx="200" cy="3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i="1">
                    <a:latin typeface="Arial" panose="020B0604020202020204" pitchFamily="34" charset="0"/>
                  </a:rPr>
                  <a:t>Q</a:t>
                </a:r>
                <a:r>
                  <a:rPr lang="en-US" altLang="en-US" sz="2400" i="1" baseline="-25000"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43028" name="Rectangle 34">
                <a:extLst>
                  <a:ext uri="{FF2B5EF4-FFF2-40B4-BE49-F238E27FC236}">
                    <a16:creationId xmlns:a16="http://schemas.microsoft.com/office/drawing/2014/main" xmlns="" id="{9D6F4609-D553-33E2-9B5C-3E684A052B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2344"/>
                <a:ext cx="167" cy="2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i="1">
                    <a:latin typeface="Arial" panose="020B0604020202020204" pitchFamily="34" charset="0"/>
                  </a:rPr>
                  <a:t>E</a:t>
                </a:r>
                <a:r>
                  <a:rPr lang="en-US" altLang="en-US" sz="2000" b="1" i="1" baseline="-25000">
                    <a:latin typeface="Arial" panose="020B0604020202020204" pitchFamily="34" charset="0"/>
                  </a:rPr>
                  <a:t>2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4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4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745" grpId="0" animBg="1"/>
      <p:bldP spid="41474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CA6F8F1-65F4-E053-AF17-F092834AD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B98601C7-5183-4FE3-8033-DE245AB01F1E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39</a:t>
            </a:fld>
            <a:endParaRPr lang="en-US" altLang="en-US" sz="1000"/>
          </a:p>
        </p:txBody>
      </p:sp>
      <p:sp>
        <p:nvSpPr>
          <p:cNvPr id="415746" name="Rectangle 2">
            <a:extLst>
              <a:ext uri="{FF2B5EF4-FFF2-40B4-BE49-F238E27FC236}">
                <a16:creationId xmlns:a16="http://schemas.microsoft.com/office/drawing/2014/main" xmlns="" id="{D408DBEC-E0F2-7E6B-7617-97A03E1354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086600" cy="900113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Simultaneous Shifts</a:t>
            </a:r>
          </a:p>
        </p:txBody>
      </p:sp>
      <p:sp>
        <p:nvSpPr>
          <p:cNvPr id="415747" name="Rectangle 3">
            <a:extLst>
              <a:ext uri="{FF2B5EF4-FFF2-40B4-BE49-F238E27FC236}">
                <a16:creationId xmlns:a16="http://schemas.microsoft.com/office/drawing/2014/main" xmlns="" id="{2DA0E353-8E22-BA8B-FA39-AB6F49C3E8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82738"/>
            <a:ext cx="8975725" cy="51339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Second possibility:</a:t>
            </a:r>
          </a:p>
          <a:p>
            <a:pPr lvl="1" eaLnBrk="1" hangingPunct="1">
              <a:defRPr/>
            </a:pPr>
            <a:r>
              <a:rPr lang="en-US" dirty="0"/>
              <a:t>2 events</a:t>
            </a:r>
          </a:p>
          <a:p>
            <a:pPr lvl="2" eaLnBrk="1" hangingPunct="1">
              <a:defRPr/>
            </a:pPr>
            <a:r>
              <a:rPr lang="en-US" sz="2800" dirty="0"/>
              <a:t>1.	</a:t>
            </a:r>
            <a:r>
              <a:rPr lang="en-US" sz="2800" dirty="0">
                <a:sym typeface="Wingdings" pitchFamily="2" charset="2"/>
              </a:rPr>
              <a:t> supply</a:t>
            </a:r>
          </a:p>
          <a:p>
            <a:pPr lvl="2" eaLnBrk="1" hangingPunct="1">
              <a:defRPr/>
            </a:pPr>
            <a:r>
              <a:rPr lang="en-US" sz="2800" dirty="0">
                <a:sym typeface="Wingdings" pitchFamily="2" charset="2"/>
              </a:rPr>
              <a:t>2.	</a:t>
            </a:r>
            <a:r>
              <a:rPr lang="en-US" sz="2800" dirty="0">
                <a:sym typeface="Symbol" pitchFamily="18" charset="2"/>
              </a:rPr>
              <a:t></a:t>
            </a:r>
            <a:r>
              <a:rPr lang="en-US" sz="2800" dirty="0">
                <a:sym typeface="Wingdings" pitchFamily="2" charset="2"/>
              </a:rPr>
              <a:t>  demand</a:t>
            </a:r>
            <a:endParaRPr lang="en-US" dirty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only  supply </a:t>
            </a:r>
            <a:r>
              <a:rPr lang="en-US" dirty="0">
                <a:sym typeface="Monotype Sorts" pitchFamily="2" charset="2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</a:t>
            </a:r>
            <a:r>
              <a:rPr lang="en-US" dirty="0">
                <a:solidFill>
                  <a:srgbClr val="FF0000"/>
                </a:solidFill>
                <a:sym typeface="Symbol" pitchFamily="18" charset="2"/>
              </a:rPr>
              <a:t>P</a:t>
            </a:r>
            <a:r>
              <a:rPr lang="en-US" dirty="0">
                <a:sym typeface="Symbol" pitchFamily="18" charset="2"/>
              </a:rPr>
              <a:t>, </a:t>
            </a:r>
            <a:r>
              <a:rPr lang="en-US" dirty="0">
                <a:sym typeface="Wingdings" pitchFamily="2" charset="2"/>
              </a:rPr>
              <a:t>Q.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only </a:t>
            </a:r>
            <a:r>
              <a:rPr lang="en-US" dirty="0">
                <a:sym typeface="Symbol" pitchFamily="18" charset="2"/>
              </a:rPr>
              <a:t></a:t>
            </a:r>
            <a:r>
              <a:rPr lang="en-US" dirty="0">
                <a:sym typeface="Wingdings" pitchFamily="2" charset="2"/>
              </a:rPr>
              <a:t> demand </a:t>
            </a:r>
            <a:r>
              <a:rPr lang="en-US" dirty="0">
                <a:sym typeface="Monotype Sorts" pitchFamily="2" charset="2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P</a:t>
            </a:r>
            <a:r>
              <a:rPr lang="en-US" dirty="0">
                <a:sym typeface="Wingdings" pitchFamily="2" charset="2"/>
              </a:rPr>
              <a:t>, Q</a:t>
            </a:r>
          </a:p>
          <a:p>
            <a:pPr marL="742950" lvl="2" indent="-342900"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P</a:t>
            </a:r>
            <a:r>
              <a:rPr lang="en-US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b="1" dirty="0">
                <a:sym typeface="Wingdings" pitchFamily="2" charset="2"/>
              </a:rPr>
              <a:t>is guaranteed</a:t>
            </a:r>
            <a:endParaRPr lang="en-US" dirty="0">
              <a:sym typeface="Wingdings" pitchFamily="2" charset="2"/>
            </a:endParaRPr>
          </a:p>
          <a:p>
            <a:pPr eaLnBrk="1" hangingPunct="1">
              <a:defRPr/>
            </a:pPr>
            <a:endParaRPr lang="en-US" dirty="0">
              <a:sym typeface="Wingdings" pitchFamily="2" charset="2"/>
            </a:endParaRPr>
          </a:p>
        </p:txBody>
      </p:sp>
      <p:sp>
        <p:nvSpPr>
          <p:cNvPr id="44037" name="Text Box 4">
            <a:extLst>
              <a:ext uri="{FF2B5EF4-FFF2-40B4-BE49-F238E27FC236}">
                <a16:creationId xmlns:a16="http://schemas.microsoft.com/office/drawing/2014/main" xmlns="" id="{01A4078D-A640-1532-A15B-AEA134DC3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914400"/>
            <a:ext cx="708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Example of a double shift</a:t>
            </a:r>
            <a:r>
              <a:rPr lang="en-US" altLang="en-US" sz="3200">
                <a:latin typeface="Times New Roman" panose="02020603050405020304" pitchFamily="18" charset="0"/>
              </a:rPr>
              <a:t>.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C7CC1EE9-324E-B074-402D-211C111C8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FC8EC82-50C6-44CD-9121-A590827A20FB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</a:t>
            </a:fld>
            <a:endParaRPr lang="en-US" altLang="en-US" sz="1000"/>
          </a:p>
        </p:txBody>
      </p:sp>
      <p:sp>
        <p:nvSpPr>
          <p:cNvPr id="523266" name="Rectangle 2">
            <a:extLst>
              <a:ext uri="{FF2B5EF4-FFF2-40B4-BE49-F238E27FC236}">
                <a16:creationId xmlns:a16="http://schemas.microsoft.com/office/drawing/2014/main" xmlns="" id="{1B1725D7-3E98-C223-6A9F-4ABD1D2AB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81088" y="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/>
              <a:t>Demand: Origins</a:t>
            </a:r>
            <a:endParaRPr lang="en-CA" u="sng" dirty="0"/>
          </a:p>
        </p:txBody>
      </p:sp>
      <p:sp>
        <p:nvSpPr>
          <p:cNvPr id="523267" name="Rectangle 3">
            <a:extLst>
              <a:ext uri="{FF2B5EF4-FFF2-40B4-BE49-F238E27FC236}">
                <a16:creationId xmlns:a16="http://schemas.microsoft.com/office/drawing/2014/main" xmlns="" id="{CC9937A1-FA87-D6FD-9715-590629FC6F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7163" y="1341438"/>
            <a:ext cx="8818562" cy="5384800"/>
          </a:xfrm>
        </p:spPr>
        <p:txBody>
          <a:bodyPr/>
          <a:lstStyle/>
          <a:p>
            <a:pPr marL="685800" indent="-685800" eaLnBrk="1" hangingPunct="1">
              <a:lnSpc>
                <a:spcPct val="90000"/>
              </a:lnSpc>
              <a:defRPr/>
            </a:pPr>
            <a:r>
              <a:rPr lang="en-US" dirty="0"/>
              <a:t>Demand for a good or service comes from two areas:</a:t>
            </a:r>
          </a:p>
          <a:p>
            <a:pPr marL="685800" indent="-685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CA" dirty="0"/>
              <a:t>1) Derived Demand –desired to make something else</a:t>
            </a:r>
          </a:p>
          <a:p>
            <a:pPr marL="685800" indent="-685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CA" dirty="0"/>
              <a:t>	(</a:t>
            </a:r>
            <a:r>
              <a:rPr lang="en-CA" dirty="0" err="1"/>
              <a:t>ie</a:t>
            </a:r>
            <a:r>
              <a:rPr lang="en-CA" dirty="0"/>
              <a:t>: iron is desired to make cars)</a:t>
            </a:r>
          </a:p>
          <a:p>
            <a:pPr marL="685800" indent="-685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CA" dirty="0"/>
              <a:t>2) Direct Demand –desired to be used/consumed itself</a:t>
            </a:r>
          </a:p>
          <a:p>
            <a:pPr marL="685800" indent="-685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CA" dirty="0"/>
              <a:t>	(</a:t>
            </a:r>
            <a:r>
              <a:rPr lang="en-CA" dirty="0" err="1"/>
              <a:t>ie</a:t>
            </a:r>
            <a:r>
              <a:rPr lang="en-CA" dirty="0"/>
              <a:t>: Pepsi Vanilla is desired to be drank)</a:t>
            </a:r>
          </a:p>
          <a:p>
            <a:pPr marL="685800" indent="-685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CA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4">
            <a:extLst>
              <a:ext uri="{FF2B5EF4-FFF2-40B4-BE49-F238E27FC236}">
                <a16:creationId xmlns:a16="http://schemas.microsoft.com/office/drawing/2014/main" xmlns="" id="{AD8982A4-8BDD-A4DF-7E46-5CE4897E5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4B38EC0A-35B7-4431-8AD3-48353D2E8D90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40</a:t>
            </a:fld>
            <a:endParaRPr lang="en-US" altLang="en-US" sz="1000"/>
          </a:p>
        </p:txBody>
      </p:sp>
      <p:sp>
        <p:nvSpPr>
          <p:cNvPr id="416770" name="Rectangle 2">
            <a:extLst>
              <a:ext uri="{FF2B5EF4-FFF2-40B4-BE49-F238E27FC236}">
                <a16:creationId xmlns:a16="http://schemas.microsoft.com/office/drawing/2014/main" xmlns="" id="{67BE9B82-6FA5-C0F3-6D4D-AF7AA5BA90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Increased Quantity Example</a:t>
            </a:r>
          </a:p>
        </p:txBody>
      </p:sp>
      <p:sp>
        <p:nvSpPr>
          <p:cNvPr id="45060" name="Line 3">
            <a:extLst>
              <a:ext uri="{FF2B5EF4-FFF2-40B4-BE49-F238E27FC236}">
                <a16:creationId xmlns:a16="http://schemas.microsoft.com/office/drawing/2014/main" xmlns="" id="{AB0D6D31-30C4-06CD-FA6B-11A8E2D813F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722438"/>
            <a:ext cx="0" cy="42846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61" name="Line 4">
            <a:extLst>
              <a:ext uri="{FF2B5EF4-FFF2-40B4-BE49-F238E27FC236}">
                <a16:creationId xmlns:a16="http://schemas.microsoft.com/office/drawing/2014/main" xmlns="" id="{0A473F7A-4C39-6321-DCC3-5E15DAA6C99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6888" y="6013450"/>
            <a:ext cx="57197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45062" name="Group 5">
            <a:extLst>
              <a:ext uri="{FF2B5EF4-FFF2-40B4-BE49-F238E27FC236}">
                <a16:creationId xmlns:a16="http://schemas.microsoft.com/office/drawing/2014/main" xmlns="" id="{69C4584F-21F7-26B4-C5C6-225A6CF889E5}"/>
              </a:ext>
            </a:extLst>
          </p:cNvPr>
          <p:cNvGrpSpPr>
            <a:grpSpLocks/>
          </p:cNvGrpSpPr>
          <p:nvPr/>
        </p:nvGrpSpPr>
        <p:grpSpPr bwMode="auto">
          <a:xfrm>
            <a:off x="2303463" y="2093913"/>
            <a:ext cx="3627437" cy="2913062"/>
            <a:chOff x="1739" y="1319"/>
            <a:chExt cx="2285" cy="1835"/>
          </a:xfrm>
        </p:grpSpPr>
        <p:sp>
          <p:nvSpPr>
            <p:cNvPr id="45095" name="Line 6">
              <a:extLst>
                <a:ext uri="{FF2B5EF4-FFF2-40B4-BE49-F238E27FC236}">
                  <a16:creationId xmlns:a16="http://schemas.microsoft.com/office/drawing/2014/main" xmlns="" id="{E5853CF2-1D58-4943-3ED0-A9E1572DF4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9" y="1576"/>
              <a:ext cx="1943" cy="1578"/>
            </a:xfrm>
            <a:prstGeom prst="line">
              <a:avLst/>
            </a:prstGeom>
            <a:noFill/>
            <a:ln w="508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5096" name="Rectangle 7">
              <a:extLst>
                <a:ext uri="{FF2B5EF4-FFF2-40B4-BE49-F238E27FC236}">
                  <a16:creationId xmlns:a16="http://schemas.microsoft.com/office/drawing/2014/main" xmlns="" id="{72E209CF-C212-29D3-0157-507D3FD41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1" y="1319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S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45063" name="Rectangle 8">
            <a:extLst>
              <a:ext uri="{FF2B5EF4-FFF2-40B4-BE49-F238E27FC236}">
                <a16:creationId xmlns:a16="http://schemas.microsoft.com/office/drawing/2014/main" xmlns="" id="{12E58952-BB18-EAA1-F37E-F73CDEA87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100" y="3530600"/>
            <a:ext cx="209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pSp>
        <p:nvGrpSpPr>
          <p:cNvPr id="45064" name="Group 9">
            <a:extLst>
              <a:ext uri="{FF2B5EF4-FFF2-40B4-BE49-F238E27FC236}">
                <a16:creationId xmlns:a16="http://schemas.microsoft.com/office/drawing/2014/main" xmlns="" id="{A57872D8-7BF6-5FA5-EF57-EECEF310A19E}"/>
              </a:ext>
            </a:extLst>
          </p:cNvPr>
          <p:cNvGrpSpPr>
            <a:grpSpLocks/>
          </p:cNvGrpSpPr>
          <p:nvPr/>
        </p:nvGrpSpPr>
        <p:grpSpPr bwMode="auto">
          <a:xfrm>
            <a:off x="2251075" y="2601913"/>
            <a:ext cx="3167063" cy="3141662"/>
            <a:chOff x="1706" y="1639"/>
            <a:chExt cx="1995" cy="1979"/>
          </a:xfrm>
        </p:grpSpPr>
        <p:sp>
          <p:nvSpPr>
            <p:cNvPr id="45093" name="Line 11">
              <a:extLst>
                <a:ext uri="{FF2B5EF4-FFF2-40B4-BE49-F238E27FC236}">
                  <a16:creationId xmlns:a16="http://schemas.microsoft.com/office/drawing/2014/main" xmlns="" id="{1EB46ACF-8C85-D520-9FC9-DC83BBBB8C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6" y="1639"/>
              <a:ext cx="1860" cy="171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5092" name="Rectangle 13">
              <a:extLst>
                <a:ext uri="{FF2B5EF4-FFF2-40B4-BE49-F238E27FC236}">
                  <a16:creationId xmlns:a16="http://schemas.microsoft.com/office/drawing/2014/main" xmlns="" id="{9E4E95E9-378F-2C22-EDC2-1AF54C6F2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9" y="3324"/>
              <a:ext cx="332" cy="2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D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065" name="Group 14">
            <a:extLst>
              <a:ext uri="{FF2B5EF4-FFF2-40B4-BE49-F238E27FC236}">
                <a16:creationId xmlns:a16="http://schemas.microsoft.com/office/drawing/2014/main" xmlns="" id="{AF49FDBB-1A56-63EC-2B06-AC373C8E49DA}"/>
              </a:ext>
            </a:extLst>
          </p:cNvPr>
          <p:cNvGrpSpPr>
            <a:grpSpLocks/>
          </p:cNvGrpSpPr>
          <p:nvPr/>
        </p:nvGrpSpPr>
        <p:grpSpPr bwMode="auto">
          <a:xfrm>
            <a:off x="1195388" y="3340100"/>
            <a:ext cx="2757487" cy="3105150"/>
            <a:chOff x="1041" y="2104"/>
            <a:chExt cx="1737" cy="1956"/>
          </a:xfrm>
        </p:grpSpPr>
        <p:sp>
          <p:nvSpPr>
            <p:cNvPr id="45084" name="Rectangle 15">
              <a:extLst>
                <a:ext uri="{FF2B5EF4-FFF2-40B4-BE49-F238E27FC236}">
                  <a16:creationId xmlns:a16="http://schemas.microsoft.com/office/drawing/2014/main" xmlns="" id="{592AF4BC-6181-791D-1310-72F2CD02B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364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P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  <p:grpSp>
          <p:nvGrpSpPr>
            <p:cNvPr id="45085" name="Group 16">
              <a:extLst>
                <a:ext uri="{FF2B5EF4-FFF2-40B4-BE49-F238E27FC236}">
                  <a16:creationId xmlns:a16="http://schemas.microsoft.com/office/drawing/2014/main" xmlns="" id="{7A265EC0-0A9C-A5AA-7D7F-BFD99854A1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9" y="2104"/>
              <a:ext cx="1389" cy="1956"/>
              <a:chOff x="1389" y="2104"/>
              <a:chExt cx="1389" cy="1956"/>
            </a:xfrm>
          </p:grpSpPr>
          <p:sp>
            <p:nvSpPr>
              <p:cNvPr id="45086" name="Oval 17">
                <a:extLst>
                  <a:ext uri="{FF2B5EF4-FFF2-40B4-BE49-F238E27FC236}">
                    <a16:creationId xmlns:a16="http://schemas.microsoft.com/office/drawing/2014/main" xmlns="" id="{95E5470C-D643-0BA5-2851-19CF355829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5" y="2425"/>
                <a:ext cx="87" cy="8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45087" name="Line 18">
                <a:extLst>
                  <a:ext uri="{FF2B5EF4-FFF2-40B4-BE49-F238E27FC236}">
                    <a16:creationId xmlns:a16="http://schemas.microsoft.com/office/drawing/2014/main" xmlns="" id="{DBD873A2-956E-06E7-BD6F-E51B9F1FBF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9" y="2498"/>
                <a:ext cx="0" cy="12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5088" name="Line 19">
                <a:extLst>
                  <a:ext uri="{FF2B5EF4-FFF2-40B4-BE49-F238E27FC236}">
                    <a16:creationId xmlns:a16="http://schemas.microsoft.com/office/drawing/2014/main" xmlns="" id="{C92D2EFE-3A3A-4E2B-BF28-8C5FC78FB6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89" y="2477"/>
                <a:ext cx="119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5089" name="Rectangle 20">
                <a:extLst>
                  <a:ext uri="{FF2B5EF4-FFF2-40B4-BE49-F238E27FC236}">
                    <a16:creationId xmlns:a16="http://schemas.microsoft.com/office/drawing/2014/main" xmlns="" id="{03DB14ED-44B9-2ABF-2C9A-A829D84FB3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2104"/>
                <a:ext cx="279" cy="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i="1">
                    <a:latin typeface="Arial" panose="020B0604020202020204" pitchFamily="34" charset="0"/>
                  </a:rPr>
                  <a:t>E</a:t>
                </a:r>
                <a:r>
                  <a:rPr lang="en-US" altLang="en-US" sz="2000" b="1" i="1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45090" name="Rectangle 21">
                <a:extLst>
                  <a:ext uri="{FF2B5EF4-FFF2-40B4-BE49-F238E27FC236}">
                    <a16:creationId xmlns:a16="http://schemas.microsoft.com/office/drawing/2014/main" xmlns="" id="{FDB0BB34-A60F-BECB-4B0B-3503670A71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4" y="3774"/>
                <a:ext cx="334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i="1">
                    <a:latin typeface="Arial" panose="020B0604020202020204" pitchFamily="34" charset="0"/>
                  </a:rPr>
                  <a:t>Q</a:t>
                </a:r>
                <a:r>
                  <a:rPr lang="en-US" altLang="en-US" sz="2400" b="1" i="1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grpSp>
        <p:nvGrpSpPr>
          <p:cNvPr id="7" name="Group 22">
            <a:extLst>
              <a:ext uri="{FF2B5EF4-FFF2-40B4-BE49-F238E27FC236}">
                <a16:creationId xmlns:a16="http://schemas.microsoft.com/office/drawing/2014/main" xmlns="" id="{DB4DC636-8926-03CC-E62E-B25D1221FF9C}"/>
              </a:ext>
            </a:extLst>
          </p:cNvPr>
          <p:cNvGrpSpPr>
            <a:grpSpLocks/>
          </p:cNvGrpSpPr>
          <p:nvPr/>
        </p:nvGrpSpPr>
        <p:grpSpPr bwMode="auto">
          <a:xfrm>
            <a:off x="3687763" y="2246313"/>
            <a:ext cx="3627437" cy="2913062"/>
            <a:chOff x="1739" y="1319"/>
            <a:chExt cx="2285" cy="1835"/>
          </a:xfrm>
        </p:grpSpPr>
        <p:sp>
          <p:nvSpPr>
            <p:cNvPr id="45082" name="Line 23">
              <a:extLst>
                <a:ext uri="{FF2B5EF4-FFF2-40B4-BE49-F238E27FC236}">
                  <a16:creationId xmlns:a16="http://schemas.microsoft.com/office/drawing/2014/main" xmlns="" id="{1330B20B-491F-268B-6CAB-13A3B5C1BA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9" y="1576"/>
              <a:ext cx="1943" cy="1578"/>
            </a:xfrm>
            <a:prstGeom prst="line">
              <a:avLst/>
            </a:prstGeom>
            <a:noFill/>
            <a:ln w="508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5083" name="Rectangle 24">
              <a:extLst>
                <a:ext uri="{FF2B5EF4-FFF2-40B4-BE49-F238E27FC236}">
                  <a16:creationId xmlns:a16="http://schemas.microsoft.com/office/drawing/2014/main" xmlns="" id="{C9A5B4B7-E411-3624-2FD9-8A4211C43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1" y="1319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S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8" name="Group 25">
            <a:extLst>
              <a:ext uri="{FF2B5EF4-FFF2-40B4-BE49-F238E27FC236}">
                <a16:creationId xmlns:a16="http://schemas.microsoft.com/office/drawing/2014/main" xmlns="" id="{97EF714D-3FAF-6F32-2CBA-2E734AF5539D}"/>
              </a:ext>
            </a:extLst>
          </p:cNvPr>
          <p:cNvGrpSpPr>
            <a:grpSpLocks/>
          </p:cNvGrpSpPr>
          <p:nvPr/>
        </p:nvGrpSpPr>
        <p:grpSpPr bwMode="auto">
          <a:xfrm>
            <a:off x="1671638" y="2754313"/>
            <a:ext cx="3167062" cy="3141662"/>
            <a:chOff x="1706" y="1639"/>
            <a:chExt cx="1995" cy="1979"/>
          </a:xfrm>
        </p:grpSpPr>
        <p:sp>
          <p:nvSpPr>
            <p:cNvPr id="45080" name="Line 27">
              <a:extLst>
                <a:ext uri="{FF2B5EF4-FFF2-40B4-BE49-F238E27FC236}">
                  <a16:creationId xmlns:a16="http://schemas.microsoft.com/office/drawing/2014/main" xmlns="" id="{7D5CF3DB-FB65-AA1C-380F-DA81574AE3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6" y="1639"/>
              <a:ext cx="1860" cy="171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5079" name="Rectangle 29">
              <a:extLst>
                <a:ext uri="{FF2B5EF4-FFF2-40B4-BE49-F238E27FC236}">
                  <a16:creationId xmlns:a16="http://schemas.microsoft.com/office/drawing/2014/main" xmlns="" id="{FB5FF040-D494-D4AC-4F12-E6C34BC2D5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9" y="3324"/>
              <a:ext cx="332" cy="2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 dirty="0">
                  <a:latin typeface="Arial" panose="020B0604020202020204" pitchFamily="34" charset="0"/>
                </a:rPr>
                <a:t>D</a:t>
              </a:r>
              <a:r>
                <a:rPr lang="en-US" altLang="en-US" sz="2400" b="1" i="1" baseline="-25000" dirty="0"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416798" name="AutoShape 30">
            <a:extLst>
              <a:ext uri="{FF2B5EF4-FFF2-40B4-BE49-F238E27FC236}">
                <a16:creationId xmlns:a16="http://schemas.microsoft.com/office/drawing/2014/main" xmlns="" id="{E20CDF39-5496-53B0-5B85-3589B07BC7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124200"/>
            <a:ext cx="838200" cy="304800"/>
          </a:xfrm>
          <a:prstGeom prst="rightArrow">
            <a:avLst>
              <a:gd name="adj1" fmla="val 50000"/>
              <a:gd name="adj2" fmla="val 687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16799" name="AutoShape 31">
            <a:extLst>
              <a:ext uri="{FF2B5EF4-FFF2-40B4-BE49-F238E27FC236}">
                <a16:creationId xmlns:a16="http://schemas.microsoft.com/office/drawing/2014/main" xmlns="" id="{72644939-AEDA-66C7-775A-46882E5F7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429000"/>
            <a:ext cx="304800" cy="228600"/>
          </a:xfrm>
          <a:prstGeom prst="leftArrow">
            <a:avLst>
              <a:gd name="adj1" fmla="val 50000"/>
              <a:gd name="adj2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pSp>
        <p:nvGrpSpPr>
          <p:cNvPr id="10" name="Group 32">
            <a:extLst>
              <a:ext uri="{FF2B5EF4-FFF2-40B4-BE49-F238E27FC236}">
                <a16:creationId xmlns:a16="http://schemas.microsoft.com/office/drawing/2014/main" xmlns="" id="{45946DDF-3B86-1A3C-5883-9F6AFE3C4405}"/>
              </a:ext>
            </a:extLst>
          </p:cNvPr>
          <p:cNvGrpSpPr>
            <a:grpSpLocks/>
          </p:cNvGrpSpPr>
          <p:nvPr/>
        </p:nvGrpSpPr>
        <p:grpSpPr bwMode="auto">
          <a:xfrm>
            <a:off x="1227138" y="4437129"/>
            <a:ext cx="3040062" cy="2006534"/>
            <a:chOff x="1041" y="1939"/>
            <a:chExt cx="1700" cy="2371"/>
          </a:xfrm>
        </p:grpSpPr>
        <p:sp>
          <p:nvSpPr>
            <p:cNvPr id="45071" name="Rectangle 33">
              <a:extLst>
                <a:ext uri="{FF2B5EF4-FFF2-40B4-BE49-F238E27FC236}">
                  <a16:creationId xmlns:a16="http://schemas.microsoft.com/office/drawing/2014/main" xmlns="" id="{1B1FF410-DE1B-245D-CD94-5E88C689F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365"/>
              <a:ext cx="278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P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2</a:t>
              </a:r>
            </a:p>
          </p:txBody>
        </p:sp>
        <p:grpSp>
          <p:nvGrpSpPr>
            <p:cNvPr id="45072" name="Group 34">
              <a:extLst>
                <a:ext uri="{FF2B5EF4-FFF2-40B4-BE49-F238E27FC236}">
                  <a16:creationId xmlns:a16="http://schemas.microsoft.com/office/drawing/2014/main" xmlns="" id="{EA51CFC1-FCD2-776A-8D66-88CCCAD165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9" y="1939"/>
              <a:ext cx="1352" cy="2371"/>
              <a:chOff x="1389" y="1939"/>
              <a:chExt cx="1352" cy="2371"/>
            </a:xfrm>
          </p:grpSpPr>
          <p:sp>
            <p:nvSpPr>
              <p:cNvPr id="45073" name="Oval 35">
                <a:extLst>
                  <a:ext uri="{FF2B5EF4-FFF2-40B4-BE49-F238E27FC236}">
                    <a16:creationId xmlns:a16="http://schemas.microsoft.com/office/drawing/2014/main" xmlns="" id="{F99A7E89-EA5B-6E4F-C0FB-01C4E5EB4F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5" y="2425"/>
                <a:ext cx="87" cy="8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45074" name="Line 36">
                <a:extLst>
                  <a:ext uri="{FF2B5EF4-FFF2-40B4-BE49-F238E27FC236}">
                    <a16:creationId xmlns:a16="http://schemas.microsoft.com/office/drawing/2014/main" xmlns="" id="{2667822B-22A9-8D87-DE56-19C74258CC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9" y="2498"/>
                <a:ext cx="0" cy="12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5075" name="Line 37">
                <a:extLst>
                  <a:ext uri="{FF2B5EF4-FFF2-40B4-BE49-F238E27FC236}">
                    <a16:creationId xmlns:a16="http://schemas.microsoft.com/office/drawing/2014/main" xmlns="" id="{F7B779AF-2309-9140-7B25-49BBC6C90E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89" y="2477"/>
                <a:ext cx="119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5076" name="Rectangle 38">
                <a:extLst>
                  <a:ext uri="{FF2B5EF4-FFF2-40B4-BE49-F238E27FC236}">
                    <a16:creationId xmlns:a16="http://schemas.microsoft.com/office/drawing/2014/main" xmlns="" id="{B2C6DE95-2350-37B5-6E5B-802F6717C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6" y="1939"/>
                <a:ext cx="248" cy="4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i="1" dirty="0">
                    <a:latin typeface="Arial" panose="020B0604020202020204" pitchFamily="34" charset="0"/>
                  </a:rPr>
                  <a:t>E</a:t>
                </a:r>
                <a:r>
                  <a:rPr lang="en-US" altLang="en-US" sz="2000" b="1" i="1" baseline="-25000" dirty="0"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45077" name="Rectangle 39">
                <a:extLst>
                  <a:ext uri="{FF2B5EF4-FFF2-40B4-BE49-F238E27FC236}">
                    <a16:creationId xmlns:a16="http://schemas.microsoft.com/office/drawing/2014/main" xmlns="" id="{F9F82CC2-9D34-07CF-210E-AD18636112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4" y="3774"/>
                <a:ext cx="297" cy="5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i="1">
                    <a:latin typeface="Arial" panose="020B0604020202020204" pitchFamily="34" charset="0"/>
                  </a:rPr>
                  <a:t>Q</a:t>
                </a:r>
                <a:r>
                  <a:rPr lang="en-US" altLang="en-US" sz="2400" b="1" i="1" baseline="-25000">
                    <a:latin typeface="Arial" panose="020B0604020202020204" pitchFamily="34" charset="0"/>
                  </a:rPr>
                  <a:t>2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6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6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98" grpId="0" animBg="1"/>
      <p:bldP spid="41679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4">
            <a:extLst>
              <a:ext uri="{FF2B5EF4-FFF2-40B4-BE49-F238E27FC236}">
                <a16:creationId xmlns:a16="http://schemas.microsoft.com/office/drawing/2014/main" xmlns="" id="{27DEEC6D-7B09-A34E-2D8F-F36B2FC24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63D1EF0-ACEF-49CB-B1DA-D0426F77FF6A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41</a:t>
            </a:fld>
            <a:endParaRPr lang="en-US" altLang="en-US" sz="1000"/>
          </a:p>
        </p:txBody>
      </p:sp>
      <p:grpSp>
        <p:nvGrpSpPr>
          <p:cNvPr id="46083" name="Group 2">
            <a:extLst>
              <a:ext uri="{FF2B5EF4-FFF2-40B4-BE49-F238E27FC236}">
                <a16:creationId xmlns:a16="http://schemas.microsoft.com/office/drawing/2014/main" xmlns="" id="{3AD598CE-A3B8-8816-8661-C92FBD6C38FA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2590800"/>
            <a:ext cx="3536950" cy="3071813"/>
            <a:chOff x="1706" y="1639"/>
            <a:chExt cx="2228" cy="1935"/>
          </a:xfrm>
        </p:grpSpPr>
        <p:sp>
          <p:nvSpPr>
            <p:cNvPr id="46113" name="Line 3">
              <a:extLst>
                <a:ext uri="{FF2B5EF4-FFF2-40B4-BE49-F238E27FC236}">
                  <a16:creationId xmlns:a16="http://schemas.microsoft.com/office/drawing/2014/main" xmlns="" id="{EEBC04CD-E0EE-194D-9A53-1624B9AA6D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6" y="1639"/>
              <a:ext cx="1860" cy="171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6114" name="Rectangle 4">
              <a:extLst>
                <a:ext uri="{FF2B5EF4-FFF2-40B4-BE49-F238E27FC236}">
                  <a16:creationId xmlns:a16="http://schemas.microsoft.com/office/drawing/2014/main" xmlns="" id="{B33C1003-714B-CD34-467F-5DBF3298A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" y="3280"/>
              <a:ext cx="332" cy="2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D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417797" name="Rectangle 5">
            <a:extLst>
              <a:ext uri="{FF2B5EF4-FFF2-40B4-BE49-F238E27FC236}">
                <a16:creationId xmlns:a16="http://schemas.microsoft.com/office/drawing/2014/main" xmlns="" id="{22E4E6EC-7C40-C253-BF59-38AF35561E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Decreased Quantity Example</a:t>
            </a:r>
          </a:p>
        </p:txBody>
      </p:sp>
      <p:sp>
        <p:nvSpPr>
          <p:cNvPr id="46085" name="Line 6">
            <a:extLst>
              <a:ext uri="{FF2B5EF4-FFF2-40B4-BE49-F238E27FC236}">
                <a16:creationId xmlns:a16="http://schemas.microsoft.com/office/drawing/2014/main" xmlns="" id="{0B3BC1FA-74BC-735A-C327-DF635A4366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1722438"/>
            <a:ext cx="0" cy="42846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086" name="Line 7">
            <a:extLst>
              <a:ext uri="{FF2B5EF4-FFF2-40B4-BE49-F238E27FC236}">
                <a16:creationId xmlns:a16="http://schemas.microsoft.com/office/drawing/2014/main" xmlns="" id="{E64EC064-5D1A-2BE3-0A50-0EFBCB4CEE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24088" y="6013450"/>
            <a:ext cx="57197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46087" name="Group 8">
            <a:extLst>
              <a:ext uri="{FF2B5EF4-FFF2-40B4-BE49-F238E27FC236}">
                <a16:creationId xmlns:a16="http://schemas.microsoft.com/office/drawing/2014/main" xmlns="" id="{B570633B-5209-15F4-166D-B8529193FCB7}"/>
              </a:ext>
            </a:extLst>
          </p:cNvPr>
          <p:cNvGrpSpPr>
            <a:grpSpLocks/>
          </p:cNvGrpSpPr>
          <p:nvPr/>
        </p:nvGrpSpPr>
        <p:grpSpPr bwMode="auto">
          <a:xfrm>
            <a:off x="3062288" y="2093913"/>
            <a:ext cx="4173537" cy="3351212"/>
            <a:chOff x="1929" y="1319"/>
            <a:chExt cx="2629" cy="2111"/>
          </a:xfrm>
        </p:grpSpPr>
        <p:sp>
          <p:nvSpPr>
            <p:cNvPr id="46111" name="Line 9">
              <a:extLst>
                <a:ext uri="{FF2B5EF4-FFF2-40B4-BE49-F238E27FC236}">
                  <a16:creationId xmlns:a16="http://schemas.microsoft.com/office/drawing/2014/main" xmlns="" id="{0AC120CE-ED98-E51D-A223-5B11167511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9" y="1577"/>
              <a:ext cx="2287" cy="1853"/>
            </a:xfrm>
            <a:prstGeom prst="line">
              <a:avLst/>
            </a:prstGeom>
            <a:noFill/>
            <a:ln w="508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6112" name="Rectangle 10">
              <a:extLst>
                <a:ext uri="{FF2B5EF4-FFF2-40B4-BE49-F238E27FC236}">
                  <a16:creationId xmlns:a16="http://schemas.microsoft.com/office/drawing/2014/main" xmlns="" id="{2A16CE4F-9850-E5BC-2CCC-BDDB5B1EB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5" y="1319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S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46088" name="Rectangle 11">
            <a:extLst>
              <a:ext uri="{FF2B5EF4-FFF2-40B4-BE49-F238E27FC236}">
                <a16:creationId xmlns:a16="http://schemas.microsoft.com/office/drawing/2014/main" xmlns="" id="{049E02C5-B8BB-128E-E024-3DDCCFCD1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3530600"/>
            <a:ext cx="209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pSp>
        <p:nvGrpSpPr>
          <p:cNvPr id="46089" name="Group 12">
            <a:extLst>
              <a:ext uri="{FF2B5EF4-FFF2-40B4-BE49-F238E27FC236}">
                <a16:creationId xmlns:a16="http://schemas.microsoft.com/office/drawing/2014/main" xmlns="" id="{9E51FEE5-AACB-A22C-17F3-42F1FAC2A3F3}"/>
              </a:ext>
            </a:extLst>
          </p:cNvPr>
          <p:cNvGrpSpPr>
            <a:grpSpLocks/>
          </p:cNvGrpSpPr>
          <p:nvPr/>
        </p:nvGrpSpPr>
        <p:grpSpPr bwMode="auto">
          <a:xfrm>
            <a:off x="1654175" y="3733800"/>
            <a:ext cx="3398838" cy="2714625"/>
            <a:chOff x="1041" y="2350"/>
            <a:chExt cx="2141" cy="1710"/>
          </a:xfrm>
        </p:grpSpPr>
        <p:sp>
          <p:nvSpPr>
            <p:cNvPr id="46105" name="Line 13">
              <a:extLst>
                <a:ext uri="{FF2B5EF4-FFF2-40B4-BE49-F238E27FC236}">
                  <a16:creationId xmlns:a16="http://schemas.microsoft.com/office/drawing/2014/main" xmlns="" id="{488E882C-1057-249B-FCD7-791333E33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4" y="2710"/>
              <a:ext cx="0" cy="107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6106" name="Line 14">
              <a:extLst>
                <a:ext uri="{FF2B5EF4-FFF2-40B4-BE49-F238E27FC236}">
                  <a16:creationId xmlns:a16="http://schemas.microsoft.com/office/drawing/2014/main" xmlns="" id="{30DFE048-A724-3864-A90C-148D8285D2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90" y="2689"/>
              <a:ext cx="14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6107" name="Rectangle 15">
              <a:extLst>
                <a:ext uri="{FF2B5EF4-FFF2-40B4-BE49-F238E27FC236}">
                  <a16:creationId xmlns:a16="http://schemas.microsoft.com/office/drawing/2014/main" xmlns="" id="{05B9EFD5-7647-1BBB-C53E-73C52AC64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9" y="3774"/>
              <a:ext cx="49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   Q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6108" name="Rectangle 16">
              <a:extLst>
                <a:ext uri="{FF2B5EF4-FFF2-40B4-BE49-F238E27FC236}">
                  <a16:creationId xmlns:a16="http://schemas.microsoft.com/office/drawing/2014/main" xmlns="" id="{19B5E39D-DBBA-312C-DBFE-8AA64E3B9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553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P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6109" name="Rectangle 17">
              <a:extLst>
                <a:ext uri="{FF2B5EF4-FFF2-40B4-BE49-F238E27FC236}">
                  <a16:creationId xmlns:a16="http://schemas.microsoft.com/office/drawing/2014/main" xmlns="" id="{1882C261-9379-ABD6-ED6E-08794F6F50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0" y="2350"/>
              <a:ext cx="279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i="1">
                  <a:latin typeface="Arial" panose="020B0604020202020204" pitchFamily="34" charset="0"/>
                </a:rPr>
                <a:t>E</a:t>
              </a:r>
              <a:r>
                <a:rPr lang="en-US" altLang="en-US" sz="2000" b="1" i="1" baseline="-250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6110" name="Oval 18">
              <a:extLst>
                <a:ext uri="{FF2B5EF4-FFF2-40B4-BE49-F238E27FC236}">
                  <a16:creationId xmlns:a16="http://schemas.microsoft.com/office/drawing/2014/main" xmlns="" id="{AE1DBE65-70FD-B8CB-B510-6E5DB405E3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1" y="2659"/>
              <a:ext cx="87" cy="87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  <p:grpSp>
        <p:nvGrpSpPr>
          <p:cNvPr id="5" name="Group 19">
            <a:extLst>
              <a:ext uri="{FF2B5EF4-FFF2-40B4-BE49-F238E27FC236}">
                <a16:creationId xmlns:a16="http://schemas.microsoft.com/office/drawing/2014/main" xmlns="" id="{94DFFDD8-F1A9-F75C-89B5-824A0C16B552}"/>
              </a:ext>
            </a:extLst>
          </p:cNvPr>
          <p:cNvGrpSpPr>
            <a:grpSpLocks/>
          </p:cNvGrpSpPr>
          <p:nvPr/>
        </p:nvGrpSpPr>
        <p:grpSpPr bwMode="auto">
          <a:xfrm>
            <a:off x="2190750" y="2971800"/>
            <a:ext cx="3536950" cy="3071813"/>
            <a:chOff x="1706" y="1639"/>
            <a:chExt cx="2228" cy="1935"/>
          </a:xfrm>
        </p:grpSpPr>
        <p:sp>
          <p:nvSpPr>
            <p:cNvPr id="46103" name="Line 20">
              <a:extLst>
                <a:ext uri="{FF2B5EF4-FFF2-40B4-BE49-F238E27FC236}">
                  <a16:creationId xmlns:a16="http://schemas.microsoft.com/office/drawing/2014/main" xmlns="" id="{AD42C5E2-7E45-4F1E-FDAC-0F1ED7DD87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6" y="1639"/>
              <a:ext cx="1860" cy="171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6104" name="Rectangle 21">
              <a:extLst>
                <a:ext uri="{FF2B5EF4-FFF2-40B4-BE49-F238E27FC236}">
                  <a16:creationId xmlns:a16="http://schemas.microsoft.com/office/drawing/2014/main" xmlns="" id="{1D53A843-064D-6EB6-027A-96BFB6938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" y="3280"/>
              <a:ext cx="332" cy="2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 dirty="0">
                  <a:latin typeface="Arial" panose="020B0604020202020204" pitchFamily="34" charset="0"/>
                </a:rPr>
                <a:t>D</a:t>
              </a:r>
              <a:r>
                <a:rPr lang="en-US" altLang="en-US" sz="2400" b="1" i="1" baseline="-25000" dirty="0"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" name="Group 22">
            <a:extLst>
              <a:ext uri="{FF2B5EF4-FFF2-40B4-BE49-F238E27FC236}">
                <a16:creationId xmlns:a16="http://schemas.microsoft.com/office/drawing/2014/main" xmlns="" id="{EAFAB0C1-5074-76FB-9FA5-7B75FE7BC772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2592388"/>
            <a:ext cx="4173538" cy="3351212"/>
            <a:chOff x="1929" y="1319"/>
            <a:chExt cx="2629" cy="2111"/>
          </a:xfrm>
        </p:grpSpPr>
        <p:sp>
          <p:nvSpPr>
            <p:cNvPr id="46101" name="Line 23">
              <a:extLst>
                <a:ext uri="{FF2B5EF4-FFF2-40B4-BE49-F238E27FC236}">
                  <a16:creationId xmlns:a16="http://schemas.microsoft.com/office/drawing/2014/main" xmlns="" id="{6C4EE091-44BC-4D47-9C72-F7E27CA4BE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9" y="1577"/>
              <a:ext cx="2287" cy="1853"/>
            </a:xfrm>
            <a:prstGeom prst="line">
              <a:avLst/>
            </a:prstGeom>
            <a:noFill/>
            <a:ln w="508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6102" name="Rectangle 24">
              <a:extLst>
                <a:ext uri="{FF2B5EF4-FFF2-40B4-BE49-F238E27FC236}">
                  <a16:creationId xmlns:a16="http://schemas.microsoft.com/office/drawing/2014/main" xmlns="" id="{63876580-7BCE-1902-0CA1-1E0F26DE4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5" y="1319"/>
              <a:ext cx="31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S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417817" name="AutoShape 25">
            <a:extLst>
              <a:ext uri="{FF2B5EF4-FFF2-40B4-BE49-F238E27FC236}">
                <a16:creationId xmlns:a16="http://schemas.microsoft.com/office/drawing/2014/main" xmlns="" id="{838DBA7D-0170-E629-931A-44B766179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886200"/>
            <a:ext cx="3048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17818" name="AutoShape 26">
            <a:extLst>
              <a:ext uri="{FF2B5EF4-FFF2-40B4-BE49-F238E27FC236}">
                <a16:creationId xmlns:a16="http://schemas.microsoft.com/office/drawing/2014/main" xmlns="" id="{37F5E758-FB27-249C-5877-4F1420765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581400"/>
            <a:ext cx="609600" cy="3048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pSp>
        <p:nvGrpSpPr>
          <p:cNvPr id="7" name="Group 27">
            <a:extLst>
              <a:ext uri="{FF2B5EF4-FFF2-40B4-BE49-F238E27FC236}">
                <a16:creationId xmlns:a16="http://schemas.microsoft.com/office/drawing/2014/main" xmlns="" id="{7BEC9794-BF47-8157-38D6-25DDF122B28E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521200"/>
            <a:ext cx="2878138" cy="1955800"/>
            <a:chOff x="1041" y="2350"/>
            <a:chExt cx="2022" cy="1854"/>
          </a:xfrm>
        </p:grpSpPr>
        <p:sp>
          <p:nvSpPr>
            <p:cNvPr id="46095" name="Line 28">
              <a:extLst>
                <a:ext uri="{FF2B5EF4-FFF2-40B4-BE49-F238E27FC236}">
                  <a16:creationId xmlns:a16="http://schemas.microsoft.com/office/drawing/2014/main" xmlns="" id="{D66ABEA6-CDDD-C087-D595-9426E62F49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4" y="2710"/>
              <a:ext cx="0" cy="107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6096" name="Line 29">
              <a:extLst>
                <a:ext uri="{FF2B5EF4-FFF2-40B4-BE49-F238E27FC236}">
                  <a16:creationId xmlns:a16="http://schemas.microsoft.com/office/drawing/2014/main" xmlns="" id="{D89610F1-8B01-67CE-C5D8-D5BC1D819F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90" y="2689"/>
              <a:ext cx="14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6097" name="Rectangle 30">
              <a:extLst>
                <a:ext uri="{FF2B5EF4-FFF2-40B4-BE49-F238E27FC236}">
                  <a16:creationId xmlns:a16="http://schemas.microsoft.com/office/drawing/2014/main" xmlns="" id="{14012592-0CAA-2AB2-D1B3-5C5D6C25C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0" y="3774"/>
              <a:ext cx="373" cy="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i="1">
                  <a:latin typeface="Arial" panose="020B0604020202020204" pitchFamily="34" charset="0"/>
                </a:rPr>
                <a:t>Q</a:t>
              </a:r>
              <a:r>
                <a:rPr lang="en-US" altLang="en-US" sz="2400" b="1" i="1" baseline="-250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6098" name="Rectangle 31">
              <a:extLst>
                <a:ext uri="{FF2B5EF4-FFF2-40B4-BE49-F238E27FC236}">
                  <a16:creationId xmlns:a16="http://schemas.microsoft.com/office/drawing/2014/main" xmlns="" id="{5DD7061B-CB11-C66B-2804-680481AE2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553"/>
              <a:ext cx="313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i="1">
                  <a:latin typeface="Arial" panose="020B0604020202020204" pitchFamily="34" charset="0"/>
                </a:rPr>
                <a:t>P</a:t>
              </a:r>
              <a:r>
                <a:rPr lang="en-US" altLang="en-US" sz="1600" b="1" i="1">
                  <a:latin typeface="Arial" panose="020B0604020202020204" pitchFamily="34" charset="0"/>
                </a:rPr>
                <a:t>2</a:t>
              </a:r>
              <a:endParaRPr lang="en-US" altLang="en-US" sz="1600" b="1" i="1" baseline="-25000">
                <a:latin typeface="Arial" panose="020B0604020202020204" pitchFamily="34" charset="0"/>
              </a:endParaRPr>
            </a:p>
          </p:txBody>
        </p:sp>
        <p:sp>
          <p:nvSpPr>
            <p:cNvPr id="46099" name="Rectangle 32">
              <a:extLst>
                <a:ext uri="{FF2B5EF4-FFF2-40B4-BE49-F238E27FC236}">
                  <a16:creationId xmlns:a16="http://schemas.microsoft.com/office/drawing/2014/main" xmlns="" id="{BF0CA891-2F50-7E4F-07E7-47421A395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1" y="2350"/>
              <a:ext cx="278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 i="1">
                  <a:latin typeface="Arial" panose="020B0604020202020204" pitchFamily="34" charset="0"/>
                </a:rPr>
                <a:t>E</a:t>
              </a:r>
              <a:r>
                <a:rPr lang="en-US" altLang="en-US" sz="1600" b="1" i="1" baseline="-250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6100" name="Oval 33">
              <a:extLst>
                <a:ext uri="{FF2B5EF4-FFF2-40B4-BE49-F238E27FC236}">
                  <a16:creationId xmlns:a16="http://schemas.microsoft.com/office/drawing/2014/main" xmlns="" id="{84443DED-C54B-F842-FCFD-5A3D1467E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1" y="2659"/>
              <a:ext cx="87" cy="87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7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7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817" grpId="0" animBg="1"/>
      <p:bldP spid="41781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27259A6-71AE-60AF-1CE7-748AE3AC6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1C9ABB0D-E5E5-472E-828A-0B23D3AEE5B2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42</a:t>
            </a:fld>
            <a:endParaRPr lang="en-US" altLang="en-US" sz="1000"/>
          </a:p>
        </p:txBody>
      </p:sp>
      <p:sp>
        <p:nvSpPr>
          <p:cNvPr id="46083" name="Text Box 2">
            <a:extLst>
              <a:ext uri="{FF2B5EF4-FFF2-40B4-BE49-F238E27FC236}">
                <a16:creationId xmlns:a16="http://schemas.microsoft.com/office/drawing/2014/main" xmlns="" id="{3347D5A8-58ED-571F-4F94-64CC70EB9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16038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p  = price of cranberries (dollars per barrel)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Q  = demand or supply in millions of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       barrels per year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/>
              <a:t>Assume that a plague reduced cranberry supply by 100 and fear of inflection likewise reduced cranberry demand by 100 so that: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	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2228" name="WordArt 3">
            <a:extLst>
              <a:ext uri="{FF2B5EF4-FFF2-40B4-BE49-F238E27FC236}">
                <a16:creationId xmlns:a16="http://schemas.microsoft.com/office/drawing/2014/main" xmlns="" id="{9E3D94A4-DA98-B712-AB85-531D030DAF8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71575" y="0"/>
            <a:ext cx="6791325" cy="8046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CA" sz="3600" u="sng" kern="10" dirty="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Example: The Market for Cranberries</a:t>
            </a:r>
          </a:p>
        </p:txBody>
      </p:sp>
      <p:graphicFrame>
        <p:nvGraphicFramePr>
          <p:cNvPr id="52229" name="Object 5">
            <a:extLst>
              <a:ext uri="{FF2B5EF4-FFF2-40B4-BE49-F238E27FC236}">
                <a16:creationId xmlns:a16="http://schemas.microsoft.com/office/drawing/2014/main" xmlns="" id="{5A5105C5-1CAE-F021-0B76-6C3261E96B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0763" y="971550"/>
          <a:ext cx="224155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1002865" imgH="482391" progId="Equation.3">
                  <p:embed/>
                </p:oleObj>
              </mc:Choice>
              <mc:Fallback>
                <p:oleObj name="Equation" r:id="rId3" imgW="1002865" imgH="4823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763" y="971550"/>
                        <a:ext cx="2241550" cy="10795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>
            <a:extLst>
              <a:ext uri="{FF2B5EF4-FFF2-40B4-BE49-F238E27FC236}">
                <a16:creationId xmlns:a16="http://schemas.microsoft.com/office/drawing/2014/main" xmlns="" id="{72300021-F056-7D14-1325-17A50613AF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7375" y="4445000"/>
          <a:ext cx="3008313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1346200" imgH="965200" progId="Equation.3">
                  <p:embed/>
                </p:oleObj>
              </mc:Choice>
              <mc:Fallback>
                <p:oleObj name="Equation" r:id="rId5" imgW="1346200" imgH="96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75" y="4445000"/>
                        <a:ext cx="3008313" cy="21590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D0CD537-3232-515F-0F41-50534445D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30B2828-D476-4891-9957-23B34F307ACA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43</a:t>
            </a:fld>
            <a:endParaRPr lang="en-US" altLang="en-US" sz="1000"/>
          </a:p>
        </p:txBody>
      </p:sp>
      <p:sp>
        <p:nvSpPr>
          <p:cNvPr id="47107" name="Text Box 2">
            <a:extLst>
              <a:ext uri="{FF2B5EF4-FFF2-40B4-BE49-F238E27FC236}">
                <a16:creationId xmlns:a16="http://schemas.microsoft.com/office/drawing/2014/main" xmlns="" id="{298B2E9F-AB6F-7A82-8D15-F5A89398A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85344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a.  The new equilibrium price of cranberries is calculated by equating demand to supply: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         </a:t>
            </a:r>
          </a:p>
          <a:p>
            <a:pPr lvl="2">
              <a:spcBef>
                <a:spcPct val="0"/>
              </a:spcBef>
              <a:buClrTx/>
              <a:buSzTx/>
              <a:buFontTx/>
              <a:buAutoNum type="alphaLcPeriod" startAt="2"/>
            </a:pPr>
            <a:r>
              <a:rPr lang="en-US" altLang="en-US" dirty="0"/>
              <a:t>Use equilibrium price with either demand or supply to get equilibrium quantity:</a:t>
            </a:r>
          </a:p>
          <a:p>
            <a:pPr lvl="2">
              <a:spcBef>
                <a:spcPct val="0"/>
              </a:spcBef>
              <a:buClrTx/>
              <a:buSzTx/>
              <a:buFontTx/>
              <a:buAutoNum type="alphaLcPeriod" startAt="2"/>
            </a:pPr>
            <a:endParaRPr lang="en-US" altLang="en-US" dirty="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</p:txBody>
      </p:sp>
      <p:graphicFrame>
        <p:nvGraphicFramePr>
          <p:cNvPr id="53252" name="Object 4">
            <a:extLst>
              <a:ext uri="{FF2B5EF4-FFF2-40B4-BE49-F238E27FC236}">
                <a16:creationId xmlns:a16="http://schemas.microsoft.com/office/drawing/2014/main" xmlns="" id="{E7634478-3573-F114-6A89-7EBC52D6DB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16038" y="1409700"/>
          <a:ext cx="3035300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1358900" imgH="914400" progId="Equation.3">
                  <p:embed/>
                </p:oleObj>
              </mc:Choice>
              <mc:Fallback>
                <p:oleObj name="Equation" r:id="rId3" imgW="13589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6038" y="1409700"/>
                        <a:ext cx="3035300" cy="20447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6C155FC9-36AF-8D66-ADE2-6D5CB1B9B498}"/>
                  </a:ext>
                </a:extLst>
              </p:cNvPr>
              <p:cNvSpPr txBox="1"/>
              <p:nvPr/>
            </p:nvSpPr>
            <p:spPr>
              <a:xfrm>
                <a:off x="2347018" y="4459288"/>
                <a:ext cx="3355042" cy="1408078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CA" sz="2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CA" sz="2800" dirty="0">
                    <a:solidFill>
                      <a:srgbClr val="000000"/>
                    </a:solidFill>
                  </a:rPr>
                  <a:t> = 400 - 4P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CA" sz="2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CA" sz="2800" dirty="0">
                    <a:solidFill>
                      <a:srgbClr val="000000"/>
                    </a:solidFill>
                  </a:rPr>
                  <a:t> = 400 – 4(100)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CA" sz="2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CA" sz="2800" dirty="0">
                    <a:solidFill>
                      <a:srgbClr val="000000"/>
                    </a:solidFill>
                  </a:rPr>
                  <a:t> = 0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C155FC9-36AF-8D66-ADE2-6D5CB1B9B4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7018" y="4459288"/>
                <a:ext cx="3355042" cy="1408078"/>
              </a:xfrm>
              <a:prstGeom prst="rect">
                <a:avLst/>
              </a:prstGeom>
              <a:blipFill>
                <a:blip r:embed="rId5"/>
                <a:stretch>
                  <a:fillRect t="-4783" b="-1130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>
            <a:extLst>
              <a:ext uri="{FF2B5EF4-FFF2-40B4-BE49-F238E27FC236}">
                <a16:creationId xmlns:a16="http://schemas.microsoft.com/office/drawing/2014/main" xmlns="" id="{7787F84F-BA6A-F6E8-6034-064DB4127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8B2848A1-D75C-47A1-A1B8-F6F1EECE44C8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44</a:t>
            </a:fld>
            <a:endParaRPr lang="en-US" altLang="en-US" sz="1000"/>
          </a:p>
        </p:txBody>
      </p:sp>
      <p:sp>
        <p:nvSpPr>
          <p:cNvPr id="49155" name="Line 2">
            <a:extLst>
              <a:ext uri="{FF2B5EF4-FFF2-40B4-BE49-F238E27FC236}">
                <a16:creationId xmlns:a16="http://schemas.microsoft.com/office/drawing/2014/main" xmlns="" id="{DF5CFA19-62C3-0A94-0405-F58037A9A1E3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127250" y="5235575"/>
            <a:ext cx="4475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56" name="Line 3">
            <a:extLst>
              <a:ext uri="{FF2B5EF4-FFF2-40B4-BE49-F238E27FC236}">
                <a16:creationId xmlns:a16="http://schemas.microsoft.com/office/drawing/2014/main" xmlns="" id="{13F52067-CA39-1168-5889-AE67598C5176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127250" y="1398588"/>
            <a:ext cx="0" cy="38369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57" name="Text Box 4">
            <a:extLst>
              <a:ext uri="{FF2B5EF4-FFF2-40B4-BE49-F238E27FC236}">
                <a16:creationId xmlns:a16="http://schemas.microsoft.com/office/drawing/2014/main" xmlns="" id="{0902FEB4-47E5-7A4A-0C65-DF0CAC5005A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70113" y="1154113"/>
            <a:ext cx="747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Price</a:t>
            </a:r>
          </a:p>
        </p:txBody>
      </p:sp>
      <p:sp>
        <p:nvSpPr>
          <p:cNvPr id="49158" name="Text Box 5">
            <a:extLst>
              <a:ext uri="{FF2B5EF4-FFF2-40B4-BE49-F238E27FC236}">
                <a16:creationId xmlns:a16="http://schemas.microsoft.com/office/drawing/2014/main" xmlns="" id="{908B0520-59A2-9BF8-0A69-39556F0093A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953125" y="5318125"/>
            <a:ext cx="1155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Quantity</a:t>
            </a:r>
          </a:p>
        </p:txBody>
      </p:sp>
      <p:sp>
        <p:nvSpPr>
          <p:cNvPr id="49159" name="Line 6">
            <a:extLst>
              <a:ext uri="{FF2B5EF4-FFF2-40B4-BE49-F238E27FC236}">
                <a16:creationId xmlns:a16="http://schemas.microsoft.com/office/drawing/2014/main" xmlns="" id="{798227BC-0E4C-519D-02CE-63E9544300D2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127250" y="2784475"/>
            <a:ext cx="2451100" cy="2451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60" name="Text Box 7">
            <a:extLst>
              <a:ext uri="{FF2B5EF4-FFF2-40B4-BE49-F238E27FC236}">
                <a16:creationId xmlns:a16="http://schemas.microsoft.com/office/drawing/2014/main" xmlns="" id="{49CE1130-B71A-0B37-A8F9-3043B61AC96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365625" y="4659313"/>
            <a:ext cx="4106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Old Market Demand: P = 125 - Q</a:t>
            </a:r>
            <a:r>
              <a:rPr lang="en-GB" altLang="en-US" sz="2000" b="1" baseline="30000">
                <a:latin typeface="Times New Roman" panose="02020603050405020304" pitchFamily="18" charset="0"/>
              </a:rPr>
              <a:t>d</a:t>
            </a:r>
            <a:r>
              <a:rPr lang="en-GB" altLang="en-US" sz="2000" b="1">
                <a:latin typeface="Times New Roman" panose="02020603050405020304" pitchFamily="18" charset="0"/>
              </a:rPr>
              <a:t>/4</a:t>
            </a:r>
          </a:p>
        </p:txBody>
      </p:sp>
      <p:sp>
        <p:nvSpPr>
          <p:cNvPr id="48137" name="Line 8">
            <a:extLst>
              <a:ext uri="{FF2B5EF4-FFF2-40B4-BE49-F238E27FC236}">
                <a16:creationId xmlns:a16="http://schemas.microsoft.com/office/drawing/2014/main" xmlns="" id="{C0B3261A-A3A7-65F4-A90B-1FCDDADF6F7C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127250" y="1436688"/>
            <a:ext cx="3143250" cy="213201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62" name="Text Box 9">
            <a:extLst>
              <a:ext uri="{FF2B5EF4-FFF2-40B4-BE49-F238E27FC236}">
                <a16:creationId xmlns:a16="http://schemas.microsoft.com/office/drawing/2014/main" xmlns="" id="{EEC83403-0B69-DE45-A606-6DA500D53CA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87813" y="2754313"/>
            <a:ext cx="3884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Old Market Supply: P = 50 + Q</a:t>
            </a:r>
            <a:r>
              <a:rPr lang="en-GB" altLang="en-US" sz="2000" b="1" baseline="30000">
                <a:latin typeface="Times New Roman" panose="02020603050405020304" pitchFamily="18" charset="0"/>
              </a:rPr>
              <a:t>S</a:t>
            </a:r>
            <a:r>
              <a:rPr lang="en-GB" altLang="en-US" sz="2000" b="1">
                <a:latin typeface="Times New Roman" panose="02020603050405020304" pitchFamily="18" charset="0"/>
              </a:rPr>
              <a:t>/2</a:t>
            </a:r>
          </a:p>
        </p:txBody>
      </p:sp>
      <p:sp>
        <p:nvSpPr>
          <p:cNvPr id="49163" name="Line 10">
            <a:extLst>
              <a:ext uri="{FF2B5EF4-FFF2-40B4-BE49-F238E27FC236}">
                <a16:creationId xmlns:a16="http://schemas.microsoft.com/office/drawing/2014/main" xmlns="" id="{CB8A75D2-57EB-331A-E6E1-9FA5745C6C6A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927350" y="3582988"/>
            <a:ext cx="0" cy="16525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64" name="Text Box 11">
            <a:extLst>
              <a:ext uri="{FF2B5EF4-FFF2-40B4-BE49-F238E27FC236}">
                <a16:creationId xmlns:a16="http://schemas.microsoft.com/office/drawing/2014/main" xmlns="" id="{F13CB27F-5D62-7C2F-1BE6-150DC38E1F4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660650" y="5230813"/>
            <a:ext cx="738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Q</a:t>
            </a:r>
            <a:r>
              <a:rPr lang="en-GB" altLang="en-US" sz="2000" b="1" baseline="-25000">
                <a:latin typeface="Times New Roman" panose="02020603050405020304" pitchFamily="18" charset="0"/>
              </a:rPr>
              <a:t>OLD</a:t>
            </a:r>
          </a:p>
        </p:txBody>
      </p:sp>
      <p:sp>
        <p:nvSpPr>
          <p:cNvPr id="48141" name="Text Box 12">
            <a:extLst>
              <a:ext uri="{FF2B5EF4-FFF2-40B4-BE49-F238E27FC236}">
                <a16:creationId xmlns:a16="http://schemas.microsoft.com/office/drawing/2014/main" xmlns="" id="{05CB597E-75C2-5B8B-6CA7-840CD53EF62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49300" y="3355975"/>
            <a:ext cx="1308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P</a:t>
            </a:r>
            <a:r>
              <a:rPr lang="en-GB" altLang="en-US" sz="2000" b="1" baseline="-25000">
                <a:latin typeface="Times New Roman" panose="02020603050405020304" pitchFamily="18" charset="0"/>
              </a:rPr>
              <a:t>OLD</a:t>
            </a:r>
            <a:r>
              <a:rPr lang="en-GB" altLang="en-US" sz="2000" b="1">
                <a:latin typeface="Times New Roman" panose="02020603050405020304" pitchFamily="18" charset="0"/>
              </a:rPr>
              <a:t>=P</a:t>
            </a:r>
            <a:r>
              <a:rPr lang="en-GB" altLang="en-US" sz="2000" b="1" baseline="-25000">
                <a:latin typeface="Times New Roman" panose="02020603050405020304" pitchFamily="18" charset="0"/>
              </a:rPr>
              <a:t>New</a:t>
            </a:r>
          </a:p>
        </p:txBody>
      </p:sp>
      <p:sp>
        <p:nvSpPr>
          <p:cNvPr id="49166" name="Text Box 13">
            <a:extLst>
              <a:ext uri="{FF2B5EF4-FFF2-40B4-BE49-F238E27FC236}">
                <a16:creationId xmlns:a16="http://schemas.microsoft.com/office/drawing/2014/main" xmlns="" id="{D69978AE-59B2-DF4A-AEF5-A4B340B8C9C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24000" y="2601913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125</a:t>
            </a:r>
          </a:p>
        </p:txBody>
      </p:sp>
      <p:sp>
        <p:nvSpPr>
          <p:cNvPr id="49167" name="Text Box 14">
            <a:extLst>
              <a:ext uri="{FF2B5EF4-FFF2-40B4-BE49-F238E27FC236}">
                <a16:creationId xmlns:a16="http://schemas.microsoft.com/office/drawing/2014/main" xmlns="" id="{83775264-D381-EB64-53E5-07FA46EDF2C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727325" y="3135313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9168" name="Text Box 15">
            <a:extLst>
              <a:ext uri="{FF2B5EF4-FFF2-40B4-BE49-F238E27FC236}">
                <a16:creationId xmlns:a16="http://schemas.microsoft.com/office/drawing/2014/main" xmlns="" id="{5037367D-962E-6816-591B-75ABEA69D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33400"/>
            <a:ext cx="556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u="sng"/>
              <a:t>Example:</a:t>
            </a:r>
            <a:r>
              <a:rPr lang="en-US" altLang="en-US" sz="2400"/>
              <a:t>  The Market For Cranberries</a:t>
            </a:r>
          </a:p>
        </p:txBody>
      </p:sp>
      <p:sp>
        <p:nvSpPr>
          <p:cNvPr id="49169" name="Text Box 16">
            <a:extLst>
              <a:ext uri="{FF2B5EF4-FFF2-40B4-BE49-F238E27FC236}">
                <a16:creationId xmlns:a16="http://schemas.microsoft.com/office/drawing/2014/main" xmlns="" id="{A0C34B1A-3A10-39B6-4047-491E58D24CC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433513" y="3897313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50</a:t>
            </a:r>
          </a:p>
        </p:txBody>
      </p:sp>
      <p:sp>
        <p:nvSpPr>
          <p:cNvPr id="49170" name="Line 17">
            <a:extLst>
              <a:ext uri="{FF2B5EF4-FFF2-40B4-BE49-F238E27FC236}">
                <a16:creationId xmlns:a16="http://schemas.microsoft.com/office/drawing/2014/main" xmlns="" id="{2147B26E-3057-1BA7-7008-97FB51E9DD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20900" y="3565525"/>
            <a:ext cx="808038" cy="15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71" name="Line 18">
            <a:extLst>
              <a:ext uri="{FF2B5EF4-FFF2-40B4-BE49-F238E27FC236}">
                <a16:creationId xmlns:a16="http://schemas.microsoft.com/office/drawing/2014/main" xmlns="" id="{DE6316FA-54C4-FC24-9F3D-3FF7DA9C2488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127250" y="1984375"/>
            <a:ext cx="3143250" cy="2132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48" name="Line 19">
            <a:extLst>
              <a:ext uri="{FF2B5EF4-FFF2-40B4-BE49-F238E27FC236}">
                <a16:creationId xmlns:a16="http://schemas.microsoft.com/office/drawing/2014/main" xmlns="" id="{D94850C0-6AC2-BB50-A019-B59342C2D94E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112963" y="3546475"/>
            <a:ext cx="2451100" cy="24511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49" name="Text Box 20">
            <a:extLst>
              <a:ext uri="{FF2B5EF4-FFF2-40B4-BE49-F238E27FC236}">
                <a16:creationId xmlns:a16="http://schemas.microsoft.com/office/drawing/2014/main" xmlns="" id="{BDF3764F-EB71-8D65-66B9-9C280C081D4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302125" y="987425"/>
            <a:ext cx="40846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New Market Supply: P = 100 + Q</a:t>
            </a:r>
            <a:r>
              <a:rPr lang="en-GB" altLang="en-US" sz="2000" b="1" baseline="30000" dirty="0">
                <a:solidFill>
                  <a:srgbClr val="FFFF00"/>
                </a:solidFill>
                <a:latin typeface="Times New Roman" panose="02020603050405020304" pitchFamily="18" charset="0"/>
              </a:rPr>
              <a:t>S</a:t>
            </a:r>
            <a:r>
              <a:rPr lang="en-GB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/2</a:t>
            </a:r>
          </a:p>
        </p:txBody>
      </p:sp>
      <p:sp>
        <p:nvSpPr>
          <p:cNvPr id="48150" name="Text Box 21">
            <a:extLst>
              <a:ext uri="{FF2B5EF4-FFF2-40B4-BE49-F238E27FC236}">
                <a16:creationId xmlns:a16="http://schemas.microsoft.com/office/drawing/2014/main" xmlns="" id="{6698B11C-427F-C36A-728D-8358549C299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624388" y="5878513"/>
            <a:ext cx="4179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New Market Demand: P = 100 - </a:t>
            </a:r>
            <a:r>
              <a:rPr lang="en-GB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Q</a:t>
            </a:r>
            <a:r>
              <a:rPr lang="en-GB" altLang="en-US" sz="2000" b="1" baseline="30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</a:t>
            </a:r>
            <a:r>
              <a:rPr lang="en-GB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/4</a:t>
            </a:r>
          </a:p>
        </p:txBody>
      </p:sp>
      <p:sp>
        <p:nvSpPr>
          <p:cNvPr id="49175" name="Text Box 22">
            <a:extLst>
              <a:ext uri="{FF2B5EF4-FFF2-40B4-BE49-F238E27FC236}">
                <a16:creationId xmlns:a16="http://schemas.microsoft.com/office/drawing/2014/main" xmlns="" id="{4D6C455A-61A7-BC0D-1712-B506C8CF4C9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822450" y="52927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Q</a:t>
            </a:r>
            <a:r>
              <a:rPr lang="en-GB" altLang="en-US" sz="2000" b="1" baseline="-25000">
                <a:latin typeface="Times New Roman" panose="02020603050405020304" pitchFamily="18" charset="0"/>
              </a:rPr>
              <a:t>New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1" grpId="0"/>
      <p:bldP spid="48149" grpId="0"/>
      <p:bldP spid="4815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06EED900-8EC5-BE2F-B4B5-2205A5659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C9AB7C5F-D252-424F-B048-B3C6AE5E8B05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45</a:t>
            </a:fld>
            <a:endParaRPr lang="en-US" altLang="en-US" sz="10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xmlns="" id="{CB124AE1-8AAE-0051-131F-81762165D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30083" name="Rectangle 3">
            <a:extLst>
              <a:ext uri="{FF2B5EF4-FFF2-40B4-BE49-F238E27FC236}">
                <a16:creationId xmlns:a16="http://schemas.microsoft.com/office/drawing/2014/main" xmlns="" id="{C99FFBC0-38BB-EC09-E61A-582C747A0A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679450"/>
          </a:xfrm>
        </p:spPr>
        <p:txBody>
          <a:bodyPr lIns="90487" tIns="44450" rIns="90487" bIns="44450"/>
          <a:lstStyle/>
          <a:p>
            <a:pPr algn="ctr" eaLnBrk="1" hangingPunct="1">
              <a:defRPr/>
            </a:pPr>
            <a:r>
              <a:rPr lang="en-US" sz="4000" u="sng" dirty="0"/>
              <a:t>2.4 Elasticity: Percentage Change</a:t>
            </a:r>
          </a:p>
        </p:txBody>
      </p:sp>
      <p:sp>
        <p:nvSpPr>
          <p:cNvPr id="430084" name="Rectangle 4">
            <a:extLst>
              <a:ext uri="{FF2B5EF4-FFF2-40B4-BE49-F238E27FC236}">
                <a16:creationId xmlns:a16="http://schemas.microsoft.com/office/drawing/2014/main" xmlns="" id="{9D5C9DBC-1DEE-F8E8-C34A-AFCEC26BE9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7163" y="1100138"/>
            <a:ext cx="8818562" cy="4876800"/>
          </a:xfrm>
        </p:spPr>
        <p:txBody>
          <a:bodyPr lIns="90487" tIns="44450" rIns="90487" bIns="44450"/>
          <a:lstStyle/>
          <a:p>
            <a:pPr marL="0" indent="0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CCECFF"/>
                </a:solidFill>
              </a:rPr>
              <a:t>Which makes more sense?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dirty="0"/>
              <a:t>GDP increases by 1.4% OR GDP increases by $2.1 Billion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dirty="0"/>
              <a:t>Inflation is 3.2% OR “Prices have gone up between 5 cents and $350,000”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US" sz="2800" dirty="0"/>
          </a:p>
          <a:p>
            <a:pPr marL="0" indent="0" eaLnBrk="1" hangingPunct="1">
              <a:lnSpc>
                <a:spcPct val="90000"/>
              </a:lnSpc>
              <a:defRPr/>
            </a:pPr>
            <a:r>
              <a:rPr lang="en-US" u="sng" dirty="0">
                <a:solidFill>
                  <a:srgbClr val="CCECFF"/>
                </a:solidFill>
              </a:rPr>
              <a:t>Percentage changes</a:t>
            </a:r>
            <a:r>
              <a:rPr lang="en-US" dirty="0">
                <a:solidFill>
                  <a:srgbClr val="CCECFF"/>
                </a:solidFill>
              </a:rPr>
              <a:t> are often easier to understand than the amount of change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dirty="0"/>
              <a:t>Economists often use </a:t>
            </a:r>
            <a:r>
              <a:rPr lang="en-US" sz="2800" b="1" u="sng" dirty="0"/>
              <a:t>elasticities</a:t>
            </a:r>
            <a:r>
              <a:rPr lang="en-US" sz="2800" dirty="0"/>
              <a:t> to examine percentage change or responsiveness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 spd="med">
    <p:pull dir="ru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7D6573F8-002C-8309-10B7-AE7F12C1E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CAD1C3E5-44A3-4D72-BBD0-A0892B526F4C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46</a:t>
            </a:fld>
            <a:endParaRPr lang="en-US" altLang="en-US" sz="10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xmlns="" id="{1A37DCA9-C973-A6E7-41F6-5B6E23C5E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32131" name="Rectangle 3">
            <a:extLst>
              <a:ext uri="{FF2B5EF4-FFF2-40B4-BE49-F238E27FC236}">
                <a16:creationId xmlns:a16="http://schemas.microsoft.com/office/drawing/2014/main" xmlns="" id="{958A56FC-3B0E-32DF-F015-FF64A6C0DB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u="sng" dirty="0"/>
              <a:t>Price Elasticity of Demand</a:t>
            </a:r>
          </a:p>
        </p:txBody>
      </p:sp>
      <p:sp>
        <p:nvSpPr>
          <p:cNvPr id="432132" name="Rectangle 4">
            <a:extLst>
              <a:ext uri="{FF2B5EF4-FFF2-40B4-BE49-F238E27FC236}">
                <a16:creationId xmlns:a16="http://schemas.microsoft.com/office/drawing/2014/main" xmlns="" id="{B7A4D353-DC89-84BF-A032-9D91A879DF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CCECFF"/>
                </a:solidFill>
              </a:rPr>
              <a:t>Price Elasticity of Demand (</a:t>
            </a:r>
            <a:r>
              <a:rPr lang="ru-RU" i="1" dirty="0">
                <a:latin typeface="Arial" pitchFamily="34" charset="0"/>
              </a:rPr>
              <a:t>Є</a:t>
            </a:r>
            <a:r>
              <a:rPr lang="ru-RU" i="1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CA" i="1" baseline="-25000" dirty="0">
                <a:latin typeface="Arial" pitchFamily="34" charset="0"/>
              </a:rPr>
              <a:t>Q,</a:t>
            </a:r>
            <a:r>
              <a:rPr lang="en-US" i="1" baseline="-25000" dirty="0">
                <a:solidFill>
                  <a:srgbClr val="CCECFF"/>
                </a:solidFill>
              </a:rPr>
              <a:t>p</a:t>
            </a:r>
            <a:r>
              <a:rPr lang="en-US" i="1" dirty="0">
                <a:solidFill>
                  <a:srgbClr val="CCECFF"/>
                </a:solidFill>
              </a:rPr>
              <a:t>)</a:t>
            </a:r>
            <a:endParaRPr lang="en-US" baseline="30000" dirty="0">
              <a:solidFill>
                <a:srgbClr val="CCECFF"/>
              </a:solidFill>
            </a:endParaRPr>
          </a:p>
          <a:p>
            <a:pPr marL="0" indent="0" eaLnBrk="1" hangingPunct="1">
              <a:buNone/>
              <a:defRPr/>
            </a:pPr>
            <a:endParaRPr lang="en-US" baseline="30000" dirty="0">
              <a:solidFill>
                <a:srgbClr val="CCECFF"/>
              </a:solidFill>
            </a:endParaRPr>
          </a:p>
          <a:p>
            <a:pPr lvl="1" eaLnBrk="1" hangingPunct="1">
              <a:buClr>
                <a:srgbClr val="01406A"/>
              </a:buClr>
              <a:defRPr/>
            </a:pPr>
            <a:r>
              <a:rPr lang="en-US" dirty="0"/>
              <a:t>The percent change in quantity demanded when its price increases by 1%</a:t>
            </a:r>
          </a:p>
          <a:p>
            <a:pPr lvl="1" eaLnBrk="1" hangingPunct="1">
              <a:buClr>
                <a:srgbClr val="01406A"/>
              </a:buClr>
              <a:defRPr/>
            </a:pPr>
            <a:r>
              <a:rPr lang="en-US" dirty="0"/>
              <a:t>Depends on:</a:t>
            </a:r>
          </a:p>
          <a:p>
            <a:pPr lvl="2" eaLnBrk="1" hangingPunct="1">
              <a:buClr>
                <a:srgbClr val="01406A"/>
              </a:buClr>
              <a:defRPr/>
            </a:pPr>
            <a:r>
              <a:rPr lang="en-US" dirty="0"/>
              <a:t>A) slope of demand curve</a:t>
            </a:r>
          </a:p>
          <a:p>
            <a:pPr lvl="2" eaLnBrk="1" hangingPunct="1">
              <a:buClr>
                <a:srgbClr val="01406A"/>
              </a:buClr>
              <a:defRPr/>
            </a:pPr>
            <a:r>
              <a:rPr lang="en-US" dirty="0"/>
              <a:t>B) location on demand curve</a:t>
            </a:r>
          </a:p>
        </p:txBody>
      </p:sp>
    </p:spTree>
  </p:cSld>
  <p:clrMapOvr>
    <a:masterClrMapping/>
  </p:clrMapOvr>
  <p:transition spd="med">
    <p:pull dir="ru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xmlns="" id="{BA6587C5-3206-1165-746A-0F9D1199B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41D49A50-87CB-44D3-82DF-21950FEA90AA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47</a:t>
            </a:fld>
            <a:endParaRPr lang="en-US" altLang="en-US" sz="10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xmlns="" id="{52279B0A-3116-2E77-2DB3-087823C78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38275" name="Rectangle 3">
            <a:extLst>
              <a:ext uri="{FF2B5EF4-FFF2-40B4-BE49-F238E27FC236}">
                <a16:creationId xmlns:a16="http://schemas.microsoft.com/office/drawing/2014/main" xmlns="" id="{B436E032-4CD3-C318-C4BF-10062D61F1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31925"/>
          </a:xfrm>
        </p:spPr>
        <p:txBody>
          <a:bodyPr lIns="90487" tIns="44450" rIns="90487" bIns="44450"/>
          <a:lstStyle/>
          <a:p>
            <a:pPr algn="ctr" eaLnBrk="1" hangingPunct="1">
              <a:defRPr/>
            </a:pPr>
            <a:r>
              <a:rPr lang="en-US" sz="3600" u="sng" dirty="0"/>
              <a:t>Solution: Price Elasticity of Demand</a:t>
            </a:r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xmlns="" id="{C68BB370-E38D-51B5-D0EC-C25F404A8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657600"/>
            <a:ext cx="3171825" cy="1443038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aphicFrame>
        <p:nvGraphicFramePr>
          <p:cNvPr id="1026" name="Object 6">
            <a:extLst>
              <a:ext uri="{FF2B5EF4-FFF2-40B4-BE49-F238E27FC236}">
                <a16:creationId xmlns:a16="http://schemas.microsoft.com/office/drawing/2014/main" xmlns="" id="{A64414CD-46A0-898C-4B86-B360988F7C06}"/>
              </a:ext>
            </a:extLst>
          </p:cNvPr>
          <p:cNvGraphicFramePr>
            <a:graphicFrameLocks/>
          </p:cNvGraphicFramePr>
          <p:nvPr/>
        </p:nvGraphicFramePr>
        <p:xfrm>
          <a:off x="3051175" y="3741738"/>
          <a:ext cx="2909888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4" imgW="837836" imgH="393529" progId="Equation.3">
                  <p:embed/>
                </p:oleObj>
              </mc:Choice>
              <mc:Fallback>
                <p:oleObj name="Equation" r:id="rId4" imgW="837836" imgH="393529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5" y="3741738"/>
                        <a:ext cx="2909888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Rectangle 8">
            <a:extLst>
              <a:ext uri="{FF2B5EF4-FFF2-40B4-BE49-F238E27FC236}">
                <a16:creationId xmlns:a16="http://schemas.microsoft.com/office/drawing/2014/main" xmlns="" id="{761C849E-132B-3E89-1298-8EAEAD67A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725" y="2301875"/>
            <a:ext cx="7288213" cy="12128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032" name="Line 9">
            <a:extLst>
              <a:ext uri="{FF2B5EF4-FFF2-40B4-BE49-F238E27FC236}">
                <a16:creationId xmlns:a16="http://schemas.microsoft.com/office/drawing/2014/main" xmlns="" id="{0B458996-EAB8-5955-FDD4-25C78A7C62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5663" y="2913063"/>
            <a:ext cx="57832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33" name="Rectangle 10">
            <a:extLst>
              <a:ext uri="{FF2B5EF4-FFF2-40B4-BE49-F238E27FC236}">
                <a16:creationId xmlns:a16="http://schemas.microsoft.com/office/drawing/2014/main" xmlns="" id="{20EF065D-652C-486F-E7FE-5B89306D8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0" y="2928938"/>
            <a:ext cx="38957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Percentage change in price</a:t>
            </a:r>
          </a:p>
        </p:txBody>
      </p:sp>
      <p:sp>
        <p:nvSpPr>
          <p:cNvPr id="1034" name="Rectangle 11">
            <a:extLst>
              <a:ext uri="{FF2B5EF4-FFF2-40B4-BE49-F238E27FC236}">
                <a16:creationId xmlns:a16="http://schemas.microsoft.com/office/drawing/2014/main" xmlns="" id="{82C50A42-CF73-C153-7F6D-C04539B12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3225" y="2390775"/>
            <a:ext cx="2794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035" name="Rectangle 12">
            <a:extLst>
              <a:ext uri="{FF2B5EF4-FFF2-40B4-BE49-F238E27FC236}">
                <a16:creationId xmlns:a16="http://schemas.microsoft.com/office/drawing/2014/main" xmlns="" id="{6796804B-B879-96F2-06A6-295F9344D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675" y="2436813"/>
            <a:ext cx="58293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Percentage change in quantity demanded</a:t>
            </a:r>
          </a:p>
        </p:txBody>
      </p:sp>
      <p:sp>
        <p:nvSpPr>
          <p:cNvPr id="1036" name="Rectangle 13">
            <a:extLst>
              <a:ext uri="{FF2B5EF4-FFF2-40B4-BE49-F238E27FC236}">
                <a16:creationId xmlns:a16="http://schemas.microsoft.com/office/drawing/2014/main" xmlns="" id="{6C019374-048D-FE22-AA2F-6EB257A78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225" y="2605088"/>
            <a:ext cx="39052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000000"/>
                </a:solidFill>
                <a:latin typeface="Symbol" panose="05050102010706020507" pitchFamily="18" charset="2"/>
              </a:rPr>
              <a:t></a:t>
            </a:r>
          </a:p>
        </p:txBody>
      </p:sp>
      <p:sp>
        <p:nvSpPr>
          <p:cNvPr id="1037" name="Rectangle 15">
            <a:extLst>
              <a:ext uri="{FF2B5EF4-FFF2-40B4-BE49-F238E27FC236}">
                <a16:creationId xmlns:a16="http://schemas.microsoft.com/office/drawing/2014/main" xmlns="" id="{BEBECD4A-7F02-9FB4-452F-F4CCB24F7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838" y="2603500"/>
            <a:ext cx="887412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3000" i="1">
                <a:solidFill>
                  <a:srgbClr val="000000"/>
                </a:solidFill>
                <a:latin typeface="Arial" panose="020B0604020202020204" pitchFamily="34" charset="0"/>
              </a:rPr>
              <a:t>Є</a:t>
            </a:r>
            <a:r>
              <a:rPr lang="en-CA" altLang="en-US" sz="3000" i="1" baseline="-25000">
                <a:solidFill>
                  <a:srgbClr val="000000"/>
                </a:solidFill>
                <a:latin typeface="Arial" panose="020B0604020202020204" pitchFamily="34" charset="0"/>
              </a:rPr>
              <a:t>Q,P</a:t>
            </a:r>
            <a:endParaRPr lang="ru-RU" altLang="en-US" sz="3000" i="1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38288" name="Rectangle 16">
            <a:extLst>
              <a:ext uri="{FF2B5EF4-FFF2-40B4-BE49-F238E27FC236}">
                <a16:creationId xmlns:a16="http://schemas.microsoft.com/office/drawing/2014/main" xmlns="" id="{FB0D9831-4D5F-B465-CB57-E7F28E951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9825" y="5410200"/>
            <a:ext cx="7315200" cy="116363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The ratio of the two percentages is a </a:t>
            </a:r>
          </a:p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 number without units.</a:t>
            </a:r>
          </a:p>
        </p:txBody>
      </p:sp>
      <p:sp>
        <p:nvSpPr>
          <p:cNvPr id="438289" name="Text Box 17">
            <a:extLst>
              <a:ext uri="{FF2B5EF4-FFF2-40B4-BE49-F238E27FC236}">
                <a16:creationId xmlns:a16="http://schemas.microsoft.com/office/drawing/2014/main" xmlns="" id="{CD6C761D-3271-CD32-5124-1B85277F2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6600" y="1295400"/>
            <a:ext cx="5518150" cy="6413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CC0099"/>
                </a:solidFill>
                <a:latin typeface="Arial" panose="020B0604020202020204" pitchFamily="34" charset="0"/>
              </a:rPr>
              <a:t>Price Elasticity of Demand</a:t>
            </a:r>
            <a:endParaRPr lang="en-CA" altLang="en-US">
              <a:solidFill>
                <a:srgbClr val="CC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8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8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38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38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" grpId="0" animBg="1"/>
      <p:bldP spid="1031" grpId="0" animBg="1"/>
      <p:bldP spid="1033" grpId="0"/>
      <p:bldP spid="1034" grpId="0"/>
      <p:bldP spid="1035" grpId="0"/>
      <p:bldP spid="1036" grpId="0"/>
      <p:bldP spid="1037" grpId="0"/>
      <p:bldP spid="438288" grpId="0" animBg="1" autoUpdateAnimBg="0"/>
      <p:bldP spid="438289" grpId="0" animBg="1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xmlns="" id="{C586D6D2-2715-02CA-F8FE-1EAE6D110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CBB82B7A-21DC-4E68-806C-A5C77AFB305A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48</a:t>
            </a:fld>
            <a:endParaRPr lang="en-US" altLang="en-US" sz="10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xmlns="" id="{FBE74924-CBF0-EFBA-FF49-2FA764954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40323" name="Rectangle 3">
            <a:extLst>
              <a:ext uri="{FF2B5EF4-FFF2-40B4-BE49-F238E27FC236}">
                <a16:creationId xmlns:a16="http://schemas.microsoft.com/office/drawing/2014/main" xmlns="" id="{A8929CA7-2F50-55EA-4EA2-B1978D05D6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92233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Price Elasticity</a:t>
            </a:r>
          </a:p>
        </p:txBody>
      </p:sp>
      <p:sp>
        <p:nvSpPr>
          <p:cNvPr id="440324" name="Rectangle 4">
            <a:extLst>
              <a:ext uri="{FF2B5EF4-FFF2-40B4-BE49-F238E27FC236}">
                <a16:creationId xmlns:a16="http://schemas.microsoft.com/office/drawing/2014/main" xmlns="" id="{4CDA6B21-DB9F-5A2E-8450-E607885EB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458200" cy="19812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99"/>
                </a:solidFill>
              </a:rPr>
              <a:t>Example</a:t>
            </a:r>
          </a:p>
          <a:p>
            <a:pPr lvl="1" eaLnBrk="1" hangingPunct="1">
              <a:defRPr/>
            </a:pPr>
            <a:r>
              <a:rPr lang="en-US">
                <a:solidFill>
                  <a:srgbClr val="FFFF99"/>
                </a:solidFill>
              </a:rPr>
              <a:t>Price of oil increases 10%</a:t>
            </a:r>
          </a:p>
          <a:p>
            <a:pPr lvl="1" eaLnBrk="1" hangingPunct="1">
              <a:defRPr/>
            </a:pPr>
            <a:r>
              <a:rPr lang="en-US">
                <a:solidFill>
                  <a:srgbClr val="FFFF99"/>
                </a:solidFill>
              </a:rPr>
              <a:t>Quantity demanded decreases 1%</a:t>
            </a:r>
          </a:p>
        </p:txBody>
      </p:sp>
      <p:sp>
        <p:nvSpPr>
          <p:cNvPr id="2056" name="Rectangle 6">
            <a:extLst>
              <a:ext uri="{FF2B5EF4-FFF2-40B4-BE49-F238E27FC236}">
                <a16:creationId xmlns:a16="http://schemas.microsoft.com/office/drawing/2014/main" xmlns="" id="{A549EEA6-7B1E-6FEC-5116-B9DEB7AEC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108325"/>
            <a:ext cx="4600575" cy="15494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aphicFrame>
        <p:nvGraphicFramePr>
          <p:cNvPr id="2050" name="Object 7">
            <a:extLst>
              <a:ext uri="{FF2B5EF4-FFF2-40B4-BE49-F238E27FC236}">
                <a16:creationId xmlns:a16="http://schemas.microsoft.com/office/drawing/2014/main" xmlns="" id="{AF476B0C-F413-0322-A121-BE98B6C03D88}"/>
              </a:ext>
            </a:extLst>
          </p:cNvPr>
          <p:cNvGraphicFramePr>
            <a:graphicFrameLocks/>
          </p:cNvGraphicFramePr>
          <p:nvPr/>
        </p:nvGraphicFramePr>
        <p:xfrm>
          <a:off x="2436813" y="3206750"/>
          <a:ext cx="3990975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4" imgW="1155700" imgH="393700" progId="Equation.3">
                  <p:embed/>
                </p:oleObj>
              </mc:Choice>
              <mc:Fallback>
                <p:oleObj name="Equation" r:id="rId4" imgW="1155700" imgH="393700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3" y="3206750"/>
                        <a:ext cx="3990975" cy="132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28" name="Oval 8">
            <a:extLst>
              <a:ext uri="{FF2B5EF4-FFF2-40B4-BE49-F238E27FC236}">
                <a16:creationId xmlns:a16="http://schemas.microsoft.com/office/drawing/2014/main" xmlns="" id="{51CB7322-C9C7-276D-2809-793269682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657600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xmlns="" id="{80F6DD43-FEF6-F4AB-11CF-E099BAC927C9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5181598"/>
            <a:ext cx="7010400" cy="1692275"/>
            <a:chOff x="912" y="3264"/>
            <a:chExt cx="4320" cy="1066"/>
          </a:xfrm>
        </p:grpSpPr>
        <p:sp>
          <p:nvSpPr>
            <p:cNvPr id="60426" name="Rectangle 10">
              <a:extLst>
                <a:ext uri="{FF2B5EF4-FFF2-40B4-BE49-F238E27FC236}">
                  <a16:creationId xmlns:a16="http://schemas.microsoft.com/office/drawing/2014/main" xmlns="" id="{A3D650BC-1BE7-66C3-0824-E312559123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312"/>
              <a:ext cx="4224" cy="86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graphicFrame>
          <p:nvGraphicFramePr>
            <p:cNvPr id="60427" name="Object 11">
              <a:extLst>
                <a:ext uri="{FF2B5EF4-FFF2-40B4-BE49-F238E27FC236}">
                  <a16:creationId xmlns:a16="http://schemas.microsoft.com/office/drawing/2014/main" xmlns="" id="{47A7C42A-74C5-FDDB-76C8-57316E852F4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00" y="3264"/>
            <a:ext cx="497" cy="9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3" name="Clip" r:id="rId6" imgW="1728788" imgH="3252788" progId="">
                    <p:embed/>
                  </p:oleObj>
                </mc:Choice>
                <mc:Fallback>
                  <p:oleObj name="Clip" r:id="rId6" imgW="1728788" imgH="3252788" progId="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lum contrast="-12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3264"/>
                          <a:ext cx="497" cy="9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0332" name="Text Box 12">
              <a:extLst>
                <a:ext uri="{FF2B5EF4-FFF2-40B4-BE49-F238E27FC236}">
                  <a16:creationId xmlns:a16="http://schemas.microsoft.com/office/drawing/2014/main" xmlns="" id="{3A0B294B-473C-0756-C50A-072F99A854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3343"/>
              <a:ext cx="3408" cy="987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 anchor="ctr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rgbClr val="CC0099"/>
                  </a:solidFill>
                  <a:latin typeface="Arial" pitchFamily="34" charset="0"/>
                </a:rPr>
                <a:t>When discussing the price elasticity of demand, this negative sign is often implied.</a:t>
              </a:r>
            </a:p>
            <a:p>
              <a:pPr>
                <a:defRPr/>
              </a:pPr>
              <a:endParaRPr lang="en-US" sz="2400" dirty="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40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440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440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0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40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4" grpId="0" build="p" autoUpdateAnimBg="0"/>
      <p:bldP spid="2056" grpId="0" animBg="1"/>
      <p:bldP spid="440328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2567E937-77DA-2E25-E31A-F6DC84ED0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A867DFD-E2A3-4A3A-8C4F-798743C6EEEE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49</a:t>
            </a:fld>
            <a:endParaRPr lang="en-US" altLang="en-US" sz="10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xmlns="" id="{4691B17A-7832-275D-F3B1-9E654A4FE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45443" name="Rectangle 3">
            <a:extLst>
              <a:ext uri="{FF2B5EF4-FFF2-40B4-BE49-F238E27FC236}">
                <a16:creationId xmlns:a16="http://schemas.microsoft.com/office/drawing/2014/main" xmlns="" id="{FD13132B-8E43-61B4-574A-C7A74EE546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17896"/>
            <a:ext cx="7543800" cy="884895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FFCC"/>
                </a:solidFill>
              </a:rPr>
              <a:t>Elastic Demand:  </a:t>
            </a:r>
            <a:r>
              <a:rPr lang="el-GR" dirty="0">
                <a:solidFill>
                  <a:srgbClr val="FFFFCC"/>
                </a:solidFill>
              </a:rPr>
              <a:t>ε</a:t>
            </a:r>
            <a:r>
              <a:rPr lang="en-US" baseline="-25000" dirty="0">
                <a:solidFill>
                  <a:srgbClr val="FFFFCC"/>
                </a:solidFill>
              </a:rPr>
              <a:t>D</a:t>
            </a:r>
            <a:r>
              <a:rPr lang="en-US" dirty="0">
                <a:solidFill>
                  <a:srgbClr val="FFFFCC"/>
                </a:solidFill>
              </a:rPr>
              <a:t> &lt; -1</a:t>
            </a:r>
            <a:endParaRPr lang="en-US" sz="3600" dirty="0">
              <a:solidFill>
                <a:srgbClr val="FFFFCC"/>
              </a:solidFill>
            </a:endParaRPr>
          </a:p>
        </p:txBody>
      </p:sp>
      <p:sp>
        <p:nvSpPr>
          <p:cNvPr id="445448" name="Rectangle 8">
            <a:extLst>
              <a:ext uri="{FF2B5EF4-FFF2-40B4-BE49-F238E27FC236}">
                <a16:creationId xmlns:a16="http://schemas.microsoft.com/office/drawing/2014/main" xmlns="" id="{830B700C-B05D-6FA4-76DE-83CCEA120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828038"/>
            <a:ext cx="845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buClr>
                <a:srgbClr val="01406A"/>
              </a:buClr>
              <a:buSzTx/>
              <a:buNone/>
            </a:pPr>
            <a:r>
              <a:rPr lang="en-US" altLang="en-US" sz="3200" dirty="0">
                <a:latin typeface="Arial" panose="020B0604020202020204" pitchFamily="34" charset="0"/>
              </a:rPr>
              <a:t>Bananas:</a:t>
            </a:r>
          </a:p>
          <a:p>
            <a:pPr marL="0" indent="0">
              <a:buClr>
                <a:srgbClr val="01406A"/>
              </a:buClr>
              <a:buSzTx/>
              <a:buNone/>
            </a:pPr>
            <a:r>
              <a:rPr lang="en-US" altLang="en-US" sz="3200" dirty="0">
                <a:latin typeface="Arial" panose="020B0604020202020204" pitchFamily="34" charset="0"/>
              </a:rPr>
              <a:t>If a 	10% ↓ Price	→	30% ↑ Quantity</a:t>
            </a: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327BE232-0B04-7506-A86C-E7C2ADF30447}"/>
                  </a:ext>
                </a:extLst>
              </p:cNvPr>
              <p:cNvSpPr txBox="1"/>
              <p:nvPr/>
            </p:nvSpPr>
            <p:spPr>
              <a:xfrm>
                <a:off x="1066800" y="940599"/>
                <a:ext cx="6943824" cy="861774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𝑐h𝑎𝑛𝑔𝑒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𝑞𝑢𝑎𝑛𝑡𝑖𝑡𝑦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&gt;%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𝑐h𝑎𝑛𝑔𝑒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𝑝𝑟𝑖𝑐𝑒</m:t>
                      </m:r>
                    </m:oMath>
                  </m:oMathPara>
                </a14:m>
                <a:endParaRPr lang="en-US" sz="2800" b="0" dirty="0">
                  <a:solidFill>
                    <a:srgbClr val="0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CA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d>
                        <m:dPr>
                          <m:begChr m:val="|"/>
                          <m:endChr m:val="|"/>
                          <m:ctrlPr>
                            <a:rPr lang="en-CA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CA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27BE232-0B04-7506-A86C-E7C2ADF304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940599"/>
                <a:ext cx="6943824" cy="8617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A7999BB9-7B0E-06C8-D4AF-213C05CA05BC}"/>
                  </a:ext>
                </a:extLst>
              </p:cNvPr>
              <p:cNvSpPr txBox="1"/>
              <p:nvPr/>
            </p:nvSpPr>
            <p:spPr>
              <a:xfrm>
                <a:off x="1951726" y="3101256"/>
                <a:ext cx="4552591" cy="1744837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 lvl="2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alt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US" alt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alt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000000"/>
                  </a:solidFill>
                </a:endParaRPr>
              </a:p>
              <a:p>
                <a:pPr lvl="2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alt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30%</m:t>
                          </m:r>
                        </m:num>
                        <m:den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−10%</m:t>
                          </m:r>
                        </m:den>
                      </m:f>
                      <m:r>
                        <a:rPr lang="en-US" alt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7999BB9-7B0E-06C8-D4AF-213C05CA05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26" y="3101256"/>
                <a:ext cx="4552591" cy="17448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8">
            <a:extLst>
              <a:ext uri="{FF2B5EF4-FFF2-40B4-BE49-F238E27FC236}">
                <a16:creationId xmlns:a16="http://schemas.microsoft.com/office/drawing/2014/main" xmlns="" id="{4B55DD2C-A04A-0533-A6DC-085F0383F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61653"/>
            <a:ext cx="845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buClr>
                <a:srgbClr val="01406A"/>
              </a:buClr>
              <a:buSzTx/>
              <a:buNone/>
            </a:pPr>
            <a:r>
              <a:rPr lang="en-US" altLang="en-US" sz="3200" dirty="0">
                <a:latin typeface="Arial" panose="020B0604020202020204" pitchFamily="34" charset="0"/>
              </a:rPr>
              <a:t>People are SENSITIVE to price changes.</a:t>
            </a:r>
          </a:p>
          <a:p>
            <a:pPr marL="0" indent="0">
              <a:buClr>
                <a:srgbClr val="01406A"/>
              </a:buClr>
              <a:buSz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Other examples: Chocolate bars, extra cell phone charger (most cheap items at a checkout)</a:t>
            </a: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07256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448" grpId="0" uiExpand="1" build="p" autoUpdateAnimBg="0"/>
      <p:bldP spid="3" grpId="0" animBg="1"/>
      <p:bldP spid="13" grpId="0" uiExpand="1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71DFDCA-E598-E014-EAF5-FB794A898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53B8013-C6F7-4C7D-ADF9-E61D5F1C02A2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</a:t>
            </a:fld>
            <a:endParaRPr lang="en-US" altLang="en-US" sz="1000"/>
          </a:p>
        </p:txBody>
      </p:sp>
      <p:sp>
        <p:nvSpPr>
          <p:cNvPr id="363522" name="Rectangle 2">
            <a:extLst>
              <a:ext uri="{FF2B5EF4-FFF2-40B4-BE49-F238E27FC236}">
                <a16:creationId xmlns:a16="http://schemas.microsoft.com/office/drawing/2014/main" xmlns="" id="{D2BC6B48-1575-4814-83D0-4F97481E72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0"/>
            <a:ext cx="822642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u="sng" dirty="0"/>
              <a:t>The Law of Demand</a:t>
            </a:r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xmlns="" id="{1C879410-14AC-B1D1-781B-CF8543971C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43013"/>
            <a:ext cx="7929563" cy="270351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200" b="1" dirty="0">
                <a:latin typeface="Arial" charset="0"/>
              </a:rPr>
              <a:t>There is an </a:t>
            </a:r>
            <a:r>
              <a:rPr lang="en-US" altLang="en-US" sz="3200" b="1" i="1" u="sng" dirty="0">
                <a:latin typeface="Arial" charset="0"/>
              </a:rPr>
              <a:t>inverse relationship </a:t>
            </a:r>
            <a:r>
              <a:rPr lang="en-US" altLang="en-US" sz="3200" b="1" dirty="0">
                <a:latin typeface="Arial" charset="0"/>
              </a:rPr>
              <a:t>between the quantity of anything that people will want to purchase and the price they must pay to obtain it:</a:t>
            </a:r>
          </a:p>
          <a:p>
            <a:pPr marL="857250" lvl="2" indent="0" eaLnBrk="1" hangingPunct="1">
              <a:defRPr/>
            </a:pPr>
            <a:r>
              <a:rPr lang="en-US" altLang="en-US" sz="2800" b="1" dirty="0">
                <a:latin typeface="Arial" charset="0"/>
              </a:rPr>
              <a:t>ceteris paribus (all else held equal)</a:t>
            </a:r>
          </a:p>
          <a:p>
            <a:pPr marL="857250" lvl="2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800" b="1" dirty="0">
              <a:latin typeface="Arial" charset="0"/>
            </a:endParaRPr>
          </a:p>
          <a:p>
            <a:pPr marL="857250" lvl="2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</p:txBody>
      </p:sp>
      <p:sp>
        <p:nvSpPr>
          <p:cNvPr id="363524" name="Rectangle 4">
            <a:extLst>
              <a:ext uri="{FF2B5EF4-FFF2-40B4-BE49-F238E27FC236}">
                <a16:creationId xmlns:a16="http://schemas.microsoft.com/office/drawing/2014/main" xmlns="" id="{220295D4-668C-865B-F92F-EF5B71E8C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" y="4070350"/>
            <a:ext cx="8099425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This causes demand curves to be </a:t>
            </a:r>
            <a:r>
              <a:rPr lang="en-US" altLang="en-US" sz="32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downward sloping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When prices </a:t>
            </a:r>
            <a:r>
              <a:rPr lang="en-US" altLang="en-US" sz="3200" b="1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increase</a:t>
            </a: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, people buy </a:t>
            </a:r>
            <a:r>
              <a:rPr lang="en-US" altLang="en-US" sz="3200" b="1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less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When prices </a:t>
            </a:r>
            <a:r>
              <a:rPr lang="en-US" altLang="en-US" sz="3200" b="1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decrease</a:t>
            </a:r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, people buy </a:t>
            </a:r>
            <a:r>
              <a:rPr lang="en-US" altLang="en-US" sz="3200" b="1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more</a:t>
            </a:r>
          </a:p>
          <a:p>
            <a:pPr marL="857250" lvl="2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altLang="en-US" sz="32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857250" lvl="2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altLang="en-US" sz="2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3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3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3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 bldLvl="3" autoUpdateAnimBg="0"/>
      <p:bldP spid="363524" grpId="0" build="p" bldLvl="3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2567E937-77DA-2E25-E31A-F6DC84ED0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A867DFD-E2A3-4A3A-8C4F-798743C6EEEE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50</a:t>
            </a:fld>
            <a:endParaRPr lang="en-US" altLang="en-US" sz="10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xmlns="" id="{4691B17A-7832-275D-F3B1-9E654A4FE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45443" name="Rectangle 3">
            <a:extLst>
              <a:ext uri="{FF2B5EF4-FFF2-40B4-BE49-F238E27FC236}">
                <a16:creationId xmlns:a16="http://schemas.microsoft.com/office/drawing/2014/main" xmlns="" id="{FD13132B-8E43-61B4-574A-C7A74EE546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17896"/>
            <a:ext cx="7543800" cy="884895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FFCC"/>
                </a:solidFill>
              </a:rPr>
              <a:t>Inelastic Demand: </a:t>
            </a:r>
            <a:r>
              <a:rPr lang="el-GR" sz="3600" dirty="0">
                <a:solidFill>
                  <a:srgbClr val="FFFFCC"/>
                </a:solidFill>
              </a:rPr>
              <a:t>ε</a:t>
            </a:r>
            <a:r>
              <a:rPr lang="en-US" sz="3600" baseline="-25000" dirty="0">
                <a:solidFill>
                  <a:srgbClr val="FFFFCC"/>
                </a:solidFill>
              </a:rPr>
              <a:t>D</a:t>
            </a:r>
            <a:r>
              <a:rPr lang="en-US" sz="3600" dirty="0">
                <a:solidFill>
                  <a:srgbClr val="FFFFCC"/>
                </a:solidFill>
              </a:rPr>
              <a:t> &gt; -1</a:t>
            </a:r>
          </a:p>
        </p:txBody>
      </p:sp>
      <p:sp>
        <p:nvSpPr>
          <p:cNvPr id="445448" name="Rectangle 8">
            <a:extLst>
              <a:ext uri="{FF2B5EF4-FFF2-40B4-BE49-F238E27FC236}">
                <a16:creationId xmlns:a16="http://schemas.microsoft.com/office/drawing/2014/main" xmlns="" id="{830B700C-B05D-6FA4-76DE-83CCEA120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828038"/>
            <a:ext cx="845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buClr>
                <a:srgbClr val="01406A"/>
              </a:buClr>
              <a:buSzTx/>
              <a:buNone/>
            </a:pPr>
            <a:r>
              <a:rPr lang="en-US" altLang="en-US" sz="3200" dirty="0">
                <a:latin typeface="Arial" panose="020B0604020202020204" pitchFamily="34" charset="0"/>
              </a:rPr>
              <a:t>Cell phone  Service:</a:t>
            </a:r>
          </a:p>
          <a:p>
            <a:pPr marL="0" indent="0">
              <a:buClr>
                <a:srgbClr val="01406A"/>
              </a:buClr>
              <a:buSzTx/>
              <a:buNone/>
            </a:pPr>
            <a:r>
              <a:rPr lang="en-US" altLang="en-US" sz="3200" dirty="0">
                <a:latin typeface="Arial" panose="020B0604020202020204" pitchFamily="34" charset="0"/>
              </a:rPr>
              <a:t>If  a   10% ↑ Price	→	0.5% ↓ Quantity</a:t>
            </a: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327BE232-0B04-7506-A86C-E7C2ADF30447}"/>
                  </a:ext>
                </a:extLst>
              </p:cNvPr>
              <p:cNvSpPr txBox="1"/>
              <p:nvPr/>
            </p:nvSpPr>
            <p:spPr>
              <a:xfrm>
                <a:off x="1066800" y="940599"/>
                <a:ext cx="6943824" cy="861774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𝑐h𝑎𝑛𝑔𝑒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𝑞𝑢𝑎𝑛𝑡𝑖𝑡𝑦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&lt;%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𝑐h𝑎𝑛𝑔𝑒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𝑝𝑟𝑖𝑐𝑒</m:t>
                      </m:r>
                    </m:oMath>
                  </m:oMathPara>
                </a14:m>
                <a:endParaRPr lang="en-US" sz="2800" b="0" dirty="0">
                  <a:solidFill>
                    <a:srgbClr val="0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CA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lang="en-CA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CA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27BE232-0B04-7506-A86C-E7C2ADF304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940599"/>
                <a:ext cx="6943824" cy="8617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A7999BB9-7B0E-06C8-D4AF-213C05CA05BC}"/>
                  </a:ext>
                </a:extLst>
              </p:cNvPr>
              <p:cNvSpPr txBox="1"/>
              <p:nvPr/>
            </p:nvSpPr>
            <p:spPr>
              <a:xfrm>
                <a:off x="1951726" y="3101256"/>
                <a:ext cx="4552591" cy="1744837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 lvl="2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alt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US" alt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alt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000000"/>
                  </a:solidFill>
                </a:endParaRPr>
              </a:p>
              <a:p>
                <a:pPr lvl="2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alt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−0.5%</m:t>
                          </m:r>
                        </m:num>
                        <m:den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10%</m:t>
                          </m:r>
                        </m:den>
                      </m:f>
                      <m:r>
                        <a:rPr lang="en-US" alt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=−0.05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7999BB9-7B0E-06C8-D4AF-213C05CA05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26" y="3101256"/>
                <a:ext cx="4552591" cy="17448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8">
            <a:extLst>
              <a:ext uri="{FF2B5EF4-FFF2-40B4-BE49-F238E27FC236}">
                <a16:creationId xmlns:a16="http://schemas.microsoft.com/office/drawing/2014/main" xmlns="" id="{4B55DD2C-A04A-0533-A6DC-085F0383F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61653"/>
            <a:ext cx="845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buClr>
                <a:srgbClr val="01406A"/>
              </a:buClr>
              <a:buSzTx/>
              <a:buNone/>
            </a:pPr>
            <a:r>
              <a:rPr lang="en-US" altLang="en-US" sz="3200" dirty="0">
                <a:latin typeface="Arial" panose="020B0604020202020204" pitchFamily="34" charset="0"/>
              </a:rPr>
              <a:t>People are INSENSITIVE to price changes.</a:t>
            </a:r>
          </a:p>
          <a:p>
            <a:pPr marL="0" indent="0">
              <a:buClr>
                <a:srgbClr val="01406A"/>
              </a:buClr>
              <a:buSz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Other examples: Utilities, drugs, internet (items people need or think they need)</a:t>
            </a: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1062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448" grpId="0" uiExpand="1" build="p" autoUpdateAnimBg="0"/>
      <p:bldP spid="3" grpId="0" animBg="1"/>
      <p:bldP spid="13" grpId="0" uiExpand="1" build="p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2567E937-77DA-2E25-E31A-F6DC84ED0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A867DFD-E2A3-4A3A-8C4F-798743C6EEEE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51</a:t>
            </a:fld>
            <a:endParaRPr lang="en-US" altLang="en-US" sz="10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xmlns="" id="{4691B17A-7832-275D-F3B1-9E654A4FE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45443" name="Rectangle 3">
            <a:extLst>
              <a:ext uri="{FF2B5EF4-FFF2-40B4-BE49-F238E27FC236}">
                <a16:creationId xmlns:a16="http://schemas.microsoft.com/office/drawing/2014/main" xmlns="" id="{FD13132B-8E43-61B4-574A-C7A74EE546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638" y="117896"/>
            <a:ext cx="8980098" cy="884895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FFCC"/>
                </a:solidFill>
              </a:rPr>
              <a:t>Unitary Elastic Demand: </a:t>
            </a:r>
            <a:r>
              <a:rPr lang="el-GR" sz="3600" dirty="0">
                <a:solidFill>
                  <a:srgbClr val="FFFFCC"/>
                </a:solidFill>
              </a:rPr>
              <a:t>ε</a:t>
            </a:r>
            <a:r>
              <a:rPr lang="en-US" sz="3600" baseline="-25000" dirty="0">
                <a:solidFill>
                  <a:srgbClr val="FFFFCC"/>
                </a:solidFill>
              </a:rPr>
              <a:t>D</a:t>
            </a:r>
            <a:r>
              <a:rPr lang="en-US" sz="3600" dirty="0">
                <a:solidFill>
                  <a:srgbClr val="FFFFCC"/>
                </a:solidFill>
              </a:rPr>
              <a:t> = -1</a:t>
            </a:r>
          </a:p>
        </p:txBody>
      </p:sp>
      <p:sp>
        <p:nvSpPr>
          <p:cNvPr id="445448" name="Rectangle 8">
            <a:extLst>
              <a:ext uri="{FF2B5EF4-FFF2-40B4-BE49-F238E27FC236}">
                <a16:creationId xmlns:a16="http://schemas.microsoft.com/office/drawing/2014/main" xmlns="" id="{830B700C-B05D-6FA4-76DE-83CCEA120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828038"/>
            <a:ext cx="845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buClr>
                <a:srgbClr val="01406A"/>
              </a:buClr>
              <a:buSzTx/>
              <a:buNone/>
            </a:pPr>
            <a:r>
              <a:rPr lang="en-US" altLang="en-US" sz="3200" dirty="0">
                <a:latin typeface="Arial" panose="020B0604020202020204" pitchFamily="34" charset="0"/>
              </a:rPr>
              <a:t>Beef:</a:t>
            </a:r>
          </a:p>
          <a:p>
            <a:pPr marL="0" indent="0">
              <a:buClr>
                <a:srgbClr val="01406A"/>
              </a:buClr>
              <a:buSzTx/>
              <a:buNone/>
            </a:pPr>
            <a:r>
              <a:rPr lang="en-US" altLang="en-US" sz="3200" dirty="0">
                <a:latin typeface="Arial" panose="020B0604020202020204" pitchFamily="34" charset="0"/>
              </a:rPr>
              <a:t>If  a   5% ↑ Price	→	5% ↓ Quantity</a:t>
            </a: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327BE232-0B04-7506-A86C-E7C2ADF30447}"/>
                  </a:ext>
                </a:extLst>
              </p:cNvPr>
              <p:cNvSpPr txBox="1"/>
              <p:nvPr/>
            </p:nvSpPr>
            <p:spPr>
              <a:xfrm>
                <a:off x="1066800" y="940599"/>
                <a:ext cx="6942221" cy="861774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%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𝑐h𝑎𝑛𝑔𝑒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𝑞𝑢𝑎𝑛𝑡𝑖𝑡𝑦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=%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𝑐h𝑎𝑛𝑔𝑒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𝑝𝑟𝑖𝑐𝑒</m:t>
                      </m:r>
                    </m:oMath>
                  </m:oMathPara>
                </a14:m>
                <a:endParaRPr lang="en-US" sz="2800" b="0" dirty="0">
                  <a:solidFill>
                    <a:srgbClr val="0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CA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CA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CA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27BE232-0B04-7506-A86C-E7C2ADF304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940599"/>
                <a:ext cx="6942221" cy="8617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A7999BB9-7B0E-06C8-D4AF-213C05CA05BC}"/>
                  </a:ext>
                </a:extLst>
              </p:cNvPr>
              <p:cNvSpPr txBox="1"/>
              <p:nvPr/>
            </p:nvSpPr>
            <p:spPr>
              <a:xfrm>
                <a:off x="1951726" y="3101256"/>
                <a:ext cx="4552591" cy="1744837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 lvl="2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alt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US" alt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alt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000000"/>
                  </a:solidFill>
                </a:endParaRPr>
              </a:p>
              <a:p>
                <a:pPr lvl="2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alt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8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−5%</m:t>
                          </m:r>
                        </m:num>
                        <m:den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altLang="en-US" sz="28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den>
                      </m:f>
                      <m:r>
                        <a:rPr lang="en-US" altLang="en-US" sz="2800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7999BB9-7B0E-06C8-D4AF-213C05CA05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26" y="3101256"/>
                <a:ext cx="4552591" cy="17448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8">
            <a:extLst>
              <a:ext uri="{FF2B5EF4-FFF2-40B4-BE49-F238E27FC236}">
                <a16:creationId xmlns:a16="http://schemas.microsoft.com/office/drawing/2014/main" xmlns="" id="{4B55DD2C-A04A-0533-A6DC-085F0383F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61653"/>
            <a:ext cx="845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buClr>
                <a:srgbClr val="01406A"/>
              </a:buClr>
              <a:buSzTx/>
              <a:buNone/>
            </a:pPr>
            <a:r>
              <a:rPr lang="en-US" altLang="en-US" sz="3200" dirty="0">
                <a:latin typeface="Arial" panose="020B0604020202020204" pitchFamily="34" charset="0"/>
              </a:rPr>
              <a:t>Price elasticity of demand is exactly equal to </a:t>
            </a:r>
            <a:br>
              <a:rPr lang="en-US" altLang="en-US" sz="3200" dirty="0">
                <a:latin typeface="Arial" panose="020B0604020202020204" pitchFamily="34" charset="0"/>
              </a:rPr>
            </a:br>
            <a:r>
              <a:rPr lang="en-US" altLang="en-US" sz="3200" dirty="0">
                <a:latin typeface="Arial" panose="020B0604020202020204" pitchFamily="34" charset="0"/>
              </a:rPr>
              <a:t>-1.</a:t>
            </a:r>
            <a:endParaRPr lang="en-US" altLang="en-US" sz="2800" dirty="0">
              <a:latin typeface="Arial" panose="020B0604020202020204" pitchFamily="34" charset="0"/>
            </a:endParaRP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  <a:p>
            <a:pPr marL="0" indent="0">
              <a:buClr>
                <a:srgbClr val="01406A"/>
              </a:buClr>
              <a:buSzTx/>
              <a:buNone/>
            </a:pPr>
            <a:endParaRPr lang="en-US" altLang="en-US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21501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448" grpId="0" uiExpand="1" build="p" autoUpdateAnimBg="0"/>
      <p:bldP spid="3" grpId="0" animBg="1"/>
      <p:bldP spid="13" grpId="0" uiExpand="1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4">
            <a:extLst>
              <a:ext uri="{FF2B5EF4-FFF2-40B4-BE49-F238E27FC236}">
                <a16:creationId xmlns:a16="http://schemas.microsoft.com/office/drawing/2014/main" xmlns="" id="{B958315A-997E-D1D3-5AE3-7851A6D8D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756425F-4F75-4EC2-B710-AABBEAE1280F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52</a:t>
            </a:fld>
            <a:endParaRPr lang="en-US" altLang="en-US" sz="10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xmlns="" id="{B7457E17-3CB9-C27E-3AC8-B498504C8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xmlns="" id="{4F002E3B-D540-E638-9092-C139FCCDA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62420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43396" name="Rectangle 4">
            <a:extLst>
              <a:ext uri="{FF2B5EF4-FFF2-40B4-BE49-F238E27FC236}">
                <a16:creationId xmlns:a16="http://schemas.microsoft.com/office/drawing/2014/main" xmlns="" id="{A14E0F45-D1F4-2775-7089-4A1707BCB1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30300" y="304800"/>
            <a:ext cx="7354888" cy="1431925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3200" dirty="0">
                <a:solidFill>
                  <a:srgbClr val="FFFFCC"/>
                </a:solidFill>
              </a:rPr>
              <a:t>Price Elasticity Ranges: Extreme Price Elasticities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xmlns="" id="{C1342ECB-9108-8773-3784-E605357B5DC9}"/>
              </a:ext>
            </a:extLst>
          </p:cNvPr>
          <p:cNvGrpSpPr>
            <a:grpSpLocks/>
          </p:cNvGrpSpPr>
          <p:nvPr/>
        </p:nvGrpSpPr>
        <p:grpSpPr bwMode="auto">
          <a:xfrm>
            <a:off x="231775" y="1447800"/>
            <a:ext cx="4264025" cy="5016501"/>
            <a:chOff x="146" y="912"/>
            <a:chExt cx="2686" cy="3160"/>
          </a:xfrm>
        </p:grpSpPr>
        <p:sp>
          <p:nvSpPr>
            <p:cNvPr id="63510" name="Line 6">
              <a:extLst>
                <a:ext uri="{FF2B5EF4-FFF2-40B4-BE49-F238E27FC236}">
                  <a16:creationId xmlns:a16="http://schemas.microsoft.com/office/drawing/2014/main" xmlns="" id="{11EB096C-9D1D-A5A4-F87B-FA0C46CC2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3588"/>
              <a:ext cx="2160" cy="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3511" name="Line 7">
              <a:extLst>
                <a:ext uri="{FF2B5EF4-FFF2-40B4-BE49-F238E27FC236}">
                  <a16:creationId xmlns:a16="http://schemas.microsoft.com/office/drawing/2014/main" xmlns="" id="{6710C524-6D20-7493-F204-155C6DD382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960"/>
              <a:ext cx="0" cy="26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3512" name="Rectangle 8">
              <a:extLst>
                <a:ext uri="{FF2B5EF4-FFF2-40B4-BE49-F238E27FC236}">
                  <a16:creationId xmlns:a16="http://schemas.microsoft.com/office/drawing/2014/main" xmlns="" id="{27B725CA-8F50-937A-FBDD-29AD5D931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" y="3725"/>
              <a:ext cx="1264" cy="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Quantity Demanded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63513" name="Rectangle 9">
              <a:extLst>
                <a:ext uri="{FF2B5EF4-FFF2-40B4-BE49-F238E27FC236}">
                  <a16:creationId xmlns:a16="http://schemas.microsoft.com/office/drawing/2014/main" xmlns="" id="{F81358D6-3F7B-BDF1-4B4B-CC878B3CE45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-14" y="2064"/>
              <a:ext cx="605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Price </a:t>
              </a:r>
            </a:p>
          </p:txBody>
        </p:sp>
        <p:sp>
          <p:nvSpPr>
            <p:cNvPr id="63514" name="Rectangle 10">
              <a:extLst>
                <a:ext uri="{FF2B5EF4-FFF2-40B4-BE49-F238E27FC236}">
                  <a16:creationId xmlns:a16="http://schemas.microsoft.com/office/drawing/2014/main" xmlns="" id="{331261F3-9F6F-A856-73F2-7D9A848C97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" y="3556"/>
              <a:ext cx="23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3515" name="Line 11">
              <a:extLst>
                <a:ext uri="{FF2B5EF4-FFF2-40B4-BE49-F238E27FC236}">
                  <a16:creationId xmlns:a16="http://schemas.microsoft.com/office/drawing/2014/main" xmlns="" id="{C0813010-A643-C253-DE68-D8A3785A8F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00" y="1105"/>
              <a:ext cx="0" cy="2492"/>
            </a:xfrm>
            <a:prstGeom prst="line">
              <a:avLst/>
            </a:prstGeom>
            <a:noFill/>
            <a:ln w="508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3516" name="Rectangle 12">
              <a:extLst>
                <a:ext uri="{FF2B5EF4-FFF2-40B4-BE49-F238E27FC236}">
                  <a16:creationId xmlns:a16="http://schemas.microsoft.com/office/drawing/2014/main" xmlns="" id="{0BA5D22C-5697-B594-D408-8F63738B2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9" y="912"/>
              <a:ext cx="25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Arial" panose="020B0604020202020204" pitchFamily="34" charset="0"/>
                </a:rPr>
                <a:t>D</a:t>
              </a:r>
            </a:p>
          </p:txBody>
        </p:sp>
        <p:sp>
          <p:nvSpPr>
            <p:cNvPr id="63517" name="Rectangle 13">
              <a:extLst>
                <a:ext uri="{FF2B5EF4-FFF2-40B4-BE49-F238E27FC236}">
                  <a16:creationId xmlns:a16="http://schemas.microsoft.com/office/drawing/2014/main" xmlns="" id="{72AC4B5F-EAF2-19A0-7E86-7D0235EEE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552"/>
              <a:ext cx="221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63518" name="Rectangle 14">
              <a:extLst>
                <a:ext uri="{FF2B5EF4-FFF2-40B4-BE49-F238E27FC236}">
                  <a16:creationId xmlns:a16="http://schemas.microsoft.com/office/drawing/2014/main" xmlns="" id="{52E5C249-A1E6-4458-77B6-C7AAA40EAC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1422"/>
              <a:ext cx="1200" cy="1666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1000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2774"/>
                  </a:solidFill>
                  <a:latin typeface="Arial" panose="020B0604020202020204" pitchFamily="34" charset="0"/>
                </a:rPr>
                <a:t>Perfect inelasticity, </a:t>
              </a:r>
            </a:p>
            <a:p>
              <a:pPr>
                <a:spcBef>
                  <a:spcPct val="1000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2774"/>
                  </a:solidFill>
                  <a:latin typeface="Arial" panose="020B0604020202020204" pitchFamily="34" charset="0"/>
                </a:rPr>
                <a:t>-Quantity demanded never changes</a:t>
              </a:r>
            </a:p>
            <a:p>
              <a:pPr>
                <a:spcBef>
                  <a:spcPct val="10000"/>
                </a:spcBef>
                <a:buClrTx/>
                <a:buSzTx/>
                <a:buFontTx/>
                <a:buNone/>
              </a:pPr>
              <a:r>
                <a:rPr lang="el-GR" altLang="en-US" sz="2000" dirty="0">
                  <a:solidFill>
                    <a:srgbClr val="002774"/>
                  </a:solidFill>
                  <a:latin typeface="Arial" panose="020B0604020202020204" pitchFamily="34" charset="0"/>
                </a:rPr>
                <a:t>ε</a:t>
              </a:r>
              <a:r>
                <a:rPr lang="en-US" altLang="en-US" sz="2000" dirty="0">
                  <a:solidFill>
                    <a:srgbClr val="002774"/>
                  </a:solidFill>
                  <a:latin typeface="Arial" panose="020B0604020202020204" pitchFamily="34" charset="0"/>
                </a:rPr>
                <a:t> = 0</a:t>
              </a:r>
            </a:p>
            <a:p>
              <a:pPr>
                <a:spcBef>
                  <a:spcPct val="1000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2774"/>
                  </a:solidFill>
                  <a:latin typeface="Arial" panose="020B0604020202020204" pitchFamily="34" charset="0"/>
                </a:rPr>
                <a:t>Example: </a:t>
              </a:r>
              <a:br>
                <a:rPr lang="en-US" altLang="en-US" sz="2000" dirty="0">
                  <a:solidFill>
                    <a:srgbClr val="002774"/>
                  </a:solidFill>
                  <a:latin typeface="Arial" panose="020B0604020202020204" pitchFamily="34" charset="0"/>
                </a:rPr>
              </a:br>
              <a:r>
                <a:rPr lang="en-US" altLang="en-US" sz="2000" dirty="0">
                  <a:solidFill>
                    <a:srgbClr val="002774"/>
                  </a:solidFill>
                  <a:latin typeface="Arial" panose="020B0604020202020204" pitchFamily="34" charset="0"/>
                </a:rPr>
                <a:t>Insulin</a:t>
              </a:r>
            </a:p>
          </p:txBody>
        </p:sp>
        <p:sp>
          <p:nvSpPr>
            <p:cNvPr id="63519" name="Line 15">
              <a:extLst>
                <a:ext uri="{FF2B5EF4-FFF2-40B4-BE49-F238E27FC236}">
                  <a16:creationId xmlns:a16="http://schemas.microsoft.com/office/drawing/2014/main" xmlns="" id="{CD30AB3D-90FA-8B0F-CE6C-9B799CB6E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736"/>
              <a:ext cx="7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3520" name="Rectangle 16">
              <a:extLst>
                <a:ext uri="{FF2B5EF4-FFF2-40B4-BE49-F238E27FC236}">
                  <a16:creationId xmlns:a16="http://schemas.microsoft.com/office/drawing/2014/main" xmlns="" id="{78AE5B13-5D82-4322-74A8-5F052CFEE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592"/>
              <a:ext cx="278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P</a:t>
              </a:r>
              <a:r>
                <a:rPr lang="en-US" altLang="en-US" sz="2000" i="1" baseline="-250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3521" name="Line 17">
              <a:extLst>
                <a:ext uri="{FF2B5EF4-FFF2-40B4-BE49-F238E27FC236}">
                  <a16:creationId xmlns:a16="http://schemas.microsoft.com/office/drawing/2014/main" xmlns="" id="{2E6FE926-FD01-4B0E-253C-95D7A3E30F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1632"/>
              <a:ext cx="7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3522" name="Rectangle 18">
              <a:extLst>
                <a:ext uri="{FF2B5EF4-FFF2-40B4-BE49-F238E27FC236}">
                  <a16:creationId xmlns:a16="http://schemas.microsoft.com/office/drawing/2014/main" xmlns="" id="{CAFA248D-7C66-D002-51E9-E9BA4CAFA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488"/>
              <a:ext cx="279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P</a:t>
              </a:r>
              <a:r>
                <a:rPr lang="en-US" altLang="en-US" sz="2000" i="1" baseline="-25000"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63495" name="Rectangle 19">
            <a:extLst>
              <a:ext uri="{FF2B5EF4-FFF2-40B4-BE49-F238E27FC236}">
                <a16:creationId xmlns:a16="http://schemas.microsoft.com/office/drawing/2014/main" xmlns="" id="{42EF050D-2CF9-7B20-054C-9D2387EF8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63496" name="Rectangle 20">
            <a:extLst>
              <a:ext uri="{FF2B5EF4-FFF2-40B4-BE49-F238E27FC236}">
                <a16:creationId xmlns:a16="http://schemas.microsoft.com/office/drawing/2014/main" xmlns="" id="{07E72BFC-F389-5B2B-D61D-1D28B0468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62420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3321" name="Line 22">
            <a:extLst>
              <a:ext uri="{FF2B5EF4-FFF2-40B4-BE49-F238E27FC236}">
                <a16:creationId xmlns:a16="http://schemas.microsoft.com/office/drawing/2014/main" xmlns="" id="{332286D2-89F4-BFFA-DABD-A9A07807F14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517650"/>
            <a:ext cx="0" cy="4210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2" name="Line 23">
            <a:extLst>
              <a:ext uri="{FF2B5EF4-FFF2-40B4-BE49-F238E27FC236}">
                <a16:creationId xmlns:a16="http://schemas.microsoft.com/office/drawing/2014/main" xmlns="" id="{E09C631F-2ECB-C4FA-2207-076042951F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9038" y="5727700"/>
            <a:ext cx="42211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3" name="Rectangle 24">
            <a:extLst>
              <a:ext uri="{FF2B5EF4-FFF2-40B4-BE49-F238E27FC236}">
                <a16:creationId xmlns:a16="http://schemas.microsoft.com/office/drawing/2014/main" xmlns="" id="{F47BA70C-29AD-1F08-0775-AECA453D4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5058" y="5840413"/>
            <a:ext cx="223458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Quantity Demanded</a:t>
            </a:r>
          </a:p>
        </p:txBody>
      </p:sp>
      <p:sp>
        <p:nvSpPr>
          <p:cNvPr id="13324" name="Rectangle 25">
            <a:extLst>
              <a:ext uri="{FF2B5EF4-FFF2-40B4-BE49-F238E27FC236}">
                <a16:creationId xmlns:a16="http://schemas.microsoft.com/office/drawing/2014/main" xmlns="" id="{83D4DFC6-B90C-4A03-0899-F839D2779CB4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224338" y="4286250"/>
            <a:ext cx="8445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Price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3325" name="Rectangle 26">
            <a:extLst>
              <a:ext uri="{FF2B5EF4-FFF2-40B4-BE49-F238E27FC236}">
                <a16:creationId xmlns:a16="http://schemas.microsoft.com/office/drawing/2014/main" xmlns="" id="{2901BB70-9CF9-540E-67CC-AE1FDD345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1075" y="5722938"/>
            <a:ext cx="3222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8000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326" name="Line 27">
            <a:extLst>
              <a:ext uri="{FF2B5EF4-FFF2-40B4-BE49-F238E27FC236}">
                <a16:creationId xmlns:a16="http://schemas.microsoft.com/office/drawing/2014/main" xmlns="" id="{042F5FA9-7C21-A4B8-26DE-F6B280E710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822700"/>
            <a:ext cx="19050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7" name="Rectangle 28">
            <a:extLst>
              <a:ext uri="{FF2B5EF4-FFF2-40B4-BE49-F238E27FC236}">
                <a16:creationId xmlns:a16="http://schemas.microsoft.com/office/drawing/2014/main" xmlns="" id="{20A72F26-8062-EEEF-9E52-B46A2CDCF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4" y="1859291"/>
            <a:ext cx="2162176" cy="295209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2774"/>
                </a:solidFill>
                <a:latin typeface="Arial" panose="020B0604020202020204" pitchFamily="34" charset="0"/>
              </a:rPr>
              <a:t>Perfect elasticity, -Quantity drops to zero if the price increases</a:t>
            </a:r>
          </a:p>
          <a:p>
            <a:pPr>
              <a:spcBef>
                <a:spcPct val="10000"/>
              </a:spcBef>
              <a:buClrTx/>
              <a:buSzTx/>
              <a:buFontTx/>
              <a:buNone/>
            </a:pPr>
            <a:r>
              <a:rPr lang="el-GR" altLang="en-US" sz="2000" dirty="0">
                <a:solidFill>
                  <a:srgbClr val="002774"/>
                </a:solidFill>
                <a:latin typeface="Arial" panose="020B0604020202020204" pitchFamily="34" charset="0"/>
              </a:rPr>
              <a:t>ε</a:t>
            </a:r>
            <a:r>
              <a:rPr lang="en-US" altLang="en-US" sz="2000" dirty="0">
                <a:solidFill>
                  <a:srgbClr val="002774"/>
                </a:solidFill>
                <a:latin typeface="Arial" panose="020B0604020202020204" pitchFamily="34" charset="0"/>
              </a:rPr>
              <a:t> = ∞</a:t>
            </a:r>
          </a:p>
          <a:p>
            <a:pPr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2774"/>
                </a:solidFill>
                <a:latin typeface="Arial" panose="020B0604020202020204" pitchFamily="34" charset="0"/>
              </a:rPr>
              <a:t>Example:</a:t>
            </a:r>
          </a:p>
          <a:p>
            <a:pPr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2774"/>
                </a:solidFill>
                <a:latin typeface="Arial" panose="020B0604020202020204" pitchFamily="34" charset="0"/>
              </a:rPr>
              <a:t>Price of 4 quarters in change.</a:t>
            </a:r>
          </a:p>
        </p:txBody>
      </p:sp>
      <p:sp>
        <p:nvSpPr>
          <p:cNvPr id="13328" name="Rectangle 29">
            <a:extLst>
              <a:ext uri="{FF2B5EF4-FFF2-40B4-BE49-F238E27FC236}">
                <a16:creationId xmlns:a16="http://schemas.microsoft.com/office/drawing/2014/main" xmlns="" id="{1B352FFD-5F80-6389-DF7B-1FCBB234F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0850" y="3589003"/>
            <a:ext cx="468076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8000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$1</a:t>
            </a:r>
          </a:p>
        </p:txBody>
      </p:sp>
      <p:sp>
        <p:nvSpPr>
          <p:cNvPr id="13329" name="Rectangle 30">
            <a:extLst>
              <a:ext uri="{FF2B5EF4-FFF2-40B4-BE49-F238E27FC236}">
                <a16:creationId xmlns:a16="http://schemas.microsoft.com/office/drawing/2014/main" xmlns="" id="{3C0F5B9C-878B-7F63-8C79-72878AFDB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822700"/>
            <a:ext cx="3651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80000"/>
              </a:spcBef>
              <a:buClrTx/>
              <a:buSzTx/>
              <a:buFontTx/>
              <a:buNone/>
            </a:pPr>
            <a:r>
              <a:rPr lang="en-US" altLang="en-US" sz="2000" i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13332" name="Rectangle 33">
            <a:extLst>
              <a:ext uri="{FF2B5EF4-FFF2-40B4-BE49-F238E27FC236}">
                <a16:creationId xmlns:a16="http://schemas.microsoft.com/office/drawing/2014/main" xmlns="" id="{FFC3A551-4E84-1A3D-F8F9-84906C97A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1495425"/>
            <a:ext cx="1311275" cy="118745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solidFill>
                  <a:srgbClr val="002774"/>
                </a:solidFill>
                <a:latin typeface="Arial" panose="020B0604020202020204" pitchFamily="34" charset="0"/>
              </a:rPr>
              <a:t>P</a:t>
            </a:r>
            <a:r>
              <a:rPr lang="en-US" altLang="en-US" sz="1800" i="1" baseline="-25000">
                <a:solidFill>
                  <a:srgbClr val="002774"/>
                </a:solidFill>
                <a:latin typeface="Arial" panose="020B0604020202020204" pitchFamily="34" charset="0"/>
              </a:rPr>
              <a:t>1</a:t>
            </a:r>
            <a:r>
              <a:rPr lang="en-US" altLang="en-US" sz="1800" i="1">
                <a:solidFill>
                  <a:srgbClr val="002774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>
                <a:solidFill>
                  <a:srgbClr val="002774"/>
                </a:solidFill>
                <a:latin typeface="Arial" panose="020B0604020202020204" pitchFamily="34" charset="0"/>
              </a:rPr>
              <a:t>is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2774"/>
                </a:solidFill>
                <a:latin typeface="Arial" panose="020B0604020202020204" pitchFamily="34" charset="0"/>
              </a:rPr>
              <a:t>the demand curve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3" grpId="0"/>
      <p:bldP spid="13324" grpId="0"/>
      <p:bldP spid="13325" grpId="0"/>
      <p:bldP spid="13327" grpId="0" animBg="1"/>
      <p:bldP spid="13328" grpId="0"/>
      <p:bldP spid="13329" grpId="0"/>
      <p:bldP spid="13332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xmlns="" id="{6ADD0131-3DED-82DD-3F92-0A89ADB63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DF0E1B32-DE94-4238-9081-FD8B34D8DB34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53</a:t>
            </a:fld>
            <a:endParaRPr lang="en-US" altLang="en-US" sz="100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xmlns="" id="{163DAA84-6AE4-160D-1C08-62FC11F13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47491" name="Rectangle 3">
            <a:extLst>
              <a:ext uri="{FF2B5EF4-FFF2-40B4-BE49-F238E27FC236}">
                <a16:creationId xmlns:a16="http://schemas.microsoft.com/office/drawing/2014/main" xmlns="" id="{A458C46C-7CB9-87E2-85AA-29DB208A0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7724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Elasticity of Demand</a:t>
            </a:r>
          </a:p>
        </p:txBody>
      </p:sp>
      <p:sp>
        <p:nvSpPr>
          <p:cNvPr id="447492" name="Rectangle 4">
            <a:extLst>
              <a:ext uri="{FF2B5EF4-FFF2-40B4-BE49-F238E27FC236}">
                <a16:creationId xmlns:a16="http://schemas.microsoft.com/office/drawing/2014/main" xmlns="" id="{EB04D92E-9516-B480-7163-CD93C0627A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0838" y="1384300"/>
            <a:ext cx="8104187" cy="676275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Calculating elasticity</a:t>
            </a:r>
          </a:p>
        </p:txBody>
      </p:sp>
      <p:sp>
        <p:nvSpPr>
          <p:cNvPr id="60422" name="Rectangle 6">
            <a:extLst>
              <a:ext uri="{FF2B5EF4-FFF2-40B4-BE49-F238E27FC236}">
                <a16:creationId xmlns:a16="http://schemas.microsoft.com/office/drawing/2014/main" xmlns="" id="{42D0831C-2742-91A2-C4BC-C9A65A045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6525" y="3276600"/>
            <a:ext cx="5880100" cy="112553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60423" name="Rectangle 8">
            <a:extLst>
              <a:ext uri="{FF2B5EF4-FFF2-40B4-BE49-F238E27FC236}">
                <a16:creationId xmlns:a16="http://schemas.microsoft.com/office/drawing/2014/main" xmlns="" id="{B5ADFCA4-7A3D-1881-C66B-8C93B1C0A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3497263"/>
            <a:ext cx="541338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or</a:t>
            </a:r>
          </a:p>
        </p:txBody>
      </p:sp>
      <p:sp>
        <p:nvSpPr>
          <p:cNvPr id="60424" name="Rectangle 10">
            <a:extLst>
              <a:ext uri="{FF2B5EF4-FFF2-40B4-BE49-F238E27FC236}">
                <a16:creationId xmlns:a16="http://schemas.microsoft.com/office/drawing/2014/main" xmlns="" id="{99BA55DB-F677-AE2B-7DCD-DD91F8A6C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8838" y="4876800"/>
            <a:ext cx="3560762" cy="1125538"/>
          </a:xfrm>
          <a:prstGeom prst="rect">
            <a:avLst/>
          </a:prstGeom>
          <a:solidFill>
            <a:srgbClr val="CCEC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60425" name="Rectangle 12">
            <a:extLst>
              <a:ext uri="{FF2B5EF4-FFF2-40B4-BE49-F238E27FC236}">
                <a16:creationId xmlns:a16="http://schemas.microsoft.com/office/drawing/2014/main" xmlns="" id="{F7417B6B-DD26-E282-0D27-02BEF48B3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8825" y="5168900"/>
            <a:ext cx="5413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or</a:t>
            </a:r>
          </a:p>
        </p:txBody>
      </p:sp>
      <p:sp>
        <p:nvSpPr>
          <p:cNvPr id="67594" name="Rectangle 14">
            <a:extLst>
              <a:ext uri="{FF2B5EF4-FFF2-40B4-BE49-F238E27FC236}">
                <a16:creationId xmlns:a16="http://schemas.microsoft.com/office/drawing/2014/main" xmlns="" id="{5A2C7826-9F95-EC7A-FE2E-1FCAECDE2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981200"/>
            <a:ext cx="7405688" cy="10017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67595" name="Line 15">
            <a:extLst>
              <a:ext uri="{FF2B5EF4-FFF2-40B4-BE49-F238E27FC236}">
                <a16:creationId xmlns:a16="http://schemas.microsoft.com/office/drawing/2014/main" xmlns="" id="{D61DA5F3-6948-1FC3-43AF-3CA98DB276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2481263"/>
            <a:ext cx="2889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596" name="Line 16">
            <a:extLst>
              <a:ext uri="{FF2B5EF4-FFF2-40B4-BE49-F238E27FC236}">
                <a16:creationId xmlns:a16="http://schemas.microsoft.com/office/drawing/2014/main" xmlns="" id="{8DA0FAB8-6DE5-BA38-0CE3-8E33F870E3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8138" y="2481263"/>
            <a:ext cx="2889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597" name="Line 17">
            <a:extLst>
              <a:ext uri="{FF2B5EF4-FFF2-40B4-BE49-F238E27FC236}">
                <a16:creationId xmlns:a16="http://schemas.microsoft.com/office/drawing/2014/main" xmlns="" id="{0CBA653C-F677-E64D-45B4-5952994E42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6988" y="2111375"/>
            <a:ext cx="258762" cy="7572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598" name="Rectangle 18">
            <a:extLst>
              <a:ext uri="{FF2B5EF4-FFF2-40B4-BE49-F238E27FC236}">
                <a16:creationId xmlns:a16="http://schemas.microsoft.com/office/drawing/2014/main" xmlns="" id="{7B89C5E6-72D4-C6BD-8F3D-07AC3D654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1588" y="2498725"/>
            <a:ext cx="2651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7599" name="Rectangle 19">
            <a:extLst>
              <a:ext uri="{FF2B5EF4-FFF2-40B4-BE49-F238E27FC236}">
                <a16:creationId xmlns:a16="http://schemas.microsoft.com/office/drawing/2014/main" xmlns="" id="{87356C48-088B-2BBE-43BB-EF522755A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1063" y="2498725"/>
            <a:ext cx="2651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7600" name="Rectangle 20">
            <a:extLst>
              <a:ext uri="{FF2B5EF4-FFF2-40B4-BE49-F238E27FC236}">
                <a16:creationId xmlns:a16="http://schemas.microsoft.com/office/drawing/2014/main" xmlns="" id="{3791CED9-173F-BC04-1973-61C9D319B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0850" y="2498725"/>
            <a:ext cx="2298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Sum of prices/2</a:t>
            </a:r>
          </a:p>
        </p:txBody>
      </p:sp>
      <p:sp>
        <p:nvSpPr>
          <p:cNvPr id="67601" name="Rectangle 21">
            <a:extLst>
              <a:ext uri="{FF2B5EF4-FFF2-40B4-BE49-F238E27FC236}">
                <a16:creationId xmlns:a16="http://schemas.microsoft.com/office/drawing/2014/main" xmlns="" id="{9398C76D-0F15-5704-6306-7A27ADC32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6638" y="2028825"/>
            <a:ext cx="2651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7602" name="Rectangle 22">
            <a:extLst>
              <a:ext uri="{FF2B5EF4-FFF2-40B4-BE49-F238E27FC236}">
                <a16:creationId xmlns:a16="http://schemas.microsoft.com/office/drawing/2014/main" xmlns="" id="{3C794B4F-C3EE-2B57-C984-20977E6E7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9613" y="2028825"/>
            <a:ext cx="2651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7603" name="Rectangle 23">
            <a:extLst>
              <a:ext uri="{FF2B5EF4-FFF2-40B4-BE49-F238E27FC236}">
                <a16:creationId xmlns:a16="http://schemas.microsoft.com/office/drawing/2014/main" xmlns="" id="{52E9B3C8-D4C9-B8A5-17C2-6D49BB4A9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9938" y="1993900"/>
            <a:ext cx="18605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Change in </a:t>
            </a:r>
            <a:r>
              <a:rPr lang="en-US" altLang="en-US" sz="2400" i="1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  <a:endParaRPr lang="en-US" altLang="en-US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7604" name="Rectangle 24">
            <a:extLst>
              <a:ext uri="{FF2B5EF4-FFF2-40B4-BE49-F238E27FC236}">
                <a16:creationId xmlns:a16="http://schemas.microsoft.com/office/drawing/2014/main" xmlns="" id="{78C5F7B7-305A-1001-270C-AED95139E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4513" y="2498725"/>
            <a:ext cx="2651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7605" name="Rectangle 25">
            <a:extLst>
              <a:ext uri="{FF2B5EF4-FFF2-40B4-BE49-F238E27FC236}">
                <a16:creationId xmlns:a16="http://schemas.microsoft.com/office/drawing/2014/main" xmlns="" id="{03DFAACB-45F0-6863-466A-1F0E46CB8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5575" y="2498725"/>
            <a:ext cx="2651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7606" name="Rectangle 26">
            <a:extLst>
              <a:ext uri="{FF2B5EF4-FFF2-40B4-BE49-F238E27FC236}">
                <a16:creationId xmlns:a16="http://schemas.microsoft.com/office/drawing/2014/main" xmlns="" id="{485DE828-3DC4-00DD-C77E-3763ECF37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4225" y="2498725"/>
            <a:ext cx="27908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Sum of quantities/2</a:t>
            </a:r>
          </a:p>
        </p:txBody>
      </p:sp>
      <p:sp>
        <p:nvSpPr>
          <p:cNvPr id="67607" name="Rectangle 27">
            <a:extLst>
              <a:ext uri="{FF2B5EF4-FFF2-40B4-BE49-F238E27FC236}">
                <a16:creationId xmlns:a16="http://schemas.microsoft.com/office/drawing/2014/main" xmlns="" id="{CCF5C947-E293-41A4-F4BE-2AF1C8583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0" y="2028825"/>
            <a:ext cx="2651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7608" name="Rectangle 28">
            <a:extLst>
              <a:ext uri="{FF2B5EF4-FFF2-40B4-BE49-F238E27FC236}">
                <a16:creationId xmlns:a16="http://schemas.microsoft.com/office/drawing/2014/main" xmlns="" id="{7E186BE1-E423-E599-4140-84C457E58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75" y="1981200"/>
            <a:ext cx="18938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Change in </a:t>
            </a:r>
            <a:r>
              <a:rPr lang="en-US" altLang="en-US" sz="2400" i="1">
                <a:solidFill>
                  <a:srgbClr val="000000"/>
                </a:solidFill>
                <a:latin typeface="Arial" panose="020B0604020202020204" pitchFamily="34" charset="0"/>
              </a:rPr>
              <a:t>Q</a:t>
            </a:r>
            <a:endParaRPr lang="en-US" altLang="en-US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7609" name="Rectangle 29">
            <a:extLst>
              <a:ext uri="{FF2B5EF4-FFF2-40B4-BE49-F238E27FC236}">
                <a16:creationId xmlns:a16="http://schemas.microsoft.com/office/drawing/2014/main" xmlns="" id="{9AA596AA-62D3-3680-BAC3-23085DEF5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538" y="2238375"/>
            <a:ext cx="3476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</a:t>
            </a:r>
          </a:p>
        </p:txBody>
      </p:sp>
      <p:sp>
        <p:nvSpPr>
          <p:cNvPr id="67610" name="Rectangle 31">
            <a:extLst>
              <a:ext uri="{FF2B5EF4-FFF2-40B4-BE49-F238E27FC236}">
                <a16:creationId xmlns:a16="http://schemas.microsoft.com/office/drawing/2014/main" xmlns="" id="{8409780D-9972-ACAB-83FF-B34E959B5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038" y="2192338"/>
            <a:ext cx="7635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>
                <a:solidFill>
                  <a:srgbClr val="000000"/>
                </a:solidFill>
              </a:rPr>
              <a:t>Є</a:t>
            </a:r>
            <a:r>
              <a:rPr lang="en-CA" altLang="en-US" sz="2400" i="1" baseline="-25000">
                <a:solidFill>
                  <a:srgbClr val="000000"/>
                </a:solidFill>
              </a:rPr>
              <a:t>Q,P</a:t>
            </a:r>
            <a:endParaRPr lang="en-US" altLang="en-US" sz="2400" i="1" baseline="-25000">
              <a:solidFill>
                <a:srgbClr val="000000"/>
              </a:solidFill>
            </a:endParaRPr>
          </a:p>
        </p:txBody>
      </p:sp>
      <p:grpSp>
        <p:nvGrpSpPr>
          <p:cNvPr id="2" name="Group 32">
            <a:extLst>
              <a:ext uri="{FF2B5EF4-FFF2-40B4-BE49-F238E27FC236}">
                <a16:creationId xmlns:a16="http://schemas.microsoft.com/office/drawing/2014/main" xmlns="" id="{8510D8CF-40B7-2BE8-E1E4-FFBA16C7CED0}"/>
              </a:ext>
            </a:extLst>
          </p:cNvPr>
          <p:cNvGrpSpPr>
            <a:grpSpLocks/>
          </p:cNvGrpSpPr>
          <p:nvPr/>
        </p:nvGrpSpPr>
        <p:grpSpPr bwMode="auto">
          <a:xfrm>
            <a:off x="0" y="4038600"/>
            <a:ext cx="3048000" cy="2819400"/>
            <a:chOff x="0" y="2592"/>
            <a:chExt cx="1968" cy="1728"/>
          </a:xfrm>
        </p:grpSpPr>
        <p:sp>
          <p:nvSpPr>
            <p:cNvPr id="67654" name="AutoShape 33">
              <a:extLst>
                <a:ext uri="{FF2B5EF4-FFF2-40B4-BE49-F238E27FC236}">
                  <a16:creationId xmlns:a16="http://schemas.microsoft.com/office/drawing/2014/main" xmlns="" id="{2AD5AB97-9B17-1F7B-5393-D89B69F79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592"/>
              <a:ext cx="1968" cy="1728"/>
            </a:xfrm>
            <a:prstGeom prst="irregularSeal2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67655" name="Text Box 34">
              <a:extLst>
                <a:ext uri="{FF2B5EF4-FFF2-40B4-BE49-F238E27FC236}">
                  <a16:creationId xmlns:a16="http://schemas.microsoft.com/office/drawing/2014/main" xmlns="" id="{B38A1D1E-62C2-2C8E-0E3F-DAAD803C7E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811979">
              <a:off x="429" y="3168"/>
              <a:ext cx="1259" cy="617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2774"/>
                  </a:solidFill>
                  <a:latin typeface="Times New Roman" panose="02020603050405020304" pitchFamily="18" charset="0"/>
                </a:rPr>
                <a:t>Always use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2774"/>
                  </a:solidFill>
                  <a:latin typeface="Times New Roman" panose="02020603050405020304" pitchFamily="18" charset="0"/>
                </a:rPr>
                <a:t>the mid-point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2774"/>
                  </a:solidFill>
                  <a:latin typeface="Times New Roman" panose="02020603050405020304" pitchFamily="18" charset="0"/>
                </a:rPr>
                <a:t>formula</a:t>
              </a:r>
            </a:p>
          </p:txBody>
        </p:sp>
      </p:grpSp>
      <p:sp>
        <p:nvSpPr>
          <p:cNvPr id="60444" name="AutoShape 35">
            <a:extLst>
              <a:ext uri="{FF2B5EF4-FFF2-40B4-BE49-F238E27FC236}">
                <a16:creationId xmlns:a16="http://schemas.microsoft.com/office/drawing/2014/main" xmlns="" id="{4793BA79-F1DD-D0D3-1A53-3D64EB7A8FA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881313" y="3398838"/>
            <a:ext cx="52197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60445" name="Rectangle 37">
            <a:extLst>
              <a:ext uri="{FF2B5EF4-FFF2-40B4-BE49-F238E27FC236}">
                <a16:creationId xmlns:a16="http://schemas.microsoft.com/office/drawing/2014/main" xmlns="" id="{FE48849C-6233-CE5D-AB54-BBB9B0C5F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4021138"/>
            <a:ext cx="1968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en-US" altLang="en-US" sz="1800"/>
          </a:p>
        </p:txBody>
      </p:sp>
      <p:sp>
        <p:nvSpPr>
          <p:cNvPr id="60446" name="Rectangle 38">
            <a:extLst>
              <a:ext uri="{FF2B5EF4-FFF2-40B4-BE49-F238E27FC236}">
                <a16:creationId xmlns:a16="http://schemas.microsoft.com/office/drawing/2014/main" xmlns="" id="{96BC0BA1-4450-A1A9-2574-EEA91AF7F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4033838"/>
            <a:ext cx="1968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en-US" altLang="en-US" sz="1800"/>
          </a:p>
        </p:txBody>
      </p:sp>
      <p:sp>
        <p:nvSpPr>
          <p:cNvPr id="60447" name="Rectangle 39">
            <a:extLst>
              <a:ext uri="{FF2B5EF4-FFF2-40B4-BE49-F238E27FC236}">
                <a16:creationId xmlns:a16="http://schemas.microsoft.com/office/drawing/2014/main" xmlns="" id="{AA16E72E-FF40-22C2-6F37-62B719969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2263" y="3652838"/>
            <a:ext cx="5349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>
                <a:solidFill>
                  <a:srgbClr val="000000"/>
                </a:solidFill>
              </a:rPr>
              <a:t>Є</a:t>
            </a:r>
            <a:r>
              <a:rPr lang="en-CA" altLang="en-US" sz="2400" i="1" baseline="-25000">
                <a:solidFill>
                  <a:srgbClr val="000000"/>
                </a:solidFill>
              </a:rPr>
              <a:t>Q,P</a:t>
            </a:r>
            <a:endParaRPr lang="en-US" altLang="en-US" sz="2400" i="1" baseline="-25000">
              <a:solidFill>
                <a:srgbClr val="000000"/>
              </a:solidFill>
            </a:endParaRPr>
          </a:p>
        </p:txBody>
      </p:sp>
      <p:sp>
        <p:nvSpPr>
          <p:cNvPr id="60448" name="Rectangle 41">
            <a:extLst>
              <a:ext uri="{FF2B5EF4-FFF2-40B4-BE49-F238E27FC236}">
                <a16:creationId xmlns:a16="http://schemas.microsoft.com/office/drawing/2014/main" xmlns="" id="{056357AC-10D1-169B-1047-122ADF122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7413" y="3614738"/>
            <a:ext cx="1952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=</a:t>
            </a:r>
            <a:endParaRPr lang="en-US" altLang="en-US" sz="1800"/>
          </a:p>
        </p:txBody>
      </p:sp>
      <p:sp>
        <p:nvSpPr>
          <p:cNvPr id="60449" name="Rectangle 42">
            <a:extLst>
              <a:ext uri="{FF2B5EF4-FFF2-40B4-BE49-F238E27FC236}">
                <a16:creationId xmlns:a16="http://schemas.microsoft.com/office/drawing/2014/main" xmlns="" id="{EEAB9127-4BED-49AC-A347-01D00FF5E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213" y="3411538"/>
            <a:ext cx="17240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Change in </a:t>
            </a:r>
            <a:endParaRPr lang="en-US" altLang="en-US" sz="1800"/>
          </a:p>
        </p:txBody>
      </p:sp>
      <p:sp>
        <p:nvSpPr>
          <p:cNvPr id="60450" name="Rectangle 43">
            <a:extLst>
              <a:ext uri="{FF2B5EF4-FFF2-40B4-BE49-F238E27FC236}">
                <a16:creationId xmlns:a16="http://schemas.microsoft.com/office/drawing/2014/main" xmlns="" id="{E3ED4848-8676-FAEC-FE9C-14F51F0BD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9413" y="3424238"/>
            <a:ext cx="2762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Q</a:t>
            </a:r>
            <a:endParaRPr lang="en-US" altLang="en-US" sz="1800"/>
          </a:p>
        </p:txBody>
      </p:sp>
      <p:sp>
        <p:nvSpPr>
          <p:cNvPr id="60451" name="Rectangle 44">
            <a:extLst>
              <a:ext uri="{FF2B5EF4-FFF2-40B4-BE49-F238E27FC236}">
                <a16:creationId xmlns:a16="http://schemas.microsoft.com/office/drawing/2014/main" xmlns="" id="{34D7536C-D282-D282-78BA-94E401C89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3906838"/>
            <a:ext cx="1190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(</a:t>
            </a:r>
            <a:endParaRPr lang="en-US" altLang="en-US" sz="1800"/>
          </a:p>
        </p:txBody>
      </p:sp>
      <p:sp>
        <p:nvSpPr>
          <p:cNvPr id="60452" name="Rectangle 45">
            <a:extLst>
              <a:ext uri="{FF2B5EF4-FFF2-40B4-BE49-F238E27FC236}">
                <a16:creationId xmlns:a16="http://schemas.microsoft.com/office/drawing/2014/main" xmlns="" id="{B57F34D8-87E6-1312-7C55-C46AACA52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3919538"/>
            <a:ext cx="2762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Q</a:t>
            </a:r>
            <a:endParaRPr lang="en-US" altLang="en-US" sz="1800"/>
          </a:p>
        </p:txBody>
      </p:sp>
      <p:sp>
        <p:nvSpPr>
          <p:cNvPr id="60453" name="Rectangle 46">
            <a:extLst>
              <a:ext uri="{FF2B5EF4-FFF2-40B4-BE49-F238E27FC236}">
                <a16:creationId xmlns:a16="http://schemas.microsoft.com/office/drawing/2014/main" xmlns="" id="{F0F1521E-210F-C898-6DE0-4E7E96EDB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0213" y="4084638"/>
            <a:ext cx="141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Geneva"/>
              </a:rPr>
              <a:t>1</a:t>
            </a:r>
            <a:endParaRPr lang="en-US" altLang="en-US" sz="1800"/>
          </a:p>
        </p:txBody>
      </p:sp>
      <p:sp>
        <p:nvSpPr>
          <p:cNvPr id="60454" name="Rectangle 47">
            <a:extLst>
              <a:ext uri="{FF2B5EF4-FFF2-40B4-BE49-F238E27FC236}">
                <a16:creationId xmlns:a16="http://schemas.microsoft.com/office/drawing/2014/main" xmlns="" id="{2AB14C1C-C3AE-D1D6-BD60-BAC85246E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113" y="3881438"/>
            <a:ext cx="1952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+</a:t>
            </a:r>
            <a:endParaRPr lang="en-US" altLang="en-US" sz="1800"/>
          </a:p>
        </p:txBody>
      </p:sp>
      <p:sp>
        <p:nvSpPr>
          <p:cNvPr id="60455" name="Rectangle 48">
            <a:extLst>
              <a:ext uri="{FF2B5EF4-FFF2-40B4-BE49-F238E27FC236}">
                <a16:creationId xmlns:a16="http://schemas.microsoft.com/office/drawing/2014/main" xmlns="" id="{86A46B76-1576-E5B6-12F7-5FF2FC005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113" y="3919538"/>
            <a:ext cx="2762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Q</a:t>
            </a:r>
            <a:endParaRPr lang="en-US" altLang="en-US" sz="1800"/>
          </a:p>
        </p:txBody>
      </p:sp>
      <p:sp>
        <p:nvSpPr>
          <p:cNvPr id="60456" name="Rectangle 49">
            <a:extLst>
              <a:ext uri="{FF2B5EF4-FFF2-40B4-BE49-F238E27FC236}">
                <a16:creationId xmlns:a16="http://schemas.microsoft.com/office/drawing/2014/main" xmlns="" id="{B2594B3B-6354-C454-013D-7F260492E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6813" y="4084638"/>
            <a:ext cx="141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Geneva"/>
              </a:rPr>
              <a:t>2</a:t>
            </a:r>
            <a:endParaRPr lang="en-US" altLang="en-US" sz="1800"/>
          </a:p>
        </p:txBody>
      </p:sp>
      <p:sp>
        <p:nvSpPr>
          <p:cNvPr id="60457" name="Rectangle 50">
            <a:extLst>
              <a:ext uri="{FF2B5EF4-FFF2-40B4-BE49-F238E27FC236}">
                <a16:creationId xmlns:a16="http://schemas.microsoft.com/office/drawing/2014/main" xmlns="" id="{24361E0D-82C4-774C-2090-7A8DA804C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3906838"/>
            <a:ext cx="4159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)/2</a:t>
            </a:r>
            <a:endParaRPr lang="en-US" altLang="en-US" sz="1800"/>
          </a:p>
        </p:txBody>
      </p:sp>
      <p:sp>
        <p:nvSpPr>
          <p:cNvPr id="60458" name="Line 51">
            <a:extLst>
              <a:ext uri="{FF2B5EF4-FFF2-40B4-BE49-F238E27FC236}">
                <a16:creationId xmlns:a16="http://schemas.microsoft.com/office/drawing/2014/main" xmlns="" id="{7B97EC9C-20E5-0520-9D20-A0B2977ACF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26113" y="3870325"/>
            <a:ext cx="27781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60459" name="Rectangle 52">
            <a:extLst>
              <a:ext uri="{FF2B5EF4-FFF2-40B4-BE49-F238E27FC236}">
                <a16:creationId xmlns:a16="http://schemas.microsoft.com/office/drawing/2014/main" xmlns="" id="{E0B864AC-0139-80B4-A611-F6ECAF6B6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4413" y="3411538"/>
            <a:ext cx="17240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Change in </a:t>
            </a:r>
            <a:endParaRPr lang="en-US" altLang="en-US" sz="1800"/>
          </a:p>
        </p:txBody>
      </p:sp>
      <p:sp>
        <p:nvSpPr>
          <p:cNvPr id="60460" name="Rectangle 53">
            <a:extLst>
              <a:ext uri="{FF2B5EF4-FFF2-40B4-BE49-F238E27FC236}">
                <a16:creationId xmlns:a16="http://schemas.microsoft.com/office/drawing/2014/main" xmlns="" id="{F51B7826-E4E2-FE3D-EF5D-D4BAFF309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8913" y="3424238"/>
            <a:ext cx="2365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P</a:t>
            </a:r>
            <a:endParaRPr lang="en-US" altLang="en-US" sz="1800"/>
          </a:p>
        </p:txBody>
      </p:sp>
      <p:sp>
        <p:nvSpPr>
          <p:cNvPr id="60461" name="Rectangle 54">
            <a:extLst>
              <a:ext uri="{FF2B5EF4-FFF2-40B4-BE49-F238E27FC236}">
                <a16:creationId xmlns:a16="http://schemas.microsoft.com/office/drawing/2014/main" xmlns="" id="{05D4C503-103D-B77D-A232-BBED58317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913" y="3906838"/>
            <a:ext cx="1190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(</a:t>
            </a:r>
            <a:endParaRPr lang="en-US" altLang="en-US" sz="1800"/>
          </a:p>
        </p:txBody>
      </p:sp>
      <p:sp>
        <p:nvSpPr>
          <p:cNvPr id="60462" name="Rectangle 55">
            <a:extLst>
              <a:ext uri="{FF2B5EF4-FFF2-40B4-BE49-F238E27FC236}">
                <a16:creationId xmlns:a16="http://schemas.microsoft.com/office/drawing/2014/main" xmlns="" id="{92610206-47C5-0775-A619-A6BC27DD2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9213" y="3919538"/>
            <a:ext cx="2365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P</a:t>
            </a:r>
            <a:endParaRPr lang="en-US" altLang="en-US" sz="1800"/>
          </a:p>
        </p:txBody>
      </p:sp>
      <p:sp>
        <p:nvSpPr>
          <p:cNvPr id="60463" name="Rectangle 56">
            <a:extLst>
              <a:ext uri="{FF2B5EF4-FFF2-40B4-BE49-F238E27FC236}">
                <a16:creationId xmlns:a16="http://schemas.microsoft.com/office/drawing/2014/main" xmlns="" id="{F37EB1E3-89E7-2C4A-E15B-A7344D1C5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9713" y="4084638"/>
            <a:ext cx="141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Geneva"/>
              </a:rPr>
              <a:t>1</a:t>
            </a:r>
            <a:endParaRPr lang="en-US" altLang="en-US" sz="1800"/>
          </a:p>
        </p:txBody>
      </p:sp>
      <p:sp>
        <p:nvSpPr>
          <p:cNvPr id="60464" name="Rectangle 57">
            <a:extLst>
              <a:ext uri="{FF2B5EF4-FFF2-40B4-BE49-F238E27FC236}">
                <a16:creationId xmlns:a16="http://schemas.microsoft.com/office/drawing/2014/main" xmlns="" id="{AED79036-462E-8690-6126-ADCAD6CFC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5613" y="3881438"/>
            <a:ext cx="1952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+</a:t>
            </a:r>
            <a:endParaRPr lang="en-US" altLang="en-US" sz="1800"/>
          </a:p>
        </p:txBody>
      </p:sp>
      <p:sp>
        <p:nvSpPr>
          <p:cNvPr id="60465" name="Rectangle 58">
            <a:extLst>
              <a:ext uri="{FF2B5EF4-FFF2-40B4-BE49-F238E27FC236}">
                <a16:creationId xmlns:a16="http://schemas.microsoft.com/office/drawing/2014/main" xmlns="" id="{9C570008-D5C9-8276-AC29-AC02CE7E0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2313" y="3919538"/>
            <a:ext cx="2365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P</a:t>
            </a:r>
            <a:endParaRPr lang="en-US" altLang="en-US" sz="1800"/>
          </a:p>
        </p:txBody>
      </p:sp>
      <p:sp>
        <p:nvSpPr>
          <p:cNvPr id="60466" name="Rectangle 59">
            <a:extLst>
              <a:ext uri="{FF2B5EF4-FFF2-40B4-BE49-F238E27FC236}">
                <a16:creationId xmlns:a16="http://schemas.microsoft.com/office/drawing/2014/main" xmlns="" id="{0F8671A6-D4F7-9F53-AA3A-7D3D92900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8213" y="4084638"/>
            <a:ext cx="141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Geneva"/>
              </a:rPr>
              <a:t>2</a:t>
            </a:r>
            <a:endParaRPr lang="en-US" altLang="en-US" sz="1800"/>
          </a:p>
        </p:txBody>
      </p:sp>
      <p:sp>
        <p:nvSpPr>
          <p:cNvPr id="60467" name="Rectangle 60">
            <a:extLst>
              <a:ext uri="{FF2B5EF4-FFF2-40B4-BE49-F238E27FC236}">
                <a16:creationId xmlns:a16="http://schemas.microsoft.com/office/drawing/2014/main" xmlns="" id="{3765576B-2A2B-8BEB-89A4-7E889407E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013" y="3906838"/>
            <a:ext cx="4159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)/2</a:t>
            </a:r>
            <a:endParaRPr lang="en-US" altLang="en-US" sz="1800"/>
          </a:p>
        </p:txBody>
      </p:sp>
      <p:sp>
        <p:nvSpPr>
          <p:cNvPr id="60468" name="Line 61">
            <a:extLst>
              <a:ext uri="{FF2B5EF4-FFF2-40B4-BE49-F238E27FC236}">
                <a16:creationId xmlns:a16="http://schemas.microsoft.com/office/drawing/2014/main" xmlns="" id="{B70D6D0A-6031-9330-62DC-94B1D089A02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8725" y="3868738"/>
            <a:ext cx="196850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60469" name="Line 62">
            <a:extLst>
              <a:ext uri="{FF2B5EF4-FFF2-40B4-BE49-F238E27FC236}">
                <a16:creationId xmlns:a16="http://schemas.microsoft.com/office/drawing/2014/main" xmlns="" id="{3884B474-199E-683A-546D-E0C73CF253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64213" y="3411538"/>
            <a:ext cx="279400" cy="901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60470" name="AutoShape 63">
            <a:extLst>
              <a:ext uri="{FF2B5EF4-FFF2-40B4-BE49-F238E27FC236}">
                <a16:creationId xmlns:a16="http://schemas.microsoft.com/office/drawing/2014/main" xmlns="" id="{4B838CB2-1C79-A2C1-AF80-02E4E83A7CAA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797425" y="4957763"/>
            <a:ext cx="328930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60471" name="Rectangle 65">
            <a:extLst>
              <a:ext uri="{FF2B5EF4-FFF2-40B4-BE49-F238E27FC236}">
                <a16:creationId xmlns:a16="http://schemas.microsoft.com/office/drawing/2014/main" xmlns="" id="{F78DF45A-8E5F-6788-D3C9-B4FD812D8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7425" y="5567363"/>
            <a:ext cx="1968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en-US" altLang="en-US" sz="1800"/>
          </a:p>
        </p:txBody>
      </p:sp>
      <p:sp>
        <p:nvSpPr>
          <p:cNvPr id="60472" name="Rectangle 66">
            <a:extLst>
              <a:ext uri="{FF2B5EF4-FFF2-40B4-BE49-F238E27FC236}">
                <a16:creationId xmlns:a16="http://schemas.microsoft.com/office/drawing/2014/main" xmlns="" id="{B6914CBE-1532-882D-07AC-7B84962BE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7425" y="5580063"/>
            <a:ext cx="1968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en-US" altLang="en-US" sz="1800"/>
          </a:p>
        </p:txBody>
      </p:sp>
      <p:sp>
        <p:nvSpPr>
          <p:cNvPr id="60473" name="Rectangle 67">
            <a:extLst>
              <a:ext uri="{FF2B5EF4-FFF2-40B4-BE49-F238E27FC236}">
                <a16:creationId xmlns:a16="http://schemas.microsoft.com/office/drawing/2014/main" xmlns="" id="{AFFDCF2D-2339-8797-61C9-BB4F81191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8375" y="5243513"/>
            <a:ext cx="5349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>
                <a:solidFill>
                  <a:srgbClr val="000000"/>
                </a:solidFill>
              </a:rPr>
              <a:t>Є</a:t>
            </a:r>
            <a:r>
              <a:rPr lang="en-CA" altLang="en-US" sz="2400" i="1" baseline="-25000">
                <a:solidFill>
                  <a:srgbClr val="000000"/>
                </a:solidFill>
              </a:rPr>
              <a:t>Q,P</a:t>
            </a:r>
            <a:endParaRPr lang="en-US" altLang="en-US" sz="2400" i="1" baseline="-25000">
              <a:solidFill>
                <a:srgbClr val="000000"/>
              </a:solidFill>
            </a:endParaRPr>
          </a:p>
        </p:txBody>
      </p:sp>
      <p:sp>
        <p:nvSpPr>
          <p:cNvPr id="60474" name="Rectangle 69">
            <a:extLst>
              <a:ext uri="{FF2B5EF4-FFF2-40B4-BE49-F238E27FC236}">
                <a16:creationId xmlns:a16="http://schemas.microsoft.com/office/drawing/2014/main" xmlns="" id="{C8660263-FB3F-008E-478D-3298FB14F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525" y="5173663"/>
            <a:ext cx="19526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=</a:t>
            </a:r>
            <a:endParaRPr lang="en-US" altLang="en-US" sz="1800"/>
          </a:p>
        </p:txBody>
      </p:sp>
      <p:sp>
        <p:nvSpPr>
          <p:cNvPr id="60475" name="Rectangle 70">
            <a:extLst>
              <a:ext uri="{FF2B5EF4-FFF2-40B4-BE49-F238E27FC236}">
                <a16:creationId xmlns:a16="http://schemas.microsoft.com/office/drawing/2014/main" xmlns="" id="{0F9BB5EC-3632-14A6-1BB9-7EE8813E1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7725" y="4945063"/>
            <a:ext cx="21748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endParaRPr lang="en-US" altLang="en-US" sz="1800"/>
          </a:p>
        </p:txBody>
      </p:sp>
      <p:sp>
        <p:nvSpPr>
          <p:cNvPr id="60476" name="Rectangle 71">
            <a:extLst>
              <a:ext uri="{FF2B5EF4-FFF2-40B4-BE49-F238E27FC236}">
                <a16:creationId xmlns:a16="http://schemas.microsoft.com/office/drawing/2014/main" xmlns="" id="{A3428077-D60A-4C3B-740C-24C83DF81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3625" y="4983163"/>
            <a:ext cx="2762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Q</a:t>
            </a:r>
            <a:endParaRPr lang="en-US" altLang="en-US" sz="1800"/>
          </a:p>
        </p:txBody>
      </p:sp>
      <p:sp>
        <p:nvSpPr>
          <p:cNvPr id="60477" name="Rectangle 72">
            <a:extLst>
              <a:ext uri="{FF2B5EF4-FFF2-40B4-BE49-F238E27FC236}">
                <a16:creationId xmlns:a16="http://schemas.microsoft.com/office/drawing/2014/main" xmlns="" id="{AAAD0406-265C-6A5D-0966-9EE5E5AD5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8325" y="5465763"/>
            <a:ext cx="7112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Avg.</a:t>
            </a:r>
            <a:endParaRPr lang="en-US" altLang="en-US" sz="1800"/>
          </a:p>
        </p:txBody>
      </p:sp>
      <p:sp>
        <p:nvSpPr>
          <p:cNvPr id="60478" name="Rectangle 73">
            <a:extLst>
              <a:ext uri="{FF2B5EF4-FFF2-40B4-BE49-F238E27FC236}">
                <a16:creationId xmlns:a16="http://schemas.microsoft.com/office/drawing/2014/main" xmlns="" id="{7DCF3B64-607C-E530-11AC-A857153A3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7625" y="5478463"/>
            <a:ext cx="2762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Q</a:t>
            </a:r>
            <a:endParaRPr lang="en-US" altLang="en-US" sz="1800"/>
          </a:p>
        </p:txBody>
      </p:sp>
      <p:sp>
        <p:nvSpPr>
          <p:cNvPr id="60479" name="Line 74">
            <a:extLst>
              <a:ext uri="{FF2B5EF4-FFF2-40B4-BE49-F238E27FC236}">
                <a16:creationId xmlns:a16="http://schemas.microsoft.com/office/drawing/2014/main" xmlns="" id="{E52B0395-B3F6-9358-2FD5-02E680C9D3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8325" y="5427663"/>
            <a:ext cx="101600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60480" name="Rectangle 75">
            <a:extLst>
              <a:ext uri="{FF2B5EF4-FFF2-40B4-BE49-F238E27FC236}">
                <a16:creationId xmlns:a16="http://schemas.microsoft.com/office/drawing/2014/main" xmlns="" id="{9F013CAF-A67D-954B-2A7E-63D358EFF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2025" y="4945063"/>
            <a:ext cx="21748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endParaRPr lang="en-US" altLang="en-US" sz="1800"/>
          </a:p>
        </p:txBody>
      </p:sp>
      <p:sp>
        <p:nvSpPr>
          <p:cNvPr id="60481" name="Rectangle 76">
            <a:extLst>
              <a:ext uri="{FF2B5EF4-FFF2-40B4-BE49-F238E27FC236}">
                <a16:creationId xmlns:a16="http://schemas.microsoft.com/office/drawing/2014/main" xmlns="" id="{1CECD989-A20C-47C3-AFC7-B9A4C743B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7925" y="4983163"/>
            <a:ext cx="23653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P</a:t>
            </a:r>
            <a:endParaRPr lang="en-US" altLang="en-US" sz="1800"/>
          </a:p>
        </p:txBody>
      </p:sp>
      <p:sp>
        <p:nvSpPr>
          <p:cNvPr id="60482" name="Rectangle 77">
            <a:extLst>
              <a:ext uri="{FF2B5EF4-FFF2-40B4-BE49-F238E27FC236}">
                <a16:creationId xmlns:a16="http://schemas.microsoft.com/office/drawing/2014/main" xmlns="" id="{CF00A984-5D26-B366-8B46-E9FF05426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5465763"/>
            <a:ext cx="7112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Avg.</a:t>
            </a:r>
            <a:endParaRPr lang="en-US" altLang="en-US" sz="1800"/>
          </a:p>
        </p:txBody>
      </p:sp>
      <p:sp>
        <p:nvSpPr>
          <p:cNvPr id="60483" name="Rectangle 78">
            <a:extLst>
              <a:ext uri="{FF2B5EF4-FFF2-40B4-BE49-F238E27FC236}">
                <a16:creationId xmlns:a16="http://schemas.microsoft.com/office/drawing/2014/main" xmlns="" id="{2611B080-1D53-BE28-856A-D22FEB1EC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4625" y="5478463"/>
            <a:ext cx="23653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P</a:t>
            </a:r>
            <a:endParaRPr lang="en-US" altLang="en-US" sz="1800"/>
          </a:p>
        </p:txBody>
      </p:sp>
      <p:sp>
        <p:nvSpPr>
          <p:cNvPr id="60484" name="Line 79">
            <a:extLst>
              <a:ext uri="{FF2B5EF4-FFF2-40B4-BE49-F238E27FC236}">
                <a16:creationId xmlns:a16="http://schemas.microsoft.com/office/drawing/2014/main" xmlns="" id="{D397439A-EB64-3617-AA0C-A0DBDC3AC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2625" y="5427663"/>
            <a:ext cx="101600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60485" name="Line 80">
            <a:extLst>
              <a:ext uri="{FF2B5EF4-FFF2-40B4-BE49-F238E27FC236}">
                <a16:creationId xmlns:a16="http://schemas.microsoft.com/office/drawing/2014/main" xmlns="" id="{3AC5A8DC-CF2E-E328-FE97-AE870B188D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5125" y="4970463"/>
            <a:ext cx="279400" cy="889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0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0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0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0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0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0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0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0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0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0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0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0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0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0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0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0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0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0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0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0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0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0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0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0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0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0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0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0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0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0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0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0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0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0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0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0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0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0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60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60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0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0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0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60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0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60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60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60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60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60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60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60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60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60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60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6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6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6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6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6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6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6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6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6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6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2" grpId="0" animBg="1"/>
      <p:bldP spid="60423" grpId="0"/>
      <p:bldP spid="60424" grpId="0" animBg="1"/>
      <p:bldP spid="60425" grpId="0"/>
      <p:bldP spid="60445" grpId="0"/>
      <p:bldP spid="60446" grpId="0"/>
      <p:bldP spid="60447" grpId="0"/>
      <p:bldP spid="60448" grpId="0"/>
      <p:bldP spid="60449" grpId="0"/>
      <p:bldP spid="60450" grpId="0"/>
      <p:bldP spid="60451" grpId="0"/>
      <p:bldP spid="60452" grpId="0"/>
      <p:bldP spid="60453" grpId="0"/>
      <p:bldP spid="60454" grpId="0"/>
      <p:bldP spid="60455" grpId="0"/>
      <p:bldP spid="60456" grpId="0"/>
      <p:bldP spid="60457" grpId="0"/>
      <p:bldP spid="60459" grpId="0"/>
      <p:bldP spid="60460" grpId="0"/>
      <p:bldP spid="60461" grpId="0"/>
      <p:bldP spid="60462" grpId="0"/>
      <p:bldP spid="60463" grpId="0"/>
      <p:bldP spid="60464" grpId="0"/>
      <p:bldP spid="60465" grpId="0"/>
      <p:bldP spid="60466" grpId="0"/>
      <p:bldP spid="60467" grpId="0"/>
      <p:bldP spid="60471" grpId="0"/>
      <p:bldP spid="60472" grpId="0"/>
      <p:bldP spid="60473" grpId="0"/>
      <p:bldP spid="60474" grpId="0"/>
      <p:bldP spid="60475" grpId="0"/>
      <p:bldP spid="60476" grpId="0"/>
      <p:bldP spid="60477" grpId="0"/>
      <p:bldP spid="60478" grpId="0"/>
      <p:bldP spid="60480" grpId="0"/>
      <p:bldP spid="60481" grpId="0"/>
      <p:bldP spid="60482" grpId="0"/>
      <p:bldP spid="60483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476391E1-306B-7108-B740-05B228E88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DFDE2093-A11F-4169-B06B-D18EC002DCDB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54</a:t>
            </a:fld>
            <a:endParaRPr lang="en-US" altLang="en-US" sz="1000"/>
          </a:p>
        </p:txBody>
      </p:sp>
      <p:sp>
        <p:nvSpPr>
          <p:cNvPr id="551938" name="Rectangle 2">
            <a:extLst>
              <a:ext uri="{FF2B5EF4-FFF2-40B4-BE49-F238E27FC236}">
                <a16:creationId xmlns:a16="http://schemas.microsoft.com/office/drawing/2014/main" xmlns="" id="{5CF953CC-DBC2-4195-D425-C34DE18D7B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" y="-304800"/>
            <a:ext cx="8458200" cy="1543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Elasticity: </a:t>
            </a:r>
            <a:r>
              <a:rPr lang="en-US" dirty="0" smtClean="0">
                <a:solidFill>
                  <a:schemeClr val="tx1"/>
                </a:solidFill>
              </a:rPr>
              <a:t>Pizza </a:t>
            </a:r>
            <a:r>
              <a:rPr lang="en-US" dirty="0" smtClean="0">
                <a:solidFill>
                  <a:schemeClr val="tx1"/>
                </a:solidFill>
              </a:rPr>
              <a:t>Example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1939" name="Rectangle 3">
            <a:extLst>
              <a:ext uri="{FF2B5EF4-FFF2-40B4-BE49-F238E27FC236}">
                <a16:creationId xmlns:a16="http://schemas.microsoft.com/office/drawing/2014/main" xmlns="" id="{FF7A478F-FEE6-F203-C6BA-11878036C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6868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Perfectly Competitive Pizza Corporation decreases the price of its pizza from $20.50 to $19.50</a:t>
            </a:r>
          </a:p>
          <a:p>
            <a:pPr lvl="1" eaLnBrk="1" hangingPunct="1">
              <a:defRPr/>
            </a:pPr>
            <a:r>
              <a:rPr lang="en-US" sz="2800" dirty="0" smtClean="0"/>
              <a:t>As a result, pizza sales increase from 9 an hour to 11 an hour</a:t>
            </a:r>
          </a:p>
          <a:p>
            <a:pPr eaLnBrk="1" hangingPunct="1">
              <a:defRPr/>
            </a:pPr>
            <a:r>
              <a:rPr lang="en-US" dirty="0" smtClean="0"/>
              <a:t>Calculate elasticity of demand.</a:t>
            </a:r>
          </a:p>
          <a:p>
            <a:pPr eaLnBrk="1" hangingPunct="1">
              <a:defRPr/>
            </a:pPr>
            <a:r>
              <a:rPr lang="en-US" dirty="0" smtClean="0"/>
              <a:t>How does this elasticity affect revenue?</a:t>
            </a:r>
            <a:r>
              <a:rPr lang="en-US" dirty="0" smtClean="0"/>
              <a:t>        </a:t>
            </a:r>
            <a:endParaRPr lang="en-US" dirty="0"/>
          </a:p>
        </p:txBody>
      </p:sp>
    </p:spTree>
  </p:cSld>
  <p:clrMapOvr>
    <a:masterClrMapping/>
  </p:clrMapOvr>
  <p:transition spd="med">
    <p:random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Number Placeholder 4">
            <a:extLst>
              <a:ext uri="{FF2B5EF4-FFF2-40B4-BE49-F238E27FC236}">
                <a16:creationId xmlns:a16="http://schemas.microsoft.com/office/drawing/2014/main" xmlns="" id="{73E09AD4-9D8A-77C2-95A0-DA170EA4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2DD8577E-6800-4EC1-8625-24CDDBC2EA08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55</a:t>
            </a:fld>
            <a:endParaRPr lang="en-US" altLang="en-US" sz="1000"/>
          </a:p>
        </p:txBody>
      </p:sp>
      <p:sp>
        <p:nvSpPr>
          <p:cNvPr id="69635" name="Line 2">
            <a:extLst>
              <a:ext uri="{FF2B5EF4-FFF2-40B4-BE49-F238E27FC236}">
                <a16:creationId xmlns:a16="http://schemas.microsoft.com/office/drawing/2014/main" xmlns="" id="{D806843E-B3AF-D9F9-CB59-54C125CD504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394075"/>
            <a:ext cx="0" cy="2184400"/>
          </a:xfrm>
          <a:prstGeom prst="line">
            <a:avLst/>
          </a:prstGeom>
          <a:noFill/>
          <a:ln w="25400">
            <a:solidFill>
              <a:srgbClr val="DDDDD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xmlns="" id="{AC421A94-B99D-831B-0FD0-4FCDE5BB86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-228600"/>
            <a:ext cx="8991600" cy="14192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>
                <a:solidFill>
                  <a:schemeClr val="tx1"/>
                </a:solidFill>
              </a:rPr>
              <a:t>Calculating the Elasticity of Demand</a:t>
            </a:r>
          </a:p>
        </p:txBody>
      </p:sp>
      <p:sp>
        <p:nvSpPr>
          <p:cNvPr id="69637" name="Line 4">
            <a:extLst>
              <a:ext uri="{FF2B5EF4-FFF2-40B4-BE49-F238E27FC236}">
                <a16:creationId xmlns:a16="http://schemas.microsoft.com/office/drawing/2014/main" xmlns="" id="{00EFC3E1-28F4-8D3D-63A2-B78AF8C53E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348038"/>
            <a:ext cx="2705100" cy="4762"/>
          </a:xfrm>
          <a:prstGeom prst="line">
            <a:avLst/>
          </a:prstGeom>
          <a:noFill/>
          <a:ln w="25400">
            <a:solidFill>
              <a:srgbClr val="DDDDD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9638" name="Line 5">
            <a:extLst>
              <a:ext uri="{FF2B5EF4-FFF2-40B4-BE49-F238E27FC236}">
                <a16:creationId xmlns:a16="http://schemas.microsoft.com/office/drawing/2014/main" xmlns="" id="{917D1314-435E-1133-E6DA-EC529FCD3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4958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9639" name="Line 6">
            <a:extLst>
              <a:ext uri="{FF2B5EF4-FFF2-40B4-BE49-F238E27FC236}">
                <a16:creationId xmlns:a16="http://schemas.microsoft.com/office/drawing/2014/main" xmlns="" id="{6DEE1298-BA6B-EAC5-19EA-03682A1B2C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4419600"/>
            <a:ext cx="3810000" cy="0"/>
          </a:xfrm>
          <a:prstGeom prst="line">
            <a:avLst/>
          </a:prstGeom>
          <a:noFill/>
          <a:ln w="25400">
            <a:solidFill>
              <a:srgbClr val="DDDDD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9640" name="Line 7">
            <a:extLst>
              <a:ext uri="{FF2B5EF4-FFF2-40B4-BE49-F238E27FC236}">
                <a16:creationId xmlns:a16="http://schemas.microsoft.com/office/drawing/2014/main" xmlns="" id="{39C256BC-18BB-806B-0709-ECFD37DC42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1900238"/>
            <a:ext cx="1416050" cy="0"/>
          </a:xfrm>
          <a:prstGeom prst="line">
            <a:avLst/>
          </a:prstGeom>
          <a:noFill/>
          <a:ln w="25400">
            <a:solidFill>
              <a:srgbClr val="DDDDD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9641" name="Line 8">
            <a:extLst>
              <a:ext uri="{FF2B5EF4-FFF2-40B4-BE49-F238E27FC236}">
                <a16:creationId xmlns:a16="http://schemas.microsoft.com/office/drawing/2014/main" xmlns="" id="{61E25FC4-6A3A-49ED-DBDD-CBFA412E4B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0138" y="1577975"/>
            <a:ext cx="3167062" cy="3471863"/>
          </a:xfrm>
          <a:prstGeom prst="line">
            <a:avLst/>
          </a:prstGeom>
          <a:noFill/>
          <a:ln w="50800">
            <a:solidFill>
              <a:srgbClr val="CCE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9642" name="Line 9">
            <a:extLst>
              <a:ext uri="{FF2B5EF4-FFF2-40B4-BE49-F238E27FC236}">
                <a16:creationId xmlns:a16="http://schemas.microsoft.com/office/drawing/2014/main" xmlns="" id="{304B50E7-AAA1-5DC1-4A24-5E209EFB9E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252538"/>
            <a:ext cx="0" cy="3708400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9643" name="Line 10">
            <a:extLst>
              <a:ext uri="{FF2B5EF4-FFF2-40B4-BE49-F238E27FC236}">
                <a16:creationId xmlns:a16="http://schemas.microsoft.com/office/drawing/2014/main" xmlns="" id="{AB4BD53A-BA42-E622-B9DF-335BEA9CB0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591175"/>
            <a:ext cx="3860800" cy="0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9644" name="Rectangle 11">
            <a:extLst>
              <a:ext uri="{FF2B5EF4-FFF2-40B4-BE49-F238E27FC236}">
                <a16:creationId xmlns:a16="http://schemas.microsoft.com/office/drawing/2014/main" xmlns="" id="{FA0593DB-45E1-FE7F-BB63-D98D5116F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8688" y="5553075"/>
            <a:ext cx="32893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FFCC"/>
                </a:solidFill>
                <a:latin typeface="Arial" panose="020B0604020202020204" pitchFamily="34" charset="0"/>
              </a:rPr>
              <a:t>    9 </a:t>
            </a:r>
            <a:r>
              <a:rPr lang="en-US" altLang="en-US" sz="2400">
                <a:solidFill>
                  <a:srgbClr val="FFBFFF"/>
                </a:solidFill>
                <a:latin typeface="Arial" panose="020B0604020202020204" pitchFamily="34" charset="0"/>
              </a:rPr>
              <a:t>	        10  </a:t>
            </a:r>
            <a:r>
              <a:rPr lang="en-US" altLang="en-US" sz="2400">
                <a:latin typeface="Arial" panose="020B0604020202020204" pitchFamily="34" charset="0"/>
              </a:rPr>
              <a:t>        </a:t>
            </a:r>
            <a:r>
              <a:rPr lang="en-US" altLang="en-US" sz="2400">
                <a:solidFill>
                  <a:srgbClr val="FFFFCC"/>
                </a:solidFill>
                <a:latin typeface="Arial" panose="020B0604020202020204" pitchFamily="34" charset="0"/>
              </a:rPr>
              <a:t>11</a:t>
            </a:r>
          </a:p>
        </p:txBody>
      </p:sp>
      <p:sp>
        <p:nvSpPr>
          <p:cNvPr id="69645" name="Rectangle 12">
            <a:extLst>
              <a:ext uri="{FF2B5EF4-FFF2-40B4-BE49-F238E27FC236}">
                <a16:creationId xmlns:a16="http://schemas.microsoft.com/office/drawing/2014/main" xmlns="" id="{1964F7CE-301F-6E9D-C2AE-86055AFAA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267200"/>
            <a:ext cx="94456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FFA3"/>
                </a:solidFill>
                <a:latin typeface="Arial" panose="020B0604020202020204" pitchFamily="34" charset="0"/>
              </a:rPr>
              <a:t>19.50</a:t>
            </a:r>
          </a:p>
        </p:txBody>
      </p:sp>
      <p:sp>
        <p:nvSpPr>
          <p:cNvPr id="69646" name="Rectangle 13">
            <a:extLst>
              <a:ext uri="{FF2B5EF4-FFF2-40B4-BE49-F238E27FC236}">
                <a16:creationId xmlns:a16="http://schemas.microsoft.com/office/drawing/2014/main" xmlns="" id="{6E9A8CAF-D599-47A7-A467-82E0A5FE0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676400"/>
            <a:ext cx="94456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FFA3"/>
                </a:solidFill>
                <a:latin typeface="Arial" panose="020B0604020202020204" pitchFamily="34" charset="0"/>
              </a:rPr>
              <a:t>20.50</a:t>
            </a:r>
          </a:p>
        </p:txBody>
      </p:sp>
      <p:sp>
        <p:nvSpPr>
          <p:cNvPr id="69647" name="Oval 14">
            <a:extLst>
              <a:ext uri="{FF2B5EF4-FFF2-40B4-BE49-F238E27FC236}">
                <a16:creationId xmlns:a16="http://schemas.microsoft.com/office/drawing/2014/main" xmlns="" id="{4E915AB9-25B8-165B-DA13-2AEF4A518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343400"/>
            <a:ext cx="149225" cy="14922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69648" name="Rectangle 15">
            <a:extLst>
              <a:ext uri="{FF2B5EF4-FFF2-40B4-BE49-F238E27FC236}">
                <a16:creationId xmlns:a16="http://schemas.microsoft.com/office/drawing/2014/main" xmlns="" id="{50688BEE-B49C-9E4D-A777-A2198F021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7850" y="4865688"/>
            <a:ext cx="4016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C2F0E0"/>
                </a:solidFill>
                <a:latin typeface="Arial" panose="020B0604020202020204" pitchFamily="34" charset="0"/>
              </a:rPr>
              <a:t>D</a:t>
            </a:r>
            <a:endParaRPr lang="en-US" altLang="en-US" sz="2400" baseline="-25000">
              <a:solidFill>
                <a:srgbClr val="C2F0E0"/>
              </a:solidFill>
              <a:latin typeface="Arial" panose="020B0604020202020204" pitchFamily="34" charset="0"/>
            </a:endParaRPr>
          </a:p>
        </p:txBody>
      </p:sp>
      <p:sp>
        <p:nvSpPr>
          <p:cNvPr id="69649" name="Oval 16">
            <a:extLst>
              <a:ext uri="{FF2B5EF4-FFF2-40B4-BE49-F238E27FC236}">
                <a16:creationId xmlns:a16="http://schemas.microsoft.com/office/drawing/2014/main" xmlns="" id="{7766173B-0CD5-A92E-DEE0-CD13FE9D5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271838"/>
            <a:ext cx="149225" cy="14922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pSp>
        <p:nvGrpSpPr>
          <p:cNvPr id="2" name="Group 17">
            <a:extLst>
              <a:ext uri="{FF2B5EF4-FFF2-40B4-BE49-F238E27FC236}">
                <a16:creationId xmlns:a16="http://schemas.microsoft.com/office/drawing/2014/main" xmlns="" id="{3543A030-9062-8333-EF2B-04E40C49F40F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3352800"/>
            <a:ext cx="1546225" cy="1143000"/>
            <a:chOff x="3925" y="2542"/>
            <a:chExt cx="921" cy="651"/>
          </a:xfrm>
        </p:grpSpPr>
        <p:sp>
          <p:nvSpPr>
            <p:cNvPr id="69691" name="Line 18">
              <a:extLst>
                <a:ext uri="{FF2B5EF4-FFF2-40B4-BE49-F238E27FC236}">
                  <a16:creationId xmlns:a16="http://schemas.microsoft.com/office/drawing/2014/main" xmlns="" id="{5C745F29-08A5-0718-61D8-254F825308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5" y="2998"/>
              <a:ext cx="411" cy="19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9692" name="Rectangle 19">
              <a:extLst>
                <a:ext uri="{FF2B5EF4-FFF2-40B4-BE49-F238E27FC236}">
                  <a16:creationId xmlns:a16="http://schemas.microsoft.com/office/drawing/2014/main" xmlns="" id="{55A47A8E-CD10-442B-6BFF-43E4BF808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1" y="2542"/>
              <a:ext cx="525" cy="4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FFFF00"/>
                  </a:solidFill>
                  <a:latin typeface="Arial" panose="020B0604020202020204" pitchFamily="34" charset="0"/>
                </a:rPr>
                <a:t>New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FFFF00"/>
                  </a:solidFill>
                  <a:latin typeface="Arial" panose="020B0604020202020204" pitchFamily="34" charset="0"/>
                </a:rPr>
                <a:t>point</a:t>
              </a:r>
            </a:p>
          </p:txBody>
        </p:sp>
      </p:grpSp>
      <p:sp>
        <p:nvSpPr>
          <p:cNvPr id="69651" name="Line 20">
            <a:extLst>
              <a:ext uri="{FF2B5EF4-FFF2-40B4-BE49-F238E27FC236}">
                <a16:creationId xmlns:a16="http://schemas.microsoft.com/office/drawing/2014/main" xmlns="" id="{F42CF82B-2A08-AAFF-85CF-56CBB75CAE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5130800"/>
            <a:ext cx="0" cy="457200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9652" name="Line 21">
            <a:extLst>
              <a:ext uri="{FF2B5EF4-FFF2-40B4-BE49-F238E27FC236}">
                <a16:creationId xmlns:a16="http://schemas.microsoft.com/office/drawing/2014/main" xmlns="" id="{E929F01A-95FE-070F-A47B-50F7911377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65388" y="4860925"/>
            <a:ext cx="174625" cy="174625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9653" name="Line 22">
            <a:extLst>
              <a:ext uri="{FF2B5EF4-FFF2-40B4-BE49-F238E27FC236}">
                <a16:creationId xmlns:a16="http://schemas.microsoft.com/office/drawing/2014/main" xmlns="" id="{1F34D531-AB75-832A-12D5-D19C580502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65388" y="5013325"/>
            <a:ext cx="174625" cy="174625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9654" name="Line 23">
            <a:extLst>
              <a:ext uri="{FF2B5EF4-FFF2-40B4-BE49-F238E27FC236}">
                <a16:creationId xmlns:a16="http://schemas.microsoft.com/office/drawing/2014/main" xmlns="" id="{6A288891-ACF8-8963-B1DC-E71B41A577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591175"/>
            <a:ext cx="227013" cy="0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69655" name="Group 24">
            <a:extLst>
              <a:ext uri="{FF2B5EF4-FFF2-40B4-BE49-F238E27FC236}">
                <a16:creationId xmlns:a16="http://schemas.microsoft.com/office/drawing/2014/main" xmlns="" id="{4D288B48-8567-627A-EAFC-16AB003A9F7E}"/>
              </a:ext>
            </a:extLst>
          </p:cNvPr>
          <p:cNvGrpSpPr>
            <a:grpSpLocks/>
          </p:cNvGrpSpPr>
          <p:nvPr/>
        </p:nvGrpSpPr>
        <p:grpSpPr bwMode="auto">
          <a:xfrm>
            <a:off x="2735263" y="5499100"/>
            <a:ext cx="263525" cy="160338"/>
            <a:chOff x="1536" y="3646"/>
            <a:chExt cx="166" cy="101"/>
          </a:xfrm>
        </p:grpSpPr>
        <p:sp>
          <p:nvSpPr>
            <p:cNvPr id="69689" name="Line 25">
              <a:extLst>
                <a:ext uri="{FF2B5EF4-FFF2-40B4-BE49-F238E27FC236}">
                  <a16:creationId xmlns:a16="http://schemas.microsoft.com/office/drawing/2014/main" xmlns="" id="{393C0BDA-0AC1-F863-0990-A276E1019C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6" y="3646"/>
              <a:ext cx="22" cy="101"/>
            </a:xfrm>
            <a:prstGeom prst="line">
              <a:avLst/>
            </a:prstGeom>
            <a:noFill/>
            <a:ln w="25400">
              <a:solidFill>
                <a:srgbClr val="DDDDD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9690" name="Line 26">
              <a:extLst>
                <a:ext uri="{FF2B5EF4-FFF2-40B4-BE49-F238E27FC236}">
                  <a16:creationId xmlns:a16="http://schemas.microsoft.com/office/drawing/2014/main" xmlns="" id="{CB5BD96E-AEFD-1F5F-B73B-FE8BBB5573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0" y="3646"/>
              <a:ext cx="22" cy="101"/>
            </a:xfrm>
            <a:prstGeom prst="line">
              <a:avLst/>
            </a:prstGeom>
            <a:noFill/>
            <a:ln w="25400">
              <a:solidFill>
                <a:srgbClr val="DDDDD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</p:grpSp>
      <p:sp>
        <p:nvSpPr>
          <p:cNvPr id="449563" name="AutoShape 27">
            <a:extLst>
              <a:ext uri="{FF2B5EF4-FFF2-40B4-BE49-F238E27FC236}">
                <a16:creationId xmlns:a16="http://schemas.microsoft.com/office/drawing/2014/main" xmlns="" id="{899F6125-6082-4762-FB04-58535AEACBB7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2236787" y="2944813"/>
            <a:ext cx="2671763" cy="592138"/>
          </a:xfrm>
          <a:prstGeom prst="rightArrow">
            <a:avLst>
              <a:gd name="adj1" fmla="val 50000"/>
              <a:gd name="adj2" fmla="val 113010"/>
            </a:avLst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57" name="Oval 28">
            <a:extLst>
              <a:ext uri="{FF2B5EF4-FFF2-40B4-BE49-F238E27FC236}">
                <a16:creationId xmlns:a16="http://schemas.microsoft.com/office/drawing/2014/main" xmlns="" id="{54AC8379-4674-7BB9-7027-ACEEF6663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824038"/>
            <a:ext cx="149225" cy="14922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69658" name="Line 29">
            <a:extLst>
              <a:ext uri="{FF2B5EF4-FFF2-40B4-BE49-F238E27FC236}">
                <a16:creationId xmlns:a16="http://schemas.microsoft.com/office/drawing/2014/main" xmlns="" id="{02226BB0-3DE2-2AF8-7F2D-D3903A0FC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990725"/>
            <a:ext cx="0" cy="3571875"/>
          </a:xfrm>
          <a:prstGeom prst="line">
            <a:avLst/>
          </a:prstGeom>
          <a:noFill/>
          <a:ln w="25400">
            <a:solidFill>
              <a:srgbClr val="DDDDD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9659" name="Rectangle 30">
            <a:extLst>
              <a:ext uri="{FF2B5EF4-FFF2-40B4-BE49-F238E27FC236}">
                <a16:creationId xmlns:a16="http://schemas.microsoft.com/office/drawing/2014/main" xmlns="" id="{313B80B5-F53C-259E-4168-11FE2FEE3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250" y="5486400"/>
            <a:ext cx="217011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FFFFA3"/>
                </a:solidFill>
                <a:latin typeface="Arial" panose="020B0604020202020204" pitchFamily="34" charset="0"/>
              </a:rPr>
              <a:t>Quantity (pizzas/hour)</a:t>
            </a:r>
          </a:p>
        </p:txBody>
      </p:sp>
      <p:sp>
        <p:nvSpPr>
          <p:cNvPr id="69660" name="Rectangle 31">
            <a:extLst>
              <a:ext uri="{FF2B5EF4-FFF2-40B4-BE49-F238E27FC236}">
                <a16:creationId xmlns:a16="http://schemas.microsoft.com/office/drawing/2014/main" xmlns="" id="{4A9C39AC-27D8-0C27-B78F-0909BD833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762000"/>
            <a:ext cx="196373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FFFFA3"/>
                </a:solidFill>
                <a:latin typeface="Arial" panose="020B0604020202020204" pitchFamily="34" charset="0"/>
              </a:rPr>
              <a:t>Price (dollars/pizza)</a:t>
            </a:r>
          </a:p>
        </p:txBody>
      </p:sp>
      <p:sp>
        <p:nvSpPr>
          <p:cNvPr id="69661" name="Rectangle 32">
            <a:extLst>
              <a:ext uri="{FF2B5EF4-FFF2-40B4-BE49-F238E27FC236}">
                <a16:creationId xmlns:a16="http://schemas.microsoft.com/office/drawing/2014/main" xmlns="" id="{65B362A6-B1DD-2F19-A563-C82FC61EB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200400"/>
            <a:ext cx="94456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BFFF"/>
                </a:solidFill>
                <a:latin typeface="Arial" panose="020B0604020202020204" pitchFamily="34" charset="0"/>
              </a:rPr>
              <a:t>20.00</a:t>
            </a:r>
          </a:p>
        </p:txBody>
      </p:sp>
      <p:grpSp>
        <p:nvGrpSpPr>
          <p:cNvPr id="4" name="Group 33">
            <a:extLst>
              <a:ext uri="{FF2B5EF4-FFF2-40B4-BE49-F238E27FC236}">
                <a16:creationId xmlns:a16="http://schemas.microsoft.com/office/drawing/2014/main" xmlns="" id="{43A77DC6-FC0B-926C-A233-B3858C97D8F5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990600"/>
            <a:ext cx="2362200" cy="857250"/>
            <a:chOff x="2496" y="624"/>
            <a:chExt cx="1488" cy="540"/>
          </a:xfrm>
        </p:grpSpPr>
        <p:sp>
          <p:nvSpPr>
            <p:cNvPr id="69687" name="Line 34">
              <a:extLst>
                <a:ext uri="{FF2B5EF4-FFF2-40B4-BE49-F238E27FC236}">
                  <a16:creationId xmlns:a16="http://schemas.microsoft.com/office/drawing/2014/main" xmlns="" id="{E2C93A87-A754-59F8-34CD-5D05D33C6C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837"/>
              <a:ext cx="599" cy="3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9688" name="Rectangle 35">
              <a:extLst>
                <a:ext uri="{FF2B5EF4-FFF2-40B4-BE49-F238E27FC236}">
                  <a16:creationId xmlns:a16="http://schemas.microsoft.com/office/drawing/2014/main" xmlns="" id="{7CBCCFBA-0383-E026-987C-31EBB22FC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624"/>
              <a:ext cx="864" cy="54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FFFF00"/>
                  </a:solidFill>
                  <a:latin typeface="Arial" panose="020B0604020202020204" pitchFamily="34" charset="0"/>
                </a:rPr>
                <a:t>Original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FFFF00"/>
                  </a:solidFill>
                  <a:latin typeface="Arial" panose="020B0604020202020204" pitchFamily="34" charset="0"/>
                </a:rPr>
                <a:t>point</a:t>
              </a:r>
            </a:p>
          </p:txBody>
        </p:sp>
      </p:grpSp>
      <p:grpSp>
        <p:nvGrpSpPr>
          <p:cNvPr id="5" name="Group 36">
            <a:extLst>
              <a:ext uri="{FF2B5EF4-FFF2-40B4-BE49-F238E27FC236}">
                <a16:creationId xmlns:a16="http://schemas.microsoft.com/office/drawing/2014/main" xmlns="" id="{EC29F5C4-7BB8-B8C2-CC80-887E4CE667CF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1981200"/>
            <a:ext cx="4038600" cy="1295400"/>
            <a:chOff x="3120" y="1248"/>
            <a:chExt cx="2544" cy="816"/>
          </a:xfrm>
        </p:grpSpPr>
        <p:sp>
          <p:nvSpPr>
            <p:cNvPr id="69674" name="Line 37">
              <a:extLst>
                <a:ext uri="{FF2B5EF4-FFF2-40B4-BE49-F238E27FC236}">
                  <a16:creationId xmlns:a16="http://schemas.microsoft.com/office/drawing/2014/main" xmlns="" id="{4F65F84C-7C7C-723D-8ED4-10256958F7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" y="1872"/>
              <a:ext cx="192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pSp>
          <p:nvGrpSpPr>
            <p:cNvPr id="69675" name="Group 38">
              <a:extLst>
                <a:ext uri="{FF2B5EF4-FFF2-40B4-BE49-F238E27FC236}">
                  <a16:creationId xmlns:a16="http://schemas.microsoft.com/office/drawing/2014/main" xmlns="" id="{7EA350C3-FAC2-0B65-A5A8-CA0815F1F8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1248"/>
              <a:ext cx="2544" cy="624"/>
              <a:chOff x="3120" y="1248"/>
              <a:chExt cx="2544" cy="624"/>
            </a:xfrm>
          </p:grpSpPr>
          <p:sp>
            <p:nvSpPr>
              <p:cNvPr id="69676" name="Line 39">
                <a:extLst>
                  <a:ext uri="{FF2B5EF4-FFF2-40B4-BE49-F238E27FC236}">
                    <a16:creationId xmlns:a16="http://schemas.microsoft.com/office/drawing/2014/main" xmlns="" id="{A4CF73CF-3AFE-BBAB-A8B6-0EEE65B76A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80" y="1560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9677" name="Line 40">
                <a:extLst>
                  <a:ext uri="{FF2B5EF4-FFF2-40B4-BE49-F238E27FC236}">
                    <a16:creationId xmlns:a16="http://schemas.microsoft.com/office/drawing/2014/main" xmlns="" id="{5B123B69-7CF9-F324-96B4-9569CA47ED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96" y="156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9678" name="Rectangle 41">
                <a:extLst>
                  <a:ext uri="{FF2B5EF4-FFF2-40B4-BE49-F238E27FC236}">
                    <a16:creationId xmlns:a16="http://schemas.microsoft.com/office/drawing/2014/main" xmlns="" id="{08C62AFE-2F1C-3259-2FE5-8B4728A229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0" y="1248"/>
                <a:ext cx="2544" cy="624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69679" name="Rectangle 42">
                <a:extLst>
                  <a:ext uri="{FF2B5EF4-FFF2-40B4-BE49-F238E27FC236}">
                    <a16:creationId xmlns:a16="http://schemas.microsoft.com/office/drawing/2014/main" xmlns="" id="{DBFF0349-B3EB-BBEC-4B24-0267C09ED2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7" y="1404"/>
                <a:ext cx="2508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solidFill>
                      <a:srgbClr val="FFFF00"/>
                    </a:solidFill>
                    <a:latin typeface="Arial" panose="020B0604020202020204" pitchFamily="34" charset="0"/>
                  </a:rPr>
                  <a:t>Elasticity</a:t>
                </a:r>
                <a:r>
                  <a:rPr lang="en-US" altLang="en-US" sz="2400">
                    <a:solidFill>
                      <a:srgbClr val="FFFF00"/>
                    </a:solidFill>
                    <a:latin typeface="Arial" panose="020B0604020202020204" pitchFamily="34" charset="0"/>
                  </a:rPr>
                  <a:t> =                         = 4</a:t>
                </a:r>
              </a:p>
            </p:txBody>
          </p:sp>
          <p:graphicFrame>
            <p:nvGraphicFramePr>
              <p:cNvPr id="69680" name="Object 43">
                <a:hlinkClick r:id="" action="ppaction://ole?verb=0"/>
                <a:extLst>
                  <a:ext uri="{FF2B5EF4-FFF2-40B4-BE49-F238E27FC236}">
                    <a16:creationId xmlns:a16="http://schemas.microsoft.com/office/drawing/2014/main" xmlns="" id="{CEFC26AF-D957-20A3-FF05-103D4F631CCF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080" y="1326"/>
              <a:ext cx="289" cy="23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196" name="Equation" r:id="rId4" imgW="428472" imgH="314283" progId="Equation.3">
                      <p:embed/>
                    </p:oleObj>
                  </mc:Choice>
                  <mc:Fallback>
                    <p:oleObj name="Equation" r:id="rId4" imgW="428472" imgH="314283" progId="Equation.3">
                      <p:embed/>
                      <p:pic>
                        <p:nvPicPr>
                          <p:cNvPr id="0" name="Object 43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80" y="1326"/>
                            <a:ext cx="289" cy="23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00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rgbClr val="FFFF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9681" name="Rectangle 44">
                <a:extLst>
                  <a:ext uri="{FF2B5EF4-FFF2-40B4-BE49-F238E27FC236}">
                    <a16:creationId xmlns:a16="http://schemas.microsoft.com/office/drawing/2014/main" xmlns="" id="{2CD987AF-738B-BBBF-93BE-5AA79B7AF1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1300"/>
                <a:ext cx="48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i="1">
                    <a:solidFill>
                      <a:srgbClr val="FFFF00"/>
                    </a:solidFill>
                    <a:latin typeface="Arial" panose="020B0604020202020204" pitchFamily="34" charset="0"/>
                  </a:rPr>
                  <a:t>/Q</a:t>
                </a:r>
                <a:r>
                  <a:rPr lang="en-US" altLang="en-US" sz="1800" baseline="-25000">
                    <a:solidFill>
                      <a:srgbClr val="FFFF00"/>
                    </a:solidFill>
                    <a:latin typeface="Arial" panose="020B0604020202020204" pitchFamily="34" charset="0"/>
                  </a:rPr>
                  <a:t>ave</a:t>
                </a:r>
                <a:endParaRPr lang="en-US" altLang="en-US" sz="1800">
                  <a:solidFill>
                    <a:srgbClr val="FFFF00"/>
                  </a:solidFill>
                  <a:latin typeface="Arial" panose="020B0604020202020204" pitchFamily="34" charset="0"/>
                </a:endParaRPr>
              </a:p>
            </p:txBody>
          </p:sp>
          <p:graphicFrame>
            <p:nvGraphicFramePr>
              <p:cNvPr id="69682" name="Object 45">
                <a:hlinkClick r:id="" action="ppaction://ole?verb=0"/>
                <a:extLst>
                  <a:ext uri="{FF2B5EF4-FFF2-40B4-BE49-F238E27FC236}">
                    <a16:creationId xmlns:a16="http://schemas.microsoft.com/office/drawing/2014/main" xmlns="" id="{C58257AC-7566-DEEF-1B9F-1EACB62FFE65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080" y="1612"/>
              <a:ext cx="336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197" name="Equation" r:id="rId6" imgW="476119" imgH="266630" progId="Equation.3">
                      <p:embed/>
                    </p:oleObj>
                  </mc:Choice>
                  <mc:Fallback>
                    <p:oleObj name="Equation" r:id="rId6" imgW="476119" imgH="266630" progId="Equation.3">
                      <p:embed/>
                      <p:pic>
                        <p:nvPicPr>
                          <p:cNvPr id="0" name="Object 45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80" y="1612"/>
                            <a:ext cx="336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tx2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9683" name="Rectangle 46">
                <a:extLst>
                  <a:ext uri="{FF2B5EF4-FFF2-40B4-BE49-F238E27FC236}">
                    <a16:creationId xmlns:a16="http://schemas.microsoft.com/office/drawing/2014/main" xmlns="" id="{619066D9-26BC-E445-6FAA-1C002B3C43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2" y="1560"/>
                <a:ext cx="432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i="1">
                    <a:solidFill>
                      <a:srgbClr val="FFFF00"/>
                    </a:solidFill>
                    <a:latin typeface="Arial" panose="020B0604020202020204" pitchFamily="34" charset="0"/>
                  </a:rPr>
                  <a:t>/P</a:t>
                </a:r>
                <a:r>
                  <a:rPr lang="en-US" altLang="en-US" sz="1800" baseline="-25000">
                    <a:solidFill>
                      <a:srgbClr val="FFFF00"/>
                    </a:solidFill>
                    <a:latin typeface="Arial" panose="020B0604020202020204" pitchFamily="34" charset="0"/>
                  </a:rPr>
                  <a:t>ave</a:t>
                </a:r>
                <a:endParaRPr lang="en-US" altLang="en-US" sz="1800">
                  <a:solidFill>
                    <a:srgbClr val="FFFF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9684" name="Text Box 47">
                <a:extLst>
                  <a:ext uri="{FF2B5EF4-FFF2-40B4-BE49-F238E27FC236}">
                    <a16:creationId xmlns:a16="http://schemas.microsoft.com/office/drawing/2014/main" xmlns="" id="{F4A8EB64-3E0B-9EE5-717A-CC80CBA8C3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8" y="1248"/>
                <a:ext cx="45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2/10</a:t>
                </a:r>
                <a:endParaRPr lang="en-CA" altLang="en-US" sz="240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9685" name="Text Box 48">
                <a:extLst>
                  <a:ext uri="{FF2B5EF4-FFF2-40B4-BE49-F238E27FC236}">
                    <a16:creationId xmlns:a16="http://schemas.microsoft.com/office/drawing/2014/main" xmlns="" id="{646F27B0-E12D-96FE-5256-332B746DB4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8" y="1560"/>
                <a:ext cx="45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1/20</a:t>
                </a:r>
                <a:endParaRPr lang="en-CA" altLang="en-US" sz="240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9686" name="Text Box 49">
                <a:extLst>
                  <a:ext uri="{FF2B5EF4-FFF2-40B4-BE49-F238E27FC236}">
                    <a16:creationId xmlns:a16="http://schemas.microsoft.com/office/drawing/2014/main" xmlns="" id="{4DAC2CA2-A2E8-643F-3902-10759843E1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56" y="1404"/>
                <a:ext cx="22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=</a:t>
                </a:r>
                <a:endParaRPr lang="en-CA" altLang="en-US" sz="2400">
                  <a:solidFill>
                    <a:srgbClr val="FFFF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49586" name="AutoShape 50">
            <a:extLst>
              <a:ext uri="{FF2B5EF4-FFF2-40B4-BE49-F238E27FC236}">
                <a16:creationId xmlns:a16="http://schemas.microsoft.com/office/drawing/2014/main" xmlns="" id="{72849BF4-4773-43A2-1F8F-3CD5E9633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4495800"/>
            <a:ext cx="2209800" cy="457200"/>
          </a:xfrm>
          <a:prstGeom prst="rightArrow">
            <a:avLst>
              <a:gd name="adj1" fmla="val 50000"/>
              <a:gd name="adj2" fmla="val 121057"/>
            </a:avLst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grpSp>
        <p:nvGrpSpPr>
          <p:cNvPr id="7" name="Group 51">
            <a:extLst>
              <a:ext uri="{FF2B5EF4-FFF2-40B4-BE49-F238E27FC236}">
                <a16:creationId xmlns:a16="http://schemas.microsoft.com/office/drawing/2014/main" xmlns="" id="{91FC7B8B-7E60-0A6E-6D1C-C9C34F3AB325}"/>
              </a:ext>
            </a:extLst>
          </p:cNvPr>
          <p:cNvGrpSpPr>
            <a:grpSpLocks/>
          </p:cNvGrpSpPr>
          <p:nvPr/>
        </p:nvGrpSpPr>
        <p:grpSpPr bwMode="auto">
          <a:xfrm>
            <a:off x="0" y="1676400"/>
            <a:ext cx="1828800" cy="3048000"/>
            <a:chOff x="0" y="1056"/>
            <a:chExt cx="1152" cy="1920"/>
          </a:xfrm>
        </p:grpSpPr>
        <p:sp>
          <p:nvSpPr>
            <p:cNvPr id="69672" name="AutoShape 52">
              <a:extLst>
                <a:ext uri="{FF2B5EF4-FFF2-40B4-BE49-F238E27FC236}">
                  <a16:creationId xmlns:a16="http://schemas.microsoft.com/office/drawing/2014/main" xmlns="" id="{C9441139-E3E3-5FFC-0984-39E57207A5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" y="1056"/>
              <a:ext cx="480" cy="1920"/>
            </a:xfrm>
            <a:prstGeom prst="leftBrace">
              <a:avLst>
                <a:gd name="adj1" fmla="val 39593"/>
                <a:gd name="adj2" fmla="val 49481"/>
              </a:avLst>
            </a:prstGeom>
            <a:noFill/>
            <a:ln w="25400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9673" name="Text Box 53">
              <a:extLst>
                <a:ext uri="{FF2B5EF4-FFF2-40B4-BE49-F238E27FC236}">
                  <a16:creationId xmlns:a16="http://schemas.microsoft.com/office/drawing/2014/main" xmlns="" id="{7A48B0C4-032C-34B0-FFD6-DE2BB83352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24"/>
              <a:ext cx="72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CA" altLang="en-US" sz="3200">
                  <a:solidFill>
                    <a:srgbClr val="66FF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sz="3200">
                  <a:solidFill>
                    <a:srgbClr val="66FF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P=1</a:t>
              </a:r>
              <a:endParaRPr lang="en-CA" altLang="en-US" sz="3200">
                <a:solidFill>
                  <a:srgbClr val="66FF33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" name="Group 54">
            <a:extLst>
              <a:ext uri="{FF2B5EF4-FFF2-40B4-BE49-F238E27FC236}">
                <a16:creationId xmlns:a16="http://schemas.microsoft.com/office/drawing/2014/main" xmlns="" id="{8C4F32E0-9F00-A568-6B1B-042D40EB7389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943600"/>
            <a:ext cx="3048000" cy="914400"/>
            <a:chOff x="2352" y="3744"/>
            <a:chExt cx="1920" cy="576"/>
          </a:xfrm>
        </p:grpSpPr>
        <p:sp>
          <p:nvSpPr>
            <p:cNvPr id="69670" name="AutoShape 55">
              <a:extLst>
                <a:ext uri="{FF2B5EF4-FFF2-40B4-BE49-F238E27FC236}">
                  <a16:creationId xmlns:a16="http://schemas.microsoft.com/office/drawing/2014/main" xmlns="" id="{146F8A2C-B6D8-0464-6F7D-FF994E1019E6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3168" y="2928"/>
              <a:ext cx="288" cy="1920"/>
            </a:xfrm>
            <a:prstGeom prst="leftBrace">
              <a:avLst>
                <a:gd name="adj1" fmla="val 65988"/>
                <a:gd name="adj2" fmla="val 49481"/>
              </a:avLst>
            </a:prstGeom>
            <a:noFill/>
            <a:ln w="25400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9671" name="Text Box 56">
              <a:extLst>
                <a:ext uri="{FF2B5EF4-FFF2-40B4-BE49-F238E27FC236}">
                  <a16:creationId xmlns:a16="http://schemas.microsoft.com/office/drawing/2014/main" xmlns="" id="{1E28616D-58B8-0D83-A47C-83B1E4E583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3955"/>
              <a:ext cx="81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CA" altLang="en-US" sz="3200">
                  <a:solidFill>
                    <a:srgbClr val="66FF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altLang="en-US" sz="3200">
                  <a:solidFill>
                    <a:srgbClr val="66FF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Q=2</a:t>
              </a:r>
              <a:endParaRPr lang="en-CA" altLang="en-US" sz="3200">
                <a:solidFill>
                  <a:srgbClr val="66FF33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9" name="Group 57">
            <a:extLst>
              <a:ext uri="{FF2B5EF4-FFF2-40B4-BE49-F238E27FC236}">
                <a16:creationId xmlns:a16="http://schemas.microsoft.com/office/drawing/2014/main" xmlns="" id="{E8AAF6AA-BB7A-B3F3-083D-32EEAB831E82}"/>
              </a:ext>
            </a:extLst>
          </p:cNvPr>
          <p:cNvGrpSpPr>
            <a:grpSpLocks/>
          </p:cNvGrpSpPr>
          <p:nvPr/>
        </p:nvGrpSpPr>
        <p:grpSpPr bwMode="auto">
          <a:xfrm>
            <a:off x="0" y="5715000"/>
            <a:ext cx="3962400" cy="914400"/>
            <a:chOff x="0" y="3744"/>
            <a:chExt cx="2496" cy="576"/>
          </a:xfrm>
        </p:grpSpPr>
        <p:sp>
          <p:nvSpPr>
            <p:cNvPr id="69668" name="Rectangle 58">
              <a:extLst>
                <a:ext uri="{FF2B5EF4-FFF2-40B4-BE49-F238E27FC236}">
                  <a16:creationId xmlns:a16="http://schemas.microsoft.com/office/drawing/2014/main" xmlns="" id="{656D61CC-A495-9C37-A0B0-A6F2C6D93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744"/>
              <a:ext cx="2112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solidFill>
                    <a:srgbClr val="FFBFFF"/>
                  </a:solidFill>
                  <a:latin typeface="Arial" panose="020B0604020202020204" pitchFamily="34" charset="0"/>
                </a:rPr>
                <a:t>Q</a:t>
              </a:r>
              <a:r>
                <a:rPr lang="en-US" altLang="en-US" sz="2400" baseline="-25000">
                  <a:solidFill>
                    <a:srgbClr val="FFBFFF"/>
                  </a:solidFill>
                  <a:latin typeface="Arial" panose="020B0604020202020204" pitchFamily="34" charset="0"/>
                </a:rPr>
                <a:t>ave </a:t>
              </a:r>
              <a:r>
                <a:rPr lang="en-US" altLang="en-US" sz="2400" i="1">
                  <a:solidFill>
                    <a:srgbClr val="FFBFFF"/>
                  </a:solidFill>
                  <a:latin typeface="Arial" panose="020B0604020202020204" pitchFamily="34" charset="0"/>
                </a:rPr>
                <a:t>=1/2(11+9)=10</a:t>
              </a:r>
            </a:p>
          </p:txBody>
        </p:sp>
        <p:sp>
          <p:nvSpPr>
            <p:cNvPr id="69669" name="Rectangle 59">
              <a:extLst>
                <a:ext uri="{FF2B5EF4-FFF2-40B4-BE49-F238E27FC236}">
                  <a16:creationId xmlns:a16="http://schemas.microsoft.com/office/drawing/2014/main" xmlns="" id="{8C84DD20-3831-2AE3-DA37-A6A6FAEF2A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34"/>
              <a:ext cx="249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solidFill>
                    <a:srgbClr val="FFBFFF"/>
                  </a:solidFill>
                  <a:latin typeface="Arial" panose="020B0604020202020204" pitchFamily="34" charset="0"/>
                </a:rPr>
                <a:t>P</a:t>
              </a:r>
              <a:r>
                <a:rPr lang="en-US" altLang="en-US" sz="2400" baseline="-25000">
                  <a:solidFill>
                    <a:srgbClr val="FFBFFF"/>
                  </a:solidFill>
                  <a:latin typeface="Arial" panose="020B0604020202020204" pitchFamily="34" charset="0"/>
                </a:rPr>
                <a:t>ave </a:t>
              </a:r>
              <a:r>
                <a:rPr lang="en-US" altLang="en-US" sz="2400" i="1">
                  <a:solidFill>
                    <a:srgbClr val="FFBFFF"/>
                  </a:solidFill>
                  <a:latin typeface="Arial" panose="020B0604020202020204" pitchFamily="34" charset="0"/>
                </a:rPr>
                <a:t>=1/2(20.50+19.50)=20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49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49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9563" grpId="0" animBg="1" autoUpdateAnimBg="0"/>
      <p:bldP spid="44958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4">
            <a:extLst>
              <a:ext uri="{FF2B5EF4-FFF2-40B4-BE49-F238E27FC236}">
                <a16:creationId xmlns:a16="http://schemas.microsoft.com/office/drawing/2014/main" xmlns="" id="{66294C5C-12D3-1723-35F2-944DC0D89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1E42F58C-693C-4FB4-84F8-F6F903474D3E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56</a:t>
            </a:fld>
            <a:endParaRPr lang="en-US" altLang="en-US" sz="1000"/>
          </a:p>
        </p:txBody>
      </p:sp>
      <p:sp>
        <p:nvSpPr>
          <p:cNvPr id="451586" name="Rectangle 2">
            <a:extLst>
              <a:ext uri="{FF2B5EF4-FFF2-40B4-BE49-F238E27FC236}">
                <a16:creationId xmlns:a16="http://schemas.microsoft.com/office/drawing/2014/main" xmlns="" id="{9F2CA7D9-AE06-CC49-F22C-E84AB78126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-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Elasticity of Demand (mid-point)</a:t>
            </a:r>
            <a:endParaRPr lang="en-CA" sz="3600"/>
          </a:p>
        </p:txBody>
      </p:sp>
      <p:sp>
        <p:nvSpPr>
          <p:cNvPr id="71684" name="Text Box 3">
            <a:extLst>
              <a:ext uri="{FF2B5EF4-FFF2-40B4-BE49-F238E27FC236}">
                <a16:creationId xmlns:a16="http://schemas.microsoft.com/office/drawing/2014/main" xmlns="" id="{37C5DBB7-BEE9-23DE-9462-9C3915A28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2895600"/>
            <a:ext cx="10906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/>
              <a:t>Є</a:t>
            </a:r>
            <a:r>
              <a:rPr lang="en-CA" altLang="en-US" sz="2400" i="1" baseline="-25000"/>
              <a:t>Q,P</a:t>
            </a:r>
            <a:r>
              <a:rPr lang="en-US" altLang="en-US">
                <a:latin typeface="Times New Roman" panose="02020603050405020304" pitchFamily="18" charset="0"/>
              </a:rPr>
              <a:t> =</a:t>
            </a:r>
            <a:endParaRPr lang="en-CA" altLang="en-US">
              <a:latin typeface="Times New Roman" panose="02020603050405020304" pitchFamily="18" charset="0"/>
            </a:endParaRPr>
          </a:p>
        </p:txBody>
      </p:sp>
      <p:sp>
        <p:nvSpPr>
          <p:cNvPr id="71685" name="Line 4">
            <a:extLst>
              <a:ext uri="{FF2B5EF4-FFF2-40B4-BE49-F238E27FC236}">
                <a16:creationId xmlns:a16="http://schemas.microsoft.com/office/drawing/2014/main" xmlns="" id="{47F773FD-EEDB-4091-C4D1-F62C827B7CB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1138" y="3276600"/>
            <a:ext cx="3471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1686" name="Text Box 5">
            <a:extLst>
              <a:ext uri="{FF2B5EF4-FFF2-40B4-BE49-F238E27FC236}">
                <a16:creationId xmlns:a16="http://schemas.microsoft.com/office/drawing/2014/main" xmlns="" id="{46AE5E2E-C71A-A76D-7E5C-46D99890B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505200"/>
            <a:ext cx="2117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>
                <a:latin typeface="Symbol" panose="05050102010706020507" pitchFamily="18" charset="2"/>
              </a:rPr>
              <a:t>D</a:t>
            </a:r>
            <a:r>
              <a:rPr lang="en-US" altLang="en-US" sz="3200">
                <a:latin typeface="Symbol" panose="05050102010706020507" pitchFamily="18" charset="2"/>
              </a:rPr>
              <a:t> </a:t>
            </a:r>
            <a:r>
              <a:rPr lang="en-US" altLang="en-US" sz="3200">
                <a:latin typeface="Arial" panose="020B0604020202020204" pitchFamily="34" charset="0"/>
              </a:rPr>
              <a:t>P </a:t>
            </a:r>
            <a:r>
              <a:rPr lang="en-US" altLang="en-US" sz="2800">
                <a:latin typeface="Arial" panose="020B0604020202020204" pitchFamily="34" charset="0"/>
              </a:rPr>
              <a:t>= $1.00</a:t>
            </a:r>
            <a:endParaRPr lang="en-CA" altLang="en-US" sz="2800">
              <a:latin typeface="Symbol" panose="05050102010706020507" pitchFamily="18" charset="2"/>
            </a:endParaRPr>
          </a:p>
        </p:txBody>
      </p:sp>
      <p:sp>
        <p:nvSpPr>
          <p:cNvPr id="71687" name="Line 6">
            <a:extLst>
              <a:ext uri="{FF2B5EF4-FFF2-40B4-BE49-F238E27FC236}">
                <a16:creationId xmlns:a16="http://schemas.microsoft.com/office/drawing/2014/main" xmlns="" id="{7554E1B0-050D-C5FB-ABF4-F53C84DE1F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267200"/>
            <a:ext cx="541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1688" name="Text Box 7">
            <a:extLst>
              <a:ext uri="{FF2B5EF4-FFF2-40B4-BE49-F238E27FC236}">
                <a16:creationId xmlns:a16="http://schemas.microsoft.com/office/drawing/2014/main" xmlns="" id="{978D139F-5927-B265-41D0-42A6743E5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738" y="4419600"/>
            <a:ext cx="541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P</a:t>
            </a:r>
            <a:r>
              <a:rPr lang="en-US" altLang="en-US" sz="3200" baseline="-25000">
                <a:latin typeface="Times New Roman" panose="02020603050405020304" pitchFamily="18" charset="0"/>
              </a:rPr>
              <a:t>1</a:t>
            </a:r>
            <a:r>
              <a:rPr lang="en-US" altLang="en-US" sz="3200">
                <a:latin typeface="Times New Roman" panose="02020603050405020304" pitchFamily="18" charset="0"/>
              </a:rPr>
              <a:t>  +   P</a:t>
            </a:r>
            <a:r>
              <a:rPr lang="en-US" altLang="en-US" sz="3200" baseline="-25000">
                <a:latin typeface="Times New Roman" panose="02020603050405020304" pitchFamily="18" charset="0"/>
              </a:rPr>
              <a:t>2   </a:t>
            </a:r>
            <a:r>
              <a:rPr lang="en-US" altLang="en-US" sz="2800">
                <a:latin typeface="Times New Roman" panose="02020603050405020304" pitchFamily="18" charset="0"/>
              </a:rPr>
              <a:t>(</a:t>
            </a:r>
            <a:r>
              <a:rPr lang="en-US" altLang="en-US" sz="2800">
                <a:latin typeface="Arial" panose="020B0604020202020204" pitchFamily="34" charset="0"/>
              </a:rPr>
              <a:t>$20.50 + $19.50)</a:t>
            </a:r>
            <a:endParaRPr lang="en-CA" altLang="en-US" sz="2800">
              <a:latin typeface="Arial" panose="020B0604020202020204" pitchFamily="34" charset="0"/>
            </a:endParaRPr>
          </a:p>
        </p:txBody>
      </p:sp>
      <p:sp>
        <p:nvSpPr>
          <p:cNvPr id="71689" name="Line 8">
            <a:extLst>
              <a:ext uri="{FF2B5EF4-FFF2-40B4-BE49-F238E27FC236}">
                <a16:creationId xmlns:a16="http://schemas.microsoft.com/office/drawing/2014/main" xmlns="" id="{EE6734C6-B2F1-1C74-4F22-7243EB9B15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6938" y="5181600"/>
            <a:ext cx="464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1690" name="Text Box 9">
            <a:extLst>
              <a:ext uri="{FF2B5EF4-FFF2-40B4-BE49-F238E27FC236}">
                <a16:creationId xmlns:a16="http://schemas.microsoft.com/office/drawing/2014/main" xmlns="" id="{A025D261-F0AF-DE57-F5D2-AEA531BB8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938" y="5334000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  <a:endParaRPr lang="en-CA" altLang="en-US" sz="3200">
              <a:latin typeface="Times New Roman" panose="02020603050405020304" pitchFamily="18" charset="0"/>
            </a:endParaRPr>
          </a:p>
        </p:txBody>
      </p:sp>
      <p:sp>
        <p:nvSpPr>
          <p:cNvPr id="71691" name="AutoShape 10">
            <a:extLst>
              <a:ext uri="{FF2B5EF4-FFF2-40B4-BE49-F238E27FC236}">
                <a16:creationId xmlns:a16="http://schemas.microsoft.com/office/drawing/2014/main" xmlns="" id="{67BFC3CA-0EBB-4A0A-EF62-D25199319E8F}"/>
              </a:ext>
            </a:extLst>
          </p:cNvPr>
          <p:cNvSpPr>
            <a:spLocks/>
          </p:cNvSpPr>
          <p:nvPr/>
        </p:nvSpPr>
        <p:spPr bwMode="auto">
          <a:xfrm>
            <a:off x="1633538" y="3429000"/>
            <a:ext cx="381000" cy="2362200"/>
          </a:xfrm>
          <a:prstGeom prst="leftBrace">
            <a:avLst>
              <a:gd name="adj1" fmla="val 51667"/>
              <a:gd name="adj2" fmla="val 49259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51595" name="Text Box 11">
            <a:extLst>
              <a:ext uri="{FF2B5EF4-FFF2-40B4-BE49-F238E27FC236}">
                <a16:creationId xmlns:a16="http://schemas.microsoft.com/office/drawing/2014/main" xmlns="" id="{7641EEB7-D2AF-37BD-5A98-86936C919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67200"/>
            <a:ext cx="1371600" cy="10668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%</a:t>
            </a:r>
            <a:r>
              <a:rPr lang="en-CA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3200">
                <a:solidFill>
                  <a:srgbClr val="000099"/>
                </a:solidFill>
                <a:latin typeface="Arial" panose="020B0604020202020204" pitchFamily="34" charset="0"/>
              </a:rPr>
              <a:t>P =5%</a:t>
            </a:r>
            <a:endParaRPr lang="en-CA" altLang="en-US" sz="3200">
              <a:solidFill>
                <a:srgbClr val="000099"/>
              </a:solidFill>
              <a:latin typeface="Symbol" panose="05050102010706020507" pitchFamily="18" charset="2"/>
            </a:endParaRPr>
          </a:p>
        </p:txBody>
      </p:sp>
      <p:sp>
        <p:nvSpPr>
          <p:cNvPr id="71693" name="Text Box 12">
            <a:extLst>
              <a:ext uri="{FF2B5EF4-FFF2-40B4-BE49-F238E27FC236}">
                <a16:creationId xmlns:a16="http://schemas.microsoft.com/office/drawing/2014/main" xmlns="" id="{3023B977-E139-3007-4E32-967E7A3D4C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1663" y="4830763"/>
            <a:ext cx="14636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=</a:t>
            </a:r>
            <a:r>
              <a:rPr lang="en-US" altLang="en-US" sz="3200">
                <a:latin typeface="Times New Roman" panose="02020603050405020304" pitchFamily="18" charset="0"/>
              </a:rPr>
              <a:t> $20</a:t>
            </a:r>
            <a:endParaRPr lang="en-CA" altLang="en-US" sz="3200">
              <a:latin typeface="Times New Roman" panose="02020603050405020304" pitchFamily="18" charset="0"/>
            </a:endParaRPr>
          </a:p>
        </p:txBody>
      </p:sp>
      <p:sp>
        <p:nvSpPr>
          <p:cNvPr id="71694" name="Text Box 13">
            <a:extLst>
              <a:ext uri="{FF2B5EF4-FFF2-40B4-BE49-F238E27FC236}">
                <a16:creationId xmlns:a16="http://schemas.microsoft.com/office/drawing/2014/main" xmlns="" id="{1F5BABC1-9229-AC14-021E-1B518EBED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838200"/>
            <a:ext cx="1581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>
                <a:latin typeface="Symbol" panose="05050102010706020507" pitchFamily="18" charset="2"/>
              </a:rPr>
              <a:t>D</a:t>
            </a:r>
            <a:r>
              <a:rPr lang="en-US" altLang="en-US" sz="3200">
                <a:latin typeface="Symbol" panose="05050102010706020507" pitchFamily="18" charset="2"/>
              </a:rPr>
              <a:t> </a:t>
            </a:r>
            <a:r>
              <a:rPr lang="en-US" altLang="en-US" sz="3200">
                <a:latin typeface="Arial" panose="020B0604020202020204" pitchFamily="34" charset="0"/>
              </a:rPr>
              <a:t>Q  </a:t>
            </a:r>
            <a:r>
              <a:rPr lang="en-US" altLang="en-US" sz="2800">
                <a:latin typeface="Arial" panose="020B0604020202020204" pitchFamily="34" charset="0"/>
              </a:rPr>
              <a:t>= 2</a:t>
            </a:r>
            <a:endParaRPr lang="en-CA" altLang="en-US" sz="2800">
              <a:latin typeface="Symbol" panose="05050102010706020507" pitchFamily="18" charset="2"/>
            </a:endParaRPr>
          </a:p>
        </p:txBody>
      </p:sp>
      <p:sp>
        <p:nvSpPr>
          <p:cNvPr id="71695" name="Text Box 14">
            <a:extLst>
              <a:ext uri="{FF2B5EF4-FFF2-40B4-BE49-F238E27FC236}">
                <a16:creationId xmlns:a16="http://schemas.microsoft.com/office/drawing/2014/main" xmlns="" id="{0CEAA625-9721-6F39-B10F-79174E4FC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600200"/>
            <a:ext cx="419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Q</a:t>
            </a:r>
            <a:r>
              <a:rPr lang="en-US" altLang="en-US" sz="3200" baseline="-25000">
                <a:latin typeface="Times New Roman" panose="02020603050405020304" pitchFamily="18" charset="0"/>
              </a:rPr>
              <a:t>1</a:t>
            </a:r>
            <a:r>
              <a:rPr lang="en-US" altLang="en-US" sz="3200">
                <a:latin typeface="Times New Roman" panose="02020603050405020304" pitchFamily="18" charset="0"/>
              </a:rPr>
              <a:t>  +   Q</a:t>
            </a:r>
            <a:r>
              <a:rPr lang="en-US" altLang="en-US" sz="3200" baseline="-25000">
                <a:latin typeface="Times New Roman" panose="02020603050405020304" pitchFamily="18" charset="0"/>
              </a:rPr>
              <a:t>2  </a:t>
            </a:r>
            <a:r>
              <a:rPr lang="en-US" altLang="en-US" sz="3200">
                <a:latin typeface="Times New Roman" panose="02020603050405020304" pitchFamily="18" charset="0"/>
              </a:rPr>
              <a:t>(</a:t>
            </a:r>
            <a:r>
              <a:rPr lang="en-US" altLang="en-US" sz="2800">
                <a:latin typeface="Arial" panose="020B0604020202020204" pitchFamily="34" charset="0"/>
              </a:rPr>
              <a:t>9 + 11)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  <a:endParaRPr lang="en-CA" altLang="en-US" sz="2400">
              <a:latin typeface="Arial" panose="020B0604020202020204" pitchFamily="34" charset="0"/>
            </a:endParaRPr>
          </a:p>
        </p:txBody>
      </p:sp>
      <p:sp>
        <p:nvSpPr>
          <p:cNvPr id="71696" name="Line 15">
            <a:extLst>
              <a:ext uri="{FF2B5EF4-FFF2-40B4-BE49-F238E27FC236}">
                <a16:creationId xmlns:a16="http://schemas.microsoft.com/office/drawing/2014/main" xmlns="" id="{85F526DD-3F16-A02A-D4E8-67780C28D4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15240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1697" name="Line 16">
            <a:extLst>
              <a:ext uri="{FF2B5EF4-FFF2-40B4-BE49-F238E27FC236}">
                <a16:creationId xmlns:a16="http://schemas.microsoft.com/office/drawing/2014/main" xmlns="" id="{2D6B3E3A-CEF7-000E-49F3-BDED47CCBF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2860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1698" name="Text Box 17">
            <a:extLst>
              <a:ext uri="{FF2B5EF4-FFF2-40B4-BE49-F238E27FC236}">
                <a16:creationId xmlns:a16="http://schemas.microsoft.com/office/drawing/2014/main" xmlns="" id="{AF12A117-66FC-5D53-9AE8-DEE47EADC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514600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  <a:endParaRPr lang="en-CA" altLang="en-US" sz="3200">
              <a:latin typeface="Times New Roman" panose="02020603050405020304" pitchFamily="18" charset="0"/>
            </a:endParaRPr>
          </a:p>
        </p:txBody>
      </p:sp>
      <p:sp>
        <p:nvSpPr>
          <p:cNvPr id="451602" name="Text Box 18">
            <a:extLst>
              <a:ext uri="{FF2B5EF4-FFF2-40B4-BE49-F238E27FC236}">
                <a16:creationId xmlns:a16="http://schemas.microsoft.com/office/drawing/2014/main" xmlns="" id="{644761D8-E522-7461-035A-16536B82E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00200"/>
            <a:ext cx="1295400" cy="10668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%</a:t>
            </a:r>
            <a:r>
              <a:rPr lang="en-CA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3200">
                <a:solidFill>
                  <a:srgbClr val="000099"/>
                </a:solidFill>
                <a:latin typeface="Arial" panose="020B0604020202020204" pitchFamily="34" charset="0"/>
              </a:rPr>
              <a:t>Q =20%</a:t>
            </a:r>
            <a:endParaRPr lang="en-CA" altLang="en-US" sz="3200">
              <a:solidFill>
                <a:srgbClr val="000099"/>
              </a:solidFill>
              <a:latin typeface="Symbol" panose="05050102010706020507" pitchFamily="18" charset="2"/>
            </a:endParaRPr>
          </a:p>
        </p:txBody>
      </p:sp>
      <p:sp>
        <p:nvSpPr>
          <p:cNvPr id="71700" name="AutoShape 19">
            <a:extLst>
              <a:ext uri="{FF2B5EF4-FFF2-40B4-BE49-F238E27FC236}">
                <a16:creationId xmlns:a16="http://schemas.microsoft.com/office/drawing/2014/main" xmlns="" id="{11A6E82B-95AC-1D43-0347-E9E7653075EA}"/>
              </a:ext>
            </a:extLst>
          </p:cNvPr>
          <p:cNvSpPr>
            <a:spLocks/>
          </p:cNvSpPr>
          <p:nvPr/>
        </p:nvSpPr>
        <p:spPr bwMode="auto">
          <a:xfrm>
            <a:off x="1600200" y="762000"/>
            <a:ext cx="381000" cy="2362200"/>
          </a:xfrm>
          <a:prstGeom prst="leftBrace">
            <a:avLst>
              <a:gd name="adj1" fmla="val 51667"/>
              <a:gd name="adj2" fmla="val 49259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71701" name="Text Box 20">
            <a:extLst>
              <a:ext uri="{FF2B5EF4-FFF2-40B4-BE49-F238E27FC236}">
                <a16:creationId xmlns:a16="http://schemas.microsoft.com/office/drawing/2014/main" xmlns="" id="{B17779A2-4F7B-E5BC-BBFC-C1E20DD9D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725" y="1970088"/>
            <a:ext cx="8874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= 10</a:t>
            </a:r>
            <a:endParaRPr lang="en-CA" altLang="en-US" sz="2800">
              <a:latin typeface="Arial" panose="020B0604020202020204" pitchFamily="34" charset="0"/>
            </a:endParaRPr>
          </a:p>
        </p:txBody>
      </p:sp>
      <p:sp>
        <p:nvSpPr>
          <p:cNvPr id="451605" name="Text Box 21">
            <a:extLst>
              <a:ext uri="{FF2B5EF4-FFF2-40B4-BE49-F238E27FC236}">
                <a16:creationId xmlns:a16="http://schemas.microsoft.com/office/drawing/2014/main" xmlns="" id="{B63A2F1D-1AC2-69F8-AB1A-B32401ECD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8" y="6110288"/>
            <a:ext cx="8577262" cy="51911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2774"/>
                </a:solidFill>
                <a:latin typeface="Times New Roman" panose="02020603050405020304" pitchFamily="18" charset="0"/>
              </a:rPr>
              <a:t>Always use the mid-point formula for calculating elasticity</a:t>
            </a:r>
            <a:endParaRPr lang="en-CA" altLang="en-US" sz="2800">
              <a:solidFill>
                <a:srgbClr val="002774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22">
            <a:extLst>
              <a:ext uri="{FF2B5EF4-FFF2-40B4-BE49-F238E27FC236}">
                <a16:creationId xmlns:a16="http://schemas.microsoft.com/office/drawing/2014/main" xmlns="" id="{B3AD2E25-A96A-57B9-A5C6-52F95728E221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2667000"/>
            <a:ext cx="4191000" cy="1219200"/>
            <a:chOff x="3120" y="1680"/>
            <a:chExt cx="2640" cy="768"/>
          </a:xfrm>
        </p:grpSpPr>
        <p:sp>
          <p:nvSpPr>
            <p:cNvPr id="71706" name="Rectangle 23">
              <a:extLst>
                <a:ext uri="{FF2B5EF4-FFF2-40B4-BE49-F238E27FC236}">
                  <a16:creationId xmlns:a16="http://schemas.microsoft.com/office/drawing/2014/main" xmlns="" id="{E1446499-7542-BB35-2550-78DC55DB0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1680"/>
              <a:ext cx="2640" cy="76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707" name="Text Box 24">
              <a:extLst>
                <a:ext uri="{FF2B5EF4-FFF2-40B4-BE49-F238E27FC236}">
                  <a16:creationId xmlns:a16="http://schemas.microsoft.com/office/drawing/2014/main" xmlns="" id="{E200A586-C4C2-EB9C-9BAB-5EB5AADB75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1728"/>
              <a:ext cx="56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99"/>
                  </a:solidFill>
                  <a:latin typeface="Arial" panose="020B0604020202020204" pitchFamily="34" charset="0"/>
                </a:rPr>
                <a:t>20%</a:t>
              </a:r>
              <a:endParaRPr lang="en-CA" altLang="en-US" sz="2800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1708" name="Line 25">
              <a:extLst>
                <a:ext uri="{FF2B5EF4-FFF2-40B4-BE49-F238E27FC236}">
                  <a16:creationId xmlns:a16="http://schemas.microsoft.com/office/drawing/2014/main" xmlns="" id="{A23A01AD-D9D3-4B68-B07C-4F40E860FA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3" y="2064"/>
              <a:ext cx="912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709" name="Text Box 26">
              <a:extLst>
                <a:ext uri="{FF2B5EF4-FFF2-40B4-BE49-F238E27FC236}">
                  <a16:creationId xmlns:a16="http://schemas.microsoft.com/office/drawing/2014/main" xmlns="" id="{3BAD3997-FCEA-8094-66F5-6EB626C71F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4" y="2112"/>
              <a:ext cx="4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99"/>
                  </a:solidFill>
                  <a:latin typeface="Arial" panose="020B0604020202020204" pitchFamily="34" charset="0"/>
                </a:rPr>
                <a:t>5%</a:t>
              </a:r>
              <a:endParaRPr lang="en-CA" altLang="en-US" sz="2800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1710" name="Text Box 27">
              <a:extLst>
                <a:ext uri="{FF2B5EF4-FFF2-40B4-BE49-F238E27FC236}">
                  <a16:creationId xmlns:a16="http://schemas.microsoft.com/office/drawing/2014/main" xmlns="" id="{C3AA6DFC-610C-5EA2-FF73-9D43B8C55B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3" y="1872"/>
              <a:ext cx="2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99"/>
                  </a:solidFill>
                  <a:latin typeface="Arial" panose="020B0604020202020204" pitchFamily="34" charset="0"/>
                </a:rPr>
                <a:t>=</a:t>
              </a:r>
              <a:endParaRPr lang="en-CA" altLang="en-US" sz="2800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1711" name="Text Box 28">
              <a:extLst>
                <a:ext uri="{FF2B5EF4-FFF2-40B4-BE49-F238E27FC236}">
                  <a16:creationId xmlns:a16="http://schemas.microsoft.com/office/drawing/2014/main" xmlns="" id="{C09BC6D0-D52E-611D-DDBD-791FA645B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" y="1851"/>
              <a:ext cx="276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latin typeface="Arial" panose="020B0604020202020204" pitchFamily="34" charset="0"/>
                </a:rPr>
                <a:t>4</a:t>
              </a:r>
              <a:endParaRPr lang="en-CA" altLang="en-US">
                <a:latin typeface="Arial" panose="020B0604020202020204" pitchFamily="34" charset="0"/>
              </a:endParaRPr>
            </a:p>
          </p:txBody>
        </p:sp>
        <p:sp>
          <p:nvSpPr>
            <p:cNvPr id="71712" name="Text Box 29">
              <a:extLst>
                <a:ext uri="{FF2B5EF4-FFF2-40B4-BE49-F238E27FC236}">
                  <a16:creationId xmlns:a16="http://schemas.microsoft.com/office/drawing/2014/main" xmlns="" id="{517B8229-6467-7357-7CC0-FB1155496A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4" y="1852"/>
              <a:ext cx="96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chemeClr val="accent2"/>
                  </a:solidFill>
                  <a:latin typeface="Times New Roman" panose="02020603050405020304" pitchFamily="18" charset="0"/>
                </a:rPr>
                <a:t>= </a:t>
              </a:r>
              <a:r>
                <a:rPr lang="ru-RU" altLang="en-US" sz="2400" i="1">
                  <a:solidFill>
                    <a:schemeClr val="accent2"/>
                  </a:solidFill>
                </a:rPr>
                <a:t>Є</a:t>
              </a:r>
              <a:r>
                <a:rPr lang="en-CA" altLang="en-US" sz="2400" i="1" baseline="-25000">
                  <a:solidFill>
                    <a:schemeClr val="accent2"/>
                  </a:solidFill>
                </a:rPr>
                <a:t>Q,P</a:t>
              </a:r>
              <a:r>
                <a:rPr lang="en-US" altLang="en-US" sz="1800">
                  <a:solidFill>
                    <a:schemeClr val="accent2"/>
                  </a:solidFill>
                </a:rPr>
                <a:t> </a:t>
              </a:r>
              <a:r>
                <a:rPr lang="en-US" altLang="en-US">
                  <a:solidFill>
                    <a:schemeClr val="accent2"/>
                  </a:solidFill>
                  <a:latin typeface="Times New Roman" panose="02020603050405020304" pitchFamily="18" charset="0"/>
                </a:rPr>
                <a:t>=</a:t>
              </a:r>
              <a:r>
                <a: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endParaRPr lang="en-CA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71704" name="Text Box 30">
            <a:extLst>
              <a:ext uri="{FF2B5EF4-FFF2-40B4-BE49-F238E27FC236}">
                <a16:creationId xmlns:a16="http://schemas.microsoft.com/office/drawing/2014/main" xmlns="" id="{8757A120-2BC0-C41B-EA01-2BF862622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1260475"/>
            <a:ext cx="938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X 100</a:t>
            </a: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71705" name="Text Box 31">
            <a:extLst>
              <a:ext uri="{FF2B5EF4-FFF2-40B4-BE49-F238E27FC236}">
                <a16:creationId xmlns:a16="http://schemas.microsoft.com/office/drawing/2014/main" xmlns="" id="{C10ABEFD-309E-38FF-934D-5D5D40F1D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114800"/>
            <a:ext cx="938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X 100</a:t>
            </a: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1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1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1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1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1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51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95" grpId="0" animBg="1" autoUpdateAnimBg="0"/>
      <p:bldP spid="451602" grpId="0" animBg="1" autoUpdateAnimBg="0"/>
      <p:bldP spid="451605" grpId="0" animBg="1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A8E22FD3-11F0-E527-1924-0D75D654E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24A95B8-5E4D-40F0-8435-2621FD937066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57</a:t>
            </a:fld>
            <a:endParaRPr lang="en-US" altLang="en-US" sz="1000"/>
          </a:p>
        </p:txBody>
      </p:sp>
      <p:sp>
        <p:nvSpPr>
          <p:cNvPr id="456706" name="Rectangle 2">
            <a:extLst>
              <a:ext uri="{FF2B5EF4-FFF2-40B4-BE49-F238E27FC236}">
                <a16:creationId xmlns:a16="http://schemas.microsoft.com/office/drawing/2014/main" xmlns="" id="{487CA535-A4F0-2149-8B9F-A6C309D262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10625" cy="1336675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u="sng" dirty="0"/>
              <a:t>Total Revenue and Elasticity</a:t>
            </a:r>
          </a:p>
        </p:txBody>
      </p:sp>
      <p:sp>
        <p:nvSpPr>
          <p:cNvPr id="456707" name="Rectangle 3">
            <a:extLst>
              <a:ext uri="{FF2B5EF4-FFF2-40B4-BE49-F238E27FC236}">
                <a16:creationId xmlns:a16="http://schemas.microsoft.com/office/drawing/2014/main" xmlns="" id="{2EECDD25-5624-4120-54BF-9DA3F0B96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600200"/>
            <a:ext cx="8686800" cy="32766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prstShdw prst="shdw17" dist="17961" dir="2700000">
              <a:srgbClr val="0000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70000"/>
              </a:spcBef>
              <a:buClrTx/>
              <a:buSzTx/>
              <a:buFontTx/>
              <a:buNone/>
            </a:pPr>
            <a:r>
              <a:rPr lang="en-US" altLang="en-US" i="1" dirty="0">
                <a:solidFill>
                  <a:schemeClr val="tx2"/>
                </a:solidFill>
                <a:latin typeface="Cooper Black" panose="0208090404030B020404" pitchFamily="18" charset="0"/>
              </a:rPr>
              <a:t>Total Revenue </a:t>
            </a:r>
            <a:br>
              <a:rPr lang="en-US" altLang="en-US" i="1" dirty="0">
                <a:solidFill>
                  <a:schemeClr val="tx2"/>
                </a:solidFill>
                <a:latin typeface="Cooper Black" panose="0208090404030B020404" pitchFamily="18" charset="0"/>
              </a:rPr>
            </a:br>
            <a:r>
              <a:rPr lang="en-US" altLang="en-US" sz="2800" i="1" dirty="0">
                <a:solidFill>
                  <a:schemeClr val="tx2"/>
                </a:solidFill>
                <a:latin typeface="Cooper Black" panose="0208090404030B020404" pitchFamily="18" charset="0"/>
              </a:rPr>
              <a:t>= </a:t>
            </a:r>
            <a:r>
              <a:rPr lang="en-US" altLang="en-US" i="1" dirty="0">
                <a:solidFill>
                  <a:schemeClr val="tx2"/>
                </a:solidFill>
                <a:latin typeface="Cooper Black" panose="0208090404030B020404" pitchFamily="18" charset="0"/>
              </a:rPr>
              <a:t/>
            </a:r>
            <a:br>
              <a:rPr lang="en-US" altLang="en-US" i="1" dirty="0">
                <a:solidFill>
                  <a:schemeClr val="tx2"/>
                </a:solidFill>
                <a:latin typeface="Cooper Black" panose="0208090404030B020404" pitchFamily="18" charset="0"/>
              </a:rPr>
            </a:br>
            <a:r>
              <a:rPr lang="en-US" altLang="en-US" sz="3200" i="1" dirty="0">
                <a:solidFill>
                  <a:schemeClr val="tx2"/>
                </a:solidFill>
                <a:latin typeface="Cooper Black" panose="0208090404030B020404" pitchFamily="18" charset="0"/>
              </a:rPr>
              <a:t>Price Per Good</a:t>
            </a:r>
            <a:br>
              <a:rPr lang="en-US" altLang="en-US" sz="3200" i="1" dirty="0">
                <a:solidFill>
                  <a:schemeClr val="tx2"/>
                </a:solidFill>
                <a:latin typeface="Cooper Black" panose="0208090404030B020404" pitchFamily="18" charset="0"/>
              </a:rPr>
            </a:br>
            <a:r>
              <a:rPr lang="en-US" altLang="en-US" sz="2000" i="1" dirty="0">
                <a:solidFill>
                  <a:schemeClr val="tx2"/>
                </a:solidFill>
                <a:latin typeface="Cooper Black" panose="0208090404030B020404" pitchFamily="18" charset="0"/>
              </a:rPr>
              <a:t>X</a:t>
            </a:r>
            <a:r>
              <a:rPr lang="en-US" altLang="en-US" sz="3200" i="1" dirty="0">
                <a:solidFill>
                  <a:schemeClr val="tx2"/>
                </a:solidFill>
                <a:latin typeface="Cooper Black" panose="0208090404030B020404" pitchFamily="18" charset="0"/>
              </a:rPr>
              <a:t/>
            </a:r>
            <a:br>
              <a:rPr lang="en-US" altLang="en-US" sz="3200" i="1" dirty="0">
                <a:solidFill>
                  <a:schemeClr val="tx2"/>
                </a:solidFill>
                <a:latin typeface="Cooper Black" panose="0208090404030B020404" pitchFamily="18" charset="0"/>
              </a:rPr>
            </a:br>
            <a:r>
              <a:rPr lang="en-US" altLang="en-US" sz="3200" i="1" dirty="0">
                <a:solidFill>
                  <a:schemeClr val="tx2"/>
                </a:solidFill>
                <a:latin typeface="Cooper Black" panose="0208090404030B020404" pitchFamily="18" charset="0"/>
              </a:rPr>
              <a:t># of Goods Sold</a:t>
            </a:r>
          </a:p>
          <a:p>
            <a:pPr algn="ctr">
              <a:spcBef>
                <a:spcPct val="70000"/>
              </a:spcBef>
              <a:buClrTx/>
              <a:buSzTx/>
              <a:buFontTx/>
              <a:buNone/>
            </a:pPr>
            <a:r>
              <a:rPr lang="en-US" altLang="en-US" i="1" dirty="0">
                <a:solidFill>
                  <a:schemeClr val="tx2"/>
                </a:solidFill>
                <a:latin typeface="Cooper Black" panose="0208090404030B020404" pitchFamily="18" charset="0"/>
              </a:rPr>
              <a:t>TR = P X Q</a:t>
            </a:r>
            <a:endParaRPr lang="en-US" altLang="en-US" dirty="0">
              <a:solidFill>
                <a:schemeClr val="tx2"/>
              </a:solidFill>
              <a:latin typeface="Cooper Black" panose="0208090404030B020404" pitchFamily="18" charset="0"/>
            </a:endParaRPr>
          </a:p>
        </p:txBody>
      </p:sp>
      <p:sp>
        <p:nvSpPr>
          <p:cNvPr id="456708" name="Rectangle 4">
            <a:extLst>
              <a:ext uri="{FF2B5EF4-FFF2-40B4-BE49-F238E27FC236}">
                <a16:creationId xmlns:a16="http://schemas.microsoft.com/office/drawing/2014/main" xmlns="" id="{0D5B5A19-A568-F4FB-A0BF-5BF1BBACB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410200"/>
            <a:ext cx="8686800" cy="914400"/>
          </a:xfrm>
          <a:prstGeom prst="rect">
            <a:avLst/>
          </a:prstGeom>
          <a:solidFill>
            <a:schemeClr val="accent2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lIns="90487" tIns="44450" rIns="90487" bIns="44450"/>
          <a:lstStyle/>
          <a:p>
            <a:pPr algn="ctr">
              <a:spcBef>
                <a:spcPct val="70000"/>
              </a:spcBef>
              <a:defRPr/>
            </a:pPr>
            <a:r>
              <a:rPr lang="en-US" sz="3600" i="1" dirty="0">
                <a:solidFill>
                  <a:schemeClr val="tx2"/>
                </a:solidFill>
                <a:latin typeface="Cooper Black" pitchFamily="18" charset="0"/>
              </a:rPr>
              <a:t>Assumption : Costs are constant</a:t>
            </a:r>
            <a:endParaRPr lang="en-US" sz="3600" dirty="0">
              <a:solidFill>
                <a:schemeClr val="tx2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6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6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07" grpId="0" animBg="1" autoUpdateAnimBg="0"/>
      <p:bldP spid="456708" grpId="0" animBg="1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4">
            <a:extLst>
              <a:ext uri="{FF2B5EF4-FFF2-40B4-BE49-F238E27FC236}">
                <a16:creationId xmlns:a16="http://schemas.microsoft.com/office/drawing/2014/main" xmlns="" id="{8FB926ED-D9FE-346C-5AB7-4C648B16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BC40E551-3A34-496D-91FD-04D697F50CC0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58</a:t>
            </a:fld>
            <a:endParaRPr lang="en-US" altLang="en-US" sz="1000"/>
          </a:p>
        </p:txBody>
      </p:sp>
      <p:sp>
        <p:nvSpPr>
          <p:cNvPr id="76803" name="Line 2">
            <a:extLst>
              <a:ext uri="{FF2B5EF4-FFF2-40B4-BE49-F238E27FC236}">
                <a16:creationId xmlns:a16="http://schemas.microsoft.com/office/drawing/2014/main" xmlns="" id="{A3F075B8-611F-DD36-72DE-24A275D5071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406400"/>
            <a:ext cx="2743200" cy="2667000"/>
          </a:xfrm>
          <a:prstGeom prst="line">
            <a:avLst/>
          </a:prstGeom>
          <a:noFill/>
          <a:ln w="38100">
            <a:solidFill>
              <a:srgbClr val="DDDD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6804" name="Line 3">
            <a:extLst>
              <a:ext uri="{FF2B5EF4-FFF2-40B4-BE49-F238E27FC236}">
                <a16:creationId xmlns:a16="http://schemas.microsoft.com/office/drawing/2014/main" xmlns="" id="{844D6A4B-02F6-C00B-2846-4E284DDB2E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3073400"/>
            <a:ext cx="309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6805" name="Line 4">
            <a:extLst>
              <a:ext uri="{FF2B5EF4-FFF2-40B4-BE49-F238E27FC236}">
                <a16:creationId xmlns:a16="http://schemas.microsoft.com/office/drawing/2014/main" xmlns="" id="{035D2AA6-A836-D8F9-89D4-D5A817C90C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98800" y="85725"/>
            <a:ext cx="0" cy="29876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6806" name="Line 5">
            <a:extLst>
              <a:ext uri="{FF2B5EF4-FFF2-40B4-BE49-F238E27FC236}">
                <a16:creationId xmlns:a16="http://schemas.microsoft.com/office/drawing/2014/main" xmlns="" id="{690541D2-64EB-D683-952D-B885C97F613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0400" y="1778000"/>
            <a:ext cx="0" cy="4419600"/>
          </a:xfrm>
          <a:prstGeom prst="line">
            <a:avLst/>
          </a:prstGeom>
          <a:noFill/>
          <a:ln w="25400" cap="rnd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6807" name="Freeform 6">
            <a:extLst>
              <a:ext uri="{FF2B5EF4-FFF2-40B4-BE49-F238E27FC236}">
                <a16:creationId xmlns:a16="http://schemas.microsoft.com/office/drawing/2014/main" xmlns="" id="{C950E642-CCE6-D457-7F01-7DB399207D1D}"/>
              </a:ext>
            </a:extLst>
          </p:cNvPr>
          <p:cNvSpPr>
            <a:spLocks/>
          </p:cNvSpPr>
          <p:nvPr/>
        </p:nvSpPr>
        <p:spPr bwMode="auto">
          <a:xfrm>
            <a:off x="4470400" y="3644900"/>
            <a:ext cx="1392238" cy="2552700"/>
          </a:xfrm>
          <a:custGeom>
            <a:avLst/>
            <a:gdLst>
              <a:gd name="T0" fmla="*/ 2147483646 w 877"/>
              <a:gd name="T1" fmla="*/ 2147483646 h 1608"/>
              <a:gd name="T2" fmla="*/ 2147483646 w 877"/>
              <a:gd name="T3" fmla="*/ 2147483646 h 1608"/>
              <a:gd name="T4" fmla="*/ 2147483646 w 877"/>
              <a:gd name="T5" fmla="*/ 2147483646 h 1608"/>
              <a:gd name="T6" fmla="*/ 2147483646 w 877"/>
              <a:gd name="T7" fmla="*/ 2147483646 h 1608"/>
              <a:gd name="T8" fmla="*/ 2147483646 w 877"/>
              <a:gd name="T9" fmla="*/ 2147483646 h 1608"/>
              <a:gd name="T10" fmla="*/ 2147483646 w 877"/>
              <a:gd name="T11" fmla="*/ 2147483646 h 1608"/>
              <a:gd name="T12" fmla="*/ 2147483646 w 877"/>
              <a:gd name="T13" fmla="*/ 2147483646 h 1608"/>
              <a:gd name="T14" fmla="*/ 2147483646 w 877"/>
              <a:gd name="T15" fmla="*/ 2147483646 h 1608"/>
              <a:gd name="T16" fmla="*/ 2147483646 w 877"/>
              <a:gd name="T17" fmla="*/ 2147483646 h 1608"/>
              <a:gd name="T18" fmla="*/ 2147483646 w 877"/>
              <a:gd name="T19" fmla="*/ 2147483646 h 1608"/>
              <a:gd name="T20" fmla="*/ 2147483646 w 877"/>
              <a:gd name="T21" fmla="*/ 2147483646 h 1608"/>
              <a:gd name="T22" fmla="*/ 2147483646 w 877"/>
              <a:gd name="T23" fmla="*/ 2147483646 h 1608"/>
              <a:gd name="T24" fmla="*/ 2147483646 w 877"/>
              <a:gd name="T25" fmla="*/ 2147483646 h 1608"/>
              <a:gd name="T26" fmla="*/ 2147483646 w 877"/>
              <a:gd name="T27" fmla="*/ 2147483646 h 1608"/>
              <a:gd name="T28" fmla="*/ 2147483646 w 877"/>
              <a:gd name="T29" fmla="*/ 2147483646 h 1608"/>
              <a:gd name="T30" fmla="*/ 2147483646 w 877"/>
              <a:gd name="T31" fmla="*/ 2147483646 h 1608"/>
              <a:gd name="T32" fmla="*/ 2147483646 w 877"/>
              <a:gd name="T33" fmla="*/ 2147483646 h 1608"/>
              <a:gd name="T34" fmla="*/ 2147483646 w 877"/>
              <a:gd name="T35" fmla="*/ 2147483646 h 1608"/>
              <a:gd name="T36" fmla="*/ 2147483646 w 877"/>
              <a:gd name="T37" fmla="*/ 2147483646 h 1608"/>
              <a:gd name="T38" fmla="*/ 2147483646 w 877"/>
              <a:gd name="T39" fmla="*/ 0 h 1608"/>
              <a:gd name="T40" fmla="*/ 0 w 877"/>
              <a:gd name="T41" fmla="*/ 0 h 160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877"/>
              <a:gd name="T64" fmla="*/ 0 h 1608"/>
              <a:gd name="T65" fmla="*/ 877 w 877"/>
              <a:gd name="T66" fmla="*/ 1608 h 160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877" h="1608">
                <a:moveTo>
                  <a:pt x="876" y="1607"/>
                </a:moveTo>
                <a:lnTo>
                  <a:pt x="813" y="1329"/>
                </a:lnTo>
                <a:lnTo>
                  <a:pt x="743" y="1069"/>
                </a:lnTo>
                <a:lnTo>
                  <a:pt x="709" y="940"/>
                </a:lnTo>
                <a:lnTo>
                  <a:pt x="674" y="822"/>
                </a:lnTo>
                <a:lnTo>
                  <a:pt x="640" y="717"/>
                </a:lnTo>
                <a:lnTo>
                  <a:pt x="599" y="618"/>
                </a:lnTo>
                <a:lnTo>
                  <a:pt x="559" y="526"/>
                </a:lnTo>
                <a:lnTo>
                  <a:pt x="519" y="445"/>
                </a:lnTo>
                <a:lnTo>
                  <a:pt x="473" y="371"/>
                </a:lnTo>
                <a:lnTo>
                  <a:pt x="426" y="303"/>
                </a:lnTo>
                <a:lnTo>
                  <a:pt x="380" y="241"/>
                </a:lnTo>
                <a:lnTo>
                  <a:pt x="340" y="186"/>
                </a:lnTo>
                <a:lnTo>
                  <a:pt x="300" y="143"/>
                </a:lnTo>
                <a:lnTo>
                  <a:pt x="259" y="99"/>
                </a:lnTo>
                <a:lnTo>
                  <a:pt x="225" y="62"/>
                </a:lnTo>
                <a:lnTo>
                  <a:pt x="190" y="37"/>
                </a:lnTo>
                <a:lnTo>
                  <a:pt x="156" y="19"/>
                </a:lnTo>
                <a:lnTo>
                  <a:pt x="121" y="13"/>
                </a:lnTo>
                <a:lnTo>
                  <a:pt x="63" y="0"/>
                </a:lnTo>
                <a:lnTo>
                  <a:pt x="0" y="0"/>
                </a:lnTo>
              </a:path>
            </a:pathLst>
          </a:custGeom>
          <a:noFill/>
          <a:ln w="38100" cap="rnd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6808" name="Freeform 7">
            <a:extLst>
              <a:ext uri="{FF2B5EF4-FFF2-40B4-BE49-F238E27FC236}">
                <a16:creationId xmlns:a16="http://schemas.microsoft.com/office/drawing/2014/main" xmlns="" id="{8E248C36-3051-0C77-8752-AF85A8B04FBE}"/>
              </a:ext>
            </a:extLst>
          </p:cNvPr>
          <p:cNvSpPr>
            <a:spLocks/>
          </p:cNvSpPr>
          <p:nvPr/>
        </p:nvSpPr>
        <p:spPr bwMode="auto">
          <a:xfrm>
            <a:off x="3098800" y="3646488"/>
            <a:ext cx="1393825" cy="2551112"/>
          </a:xfrm>
          <a:custGeom>
            <a:avLst/>
            <a:gdLst>
              <a:gd name="T0" fmla="*/ 0 w 878"/>
              <a:gd name="T1" fmla="*/ 2147483646 h 1607"/>
              <a:gd name="T2" fmla="*/ 2147483646 w 878"/>
              <a:gd name="T3" fmla="*/ 2147483646 h 1607"/>
              <a:gd name="T4" fmla="*/ 2147483646 w 878"/>
              <a:gd name="T5" fmla="*/ 2147483646 h 1607"/>
              <a:gd name="T6" fmla="*/ 2147483646 w 878"/>
              <a:gd name="T7" fmla="*/ 2147483646 h 1607"/>
              <a:gd name="T8" fmla="*/ 2147483646 w 878"/>
              <a:gd name="T9" fmla="*/ 2147483646 h 1607"/>
              <a:gd name="T10" fmla="*/ 2147483646 w 878"/>
              <a:gd name="T11" fmla="*/ 2147483646 h 1607"/>
              <a:gd name="T12" fmla="*/ 2147483646 w 878"/>
              <a:gd name="T13" fmla="*/ 2147483646 h 1607"/>
              <a:gd name="T14" fmla="*/ 2147483646 w 878"/>
              <a:gd name="T15" fmla="*/ 2147483646 h 1607"/>
              <a:gd name="T16" fmla="*/ 2147483646 w 878"/>
              <a:gd name="T17" fmla="*/ 2147483646 h 1607"/>
              <a:gd name="T18" fmla="*/ 2147483646 w 878"/>
              <a:gd name="T19" fmla="*/ 2147483646 h 1607"/>
              <a:gd name="T20" fmla="*/ 2147483646 w 878"/>
              <a:gd name="T21" fmla="*/ 2147483646 h 1607"/>
              <a:gd name="T22" fmla="*/ 2147483646 w 878"/>
              <a:gd name="T23" fmla="*/ 2147483646 h 1607"/>
              <a:gd name="T24" fmla="*/ 2147483646 w 878"/>
              <a:gd name="T25" fmla="*/ 2147483646 h 1607"/>
              <a:gd name="T26" fmla="*/ 2147483646 w 878"/>
              <a:gd name="T27" fmla="*/ 2147483646 h 1607"/>
              <a:gd name="T28" fmla="*/ 2147483646 w 878"/>
              <a:gd name="T29" fmla="*/ 2147483646 h 1607"/>
              <a:gd name="T30" fmla="*/ 2147483646 w 878"/>
              <a:gd name="T31" fmla="*/ 2147483646 h 1607"/>
              <a:gd name="T32" fmla="*/ 2147483646 w 878"/>
              <a:gd name="T33" fmla="*/ 2147483646 h 1607"/>
              <a:gd name="T34" fmla="*/ 2147483646 w 878"/>
              <a:gd name="T35" fmla="*/ 2147483646 h 1607"/>
              <a:gd name="T36" fmla="*/ 2147483646 w 878"/>
              <a:gd name="T37" fmla="*/ 2147483646 h 1607"/>
              <a:gd name="T38" fmla="*/ 2147483646 w 878"/>
              <a:gd name="T39" fmla="*/ 0 h 1607"/>
              <a:gd name="T40" fmla="*/ 2147483646 w 878"/>
              <a:gd name="T41" fmla="*/ 0 h 1607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878"/>
              <a:gd name="T64" fmla="*/ 0 h 1607"/>
              <a:gd name="T65" fmla="*/ 878 w 878"/>
              <a:gd name="T66" fmla="*/ 1607 h 1607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878" h="1607">
                <a:moveTo>
                  <a:pt x="0" y="1606"/>
                </a:moveTo>
                <a:lnTo>
                  <a:pt x="66" y="1328"/>
                </a:lnTo>
                <a:lnTo>
                  <a:pt x="131" y="1069"/>
                </a:lnTo>
                <a:lnTo>
                  <a:pt x="166" y="939"/>
                </a:lnTo>
                <a:lnTo>
                  <a:pt x="201" y="821"/>
                </a:lnTo>
                <a:lnTo>
                  <a:pt x="240" y="716"/>
                </a:lnTo>
                <a:lnTo>
                  <a:pt x="275" y="618"/>
                </a:lnTo>
                <a:lnTo>
                  <a:pt x="314" y="525"/>
                </a:lnTo>
                <a:lnTo>
                  <a:pt x="358" y="445"/>
                </a:lnTo>
                <a:lnTo>
                  <a:pt x="402" y="370"/>
                </a:lnTo>
                <a:lnTo>
                  <a:pt x="445" y="303"/>
                </a:lnTo>
                <a:lnTo>
                  <a:pt x="493" y="241"/>
                </a:lnTo>
                <a:lnTo>
                  <a:pt x="537" y="185"/>
                </a:lnTo>
                <a:lnTo>
                  <a:pt x="576" y="142"/>
                </a:lnTo>
                <a:lnTo>
                  <a:pt x="615" y="99"/>
                </a:lnTo>
                <a:lnTo>
                  <a:pt x="650" y="62"/>
                </a:lnTo>
                <a:lnTo>
                  <a:pt x="685" y="37"/>
                </a:lnTo>
                <a:lnTo>
                  <a:pt x="720" y="18"/>
                </a:lnTo>
                <a:lnTo>
                  <a:pt x="755" y="12"/>
                </a:lnTo>
                <a:lnTo>
                  <a:pt x="816" y="0"/>
                </a:lnTo>
                <a:lnTo>
                  <a:pt x="877" y="0"/>
                </a:lnTo>
              </a:path>
            </a:pathLst>
          </a:custGeom>
          <a:noFill/>
          <a:ln w="38100" cap="rnd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57736" name="Rectangle 8">
            <a:extLst>
              <a:ext uri="{FF2B5EF4-FFF2-40B4-BE49-F238E27FC236}">
                <a16:creationId xmlns:a16="http://schemas.microsoft.com/office/drawing/2014/main" xmlns="" id="{999EFBDF-2019-3DC0-1A23-9F1F85B48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0" y="3165475"/>
            <a:ext cx="3581400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	          55		110</a:t>
            </a:r>
          </a:p>
        </p:txBody>
      </p:sp>
      <p:sp>
        <p:nvSpPr>
          <p:cNvPr id="457737" name="Rectangle 9">
            <a:extLst>
              <a:ext uri="{FF2B5EF4-FFF2-40B4-BE49-F238E27FC236}">
                <a16:creationId xmlns:a16="http://schemas.microsoft.com/office/drawing/2014/main" xmlns="" id="{32361C5D-2068-90FC-E97D-A94A5AD8A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600200"/>
            <a:ext cx="498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.55</a:t>
            </a:r>
          </a:p>
        </p:txBody>
      </p:sp>
      <p:sp>
        <p:nvSpPr>
          <p:cNvPr id="457738" name="Rectangle 10">
            <a:extLst>
              <a:ext uri="{FF2B5EF4-FFF2-40B4-BE49-F238E27FC236}">
                <a16:creationId xmlns:a16="http://schemas.microsoft.com/office/drawing/2014/main" xmlns="" id="{B2FE0A84-2A86-256A-B1F1-8660FC23B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28600"/>
            <a:ext cx="625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1.10</a:t>
            </a:r>
          </a:p>
        </p:txBody>
      </p:sp>
      <p:sp>
        <p:nvSpPr>
          <p:cNvPr id="76812" name="Line 11">
            <a:extLst>
              <a:ext uri="{FF2B5EF4-FFF2-40B4-BE49-F238E27FC236}">
                <a16:creationId xmlns:a16="http://schemas.microsoft.com/office/drawing/2014/main" xmlns="" id="{725C609F-D8F9-58BC-0643-4AB20AF3D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6197600"/>
            <a:ext cx="30178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6813" name="Line 12">
            <a:extLst>
              <a:ext uri="{FF2B5EF4-FFF2-40B4-BE49-F238E27FC236}">
                <a16:creationId xmlns:a16="http://schemas.microsoft.com/office/drawing/2014/main" xmlns="" id="{0B5573BD-D27E-EEF9-7193-A3E1DF5BF9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98800" y="3194050"/>
            <a:ext cx="0" cy="2994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6814" name="Rectangle 13">
            <a:extLst>
              <a:ext uri="{FF2B5EF4-FFF2-40B4-BE49-F238E27FC236}">
                <a16:creationId xmlns:a16="http://schemas.microsoft.com/office/drawing/2014/main" xmlns="" id="{1BD5AE9C-34C4-9E0D-8687-EDDC251B2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4775" y="4710113"/>
            <a:ext cx="203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57742" name="Rectangle 14">
            <a:extLst>
              <a:ext uri="{FF2B5EF4-FFF2-40B4-BE49-F238E27FC236}">
                <a16:creationId xmlns:a16="http://schemas.microsoft.com/office/drawing/2014/main" xmlns="" id="{7D0B2758-2DB8-168B-CDB7-6541BA2E9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505200"/>
            <a:ext cx="711200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3.00</a:t>
            </a:r>
          </a:p>
        </p:txBody>
      </p:sp>
      <p:sp>
        <p:nvSpPr>
          <p:cNvPr id="457743" name="Rectangle 15">
            <a:extLst>
              <a:ext uri="{FF2B5EF4-FFF2-40B4-BE49-F238E27FC236}">
                <a16:creationId xmlns:a16="http://schemas.microsoft.com/office/drawing/2014/main" xmlns="" id="{21A19B3C-0F94-D693-4E68-73C2F041B0F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58938" y="4433888"/>
            <a:ext cx="1157287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(dollars)</a:t>
            </a:r>
          </a:p>
        </p:txBody>
      </p:sp>
      <p:sp>
        <p:nvSpPr>
          <p:cNvPr id="76817" name="Oval 16">
            <a:extLst>
              <a:ext uri="{FF2B5EF4-FFF2-40B4-BE49-F238E27FC236}">
                <a16:creationId xmlns:a16="http://schemas.microsoft.com/office/drawing/2014/main" xmlns="" id="{16E74985-6227-018D-A839-2152DD8CE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6588" y="3606800"/>
            <a:ext cx="100012" cy="100013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76818" name="Line 17">
            <a:extLst>
              <a:ext uri="{FF2B5EF4-FFF2-40B4-BE49-F238E27FC236}">
                <a16:creationId xmlns:a16="http://schemas.microsoft.com/office/drawing/2014/main" xmlns="" id="{217B6896-BF38-D1CB-7B5A-EF903DEA75D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1778000"/>
            <a:ext cx="1447800" cy="0"/>
          </a:xfrm>
          <a:prstGeom prst="line">
            <a:avLst/>
          </a:prstGeom>
          <a:noFill/>
          <a:ln w="25400" cap="rnd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83B3850A-855C-DFC7-B7B6-441BC11ABD2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3505200"/>
            <a:ext cx="2771775" cy="676275"/>
            <a:chOff x="2734" y="2278"/>
            <a:chExt cx="1746" cy="426"/>
          </a:xfrm>
        </p:grpSpPr>
        <p:sp>
          <p:nvSpPr>
            <p:cNvPr id="76853" name="Rectangle 19">
              <a:extLst>
                <a:ext uri="{FF2B5EF4-FFF2-40B4-BE49-F238E27FC236}">
                  <a16:creationId xmlns:a16="http://schemas.microsoft.com/office/drawing/2014/main" xmlns="" id="{75A45BAE-84DC-1DA2-AB03-C65A254B3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0" y="2278"/>
              <a:ext cx="970" cy="426"/>
            </a:xfrm>
            <a:prstGeom prst="rect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</a:rPr>
                <a:t>Maximum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</a:rPr>
                <a:t>total revenue</a:t>
              </a:r>
            </a:p>
          </p:txBody>
        </p:sp>
        <p:sp>
          <p:nvSpPr>
            <p:cNvPr id="76854" name="Line 20">
              <a:extLst>
                <a:ext uri="{FF2B5EF4-FFF2-40B4-BE49-F238E27FC236}">
                  <a16:creationId xmlns:a16="http://schemas.microsoft.com/office/drawing/2014/main" xmlns="" id="{CAB0C0D2-C6F5-B3F5-56F7-D6D0395651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4" y="2348"/>
              <a:ext cx="765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xmlns="" id="{FFBBD82F-3A88-EA1E-A2F4-4E2D77926854}"/>
              </a:ext>
            </a:extLst>
          </p:cNvPr>
          <p:cNvGrpSpPr>
            <a:grpSpLocks/>
          </p:cNvGrpSpPr>
          <p:nvPr/>
        </p:nvGrpSpPr>
        <p:grpSpPr bwMode="auto">
          <a:xfrm>
            <a:off x="5080000" y="3759200"/>
            <a:ext cx="2908300" cy="1911350"/>
            <a:chOff x="3200" y="2368"/>
            <a:chExt cx="1832" cy="1204"/>
          </a:xfrm>
        </p:grpSpPr>
        <p:sp>
          <p:nvSpPr>
            <p:cNvPr id="76849" name="AutoShape 22">
              <a:extLst>
                <a:ext uri="{FF2B5EF4-FFF2-40B4-BE49-F238E27FC236}">
                  <a16:creationId xmlns:a16="http://schemas.microsoft.com/office/drawing/2014/main" xmlns="" id="{BC8E1973-F2FB-2EF8-95A0-A861F0F19AB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500000">
              <a:off x="2960" y="2608"/>
              <a:ext cx="672" cy="192"/>
            </a:xfrm>
            <a:prstGeom prst="rightArrow">
              <a:avLst>
                <a:gd name="adj1" fmla="val 50000"/>
                <a:gd name="adj2" fmla="val 87532"/>
              </a:avLst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grpSp>
          <p:nvGrpSpPr>
            <p:cNvPr id="76850" name="Group 23">
              <a:extLst>
                <a:ext uri="{FF2B5EF4-FFF2-40B4-BE49-F238E27FC236}">
                  <a16:creationId xmlns:a16="http://schemas.microsoft.com/office/drawing/2014/main" xmlns="" id="{E7D0666D-20F8-FC56-00E2-4C8268E206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10" y="2692"/>
              <a:ext cx="1722" cy="880"/>
              <a:chOff x="3168" y="2724"/>
              <a:chExt cx="1722" cy="880"/>
            </a:xfrm>
          </p:grpSpPr>
          <p:sp>
            <p:nvSpPr>
              <p:cNvPr id="76851" name="Line 24">
                <a:extLst>
                  <a:ext uri="{FF2B5EF4-FFF2-40B4-BE49-F238E27FC236}">
                    <a16:creationId xmlns:a16="http://schemas.microsoft.com/office/drawing/2014/main" xmlns="" id="{9C55DE7D-5B6C-C469-3E78-9933E21EB8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68" y="2724"/>
                <a:ext cx="432" cy="3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76852" name="Rectangle 25">
                <a:extLst>
                  <a:ext uri="{FF2B5EF4-FFF2-40B4-BE49-F238E27FC236}">
                    <a16:creationId xmlns:a16="http://schemas.microsoft.com/office/drawing/2014/main" xmlns="" id="{C931D532-30D8-AB0C-7169-0E59D5183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4" y="2832"/>
                <a:ext cx="1386" cy="772"/>
              </a:xfrm>
              <a:prstGeom prst="rect">
                <a:avLst/>
              </a:prstGeom>
              <a:solidFill>
                <a:srgbClr val="CCEC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When demand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is inelastic,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price cut decreases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total revenue</a:t>
                </a:r>
              </a:p>
            </p:txBody>
          </p:sp>
        </p:grpSp>
      </p:grpSp>
      <p:grpSp>
        <p:nvGrpSpPr>
          <p:cNvPr id="5" name="Group 26">
            <a:extLst>
              <a:ext uri="{FF2B5EF4-FFF2-40B4-BE49-F238E27FC236}">
                <a16:creationId xmlns:a16="http://schemas.microsoft.com/office/drawing/2014/main" xmlns="" id="{C43C9BD0-3BD4-A4EF-1E91-825152E868BC}"/>
              </a:ext>
            </a:extLst>
          </p:cNvPr>
          <p:cNvGrpSpPr>
            <a:grpSpLocks/>
          </p:cNvGrpSpPr>
          <p:nvPr/>
        </p:nvGrpSpPr>
        <p:grpSpPr bwMode="auto">
          <a:xfrm>
            <a:off x="4511675" y="1155700"/>
            <a:ext cx="1120775" cy="666750"/>
            <a:chOff x="2714" y="768"/>
            <a:chExt cx="706" cy="420"/>
          </a:xfrm>
        </p:grpSpPr>
        <p:sp>
          <p:nvSpPr>
            <p:cNvPr id="76847" name="Line 27">
              <a:extLst>
                <a:ext uri="{FF2B5EF4-FFF2-40B4-BE49-F238E27FC236}">
                  <a16:creationId xmlns:a16="http://schemas.microsoft.com/office/drawing/2014/main" xmlns="" id="{9385AA61-725B-1546-58CC-1F5802FB7B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14" y="1056"/>
              <a:ext cx="214" cy="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6848" name="Rectangle 28">
              <a:extLst>
                <a:ext uri="{FF2B5EF4-FFF2-40B4-BE49-F238E27FC236}">
                  <a16:creationId xmlns:a16="http://schemas.microsoft.com/office/drawing/2014/main" xmlns="" id="{8B01406A-C42B-4715-13BA-A379451F9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768"/>
              <a:ext cx="540" cy="420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</a:rPr>
                <a:t>Unit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</a:rPr>
                <a:t>elastic</a:t>
              </a:r>
            </a:p>
          </p:txBody>
        </p:sp>
      </p:grpSp>
      <p:grpSp>
        <p:nvGrpSpPr>
          <p:cNvPr id="6" name="Group 29">
            <a:extLst>
              <a:ext uri="{FF2B5EF4-FFF2-40B4-BE49-F238E27FC236}">
                <a16:creationId xmlns:a16="http://schemas.microsoft.com/office/drawing/2014/main" xmlns="" id="{2BF30060-04C5-E6BF-0EDC-11093412FA70}"/>
              </a:ext>
            </a:extLst>
          </p:cNvPr>
          <p:cNvGrpSpPr>
            <a:grpSpLocks/>
          </p:cNvGrpSpPr>
          <p:nvPr/>
        </p:nvGrpSpPr>
        <p:grpSpPr bwMode="auto">
          <a:xfrm>
            <a:off x="3327400" y="177800"/>
            <a:ext cx="1806575" cy="1138238"/>
            <a:chOff x="2096" y="112"/>
            <a:chExt cx="1138" cy="717"/>
          </a:xfrm>
        </p:grpSpPr>
        <p:sp>
          <p:nvSpPr>
            <p:cNvPr id="76843" name="AutoShape 30">
              <a:extLst>
                <a:ext uri="{FF2B5EF4-FFF2-40B4-BE49-F238E27FC236}">
                  <a16:creationId xmlns:a16="http://schemas.microsoft.com/office/drawing/2014/main" xmlns="" id="{0E3C8BA8-F23D-3D2D-697D-EDBD3785D39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657572">
              <a:off x="2096" y="637"/>
              <a:ext cx="672" cy="192"/>
            </a:xfrm>
            <a:prstGeom prst="rightArrow">
              <a:avLst>
                <a:gd name="adj1" fmla="val 50000"/>
                <a:gd name="adj2" fmla="val 87532"/>
              </a:avLst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grpSp>
          <p:nvGrpSpPr>
            <p:cNvPr id="76844" name="Group 31">
              <a:extLst>
                <a:ext uri="{FF2B5EF4-FFF2-40B4-BE49-F238E27FC236}">
                  <a16:creationId xmlns:a16="http://schemas.microsoft.com/office/drawing/2014/main" xmlns="" id="{BE0EB46B-23CB-D6A9-7EF3-280BB88A2A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80" y="112"/>
              <a:ext cx="754" cy="615"/>
              <a:chOff x="2352" y="144"/>
              <a:chExt cx="754" cy="615"/>
            </a:xfrm>
          </p:grpSpPr>
          <p:sp>
            <p:nvSpPr>
              <p:cNvPr id="76845" name="Line 32">
                <a:extLst>
                  <a:ext uri="{FF2B5EF4-FFF2-40B4-BE49-F238E27FC236}">
                    <a16:creationId xmlns:a16="http://schemas.microsoft.com/office/drawing/2014/main" xmlns="" id="{A7678D42-063F-00DD-A3C2-98FBECB911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528"/>
                <a:ext cx="384" cy="23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76846" name="Rectangle 33">
                <a:extLst>
                  <a:ext uri="{FF2B5EF4-FFF2-40B4-BE49-F238E27FC236}">
                    <a16:creationId xmlns:a16="http://schemas.microsoft.com/office/drawing/2014/main" xmlns="" id="{363FAFDE-5ED0-1824-3F3A-D5F6C40F33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144"/>
                <a:ext cx="658" cy="426"/>
              </a:xfrm>
              <a:prstGeom prst="rect">
                <a:avLst/>
              </a:prstGeom>
              <a:solidFill>
                <a:srgbClr val="CCEC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Elastic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demand</a:t>
                </a:r>
              </a:p>
            </p:txBody>
          </p:sp>
        </p:grpSp>
      </p:grpSp>
      <p:sp>
        <p:nvSpPr>
          <p:cNvPr id="76823" name="Oval 34">
            <a:extLst>
              <a:ext uri="{FF2B5EF4-FFF2-40B4-BE49-F238E27FC236}">
                <a16:creationId xmlns:a16="http://schemas.microsoft.com/office/drawing/2014/main" xmlns="" id="{CE67E755-4F7B-1F6E-D3AD-54B57C26B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750" y="1709738"/>
            <a:ext cx="88900" cy="825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57763" name="Rectangle 35">
            <a:extLst>
              <a:ext uri="{FF2B5EF4-FFF2-40B4-BE49-F238E27FC236}">
                <a16:creationId xmlns:a16="http://schemas.microsoft.com/office/drawing/2014/main" xmlns="" id="{1D90324B-8A6D-74E2-2C46-08B738EE3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3625" y="6016625"/>
            <a:ext cx="11255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Quantity</a:t>
            </a:r>
          </a:p>
        </p:txBody>
      </p:sp>
      <p:grpSp>
        <p:nvGrpSpPr>
          <p:cNvPr id="8" name="Group 36">
            <a:extLst>
              <a:ext uri="{FF2B5EF4-FFF2-40B4-BE49-F238E27FC236}">
                <a16:creationId xmlns:a16="http://schemas.microsoft.com/office/drawing/2014/main" xmlns="" id="{AD102199-E912-F5B3-D2DF-C95E4F29492A}"/>
              </a:ext>
            </a:extLst>
          </p:cNvPr>
          <p:cNvGrpSpPr>
            <a:grpSpLocks/>
          </p:cNvGrpSpPr>
          <p:nvPr/>
        </p:nvGrpSpPr>
        <p:grpSpPr bwMode="auto">
          <a:xfrm>
            <a:off x="4699000" y="2047875"/>
            <a:ext cx="2247900" cy="676275"/>
            <a:chOff x="2960" y="1290"/>
            <a:chExt cx="1416" cy="426"/>
          </a:xfrm>
        </p:grpSpPr>
        <p:sp>
          <p:nvSpPr>
            <p:cNvPr id="76839" name="AutoShape 37">
              <a:extLst>
                <a:ext uri="{FF2B5EF4-FFF2-40B4-BE49-F238E27FC236}">
                  <a16:creationId xmlns:a16="http://schemas.microsoft.com/office/drawing/2014/main" xmlns="" id="{6DDC7792-114A-80C8-EDB7-458D1C5C84F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129126">
              <a:off x="2960" y="1456"/>
              <a:ext cx="672" cy="192"/>
            </a:xfrm>
            <a:prstGeom prst="rightArrow">
              <a:avLst>
                <a:gd name="adj1" fmla="val 50000"/>
                <a:gd name="adj2" fmla="val 87532"/>
              </a:avLst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grpSp>
          <p:nvGrpSpPr>
            <p:cNvPr id="76840" name="Group 38">
              <a:extLst>
                <a:ext uri="{FF2B5EF4-FFF2-40B4-BE49-F238E27FC236}">
                  <a16:creationId xmlns:a16="http://schemas.microsoft.com/office/drawing/2014/main" xmlns="" id="{50801A77-A56D-8C0E-60F3-ABFB79E28B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3" y="1290"/>
              <a:ext cx="983" cy="426"/>
              <a:chOff x="3265" y="1322"/>
              <a:chExt cx="983" cy="426"/>
            </a:xfrm>
          </p:grpSpPr>
          <p:sp>
            <p:nvSpPr>
              <p:cNvPr id="76841" name="Line 39">
                <a:extLst>
                  <a:ext uri="{FF2B5EF4-FFF2-40B4-BE49-F238E27FC236}">
                    <a16:creationId xmlns:a16="http://schemas.microsoft.com/office/drawing/2014/main" xmlns="" id="{1122CE9F-C621-87DE-DACB-279C1E87E3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65" y="1465"/>
                <a:ext cx="286" cy="13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76842" name="Rectangle 40">
                <a:extLst>
                  <a:ext uri="{FF2B5EF4-FFF2-40B4-BE49-F238E27FC236}">
                    <a16:creationId xmlns:a16="http://schemas.microsoft.com/office/drawing/2014/main" xmlns="" id="{FA7AFAC7-0A7A-F3F1-0D58-115D759FEA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2" y="1322"/>
                <a:ext cx="706" cy="426"/>
              </a:xfrm>
              <a:prstGeom prst="rect">
                <a:avLst/>
              </a:prstGeom>
              <a:solidFill>
                <a:srgbClr val="CCEC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Inelastic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demand</a:t>
                </a:r>
              </a:p>
            </p:txBody>
          </p:sp>
        </p:grpSp>
      </p:grpSp>
      <p:sp>
        <p:nvSpPr>
          <p:cNvPr id="76826" name="Line 41">
            <a:extLst>
              <a:ext uri="{FF2B5EF4-FFF2-40B4-BE49-F238E27FC236}">
                <a16:creationId xmlns:a16="http://schemas.microsoft.com/office/drawing/2014/main" xmlns="" id="{8BFF42DE-7D2D-6DC1-E179-12E9745722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98800" y="3683000"/>
            <a:ext cx="1371600" cy="0"/>
          </a:xfrm>
          <a:prstGeom prst="line">
            <a:avLst/>
          </a:prstGeom>
          <a:noFill/>
          <a:ln w="12700" cap="rnd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7770" name="Text Box 42">
            <a:extLst>
              <a:ext uri="{FF2B5EF4-FFF2-40B4-BE49-F238E27FC236}">
                <a16:creationId xmlns:a16="http://schemas.microsoft.com/office/drawing/2014/main" xmlns="" id="{DF415E93-3D7A-A12F-C195-FB7C4DB1C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2935288"/>
            <a:ext cx="3111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0</a:t>
            </a:r>
          </a:p>
        </p:txBody>
      </p:sp>
      <p:grpSp>
        <p:nvGrpSpPr>
          <p:cNvPr id="10" name="Group 43">
            <a:extLst>
              <a:ext uri="{FF2B5EF4-FFF2-40B4-BE49-F238E27FC236}">
                <a16:creationId xmlns:a16="http://schemas.microsoft.com/office/drawing/2014/main" xmlns="" id="{F7291938-A811-CC93-7EC8-F998702BEDEE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733800"/>
            <a:ext cx="2016125" cy="2359025"/>
            <a:chOff x="2160" y="2352"/>
            <a:chExt cx="1270" cy="1486"/>
          </a:xfrm>
        </p:grpSpPr>
        <p:sp>
          <p:nvSpPr>
            <p:cNvPr id="76835" name="AutoShape 44">
              <a:extLst>
                <a:ext uri="{FF2B5EF4-FFF2-40B4-BE49-F238E27FC236}">
                  <a16:creationId xmlns:a16="http://schemas.microsoft.com/office/drawing/2014/main" xmlns="" id="{B3176478-898C-C766-5D7C-1B0376BD27B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660000">
              <a:off x="2029" y="2592"/>
              <a:ext cx="672" cy="192"/>
            </a:xfrm>
            <a:prstGeom prst="rightArrow">
              <a:avLst>
                <a:gd name="adj1" fmla="val 50000"/>
                <a:gd name="adj2" fmla="val 87532"/>
              </a:avLst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grpSp>
          <p:nvGrpSpPr>
            <p:cNvPr id="76836" name="Group 45">
              <a:extLst>
                <a:ext uri="{FF2B5EF4-FFF2-40B4-BE49-F238E27FC236}">
                  <a16:creationId xmlns:a16="http://schemas.microsoft.com/office/drawing/2014/main" xmlns="" id="{ABF06E63-1C9D-D567-50B2-F7222BE07A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2757"/>
              <a:ext cx="1270" cy="1081"/>
              <a:chOff x="1315" y="2770"/>
              <a:chExt cx="1270" cy="1081"/>
            </a:xfrm>
          </p:grpSpPr>
          <p:sp>
            <p:nvSpPr>
              <p:cNvPr id="76837" name="Line 46">
                <a:extLst>
                  <a:ext uri="{FF2B5EF4-FFF2-40B4-BE49-F238E27FC236}">
                    <a16:creationId xmlns:a16="http://schemas.microsoft.com/office/drawing/2014/main" xmlns="" id="{4E344768-4646-CCA1-3F9D-B2832AD58E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64" y="2770"/>
                <a:ext cx="648" cy="36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76838" name="Rectangle 47">
                <a:extLst>
                  <a:ext uri="{FF2B5EF4-FFF2-40B4-BE49-F238E27FC236}">
                    <a16:creationId xmlns:a16="http://schemas.microsoft.com/office/drawing/2014/main" xmlns="" id="{F9AE6C3C-5370-A8B7-C3E1-6CB2B65D94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5" y="3095"/>
                <a:ext cx="1270" cy="756"/>
              </a:xfrm>
              <a:prstGeom prst="rect">
                <a:avLst/>
              </a:prstGeom>
              <a:solidFill>
                <a:srgbClr val="CCE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When demand is elastic, price cut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increases total revenue</a:t>
                </a:r>
              </a:p>
            </p:txBody>
          </p:sp>
        </p:grpSp>
      </p:grpSp>
      <p:sp>
        <p:nvSpPr>
          <p:cNvPr id="457776" name="Rectangle 48">
            <a:extLst>
              <a:ext uri="{FF2B5EF4-FFF2-40B4-BE49-F238E27FC236}">
                <a16:creationId xmlns:a16="http://schemas.microsoft.com/office/drawing/2014/main" xmlns="" id="{AAD9D792-8426-1229-4905-826CB7A29ED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51693" y="4466432"/>
            <a:ext cx="183356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Total Revenue</a:t>
            </a:r>
          </a:p>
        </p:txBody>
      </p:sp>
      <p:sp>
        <p:nvSpPr>
          <p:cNvPr id="457777" name="Rectangle 49">
            <a:extLst>
              <a:ext uri="{FF2B5EF4-FFF2-40B4-BE49-F238E27FC236}">
                <a16:creationId xmlns:a16="http://schemas.microsoft.com/office/drawing/2014/main" xmlns="" id="{3573A009-7B72-4293-3DC8-014780637E1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797844" y="1366044"/>
            <a:ext cx="7604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Price</a:t>
            </a:r>
          </a:p>
        </p:txBody>
      </p:sp>
      <p:sp>
        <p:nvSpPr>
          <p:cNvPr id="457778" name="Rectangle 50">
            <a:extLst>
              <a:ext uri="{FF2B5EF4-FFF2-40B4-BE49-F238E27FC236}">
                <a16:creationId xmlns:a16="http://schemas.microsoft.com/office/drawing/2014/main" xmlns="" id="{C00DEA0F-0F4A-21D2-2E61-6A2A51F87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9888" y="6329363"/>
            <a:ext cx="35941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0                   55		110</a:t>
            </a:r>
          </a:p>
        </p:txBody>
      </p:sp>
      <p:sp>
        <p:nvSpPr>
          <p:cNvPr id="457779" name="Rectangle 51">
            <a:extLst>
              <a:ext uri="{FF2B5EF4-FFF2-40B4-BE49-F238E27FC236}">
                <a16:creationId xmlns:a16="http://schemas.microsoft.com/office/drawing/2014/main" xmlns="" id="{081B81CE-39C7-7F90-FCF2-1874171F0A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rot="16230619">
            <a:off x="-2765426" y="1997075"/>
            <a:ext cx="6477001" cy="2168526"/>
          </a:xfrm>
        </p:spPr>
        <p:txBody>
          <a:bodyPr lIns="90487" tIns="44450" rIns="90487" bIns="44450" anchor="b"/>
          <a:lstStyle/>
          <a:p>
            <a:pPr eaLnBrk="1" hangingPunct="1">
              <a:defRPr/>
            </a:pPr>
            <a:r>
              <a:rPr lang="en-US" sz="4000">
                <a:solidFill>
                  <a:schemeClr val="tx1"/>
                </a:solidFill>
              </a:rPr>
              <a:t>Elasticity and Total Revenue</a:t>
            </a:r>
          </a:p>
        </p:txBody>
      </p:sp>
      <p:sp>
        <p:nvSpPr>
          <p:cNvPr id="457780" name="Rectangle 52">
            <a:extLst>
              <a:ext uri="{FF2B5EF4-FFF2-40B4-BE49-F238E27FC236}">
                <a16:creationId xmlns:a16="http://schemas.microsoft.com/office/drawing/2014/main" xmlns="" id="{A4F387DB-540D-5C3A-D91D-8A27D7D5C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895600"/>
            <a:ext cx="11255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Quantity</a:t>
            </a:r>
          </a:p>
        </p:txBody>
      </p:sp>
      <p:sp>
        <p:nvSpPr>
          <p:cNvPr id="76834" name="Text Box 53">
            <a:extLst>
              <a:ext uri="{FF2B5EF4-FFF2-40B4-BE49-F238E27FC236}">
                <a16:creationId xmlns:a16="http://schemas.microsoft.com/office/drawing/2014/main" xmlns="" id="{4C28C3B3-129A-C167-C3F4-E8450CA38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990600"/>
            <a:ext cx="628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  .80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xmlns="" id="{CBC40D26-6CB8-9960-16D0-092216611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9E26594-AAD2-4D76-83B7-AD6E81E8D7F3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59</a:t>
            </a:fld>
            <a:endParaRPr lang="en-US" altLang="en-US" sz="10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xmlns="" id="{F3D1A5EC-1788-2718-B80C-5E05FD231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2813" y="6477000"/>
            <a:ext cx="38258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58755" name="Rectangle 3">
            <a:extLst>
              <a:ext uri="{FF2B5EF4-FFF2-40B4-BE49-F238E27FC236}">
                <a16:creationId xmlns:a16="http://schemas.microsoft.com/office/drawing/2014/main" xmlns="" id="{C8776665-487A-0660-0F34-477BD0849B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04288" cy="962025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800">
                <a:solidFill>
                  <a:schemeClr val="tx1"/>
                </a:solidFill>
              </a:rPr>
              <a:t>Relationship Between Price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>Elasticity of Demand and Total Revenues</a:t>
            </a:r>
          </a:p>
        </p:txBody>
      </p:sp>
      <p:sp>
        <p:nvSpPr>
          <p:cNvPr id="458756" name="Rectangle 4">
            <a:extLst>
              <a:ext uri="{FF2B5EF4-FFF2-40B4-BE49-F238E27FC236}">
                <a16:creationId xmlns:a16="http://schemas.microsoft.com/office/drawing/2014/main" xmlns="" id="{F00E93C1-2B6D-7342-C084-EFB7F3A93F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888" y="3425825"/>
            <a:ext cx="8859837" cy="2249488"/>
          </a:xfrm>
        </p:spPr>
        <p:txBody>
          <a:bodyPr lIns="90487" tIns="44450" rIns="90487" bIns="44450"/>
          <a:lstStyle/>
          <a:p>
            <a:pPr marL="285750" indent="-285750" eaLnBrk="1" hangingPunct="1">
              <a:lnSpc>
                <a:spcPct val="140000"/>
              </a:lnSpc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800" dirty="0"/>
              <a:t>		Inelastic		(</a:t>
            </a:r>
            <a:r>
              <a:rPr lang="ru-RU" sz="2800" i="1" dirty="0">
                <a:effectLst/>
              </a:rPr>
              <a:t>Є</a:t>
            </a:r>
            <a:r>
              <a:rPr lang="en-CA" sz="2800" i="1" baseline="-25000" dirty="0">
                <a:effectLst/>
              </a:rPr>
              <a:t>Q,P</a:t>
            </a:r>
            <a:r>
              <a:rPr lang="en-US" sz="2800" i="1" baseline="-25000" dirty="0"/>
              <a:t> </a:t>
            </a:r>
            <a:r>
              <a:rPr lang="en-US" sz="2800" i="1" dirty="0"/>
              <a:t>&lt; </a:t>
            </a:r>
            <a:r>
              <a:rPr lang="en-US" sz="2800" dirty="0"/>
              <a:t>1) 	    TR  </a:t>
            </a:r>
            <a:r>
              <a:rPr lang="en-US" sz="2800" dirty="0">
                <a:latin typeface="Symbol" pitchFamily="18" charset="2"/>
              </a:rPr>
              <a:t>¯</a:t>
            </a:r>
            <a:r>
              <a:rPr lang="en-US" sz="2800" dirty="0"/>
              <a:t>	     TR  </a:t>
            </a:r>
            <a:r>
              <a:rPr lang="en-US" sz="2800" dirty="0">
                <a:latin typeface="Symbol" pitchFamily="18" charset="2"/>
              </a:rPr>
              <a:t>­</a:t>
            </a:r>
            <a:r>
              <a:rPr lang="en-US" sz="2800" dirty="0">
                <a:latin typeface="Symbol" pitchFamily="18" charset="2"/>
                <a:sym typeface="Symbol" panose="05050102010706020507" pitchFamily="18" charset="2"/>
              </a:rPr>
              <a:t></a:t>
            </a:r>
            <a:endParaRPr lang="en-US" sz="2800" dirty="0"/>
          </a:p>
          <a:p>
            <a:pPr marL="285750" indent="-285750" eaLnBrk="1" hangingPunct="1">
              <a:lnSpc>
                <a:spcPct val="140000"/>
              </a:lnSpc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800" dirty="0"/>
              <a:t>		Unit-elastic	(</a:t>
            </a:r>
            <a:r>
              <a:rPr lang="ru-RU" sz="2800" i="1" dirty="0">
                <a:effectLst/>
              </a:rPr>
              <a:t>Є</a:t>
            </a:r>
            <a:r>
              <a:rPr lang="en-CA" sz="2800" i="1" baseline="-25000" dirty="0">
                <a:effectLst/>
              </a:rPr>
              <a:t>Q,P</a:t>
            </a:r>
            <a:r>
              <a:rPr lang="en-US" sz="2800" dirty="0"/>
              <a:t> = 1)	No change </a:t>
            </a:r>
            <a:r>
              <a:rPr lang="en-US" sz="2800" dirty="0">
                <a:latin typeface="Symbol" pitchFamily="18" charset="2"/>
              </a:rPr>
              <a:t> </a:t>
            </a:r>
            <a:r>
              <a:rPr lang="en-US" sz="2800" dirty="0"/>
              <a:t>  No change Elastic  		(</a:t>
            </a:r>
            <a:r>
              <a:rPr lang="ru-RU" sz="2800" i="1" dirty="0">
                <a:effectLst/>
              </a:rPr>
              <a:t>Є</a:t>
            </a:r>
            <a:r>
              <a:rPr lang="en-CA" sz="2800" i="1" baseline="-25000" dirty="0">
                <a:effectLst/>
              </a:rPr>
              <a:t>Q,P</a:t>
            </a:r>
            <a:r>
              <a:rPr lang="en-US" sz="2800" dirty="0"/>
              <a:t> &gt; 1)	    TR  </a:t>
            </a:r>
            <a:r>
              <a:rPr lang="en-US" sz="2800" dirty="0">
                <a:latin typeface="Symbol" pitchFamily="18" charset="2"/>
              </a:rPr>
              <a:t>­</a:t>
            </a:r>
            <a:r>
              <a:rPr lang="en-US" sz="2800" dirty="0">
                <a:latin typeface="Symbol" pitchFamily="18" charset="2"/>
                <a:sym typeface="Symbol" panose="05050102010706020507" pitchFamily="18" charset="2"/>
              </a:rPr>
              <a:t>  </a:t>
            </a:r>
            <a:r>
              <a:rPr lang="en-US" sz="2800" dirty="0"/>
              <a:t>	     TR  </a:t>
            </a:r>
            <a:r>
              <a:rPr lang="en-US" sz="2800" dirty="0">
                <a:latin typeface="Symbol" pitchFamily="18" charset="2"/>
              </a:rPr>
              <a:t>¯</a:t>
            </a:r>
          </a:p>
        </p:txBody>
      </p:sp>
      <p:sp>
        <p:nvSpPr>
          <p:cNvPr id="78854" name="Rectangle 5">
            <a:extLst>
              <a:ext uri="{FF2B5EF4-FFF2-40B4-BE49-F238E27FC236}">
                <a16:creationId xmlns:a16="http://schemas.microsoft.com/office/drawing/2014/main" xmlns="" id="{E924759E-5089-5A15-6E83-359C48D34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9688" y="1143000"/>
            <a:ext cx="8432801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>
            <a:spAutoFit/>
          </a:bodyPr>
          <a:lstStyle>
            <a:lvl1pPr defTabSz="8178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  <a:tab pos="800100" algn="l"/>
                <a:tab pos="4457700" algn="l"/>
              </a:tabLst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8178800">
              <a:spcBef>
                <a:spcPct val="20000"/>
              </a:spcBef>
              <a:buClr>
                <a:schemeClr val="tx1"/>
              </a:buClr>
              <a:buChar char="–"/>
              <a:tabLst>
                <a:tab pos="0" algn="l"/>
                <a:tab pos="800100" algn="l"/>
                <a:tab pos="4457700" algn="l"/>
              </a:tabLst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8178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  <a:tab pos="800100" algn="l"/>
                <a:tab pos="44577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8178800">
              <a:spcBef>
                <a:spcPct val="20000"/>
              </a:spcBef>
              <a:buClr>
                <a:schemeClr val="tx1"/>
              </a:buClr>
              <a:buChar char="–"/>
              <a:tabLst>
                <a:tab pos="0" algn="l"/>
                <a:tab pos="800100" algn="l"/>
                <a:tab pos="44577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8178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  <a:tab pos="800100" algn="l"/>
                <a:tab pos="44577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8178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  <a:tab pos="800100" algn="l"/>
                <a:tab pos="44577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8178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  <a:tab pos="800100" algn="l"/>
                <a:tab pos="44577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8178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  <a:tab pos="800100" algn="l"/>
                <a:tab pos="44577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8178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  <a:tab pos="800100" algn="l"/>
                <a:tab pos="445770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8000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	</a:t>
            </a:r>
            <a:r>
              <a:rPr lang="en-US" altLang="en-US" sz="2400">
                <a:latin typeface="Arial" panose="020B0604020202020204" pitchFamily="34" charset="0"/>
              </a:rPr>
              <a:t>Price Elasticity	Effect of Price Change</a:t>
            </a:r>
          </a:p>
          <a:p>
            <a:pPr>
              <a:spcBef>
                <a:spcPct val="15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of Demand	on Total Revenues (</a:t>
            </a:r>
            <a:r>
              <a:rPr lang="en-US" altLang="en-US" sz="2400" i="1">
                <a:latin typeface="Arial" panose="020B0604020202020204" pitchFamily="34" charset="0"/>
              </a:rPr>
              <a:t>TR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78855" name="Rectangle 6">
            <a:extLst>
              <a:ext uri="{FF2B5EF4-FFF2-40B4-BE49-F238E27FC236}">
                <a16:creationId xmlns:a16="http://schemas.microsoft.com/office/drawing/2014/main" xmlns="" id="{42E2B281-5F50-75D4-04E0-A974C37F2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2950" y="2286000"/>
            <a:ext cx="41338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 defTabSz="977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7900">
              <a:spcBef>
                <a:spcPct val="20000"/>
              </a:spcBef>
              <a:buClr>
                <a:schemeClr val="tx1"/>
              </a:buClr>
              <a:buChar char="–"/>
              <a:tabLst>
                <a:tab pos="0" algn="l"/>
              </a:tabLst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7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7900">
              <a:spcBef>
                <a:spcPct val="20000"/>
              </a:spcBef>
              <a:buClr>
                <a:schemeClr val="tx1"/>
              </a:buClr>
              <a:buChar char="–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7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7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7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7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7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Price 		    Price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Decrease	    Increase</a:t>
            </a:r>
          </a:p>
        </p:txBody>
      </p:sp>
      <p:sp>
        <p:nvSpPr>
          <p:cNvPr id="78856" name="Line 7">
            <a:extLst>
              <a:ext uri="{FF2B5EF4-FFF2-40B4-BE49-F238E27FC236}">
                <a16:creationId xmlns:a16="http://schemas.microsoft.com/office/drawing/2014/main" xmlns="" id="{AED7F9BA-DCDE-822E-EEBD-2EC584F51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-42863" y="2133600"/>
            <a:ext cx="9186863" cy="1588"/>
          </a:xfrm>
          <a:prstGeom prst="line">
            <a:avLst/>
          </a:prstGeom>
          <a:noFill/>
          <a:ln w="57150" cmpd="thickThin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57" name="Line 8">
            <a:extLst>
              <a:ext uri="{FF2B5EF4-FFF2-40B4-BE49-F238E27FC236}">
                <a16:creationId xmlns:a16="http://schemas.microsoft.com/office/drawing/2014/main" xmlns="" id="{E0D37189-010B-0F10-3F45-FCA815154FA9}"/>
              </a:ext>
            </a:extLst>
          </p:cNvPr>
          <p:cNvSpPr>
            <a:spLocks noChangeShapeType="1"/>
          </p:cNvSpPr>
          <p:nvPr/>
        </p:nvSpPr>
        <p:spPr bwMode="auto">
          <a:xfrm>
            <a:off x="-42863" y="2209800"/>
            <a:ext cx="9186863" cy="1588"/>
          </a:xfrm>
          <a:prstGeom prst="line">
            <a:avLst/>
          </a:prstGeom>
          <a:noFill/>
          <a:ln w="25400">
            <a:solidFill>
              <a:srgbClr val="FF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58" name="Line 9">
            <a:extLst>
              <a:ext uri="{FF2B5EF4-FFF2-40B4-BE49-F238E27FC236}">
                <a16:creationId xmlns:a16="http://schemas.microsoft.com/office/drawing/2014/main" xmlns="" id="{46C32B19-22A9-4F10-31CC-48035E81AD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63" y="3124200"/>
            <a:ext cx="9101137" cy="1588"/>
          </a:xfrm>
          <a:prstGeom prst="line">
            <a:avLst/>
          </a:prstGeom>
          <a:noFill/>
          <a:ln w="25400">
            <a:solidFill>
              <a:srgbClr val="FF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59" name="Line 10">
            <a:extLst>
              <a:ext uri="{FF2B5EF4-FFF2-40B4-BE49-F238E27FC236}">
                <a16:creationId xmlns:a16="http://schemas.microsoft.com/office/drawing/2014/main" xmlns="" id="{9EA9D9EF-592F-06F4-3EA6-9DC60ADA2FA1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449888"/>
            <a:ext cx="9005888" cy="1587"/>
          </a:xfrm>
          <a:prstGeom prst="line">
            <a:avLst/>
          </a:prstGeom>
          <a:noFill/>
          <a:ln w="57150" cmpd="thinThick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8763" name="Rectangle 11">
            <a:extLst>
              <a:ext uri="{FF2B5EF4-FFF2-40B4-BE49-F238E27FC236}">
                <a16:creationId xmlns:a16="http://schemas.microsoft.com/office/drawing/2014/main" xmlns="" id="{AEA0AF02-5817-9AF6-74E5-1B6E2AD2C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" y="5359400"/>
            <a:ext cx="8689975" cy="1328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 eaLnBrk="1" hangingPunct="1">
              <a:lnSpc>
                <a:spcPct val="14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tabLst>
                <a:tab pos="0" algn="l"/>
              </a:tabLst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	Note: It is possible to classify elasticity by observing the change in revenue from a price change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3">
            <a:extLst>
              <a:ext uri="{FF2B5EF4-FFF2-40B4-BE49-F238E27FC236}">
                <a16:creationId xmlns:a16="http://schemas.microsoft.com/office/drawing/2014/main" xmlns="" id="{0D40609B-A5C8-2236-424F-14C806540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C2F77987-B94A-44A8-8597-1DEB3A37ADFF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</a:t>
            </a:fld>
            <a:endParaRPr lang="en-US" altLang="en-US" sz="1000"/>
          </a:p>
        </p:txBody>
      </p:sp>
      <p:graphicFrame>
        <p:nvGraphicFramePr>
          <p:cNvPr id="10243" name="Object 2">
            <a:extLst>
              <a:ext uri="{FF2B5EF4-FFF2-40B4-BE49-F238E27FC236}">
                <a16:creationId xmlns:a16="http://schemas.microsoft.com/office/drawing/2014/main" xmlns="" id="{8D2CE7AB-F7C8-8094-CFA1-977A6291A6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536575" y="1311275"/>
          <a:ext cx="4635500" cy="482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3" imgW="6077081" imgH="6334069" progId="Word.Document.8">
                  <p:embed/>
                </p:oleObj>
              </mc:Choice>
              <mc:Fallback>
                <p:oleObj name="Document" r:id="rId3" imgW="6077081" imgH="6334069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36575" y="1311275"/>
                        <a:ext cx="4635500" cy="482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Text Box 3">
            <a:extLst>
              <a:ext uri="{FF2B5EF4-FFF2-40B4-BE49-F238E27FC236}">
                <a16:creationId xmlns:a16="http://schemas.microsoft.com/office/drawing/2014/main" xmlns="" id="{D870BD71-1BFD-1C0B-5010-0E837C00A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400" y="349250"/>
            <a:ext cx="9144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u="sng">
                <a:latin typeface="Arial" panose="020B0604020202020204" pitchFamily="34" charset="0"/>
              </a:rPr>
              <a:t>The Individual’s Demand Schedule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10245" name="Line 4">
            <a:extLst>
              <a:ext uri="{FF2B5EF4-FFF2-40B4-BE49-F238E27FC236}">
                <a16:creationId xmlns:a16="http://schemas.microsoft.com/office/drawing/2014/main" xmlns="" id="{40221463-77E9-C1D9-B271-3C85BEC8E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375" y="5838825"/>
            <a:ext cx="3848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46" name="Line 5">
            <a:extLst>
              <a:ext uri="{FF2B5EF4-FFF2-40B4-BE49-F238E27FC236}">
                <a16:creationId xmlns:a16="http://schemas.microsoft.com/office/drawing/2014/main" xmlns="" id="{44F3CF12-FF82-CC61-9800-57C86D0757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5500" y="5059363"/>
            <a:ext cx="3871913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47" name="Line 6">
            <a:extLst>
              <a:ext uri="{FF2B5EF4-FFF2-40B4-BE49-F238E27FC236}">
                <a16:creationId xmlns:a16="http://schemas.microsoft.com/office/drawing/2014/main" xmlns="" id="{FCFB21A6-372D-3E53-C4ED-A57D278E5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72088" y="4346575"/>
            <a:ext cx="3871912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48" name="Line 7">
            <a:extLst>
              <a:ext uri="{FF2B5EF4-FFF2-40B4-BE49-F238E27FC236}">
                <a16:creationId xmlns:a16="http://schemas.microsoft.com/office/drawing/2014/main" xmlns="" id="{29DB5543-73CD-48BC-04F0-84863FDF9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5500" y="3503613"/>
            <a:ext cx="3871913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49" name="Line 8">
            <a:extLst>
              <a:ext uri="{FF2B5EF4-FFF2-40B4-BE49-F238E27FC236}">
                <a16:creationId xmlns:a16="http://schemas.microsoft.com/office/drawing/2014/main" xmlns="" id="{8A87F73A-1ABB-6A93-FAF3-A26ABF9B7F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5500" y="2725738"/>
            <a:ext cx="3871913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50" name="Line 9">
            <a:extLst>
              <a:ext uri="{FF2B5EF4-FFF2-40B4-BE49-F238E27FC236}">
                <a16:creationId xmlns:a16="http://schemas.microsoft.com/office/drawing/2014/main" xmlns="" id="{21208EDF-43B9-CF50-1FF0-148588275E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5500" y="1947863"/>
            <a:ext cx="3871913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51" name="Line 10">
            <a:extLst>
              <a:ext uri="{FF2B5EF4-FFF2-40B4-BE49-F238E27FC236}">
                <a16:creationId xmlns:a16="http://schemas.microsoft.com/office/drawing/2014/main" xmlns="" id="{F053D2CB-2EEF-D8BC-988B-5EB682B986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46700" y="1536700"/>
            <a:ext cx="0" cy="4321175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52" name="Line 11">
            <a:extLst>
              <a:ext uri="{FF2B5EF4-FFF2-40B4-BE49-F238E27FC236}">
                <a16:creationId xmlns:a16="http://schemas.microsoft.com/office/drawing/2014/main" xmlns="" id="{730BC543-73CA-8A9A-F99D-8F532CF885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56313" y="1536700"/>
            <a:ext cx="0" cy="4321175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53" name="Line 12">
            <a:extLst>
              <a:ext uri="{FF2B5EF4-FFF2-40B4-BE49-F238E27FC236}">
                <a16:creationId xmlns:a16="http://schemas.microsoft.com/office/drawing/2014/main" xmlns="" id="{08B1FF5B-3C9B-1510-5965-2AABFF2D0D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67513" y="1536700"/>
            <a:ext cx="0" cy="4321175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54" name="Line 13">
            <a:extLst>
              <a:ext uri="{FF2B5EF4-FFF2-40B4-BE49-F238E27FC236}">
                <a16:creationId xmlns:a16="http://schemas.microsoft.com/office/drawing/2014/main" xmlns="" id="{3FC8DE76-D241-9D57-7C7D-B2A0BF9C5B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77125" y="1536700"/>
            <a:ext cx="0" cy="4321175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55" name="Line 14">
            <a:extLst>
              <a:ext uri="{FF2B5EF4-FFF2-40B4-BE49-F238E27FC236}">
                <a16:creationId xmlns:a16="http://schemas.microsoft.com/office/drawing/2014/main" xmlns="" id="{B12F3F78-D6FC-76F2-F655-871F4277A6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86738" y="1536700"/>
            <a:ext cx="0" cy="4321175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56" name="Line 15">
            <a:extLst>
              <a:ext uri="{FF2B5EF4-FFF2-40B4-BE49-F238E27FC236}">
                <a16:creationId xmlns:a16="http://schemas.microsoft.com/office/drawing/2014/main" xmlns="" id="{DEEF93AC-4353-D375-88ED-7BE653A9DC3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8675" y="1550988"/>
            <a:ext cx="0" cy="429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57" name="Rectangle 16">
            <a:extLst>
              <a:ext uri="{FF2B5EF4-FFF2-40B4-BE49-F238E27FC236}">
                <a16:creationId xmlns:a16="http://schemas.microsoft.com/office/drawing/2014/main" xmlns="" id="{7E9C981A-4DAC-8658-BDAB-92738CD01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8490" y="6324600"/>
            <a:ext cx="338907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Number of Downloads per Year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10258" name="Rectangle 17">
            <a:extLst>
              <a:ext uri="{FF2B5EF4-FFF2-40B4-BE49-F238E27FC236}">
                <a16:creationId xmlns:a16="http://schemas.microsoft.com/office/drawing/2014/main" xmlns="" id="{8ED859B6-C7FF-9483-DBF0-F0F8CECE4DD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963599" y="3502792"/>
            <a:ext cx="251671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Price of Downloads ($)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0259" name="Rectangle 18">
            <a:extLst>
              <a:ext uri="{FF2B5EF4-FFF2-40B4-BE49-F238E27FC236}">
                <a16:creationId xmlns:a16="http://schemas.microsoft.com/office/drawing/2014/main" xmlns="" id="{585A226A-8960-9A4F-F4DA-6A723708A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700" y="4832350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0260" name="Rectangle 19">
            <a:extLst>
              <a:ext uri="{FF2B5EF4-FFF2-40B4-BE49-F238E27FC236}">
                <a16:creationId xmlns:a16="http://schemas.microsoft.com/office/drawing/2014/main" xmlns="" id="{9BDB41A8-EBF2-98F8-4F80-36ED7441E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700" y="4070350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0261" name="Rectangle 20">
            <a:extLst>
              <a:ext uri="{FF2B5EF4-FFF2-40B4-BE49-F238E27FC236}">
                <a16:creationId xmlns:a16="http://schemas.microsoft.com/office/drawing/2014/main" xmlns="" id="{0F283963-5E6A-B00F-C564-B1E36BBEB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700" y="3287713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0262" name="Rectangle 21">
            <a:extLst>
              <a:ext uri="{FF2B5EF4-FFF2-40B4-BE49-F238E27FC236}">
                <a16:creationId xmlns:a16="http://schemas.microsoft.com/office/drawing/2014/main" xmlns="" id="{5422B24C-1FCD-0E61-0ADF-B9F36029D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700" y="2505075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263" name="Rectangle 22">
            <a:extLst>
              <a:ext uri="{FF2B5EF4-FFF2-40B4-BE49-F238E27FC236}">
                <a16:creationId xmlns:a16="http://schemas.microsoft.com/office/drawing/2014/main" xmlns="" id="{9C4FB174-E6BD-F184-6972-B858F113C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700" y="1685925"/>
            <a:ext cx="3540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0264" name="Rectangle 23">
            <a:extLst>
              <a:ext uri="{FF2B5EF4-FFF2-40B4-BE49-F238E27FC236}">
                <a16:creationId xmlns:a16="http://schemas.microsoft.com/office/drawing/2014/main" xmlns="" id="{9A4F07BC-B241-F41A-BB61-ABED322CD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6988" y="5807075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10265" name="Rectangle 24">
            <a:extLst>
              <a:ext uri="{FF2B5EF4-FFF2-40B4-BE49-F238E27FC236}">
                <a16:creationId xmlns:a16="http://schemas.microsoft.com/office/drawing/2014/main" xmlns="" id="{0043B441-F66B-0BEA-8C0F-5EA237C7B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525" y="5805488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10266" name="Rectangle 25">
            <a:extLst>
              <a:ext uri="{FF2B5EF4-FFF2-40B4-BE49-F238E27FC236}">
                <a16:creationId xmlns:a16="http://schemas.microsoft.com/office/drawing/2014/main" xmlns="" id="{4191150E-9E50-8AAD-BBD1-4841B235B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1450" y="5807075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30</a:t>
            </a:r>
          </a:p>
        </p:txBody>
      </p:sp>
      <p:sp>
        <p:nvSpPr>
          <p:cNvPr id="10267" name="Rectangle 26">
            <a:extLst>
              <a:ext uri="{FF2B5EF4-FFF2-40B4-BE49-F238E27FC236}">
                <a16:creationId xmlns:a16="http://schemas.microsoft.com/office/drawing/2014/main" xmlns="" id="{88DB6FB0-7968-1156-404C-FBD2BE6CF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5" y="5807075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40</a:t>
            </a:r>
          </a:p>
        </p:txBody>
      </p:sp>
      <p:sp>
        <p:nvSpPr>
          <p:cNvPr id="10268" name="Rectangle 27">
            <a:extLst>
              <a:ext uri="{FF2B5EF4-FFF2-40B4-BE49-F238E27FC236}">
                <a16:creationId xmlns:a16="http://schemas.microsoft.com/office/drawing/2014/main" xmlns="" id="{FBC1B08B-CE64-04B2-AB51-85347719A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0363" y="5807075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50</a:t>
            </a:r>
          </a:p>
        </p:txBody>
      </p:sp>
      <p:sp>
        <p:nvSpPr>
          <p:cNvPr id="10269" name="Rectangle 28">
            <a:extLst>
              <a:ext uri="{FF2B5EF4-FFF2-40B4-BE49-F238E27FC236}">
                <a16:creationId xmlns:a16="http://schemas.microsoft.com/office/drawing/2014/main" xmlns="" id="{0A604C83-97B5-99AE-1E3C-BBC6A539C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5807075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10270" name="Group 29">
            <a:extLst>
              <a:ext uri="{FF2B5EF4-FFF2-40B4-BE49-F238E27FC236}">
                <a16:creationId xmlns:a16="http://schemas.microsoft.com/office/drawing/2014/main" xmlns="" id="{3706EB73-5EA6-48BD-D2E5-31C4F23AAB36}"/>
              </a:ext>
            </a:extLst>
          </p:cNvPr>
          <p:cNvGrpSpPr>
            <a:grpSpLocks/>
          </p:cNvGrpSpPr>
          <p:nvPr/>
        </p:nvGrpSpPr>
        <p:grpSpPr bwMode="auto">
          <a:xfrm>
            <a:off x="4992688" y="1524000"/>
            <a:ext cx="3513137" cy="3608388"/>
            <a:chOff x="3696" y="960"/>
            <a:chExt cx="2213" cy="2273"/>
          </a:xfrm>
        </p:grpSpPr>
        <p:sp>
          <p:nvSpPr>
            <p:cNvPr id="10274" name="Line 30">
              <a:extLst>
                <a:ext uri="{FF2B5EF4-FFF2-40B4-BE49-F238E27FC236}">
                  <a16:creationId xmlns:a16="http://schemas.microsoft.com/office/drawing/2014/main" xmlns="" id="{70FF69DF-0FD6-1326-B15C-775C1A17E8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008"/>
              <a:ext cx="2064" cy="2208"/>
            </a:xfrm>
            <a:prstGeom prst="line">
              <a:avLst/>
            </a:prstGeom>
            <a:noFill/>
            <a:ln w="57150">
              <a:solidFill>
                <a:srgbClr val="99E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grpSp>
          <p:nvGrpSpPr>
            <p:cNvPr id="10275" name="Group 31">
              <a:extLst>
                <a:ext uri="{FF2B5EF4-FFF2-40B4-BE49-F238E27FC236}">
                  <a16:creationId xmlns:a16="http://schemas.microsoft.com/office/drawing/2014/main" xmlns="" id="{D60CA4A0-6891-29D4-650A-E3F417C5A3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3" y="960"/>
              <a:ext cx="2026" cy="2273"/>
              <a:chOff x="1903" y="859"/>
              <a:chExt cx="2520" cy="2273"/>
            </a:xfrm>
          </p:grpSpPr>
          <p:sp>
            <p:nvSpPr>
              <p:cNvPr id="10276" name="Oval 32">
                <a:extLst>
                  <a:ext uri="{FF2B5EF4-FFF2-40B4-BE49-F238E27FC236}">
                    <a16:creationId xmlns:a16="http://schemas.microsoft.com/office/drawing/2014/main" xmlns="" id="{A894823D-5B2E-2511-2170-4C9D706E27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8" y="1092"/>
                <a:ext cx="84" cy="84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10277" name="Oval 33">
                <a:extLst>
                  <a:ext uri="{FF2B5EF4-FFF2-40B4-BE49-F238E27FC236}">
                    <a16:creationId xmlns:a16="http://schemas.microsoft.com/office/drawing/2014/main" xmlns="" id="{4B45F348-399D-15E7-9C15-07EAE6ABE0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2" y="158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10278" name="Oval 34">
                <a:extLst>
                  <a:ext uri="{FF2B5EF4-FFF2-40B4-BE49-F238E27FC236}">
                    <a16:creationId xmlns:a16="http://schemas.microsoft.com/office/drawing/2014/main" xmlns="" id="{F296EA16-065C-06DF-918A-5CE1E03B69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2" y="2076"/>
                <a:ext cx="84" cy="84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10279" name="Oval 35">
                <a:extLst>
                  <a:ext uri="{FF2B5EF4-FFF2-40B4-BE49-F238E27FC236}">
                    <a16:creationId xmlns:a16="http://schemas.microsoft.com/office/drawing/2014/main" xmlns="" id="{E0779CD1-2DC5-7963-0A67-78E98059D1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6" y="2544"/>
                <a:ext cx="84" cy="84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10280" name="Oval 36">
                <a:extLst>
                  <a:ext uri="{FF2B5EF4-FFF2-40B4-BE49-F238E27FC236}">
                    <a16:creationId xmlns:a16="http://schemas.microsoft.com/office/drawing/2014/main" xmlns="" id="{606717FA-4403-C159-93C4-A3E9C8CDA5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3048"/>
                <a:ext cx="84" cy="84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10281" name="Text Box 37">
                <a:extLst>
                  <a:ext uri="{FF2B5EF4-FFF2-40B4-BE49-F238E27FC236}">
                    <a16:creationId xmlns:a16="http://schemas.microsoft.com/office/drawing/2014/main" xmlns="" id="{B5054839-2B50-1866-9541-66F6BA4765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3" y="859"/>
                <a:ext cx="27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i="1">
                    <a:latin typeface="Arial" panose="020B0604020202020204" pitchFamily="34" charset="0"/>
                  </a:rPr>
                  <a:t>A</a:t>
                </a:r>
                <a:endParaRPr lang="en-US" altLang="en-US" sz="2000" i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82" name="Text Box 38">
                <a:extLst>
                  <a:ext uri="{FF2B5EF4-FFF2-40B4-BE49-F238E27FC236}">
                    <a16:creationId xmlns:a16="http://schemas.microsoft.com/office/drawing/2014/main" xmlns="" id="{3425B6F4-DBCF-A0BE-8E65-9300F3621F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1" y="1339"/>
                <a:ext cx="2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i="1">
                    <a:latin typeface="Arial" panose="020B0604020202020204" pitchFamily="34" charset="0"/>
                  </a:rPr>
                  <a:t>B</a:t>
                </a:r>
                <a:endParaRPr lang="en-US" altLang="en-US" sz="2000" i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83" name="Text Box 39">
                <a:extLst>
                  <a:ext uri="{FF2B5EF4-FFF2-40B4-BE49-F238E27FC236}">
                    <a16:creationId xmlns:a16="http://schemas.microsoft.com/office/drawing/2014/main" xmlns="" id="{9BEF706B-E6A7-2F46-9E13-2EC6915A2B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51" y="1843"/>
                <a:ext cx="28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i="1">
                    <a:latin typeface="Arial" panose="020B0604020202020204" pitchFamily="34" charset="0"/>
                  </a:rPr>
                  <a:t>C</a:t>
                </a:r>
                <a:endParaRPr lang="en-US" altLang="en-US" sz="2000" i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84" name="Text Box 40">
                <a:extLst>
                  <a:ext uri="{FF2B5EF4-FFF2-40B4-BE49-F238E27FC236}">
                    <a16:creationId xmlns:a16="http://schemas.microsoft.com/office/drawing/2014/main" xmlns="" id="{55B23B20-7277-5E1A-3DF5-3E2C0DF917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77" y="2335"/>
                <a:ext cx="28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i="1">
                    <a:latin typeface="Arial" panose="020B0604020202020204" pitchFamily="34" charset="0"/>
                  </a:rPr>
                  <a:t>D</a:t>
                </a:r>
                <a:endParaRPr lang="en-US" altLang="en-US" sz="2000" i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85" name="Text Box 41">
                <a:extLst>
                  <a:ext uri="{FF2B5EF4-FFF2-40B4-BE49-F238E27FC236}">
                    <a16:creationId xmlns:a16="http://schemas.microsoft.com/office/drawing/2014/main" xmlns="" id="{C60F7234-B971-CE3A-D418-3EB14DDE28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6" y="2803"/>
                <a:ext cx="27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i="1">
                    <a:latin typeface="Arial" panose="020B0604020202020204" pitchFamily="34" charset="0"/>
                  </a:rPr>
                  <a:t>E</a:t>
                </a:r>
                <a:endParaRPr lang="en-US" altLang="en-US" sz="2000" i="1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29FE288A-4060-EFB6-DACC-9AB36EDB5FDA}"/>
              </a:ext>
            </a:extLst>
          </p:cNvPr>
          <p:cNvGrpSpPr>
            <a:grpSpLocks/>
          </p:cNvGrpSpPr>
          <p:nvPr/>
        </p:nvGrpSpPr>
        <p:grpSpPr bwMode="auto">
          <a:xfrm>
            <a:off x="4683125" y="3335338"/>
            <a:ext cx="3048000" cy="1885950"/>
            <a:chOff x="3168" y="1536"/>
            <a:chExt cx="1920" cy="1188"/>
          </a:xfrm>
        </p:grpSpPr>
        <p:sp>
          <p:nvSpPr>
            <p:cNvPr id="10272" name="AutoShape 43">
              <a:extLst>
                <a:ext uri="{FF2B5EF4-FFF2-40B4-BE49-F238E27FC236}">
                  <a16:creationId xmlns:a16="http://schemas.microsoft.com/office/drawing/2014/main" xmlns="" id="{7F658F2A-374A-AC69-16E2-0A36E83DCC1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509757">
              <a:off x="4608" y="1536"/>
              <a:ext cx="480" cy="384"/>
            </a:xfrm>
            <a:prstGeom prst="left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10273" name="Text Box 44">
              <a:extLst>
                <a:ext uri="{FF2B5EF4-FFF2-40B4-BE49-F238E27FC236}">
                  <a16:creationId xmlns:a16="http://schemas.microsoft.com/office/drawing/2014/main" xmlns="" id="{E9B36F9F-A5FE-BE0F-F703-A645C8D340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1968"/>
              <a:ext cx="1511" cy="756"/>
            </a:xfrm>
            <a:prstGeom prst="rect">
              <a:avLst/>
            </a:prstGeom>
            <a:solidFill>
              <a:srgbClr val="F0E4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Change in Price =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Movement along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the Demand</a:t>
              </a:r>
              <a:endParaRPr lang="en-CA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03A89016-0BB0-3DC1-81C6-D350EF668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8E034383-8B27-4F19-AFA4-C1B95470D943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60</a:t>
            </a:fld>
            <a:endParaRPr lang="en-US" altLang="en-US" sz="1000"/>
          </a:p>
        </p:txBody>
      </p:sp>
      <p:sp>
        <p:nvSpPr>
          <p:cNvPr id="461826" name="Rectangle 2">
            <a:extLst>
              <a:ext uri="{FF2B5EF4-FFF2-40B4-BE49-F238E27FC236}">
                <a16:creationId xmlns:a16="http://schemas.microsoft.com/office/drawing/2014/main" xmlns="" id="{26B160FD-3232-BF25-0A37-C173CBE07B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>
                <a:solidFill>
                  <a:schemeClr val="tx1"/>
                </a:solidFill>
              </a:rPr>
              <a:t>Exercise</a:t>
            </a:r>
          </a:p>
        </p:txBody>
      </p:sp>
      <p:sp>
        <p:nvSpPr>
          <p:cNvPr id="461827" name="Rectangle 3">
            <a:extLst>
              <a:ext uri="{FF2B5EF4-FFF2-40B4-BE49-F238E27FC236}">
                <a16:creationId xmlns:a16="http://schemas.microsoft.com/office/drawing/2014/main" xmlns="" id="{2D57CA9E-8B5E-2619-6B31-47FED366E8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7163" y="1493838"/>
            <a:ext cx="8818562" cy="4876800"/>
          </a:xfrm>
        </p:spPr>
        <p:txBody>
          <a:bodyPr/>
          <a:lstStyle/>
          <a:p>
            <a:pPr eaLnBrk="1" hangingPunct="1">
              <a:buClr>
                <a:srgbClr val="FFFFA3"/>
              </a:buClr>
              <a:buFontTx/>
              <a:buChar char="•"/>
              <a:defRPr/>
            </a:pPr>
            <a:r>
              <a:rPr lang="en-US"/>
              <a:t>2 drivers - Tom &amp; Jerry each drive to to a gas station.  </a:t>
            </a:r>
          </a:p>
          <a:p>
            <a:pPr eaLnBrk="1" hangingPunct="1">
              <a:buClr>
                <a:srgbClr val="FFFFA3"/>
              </a:buClr>
              <a:buFontTx/>
              <a:buChar char="•"/>
              <a:defRPr/>
            </a:pPr>
            <a:r>
              <a:rPr lang="en-US"/>
              <a:t>Before looking at the price, each places an order.  </a:t>
            </a:r>
          </a:p>
          <a:p>
            <a:pPr eaLnBrk="1" hangingPunct="1">
              <a:buClr>
                <a:srgbClr val="FFFFA3"/>
              </a:buClr>
              <a:buFontTx/>
              <a:buChar char="•"/>
              <a:defRPr/>
            </a:pPr>
            <a:r>
              <a:rPr lang="en-US"/>
              <a:t>Tom says, “I’d like 10 litres of gas”. </a:t>
            </a:r>
          </a:p>
          <a:p>
            <a:pPr eaLnBrk="1" hangingPunct="1">
              <a:buClr>
                <a:srgbClr val="FFFFA3"/>
              </a:buClr>
              <a:buFontTx/>
              <a:buChar char="•"/>
              <a:defRPr/>
            </a:pPr>
            <a:r>
              <a:rPr lang="en-US"/>
              <a:t>Jerry says, “I’d like $10 of gas”.</a:t>
            </a:r>
          </a:p>
          <a:p>
            <a:pPr eaLnBrk="1" hangingPunct="1">
              <a:buClr>
                <a:srgbClr val="FFFFA3"/>
              </a:buClr>
              <a:buFontTx/>
              <a:buChar char="•"/>
              <a:defRPr/>
            </a:pPr>
            <a:r>
              <a:rPr lang="en-US"/>
              <a:t>What is each driver’s price elasticity of demand?</a:t>
            </a:r>
          </a:p>
        </p:txBody>
      </p:sp>
    </p:spTree>
  </p:cSld>
  <p:clrMapOvr>
    <a:masterClrMapping/>
  </p:clrMapOvr>
  <p:transition spd="med">
    <p:random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BFBA5ECD-9303-C8D5-8B56-36FBFF22C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62C9FE1-B0C7-4C0E-A654-AFBEA13A9F7E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61</a:t>
            </a:fld>
            <a:endParaRPr lang="en-US" altLang="en-US" sz="1000"/>
          </a:p>
        </p:txBody>
      </p:sp>
      <p:sp>
        <p:nvSpPr>
          <p:cNvPr id="462850" name="Rectangle 2">
            <a:extLst>
              <a:ext uri="{FF2B5EF4-FFF2-40B4-BE49-F238E27FC236}">
                <a16:creationId xmlns:a16="http://schemas.microsoft.com/office/drawing/2014/main" xmlns="" id="{9EF56038-66E0-E6FD-1A92-86424C135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62851" name="Rectangle 3">
            <a:extLst>
              <a:ext uri="{FF2B5EF4-FFF2-40B4-BE49-F238E27FC236}">
                <a16:creationId xmlns:a16="http://schemas.microsoft.com/office/drawing/2014/main" xmlns="" id="{A09786AD-D346-154E-538D-ED58D3EF10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7724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3600" u="sng" dirty="0">
                <a:solidFill>
                  <a:schemeClr val="tx1"/>
                </a:solidFill>
              </a:rPr>
              <a:t>Determinants of</a:t>
            </a:r>
            <a:br>
              <a:rPr lang="en-US" sz="3600" u="sng" dirty="0">
                <a:solidFill>
                  <a:schemeClr val="tx1"/>
                </a:solidFill>
              </a:rPr>
            </a:br>
            <a:r>
              <a:rPr lang="en-US" sz="3600" u="sng" dirty="0">
                <a:solidFill>
                  <a:schemeClr val="tx1"/>
                </a:solidFill>
              </a:rPr>
              <a:t>Price Elasticity of Demand</a:t>
            </a:r>
          </a:p>
        </p:txBody>
      </p:sp>
      <p:sp>
        <p:nvSpPr>
          <p:cNvPr id="462852" name="Rectangle 4">
            <a:extLst>
              <a:ext uri="{FF2B5EF4-FFF2-40B4-BE49-F238E27FC236}">
                <a16:creationId xmlns:a16="http://schemas.microsoft.com/office/drawing/2014/main" xmlns="" id="{DD2A6637-7A29-24E3-1888-C5B08089F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563" y="1600200"/>
            <a:ext cx="8796337" cy="4953000"/>
          </a:xfrm>
        </p:spPr>
        <p:txBody>
          <a:bodyPr lIns="90487" tIns="44450" rIns="90487" bIns="44450"/>
          <a:lstStyle/>
          <a:p>
            <a:pPr marL="341313" indent="-341313" eaLnBrk="1" hangingPunct="1">
              <a:defRPr/>
            </a:pPr>
            <a:r>
              <a:rPr lang="en-US" dirty="0"/>
              <a:t>Existence of substitutes</a:t>
            </a:r>
          </a:p>
          <a:p>
            <a:pPr marL="682625" lvl="1" indent="-219075" eaLnBrk="1" hangingPunct="1">
              <a:defRPr/>
            </a:pPr>
            <a:r>
              <a:rPr lang="en-US" sz="2800" dirty="0"/>
              <a:t>Goods are </a:t>
            </a:r>
            <a:r>
              <a:rPr lang="en-US" sz="2800" u="sng" dirty="0"/>
              <a:t>more price elastic</a:t>
            </a:r>
            <a:r>
              <a:rPr lang="en-US" sz="2800" dirty="0"/>
              <a:t> if substitutes exist</a:t>
            </a:r>
          </a:p>
          <a:p>
            <a:pPr marL="341313" indent="-341313" eaLnBrk="1" hangingPunct="1">
              <a:defRPr/>
            </a:pPr>
            <a:r>
              <a:rPr lang="en-US" dirty="0"/>
              <a:t>Share of budget</a:t>
            </a:r>
          </a:p>
          <a:p>
            <a:pPr marL="682625" lvl="1" indent="-219075" eaLnBrk="1" hangingPunct="1">
              <a:defRPr/>
            </a:pPr>
            <a:r>
              <a:rPr lang="en-US" sz="2800" dirty="0"/>
              <a:t>Goods are </a:t>
            </a:r>
            <a:r>
              <a:rPr lang="en-US" sz="2800" u="sng" dirty="0"/>
              <a:t>more price elastic</a:t>
            </a:r>
            <a:r>
              <a:rPr lang="en-US" sz="2800" dirty="0"/>
              <a:t> when a consumer’s expenditure on the good is large (in dollar terms or relatively)</a:t>
            </a:r>
          </a:p>
          <a:p>
            <a:pPr marL="341313" indent="-341313" eaLnBrk="1" hangingPunct="1">
              <a:defRPr/>
            </a:pPr>
            <a:r>
              <a:rPr lang="en-US" dirty="0"/>
              <a:t>Necessity</a:t>
            </a:r>
          </a:p>
          <a:p>
            <a:pPr marL="682625" lvl="1" indent="-219075" eaLnBrk="1" hangingPunct="1">
              <a:defRPr/>
            </a:pPr>
            <a:r>
              <a:rPr lang="en-US" sz="2800" dirty="0"/>
              <a:t>Goods are </a:t>
            </a:r>
            <a:r>
              <a:rPr lang="en-US" sz="2800" u="sng" dirty="0"/>
              <a:t>less price elastic</a:t>
            </a:r>
            <a:r>
              <a:rPr lang="en-US" sz="2800" dirty="0"/>
              <a:t> when seen as a necessity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2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2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2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2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2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2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2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2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2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2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2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2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2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2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62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62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2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28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628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28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850" grpId="0" animBg="1"/>
      <p:bldP spid="462852" grpId="0" build="p" bldLvl="5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098C08DB-F41A-8B05-991A-0A7FE541C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7182E3DF-B2F3-4696-9951-091BC940D9CA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62</a:t>
            </a:fld>
            <a:endParaRPr lang="en-US" altLang="en-US" sz="1000"/>
          </a:p>
        </p:txBody>
      </p:sp>
      <p:sp>
        <p:nvSpPr>
          <p:cNvPr id="552962" name="Rectangle 2">
            <a:extLst>
              <a:ext uri="{FF2B5EF4-FFF2-40B4-BE49-F238E27FC236}">
                <a16:creationId xmlns:a16="http://schemas.microsoft.com/office/drawing/2014/main" xmlns="" id="{01840294-E18B-7EC1-AD43-D55CA30F0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552963" name="Rectangle 3">
            <a:extLst>
              <a:ext uri="{FF2B5EF4-FFF2-40B4-BE49-F238E27FC236}">
                <a16:creationId xmlns:a16="http://schemas.microsoft.com/office/drawing/2014/main" xmlns="" id="{13961CFC-0F99-9042-E9AA-69FE1C4381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7724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3600" u="sng" dirty="0">
                <a:solidFill>
                  <a:schemeClr val="tx1"/>
                </a:solidFill>
              </a:rPr>
              <a:t>Market and Brand Elasticities</a:t>
            </a:r>
          </a:p>
        </p:txBody>
      </p:sp>
      <p:sp>
        <p:nvSpPr>
          <p:cNvPr id="552964" name="Rectangle 4">
            <a:extLst>
              <a:ext uri="{FF2B5EF4-FFF2-40B4-BE49-F238E27FC236}">
                <a16:creationId xmlns:a16="http://schemas.microsoft.com/office/drawing/2014/main" xmlns="" id="{D936F712-5536-68EC-C140-B80E72A841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563" y="1600200"/>
            <a:ext cx="8796337" cy="4953000"/>
          </a:xfrm>
        </p:spPr>
        <p:txBody>
          <a:bodyPr lIns="90487" tIns="44450" rIns="90487" bIns="44450"/>
          <a:lstStyle/>
          <a:p>
            <a:pPr marL="341313" indent="-341313" eaLnBrk="1" hangingPunct="1">
              <a:defRPr/>
            </a:pPr>
            <a:r>
              <a:rPr lang="en-US" dirty="0"/>
              <a:t>Market and Brand Elasticities </a:t>
            </a:r>
            <a:r>
              <a:rPr lang="en-US" dirty="0" smtClean="0"/>
              <a:t>may not be equal</a:t>
            </a:r>
            <a:endParaRPr lang="en-US" dirty="0"/>
          </a:p>
          <a:p>
            <a:pPr marL="682625" lvl="1" indent="-219075" eaLnBrk="1" hangingPunct="1">
              <a:defRPr/>
            </a:pPr>
            <a:r>
              <a:rPr lang="en-US" sz="2800" dirty="0" smtClean="0"/>
              <a:t>A smoker is inelastic to the price of cigarettes (they need to smoke), but elastic to a brand of cigarettes (happy to buy another brand)</a:t>
            </a:r>
          </a:p>
          <a:p>
            <a:pPr marL="463550" lvl="1" indent="0" eaLnBrk="1" hangingPunct="1"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62" grpId="0" animBg="1"/>
      <p:bldP spid="552964" grpId="0" build="p" bldLvl="5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5C7247D-6526-1AD8-F52A-FCC37EE75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9FB1C89-8635-4DF9-AA93-9A9FF3E83153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63</a:t>
            </a:fld>
            <a:endParaRPr lang="en-US" altLang="en-US" sz="1000"/>
          </a:p>
        </p:txBody>
      </p:sp>
      <p:sp>
        <p:nvSpPr>
          <p:cNvPr id="23555" name="Text Box 2">
            <a:extLst>
              <a:ext uri="{FF2B5EF4-FFF2-40B4-BE49-F238E27FC236}">
                <a16:creationId xmlns:a16="http://schemas.microsoft.com/office/drawing/2014/main" xmlns="" id="{89680FC4-CA52-0135-6A18-B57D65747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24013"/>
            <a:ext cx="9144000" cy="526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u="sng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         </a:t>
            </a:r>
            <a:r>
              <a:rPr lang="en-US" altLang="en-US" sz="3200"/>
              <a:t>Q</a:t>
            </a:r>
            <a:r>
              <a:rPr lang="en-US" altLang="en-US" sz="3200" baseline="30000"/>
              <a:t>d</a:t>
            </a:r>
            <a:r>
              <a:rPr lang="en-US" altLang="en-US" sz="3200"/>
              <a:t> = a – bp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/>
              <a:t>             a,b are positive constants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/>
              <a:t>             p    is price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/>
          </a:p>
          <a:p>
            <a:pPr lvl="2">
              <a:spcBef>
                <a:spcPct val="0"/>
              </a:spcBef>
              <a:buClrTx/>
              <a:buSzTx/>
              <a:buFont typeface="Symbol" panose="05050102010706020507" pitchFamily="18" charset="2"/>
              <a:buChar char="·"/>
            </a:pPr>
            <a:r>
              <a:rPr lang="en-US" altLang="en-US" sz="3200"/>
              <a:t>-b is the </a:t>
            </a:r>
            <a:r>
              <a:rPr lang="en-US" altLang="en-US" sz="3200" b="1"/>
              <a:t>slope</a:t>
            </a:r>
          </a:p>
          <a:p>
            <a:pPr lvl="2">
              <a:spcBef>
                <a:spcPct val="0"/>
              </a:spcBef>
              <a:buClrTx/>
              <a:buSzTx/>
              <a:buFont typeface="Symbol" panose="05050102010706020507" pitchFamily="18" charset="2"/>
              <a:buChar char="·"/>
            </a:pPr>
            <a:r>
              <a:rPr lang="en-US" altLang="en-US" sz="3200"/>
              <a:t>a/b is the </a:t>
            </a:r>
            <a:r>
              <a:rPr lang="en-US" altLang="en-US" sz="3200" b="1"/>
              <a:t>choke price (price at which nothing is sold)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6020" name="WordArt 3">
            <a:extLst>
              <a:ext uri="{FF2B5EF4-FFF2-40B4-BE49-F238E27FC236}">
                <a16:creationId xmlns:a16="http://schemas.microsoft.com/office/drawing/2014/main" xmlns="" id="{D4FBFF38-7817-470A-D108-71B1B3BD08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65125" y="304800"/>
            <a:ext cx="83010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Special Case: Linear Demand Curve</a:t>
            </a:r>
            <a:endParaRPr lang="en-CA" sz="3200" kern="10">
              <a:effectLst>
                <a:outerShdw dist="45791" dir="2021404" algn="ctr" rotWithShape="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xmlns="" id="{A6A70C5C-888E-9F17-B732-FF1F1E6A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223A70C0-7BC2-4619-BFB2-38D78A5F4BF7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64</a:t>
            </a:fld>
            <a:endParaRPr lang="en-US" altLang="en-US" sz="1000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xmlns="" id="{A8022886-0C40-EA97-093E-07B48F3F0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7663"/>
            <a:ext cx="9144000" cy="547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ClrTx/>
              <a:buSzTx/>
              <a:buFont typeface="Symbol" panose="05050102010706020507" pitchFamily="18" charset="2"/>
              <a:buChar char="·"/>
            </a:pPr>
            <a:r>
              <a:rPr lang="en-US" altLang="en-US" sz="2800"/>
              <a:t>the </a:t>
            </a:r>
            <a:r>
              <a:rPr lang="en-US" altLang="en-US" sz="2800" b="1"/>
              <a:t>elasticity </a:t>
            </a:r>
            <a:r>
              <a:rPr lang="en-US" altLang="en-US" sz="2800"/>
              <a:t>is </a:t>
            </a:r>
            <a:endParaRPr lang="en-US" altLang="en-US" sz="28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 b="1"/>
          </a:p>
          <a:p>
            <a:pPr lvl="3"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sym typeface="Symbol" panose="05050102010706020507" pitchFamily="18" charset="2"/>
              </a:rPr>
              <a:t></a:t>
            </a:r>
            <a:r>
              <a:rPr lang="en-US" altLang="en-US" sz="2800" baseline="-25000"/>
              <a:t>Q,P</a:t>
            </a:r>
            <a:r>
              <a:rPr lang="en-US" altLang="en-US" sz="2800"/>
              <a:t> = (</a:t>
            </a:r>
            <a:r>
              <a:rPr lang="en-US" altLang="en-US" sz="2800">
                <a:sym typeface="Symbol" panose="05050102010706020507" pitchFamily="18" charset="2"/>
              </a:rPr>
              <a:t></a:t>
            </a:r>
            <a:r>
              <a:rPr lang="en-US" altLang="en-US" sz="2800"/>
              <a:t>Q/</a:t>
            </a:r>
            <a:r>
              <a:rPr lang="en-US" altLang="en-US" sz="2800">
                <a:sym typeface="Symbol" panose="05050102010706020507" pitchFamily="18" charset="2"/>
              </a:rPr>
              <a:t></a:t>
            </a:r>
            <a:r>
              <a:rPr lang="en-US" altLang="en-US" sz="2800"/>
              <a:t>p)(p/Q)</a:t>
            </a:r>
            <a:endParaRPr lang="en-US" altLang="en-US" sz="2800" i="1"/>
          </a:p>
          <a:p>
            <a:pPr lvl="3">
              <a:spcBef>
                <a:spcPct val="0"/>
              </a:spcBef>
              <a:buClrTx/>
              <a:buFontTx/>
              <a:buNone/>
            </a:pPr>
            <a:r>
              <a:rPr lang="en-US" altLang="en-US" sz="2800"/>
              <a:t>      = -b(P/Q)</a:t>
            </a:r>
          </a:p>
          <a:p>
            <a:pPr lvl="3">
              <a:spcBef>
                <a:spcPct val="0"/>
              </a:spcBef>
              <a:buClrTx/>
              <a:buFontTx/>
              <a:buNone/>
            </a:pPr>
            <a:endParaRPr lang="en-US" altLang="en-US" sz="2800"/>
          </a:p>
          <a:p>
            <a:pPr lvl="3">
              <a:spcBef>
                <a:spcPct val="0"/>
              </a:spcBef>
              <a:buClrTx/>
              <a:buFontTx/>
              <a:buNone/>
            </a:pPr>
            <a:r>
              <a:rPr lang="en-US" altLang="en-US" sz="2800"/>
              <a:t>Since the slope of the graph is –b.</a:t>
            </a:r>
          </a:p>
          <a:p>
            <a:pPr lvl="3">
              <a:spcBef>
                <a:spcPct val="0"/>
              </a:spcBef>
              <a:buClrTx/>
              <a:buFontTx/>
              <a:buNone/>
            </a:pPr>
            <a:r>
              <a:rPr lang="en-US" altLang="en-US" sz="2800"/>
              <a:t>Therefore…elasticity falls from 0 to -</a:t>
            </a:r>
            <a:r>
              <a:rPr lang="en-US" altLang="en-US" sz="2800">
                <a:sym typeface="Symbol" panose="05050102010706020507" pitchFamily="18" charset="2"/>
              </a:rPr>
              <a:t></a:t>
            </a:r>
            <a:r>
              <a:rPr lang="en-US" altLang="en-US" sz="2800"/>
              <a:t> along the linear demand curve, but slope is constant.</a:t>
            </a:r>
          </a:p>
          <a:p>
            <a:pPr lvl="2">
              <a:spcBef>
                <a:spcPct val="0"/>
              </a:spcBef>
              <a:buClrTx/>
              <a:buSzTx/>
              <a:buFont typeface="Symbol" panose="05050102010706020507" pitchFamily="18" charset="2"/>
              <a:buChar char="·"/>
            </a:pPr>
            <a:endParaRPr lang="en-US" altLang="en-US" sz="2800"/>
          </a:p>
          <a:p>
            <a:pPr lvl="2">
              <a:spcBef>
                <a:spcPct val="0"/>
              </a:spcBef>
              <a:buClrTx/>
              <a:buSzTx/>
              <a:buFont typeface="Symbol" panose="05050102010706020507" pitchFamily="18" charset="2"/>
              <a:buChar char="·"/>
            </a:pPr>
            <a:r>
              <a:rPr lang="en-US" altLang="en-US" sz="2800"/>
              <a:t>if Q</a:t>
            </a:r>
            <a:r>
              <a:rPr lang="en-US" altLang="en-US" sz="2800" baseline="30000"/>
              <a:t>d</a:t>
            </a:r>
            <a:r>
              <a:rPr lang="en-US" altLang="en-US" sz="2800"/>
              <a:t> = 400 – 10p, and p = 30, </a:t>
            </a:r>
            <a:endParaRPr lang="en-US" altLang="en-US" sz="28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           	</a:t>
            </a:r>
            <a:r>
              <a:rPr lang="en-US" altLang="en-US" sz="2800">
                <a:sym typeface="Symbol" panose="05050102010706020507" pitchFamily="18" charset="2"/>
              </a:rPr>
              <a:t></a:t>
            </a:r>
            <a:r>
              <a:rPr lang="en-US" altLang="en-US" sz="2800" baseline="-25000"/>
              <a:t>Q,P</a:t>
            </a:r>
            <a:r>
              <a:rPr lang="en-US" altLang="en-US" sz="2800"/>
              <a:t> = (-10)(30)/(100)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ym typeface="Symbol" panose="05050102010706020507" pitchFamily="18" charset="2"/>
              </a:rPr>
              <a:t>		</a:t>
            </a:r>
            <a:r>
              <a:rPr lang="en-US" altLang="en-US" sz="2800" baseline="-25000"/>
              <a:t>Q,P</a:t>
            </a:r>
            <a:r>
              <a:rPr lang="en-US" altLang="en-US" sz="2800"/>
              <a:t> = -3  </a:t>
            </a:r>
            <a:r>
              <a:rPr lang="en-US" altLang="en-US" sz="2800" i="1"/>
              <a:t>"elastic"</a:t>
            </a: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4">
            <a:extLst>
              <a:ext uri="{FF2B5EF4-FFF2-40B4-BE49-F238E27FC236}">
                <a16:creationId xmlns:a16="http://schemas.microsoft.com/office/drawing/2014/main" xmlns="" id="{9CEA99C0-7951-BB14-CE00-7BF692668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4801C56-89C2-4A49-AA37-1AC6179FADB0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65</a:t>
            </a:fld>
            <a:endParaRPr lang="en-US" altLang="en-US" sz="10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xmlns="" id="{4441037F-B0FE-DCC3-6C56-0D4F6DACB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xmlns="" id="{21F07EEA-796E-2FFC-DE9C-8EA5E9B5B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2788" y="4878388"/>
            <a:ext cx="4016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8000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FFFFCC"/>
                </a:solidFill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88069" name="Rectangle 7">
            <a:extLst>
              <a:ext uri="{FF2B5EF4-FFF2-40B4-BE49-F238E27FC236}">
                <a16:creationId xmlns:a16="http://schemas.microsoft.com/office/drawing/2014/main" xmlns="" id="{0069890C-2B8D-A49B-7341-2BD6874EA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20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88070" name="Line 8">
            <a:extLst>
              <a:ext uri="{FF2B5EF4-FFF2-40B4-BE49-F238E27FC236}">
                <a16:creationId xmlns:a16="http://schemas.microsoft.com/office/drawing/2014/main" xmlns="" id="{4A5802A3-AD8E-FF0F-CFAD-576350AE70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1524000"/>
            <a:ext cx="0" cy="4210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8071" name="Line 9">
            <a:extLst>
              <a:ext uri="{FF2B5EF4-FFF2-40B4-BE49-F238E27FC236}">
                <a16:creationId xmlns:a16="http://schemas.microsoft.com/office/drawing/2014/main" xmlns="" id="{B194F6F7-E5C1-A78F-3E7A-04BFB3B254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715000"/>
            <a:ext cx="426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8072" name="Rectangle 10">
            <a:extLst>
              <a:ext uri="{FF2B5EF4-FFF2-40B4-BE49-F238E27FC236}">
                <a16:creationId xmlns:a16="http://schemas.microsoft.com/office/drawing/2014/main" xmlns="" id="{B05A8AAE-17D1-B47C-885F-BF81DD7E0E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0788" y="6096000"/>
            <a:ext cx="3284537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Quantity per Period (billions of minutes)</a:t>
            </a:r>
          </a:p>
        </p:txBody>
      </p:sp>
      <p:sp>
        <p:nvSpPr>
          <p:cNvPr id="88073" name="Rectangle 11">
            <a:extLst>
              <a:ext uri="{FF2B5EF4-FFF2-40B4-BE49-F238E27FC236}">
                <a16:creationId xmlns:a16="http://schemas.microsoft.com/office/drawing/2014/main" xmlns="" id="{A34105BD-0720-368C-4DDA-7390F3070DA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19881" y="3509169"/>
            <a:ext cx="196691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FFFFCC"/>
                </a:solidFill>
                <a:latin typeface="Arial" panose="020B0604020202020204" pitchFamily="34" charset="0"/>
              </a:rPr>
              <a:t>Price per Minute ($)</a:t>
            </a:r>
          </a:p>
        </p:txBody>
      </p:sp>
      <p:sp>
        <p:nvSpPr>
          <p:cNvPr id="88074" name="Rectangle 12">
            <a:extLst>
              <a:ext uri="{FF2B5EF4-FFF2-40B4-BE49-F238E27FC236}">
                <a16:creationId xmlns:a16="http://schemas.microsoft.com/office/drawing/2014/main" xmlns="" id="{9981ADA9-14CC-D182-CF77-4B229FBED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715000"/>
            <a:ext cx="3222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FFCC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88075" name="Rectangle 13">
            <a:extLst>
              <a:ext uri="{FF2B5EF4-FFF2-40B4-BE49-F238E27FC236}">
                <a16:creationId xmlns:a16="http://schemas.microsoft.com/office/drawing/2014/main" xmlns="" id="{5D0CC3A7-14B8-6663-5BAA-1E4CB7721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257800"/>
            <a:ext cx="498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.10</a:t>
            </a:r>
          </a:p>
        </p:txBody>
      </p:sp>
      <p:sp>
        <p:nvSpPr>
          <p:cNvPr id="88076" name="Rectangle 14">
            <a:extLst>
              <a:ext uri="{FF2B5EF4-FFF2-40B4-BE49-F238E27FC236}">
                <a16:creationId xmlns:a16="http://schemas.microsoft.com/office/drawing/2014/main" xmlns="" id="{F381ADE9-7B91-6618-AC43-464464663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75" y="4895850"/>
            <a:ext cx="498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.20</a:t>
            </a:r>
          </a:p>
        </p:txBody>
      </p:sp>
      <p:sp>
        <p:nvSpPr>
          <p:cNvPr id="88077" name="Rectangle 15">
            <a:extLst>
              <a:ext uri="{FF2B5EF4-FFF2-40B4-BE49-F238E27FC236}">
                <a16:creationId xmlns:a16="http://schemas.microsoft.com/office/drawing/2014/main" xmlns="" id="{1C9EBD7F-F991-2D0D-A545-E8002FD7D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495800"/>
            <a:ext cx="498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.30</a:t>
            </a:r>
          </a:p>
        </p:txBody>
      </p:sp>
      <p:sp>
        <p:nvSpPr>
          <p:cNvPr id="88078" name="Rectangle 16">
            <a:extLst>
              <a:ext uri="{FF2B5EF4-FFF2-40B4-BE49-F238E27FC236}">
                <a16:creationId xmlns:a16="http://schemas.microsoft.com/office/drawing/2014/main" xmlns="" id="{9E8E27EF-0BED-A05E-E8AB-CB549215C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114800"/>
            <a:ext cx="498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.40</a:t>
            </a:r>
          </a:p>
        </p:txBody>
      </p:sp>
      <p:sp>
        <p:nvSpPr>
          <p:cNvPr id="88079" name="Rectangle 17">
            <a:extLst>
              <a:ext uri="{FF2B5EF4-FFF2-40B4-BE49-F238E27FC236}">
                <a16:creationId xmlns:a16="http://schemas.microsoft.com/office/drawing/2014/main" xmlns="" id="{E65E6C32-4B58-00CB-74ED-EDA81393D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733800"/>
            <a:ext cx="498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.50</a:t>
            </a:r>
          </a:p>
        </p:txBody>
      </p:sp>
      <p:sp>
        <p:nvSpPr>
          <p:cNvPr id="88080" name="Rectangle 18">
            <a:extLst>
              <a:ext uri="{FF2B5EF4-FFF2-40B4-BE49-F238E27FC236}">
                <a16:creationId xmlns:a16="http://schemas.microsoft.com/office/drawing/2014/main" xmlns="" id="{20FD1AD2-D46E-9AB1-8AED-185AA226B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352800"/>
            <a:ext cx="498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.60</a:t>
            </a:r>
          </a:p>
        </p:txBody>
      </p:sp>
      <p:sp>
        <p:nvSpPr>
          <p:cNvPr id="88081" name="Rectangle 19">
            <a:extLst>
              <a:ext uri="{FF2B5EF4-FFF2-40B4-BE49-F238E27FC236}">
                <a16:creationId xmlns:a16="http://schemas.microsoft.com/office/drawing/2014/main" xmlns="" id="{895E4231-B63A-3DEC-9968-761CC27DC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971800"/>
            <a:ext cx="498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.70</a:t>
            </a:r>
          </a:p>
        </p:txBody>
      </p:sp>
      <p:sp>
        <p:nvSpPr>
          <p:cNvPr id="88082" name="Rectangle 20">
            <a:extLst>
              <a:ext uri="{FF2B5EF4-FFF2-40B4-BE49-F238E27FC236}">
                <a16:creationId xmlns:a16="http://schemas.microsoft.com/office/drawing/2014/main" xmlns="" id="{83E4A875-A124-2C2F-01F9-4F90589F6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590800"/>
            <a:ext cx="498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.80</a:t>
            </a:r>
          </a:p>
        </p:txBody>
      </p:sp>
      <p:sp>
        <p:nvSpPr>
          <p:cNvPr id="88083" name="Rectangle 21">
            <a:extLst>
              <a:ext uri="{FF2B5EF4-FFF2-40B4-BE49-F238E27FC236}">
                <a16:creationId xmlns:a16="http://schemas.microsoft.com/office/drawing/2014/main" xmlns="" id="{153A67DA-2634-EA97-0BD3-BF966E75F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209800"/>
            <a:ext cx="498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.90</a:t>
            </a:r>
          </a:p>
        </p:txBody>
      </p:sp>
      <p:sp>
        <p:nvSpPr>
          <p:cNvPr id="88084" name="Rectangle 22">
            <a:extLst>
              <a:ext uri="{FF2B5EF4-FFF2-40B4-BE49-F238E27FC236}">
                <a16:creationId xmlns:a16="http://schemas.microsoft.com/office/drawing/2014/main" xmlns="" id="{494F9EB4-1AE5-0E7E-A70A-A51DF991B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400" y="1828800"/>
            <a:ext cx="625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1.00</a:t>
            </a:r>
          </a:p>
        </p:txBody>
      </p:sp>
      <p:sp>
        <p:nvSpPr>
          <p:cNvPr id="88085" name="Rectangle 23">
            <a:extLst>
              <a:ext uri="{FF2B5EF4-FFF2-40B4-BE49-F238E27FC236}">
                <a16:creationId xmlns:a16="http://schemas.microsoft.com/office/drawing/2014/main" xmlns="" id="{4D0C8E64-59B5-0CBA-7B59-76982ECD4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400" y="1447800"/>
            <a:ext cx="625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1.10</a:t>
            </a:r>
          </a:p>
        </p:txBody>
      </p:sp>
      <p:sp>
        <p:nvSpPr>
          <p:cNvPr id="88086" name="Rectangle 24">
            <a:extLst>
              <a:ext uri="{FF2B5EF4-FFF2-40B4-BE49-F238E27FC236}">
                <a16:creationId xmlns:a16="http://schemas.microsoft.com/office/drawing/2014/main" xmlns="" id="{F887ECA8-2879-7AB2-8952-24A3A8747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574992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8087" name="Rectangle 25">
            <a:extLst>
              <a:ext uri="{FF2B5EF4-FFF2-40B4-BE49-F238E27FC236}">
                <a16:creationId xmlns:a16="http://schemas.microsoft.com/office/drawing/2014/main" xmlns="" id="{0E8211A7-975A-FB4E-5644-A65EF035D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8763" y="574992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8088" name="Rectangle 26">
            <a:extLst>
              <a:ext uri="{FF2B5EF4-FFF2-40B4-BE49-F238E27FC236}">
                <a16:creationId xmlns:a16="http://schemas.microsoft.com/office/drawing/2014/main" xmlns="" id="{5E69D224-F8D3-0D2A-E0A0-F969D92C3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125" y="574992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88089" name="Rectangle 27">
            <a:extLst>
              <a:ext uri="{FF2B5EF4-FFF2-40B4-BE49-F238E27FC236}">
                <a16:creationId xmlns:a16="http://schemas.microsoft.com/office/drawing/2014/main" xmlns="" id="{393DFE6D-3284-ED56-F7E4-2AACC8E9A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9488" y="574992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8090" name="Rectangle 28">
            <a:extLst>
              <a:ext uri="{FF2B5EF4-FFF2-40B4-BE49-F238E27FC236}">
                <a16:creationId xmlns:a16="http://schemas.microsoft.com/office/drawing/2014/main" xmlns="" id="{2F92CBFF-AA92-0AB8-2916-B57C303A0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9850" y="574992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88091" name="Rectangle 29">
            <a:extLst>
              <a:ext uri="{FF2B5EF4-FFF2-40B4-BE49-F238E27FC236}">
                <a16:creationId xmlns:a16="http://schemas.microsoft.com/office/drawing/2014/main" xmlns="" id="{9EE49BD7-FC83-0E67-26A9-E96815507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1800" y="574992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88092" name="Rectangle 30">
            <a:extLst>
              <a:ext uri="{FF2B5EF4-FFF2-40B4-BE49-F238E27FC236}">
                <a16:creationId xmlns:a16="http://schemas.microsoft.com/office/drawing/2014/main" xmlns="" id="{C73F3DCC-CD12-C506-C9C4-3EAE8219B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2163" y="574992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88093" name="Rectangle 31">
            <a:extLst>
              <a:ext uri="{FF2B5EF4-FFF2-40B4-BE49-F238E27FC236}">
                <a16:creationId xmlns:a16="http://schemas.microsoft.com/office/drawing/2014/main" xmlns="" id="{AD84C765-A137-3076-3316-B52D1987D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525" y="574992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88094" name="Rectangle 32">
            <a:extLst>
              <a:ext uri="{FF2B5EF4-FFF2-40B4-BE49-F238E27FC236}">
                <a16:creationId xmlns:a16="http://schemas.microsoft.com/office/drawing/2014/main" xmlns="" id="{CE2154D0-9CD3-4347-B27D-52A83B1C3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2888" y="574992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88095" name="Rectangle 33">
            <a:extLst>
              <a:ext uri="{FF2B5EF4-FFF2-40B4-BE49-F238E27FC236}">
                <a16:creationId xmlns:a16="http://schemas.microsoft.com/office/drawing/2014/main" xmlns="" id="{E692348E-5654-AF63-2679-E9B5CD412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250" y="5749925"/>
            <a:ext cx="434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88096" name="Rectangle 34">
            <a:extLst>
              <a:ext uri="{FF2B5EF4-FFF2-40B4-BE49-F238E27FC236}">
                <a16:creationId xmlns:a16="http://schemas.microsoft.com/office/drawing/2014/main" xmlns="" id="{C4E324BE-B60D-CE53-D92A-779EE2002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5749925"/>
            <a:ext cx="434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11</a:t>
            </a:r>
          </a:p>
        </p:txBody>
      </p:sp>
      <p:grpSp>
        <p:nvGrpSpPr>
          <p:cNvPr id="2" name="Group 35">
            <a:extLst>
              <a:ext uri="{FF2B5EF4-FFF2-40B4-BE49-F238E27FC236}">
                <a16:creationId xmlns:a16="http://schemas.microsoft.com/office/drawing/2014/main" xmlns="" id="{CBC598CF-E968-FA2F-4843-4E015473351A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1600200"/>
            <a:ext cx="6122988" cy="1905000"/>
            <a:chOff x="1392" y="1008"/>
            <a:chExt cx="3857" cy="1200"/>
          </a:xfrm>
        </p:grpSpPr>
        <p:sp>
          <p:nvSpPr>
            <p:cNvPr id="88122" name="Line 36">
              <a:extLst>
                <a:ext uri="{FF2B5EF4-FFF2-40B4-BE49-F238E27FC236}">
                  <a16:creationId xmlns:a16="http://schemas.microsoft.com/office/drawing/2014/main" xmlns="" id="{0C1854F5-2D7D-F8B9-AE31-B069409EBE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008"/>
              <a:ext cx="1152" cy="12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8123" name="Rectangle 37">
              <a:extLst>
                <a:ext uri="{FF2B5EF4-FFF2-40B4-BE49-F238E27FC236}">
                  <a16:creationId xmlns:a16="http://schemas.microsoft.com/office/drawing/2014/main" xmlns="" id="{109D1AC9-C967-CD91-F2FC-390C80104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1152"/>
              <a:ext cx="190" cy="19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24" name="Rectangle 38">
              <a:extLst>
                <a:ext uri="{FF2B5EF4-FFF2-40B4-BE49-F238E27FC236}">
                  <a16:creationId xmlns:a16="http://schemas.microsoft.com/office/drawing/2014/main" xmlns="" id="{A78433B1-AD6D-2176-86F3-88359EB11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1104"/>
              <a:ext cx="1745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FFFFCC"/>
                  </a:solidFill>
                  <a:latin typeface="Arial" panose="020B0604020202020204" pitchFamily="34" charset="0"/>
                </a:rPr>
                <a:t>     </a:t>
              </a:r>
              <a:r>
                <a:rPr lang="en-US" altLang="en-US" sz="2400">
                  <a:solidFill>
                    <a:srgbClr val="FFFFCC"/>
                  </a:solidFill>
                  <a:latin typeface="Arial" panose="020B0604020202020204" pitchFamily="34" charset="0"/>
                </a:rPr>
                <a:t>Elastic (</a:t>
              </a:r>
              <a:r>
                <a:rPr lang="ru-RU" altLang="en-US" sz="2400" i="1"/>
                <a:t>Є</a:t>
              </a:r>
              <a:r>
                <a:rPr lang="en-CA" altLang="en-US" sz="2400" i="1" baseline="-25000"/>
                <a:t>Q,P</a:t>
              </a:r>
              <a:r>
                <a:rPr lang="en-US" altLang="en-US" sz="2400" i="1">
                  <a:solidFill>
                    <a:srgbClr val="FFFFCC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2400">
                  <a:solidFill>
                    <a:srgbClr val="FFFFCC"/>
                  </a:solidFill>
                  <a:latin typeface="Arial" panose="020B0604020202020204" pitchFamily="34" charset="0"/>
                </a:rPr>
                <a:t>&gt; 1)</a:t>
              </a:r>
            </a:p>
          </p:txBody>
        </p:sp>
      </p:grpSp>
      <p:grpSp>
        <p:nvGrpSpPr>
          <p:cNvPr id="3" name="Group 39">
            <a:extLst>
              <a:ext uri="{FF2B5EF4-FFF2-40B4-BE49-F238E27FC236}">
                <a16:creationId xmlns:a16="http://schemas.microsoft.com/office/drawing/2014/main" xmlns="" id="{2069896F-64D8-7308-2F72-62B981C2573D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2865438"/>
            <a:ext cx="4140200" cy="2620962"/>
            <a:chOff x="2784" y="1805"/>
            <a:chExt cx="2608" cy="1651"/>
          </a:xfrm>
        </p:grpSpPr>
        <p:sp>
          <p:nvSpPr>
            <p:cNvPr id="88119" name="Line 40">
              <a:extLst>
                <a:ext uri="{FF2B5EF4-FFF2-40B4-BE49-F238E27FC236}">
                  <a16:creationId xmlns:a16="http://schemas.microsoft.com/office/drawing/2014/main" xmlns="" id="{202D5BDA-47DF-5434-1AD8-0DE653A642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448"/>
              <a:ext cx="912" cy="1008"/>
            </a:xfrm>
            <a:prstGeom prst="line">
              <a:avLst/>
            </a:prstGeom>
            <a:noFill/>
            <a:ln w="57150">
              <a:solidFill>
                <a:srgbClr val="33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8120" name="Rectangle 41">
              <a:extLst>
                <a:ext uri="{FF2B5EF4-FFF2-40B4-BE49-F238E27FC236}">
                  <a16:creationId xmlns:a16="http://schemas.microsoft.com/office/drawing/2014/main" xmlns="" id="{D9A05309-4B4E-7E25-542C-8BA525557A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3" y="1825"/>
              <a:ext cx="190" cy="190"/>
            </a:xfrm>
            <a:prstGeom prst="rect">
              <a:avLst/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21" name="Rectangle 42">
              <a:extLst>
                <a:ext uri="{FF2B5EF4-FFF2-40B4-BE49-F238E27FC236}">
                  <a16:creationId xmlns:a16="http://schemas.microsoft.com/office/drawing/2014/main" xmlns="" id="{5B173B90-3C58-9EAC-82A4-3317E5A44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8" y="1805"/>
              <a:ext cx="187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FFFFCC"/>
                  </a:solidFill>
                  <a:latin typeface="Arial" panose="020B0604020202020204" pitchFamily="34" charset="0"/>
                </a:rPr>
                <a:t>    Inelastic (</a:t>
              </a:r>
              <a:r>
                <a:rPr lang="ru-RU" altLang="en-US" sz="2400" i="1"/>
                <a:t>Є</a:t>
              </a:r>
              <a:r>
                <a:rPr lang="en-CA" altLang="en-US" sz="2400" i="1" baseline="-25000"/>
                <a:t>Q,P</a:t>
              </a:r>
              <a:r>
                <a:rPr lang="en-US" altLang="en-US" sz="2400">
                  <a:solidFill>
                    <a:srgbClr val="FFFFCC"/>
                  </a:solidFill>
                  <a:latin typeface="Arial" panose="020B0604020202020204" pitchFamily="34" charset="0"/>
                </a:rPr>
                <a:t> &lt; 1)</a:t>
              </a:r>
            </a:p>
          </p:txBody>
        </p:sp>
      </p:grpSp>
      <p:grpSp>
        <p:nvGrpSpPr>
          <p:cNvPr id="4" name="Group 43">
            <a:extLst>
              <a:ext uri="{FF2B5EF4-FFF2-40B4-BE49-F238E27FC236}">
                <a16:creationId xmlns:a16="http://schemas.microsoft.com/office/drawing/2014/main" xmlns="" id="{8701DC73-1A28-0EA3-11FD-4E086450BC2D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447800"/>
            <a:ext cx="4841875" cy="4260850"/>
            <a:chOff x="2544" y="912"/>
            <a:chExt cx="3050" cy="2684"/>
          </a:xfrm>
        </p:grpSpPr>
        <p:sp>
          <p:nvSpPr>
            <p:cNvPr id="88113" name="Line 44">
              <a:extLst>
                <a:ext uri="{FF2B5EF4-FFF2-40B4-BE49-F238E27FC236}">
                  <a16:creationId xmlns:a16="http://schemas.microsoft.com/office/drawing/2014/main" xmlns="" id="{29FEF1F7-F280-8ADE-0C64-247DBEFB64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2208"/>
              <a:ext cx="240" cy="24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8114" name="Rectangle 45">
              <a:extLst>
                <a:ext uri="{FF2B5EF4-FFF2-40B4-BE49-F238E27FC236}">
                  <a16:creationId xmlns:a16="http://schemas.microsoft.com/office/drawing/2014/main" xmlns="" id="{98BE207E-A2E9-4F3F-70D4-476744EEF5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3" y="1489"/>
              <a:ext cx="190" cy="190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15" name="Rectangle 46">
              <a:extLst>
                <a:ext uri="{FF2B5EF4-FFF2-40B4-BE49-F238E27FC236}">
                  <a16:creationId xmlns:a16="http://schemas.microsoft.com/office/drawing/2014/main" xmlns="" id="{CE616B61-D840-4169-3EF1-927B5D7CE7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3" y="1469"/>
              <a:ext cx="2131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FFFFCC"/>
                  </a:solidFill>
                  <a:latin typeface="Arial" panose="020B0604020202020204" pitchFamily="34" charset="0"/>
                </a:rPr>
                <a:t>       </a:t>
              </a:r>
              <a:r>
                <a:rPr lang="en-US" altLang="en-US" sz="2400">
                  <a:solidFill>
                    <a:srgbClr val="FFFFCC"/>
                  </a:solidFill>
                  <a:latin typeface="Arial" panose="020B0604020202020204" pitchFamily="34" charset="0"/>
                </a:rPr>
                <a:t>Unit-elastic (</a:t>
              </a:r>
              <a:r>
                <a:rPr lang="ru-RU" altLang="en-US" sz="1800" i="1"/>
                <a:t>Є</a:t>
              </a:r>
              <a:r>
                <a:rPr lang="en-CA" altLang="en-US" sz="1800" i="1" baseline="-25000"/>
                <a:t>Q,P</a:t>
              </a:r>
              <a:r>
                <a:rPr lang="en-US" altLang="en-US" sz="2400">
                  <a:solidFill>
                    <a:srgbClr val="FFFFCC"/>
                  </a:solidFill>
                  <a:latin typeface="Arial" panose="020B0604020202020204" pitchFamily="34" charset="0"/>
                </a:rPr>
                <a:t> = 1)</a:t>
              </a:r>
            </a:p>
          </p:txBody>
        </p:sp>
        <p:grpSp>
          <p:nvGrpSpPr>
            <p:cNvPr id="88116" name="Group 47">
              <a:extLst>
                <a:ext uri="{FF2B5EF4-FFF2-40B4-BE49-F238E27FC236}">
                  <a16:creationId xmlns:a16="http://schemas.microsoft.com/office/drawing/2014/main" xmlns="" id="{024B97C7-1DA9-0CD3-5C26-871E779999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912"/>
              <a:ext cx="240" cy="2684"/>
              <a:chOff x="2544" y="1106"/>
              <a:chExt cx="240" cy="2684"/>
            </a:xfrm>
          </p:grpSpPr>
          <p:sp>
            <p:nvSpPr>
              <p:cNvPr id="88117" name="Line 48">
                <a:extLst>
                  <a:ext uri="{FF2B5EF4-FFF2-40B4-BE49-F238E27FC236}">
                    <a16:creationId xmlns:a16="http://schemas.microsoft.com/office/drawing/2014/main" xmlns="" id="{4C8B5B47-F9CC-F29B-9784-BB78283296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4" y="1106"/>
                <a:ext cx="0" cy="26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88118" name="Line 49">
                <a:extLst>
                  <a:ext uri="{FF2B5EF4-FFF2-40B4-BE49-F238E27FC236}">
                    <a16:creationId xmlns:a16="http://schemas.microsoft.com/office/drawing/2014/main" xmlns="" id="{9D4C7DE5-0C0C-3F04-23AB-AEFBDD9E3B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84" y="1106"/>
                <a:ext cx="0" cy="26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grpSp>
        <p:nvGrpSpPr>
          <p:cNvPr id="88100" name="Group 50">
            <a:extLst>
              <a:ext uri="{FF2B5EF4-FFF2-40B4-BE49-F238E27FC236}">
                <a16:creationId xmlns:a16="http://schemas.microsoft.com/office/drawing/2014/main" xmlns="" id="{BD2E2916-C87C-378C-1B03-70466A344665}"/>
              </a:ext>
            </a:extLst>
          </p:cNvPr>
          <p:cNvGrpSpPr>
            <a:grpSpLocks/>
          </p:cNvGrpSpPr>
          <p:nvPr/>
        </p:nvGrpSpPr>
        <p:grpSpPr bwMode="auto">
          <a:xfrm>
            <a:off x="2135188" y="1525588"/>
            <a:ext cx="3806825" cy="4035425"/>
            <a:chOff x="1345" y="961"/>
            <a:chExt cx="2398" cy="2542"/>
          </a:xfrm>
        </p:grpSpPr>
        <p:sp>
          <p:nvSpPr>
            <p:cNvPr id="88102" name="Oval 51">
              <a:extLst>
                <a:ext uri="{FF2B5EF4-FFF2-40B4-BE49-F238E27FC236}">
                  <a16:creationId xmlns:a16="http://schemas.microsoft.com/office/drawing/2014/main" xmlns="" id="{097F5015-4441-82CB-29E0-97E7BEE21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" y="961"/>
              <a:ext cx="94" cy="9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03" name="Oval 52">
              <a:extLst>
                <a:ext uri="{FF2B5EF4-FFF2-40B4-BE49-F238E27FC236}">
                  <a16:creationId xmlns:a16="http://schemas.microsoft.com/office/drawing/2014/main" xmlns="" id="{671F78A8-C956-D935-AF08-3EDE2FA2D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5" y="1201"/>
              <a:ext cx="94" cy="9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04" name="Oval 53">
              <a:extLst>
                <a:ext uri="{FF2B5EF4-FFF2-40B4-BE49-F238E27FC236}">
                  <a16:creationId xmlns:a16="http://schemas.microsoft.com/office/drawing/2014/main" xmlns="" id="{9BA00481-B43D-0228-30CA-598656818D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440"/>
              <a:ext cx="94" cy="9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05" name="Oval 54">
              <a:extLst>
                <a:ext uri="{FF2B5EF4-FFF2-40B4-BE49-F238E27FC236}">
                  <a16:creationId xmlns:a16="http://schemas.microsoft.com/office/drawing/2014/main" xmlns="" id="{79C6E6B3-3D9F-CB16-D752-0733D04B97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6" y="1680"/>
              <a:ext cx="94" cy="9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06" name="Oval 55">
              <a:extLst>
                <a:ext uri="{FF2B5EF4-FFF2-40B4-BE49-F238E27FC236}">
                  <a16:creationId xmlns:a16="http://schemas.microsoft.com/office/drawing/2014/main" xmlns="" id="{F347F990-2EB5-518E-B8E7-51194CE0C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7" y="1921"/>
              <a:ext cx="94" cy="9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07" name="Oval 56">
              <a:extLst>
                <a:ext uri="{FF2B5EF4-FFF2-40B4-BE49-F238E27FC236}">
                  <a16:creationId xmlns:a16="http://schemas.microsoft.com/office/drawing/2014/main" xmlns="" id="{1D6485A1-4C21-E5A2-9BD4-417F9A5FE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7" y="2161"/>
              <a:ext cx="94" cy="9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08" name="Oval 57">
              <a:extLst>
                <a:ext uri="{FF2B5EF4-FFF2-40B4-BE49-F238E27FC236}">
                  <a16:creationId xmlns:a16="http://schemas.microsoft.com/office/drawing/2014/main" xmlns="" id="{BFAAC1EA-2703-7AEE-29E4-8D1363FCB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7" y="2401"/>
              <a:ext cx="94" cy="9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09" name="Oval 58">
              <a:extLst>
                <a:ext uri="{FF2B5EF4-FFF2-40B4-BE49-F238E27FC236}">
                  <a16:creationId xmlns:a16="http://schemas.microsoft.com/office/drawing/2014/main" xmlns="" id="{083A4E4A-6C7E-514C-D907-698EF15DB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8" y="2641"/>
              <a:ext cx="94" cy="9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10" name="Oval 59">
              <a:extLst>
                <a:ext uri="{FF2B5EF4-FFF2-40B4-BE49-F238E27FC236}">
                  <a16:creationId xmlns:a16="http://schemas.microsoft.com/office/drawing/2014/main" xmlns="" id="{A411B5DE-EEE0-5608-BC63-C7C78EDB69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9" y="2881"/>
              <a:ext cx="94" cy="9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11" name="Oval 60">
              <a:extLst>
                <a:ext uri="{FF2B5EF4-FFF2-40B4-BE49-F238E27FC236}">
                  <a16:creationId xmlns:a16="http://schemas.microsoft.com/office/drawing/2014/main" xmlns="" id="{F3BF0392-6B5C-7A1A-6149-EC805F24A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9" y="3169"/>
              <a:ext cx="94" cy="9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88112" name="Oval 61">
              <a:extLst>
                <a:ext uri="{FF2B5EF4-FFF2-40B4-BE49-F238E27FC236}">
                  <a16:creationId xmlns:a16="http://schemas.microsoft.com/office/drawing/2014/main" xmlns="" id="{BCBE0E7B-D0E1-D852-FD1B-21A25E018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9" y="3409"/>
              <a:ext cx="94" cy="9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  <p:sp>
        <p:nvSpPr>
          <p:cNvPr id="542782" name="Rectangle 62">
            <a:extLst>
              <a:ext uri="{FF2B5EF4-FFF2-40B4-BE49-F238E27FC236}">
                <a16:creationId xmlns:a16="http://schemas.microsoft.com/office/drawing/2014/main" xmlns="" id="{F0EB5831-7828-914A-C926-23CC02EB24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>
                <a:solidFill>
                  <a:srgbClr val="FFFFCC"/>
                </a:solidFill>
              </a:rPr>
              <a:t>Changes in Elasticity Along a Linear Demand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 Placeholder 5">
            <a:extLst>
              <a:ext uri="{FF2B5EF4-FFF2-40B4-BE49-F238E27FC236}">
                <a16:creationId xmlns:a16="http://schemas.microsoft.com/office/drawing/2014/main" xmlns="" id="{C94C1065-7550-6A88-75B0-8F9384F0E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39ABABA-9DFD-4AEB-9CD3-0F119E4862B9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66</a:t>
            </a:fld>
            <a:endParaRPr lang="en-US" altLang="en-US" sz="1000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xmlns="" id="{2565210D-AF6F-B3F3-42B9-00B1C7455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7818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544771" name="Rectangle 3">
            <a:extLst>
              <a:ext uri="{FF2B5EF4-FFF2-40B4-BE49-F238E27FC236}">
                <a16:creationId xmlns:a16="http://schemas.microsoft.com/office/drawing/2014/main" xmlns="" id="{D89DF9D6-FA44-C80E-957D-00B8D943D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9144000" cy="12192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800" dirty="0">
                <a:solidFill>
                  <a:schemeClr val="tx1"/>
                </a:solidFill>
              </a:rPr>
              <a:t>The Relationship Between Price Elasticity of Demand and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Total Revenues for </a:t>
            </a:r>
            <a:r>
              <a:rPr lang="en-US" sz="2800" dirty="0" smtClean="0">
                <a:solidFill>
                  <a:schemeClr val="tx1"/>
                </a:solidFill>
              </a:rPr>
              <a:t>Long Distance </a:t>
            </a:r>
            <a:r>
              <a:rPr lang="en-US" sz="2800" dirty="0">
                <a:solidFill>
                  <a:schemeClr val="tx1"/>
                </a:solidFill>
              </a:rPr>
              <a:t>Phone Service</a:t>
            </a:r>
            <a:br>
              <a:rPr lang="en-US" sz="2800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44772" name="Rectangle 4">
            <a:extLst>
              <a:ext uri="{FF2B5EF4-FFF2-40B4-BE49-F238E27FC236}">
                <a16:creationId xmlns:a16="http://schemas.microsoft.com/office/drawing/2014/main" xmlns="" id="{0807C1BA-9D20-869A-C7A3-DC6D52243F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0850" y="2362200"/>
            <a:ext cx="3308350" cy="4343400"/>
          </a:xfrm>
        </p:spPr>
        <p:txBody>
          <a:bodyPr lIns="90487" tIns="44450" rIns="90487" bIns="44450"/>
          <a:lstStyle/>
          <a:p>
            <a:pPr marL="0" indent="0" eaLnBrk="1" hangingPunct="1">
              <a:lnSpc>
                <a:spcPct val="127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000" dirty="0"/>
              <a:t>$1.10		  0 </a:t>
            </a:r>
          </a:p>
          <a:p>
            <a:pPr marL="0" indent="0" eaLnBrk="1" hangingPunct="1">
              <a:lnSpc>
                <a:spcPct val="127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000" dirty="0"/>
              <a:t>1.00		  1</a:t>
            </a:r>
          </a:p>
          <a:p>
            <a:pPr marL="0" indent="0" eaLnBrk="1" hangingPunct="1">
              <a:lnSpc>
                <a:spcPct val="127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000" dirty="0"/>
              <a:t>	.90		  2</a:t>
            </a:r>
          </a:p>
          <a:p>
            <a:pPr marL="0" indent="0" eaLnBrk="1" hangingPunct="1">
              <a:lnSpc>
                <a:spcPct val="127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000" dirty="0"/>
              <a:t>	.80		  3</a:t>
            </a:r>
          </a:p>
          <a:p>
            <a:pPr marL="0" indent="0" eaLnBrk="1" hangingPunct="1">
              <a:lnSpc>
                <a:spcPct val="127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000" dirty="0"/>
              <a:t>	.70		  4</a:t>
            </a:r>
          </a:p>
          <a:p>
            <a:pPr marL="0" indent="0" eaLnBrk="1" hangingPunct="1">
              <a:lnSpc>
                <a:spcPct val="127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000" dirty="0"/>
              <a:t>	.60		  5</a:t>
            </a:r>
          </a:p>
          <a:p>
            <a:pPr marL="0" indent="0" eaLnBrk="1" hangingPunct="1">
              <a:lnSpc>
                <a:spcPct val="127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000" dirty="0"/>
              <a:t>	.50		  6</a:t>
            </a:r>
          </a:p>
          <a:p>
            <a:pPr marL="0" indent="0" eaLnBrk="1" hangingPunct="1">
              <a:lnSpc>
                <a:spcPct val="127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000" dirty="0"/>
              <a:t>	.40		  7</a:t>
            </a:r>
          </a:p>
          <a:p>
            <a:pPr marL="0" indent="0" eaLnBrk="1" hangingPunct="1">
              <a:lnSpc>
                <a:spcPct val="127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000" dirty="0"/>
              <a:t>	.30		  8</a:t>
            </a:r>
          </a:p>
          <a:p>
            <a:pPr marL="0" indent="0" eaLnBrk="1" hangingPunct="1">
              <a:lnSpc>
                <a:spcPct val="127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000" dirty="0"/>
              <a:t>	.20		  9</a:t>
            </a:r>
          </a:p>
          <a:p>
            <a:pPr marL="0" indent="0" eaLnBrk="1" hangingPunct="1">
              <a:lnSpc>
                <a:spcPct val="127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0" algn="l"/>
              </a:tabLst>
              <a:defRPr/>
            </a:pPr>
            <a:r>
              <a:rPr lang="en-US" sz="2000" dirty="0"/>
              <a:t>	.10		10</a:t>
            </a:r>
          </a:p>
        </p:txBody>
      </p:sp>
      <p:sp>
        <p:nvSpPr>
          <p:cNvPr id="90118" name="Rectangle 5">
            <a:extLst>
              <a:ext uri="{FF2B5EF4-FFF2-40B4-BE49-F238E27FC236}">
                <a16:creationId xmlns:a16="http://schemas.microsoft.com/office/drawing/2014/main" xmlns="" id="{723B19B8-9CBA-68B1-8952-E84C1EF3E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" y="1670050"/>
            <a:ext cx="784542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tabLst>
                <a:tab pos="0" algn="l"/>
              </a:tabLst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9000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		      Quantity	         	Total	    	 Elasticity</a:t>
            </a:r>
          </a:p>
          <a:p>
            <a:pPr>
              <a:lnSpc>
                <a:spcPct val="70000"/>
              </a:lnSpc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 Price 	    Demanded	      	Revenue	         </a:t>
            </a:r>
            <a:r>
              <a:rPr lang="ru-RU" altLang="en-US" sz="1800" i="1"/>
              <a:t>Є</a:t>
            </a:r>
            <a:r>
              <a:rPr lang="en-CA" altLang="en-US" sz="1800" i="1" baseline="-25000"/>
              <a:t>Q,P</a:t>
            </a:r>
            <a:r>
              <a:rPr lang="en-US" altLang="en-US" sz="1800" baseline="-25000"/>
              <a:t> </a:t>
            </a:r>
          </a:p>
        </p:txBody>
      </p:sp>
      <p:sp>
        <p:nvSpPr>
          <p:cNvPr id="90119" name="Line 6">
            <a:extLst>
              <a:ext uri="{FF2B5EF4-FFF2-40B4-BE49-F238E27FC236}">
                <a16:creationId xmlns:a16="http://schemas.microsoft.com/office/drawing/2014/main" xmlns="" id="{A32937E7-26F0-AA79-D174-B116E6B60C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9425" y="2362200"/>
            <a:ext cx="7521575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90120" name="Group 7">
            <a:extLst>
              <a:ext uri="{FF2B5EF4-FFF2-40B4-BE49-F238E27FC236}">
                <a16:creationId xmlns:a16="http://schemas.microsoft.com/office/drawing/2014/main" xmlns="" id="{EC20A90C-E90B-06C1-6C49-B31F83C229B4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2590800"/>
            <a:ext cx="1924050" cy="395288"/>
            <a:chOff x="3456" y="1451"/>
            <a:chExt cx="1212" cy="249"/>
          </a:xfrm>
        </p:grpSpPr>
        <p:grpSp>
          <p:nvGrpSpPr>
            <p:cNvPr id="90176" name="Group 8">
              <a:extLst>
                <a:ext uri="{FF2B5EF4-FFF2-40B4-BE49-F238E27FC236}">
                  <a16:creationId xmlns:a16="http://schemas.microsoft.com/office/drawing/2014/main" xmlns="" id="{FD0CFEE4-1A87-4E6A-1E30-9BC0ADA73E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1451"/>
              <a:ext cx="612" cy="242"/>
              <a:chOff x="3456" y="1451"/>
              <a:chExt cx="612" cy="242"/>
            </a:xfrm>
          </p:grpSpPr>
          <p:sp>
            <p:nvSpPr>
              <p:cNvPr id="90178" name="Freeform 9">
                <a:extLst>
                  <a:ext uri="{FF2B5EF4-FFF2-40B4-BE49-F238E27FC236}">
                    <a16:creationId xmlns:a16="http://schemas.microsoft.com/office/drawing/2014/main" xmlns="" id="{723A9AAC-9048-885B-FF4B-079380216E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1451"/>
                <a:ext cx="98" cy="242"/>
              </a:xfrm>
              <a:custGeom>
                <a:avLst/>
                <a:gdLst>
                  <a:gd name="T0" fmla="*/ 0 w 98"/>
                  <a:gd name="T1" fmla="*/ 0 h 242"/>
                  <a:gd name="T2" fmla="*/ 17 w 98"/>
                  <a:gd name="T3" fmla="*/ 3 h 242"/>
                  <a:gd name="T4" fmla="*/ 34 w 98"/>
                  <a:gd name="T5" fmla="*/ 5 h 242"/>
                  <a:gd name="T6" fmla="*/ 40 w 98"/>
                  <a:gd name="T7" fmla="*/ 11 h 242"/>
                  <a:gd name="T8" fmla="*/ 46 w 98"/>
                  <a:gd name="T9" fmla="*/ 19 h 242"/>
                  <a:gd name="T10" fmla="*/ 46 w 98"/>
                  <a:gd name="T11" fmla="*/ 100 h 242"/>
                  <a:gd name="T12" fmla="*/ 52 w 98"/>
                  <a:gd name="T13" fmla="*/ 108 h 242"/>
                  <a:gd name="T14" fmla="*/ 63 w 98"/>
                  <a:gd name="T15" fmla="*/ 114 h 242"/>
                  <a:gd name="T16" fmla="*/ 80 w 98"/>
                  <a:gd name="T17" fmla="*/ 119 h 242"/>
                  <a:gd name="T18" fmla="*/ 97 w 98"/>
                  <a:gd name="T19" fmla="*/ 119 h 242"/>
                  <a:gd name="T20" fmla="*/ 80 w 98"/>
                  <a:gd name="T21" fmla="*/ 122 h 242"/>
                  <a:gd name="T22" fmla="*/ 63 w 98"/>
                  <a:gd name="T23" fmla="*/ 127 h 242"/>
                  <a:gd name="T24" fmla="*/ 52 w 98"/>
                  <a:gd name="T25" fmla="*/ 133 h 242"/>
                  <a:gd name="T26" fmla="*/ 46 w 98"/>
                  <a:gd name="T27" fmla="*/ 141 h 242"/>
                  <a:gd name="T28" fmla="*/ 46 w 98"/>
                  <a:gd name="T29" fmla="*/ 219 h 242"/>
                  <a:gd name="T30" fmla="*/ 40 w 98"/>
                  <a:gd name="T31" fmla="*/ 227 h 242"/>
                  <a:gd name="T32" fmla="*/ 34 w 98"/>
                  <a:gd name="T33" fmla="*/ 236 h 242"/>
                  <a:gd name="T34" fmla="*/ 17 w 98"/>
                  <a:gd name="T35" fmla="*/ 238 h 242"/>
                  <a:gd name="T36" fmla="*/ 0 w 98"/>
                  <a:gd name="T37" fmla="*/ 241 h 242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242"/>
                  <a:gd name="T59" fmla="*/ 98 w 98"/>
                  <a:gd name="T60" fmla="*/ 242 h 242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242">
                    <a:moveTo>
                      <a:pt x="0" y="0"/>
                    </a:moveTo>
                    <a:lnTo>
                      <a:pt x="17" y="3"/>
                    </a:lnTo>
                    <a:lnTo>
                      <a:pt x="34" y="5"/>
                    </a:lnTo>
                    <a:lnTo>
                      <a:pt x="40" y="11"/>
                    </a:lnTo>
                    <a:lnTo>
                      <a:pt x="46" y="19"/>
                    </a:lnTo>
                    <a:lnTo>
                      <a:pt x="46" y="100"/>
                    </a:lnTo>
                    <a:lnTo>
                      <a:pt x="52" y="108"/>
                    </a:lnTo>
                    <a:lnTo>
                      <a:pt x="63" y="114"/>
                    </a:lnTo>
                    <a:lnTo>
                      <a:pt x="80" y="119"/>
                    </a:lnTo>
                    <a:lnTo>
                      <a:pt x="97" y="119"/>
                    </a:lnTo>
                    <a:lnTo>
                      <a:pt x="80" y="122"/>
                    </a:lnTo>
                    <a:lnTo>
                      <a:pt x="63" y="127"/>
                    </a:lnTo>
                    <a:lnTo>
                      <a:pt x="52" y="133"/>
                    </a:lnTo>
                    <a:lnTo>
                      <a:pt x="46" y="141"/>
                    </a:lnTo>
                    <a:lnTo>
                      <a:pt x="46" y="219"/>
                    </a:lnTo>
                    <a:lnTo>
                      <a:pt x="40" y="227"/>
                    </a:lnTo>
                    <a:lnTo>
                      <a:pt x="34" y="236"/>
                    </a:lnTo>
                    <a:lnTo>
                      <a:pt x="17" y="238"/>
                    </a:lnTo>
                    <a:lnTo>
                      <a:pt x="0" y="241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179" name="Line 10">
                <a:extLst>
                  <a:ext uri="{FF2B5EF4-FFF2-40B4-BE49-F238E27FC236}">
                    <a16:creationId xmlns:a16="http://schemas.microsoft.com/office/drawing/2014/main" xmlns="" id="{82AC3ED8-1459-B840-9523-4F3EAD3F55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8" y="1571"/>
                <a:ext cx="5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90177" name="Rectangle 11">
              <a:extLst>
                <a:ext uri="{FF2B5EF4-FFF2-40B4-BE49-F238E27FC236}">
                  <a16:creationId xmlns:a16="http://schemas.microsoft.com/office/drawing/2014/main" xmlns="" id="{68838599-64B9-18DA-43FA-96D0D0E85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5" y="1452"/>
              <a:ext cx="603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21.000</a:t>
              </a:r>
            </a:p>
          </p:txBody>
        </p:sp>
      </p:grpSp>
      <p:grpSp>
        <p:nvGrpSpPr>
          <p:cNvPr id="90121" name="Group 12">
            <a:extLst>
              <a:ext uri="{FF2B5EF4-FFF2-40B4-BE49-F238E27FC236}">
                <a16:creationId xmlns:a16="http://schemas.microsoft.com/office/drawing/2014/main" xmlns="" id="{B1A13F99-41E8-B00D-B2BC-AAE9F51D66BF}"/>
              </a:ext>
            </a:extLst>
          </p:cNvPr>
          <p:cNvGrpSpPr>
            <a:grpSpLocks/>
          </p:cNvGrpSpPr>
          <p:nvPr/>
        </p:nvGrpSpPr>
        <p:grpSpPr bwMode="auto">
          <a:xfrm>
            <a:off x="5470525" y="3014663"/>
            <a:ext cx="1922463" cy="393700"/>
            <a:chOff x="3456" y="1707"/>
            <a:chExt cx="1211" cy="248"/>
          </a:xfrm>
        </p:grpSpPr>
        <p:grpSp>
          <p:nvGrpSpPr>
            <p:cNvPr id="90172" name="Group 13">
              <a:extLst>
                <a:ext uri="{FF2B5EF4-FFF2-40B4-BE49-F238E27FC236}">
                  <a16:creationId xmlns:a16="http://schemas.microsoft.com/office/drawing/2014/main" xmlns="" id="{C164C1DE-F95C-9B21-00F1-44FA990296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1707"/>
              <a:ext cx="612" cy="241"/>
              <a:chOff x="3456" y="1707"/>
              <a:chExt cx="612" cy="241"/>
            </a:xfrm>
          </p:grpSpPr>
          <p:sp>
            <p:nvSpPr>
              <p:cNvPr id="90174" name="Freeform 14">
                <a:extLst>
                  <a:ext uri="{FF2B5EF4-FFF2-40B4-BE49-F238E27FC236}">
                    <a16:creationId xmlns:a16="http://schemas.microsoft.com/office/drawing/2014/main" xmlns="" id="{5DB0C0DF-9270-3C96-6B15-068D0ED51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1707"/>
                <a:ext cx="98" cy="241"/>
              </a:xfrm>
              <a:custGeom>
                <a:avLst/>
                <a:gdLst>
                  <a:gd name="T0" fmla="*/ 0 w 98"/>
                  <a:gd name="T1" fmla="*/ 0 h 241"/>
                  <a:gd name="T2" fmla="*/ 17 w 98"/>
                  <a:gd name="T3" fmla="*/ 3 h 241"/>
                  <a:gd name="T4" fmla="*/ 34 w 98"/>
                  <a:gd name="T5" fmla="*/ 6 h 241"/>
                  <a:gd name="T6" fmla="*/ 40 w 98"/>
                  <a:gd name="T7" fmla="*/ 13 h 241"/>
                  <a:gd name="T8" fmla="*/ 46 w 98"/>
                  <a:gd name="T9" fmla="*/ 19 h 241"/>
                  <a:gd name="T10" fmla="*/ 46 w 98"/>
                  <a:gd name="T11" fmla="*/ 100 h 241"/>
                  <a:gd name="T12" fmla="*/ 52 w 98"/>
                  <a:gd name="T13" fmla="*/ 106 h 241"/>
                  <a:gd name="T14" fmla="*/ 63 w 98"/>
                  <a:gd name="T15" fmla="*/ 112 h 241"/>
                  <a:gd name="T16" fmla="*/ 80 w 98"/>
                  <a:gd name="T17" fmla="*/ 119 h 241"/>
                  <a:gd name="T18" fmla="*/ 97 w 98"/>
                  <a:gd name="T19" fmla="*/ 119 h 241"/>
                  <a:gd name="T20" fmla="*/ 80 w 98"/>
                  <a:gd name="T21" fmla="*/ 122 h 241"/>
                  <a:gd name="T22" fmla="*/ 63 w 98"/>
                  <a:gd name="T23" fmla="*/ 125 h 241"/>
                  <a:gd name="T24" fmla="*/ 52 w 98"/>
                  <a:gd name="T25" fmla="*/ 131 h 241"/>
                  <a:gd name="T26" fmla="*/ 46 w 98"/>
                  <a:gd name="T27" fmla="*/ 140 h 241"/>
                  <a:gd name="T28" fmla="*/ 46 w 98"/>
                  <a:gd name="T29" fmla="*/ 218 h 241"/>
                  <a:gd name="T30" fmla="*/ 40 w 98"/>
                  <a:gd name="T31" fmla="*/ 228 h 241"/>
                  <a:gd name="T32" fmla="*/ 34 w 98"/>
                  <a:gd name="T33" fmla="*/ 234 h 241"/>
                  <a:gd name="T34" fmla="*/ 17 w 98"/>
                  <a:gd name="T35" fmla="*/ 240 h 241"/>
                  <a:gd name="T36" fmla="*/ 0 w 98"/>
                  <a:gd name="T37" fmla="*/ 240 h 24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241"/>
                  <a:gd name="T59" fmla="*/ 98 w 98"/>
                  <a:gd name="T60" fmla="*/ 241 h 24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241">
                    <a:moveTo>
                      <a:pt x="0" y="0"/>
                    </a:moveTo>
                    <a:lnTo>
                      <a:pt x="17" y="3"/>
                    </a:lnTo>
                    <a:lnTo>
                      <a:pt x="34" y="6"/>
                    </a:lnTo>
                    <a:lnTo>
                      <a:pt x="40" y="13"/>
                    </a:lnTo>
                    <a:lnTo>
                      <a:pt x="46" y="19"/>
                    </a:lnTo>
                    <a:lnTo>
                      <a:pt x="46" y="100"/>
                    </a:lnTo>
                    <a:lnTo>
                      <a:pt x="52" y="106"/>
                    </a:lnTo>
                    <a:lnTo>
                      <a:pt x="63" y="112"/>
                    </a:lnTo>
                    <a:lnTo>
                      <a:pt x="80" y="119"/>
                    </a:lnTo>
                    <a:lnTo>
                      <a:pt x="97" y="119"/>
                    </a:lnTo>
                    <a:lnTo>
                      <a:pt x="80" y="122"/>
                    </a:lnTo>
                    <a:lnTo>
                      <a:pt x="63" y="125"/>
                    </a:lnTo>
                    <a:lnTo>
                      <a:pt x="52" y="131"/>
                    </a:lnTo>
                    <a:lnTo>
                      <a:pt x="46" y="140"/>
                    </a:lnTo>
                    <a:lnTo>
                      <a:pt x="46" y="218"/>
                    </a:lnTo>
                    <a:lnTo>
                      <a:pt x="40" y="228"/>
                    </a:lnTo>
                    <a:lnTo>
                      <a:pt x="34" y="234"/>
                    </a:lnTo>
                    <a:lnTo>
                      <a:pt x="17" y="240"/>
                    </a:lnTo>
                    <a:lnTo>
                      <a:pt x="0" y="24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175" name="Line 15">
                <a:extLst>
                  <a:ext uri="{FF2B5EF4-FFF2-40B4-BE49-F238E27FC236}">
                    <a16:creationId xmlns:a16="http://schemas.microsoft.com/office/drawing/2014/main" xmlns="" id="{75E4DD35-4699-DFA9-8BCD-73A7454FB7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8" y="1826"/>
                <a:ext cx="5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90173" name="Rectangle 16">
              <a:extLst>
                <a:ext uri="{FF2B5EF4-FFF2-40B4-BE49-F238E27FC236}">
                  <a16:creationId xmlns:a16="http://schemas.microsoft.com/office/drawing/2014/main" xmlns="" id="{DE128FCC-CAD9-9CB0-E71E-B7C980A9A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5" y="1707"/>
              <a:ext cx="602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  6.333</a:t>
              </a:r>
            </a:p>
          </p:txBody>
        </p:sp>
      </p:grpSp>
      <p:grpSp>
        <p:nvGrpSpPr>
          <p:cNvPr id="90122" name="Group 17">
            <a:extLst>
              <a:ext uri="{FF2B5EF4-FFF2-40B4-BE49-F238E27FC236}">
                <a16:creationId xmlns:a16="http://schemas.microsoft.com/office/drawing/2014/main" xmlns="" id="{BCC11A08-7E83-1CD2-2C1C-6012247CD485}"/>
              </a:ext>
            </a:extLst>
          </p:cNvPr>
          <p:cNvGrpSpPr>
            <a:grpSpLocks/>
          </p:cNvGrpSpPr>
          <p:nvPr/>
        </p:nvGrpSpPr>
        <p:grpSpPr bwMode="auto">
          <a:xfrm>
            <a:off x="5470525" y="3398838"/>
            <a:ext cx="1924050" cy="396875"/>
            <a:chOff x="3456" y="1949"/>
            <a:chExt cx="1212" cy="250"/>
          </a:xfrm>
        </p:grpSpPr>
        <p:grpSp>
          <p:nvGrpSpPr>
            <p:cNvPr id="90168" name="Group 18">
              <a:extLst>
                <a:ext uri="{FF2B5EF4-FFF2-40B4-BE49-F238E27FC236}">
                  <a16:creationId xmlns:a16="http://schemas.microsoft.com/office/drawing/2014/main" xmlns="" id="{ACCE9CF7-462E-58CD-4703-81C9BDAD13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1949"/>
              <a:ext cx="612" cy="243"/>
              <a:chOff x="3456" y="1949"/>
              <a:chExt cx="612" cy="243"/>
            </a:xfrm>
          </p:grpSpPr>
          <p:sp>
            <p:nvSpPr>
              <p:cNvPr id="90170" name="Freeform 19">
                <a:extLst>
                  <a:ext uri="{FF2B5EF4-FFF2-40B4-BE49-F238E27FC236}">
                    <a16:creationId xmlns:a16="http://schemas.microsoft.com/office/drawing/2014/main" xmlns="" id="{953CF099-E6E1-F242-9CAA-026BA098DA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1949"/>
                <a:ext cx="98" cy="243"/>
              </a:xfrm>
              <a:custGeom>
                <a:avLst/>
                <a:gdLst>
                  <a:gd name="T0" fmla="*/ 0 w 98"/>
                  <a:gd name="T1" fmla="*/ 0 h 243"/>
                  <a:gd name="T2" fmla="*/ 17 w 98"/>
                  <a:gd name="T3" fmla="*/ 4 h 243"/>
                  <a:gd name="T4" fmla="*/ 34 w 98"/>
                  <a:gd name="T5" fmla="*/ 7 h 243"/>
                  <a:gd name="T6" fmla="*/ 40 w 98"/>
                  <a:gd name="T7" fmla="*/ 14 h 243"/>
                  <a:gd name="T8" fmla="*/ 46 w 98"/>
                  <a:gd name="T9" fmla="*/ 21 h 243"/>
                  <a:gd name="T10" fmla="*/ 46 w 98"/>
                  <a:gd name="T11" fmla="*/ 102 h 243"/>
                  <a:gd name="T12" fmla="*/ 52 w 98"/>
                  <a:gd name="T13" fmla="*/ 109 h 243"/>
                  <a:gd name="T14" fmla="*/ 63 w 98"/>
                  <a:gd name="T15" fmla="*/ 116 h 243"/>
                  <a:gd name="T16" fmla="*/ 97 w 98"/>
                  <a:gd name="T17" fmla="*/ 119 h 243"/>
                  <a:gd name="T18" fmla="*/ 80 w 98"/>
                  <a:gd name="T19" fmla="*/ 123 h 243"/>
                  <a:gd name="T20" fmla="*/ 63 w 98"/>
                  <a:gd name="T21" fmla="*/ 126 h 243"/>
                  <a:gd name="T22" fmla="*/ 52 w 98"/>
                  <a:gd name="T23" fmla="*/ 133 h 243"/>
                  <a:gd name="T24" fmla="*/ 46 w 98"/>
                  <a:gd name="T25" fmla="*/ 140 h 243"/>
                  <a:gd name="T26" fmla="*/ 46 w 98"/>
                  <a:gd name="T27" fmla="*/ 221 h 243"/>
                  <a:gd name="T28" fmla="*/ 40 w 98"/>
                  <a:gd name="T29" fmla="*/ 228 h 243"/>
                  <a:gd name="T30" fmla="*/ 34 w 98"/>
                  <a:gd name="T31" fmla="*/ 235 h 243"/>
                  <a:gd name="T32" fmla="*/ 17 w 98"/>
                  <a:gd name="T33" fmla="*/ 242 h 243"/>
                  <a:gd name="T34" fmla="*/ 0 w 98"/>
                  <a:gd name="T35" fmla="*/ 242 h 24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8"/>
                  <a:gd name="T55" fmla="*/ 0 h 243"/>
                  <a:gd name="T56" fmla="*/ 98 w 98"/>
                  <a:gd name="T57" fmla="*/ 243 h 24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8" h="243">
                    <a:moveTo>
                      <a:pt x="0" y="0"/>
                    </a:moveTo>
                    <a:lnTo>
                      <a:pt x="17" y="4"/>
                    </a:lnTo>
                    <a:lnTo>
                      <a:pt x="34" y="7"/>
                    </a:lnTo>
                    <a:lnTo>
                      <a:pt x="40" y="14"/>
                    </a:lnTo>
                    <a:lnTo>
                      <a:pt x="46" y="21"/>
                    </a:lnTo>
                    <a:lnTo>
                      <a:pt x="46" y="102"/>
                    </a:lnTo>
                    <a:lnTo>
                      <a:pt x="52" y="109"/>
                    </a:lnTo>
                    <a:lnTo>
                      <a:pt x="63" y="116"/>
                    </a:lnTo>
                    <a:lnTo>
                      <a:pt x="97" y="119"/>
                    </a:lnTo>
                    <a:lnTo>
                      <a:pt x="80" y="123"/>
                    </a:lnTo>
                    <a:lnTo>
                      <a:pt x="63" y="126"/>
                    </a:lnTo>
                    <a:lnTo>
                      <a:pt x="52" y="133"/>
                    </a:lnTo>
                    <a:lnTo>
                      <a:pt x="46" y="140"/>
                    </a:lnTo>
                    <a:lnTo>
                      <a:pt x="46" y="221"/>
                    </a:lnTo>
                    <a:lnTo>
                      <a:pt x="40" y="228"/>
                    </a:lnTo>
                    <a:lnTo>
                      <a:pt x="34" y="235"/>
                    </a:lnTo>
                    <a:lnTo>
                      <a:pt x="17" y="242"/>
                    </a:lnTo>
                    <a:lnTo>
                      <a:pt x="0" y="242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171" name="Line 20">
                <a:extLst>
                  <a:ext uri="{FF2B5EF4-FFF2-40B4-BE49-F238E27FC236}">
                    <a16:creationId xmlns:a16="http://schemas.microsoft.com/office/drawing/2014/main" xmlns="" id="{FAABA369-F409-5E3E-DF4C-63B2C99C12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8" y="2070"/>
                <a:ext cx="5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90169" name="Rectangle 21">
              <a:extLst>
                <a:ext uri="{FF2B5EF4-FFF2-40B4-BE49-F238E27FC236}">
                  <a16:creationId xmlns:a16="http://schemas.microsoft.com/office/drawing/2014/main" xmlns="" id="{D7859611-F085-DD21-120C-58A7E11402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1951"/>
              <a:ext cx="602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  3.400</a:t>
              </a:r>
            </a:p>
          </p:txBody>
        </p:sp>
      </p:grpSp>
      <p:grpSp>
        <p:nvGrpSpPr>
          <p:cNvPr id="90123" name="Group 22">
            <a:extLst>
              <a:ext uri="{FF2B5EF4-FFF2-40B4-BE49-F238E27FC236}">
                <a16:creationId xmlns:a16="http://schemas.microsoft.com/office/drawing/2014/main" xmlns="" id="{147C8D0D-F700-30DF-A3E5-6CE2EF8732C1}"/>
              </a:ext>
            </a:extLst>
          </p:cNvPr>
          <p:cNvGrpSpPr>
            <a:grpSpLocks/>
          </p:cNvGrpSpPr>
          <p:nvPr/>
        </p:nvGrpSpPr>
        <p:grpSpPr bwMode="auto">
          <a:xfrm>
            <a:off x="5470525" y="3797300"/>
            <a:ext cx="1924050" cy="396875"/>
            <a:chOff x="3456" y="2200"/>
            <a:chExt cx="1212" cy="250"/>
          </a:xfrm>
        </p:grpSpPr>
        <p:grpSp>
          <p:nvGrpSpPr>
            <p:cNvPr id="90164" name="Group 23">
              <a:extLst>
                <a:ext uri="{FF2B5EF4-FFF2-40B4-BE49-F238E27FC236}">
                  <a16:creationId xmlns:a16="http://schemas.microsoft.com/office/drawing/2014/main" xmlns="" id="{6B957F7B-6201-DFFA-8F33-D6004E9479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2200"/>
              <a:ext cx="612" cy="243"/>
              <a:chOff x="3456" y="2200"/>
              <a:chExt cx="612" cy="243"/>
            </a:xfrm>
          </p:grpSpPr>
          <p:sp>
            <p:nvSpPr>
              <p:cNvPr id="90166" name="Freeform 24">
                <a:extLst>
                  <a:ext uri="{FF2B5EF4-FFF2-40B4-BE49-F238E27FC236}">
                    <a16:creationId xmlns:a16="http://schemas.microsoft.com/office/drawing/2014/main" xmlns="" id="{C9455806-66E7-C1D3-05A6-8A8BCA5D10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2200"/>
                <a:ext cx="98" cy="243"/>
              </a:xfrm>
              <a:custGeom>
                <a:avLst/>
                <a:gdLst>
                  <a:gd name="T0" fmla="*/ 0 w 98"/>
                  <a:gd name="T1" fmla="*/ 0 h 243"/>
                  <a:gd name="T2" fmla="*/ 17 w 98"/>
                  <a:gd name="T3" fmla="*/ 4 h 243"/>
                  <a:gd name="T4" fmla="*/ 34 w 98"/>
                  <a:gd name="T5" fmla="*/ 8 h 243"/>
                  <a:gd name="T6" fmla="*/ 40 w 98"/>
                  <a:gd name="T7" fmla="*/ 11 h 243"/>
                  <a:gd name="T8" fmla="*/ 46 w 98"/>
                  <a:gd name="T9" fmla="*/ 19 h 243"/>
                  <a:gd name="T10" fmla="*/ 46 w 98"/>
                  <a:gd name="T11" fmla="*/ 101 h 243"/>
                  <a:gd name="T12" fmla="*/ 52 w 98"/>
                  <a:gd name="T13" fmla="*/ 109 h 243"/>
                  <a:gd name="T14" fmla="*/ 63 w 98"/>
                  <a:gd name="T15" fmla="*/ 117 h 243"/>
                  <a:gd name="T16" fmla="*/ 97 w 98"/>
                  <a:gd name="T17" fmla="*/ 121 h 243"/>
                  <a:gd name="T18" fmla="*/ 63 w 98"/>
                  <a:gd name="T19" fmla="*/ 125 h 243"/>
                  <a:gd name="T20" fmla="*/ 52 w 98"/>
                  <a:gd name="T21" fmla="*/ 133 h 243"/>
                  <a:gd name="T22" fmla="*/ 46 w 98"/>
                  <a:gd name="T23" fmla="*/ 140 h 243"/>
                  <a:gd name="T24" fmla="*/ 46 w 98"/>
                  <a:gd name="T25" fmla="*/ 222 h 243"/>
                  <a:gd name="T26" fmla="*/ 40 w 98"/>
                  <a:gd name="T27" fmla="*/ 230 h 243"/>
                  <a:gd name="T28" fmla="*/ 34 w 98"/>
                  <a:gd name="T29" fmla="*/ 234 h 243"/>
                  <a:gd name="T30" fmla="*/ 17 w 98"/>
                  <a:gd name="T31" fmla="*/ 242 h 243"/>
                  <a:gd name="T32" fmla="*/ 0 w 98"/>
                  <a:gd name="T33" fmla="*/ 242 h 24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8"/>
                  <a:gd name="T52" fmla="*/ 0 h 243"/>
                  <a:gd name="T53" fmla="*/ 98 w 98"/>
                  <a:gd name="T54" fmla="*/ 243 h 24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8" h="243">
                    <a:moveTo>
                      <a:pt x="0" y="0"/>
                    </a:moveTo>
                    <a:lnTo>
                      <a:pt x="17" y="4"/>
                    </a:lnTo>
                    <a:lnTo>
                      <a:pt x="34" y="8"/>
                    </a:lnTo>
                    <a:lnTo>
                      <a:pt x="40" y="11"/>
                    </a:lnTo>
                    <a:lnTo>
                      <a:pt x="46" y="19"/>
                    </a:lnTo>
                    <a:lnTo>
                      <a:pt x="46" y="101"/>
                    </a:lnTo>
                    <a:lnTo>
                      <a:pt x="52" y="109"/>
                    </a:lnTo>
                    <a:lnTo>
                      <a:pt x="63" y="117"/>
                    </a:lnTo>
                    <a:lnTo>
                      <a:pt x="97" y="121"/>
                    </a:lnTo>
                    <a:lnTo>
                      <a:pt x="63" y="125"/>
                    </a:lnTo>
                    <a:lnTo>
                      <a:pt x="52" y="133"/>
                    </a:lnTo>
                    <a:lnTo>
                      <a:pt x="46" y="140"/>
                    </a:lnTo>
                    <a:lnTo>
                      <a:pt x="46" y="222"/>
                    </a:lnTo>
                    <a:lnTo>
                      <a:pt x="40" y="230"/>
                    </a:lnTo>
                    <a:lnTo>
                      <a:pt x="34" y="234"/>
                    </a:lnTo>
                    <a:lnTo>
                      <a:pt x="17" y="242"/>
                    </a:lnTo>
                    <a:lnTo>
                      <a:pt x="0" y="242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167" name="Line 25">
                <a:extLst>
                  <a:ext uri="{FF2B5EF4-FFF2-40B4-BE49-F238E27FC236}">
                    <a16:creationId xmlns:a16="http://schemas.microsoft.com/office/drawing/2014/main" xmlns="" id="{06A9DBCB-1205-2473-0BDF-31A7600333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8" y="2321"/>
                <a:ext cx="5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90165" name="Rectangle 26">
              <a:extLst>
                <a:ext uri="{FF2B5EF4-FFF2-40B4-BE49-F238E27FC236}">
                  <a16:creationId xmlns:a16="http://schemas.microsoft.com/office/drawing/2014/main" xmlns="" id="{3F6DDEDC-9B5F-A814-57E9-9CFEB0EF55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2202"/>
              <a:ext cx="602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  2.143</a:t>
              </a:r>
            </a:p>
          </p:txBody>
        </p:sp>
      </p:grpSp>
      <p:grpSp>
        <p:nvGrpSpPr>
          <p:cNvPr id="90124" name="Group 27">
            <a:extLst>
              <a:ext uri="{FF2B5EF4-FFF2-40B4-BE49-F238E27FC236}">
                <a16:creationId xmlns:a16="http://schemas.microsoft.com/office/drawing/2014/main" xmlns="" id="{7EFAF3A7-8C88-2F5D-7168-D3288BF5F247}"/>
              </a:ext>
            </a:extLst>
          </p:cNvPr>
          <p:cNvGrpSpPr>
            <a:grpSpLocks/>
          </p:cNvGrpSpPr>
          <p:nvPr/>
        </p:nvGrpSpPr>
        <p:grpSpPr bwMode="auto">
          <a:xfrm>
            <a:off x="5470525" y="4202113"/>
            <a:ext cx="1924050" cy="396875"/>
            <a:chOff x="3456" y="2455"/>
            <a:chExt cx="1212" cy="250"/>
          </a:xfrm>
        </p:grpSpPr>
        <p:grpSp>
          <p:nvGrpSpPr>
            <p:cNvPr id="90160" name="Group 28">
              <a:extLst>
                <a:ext uri="{FF2B5EF4-FFF2-40B4-BE49-F238E27FC236}">
                  <a16:creationId xmlns:a16="http://schemas.microsoft.com/office/drawing/2014/main" xmlns="" id="{74CC04FE-6160-6B24-F43E-4067E77472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2455"/>
              <a:ext cx="612" cy="243"/>
              <a:chOff x="3456" y="2455"/>
              <a:chExt cx="612" cy="243"/>
            </a:xfrm>
          </p:grpSpPr>
          <p:sp>
            <p:nvSpPr>
              <p:cNvPr id="90162" name="Freeform 29">
                <a:extLst>
                  <a:ext uri="{FF2B5EF4-FFF2-40B4-BE49-F238E27FC236}">
                    <a16:creationId xmlns:a16="http://schemas.microsoft.com/office/drawing/2014/main" xmlns="" id="{9C9EE5B1-6F8C-94E9-5832-D878428D8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2455"/>
                <a:ext cx="98" cy="243"/>
              </a:xfrm>
              <a:custGeom>
                <a:avLst/>
                <a:gdLst>
                  <a:gd name="T0" fmla="*/ 0 w 98"/>
                  <a:gd name="T1" fmla="*/ 0 h 243"/>
                  <a:gd name="T2" fmla="*/ 34 w 98"/>
                  <a:gd name="T3" fmla="*/ 5 h 243"/>
                  <a:gd name="T4" fmla="*/ 40 w 98"/>
                  <a:gd name="T5" fmla="*/ 13 h 243"/>
                  <a:gd name="T6" fmla="*/ 46 w 98"/>
                  <a:gd name="T7" fmla="*/ 22 h 243"/>
                  <a:gd name="T8" fmla="*/ 46 w 98"/>
                  <a:gd name="T9" fmla="*/ 100 h 243"/>
                  <a:gd name="T10" fmla="*/ 52 w 98"/>
                  <a:gd name="T11" fmla="*/ 108 h 243"/>
                  <a:gd name="T12" fmla="*/ 63 w 98"/>
                  <a:gd name="T13" fmla="*/ 117 h 243"/>
                  <a:gd name="T14" fmla="*/ 97 w 98"/>
                  <a:gd name="T15" fmla="*/ 121 h 243"/>
                  <a:gd name="T16" fmla="*/ 63 w 98"/>
                  <a:gd name="T17" fmla="*/ 125 h 243"/>
                  <a:gd name="T18" fmla="*/ 52 w 98"/>
                  <a:gd name="T19" fmla="*/ 134 h 243"/>
                  <a:gd name="T20" fmla="*/ 46 w 98"/>
                  <a:gd name="T21" fmla="*/ 143 h 243"/>
                  <a:gd name="T22" fmla="*/ 46 w 98"/>
                  <a:gd name="T23" fmla="*/ 220 h 243"/>
                  <a:gd name="T24" fmla="*/ 40 w 98"/>
                  <a:gd name="T25" fmla="*/ 229 h 243"/>
                  <a:gd name="T26" fmla="*/ 34 w 98"/>
                  <a:gd name="T27" fmla="*/ 238 h 243"/>
                  <a:gd name="T28" fmla="*/ 0 w 98"/>
                  <a:gd name="T29" fmla="*/ 242 h 24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8"/>
                  <a:gd name="T46" fmla="*/ 0 h 243"/>
                  <a:gd name="T47" fmla="*/ 98 w 98"/>
                  <a:gd name="T48" fmla="*/ 243 h 24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8" h="243">
                    <a:moveTo>
                      <a:pt x="0" y="0"/>
                    </a:moveTo>
                    <a:lnTo>
                      <a:pt x="34" y="5"/>
                    </a:lnTo>
                    <a:lnTo>
                      <a:pt x="40" y="13"/>
                    </a:lnTo>
                    <a:lnTo>
                      <a:pt x="46" y="22"/>
                    </a:lnTo>
                    <a:lnTo>
                      <a:pt x="46" y="100"/>
                    </a:lnTo>
                    <a:lnTo>
                      <a:pt x="52" y="108"/>
                    </a:lnTo>
                    <a:lnTo>
                      <a:pt x="63" y="117"/>
                    </a:lnTo>
                    <a:lnTo>
                      <a:pt x="97" y="121"/>
                    </a:lnTo>
                    <a:lnTo>
                      <a:pt x="63" y="125"/>
                    </a:lnTo>
                    <a:lnTo>
                      <a:pt x="52" y="134"/>
                    </a:lnTo>
                    <a:lnTo>
                      <a:pt x="46" y="143"/>
                    </a:lnTo>
                    <a:lnTo>
                      <a:pt x="46" y="220"/>
                    </a:lnTo>
                    <a:lnTo>
                      <a:pt x="40" y="229"/>
                    </a:lnTo>
                    <a:lnTo>
                      <a:pt x="34" y="238"/>
                    </a:lnTo>
                    <a:lnTo>
                      <a:pt x="0" y="242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163" name="Line 30">
                <a:extLst>
                  <a:ext uri="{FF2B5EF4-FFF2-40B4-BE49-F238E27FC236}">
                    <a16:creationId xmlns:a16="http://schemas.microsoft.com/office/drawing/2014/main" xmlns="" id="{459F0793-7247-0927-66E2-49AAABB577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8" y="2576"/>
                <a:ext cx="5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90161" name="Rectangle 31">
              <a:extLst>
                <a:ext uri="{FF2B5EF4-FFF2-40B4-BE49-F238E27FC236}">
                  <a16:creationId xmlns:a16="http://schemas.microsoft.com/office/drawing/2014/main" xmlns="" id="{963BA6F2-D745-8291-D474-C4354DB5AB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2457"/>
              <a:ext cx="602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  1.144</a:t>
              </a:r>
            </a:p>
          </p:txBody>
        </p:sp>
      </p:grpSp>
      <p:grpSp>
        <p:nvGrpSpPr>
          <p:cNvPr id="90125" name="Group 32">
            <a:extLst>
              <a:ext uri="{FF2B5EF4-FFF2-40B4-BE49-F238E27FC236}">
                <a16:creationId xmlns:a16="http://schemas.microsoft.com/office/drawing/2014/main" xmlns="" id="{A8823365-E999-4E09-9547-C45BD2258DDD}"/>
              </a:ext>
            </a:extLst>
          </p:cNvPr>
          <p:cNvGrpSpPr>
            <a:grpSpLocks/>
          </p:cNvGrpSpPr>
          <p:nvPr/>
        </p:nvGrpSpPr>
        <p:grpSpPr bwMode="auto">
          <a:xfrm>
            <a:off x="5470525" y="4602163"/>
            <a:ext cx="1924050" cy="395287"/>
            <a:chOff x="3456" y="2707"/>
            <a:chExt cx="1212" cy="249"/>
          </a:xfrm>
        </p:grpSpPr>
        <p:grpSp>
          <p:nvGrpSpPr>
            <p:cNvPr id="90156" name="Group 33">
              <a:extLst>
                <a:ext uri="{FF2B5EF4-FFF2-40B4-BE49-F238E27FC236}">
                  <a16:creationId xmlns:a16="http://schemas.microsoft.com/office/drawing/2014/main" xmlns="" id="{47829BEA-25A3-D0CD-6007-D3AC420781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2707"/>
              <a:ext cx="612" cy="242"/>
              <a:chOff x="3456" y="2707"/>
              <a:chExt cx="612" cy="242"/>
            </a:xfrm>
          </p:grpSpPr>
          <p:sp>
            <p:nvSpPr>
              <p:cNvPr id="90158" name="Freeform 34">
                <a:extLst>
                  <a:ext uri="{FF2B5EF4-FFF2-40B4-BE49-F238E27FC236}">
                    <a16:creationId xmlns:a16="http://schemas.microsoft.com/office/drawing/2014/main" xmlns="" id="{1075D5F0-638E-E4A6-6752-10505DE361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2707"/>
                <a:ext cx="98" cy="242"/>
              </a:xfrm>
              <a:custGeom>
                <a:avLst/>
                <a:gdLst>
                  <a:gd name="T0" fmla="*/ 0 w 98"/>
                  <a:gd name="T1" fmla="*/ 0 h 242"/>
                  <a:gd name="T2" fmla="*/ 34 w 98"/>
                  <a:gd name="T3" fmla="*/ 5 h 242"/>
                  <a:gd name="T4" fmla="*/ 40 w 98"/>
                  <a:gd name="T5" fmla="*/ 15 h 242"/>
                  <a:gd name="T6" fmla="*/ 46 w 98"/>
                  <a:gd name="T7" fmla="*/ 19 h 242"/>
                  <a:gd name="T8" fmla="*/ 46 w 98"/>
                  <a:gd name="T9" fmla="*/ 99 h 242"/>
                  <a:gd name="T10" fmla="*/ 52 w 98"/>
                  <a:gd name="T11" fmla="*/ 109 h 242"/>
                  <a:gd name="T12" fmla="*/ 63 w 98"/>
                  <a:gd name="T13" fmla="*/ 114 h 242"/>
                  <a:gd name="T14" fmla="*/ 97 w 98"/>
                  <a:gd name="T15" fmla="*/ 118 h 242"/>
                  <a:gd name="T16" fmla="*/ 63 w 98"/>
                  <a:gd name="T17" fmla="*/ 123 h 242"/>
                  <a:gd name="T18" fmla="*/ 52 w 98"/>
                  <a:gd name="T19" fmla="*/ 133 h 242"/>
                  <a:gd name="T20" fmla="*/ 46 w 98"/>
                  <a:gd name="T21" fmla="*/ 142 h 242"/>
                  <a:gd name="T22" fmla="*/ 46 w 98"/>
                  <a:gd name="T23" fmla="*/ 222 h 242"/>
                  <a:gd name="T24" fmla="*/ 40 w 98"/>
                  <a:gd name="T25" fmla="*/ 232 h 242"/>
                  <a:gd name="T26" fmla="*/ 34 w 98"/>
                  <a:gd name="T27" fmla="*/ 236 h 242"/>
                  <a:gd name="T28" fmla="*/ 0 w 98"/>
                  <a:gd name="T29" fmla="*/ 241 h 24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8"/>
                  <a:gd name="T46" fmla="*/ 0 h 242"/>
                  <a:gd name="T47" fmla="*/ 98 w 98"/>
                  <a:gd name="T48" fmla="*/ 242 h 242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8" h="242">
                    <a:moveTo>
                      <a:pt x="0" y="0"/>
                    </a:moveTo>
                    <a:lnTo>
                      <a:pt x="34" y="5"/>
                    </a:lnTo>
                    <a:lnTo>
                      <a:pt x="40" y="15"/>
                    </a:lnTo>
                    <a:lnTo>
                      <a:pt x="46" y="19"/>
                    </a:lnTo>
                    <a:lnTo>
                      <a:pt x="46" y="99"/>
                    </a:lnTo>
                    <a:lnTo>
                      <a:pt x="52" y="109"/>
                    </a:lnTo>
                    <a:lnTo>
                      <a:pt x="63" y="114"/>
                    </a:lnTo>
                    <a:lnTo>
                      <a:pt x="97" y="118"/>
                    </a:lnTo>
                    <a:lnTo>
                      <a:pt x="63" y="123"/>
                    </a:lnTo>
                    <a:lnTo>
                      <a:pt x="52" y="133"/>
                    </a:lnTo>
                    <a:lnTo>
                      <a:pt x="46" y="142"/>
                    </a:lnTo>
                    <a:lnTo>
                      <a:pt x="46" y="222"/>
                    </a:lnTo>
                    <a:lnTo>
                      <a:pt x="40" y="232"/>
                    </a:lnTo>
                    <a:lnTo>
                      <a:pt x="34" y="236"/>
                    </a:lnTo>
                    <a:lnTo>
                      <a:pt x="0" y="241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159" name="Line 35">
                <a:extLst>
                  <a:ext uri="{FF2B5EF4-FFF2-40B4-BE49-F238E27FC236}">
                    <a16:creationId xmlns:a16="http://schemas.microsoft.com/office/drawing/2014/main" xmlns="" id="{3388539A-FF27-C7B4-0077-D4D8347631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8" y="2827"/>
                <a:ext cx="5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90157" name="Rectangle 36">
              <a:extLst>
                <a:ext uri="{FF2B5EF4-FFF2-40B4-BE49-F238E27FC236}">
                  <a16:creationId xmlns:a16="http://schemas.microsoft.com/office/drawing/2014/main" xmlns="" id="{3678A69B-F7DD-3DB6-2084-11B8B856EE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2708"/>
              <a:ext cx="602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  1.000</a:t>
              </a:r>
            </a:p>
          </p:txBody>
        </p:sp>
      </p:grpSp>
      <p:grpSp>
        <p:nvGrpSpPr>
          <p:cNvPr id="90126" name="Group 37">
            <a:extLst>
              <a:ext uri="{FF2B5EF4-FFF2-40B4-BE49-F238E27FC236}">
                <a16:creationId xmlns:a16="http://schemas.microsoft.com/office/drawing/2014/main" xmlns="" id="{60BC82DC-CA48-D207-3994-FABE5C53AA97}"/>
              </a:ext>
            </a:extLst>
          </p:cNvPr>
          <p:cNvGrpSpPr>
            <a:grpSpLocks/>
          </p:cNvGrpSpPr>
          <p:nvPr/>
        </p:nvGrpSpPr>
        <p:grpSpPr bwMode="auto">
          <a:xfrm>
            <a:off x="5470525" y="4991100"/>
            <a:ext cx="1922463" cy="393700"/>
            <a:chOff x="3456" y="2952"/>
            <a:chExt cx="1211" cy="248"/>
          </a:xfrm>
        </p:grpSpPr>
        <p:grpSp>
          <p:nvGrpSpPr>
            <p:cNvPr id="90152" name="Group 38">
              <a:extLst>
                <a:ext uri="{FF2B5EF4-FFF2-40B4-BE49-F238E27FC236}">
                  <a16:creationId xmlns:a16="http://schemas.microsoft.com/office/drawing/2014/main" xmlns="" id="{2BFB68BC-D78A-4AB8-9052-F9E27C00E0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2952"/>
              <a:ext cx="612" cy="241"/>
              <a:chOff x="3456" y="2952"/>
              <a:chExt cx="612" cy="241"/>
            </a:xfrm>
          </p:grpSpPr>
          <p:sp>
            <p:nvSpPr>
              <p:cNvPr id="90154" name="Freeform 39">
                <a:extLst>
                  <a:ext uri="{FF2B5EF4-FFF2-40B4-BE49-F238E27FC236}">
                    <a16:creationId xmlns:a16="http://schemas.microsoft.com/office/drawing/2014/main" xmlns="" id="{7244C6E8-6859-B2BF-5D4A-C868871C87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2952"/>
                <a:ext cx="98" cy="241"/>
              </a:xfrm>
              <a:custGeom>
                <a:avLst/>
                <a:gdLst>
                  <a:gd name="T0" fmla="*/ 0 w 98"/>
                  <a:gd name="T1" fmla="*/ 0 h 241"/>
                  <a:gd name="T2" fmla="*/ 34 w 98"/>
                  <a:gd name="T3" fmla="*/ 5 h 241"/>
                  <a:gd name="T4" fmla="*/ 40 w 98"/>
                  <a:gd name="T5" fmla="*/ 15 h 241"/>
                  <a:gd name="T6" fmla="*/ 46 w 98"/>
                  <a:gd name="T7" fmla="*/ 20 h 241"/>
                  <a:gd name="T8" fmla="*/ 46 w 98"/>
                  <a:gd name="T9" fmla="*/ 97 h 241"/>
                  <a:gd name="T10" fmla="*/ 52 w 98"/>
                  <a:gd name="T11" fmla="*/ 107 h 241"/>
                  <a:gd name="T12" fmla="*/ 63 w 98"/>
                  <a:gd name="T13" fmla="*/ 112 h 241"/>
                  <a:gd name="T14" fmla="*/ 97 w 98"/>
                  <a:gd name="T15" fmla="*/ 117 h 241"/>
                  <a:gd name="T16" fmla="*/ 63 w 98"/>
                  <a:gd name="T17" fmla="*/ 123 h 241"/>
                  <a:gd name="T18" fmla="*/ 52 w 98"/>
                  <a:gd name="T19" fmla="*/ 133 h 241"/>
                  <a:gd name="T20" fmla="*/ 46 w 98"/>
                  <a:gd name="T21" fmla="*/ 138 h 241"/>
                  <a:gd name="T22" fmla="*/ 46 w 98"/>
                  <a:gd name="T23" fmla="*/ 220 h 241"/>
                  <a:gd name="T24" fmla="*/ 40 w 98"/>
                  <a:gd name="T25" fmla="*/ 230 h 241"/>
                  <a:gd name="T26" fmla="*/ 34 w 98"/>
                  <a:gd name="T27" fmla="*/ 235 h 241"/>
                  <a:gd name="T28" fmla="*/ 0 w 98"/>
                  <a:gd name="T29" fmla="*/ 240 h 2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8"/>
                  <a:gd name="T46" fmla="*/ 0 h 241"/>
                  <a:gd name="T47" fmla="*/ 98 w 98"/>
                  <a:gd name="T48" fmla="*/ 241 h 241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8" h="241">
                    <a:moveTo>
                      <a:pt x="0" y="0"/>
                    </a:moveTo>
                    <a:lnTo>
                      <a:pt x="34" y="5"/>
                    </a:lnTo>
                    <a:lnTo>
                      <a:pt x="40" y="15"/>
                    </a:lnTo>
                    <a:lnTo>
                      <a:pt x="46" y="20"/>
                    </a:lnTo>
                    <a:lnTo>
                      <a:pt x="46" y="97"/>
                    </a:lnTo>
                    <a:lnTo>
                      <a:pt x="52" y="107"/>
                    </a:lnTo>
                    <a:lnTo>
                      <a:pt x="63" y="112"/>
                    </a:lnTo>
                    <a:lnTo>
                      <a:pt x="97" y="117"/>
                    </a:lnTo>
                    <a:lnTo>
                      <a:pt x="63" y="123"/>
                    </a:lnTo>
                    <a:lnTo>
                      <a:pt x="52" y="133"/>
                    </a:lnTo>
                    <a:lnTo>
                      <a:pt x="46" y="138"/>
                    </a:lnTo>
                    <a:lnTo>
                      <a:pt x="46" y="220"/>
                    </a:lnTo>
                    <a:lnTo>
                      <a:pt x="40" y="230"/>
                    </a:lnTo>
                    <a:lnTo>
                      <a:pt x="34" y="235"/>
                    </a:lnTo>
                    <a:lnTo>
                      <a:pt x="0" y="24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155" name="Line 40">
                <a:extLst>
                  <a:ext uri="{FF2B5EF4-FFF2-40B4-BE49-F238E27FC236}">
                    <a16:creationId xmlns:a16="http://schemas.microsoft.com/office/drawing/2014/main" xmlns="" id="{F52BC7B0-1B08-63BE-BAB9-4BBB08BD4A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8" y="3071"/>
                <a:ext cx="5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90153" name="Rectangle 41">
              <a:extLst>
                <a:ext uri="{FF2B5EF4-FFF2-40B4-BE49-F238E27FC236}">
                  <a16:creationId xmlns:a16="http://schemas.microsoft.com/office/drawing/2014/main" xmlns="" id="{57C106B0-AC7B-8E74-F098-7D9FF824E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2952"/>
              <a:ext cx="601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    .692</a:t>
              </a:r>
            </a:p>
          </p:txBody>
        </p:sp>
      </p:grpSp>
      <p:grpSp>
        <p:nvGrpSpPr>
          <p:cNvPr id="90127" name="Group 42">
            <a:extLst>
              <a:ext uri="{FF2B5EF4-FFF2-40B4-BE49-F238E27FC236}">
                <a16:creationId xmlns:a16="http://schemas.microsoft.com/office/drawing/2014/main" xmlns="" id="{FAC5A1FD-F3FE-B2DD-3CC3-4A4ACC548FC5}"/>
              </a:ext>
            </a:extLst>
          </p:cNvPr>
          <p:cNvGrpSpPr>
            <a:grpSpLocks/>
          </p:cNvGrpSpPr>
          <p:nvPr/>
        </p:nvGrpSpPr>
        <p:grpSpPr bwMode="auto">
          <a:xfrm>
            <a:off x="5470525" y="5375275"/>
            <a:ext cx="1922463" cy="396875"/>
            <a:chOff x="3456" y="3194"/>
            <a:chExt cx="1211" cy="250"/>
          </a:xfrm>
        </p:grpSpPr>
        <p:grpSp>
          <p:nvGrpSpPr>
            <p:cNvPr id="90148" name="Group 43">
              <a:extLst>
                <a:ext uri="{FF2B5EF4-FFF2-40B4-BE49-F238E27FC236}">
                  <a16:creationId xmlns:a16="http://schemas.microsoft.com/office/drawing/2014/main" xmlns="" id="{A0FD5F15-6DC6-50DB-C9A8-C063588646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3194"/>
              <a:ext cx="612" cy="243"/>
              <a:chOff x="3456" y="3194"/>
              <a:chExt cx="612" cy="243"/>
            </a:xfrm>
          </p:grpSpPr>
          <p:sp>
            <p:nvSpPr>
              <p:cNvPr id="90150" name="Freeform 44">
                <a:extLst>
                  <a:ext uri="{FF2B5EF4-FFF2-40B4-BE49-F238E27FC236}">
                    <a16:creationId xmlns:a16="http://schemas.microsoft.com/office/drawing/2014/main" xmlns="" id="{AFF408F9-A7C3-45AE-0E7E-4CD271256F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3194"/>
                <a:ext cx="98" cy="243"/>
              </a:xfrm>
              <a:custGeom>
                <a:avLst/>
                <a:gdLst>
                  <a:gd name="T0" fmla="*/ 0 w 98"/>
                  <a:gd name="T1" fmla="*/ 0 h 243"/>
                  <a:gd name="T2" fmla="*/ 34 w 98"/>
                  <a:gd name="T3" fmla="*/ 6 h 243"/>
                  <a:gd name="T4" fmla="*/ 40 w 98"/>
                  <a:gd name="T5" fmla="*/ 17 h 243"/>
                  <a:gd name="T6" fmla="*/ 46 w 98"/>
                  <a:gd name="T7" fmla="*/ 22 h 243"/>
                  <a:gd name="T8" fmla="*/ 46 w 98"/>
                  <a:gd name="T9" fmla="*/ 99 h 243"/>
                  <a:gd name="T10" fmla="*/ 52 w 98"/>
                  <a:gd name="T11" fmla="*/ 110 h 243"/>
                  <a:gd name="T12" fmla="*/ 63 w 98"/>
                  <a:gd name="T13" fmla="*/ 116 h 243"/>
                  <a:gd name="T14" fmla="*/ 97 w 98"/>
                  <a:gd name="T15" fmla="*/ 121 h 243"/>
                  <a:gd name="T16" fmla="*/ 63 w 98"/>
                  <a:gd name="T17" fmla="*/ 127 h 243"/>
                  <a:gd name="T18" fmla="*/ 52 w 98"/>
                  <a:gd name="T19" fmla="*/ 138 h 243"/>
                  <a:gd name="T20" fmla="*/ 46 w 98"/>
                  <a:gd name="T21" fmla="*/ 143 h 243"/>
                  <a:gd name="T22" fmla="*/ 46 w 98"/>
                  <a:gd name="T23" fmla="*/ 220 h 243"/>
                  <a:gd name="T24" fmla="*/ 40 w 98"/>
                  <a:gd name="T25" fmla="*/ 231 h 243"/>
                  <a:gd name="T26" fmla="*/ 34 w 98"/>
                  <a:gd name="T27" fmla="*/ 237 h 243"/>
                  <a:gd name="T28" fmla="*/ 0 w 98"/>
                  <a:gd name="T29" fmla="*/ 242 h 24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8"/>
                  <a:gd name="T46" fmla="*/ 0 h 243"/>
                  <a:gd name="T47" fmla="*/ 98 w 98"/>
                  <a:gd name="T48" fmla="*/ 243 h 24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8" h="243">
                    <a:moveTo>
                      <a:pt x="0" y="0"/>
                    </a:moveTo>
                    <a:lnTo>
                      <a:pt x="34" y="6"/>
                    </a:lnTo>
                    <a:lnTo>
                      <a:pt x="40" y="17"/>
                    </a:lnTo>
                    <a:lnTo>
                      <a:pt x="46" y="22"/>
                    </a:lnTo>
                    <a:lnTo>
                      <a:pt x="46" y="99"/>
                    </a:lnTo>
                    <a:lnTo>
                      <a:pt x="52" y="110"/>
                    </a:lnTo>
                    <a:lnTo>
                      <a:pt x="63" y="116"/>
                    </a:lnTo>
                    <a:lnTo>
                      <a:pt x="97" y="121"/>
                    </a:lnTo>
                    <a:lnTo>
                      <a:pt x="63" y="127"/>
                    </a:lnTo>
                    <a:lnTo>
                      <a:pt x="52" y="138"/>
                    </a:lnTo>
                    <a:lnTo>
                      <a:pt x="46" y="143"/>
                    </a:lnTo>
                    <a:lnTo>
                      <a:pt x="46" y="220"/>
                    </a:lnTo>
                    <a:lnTo>
                      <a:pt x="40" y="231"/>
                    </a:lnTo>
                    <a:lnTo>
                      <a:pt x="34" y="237"/>
                    </a:lnTo>
                    <a:lnTo>
                      <a:pt x="0" y="242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151" name="Line 45">
                <a:extLst>
                  <a:ext uri="{FF2B5EF4-FFF2-40B4-BE49-F238E27FC236}">
                    <a16:creationId xmlns:a16="http://schemas.microsoft.com/office/drawing/2014/main" xmlns="" id="{77679982-E4DB-E6FD-7217-69D1C76AB4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8" y="3315"/>
                <a:ext cx="5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90149" name="Rectangle 46">
              <a:extLst>
                <a:ext uri="{FF2B5EF4-FFF2-40B4-BE49-F238E27FC236}">
                  <a16:creationId xmlns:a16="http://schemas.microsoft.com/office/drawing/2014/main" xmlns="" id="{4420BC9D-11E0-5796-9CCA-7D3A56B3D0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3196"/>
              <a:ext cx="601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    .467</a:t>
              </a:r>
            </a:p>
          </p:txBody>
        </p:sp>
      </p:grpSp>
      <p:grpSp>
        <p:nvGrpSpPr>
          <p:cNvPr id="90128" name="Group 47">
            <a:extLst>
              <a:ext uri="{FF2B5EF4-FFF2-40B4-BE49-F238E27FC236}">
                <a16:creationId xmlns:a16="http://schemas.microsoft.com/office/drawing/2014/main" xmlns="" id="{3A998A7F-5F72-EC74-3F8D-43D76221F370}"/>
              </a:ext>
            </a:extLst>
          </p:cNvPr>
          <p:cNvGrpSpPr>
            <a:grpSpLocks/>
          </p:cNvGrpSpPr>
          <p:nvPr/>
        </p:nvGrpSpPr>
        <p:grpSpPr bwMode="auto">
          <a:xfrm>
            <a:off x="5470525" y="5757863"/>
            <a:ext cx="1922463" cy="395287"/>
            <a:chOff x="3456" y="3435"/>
            <a:chExt cx="1211" cy="249"/>
          </a:xfrm>
        </p:grpSpPr>
        <p:grpSp>
          <p:nvGrpSpPr>
            <p:cNvPr id="90144" name="Group 48">
              <a:extLst>
                <a:ext uri="{FF2B5EF4-FFF2-40B4-BE49-F238E27FC236}">
                  <a16:creationId xmlns:a16="http://schemas.microsoft.com/office/drawing/2014/main" xmlns="" id="{E6958ADD-7C7D-82B7-88D9-4766B7D098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3435"/>
              <a:ext cx="612" cy="242"/>
              <a:chOff x="3456" y="3435"/>
              <a:chExt cx="612" cy="242"/>
            </a:xfrm>
          </p:grpSpPr>
          <p:sp>
            <p:nvSpPr>
              <p:cNvPr id="90146" name="Freeform 49">
                <a:extLst>
                  <a:ext uri="{FF2B5EF4-FFF2-40B4-BE49-F238E27FC236}">
                    <a16:creationId xmlns:a16="http://schemas.microsoft.com/office/drawing/2014/main" xmlns="" id="{60830977-B250-D7C6-3FF5-3B56EBDB28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3435"/>
                <a:ext cx="98" cy="242"/>
              </a:xfrm>
              <a:custGeom>
                <a:avLst/>
                <a:gdLst>
                  <a:gd name="T0" fmla="*/ 0 w 98"/>
                  <a:gd name="T1" fmla="*/ 0 h 242"/>
                  <a:gd name="T2" fmla="*/ 34 w 98"/>
                  <a:gd name="T3" fmla="*/ 6 h 242"/>
                  <a:gd name="T4" fmla="*/ 40 w 98"/>
                  <a:gd name="T5" fmla="*/ 12 h 242"/>
                  <a:gd name="T6" fmla="*/ 46 w 98"/>
                  <a:gd name="T7" fmla="*/ 17 h 242"/>
                  <a:gd name="T8" fmla="*/ 46 w 98"/>
                  <a:gd name="T9" fmla="*/ 100 h 242"/>
                  <a:gd name="T10" fmla="*/ 52 w 98"/>
                  <a:gd name="T11" fmla="*/ 106 h 242"/>
                  <a:gd name="T12" fmla="*/ 63 w 98"/>
                  <a:gd name="T13" fmla="*/ 112 h 242"/>
                  <a:gd name="T14" fmla="*/ 97 w 98"/>
                  <a:gd name="T15" fmla="*/ 117 h 242"/>
                  <a:gd name="T16" fmla="*/ 63 w 98"/>
                  <a:gd name="T17" fmla="*/ 123 h 242"/>
                  <a:gd name="T18" fmla="*/ 52 w 98"/>
                  <a:gd name="T19" fmla="*/ 135 h 242"/>
                  <a:gd name="T20" fmla="*/ 46 w 98"/>
                  <a:gd name="T21" fmla="*/ 141 h 242"/>
                  <a:gd name="T22" fmla="*/ 46 w 98"/>
                  <a:gd name="T23" fmla="*/ 217 h 242"/>
                  <a:gd name="T24" fmla="*/ 40 w 98"/>
                  <a:gd name="T25" fmla="*/ 229 h 242"/>
                  <a:gd name="T26" fmla="*/ 34 w 98"/>
                  <a:gd name="T27" fmla="*/ 235 h 242"/>
                  <a:gd name="T28" fmla="*/ 0 w 98"/>
                  <a:gd name="T29" fmla="*/ 241 h 24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8"/>
                  <a:gd name="T46" fmla="*/ 0 h 242"/>
                  <a:gd name="T47" fmla="*/ 98 w 98"/>
                  <a:gd name="T48" fmla="*/ 242 h 242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8" h="242">
                    <a:moveTo>
                      <a:pt x="0" y="0"/>
                    </a:moveTo>
                    <a:lnTo>
                      <a:pt x="34" y="6"/>
                    </a:lnTo>
                    <a:lnTo>
                      <a:pt x="40" y="12"/>
                    </a:lnTo>
                    <a:lnTo>
                      <a:pt x="46" y="17"/>
                    </a:lnTo>
                    <a:lnTo>
                      <a:pt x="46" y="100"/>
                    </a:lnTo>
                    <a:lnTo>
                      <a:pt x="52" y="106"/>
                    </a:lnTo>
                    <a:lnTo>
                      <a:pt x="63" y="112"/>
                    </a:lnTo>
                    <a:lnTo>
                      <a:pt x="97" y="117"/>
                    </a:lnTo>
                    <a:lnTo>
                      <a:pt x="63" y="123"/>
                    </a:lnTo>
                    <a:lnTo>
                      <a:pt x="52" y="135"/>
                    </a:lnTo>
                    <a:lnTo>
                      <a:pt x="46" y="141"/>
                    </a:lnTo>
                    <a:lnTo>
                      <a:pt x="46" y="217"/>
                    </a:lnTo>
                    <a:lnTo>
                      <a:pt x="40" y="229"/>
                    </a:lnTo>
                    <a:lnTo>
                      <a:pt x="34" y="235"/>
                    </a:lnTo>
                    <a:lnTo>
                      <a:pt x="0" y="241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147" name="Line 50">
                <a:extLst>
                  <a:ext uri="{FF2B5EF4-FFF2-40B4-BE49-F238E27FC236}">
                    <a16:creationId xmlns:a16="http://schemas.microsoft.com/office/drawing/2014/main" xmlns="" id="{0FF3D802-DF8D-70EE-E5A4-D46047993A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8" y="3555"/>
                <a:ext cx="5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90145" name="Rectangle 51">
              <a:extLst>
                <a:ext uri="{FF2B5EF4-FFF2-40B4-BE49-F238E27FC236}">
                  <a16:creationId xmlns:a16="http://schemas.microsoft.com/office/drawing/2014/main" xmlns="" id="{F79DC41B-0E50-607A-666A-79D95B49A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3436"/>
              <a:ext cx="601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    .294</a:t>
              </a:r>
            </a:p>
          </p:txBody>
        </p:sp>
      </p:grpSp>
      <p:grpSp>
        <p:nvGrpSpPr>
          <p:cNvPr id="90129" name="Group 52">
            <a:extLst>
              <a:ext uri="{FF2B5EF4-FFF2-40B4-BE49-F238E27FC236}">
                <a16:creationId xmlns:a16="http://schemas.microsoft.com/office/drawing/2014/main" xmlns="" id="{0985F828-4A68-BEDE-F850-128EE111706C}"/>
              </a:ext>
            </a:extLst>
          </p:cNvPr>
          <p:cNvGrpSpPr>
            <a:grpSpLocks/>
          </p:cNvGrpSpPr>
          <p:nvPr/>
        </p:nvGrpSpPr>
        <p:grpSpPr bwMode="auto">
          <a:xfrm>
            <a:off x="5470525" y="6164263"/>
            <a:ext cx="1922463" cy="393700"/>
            <a:chOff x="3456" y="3691"/>
            <a:chExt cx="1211" cy="248"/>
          </a:xfrm>
        </p:grpSpPr>
        <p:grpSp>
          <p:nvGrpSpPr>
            <p:cNvPr id="90140" name="Group 53">
              <a:extLst>
                <a:ext uri="{FF2B5EF4-FFF2-40B4-BE49-F238E27FC236}">
                  <a16:creationId xmlns:a16="http://schemas.microsoft.com/office/drawing/2014/main" xmlns="" id="{7306373E-4578-9E7B-79E0-D1F8C83F99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3692"/>
              <a:ext cx="612" cy="240"/>
              <a:chOff x="3456" y="3692"/>
              <a:chExt cx="612" cy="240"/>
            </a:xfrm>
          </p:grpSpPr>
          <p:sp>
            <p:nvSpPr>
              <p:cNvPr id="90142" name="Freeform 54">
                <a:extLst>
                  <a:ext uri="{FF2B5EF4-FFF2-40B4-BE49-F238E27FC236}">
                    <a16:creationId xmlns:a16="http://schemas.microsoft.com/office/drawing/2014/main" xmlns="" id="{43C4596E-1DBF-F85B-6713-32ED0A09E3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3692"/>
                <a:ext cx="98" cy="240"/>
              </a:xfrm>
              <a:custGeom>
                <a:avLst/>
                <a:gdLst>
                  <a:gd name="T0" fmla="*/ 0 w 98"/>
                  <a:gd name="T1" fmla="*/ 0 h 240"/>
                  <a:gd name="T2" fmla="*/ 34 w 98"/>
                  <a:gd name="T3" fmla="*/ 6 h 240"/>
                  <a:gd name="T4" fmla="*/ 40 w 98"/>
                  <a:gd name="T5" fmla="*/ 13 h 240"/>
                  <a:gd name="T6" fmla="*/ 46 w 98"/>
                  <a:gd name="T7" fmla="*/ 19 h 240"/>
                  <a:gd name="T8" fmla="*/ 46 w 98"/>
                  <a:gd name="T9" fmla="*/ 101 h 240"/>
                  <a:gd name="T10" fmla="*/ 52 w 98"/>
                  <a:gd name="T11" fmla="*/ 107 h 240"/>
                  <a:gd name="T12" fmla="*/ 63 w 98"/>
                  <a:gd name="T13" fmla="*/ 113 h 240"/>
                  <a:gd name="T14" fmla="*/ 97 w 98"/>
                  <a:gd name="T15" fmla="*/ 119 h 240"/>
                  <a:gd name="T16" fmla="*/ 63 w 98"/>
                  <a:gd name="T17" fmla="*/ 126 h 240"/>
                  <a:gd name="T18" fmla="*/ 52 w 98"/>
                  <a:gd name="T19" fmla="*/ 132 h 240"/>
                  <a:gd name="T20" fmla="*/ 46 w 98"/>
                  <a:gd name="T21" fmla="*/ 138 h 240"/>
                  <a:gd name="T22" fmla="*/ 46 w 98"/>
                  <a:gd name="T23" fmla="*/ 220 h 240"/>
                  <a:gd name="T24" fmla="*/ 40 w 98"/>
                  <a:gd name="T25" fmla="*/ 226 h 240"/>
                  <a:gd name="T26" fmla="*/ 34 w 98"/>
                  <a:gd name="T27" fmla="*/ 233 h 240"/>
                  <a:gd name="T28" fmla="*/ 0 w 98"/>
                  <a:gd name="T29" fmla="*/ 239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8"/>
                  <a:gd name="T46" fmla="*/ 0 h 240"/>
                  <a:gd name="T47" fmla="*/ 98 w 98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8" h="240">
                    <a:moveTo>
                      <a:pt x="0" y="0"/>
                    </a:moveTo>
                    <a:lnTo>
                      <a:pt x="34" y="6"/>
                    </a:lnTo>
                    <a:lnTo>
                      <a:pt x="40" y="13"/>
                    </a:lnTo>
                    <a:lnTo>
                      <a:pt x="46" y="19"/>
                    </a:lnTo>
                    <a:lnTo>
                      <a:pt x="46" y="101"/>
                    </a:lnTo>
                    <a:lnTo>
                      <a:pt x="52" y="107"/>
                    </a:lnTo>
                    <a:lnTo>
                      <a:pt x="63" y="113"/>
                    </a:lnTo>
                    <a:lnTo>
                      <a:pt x="97" y="119"/>
                    </a:lnTo>
                    <a:lnTo>
                      <a:pt x="63" y="126"/>
                    </a:lnTo>
                    <a:lnTo>
                      <a:pt x="52" y="132"/>
                    </a:lnTo>
                    <a:lnTo>
                      <a:pt x="46" y="138"/>
                    </a:lnTo>
                    <a:lnTo>
                      <a:pt x="46" y="220"/>
                    </a:lnTo>
                    <a:lnTo>
                      <a:pt x="40" y="226"/>
                    </a:lnTo>
                    <a:lnTo>
                      <a:pt x="34" y="233"/>
                    </a:lnTo>
                    <a:lnTo>
                      <a:pt x="0" y="239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143" name="Line 55">
                <a:extLst>
                  <a:ext uri="{FF2B5EF4-FFF2-40B4-BE49-F238E27FC236}">
                    <a16:creationId xmlns:a16="http://schemas.microsoft.com/office/drawing/2014/main" xmlns="" id="{1BD1FC40-CB64-CF10-D5B1-0544757D2D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8" y="3810"/>
                <a:ext cx="5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90141" name="Rectangle 56">
              <a:extLst>
                <a:ext uri="{FF2B5EF4-FFF2-40B4-BE49-F238E27FC236}">
                  <a16:creationId xmlns:a16="http://schemas.microsoft.com/office/drawing/2014/main" xmlns="" id="{A66BC60F-FE4F-A671-98E0-F0A513393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3691"/>
              <a:ext cx="601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    .158</a:t>
              </a:r>
            </a:p>
          </p:txBody>
        </p:sp>
      </p:grpSp>
      <p:grpSp>
        <p:nvGrpSpPr>
          <p:cNvPr id="90130" name="Group 57">
            <a:extLst>
              <a:ext uri="{FF2B5EF4-FFF2-40B4-BE49-F238E27FC236}">
                <a16:creationId xmlns:a16="http://schemas.microsoft.com/office/drawing/2014/main" xmlns="" id="{CAF324A8-35B4-D3DE-EBB9-255928F9FC2D}"/>
              </a:ext>
            </a:extLst>
          </p:cNvPr>
          <p:cNvGrpSpPr>
            <a:grpSpLocks/>
          </p:cNvGrpSpPr>
          <p:nvPr/>
        </p:nvGrpSpPr>
        <p:grpSpPr bwMode="auto">
          <a:xfrm>
            <a:off x="7373938" y="2668588"/>
            <a:ext cx="1152525" cy="1846262"/>
            <a:chOff x="4655" y="1489"/>
            <a:chExt cx="726" cy="1163"/>
          </a:xfrm>
        </p:grpSpPr>
        <p:sp>
          <p:nvSpPr>
            <p:cNvPr id="90138" name="Freeform 58">
              <a:extLst>
                <a:ext uri="{FF2B5EF4-FFF2-40B4-BE49-F238E27FC236}">
                  <a16:creationId xmlns:a16="http://schemas.microsoft.com/office/drawing/2014/main" xmlns="" id="{F6EF2391-BFA9-735F-5B55-D09B880E5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5" y="1489"/>
              <a:ext cx="147" cy="1163"/>
            </a:xfrm>
            <a:custGeom>
              <a:avLst/>
              <a:gdLst>
                <a:gd name="T0" fmla="*/ 0 w 147"/>
                <a:gd name="T1" fmla="*/ 0 h 1163"/>
                <a:gd name="T2" fmla="*/ 31 w 147"/>
                <a:gd name="T3" fmla="*/ 8 h 1163"/>
                <a:gd name="T4" fmla="*/ 46 w 147"/>
                <a:gd name="T5" fmla="*/ 29 h 1163"/>
                <a:gd name="T6" fmla="*/ 62 w 147"/>
                <a:gd name="T7" fmla="*/ 59 h 1163"/>
                <a:gd name="T8" fmla="*/ 69 w 147"/>
                <a:gd name="T9" fmla="*/ 97 h 1163"/>
                <a:gd name="T10" fmla="*/ 69 w 147"/>
                <a:gd name="T11" fmla="*/ 483 h 1163"/>
                <a:gd name="T12" fmla="*/ 77 w 147"/>
                <a:gd name="T13" fmla="*/ 522 h 1163"/>
                <a:gd name="T14" fmla="*/ 92 w 147"/>
                <a:gd name="T15" fmla="*/ 551 h 1163"/>
                <a:gd name="T16" fmla="*/ 115 w 147"/>
                <a:gd name="T17" fmla="*/ 572 h 1163"/>
                <a:gd name="T18" fmla="*/ 146 w 147"/>
                <a:gd name="T19" fmla="*/ 581 h 1163"/>
                <a:gd name="T20" fmla="*/ 115 w 147"/>
                <a:gd name="T21" fmla="*/ 589 h 1163"/>
                <a:gd name="T22" fmla="*/ 92 w 147"/>
                <a:gd name="T23" fmla="*/ 611 h 1163"/>
                <a:gd name="T24" fmla="*/ 77 w 147"/>
                <a:gd name="T25" fmla="*/ 640 h 1163"/>
                <a:gd name="T26" fmla="*/ 69 w 147"/>
                <a:gd name="T27" fmla="*/ 678 h 1163"/>
                <a:gd name="T28" fmla="*/ 69 w 147"/>
                <a:gd name="T29" fmla="*/ 1064 h 1163"/>
                <a:gd name="T30" fmla="*/ 62 w 147"/>
                <a:gd name="T31" fmla="*/ 1103 h 1163"/>
                <a:gd name="T32" fmla="*/ 46 w 147"/>
                <a:gd name="T33" fmla="*/ 1132 h 1163"/>
                <a:gd name="T34" fmla="*/ 31 w 147"/>
                <a:gd name="T35" fmla="*/ 1154 h 1163"/>
                <a:gd name="T36" fmla="*/ 0 w 147"/>
                <a:gd name="T37" fmla="*/ 1162 h 11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7"/>
                <a:gd name="T58" fmla="*/ 0 h 1163"/>
                <a:gd name="T59" fmla="*/ 147 w 147"/>
                <a:gd name="T60" fmla="*/ 1163 h 11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7" h="1163">
                  <a:moveTo>
                    <a:pt x="0" y="0"/>
                  </a:moveTo>
                  <a:lnTo>
                    <a:pt x="31" y="8"/>
                  </a:lnTo>
                  <a:lnTo>
                    <a:pt x="46" y="29"/>
                  </a:lnTo>
                  <a:lnTo>
                    <a:pt x="62" y="59"/>
                  </a:lnTo>
                  <a:lnTo>
                    <a:pt x="69" y="97"/>
                  </a:lnTo>
                  <a:lnTo>
                    <a:pt x="69" y="483"/>
                  </a:lnTo>
                  <a:lnTo>
                    <a:pt x="77" y="522"/>
                  </a:lnTo>
                  <a:lnTo>
                    <a:pt x="92" y="551"/>
                  </a:lnTo>
                  <a:lnTo>
                    <a:pt x="115" y="572"/>
                  </a:lnTo>
                  <a:lnTo>
                    <a:pt x="146" y="581"/>
                  </a:lnTo>
                  <a:lnTo>
                    <a:pt x="115" y="589"/>
                  </a:lnTo>
                  <a:lnTo>
                    <a:pt x="92" y="611"/>
                  </a:lnTo>
                  <a:lnTo>
                    <a:pt x="77" y="640"/>
                  </a:lnTo>
                  <a:lnTo>
                    <a:pt x="69" y="678"/>
                  </a:lnTo>
                  <a:lnTo>
                    <a:pt x="69" y="1064"/>
                  </a:lnTo>
                  <a:lnTo>
                    <a:pt x="62" y="1103"/>
                  </a:lnTo>
                  <a:lnTo>
                    <a:pt x="46" y="1132"/>
                  </a:lnTo>
                  <a:lnTo>
                    <a:pt x="31" y="1154"/>
                  </a:lnTo>
                  <a:lnTo>
                    <a:pt x="0" y="1162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139" name="Rectangle 59">
              <a:extLst>
                <a:ext uri="{FF2B5EF4-FFF2-40B4-BE49-F238E27FC236}">
                  <a16:creationId xmlns:a16="http://schemas.microsoft.com/office/drawing/2014/main" xmlns="" id="{85174156-C4C0-D464-4D70-E053B3179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5" y="1907"/>
              <a:ext cx="586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Elastic</a:t>
              </a:r>
            </a:p>
          </p:txBody>
        </p:sp>
      </p:grpSp>
      <p:grpSp>
        <p:nvGrpSpPr>
          <p:cNvPr id="90131" name="Group 60">
            <a:extLst>
              <a:ext uri="{FF2B5EF4-FFF2-40B4-BE49-F238E27FC236}">
                <a16:creationId xmlns:a16="http://schemas.microsoft.com/office/drawing/2014/main" xmlns="" id="{D2EDF2A5-11A1-6B7D-B8EB-6D85B2D66CAD}"/>
              </a:ext>
            </a:extLst>
          </p:cNvPr>
          <p:cNvGrpSpPr>
            <a:grpSpLocks/>
          </p:cNvGrpSpPr>
          <p:nvPr/>
        </p:nvGrpSpPr>
        <p:grpSpPr bwMode="auto">
          <a:xfrm>
            <a:off x="7373938" y="5006975"/>
            <a:ext cx="1336675" cy="1512888"/>
            <a:chOff x="4655" y="2962"/>
            <a:chExt cx="842" cy="953"/>
          </a:xfrm>
        </p:grpSpPr>
        <p:sp>
          <p:nvSpPr>
            <p:cNvPr id="90136" name="Freeform 61">
              <a:extLst>
                <a:ext uri="{FF2B5EF4-FFF2-40B4-BE49-F238E27FC236}">
                  <a16:creationId xmlns:a16="http://schemas.microsoft.com/office/drawing/2014/main" xmlns="" id="{9729EDF2-1995-2DF5-BB01-2CCC259837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5" y="2962"/>
              <a:ext cx="147" cy="953"/>
            </a:xfrm>
            <a:custGeom>
              <a:avLst/>
              <a:gdLst>
                <a:gd name="T0" fmla="*/ 0 w 147"/>
                <a:gd name="T1" fmla="*/ 0 h 953"/>
                <a:gd name="T2" fmla="*/ 31 w 147"/>
                <a:gd name="T3" fmla="*/ 6 h 953"/>
                <a:gd name="T4" fmla="*/ 46 w 147"/>
                <a:gd name="T5" fmla="*/ 25 h 953"/>
                <a:gd name="T6" fmla="*/ 62 w 147"/>
                <a:gd name="T7" fmla="*/ 50 h 953"/>
                <a:gd name="T8" fmla="*/ 69 w 147"/>
                <a:gd name="T9" fmla="*/ 75 h 953"/>
                <a:gd name="T10" fmla="*/ 69 w 147"/>
                <a:gd name="T11" fmla="*/ 395 h 953"/>
                <a:gd name="T12" fmla="*/ 77 w 147"/>
                <a:gd name="T13" fmla="*/ 426 h 953"/>
                <a:gd name="T14" fmla="*/ 92 w 147"/>
                <a:gd name="T15" fmla="*/ 451 h 953"/>
                <a:gd name="T16" fmla="*/ 115 w 147"/>
                <a:gd name="T17" fmla="*/ 470 h 953"/>
                <a:gd name="T18" fmla="*/ 146 w 147"/>
                <a:gd name="T19" fmla="*/ 476 h 953"/>
                <a:gd name="T20" fmla="*/ 115 w 147"/>
                <a:gd name="T21" fmla="*/ 482 h 953"/>
                <a:gd name="T22" fmla="*/ 92 w 147"/>
                <a:gd name="T23" fmla="*/ 501 h 953"/>
                <a:gd name="T24" fmla="*/ 77 w 147"/>
                <a:gd name="T25" fmla="*/ 526 h 953"/>
                <a:gd name="T26" fmla="*/ 69 w 147"/>
                <a:gd name="T27" fmla="*/ 551 h 953"/>
                <a:gd name="T28" fmla="*/ 69 w 147"/>
                <a:gd name="T29" fmla="*/ 871 h 953"/>
                <a:gd name="T30" fmla="*/ 62 w 147"/>
                <a:gd name="T31" fmla="*/ 902 h 953"/>
                <a:gd name="T32" fmla="*/ 46 w 147"/>
                <a:gd name="T33" fmla="*/ 927 h 953"/>
                <a:gd name="T34" fmla="*/ 31 w 147"/>
                <a:gd name="T35" fmla="*/ 946 h 953"/>
                <a:gd name="T36" fmla="*/ 0 w 147"/>
                <a:gd name="T37" fmla="*/ 952 h 95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7"/>
                <a:gd name="T58" fmla="*/ 0 h 953"/>
                <a:gd name="T59" fmla="*/ 147 w 147"/>
                <a:gd name="T60" fmla="*/ 953 h 95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7" h="953">
                  <a:moveTo>
                    <a:pt x="0" y="0"/>
                  </a:moveTo>
                  <a:lnTo>
                    <a:pt x="31" y="6"/>
                  </a:lnTo>
                  <a:lnTo>
                    <a:pt x="46" y="25"/>
                  </a:lnTo>
                  <a:lnTo>
                    <a:pt x="62" y="50"/>
                  </a:lnTo>
                  <a:lnTo>
                    <a:pt x="69" y="75"/>
                  </a:lnTo>
                  <a:lnTo>
                    <a:pt x="69" y="395"/>
                  </a:lnTo>
                  <a:lnTo>
                    <a:pt x="77" y="426"/>
                  </a:lnTo>
                  <a:lnTo>
                    <a:pt x="92" y="451"/>
                  </a:lnTo>
                  <a:lnTo>
                    <a:pt x="115" y="470"/>
                  </a:lnTo>
                  <a:lnTo>
                    <a:pt x="146" y="476"/>
                  </a:lnTo>
                  <a:lnTo>
                    <a:pt x="115" y="482"/>
                  </a:lnTo>
                  <a:lnTo>
                    <a:pt x="92" y="501"/>
                  </a:lnTo>
                  <a:lnTo>
                    <a:pt x="77" y="526"/>
                  </a:lnTo>
                  <a:lnTo>
                    <a:pt x="69" y="551"/>
                  </a:lnTo>
                  <a:lnTo>
                    <a:pt x="69" y="871"/>
                  </a:lnTo>
                  <a:lnTo>
                    <a:pt x="62" y="902"/>
                  </a:lnTo>
                  <a:lnTo>
                    <a:pt x="46" y="927"/>
                  </a:lnTo>
                  <a:lnTo>
                    <a:pt x="31" y="946"/>
                  </a:lnTo>
                  <a:lnTo>
                    <a:pt x="0" y="952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137" name="Rectangle 62">
              <a:extLst>
                <a:ext uri="{FF2B5EF4-FFF2-40B4-BE49-F238E27FC236}">
                  <a16:creationId xmlns:a16="http://schemas.microsoft.com/office/drawing/2014/main" xmlns="" id="{28BE513A-3C21-8FFE-FC72-452C3466B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6" y="3298"/>
              <a:ext cx="701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Inelastic</a:t>
              </a:r>
            </a:p>
          </p:txBody>
        </p:sp>
      </p:grpSp>
      <p:grpSp>
        <p:nvGrpSpPr>
          <p:cNvPr id="90132" name="Group 63">
            <a:extLst>
              <a:ext uri="{FF2B5EF4-FFF2-40B4-BE49-F238E27FC236}">
                <a16:creationId xmlns:a16="http://schemas.microsoft.com/office/drawing/2014/main" xmlns="" id="{FDC6EA62-E017-5F4C-62B2-1FFB88C31B16}"/>
              </a:ext>
            </a:extLst>
          </p:cNvPr>
          <p:cNvGrpSpPr>
            <a:grpSpLocks/>
          </p:cNvGrpSpPr>
          <p:nvPr/>
        </p:nvGrpSpPr>
        <p:grpSpPr bwMode="auto">
          <a:xfrm>
            <a:off x="7362825" y="4570413"/>
            <a:ext cx="1543050" cy="458787"/>
            <a:chOff x="4638" y="2687"/>
            <a:chExt cx="972" cy="289"/>
          </a:xfrm>
        </p:grpSpPr>
        <p:sp>
          <p:nvSpPr>
            <p:cNvPr id="90134" name="Freeform 64">
              <a:extLst>
                <a:ext uri="{FF2B5EF4-FFF2-40B4-BE49-F238E27FC236}">
                  <a16:creationId xmlns:a16="http://schemas.microsoft.com/office/drawing/2014/main" xmlns="" id="{B6035AF8-3EB7-41DE-5AF8-31D72EC90F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8" y="2687"/>
              <a:ext cx="100" cy="289"/>
            </a:xfrm>
            <a:custGeom>
              <a:avLst/>
              <a:gdLst>
                <a:gd name="T0" fmla="*/ 0 w 100"/>
                <a:gd name="T1" fmla="*/ 0 h 289"/>
                <a:gd name="T2" fmla="*/ 38 w 100"/>
                <a:gd name="T3" fmla="*/ 5 h 289"/>
                <a:gd name="T4" fmla="*/ 53 w 100"/>
                <a:gd name="T5" fmla="*/ 14 h 289"/>
                <a:gd name="T6" fmla="*/ 53 w 100"/>
                <a:gd name="T7" fmla="*/ 24 h 289"/>
                <a:gd name="T8" fmla="*/ 53 w 100"/>
                <a:gd name="T9" fmla="*/ 118 h 289"/>
                <a:gd name="T10" fmla="*/ 69 w 100"/>
                <a:gd name="T11" fmla="*/ 137 h 289"/>
                <a:gd name="T12" fmla="*/ 99 w 100"/>
                <a:gd name="T13" fmla="*/ 142 h 289"/>
                <a:gd name="T14" fmla="*/ 76 w 100"/>
                <a:gd name="T15" fmla="*/ 146 h 289"/>
                <a:gd name="T16" fmla="*/ 69 w 100"/>
                <a:gd name="T17" fmla="*/ 151 h 289"/>
                <a:gd name="T18" fmla="*/ 53 w 100"/>
                <a:gd name="T19" fmla="*/ 165 h 289"/>
                <a:gd name="T20" fmla="*/ 53 w 100"/>
                <a:gd name="T21" fmla="*/ 264 h 289"/>
                <a:gd name="T22" fmla="*/ 53 w 100"/>
                <a:gd name="T23" fmla="*/ 274 h 289"/>
                <a:gd name="T24" fmla="*/ 38 w 100"/>
                <a:gd name="T25" fmla="*/ 279 h 289"/>
                <a:gd name="T26" fmla="*/ 23 w 100"/>
                <a:gd name="T27" fmla="*/ 288 h 289"/>
                <a:gd name="T28" fmla="*/ 0 w 100"/>
                <a:gd name="T29" fmla="*/ 288 h 2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00"/>
                <a:gd name="T46" fmla="*/ 0 h 289"/>
                <a:gd name="T47" fmla="*/ 100 w 100"/>
                <a:gd name="T48" fmla="*/ 289 h 28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00" h="289">
                  <a:moveTo>
                    <a:pt x="0" y="0"/>
                  </a:moveTo>
                  <a:lnTo>
                    <a:pt x="38" y="5"/>
                  </a:lnTo>
                  <a:lnTo>
                    <a:pt x="53" y="14"/>
                  </a:lnTo>
                  <a:lnTo>
                    <a:pt x="53" y="24"/>
                  </a:lnTo>
                  <a:lnTo>
                    <a:pt x="53" y="118"/>
                  </a:lnTo>
                  <a:lnTo>
                    <a:pt x="69" y="137"/>
                  </a:lnTo>
                  <a:lnTo>
                    <a:pt x="99" y="142"/>
                  </a:lnTo>
                  <a:lnTo>
                    <a:pt x="76" y="146"/>
                  </a:lnTo>
                  <a:lnTo>
                    <a:pt x="69" y="151"/>
                  </a:lnTo>
                  <a:lnTo>
                    <a:pt x="53" y="165"/>
                  </a:lnTo>
                  <a:lnTo>
                    <a:pt x="53" y="264"/>
                  </a:lnTo>
                  <a:lnTo>
                    <a:pt x="53" y="274"/>
                  </a:lnTo>
                  <a:lnTo>
                    <a:pt x="38" y="279"/>
                  </a:lnTo>
                  <a:lnTo>
                    <a:pt x="23" y="288"/>
                  </a:lnTo>
                  <a:lnTo>
                    <a:pt x="0" y="288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135" name="Rectangle 65">
              <a:extLst>
                <a:ext uri="{FF2B5EF4-FFF2-40B4-BE49-F238E27FC236}">
                  <a16:creationId xmlns:a16="http://schemas.microsoft.com/office/drawing/2014/main" xmlns="" id="{0962B839-3060-4FD7-1245-D8FCC6C189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87"/>
              <a:ext cx="906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Unit-elastic</a:t>
              </a:r>
            </a:p>
          </p:txBody>
        </p:sp>
      </p:grpSp>
      <p:sp>
        <p:nvSpPr>
          <p:cNvPr id="544834" name="Text Box 66">
            <a:extLst>
              <a:ext uri="{FF2B5EF4-FFF2-40B4-BE49-F238E27FC236}">
                <a16:creationId xmlns:a16="http://schemas.microsoft.com/office/drawing/2014/main" xmlns="" id="{D20DFBB0-5865-B52A-DBEA-02E8FD7AA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9825" y="2343150"/>
            <a:ext cx="536575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7000"/>
              </a:lnSpc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0</a:t>
            </a:r>
          </a:p>
          <a:p>
            <a:pPr>
              <a:lnSpc>
                <a:spcPct val="127000"/>
              </a:lnSpc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1.0</a:t>
            </a:r>
          </a:p>
          <a:p>
            <a:pPr>
              <a:lnSpc>
                <a:spcPct val="127000"/>
              </a:lnSpc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1.8</a:t>
            </a:r>
          </a:p>
          <a:p>
            <a:pPr>
              <a:lnSpc>
                <a:spcPct val="127000"/>
              </a:lnSpc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2.4</a:t>
            </a:r>
          </a:p>
          <a:p>
            <a:pPr>
              <a:lnSpc>
                <a:spcPct val="127000"/>
              </a:lnSpc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2.8</a:t>
            </a:r>
          </a:p>
          <a:p>
            <a:pPr>
              <a:lnSpc>
                <a:spcPct val="127000"/>
              </a:lnSpc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3.0</a:t>
            </a:r>
          </a:p>
          <a:p>
            <a:pPr>
              <a:lnSpc>
                <a:spcPct val="127000"/>
              </a:lnSpc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3.0</a:t>
            </a:r>
          </a:p>
          <a:p>
            <a:pPr>
              <a:lnSpc>
                <a:spcPct val="127000"/>
              </a:lnSpc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2.8</a:t>
            </a:r>
          </a:p>
          <a:p>
            <a:pPr>
              <a:lnSpc>
                <a:spcPct val="127000"/>
              </a:lnSpc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2.4</a:t>
            </a:r>
          </a:p>
          <a:p>
            <a:pPr>
              <a:lnSpc>
                <a:spcPct val="127000"/>
              </a:lnSpc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1.8</a:t>
            </a:r>
          </a:p>
          <a:p>
            <a:pPr>
              <a:lnSpc>
                <a:spcPct val="127000"/>
              </a:lnSpc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1.0</a:t>
            </a:r>
          </a:p>
        </p:txBody>
      </p:sp>
    </p:spTree>
  </p:cSld>
  <p:clrMapOvr>
    <a:masterClrMapping/>
  </p:clrMapOvr>
  <p:transition spd="med">
    <p:random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1D2D8D4-ED93-8E18-4C4A-2157CD5FB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2618F6AC-50F0-4646-AD9E-E96557D0D393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67</a:t>
            </a:fld>
            <a:endParaRPr lang="en-US" altLang="en-US" sz="1000"/>
          </a:p>
        </p:txBody>
      </p:sp>
      <p:sp>
        <p:nvSpPr>
          <p:cNvPr id="27651" name="Text Box 2">
            <a:extLst>
              <a:ext uri="{FF2B5EF4-FFF2-40B4-BE49-F238E27FC236}">
                <a16:creationId xmlns:a16="http://schemas.microsoft.com/office/drawing/2014/main" xmlns="" id="{CB68D258-30D1-F141-29EE-99B7E1BE8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12813"/>
            <a:ext cx="8382000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ClrTx/>
              <a:buSzTx/>
              <a:buFontTx/>
              <a:buNone/>
            </a:pPr>
            <a:endParaRPr lang="en-US" altLang="en-US" u="sng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         Q</a:t>
            </a:r>
            <a:r>
              <a:rPr lang="en-US" altLang="en-US" sz="2400" baseline="30000"/>
              <a:t>d</a:t>
            </a:r>
            <a:r>
              <a:rPr lang="en-US" altLang="en-US" sz="2400"/>
              <a:t> = Ap</a:t>
            </a:r>
            <a:r>
              <a:rPr lang="en-US" altLang="en-US" sz="2400" baseline="30000">
                <a:sym typeface="Symbol" panose="05050102010706020507" pitchFamily="18" charset="2"/>
              </a:rPr>
              <a:t>	or</a:t>
            </a:r>
            <a:r>
              <a:rPr lang="en-US" altLang="en-US" sz="2400">
                <a:sym typeface="Symbol" panose="05050102010706020507" pitchFamily="18" charset="2"/>
              </a:rPr>
              <a:t>    </a:t>
            </a:r>
            <a:r>
              <a:rPr lang="en-US" altLang="en-US" sz="2400" i="1">
                <a:sym typeface="Symbol" panose="05050102010706020507" pitchFamily="18" charset="2"/>
              </a:rPr>
              <a:t>l</a:t>
            </a:r>
            <a:r>
              <a:rPr lang="en-US" altLang="en-US" sz="2400" i="1"/>
              <a:t>n(Q</a:t>
            </a:r>
            <a:r>
              <a:rPr lang="en-US" altLang="en-US" sz="2400" i="1" baseline="30000"/>
              <a:t>d</a:t>
            </a:r>
            <a:r>
              <a:rPr lang="en-US" altLang="en-US" sz="2400" i="1"/>
              <a:t>)=ln(A)+</a:t>
            </a:r>
            <a:r>
              <a:rPr lang="en-US" altLang="en-US" sz="2400">
                <a:sym typeface="Symbol" panose="05050102010706020507" pitchFamily="18" charset="2"/>
              </a:rPr>
              <a:t> </a:t>
            </a:r>
            <a:r>
              <a:rPr lang="en-US" altLang="en-US" sz="2400" i="1"/>
              <a:t>Ln(p)</a:t>
            </a:r>
            <a:endParaRPr lang="en-US" altLang="en-US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    	</a:t>
            </a:r>
            <a:r>
              <a:rPr lang="en-US" altLang="en-US" sz="2400">
                <a:sym typeface="Symbol" panose="05050102010706020507" pitchFamily="18" charset="2"/>
              </a:rPr>
              <a:t></a:t>
            </a:r>
            <a:r>
              <a:rPr lang="en-US" altLang="en-US" sz="2400"/>
              <a:t> = elasticity of demand (must be negative)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	p = price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    	A = constant</a:t>
            </a:r>
          </a:p>
          <a:p>
            <a:pPr lvl="2">
              <a:spcBef>
                <a:spcPct val="0"/>
              </a:spcBef>
              <a:buClrTx/>
              <a:buSzTx/>
              <a:buFont typeface="Symbol" panose="05050102010706020507" pitchFamily="18" charset="2"/>
              <a:buChar char="·"/>
            </a:pPr>
            <a:endParaRPr lang="en-US" altLang="en-US"/>
          </a:p>
          <a:p>
            <a:pPr lvl="2">
              <a:spcBef>
                <a:spcPct val="0"/>
              </a:spcBef>
              <a:buClrTx/>
              <a:buSzTx/>
              <a:buFont typeface="Symbol" panose="05050102010706020507" pitchFamily="18" charset="2"/>
              <a:buChar char="·"/>
            </a:pPr>
            <a:r>
              <a:rPr lang="en-US" altLang="en-US"/>
              <a:t>Elasticity is constant, but the slope of demand falls from 0 to -</a:t>
            </a:r>
            <a:r>
              <a:rPr lang="en-US" altLang="en-US">
                <a:sym typeface="Symbol" panose="05050102010706020507" pitchFamily="18" charset="2"/>
              </a:rPr>
              <a:t></a:t>
            </a:r>
            <a:r>
              <a:rPr lang="en-US" altLang="en-US"/>
              <a:t>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u="sng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i="1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i="1" u="sng">
              <a:solidFill>
                <a:srgbClr val="FFFF00"/>
              </a:solidFill>
            </a:endParaRPr>
          </a:p>
        </p:txBody>
      </p:sp>
      <p:sp>
        <p:nvSpPr>
          <p:cNvPr id="92164" name="WordArt 3">
            <a:extLst>
              <a:ext uri="{FF2B5EF4-FFF2-40B4-BE49-F238E27FC236}">
                <a16:creationId xmlns:a16="http://schemas.microsoft.com/office/drawing/2014/main" xmlns="" id="{E67AB118-BCB9-BB90-41D7-B67C4DB311B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8285163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Special Case: Constant Elasticity Curve</a:t>
            </a:r>
            <a:endParaRPr lang="en-CA" sz="3200" kern="10">
              <a:effectLst>
                <a:outerShdw dist="45791" dir="2021404" algn="ctr" rotWithShape="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xmlns="" id="{13F91D81-5BDC-B11A-CF1B-7724A1455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1F7A5E1F-18AE-409C-8230-74C2FBB27A9F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68</a:t>
            </a:fld>
            <a:endParaRPr lang="en-US" altLang="en-US" sz="1000"/>
          </a:p>
        </p:txBody>
      </p:sp>
      <p:grpSp>
        <p:nvGrpSpPr>
          <p:cNvPr id="93187" name="Group 2">
            <a:extLst>
              <a:ext uri="{FF2B5EF4-FFF2-40B4-BE49-F238E27FC236}">
                <a16:creationId xmlns:a16="http://schemas.microsoft.com/office/drawing/2014/main" xmlns="" id="{3A146104-CAAD-79F1-02D9-A9DD2CBEE7D2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1279525"/>
            <a:ext cx="6172200" cy="4603750"/>
            <a:chOff x="720" y="806"/>
            <a:chExt cx="3888" cy="2900"/>
          </a:xfrm>
        </p:grpSpPr>
        <p:sp>
          <p:nvSpPr>
            <p:cNvPr id="93189" name="Line 3">
              <a:extLst>
                <a:ext uri="{FF2B5EF4-FFF2-40B4-BE49-F238E27FC236}">
                  <a16:creationId xmlns:a16="http://schemas.microsoft.com/office/drawing/2014/main" xmlns="" id="{583B5466-AD6B-87BE-AD6A-CE714C9766E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928" y="3404"/>
              <a:ext cx="2819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3190" name="Line 4">
              <a:extLst>
                <a:ext uri="{FF2B5EF4-FFF2-40B4-BE49-F238E27FC236}">
                  <a16:creationId xmlns:a16="http://schemas.microsoft.com/office/drawing/2014/main" xmlns="" id="{7B17F33F-AF80-DEC2-3B9A-8EA02BA28E6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V="1">
              <a:off x="928" y="1055"/>
              <a:ext cx="0" cy="234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3191" name="Text Box 5">
              <a:extLst>
                <a:ext uri="{FF2B5EF4-FFF2-40B4-BE49-F238E27FC236}">
                  <a16:creationId xmlns:a16="http://schemas.microsoft.com/office/drawing/2014/main" xmlns="" id="{DC91E5FF-8148-0BD7-2F86-AB28B9AF6D3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592" y="3456"/>
              <a:ext cx="7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2000" b="1">
                  <a:latin typeface="Times New Roman" panose="02020603050405020304" pitchFamily="18" charset="0"/>
                </a:rPr>
                <a:t>Quantity</a:t>
              </a:r>
            </a:p>
          </p:txBody>
        </p:sp>
        <p:sp>
          <p:nvSpPr>
            <p:cNvPr id="93192" name="Text Box 6">
              <a:extLst>
                <a:ext uri="{FF2B5EF4-FFF2-40B4-BE49-F238E27FC236}">
                  <a16:creationId xmlns:a16="http://schemas.microsoft.com/office/drawing/2014/main" xmlns="" id="{DC2DA4B4-7E22-A9F1-90F7-22327C74484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21" y="806"/>
              <a:ext cx="47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2000" b="1">
                  <a:latin typeface="Times New Roman" panose="02020603050405020304" pitchFamily="18" charset="0"/>
                </a:rPr>
                <a:t>Price</a:t>
              </a:r>
            </a:p>
          </p:txBody>
        </p:sp>
        <p:sp>
          <p:nvSpPr>
            <p:cNvPr id="93193" name="Text Box 7">
              <a:extLst>
                <a:ext uri="{FF2B5EF4-FFF2-40B4-BE49-F238E27FC236}">
                  <a16:creationId xmlns:a16="http://schemas.microsoft.com/office/drawing/2014/main" xmlns="" id="{00DB6B18-7D79-0E3A-7561-A27B887E26D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21" y="3386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2000" b="1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93194" name="Line 8">
              <a:extLst>
                <a:ext uri="{FF2B5EF4-FFF2-40B4-BE49-F238E27FC236}">
                  <a16:creationId xmlns:a16="http://schemas.microsoft.com/office/drawing/2014/main" xmlns="" id="{84A99CDE-CAFD-B5F7-3F19-EA1EFE4B0B9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928" y="1860"/>
              <a:ext cx="1410" cy="15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3195" name="Line 9">
              <a:extLst>
                <a:ext uri="{FF2B5EF4-FFF2-40B4-BE49-F238E27FC236}">
                  <a16:creationId xmlns:a16="http://schemas.microsoft.com/office/drawing/2014/main" xmlns="" id="{5C907F9E-C395-18F9-AF0F-578EF1AAF34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V="1">
              <a:off x="1600" y="2599"/>
              <a:ext cx="0" cy="8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3196" name="Text Box 10">
              <a:extLst>
                <a:ext uri="{FF2B5EF4-FFF2-40B4-BE49-F238E27FC236}">
                  <a16:creationId xmlns:a16="http://schemas.microsoft.com/office/drawing/2014/main" xmlns="" id="{43AFFAE5-1C0B-94B0-7763-BA99C108C45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526" y="3420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2000" b="1">
                  <a:latin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93197" name="Line 11">
              <a:extLst>
                <a:ext uri="{FF2B5EF4-FFF2-40B4-BE49-F238E27FC236}">
                  <a16:creationId xmlns:a16="http://schemas.microsoft.com/office/drawing/2014/main" xmlns="" id="{8D4A81D6-0011-5DA7-86F4-847DC66DA05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928" y="2599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3198" name="Text Box 12">
              <a:extLst>
                <a:ext uri="{FF2B5EF4-FFF2-40B4-BE49-F238E27FC236}">
                  <a16:creationId xmlns:a16="http://schemas.microsoft.com/office/drawing/2014/main" xmlns="" id="{8C57A687-3B51-7CB1-4391-65DB6F6C25D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720" y="2547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2000" b="1">
                  <a:latin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93199" name="Arc 13">
              <a:extLst>
                <a:ext uri="{FF2B5EF4-FFF2-40B4-BE49-F238E27FC236}">
                  <a16:creationId xmlns:a16="http://schemas.microsoft.com/office/drawing/2014/main" xmlns="" id="{FB9EC301-3450-0A73-0AD9-45F0747821C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30" y="1659"/>
              <a:ext cx="2215" cy="1376"/>
            </a:xfrm>
            <a:custGeom>
              <a:avLst/>
              <a:gdLst>
                <a:gd name="T0" fmla="*/ 0 w 21498"/>
                <a:gd name="T1" fmla="*/ 0 h 17785"/>
                <a:gd name="T2" fmla="*/ 0 w 21498"/>
                <a:gd name="T3" fmla="*/ 0 h 17785"/>
                <a:gd name="T4" fmla="*/ 0 w 21498"/>
                <a:gd name="T5" fmla="*/ 0 h 17785"/>
                <a:gd name="T6" fmla="*/ 0 60000 65536"/>
                <a:gd name="T7" fmla="*/ 0 60000 65536"/>
                <a:gd name="T8" fmla="*/ 0 60000 65536"/>
                <a:gd name="T9" fmla="*/ 0 w 21498"/>
                <a:gd name="T10" fmla="*/ 0 h 17785"/>
                <a:gd name="T11" fmla="*/ 21498 w 21498"/>
                <a:gd name="T12" fmla="*/ 17785 h 177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98" h="17785" fill="none" extrusionOk="0">
                  <a:moveTo>
                    <a:pt x="9240" y="17784"/>
                  </a:moveTo>
                  <a:cubicBezTo>
                    <a:pt x="4000" y="14173"/>
                    <a:pt x="619" y="8434"/>
                    <a:pt x="0" y="2100"/>
                  </a:cubicBezTo>
                </a:path>
                <a:path w="21498" h="17785" stroke="0" extrusionOk="0">
                  <a:moveTo>
                    <a:pt x="9240" y="17784"/>
                  </a:moveTo>
                  <a:cubicBezTo>
                    <a:pt x="4000" y="14173"/>
                    <a:pt x="619" y="8434"/>
                    <a:pt x="0" y="2100"/>
                  </a:cubicBezTo>
                  <a:lnTo>
                    <a:pt x="21498" y="0"/>
                  </a:lnTo>
                  <a:lnTo>
                    <a:pt x="9240" y="17784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3200" name="Text Box 14">
              <a:extLst>
                <a:ext uri="{FF2B5EF4-FFF2-40B4-BE49-F238E27FC236}">
                  <a16:creationId xmlns:a16="http://schemas.microsoft.com/office/drawing/2014/main" xmlns="" id="{C5589501-F3F3-DFDD-5C4A-73A8CD99C63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488" y="2352"/>
              <a:ext cx="23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4400" b="1">
                  <a:latin typeface="Times New Roman" panose="02020603050405020304" pitchFamily="18" charset="0"/>
                </a:rPr>
                <a:t>•</a:t>
              </a:r>
            </a:p>
          </p:txBody>
        </p:sp>
        <p:sp>
          <p:nvSpPr>
            <p:cNvPr id="93201" name="Text Box 15">
              <a:extLst>
                <a:ext uri="{FF2B5EF4-FFF2-40B4-BE49-F238E27FC236}">
                  <a16:creationId xmlns:a16="http://schemas.microsoft.com/office/drawing/2014/main" xmlns="" id="{BDA6290C-93B4-E170-2B72-60A1B865AC6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670" y="2400"/>
              <a:ext cx="20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2000" b="1">
                  <a:latin typeface="Times New Roman" panose="02020603050405020304" pitchFamily="18" charset="0"/>
                </a:rPr>
                <a:t>Observed price and quantity</a:t>
              </a:r>
            </a:p>
          </p:txBody>
        </p:sp>
        <p:sp>
          <p:nvSpPr>
            <p:cNvPr id="93202" name="Text Box 16">
              <a:extLst>
                <a:ext uri="{FF2B5EF4-FFF2-40B4-BE49-F238E27FC236}">
                  <a16:creationId xmlns:a16="http://schemas.microsoft.com/office/drawing/2014/main" xmlns="" id="{145EC88A-C937-500C-6FCC-B7ABDF5E22A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215" y="2736"/>
              <a:ext cx="239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2000" b="1">
                  <a:latin typeface="Times New Roman" panose="02020603050405020304" pitchFamily="18" charset="0"/>
                </a:rPr>
                <a:t>Constant elasticity demand curve</a:t>
              </a:r>
            </a:p>
          </p:txBody>
        </p:sp>
        <p:sp>
          <p:nvSpPr>
            <p:cNvPr id="93203" name="Text Box 17">
              <a:extLst>
                <a:ext uri="{FF2B5EF4-FFF2-40B4-BE49-F238E27FC236}">
                  <a16:creationId xmlns:a16="http://schemas.microsoft.com/office/drawing/2014/main" xmlns="" id="{D53E50F1-FB2F-103D-72C1-7DAFDB8F5B3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441" y="3110"/>
              <a:ext cx="15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en-US" sz="2000" b="1">
                  <a:latin typeface="Times New Roman" panose="02020603050405020304" pitchFamily="18" charset="0"/>
                </a:rPr>
                <a:t>Linear demand curve</a:t>
              </a:r>
            </a:p>
          </p:txBody>
        </p:sp>
        <p:sp>
          <p:nvSpPr>
            <p:cNvPr id="93204" name="Line 18">
              <a:extLst>
                <a:ext uri="{FF2B5EF4-FFF2-40B4-BE49-F238E27FC236}">
                  <a16:creationId xmlns:a16="http://schemas.microsoft.com/office/drawing/2014/main" xmlns="" id="{2BCCAC63-F978-EF6E-CD24-9CB0C4AB85A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2315" y="3303"/>
              <a:ext cx="135" cy="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3205" name="Line 19">
              <a:extLst>
                <a:ext uri="{FF2B5EF4-FFF2-40B4-BE49-F238E27FC236}">
                  <a16:creationId xmlns:a16="http://schemas.microsoft.com/office/drawing/2014/main" xmlns="" id="{98C9762D-6A72-015E-3FC1-11CC0E3B9A5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2112" y="2928"/>
              <a:ext cx="134" cy="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</p:grpSp>
      <p:sp>
        <p:nvSpPr>
          <p:cNvPr id="93188" name="Text Box 20">
            <a:extLst>
              <a:ext uri="{FF2B5EF4-FFF2-40B4-BE49-F238E27FC236}">
                <a16:creationId xmlns:a16="http://schemas.microsoft.com/office/drawing/2014/main" xmlns="" id="{D248C3AF-8AF2-BB22-9231-A507D2C3D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3400"/>
            <a:ext cx="42672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sng"/>
              <a:t>Example:</a:t>
            </a:r>
            <a:r>
              <a:rPr lang="en-US" altLang="en-US" sz="2800"/>
              <a:t>  A Constant Elasticity versus a Linear Demand Curve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7D6573F8-002C-8309-10B7-AE7F12C1E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CAD1C3E5-44A3-4D72-BBD0-A0892B526F4C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69</a:t>
            </a:fld>
            <a:endParaRPr lang="en-US" altLang="en-US" sz="10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xmlns="" id="{1A37DCA9-C973-A6E7-41F6-5B6E23C5E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32131" name="Rectangle 3">
            <a:extLst>
              <a:ext uri="{FF2B5EF4-FFF2-40B4-BE49-F238E27FC236}">
                <a16:creationId xmlns:a16="http://schemas.microsoft.com/office/drawing/2014/main" xmlns="" id="{958A56FC-3B0E-32DF-F015-FF64A6C0DB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u="sng" dirty="0"/>
              <a:t>Price Elasticity of Supply</a:t>
            </a:r>
          </a:p>
        </p:txBody>
      </p:sp>
      <p:sp>
        <p:nvSpPr>
          <p:cNvPr id="432132" name="Rectangle 4">
            <a:extLst>
              <a:ext uri="{FF2B5EF4-FFF2-40B4-BE49-F238E27FC236}">
                <a16:creationId xmlns:a16="http://schemas.microsoft.com/office/drawing/2014/main" xmlns="" id="{B7A4D353-DC89-84BF-A032-9D91A879DF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CCECFF"/>
                </a:solidFill>
              </a:rPr>
              <a:t>Price Elasticity of Supply (</a:t>
            </a:r>
            <a:r>
              <a:rPr lang="ru-RU" i="1" dirty="0">
                <a:latin typeface="Arial" pitchFamily="34" charset="0"/>
              </a:rPr>
              <a:t>Є </a:t>
            </a:r>
            <a:r>
              <a:rPr lang="en-CA" i="1" baseline="-25000" dirty="0">
                <a:latin typeface="Arial" pitchFamily="34" charset="0"/>
              </a:rPr>
              <a:t>Qs,</a:t>
            </a:r>
            <a:r>
              <a:rPr lang="en-US" i="1" baseline="-25000" dirty="0"/>
              <a:t>P</a:t>
            </a:r>
            <a:r>
              <a:rPr lang="en-US" i="1" dirty="0">
                <a:solidFill>
                  <a:srgbClr val="CCECFF"/>
                </a:solidFill>
              </a:rPr>
              <a:t>)</a:t>
            </a:r>
            <a:endParaRPr lang="en-US" baseline="30000" dirty="0">
              <a:solidFill>
                <a:srgbClr val="CCECFF"/>
              </a:solidFill>
            </a:endParaRPr>
          </a:p>
          <a:p>
            <a:pPr marL="0" indent="0" eaLnBrk="1" hangingPunct="1">
              <a:buNone/>
              <a:defRPr/>
            </a:pPr>
            <a:endParaRPr lang="en-US" baseline="30000" dirty="0">
              <a:solidFill>
                <a:srgbClr val="CCECFF"/>
              </a:solidFill>
            </a:endParaRPr>
          </a:p>
          <a:p>
            <a:pPr lvl="1" eaLnBrk="1" hangingPunct="1">
              <a:buClr>
                <a:srgbClr val="01406A"/>
              </a:buClr>
              <a:defRPr/>
            </a:pPr>
            <a:r>
              <a:rPr lang="en-US" dirty="0"/>
              <a:t>The percent change in quantity supplied when its price increases by 1%</a:t>
            </a:r>
          </a:p>
          <a:p>
            <a:pPr lvl="1" eaLnBrk="1" hangingPunct="1">
              <a:buClr>
                <a:srgbClr val="01406A"/>
              </a:buClr>
              <a:defRPr/>
            </a:pPr>
            <a:r>
              <a:rPr lang="en-US" dirty="0"/>
              <a:t>Depends on:</a:t>
            </a:r>
          </a:p>
          <a:p>
            <a:pPr lvl="2" eaLnBrk="1" hangingPunct="1">
              <a:buClr>
                <a:srgbClr val="01406A"/>
              </a:buClr>
              <a:defRPr/>
            </a:pPr>
            <a:r>
              <a:rPr lang="en-US" dirty="0"/>
              <a:t>A) slope of supply curve</a:t>
            </a:r>
          </a:p>
          <a:p>
            <a:pPr lvl="2" eaLnBrk="1" hangingPunct="1">
              <a:buClr>
                <a:srgbClr val="01406A"/>
              </a:buClr>
              <a:defRPr/>
            </a:pPr>
            <a:r>
              <a:rPr lang="en-US" dirty="0"/>
              <a:t>B) location on supply curve</a:t>
            </a:r>
          </a:p>
        </p:txBody>
      </p:sp>
    </p:spTree>
    <p:extLst>
      <p:ext uri="{BB962C8B-B14F-4D97-AF65-F5344CB8AC3E}">
        <p14:creationId xmlns:p14="http://schemas.microsoft.com/office/powerpoint/2010/main" val="900646666"/>
      </p:ext>
    </p:extLst>
  </p:cSld>
  <p:clrMapOvr>
    <a:masterClrMapping/>
  </p:clrMapOvr>
  <p:transition spd="med">
    <p:pull dir="r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6774138-AE71-E7D6-9DB3-4683B7D30E91}"/>
              </a:ext>
            </a:extLst>
          </p:cNvPr>
          <p:cNvSpPr/>
          <p:nvPr/>
        </p:nvSpPr>
        <p:spPr bwMode="auto">
          <a:xfrm>
            <a:off x="987425" y="3200400"/>
            <a:ext cx="5310188" cy="1150938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12700" cap="sq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en-CA">
              <a:cs typeface="Arial" charset="0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56157C7F-8DBF-79B8-5C71-7654ACAA7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52E0FA88-4B80-4C6F-A49B-607AEFFF9C44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</a:t>
            </a:fld>
            <a:endParaRPr lang="en-US" altLang="en-US" sz="1000"/>
          </a:p>
        </p:txBody>
      </p:sp>
      <p:sp>
        <p:nvSpPr>
          <p:cNvPr id="524290" name="Rectangle 2">
            <a:extLst>
              <a:ext uri="{FF2B5EF4-FFF2-40B4-BE49-F238E27FC236}">
                <a16:creationId xmlns:a16="http://schemas.microsoft.com/office/drawing/2014/main" xmlns="" id="{70417126-25DD-ABBE-8405-66C28210A1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76350" y="201613"/>
            <a:ext cx="7124700" cy="573087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n-US" u="sng" dirty="0">
                <a:solidFill>
                  <a:schemeClr val="tx1"/>
                </a:solidFill>
              </a:rPr>
              <a:t>Math Note:</a:t>
            </a:r>
            <a:endParaRPr lang="en-US" u="sng" dirty="0"/>
          </a:p>
        </p:txBody>
      </p:sp>
      <p:sp>
        <p:nvSpPr>
          <p:cNvPr id="11269" name="Text Box 3">
            <a:extLst>
              <a:ext uri="{FF2B5EF4-FFF2-40B4-BE49-F238E27FC236}">
                <a16:creationId xmlns:a16="http://schemas.microsoft.com/office/drawing/2014/main" xmlns="" id="{082AC292-4440-89CA-8AF7-DD284444C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" y="1033980"/>
            <a:ext cx="83058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dirty="0"/>
              <a:t>We always graph P on vertical axis and Q on horizontal axis, but we write demand as Q as a function of P… If P is written as function of Q, it is called the inverse demand: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3200" dirty="0"/>
          </a:p>
        </p:txBody>
      </p:sp>
      <p:sp>
        <p:nvSpPr>
          <p:cNvPr id="524292" name="Text Box 4">
            <a:extLst>
              <a:ext uri="{FF2B5EF4-FFF2-40B4-BE49-F238E27FC236}">
                <a16:creationId xmlns:a16="http://schemas.microsoft.com/office/drawing/2014/main" xmlns="" id="{053F7403-2D2E-B0CF-DEE4-0952104FF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775" y="3157538"/>
            <a:ext cx="54705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/>
              <a:t>Normal Form: Q</a:t>
            </a:r>
            <a:r>
              <a:rPr lang="en-US" altLang="en-US" sz="3200" baseline="30000"/>
              <a:t>d</a:t>
            </a:r>
            <a:r>
              <a:rPr lang="en-US" altLang="en-US" sz="3200"/>
              <a:t>=100-2P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3200"/>
          </a:p>
        </p:txBody>
      </p:sp>
      <p:sp>
        <p:nvSpPr>
          <p:cNvPr id="524294" name="Text Box 6">
            <a:extLst>
              <a:ext uri="{FF2B5EF4-FFF2-40B4-BE49-F238E27FC236}">
                <a16:creationId xmlns:a16="http://schemas.microsoft.com/office/drawing/2014/main" xmlns="" id="{0B491D0F-992A-284A-D12B-FCB541BCF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3732213"/>
            <a:ext cx="54578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lvl="2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/>
              <a:t>Inverse form:  P =50 - Q</a:t>
            </a:r>
            <a:r>
              <a:rPr lang="en-US" altLang="en-US" sz="3200" baseline="30000"/>
              <a:t>d</a:t>
            </a:r>
            <a:r>
              <a:rPr lang="en-US" altLang="en-US" sz="3200"/>
              <a:t>/2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/>
              <a:t> </a:t>
            </a:r>
          </a:p>
        </p:txBody>
      </p:sp>
      <p:sp>
        <p:nvSpPr>
          <p:cNvPr id="524296" name="Text Box 8">
            <a:extLst>
              <a:ext uri="{FF2B5EF4-FFF2-40B4-BE49-F238E27FC236}">
                <a16:creationId xmlns:a16="http://schemas.microsoft.com/office/drawing/2014/main" xmlns="" id="{D0EE9FCD-4EA2-37B3-744E-0DCDC333B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006725"/>
            <a:ext cx="3886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i="1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2" grpId="0" autoUpdateAnimBg="0"/>
      <p:bldP spid="524294" grpId="0" autoUpdateAnimBg="0"/>
      <p:bldP spid="524296" grpId="0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xmlns="" id="{BB7BF77C-DB54-EF21-5825-8A92A7E0A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43E614C-A0B4-4788-ABC5-FF3225CC53E2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70</a:t>
            </a:fld>
            <a:endParaRPr lang="en-US" altLang="en-US" sz="100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xmlns="" id="{46981C43-E948-6461-7D59-036C9706C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0" y="60198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65923" name="Rectangle 3">
            <a:extLst>
              <a:ext uri="{FF2B5EF4-FFF2-40B4-BE49-F238E27FC236}">
                <a16:creationId xmlns:a16="http://schemas.microsoft.com/office/drawing/2014/main" xmlns="" id="{45F7E8F3-B797-5C3A-B701-1213C2A785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91440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u="sng" dirty="0">
                <a:solidFill>
                  <a:schemeClr val="tx1"/>
                </a:solidFill>
              </a:rPr>
              <a:t>Elasticity of Supply</a:t>
            </a:r>
          </a:p>
        </p:txBody>
      </p:sp>
      <p:sp>
        <p:nvSpPr>
          <p:cNvPr id="465924" name="Rectangle 4">
            <a:extLst>
              <a:ext uri="{FF2B5EF4-FFF2-40B4-BE49-F238E27FC236}">
                <a16:creationId xmlns:a16="http://schemas.microsoft.com/office/drawing/2014/main" xmlns="" id="{86F0447A-66C7-9268-C700-A5F82F6D30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839200" cy="7493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Calculating elasticity</a:t>
            </a:r>
          </a:p>
        </p:txBody>
      </p:sp>
      <p:sp>
        <p:nvSpPr>
          <p:cNvPr id="94214" name="Rectangle 6">
            <a:extLst>
              <a:ext uri="{FF2B5EF4-FFF2-40B4-BE49-F238E27FC236}">
                <a16:creationId xmlns:a16="http://schemas.microsoft.com/office/drawing/2014/main" xmlns="" id="{A0614FCE-13D5-61AF-4465-E278C41D8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5463" y="3338513"/>
            <a:ext cx="5624512" cy="1125537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94215" name="Rectangle 8">
            <a:extLst>
              <a:ext uri="{FF2B5EF4-FFF2-40B4-BE49-F238E27FC236}">
                <a16:creationId xmlns:a16="http://schemas.microsoft.com/office/drawing/2014/main" xmlns="" id="{EC333349-A2E6-758F-FC87-D3EBEE633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6738" y="3559175"/>
            <a:ext cx="10382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altLang="en-US" sz="3200" b="1">
                <a:latin typeface="Arial" panose="020B0604020202020204" pitchFamily="34" charset="0"/>
              </a:rPr>
              <a:t>or</a:t>
            </a:r>
          </a:p>
        </p:txBody>
      </p:sp>
      <p:sp>
        <p:nvSpPr>
          <p:cNvPr id="75784" name="Rectangle 10">
            <a:extLst>
              <a:ext uri="{FF2B5EF4-FFF2-40B4-BE49-F238E27FC236}">
                <a16:creationId xmlns:a16="http://schemas.microsoft.com/office/drawing/2014/main" xmlns="" id="{AAA8C65F-722B-92B2-A42B-8196453AA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263" y="4643438"/>
            <a:ext cx="3922712" cy="1125537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75785" name="Rectangle 12">
            <a:extLst>
              <a:ext uri="{FF2B5EF4-FFF2-40B4-BE49-F238E27FC236}">
                <a16:creationId xmlns:a16="http://schemas.microsoft.com/office/drawing/2014/main" xmlns="" id="{64359809-01EF-B4F0-2BFA-B43EC6A10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9200" y="4935538"/>
            <a:ext cx="9255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en-US" altLang="en-US" sz="3200" b="1">
                <a:latin typeface="Arial" panose="020B0604020202020204" pitchFamily="34" charset="0"/>
              </a:rPr>
              <a:t>or</a:t>
            </a:r>
          </a:p>
        </p:txBody>
      </p:sp>
      <p:sp>
        <p:nvSpPr>
          <p:cNvPr id="94218" name="Rectangle 14">
            <a:extLst>
              <a:ext uri="{FF2B5EF4-FFF2-40B4-BE49-F238E27FC236}">
                <a16:creationId xmlns:a16="http://schemas.microsoft.com/office/drawing/2014/main" xmlns="" id="{77F3910F-EB31-1741-EEC8-A8DD98BD9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209800"/>
            <a:ext cx="7405688" cy="10017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94219" name="Line 15">
            <a:extLst>
              <a:ext uri="{FF2B5EF4-FFF2-40B4-BE49-F238E27FC236}">
                <a16:creationId xmlns:a16="http://schemas.microsoft.com/office/drawing/2014/main" xmlns="" id="{3ADB8094-5C44-2CF0-8D26-425AC122AC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28850" y="2709863"/>
            <a:ext cx="2889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4220" name="Line 16">
            <a:extLst>
              <a:ext uri="{FF2B5EF4-FFF2-40B4-BE49-F238E27FC236}">
                <a16:creationId xmlns:a16="http://schemas.microsoft.com/office/drawing/2014/main" xmlns="" id="{5829589E-D199-C2A5-1F8B-8D23D160EC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4338" y="2709863"/>
            <a:ext cx="2889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4221" name="Line 17">
            <a:extLst>
              <a:ext uri="{FF2B5EF4-FFF2-40B4-BE49-F238E27FC236}">
                <a16:creationId xmlns:a16="http://schemas.microsoft.com/office/drawing/2014/main" xmlns="" id="{D633F99B-F833-FFD1-62C6-4879CF27D3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3188" y="2339975"/>
            <a:ext cx="258762" cy="7572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4222" name="Rectangle 18">
            <a:extLst>
              <a:ext uri="{FF2B5EF4-FFF2-40B4-BE49-F238E27FC236}">
                <a16:creationId xmlns:a16="http://schemas.microsoft.com/office/drawing/2014/main" xmlns="" id="{0C0D9CBD-1DDA-A096-E0EF-88098DF95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788" y="2727325"/>
            <a:ext cx="2651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4223" name="Rectangle 19">
            <a:extLst>
              <a:ext uri="{FF2B5EF4-FFF2-40B4-BE49-F238E27FC236}">
                <a16:creationId xmlns:a16="http://schemas.microsoft.com/office/drawing/2014/main" xmlns="" id="{6FFDA7B2-70D0-AE54-45C7-2B7D8B983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263" y="2727325"/>
            <a:ext cx="2651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4224" name="Rectangle 20">
            <a:extLst>
              <a:ext uri="{FF2B5EF4-FFF2-40B4-BE49-F238E27FC236}">
                <a16:creationId xmlns:a16="http://schemas.microsoft.com/office/drawing/2014/main" xmlns="" id="{CB186F7B-0AB6-9F55-2AB9-EBBC282D2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7050" y="2727325"/>
            <a:ext cx="24495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Sum of prices/2</a:t>
            </a:r>
            <a:endParaRPr lang="en-US" altLang="en-US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4225" name="Rectangle 21">
            <a:extLst>
              <a:ext uri="{FF2B5EF4-FFF2-40B4-BE49-F238E27FC236}">
                <a16:creationId xmlns:a16="http://schemas.microsoft.com/office/drawing/2014/main" xmlns="" id="{68523EDC-9403-7A72-8857-CF673FF59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2838" y="2257425"/>
            <a:ext cx="2651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4226" name="Rectangle 22">
            <a:extLst>
              <a:ext uri="{FF2B5EF4-FFF2-40B4-BE49-F238E27FC236}">
                <a16:creationId xmlns:a16="http://schemas.microsoft.com/office/drawing/2014/main" xmlns="" id="{53F6B560-03BA-09FD-4C0A-3D36F40A5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5813" y="2257425"/>
            <a:ext cx="2651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4227" name="Rectangle 23">
            <a:extLst>
              <a:ext uri="{FF2B5EF4-FFF2-40B4-BE49-F238E27FC236}">
                <a16:creationId xmlns:a16="http://schemas.microsoft.com/office/drawing/2014/main" xmlns="" id="{D26013FB-EEDC-1B34-74BE-0E6102D61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6138" y="2222500"/>
            <a:ext cx="19399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Change in </a:t>
            </a:r>
            <a:r>
              <a:rPr lang="en-US" altLang="en-US" sz="2400" b="1" i="1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  <a:endParaRPr lang="en-US" altLang="en-US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4228" name="Rectangle 24">
            <a:extLst>
              <a:ext uri="{FF2B5EF4-FFF2-40B4-BE49-F238E27FC236}">
                <a16:creationId xmlns:a16="http://schemas.microsoft.com/office/drawing/2014/main" xmlns="" id="{64F68C61-E5DB-185B-DACD-E13CA87CF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0713" y="2727325"/>
            <a:ext cx="2651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4229" name="Rectangle 25">
            <a:extLst>
              <a:ext uri="{FF2B5EF4-FFF2-40B4-BE49-F238E27FC236}">
                <a16:creationId xmlns:a16="http://schemas.microsoft.com/office/drawing/2014/main" xmlns="" id="{54A8BC1A-C637-32FA-7B35-809DB00EE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727325"/>
            <a:ext cx="2651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4230" name="Rectangle 26">
            <a:extLst>
              <a:ext uri="{FF2B5EF4-FFF2-40B4-BE49-F238E27FC236}">
                <a16:creationId xmlns:a16="http://schemas.microsoft.com/office/drawing/2014/main" xmlns="" id="{305B9E66-5315-C526-9FD7-EC7600726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0425" y="2727325"/>
            <a:ext cx="298926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Sum of quantities/2</a:t>
            </a:r>
            <a:endParaRPr lang="en-US" altLang="en-US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4231" name="Rectangle 27">
            <a:extLst>
              <a:ext uri="{FF2B5EF4-FFF2-40B4-BE49-F238E27FC236}">
                <a16:creationId xmlns:a16="http://schemas.microsoft.com/office/drawing/2014/main" xmlns="" id="{8C77901B-EB5C-E3B7-9A12-F78EAF383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1950" y="2257425"/>
            <a:ext cx="2651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4232" name="Rectangle 28">
            <a:extLst>
              <a:ext uri="{FF2B5EF4-FFF2-40B4-BE49-F238E27FC236}">
                <a16:creationId xmlns:a16="http://schemas.microsoft.com/office/drawing/2014/main" xmlns="" id="{623B1390-A57A-C2DC-0FDB-BEFABBF97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5575" y="2209800"/>
            <a:ext cx="197326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Change in </a:t>
            </a:r>
            <a:r>
              <a:rPr lang="en-US" altLang="en-US" sz="2400" b="1" i="1">
                <a:solidFill>
                  <a:srgbClr val="000000"/>
                </a:solidFill>
                <a:latin typeface="Arial" panose="020B0604020202020204" pitchFamily="34" charset="0"/>
              </a:rPr>
              <a:t>Q</a:t>
            </a:r>
            <a:endParaRPr lang="en-US" altLang="en-US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4233" name="Rectangle 29">
            <a:extLst>
              <a:ext uri="{FF2B5EF4-FFF2-40B4-BE49-F238E27FC236}">
                <a16:creationId xmlns:a16="http://schemas.microsoft.com/office/drawing/2014/main" xmlns="" id="{A54FBBFC-8B85-3B06-9E9E-2B1A72012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6738" y="2466975"/>
            <a:ext cx="34766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</a:t>
            </a:r>
          </a:p>
        </p:txBody>
      </p:sp>
      <p:sp>
        <p:nvSpPr>
          <p:cNvPr id="94234" name="Rectangle 31">
            <a:extLst>
              <a:ext uri="{FF2B5EF4-FFF2-40B4-BE49-F238E27FC236}">
                <a16:creationId xmlns:a16="http://schemas.microsoft.com/office/drawing/2014/main" xmlns="" id="{DC74074F-DC17-600E-5631-3E4ABF8CC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475" y="2514600"/>
            <a:ext cx="8064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>
                <a:solidFill>
                  <a:schemeClr val="bg1"/>
                </a:solidFill>
              </a:rPr>
              <a:t>Є</a:t>
            </a:r>
            <a:r>
              <a:rPr lang="en-CA" altLang="en-US" sz="2400" i="1" baseline="-25000">
                <a:solidFill>
                  <a:schemeClr val="bg1"/>
                </a:solidFill>
              </a:rPr>
              <a:t>Qs,P</a:t>
            </a:r>
            <a:endParaRPr lang="en-US" altLang="en-US" sz="2400" i="1" baseline="-25000">
              <a:solidFill>
                <a:schemeClr val="bg1"/>
              </a:solidFill>
            </a:endParaRPr>
          </a:p>
        </p:txBody>
      </p:sp>
      <p:grpSp>
        <p:nvGrpSpPr>
          <p:cNvPr id="2" name="Group 32">
            <a:extLst>
              <a:ext uri="{FF2B5EF4-FFF2-40B4-BE49-F238E27FC236}">
                <a16:creationId xmlns:a16="http://schemas.microsoft.com/office/drawing/2014/main" xmlns="" id="{B5D66251-09BC-986B-30F0-A0FBD9AEB40F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962400"/>
            <a:ext cx="3352800" cy="2895600"/>
            <a:chOff x="0" y="2592"/>
            <a:chExt cx="1968" cy="1728"/>
          </a:xfrm>
        </p:grpSpPr>
        <p:sp>
          <p:nvSpPr>
            <p:cNvPr id="94278" name="AutoShape 33">
              <a:extLst>
                <a:ext uri="{FF2B5EF4-FFF2-40B4-BE49-F238E27FC236}">
                  <a16:creationId xmlns:a16="http://schemas.microsoft.com/office/drawing/2014/main" xmlns="" id="{69EA86FB-3C59-A726-0006-B3DB49BC2A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592"/>
              <a:ext cx="1968" cy="1728"/>
            </a:xfrm>
            <a:prstGeom prst="irregularSeal2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94279" name="Text Box 34">
              <a:extLst>
                <a:ext uri="{FF2B5EF4-FFF2-40B4-BE49-F238E27FC236}">
                  <a16:creationId xmlns:a16="http://schemas.microsoft.com/office/drawing/2014/main" xmlns="" id="{814BB9A8-130B-E673-BEA9-45781B0CA1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811979">
              <a:off x="427" y="3168"/>
              <a:ext cx="1260" cy="60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Always use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the mid-point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formula</a:t>
              </a:r>
            </a:p>
          </p:txBody>
        </p:sp>
      </p:grpSp>
      <p:sp>
        <p:nvSpPr>
          <p:cNvPr id="94236" name="AutoShape 35">
            <a:extLst>
              <a:ext uri="{FF2B5EF4-FFF2-40B4-BE49-F238E27FC236}">
                <a16:creationId xmlns:a16="http://schemas.microsoft.com/office/drawing/2014/main" xmlns="" id="{F362DB13-E832-4BA1-FC89-8CDCD75877B5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270250" y="3460750"/>
            <a:ext cx="52197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4237" name="Rectangle 37">
            <a:extLst>
              <a:ext uri="{FF2B5EF4-FFF2-40B4-BE49-F238E27FC236}">
                <a16:creationId xmlns:a16="http://schemas.microsoft.com/office/drawing/2014/main" xmlns="" id="{462DF3F7-8D98-2068-1892-852AB169F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0" y="4083050"/>
            <a:ext cx="1968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en-US" altLang="en-US" sz="1800"/>
          </a:p>
        </p:txBody>
      </p:sp>
      <p:sp>
        <p:nvSpPr>
          <p:cNvPr id="94238" name="Rectangle 38">
            <a:extLst>
              <a:ext uri="{FF2B5EF4-FFF2-40B4-BE49-F238E27FC236}">
                <a16:creationId xmlns:a16="http://schemas.microsoft.com/office/drawing/2014/main" xmlns="" id="{05A96DEA-2085-D21A-BB6F-47B457CCB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0" y="4095750"/>
            <a:ext cx="1968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en-US" altLang="en-US" sz="1800"/>
          </a:p>
        </p:txBody>
      </p:sp>
      <p:sp>
        <p:nvSpPr>
          <p:cNvPr id="94239" name="Rectangle 39">
            <a:extLst>
              <a:ext uri="{FF2B5EF4-FFF2-40B4-BE49-F238E27FC236}">
                <a16:creationId xmlns:a16="http://schemas.microsoft.com/office/drawing/2014/main" xmlns="" id="{66C44184-3926-99D3-6D9C-9C352FF15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7700" y="3746500"/>
            <a:ext cx="6254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>
                <a:solidFill>
                  <a:schemeClr val="bg1"/>
                </a:solidFill>
              </a:rPr>
              <a:t>Є</a:t>
            </a:r>
            <a:r>
              <a:rPr lang="en-CA" altLang="en-US" sz="2400" i="1" baseline="-25000">
                <a:solidFill>
                  <a:schemeClr val="bg1"/>
                </a:solidFill>
              </a:rPr>
              <a:t>Qs,P</a:t>
            </a:r>
            <a:endParaRPr lang="en-US" altLang="en-US" sz="2400" i="1" baseline="-25000">
              <a:solidFill>
                <a:schemeClr val="bg1"/>
              </a:solidFill>
            </a:endParaRPr>
          </a:p>
        </p:txBody>
      </p:sp>
      <p:sp>
        <p:nvSpPr>
          <p:cNvPr id="94240" name="Rectangle 41">
            <a:extLst>
              <a:ext uri="{FF2B5EF4-FFF2-40B4-BE49-F238E27FC236}">
                <a16:creationId xmlns:a16="http://schemas.microsoft.com/office/drawing/2014/main" xmlns="" id="{37D5310B-B53D-E076-D2FC-6EFBC7450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3676650"/>
            <a:ext cx="1952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=</a:t>
            </a:r>
            <a:endParaRPr lang="en-US" altLang="en-US" sz="1800"/>
          </a:p>
        </p:txBody>
      </p:sp>
      <p:sp>
        <p:nvSpPr>
          <p:cNvPr id="94241" name="Rectangle 42">
            <a:extLst>
              <a:ext uri="{FF2B5EF4-FFF2-40B4-BE49-F238E27FC236}">
                <a16:creationId xmlns:a16="http://schemas.microsoft.com/office/drawing/2014/main" xmlns="" id="{3DA6FAC9-4972-C889-A517-E54C8EA89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1150" y="3473450"/>
            <a:ext cx="17240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Change in </a:t>
            </a:r>
            <a:endParaRPr lang="en-US" altLang="en-US" sz="1800"/>
          </a:p>
        </p:txBody>
      </p:sp>
      <p:sp>
        <p:nvSpPr>
          <p:cNvPr id="94242" name="Rectangle 43">
            <a:extLst>
              <a:ext uri="{FF2B5EF4-FFF2-40B4-BE49-F238E27FC236}">
                <a16:creationId xmlns:a16="http://schemas.microsoft.com/office/drawing/2014/main" xmlns="" id="{9AE1D735-173F-AC72-BF4F-9187F9381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50" y="3486150"/>
            <a:ext cx="2762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Q</a:t>
            </a:r>
            <a:endParaRPr lang="en-US" altLang="en-US" sz="1800"/>
          </a:p>
        </p:txBody>
      </p:sp>
      <p:sp>
        <p:nvSpPr>
          <p:cNvPr id="94243" name="Rectangle 44">
            <a:extLst>
              <a:ext uri="{FF2B5EF4-FFF2-40B4-BE49-F238E27FC236}">
                <a16:creationId xmlns:a16="http://schemas.microsoft.com/office/drawing/2014/main" xmlns="" id="{E29E5320-3C79-131C-6C26-66402D1D1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3550" y="3968750"/>
            <a:ext cx="1190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(</a:t>
            </a:r>
            <a:endParaRPr lang="en-US" altLang="en-US" sz="1800"/>
          </a:p>
        </p:txBody>
      </p:sp>
      <p:sp>
        <p:nvSpPr>
          <p:cNvPr id="94244" name="Rectangle 45">
            <a:extLst>
              <a:ext uri="{FF2B5EF4-FFF2-40B4-BE49-F238E27FC236}">
                <a16:creationId xmlns:a16="http://schemas.microsoft.com/office/drawing/2014/main" xmlns="" id="{02A0C16A-4F58-DC69-68B7-8CA8CBCE7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150" y="3981450"/>
            <a:ext cx="2762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Q</a:t>
            </a:r>
            <a:endParaRPr lang="en-US" altLang="en-US" sz="1800"/>
          </a:p>
        </p:txBody>
      </p:sp>
      <p:sp>
        <p:nvSpPr>
          <p:cNvPr id="94245" name="Rectangle 46">
            <a:extLst>
              <a:ext uri="{FF2B5EF4-FFF2-40B4-BE49-F238E27FC236}">
                <a16:creationId xmlns:a16="http://schemas.microsoft.com/office/drawing/2014/main" xmlns="" id="{A1BE86E2-AD3E-0325-52EC-6410300E0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9150" y="4146550"/>
            <a:ext cx="1412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Geneva"/>
              </a:rPr>
              <a:t>1</a:t>
            </a:r>
            <a:endParaRPr lang="en-US" altLang="en-US" sz="1800"/>
          </a:p>
        </p:txBody>
      </p:sp>
      <p:sp>
        <p:nvSpPr>
          <p:cNvPr id="94246" name="Rectangle 47">
            <a:extLst>
              <a:ext uri="{FF2B5EF4-FFF2-40B4-BE49-F238E27FC236}">
                <a16:creationId xmlns:a16="http://schemas.microsoft.com/office/drawing/2014/main" xmlns="" id="{4446E601-DB2C-AAC4-6D9A-E5407D5BF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5050" y="3943350"/>
            <a:ext cx="1952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+</a:t>
            </a:r>
            <a:endParaRPr lang="en-US" altLang="en-US" sz="1800"/>
          </a:p>
        </p:txBody>
      </p:sp>
      <p:sp>
        <p:nvSpPr>
          <p:cNvPr id="94247" name="Rectangle 48">
            <a:extLst>
              <a:ext uri="{FF2B5EF4-FFF2-40B4-BE49-F238E27FC236}">
                <a16:creationId xmlns:a16="http://schemas.microsoft.com/office/drawing/2014/main" xmlns="" id="{41113E1C-9706-BB72-AF90-199A8F0FB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9050" y="3981450"/>
            <a:ext cx="2762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Q</a:t>
            </a:r>
            <a:endParaRPr lang="en-US" altLang="en-US" sz="1800"/>
          </a:p>
        </p:txBody>
      </p:sp>
      <p:sp>
        <p:nvSpPr>
          <p:cNvPr id="94248" name="Rectangle 49">
            <a:extLst>
              <a:ext uri="{FF2B5EF4-FFF2-40B4-BE49-F238E27FC236}">
                <a16:creationId xmlns:a16="http://schemas.microsoft.com/office/drawing/2014/main" xmlns="" id="{CF62012A-7F25-87F4-2606-9717B94A6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0" y="4146550"/>
            <a:ext cx="1412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Geneva"/>
              </a:rPr>
              <a:t>2</a:t>
            </a:r>
            <a:endParaRPr lang="en-US" altLang="en-US" sz="1800"/>
          </a:p>
        </p:txBody>
      </p:sp>
      <p:sp>
        <p:nvSpPr>
          <p:cNvPr id="94249" name="Rectangle 50">
            <a:extLst>
              <a:ext uri="{FF2B5EF4-FFF2-40B4-BE49-F238E27FC236}">
                <a16:creationId xmlns:a16="http://schemas.microsoft.com/office/drawing/2014/main" xmlns="" id="{0B790583-71D3-4495-9C88-861B05B4C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0" y="3968750"/>
            <a:ext cx="4159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)/2</a:t>
            </a:r>
            <a:endParaRPr lang="en-US" altLang="en-US" sz="1800"/>
          </a:p>
        </p:txBody>
      </p:sp>
      <p:sp>
        <p:nvSpPr>
          <p:cNvPr id="94250" name="Line 51">
            <a:extLst>
              <a:ext uri="{FF2B5EF4-FFF2-40B4-BE49-F238E27FC236}">
                <a16:creationId xmlns:a16="http://schemas.microsoft.com/office/drawing/2014/main" xmlns="" id="{D228B058-B1AC-F431-E734-212A23FB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1150" y="3930650"/>
            <a:ext cx="19939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4251" name="Rectangle 52">
            <a:extLst>
              <a:ext uri="{FF2B5EF4-FFF2-40B4-BE49-F238E27FC236}">
                <a16:creationId xmlns:a16="http://schemas.microsoft.com/office/drawing/2014/main" xmlns="" id="{F1FA726C-3F33-C320-86C0-EEEBE4FD5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3350" y="3473450"/>
            <a:ext cx="17240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Change in </a:t>
            </a:r>
            <a:endParaRPr lang="en-US" altLang="en-US" sz="1800"/>
          </a:p>
        </p:txBody>
      </p:sp>
      <p:sp>
        <p:nvSpPr>
          <p:cNvPr id="94252" name="Rectangle 53">
            <a:extLst>
              <a:ext uri="{FF2B5EF4-FFF2-40B4-BE49-F238E27FC236}">
                <a16:creationId xmlns:a16="http://schemas.microsoft.com/office/drawing/2014/main" xmlns="" id="{E474863D-84E4-57C8-5F60-5A9EB97D7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7850" y="3486150"/>
            <a:ext cx="2365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P</a:t>
            </a:r>
            <a:endParaRPr lang="en-US" altLang="en-US" sz="1800"/>
          </a:p>
        </p:txBody>
      </p:sp>
      <p:sp>
        <p:nvSpPr>
          <p:cNvPr id="94253" name="Rectangle 54">
            <a:extLst>
              <a:ext uri="{FF2B5EF4-FFF2-40B4-BE49-F238E27FC236}">
                <a16:creationId xmlns:a16="http://schemas.microsoft.com/office/drawing/2014/main" xmlns="" id="{3BB871BA-F031-2555-A6C1-1DAD5F2A7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3850" y="3968750"/>
            <a:ext cx="1190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(</a:t>
            </a:r>
            <a:endParaRPr lang="en-US" altLang="en-US" sz="1800"/>
          </a:p>
        </p:txBody>
      </p:sp>
      <p:sp>
        <p:nvSpPr>
          <p:cNvPr id="94254" name="Rectangle 55">
            <a:extLst>
              <a:ext uri="{FF2B5EF4-FFF2-40B4-BE49-F238E27FC236}">
                <a16:creationId xmlns:a16="http://schemas.microsoft.com/office/drawing/2014/main" xmlns="" id="{8B2E3CF5-A498-22B2-228A-292BEE901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981450"/>
            <a:ext cx="2365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P</a:t>
            </a:r>
            <a:endParaRPr lang="en-US" altLang="en-US" sz="1800"/>
          </a:p>
        </p:txBody>
      </p:sp>
      <p:sp>
        <p:nvSpPr>
          <p:cNvPr id="94255" name="Rectangle 56">
            <a:extLst>
              <a:ext uri="{FF2B5EF4-FFF2-40B4-BE49-F238E27FC236}">
                <a16:creationId xmlns:a16="http://schemas.microsoft.com/office/drawing/2014/main" xmlns="" id="{A2C99B75-ED34-4E1B-D0C5-13732A54B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8650" y="4146550"/>
            <a:ext cx="1412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Geneva"/>
              </a:rPr>
              <a:t>1</a:t>
            </a:r>
            <a:endParaRPr lang="en-US" altLang="en-US" sz="1800"/>
          </a:p>
        </p:txBody>
      </p:sp>
      <p:sp>
        <p:nvSpPr>
          <p:cNvPr id="94256" name="Rectangle 57">
            <a:extLst>
              <a:ext uri="{FF2B5EF4-FFF2-40B4-BE49-F238E27FC236}">
                <a16:creationId xmlns:a16="http://schemas.microsoft.com/office/drawing/2014/main" xmlns="" id="{1F4EE395-F489-C23C-B873-35D5FB81C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4550" y="3943350"/>
            <a:ext cx="1952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+</a:t>
            </a:r>
            <a:endParaRPr lang="en-US" altLang="en-US" sz="1800"/>
          </a:p>
        </p:txBody>
      </p:sp>
      <p:sp>
        <p:nvSpPr>
          <p:cNvPr id="94257" name="Rectangle 58">
            <a:extLst>
              <a:ext uri="{FF2B5EF4-FFF2-40B4-BE49-F238E27FC236}">
                <a16:creationId xmlns:a16="http://schemas.microsoft.com/office/drawing/2014/main" xmlns="" id="{D223EA31-F027-3BCB-065C-4F3F5FB96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0" y="3981450"/>
            <a:ext cx="2365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P</a:t>
            </a:r>
            <a:endParaRPr lang="en-US" altLang="en-US" sz="1800"/>
          </a:p>
        </p:txBody>
      </p:sp>
      <p:sp>
        <p:nvSpPr>
          <p:cNvPr id="94258" name="Rectangle 59">
            <a:extLst>
              <a:ext uri="{FF2B5EF4-FFF2-40B4-BE49-F238E27FC236}">
                <a16:creationId xmlns:a16="http://schemas.microsoft.com/office/drawing/2014/main" xmlns="" id="{844BE4EB-09B5-9CA2-D1EB-871DCAA94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7150" y="4146550"/>
            <a:ext cx="1412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Geneva"/>
              </a:rPr>
              <a:t>2</a:t>
            </a:r>
            <a:endParaRPr lang="en-US" altLang="en-US" sz="1800"/>
          </a:p>
        </p:txBody>
      </p:sp>
      <p:sp>
        <p:nvSpPr>
          <p:cNvPr id="94259" name="Rectangle 60">
            <a:extLst>
              <a:ext uri="{FF2B5EF4-FFF2-40B4-BE49-F238E27FC236}">
                <a16:creationId xmlns:a16="http://schemas.microsoft.com/office/drawing/2014/main" xmlns="" id="{99316C14-7B61-4F85-9482-6A5722704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4950" y="3968750"/>
            <a:ext cx="4159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)/2</a:t>
            </a:r>
            <a:endParaRPr lang="en-US" altLang="en-US" sz="1800"/>
          </a:p>
        </p:txBody>
      </p:sp>
      <p:sp>
        <p:nvSpPr>
          <p:cNvPr id="94260" name="Line 61">
            <a:extLst>
              <a:ext uri="{FF2B5EF4-FFF2-40B4-BE49-F238E27FC236}">
                <a16:creationId xmlns:a16="http://schemas.microsoft.com/office/drawing/2014/main" xmlns="" id="{6D08BA6B-AF90-26BB-3835-BF8232921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3350" y="3930650"/>
            <a:ext cx="19685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4261" name="Line 62">
            <a:extLst>
              <a:ext uri="{FF2B5EF4-FFF2-40B4-BE49-F238E27FC236}">
                <a16:creationId xmlns:a16="http://schemas.microsoft.com/office/drawing/2014/main" xmlns="" id="{AC8D6804-9D61-5478-C8B3-F08A378752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53150" y="3473450"/>
            <a:ext cx="279400" cy="901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5830" name="AutoShape 63">
            <a:extLst>
              <a:ext uri="{FF2B5EF4-FFF2-40B4-BE49-F238E27FC236}">
                <a16:creationId xmlns:a16="http://schemas.microsoft.com/office/drawing/2014/main" xmlns="" id="{4215C372-17AB-323A-20B1-A914CFC854C0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5257800" y="4724400"/>
            <a:ext cx="328930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5831" name="Rectangle 65">
            <a:extLst>
              <a:ext uri="{FF2B5EF4-FFF2-40B4-BE49-F238E27FC236}">
                <a16:creationId xmlns:a16="http://schemas.microsoft.com/office/drawing/2014/main" xmlns="" id="{AB3411F2-5384-A304-152B-E574959B7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1968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en-US" altLang="en-US" sz="1800"/>
          </a:p>
        </p:txBody>
      </p:sp>
      <p:sp>
        <p:nvSpPr>
          <p:cNvPr id="75832" name="Rectangle 66">
            <a:extLst>
              <a:ext uri="{FF2B5EF4-FFF2-40B4-BE49-F238E27FC236}">
                <a16:creationId xmlns:a16="http://schemas.microsoft.com/office/drawing/2014/main" xmlns="" id="{80730811-0FED-5406-FBF7-0F3C7096B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46700"/>
            <a:ext cx="1968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en-US" altLang="en-US" sz="1800"/>
          </a:p>
        </p:txBody>
      </p:sp>
      <p:sp>
        <p:nvSpPr>
          <p:cNvPr id="75833" name="Rectangle 67">
            <a:extLst>
              <a:ext uri="{FF2B5EF4-FFF2-40B4-BE49-F238E27FC236}">
                <a16:creationId xmlns:a16="http://schemas.microsoft.com/office/drawing/2014/main" xmlns="" id="{A93662EC-FE7C-E189-6E19-B1D1B8600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463" y="4991100"/>
            <a:ext cx="59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>
                <a:solidFill>
                  <a:schemeClr val="bg1"/>
                </a:solidFill>
              </a:rPr>
              <a:t>Є</a:t>
            </a:r>
            <a:r>
              <a:rPr lang="en-CA" altLang="en-US" sz="2400" i="1" baseline="-25000">
                <a:solidFill>
                  <a:schemeClr val="bg1"/>
                </a:solidFill>
              </a:rPr>
              <a:t>Qs,P</a:t>
            </a:r>
            <a:endParaRPr lang="en-US" altLang="en-US" sz="2400" i="1" baseline="-25000">
              <a:solidFill>
                <a:schemeClr val="bg1"/>
              </a:solidFill>
            </a:endParaRPr>
          </a:p>
        </p:txBody>
      </p:sp>
      <p:sp>
        <p:nvSpPr>
          <p:cNvPr id="75834" name="Rectangle 69">
            <a:extLst>
              <a:ext uri="{FF2B5EF4-FFF2-40B4-BE49-F238E27FC236}">
                <a16:creationId xmlns:a16="http://schemas.microsoft.com/office/drawing/2014/main" xmlns="" id="{25B9E11B-2EFA-00C7-513D-AB51B4268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3900" y="4940300"/>
            <a:ext cx="1952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=</a:t>
            </a:r>
            <a:endParaRPr lang="en-US" altLang="en-US" sz="1800"/>
          </a:p>
        </p:txBody>
      </p:sp>
      <p:sp>
        <p:nvSpPr>
          <p:cNvPr id="75835" name="Rectangle 70">
            <a:extLst>
              <a:ext uri="{FF2B5EF4-FFF2-40B4-BE49-F238E27FC236}">
                <a16:creationId xmlns:a16="http://schemas.microsoft.com/office/drawing/2014/main" xmlns="" id="{614AAC63-658D-7D28-F39F-48C5C14BB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100" y="4711700"/>
            <a:ext cx="2174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endParaRPr lang="en-US" altLang="en-US" sz="1800"/>
          </a:p>
        </p:txBody>
      </p:sp>
      <p:sp>
        <p:nvSpPr>
          <p:cNvPr id="75836" name="Rectangle 71">
            <a:extLst>
              <a:ext uri="{FF2B5EF4-FFF2-40B4-BE49-F238E27FC236}">
                <a16:creationId xmlns:a16="http://schemas.microsoft.com/office/drawing/2014/main" xmlns="" id="{9C4F5C34-38B2-0BF9-4135-F94587230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0" y="4749800"/>
            <a:ext cx="2762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Q</a:t>
            </a:r>
            <a:endParaRPr lang="en-US" altLang="en-US" sz="1800"/>
          </a:p>
        </p:txBody>
      </p:sp>
      <p:sp>
        <p:nvSpPr>
          <p:cNvPr id="75837" name="Rectangle 72">
            <a:extLst>
              <a:ext uri="{FF2B5EF4-FFF2-40B4-BE49-F238E27FC236}">
                <a16:creationId xmlns:a16="http://schemas.microsoft.com/office/drawing/2014/main" xmlns="" id="{5F2CBB2B-90DC-F019-92BD-5556478B1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5232400"/>
            <a:ext cx="7112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Avg.</a:t>
            </a:r>
            <a:endParaRPr lang="en-US" altLang="en-US" sz="1800"/>
          </a:p>
        </p:txBody>
      </p:sp>
      <p:sp>
        <p:nvSpPr>
          <p:cNvPr id="75838" name="Rectangle 73">
            <a:extLst>
              <a:ext uri="{FF2B5EF4-FFF2-40B4-BE49-F238E27FC236}">
                <a16:creationId xmlns:a16="http://schemas.microsoft.com/office/drawing/2014/main" xmlns="" id="{DB943506-6272-33ED-D346-7FB26E4B1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5245100"/>
            <a:ext cx="2762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Q</a:t>
            </a:r>
            <a:endParaRPr lang="en-US" altLang="en-US" sz="1800"/>
          </a:p>
        </p:txBody>
      </p:sp>
      <p:sp>
        <p:nvSpPr>
          <p:cNvPr id="75839" name="Line 74">
            <a:extLst>
              <a:ext uri="{FF2B5EF4-FFF2-40B4-BE49-F238E27FC236}">
                <a16:creationId xmlns:a16="http://schemas.microsoft.com/office/drawing/2014/main" xmlns="" id="{0E435CDC-53CB-4A63-7338-5CA5FDDD2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08700" y="5194300"/>
            <a:ext cx="10160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5840" name="Rectangle 75">
            <a:extLst>
              <a:ext uri="{FF2B5EF4-FFF2-40B4-BE49-F238E27FC236}">
                <a16:creationId xmlns:a16="http://schemas.microsoft.com/office/drawing/2014/main" xmlns="" id="{3F3DC758-4147-5C4E-164A-BC3DED9FB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4711700"/>
            <a:ext cx="2174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endParaRPr lang="en-US" altLang="en-US" sz="1800"/>
          </a:p>
        </p:txBody>
      </p:sp>
      <p:sp>
        <p:nvSpPr>
          <p:cNvPr id="75841" name="Rectangle 76">
            <a:extLst>
              <a:ext uri="{FF2B5EF4-FFF2-40B4-BE49-F238E27FC236}">
                <a16:creationId xmlns:a16="http://schemas.microsoft.com/office/drawing/2014/main" xmlns="" id="{20333BBB-8C11-1731-EE30-6C29C87DB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8300" y="4749800"/>
            <a:ext cx="2365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P</a:t>
            </a:r>
            <a:endParaRPr lang="en-US" altLang="en-US" sz="1800"/>
          </a:p>
        </p:txBody>
      </p:sp>
      <p:sp>
        <p:nvSpPr>
          <p:cNvPr id="75842" name="Rectangle 77">
            <a:extLst>
              <a:ext uri="{FF2B5EF4-FFF2-40B4-BE49-F238E27FC236}">
                <a16:creationId xmlns:a16="http://schemas.microsoft.com/office/drawing/2014/main" xmlns="" id="{1B6ACBAE-F8E0-38C0-498C-9F74B5FB7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3000" y="5232400"/>
            <a:ext cx="7112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Geneva"/>
              </a:rPr>
              <a:t>Avg.</a:t>
            </a:r>
            <a:endParaRPr lang="en-US" altLang="en-US" sz="1800"/>
          </a:p>
        </p:txBody>
      </p:sp>
      <p:sp>
        <p:nvSpPr>
          <p:cNvPr id="75843" name="Rectangle 78">
            <a:extLst>
              <a:ext uri="{FF2B5EF4-FFF2-40B4-BE49-F238E27FC236}">
                <a16:creationId xmlns:a16="http://schemas.microsoft.com/office/drawing/2014/main" xmlns="" id="{07112F58-517C-56FA-E195-7218DE8E9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5245100"/>
            <a:ext cx="2365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0000"/>
                </a:solidFill>
                <a:latin typeface="Geneva"/>
              </a:rPr>
              <a:t>P</a:t>
            </a:r>
            <a:endParaRPr lang="en-US" altLang="en-US" sz="1800"/>
          </a:p>
        </p:txBody>
      </p:sp>
      <p:sp>
        <p:nvSpPr>
          <p:cNvPr id="75844" name="Line 79">
            <a:extLst>
              <a:ext uri="{FF2B5EF4-FFF2-40B4-BE49-F238E27FC236}">
                <a16:creationId xmlns:a16="http://schemas.microsoft.com/office/drawing/2014/main" xmlns="" id="{BC251A51-31A1-6581-53FB-4267798E98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3000" y="5194300"/>
            <a:ext cx="10160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5845" name="Line 80">
            <a:extLst>
              <a:ext uri="{FF2B5EF4-FFF2-40B4-BE49-F238E27FC236}">
                <a16:creationId xmlns:a16="http://schemas.microsoft.com/office/drawing/2014/main" xmlns="" id="{564EF9C8-0BFC-1F78-84E1-6B4843DE4D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75500" y="4737100"/>
            <a:ext cx="279400" cy="889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5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5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5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5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5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5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5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5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5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5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5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5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5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5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5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5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 animBg="1"/>
      <p:bldP spid="75785" grpId="0"/>
      <p:bldP spid="75831" grpId="0"/>
      <p:bldP spid="75832" grpId="0"/>
      <p:bldP spid="75833" grpId="0"/>
      <p:bldP spid="75834" grpId="0"/>
      <p:bldP spid="75835" grpId="0"/>
      <p:bldP spid="75836" grpId="0"/>
      <p:bldP spid="75837" grpId="0"/>
      <p:bldP spid="75838" grpId="0"/>
      <p:bldP spid="75840" grpId="0"/>
      <p:bldP spid="75841" grpId="0"/>
      <p:bldP spid="75842" grpId="0"/>
      <p:bldP spid="75843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6C4FB25-7079-A141-7832-6D8A4DD54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1D62D29-90AE-43F8-A767-9678580AFDD3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71</a:t>
            </a:fld>
            <a:endParaRPr lang="en-US" altLang="en-US" sz="1000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xmlns="" id="{FB3294FE-C6EF-AEE0-16A4-E585CB7F7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472067" name="Rectangle 3">
            <a:extLst>
              <a:ext uri="{FF2B5EF4-FFF2-40B4-BE49-F238E27FC236}">
                <a16:creationId xmlns:a16="http://schemas.microsoft.com/office/drawing/2014/main" xmlns="" id="{9EA232F0-F7CE-EB43-5FA6-EAFBA82A7A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77724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u="sng" dirty="0"/>
              <a:t>Elasticity of Supply Ranges</a:t>
            </a:r>
          </a:p>
        </p:txBody>
      </p:sp>
      <p:sp>
        <p:nvSpPr>
          <p:cNvPr id="472068" name="Rectangle 4">
            <a:extLst>
              <a:ext uri="{FF2B5EF4-FFF2-40B4-BE49-F238E27FC236}">
                <a16:creationId xmlns:a16="http://schemas.microsoft.com/office/drawing/2014/main" xmlns="" id="{F02FB9BF-3488-C2EA-C1F7-15A7B01000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197850" cy="4114800"/>
          </a:xfrm>
        </p:spPr>
        <p:txBody>
          <a:bodyPr lIns="90487" tIns="44450" rIns="90487" bIns="44450"/>
          <a:lstStyle/>
          <a:p>
            <a:pPr marL="57150" indent="0" eaLnBrk="1" hangingPunct="1">
              <a:buClr>
                <a:srgbClr val="01406A"/>
              </a:buClr>
              <a:buNone/>
              <a:defRPr/>
            </a:pPr>
            <a:r>
              <a:rPr lang="en-US" sz="2800" dirty="0"/>
              <a:t>Perfectly Elastic Supply: </a:t>
            </a:r>
            <a:r>
              <a:rPr lang="en-US" sz="2800" dirty="0" err="1"/>
              <a:t>ε</a:t>
            </a:r>
            <a:r>
              <a:rPr lang="en-US" sz="2800" baseline="-25000" dirty="0" err="1"/>
              <a:t>S</a:t>
            </a:r>
            <a:r>
              <a:rPr lang="en-US" sz="2800" baseline="-25000" dirty="0"/>
              <a:t> </a:t>
            </a:r>
            <a:r>
              <a:rPr lang="en-US" sz="2800" dirty="0"/>
              <a:t>=∞</a:t>
            </a:r>
          </a:p>
          <a:p>
            <a:pPr lvl="2" eaLnBrk="1" hangingPunct="1">
              <a:buClr>
                <a:srgbClr val="01406A"/>
              </a:buClr>
              <a:buFont typeface="Wingdings" panose="05000000000000000000" pitchFamily="2" charset="2"/>
              <a:buChar char="Ø"/>
              <a:defRPr/>
            </a:pPr>
            <a:r>
              <a:rPr lang="en-US" sz="2800" dirty="0"/>
              <a:t>Quantity supplied falls to 0 when there is any decrease in price</a:t>
            </a:r>
          </a:p>
          <a:p>
            <a:pPr marL="57150" indent="0" eaLnBrk="1" hangingPunct="1">
              <a:buClr>
                <a:srgbClr val="01406A"/>
              </a:buClr>
              <a:buNone/>
              <a:defRPr/>
            </a:pPr>
            <a:r>
              <a:rPr lang="en-US" sz="2800" dirty="0"/>
              <a:t>Elastic Supply: </a:t>
            </a:r>
            <a:r>
              <a:rPr lang="en-US" sz="2800" dirty="0" err="1"/>
              <a:t>ε</a:t>
            </a:r>
            <a:r>
              <a:rPr lang="en-US" sz="2800" baseline="-25000" dirty="0" err="1"/>
              <a:t>S</a:t>
            </a:r>
            <a:r>
              <a:rPr lang="en-US" sz="2800" baseline="-25000" dirty="0"/>
              <a:t> </a:t>
            </a:r>
            <a:r>
              <a:rPr lang="en-US" sz="2800" dirty="0"/>
              <a:t>&gt; 1</a:t>
            </a:r>
          </a:p>
          <a:p>
            <a:pPr lvl="2" eaLnBrk="1" hangingPunct="1">
              <a:buClr>
                <a:srgbClr val="01406A"/>
              </a:buClr>
              <a:buFont typeface="Wingdings" panose="05000000000000000000" pitchFamily="2" charset="2"/>
              <a:buChar char="Ø"/>
              <a:defRPr/>
            </a:pPr>
            <a:r>
              <a:rPr lang="en-US" sz="2800" dirty="0"/>
              <a:t>Percent change in quantity supplied is greater than percent change in price</a:t>
            </a:r>
          </a:p>
          <a:p>
            <a:pPr marL="57150" indent="0" eaLnBrk="1" hangingPunct="1">
              <a:buClr>
                <a:srgbClr val="01406A"/>
              </a:buClr>
              <a:buNone/>
              <a:defRPr/>
            </a:pPr>
            <a:r>
              <a:rPr lang="en-US" sz="2800" dirty="0"/>
              <a:t>Inelastic Supply: </a:t>
            </a:r>
            <a:r>
              <a:rPr lang="en-US" sz="2800" dirty="0" err="1"/>
              <a:t>ε</a:t>
            </a:r>
            <a:r>
              <a:rPr lang="en-US" sz="2800" baseline="-25000" dirty="0" err="1"/>
              <a:t>S</a:t>
            </a:r>
            <a:r>
              <a:rPr lang="en-US" sz="2800" baseline="-25000" dirty="0"/>
              <a:t> </a:t>
            </a:r>
            <a:r>
              <a:rPr lang="en-US" sz="2800" dirty="0"/>
              <a:t>&lt; 1</a:t>
            </a:r>
          </a:p>
          <a:p>
            <a:pPr lvl="2" eaLnBrk="1" hangingPunct="1">
              <a:buClr>
                <a:srgbClr val="01406A"/>
              </a:buClr>
              <a:buFont typeface="Wingdings" panose="05000000000000000000" pitchFamily="2" charset="2"/>
              <a:buChar char="Ø"/>
              <a:defRPr/>
            </a:pPr>
            <a:r>
              <a:rPr lang="en-US" sz="2800" dirty="0"/>
              <a:t>Percent change in quantity supplied is less than percent change in price</a:t>
            </a:r>
          </a:p>
          <a:p>
            <a:pPr marL="57150" indent="0" eaLnBrk="1" hangingPunct="1">
              <a:buClr>
                <a:srgbClr val="01406A"/>
              </a:buClr>
              <a:buNone/>
              <a:defRPr/>
            </a:pPr>
            <a:r>
              <a:rPr lang="en-US" sz="2800" dirty="0"/>
              <a:t>Perfectly Inelastic Supply: </a:t>
            </a:r>
            <a:r>
              <a:rPr lang="en-US" sz="2800" dirty="0" err="1"/>
              <a:t>ε</a:t>
            </a:r>
            <a:r>
              <a:rPr lang="en-US" sz="2800" baseline="-25000" dirty="0" err="1"/>
              <a:t>S</a:t>
            </a:r>
            <a:r>
              <a:rPr lang="en-US" sz="2800" baseline="-25000" dirty="0"/>
              <a:t> </a:t>
            </a:r>
            <a:r>
              <a:rPr lang="en-US" sz="2800" dirty="0"/>
              <a:t>= 0</a:t>
            </a:r>
          </a:p>
          <a:p>
            <a:pPr lvl="2" eaLnBrk="1" hangingPunct="1">
              <a:buClr>
                <a:srgbClr val="01406A"/>
              </a:buClr>
              <a:buFont typeface="Wingdings" panose="05000000000000000000" pitchFamily="2" charset="2"/>
              <a:buChar char="Ø"/>
              <a:defRPr/>
            </a:pPr>
            <a:r>
              <a:rPr lang="en-US" sz="2800" dirty="0"/>
              <a:t>Quantity supplied is constant no matter what happens to price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2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72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2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72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2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720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72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720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68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xmlns="" id="{C0DC7251-46EF-3434-0301-FFD48AC35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94AA1FC-D9F9-4DEC-82F4-AB6ABEF8820E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72</a:t>
            </a:fld>
            <a:endParaRPr lang="en-US" altLang="en-US" sz="1000"/>
          </a:p>
        </p:txBody>
      </p:sp>
      <p:sp>
        <p:nvSpPr>
          <p:cNvPr id="474114" name="Rectangle 2">
            <a:extLst>
              <a:ext uri="{FF2B5EF4-FFF2-40B4-BE49-F238E27FC236}">
                <a16:creationId xmlns:a16="http://schemas.microsoft.com/office/drawing/2014/main" xmlns="" id="{1766D569-9779-5A2B-5041-A4F3A9194F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27188" y="317500"/>
            <a:ext cx="6411912" cy="12747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Supply Elasticity Ranges  </a:t>
            </a:r>
          </a:p>
        </p:txBody>
      </p:sp>
      <p:sp>
        <p:nvSpPr>
          <p:cNvPr id="102404" name="Line 3">
            <a:extLst>
              <a:ext uri="{FF2B5EF4-FFF2-40B4-BE49-F238E27FC236}">
                <a16:creationId xmlns:a16="http://schemas.microsoft.com/office/drawing/2014/main" xmlns="" id="{61DA447C-40DD-11BE-97FC-A4DDF8F0F20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163" y="1814513"/>
            <a:ext cx="1587" cy="38242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405" name="Line 4">
            <a:extLst>
              <a:ext uri="{FF2B5EF4-FFF2-40B4-BE49-F238E27FC236}">
                <a16:creationId xmlns:a16="http://schemas.microsoft.com/office/drawing/2014/main" xmlns="" id="{EB57AEA1-153F-355F-174D-5D44CEC329A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56388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406" name="Rectangle 5">
            <a:extLst>
              <a:ext uri="{FF2B5EF4-FFF2-40B4-BE49-F238E27FC236}">
                <a16:creationId xmlns:a16="http://schemas.microsoft.com/office/drawing/2014/main" xmlns="" id="{441158F9-8A80-D9DB-E308-8A2670FDF60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65087" y="1514475"/>
            <a:ext cx="8763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Price</a:t>
            </a:r>
          </a:p>
        </p:txBody>
      </p:sp>
      <p:sp>
        <p:nvSpPr>
          <p:cNvPr id="102407" name="Rectangle 6">
            <a:extLst>
              <a:ext uri="{FF2B5EF4-FFF2-40B4-BE49-F238E27FC236}">
                <a16:creationId xmlns:a16="http://schemas.microsoft.com/office/drawing/2014/main" xmlns="" id="{AFF819ED-F0AC-160B-5F32-33DF0BCDD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715000"/>
            <a:ext cx="13160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Quantity</a:t>
            </a:r>
          </a:p>
        </p:txBody>
      </p:sp>
      <p:sp>
        <p:nvSpPr>
          <p:cNvPr id="102408" name="Rectangle 7">
            <a:extLst>
              <a:ext uri="{FF2B5EF4-FFF2-40B4-BE49-F238E27FC236}">
                <a16:creationId xmlns:a16="http://schemas.microsoft.com/office/drawing/2014/main" xmlns="" id="{A6F2CC3F-0038-E073-1ACA-4729A311F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650" y="1179513"/>
            <a:ext cx="384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latin typeface="Arial" panose="020B0604020202020204" pitchFamily="34" charset="0"/>
              </a:rPr>
              <a:t>S</a:t>
            </a:r>
            <a:endParaRPr lang="en-US" altLang="en-US" sz="2400" baseline="-25000">
              <a:latin typeface="Arial" panose="020B0604020202020204" pitchFamily="34" charset="0"/>
            </a:endParaRPr>
          </a:p>
        </p:txBody>
      </p:sp>
      <p:grpSp>
        <p:nvGrpSpPr>
          <p:cNvPr id="102409" name="Group 8">
            <a:extLst>
              <a:ext uri="{FF2B5EF4-FFF2-40B4-BE49-F238E27FC236}">
                <a16:creationId xmlns:a16="http://schemas.microsoft.com/office/drawing/2014/main" xmlns="" id="{CB28BF7C-4967-64C8-45FD-FAD8E37A7D6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1447800"/>
            <a:ext cx="2971800" cy="857250"/>
            <a:chOff x="1805" y="1361"/>
            <a:chExt cx="1790" cy="582"/>
          </a:xfrm>
        </p:grpSpPr>
        <p:sp>
          <p:nvSpPr>
            <p:cNvPr id="102425" name="Line 9">
              <a:extLst>
                <a:ext uri="{FF2B5EF4-FFF2-40B4-BE49-F238E27FC236}">
                  <a16:creationId xmlns:a16="http://schemas.microsoft.com/office/drawing/2014/main" xmlns="" id="{74B74291-6F4A-CB59-8189-FE6698F88C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05" y="1631"/>
              <a:ext cx="710" cy="1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2426" name="Rectangle 10">
              <a:extLst>
                <a:ext uri="{FF2B5EF4-FFF2-40B4-BE49-F238E27FC236}">
                  <a16:creationId xmlns:a16="http://schemas.microsoft.com/office/drawing/2014/main" xmlns="" id="{65EC19F0-8E68-7ADC-23B5-40E47E03A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361"/>
              <a:ext cx="1195" cy="582"/>
            </a:xfrm>
            <a:prstGeom prst="rect">
              <a:avLst/>
            </a:prstGeom>
            <a:solidFill>
              <a:schemeClr val="tx2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4C00"/>
                  </a:solidFill>
                  <a:latin typeface="Arial" panose="020B0604020202020204" pitchFamily="34" charset="0"/>
                </a:rPr>
                <a:t>Elasticity of supply = 0 </a:t>
              </a:r>
            </a:p>
          </p:txBody>
        </p:sp>
      </p:grpSp>
      <p:sp>
        <p:nvSpPr>
          <p:cNvPr id="102410" name="Line 11">
            <a:extLst>
              <a:ext uri="{FF2B5EF4-FFF2-40B4-BE49-F238E27FC236}">
                <a16:creationId xmlns:a16="http://schemas.microsoft.com/office/drawing/2014/main" xmlns="" id="{344382EB-5885-EEC3-C452-A4C25F68EC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1676400"/>
            <a:ext cx="0" cy="3960813"/>
          </a:xfrm>
          <a:prstGeom prst="line">
            <a:avLst/>
          </a:prstGeom>
          <a:noFill/>
          <a:ln w="508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411" name="Rectangle 12">
            <a:extLst>
              <a:ext uri="{FF2B5EF4-FFF2-40B4-BE49-F238E27FC236}">
                <a16:creationId xmlns:a16="http://schemas.microsoft.com/office/drawing/2014/main" xmlns="" id="{8D7F946C-14E9-D97D-BC86-A33DAAB5E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5565775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4125" name="Oval 13">
            <a:extLst>
              <a:ext uri="{FF2B5EF4-FFF2-40B4-BE49-F238E27FC236}">
                <a16:creationId xmlns:a16="http://schemas.microsoft.com/office/drawing/2014/main" xmlns="" id="{BD54FDDA-ED10-0AFD-02D8-68BBA4A85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3465513"/>
            <a:ext cx="4065587" cy="16383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Arial" panose="020B0604020202020204" pitchFamily="34" charset="0"/>
              </a:rPr>
              <a:t>Quantity supplied is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Arial" panose="020B0604020202020204" pitchFamily="34" charset="0"/>
              </a:rPr>
              <a:t>the same for any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Arial" panose="020B0604020202020204" pitchFamily="34" charset="0"/>
              </a:rPr>
              <a:t>price!</a:t>
            </a:r>
          </a:p>
        </p:txBody>
      </p:sp>
      <p:sp>
        <p:nvSpPr>
          <p:cNvPr id="474126" name="Rectangle 14">
            <a:extLst>
              <a:ext uri="{FF2B5EF4-FFF2-40B4-BE49-F238E27FC236}">
                <a16:creationId xmlns:a16="http://schemas.microsoft.com/office/drawing/2014/main" xmlns="" id="{1B0ACBE3-25F1-7EAE-57A6-09812AC3C30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65663" y="1820862"/>
            <a:ext cx="8763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Price</a:t>
            </a:r>
          </a:p>
        </p:txBody>
      </p:sp>
      <p:sp>
        <p:nvSpPr>
          <p:cNvPr id="474127" name="Rectangle 15">
            <a:extLst>
              <a:ext uri="{FF2B5EF4-FFF2-40B4-BE49-F238E27FC236}">
                <a16:creationId xmlns:a16="http://schemas.microsoft.com/office/drawing/2014/main" xmlns="" id="{91FDEA08-7C2A-0E18-6610-21EFB1799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4050" y="5827713"/>
            <a:ext cx="13160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Quantity</a:t>
            </a:r>
          </a:p>
        </p:txBody>
      </p:sp>
      <p:sp>
        <p:nvSpPr>
          <p:cNvPr id="474128" name="Rectangle 16">
            <a:extLst>
              <a:ext uri="{FF2B5EF4-FFF2-40B4-BE49-F238E27FC236}">
                <a16:creationId xmlns:a16="http://schemas.microsoft.com/office/drawing/2014/main" xmlns="" id="{B7D697EC-A0F3-07B5-511B-C16EEA4F5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2313" y="3362325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S</a:t>
            </a:r>
            <a:endParaRPr lang="en-US" sz="2400" baseline="-2500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grpSp>
        <p:nvGrpSpPr>
          <p:cNvPr id="102416" name="Group 17">
            <a:extLst>
              <a:ext uri="{FF2B5EF4-FFF2-40B4-BE49-F238E27FC236}">
                <a16:creationId xmlns:a16="http://schemas.microsoft.com/office/drawing/2014/main" xmlns="" id="{6FBCB04F-3A41-59A5-5D36-B247D8AFAE2B}"/>
              </a:ext>
            </a:extLst>
          </p:cNvPr>
          <p:cNvGrpSpPr>
            <a:grpSpLocks/>
          </p:cNvGrpSpPr>
          <p:nvPr/>
        </p:nvGrpSpPr>
        <p:grpSpPr bwMode="auto">
          <a:xfrm>
            <a:off x="5586413" y="2095500"/>
            <a:ext cx="1971675" cy="1550988"/>
            <a:chOff x="2256" y="1584"/>
            <a:chExt cx="1195" cy="912"/>
          </a:xfrm>
        </p:grpSpPr>
        <p:sp>
          <p:nvSpPr>
            <p:cNvPr id="102423" name="Line 18">
              <a:extLst>
                <a:ext uri="{FF2B5EF4-FFF2-40B4-BE49-F238E27FC236}">
                  <a16:creationId xmlns:a16="http://schemas.microsoft.com/office/drawing/2014/main" xmlns="" id="{6864A8D4-FDD1-4AD9-E050-20BAF0EC48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28" y="2064"/>
              <a:ext cx="274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74131" name="Rectangle 19">
              <a:extLst>
                <a:ext uri="{FF2B5EF4-FFF2-40B4-BE49-F238E27FC236}">
                  <a16:creationId xmlns:a16="http://schemas.microsoft.com/office/drawing/2014/main" xmlns="" id="{9C55E8F4-4380-41AE-AE50-F30E8832C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584"/>
              <a:ext cx="1195" cy="504"/>
            </a:xfrm>
            <a:prstGeom prst="rect">
              <a:avLst/>
            </a:prstGeom>
            <a:solidFill>
              <a:schemeClr val="tx2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>
                <a:defRPr/>
              </a:pPr>
              <a:r>
                <a:rPr lang="en-US" sz="2400">
                  <a:solidFill>
                    <a:srgbClr val="004C00"/>
                  </a:solidFill>
                  <a:latin typeface="Arial" pitchFamily="34" charset="0"/>
                </a:rPr>
                <a:t>Elasticity of</a:t>
              </a:r>
              <a:r>
                <a:rPr lang="en-US" sz="2400">
                  <a:solidFill>
                    <a:srgbClr val="004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 </a:t>
              </a:r>
              <a:r>
                <a:rPr lang="en-US" sz="2400">
                  <a:solidFill>
                    <a:srgbClr val="004C00"/>
                  </a:solidFill>
                  <a:latin typeface="Arial" pitchFamily="34" charset="0"/>
                </a:rPr>
                <a:t>supply</a:t>
              </a:r>
              <a:r>
                <a:rPr lang="en-US" sz="2400">
                  <a:solidFill>
                    <a:srgbClr val="004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 </a:t>
              </a:r>
              <a:r>
                <a:rPr lang="en-US" sz="2400">
                  <a:solidFill>
                    <a:srgbClr val="004C00"/>
                  </a:solidFill>
                  <a:latin typeface="Arial" pitchFamily="34" charset="0"/>
                </a:rPr>
                <a:t>= </a:t>
              </a:r>
            </a:p>
          </p:txBody>
        </p:sp>
      </p:grpSp>
      <p:graphicFrame>
        <p:nvGraphicFramePr>
          <p:cNvPr id="102417" name="Object 20">
            <a:hlinkClick r:id="" action="ppaction://ole?verb=0"/>
            <a:extLst>
              <a:ext uri="{FF2B5EF4-FFF2-40B4-BE49-F238E27FC236}">
                <a16:creationId xmlns:a16="http://schemas.microsoft.com/office/drawing/2014/main" xmlns="" id="{E46F1C5A-1F01-AFE6-0F7C-BD6E659C69F9}"/>
              </a:ext>
            </a:extLst>
          </p:cNvPr>
          <p:cNvGraphicFramePr>
            <a:graphicFrameLocks/>
          </p:cNvGraphicFramePr>
          <p:nvPr/>
        </p:nvGraphicFramePr>
        <p:xfrm>
          <a:off x="7010400" y="2514600"/>
          <a:ext cx="4651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4" imgW="228775" imgH="161869" progId="Equation.3">
                  <p:embed/>
                </p:oleObj>
              </mc:Choice>
              <mc:Fallback>
                <p:oleObj name="Equation" r:id="rId4" imgW="228775" imgH="161869" progId="Equation.3">
                  <p:embed/>
                  <p:pic>
                    <p:nvPicPr>
                      <p:cNvPr id="0" name="Object 2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514600"/>
                        <a:ext cx="465138" cy="404813"/>
                      </a:xfrm>
                      <a:prstGeom prst="rect">
                        <a:avLst/>
                      </a:prstGeom>
                      <a:solidFill>
                        <a:srgbClr val="004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381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18" name="Line 21">
            <a:extLst>
              <a:ext uri="{FF2B5EF4-FFF2-40B4-BE49-F238E27FC236}">
                <a16:creationId xmlns:a16="http://schemas.microsoft.com/office/drawing/2014/main" xmlns="" id="{4EB3AB9B-5074-75E7-54B4-622A804B6F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5791200"/>
            <a:ext cx="312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74134" name="Rectangle 22">
            <a:extLst>
              <a:ext uri="{FF2B5EF4-FFF2-40B4-BE49-F238E27FC236}">
                <a16:creationId xmlns:a16="http://schemas.microsoft.com/office/drawing/2014/main" xmlns="" id="{1CE5C720-2C73-4851-68FD-908895152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5715000"/>
            <a:ext cx="352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0</a:t>
            </a:r>
          </a:p>
        </p:txBody>
      </p:sp>
      <p:sp>
        <p:nvSpPr>
          <p:cNvPr id="102420" name="Line 23">
            <a:extLst>
              <a:ext uri="{FF2B5EF4-FFF2-40B4-BE49-F238E27FC236}">
                <a16:creationId xmlns:a16="http://schemas.microsoft.com/office/drawing/2014/main" xmlns="" id="{102D7650-6A05-3A47-EAD9-7FBAA7AA78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27650" y="3617913"/>
            <a:ext cx="2957513" cy="11112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421" name="Line 24">
            <a:extLst>
              <a:ext uri="{FF2B5EF4-FFF2-40B4-BE49-F238E27FC236}">
                <a16:creationId xmlns:a16="http://schemas.microsoft.com/office/drawing/2014/main" xmlns="" id="{733EFA08-CC52-8814-2AEA-7A884DB9E2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7650" y="1712913"/>
            <a:ext cx="0" cy="4081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74137" name="Oval 25">
            <a:extLst>
              <a:ext uri="{FF2B5EF4-FFF2-40B4-BE49-F238E27FC236}">
                <a16:creationId xmlns:a16="http://schemas.microsoft.com/office/drawing/2014/main" xmlns="" id="{93C28760-DA47-57E1-D574-31BDBC875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0" y="3810000"/>
            <a:ext cx="3965575" cy="16383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Arial" panose="020B0604020202020204" pitchFamily="34" charset="0"/>
              </a:rPr>
              <a:t>Suppliers will offer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Arial" panose="020B0604020202020204" pitchFamily="34" charset="0"/>
              </a:rPr>
              <a:t>ANY quantity at this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Arial" panose="020B0604020202020204" pitchFamily="34" charset="0"/>
              </a:rPr>
              <a:t>price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4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4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25" grpId="0"/>
      <p:bldP spid="474137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D3A6E24C-BDA4-BFBC-57AD-01BB37540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C0BD6E9-1CAA-4FA7-93F2-0CB05D2E8DD1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73</a:t>
            </a:fld>
            <a:endParaRPr lang="en-US" altLang="en-US" sz="1000"/>
          </a:p>
        </p:txBody>
      </p:sp>
      <p:sp>
        <p:nvSpPr>
          <p:cNvPr id="475138" name="Rectangle 2">
            <a:extLst>
              <a:ext uri="{FF2B5EF4-FFF2-40B4-BE49-F238E27FC236}">
                <a16:creationId xmlns:a16="http://schemas.microsoft.com/office/drawing/2014/main" xmlns="" id="{B55A303E-E4DA-5B29-816D-05FB8A2D4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3600"/>
              <a:t>Elasticity of Supply: </a:t>
            </a:r>
            <a:r>
              <a:rPr lang="en-US" sz="3600">
                <a:solidFill>
                  <a:srgbClr val="E9E9FF"/>
                </a:solidFill>
              </a:rPr>
              <a:t>Depends On:</a:t>
            </a:r>
          </a:p>
        </p:txBody>
      </p:sp>
      <p:sp>
        <p:nvSpPr>
          <p:cNvPr id="475139" name="Rectangle 3">
            <a:extLst>
              <a:ext uri="{FF2B5EF4-FFF2-40B4-BE49-F238E27FC236}">
                <a16:creationId xmlns:a16="http://schemas.microsoft.com/office/drawing/2014/main" xmlns="" id="{3E229651-FE0E-76FC-11A1-2D24789C3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28750"/>
            <a:ext cx="88392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70000"/>
              </a:spcBef>
              <a:buClrTx/>
              <a:buSzTx/>
              <a:buFontTx/>
              <a:buAutoNum type="arabicPeriod"/>
            </a:pPr>
            <a:r>
              <a:rPr lang="en-US" altLang="en-US" sz="3200">
                <a:latin typeface="Arial" panose="020B0604020202020204" pitchFamily="34" charset="0"/>
              </a:rPr>
              <a:t>Resource substitution possibilities,              	-</a:t>
            </a:r>
            <a:r>
              <a:rPr lang="en-US" altLang="en-US" sz="2800">
                <a:solidFill>
                  <a:srgbClr val="E9E9FF"/>
                </a:solidFill>
                <a:latin typeface="Arial" panose="020B0604020202020204" pitchFamily="34" charset="0"/>
              </a:rPr>
              <a:t>The more unique the resource, the more</a:t>
            </a:r>
            <a:r>
              <a:rPr lang="en-US" altLang="en-US" sz="3200">
                <a:solidFill>
                  <a:srgbClr val="E9E9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>
                <a:solidFill>
                  <a:srgbClr val="E9E9FF"/>
                </a:solidFill>
                <a:latin typeface="Arial" panose="020B0604020202020204" pitchFamily="34" charset="0"/>
              </a:rPr>
              <a:t>inelastic the supply</a:t>
            </a:r>
            <a:r>
              <a:rPr lang="en-US" altLang="en-US" sz="3200">
                <a:solidFill>
                  <a:srgbClr val="E9E9FF"/>
                </a:solidFill>
                <a:latin typeface="Arial" panose="020B0604020202020204" pitchFamily="34" charset="0"/>
              </a:rPr>
              <a:t>.</a:t>
            </a:r>
            <a:endParaRPr lang="en-US" altLang="en-US">
              <a:solidFill>
                <a:srgbClr val="E9E9FF"/>
              </a:solidFill>
              <a:latin typeface="Arial" panose="020B0604020202020204" pitchFamily="34" charset="0"/>
            </a:endParaRPr>
          </a:p>
          <a:p>
            <a:pPr>
              <a:spcBef>
                <a:spcPct val="70000"/>
              </a:spcBef>
              <a:buClrTx/>
              <a:buSzTx/>
              <a:buFontTx/>
              <a:buAutoNum type="arabicPeriod"/>
            </a:pPr>
            <a:r>
              <a:rPr lang="en-US" altLang="en-US" sz="3200">
                <a:latin typeface="Arial" panose="020B0604020202020204" pitchFamily="34" charset="0"/>
              </a:rPr>
              <a:t>Time frame for the supply decision</a:t>
            </a:r>
            <a:r>
              <a:rPr lang="en-US" altLang="en-US">
                <a:latin typeface="Arial" panose="020B0604020202020204" pitchFamily="34" charset="0"/>
              </a:rPr>
              <a:t>,  </a:t>
            </a:r>
            <a:r>
              <a:rPr lang="en-US" altLang="en-US" sz="2800">
                <a:solidFill>
                  <a:srgbClr val="E9E9FF"/>
                </a:solidFill>
                <a:latin typeface="Arial" panose="020B0604020202020204" pitchFamily="34" charset="0"/>
              </a:rPr>
              <a:t>Momentary supply                                                Long-run supply                                                    Short-run supply</a:t>
            </a:r>
          </a:p>
          <a:p>
            <a:pPr lvl="1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    - Typically, the longer producers have to adjust to a price change, the more elastic is supply.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5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5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39" grpId="0" build="p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11267C3-2E85-B651-9F49-23981EF79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64DF0CD3-7F34-444F-9B54-D988D4099E7A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74</a:t>
            </a:fld>
            <a:endParaRPr lang="en-US" altLang="en-US" sz="1000"/>
          </a:p>
        </p:txBody>
      </p:sp>
      <p:sp>
        <p:nvSpPr>
          <p:cNvPr id="565250" name="Rectangle 2">
            <a:extLst>
              <a:ext uri="{FF2B5EF4-FFF2-40B4-BE49-F238E27FC236}">
                <a16:creationId xmlns:a16="http://schemas.microsoft.com/office/drawing/2014/main" xmlns="" id="{95DA6696-6474-73A9-A094-D0FA218AFB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3312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/>
              <a:t>Long-Run Elasticity </a:t>
            </a:r>
            <a:r>
              <a:rPr lang="en-US" sz="4000" u="sng" dirty="0" smtClean="0"/>
              <a:t>(Usually)</a:t>
            </a:r>
            <a:endParaRPr lang="en-US" sz="4000" u="sng" dirty="0"/>
          </a:p>
        </p:txBody>
      </p:sp>
      <p:sp>
        <p:nvSpPr>
          <p:cNvPr id="565251" name="Rectangle 3">
            <a:extLst>
              <a:ext uri="{FF2B5EF4-FFF2-40B4-BE49-F238E27FC236}">
                <a16:creationId xmlns:a16="http://schemas.microsoft.com/office/drawing/2014/main" xmlns="" id="{A2EC5CB8-4B39-E664-0E5C-E49479BBE9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60438"/>
            <a:ext cx="8975725" cy="57451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>
                <a:latin typeface="Arial Narrow" pitchFamily="34" charset="0"/>
              </a:rPr>
              <a:t>-For </a:t>
            </a:r>
            <a:r>
              <a:rPr lang="en-US" b="1" u="sng" dirty="0">
                <a:latin typeface="Arial Narrow" pitchFamily="34" charset="0"/>
              </a:rPr>
              <a:t>most goods</a:t>
            </a:r>
            <a:r>
              <a:rPr lang="en-US" dirty="0">
                <a:latin typeface="Arial Narrow" pitchFamily="34" charset="0"/>
              </a:rPr>
              <a:t>, elasticity of demand is </a:t>
            </a:r>
            <a:r>
              <a:rPr lang="en-US" b="1" u="sng" dirty="0">
                <a:latin typeface="Arial Narrow" pitchFamily="34" charset="0"/>
              </a:rPr>
              <a:t>greater</a:t>
            </a:r>
            <a:r>
              <a:rPr lang="en-US" dirty="0">
                <a:latin typeface="Arial Narrow" pitchFamily="34" charset="0"/>
              </a:rPr>
              <a:t> in the long run (curves are “flatter”)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Arial Narrow" pitchFamily="34" charset="0"/>
              </a:rPr>
              <a:t>People are more able to adjust to changes over time (slowly switch consumption</a:t>
            </a:r>
            <a:r>
              <a:rPr lang="en-US" dirty="0" smtClean="0">
                <a:latin typeface="Arial Narrow" pitchFamily="34" charset="0"/>
              </a:rPr>
              <a:t>)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US" dirty="0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>
                <a:latin typeface="Arial Narrow" pitchFamily="34" charset="0"/>
              </a:rPr>
              <a:t>-For </a:t>
            </a:r>
            <a:r>
              <a:rPr lang="en-US" b="1" u="sng" dirty="0">
                <a:latin typeface="Arial Narrow" pitchFamily="34" charset="0"/>
              </a:rPr>
              <a:t>most goods</a:t>
            </a:r>
            <a:r>
              <a:rPr lang="en-US" dirty="0">
                <a:latin typeface="Arial Narrow" pitchFamily="34" charset="0"/>
              </a:rPr>
              <a:t>, elasticity of supply is </a:t>
            </a:r>
            <a:r>
              <a:rPr lang="en-US" b="1" u="sng" dirty="0">
                <a:latin typeface="Arial Narrow" pitchFamily="34" charset="0"/>
              </a:rPr>
              <a:t>greater</a:t>
            </a:r>
            <a:r>
              <a:rPr lang="en-US" dirty="0">
                <a:latin typeface="Arial Narrow" pitchFamily="34" charset="0"/>
              </a:rPr>
              <a:t> in the long run (curves are “flatter”)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Arial Narrow" pitchFamily="34" charset="0"/>
              </a:rPr>
              <a:t>Firms are more able to adjust to changes over time (slowly switch production)</a:t>
            </a:r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96262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11267C3-2E85-B651-9F49-23981EF79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64DF0CD3-7F34-444F-9B54-D988D4099E7A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75</a:t>
            </a:fld>
            <a:endParaRPr lang="en-US" altLang="en-US" sz="1000"/>
          </a:p>
        </p:txBody>
      </p:sp>
      <p:sp>
        <p:nvSpPr>
          <p:cNvPr id="565250" name="Rectangle 2">
            <a:extLst>
              <a:ext uri="{FF2B5EF4-FFF2-40B4-BE49-F238E27FC236}">
                <a16:creationId xmlns:a16="http://schemas.microsoft.com/office/drawing/2014/main" xmlns="" id="{95DA6696-6474-73A9-A094-D0FA218AFB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/>
              <a:t>Long-Run </a:t>
            </a:r>
            <a:r>
              <a:rPr lang="en-US" sz="4000" u="sng" dirty="0" smtClean="0"/>
              <a:t>Elasticity (Exceptions)</a:t>
            </a:r>
            <a:endParaRPr lang="en-US" sz="4000" u="sng" dirty="0"/>
          </a:p>
        </p:txBody>
      </p:sp>
      <p:sp>
        <p:nvSpPr>
          <p:cNvPr id="565251" name="Rectangle 3">
            <a:extLst>
              <a:ext uri="{FF2B5EF4-FFF2-40B4-BE49-F238E27FC236}">
                <a16:creationId xmlns:a16="http://schemas.microsoft.com/office/drawing/2014/main" xmlns="" id="{A2EC5CB8-4B39-E664-0E5C-E49479BBE9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60438"/>
            <a:ext cx="8975725" cy="57451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 smtClean="0">
                <a:latin typeface="Arial Narrow" pitchFamily="34" charset="0"/>
              </a:rPr>
              <a:t>-</a:t>
            </a:r>
            <a:r>
              <a:rPr lang="en-US" dirty="0">
                <a:latin typeface="Arial Narrow" pitchFamily="34" charset="0"/>
              </a:rPr>
              <a:t>For </a:t>
            </a:r>
            <a:r>
              <a:rPr lang="en-US" b="1" u="sng" dirty="0">
                <a:latin typeface="Arial Narrow" pitchFamily="34" charset="0"/>
              </a:rPr>
              <a:t>essential durable goods </a:t>
            </a:r>
            <a:r>
              <a:rPr lang="en-US" dirty="0">
                <a:latin typeface="Arial Narrow" pitchFamily="34" charset="0"/>
              </a:rPr>
              <a:t>(</a:t>
            </a:r>
            <a:r>
              <a:rPr lang="en-US" dirty="0" err="1">
                <a:latin typeface="Arial Narrow" pitchFamily="34" charset="0"/>
              </a:rPr>
              <a:t>ie</a:t>
            </a:r>
            <a:r>
              <a:rPr lang="en-US" dirty="0">
                <a:latin typeface="Arial Narrow" pitchFamily="34" charset="0"/>
              </a:rPr>
              <a:t>: Cars), long-run demand elasticity is </a:t>
            </a:r>
            <a:r>
              <a:rPr lang="en-US" b="1" u="sng" dirty="0">
                <a:latin typeface="Arial Narrow" pitchFamily="34" charset="0"/>
              </a:rPr>
              <a:t>less</a:t>
            </a:r>
            <a:r>
              <a:rPr lang="en-US" dirty="0">
                <a:latin typeface="Arial Narrow" pitchFamily="34" charset="0"/>
              </a:rPr>
              <a:t> (curves are “steeper”)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Arial Narrow" pitchFamily="34" charset="0"/>
              </a:rPr>
              <a:t>People can </a:t>
            </a:r>
            <a:r>
              <a:rPr lang="en-US" dirty="0" smtClean="0">
                <a:latin typeface="Arial Narrow" pitchFamily="34" charset="0"/>
              </a:rPr>
              <a:t>use their goods longer now</a:t>
            </a:r>
            <a:r>
              <a:rPr lang="en-US" dirty="0">
                <a:latin typeface="Arial Narrow" pitchFamily="34" charset="0"/>
              </a:rPr>
              <a:t>, but eventually they have to buy new goods as old ones </a:t>
            </a:r>
            <a:r>
              <a:rPr lang="en-US" dirty="0" smtClean="0">
                <a:latin typeface="Arial Narrow" pitchFamily="34" charset="0"/>
              </a:rPr>
              <a:t>break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US" dirty="0" smtClean="0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>
                <a:latin typeface="Arial Narrow" pitchFamily="34" charset="0"/>
              </a:rPr>
              <a:t>-For </a:t>
            </a:r>
            <a:r>
              <a:rPr lang="en-US" b="1" u="sng" dirty="0">
                <a:latin typeface="Arial Narrow" pitchFamily="34" charset="0"/>
              </a:rPr>
              <a:t>reusable goods </a:t>
            </a:r>
            <a:r>
              <a:rPr lang="en-US" dirty="0">
                <a:latin typeface="Arial Narrow" pitchFamily="34" charset="0"/>
              </a:rPr>
              <a:t>(</a:t>
            </a:r>
            <a:r>
              <a:rPr lang="en-US" dirty="0" err="1">
                <a:latin typeface="Arial Narrow" pitchFamily="34" charset="0"/>
              </a:rPr>
              <a:t>ie</a:t>
            </a:r>
            <a:r>
              <a:rPr lang="en-US" dirty="0">
                <a:latin typeface="Arial Narrow" pitchFamily="34" charset="0"/>
              </a:rPr>
              <a:t>: Aluminum), long-run supply elasticity is </a:t>
            </a:r>
            <a:r>
              <a:rPr lang="en-US" b="1" u="sng" dirty="0">
                <a:latin typeface="Arial Narrow" pitchFamily="34" charset="0"/>
              </a:rPr>
              <a:t>less</a:t>
            </a:r>
            <a:r>
              <a:rPr lang="en-US" dirty="0">
                <a:latin typeface="Arial Narrow" pitchFamily="34" charset="0"/>
              </a:rPr>
              <a:t> (curves are “steeper”)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Arial Narrow" pitchFamily="34" charset="0"/>
              </a:rPr>
              <a:t>People resell their supplies when prices go up, but eventually their supplies run out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">
            <a:extLst>
              <a:ext uri="{FF2B5EF4-FFF2-40B4-BE49-F238E27FC236}">
                <a16:creationId xmlns:a16="http://schemas.microsoft.com/office/drawing/2014/main" xmlns="" id="{8A5D9ECF-AC7C-F3C8-0AB3-2C87996B9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658F2B65-C232-4A84-995B-018FB20DA5BD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76</a:t>
            </a:fld>
            <a:endParaRPr lang="en-US" altLang="en-US" sz="1000" dirty="0"/>
          </a:p>
        </p:txBody>
      </p:sp>
      <p:sp>
        <p:nvSpPr>
          <p:cNvPr id="108547" name="Rectangle 2">
            <a:extLst>
              <a:ext uri="{FF2B5EF4-FFF2-40B4-BE49-F238E27FC236}">
                <a16:creationId xmlns:a16="http://schemas.microsoft.com/office/drawing/2014/main" xmlns="" id="{5CFF7D09-3F73-FBDB-E869-A49AA0FAB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9475" y="5680075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08548" name="Line 3">
            <a:extLst>
              <a:ext uri="{FF2B5EF4-FFF2-40B4-BE49-F238E27FC236}">
                <a16:creationId xmlns:a16="http://schemas.microsoft.com/office/drawing/2014/main" xmlns="" id="{590F60CD-8E5F-DF75-0B3E-A44B135A97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16150" y="3241675"/>
            <a:ext cx="266065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108549" name="Group 4">
            <a:extLst>
              <a:ext uri="{FF2B5EF4-FFF2-40B4-BE49-F238E27FC236}">
                <a16:creationId xmlns:a16="http://schemas.microsoft.com/office/drawing/2014/main" xmlns="" id="{FB16ABB9-27E5-A658-FCC4-41B052DF22C3}"/>
              </a:ext>
            </a:extLst>
          </p:cNvPr>
          <p:cNvGrpSpPr>
            <a:grpSpLocks/>
          </p:cNvGrpSpPr>
          <p:nvPr/>
        </p:nvGrpSpPr>
        <p:grpSpPr bwMode="auto">
          <a:xfrm>
            <a:off x="2935288" y="1901825"/>
            <a:ext cx="3443287" cy="3089275"/>
            <a:chOff x="1826" y="1084"/>
            <a:chExt cx="2169" cy="1946"/>
          </a:xfrm>
        </p:grpSpPr>
        <p:grpSp>
          <p:nvGrpSpPr>
            <p:cNvPr id="108581" name="Group 5">
              <a:extLst>
                <a:ext uri="{FF2B5EF4-FFF2-40B4-BE49-F238E27FC236}">
                  <a16:creationId xmlns:a16="http://schemas.microsoft.com/office/drawing/2014/main" xmlns="" id="{C4912E2C-8C63-1373-6D56-9E20710E0D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6" y="1084"/>
              <a:ext cx="2169" cy="1946"/>
              <a:chOff x="1826" y="1084"/>
              <a:chExt cx="2169" cy="1946"/>
            </a:xfrm>
          </p:grpSpPr>
          <p:sp>
            <p:nvSpPr>
              <p:cNvPr id="108583" name="Line 6">
                <a:extLst>
                  <a:ext uri="{FF2B5EF4-FFF2-40B4-BE49-F238E27FC236}">
                    <a16:creationId xmlns:a16="http://schemas.microsoft.com/office/drawing/2014/main" xmlns="" id="{628B8290-F349-9810-C9B2-D6918D76A6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26" y="1354"/>
                <a:ext cx="1916" cy="1628"/>
              </a:xfrm>
              <a:prstGeom prst="line">
                <a:avLst/>
              </a:prstGeom>
              <a:noFill/>
              <a:ln w="5080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8584" name="Rectangle 7">
                <a:extLst>
                  <a:ext uri="{FF2B5EF4-FFF2-40B4-BE49-F238E27FC236}">
                    <a16:creationId xmlns:a16="http://schemas.microsoft.com/office/drawing/2014/main" xmlns="" id="{64390036-91CF-46CB-05A1-E865CED7BC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5" y="1084"/>
                <a:ext cx="310" cy="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80000"/>
                  </a:spcBef>
                  <a:buClrTx/>
                  <a:buSzTx/>
                  <a:buFontTx/>
                  <a:buNone/>
                </a:pPr>
                <a:r>
                  <a:rPr lang="en-US" altLang="en-US" sz="2000" i="1">
                    <a:latin typeface="Arial" panose="020B0604020202020204" pitchFamily="34" charset="0"/>
                  </a:rPr>
                  <a:t>S2</a:t>
                </a:r>
                <a:endParaRPr lang="en-US" altLang="en-US" sz="2000" i="1" baseline="-25000">
                  <a:latin typeface="Arial" panose="020B0604020202020204" pitchFamily="34" charset="0"/>
                </a:endParaRPr>
              </a:p>
            </p:txBody>
          </p:sp>
          <p:sp>
            <p:nvSpPr>
              <p:cNvPr id="108585" name="Line 8">
                <a:extLst>
                  <a:ext uri="{FF2B5EF4-FFF2-40B4-BE49-F238E27FC236}">
                    <a16:creationId xmlns:a16="http://schemas.microsoft.com/office/drawing/2014/main" xmlns="" id="{06E1894D-841C-03E8-7A2E-22077C7049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66" y="2842"/>
                <a:ext cx="524" cy="188"/>
              </a:xfrm>
              <a:prstGeom prst="line">
                <a:avLst/>
              </a:prstGeom>
              <a:noFill/>
              <a:ln w="25400">
                <a:solidFill>
                  <a:srgbClr val="FF99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108582" name="Line 9">
              <a:extLst>
                <a:ext uri="{FF2B5EF4-FFF2-40B4-BE49-F238E27FC236}">
                  <a16:creationId xmlns:a16="http://schemas.microsoft.com/office/drawing/2014/main" xmlns="" id="{D83872B4-4C2F-8062-4B5F-04572FB95B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" y="1428"/>
              <a:ext cx="572" cy="44"/>
            </a:xfrm>
            <a:prstGeom prst="line">
              <a:avLst/>
            </a:prstGeom>
            <a:noFill/>
            <a:ln w="254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</p:grpSp>
      <p:sp>
        <p:nvSpPr>
          <p:cNvPr id="108550" name="Rectangle 10">
            <a:extLst>
              <a:ext uri="{FF2B5EF4-FFF2-40B4-BE49-F238E27FC236}">
                <a16:creationId xmlns:a16="http://schemas.microsoft.com/office/drawing/2014/main" xmlns="" id="{DE904C6B-F6D4-016D-0FCE-7A65C07BE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83325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08551" name="Line 11">
            <a:extLst>
              <a:ext uri="{FF2B5EF4-FFF2-40B4-BE49-F238E27FC236}">
                <a16:creationId xmlns:a16="http://schemas.microsoft.com/office/drawing/2014/main" xmlns="" id="{B88DC654-CB44-B7C1-41FC-2D8DC47FCD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1781175"/>
            <a:ext cx="0" cy="421005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8552" name="Line 12">
            <a:extLst>
              <a:ext uri="{FF2B5EF4-FFF2-40B4-BE49-F238E27FC236}">
                <a16:creationId xmlns:a16="http://schemas.microsoft.com/office/drawing/2014/main" xmlns="" id="{30B1CDE9-CAB9-2618-430F-176D4D7B02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07100"/>
            <a:ext cx="4221163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8553" name="Rectangle 13">
            <a:extLst>
              <a:ext uri="{FF2B5EF4-FFF2-40B4-BE49-F238E27FC236}">
                <a16:creationId xmlns:a16="http://schemas.microsoft.com/office/drawing/2014/main" xmlns="" id="{52DC6312-9392-2D31-FA95-EB9316CF9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6311900"/>
            <a:ext cx="34274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Quantity Supplied per Period</a:t>
            </a:r>
          </a:p>
        </p:txBody>
      </p:sp>
      <p:sp>
        <p:nvSpPr>
          <p:cNvPr id="108554" name="Rectangle 14">
            <a:extLst>
              <a:ext uri="{FF2B5EF4-FFF2-40B4-BE49-F238E27FC236}">
                <a16:creationId xmlns:a16="http://schemas.microsoft.com/office/drawing/2014/main" xmlns="" id="{34E64D6C-802D-D601-D405-D1F3AC68558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37357" y="3461544"/>
            <a:ext cx="178911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Price  per Unit</a:t>
            </a:r>
          </a:p>
        </p:txBody>
      </p:sp>
      <p:grpSp>
        <p:nvGrpSpPr>
          <p:cNvPr id="108555" name="Group 15">
            <a:extLst>
              <a:ext uri="{FF2B5EF4-FFF2-40B4-BE49-F238E27FC236}">
                <a16:creationId xmlns:a16="http://schemas.microsoft.com/office/drawing/2014/main" xmlns="" id="{28A7AE81-6E44-CD9D-4E27-448E4B6413CC}"/>
              </a:ext>
            </a:extLst>
          </p:cNvPr>
          <p:cNvGrpSpPr>
            <a:grpSpLocks/>
          </p:cNvGrpSpPr>
          <p:nvPr/>
        </p:nvGrpSpPr>
        <p:grpSpPr bwMode="auto">
          <a:xfrm>
            <a:off x="3946529" y="1900238"/>
            <a:ext cx="1336677" cy="4510088"/>
            <a:chOff x="2486" y="1061"/>
            <a:chExt cx="842" cy="2841"/>
          </a:xfrm>
        </p:grpSpPr>
        <p:sp>
          <p:nvSpPr>
            <p:cNvPr id="108577" name="Line 16">
              <a:extLst>
                <a:ext uri="{FF2B5EF4-FFF2-40B4-BE49-F238E27FC236}">
                  <a16:creationId xmlns:a16="http://schemas.microsoft.com/office/drawing/2014/main" xmlns="" id="{B8957385-8965-2DB9-1A03-08ADD11ED3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1188"/>
              <a:ext cx="0" cy="2108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8578" name="Rectangle 17">
              <a:extLst>
                <a:ext uri="{FF2B5EF4-FFF2-40B4-BE49-F238E27FC236}">
                  <a16:creationId xmlns:a16="http://schemas.microsoft.com/office/drawing/2014/main" xmlns="" id="{70AD97DA-8E03-B3E9-F886-D99175D19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8" y="1061"/>
              <a:ext cx="6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 i="1" dirty="0" smtClean="0">
                  <a:latin typeface="Arial" panose="020B0604020202020204" pitchFamily="34" charset="0"/>
                </a:rPr>
                <a:t>S1 (SR)</a:t>
              </a:r>
              <a:endParaRPr lang="en-US" altLang="en-US" sz="2000" i="1" baseline="-25000" dirty="0">
                <a:latin typeface="Arial" panose="020B0604020202020204" pitchFamily="34" charset="0"/>
              </a:endParaRPr>
            </a:p>
          </p:txBody>
        </p:sp>
        <p:sp>
          <p:nvSpPr>
            <p:cNvPr id="108579" name="Line 18">
              <a:extLst>
                <a:ext uri="{FF2B5EF4-FFF2-40B4-BE49-F238E27FC236}">
                  <a16:creationId xmlns:a16="http://schemas.microsoft.com/office/drawing/2014/main" xmlns="" id="{A2708002-8DB2-3BC2-1854-A2D3E03E10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3326"/>
              <a:ext cx="0" cy="3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8580" name="Rectangle 19">
              <a:extLst>
                <a:ext uri="{FF2B5EF4-FFF2-40B4-BE49-F238E27FC236}">
                  <a16:creationId xmlns:a16="http://schemas.microsoft.com/office/drawing/2014/main" xmlns="" id="{41C1B735-73C9-BB97-E4E5-AB35A6D71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6" y="3654"/>
              <a:ext cx="296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Q</a:t>
              </a:r>
              <a:r>
                <a:rPr lang="en-US" altLang="en-US" sz="2000" i="1" baseline="-25000">
                  <a:latin typeface="Arial" panose="020B0604020202020204" pitchFamily="34" charset="0"/>
                </a:rPr>
                <a:t>e</a:t>
              </a:r>
            </a:p>
          </p:txBody>
        </p:sp>
      </p:grpSp>
      <p:grpSp>
        <p:nvGrpSpPr>
          <p:cNvPr id="108556" name="Group 20">
            <a:extLst>
              <a:ext uri="{FF2B5EF4-FFF2-40B4-BE49-F238E27FC236}">
                <a16:creationId xmlns:a16="http://schemas.microsoft.com/office/drawing/2014/main" xmlns="" id="{C7271827-D555-B83A-CB47-3AFFDA847399}"/>
              </a:ext>
            </a:extLst>
          </p:cNvPr>
          <p:cNvGrpSpPr>
            <a:grpSpLocks/>
          </p:cNvGrpSpPr>
          <p:nvPr/>
        </p:nvGrpSpPr>
        <p:grpSpPr bwMode="auto">
          <a:xfrm>
            <a:off x="1709738" y="3654425"/>
            <a:ext cx="2555875" cy="393700"/>
            <a:chOff x="1077" y="2166"/>
            <a:chExt cx="1610" cy="248"/>
          </a:xfrm>
        </p:grpSpPr>
        <p:sp>
          <p:nvSpPr>
            <p:cNvPr id="108574" name="Line 21">
              <a:extLst>
                <a:ext uri="{FF2B5EF4-FFF2-40B4-BE49-F238E27FC236}">
                  <a16:creationId xmlns:a16="http://schemas.microsoft.com/office/drawing/2014/main" xmlns="" id="{8DCD786E-2850-2791-F8EF-62B8914BED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96" y="2290"/>
              <a:ext cx="12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8575" name="Rectangle 22">
              <a:extLst>
                <a:ext uri="{FF2B5EF4-FFF2-40B4-BE49-F238E27FC236}">
                  <a16:creationId xmlns:a16="http://schemas.microsoft.com/office/drawing/2014/main" xmlns="" id="{CC8B7C6A-A489-C588-9549-9E6E33E074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166"/>
              <a:ext cx="279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80000"/>
                </a:spcBef>
                <a:buClrTx/>
                <a:buSzTx/>
                <a:buFontTx/>
                <a:buNone/>
              </a:pPr>
              <a:r>
                <a:rPr lang="en-US" altLang="en-US" sz="2000" i="1">
                  <a:latin typeface="Arial" panose="020B0604020202020204" pitchFamily="34" charset="0"/>
                </a:rPr>
                <a:t>P</a:t>
              </a:r>
              <a:r>
                <a:rPr lang="en-US" altLang="en-US" sz="2000" i="1" baseline="-25000">
                  <a:latin typeface="Arial" panose="020B0604020202020204" pitchFamily="34" charset="0"/>
                </a:rPr>
                <a:t>e</a:t>
              </a:r>
            </a:p>
          </p:txBody>
        </p:sp>
        <p:sp>
          <p:nvSpPr>
            <p:cNvPr id="108576" name="Oval 23">
              <a:extLst>
                <a:ext uri="{FF2B5EF4-FFF2-40B4-BE49-F238E27FC236}">
                  <a16:creationId xmlns:a16="http://schemas.microsoft.com/office/drawing/2014/main" xmlns="" id="{DE0A6960-28E4-492E-8121-A7DEED7F6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3" y="2243"/>
              <a:ext cx="94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</p:grpSp>
      <p:sp>
        <p:nvSpPr>
          <p:cNvPr id="108557" name="Line 24">
            <a:extLst>
              <a:ext uri="{FF2B5EF4-FFF2-40B4-BE49-F238E27FC236}">
                <a16:creationId xmlns:a16="http://schemas.microsoft.com/office/drawing/2014/main" xmlns="" id="{BB9F49A4-1A74-56CF-FA9D-82924732E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362325"/>
            <a:ext cx="0" cy="266065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8558" name="Rectangle 25">
            <a:extLst>
              <a:ext uri="{FF2B5EF4-FFF2-40B4-BE49-F238E27FC236}">
                <a16:creationId xmlns:a16="http://schemas.microsoft.com/office/drawing/2014/main" xmlns="" id="{BC29AE8E-4298-AB90-B798-BAD36936B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2968625"/>
            <a:ext cx="4683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80000"/>
              </a:spcBef>
              <a:buClrTx/>
              <a:buSzTx/>
              <a:buFontTx/>
              <a:buNone/>
            </a:pPr>
            <a:r>
              <a:rPr lang="en-US" altLang="en-US" sz="2000" i="1">
                <a:latin typeface="Arial" panose="020B0604020202020204" pitchFamily="34" charset="0"/>
              </a:rPr>
              <a:t>P</a:t>
            </a:r>
            <a:r>
              <a:rPr lang="en-US" altLang="en-US" sz="2000" i="1" baseline="-25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08559" name="Oval 26">
            <a:extLst>
              <a:ext uri="{FF2B5EF4-FFF2-40B4-BE49-F238E27FC236}">
                <a16:creationId xmlns:a16="http://schemas.microsoft.com/office/drawing/2014/main" xmlns="" id="{017F4DBC-E5AC-5EF9-4C36-6157B30D2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2188" y="3167063"/>
            <a:ext cx="149225" cy="14922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08560" name="Line 27">
            <a:extLst>
              <a:ext uri="{FF2B5EF4-FFF2-40B4-BE49-F238E27FC236}">
                <a16:creationId xmlns:a16="http://schemas.microsoft.com/office/drawing/2014/main" xmlns="" id="{B091CFF8-6127-09A9-114B-07FFD42406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5756275"/>
            <a:ext cx="298450" cy="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76188" name="Rectangle 28">
            <a:extLst>
              <a:ext uri="{FF2B5EF4-FFF2-40B4-BE49-F238E27FC236}">
                <a16:creationId xmlns:a16="http://schemas.microsoft.com/office/drawing/2014/main" xmlns="" id="{BF1341F7-FFE6-2250-9653-A0E2FB0C5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684588"/>
            <a:ext cx="2590800" cy="1736725"/>
          </a:xfrm>
          <a:prstGeom prst="rect">
            <a:avLst/>
          </a:prstGeom>
          <a:solidFill>
            <a:srgbClr val="B7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4C00"/>
                </a:solidFill>
                <a:latin typeface="Arial" panose="020B0604020202020204" pitchFamily="34" charset="0"/>
              </a:rPr>
              <a:t>As time passes, the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4C00"/>
                </a:solidFill>
                <a:latin typeface="Arial" panose="020B0604020202020204" pitchFamily="34" charset="0"/>
              </a:rPr>
              <a:t>supply curve rotates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4C00"/>
                </a:solidFill>
                <a:latin typeface="Arial" panose="020B0604020202020204" pitchFamily="34" charset="0"/>
              </a:rPr>
              <a:t>to S2 and then to S3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4C00"/>
                </a:solidFill>
                <a:latin typeface="Arial" panose="020B0604020202020204" pitchFamily="34" charset="0"/>
              </a:rPr>
              <a:t>and quantity supplied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4C00"/>
                </a:solidFill>
                <a:latin typeface="Arial" panose="020B0604020202020204" pitchFamily="34" charset="0"/>
              </a:rPr>
              <a:t>rises first to Q1 and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4C00"/>
                </a:solidFill>
                <a:latin typeface="Arial" panose="020B0604020202020204" pitchFamily="34" charset="0"/>
              </a:rPr>
              <a:t>then to Q2</a:t>
            </a:r>
          </a:p>
        </p:txBody>
      </p:sp>
      <p:sp>
        <p:nvSpPr>
          <p:cNvPr id="476189" name="Rectangle 29">
            <a:extLst>
              <a:ext uri="{FF2B5EF4-FFF2-40B4-BE49-F238E27FC236}">
                <a16:creationId xmlns:a16="http://schemas.microsoft.com/office/drawing/2014/main" xmlns="" id="{4AA7AE03-6D7F-08D3-C464-EC3BA35D23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4963" y="393700"/>
            <a:ext cx="8491537" cy="1307511"/>
          </a:xfrm>
        </p:spPr>
        <p:txBody>
          <a:bodyPr lIns="90487" tIns="44450" rIns="90487" bIns="44450"/>
          <a:lstStyle/>
          <a:p>
            <a:pPr algn="ctr" eaLnBrk="1" hangingPunct="1">
              <a:defRPr/>
            </a:pPr>
            <a:r>
              <a:rPr lang="en-US" sz="3600" dirty="0"/>
              <a:t>Supply Elasticity and the Long Run</a:t>
            </a:r>
            <a:br>
              <a:rPr lang="en-US" sz="3600" dirty="0"/>
            </a:br>
            <a:r>
              <a:rPr lang="en-US" sz="3600" dirty="0"/>
              <a:t>(most non-durable, </a:t>
            </a:r>
            <a:br>
              <a:rPr lang="en-US" sz="3600" dirty="0"/>
            </a:br>
            <a:r>
              <a:rPr lang="en-US" sz="3600" dirty="0"/>
              <a:t>non-essential goods)</a:t>
            </a:r>
            <a:br>
              <a:rPr lang="en-US" sz="3600" dirty="0"/>
            </a:br>
            <a:endParaRPr lang="en-US" sz="3600" dirty="0"/>
          </a:p>
        </p:txBody>
      </p:sp>
      <p:grpSp>
        <p:nvGrpSpPr>
          <p:cNvPr id="108563" name="Group 30">
            <a:extLst>
              <a:ext uri="{FF2B5EF4-FFF2-40B4-BE49-F238E27FC236}">
                <a16:creationId xmlns:a16="http://schemas.microsoft.com/office/drawing/2014/main" xmlns="" id="{31F60B23-3931-759B-BAE8-5D9CAD48D4DF}"/>
              </a:ext>
            </a:extLst>
          </p:cNvPr>
          <p:cNvGrpSpPr>
            <a:grpSpLocks/>
          </p:cNvGrpSpPr>
          <p:nvPr/>
        </p:nvGrpSpPr>
        <p:grpSpPr bwMode="auto">
          <a:xfrm rot="1313863">
            <a:off x="2977663" y="2153607"/>
            <a:ext cx="3729040" cy="3090863"/>
            <a:chOff x="1826" y="1083"/>
            <a:chExt cx="2349" cy="1947"/>
          </a:xfrm>
        </p:grpSpPr>
        <p:grpSp>
          <p:nvGrpSpPr>
            <p:cNvPr id="108569" name="Group 31">
              <a:extLst>
                <a:ext uri="{FF2B5EF4-FFF2-40B4-BE49-F238E27FC236}">
                  <a16:creationId xmlns:a16="http://schemas.microsoft.com/office/drawing/2014/main" xmlns="" id="{3F5FC89A-CC59-E7A3-1C74-80402EE762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6" y="1083"/>
              <a:ext cx="2349" cy="1947"/>
              <a:chOff x="1826" y="1083"/>
              <a:chExt cx="2349" cy="1947"/>
            </a:xfrm>
          </p:grpSpPr>
          <p:sp>
            <p:nvSpPr>
              <p:cNvPr id="108571" name="Line 32">
                <a:extLst>
                  <a:ext uri="{FF2B5EF4-FFF2-40B4-BE49-F238E27FC236}">
                    <a16:creationId xmlns:a16="http://schemas.microsoft.com/office/drawing/2014/main" xmlns="" id="{140BCE3A-9B83-46D4-C49A-5498BD5B91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26" y="1354"/>
                <a:ext cx="1916" cy="1628"/>
              </a:xfrm>
              <a:prstGeom prst="line">
                <a:avLst/>
              </a:prstGeom>
              <a:noFill/>
              <a:ln w="5080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8572" name="Rectangle 33">
                <a:extLst>
                  <a:ext uri="{FF2B5EF4-FFF2-40B4-BE49-F238E27FC236}">
                    <a16:creationId xmlns:a16="http://schemas.microsoft.com/office/drawing/2014/main" xmlns="" id="{2F44C59A-9C80-6A35-5325-C86B426764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4" y="1083"/>
                <a:ext cx="67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36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80000"/>
                  </a:spcBef>
                  <a:buClrTx/>
                  <a:buSzTx/>
                  <a:buFontTx/>
                  <a:buNone/>
                </a:pPr>
                <a:r>
                  <a:rPr lang="en-US" altLang="en-US" sz="2000" i="1" dirty="0" smtClean="0">
                    <a:latin typeface="Arial" panose="020B0604020202020204" pitchFamily="34" charset="0"/>
                  </a:rPr>
                  <a:t>S3 (LR)</a:t>
                </a:r>
                <a:endParaRPr lang="en-US" altLang="en-US" sz="2000" i="1" baseline="-250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8573" name="Line 34">
                <a:extLst>
                  <a:ext uri="{FF2B5EF4-FFF2-40B4-BE49-F238E27FC236}">
                    <a16:creationId xmlns:a16="http://schemas.microsoft.com/office/drawing/2014/main" xmlns="" id="{3FDAAFDA-BC5E-3959-EE66-85DF6F9CA7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66" y="2842"/>
                <a:ext cx="524" cy="188"/>
              </a:xfrm>
              <a:prstGeom prst="line">
                <a:avLst/>
              </a:prstGeom>
              <a:noFill/>
              <a:ln w="25400">
                <a:solidFill>
                  <a:srgbClr val="FF99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108570" name="Line 35">
              <a:extLst>
                <a:ext uri="{FF2B5EF4-FFF2-40B4-BE49-F238E27FC236}">
                  <a16:creationId xmlns:a16="http://schemas.microsoft.com/office/drawing/2014/main" xmlns="" id="{7A5343E1-E061-42C4-4A42-16AEE47784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" y="1428"/>
              <a:ext cx="572" cy="44"/>
            </a:xfrm>
            <a:prstGeom prst="line">
              <a:avLst/>
            </a:prstGeom>
            <a:noFill/>
            <a:ln w="254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</p:grpSp>
      <p:sp>
        <p:nvSpPr>
          <p:cNvPr id="108564" name="Oval 36">
            <a:extLst>
              <a:ext uri="{FF2B5EF4-FFF2-40B4-BE49-F238E27FC236}">
                <a16:creationId xmlns:a16="http://schemas.microsoft.com/office/drawing/2014/main" xmlns="" id="{A0CB7B45-E2CC-51BA-CA50-EB81BF8D2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6938" y="3141663"/>
            <a:ext cx="149225" cy="14922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08565" name="Line 37">
            <a:extLst>
              <a:ext uri="{FF2B5EF4-FFF2-40B4-BE49-F238E27FC236}">
                <a16:creationId xmlns:a16="http://schemas.microsoft.com/office/drawing/2014/main" xmlns="" id="{759A9C54-A0AB-15E0-13A2-0E0CAC75C8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2188" y="3241675"/>
            <a:ext cx="12700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8566" name="Line 38">
            <a:extLst>
              <a:ext uri="{FF2B5EF4-FFF2-40B4-BE49-F238E27FC236}">
                <a16:creationId xmlns:a16="http://schemas.microsoft.com/office/drawing/2014/main" xmlns="" id="{41D44801-F12F-956D-FD81-121F29F33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2188" y="3303588"/>
            <a:ext cx="0" cy="266065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8567" name="Rectangle 39">
            <a:extLst>
              <a:ext uri="{FF2B5EF4-FFF2-40B4-BE49-F238E27FC236}">
                <a16:creationId xmlns:a16="http://schemas.microsoft.com/office/drawing/2014/main" xmlns="" id="{CF897F3D-115F-9437-3FC4-7A877FA4F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4700" y="6042025"/>
            <a:ext cx="5762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80000"/>
              </a:spcBef>
              <a:buClrTx/>
              <a:buSzTx/>
              <a:buFontTx/>
              <a:buNone/>
            </a:pPr>
            <a:r>
              <a:rPr lang="en-US" altLang="en-US" sz="2000" i="1">
                <a:latin typeface="Arial" panose="020B0604020202020204" pitchFamily="34" charset="0"/>
              </a:rPr>
              <a:t>Q2</a:t>
            </a:r>
            <a:endParaRPr lang="en-US" altLang="en-US" sz="2000" i="1" baseline="-25000">
              <a:latin typeface="Arial" panose="020B0604020202020204" pitchFamily="34" charset="0"/>
            </a:endParaRPr>
          </a:p>
        </p:txBody>
      </p:sp>
      <p:sp>
        <p:nvSpPr>
          <p:cNvPr id="108568" name="Rectangle 40">
            <a:extLst>
              <a:ext uri="{FF2B5EF4-FFF2-40B4-BE49-F238E27FC236}">
                <a16:creationId xmlns:a16="http://schemas.microsoft.com/office/drawing/2014/main" xmlns="" id="{85CC036E-0085-5A15-2F15-6EE57ADF5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488" y="6037263"/>
            <a:ext cx="5762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80000"/>
              </a:spcBef>
              <a:buClrTx/>
              <a:buSzTx/>
              <a:buFontTx/>
              <a:buNone/>
            </a:pPr>
            <a:r>
              <a:rPr lang="en-US" altLang="en-US" sz="2000" i="1">
                <a:latin typeface="Arial" panose="020B0604020202020204" pitchFamily="34" charset="0"/>
              </a:rPr>
              <a:t>Q1</a:t>
            </a:r>
            <a:endParaRPr lang="en-US" altLang="en-US" sz="2000" i="1" baseline="-250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88" grpId="0" animBg="1" autoUpdateAnimBg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30B7A884-CD35-9774-9ED9-3684119A7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ABEA4584-1374-47C3-8D06-C804942AA6F5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77</a:t>
            </a:fld>
            <a:endParaRPr lang="en-US" altLang="en-US" sz="1000"/>
          </a:p>
        </p:txBody>
      </p:sp>
      <p:sp>
        <p:nvSpPr>
          <p:cNvPr id="498690" name="Rectangle 2">
            <a:extLst>
              <a:ext uri="{FF2B5EF4-FFF2-40B4-BE49-F238E27FC236}">
                <a16:creationId xmlns:a16="http://schemas.microsoft.com/office/drawing/2014/main" xmlns="" id="{5E4A4945-97DA-CDA6-E1EE-B40E0AD89D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/>
              <a:t>When is the Long Run?</a:t>
            </a:r>
          </a:p>
        </p:txBody>
      </p:sp>
      <p:sp>
        <p:nvSpPr>
          <p:cNvPr id="498691" name="Rectangle 3">
            <a:extLst>
              <a:ext uri="{FF2B5EF4-FFF2-40B4-BE49-F238E27FC236}">
                <a16:creationId xmlns:a16="http://schemas.microsoft.com/office/drawing/2014/main" xmlns="" id="{0432A808-1A88-0A92-D25B-D071C12AF0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60438"/>
            <a:ext cx="8975725" cy="57451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Arial" pitchFamily="34" charset="0"/>
              </a:rPr>
              <a:t>The long run is how long a consumer or firm takes to fully adjust to a price change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>
                <a:latin typeface="Arial" pitchFamily="34" charset="0"/>
              </a:rPr>
              <a:t>Time required to change ANY variable</a:t>
            </a:r>
            <a:endParaRPr lang="en-US" b="1" u="sng" dirty="0">
              <a:latin typeface="Arial" pitchFamily="34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 err="1">
                <a:latin typeface="Arial" pitchFamily="34" charset="0"/>
              </a:rPr>
              <a:t>ie</a:t>
            </a:r>
            <a:r>
              <a:rPr lang="en-US" dirty="0">
                <a:latin typeface="Arial" pitchFamily="34" charset="0"/>
              </a:rPr>
              <a:t>) Give up Pepsi Vanilla, Build more cost efficient Pepsi factory, secure a US Pepsi Vanilla supplier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dirty="0"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Arial" pitchFamily="34" charset="0"/>
              </a:rPr>
              <a:t>The short run is anything shorter than the long run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800" dirty="0">
                <a:latin typeface="Arial" pitchFamily="34" charset="0"/>
              </a:rPr>
              <a:t>At least one variable cannot be changed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FCE2A75D-D7C8-41F0-946D-8924D8EC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DF62A03-C004-453C-B563-77CFCECA1E65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78</a:t>
            </a:fld>
            <a:endParaRPr lang="en-US" altLang="en-US" sz="1000"/>
          </a:p>
        </p:txBody>
      </p:sp>
      <p:sp>
        <p:nvSpPr>
          <p:cNvPr id="499714" name="Rectangle 2">
            <a:extLst>
              <a:ext uri="{FF2B5EF4-FFF2-40B4-BE49-F238E27FC236}">
                <a16:creationId xmlns:a16="http://schemas.microsoft.com/office/drawing/2014/main" xmlns="" id="{0CD65553-7DEF-5AAE-3AAA-D74C601559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/>
              <a:t>Cross Price Elasticity of Demand</a:t>
            </a:r>
          </a:p>
        </p:txBody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xmlns="" id="{28694F77-F0CA-65D4-1398-C244C1E2BE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62063"/>
            <a:ext cx="9144000" cy="49704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latin typeface="Arial Narrow" pitchFamily="34" charset="0"/>
              </a:rPr>
              <a:t>Demand is affected by the price of substitutes and compliments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latin typeface="Arial Narrow" pitchFamily="34" charset="0"/>
              </a:rPr>
              <a:t>An increase in the price of a substitute increases demand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latin typeface="Arial Narrow" pitchFamily="34" charset="0"/>
              </a:rPr>
              <a:t>An increase in the price of a complement decreases demand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latin typeface="Arial Narrow" pitchFamily="34" charset="0"/>
              </a:rPr>
              <a:t>This effect can be measured using cross price elasticity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latin typeface="Arial Narrow" pitchFamily="34" charset="0"/>
              </a:rPr>
              <a:t>If the cross price elasticity is zero, the good is neither a complement nor a substitute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xmlns="" id="{A6D1FB73-9554-1F37-041B-5F22665E4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9787B814-8AD5-48C1-9149-6D1EA9A00B79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79</a:t>
            </a:fld>
            <a:endParaRPr lang="en-US" altLang="en-US" sz="1000"/>
          </a:p>
        </p:txBody>
      </p:sp>
      <p:sp>
        <p:nvSpPr>
          <p:cNvPr id="500738" name="Rectangle 2">
            <a:extLst>
              <a:ext uri="{FF2B5EF4-FFF2-40B4-BE49-F238E27FC236}">
                <a16:creationId xmlns:a16="http://schemas.microsoft.com/office/drawing/2014/main" xmlns="" id="{858D248A-118C-3B95-6436-30E54FF96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0" y="3276600"/>
            <a:ext cx="4419600" cy="174783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Change in Price of Y</a:t>
            </a:r>
          </a:p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----------------------------</a:t>
            </a:r>
          </a:p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(P</a:t>
            </a:r>
            <a:r>
              <a:rPr lang="en-US" altLang="en-US" baseline="-25000">
                <a:solidFill>
                  <a:srgbClr val="002774"/>
                </a:solidFill>
                <a:latin typeface="Arial" panose="020B0604020202020204" pitchFamily="34" charset="0"/>
              </a:rPr>
              <a:t>y1</a:t>
            </a: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 + P</a:t>
            </a:r>
            <a:r>
              <a:rPr lang="en-US" altLang="en-US" baseline="-25000">
                <a:solidFill>
                  <a:srgbClr val="002774"/>
                </a:solidFill>
                <a:latin typeface="Arial" panose="020B0604020202020204" pitchFamily="34" charset="0"/>
              </a:rPr>
              <a:t>y2</a:t>
            </a: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)/2</a:t>
            </a:r>
          </a:p>
        </p:txBody>
      </p:sp>
      <p:sp>
        <p:nvSpPr>
          <p:cNvPr id="500739" name="Rectangle 3">
            <a:extLst>
              <a:ext uri="{FF2B5EF4-FFF2-40B4-BE49-F238E27FC236}">
                <a16:creationId xmlns:a16="http://schemas.microsoft.com/office/drawing/2014/main" xmlns="" id="{91EB39AB-0A9E-FD7C-937C-7DD5056C8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276600"/>
            <a:ext cx="914400" cy="17383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 sz="10800">
                <a:solidFill>
                  <a:srgbClr val="002774"/>
                </a:solidFill>
                <a:latin typeface="Arial" panose="020B0604020202020204" pitchFamily="34" charset="0"/>
              </a:rPr>
              <a:t>/</a:t>
            </a:r>
          </a:p>
        </p:txBody>
      </p:sp>
      <p:sp>
        <p:nvSpPr>
          <p:cNvPr id="112645" name="Rectangle 4">
            <a:extLst>
              <a:ext uri="{FF2B5EF4-FFF2-40B4-BE49-F238E27FC236}">
                <a16:creationId xmlns:a16="http://schemas.microsoft.com/office/drawing/2014/main" xmlns="" id="{02EE84A9-35B6-D17E-B8BB-253562854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500741" name="Rectangle 5">
            <a:extLst>
              <a:ext uri="{FF2B5EF4-FFF2-40B4-BE49-F238E27FC236}">
                <a16:creationId xmlns:a16="http://schemas.microsoft.com/office/drawing/2014/main" xmlns="" id="{C3178963-ECE9-2992-2D41-DD758EAB4A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534400" cy="1431925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4000" u="sng" dirty="0"/>
              <a:t>Cross Price Elasticity of Demand</a:t>
            </a:r>
          </a:p>
        </p:txBody>
      </p:sp>
      <p:sp>
        <p:nvSpPr>
          <p:cNvPr id="112647" name="Rectangle 7">
            <a:extLst>
              <a:ext uri="{FF2B5EF4-FFF2-40B4-BE49-F238E27FC236}">
                <a16:creationId xmlns:a16="http://schemas.microsoft.com/office/drawing/2014/main" xmlns="" id="{B06134A5-FD7E-C244-8257-7DBA74A07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828800"/>
            <a:ext cx="7621588" cy="12128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12648" name="Line 8">
            <a:extLst>
              <a:ext uri="{FF2B5EF4-FFF2-40B4-BE49-F238E27FC236}">
                <a16:creationId xmlns:a16="http://schemas.microsoft.com/office/drawing/2014/main" xmlns="" id="{1FFC7BA1-AED4-ED6F-6B08-E020246ACD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1525" y="2439988"/>
            <a:ext cx="60483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649" name="Rectangle 9">
            <a:extLst>
              <a:ext uri="{FF2B5EF4-FFF2-40B4-BE49-F238E27FC236}">
                <a16:creationId xmlns:a16="http://schemas.microsoft.com/office/drawing/2014/main" xmlns="" id="{724337DF-D894-28BD-04E9-C16125926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150" y="2455863"/>
            <a:ext cx="45212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Percentage change in price of Y</a:t>
            </a:r>
          </a:p>
        </p:txBody>
      </p:sp>
      <p:sp>
        <p:nvSpPr>
          <p:cNvPr id="112650" name="Rectangle 10">
            <a:extLst>
              <a:ext uri="{FF2B5EF4-FFF2-40B4-BE49-F238E27FC236}">
                <a16:creationId xmlns:a16="http://schemas.microsoft.com/office/drawing/2014/main" xmlns="" id="{9C486C49-2146-BC13-F27F-6D16F33A9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075" y="1917700"/>
            <a:ext cx="2794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12651" name="Rectangle 11">
            <a:extLst>
              <a:ext uri="{FF2B5EF4-FFF2-40B4-BE49-F238E27FC236}">
                <a16:creationId xmlns:a16="http://schemas.microsoft.com/office/drawing/2014/main" xmlns="" id="{9A4FA248-A5B2-58DD-6B87-97CB49A50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2950" y="1963738"/>
            <a:ext cx="64547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Percentage change in quantity demanded of X</a:t>
            </a:r>
          </a:p>
        </p:txBody>
      </p:sp>
      <p:sp>
        <p:nvSpPr>
          <p:cNvPr id="112652" name="Rectangle 12">
            <a:extLst>
              <a:ext uri="{FF2B5EF4-FFF2-40B4-BE49-F238E27FC236}">
                <a16:creationId xmlns:a16="http://schemas.microsoft.com/office/drawing/2014/main" xmlns="" id="{2473B52D-58E2-6BF7-517F-F49585D7D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8613" y="2147888"/>
            <a:ext cx="39052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000000"/>
                </a:solidFill>
                <a:latin typeface="Symbol" panose="05050102010706020507" pitchFamily="18" charset="2"/>
              </a:rPr>
              <a:t></a:t>
            </a:r>
          </a:p>
        </p:txBody>
      </p:sp>
      <p:sp>
        <p:nvSpPr>
          <p:cNvPr id="112653" name="Rectangle 13">
            <a:extLst>
              <a:ext uri="{FF2B5EF4-FFF2-40B4-BE49-F238E27FC236}">
                <a16:creationId xmlns:a16="http://schemas.microsoft.com/office/drawing/2014/main" xmlns="" id="{98988D6A-4E25-7FB9-7686-B6FB45311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575" y="2462213"/>
            <a:ext cx="617538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700" i="1">
                <a:solidFill>
                  <a:srgbClr val="000000"/>
                </a:solidFill>
                <a:latin typeface="Arial" panose="020B0604020202020204" pitchFamily="34" charset="0"/>
              </a:rPr>
              <a:t>Q</a:t>
            </a:r>
            <a:r>
              <a:rPr lang="en-US" altLang="en-US" sz="1700" i="1" baseline="-2500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700" i="1">
                <a:solidFill>
                  <a:srgbClr val="000000"/>
                </a:solidFill>
                <a:latin typeface="Arial" panose="020B0604020202020204" pitchFamily="34" charset="0"/>
              </a:rPr>
              <a:t>,P</a:t>
            </a:r>
            <a:r>
              <a:rPr lang="en-US" altLang="en-US" sz="1700" i="1" baseline="-25000">
                <a:solidFill>
                  <a:srgbClr val="000000"/>
                </a:solidFill>
                <a:latin typeface="Arial" panose="020B0604020202020204" pitchFamily="34" charset="0"/>
              </a:rPr>
              <a:t>j</a:t>
            </a:r>
            <a:endParaRPr lang="en-US" altLang="en-US" sz="1800" i="1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700" i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2654" name="Rectangle 14">
            <a:extLst>
              <a:ext uri="{FF2B5EF4-FFF2-40B4-BE49-F238E27FC236}">
                <a16:creationId xmlns:a16="http://schemas.microsoft.com/office/drawing/2014/main" xmlns="" id="{9EC319E0-7D0E-DD7D-EF40-E3F9211B3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238" y="2147888"/>
            <a:ext cx="3968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>
                <a:solidFill>
                  <a:schemeClr val="bg1"/>
                </a:solidFill>
              </a:rPr>
              <a:t>Є</a:t>
            </a:r>
            <a:endParaRPr lang="en-US" altLang="en-US" sz="2400" i="1">
              <a:solidFill>
                <a:schemeClr val="bg1"/>
              </a:solidFill>
            </a:endParaRPr>
          </a:p>
        </p:txBody>
      </p:sp>
      <p:sp>
        <p:nvSpPr>
          <p:cNvPr id="500751" name="Rectangle 15">
            <a:extLst>
              <a:ext uri="{FF2B5EF4-FFF2-40B4-BE49-F238E27FC236}">
                <a16:creationId xmlns:a16="http://schemas.microsoft.com/office/drawing/2014/main" xmlns="" id="{E7244C78-CCF9-2387-FFDC-4C8705646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5" y="3276600"/>
            <a:ext cx="3998913" cy="174783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ru-RU" altLang="en-US" sz="2400" i="1">
                <a:solidFill>
                  <a:schemeClr val="bg1"/>
                </a:solidFill>
              </a:rPr>
              <a:t>Є</a:t>
            </a:r>
            <a:r>
              <a:rPr lang="en-US" altLang="en-US" sz="1800"/>
              <a:t> </a:t>
            </a:r>
            <a:r>
              <a:rPr lang="en-US" altLang="en-US" sz="2400" i="1" baseline="-25000">
                <a:solidFill>
                  <a:srgbClr val="000000"/>
                </a:solidFill>
              </a:rPr>
              <a:t>Qi,Pj</a:t>
            </a:r>
            <a:r>
              <a:rPr lang="en-US" altLang="en-US" sz="2400" baseline="-25000"/>
              <a:t> </a:t>
            </a: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= Change in X</a:t>
            </a:r>
          </a:p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         ---------------</a:t>
            </a:r>
          </a:p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          </a:t>
            </a:r>
            <a:r>
              <a:rPr lang="en-US" altLang="en-US" sz="3000">
                <a:solidFill>
                  <a:srgbClr val="002774"/>
                </a:solidFill>
                <a:latin typeface="Arial" panose="020B0604020202020204" pitchFamily="34" charset="0"/>
              </a:rPr>
              <a:t>(X</a:t>
            </a:r>
            <a:r>
              <a:rPr lang="en-US" altLang="en-US" sz="3000" baseline="-25000">
                <a:solidFill>
                  <a:srgbClr val="002774"/>
                </a:solidFill>
                <a:latin typeface="Arial" panose="020B0604020202020204" pitchFamily="34" charset="0"/>
              </a:rPr>
              <a:t>1</a:t>
            </a:r>
            <a:r>
              <a:rPr lang="en-US" altLang="en-US" sz="3000">
                <a:solidFill>
                  <a:srgbClr val="002774"/>
                </a:solidFill>
                <a:latin typeface="Arial" panose="020B0604020202020204" pitchFamily="34" charset="0"/>
              </a:rPr>
              <a:t> + X</a:t>
            </a:r>
            <a:r>
              <a:rPr lang="en-US" altLang="en-US" sz="3000" baseline="-25000">
                <a:solidFill>
                  <a:srgbClr val="002774"/>
                </a:solidFill>
                <a:latin typeface="Arial" panose="020B0604020202020204" pitchFamily="34" charset="0"/>
              </a:rPr>
              <a:t>2</a:t>
            </a:r>
            <a:r>
              <a:rPr lang="en-US" altLang="en-US" sz="3000">
                <a:solidFill>
                  <a:srgbClr val="002774"/>
                </a:solidFill>
                <a:latin typeface="Arial" panose="020B0604020202020204" pitchFamily="34" charset="0"/>
              </a:rPr>
              <a:t>)/2</a:t>
            </a:r>
          </a:p>
        </p:txBody>
      </p:sp>
      <p:sp>
        <p:nvSpPr>
          <p:cNvPr id="500752" name="Rectangle 16">
            <a:extLst>
              <a:ext uri="{FF2B5EF4-FFF2-40B4-BE49-F238E27FC236}">
                <a16:creationId xmlns:a16="http://schemas.microsoft.com/office/drawing/2014/main" xmlns="" id="{035F2926-7FC9-3B60-29DA-3FCF6D9CA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700" y="5334000"/>
            <a:ext cx="9212263" cy="117633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Substitutes – Positive Cross Price Elasticity</a:t>
            </a:r>
          </a:p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Complements – Negative Cross Price Elasticity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0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0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00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00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0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0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38" grpId="0" animBg="1" autoUpdateAnimBg="0"/>
      <p:bldP spid="500739" grpId="0" animBg="1" autoUpdateAnimBg="0"/>
      <p:bldP spid="500751" grpId="0" animBg="1" autoUpdateAnimBg="0"/>
      <p:bldP spid="500752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868D0113-AA68-4CE0-6141-9FE82F4EF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8F2E5204-04B2-40A5-AB5D-4A3496DE56D1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8</a:t>
            </a:fld>
            <a:endParaRPr lang="en-US" altLang="en-US" sz="1000"/>
          </a:p>
        </p:txBody>
      </p:sp>
      <p:sp>
        <p:nvSpPr>
          <p:cNvPr id="366594" name="Rectangle 2">
            <a:extLst>
              <a:ext uri="{FF2B5EF4-FFF2-40B4-BE49-F238E27FC236}">
                <a16:creationId xmlns:a16="http://schemas.microsoft.com/office/drawing/2014/main" xmlns="" id="{262AECC4-D99E-FBB3-0ECA-4655DB839F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20663"/>
            <a:ext cx="8474075" cy="1455737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>
                <a:latin typeface="AvantGarde" pitchFamily="34" charset="0"/>
              </a:rPr>
              <a:t>Change A: Changes in Quantity Demanded</a:t>
            </a:r>
            <a:r>
              <a:rPr lang="en-US" dirty="0">
                <a:latin typeface="AvantGarde" pitchFamily="34" charset="0"/>
              </a:rPr>
              <a:t/>
            </a:r>
            <a:br>
              <a:rPr lang="en-US" dirty="0">
                <a:latin typeface="AvantGarde" pitchFamily="34" charset="0"/>
              </a:rPr>
            </a:br>
            <a:endParaRPr lang="en-US" dirty="0"/>
          </a:p>
        </p:txBody>
      </p:sp>
      <p:sp>
        <p:nvSpPr>
          <p:cNvPr id="366595" name="Rectangle 3">
            <a:extLst>
              <a:ext uri="{FF2B5EF4-FFF2-40B4-BE49-F238E27FC236}">
                <a16:creationId xmlns:a16="http://schemas.microsoft.com/office/drawing/2014/main" xmlns="" id="{3730BF9C-F278-2F77-1453-72DCB8F44B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4710113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defRPr/>
            </a:pPr>
            <a:endParaRPr lang="en-US" sz="3600" dirty="0">
              <a:solidFill>
                <a:schemeClr val="accent2"/>
              </a:solidFill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A </a:t>
            </a:r>
            <a:r>
              <a:rPr lang="en-US" sz="4000" dirty="0"/>
              <a:t>change in a </a:t>
            </a:r>
            <a:r>
              <a:rPr lang="en-US" sz="4000" i="1" u="sng" dirty="0"/>
              <a:t>good’s price</a:t>
            </a:r>
            <a:r>
              <a:rPr lang="en-US" i="1" u="sng" dirty="0"/>
              <a:t> </a:t>
            </a:r>
          </a:p>
          <a:p>
            <a:pPr marL="0" lvl="1" indent="0" algn="ctr" eaLnBrk="1" hangingPunct="1">
              <a:buFontTx/>
              <a:buNone/>
              <a:defRPr/>
            </a:pPr>
            <a:r>
              <a:rPr lang="en-US" dirty="0"/>
              <a:t>Causes</a:t>
            </a:r>
          </a:p>
          <a:p>
            <a:pPr marL="0" lvl="1" indent="0" algn="ctr" eaLnBrk="1" hangingPunct="1">
              <a:buFontTx/>
              <a:buNone/>
              <a:defRPr/>
            </a:pPr>
            <a:r>
              <a:rPr lang="en-US" dirty="0"/>
              <a:t>a </a:t>
            </a:r>
            <a:r>
              <a:rPr lang="en-US" sz="4000" i="1" u="sng" dirty="0"/>
              <a:t>change in quantity demanded</a:t>
            </a:r>
            <a:r>
              <a:rPr lang="en-US" sz="4000" u="sng" dirty="0"/>
              <a:t> </a:t>
            </a:r>
          </a:p>
          <a:p>
            <a:pPr marL="0" lvl="1" indent="0" eaLnBrk="1" hangingPunct="1">
              <a:buFontTx/>
              <a:buNone/>
              <a:defRPr/>
            </a:pPr>
            <a:endParaRPr lang="en-US" dirty="0"/>
          </a:p>
          <a:p>
            <a:pPr marL="0" lvl="1" indent="0" eaLnBrk="1" hangingPunct="1">
              <a:buFontTx/>
              <a:buNone/>
              <a:defRPr/>
            </a:pPr>
            <a:r>
              <a:rPr lang="en-US" dirty="0"/>
              <a:t>(the same thing as a </a:t>
            </a:r>
            <a:r>
              <a:rPr lang="en-US" sz="4000" i="1" u="sng" dirty="0"/>
              <a:t>movement along</a:t>
            </a:r>
            <a:r>
              <a:rPr lang="en-US" dirty="0"/>
              <a:t> the same demand curve)</a:t>
            </a:r>
            <a:endParaRPr lang="en-US" sz="28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66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66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66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5" grpId="0" build="p" autoUpdateAnimBg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2AF10F4F-4D2C-9C5D-AF9D-FCE94777E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12A1788-16C0-4AB9-8475-1D9D31F90891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80</a:t>
            </a:fld>
            <a:endParaRPr lang="en-US" altLang="en-US" sz="1000"/>
          </a:p>
        </p:txBody>
      </p:sp>
      <p:sp>
        <p:nvSpPr>
          <p:cNvPr id="562178" name="Rectangle 2">
            <a:extLst>
              <a:ext uri="{FF2B5EF4-FFF2-40B4-BE49-F238E27FC236}">
                <a16:creationId xmlns:a16="http://schemas.microsoft.com/office/drawing/2014/main" xmlns="" id="{80C6B5A7-3E15-97D4-B3D6-D30E814AC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50800"/>
            <a:ext cx="91440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200" u="sng" dirty="0"/>
              <a:t>Cross Price Elasticity of Demand Example</a:t>
            </a:r>
          </a:p>
        </p:txBody>
      </p:sp>
      <p:sp>
        <p:nvSpPr>
          <p:cNvPr id="562179" name="Rectangle 3">
            <a:extLst>
              <a:ext uri="{FF2B5EF4-FFF2-40B4-BE49-F238E27FC236}">
                <a16:creationId xmlns:a16="http://schemas.microsoft.com/office/drawing/2014/main" xmlns="" id="{F3722C07-9C7E-85DB-032A-41A1FF14C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76313"/>
            <a:ext cx="9144000" cy="5162550"/>
          </a:xfrm>
        </p:spPr>
        <p:txBody>
          <a:bodyPr/>
          <a:lstStyle/>
          <a:p>
            <a:pPr marL="231775" indent="-231775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4400" i="1">
              <a:latin typeface="Arial Narrow" pitchFamily="34" charset="0"/>
            </a:endParaRPr>
          </a:p>
          <a:p>
            <a:pPr marL="231775" indent="-231775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4400" i="1">
                <a:latin typeface="Arial Narrow" pitchFamily="34" charset="0"/>
              </a:rPr>
              <a:t>“Recent cat attacks have prompted cat owners to buy guns for self-defense”</a:t>
            </a:r>
          </a:p>
          <a:p>
            <a:pPr marL="231775" indent="-231775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4400" i="1">
              <a:latin typeface="Arial Narrow" pitchFamily="34" charset="0"/>
            </a:endParaRPr>
          </a:p>
          <a:p>
            <a:pPr marL="231775" indent="-231775" eaLnBrk="1" hangingPunct="1">
              <a:lnSpc>
                <a:spcPct val="90000"/>
              </a:lnSpc>
              <a:defRPr/>
            </a:pPr>
            <a:r>
              <a:rPr lang="en-US">
                <a:latin typeface="Arial Narrow" pitchFamily="34" charset="0"/>
              </a:rPr>
              <a:t>Originally, 2 Econ students owned a cat.  After the price of guns went from $100 to $200, only 1 Econ student owned a cat.</a:t>
            </a:r>
          </a:p>
          <a:p>
            <a:pPr marL="231775" indent="-231775" eaLnBrk="1" hangingPunct="1">
              <a:lnSpc>
                <a:spcPct val="90000"/>
              </a:lnSpc>
              <a:defRPr/>
            </a:pPr>
            <a:r>
              <a:rPr lang="en-US">
                <a:latin typeface="Arial Narrow" pitchFamily="34" charset="0"/>
              </a:rPr>
              <a:t>Calculate the cross-price elasticity of demand</a:t>
            </a:r>
          </a:p>
          <a:p>
            <a:pPr marL="231775" indent="-231775" eaLnBrk="1" hangingPunct="1">
              <a:lnSpc>
                <a:spcPct val="90000"/>
              </a:lnSpc>
              <a:defRPr/>
            </a:pPr>
            <a:endParaRPr lang="en-US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xmlns="" id="{79F69BB8-C213-1647-EAFF-67F3476C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43FCBB86-0726-4665-8AEA-105CA31F5889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81</a:t>
            </a:fld>
            <a:endParaRPr lang="en-US" altLang="en-US" sz="1000"/>
          </a:p>
        </p:txBody>
      </p:sp>
      <p:sp>
        <p:nvSpPr>
          <p:cNvPr id="561154" name="Rectangle 2">
            <a:extLst>
              <a:ext uri="{FF2B5EF4-FFF2-40B4-BE49-F238E27FC236}">
                <a16:creationId xmlns:a16="http://schemas.microsoft.com/office/drawing/2014/main" xmlns="" id="{D89FE1E2-91B8-577B-4887-A41A713FAD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-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u="sng" dirty="0"/>
              <a:t>Cross-Price Elasticity</a:t>
            </a:r>
            <a:endParaRPr lang="en-CA" sz="3600" u="sng" dirty="0"/>
          </a:p>
        </p:txBody>
      </p:sp>
      <p:sp>
        <p:nvSpPr>
          <p:cNvPr id="115716" name="Text Box 3">
            <a:extLst>
              <a:ext uri="{FF2B5EF4-FFF2-40B4-BE49-F238E27FC236}">
                <a16:creationId xmlns:a16="http://schemas.microsoft.com/office/drawing/2014/main" xmlns="" id="{1ECF8CF5-7434-2338-91EA-CDBAE4A7B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2895600"/>
            <a:ext cx="10906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/>
              <a:t>Є</a:t>
            </a:r>
            <a:r>
              <a:rPr lang="en-CA" altLang="en-US" sz="2400" i="1" baseline="-25000"/>
              <a:t>Q,P</a:t>
            </a:r>
            <a:r>
              <a:rPr lang="en-US" altLang="en-US">
                <a:latin typeface="Times New Roman" panose="02020603050405020304" pitchFamily="18" charset="0"/>
              </a:rPr>
              <a:t> =</a:t>
            </a:r>
            <a:endParaRPr lang="en-CA" altLang="en-US">
              <a:latin typeface="Times New Roman" panose="02020603050405020304" pitchFamily="18" charset="0"/>
            </a:endParaRPr>
          </a:p>
        </p:txBody>
      </p:sp>
      <p:sp>
        <p:nvSpPr>
          <p:cNvPr id="115717" name="Line 4">
            <a:extLst>
              <a:ext uri="{FF2B5EF4-FFF2-40B4-BE49-F238E27FC236}">
                <a16:creationId xmlns:a16="http://schemas.microsoft.com/office/drawing/2014/main" xmlns="" id="{093EF95B-32AE-7319-BBCC-972882D12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1138" y="3276600"/>
            <a:ext cx="3471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5718" name="Text Box 5">
            <a:extLst>
              <a:ext uri="{FF2B5EF4-FFF2-40B4-BE49-F238E27FC236}">
                <a16:creationId xmlns:a16="http://schemas.microsoft.com/office/drawing/2014/main" xmlns="" id="{40803B24-40DC-1E27-4D23-271B9F25A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505200"/>
            <a:ext cx="2019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>
                <a:latin typeface="Symbol" panose="05050102010706020507" pitchFamily="18" charset="2"/>
              </a:rPr>
              <a:t>D</a:t>
            </a:r>
            <a:r>
              <a:rPr lang="en-US" altLang="en-US" sz="3200">
                <a:latin typeface="Symbol" panose="05050102010706020507" pitchFamily="18" charset="2"/>
              </a:rPr>
              <a:t> </a:t>
            </a:r>
            <a:r>
              <a:rPr lang="en-US" altLang="en-US" sz="3200">
                <a:latin typeface="Arial" panose="020B0604020202020204" pitchFamily="34" charset="0"/>
              </a:rPr>
              <a:t>P </a:t>
            </a:r>
            <a:r>
              <a:rPr lang="en-US" altLang="en-US" sz="2800">
                <a:latin typeface="Arial" panose="020B0604020202020204" pitchFamily="34" charset="0"/>
              </a:rPr>
              <a:t>= $100</a:t>
            </a:r>
            <a:endParaRPr lang="en-CA" altLang="en-US" sz="2800">
              <a:latin typeface="Symbol" panose="05050102010706020507" pitchFamily="18" charset="2"/>
            </a:endParaRPr>
          </a:p>
        </p:txBody>
      </p:sp>
      <p:sp>
        <p:nvSpPr>
          <p:cNvPr id="115719" name="Line 6">
            <a:extLst>
              <a:ext uri="{FF2B5EF4-FFF2-40B4-BE49-F238E27FC236}">
                <a16:creationId xmlns:a16="http://schemas.microsoft.com/office/drawing/2014/main" xmlns="" id="{63762DE8-7A33-8EA3-02E6-D180258D395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267200"/>
            <a:ext cx="541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5720" name="Text Box 7">
            <a:extLst>
              <a:ext uri="{FF2B5EF4-FFF2-40B4-BE49-F238E27FC236}">
                <a16:creationId xmlns:a16="http://schemas.microsoft.com/office/drawing/2014/main" xmlns="" id="{81F390FD-A0E4-1112-BB35-3213CA926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738" y="4419600"/>
            <a:ext cx="541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P</a:t>
            </a:r>
            <a:r>
              <a:rPr lang="en-US" altLang="en-US" sz="3200" baseline="-25000">
                <a:latin typeface="Times New Roman" panose="02020603050405020304" pitchFamily="18" charset="0"/>
              </a:rPr>
              <a:t>1</a:t>
            </a:r>
            <a:r>
              <a:rPr lang="en-US" altLang="en-US" sz="3200">
                <a:latin typeface="Times New Roman" panose="02020603050405020304" pitchFamily="18" charset="0"/>
              </a:rPr>
              <a:t>  +   P</a:t>
            </a:r>
            <a:r>
              <a:rPr lang="en-US" altLang="en-US" sz="3200" baseline="-25000">
                <a:latin typeface="Times New Roman" panose="02020603050405020304" pitchFamily="18" charset="0"/>
              </a:rPr>
              <a:t>2   </a:t>
            </a:r>
            <a:r>
              <a:rPr lang="en-US" altLang="en-US" sz="2800">
                <a:latin typeface="Times New Roman" panose="02020603050405020304" pitchFamily="18" charset="0"/>
              </a:rPr>
              <a:t>(</a:t>
            </a:r>
            <a:r>
              <a:rPr lang="en-US" altLang="en-US" sz="2800">
                <a:latin typeface="Arial" panose="020B0604020202020204" pitchFamily="34" charset="0"/>
              </a:rPr>
              <a:t>$100 + $200)</a:t>
            </a:r>
            <a:endParaRPr lang="en-CA" altLang="en-US" sz="2800">
              <a:latin typeface="Arial" panose="020B0604020202020204" pitchFamily="34" charset="0"/>
            </a:endParaRPr>
          </a:p>
        </p:txBody>
      </p:sp>
      <p:sp>
        <p:nvSpPr>
          <p:cNvPr id="115721" name="Line 8">
            <a:extLst>
              <a:ext uri="{FF2B5EF4-FFF2-40B4-BE49-F238E27FC236}">
                <a16:creationId xmlns:a16="http://schemas.microsoft.com/office/drawing/2014/main" xmlns="" id="{428186F7-53BF-3041-AFEB-74BF62F2D3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6938" y="5181600"/>
            <a:ext cx="464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5722" name="Text Box 9">
            <a:extLst>
              <a:ext uri="{FF2B5EF4-FFF2-40B4-BE49-F238E27FC236}">
                <a16:creationId xmlns:a16="http://schemas.microsoft.com/office/drawing/2014/main" xmlns="" id="{3CFAA4C9-0D8F-B61C-7539-576410701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938" y="5334000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  <a:endParaRPr lang="en-CA" altLang="en-US" sz="3200">
              <a:latin typeface="Times New Roman" panose="02020603050405020304" pitchFamily="18" charset="0"/>
            </a:endParaRPr>
          </a:p>
        </p:txBody>
      </p:sp>
      <p:sp>
        <p:nvSpPr>
          <p:cNvPr id="115723" name="AutoShape 10">
            <a:extLst>
              <a:ext uri="{FF2B5EF4-FFF2-40B4-BE49-F238E27FC236}">
                <a16:creationId xmlns:a16="http://schemas.microsoft.com/office/drawing/2014/main" xmlns="" id="{5B08261F-1351-C488-09FA-7DB99FF4767D}"/>
              </a:ext>
            </a:extLst>
          </p:cNvPr>
          <p:cNvSpPr>
            <a:spLocks/>
          </p:cNvSpPr>
          <p:nvPr/>
        </p:nvSpPr>
        <p:spPr bwMode="auto">
          <a:xfrm>
            <a:off x="1633538" y="3429000"/>
            <a:ext cx="381000" cy="2362200"/>
          </a:xfrm>
          <a:prstGeom prst="leftBrace">
            <a:avLst>
              <a:gd name="adj1" fmla="val 51667"/>
              <a:gd name="adj2" fmla="val 49259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561163" name="Text Box 11">
            <a:extLst>
              <a:ext uri="{FF2B5EF4-FFF2-40B4-BE49-F238E27FC236}">
                <a16:creationId xmlns:a16="http://schemas.microsoft.com/office/drawing/2014/main" xmlns="" id="{4C97A5F1-4D87-97CF-F3D7-A6E5DF81B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67200"/>
            <a:ext cx="1371600" cy="10668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%</a:t>
            </a:r>
            <a:r>
              <a:rPr lang="en-CA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3200">
                <a:solidFill>
                  <a:srgbClr val="000099"/>
                </a:solidFill>
                <a:latin typeface="Arial" panose="020B0604020202020204" pitchFamily="34" charset="0"/>
              </a:rPr>
              <a:t>P</a:t>
            </a:r>
            <a:r>
              <a:rPr lang="en-US" altLang="en-US" sz="3200" baseline="-25000">
                <a:solidFill>
                  <a:srgbClr val="000099"/>
                </a:solidFill>
                <a:latin typeface="Arial" panose="020B0604020202020204" pitchFamily="34" charset="0"/>
              </a:rPr>
              <a:t>J</a:t>
            </a:r>
            <a:r>
              <a:rPr lang="en-US" altLang="en-US" sz="3200">
                <a:solidFill>
                  <a:srgbClr val="000099"/>
                </a:solidFill>
                <a:latin typeface="Arial" panose="020B0604020202020204" pitchFamily="34" charset="0"/>
              </a:rPr>
              <a:t> =</a:t>
            </a:r>
            <a:r>
              <a:rPr lang="en-US" altLang="en-US" sz="3200">
                <a:solidFill>
                  <a:srgbClr val="000099"/>
                </a:solidFill>
                <a:latin typeface="Arial Narrow" panose="020B0606020202030204" pitchFamily="34" charset="0"/>
              </a:rPr>
              <a:t>66%</a:t>
            </a:r>
            <a:endParaRPr lang="en-CA" altLang="en-US" sz="3200">
              <a:solidFill>
                <a:srgbClr val="000099"/>
              </a:solidFill>
              <a:latin typeface="Arial Narrow" panose="020B0606020202030204" pitchFamily="34" charset="0"/>
            </a:endParaRPr>
          </a:p>
        </p:txBody>
      </p:sp>
      <p:sp>
        <p:nvSpPr>
          <p:cNvPr id="115725" name="Text Box 12">
            <a:extLst>
              <a:ext uri="{FF2B5EF4-FFF2-40B4-BE49-F238E27FC236}">
                <a16:creationId xmlns:a16="http://schemas.microsoft.com/office/drawing/2014/main" xmlns="" id="{1938DA12-3E01-8C6D-BBF3-EABA2014A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1663" y="4830763"/>
            <a:ext cx="14636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=</a:t>
            </a:r>
            <a:r>
              <a:rPr lang="en-US" altLang="en-US" sz="3200">
                <a:latin typeface="Times New Roman" panose="02020603050405020304" pitchFamily="18" charset="0"/>
              </a:rPr>
              <a:t> $150</a:t>
            </a:r>
            <a:endParaRPr lang="en-CA" altLang="en-US" sz="3200">
              <a:latin typeface="Times New Roman" panose="02020603050405020304" pitchFamily="18" charset="0"/>
            </a:endParaRPr>
          </a:p>
        </p:txBody>
      </p:sp>
      <p:sp>
        <p:nvSpPr>
          <p:cNvPr id="115726" name="Text Box 13">
            <a:extLst>
              <a:ext uri="{FF2B5EF4-FFF2-40B4-BE49-F238E27FC236}">
                <a16:creationId xmlns:a16="http://schemas.microsoft.com/office/drawing/2014/main" xmlns="" id="{F146CE82-A559-D95D-73ED-E346952EE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838200"/>
            <a:ext cx="1700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>
                <a:latin typeface="Symbol" panose="05050102010706020507" pitchFamily="18" charset="2"/>
              </a:rPr>
              <a:t>D</a:t>
            </a:r>
            <a:r>
              <a:rPr lang="en-US" altLang="en-US" sz="3200">
                <a:latin typeface="Symbol" panose="05050102010706020507" pitchFamily="18" charset="2"/>
              </a:rPr>
              <a:t> </a:t>
            </a:r>
            <a:r>
              <a:rPr lang="en-US" altLang="en-US" sz="3200">
                <a:latin typeface="Arial" panose="020B0604020202020204" pitchFamily="34" charset="0"/>
              </a:rPr>
              <a:t>Q  </a:t>
            </a:r>
            <a:r>
              <a:rPr lang="en-US" altLang="en-US" sz="2800">
                <a:latin typeface="Arial" panose="020B0604020202020204" pitchFamily="34" charset="0"/>
              </a:rPr>
              <a:t>= -1</a:t>
            </a:r>
            <a:endParaRPr lang="en-CA" altLang="en-US" sz="2800">
              <a:latin typeface="Symbol" panose="05050102010706020507" pitchFamily="18" charset="2"/>
            </a:endParaRPr>
          </a:p>
        </p:txBody>
      </p:sp>
      <p:sp>
        <p:nvSpPr>
          <p:cNvPr id="115727" name="Text Box 14">
            <a:extLst>
              <a:ext uri="{FF2B5EF4-FFF2-40B4-BE49-F238E27FC236}">
                <a16:creationId xmlns:a16="http://schemas.microsoft.com/office/drawing/2014/main" xmlns="" id="{447D9710-1E00-E4AA-CB86-25D6B75A8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600200"/>
            <a:ext cx="419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Q</a:t>
            </a:r>
            <a:r>
              <a:rPr lang="en-US" altLang="en-US" sz="3200" baseline="-25000">
                <a:latin typeface="Times New Roman" panose="02020603050405020304" pitchFamily="18" charset="0"/>
              </a:rPr>
              <a:t>1</a:t>
            </a:r>
            <a:r>
              <a:rPr lang="en-US" altLang="en-US" sz="3200">
                <a:latin typeface="Times New Roman" panose="02020603050405020304" pitchFamily="18" charset="0"/>
              </a:rPr>
              <a:t>  +   Q</a:t>
            </a:r>
            <a:r>
              <a:rPr lang="en-US" altLang="en-US" sz="3200" baseline="-25000">
                <a:latin typeface="Times New Roman" panose="02020603050405020304" pitchFamily="18" charset="0"/>
              </a:rPr>
              <a:t>2  </a:t>
            </a:r>
            <a:r>
              <a:rPr lang="en-US" altLang="en-US" sz="3200">
                <a:latin typeface="Times New Roman" panose="02020603050405020304" pitchFamily="18" charset="0"/>
              </a:rPr>
              <a:t>(</a:t>
            </a:r>
            <a:r>
              <a:rPr lang="en-US" altLang="en-US" sz="2800">
                <a:latin typeface="Arial" panose="020B0604020202020204" pitchFamily="34" charset="0"/>
              </a:rPr>
              <a:t>2 + 1)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  <a:endParaRPr lang="en-CA" altLang="en-US" sz="2400">
              <a:latin typeface="Arial" panose="020B0604020202020204" pitchFamily="34" charset="0"/>
            </a:endParaRPr>
          </a:p>
        </p:txBody>
      </p:sp>
      <p:sp>
        <p:nvSpPr>
          <p:cNvPr id="115728" name="Line 15">
            <a:extLst>
              <a:ext uri="{FF2B5EF4-FFF2-40B4-BE49-F238E27FC236}">
                <a16:creationId xmlns:a16="http://schemas.microsoft.com/office/drawing/2014/main" xmlns="" id="{EE8B2D8E-A289-B7C6-1D5A-16DF5FD6E3D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15240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5729" name="Line 16">
            <a:extLst>
              <a:ext uri="{FF2B5EF4-FFF2-40B4-BE49-F238E27FC236}">
                <a16:creationId xmlns:a16="http://schemas.microsoft.com/office/drawing/2014/main" xmlns="" id="{729F1E2D-DA9C-B99E-9593-855C8343E3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2860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5730" name="Text Box 17">
            <a:extLst>
              <a:ext uri="{FF2B5EF4-FFF2-40B4-BE49-F238E27FC236}">
                <a16:creationId xmlns:a16="http://schemas.microsoft.com/office/drawing/2014/main" xmlns="" id="{86E71471-72AA-B3F7-45B6-36AC1F64D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514600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  <a:endParaRPr lang="en-CA" altLang="en-US" sz="3200">
              <a:latin typeface="Times New Roman" panose="02020603050405020304" pitchFamily="18" charset="0"/>
            </a:endParaRPr>
          </a:p>
        </p:txBody>
      </p:sp>
      <p:sp>
        <p:nvSpPr>
          <p:cNvPr id="561170" name="Text Box 18">
            <a:extLst>
              <a:ext uri="{FF2B5EF4-FFF2-40B4-BE49-F238E27FC236}">
                <a16:creationId xmlns:a16="http://schemas.microsoft.com/office/drawing/2014/main" xmlns="" id="{3495C47C-C3BF-B00B-C976-3BB6E7FA3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1600200"/>
            <a:ext cx="1368425" cy="10668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%</a:t>
            </a:r>
            <a:r>
              <a:rPr lang="en-CA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3200">
                <a:solidFill>
                  <a:srgbClr val="000099"/>
                </a:solidFill>
                <a:latin typeface="Arial" panose="020B0604020202020204" pitchFamily="34" charset="0"/>
              </a:rPr>
              <a:t>Q</a:t>
            </a:r>
            <a:r>
              <a:rPr lang="en-US" altLang="en-US" sz="3200" baseline="-25000">
                <a:solidFill>
                  <a:srgbClr val="000099"/>
                </a:solidFill>
                <a:latin typeface="Arial" panose="020B0604020202020204" pitchFamily="34" charset="0"/>
              </a:rPr>
              <a:t>i</a:t>
            </a:r>
            <a:r>
              <a:rPr lang="en-US" altLang="en-US" sz="3200">
                <a:solidFill>
                  <a:srgbClr val="000099"/>
                </a:solidFill>
                <a:latin typeface="Arial" panose="020B0604020202020204" pitchFamily="34" charset="0"/>
              </a:rPr>
              <a:t> =-</a:t>
            </a:r>
            <a:r>
              <a:rPr lang="en-US" altLang="en-US" sz="3200">
                <a:solidFill>
                  <a:srgbClr val="000099"/>
                </a:solidFill>
                <a:latin typeface="Arial Narrow" panose="020B0606020202030204" pitchFamily="34" charset="0"/>
              </a:rPr>
              <a:t>66%</a:t>
            </a:r>
            <a:endParaRPr lang="en-CA" altLang="en-US" sz="3200">
              <a:solidFill>
                <a:srgbClr val="000099"/>
              </a:solidFill>
              <a:latin typeface="Arial Narrow" panose="020B0606020202030204" pitchFamily="34" charset="0"/>
            </a:endParaRPr>
          </a:p>
        </p:txBody>
      </p:sp>
      <p:sp>
        <p:nvSpPr>
          <p:cNvPr id="115732" name="AutoShape 19">
            <a:extLst>
              <a:ext uri="{FF2B5EF4-FFF2-40B4-BE49-F238E27FC236}">
                <a16:creationId xmlns:a16="http://schemas.microsoft.com/office/drawing/2014/main" xmlns="" id="{4B37EF91-5E11-C119-EF0B-89F59FD2DA41}"/>
              </a:ext>
            </a:extLst>
          </p:cNvPr>
          <p:cNvSpPr>
            <a:spLocks/>
          </p:cNvSpPr>
          <p:nvPr/>
        </p:nvSpPr>
        <p:spPr bwMode="auto">
          <a:xfrm>
            <a:off x="1600200" y="762000"/>
            <a:ext cx="381000" cy="2362200"/>
          </a:xfrm>
          <a:prstGeom prst="leftBrace">
            <a:avLst>
              <a:gd name="adj1" fmla="val 51667"/>
              <a:gd name="adj2" fmla="val 49259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15733" name="Text Box 20">
            <a:extLst>
              <a:ext uri="{FF2B5EF4-FFF2-40B4-BE49-F238E27FC236}">
                <a16:creationId xmlns:a16="http://schemas.microsoft.com/office/drawing/2014/main" xmlns="" id="{2245B23D-D152-D020-8CE3-4534045E9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725" y="1970088"/>
            <a:ext cx="9858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= 1.5</a:t>
            </a:r>
            <a:endParaRPr lang="en-CA" altLang="en-US" sz="2800">
              <a:latin typeface="Arial" panose="020B0604020202020204" pitchFamily="34" charset="0"/>
            </a:endParaRPr>
          </a:p>
        </p:txBody>
      </p:sp>
      <p:sp>
        <p:nvSpPr>
          <p:cNvPr id="561173" name="Text Box 21">
            <a:extLst>
              <a:ext uri="{FF2B5EF4-FFF2-40B4-BE49-F238E27FC236}">
                <a16:creationId xmlns:a16="http://schemas.microsoft.com/office/drawing/2014/main" xmlns="" id="{36344110-F570-7267-79B2-1C7F3D5FA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8" y="6110288"/>
            <a:ext cx="6772275" cy="51911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2774"/>
                </a:solidFill>
                <a:latin typeface="Times New Roman" panose="02020603050405020304" pitchFamily="18" charset="0"/>
              </a:rPr>
              <a:t>Are cats and guns substitutes or compliments?</a:t>
            </a:r>
            <a:endParaRPr lang="en-CA" altLang="en-US" sz="2800">
              <a:solidFill>
                <a:srgbClr val="002774"/>
              </a:solidFill>
              <a:latin typeface="Times New Roman" panose="02020603050405020304" pitchFamily="18" charset="0"/>
            </a:endParaRPr>
          </a:p>
        </p:txBody>
      </p:sp>
      <p:sp>
        <p:nvSpPr>
          <p:cNvPr id="88087" name="Rectangle 23">
            <a:extLst>
              <a:ext uri="{FF2B5EF4-FFF2-40B4-BE49-F238E27FC236}">
                <a16:creationId xmlns:a16="http://schemas.microsoft.com/office/drawing/2014/main" xmlns="" id="{81935E34-AC8F-47E7-303D-CEF17AD8D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67000"/>
            <a:ext cx="4191000" cy="12192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88088" name="Text Box 24">
            <a:extLst>
              <a:ext uri="{FF2B5EF4-FFF2-40B4-BE49-F238E27FC236}">
                <a16:creationId xmlns:a16="http://schemas.microsoft.com/office/drawing/2014/main" xmlns="" id="{7AF4B607-880B-0982-8041-DB29DA5EE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863" y="2743200"/>
            <a:ext cx="101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Arial" panose="020B0604020202020204" pitchFamily="34" charset="0"/>
              </a:rPr>
              <a:t>-66%</a:t>
            </a:r>
            <a:endParaRPr lang="en-CA" altLang="en-US" sz="28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88089" name="Line 25">
            <a:extLst>
              <a:ext uri="{FF2B5EF4-FFF2-40B4-BE49-F238E27FC236}">
                <a16:creationId xmlns:a16="http://schemas.microsoft.com/office/drawing/2014/main" xmlns="" id="{229B80B6-8EC1-5EE6-B3E8-6369E470C5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5263" y="3276600"/>
            <a:ext cx="14478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8090" name="Text Box 26">
            <a:extLst>
              <a:ext uri="{FF2B5EF4-FFF2-40B4-BE49-F238E27FC236}">
                <a16:creationId xmlns:a16="http://schemas.microsoft.com/office/drawing/2014/main" xmlns="" id="{174F43A8-D1FB-5702-949B-E7087230F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725" y="3352800"/>
            <a:ext cx="8969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Arial" panose="020B0604020202020204" pitchFamily="34" charset="0"/>
              </a:rPr>
              <a:t>66%</a:t>
            </a:r>
            <a:endParaRPr lang="en-CA" altLang="en-US" sz="28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88091" name="Text Box 27">
            <a:extLst>
              <a:ext uri="{FF2B5EF4-FFF2-40B4-BE49-F238E27FC236}">
                <a16:creationId xmlns:a16="http://schemas.microsoft.com/office/drawing/2014/main" xmlns="" id="{1218DAC5-D266-11A6-EB8B-D072824BE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9263" y="2971800"/>
            <a:ext cx="3921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Arial" panose="020B0604020202020204" pitchFamily="34" charset="0"/>
              </a:rPr>
              <a:t>=</a:t>
            </a:r>
            <a:endParaRPr lang="en-CA" altLang="en-US" sz="28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88092" name="Text Box 28">
            <a:extLst>
              <a:ext uri="{FF2B5EF4-FFF2-40B4-BE49-F238E27FC236}">
                <a16:creationId xmlns:a16="http://schemas.microsoft.com/office/drawing/2014/main" xmlns="" id="{591CEE48-96F5-01A7-B27B-450B1DAC1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7250" y="2938463"/>
            <a:ext cx="590550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-1</a:t>
            </a:r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88093" name="Text Box 29">
            <a:extLst>
              <a:ext uri="{FF2B5EF4-FFF2-40B4-BE49-F238E27FC236}">
                <a16:creationId xmlns:a16="http://schemas.microsoft.com/office/drawing/2014/main" xmlns="" id="{B5B9C7CC-7890-4633-AA68-0C7E241B6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2850" y="2940050"/>
            <a:ext cx="16367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Times New Roman" panose="02020603050405020304" pitchFamily="18" charset="0"/>
              </a:rPr>
              <a:t>= </a:t>
            </a:r>
            <a:r>
              <a:rPr lang="ru-RU" altLang="en-US" sz="2400" i="1">
                <a:solidFill>
                  <a:schemeClr val="accent2"/>
                </a:solidFill>
              </a:rPr>
              <a:t>Є</a:t>
            </a:r>
            <a:r>
              <a:rPr lang="en-CA" altLang="en-US" sz="2400" i="1" baseline="-25000">
                <a:solidFill>
                  <a:schemeClr val="accent2"/>
                </a:solidFill>
              </a:rPr>
              <a:t>Qi,Pj</a:t>
            </a:r>
            <a:r>
              <a:rPr lang="en-US" altLang="en-US" sz="1800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accent2"/>
                </a:solidFill>
                <a:latin typeface="Times New Roman" panose="02020603050405020304" pitchFamily="18" charset="0"/>
              </a:rPr>
              <a:t>=</a:t>
            </a: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endParaRPr lang="en-CA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5742" name="Text Box 30">
            <a:extLst>
              <a:ext uri="{FF2B5EF4-FFF2-40B4-BE49-F238E27FC236}">
                <a16:creationId xmlns:a16="http://schemas.microsoft.com/office/drawing/2014/main" xmlns="" id="{9E970A81-E84F-41FB-FEF1-52BCCDE69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1260475"/>
            <a:ext cx="938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X 100</a:t>
            </a: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115743" name="Text Box 31">
            <a:extLst>
              <a:ext uri="{FF2B5EF4-FFF2-40B4-BE49-F238E27FC236}">
                <a16:creationId xmlns:a16="http://schemas.microsoft.com/office/drawing/2014/main" xmlns="" id="{A63F0E15-E417-C2B8-9924-FD2499683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114800"/>
            <a:ext cx="938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X 100</a:t>
            </a: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1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8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8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8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8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8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8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1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1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61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61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63" grpId="0" animBg="1" autoUpdateAnimBg="0"/>
      <p:bldP spid="561170" grpId="0" animBg="1" autoUpdateAnimBg="0"/>
      <p:bldP spid="561173" grpId="0" animBg="1" autoUpdateAnimBg="0"/>
      <p:bldP spid="88087" grpId="0" animBg="1"/>
      <p:bldP spid="88088" grpId="0"/>
      <p:bldP spid="88090" grpId="0"/>
      <p:bldP spid="88091" grpId="0"/>
      <p:bldP spid="88092" grpId="0" animBg="1"/>
      <p:bldP spid="88093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CF065319-A29E-51E1-F4BB-82B3CB347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A3F37AD9-B19A-48E2-889F-B0878BFDE7B7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82</a:t>
            </a:fld>
            <a:endParaRPr lang="en-US" altLang="en-US" sz="1000"/>
          </a:p>
        </p:txBody>
      </p:sp>
      <p:sp>
        <p:nvSpPr>
          <p:cNvPr id="502786" name="Rectangle 2">
            <a:extLst>
              <a:ext uri="{FF2B5EF4-FFF2-40B4-BE49-F238E27FC236}">
                <a16:creationId xmlns:a16="http://schemas.microsoft.com/office/drawing/2014/main" xmlns="" id="{F9BFDB39-4AFD-9BD4-982F-415B60DB64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106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/>
              <a:t>Income Elasticity of Demand</a:t>
            </a:r>
          </a:p>
        </p:txBody>
      </p:sp>
      <p:sp>
        <p:nvSpPr>
          <p:cNvPr id="502787" name="Rectangle 3">
            <a:extLst>
              <a:ext uri="{FF2B5EF4-FFF2-40B4-BE49-F238E27FC236}">
                <a16:creationId xmlns:a16="http://schemas.microsoft.com/office/drawing/2014/main" xmlns="" id="{13222AF0-1123-1709-9E3B-B41F0E50F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7825" y="1981200"/>
            <a:ext cx="85979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Income Elasticity of demand refers to a HORIZONTAL SHIFT in the demand curve resulting from an income change</a:t>
            </a:r>
          </a:p>
          <a:p>
            <a:pPr eaLnBrk="1" hangingPunct="1">
              <a:defRPr/>
            </a:pPr>
            <a:r>
              <a:rPr lang="en-US"/>
              <a:t>Price elasticity of demand refers to a MOVEMENT ALONG THE DEMAND CURVE in response to a price change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xmlns="" id="{4E211DF4-1427-3625-7C09-295EF7203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7D375D5-5A0F-49F2-8665-7C3D88E823A4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83</a:t>
            </a:fld>
            <a:endParaRPr lang="en-US" altLang="en-US" sz="1000"/>
          </a:p>
        </p:txBody>
      </p:sp>
      <p:sp>
        <p:nvSpPr>
          <p:cNvPr id="503810" name="Rectangle 2">
            <a:extLst>
              <a:ext uri="{FF2B5EF4-FFF2-40B4-BE49-F238E27FC236}">
                <a16:creationId xmlns:a16="http://schemas.microsoft.com/office/drawing/2014/main" xmlns="" id="{4B018F53-2D0C-D426-B79A-7F698D533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0" y="3276600"/>
            <a:ext cx="4419600" cy="174783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Change in M</a:t>
            </a:r>
          </a:p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----------------------------</a:t>
            </a:r>
          </a:p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(M</a:t>
            </a:r>
            <a:r>
              <a:rPr lang="en-US" altLang="en-US" baseline="-25000">
                <a:solidFill>
                  <a:srgbClr val="002774"/>
                </a:solidFill>
                <a:latin typeface="Arial" panose="020B0604020202020204" pitchFamily="34" charset="0"/>
              </a:rPr>
              <a:t>1</a:t>
            </a: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 + M</a:t>
            </a:r>
            <a:r>
              <a:rPr lang="en-US" altLang="en-US" baseline="-25000">
                <a:solidFill>
                  <a:srgbClr val="002774"/>
                </a:solidFill>
                <a:latin typeface="Arial" panose="020B0604020202020204" pitchFamily="34" charset="0"/>
              </a:rPr>
              <a:t>2</a:t>
            </a: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)/2</a:t>
            </a:r>
          </a:p>
        </p:txBody>
      </p:sp>
      <p:sp>
        <p:nvSpPr>
          <p:cNvPr id="503811" name="Rectangle 3">
            <a:extLst>
              <a:ext uri="{FF2B5EF4-FFF2-40B4-BE49-F238E27FC236}">
                <a16:creationId xmlns:a16="http://schemas.microsoft.com/office/drawing/2014/main" xmlns="" id="{D23D018A-0207-D19A-4D91-49079EC9D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276600"/>
            <a:ext cx="914400" cy="17383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 sz="10800">
                <a:solidFill>
                  <a:srgbClr val="002774"/>
                </a:solidFill>
                <a:latin typeface="Arial" panose="020B0604020202020204" pitchFamily="34" charset="0"/>
              </a:rPr>
              <a:t>/</a:t>
            </a:r>
          </a:p>
        </p:txBody>
      </p:sp>
      <p:sp>
        <p:nvSpPr>
          <p:cNvPr id="117765" name="Rectangle 4">
            <a:extLst>
              <a:ext uri="{FF2B5EF4-FFF2-40B4-BE49-F238E27FC236}">
                <a16:creationId xmlns:a16="http://schemas.microsoft.com/office/drawing/2014/main" xmlns="" id="{1913A83F-2A18-E915-C2AD-2D09876F1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503813" name="Rectangle 5">
            <a:extLst>
              <a:ext uri="{FF2B5EF4-FFF2-40B4-BE49-F238E27FC236}">
                <a16:creationId xmlns:a16="http://schemas.microsoft.com/office/drawing/2014/main" xmlns="" id="{6411EF25-46A4-59D5-2F74-FC53E8FEC8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0"/>
            <a:ext cx="8382000" cy="1431925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u="sng" dirty="0"/>
              <a:t>Income Elasticity of Demand</a:t>
            </a:r>
          </a:p>
        </p:txBody>
      </p:sp>
      <p:sp>
        <p:nvSpPr>
          <p:cNvPr id="117767" name="Rectangle 7">
            <a:extLst>
              <a:ext uri="{FF2B5EF4-FFF2-40B4-BE49-F238E27FC236}">
                <a16:creationId xmlns:a16="http://schemas.microsoft.com/office/drawing/2014/main" xmlns="" id="{1EF4D316-4685-3D53-D5BB-E6C685E0E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828800"/>
            <a:ext cx="7621588" cy="12128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17768" name="Line 8">
            <a:extLst>
              <a:ext uri="{FF2B5EF4-FFF2-40B4-BE49-F238E27FC236}">
                <a16:creationId xmlns:a16="http://schemas.microsoft.com/office/drawing/2014/main" xmlns="" id="{5B169AFE-A8FF-6854-506E-504E1D1377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1525" y="2439988"/>
            <a:ext cx="60483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7769" name="Rectangle 9">
            <a:extLst>
              <a:ext uri="{FF2B5EF4-FFF2-40B4-BE49-F238E27FC236}">
                <a16:creationId xmlns:a16="http://schemas.microsoft.com/office/drawing/2014/main" xmlns="" id="{B17981D8-0E6A-9817-8E5A-123E289A7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150" y="2455863"/>
            <a:ext cx="42179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Percentage change in income</a:t>
            </a:r>
          </a:p>
        </p:txBody>
      </p:sp>
      <p:sp>
        <p:nvSpPr>
          <p:cNvPr id="117770" name="Rectangle 10">
            <a:extLst>
              <a:ext uri="{FF2B5EF4-FFF2-40B4-BE49-F238E27FC236}">
                <a16:creationId xmlns:a16="http://schemas.microsoft.com/office/drawing/2014/main" xmlns="" id="{EFF61863-2510-D1BF-E036-5302AC6AC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075" y="1917700"/>
            <a:ext cx="280988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17771" name="Rectangle 11">
            <a:extLst>
              <a:ext uri="{FF2B5EF4-FFF2-40B4-BE49-F238E27FC236}">
                <a16:creationId xmlns:a16="http://schemas.microsoft.com/office/drawing/2014/main" xmlns="" id="{F294E227-551A-89DC-060C-D34A44E55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2950" y="1963738"/>
            <a:ext cx="58293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Percentage change in quantity demanded</a:t>
            </a:r>
          </a:p>
        </p:txBody>
      </p:sp>
      <p:sp>
        <p:nvSpPr>
          <p:cNvPr id="117772" name="Rectangle 12">
            <a:extLst>
              <a:ext uri="{FF2B5EF4-FFF2-40B4-BE49-F238E27FC236}">
                <a16:creationId xmlns:a16="http://schemas.microsoft.com/office/drawing/2014/main" xmlns="" id="{7D54A958-ABB5-7983-DD4F-90AB7D927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113" y="2147888"/>
            <a:ext cx="39052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000000"/>
                </a:solidFill>
                <a:latin typeface="Symbol" panose="05050102010706020507" pitchFamily="18" charset="2"/>
              </a:rPr>
              <a:t></a:t>
            </a:r>
          </a:p>
        </p:txBody>
      </p:sp>
      <p:sp>
        <p:nvSpPr>
          <p:cNvPr id="117773" name="Rectangle 13">
            <a:extLst>
              <a:ext uri="{FF2B5EF4-FFF2-40B4-BE49-F238E27FC236}">
                <a16:creationId xmlns:a16="http://schemas.microsoft.com/office/drawing/2014/main" xmlns="" id="{053D8200-4DA3-6918-1738-8442DBEB6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398713"/>
            <a:ext cx="4699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700" i="1">
                <a:solidFill>
                  <a:srgbClr val="000000"/>
                </a:solidFill>
                <a:latin typeface="Arial" panose="020B0604020202020204" pitchFamily="34" charset="0"/>
              </a:rPr>
              <a:t>Q,I</a:t>
            </a:r>
            <a:endParaRPr lang="en-US" altLang="en-US" sz="1800" i="1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700" i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7774" name="Rectangle 14">
            <a:extLst>
              <a:ext uri="{FF2B5EF4-FFF2-40B4-BE49-F238E27FC236}">
                <a16:creationId xmlns:a16="http://schemas.microsoft.com/office/drawing/2014/main" xmlns="" id="{4B5FA9CC-EE1C-39A0-7880-46C1D305E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238" y="2147888"/>
            <a:ext cx="3968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>
                <a:solidFill>
                  <a:schemeClr val="bg1"/>
                </a:solidFill>
              </a:rPr>
              <a:t>Є</a:t>
            </a:r>
            <a:endParaRPr lang="en-US" altLang="en-US" sz="2400" i="1">
              <a:solidFill>
                <a:schemeClr val="bg1"/>
              </a:solidFill>
            </a:endParaRPr>
          </a:p>
        </p:txBody>
      </p:sp>
      <p:sp>
        <p:nvSpPr>
          <p:cNvPr id="503823" name="Rectangle 15">
            <a:extLst>
              <a:ext uri="{FF2B5EF4-FFF2-40B4-BE49-F238E27FC236}">
                <a16:creationId xmlns:a16="http://schemas.microsoft.com/office/drawing/2014/main" xmlns="" id="{0EA4381E-6C5A-1446-EFB4-2FF166063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3276600"/>
            <a:ext cx="3914775" cy="174783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ru-RU" altLang="en-US" sz="2400" i="1">
                <a:solidFill>
                  <a:schemeClr val="bg1"/>
                </a:solidFill>
              </a:rPr>
              <a:t>Є</a:t>
            </a:r>
            <a:r>
              <a:rPr lang="en-US" altLang="en-US" sz="1800"/>
              <a:t> </a:t>
            </a:r>
            <a:r>
              <a:rPr lang="en-US" altLang="en-US" baseline="-25000">
                <a:solidFill>
                  <a:srgbClr val="002774"/>
                </a:solidFill>
                <a:latin typeface="Arial" panose="020B0604020202020204" pitchFamily="34" charset="0"/>
              </a:rPr>
              <a:t>Q,I</a:t>
            </a: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= Change in Q</a:t>
            </a:r>
          </a:p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         ---------------</a:t>
            </a:r>
          </a:p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          (Q</a:t>
            </a:r>
            <a:r>
              <a:rPr lang="en-US" altLang="en-US" baseline="-25000">
                <a:solidFill>
                  <a:srgbClr val="002774"/>
                </a:solidFill>
                <a:latin typeface="Arial" panose="020B0604020202020204" pitchFamily="34" charset="0"/>
              </a:rPr>
              <a:t>1</a:t>
            </a: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 + Q</a:t>
            </a:r>
            <a:r>
              <a:rPr lang="en-US" altLang="en-US" baseline="-25000">
                <a:solidFill>
                  <a:srgbClr val="002774"/>
                </a:solidFill>
                <a:latin typeface="Arial" panose="020B0604020202020204" pitchFamily="34" charset="0"/>
              </a:rPr>
              <a:t>2</a:t>
            </a: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)/2</a:t>
            </a:r>
          </a:p>
        </p:txBody>
      </p:sp>
      <p:sp>
        <p:nvSpPr>
          <p:cNvPr id="503824" name="Rectangle 16">
            <a:extLst>
              <a:ext uri="{FF2B5EF4-FFF2-40B4-BE49-F238E27FC236}">
                <a16:creationId xmlns:a16="http://schemas.microsoft.com/office/drawing/2014/main" xmlns="" id="{4A64D02D-B2E7-8C01-8278-664410A1A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575" y="5334000"/>
            <a:ext cx="7702550" cy="1163638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Normal Good – Positive Shift/Elasticity</a:t>
            </a:r>
          </a:p>
          <a:p>
            <a:pPr lvl="1" algn="ctr" eaLnBrk="1" hangingPunct="1">
              <a:buClrTx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2774"/>
                </a:solidFill>
                <a:latin typeface="Arial" panose="020B0604020202020204" pitchFamily="34" charset="0"/>
              </a:rPr>
              <a:t>Inferior Good – Negative Shift/Elasticity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3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3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03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03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03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03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3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3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0" grpId="0" animBg="1" autoUpdateAnimBg="0"/>
      <p:bldP spid="503811" grpId="0" animBg="1" autoUpdateAnimBg="0"/>
      <p:bldP spid="503823" grpId="0" animBg="1" autoUpdateAnimBg="0"/>
      <p:bldP spid="503824" grpId="0" animBg="1" autoUpdateAnimBg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A51703EC-B078-E6BA-7798-D9D46B0A2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BD288D4D-D716-4862-8043-31A4DA308FBB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84</a:t>
            </a:fld>
            <a:endParaRPr lang="en-US" altLang="en-US" sz="1000"/>
          </a:p>
        </p:txBody>
      </p:sp>
      <p:sp>
        <p:nvSpPr>
          <p:cNvPr id="563202" name="Rectangle 2">
            <a:extLst>
              <a:ext uri="{FF2B5EF4-FFF2-40B4-BE49-F238E27FC236}">
                <a16:creationId xmlns:a16="http://schemas.microsoft.com/office/drawing/2014/main" xmlns="" id="{45C207E7-6433-2779-1F44-4F5B97494D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1283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200" u="sng" dirty="0"/>
              <a:t>Income Elasticity of Demand Example</a:t>
            </a:r>
          </a:p>
        </p:txBody>
      </p:sp>
      <p:sp>
        <p:nvSpPr>
          <p:cNvPr id="563203" name="Rectangle 3">
            <a:extLst>
              <a:ext uri="{FF2B5EF4-FFF2-40B4-BE49-F238E27FC236}">
                <a16:creationId xmlns:a16="http://schemas.microsoft.com/office/drawing/2014/main" xmlns="" id="{703A9EE0-EB0D-37F2-ACD9-59D8D3C506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033463"/>
            <a:ext cx="9144000" cy="58245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>
                <a:latin typeface="Arial Narrow" pitchFamily="34" charset="0"/>
              </a:rPr>
              <a:t>In New Zealand, the average family will own 4 Toyotas in their lifetime.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latin typeface="Arial Narrow" pitchFamily="34" charset="0"/>
              </a:rPr>
              <a:t>If average Kiwi family income rose from $140K to $160K a year, the average Kiwi family would own 2 Toyotas over their lifetime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latin typeface="Arial Narrow" pitchFamily="34" charset="0"/>
              </a:rPr>
              <a:t>Calculate Income Elasticity of Demand for Toyotas in New Zealand.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latin typeface="Arial Narrow" pitchFamily="34" charset="0"/>
              </a:rPr>
              <a:t>Are Toyotas normal or inferior goods in New Zealand?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xmlns="" id="{B14CFD4A-CFA9-8C8C-6DCD-4D2A9F155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3ADF2363-BA7E-48A9-A656-B34BA99073A7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85</a:t>
            </a:fld>
            <a:endParaRPr lang="en-US" altLang="en-US" sz="1000"/>
          </a:p>
        </p:txBody>
      </p:sp>
      <p:sp>
        <p:nvSpPr>
          <p:cNvPr id="564226" name="Rectangle 2">
            <a:extLst>
              <a:ext uri="{FF2B5EF4-FFF2-40B4-BE49-F238E27FC236}">
                <a16:creationId xmlns:a16="http://schemas.microsoft.com/office/drawing/2014/main" xmlns="" id="{2366BDA5-5A21-E587-1C17-405C53345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-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Income Elasticity of Demand</a:t>
            </a:r>
            <a:endParaRPr lang="en-CA" sz="3600"/>
          </a:p>
        </p:txBody>
      </p:sp>
      <p:sp>
        <p:nvSpPr>
          <p:cNvPr id="120836" name="Text Box 3">
            <a:extLst>
              <a:ext uri="{FF2B5EF4-FFF2-40B4-BE49-F238E27FC236}">
                <a16:creationId xmlns:a16="http://schemas.microsoft.com/office/drawing/2014/main" xmlns="" id="{05E1DD1C-2218-8D1E-2599-E65973EE9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2895600"/>
            <a:ext cx="10271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/>
              <a:t>Є</a:t>
            </a:r>
            <a:r>
              <a:rPr lang="en-CA" altLang="en-US" sz="2400" i="1" baseline="-25000"/>
              <a:t>Q,I</a:t>
            </a:r>
            <a:r>
              <a:rPr lang="en-US" altLang="en-US">
                <a:latin typeface="Times New Roman" panose="02020603050405020304" pitchFamily="18" charset="0"/>
              </a:rPr>
              <a:t> =</a:t>
            </a:r>
            <a:endParaRPr lang="en-CA" altLang="en-US">
              <a:latin typeface="Times New Roman" panose="02020603050405020304" pitchFamily="18" charset="0"/>
            </a:endParaRPr>
          </a:p>
        </p:txBody>
      </p:sp>
      <p:sp>
        <p:nvSpPr>
          <p:cNvPr id="120837" name="Line 4">
            <a:extLst>
              <a:ext uri="{FF2B5EF4-FFF2-40B4-BE49-F238E27FC236}">
                <a16:creationId xmlns:a16="http://schemas.microsoft.com/office/drawing/2014/main" xmlns="" id="{0B4C7425-1391-6D12-9B71-5DA21C47F1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1138" y="3276600"/>
            <a:ext cx="3471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0838" name="Text Box 5">
            <a:extLst>
              <a:ext uri="{FF2B5EF4-FFF2-40B4-BE49-F238E27FC236}">
                <a16:creationId xmlns:a16="http://schemas.microsoft.com/office/drawing/2014/main" xmlns="" id="{00FDEB40-021C-E253-E2A5-615F36388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505200"/>
            <a:ext cx="1898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>
                <a:latin typeface="Symbol" panose="05050102010706020507" pitchFamily="18" charset="2"/>
              </a:rPr>
              <a:t>D</a:t>
            </a:r>
            <a:r>
              <a:rPr lang="en-US" altLang="en-US" sz="3200">
                <a:latin typeface="Symbol" panose="05050102010706020507" pitchFamily="18" charset="2"/>
              </a:rPr>
              <a:t> </a:t>
            </a:r>
            <a:r>
              <a:rPr lang="en-US" altLang="en-US" sz="3200">
                <a:latin typeface="Arial" panose="020B0604020202020204" pitchFamily="34" charset="0"/>
              </a:rPr>
              <a:t>I </a:t>
            </a:r>
            <a:r>
              <a:rPr lang="en-US" altLang="en-US" sz="2800">
                <a:latin typeface="Arial" panose="020B0604020202020204" pitchFamily="34" charset="0"/>
              </a:rPr>
              <a:t>= $20K</a:t>
            </a:r>
            <a:endParaRPr lang="en-CA" altLang="en-US" sz="2800">
              <a:latin typeface="Symbol" panose="05050102010706020507" pitchFamily="18" charset="2"/>
            </a:endParaRPr>
          </a:p>
        </p:txBody>
      </p:sp>
      <p:sp>
        <p:nvSpPr>
          <p:cNvPr id="120839" name="Line 6">
            <a:extLst>
              <a:ext uri="{FF2B5EF4-FFF2-40B4-BE49-F238E27FC236}">
                <a16:creationId xmlns:a16="http://schemas.microsoft.com/office/drawing/2014/main" xmlns="" id="{24F4C711-FF24-8103-2958-BB51A0BC8A0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267200"/>
            <a:ext cx="541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0840" name="Text Box 7">
            <a:extLst>
              <a:ext uri="{FF2B5EF4-FFF2-40B4-BE49-F238E27FC236}">
                <a16:creationId xmlns:a16="http://schemas.microsoft.com/office/drawing/2014/main" xmlns="" id="{1CCF69AE-09D6-AC80-B1ED-A775543F4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738" y="4419600"/>
            <a:ext cx="541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I</a:t>
            </a:r>
            <a:r>
              <a:rPr lang="en-US" altLang="en-US" sz="3200" baseline="-25000">
                <a:latin typeface="Times New Roman" panose="02020603050405020304" pitchFamily="18" charset="0"/>
              </a:rPr>
              <a:t>1</a:t>
            </a:r>
            <a:r>
              <a:rPr lang="en-US" altLang="en-US" sz="3200">
                <a:latin typeface="Times New Roman" panose="02020603050405020304" pitchFamily="18" charset="0"/>
              </a:rPr>
              <a:t>  +   I</a:t>
            </a:r>
            <a:r>
              <a:rPr lang="en-US" altLang="en-US" sz="3200" baseline="-25000">
                <a:latin typeface="Times New Roman" panose="02020603050405020304" pitchFamily="18" charset="0"/>
              </a:rPr>
              <a:t>2   </a:t>
            </a:r>
            <a:r>
              <a:rPr lang="en-US" altLang="en-US" sz="2800">
                <a:latin typeface="Times New Roman" panose="02020603050405020304" pitchFamily="18" charset="0"/>
              </a:rPr>
              <a:t>(</a:t>
            </a:r>
            <a:r>
              <a:rPr lang="en-US" altLang="en-US" sz="2800">
                <a:latin typeface="Arial" panose="020B0604020202020204" pitchFamily="34" charset="0"/>
              </a:rPr>
              <a:t>$140K + $160K)</a:t>
            </a:r>
            <a:endParaRPr lang="en-CA" altLang="en-US" sz="2800">
              <a:latin typeface="Arial" panose="020B0604020202020204" pitchFamily="34" charset="0"/>
            </a:endParaRPr>
          </a:p>
        </p:txBody>
      </p:sp>
      <p:sp>
        <p:nvSpPr>
          <p:cNvPr id="120841" name="Line 8">
            <a:extLst>
              <a:ext uri="{FF2B5EF4-FFF2-40B4-BE49-F238E27FC236}">
                <a16:creationId xmlns:a16="http://schemas.microsoft.com/office/drawing/2014/main" xmlns="" id="{E8D57CA8-872C-1E3B-70B3-2BE0201E0A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6938" y="5181600"/>
            <a:ext cx="464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0842" name="Text Box 9">
            <a:extLst>
              <a:ext uri="{FF2B5EF4-FFF2-40B4-BE49-F238E27FC236}">
                <a16:creationId xmlns:a16="http://schemas.microsoft.com/office/drawing/2014/main" xmlns="" id="{18D192BC-ECA2-5FF7-CB97-90CDD1691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938" y="5334000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  <a:endParaRPr lang="en-CA" altLang="en-US" sz="3200">
              <a:latin typeface="Times New Roman" panose="02020603050405020304" pitchFamily="18" charset="0"/>
            </a:endParaRPr>
          </a:p>
        </p:txBody>
      </p:sp>
      <p:sp>
        <p:nvSpPr>
          <p:cNvPr id="120843" name="AutoShape 10">
            <a:extLst>
              <a:ext uri="{FF2B5EF4-FFF2-40B4-BE49-F238E27FC236}">
                <a16:creationId xmlns:a16="http://schemas.microsoft.com/office/drawing/2014/main" xmlns="" id="{43AE5150-BB08-8C4A-4396-D2F656B40E4D}"/>
              </a:ext>
            </a:extLst>
          </p:cNvPr>
          <p:cNvSpPr>
            <a:spLocks/>
          </p:cNvSpPr>
          <p:nvPr/>
        </p:nvSpPr>
        <p:spPr bwMode="auto">
          <a:xfrm>
            <a:off x="1633538" y="3429000"/>
            <a:ext cx="381000" cy="2362200"/>
          </a:xfrm>
          <a:prstGeom prst="leftBrace">
            <a:avLst>
              <a:gd name="adj1" fmla="val 51667"/>
              <a:gd name="adj2" fmla="val 49259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564235" name="Text Box 11">
            <a:extLst>
              <a:ext uri="{FF2B5EF4-FFF2-40B4-BE49-F238E27FC236}">
                <a16:creationId xmlns:a16="http://schemas.microsoft.com/office/drawing/2014/main" xmlns="" id="{C5478FA2-2C88-CF73-F75A-8F8CDA119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67200"/>
            <a:ext cx="1371600" cy="10668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%</a:t>
            </a:r>
            <a:r>
              <a:rPr lang="en-CA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3200">
                <a:solidFill>
                  <a:srgbClr val="000099"/>
                </a:solidFill>
                <a:latin typeface="Arial" panose="020B0604020202020204" pitchFamily="34" charset="0"/>
              </a:rPr>
              <a:t>I =</a:t>
            </a:r>
            <a:r>
              <a:rPr lang="en-US" altLang="en-US" sz="3200">
                <a:solidFill>
                  <a:srgbClr val="000099"/>
                </a:solidFill>
                <a:latin typeface="Arial Narrow" panose="020B0606020202030204" pitchFamily="34" charset="0"/>
              </a:rPr>
              <a:t>13.3%</a:t>
            </a:r>
            <a:endParaRPr lang="en-CA" altLang="en-US" sz="3200">
              <a:solidFill>
                <a:srgbClr val="000099"/>
              </a:solidFill>
              <a:latin typeface="Arial Narrow" panose="020B0606020202030204" pitchFamily="34" charset="0"/>
            </a:endParaRPr>
          </a:p>
        </p:txBody>
      </p:sp>
      <p:sp>
        <p:nvSpPr>
          <p:cNvPr id="120845" name="Text Box 12">
            <a:extLst>
              <a:ext uri="{FF2B5EF4-FFF2-40B4-BE49-F238E27FC236}">
                <a16:creationId xmlns:a16="http://schemas.microsoft.com/office/drawing/2014/main" xmlns="" id="{27AE8B87-304D-43EE-F3C3-98EA300F8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1663" y="4830763"/>
            <a:ext cx="19510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=</a:t>
            </a:r>
            <a:r>
              <a:rPr lang="en-US" altLang="en-US" sz="3200">
                <a:latin typeface="Times New Roman" panose="02020603050405020304" pitchFamily="18" charset="0"/>
              </a:rPr>
              <a:t> $150K</a:t>
            </a:r>
            <a:endParaRPr lang="en-CA" altLang="en-US" sz="3200">
              <a:latin typeface="Times New Roman" panose="02020603050405020304" pitchFamily="18" charset="0"/>
            </a:endParaRPr>
          </a:p>
        </p:txBody>
      </p:sp>
      <p:sp>
        <p:nvSpPr>
          <p:cNvPr id="120846" name="Text Box 13">
            <a:extLst>
              <a:ext uri="{FF2B5EF4-FFF2-40B4-BE49-F238E27FC236}">
                <a16:creationId xmlns:a16="http://schemas.microsoft.com/office/drawing/2014/main" xmlns="" id="{D37CFE0D-B083-6596-7D2F-772AC8BE8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838200"/>
            <a:ext cx="1700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>
                <a:latin typeface="Symbol" panose="05050102010706020507" pitchFamily="18" charset="2"/>
              </a:rPr>
              <a:t>D</a:t>
            </a:r>
            <a:r>
              <a:rPr lang="en-US" altLang="en-US" sz="3200">
                <a:latin typeface="Symbol" panose="05050102010706020507" pitchFamily="18" charset="2"/>
              </a:rPr>
              <a:t> </a:t>
            </a:r>
            <a:r>
              <a:rPr lang="en-US" altLang="en-US" sz="3200">
                <a:latin typeface="Arial" panose="020B0604020202020204" pitchFamily="34" charset="0"/>
              </a:rPr>
              <a:t>Q  </a:t>
            </a:r>
            <a:r>
              <a:rPr lang="en-US" altLang="en-US" sz="2800">
                <a:latin typeface="Arial" panose="020B0604020202020204" pitchFamily="34" charset="0"/>
              </a:rPr>
              <a:t>= -2</a:t>
            </a:r>
            <a:endParaRPr lang="en-CA" altLang="en-US" sz="2800">
              <a:latin typeface="Symbol" panose="05050102010706020507" pitchFamily="18" charset="2"/>
            </a:endParaRPr>
          </a:p>
        </p:txBody>
      </p:sp>
      <p:sp>
        <p:nvSpPr>
          <p:cNvPr id="120847" name="Text Box 14">
            <a:extLst>
              <a:ext uri="{FF2B5EF4-FFF2-40B4-BE49-F238E27FC236}">
                <a16:creationId xmlns:a16="http://schemas.microsoft.com/office/drawing/2014/main" xmlns="" id="{99FD4085-6F6F-48C9-E8C6-C86B4C88F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600200"/>
            <a:ext cx="419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Q</a:t>
            </a:r>
            <a:r>
              <a:rPr lang="en-US" altLang="en-US" sz="3200" baseline="-25000">
                <a:latin typeface="Times New Roman" panose="02020603050405020304" pitchFamily="18" charset="0"/>
              </a:rPr>
              <a:t>1</a:t>
            </a:r>
            <a:r>
              <a:rPr lang="en-US" altLang="en-US" sz="3200">
                <a:latin typeface="Times New Roman" panose="02020603050405020304" pitchFamily="18" charset="0"/>
              </a:rPr>
              <a:t>  +   Q</a:t>
            </a:r>
            <a:r>
              <a:rPr lang="en-US" altLang="en-US" sz="3200" baseline="-25000">
                <a:latin typeface="Times New Roman" panose="02020603050405020304" pitchFamily="18" charset="0"/>
              </a:rPr>
              <a:t>2  </a:t>
            </a:r>
            <a:r>
              <a:rPr lang="en-US" altLang="en-US" sz="3200">
                <a:latin typeface="Times New Roman" panose="02020603050405020304" pitchFamily="18" charset="0"/>
              </a:rPr>
              <a:t>(</a:t>
            </a:r>
            <a:r>
              <a:rPr lang="en-US" altLang="en-US" sz="2800">
                <a:latin typeface="Arial" panose="020B0604020202020204" pitchFamily="34" charset="0"/>
              </a:rPr>
              <a:t>4 + 2)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  <a:endParaRPr lang="en-CA" altLang="en-US" sz="2400">
              <a:latin typeface="Arial" panose="020B0604020202020204" pitchFamily="34" charset="0"/>
            </a:endParaRPr>
          </a:p>
        </p:txBody>
      </p:sp>
      <p:sp>
        <p:nvSpPr>
          <p:cNvPr id="120848" name="Line 15">
            <a:extLst>
              <a:ext uri="{FF2B5EF4-FFF2-40B4-BE49-F238E27FC236}">
                <a16:creationId xmlns:a16="http://schemas.microsoft.com/office/drawing/2014/main" xmlns="" id="{EA6A62E8-BC4A-03A3-C997-335A77D68F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15240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0849" name="Line 16">
            <a:extLst>
              <a:ext uri="{FF2B5EF4-FFF2-40B4-BE49-F238E27FC236}">
                <a16:creationId xmlns:a16="http://schemas.microsoft.com/office/drawing/2014/main" xmlns="" id="{0841415C-EE69-1586-96CC-C4A2A3A71DE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2860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0850" name="Text Box 17">
            <a:extLst>
              <a:ext uri="{FF2B5EF4-FFF2-40B4-BE49-F238E27FC236}">
                <a16:creationId xmlns:a16="http://schemas.microsoft.com/office/drawing/2014/main" xmlns="" id="{0E5AA3CB-A34F-392D-2E6A-1521025E2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514600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</a:rPr>
              <a:t>2</a:t>
            </a:r>
            <a:endParaRPr lang="en-CA" altLang="en-US" sz="3200">
              <a:latin typeface="Times New Roman" panose="02020603050405020304" pitchFamily="18" charset="0"/>
            </a:endParaRPr>
          </a:p>
        </p:txBody>
      </p:sp>
      <p:sp>
        <p:nvSpPr>
          <p:cNvPr id="564242" name="Text Box 18">
            <a:extLst>
              <a:ext uri="{FF2B5EF4-FFF2-40B4-BE49-F238E27FC236}">
                <a16:creationId xmlns:a16="http://schemas.microsoft.com/office/drawing/2014/main" xmlns="" id="{9770DCCD-DD18-8F1C-63DF-62B9BA3AC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1600200"/>
            <a:ext cx="1368425" cy="10668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%</a:t>
            </a:r>
            <a:r>
              <a:rPr lang="en-CA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3200">
                <a:solidFill>
                  <a:srgbClr val="000099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3200">
                <a:solidFill>
                  <a:srgbClr val="000099"/>
                </a:solidFill>
                <a:latin typeface="Arial" panose="020B0604020202020204" pitchFamily="34" charset="0"/>
              </a:rPr>
              <a:t>Q </a:t>
            </a:r>
            <a:r>
              <a:rPr lang="en-US" altLang="en-US" sz="3200">
                <a:solidFill>
                  <a:srgbClr val="000099"/>
                </a:solidFill>
                <a:latin typeface="Arial Narrow" panose="020B0606020202030204" pitchFamily="34" charset="0"/>
              </a:rPr>
              <a:t>=-66%</a:t>
            </a:r>
            <a:endParaRPr lang="en-CA" altLang="en-US" sz="3200">
              <a:solidFill>
                <a:srgbClr val="000099"/>
              </a:solidFill>
              <a:latin typeface="Arial Narrow" panose="020B0606020202030204" pitchFamily="34" charset="0"/>
            </a:endParaRPr>
          </a:p>
        </p:txBody>
      </p:sp>
      <p:sp>
        <p:nvSpPr>
          <p:cNvPr id="120852" name="AutoShape 19">
            <a:extLst>
              <a:ext uri="{FF2B5EF4-FFF2-40B4-BE49-F238E27FC236}">
                <a16:creationId xmlns:a16="http://schemas.microsoft.com/office/drawing/2014/main" xmlns="" id="{C99AAEBC-64D6-1F20-A829-9C06ABB813BD}"/>
              </a:ext>
            </a:extLst>
          </p:cNvPr>
          <p:cNvSpPr>
            <a:spLocks/>
          </p:cNvSpPr>
          <p:nvPr/>
        </p:nvSpPr>
        <p:spPr bwMode="auto">
          <a:xfrm>
            <a:off x="1600200" y="762000"/>
            <a:ext cx="381000" cy="2362200"/>
          </a:xfrm>
          <a:prstGeom prst="leftBrace">
            <a:avLst>
              <a:gd name="adj1" fmla="val 51667"/>
              <a:gd name="adj2" fmla="val 49259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20853" name="Text Box 20">
            <a:extLst>
              <a:ext uri="{FF2B5EF4-FFF2-40B4-BE49-F238E27FC236}">
                <a16:creationId xmlns:a16="http://schemas.microsoft.com/office/drawing/2014/main" xmlns="" id="{7723B90F-0FDA-BDCB-A95D-D5DCF51F9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725" y="1970088"/>
            <a:ext cx="688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= 3</a:t>
            </a:r>
            <a:endParaRPr lang="en-CA" altLang="en-US" sz="2800">
              <a:latin typeface="Arial" panose="020B0604020202020204" pitchFamily="34" charset="0"/>
            </a:endParaRPr>
          </a:p>
        </p:txBody>
      </p:sp>
      <p:sp>
        <p:nvSpPr>
          <p:cNvPr id="564245" name="Text Box 21">
            <a:extLst>
              <a:ext uri="{FF2B5EF4-FFF2-40B4-BE49-F238E27FC236}">
                <a16:creationId xmlns:a16="http://schemas.microsoft.com/office/drawing/2014/main" xmlns="" id="{AA273755-FA35-5BEE-6B07-EA680BD75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88" y="5856288"/>
            <a:ext cx="6924675" cy="82232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2774"/>
                </a:solidFill>
                <a:latin typeface="Times New Roman" panose="02020603050405020304" pitchFamily="18" charset="0"/>
              </a:rPr>
              <a:t>In New Zealand, are Toyotas normal or inferior goods?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2774"/>
                </a:solidFill>
                <a:latin typeface="Times New Roman" panose="02020603050405020304" pitchFamily="18" charset="0"/>
              </a:rPr>
              <a:t>Guess which brand is the luxury car.</a:t>
            </a:r>
            <a:endParaRPr lang="en-CA" altLang="en-US" sz="2400">
              <a:solidFill>
                <a:srgbClr val="002774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83" name="Rectangle 22">
            <a:extLst>
              <a:ext uri="{FF2B5EF4-FFF2-40B4-BE49-F238E27FC236}">
                <a16:creationId xmlns:a16="http://schemas.microsoft.com/office/drawing/2014/main" xmlns="" id="{0AB2A031-FCA3-405B-88D2-EA3C04757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67000"/>
            <a:ext cx="4191000" cy="12192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84" name="Text Box 23">
            <a:extLst>
              <a:ext uri="{FF2B5EF4-FFF2-40B4-BE49-F238E27FC236}">
                <a16:creationId xmlns:a16="http://schemas.microsoft.com/office/drawing/2014/main" xmlns="" id="{769361E1-37F8-1648-16EC-CE984A9B9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863" y="2743200"/>
            <a:ext cx="101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Arial" panose="020B0604020202020204" pitchFamily="34" charset="0"/>
              </a:rPr>
              <a:t>-66%</a:t>
            </a:r>
            <a:endParaRPr lang="en-CA" altLang="en-US" sz="28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92185" name="Line 24">
            <a:extLst>
              <a:ext uri="{FF2B5EF4-FFF2-40B4-BE49-F238E27FC236}">
                <a16:creationId xmlns:a16="http://schemas.microsoft.com/office/drawing/2014/main" xmlns="" id="{934CD1F6-3686-4902-D302-3154D1696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5263" y="3276600"/>
            <a:ext cx="14478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2186" name="Text Box 25">
            <a:extLst>
              <a:ext uri="{FF2B5EF4-FFF2-40B4-BE49-F238E27FC236}">
                <a16:creationId xmlns:a16="http://schemas.microsoft.com/office/drawing/2014/main" xmlns="" id="{D9A7787C-07FA-20ED-86B6-44E7CEF5E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725" y="3352800"/>
            <a:ext cx="119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Arial" panose="020B0604020202020204" pitchFamily="34" charset="0"/>
              </a:rPr>
              <a:t>13.3%</a:t>
            </a:r>
            <a:endParaRPr lang="en-CA" altLang="en-US" sz="28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92187" name="Text Box 26">
            <a:extLst>
              <a:ext uri="{FF2B5EF4-FFF2-40B4-BE49-F238E27FC236}">
                <a16:creationId xmlns:a16="http://schemas.microsoft.com/office/drawing/2014/main" xmlns="" id="{BE3C6ADA-C69D-9789-5740-2850435F1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7025" y="2971800"/>
            <a:ext cx="3921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Arial" panose="020B0604020202020204" pitchFamily="34" charset="0"/>
              </a:rPr>
              <a:t>=</a:t>
            </a:r>
            <a:endParaRPr lang="en-CA" altLang="en-US" sz="28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92188" name="Text Box 27">
            <a:extLst>
              <a:ext uri="{FF2B5EF4-FFF2-40B4-BE49-F238E27FC236}">
                <a16:creationId xmlns:a16="http://schemas.microsoft.com/office/drawing/2014/main" xmlns="" id="{5DB875B5-CAF8-8DC5-DC3B-8C045801B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9450" y="3000375"/>
            <a:ext cx="544513" cy="579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-5</a:t>
            </a:r>
            <a:endParaRPr lang="en-CA" altLang="en-US" sz="3200">
              <a:latin typeface="Arial" panose="020B0604020202020204" pitchFamily="34" charset="0"/>
            </a:endParaRPr>
          </a:p>
        </p:txBody>
      </p:sp>
      <p:sp>
        <p:nvSpPr>
          <p:cNvPr id="92189" name="Text Box 28">
            <a:extLst>
              <a:ext uri="{FF2B5EF4-FFF2-40B4-BE49-F238E27FC236}">
                <a16:creationId xmlns:a16="http://schemas.microsoft.com/office/drawing/2014/main" xmlns="" id="{83D2FFA3-42A7-7B35-36E2-F71982EC1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2850" y="2940050"/>
            <a:ext cx="16367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Times New Roman" panose="02020603050405020304" pitchFamily="18" charset="0"/>
              </a:rPr>
              <a:t>= </a:t>
            </a:r>
            <a:r>
              <a:rPr lang="ru-RU" altLang="en-US" sz="2400" i="1">
                <a:solidFill>
                  <a:schemeClr val="accent2"/>
                </a:solidFill>
              </a:rPr>
              <a:t>Є</a:t>
            </a:r>
            <a:r>
              <a:rPr lang="en-CA" altLang="en-US" sz="2400" i="1" baseline="-25000">
                <a:solidFill>
                  <a:schemeClr val="accent2"/>
                </a:solidFill>
              </a:rPr>
              <a:t>Qi,Pj</a:t>
            </a:r>
            <a:r>
              <a:rPr lang="en-US" altLang="en-US" sz="1800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accent2"/>
                </a:solidFill>
                <a:latin typeface="Times New Roman" panose="02020603050405020304" pitchFamily="18" charset="0"/>
              </a:rPr>
              <a:t>=</a:t>
            </a: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endParaRPr lang="en-CA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0862" name="Text Box 29">
            <a:extLst>
              <a:ext uri="{FF2B5EF4-FFF2-40B4-BE49-F238E27FC236}">
                <a16:creationId xmlns:a16="http://schemas.microsoft.com/office/drawing/2014/main" xmlns="" id="{BA0C34E0-4448-0BFD-A948-999553F21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1260475"/>
            <a:ext cx="938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X 100</a:t>
            </a: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120863" name="Text Box 30">
            <a:extLst>
              <a:ext uri="{FF2B5EF4-FFF2-40B4-BE49-F238E27FC236}">
                <a16:creationId xmlns:a16="http://schemas.microsoft.com/office/drawing/2014/main" xmlns="" id="{568868A2-8896-E2AA-8EC7-E6428CA02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114800"/>
            <a:ext cx="938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X 100</a:t>
            </a: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4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4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4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64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64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4235" grpId="0" animBg="1" autoUpdateAnimBg="0"/>
      <p:bldP spid="564242" grpId="0" animBg="1" autoUpdateAnimBg="0"/>
      <p:bldP spid="564245" grpId="0" animBg="1" autoUpdateAnimBg="0"/>
      <p:bldP spid="92183" grpId="0" animBg="1"/>
      <p:bldP spid="92184" grpId="0"/>
      <p:bldP spid="92186" grpId="0"/>
      <p:bldP spid="92187" grpId="0"/>
      <p:bldP spid="92188" grpId="0" animBg="1"/>
      <p:bldP spid="92189" grpId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3D6C20CE-6327-0752-5AB1-C9780B50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CA52FB48-5509-4CB4-8E02-4BD5CE42112D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86</a:t>
            </a:fld>
            <a:endParaRPr lang="en-US" altLang="en-US" sz="1000"/>
          </a:p>
        </p:txBody>
      </p:sp>
      <p:sp>
        <p:nvSpPr>
          <p:cNvPr id="502786" name="Rectangle 2">
            <a:extLst>
              <a:ext uri="{FF2B5EF4-FFF2-40B4-BE49-F238E27FC236}">
                <a16:creationId xmlns:a16="http://schemas.microsoft.com/office/drawing/2014/main" xmlns="" id="{DE609A56-9F2D-D51D-9CD6-FE66074AC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106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/>
              <a:t>Chapter 2 Key Ideas</a:t>
            </a:r>
          </a:p>
        </p:txBody>
      </p:sp>
      <p:sp>
        <p:nvSpPr>
          <p:cNvPr id="502787" name="Rectangle 3">
            <a:extLst>
              <a:ext uri="{FF2B5EF4-FFF2-40B4-BE49-F238E27FC236}">
                <a16:creationId xmlns:a16="http://schemas.microsoft.com/office/drawing/2014/main" xmlns="" id="{943C5044-A8D6-38CA-E706-AB2297880A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47775"/>
            <a:ext cx="8975725" cy="54578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/>
              <a:t>Supply and Demand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dirty="0"/>
              <a:t>Supply and Demand Movements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/>
              <a:t>Equilibrium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/>
              <a:t>Elasticity of Demand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en-US" dirty="0"/>
              <a:t>Total Revenue Maximizing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/>
              <a:t>Elasticity of Supply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/>
              <a:t>Cross Price Elasticity of Demand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/>
              <a:t>Income Elasticity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4">
            <a:extLst>
              <a:ext uri="{FF2B5EF4-FFF2-40B4-BE49-F238E27FC236}">
                <a16:creationId xmlns:a16="http://schemas.microsoft.com/office/drawing/2014/main" xmlns="" id="{2080748D-171C-6680-954A-14F4F946A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18968641-545D-4FC2-951D-2AB02844071E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9</a:t>
            </a:fld>
            <a:endParaRPr lang="en-US" altLang="en-US" sz="1000"/>
          </a:p>
        </p:txBody>
      </p:sp>
      <p:sp>
        <p:nvSpPr>
          <p:cNvPr id="367618" name="Rectangle 2">
            <a:extLst>
              <a:ext uri="{FF2B5EF4-FFF2-40B4-BE49-F238E27FC236}">
                <a16:creationId xmlns:a16="http://schemas.microsoft.com/office/drawing/2014/main" xmlns="" id="{4EF193F3-2843-5A14-C31C-ABD563F8A2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A Change in Quantity Demanded</a:t>
            </a:r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xmlns="" id="{FCA463D3-9D23-3C9B-8E06-61E646A02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1525" y="5489575"/>
            <a:ext cx="51958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17" name="Line 5">
            <a:extLst>
              <a:ext uri="{FF2B5EF4-FFF2-40B4-BE49-F238E27FC236}">
                <a16:creationId xmlns:a16="http://schemas.microsoft.com/office/drawing/2014/main" xmlns="" id="{23204DA2-20A9-374F-B968-A4B3AD391F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1882775"/>
            <a:ext cx="0" cy="36115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xmlns="" id="{0B7B9690-A3BA-C1FB-164C-A8C6224FE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1599" y="5834063"/>
            <a:ext cx="369652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Quantity of Downloads Demanded</a:t>
            </a: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xmlns="" id="{015CA09D-81A5-499C-505E-402E440E866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39436" y="3494854"/>
            <a:ext cx="251671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Price of Downloads ($)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3320" name="Rectangle 8">
            <a:extLst>
              <a:ext uri="{FF2B5EF4-FFF2-40B4-BE49-F238E27FC236}">
                <a16:creationId xmlns:a16="http://schemas.microsoft.com/office/drawing/2014/main" xmlns="" id="{3498C3FB-6544-5873-AAC3-74C7D2061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4643438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3321" name="Rectangle 9">
            <a:extLst>
              <a:ext uri="{FF2B5EF4-FFF2-40B4-BE49-F238E27FC236}">
                <a16:creationId xmlns:a16="http://schemas.microsoft.com/office/drawing/2014/main" xmlns="" id="{CAA8C05C-C584-A9B0-9614-CA81E2B54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4002088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3322" name="Rectangle 10">
            <a:extLst>
              <a:ext uri="{FF2B5EF4-FFF2-40B4-BE49-F238E27FC236}">
                <a16:creationId xmlns:a16="http://schemas.microsoft.com/office/drawing/2014/main" xmlns="" id="{A8241D15-3CF4-25F5-32CD-4A7F17E3E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3343275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3323" name="Rectangle 11">
            <a:extLst>
              <a:ext uri="{FF2B5EF4-FFF2-40B4-BE49-F238E27FC236}">
                <a16:creationId xmlns:a16="http://schemas.microsoft.com/office/drawing/2014/main" xmlns="" id="{800A98B1-4B5B-DB1C-6FA8-D28E4C8DB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2684463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3324" name="Rectangle 12">
            <a:extLst>
              <a:ext uri="{FF2B5EF4-FFF2-40B4-BE49-F238E27FC236}">
                <a16:creationId xmlns:a16="http://schemas.microsoft.com/office/drawing/2014/main" xmlns="" id="{21A93CC5-4F4F-0B48-1A58-61F6CC1EA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995488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3325" name="Rectangle 13">
            <a:extLst>
              <a:ext uri="{FF2B5EF4-FFF2-40B4-BE49-F238E27FC236}">
                <a16:creationId xmlns:a16="http://schemas.microsoft.com/office/drawing/2014/main" xmlns="" id="{B67C2200-56BF-6F0E-EFA1-15FD35D18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1575" y="5464175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13326" name="Rectangle 14">
            <a:extLst>
              <a:ext uri="{FF2B5EF4-FFF2-40B4-BE49-F238E27FC236}">
                <a16:creationId xmlns:a16="http://schemas.microsoft.com/office/drawing/2014/main" xmlns="" id="{819C334A-4A8C-E4EE-68AF-395D378DB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4363" y="5462588"/>
            <a:ext cx="5254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30</a:t>
            </a:r>
          </a:p>
        </p:txBody>
      </p:sp>
      <p:sp>
        <p:nvSpPr>
          <p:cNvPr id="13327" name="Rectangle 15">
            <a:extLst>
              <a:ext uri="{FF2B5EF4-FFF2-40B4-BE49-F238E27FC236}">
                <a16:creationId xmlns:a16="http://schemas.microsoft.com/office/drawing/2014/main" xmlns="" id="{F6A722C3-5D8A-1D93-2836-45FD9AB8A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2225" y="5464175"/>
            <a:ext cx="52546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40</a:t>
            </a:r>
          </a:p>
        </p:txBody>
      </p:sp>
      <p:sp>
        <p:nvSpPr>
          <p:cNvPr id="13328" name="Rectangle 16">
            <a:extLst>
              <a:ext uri="{FF2B5EF4-FFF2-40B4-BE49-F238E27FC236}">
                <a16:creationId xmlns:a16="http://schemas.microsoft.com/office/drawing/2014/main" xmlns="" id="{D7CE8ACF-2F52-EFA7-A508-F15D8C78D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0088" y="5464175"/>
            <a:ext cx="5254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50</a:t>
            </a:r>
          </a:p>
        </p:txBody>
      </p:sp>
      <p:sp>
        <p:nvSpPr>
          <p:cNvPr id="13329" name="Rectangle 17">
            <a:extLst>
              <a:ext uri="{FF2B5EF4-FFF2-40B4-BE49-F238E27FC236}">
                <a16:creationId xmlns:a16="http://schemas.microsoft.com/office/drawing/2014/main" xmlns="" id="{DC830191-3AA8-AFD4-B2EA-056DF8A4E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5464175"/>
            <a:ext cx="52546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60</a:t>
            </a:r>
          </a:p>
        </p:txBody>
      </p:sp>
      <p:sp>
        <p:nvSpPr>
          <p:cNvPr id="13330" name="Rectangle 18">
            <a:extLst>
              <a:ext uri="{FF2B5EF4-FFF2-40B4-BE49-F238E27FC236}">
                <a16:creationId xmlns:a16="http://schemas.microsoft.com/office/drawing/2014/main" xmlns="" id="{7FE39B28-8CF9-DD28-84DE-373CD3306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0" y="5464175"/>
            <a:ext cx="3508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331" name="Rectangle 19">
            <a:extLst>
              <a:ext uri="{FF2B5EF4-FFF2-40B4-BE49-F238E27FC236}">
                <a16:creationId xmlns:a16="http://schemas.microsoft.com/office/drawing/2014/main" xmlns="" id="{C6B9FAA2-BF68-2252-EA54-5C7D8DEBE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5464175"/>
            <a:ext cx="52546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80</a:t>
            </a:r>
          </a:p>
        </p:txBody>
      </p:sp>
      <p:sp>
        <p:nvSpPr>
          <p:cNvPr id="13332" name="Rectangle 20">
            <a:extLst>
              <a:ext uri="{FF2B5EF4-FFF2-40B4-BE49-F238E27FC236}">
                <a16:creationId xmlns:a16="http://schemas.microsoft.com/office/drawing/2014/main" xmlns="" id="{D767A9A6-7B9B-C070-AC97-6B7112BB1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8825" y="5464175"/>
            <a:ext cx="52546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70</a:t>
            </a:r>
          </a:p>
        </p:txBody>
      </p:sp>
      <p:sp>
        <p:nvSpPr>
          <p:cNvPr id="13333" name="Oval 21">
            <a:extLst>
              <a:ext uri="{FF2B5EF4-FFF2-40B4-BE49-F238E27FC236}">
                <a16:creationId xmlns:a16="http://schemas.microsoft.com/office/drawing/2014/main" xmlns="" id="{BB0A7094-4A64-E09A-FB6B-D8E80F2E4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075" y="4195763"/>
            <a:ext cx="106363" cy="106362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7431" name="Line 22">
            <a:extLst>
              <a:ext uri="{FF2B5EF4-FFF2-40B4-BE49-F238E27FC236}">
                <a16:creationId xmlns:a16="http://schemas.microsoft.com/office/drawing/2014/main" xmlns="" id="{2F346DAC-EB65-C7EE-132C-3A00993C61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0350" y="4248150"/>
            <a:ext cx="4763" cy="1219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3335" name="Text Box 23">
            <a:extLst>
              <a:ext uri="{FF2B5EF4-FFF2-40B4-BE49-F238E27FC236}">
                <a16:creationId xmlns:a16="http://schemas.microsoft.com/office/drawing/2014/main" xmlns="" id="{BC8EFCEA-A82F-6169-BD3E-41D89A15F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3900" y="4741863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>
                <a:latin typeface="Arial" panose="020B0604020202020204" pitchFamily="34" charset="0"/>
              </a:rPr>
              <a:t>D</a:t>
            </a:r>
            <a:r>
              <a:rPr lang="en-US" altLang="en-US" sz="2000" i="1" baseline="-25000">
                <a:latin typeface="Arial" panose="020B0604020202020204" pitchFamily="34" charset="0"/>
              </a:rPr>
              <a:t>1</a:t>
            </a:r>
            <a:endParaRPr lang="en-US" altLang="en-US" sz="2000" i="1">
              <a:latin typeface="Arial" panose="020B0604020202020204" pitchFamily="34" charset="0"/>
            </a:endParaRPr>
          </a:p>
        </p:txBody>
      </p:sp>
      <p:sp>
        <p:nvSpPr>
          <p:cNvPr id="13336" name="Line 25">
            <a:extLst>
              <a:ext uri="{FF2B5EF4-FFF2-40B4-BE49-F238E27FC236}">
                <a16:creationId xmlns:a16="http://schemas.microsoft.com/office/drawing/2014/main" xmlns="" id="{4EFA774F-69FC-B93B-EA15-6582130032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0775" y="2749550"/>
            <a:ext cx="2593975" cy="2309813"/>
          </a:xfrm>
          <a:prstGeom prst="line">
            <a:avLst/>
          </a:prstGeom>
          <a:noFill/>
          <a:ln w="57150">
            <a:solidFill>
              <a:srgbClr val="99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7447" name="Line 26">
            <a:extLst>
              <a:ext uri="{FF2B5EF4-FFF2-40B4-BE49-F238E27FC236}">
                <a16:creationId xmlns:a16="http://schemas.microsoft.com/office/drawing/2014/main" xmlns="" id="{6F70D458-1686-833C-3859-2C78BAE04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05188" y="3616325"/>
            <a:ext cx="0" cy="18510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sp>
        <p:nvSpPr>
          <p:cNvPr id="13338" name="Text Box 27">
            <a:extLst>
              <a:ext uri="{FF2B5EF4-FFF2-40B4-BE49-F238E27FC236}">
                <a16:creationId xmlns:a16="http://schemas.microsoft.com/office/drawing/2014/main" xmlns="" id="{5A35CED1-E6D1-3CD2-E224-5878723E9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6325" y="4897438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>
                <a:latin typeface="Arial" panose="020B0604020202020204" pitchFamily="34" charset="0"/>
              </a:rPr>
              <a:t>D</a:t>
            </a:r>
            <a:r>
              <a:rPr lang="en-US" altLang="en-US" sz="2000" i="1" baseline="-25000">
                <a:latin typeface="Arial" panose="020B0604020202020204" pitchFamily="34" charset="0"/>
              </a:rPr>
              <a:t>3</a:t>
            </a:r>
            <a:endParaRPr lang="en-US" altLang="en-US" sz="2000" i="1">
              <a:latin typeface="Arial" panose="020B0604020202020204" pitchFamily="34" charset="0"/>
            </a:endParaRPr>
          </a:p>
        </p:txBody>
      </p:sp>
      <p:sp>
        <p:nvSpPr>
          <p:cNvPr id="13339" name="Oval 30">
            <a:extLst>
              <a:ext uri="{FF2B5EF4-FFF2-40B4-BE49-F238E27FC236}">
                <a16:creationId xmlns:a16="http://schemas.microsoft.com/office/drawing/2014/main" xmlns="" id="{0B105C85-0193-07E0-6A74-1493A70DC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150" y="3517900"/>
            <a:ext cx="106363" cy="106363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7444" name="Line 33">
            <a:extLst>
              <a:ext uri="{FF2B5EF4-FFF2-40B4-BE49-F238E27FC236}">
                <a16:creationId xmlns:a16="http://schemas.microsoft.com/office/drawing/2014/main" xmlns="" id="{9D9AB6B6-7650-CAEC-1CAB-D96D3AA4F9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3552825"/>
            <a:ext cx="1381125" cy="1587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367651" name="Text Box 35">
            <a:extLst>
              <a:ext uri="{FF2B5EF4-FFF2-40B4-BE49-F238E27FC236}">
                <a16:creationId xmlns:a16="http://schemas.microsoft.com/office/drawing/2014/main" xmlns="" id="{236EBCE7-A88F-5855-7DD7-118B0B24D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5" y="1270000"/>
            <a:ext cx="2924175" cy="646113"/>
          </a:xfrm>
          <a:prstGeom prst="rect">
            <a:avLst/>
          </a:prstGeom>
          <a:solidFill>
            <a:srgbClr val="FFE4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Originally, song downloads</a:t>
            </a:r>
            <a:b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cost $2</a:t>
            </a:r>
          </a:p>
        </p:txBody>
      </p:sp>
      <p:sp>
        <p:nvSpPr>
          <p:cNvPr id="17439" name="AutoShape 37">
            <a:extLst>
              <a:ext uri="{FF2B5EF4-FFF2-40B4-BE49-F238E27FC236}">
                <a16:creationId xmlns:a16="http://schemas.microsoft.com/office/drawing/2014/main" xmlns="" id="{A77F77E7-DD45-7D73-9A1C-465453903F65}"/>
              </a:ext>
            </a:extLst>
          </p:cNvPr>
          <p:cNvSpPr>
            <a:spLocks noChangeArrowheads="1"/>
          </p:cNvSpPr>
          <p:nvPr/>
        </p:nvSpPr>
        <p:spPr bwMode="auto">
          <a:xfrm rot="2218207" flipH="1" flipV="1">
            <a:off x="3346450" y="3517900"/>
            <a:ext cx="800100" cy="730250"/>
          </a:xfrm>
          <a:prstGeom prst="rightArrow">
            <a:avLst>
              <a:gd name="adj1" fmla="val 50176"/>
              <a:gd name="adj2" fmla="val 85466"/>
            </a:avLst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367657" name="Text Box 41">
            <a:extLst>
              <a:ext uri="{FF2B5EF4-FFF2-40B4-BE49-F238E27FC236}">
                <a16:creationId xmlns:a16="http://schemas.microsoft.com/office/drawing/2014/main" xmlns="" id="{1E2482C5-722F-44DB-5012-ECE5472A2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5988" y="2800350"/>
            <a:ext cx="3224212" cy="646113"/>
          </a:xfrm>
          <a:prstGeom prst="rect">
            <a:avLst/>
          </a:prstGeom>
          <a:solidFill>
            <a:srgbClr val="FFE4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Due to a tax, song downloads</a:t>
            </a:r>
            <a:b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increase to $3</a:t>
            </a:r>
          </a:p>
        </p:txBody>
      </p:sp>
      <p:sp>
        <p:nvSpPr>
          <p:cNvPr id="17438" name="Line 42">
            <a:extLst>
              <a:ext uri="{FF2B5EF4-FFF2-40B4-BE49-F238E27FC236}">
                <a16:creationId xmlns:a16="http://schemas.microsoft.com/office/drawing/2014/main" xmlns="" id="{0CFA3EA2-6CA0-9D14-037F-C5419122C8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44700" y="4232275"/>
            <a:ext cx="2060575" cy="174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CA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51" grpId="0" animBg="1" autoUpdateAnimBg="0"/>
      <p:bldP spid="17439" grpId="0" animBg="1"/>
      <p:bldP spid="367657" grpId="0" animBg="1" autoUpdateAnimBg="0"/>
    </p:bld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27125</TotalTime>
  <Words>3911</Words>
  <Application>Microsoft Office PowerPoint</Application>
  <PresentationFormat>On-screen Show (4:3)</PresentationFormat>
  <Paragraphs>1219</Paragraphs>
  <Slides>86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86</vt:i4>
      </vt:variant>
    </vt:vector>
  </HeadingPairs>
  <TitlesOfParts>
    <vt:vector size="102" baseType="lpstr">
      <vt:lpstr>AGaramond</vt:lpstr>
      <vt:lpstr>Arial</vt:lpstr>
      <vt:lpstr>Arial Narrow</vt:lpstr>
      <vt:lpstr>AvantGarde</vt:lpstr>
      <vt:lpstr>Cambria Math</vt:lpstr>
      <vt:lpstr>Cooper Black</vt:lpstr>
      <vt:lpstr>Geneva</vt:lpstr>
      <vt:lpstr>Monotype Sorts</vt:lpstr>
      <vt:lpstr>Symbol</vt:lpstr>
      <vt:lpstr>Tahoma</vt:lpstr>
      <vt:lpstr>Times New Roman</vt:lpstr>
      <vt:lpstr>Wingdings</vt:lpstr>
      <vt:lpstr>Shimmer</vt:lpstr>
      <vt:lpstr>Document</vt:lpstr>
      <vt:lpstr>Equation</vt:lpstr>
      <vt:lpstr>Clip</vt:lpstr>
      <vt:lpstr>Chapter 2: Demand and Supply</vt:lpstr>
      <vt:lpstr>2.1 Demand &amp; Supply in Perfect Competition</vt:lpstr>
      <vt:lpstr>Demand: Definition</vt:lpstr>
      <vt:lpstr>Demand: Origins</vt:lpstr>
      <vt:lpstr>The Law of Demand</vt:lpstr>
      <vt:lpstr>PowerPoint Presentation</vt:lpstr>
      <vt:lpstr>Math Note:</vt:lpstr>
      <vt:lpstr>Change A: Changes in Quantity Demanded </vt:lpstr>
      <vt:lpstr>A Change in Quantity Demanded</vt:lpstr>
      <vt:lpstr>Change B: Shifts in Demand</vt:lpstr>
      <vt:lpstr>A Shift in the Demand Curve</vt:lpstr>
      <vt:lpstr>Non-Price determinants of Demand</vt:lpstr>
      <vt:lpstr>Shift vrs. Movement</vt:lpstr>
      <vt:lpstr>Normal vs. Inferior Goods</vt:lpstr>
      <vt:lpstr>2.2 Supply</vt:lpstr>
      <vt:lpstr>Supply: Definition</vt:lpstr>
      <vt:lpstr>The Law of Supply</vt:lpstr>
      <vt:lpstr>Change A: Change in Quantity Supplied</vt:lpstr>
      <vt:lpstr>The Individual Producer’s Supply Schedule</vt:lpstr>
      <vt:lpstr>Change B: Shifts in Supply</vt:lpstr>
      <vt:lpstr>A Shift in the Supply Curve</vt:lpstr>
      <vt:lpstr>Non-Price Determinants of Supply</vt:lpstr>
      <vt:lpstr>2.3 Market Equilibrium</vt:lpstr>
      <vt:lpstr>Putting Demand and Supply Together: Finding Market Equilibrium</vt:lpstr>
      <vt:lpstr>Market Equilibrium: Definition</vt:lpstr>
      <vt:lpstr>The Law of Supply &amp; Demand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Comparative Statics:  Shifts in Demand &amp;/or Supply</vt:lpstr>
      <vt:lpstr>Comparative Statics: Gas Prices</vt:lpstr>
      <vt:lpstr>Winter Gas Prices</vt:lpstr>
      <vt:lpstr>Simultaneous Shifts</vt:lpstr>
      <vt:lpstr>Increased Price Example</vt:lpstr>
      <vt:lpstr>Decreased Price Example</vt:lpstr>
      <vt:lpstr>Simultaneous Shifts</vt:lpstr>
      <vt:lpstr>Increased Quantity Example</vt:lpstr>
      <vt:lpstr>Decreased Quantity Example</vt:lpstr>
      <vt:lpstr>PowerPoint Presentation</vt:lpstr>
      <vt:lpstr>PowerPoint Presentation</vt:lpstr>
      <vt:lpstr>PowerPoint Presentation</vt:lpstr>
      <vt:lpstr>2.4 Elasticity: Percentage Change</vt:lpstr>
      <vt:lpstr>Price Elasticity of Demand</vt:lpstr>
      <vt:lpstr>Solution: Price Elasticity of Demand</vt:lpstr>
      <vt:lpstr>Price Elasticity</vt:lpstr>
      <vt:lpstr>Elastic Demand:  εD &lt; -1</vt:lpstr>
      <vt:lpstr>Inelastic Demand: εD &gt; -1</vt:lpstr>
      <vt:lpstr>Unitary Elastic Demand: εD = -1</vt:lpstr>
      <vt:lpstr>Price Elasticity Ranges: Extreme Price Elasticities</vt:lpstr>
      <vt:lpstr>Elasticity of Demand</vt:lpstr>
      <vt:lpstr>Elasticity: Pizza Example</vt:lpstr>
      <vt:lpstr>Calculating the Elasticity of Demand</vt:lpstr>
      <vt:lpstr>Elasticity of Demand (mid-point)</vt:lpstr>
      <vt:lpstr>Total Revenue and Elasticity</vt:lpstr>
      <vt:lpstr>Elasticity and Total Revenue</vt:lpstr>
      <vt:lpstr>Relationship Between Price Elasticity of Demand and Total Revenues</vt:lpstr>
      <vt:lpstr>Exercise</vt:lpstr>
      <vt:lpstr>Determinants of Price Elasticity of Demand</vt:lpstr>
      <vt:lpstr>Market and Brand Elasticities</vt:lpstr>
      <vt:lpstr>PowerPoint Presentation</vt:lpstr>
      <vt:lpstr>PowerPoint Presentation</vt:lpstr>
      <vt:lpstr>Changes in Elasticity Along a Linear Demand</vt:lpstr>
      <vt:lpstr>The Relationship Between Price Elasticity of Demand and Total Revenues for Long Distance Phone Service </vt:lpstr>
      <vt:lpstr>PowerPoint Presentation</vt:lpstr>
      <vt:lpstr>PowerPoint Presentation</vt:lpstr>
      <vt:lpstr>Price Elasticity of Supply</vt:lpstr>
      <vt:lpstr>Elasticity of Supply</vt:lpstr>
      <vt:lpstr>Elasticity of Supply Ranges</vt:lpstr>
      <vt:lpstr>Supply Elasticity Ranges  </vt:lpstr>
      <vt:lpstr>Elasticity of Supply: Depends On:</vt:lpstr>
      <vt:lpstr>Long-Run Elasticity (Usually)</vt:lpstr>
      <vt:lpstr>Long-Run Elasticity (Exceptions)</vt:lpstr>
      <vt:lpstr>Supply Elasticity and the Long Run (most non-durable,  non-essential goods) </vt:lpstr>
      <vt:lpstr>When is the Long Run?</vt:lpstr>
      <vt:lpstr>Cross Price Elasticity of Demand</vt:lpstr>
      <vt:lpstr>Cross Price Elasticity of Demand</vt:lpstr>
      <vt:lpstr>Cross Price Elasticity of Demand Example</vt:lpstr>
      <vt:lpstr>Cross-Price Elasticity</vt:lpstr>
      <vt:lpstr>Income Elasticity of Demand</vt:lpstr>
      <vt:lpstr>Income Elasticity of Demand</vt:lpstr>
      <vt:lpstr>Income Elasticity of Demand Example</vt:lpstr>
      <vt:lpstr>Income Elasticity of Demand</vt:lpstr>
      <vt:lpstr>Chapter 2 Key Ideas</vt:lpstr>
    </vt:vector>
  </TitlesOfParts>
  <Company>Economics Department, UofA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 281 Chapter 2</dc:title>
  <dc:creator>Lorne Priemaza</dc:creator>
  <cp:lastModifiedBy>Lorne Dell</cp:lastModifiedBy>
  <cp:revision>343</cp:revision>
  <cp:lastPrinted>1998-07-04T17:04:12Z</cp:lastPrinted>
  <dcterms:created xsi:type="dcterms:W3CDTF">1998-01-19T16:21:38Z</dcterms:created>
  <dcterms:modified xsi:type="dcterms:W3CDTF">2022-09-14T00:10:21Z</dcterms:modified>
</cp:coreProperties>
</file>