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8"/>
  </p:notesMasterIdLst>
  <p:handoutMasterIdLst>
    <p:handoutMasterId r:id="rId29"/>
  </p:handoutMasterIdLst>
  <p:sldIdLst>
    <p:sldId id="265" r:id="rId2"/>
    <p:sldId id="266" r:id="rId3"/>
    <p:sldId id="272" r:id="rId4"/>
    <p:sldId id="299" r:id="rId5"/>
    <p:sldId id="351" r:id="rId6"/>
    <p:sldId id="369" r:id="rId7"/>
    <p:sldId id="370" r:id="rId8"/>
    <p:sldId id="352" r:id="rId9"/>
    <p:sldId id="353" r:id="rId10"/>
    <p:sldId id="355" r:id="rId11"/>
    <p:sldId id="301" r:id="rId12"/>
    <p:sldId id="345" r:id="rId13"/>
    <p:sldId id="356" r:id="rId14"/>
    <p:sldId id="358" r:id="rId15"/>
    <p:sldId id="359" r:id="rId16"/>
    <p:sldId id="357" r:id="rId17"/>
    <p:sldId id="372" r:id="rId18"/>
    <p:sldId id="373" r:id="rId19"/>
    <p:sldId id="360" r:id="rId20"/>
    <p:sldId id="361" r:id="rId21"/>
    <p:sldId id="362" r:id="rId22"/>
    <p:sldId id="364" r:id="rId23"/>
    <p:sldId id="363" r:id="rId24"/>
    <p:sldId id="365" r:id="rId25"/>
    <p:sldId id="366" r:id="rId26"/>
    <p:sldId id="371" r:id="rId27"/>
  </p:sldIdLst>
  <p:sldSz cx="9144000" cy="6858000" type="screen4x3"/>
  <p:notesSz cx="7315200" cy="96012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A000F0"/>
    <a:srgbClr val="990099"/>
    <a:srgbClr val="6600CC"/>
    <a:srgbClr val="EAEAEA"/>
    <a:srgbClr val="7CC0EE"/>
    <a:srgbClr val="E57CE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75" autoAdjust="0"/>
  </p:normalViewPr>
  <p:slideViewPr>
    <p:cSldViewPr>
      <p:cViewPr varScale="1">
        <p:scale>
          <a:sx n="105" d="100"/>
          <a:sy n="105" d="100"/>
        </p:scale>
        <p:origin x="17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77BD19A-EBF6-BA29-1F13-88C8CF20C3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50E00482-B510-45E2-E258-F24C7F4E483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1A1E5116-614D-E2DB-9F07-9D870C88EE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EC5C310F-B046-605C-1466-A04EB079887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4627B805-C929-4602-A807-8893560D21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FA4D84E-6904-4FD6-C787-5963BCB12C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0CFA3EE-11F4-B05F-166F-5CD7310EF6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24F6F5E-F0FA-885A-6701-62D52AAE29C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8D478A6-56B7-4881-B26F-6946E9645A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33B42A3-A6DC-46F9-8C83-0EA0497A00A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26A4DDF-4C3E-4319-E6DC-3F98455836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8836A027-D0DB-4D2E-9442-DA129EC566E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D28B0D9-9C36-AF36-E6CF-9B8157DCC9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7E843D-F475-4CC7-978D-81EF9C8F800C}" type="slidenum">
              <a:rPr lang="en-CA" altLang="en-US" sz="1300"/>
              <a:pPr>
                <a:spcBef>
                  <a:spcPct val="0"/>
                </a:spcBef>
              </a:pPr>
              <a:t>3</a:t>
            </a:fld>
            <a:endParaRPr lang="en-CA" altLang="en-US" sz="13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0BB2EA6-5271-5697-33B8-09D85CDFF4B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E505613-07CF-6E65-EE47-EE25D21965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5AD01238-1AB6-8376-D765-779CD86D41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DDDF74D-5FEB-42B6-89C6-8300CEBAE0F7}" type="slidenum">
              <a:rPr lang="en-CA" altLang="en-US" sz="1300"/>
              <a:pPr>
                <a:spcBef>
                  <a:spcPct val="0"/>
                </a:spcBef>
              </a:pPr>
              <a:t>12</a:t>
            </a:fld>
            <a:endParaRPr lang="en-CA" altLang="en-US" sz="13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4D06EDE-9B30-488C-7B0E-E98069AFF6F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9E6077E-2CCF-73EE-881D-E0657DC8D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402CF89C-B098-C8B9-B764-AF13919E3A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BA3A34-EEF9-431C-8645-CE44E3EA91D7}" type="slidenum">
              <a:rPr lang="en-CA" altLang="en-US" sz="1300"/>
              <a:pPr>
                <a:spcBef>
                  <a:spcPct val="0"/>
                </a:spcBef>
              </a:pPr>
              <a:t>13</a:t>
            </a:fld>
            <a:endParaRPr lang="en-CA" altLang="en-US" sz="13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ADADDC8-8E38-523A-135E-A32D08EA056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F5578AC-7231-BAFA-7F74-87EB89B28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0AE9014-2EAE-3ADC-02BB-1C9F17EE3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877824-8315-452D-90DE-6BF672EE7D19}" type="slidenum">
              <a:rPr lang="en-CA" altLang="en-US" sz="1300"/>
              <a:pPr>
                <a:spcBef>
                  <a:spcPct val="0"/>
                </a:spcBef>
              </a:pPr>
              <a:t>14</a:t>
            </a:fld>
            <a:endParaRPr lang="en-CA" altLang="en-US" sz="13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31DFDAE-C1DE-983F-1E9D-4B7A1C38D1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0D3AB4-FDBF-A16C-EB19-A98F0EB40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118FEA58-EE35-651A-36B7-9C20D9C926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E962BF5-C672-42EF-8A96-F7A4AD9B3E92}" type="slidenum">
              <a:rPr lang="en-CA" altLang="en-US" sz="1300"/>
              <a:pPr>
                <a:spcBef>
                  <a:spcPct val="0"/>
                </a:spcBef>
              </a:pPr>
              <a:t>15</a:t>
            </a:fld>
            <a:endParaRPr lang="en-CA" altLang="en-US" sz="13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D982EB7-A912-92D2-53B2-3EB68ADA769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D5C4046-06D9-8CB4-BF96-049BAF87A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6DB16418-E57B-25CE-3A7C-457BEA0C36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ADF59E-1748-4B48-94F9-9E9AB40AE2EA}" type="slidenum">
              <a:rPr lang="en-CA" altLang="en-US" sz="1300"/>
              <a:pPr>
                <a:spcBef>
                  <a:spcPct val="0"/>
                </a:spcBef>
              </a:pPr>
              <a:t>17</a:t>
            </a:fld>
            <a:endParaRPr lang="en-CA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75CED25-C774-2C5D-A1CA-689174B4AEC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B1B31E01-679C-F6B8-CD27-4A4F185B8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2E8A4FC1-5FF3-6BB7-719C-BF78225CE8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0D63088-785D-48A7-8456-422DA00B5580}" type="slidenum">
              <a:rPr lang="en-CA" altLang="en-US" sz="1300"/>
              <a:pPr>
                <a:spcBef>
                  <a:spcPct val="0"/>
                </a:spcBef>
              </a:pPr>
              <a:t>18</a:t>
            </a:fld>
            <a:endParaRPr lang="en-CA" altLang="en-US" sz="13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F39DB8B-18C3-6D56-B3EF-F67E916E9C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B2775BDE-ED69-E427-2F32-6CB448D09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9FEB696-FFB6-EA31-056C-0D9A9EF96A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0EFF49-5520-4CD6-BBFA-5885D6D14450}" type="slidenum">
              <a:rPr lang="en-CA" altLang="en-US" sz="1300"/>
              <a:pPr>
                <a:spcBef>
                  <a:spcPct val="0"/>
                </a:spcBef>
              </a:pPr>
              <a:t>19</a:t>
            </a:fld>
            <a:endParaRPr lang="en-CA" altLang="en-US" sz="13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CC9091DB-B3D5-78F1-BFF4-35B264FE29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8DA5F7B1-2331-CF06-88D5-BCB0C16F2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1A066C77-A040-C5B5-105A-D8DC9DD824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A65E6E4-10E8-40F6-98AA-4B4BDFEF41D9}" type="slidenum">
              <a:rPr lang="en-CA" altLang="en-US" sz="1300"/>
              <a:pPr>
                <a:spcBef>
                  <a:spcPct val="0"/>
                </a:spcBef>
              </a:pPr>
              <a:t>21</a:t>
            </a:fld>
            <a:endParaRPr lang="en-CA" altLang="en-US" sz="13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9872407-193F-8425-2A8F-F71C616EFAA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672E8750-F49F-E4BB-9F8A-BDB7B9D148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3671D695-03CA-C8A3-DC61-76BBD79754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8C03CAD-1C1F-4086-9BA2-E331D1A9CD49}" type="slidenum">
              <a:rPr lang="en-CA" altLang="en-US" sz="1300"/>
              <a:pPr>
                <a:spcBef>
                  <a:spcPct val="0"/>
                </a:spcBef>
              </a:pPr>
              <a:t>22</a:t>
            </a:fld>
            <a:endParaRPr lang="en-CA" altLang="en-US" sz="13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F5424D18-CA0B-A1E6-D15D-8222D5E83B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4F858AB7-95E2-232A-83F4-19E6BD543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6982747E-77EC-C675-A8C1-F142E30714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DA9978E-D0A9-4880-AB24-477A7F48B112}" type="slidenum">
              <a:rPr lang="en-CA" altLang="en-US" sz="1300"/>
              <a:pPr>
                <a:spcBef>
                  <a:spcPct val="0"/>
                </a:spcBef>
              </a:pPr>
              <a:t>4</a:t>
            </a:fld>
            <a:endParaRPr lang="en-CA" altLang="en-US" sz="13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EF9154E-0665-6C87-1DB8-61B90CDE0AA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47C3819-A0DF-B058-2CDA-02E301454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87C99CEF-47E4-7A0C-14E2-BF9BD6A962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BE39DF7-96A1-40B3-840C-5F169A84F893}" type="slidenum">
              <a:rPr lang="en-CA" altLang="en-US" sz="1300"/>
              <a:pPr>
                <a:spcBef>
                  <a:spcPct val="0"/>
                </a:spcBef>
              </a:pPr>
              <a:t>5</a:t>
            </a:fld>
            <a:endParaRPr lang="en-CA" altLang="en-US" sz="13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8E9ED81A-16DC-FBC0-1AD4-C7BAAC7E0B0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7364D773-7D6D-1B9B-CF58-59F9DB610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E959465C-E322-460C-3EC6-77690ABB8B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38FC64-0DE2-4F5A-839E-749247EE2D39}" type="slidenum">
              <a:rPr lang="en-CA" altLang="en-US" sz="1300"/>
              <a:pPr>
                <a:spcBef>
                  <a:spcPct val="0"/>
                </a:spcBef>
              </a:pPr>
              <a:t>6</a:t>
            </a:fld>
            <a:endParaRPr lang="en-CA" altLang="en-US" sz="13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0F67A49-0F01-65D5-27CD-C0F3235202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6A3693E-2CBB-E77A-13B3-737FA39C35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4631DAB-463F-AED4-D076-018077F90A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AEF682A-B269-4F39-94C5-36365622B662}" type="slidenum">
              <a:rPr lang="en-CA" altLang="en-US" sz="1300"/>
              <a:pPr>
                <a:spcBef>
                  <a:spcPct val="0"/>
                </a:spcBef>
              </a:pPr>
              <a:t>7</a:t>
            </a:fld>
            <a:endParaRPr lang="en-CA" altLang="en-US" sz="13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AB76733-067C-4E25-2E0D-B1FBF12084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9BB80E6-DC69-7461-9E64-27D6A7CA7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CC171E8-9CD1-0B6E-68EE-86809F318E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B2CFD04-813B-466B-9E3A-DF78B6BE5298}" type="slidenum">
              <a:rPr lang="en-CA" altLang="en-US" sz="1300"/>
              <a:pPr>
                <a:spcBef>
                  <a:spcPct val="0"/>
                </a:spcBef>
              </a:pPr>
              <a:t>8</a:t>
            </a:fld>
            <a:endParaRPr lang="en-CA" altLang="en-US" sz="13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B51D3EC-B0BA-8843-4922-A8D7E99E38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9DCB827-4FDE-8A87-2101-8ACC07E86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D3B8B805-CA54-6AC2-3AC8-166C501678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8DEB4C5-F0C1-4F60-8953-6B3625B3CED9}" type="slidenum">
              <a:rPr lang="en-CA" altLang="en-US" sz="1300"/>
              <a:pPr>
                <a:spcBef>
                  <a:spcPct val="0"/>
                </a:spcBef>
              </a:pPr>
              <a:t>9</a:t>
            </a:fld>
            <a:endParaRPr lang="en-CA" altLang="en-US" sz="13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6EEE66C-0C1A-59EE-54F5-5F1BAF205F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07EE2D6-212B-4DDE-6D42-C00873838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C7CD41A-F3A9-CCC0-64BD-494A1B25E0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BC2B59F-D7AA-4F3E-B254-EE309BC781C4}" type="slidenum">
              <a:rPr lang="en-CA" altLang="en-US" sz="1300"/>
              <a:pPr>
                <a:spcBef>
                  <a:spcPct val="0"/>
                </a:spcBef>
              </a:pPr>
              <a:t>10</a:t>
            </a:fld>
            <a:endParaRPr lang="en-CA" altLang="en-US" sz="13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09F2D1C-7D37-D0A4-5E10-FDA5146701C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7AEC0895-4D1D-9155-991C-071584CCC0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6CC100C-7A7F-84A9-146C-BB3A7E9F2B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BCD75F8-D9B9-4C18-9ADE-16FEF2194A44}" type="slidenum">
              <a:rPr lang="en-CA" altLang="en-US" sz="1300"/>
              <a:pPr>
                <a:spcBef>
                  <a:spcPct val="0"/>
                </a:spcBef>
              </a:pPr>
              <a:t>11</a:t>
            </a:fld>
            <a:endParaRPr lang="en-CA" altLang="en-US" sz="13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43D0B4F-7E48-846A-99A0-3CAB9BE54F4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B7C6DF6-785A-C324-BFF4-54964C8A5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DC5485-BC54-400A-8F45-058F135E0D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7A36B4-5203-48C5-929F-544C43249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CA4E4F-3E36-64C6-1F6C-79E2DAE66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E4F7-43AD-47BF-8A82-2F13A8D2D1A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5568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F88766-356B-7B78-D05A-5F60C69D22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A25795-55F5-1693-B69C-ED92F42F08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0308C4-CA3E-7AD5-8698-B32848B4A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5E59E-4731-4C8C-BD52-45849FB0F16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2734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A4E9F4-7C3B-E501-622B-1A680CC7E2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2D8ECC-0E4F-F0CD-89AD-F167DC7B2A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596B8B-48D5-E29C-B7E5-ABB7C7761D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7EF68-C5FC-4AF1-ABF0-2944C673FB9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95225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929057-4F49-D334-376D-09F30E5A80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6FF9AD-7D0B-8BEA-E4E4-FB30CFAE30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B9E0AB-47DA-4508-0796-50C3CF0C6D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ABFC6-C6DD-46CA-9950-7C41AE0A5EF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2972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0ACF5C-3C2D-5886-9257-0AF13DD25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C8CADB-9472-6AD2-D121-076E205306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9935CB-8589-D3C0-C7E6-7128A608E8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840C4-065C-4689-8BE9-6DEF69CFEA4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8353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AD28DD-8449-2956-D2B3-EE8F54C101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1E7312-A909-0F8C-7A0F-6A81A629C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8D5FE2-0107-F097-98C8-0CCE4E658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E0C10-B87F-4CFE-BDEF-493E1B51804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7127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334FF0-375E-9FBA-4FA6-97E865AEE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9D03ED-7059-66F5-4AC1-B03F866622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527720-E79A-7E2A-C28B-8CD7BFA69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35ED0-219A-4500-B98F-7C29EE1DCAB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186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27D73E-F613-B3DA-582D-C536AB3149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88E679-0F10-4831-A1C0-7BBEFCD6A2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DA963F-F67C-56F0-FDF1-62F15B613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4314C-7CEC-4FC4-9501-F07219674F8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6949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EF0E2F-BD4B-EBA6-69F6-C1C4D1EB78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01D6381-2148-1B7B-663E-244F960F4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330350-A31B-FB9B-EEF7-748D805AA9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8789-4685-4F0A-8559-2E861BFFA0A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7343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44848F-5600-2BCE-502D-AF0D619D2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D0B6B08-1A16-A5AC-18C5-210E2FBB63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B1F1D8-DC9B-8703-DE14-5A2429F75D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A5C73-2DC4-4A60-B742-2533763603C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431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039AB4-1251-E79E-4285-929D535F3A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FD7B2A-C25C-F804-7554-D6A3FB995A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1EAAAB-2982-157D-9EF9-3AC343841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03025-36FC-47B3-9990-ED7F11EAC3C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5948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6744CC-8224-8B06-A2C1-DB747CB5A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3CD723-6E49-F2A5-693A-891B1B7280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A50BE6-BF34-BE58-2579-340019AEC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71419-F3D5-415C-AC48-A768ADF3EB8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126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622A170-A734-3732-6EEA-5117106C1B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9765D8-E6DC-D960-1844-658FB12F2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D1683EF6-C366-D523-C23E-24B574EDC6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75983885-2319-8848-9763-9564641377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6F5F1649-B950-EC57-E98F-F43835E45B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CB6A95-FC57-47EA-AD46-FBA1535F0C8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orne.priemaza@ualberta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39A350-3001-DA1E-1AC0-378614C5CF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685800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en-US" sz="5400"/>
              <a:t>Econ 281</a:t>
            </a:r>
            <a:br>
              <a:rPr lang="en-US" altLang="en-US" sz="5400"/>
            </a:br>
            <a:r>
              <a:rPr lang="en-US" altLang="en-US" sz="2400" b="1"/>
              <a:t>Intermediate Microeconomics</a:t>
            </a:r>
            <a:r>
              <a:rPr lang="en-US" altLang="en-US"/>
              <a:t> </a:t>
            </a:r>
            <a:endParaRPr lang="en-CA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66E4355-6F2E-E732-DAB1-A650E63C22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2057400"/>
            <a:ext cx="69342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altLang="en-US"/>
              <a:t>Consumer Behavior 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altLang="en-US"/>
              <a:t>Theory of the Firm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altLang="en-US"/>
              <a:t>Various Market Structures</a:t>
            </a:r>
          </a:p>
          <a:p>
            <a:pPr eaLnBrk="1" hangingPunct="1">
              <a:lnSpc>
                <a:spcPct val="80000"/>
              </a:lnSpc>
            </a:pPr>
            <a:endParaRPr lang="en-CA" altLang="en-US" sz="2800"/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CB1F0163-449E-0592-3361-A962E6656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" y="3733800"/>
            <a:ext cx="6011863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Lorne Priemaza, M.A.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hlinkClick r:id="rId2"/>
              </a:rPr>
              <a:t>Lorne.priemaza@ualberta.ca</a:t>
            </a:r>
            <a:endParaRPr lang="en-US" altLang="en-US" sz="2800" b="1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Various material courtesy of Katharine Rockette and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Wiley &amp; Sons INC.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b="1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 b="1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39B152B-F5A3-BE55-52CA-D08CE5B11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latin typeface="Tahoma" panose="020B0604030504040204" pitchFamily="34" charset="0"/>
              </a:rPr>
              <a:t>Exogenous and Endogenous Variables</a:t>
            </a:r>
          </a:p>
        </p:txBody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7E3FC985-49C3-98D9-F6FD-5161B2EB7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Relationship Model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John is trying to woo his sweetheart Jenni.</a:t>
            </a:r>
          </a:p>
          <a:p>
            <a:pPr eaLnBrk="1" hangingPunct="1"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-Jenni’s feelings towards John are </a:t>
            </a:r>
            <a:r>
              <a:rPr lang="en-US" altLang="en-US" sz="3600" i="1">
                <a:latin typeface="Tahoma" panose="020B0604030504040204" pitchFamily="34" charset="0"/>
              </a:rPr>
              <a:t>exogenous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-John’s attempts to woo Jenni are </a:t>
            </a:r>
            <a:r>
              <a:rPr lang="en-US" altLang="en-US" sz="3600" i="1">
                <a:latin typeface="Tahoma" panose="020B0604030504040204" pitchFamily="34" charset="0"/>
              </a:rPr>
              <a:t>endogenous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-Jenni’s reaction is </a:t>
            </a:r>
            <a:r>
              <a:rPr lang="en-US" altLang="en-US" sz="3600" i="1">
                <a:latin typeface="Tahoma" panose="020B0604030504040204" pitchFamily="34" charset="0"/>
              </a:rPr>
              <a:t>endogenous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345FC69-847C-8804-6870-BC92DE7DE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eaLnBrk="1" hangingPunct="1"/>
            <a:r>
              <a:rPr lang="en-US" altLang="en-US" sz="3600">
                <a:latin typeface="Tahoma" panose="020B0604030504040204" pitchFamily="34" charset="0"/>
              </a:rPr>
              <a:t>Mathematical Tools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43CE9B6C-2F62-F4B2-A14F-D3B3C4365B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6868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-Economic agents react rationally or irrationally given their available information.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-Economists assume agents react rationally to maximize their utility/profit or minimize their work/cost using: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7CC0EE"/>
                </a:solidFill>
                <a:latin typeface="Tahoma" panose="020B0604030504040204" pitchFamily="34" charset="0"/>
              </a:rPr>
              <a:t>Constrained Optimization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7CC0EE"/>
                </a:solidFill>
                <a:latin typeface="Tahoma" panose="020B0604030504040204" pitchFamily="34" charset="0"/>
              </a:rPr>
              <a:t>Equilibrium Analysis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7CC0EE"/>
                </a:solidFill>
                <a:latin typeface="Tahoma" panose="020B0604030504040204" pitchFamily="34" charset="0"/>
              </a:rPr>
              <a:t>Comparative Statics</a:t>
            </a: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7743988-8C12-C03C-B64A-00B300752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01000" cy="990600"/>
          </a:xfrm>
        </p:spPr>
        <p:txBody>
          <a:bodyPr/>
          <a:lstStyle/>
          <a:p>
            <a:pPr eaLnBrk="1" hangingPunct="1"/>
            <a:r>
              <a:rPr lang="en-US" altLang="en-US" sz="3600">
                <a:latin typeface="Tahoma" panose="020B0604030504040204" pitchFamily="34" charset="0"/>
              </a:rPr>
              <a:t>Mathematical Tools</a:t>
            </a:r>
          </a:p>
        </p:txBody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229D5942-88B5-B4A8-5CC4-8B584A2F56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334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Constrained Optimization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-People and firms operate using limited resources (time, money, etc.).</a:t>
            </a: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-Constrained Optimization maximizes utility, profit, etc. given a </a:t>
            </a:r>
            <a:r>
              <a:rPr lang="en-US" altLang="en-US" sz="3600" u="sng">
                <a:latin typeface="Tahoma" panose="020B0604030504040204" pitchFamily="34" charset="0"/>
              </a:rPr>
              <a:t>constraint</a:t>
            </a:r>
            <a:r>
              <a:rPr lang="en-US" altLang="en-US" sz="3600">
                <a:latin typeface="Tahoma" panose="020B0604030504040204" pitchFamily="34" charset="0"/>
              </a:rPr>
              <a:t> (time, money, etc)</a:t>
            </a: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AA1ECDE4-FEB1-84D7-442E-D50C5C3CB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>
                <a:solidFill>
                  <a:srgbClr val="7CC0EE"/>
                </a:solidFill>
                <a:latin typeface="Tahoma" panose="020B0604030504040204" pitchFamily="34" charset="0"/>
              </a:rPr>
              <a:t>Constrained Optimization Example</a:t>
            </a:r>
            <a:endParaRPr lang="en-US" altLang="en-US" sz="3600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Greg H enjoys two things: riding his motorcycle and playing board games.  Unfortunately, he cannot do both at the same time.  Therefore Greg’s model is:</a:t>
            </a: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Max U(Riding,Games)  </a:t>
            </a:r>
            <a:r>
              <a:rPr lang="en-US" altLang="en-US" sz="3600" i="1">
                <a:latin typeface="Tahoma" panose="020B0604030504040204" pitchFamily="34" charset="0"/>
              </a:rPr>
              <a:t>-&gt;Objective Function</a:t>
            </a:r>
          </a:p>
          <a:p>
            <a:pPr eaLnBrk="1" hangingPunct="1">
              <a:buFontTx/>
              <a:buNone/>
            </a:pPr>
            <a:r>
              <a:rPr lang="en-CA" altLang="en-US" sz="3600">
                <a:latin typeface="Tahoma" panose="020B0604030504040204" pitchFamily="34" charset="0"/>
              </a:rPr>
              <a:t>Subject to the constraint (s.t.)</a:t>
            </a:r>
          </a:p>
          <a:p>
            <a:pPr eaLnBrk="1" hangingPunct="1">
              <a:buFontTx/>
              <a:buNone/>
            </a:pPr>
            <a:r>
              <a:rPr lang="en-CA" altLang="en-US" sz="3600">
                <a:latin typeface="Tahoma" panose="020B0604030504040204" pitchFamily="34" charset="0"/>
              </a:rPr>
              <a:t>Hour Per Day = 8 = Riding + Games</a:t>
            </a:r>
            <a:endParaRPr lang="en-US" altLang="en-US" sz="36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	</a:t>
            </a: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7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7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7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7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7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7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7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7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7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>
            <a:extLst>
              <a:ext uri="{FF2B5EF4-FFF2-40B4-BE49-F238E27FC236}">
                <a16:creationId xmlns:a16="http://schemas.microsoft.com/office/drawing/2014/main" id="{CA7FDB5E-9EAB-F964-0374-03079E8F1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Optimization Example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One may say Greg should spend his full 8 hours on riding or board games; whichever he likes more.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But Greg probably enjoys the first few hours of riding his bike or gaming more than the last few hours.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CA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We’re concerned with MARGINAL happiness.  (Happiness gained from the last hour’s activity)</a:t>
            </a: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0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0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0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0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0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8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>
            <a:extLst>
              <a:ext uri="{FF2B5EF4-FFF2-40B4-BE49-F238E27FC236}">
                <a16:creationId xmlns:a16="http://schemas.microsoft.com/office/drawing/2014/main" id="{BB153CA1-064A-818A-4733-3A2D2D4CE6F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762000"/>
            <a:ext cx="7924800" cy="175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Assume Greg gets the following satisfaction from riding his bike or gaming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72435" name="Group 51">
            <a:extLst>
              <a:ext uri="{FF2B5EF4-FFF2-40B4-BE49-F238E27FC236}">
                <a16:creationId xmlns:a16="http://schemas.microsoft.com/office/drawing/2014/main" id="{179B44B5-02E3-9CB2-8137-C1ABD6FC21B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85800" y="2362200"/>
          <a:ext cx="7772400" cy="1995488"/>
        </p:xfrm>
        <a:graphic>
          <a:graphicData uri="http://schemas.openxmlformats.org/drawingml/2006/table">
            <a:tbl>
              <a:tblPr/>
              <a:tblGrid>
                <a:gridCol w="155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63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Hours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Hours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Hours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Hours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Riding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2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Gaming</a:t>
                      </a:r>
                      <a:endParaRPr kumimoji="0" lang="en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2432" name="Rectangle 48">
            <a:extLst>
              <a:ext uri="{FF2B5EF4-FFF2-40B4-BE49-F238E27FC236}">
                <a16:creationId xmlns:a16="http://schemas.microsoft.com/office/drawing/2014/main" id="{49981809-E6F2-79A5-1FD6-C152BA49D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7244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Exercise:</a:t>
            </a:r>
            <a:r>
              <a:rPr lang="en-US" altLang="en-US">
                <a:latin typeface="Tahoma" panose="020B0604030504040204" pitchFamily="34" charset="0"/>
              </a:rPr>
              <a:t> What should Greg do to maximize his happiness? (Remember that he’s planning his day 2 hours at a time – marginally)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750" name="Title 1">
            <a:extLst>
              <a:ext uri="{FF2B5EF4-FFF2-40B4-BE49-F238E27FC236}">
                <a16:creationId xmlns:a16="http://schemas.microsoft.com/office/drawing/2014/main" id="{171706A3-BAE2-2D76-C4F5-B3E0A998E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3100" y="381000"/>
            <a:ext cx="7772400" cy="373063"/>
          </a:xfrm>
        </p:spPr>
        <p:txBody>
          <a:bodyPr/>
          <a:lstStyle/>
          <a:p>
            <a:r>
              <a:rPr lang="en-US" altLang="en-US" sz="3200">
                <a:solidFill>
                  <a:srgbClr val="7CC0EE"/>
                </a:solidFill>
                <a:latin typeface="Tahoma" panose="020B0604030504040204" pitchFamily="34" charset="0"/>
              </a:rPr>
              <a:t>Optimization Example</a:t>
            </a:r>
            <a:br>
              <a:rPr lang="en-US" altLang="en-US" i="1">
                <a:solidFill>
                  <a:srgbClr val="7CC0EE"/>
                </a:solidFill>
                <a:latin typeface="Tahoma" panose="020B0604030504040204" pitchFamily="34" charset="0"/>
              </a:rPr>
            </a:br>
            <a:endParaRPr lang="en-CA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2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2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72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2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 autoUpdateAnimBg="0"/>
      <p:bldP spid="272432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167EE8BD-1956-1B98-DF51-80FEEEED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822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Example:</a:t>
            </a:r>
            <a:r>
              <a:rPr lang="en-US" altLang="en-US">
                <a:latin typeface="Tahoma" panose="020B0604030504040204" pitchFamily="34" charset="0"/>
              </a:rPr>
              <a:t>  Greg’s Happiness</a:t>
            </a:r>
          </a:p>
        </p:txBody>
      </p:sp>
      <p:sp>
        <p:nvSpPr>
          <p:cNvPr id="32771" name="Line 3">
            <a:extLst>
              <a:ext uri="{FF2B5EF4-FFF2-40B4-BE49-F238E27FC236}">
                <a16:creationId xmlns:a16="http://schemas.microsoft.com/office/drawing/2014/main" id="{235A6EC7-7144-DBA5-0B3A-EE776300D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6019800"/>
            <a:ext cx="662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70EF0F7A-92AD-C537-0CC6-4A6E485E03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650" y="533400"/>
            <a:ext cx="0" cy="548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5E4738BE-A8E2-224A-0D58-8EC7FB71E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3048000"/>
            <a:ext cx="29718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4" name="Arc 6">
            <a:extLst>
              <a:ext uri="{FF2B5EF4-FFF2-40B4-BE49-F238E27FC236}">
                <a16:creationId xmlns:a16="http://schemas.microsoft.com/office/drawing/2014/main" id="{352FA79E-4434-5187-667F-C303EF869456}"/>
              </a:ext>
            </a:extLst>
          </p:cNvPr>
          <p:cNvSpPr>
            <a:spLocks/>
          </p:cNvSpPr>
          <p:nvPr/>
        </p:nvSpPr>
        <p:spPr bwMode="auto">
          <a:xfrm>
            <a:off x="1219200" y="3200400"/>
            <a:ext cx="2171700" cy="2179638"/>
          </a:xfrm>
          <a:custGeom>
            <a:avLst/>
            <a:gdLst>
              <a:gd name="T0" fmla="*/ 2147483646 w 21597"/>
              <a:gd name="T1" fmla="*/ 2147483646 h 21309"/>
              <a:gd name="T2" fmla="*/ 0 w 21597"/>
              <a:gd name="T3" fmla="*/ 2147483646 h 21309"/>
              <a:gd name="T4" fmla="*/ 2147483646 w 21597"/>
              <a:gd name="T5" fmla="*/ 0 h 21309"/>
              <a:gd name="T6" fmla="*/ 0 60000 65536"/>
              <a:gd name="T7" fmla="*/ 0 60000 65536"/>
              <a:gd name="T8" fmla="*/ 0 60000 65536"/>
              <a:gd name="T9" fmla="*/ 0 w 21597"/>
              <a:gd name="T10" fmla="*/ 0 h 21309"/>
              <a:gd name="T11" fmla="*/ 21597 w 21597"/>
              <a:gd name="T12" fmla="*/ 21309 h 213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7" h="21309" fill="none" extrusionOk="0">
                <a:moveTo>
                  <a:pt x="18065" y="21309"/>
                </a:moveTo>
                <a:cubicBezTo>
                  <a:pt x="7774" y="19604"/>
                  <a:pt x="172" y="10787"/>
                  <a:pt x="-1" y="357"/>
                </a:cubicBezTo>
              </a:path>
              <a:path w="21597" h="21309" stroke="0" extrusionOk="0">
                <a:moveTo>
                  <a:pt x="18065" y="21309"/>
                </a:moveTo>
                <a:cubicBezTo>
                  <a:pt x="7774" y="19604"/>
                  <a:pt x="172" y="10787"/>
                  <a:pt x="-1" y="357"/>
                </a:cubicBezTo>
                <a:lnTo>
                  <a:pt x="21597" y="0"/>
                </a:lnTo>
                <a:lnTo>
                  <a:pt x="18065" y="213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5" name="Arc 7">
            <a:extLst>
              <a:ext uri="{FF2B5EF4-FFF2-40B4-BE49-F238E27FC236}">
                <a16:creationId xmlns:a16="http://schemas.microsoft.com/office/drawing/2014/main" id="{26C52988-0DD8-879A-D0B4-817FE2088125}"/>
              </a:ext>
            </a:extLst>
          </p:cNvPr>
          <p:cNvSpPr>
            <a:spLocks/>
          </p:cNvSpPr>
          <p:nvPr/>
        </p:nvSpPr>
        <p:spPr bwMode="auto">
          <a:xfrm>
            <a:off x="1600200" y="3124200"/>
            <a:ext cx="1706563" cy="1784350"/>
          </a:xfrm>
          <a:custGeom>
            <a:avLst/>
            <a:gdLst>
              <a:gd name="T0" fmla="*/ 2147483646 w 21491"/>
              <a:gd name="T1" fmla="*/ 2147483646 h 21526"/>
              <a:gd name="T2" fmla="*/ 0 w 21491"/>
              <a:gd name="T3" fmla="*/ 2147483646 h 21526"/>
              <a:gd name="T4" fmla="*/ 2147483646 w 21491"/>
              <a:gd name="T5" fmla="*/ 0 h 21526"/>
              <a:gd name="T6" fmla="*/ 0 60000 65536"/>
              <a:gd name="T7" fmla="*/ 0 60000 65536"/>
              <a:gd name="T8" fmla="*/ 0 60000 65536"/>
              <a:gd name="T9" fmla="*/ 0 w 21491"/>
              <a:gd name="T10" fmla="*/ 0 h 21526"/>
              <a:gd name="T11" fmla="*/ 21491 w 21491"/>
              <a:gd name="T12" fmla="*/ 21526 h 2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1" h="21526" fill="none" extrusionOk="0">
                <a:moveTo>
                  <a:pt x="19702" y="21525"/>
                </a:moveTo>
                <a:cubicBezTo>
                  <a:pt x="9328" y="20663"/>
                  <a:pt x="1045" y="12526"/>
                  <a:pt x="0" y="2169"/>
                </a:cubicBezTo>
              </a:path>
              <a:path w="21491" h="21526" stroke="0" extrusionOk="0">
                <a:moveTo>
                  <a:pt x="19702" y="21525"/>
                </a:moveTo>
                <a:cubicBezTo>
                  <a:pt x="9328" y="20663"/>
                  <a:pt x="1045" y="12526"/>
                  <a:pt x="0" y="2169"/>
                </a:cubicBezTo>
                <a:lnTo>
                  <a:pt x="21491" y="0"/>
                </a:lnTo>
                <a:lnTo>
                  <a:pt x="19702" y="2152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ACC6730E-069B-C1D3-F2AA-5EBE110EF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334000"/>
            <a:ext cx="2817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400" b="1">
                <a:latin typeface="Times New Roman" panose="02020603050405020304" pitchFamily="18" charset="0"/>
              </a:rPr>
              <a:t>(Riding, Gaming)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4EBE6841-5F64-92AE-4722-00FB0A0B3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800600"/>
            <a:ext cx="2817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400" b="1">
                <a:latin typeface="Times New Roman" panose="02020603050405020304" pitchFamily="18" charset="0"/>
              </a:rPr>
              <a:t>(Riding, Gaming)</a:t>
            </a:r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56A1E679-73F5-27F4-E723-F4D389C253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0450" y="2209800"/>
            <a:ext cx="381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7AB8D6F8-45C1-76D9-ED6F-AAE752327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1793875"/>
            <a:ext cx="2944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Riding + Gaming = 8</a:t>
            </a:r>
          </a:p>
        </p:txBody>
      </p:sp>
      <p:sp>
        <p:nvSpPr>
          <p:cNvPr id="32780" name="Text Box 12">
            <a:extLst>
              <a:ext uri="{FF2B5EF4-FFF2-40B4-BE49-F238E27FC236}">
                <a16:creationId xmlns:a16="http://schemas.microsoft.com/office/drawing/2014/main" id="{9866BB1C-D03D-93B6-18A7-E85EDA90F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" y="228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FFC3FB4F-638C-2C8F-FE04-82DA56B77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175" y="6137275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D777E19D-B1FE-92D8-0D87-FDD5E3B50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69328" name="Rectangle 16">
            <a:extLst>
              <a:ext uri="{FF2B5EF4-FFF2-40B4-BE49-F238E27FC236}">
                <a16:creationId xmlns:a16="http://schemas.microsoft.com/office/drawing/2014/main" id="{07968C00-AA25-5791-EDEA-F1D8CA888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430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Greg will pick the mixture of riding and gaming that maximizes his happiness, subject to the fact he only has 8 hours.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784" name="Line 17">
            <a:extLst>
              <a:ext uri="{FF2B5EF4-FFF2-40B4-BE49-F238E27FC236}">
                <a16:creationId xmlns:a16="http://schemas.microsoft.com/office/drawing/2014/main" id="{0992DAF7-B097-7011-6E9B-E79EDCBB13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4495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85" name="Line 18">
            <a:extLst>
              <a:ext uri="{FF2B5EF4-FFF2-40B4-BE49-F238E27FC236}">
                <a16:creationId xmlns:a16="http://schemas.microsoft.com/office/drawing/2014/main" id="{0238DD71-F50A-EE3C-1EDE-E254905B3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419600"/>
            <a:ext cx="0" cy="1558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786" name="Text Box 19">
            <a:extLst>
              <a:ext uri="{FF2B5EF4-FFF2-40B4-BE49-F238E27FC236}">
                <a16:creationId xmlns:a16="http://schemas.microsoft.com/office/drawing/2014/main" id="{CF3A71ED-27B1-2E9C-DB13-3E225AAD7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096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2787" name="Text Box 20">
            <a:extLst>
              <a:ext uri="{FF2B5EF4-FFF2-40B4-BE49-F238E27FC236}">
                <a16:creationId xmlns:a16="http://schemas.microsoft.com/office/drawing/2014/main" id="{1F760C5F-4529-484C-4D1C-A38076D46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2788" name="Text Box 20">
            <a:extLst>
              <a:ext uri="{FF2B5EF4-FFF2-40B4-BE49-F238E27FC236}">
                <a16:creationId xmlns:a16="http://schemas.microsoft.com/office/drawing/2014/main" id="{60711B80-00BD-D6F1-4D54-4D567BD4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2789" name="Text Box 20">
            <a:extLst>
              <a:ext uri="{FF2B5EF4-FFF2-40B4-BE49-F238E27FC236}">
                <a16:creationId xmlns:a16="http://schemas.microsoft.com/office/drawing/2014/main" id="{EA72E201-DCF8-4EE5-D74E-BF1ECAD69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2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>
            <a:extLst>
              <a:ext uri="{FF2B5EF4-FFF2-40B4-BE49-F238E27FC236}">
                <a16:creationId xmlns:a16="http://schemas.microsoft.com/office/drawing/2014/main" id="{64193A51-EF10-2672-0B16-931F25721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7CC0EE"/>
                </a:solidFill>
                <a:latin typeface="Tahoma" panose="020B0604030504040204" pitchFamily="34" charset="0"/>
              </a:rPr>
              <a:t>Dealing with the marginal</a:t>
            </a:r>
            <a:endParaRPr lang="en-US" altLang="en-US" sz="2800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Assume that you bought a lemon car – a 2010 Pontiac Sunfire that has caused you nothing but problems.  You paid $8,000 for it and have spent $2000 in repairs over the last year.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Your kartoflemonometer just broke and will cost $1000 to fix.  After this last job you’ve basically replaced the entire car.  On the other hand, you can buy a reliable 2011 Honda CR-V for $7000.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What do you do?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4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4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4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 build="p" bldLvl="5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>
            <a:extLst>
              <a:ext uri="{FF2B5EF4-FFF2-40B4-BE49-F238E27FC236}">
                <a16:creationId xmlns:a16="http://schemas.microsoft.com/office/drawing/2014/main" id="{0B54F54B-E8D4-5195-7F82-473760B9EB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Dealing with the marginal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If you fix your Pontiac, it will have cost you a total of $11,000 to buy a car that works, whereas the Honda would have cost you a total of $7000.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But right now you already have the Pontiac.  To get a car that works, you need an ADDITIONAL $1,000 or an ADDITIONAL $7,000.  You will fix the Pontiac.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000">
              <a:latin typeface="Tahoma" panose="020B0604030504040204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Rational people deal with marginal decisions.</a:t>
            </a: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 build="p" bldLvl="5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E320CEE-14EB-2437-743B-F25EF5D44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01000" cy="990600"/>
          </a:xfrm>
        </p:spPr>
        <p:txBody>
          <a:bodyPr/>
          <a:lstStyle/>
          <a:p>
            <a:pPr eaLnBrk="1" hangingPunct="1"/>
            <a:r>
              <a:rPr lang="en-US" altLang="en-US" sz="3600">
                <a:latin typeface="Tahoma" panose="020B0604030504040204" pitchFamily="34" charset="0"/>
              </a:rPr>
              <a:t>Mathematical Tools</a:t>
            </a: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0138BF12-A275-A304-08FE-01FAB4CE6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334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Equilibrium Analysis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-Equilibrium is a state that will continue indefinitely as long as exogenous factors don’t change</a:t>
            </a:r>
          </a:p>
          <a:p>
            <a:pPr eaLnBrk="1" hangingPunct="1">
              <a:buFontTx/>
              <a:buNone/>
            </a:pPr>
            <a:r>
              <a:rPr lang="en-CA" altLang="en-US" sz="3600">
                <a:latin typeface="Tahoma" panose="020B0604030504040204" pitchFamily="34" charset="0"/>
              </a:rPr>
              <a:t>-If a variable is higher than equilibrium, market forces will pull it down, </a:t>
            </a:r>
          </a:p>
          <a:p>
            <a:pPr eaLnBrk="1" hangingPunct="1">
              <a:buFontTx/>
              <a:buNone/>
            </a:pPr>
            <a:r>
              <a:rPr lang="en-CA" altLang="en-US" sz="3600">
                <a:latin typeface="Tahoma" panose="020B0604030504040204" pitchFamily="34" charset="0"/>
              </a:rPr>
              <a:t>-If a variable is lower than equilibrium, market forces will pull it up</a:t>
            </a:r>
            <a:endParaRPr lang="en-US" altLang="en-US" sz="36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 build="p" bldLvl="5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7F3A8E3-085D-7007-ED71-FFCDA9A37F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990600"/>
          </a:xfrm>
          <a:noFill/>
        </p:spPr>
        <p:txBody>
          <a:bodyPr/>
          <a:lstStyle/>
          <a:p>
            <a:pPr eaLnBrk="1" hangingPunct="1"/>
            <a:r>
              <a:rPr lang="en-US" altLang="en-US" sz="6000"/>
              <a:t>Chapter 1</a:t>
            </a:r>
            <a:r>
              <a:rPr lang="en-US" altLang="en-US" sz="4400"/>
              <a:t> </a:t>
            </a:r>
            <a:endParaRPr lang="en-CA" altLang="en-US" sz="440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7170891-056C-690B-19F7-5E299BB74A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3962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4000"/>
              <a:t>What is economics?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4000"/>
              <a:t>Microeconomics and Macroeconomics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4000"/>
              <a:t>Economic Tools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4000"/>
              <a:t>Positive and Normative Analysis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en-CA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extLst>
              <a:ext uri="{FF2B5EF4-FFF2-40B4-BE49-F238E27FC236}">
                <a16:creationId xmlns:a16="http://schemas.microsoft.com/office/drawing/2014/main" id="{C9CB1A22-DE0A-0442-76FE-26B1C321A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10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The Market for iPhones</a:t>
            </a:r>
          </a:p>
        </p:txBody>
      </p:sp>
      <p:sp>
        <p:nvSpPr>
          <p:cNvPr id="39939" name="Line 3">
            <a:extLst>
              <a:ext uri="{FF2B5EF4-FFF2-40B4-BE49-F238E27FC236}">
                <a16:creationId xmlns:a16="http://schemas.microsoft.com/office/drawing/2014/main" id="{C2E59456-3B21-41AD-2E39-4F98C5BED1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475" y="5978525"/>
            <a:ext cx="624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0" name="Line 4">
            <a:extLst>
              <a:ext uri="{FF2B5EF4-FFF2-40B4-BE49-F238E27FC236}">
                <a16:creationId xmlns:a16="http://schemas.microsoft.com/office/drawing/2014/main" id="{59A7DAA6-5208-E4DE-3747-4EB49DABF8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5475" y="339725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1" name="Text Box 5">
            <a:extLst>
              <a:ext uri="{FF2B5EF4-FFF2-40B4-BE49-F238E27FC236}">
                <a16:creationId xmlns:a16="http://schemas.microsoft.com/office/drawing/2014/main" id="{50A676FE-5645-9F8F-E790-08C262939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0"/>
            <a:ext cx="865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0437FB5F-00CF-2EB0-AAA4-CD88F24A1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096000"/>
            <a:ext cx="1365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9F4FDBD6-D116-FE0E-9704-71910D9826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3675" y="1787525"/>
            <a:ext cx="274320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B27C1044-3433-48EA-2E71-E5FE18240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8475" y="1787525"/>
            <a:ext cx="304800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5" name="Text Box 9">
            <a:extLst>
              <a:ext uri="{FF2B5EF4-FFF2-40B4-BE49-F238E27FC236}">
                <a16:creationId xmlns:a16="http://schemas.microsoft.com/office/drawing/2014/main" id="{08A32E7A-7E80-A665-E6CE-056F9C119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371600"/>
            <a:ext cx="110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Supply</a:t>
            </a:r>
          </a:p>
        </p:txBody>
      </p:sp>
      <p:sp>
        <p:nvSpPr>
          <p:cNvPr id="39946" name="Text Box 10">
            <a:extLst>
              <a:ext uri="{FF2B5EF4-FFF2-40B4-BE49-F238E27FC236}">
                <a16:creationId xmlns:a16="http://schemas.microsoft.com/office/drawing/2014/main" id="{8AECFEC1-9B76-BC82-B146-4D3053B33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0292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Demand</a:t>
            </a:r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0496AB8D-AA71-BFF4-F916-678BB9396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F5F6B8E0-6B0E-F789-83C4-69892C641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475" y="27019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F5890125-DC9B-4AA2-2250-94D8E712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943600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Q*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D42BA81B-5811-1E06-7312-D3C8F5CDB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971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85149B09-06D8-ACD5-10D1-C88BCE4309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2286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90E06AE7-21D0-7315-3265-73FD662B1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0075" y="3159125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1CE79BFC-915D-1814-3A6E-E18F0DF7A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9718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P*</a:t>
            </a:r>
          </a:p>
        </p:txBody>
      </p:sp>
      <p:sp>
        <p:nvSpPr>
          <p:cNvPr id="276499" name="Rectangle 19">
            <a:extLst>
              <a:ext uri="{FF2B5EF4-FFF2-40B4-BE49-F238E27FC236}">
                <a16:creationId xmlns:a16="http://schemas.microsoft.com/office/drawing/2014/main" id="{12AD398E-2F5E-F034-8D41-9F89C590F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430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If price is too high, supply will exceed demand and price will fall.</a:t>
            </a:r>
          </a:p>
          <a:p>
            <a:pPr eaLnBrk="1" hangingPunct="1"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If price is too low, demand will exceed supply and price will rise</a:t>
            </a:r>
            <a:endParaRPr lang="en-US" altLang="en-US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955" name="AutoShape 20">
            <a:extLst>
              <a:ext uri="{FF2B5EF4-FFF2-40B4-BE49-F238E27FC236}">
                <a16:creationId xmlns:a16="http://schemas.microsoft.com/office/drawing/2014/main" id="{4D989841-1CB0-D316-5A57-154F084AEA72}"/>
              </a:ext>
            </a:extLst>
          </p:cNvPr>
          <p:cNvSpPr>
            <a:spLocks/>
          </p:cNvSpPr>
          <p:nvPr/>
        </p:nvSpPr>
        <p:spPr bwMode="auto">
          <a:xfrm rot="-5314608">
            <a:off x="2891631" y="1375569"/>
            <a:ext cx="388938" cy="1447800"/>
          </a:xfrm>
          <a:prstGeom prst="rightBrace">
            <a:avLst>
              <a:gd name="adj1" fmla="val 3102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956" name="Text Box 21">
            <a:extLst>
              <a:ext uri="{FF2B5EF4-FFF2-40B4-BE49-F238E27FC236}">
                <a16:creationId xmlns:a16="http://schemas.microsoft.com/office/drawing/2014/main" id="{BB8613DE-B446-7289-2C1C-3A3183CA3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3716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Surplus</a:t>
            </a:r>
            <a:endParaRPr lang="en-CA" altLang="en-US" sz="2400"/>
          </a:p>
        </p:txBody>
      </p:sp>
      <p:sp>
        <p:nvSpPr>
          <p:cNvPr id="39957" name="Text Box 22">
            <a:extLst>
              <a:ext uri="{FF2B5EF4-FFF2-40B4-BE49-F238E27FC236}">
                <a16:creationId xmlns:a16="http://schemas.microsoft.com/office/drawing/2014/main" id="{A3E9127D-DD42-B854-3E23-EABD95F73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343400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Shortage</a:t>
            </a:r>
          </a:p>
        </p:txBody>
      </p:sp>
      <p:sp>
        <p:nvSpPr>
          <p:cNvPr id="39958" name="AutoShape 23">
            <a:extLst>
              <a:ext uri="{FF2B5EF4-FFF2-40B4-BE49-F238E27FC236}">
                <a16:creationId xmlns:a16="http://schemas.microsoft.com/office/drawing/2014/main" id="{608C16D0-D67E-6733-71F2-6C4AC2C3D39A}"/>
              </a:ext>
            </a:extLst>
          </p:cNvPr>
          <p:cNvSpPr>
            <a:spLocks/>
          </p:cNvSpPr>
          <p:nvPr/>
        </p:nvSpPr>
        <p:spPr bwMode="auto">
          <a:xfrm rot="-5400000">
            <a:off x="3084513" y="3468687"/>
            <a:ext cx="274638" cy="1414463"/>
          </a:xfrm>
          <a:prstGeom prst="leftBrace">
            <a:avLst>
              <a:gd name="adj1" fmla="val 42919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959" name="Line 24">
            <a:extLst>
              <a:ext uri="{FF2B5EF4-FFF2-40B4-BE49-F238E27FC236}">
                <a16:creationId xmlns:a16="http://schemas.microsoft.com/office/drawing/2014/main" id="{E9A59760-E949-5F7A-5413-96431CB2D2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475" y="3159125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60" name="Line 25">
            <a:extLst>
              <a:ext uri="{FF2B5EF4-FFF2-40B4-BE49-F238E27FC236}">
                <a16:creationId xmlns:a16="http://schemas.microsoft.com/office/drawing/2014/main" id="{0A32BDBA-3A0C-78F4-D1D2-3EF18DCF3F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038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61" name="Text Box 26">
            <a:extLst>
              <a:ext uri="{FF2B5EF4-FFF2-40B4-BE49-F238E27FC236}">
                <a16:creationId xmlns:a16="http://schemas.microsoft.com/office/drawing/2014/main" id="{BD79118C-E5EE-C47A-0CB2-8FD57C7E6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3" y="20574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62" name="Text Box 27">
            <a:extLst>
              <a:ext uri="{FF2B5EF4-FFF2-40B4-BE49-F238E27FC236}">
                <a16:creationId xmlns:a16="http://schemas.microsoft.com/office/drawing/2014/main" id="{4477FBED-33F8-56B5-E377-BF05EC03B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3" y="38100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A5B232D-E818-7229-DF1A-BDA5632A9C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01000" cy="990600"/>
          </a:xfrm>
        </p:spPr>
        <p:txBody>
          <a:bodyPr/>
          <a:lstStyle/>
          <a:p>
            <a:pPr eaLnBrk="1" hangingPunct="1"/>
            <a:r>
              <a:rPr lang="en-US" altLang="en-US" sz="3600">
                <a:latin typeface="Tahoma" panose="020B0604030504040204" pitchFamily="34" charset="0"/>
              </a:rPr>
              <a:t>Mathematical Tools</a:t>
            </a: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B96CFB66-538D-8A57-4218-4C9C0B2D7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334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Comparative Statics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-In the real world, many exogenous variables are moving at the same time; affecting many endogenous variables</a:t>
            </a:r>
          </a:p>
          <a:p>
            <a:pPr eaLnBrk="1" hangingPunct="1">
              <a:buFontTx/>
              <a:buNone/>
            </a:pPr>
            <a:r>
              <a:rPr lang="en-CA" altLang="en-US" sz="3600">
                <a:latin typeface="Tahoma" panose="020B0604030504040204" pitchFamily="34" charset="0"/>
              </a:rPr>
              <a:t>-Comparative Statics aims to measure the effect a change in one exogenous variable on one endogenous variable.</a:t>
            </a:r>
            <a:endParaRPr lang="en-US" altLang="en-US" sz="360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3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bldLvl="5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276B53AF-B29E-105A-0AA4-032640EAE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Comparative Statics Example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Originally, assume that the iPhone market is in equilibrium, with Q</a:t>
            </a:r>
            <a:r>
              <a:rPr lang="en-US" altLang="en-US" baseline="-25000">
                <a:latin typeface="Tahoma" panose="020B0604030504040204" pitchFamily="34" charset="0"/>
              </a:rPr>
              <a:t>supply </a:t>
            </a:r>
            <a:r>
              <a:rPr lang="en-US" altLang="en-US">
                <a:latin typeface="Tahoma" panose="020B0604030504040204" pitchFamily="34" charset="0"/>
              </a:rPr>
              <a:t>= Q</a:t>
            </a:r>
            <a:r>
              <a:rPr lang="en-US" altLang="en-US" baseline="-25000">
                <a:latin typeface="Tahoma" panose="020B0604030504040204" pitchFamily="34" charset="0"/>
              </a:rPr>
              <a:t>Demand</a:t>
            </a:r>
            <a:r>
              <a:rPr lang="en-US" altLang="en-US">
                <a:latin typeface="Tahoma" panose="020B0604030504040204" pitchFamily="34" charset="0"/>
              </a:rPr>
              <a:t>.  Originally, we have equilibrium price and quantity.</a:t>
            </a:r>
          </a:p>
          <a:p>
            <a:pPr eaLnBrk="1" hangingPunct="1">
              <a:buFontTx/>
              <a:buNone/>
            </a:pPr>
            <a:endParaRPr lang="en-CA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Assume that due to a lifting of tarrifs, iPhone input costs have decreased.  Analyze this effect on equilibrium price and quantity.</a:t>
            </a: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	</a:t>
            </a:r>
          </a:p>
          <a:p>
            <a:pPr eaLnBrk="1" hangingPunct="1"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0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0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0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0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0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0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0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8" grpId="0" build="p" bldLvl="5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:a16="http://schemas.microsoft.com/office/drawing/2014/main" id="{6E166D22-8AE9-1D5F-449D-EBCCC672E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79375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Example: iPhones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5059" name="Line 3">
            <a:extLst>
              <a:ext uri="{FF2B5EF4-FFF2-40B4-BE49-F238E27FC236}">
                <a16:creationId xmlns:a16="http://schemas.microsoft.com/office/drawing/2014/main" id="{FC5F9B0C-1550-735D-C203-8FB0157D8B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725" y="5981700"/>
            <a:ext cx="624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2225FD12-BBF4-948B-C150-E492447C0E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7725" y="342900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B886BFBF-3476-6E37-3493-A8CA2C7A1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" y="79375"/>
            <a:ext cx="865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45062" name="Text Box 6">
            <a:extLst>
              <a:ext uri="{FF2B5EF4-FFF2-40B4-BE49-F238E27FC236}">
                <a16:creationId xmlns:a16="http://schemas.microsoft.com/office/drawing/2014/main" id="{A0A992E7-8FB1-9409-FC4C-3C61AA74C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5870575"/>
            <a:ext cx="1365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05442F1F-60E0-9714-4ADF-8668AC50C3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85925" y="1790700"/>
            <a:ext cx="274320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C614C4D6-91E0-3EF1-3D23-5814830A0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0725" y="1790700"/>
            <a:ext cx="304800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E9B62D69-58B6-BA53-59FA-06F119AF2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1374775"/>
            <a:ext cx="166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Old Supply</a:t>
            </a:r>
          </a:p>
        </p:txBody>
      </p:sp>
      <p:sp>
        <p:nvSpPr>
          <p:cNvPr id="45066" name="Text Box 10">
            <a:extLst>
              <a:ext uri="{FF2B5EF4-FFF2-40B4-BE49-F238E27FC236}">
                <a16:creationId xmlns:a16="http://schemas.microsoft.com/office/drawing/2014/main" id="{49CB3F06-8490-66F6-E14E-588243308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4498975"/>
            <a:ext cx="194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Demand (P,I)</a:t>
            </a:r>
          </a:p>
        </p:txBody>
      </p:sp>
      <p:sp>
        <p:nvSpPr>
          <p:cNvPr id="45067" name="Text Box 11">
            <a:extLst>
              <a:ext uri="{FF2B5EF4-FFF2-40B4-BE49-F238E27FC236}">
                <a16:creationId xmlns:a16="http://schemas.microsoft.com/office/drawing/2014/main" id="{A98A03D6-9DDC-A81B-66DE-858D9FF4C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64039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5068" name="Text Box 12">
            <a:extLst>
              <a:ext uri="{FF2B5EF4-FFF2-40B4-BE49-F238E27FC236}">
                <a16:creationId xmlns:a16="http://schemas.microsoft.com/office/drawing/2014/main" id="{2B7372E6-09B5-F7B8-6EF8-829CADBD9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3725" y="27051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69B74F56-50C7-AF4F-099F-4509261842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0325" y="1943100"/>
            <a:ext cx="274320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id="{39F8EDEB-E616-935D-4C39-A0D8C2CA9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19843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New Supply</a:t>
            </a:r>
          </a:p>
        </p:txBody>
      </p:sp>
      <p:sp>
        <p:nvSpPr>
          <p:cNvPr id="24591" name="Text Box 15">
            <a:extLst>
              <a:ext uri="{FF2B5EF4-FFF2-40B4-BE49-F238E27FC236}">
                <a16:creationId xmlns:a16="http://schemas.microsoft.com/office/drawing/2014/main" id="{6FF90A14-6456-4897-A3C7-A7670C574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33147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5072" name="Line 16">
            <a:extLst>
              <a:ext uri="{FF2B5EF4-FFF2-40B4-BE49-F238E27FC236}">
                <a16:creationId xmlns:a16="http://schemas.microsoft.com/office/drawing/2014/main" id="{D2EDA4A7-A61C-83BE-6013-6885BE05E8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124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3D50E76C-ACF3-8513-3133-F59F439DAB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7338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6A5BCCC3-E51A-A5D7-C192-FCF107532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159125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D8382F80-F031-462D-5D93-76154E40D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733800"/>
            <a:ext cx="0" cy="22447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5076" name="Text Box 20">
            <a:extLst>
              <a:ext uri="{FF2B5EF4-FFF2-40B4-BE49-F238E27FC236}">
                <a16:creationId xmlns:a16="http://schemas.microsoft.com/office/drawing/2014/main" id="{5AAC5336-01E1-7DA4-ED4B-8D674CFA6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819400"/>
            <a:ext cx="698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Old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4597" name="Text Box 21">
            <a:extLst>
              <a:ext uri="{FF2B5EF4-FFF2-40B4-BE49-F238E27FC236}">
                <a16:creationId xmlns:a16="http://schemas.microsoft.com/office/drawing/2014/main" id="{EE755E4C-94CF-41AB-DDF1-DDABC096F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3505200"/>
            <a:ext cx="752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New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5078" name="Text Box 22">
            <a:extLst>
              <a:ext uri="{FF2B5EF4-FFF2-40B4-BE49-F238E27FC236}">
                <a16:creationId xmlns:a16="http://schemas.microsoft.com/office/drawing/2014/main" id="{FBDEB915-4E4D-AB9E-E248-FC971B3A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96000"/>
            <a:ext cx="74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Old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4599" name="Text Box 23">
            <a:extLst>
              <a:ext uri="{FF2B5EF4-FFF2-40B4-BE49-F238E27FC236}">
                <a16:creationId xmlns:a16="http://schemas.microsoft.com/office/drawing/2014/main" id="{94D723DD-5C97-EE62-133E-207BA4674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096000"/>
            <a:ext cx="80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New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79576" name="Rectangle 24">
            <a:extLst>
              <a:ext uri="{FF2B5EF4-FFF2-40B4-BE49-F238E27FC236}">
                <a16:creationId xmlns:a16="http://schemas.microsoft.com/office/drawing/2014/main" id="{E1D3FDF1-B0DA-3BEF-B7C8-405E4F923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04800"/>
            <a:ext cx="2133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>
                <a:latin typeface="Arial Narrow" panose="020B0606020202030204" pitchFamily="34" charset="0"/>
              </a:rPr>
              <a:t>Reduced tariffs have resulted in a decrease in iPhone prices and an increase in iPhones sold.</a:t>
            </a:r>
            <a:endParaRPr lang="en-US" altLang="en-US"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9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9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/>
      <p:bldP spid="24591" grpId="0"/>
      <p:bldP spid="24597" grpId="0"/>
      <p:bldP spid="24599" grpId="0"/>
      <p:bldP spid="279576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C70F4FBF-EEC7-0382-C3E9-737C6B239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>
                <a:solidFill>
                  <a:srgbClr val="005A5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Positive and Normative Analysis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5A4EDC8C-78CA-2A41-2EE3-2EB029BD2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00125"/>
            <a:ext cx="9144000" cy="56261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In order to carry out effective policy, the policy maker must understand how the economy works</a:t>
            </a:r>
          </a:p>
          <a:p>
            <a:pPr eaLnBrk="1" hangingPunct="1">
              <a:buFontTx/>
              <a:buNone/>
              <a:defRPr/>
            </a:pPr>
            <a:endParaRPr lang="en-US" sz="3600" dirty="0"/>
          </a:p>
          <a:p>
            <a:pPr eaLnBrk="1" hangingPunct="1">
              <a:buClr>
                <a:schemeClr val="accent2"/>
              </a:buClr>
              <a:defRPr/>
            </a:pPr>
            <a:r>
              <a:rPr lang="en-US" dirty="0"/>
              <a:t>The is called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en-US" sz="3600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POSITIVE ECONOMICS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en-US" dirty="0"/>
              <a:t>The economics of facts &amp; theory</a:t>
            </a:r>
          </a:p>
          <a:p>
            <a:pPr eaLnBrk="1" hangingPunct="1">
              <a:buClr>
                <a:schemeClr val="accent2"/>
              </a:buClr>
              <a:buFontTx/>
              <a:buNone/>
              <a:defRPr/>
            </a:pPr>
            <a:endParaRPr lang="en-US" sz="3600" dirty="0"/>
          </a:p>
          <a:p>
            <a:pPr eaLnBrk="1" hangingPunct="1">
              <a:buClr>
                <a:schemeClr val="accent2"/>
              </a:buClr>
              <a:buFontTx/>
              <a:buNone/>
              <a:defRPr/>
            </a:pPr>
            <a:r>
              <a:rPr lang="en-US" sz="3600" dirty="0"/>
              <a:t>	-</a:t>
            </a:r>
            <a:r>
              <a:rPr lang="en-US" sz="3600" dirty="0" err="1"/>
              <a:t>ie</a:t>
            </a:r>
            <a:r>
              <a:rPr lang="en-US" sz="3600" dirty="0"/>
              <a:t>: Minimum wage increases causes unemployment increases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>
            <a:extLst>
              <a:ext uri="{FF2B5EF4-FFF2-40B4-BE49-F238E27FC236}">
                <a16:creationId xmlns:a16="http://schemas.microsoft.com/office/drawing/2014/main" id="{F0FC8A59-DD11-F606-7F04-EB9F88EE53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10858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Positive and Normative Analysis</a:t>
            </a:r>
          </a:p>
        </p:txBody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CBFF7C07-10E9-8131-FFC1-ADFA8C5BA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534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 In order to conduct policy, the policy maker must have some goals in mind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defRPr/>
            </a:pPr>
            <a:r>
              <a:rPr lang="en-US" sz="3600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NORMATIVE ECONOMICS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en-US" dirty="0"/>
              <a:t>is the study of what the goals of the economy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en-US" sz="3600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should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</a:t>
            </a:r>
            <a:r>
              <a:rPr lang="en-US" dirty="0"/>
              <a:t>be 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 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endParaRPr lang="en-US" sz="3600" i="1" dirty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Tx/>
              <a:buNone/>
              <a:defRPr/>
            </a:pP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	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dirty="0" err="1"/>
              <a:t>ie</a:t>
            </a:r>
            <a:r>
              <a:rPr lang="en-US" dirty="0"/>
              <a:t>: We should lower the minimum wage in order to lower unemployment</a:t>
            </a:r>
            <a:r>
              <a:rPr lang="en-US" sz="3600" i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6D989DD6-0ED7-3A00-3CEC-58926169FC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10858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Positive and Normative Analysis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9D07ABB-AB0E-B052-2DBE-522CC8B4A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/>
            <a:r>
              <a:rPr lang="en-US" altLang="en-US"/>
              <a:t> Positive economics is important to understand the economy</a:t>
            </a:r>
          </a:p>
          <a:p>
            <a:pPr eaLnBrk="1" hangingPunct="1"/>
            <a:r>
              <a:rPr lang="en-US" altLang="en-US"/>
              <a:t>Normative economics is important to policy makers</a:t>
            </a:r>
          </a:p>
          <a:p>
            <a:pPr eaLnBrk="1" hangingPunct="1"/>
            <a:r>
              <a:rPr lang="en-US" altLang="en-US"/>
              <a:t>Classify the following:</a:t>
            </a:r>
          </a:p>
          <a:p>
            <a:pPr lvl="1" eaLnBrk="1" hangingPunct="1"/>
            <a:r>
              <a:rPr lang="en-US" altLang="en-US" sz="3200" i="1">
                <a:latin typeface="Arial Black" panose="020B0A04020102020204" pitchFamily="34" charset="0"/>
              </a:rPr>
              <a:t>“When the price of the Xbox X rises, more people buy the Playstation 5.”</a:t>
            </a:r>
          </a:p>
          <a:p>
            <a:pPr lvl="1" eaLnBrk="1" hangingPunct="1"/>
            <a:endParaRPr lang="en-US" altLang="en-US" sz="1200" i="1">
              <a:latin typeface="Arial Black" panose="020B0A04020102020204" pitchFamily="34" charset="0"/>
            </a:endParaRPr>
          </a:p>
          <a:p>
            <a:pPr lvl="1" eaLnBrk="1" hangingPunct="1"/>
            <a:r>
              <a:rPr lang="en-US" altLang="en-US" sz="3200" i="1">
                <a:latin typeface="Arial Black" panose="020B0A04020102020204" pitchFamily="34" charset="0"/>
              </a:rPr>
              <a:t>“We should buy Lorne a Playstation 5 to increase his utility.”</a:t>
            </a:r>
          </a:p>
          <a:p>
            <a:pPr lvl="1" eaLnBrk="1" hangingPunct="1"/>
            <a:endParaRPr lang="en-US" altLang="en-US" sz="3200" i="1">
              <a:latin typeface="Arial Black" panose="020B0A04020102020204" pitchFamily="34" charset="0"/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584CD4F-1C52-E5F0-6ABC-3D4A5C359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eaLnBrk="1" hangingPunct="1"/>
            <a:r>
              <a:rPr lang="en-US" altLang="en-US" sz="3600">
                <a:latin typeface="Tahoma" panose="020B0604030504040204" pitchFamily="34" charset="0"/>
              </a:rPr>
              <a:t>What Is Economics?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89F6807E-509D-1789-C133-04C926306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167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>
                <a:solidFill>
                  <a:srgbClr val="7CC0EE"/>
                </a:solidFill>
                <a:latin typeface="Tahoma" panose="020B0604030504040204" pitchFamily="34" charset="0"/>
              </a:rPr>
              <a:t>Economics is the science that deals with choices about the allocation of limited resources to satisfy unlimited wants.</a:t>
            </a:r>
            <a:endParaRPr lang="en-US" altLang="en-US" sz="3600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96605756-3015-1573-122B-33286A041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0400"/>
            <a:ext cx="403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 i="1">
                <a:latin typeface="Tahoma" panose="020B0604030504040204" pitchFamily="34" charset="0"/>
              </a:rPr>
              <a:t>Limited Resources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12F3CB50-DE87-ACC5-6516-FCFBD646D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038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 i="1">
                <a:latin typeface="Tahoma" panose="020B0604030504040204" pitchFamily="34" charset="0"/>
              </a:rPr>
              <a:t>Choices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56326" name="Line 6">
            <a:extLst>
              <a:ext uri="{FF2B5EF4-FFF2-40B4-BE49-F238E27FC236}">
                <a16:creationId xmlns:a16="http://schemas.microsoft.com/office/drawing/2014/main" id="{D1E6F372-3AFD-900C-02C3-B9C433F75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733800"/>
            <a:ext cx="15240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6327" name="Line 7">
            <a:extLst>
              <a:ext uri="{FF2B5EF4-FFF2-40B4-BE49-F238E27FC236}">
                <a16:creationId xmlns:a16="http://schemas.microsoft.com/office/drawing/2014/main" id="{9993BF2C-254F-BF18-D35B-535CD62B90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4343400"/>
            <a:ext cx="15240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6328" name="Rectangle 8">
            <a:extLst>
              <a:ext uri="{FF2B5EF4-FFF2-40B4-BE49-F238E27FC236}">
                <a16:creationId xmlns:a16="http://schemas.microsoft.com/office/drawing/2014/main" id="{E270250B-28FC-8C5B-4EA5-B0D89E37A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953000"/>
            <a:ext cx="403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 i="1">
                <a:latin typeface="Tahoma" panose="020B0604030504040204" pitchFamily="34" charset="0"/>
              </a:rPr>
              <a:t>Unlimited Wants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56329" name="Line 9">
            <a:extLst>
              <a:ext uri="{FF2B5EF4-FFF2-40B4-BE49-F238E27FC236}">
                <a16:creationId xmlns:a16="http://schemas.microsoft.com/office/drawing/2014/main" id="{36378654-F885-BC29-577E-9DD5E78571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4343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6331" name="Rectangle 11">
            <a:extLst>
              <a:ext uri="{FF2B5EF4-FFF2-40B4-BE49-F238E27FC236}">
                <a16:creationId xmlns:a16="http://schemas.microsoft.com/office/drawing/2014/main" id="{37278F02-3537-6263-26EE-3A53743E1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038600"/>
            <a:ext cx="2286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 i="1">
                <a:latin typeface="Tahoma" panose="020B0604030504040204" pitchFamily="34" charset="0"/>
              </a:rPr>
              <a:t>Outcome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latin typeface="Tahoma" panose="020B0604030504040204" pitchFamily="34" charset="0"/>
              </a:rPr>
              <a:t>	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6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6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6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5" autoUpdateAnimBg="0"/>
      <p:bldP spid="56324" grpId="0" build="p" bldLvl="5" autoUpdateAnimBg="0"/>
      <p:bldP spid="56325" grpId="0" build="p" bldLvl="5" autoUpdateAnimBg="0"/>
      <p:bldP spid="56328" grpId="0" build="p" bldLvl="5" autoUpdateAnimBg="0"/>
      <p:bldP spid="56331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6016A87-6891-5AE7-DB49-6608713E4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latin typeface="Tahoma" panose="020B0604030504040204" pitchFamily="34" charset="0"/>
              </a:rPr>
              <a:t>Microeconomics and Macroeconomics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3F09B918-FC8B-877B-9B42-43202741C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686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Microeconomics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-from the Greek </a:t>
            </a:r>
            <a:r>
              <a:rPr lang="en-US" altLang="en-US" sz="3600" i="1">
                <a:latin typeface="Tahoma" panose="020B0604030504040204" pitchFamily="34" charset="0"/>
              </a:rPr>
              <a:t>mikros</a:t>
            </a:r>
            <a:r>
              <a:rPr lang="en-US" altLang="en-US" sz="3600">
                <a:latin typeface="Tahoma" panose="020B0604030504040204" pitchFamily="34" charset="0"/>
              </a:rPr>
              <a:t> meaning small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-studies economic behavior of individual decision makers (people, firms, etc.)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-What price should Apple charge for iPhones?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-How much </a:t>
            </a:r>
            <a:r>
              <a:rPr lang="en-US" altLang="en-US" sz="3600" i="1">
                <a:latin typeface="Tahoma" panose="020B0604030504040204" pitchFamily="34" charset="0"/>
              </a:rPr>
              <a:t>Youtube </a:t>
            </a:r>
            <a:r>
              <a:rPr lang="en-US" altLang="en-US" sz="3600">
                <a:latin typeface="Tahoma" panose="020B0604030504040204" pitchFamily="34" charset="0"/>
              </a:rPr>
              <a:t>should Kim watch?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-How does reading and watching </a:t>
            </a:r>
            <a:r>
              <a:rPr lang="en-US" altLang="en-US" sz="3600" i="1">
                <a:latin typeface="Tahoma" panose="020B0604030504040204" pitchFamily="34" charset="0"/>
              </a:rPr>
              <a:t>Game of Thrones </a:t>
            </a:r>
            <a:r>
              <a:rPr lang="en-US" altLang="en-US" sz="3600">
                <a:latin typeface="Tahoma" panose="020B0604030504040204" pitchFamily="34" charset="0"/>
              </a:rPr>
              <a:t>affect Jon’s utility?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3881015-057A-84AF-71E7-1F3C1739BC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latin typeface="Tahoma" panose="020B0604030504040204" pitchFamily="34" charset="0"/>
              </a:rPr>
              <a:t>Microeconomics and Macroeconomics</a:t>
            </a:r>
          </a:p>
        </p:txBody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4AB188B9-1DB0-53F9-4DC6-32BB6B36A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Macroeconomics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-from the Greek </a:t>
            </a:r>
            <a:r>
              <a:rPr lang="en-US" altLang="en-US" sz="3600" i="1">
                <a:latin typeface="Tahoma" panose="020B0604030504040204" pitchFamily="34" charset="0"/>
              </a:rPr>
              <a:t>makros</a:t>
            </a:r>
            <a:r>
              <a:rPr lang="en-US" altLang="en-US" sz="3600">
                <a:latin typeface="Tahoma" panose="020B0604030504040204" pitchFamily="34" charset="0"/>
              </a:rPr>
              <a:t> meaning large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-studies aggregate economic behavior (nation, world, business cycles, etc.)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-What should the tax on smartphones be?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-Should the federal government subsidize tv shows filmed in Canada?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-How does the used market for </a:t>
            </a:r>
            <a:r>
              <a:rPr lang="en-US" altLang="en-US" sz="3600" i="1">
                <a:latin typeface="Tahoma" panose="020B0604030504040204" pitchFamily="34" charset="0"/>
              </a:rPr>
              <a:t>Game of Thrones </a:t>
            </a:r>
            <a:r>
              <a:rPr lang="en-US" altLang="en-US" sz="3600">
                <a:latin typeface="Tahoma" panose="020B0604030504040204" pitchFamily="34" charset="0"/>
              </a:rPr>
              <a:t>novels fluctuate?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D2EA833-A63E-0E9D-51A8-D09DB70495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4000">
                <a:latin typeface="Tahoma" panose="020B0604030504040204" pitchFamily="34" charset="0"/>
              </a:rPr>
              <a:t>Economics and Models</a:t>
            </a:r>
          </a:p>
        </p:txBody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799F7571-D9DE-4FD5-5A22-A9336A0E8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“Economists work with models.”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-Life is too complicated for an economist to analyze all at once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-In order to analyze one aspect of life, economists build a simplified model to represent that aspect of life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-The results of the model are then tested against real life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-Models require assumptions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06B9630-E58A-23BE-0E04-4F09F682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4000">
                <a:latin typeface="Tahoma" panose="020B0604030504040204" pitchFamily="34" charset="0"/>
              </a:rPr>
              <a:t>Economics and Assumptions</a:t>
            </a:r>
          </a:p>
        </p:txBody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3E2B36BA-63E9-984A-76A5-1F99B6573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“Assume there’s a can opener!”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-Every economic model relies on assumptions (much like a house relies on foundations)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-ie: Assume people are rational; assume firm A understands people’s tastes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-If the assumptions are invalid, the model suffers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-ie: Assume all students read the text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4A891F8-EEF2-B1D9-7BF9-B3D3B1FD06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latin typeface="Tahoma" panose="020B0604030504040204" pitchFamily="34" charset="0"/>
              </a:rPr>
              <a:t>Exogenous and Endogenous Variables</a:t>
            </a:r>
          </a:p>
        </p:txBody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6AEAA89E-CBAF-724A-A20D-F7D14B134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Exogenous Variables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-values that are taken as given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-values that are decided outside the model</a:t>
            </a:r>
          </a:p>
          <a:p>
            <a:pPr eaLnBrk="1" hangingPunct="1"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Ie: GIVEN that Joe’s input (material) costs are $10 per shoe (exogenous variable), how much should he sell shoes for?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CFBC17B-0F1C-F2A3-2B2A-20DCAF3E0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01000" cy="990600"/>
          </a:xfrm>
        </p:spPr>
        <p:txBody>
          <a:bodyPr/>
          <a:lstStyle/>
          <a:p>
            <a:pPr algn="l" eaLnBrk="1" hangingPunct="1"/>
            <a:r>
              <a:rPr lang="en-US" altLang="en-US" sz="3600">
                <a:latin typeface="Tahoma" panose="020B0604030504040204" pitchFamily="34" charset="0"/>
              </a:rPr>
              <a:t>Exogenous and Endogenous Variables</a:t>
            </a:r>
          </a:p>
        </p:txBody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513CC309-D149-095B-0C73-36BCBE1C2E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5626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7CC0EE"/>
                </a:solidFill>
                <a:latin typeface="Tahoma" panose="020B0604030504040204" pitchFamily="34" charset="0"/>
              </a:rPr>
              <a:t>Endogenous Variables</a:t>
            </a:r>
            <a:endParaRPr lang="en-US" altLang="en-US" i="1">
              <a:solidFill>
                <a:srgbClr val="7CC0EE"/>
              </a:solidFill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	-values that are determined within the model</a:t>
            </a:r>
          </a:p>
          <a:p>
            <a:pPr eaLnBrk="1" hangingPunct="1"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>
                <a:latin typeface="Tahoma" panose="020B0604030504040204" pitchFamily="34" charset="0"/>
              </a:rPr>
              <a:t>Ie: What price (endogenous variable) should Joe charge for shoes and what quantity demanded (endogenous variable) will he face?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build="p" bldLvl="5" autoUpdateAnimBg="0"/>
    </p:bldLst>
  </p:timing>
</p:sld>
</file>

<file path=ppt/theme/theme1.xml><?xml version="1.0" encoding="utf-8"?>
<a:theme xmlns:a="http://schemas.openxmlformats.org/drawingml/2006/main" name="PT Magenta041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Magenta041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Magenta041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Magenta041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Magenta041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Magenta041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Magenta041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Magenta041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Magenta041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IV\PT Magenta041A.pot</Template>
  <TotalTime>14122</TotalTime>
  <Words>1340</Words>
  <Application>Microsoft Office PowerPoint</Application>
  <PresentationFormat>On-screen Show (4:3)</PresentationFormat>
  <Paragraphs>223</Paragraphs>
  <Slides>26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Times New Roman</vt:lpstr>
      <vt:lpstr>Arial</vt:lpstr>
      <vt:lpstr>Wingdings</vt:lpstr>
      <vt:lpstr>Tahoma</vt:lpstr>
      <vt:lpstr>Arial Narrow</vt:lpstr>
      <vt:lpstr>Arial Black</vt:lpstr>
      <vt:lpstr>PT Magenta041A</vt:lpstr>
      <vt:lpstr>Econ 281 Intermediate Microeconomics </vt:lpstr>
      <vt:lpstr>Chapter 1 </vt:lpstr>
      <vt:lpstr>What Is Economics?</vt:lpstr>
      <vt:lpstr>Microeconomics and Macroeconomics</vt:lpstr>
      <vt:lpstr>Microeconomics and Macroeconomics</vt:lpstr>
      <vt:lpstr>Economics and Models</vt:lpstr>
      <vt:lpstr>Economics and Assumptions</vt:lpstr>
      <vt:lpstr>Exogenous and Endogenous Variables</vt:lpstr>
      <vt:lpstr>Exogenous and Endogenous Variables</vt:lpstr>
      <vt:lpstr>Exogenous and Endogenous Variables</vt:lpstr>
      <vt:lpstr>Mathematical Tools</vt:lpstr>
      <vt:lpstr>Mathematical Tools</vt:lpstr>
      <vt:lpstr>PowerPoint Presentation</vt:lpstr>
      <vt:lpstr>PowerPoint Presentation</vt:lpstr>
      <vt:lpstr>Optimization Example </vt:lpstr>
      <vt:lpstr>PowerPoint Presentation</vt:lpstr>
      <vt:lpstr>PowerPoint Presentation</vt:lpstr>
      <vt:lpstr>PowerPoint Presentation</vt:lpstr>
      <vt:lpstr>Mathematical Tools</vt:lpstr>
      <vt:lpstr>PowerPoint Presentation</vt:lpstr>
      <vt:lpstr>Mathematical Tools</vt:lpstr>
      <vt:lpstr>PowerPoint Presentation</vt:lpstr>
      <vt:lpstr>PowerPoint Presentation</vt:lpstr>
      <vt:lpstr>   Positive and Normative Analysis</vt:lpstr>
      <vt:lpstr>Positive and Normative Analysis</vt:lpstr>
      <vt:lpstr>Positive and Normative Analysis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281 Chapter 1</dc:title>
  <dc:creator>Lorne Priemaza</dc:creator>
  <cp:lastModifiedBy>Lorne</cp:lastModifiedBy>
  <cp:revision>65</cp:revision>
  <dcterms:created xsi:type="dcterms:W3CDTF">2002-08-29T16:53:39Z</dcterms:created>
  <dcterms:modified xsi:type="dcterms:W3CDTF">2022-07-02T05:39:19Z</dcterms:modified>
</cp:coreProperties>
</file>