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handoutMasterIdLst>
    <p:handoutMasterId r:id="rId39"/>
  </p:handoutMasterIdLst>
  <p:sldIdLst>
    <p:sldId id="273" r:id="rId2"/>
    <p:sldId id="336" r:id="rId3"/>
    <p:sldId id="287" r:id="rId4"/>
    <p:sldId id="286" r:id="rId5"/>
    <p:sldId id="275" r:id="rId6"/>
    <p:sldId id="276" r:id="rId7"/>
    <p:sldId id="277" r:id="rId8"/>
    <p:sldId id="324" r:id="rId9"/>
    <p:sldId id="325" r:id="rId10"/>
    <p:sldId id="290" r:id="rId11"/>
    <p:sldId id="291" r:id="rId12"/>
    <p:sldId id="260" r:id="rId13"/>
    <p:sldId id="269" r:id="rId14"/>
    <p:sldId id="292" r:id="rId15"/>
    <p:sldId id="293" r:id="rId16"/>
    <p:sldId id="326" r:id="rId17"/>
    <p:sldId id="296" r:id="rId18"/>
    <p:sldId id="301" r:id="rId19"/>
    <p:sldId id="328" r:id="rId20"/>
    <p:sldId id="322" r:id="rId21"/>
    <p:sldId id="323" r:id="rId22"/>
    <p:sldId id="302" r:id="rId23"/>
    <p:sldId id="327" r:id="rId24"/>
    <p:sldId id="329" r:id="rId25"/>
    <p:sldId id="330" r:id="rId26"/>
    <p:sldId id="320" r:id="rId27"/>
    <p:sldId id="311" r:id="rId28"/>
    <p:sldId id="331" r:id="rId29"/>
    <p:sldId id="332" r:id="rId30"/>
    <p:sldId id="318" r:id="rId31"/>
    <p:sldId id="333" r:id="rId32"/>
    <p:sldId id="308" r:id="rId33"/>
    <p:sldId id="309" r:id="rId34"/>
    <p:sldId id="334" r:id="rId35"/>
    <p:sldId id="335" r:id="rId36"/>
    <p:sldId id="27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verley O'Brien" initials="BO" lastIdx="19" clrIdx="0"/>
  <p:cmAuthor id="1" name="Peter Davis" initials="pwd" lastIdx="0" clrIdx="1"/>
  <p:cmAuthor id="2" name="Gina Higginbottom" initials="GH" lastIdx="2"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83B68E-F2B7-4A47-8228-FFE2F5738427}" type="datetimeFigureOut">
              <a:rPr lang="en-CA" smtClean="0"/>
              <a:pPr/>
              <a:t>01/11/2011</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F47974-E42F-42C5-AADC-D5DB6CC02B13}" type="slidenum">
              <a:rPr lang="en-CA" smtClean="0"/>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8D3E0-4468-404D-BFD2-76BBA9B894E2}" type="datetimeFigureOut">
              <a:rPr lang="en-US" smtClean="0"/>
              <a:pPr/>
              <a:t>11/1/2011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C901A-4F78-4AAF-B6CB-7BA34044C81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xfrm>
            <a:off x="1143000" y="685800"/>
            <a:ext cx="4573588" cy="3429000"/>
          </a:xfrm>
          <a:ln/>
        </p:spPr>
      </p:sp>
      <p:sp>
        <p:nvSpPr>
          <p:cNvPr id="51203" name="Rectangle 3"/>
          <p:cNvSpPr>
            <a:spLocks noGrp="1"/>
          </p:cNvSpPr>
          <p:nvPr>
            <p:ph type="body" idx="1"/>
          </p:nvPr>
        </p:nvSpPr>
        <p:spPr>
          <a:xfrm>
            <a:off x="685483" y="4343913"/>
            <a:ext cx="5487036" cy="4115037"/>
          </a:xfrm>
          <a:noFill/>
          <a:ln/>
        </p:spPr>
        <p:txBody>
          <a:bodyPr lIns="91440" tIns="45720" rIns="91440" bIns="45720"/>
          <a:lstStyle/>
          <a:p>
            <a:pPr defTabSz="914400"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xfrm>
            <a:off x="1143000" y="685800"/>
            <a:ext cx="4573588" cy="3429000"/>
          </a:xfrm>
          <a:ln/>
        </p:spPr>
      </p:sp>
      <p:sp>
        <p:nvSpPr>
          <p:cNvPr id="52227" name="Rectangle 3"/>
          <p:cNvSpPr>
            <a:spLocks noGrp="1"/>
          </p:cNvSpPr>
          <p:nvPr>
            <p:ph type="body" idx="1"/>
          </p:nvPr>
        </p:nvSpPr>
        <p:spPr>
          <a:xfrm>
            <a:off x="685483" y="4343913"/>
            <a:ext cx="5487036" cy="4115037"/>
          </a:xfrm>
          <a:noFill/>
          <a:ln/>
        </p:spPr>
        <p:txBody>
          <a:bodyPr lIns="91440" tIns="45720" rIns="91440" bIns="45720"/>
          <a:lstStyle/>
          <a:p>
            <a:pPr defTabSz="914400"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a:xfrm>
            <a:off x="1143000" y="685800"/>
            <a:ext cx="4573588" cy="3429000"/>
          </a:xfrm>
          <a:ln/>
        </p:spPr>
      </p:sp>
      <p:sp>
        <p:nvSpPr>
          <p:cNvPr id="53251" name="Rectangle 3"/>
          <p:cNvSpPr>
            <a:spLocks noGrp="1"/>
          </p:cNvSpPr>
          <p:nvPr>
            <p:ph type="body" idx="1"/>
          </p:nvPr>
        </p:nvSpPr>
        <p:spPr>
          <a:xfrm>
            <a:off x="685483" y="4343913"/>
            <a:ext cx="5487036" cy="4115037"/>
          </a:xfrm>
          <a:noFill/>
          <a:ln/>
        </p:spPr>
        <p:txBody>
          <a:bodyPr lIns="91440" tIns="45720" rIns="91440" bIns="45720"/>
          <a:lstStyle/>
          <a:p>
            <a:pPr defTabSz="914400"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C7CCC18-5CD3-474A-9A7D-1AB305AA0D1E}" type="datetime1">
              <a:rPr lang="en-CA" smtClean="0"/>
              <a:pPr/>
              <a:t>01/11/2011</a:t>
            </a:fld>
            <a:endParaRPr lang="en-CA"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CA"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A85F527-D753-43F4-8068-D83CC86849C4}"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7DF5BF-702B-4D6A-AB78-372E018D1ADC}" type="datetime1">
              <a:rPr lang="en-CA" smtClean="0"/>
              <a:pPr/>
              <a:t>01/11/2011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6A85F527-D753-43F4-8068-D83CC86849C4}"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086B319-A582-444C-A7DC-0B4C20D78C57}" type="datetime1">
              <a:rPr lang="en-CA" smtClean="0"/>
              <a:pPr/>
              <a:t>01/11/2011</a:t>
            </a:fld>
            <a:endParaRPr lang="en-CA" dirty="0"/>
          </a:p>
        </p:txBody>
      </p:sp>
      <p:sp>
        <p:nvSpPr>
          <p:cNvPr id="5" name="Footer Placeholder 4"/>
          <p:cNvSpPr>
            <a:spLocks noGrp="1"/>
          </p:cNvSpPr>
          <p:nvPr>
            <p:ph type="ftr" sz="quarter" idx="11"/>
          </p:nvPr>
        </p:nvSpPr>
        <p:spPr>
          <a:xfrm>
            <a:off x="457201" y="6248207"/>
            <a:ext cx="5573483" cy="365125"/>
          </a:xfrm>
        </p:spPr>
        <p:txBody>
          <a:bodyPr/>
          <a:lstStyle/>
          <a:p>
            <a:endParaRPr lang="en-CA"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6A85F527-D753-43F4-8068-D83CC86849C4}" type="slidenum">
              <a:rPr lang="en-CA" smtClean="0"/>
              <a:pPr/>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006DBA-7DBB-4BF6-86E1-00D532178657}" type="datetime1">
              <a:rPr lang="en-CA" smtClean="0"/>
              <a:pPr/>
              <a:t>01/11/2011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A85F527-D753-43F4-8068-D83CC86849C4}" type="slidenum">
              <a:rPr lang="en-CA" smtClean="0"/>
              <a:pPr/>
              <a:t>‹#›</a:t>
            </a:fld>
            <a:endParaRPr lang="en-CA"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75BB943-6630-4064-8FB0-B3FFC2D2C633}" type="datetime1">
              <a:rPr lang="en-CA" smtClean="0"/>
              <a:pPr/>
              <a:t>01/11/2011</a:t>
            </a:fld>
            <a:endParaRPr lang="en-CA"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A85F527-D753-43F4-8068-D83CC86849C4}" type="slidenum">
              <a:rPr lang="en-CA" smtClean="0"/>
              <a:pPr/>
              <a:t>‹#›</a:t>
            </a:fld>
            <a:endParaRPr lang="en-CA" dirty="0"/>
          </a:p>
        </p:txBody>
      </p:sp>
      <p:sp>
        <p:nvSpPr>
          <p:cNvPr id="14" name="Footer Placeholder 13"/>
          <p:cNvSpPr>
            <a:spLocks noGrp="1"/>
          </p:cNvSpPr>
          <p:nvPr>
            <p:ph type="ftr" sz="quarter" idx="12"/>
          </p:nvPr>
        </p:nvSpPr>
        <p:spPr/>
        <p:txBody>
          <a:bodyPr/>
          <a:lstStyle/>
          <a:p>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11E8E8A-1977-4237-B201-A7E9E73169F8}" type="datetime1">
              <a:rPr lang="en-CA" smtClean="0"/>
              <a:pPr/>
              <a:t>01/11/2011</a:t>
            </a:fld>
            <a:endParaRPr lang="en-CA" dirty="0"/>
          </a:p>
        </p:txBody>
      </p:sp>
      <p:sp>
        <p:nvSpPr>
          <p:cNvPr id="10" name="Slide Number Placeholder 9"/>
          <p:cNvSpPr>
            <a:spLocks noGrp="1"/>
          </p:cNvSpPr>
          <p:nvPr>
            <p:ph type="sldNum" sz="quarter" idx="16"/>
          </p:nvPr>
        </p:nvSpPr>
        <p:spPr/>
        <p:txBody>
          <a:bodyPr rtlCol="0"/>
          <a:lstStyle/>
          <a:p>
            <a:fld id="{6A85F527-D753-43F4-8068-D83CC86849C4}" type="slidenum">
              <a:rPr lang="en-CA" smtClean="0"/>
              <a:pPr/>
              <a:t>‹#›</a:t>
            </a:fld>
            <a:endParaRPr lang="en-CA" dirty="0"/>
          </a:p>
        </p:txBody>
      </p:sp>
      <p:sp>
        <p:nvSpPr>
          <p:cNvPr id="12" name="Footer Placeholder 11"/>
          <p:cNvSpPr>
            <a:spLocks noGrp="1"/>
          </p:cNvSpPr>
          <p:nvPr>
            <p:ph type="ftr" sz="quarter" idx="17"/>
          </p:nvPr>
        </p:nvSpPr>
        <p:spPr/>
        <p:txBody>
          <a:bodyPr rtlCol="0"/>
          <a:lstStyle/>
          <a:p>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1876D00-C6CB-418E-B3CF-A4CF83A23AE3}" type="datetime1">
              <a:rPr lang="en-CA" smtClean="0"/>
              <a:pPr/>
              <a:t>01/11/2011</a:t>
            </a:fld>
            <a:endParaRPr lang="en-CA" dirty="0"/>
          </a:p>
        </p:txBody>
      </p:sp>
      <p:sp>
        <p:nvSpPr>
          <p:cNvPr id="12" name="Slide Number Placeholder 11"/>
          <p:cNvSpPr>
            <a:spLocks noGrp="1"/>
          </p:cNvSpPr>
          <p:nvPr>
            <p:ph type="sldNum" sz="quarter" idx="16"/>
          </p:nvPr>
        </p:nvSpPr>
        <p:spPr/>
        <p:txBody>
          <a:bodyPr rtlCol="0"/>
          <a:lstStyle/>
          <a:p>
            <a:fld id="{6A85F527-D753-43F4-8068-D83CC86849C4}" type="slidenum">
              <a:rPr lang="en-CA" smtClean="0"/>
              <a:pPr/>
              <a:t>‹#›</a:t>
            </a:fld>
            <a:endParaRPr lang="en-CA" dirty="0"/>
          </a:p>
        </p:txBody>
      </p:sp>
      <p:sp>
        <p:nvSpPr>
          <p:cNvPr id="14" name="Footer Placeholder 13"/>
          <p:cNvSpPr>
            <a:spLocks noGrp="1"/>
          </p:cNvSpPr>
          <p:nvPr>
            <p:ph type="ftr" sz="quarter" idx="17"/>
          </p:nvPr>
        </p:nvSpPr>
        <p:spPr/>
        <p:txBody>
          <a:bodyPr rtlCol="0"/>
          <a:lstStyle/>
          <a:p>
            <a:endParaRPr lang="en-CA"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6EF825-7911-4FD6-B96A-661CAF67AB97}" type="datetime1">
              <a:rPr lang="en-CA" smtClean="0"/>
              <a:pPr/>
              <a:t>01/11/2011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A85F527-D753-43F4-8068-D83CC86849C4}"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13781-C33B-4309-BE2B-226D4B2EE8A1}" type="datetime1">
              <a:rPr lang="en-CA" smtClean="0"/>
              <a:pPr/>
              <a:t>01/11/2011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A85F527-D753-43F4-8068-D83CC86849C4}"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7D133AE-1331-463F-9E3D-10160448986F}" type="datetime1">
              <a:rPr lang="en-CA" smtClean="0"/>
              <a:pPr/>
              <a:t>01/11/2011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A85F527-D753-43F4-8068-D83CC86849C4}" type="slidenum">
              <a:rPr lang="en-CA" smtClean="0"/>
              <a:pPr/>
              <a:t>‹#›</a:t>
            </a:fld>
            <a:endParaRPr lang="en-CA"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A26D41EA-ABE7-49C6-961F-E05081973877}" type="datetime1">
              <a:rPr lang="en-CA" smtClean="0"/>
              <a:pPr/>
              <a:t>01/11/2011</a:t>
            </a:fld>
            <a:endParaRPr lang="en-CA"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A85F527-D753-43F4-8068-D83CC86849C4}" type="slidenum">
              <a:rPr lang="en-CA" smtClean="0"/>
              <a:pPr/>
              <a:t>‹#›</a:t>
            </a:fld>
            <a:endParaRPr lang="en-CA"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CA"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55B565-3767-4AC3-91AF-8C2E10CECBCE}" type="datetime1">
              <a:rPr lang="en-CA" smtClean="0"/>
              <a:pPr/>
              <a:t>01/11/2011</a:t>
            </a:fld>
            <a:endParaRPr lang="en-CA"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CA"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A85F527-D753-43F4-8068-D83CC86849C4}"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40.statcan.ca/101/met01/met105-eng.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12.statcan/English/profile01/details/Priont.cfm?Lang=E7&amp;Geo1=CMA&amp;" TargetMode="Externa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8748464" cy="3672408"/>
          </a:xfrm>
        </p:spPr>
        <p:txBody>
          <a:bodyPr>
            <a:normAutofit fontScale="90000"/>
          </a:bodyPr>
          <a:lstStyle/>
          <a:p>
            <a:r>
              <a:rPr lang="en-CA" dirty="0" smtClean="0"/>
              <a:t/>
            </a:r>
            <a:br>
              <a:rPr lang="en-CA" dirty="0" smtClean="0"/>
            </a:br>
            <a:r>
              <a:rPr lang="en-CA" dirty="0" smtClean="0"/>
              <a:t/>
            </a:r>
            <a:br>
              <a:rPr lang="en-CA" dirty="0" smtClean="0"/>
            </a:br>
            <a:r>
              <a:rPr lang="en-CA" dirty="0" smtClean="0"/>
              <a:t>Optimizing  Hospital and </a:t>
            </a:r>
            <a:br>
              <a:rPr lang="en-CA" dirty="0" smtClean="0"/>
            </a:br>
            <a:r>
              <a:rPr lang="en-CA" dirty="0" smtClean="0"/>
              <a:t>Community-based Maternity Care  for newcomer Women</a:t>
            </a:r>
            <a:br>
              <a:rPr lang="en-CA" dirty="0" smtClean="0"/>
            </a:br>
            <a:r>
              <a:rPr lang="en-CA" dirty="0" smtClean="0"/>
              <a:t>in Alberta</a:t>
            </a:r>
            <a:br>
              <a:rPr lang="en-CA" dirty="0" smtClean="0"/>
            </a:b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Dr Gina Higginbottom, Canada Research Chair in Ethnicity and Health, Associate Professor, Faculty of Nursing (FON), University of Alberta. Email: gina.higginbottom@ualberta.ca</a:t>
            </a:r>
          </a:p>
          <a:p>
            <a:r>
              <a:rPr lang="en-US" dirty="0" smtClean="0"/>
              <a:t>Dr Beverley O’Brien, Professor, FON, University of Alberta</a:t>
            </a:r>
            <a:endParaRPr lang="en-US" dirty="0"/>
          </a:p>
        </p:txBody>
      </p:sp>
      <p:pic>
        <p:nvPicPr>
          <p:cNvPr id="4" name="Picture 3" descr="C:\Documents and Settings\higginbo\Local Settings\Temporary Internet Files\Content.IE5\N2B3O23K\MPj04093620000[1].jpg"/>
          <p:cNvPicPr>
            <a:picLocks noChangeAspect="1" noChangeArrowheads="1"/>
          </p:cNvPicPr>
          <p:nvPr/>
        </p:nvPicPr>
        <p:blipFill>
          <a:blip r:embed="rId2" cstate="print"/>
          <a:srcRect/>
          <a:stretch>
            <a:fillRect/>
          </a:stretch>
        </p:blipFill>
        <p:spPr bwMode="auto">
          <a:xfrm>
            <a:off x="7380312" y="2924944"/>
            <a:ext cx="1334850" cy="2808000"/>
          </a:xfrm>
          <a:prstGeom prst="rect">
            <a:avLst/>
          </a:prstGeom>
          <a:noFill/>
        </p:spPr>
      </p:pic>
      <p:pic>
        <p:nvPicPr>
          <p:cNvPr id="5" name="Picture 4"/>
          <p:cNvPicPr>
            <a:picLocks noChangeAspect="1"/>
          </p:cNvPicPr>
          <p:nvPr/>
        </p:nvPicPr>
        <p:blipFill>
          <a:blip r:embed="rId3" cstate="print"/>
          <a:stretch>
            <a:fillRect/>
          </a:stretch>
        </p:blipFill>
        <p:spPr>
          <a:xfrm>
            <a:off x="152400" y="4419600"/>
            <a:ext cx="3200400" cy="1206500"/>
          </a:xfrm>
          <a:prstGeom prst="rect">
            <a:avLst/>
          </a:prstGeom>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48100" y="4434840"/>
            <a:ext cx="3009900" cy="1203960"/>
          </a:xfrm>
          <a:prstGeom prst="rect">
            <a:avLst/>
          </a:prstGeom>
          <a:solidFill>
            <a:schemeClr val="tx1"/>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Aims</a:t>
            </a:r>
            <a:endParaRPr lang="en-CA" b="1" dirty="0"/>
          </a:p>
        </p:txBody>
      </p:sp>
      <p:sp>
        <p:nvSpPr>
          <p:cNvPr id="3" name="Content Placeholder 2"/>
          <p:cNvSpPr>
            <a:spLocks noGrp="1"/>
          </p:cNvSpPr>
          <p:nvPr>
            <p:ph sz="quarter" idx="1"/>
          </p:nvPr>
        </p:nvSpPr>
        <p:spPr>
          <a:xfrm>
            <a:off x="323528" y="1600200"/>
            <a:ext cx="8568952" cy="4495800"/>
          </a:xfrm>
        </p:spPr>
        <p:txBody>
          <a:bodyPr>
            <a:normAutofit/>
          </a:bodyPr>
          <a:lstStyle/>
          <a:p>
            <a:r>
              <a:rPr lang="en-CA" dirty="0" smtClean="0"/>
              <a:t>Explore the maternity experiences of newcomer women: </a:t>
            </a:r>
          </a:p>
          <a:p>
            <a:pPr lvl="1">
              <a:buFont typeface="Arial" pitchFamily="34" charset="0"/>
              <a:buChar char="•"/>
            </a:pPr>
            <a:r>
              <a:rPr lang="en-CA" dirty="0" smtClean="0"/>
              <a:t>who have lived in Canada for less than 5 years and </a:t>
            </a:r>
          </a:p>
          <a:p>
            <a:pPr lvl="1">
              <a:buFont typeface="Arial" pitchFamily="34" charset="0"/>
              <a:buChar char="•"/>
            </a:pPr>
            <a:r>
              <a:rPr lang="en-CA" dirty="0" smtClean="0"/>
              <a:t>who have had a child in Alberta within the last 2 years</a:t>
            </a:r>
          </a:p>
          <a:p>
            <a:pPr>
              <a:buNone/>
            </a:pPr>
            <a:endParaRPr lang="en-CA" dirty="0" smtClean="0"/>
          </a:p>
        </p:txBody>
      </p:sp>
      <p:pic>
        <p:nvPicPr>
          <p:cNvPr id="5" name="Picture 4"/>
          <p:cNvPicPr>
            <a:picLocks noChangeAspect="1"/>
          </p:cNvPicPr>
          <p:nvPr/>
        </p:nvPicPr>
        <p:blipFill>
          <a:blip r:embed="rId2" cstate="print"/>
          <a:stretch>
            <a:fillRect/>
          </a:stretch>
        </p:blipFill>
        <p:spPr>
          <a:xfrm>
            <a:off x="5868144" y="476672"/>
            <a:ext cx="2912368" cy="729828"/>
          </a:xfrm>
          <a:prstGeom prst="rect">
            <a:avLst/>
          </a:prstGeom>
        </p:spPr>
      </p:pic>
      <p:pic>
        <p:nvPicPr>
          <p:cNvPr id="7" name="Picture 6" descr="MH900359027.JPG"/>
          <p:cNvPicPr>
            <a:picLocks noChangeAspect="1"/>
          </p:cNvPicPr>
          <p:nvPr/>
        </p:nvPicPr>
        <p:blipFill>
          <a:blip r:embed="rId3" cstate="print"/>
          <a:stretch>
            <a:fillRect/>
          </a:stretch>
        </p:blipFill>
        <p:spPr>
          <a:xfrm>
            <a:off x="2915816" y="3645024"/>
            <a:ext cx="2736000" cy="2736000"/>
          </a:xfrm>
          <a:prstGeom prst="rect">
            <a:avLst/>
          </a:prstGeom>
        </p:spPr>
      </p:pic>
      <p:sp>
        <p:nvSpPr>
          <p:cNvPr id="8" name="TextBox 7"/>
          <p:cNvSpPr txBox="1"/>
          <p:nvPr/>
        </p:nvSpPr>
        <p:spPr>
          <a:xfrm>
            <a:off x="3203848" y="6237312"/>
            <a:ext cx="5724128" cy="646331"/>
          </a:xfrm>
          <a:prstGeom prst="rect">
            <a:avLst/>
          </a:prstGeom>
          <a:noFill/>
        </p:spPr>
        <p:txBody>
          <a:bodyPr wrap="square" rtlCol="0">
            <a:spAutoFit/>
          </a:bodyPr>
          <a:lstStyle/>
          <a:p>
            <a:r>
              <a:rPr lang="en-CA" dirty="0" smtClean="0"/>
              <a:t> </a:t>
            </a:r>
            <a:r>
              <a:rPr lang="en-CA" sz="900" dirty="0" smtClean="0"/>
              <a:t>Source: www.microsoft.com</a:t>
            </a:r>
          </a:p>
          <a:p>
            <a:pPr>
              <a:buNone/>
            </a:pP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Aims</a:t>
            </a:r>
            <a:endParaRPr lang="en-CA" b="1" dirty="0"/>
          </a:p>
        </p:txBody>
      </p:sp>
      <p:sp>
        <p:nvSpPr>
          <p:cNvPr id="3" name="Content Placeholder 2"/>
          <p:cNvSpPr>
            <a:spLocks noGrp="1"/>
          </p:cNvSpPr>
          <p:nvPr>
            <p:ph sz="quarter" idx="1"/>
          </p:nvPr>
        </p:nvSpPr>
        <p:spPr>
          <a:xfrm>
            <a:off x="323528" y="1600200"/>
            <a:ext cx="8568952" cy="4495800"/>
          </a:xfrm>
        </p:spPr>
        <p:txBody>
          <a:bodyPr>
            <a:normAutofit/>
          </a:bodyPr>
          <a:lstStyle/>
          <a:p>
            <a:r>
              <a:rPr lang="en-CA" dirty="0" smtClean="0"/>
              <a:t>Explore views of social service providers, policy makers and health professionals in addressing perceived disparities in maternity care</a:t>
            </a:r>
            <a:endParaRPr lang="en-CA" dirty="0"/>
          </a:p>
        </p:txBody>
      </p:sp>
      <p:pic>
        <p:nvPicPr>
          <p:cNvPr id="5" name="Picture 4"/>
          <p:cNvPicPr>
            <a:picLocks noChangeAspect="1"/>
          </p:cNvPicPr>
          <p:nvPr/>
        </p:nvPicPr>
        <p:blipFill>
          <a:blip r:embed="rId2" cstate="print"/>
          <a:stretch>
            <a:fillRect/>
          </a:stretch>
        </p:blipFill>
        <p:spPr>
          <a:xfrm>
            <a:off x="5868144" y="476672"/>
            <a:ext cx="2912368" cy="729828"/>
          </a:xfrm>
          <a:prstGeom prst="rect">
            <a:avLst/>
          </a:prstGeom>
        </p:spPr>
      </p:pic>
      <p:sp>
        <p:nvSpPr>
          <p:cNvPr id="7" name="TextBox 6"/>
          <p:cNvSpPr txBox="1"/>
          <p:nvPr/>
        </p:nvSpPr>
        <p:spPr>
          <a:xfrm>
            <a:off x="3203848" y="6237312"/>
            <a:ext cx="2304256" cy="216024"/>
          </a:xfrm>
          <a:prstGeom prst="rect">
            <a:avLst/>
          </a:prstGeom>
          <a:noFill/>
        </p:spPr>
        <p:txBody>
          <a:bodyPr wrap="square" rtlCol="0">
            <a:spAutoFit/>
          </a:bodyPr>
          <a:lstStyle/>
          <a:p>
            <a:r>
              <a:rPr lang="en-US" sz="800" dirty="0" smtClean="0"/>
              <a:t>Source: www.microsoft.com</a:t>
            </a:r>
            <a:endParaRPr lang="en-CA" sz="800" dirty="0"/>
          </a:p>
        </p:txBody>
      </p:sp>
      <p:pic>
        <p:nvPicPr>
          <p:cNvPr id="8" name="Picture 7" descr="MH900448395.JPG"/>
          <p:cNvPicPr>
            <a:picLocks noChangeAspect="1"/>
          </p:cNvPicPr>
          <p:nvPr/>
        </p:nvPicPr>
        <p:blipFill>
          <a:blip r:embed="rId3" cstate="print"/>
          <a:stretch>
            <a:fillRect/>
          </a:stretch>
        </p:blipFill>
        <p:spPr>
          <a:xfrm>
            <a:off x="2699792" y="2996952"/>
            <a:ext cx="3095625" cy="30956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CA" dirty="0" smtClean="0"/>
              <a:t>Research Questions</a:t>
            </a:r>
            <a:endParaRPr lang="en-CA" dirty="0"/>
          </a:p>
        </p:txBody>
      </p:sp>
      <p:sp>
        <p:nvSpPr>
          <p:cNvPr id="3" name="Content Placeholder 2"/>
          <p:cNvSpPr>
            <a:spLocks noGrp="1"/>
          </p:cNvSpPr>
          <p:nvPr>
            <p:ph sz="quarter" idx="1"/>
          </p:nvPr>
        </p:nvSpPr>
        <p:spPr>
          <a:xfrm>
            <a:off x="179512" y="1700808"/>
            <a:ext cx="8784976" cy="5157192"/>
          </a:xfrm>
        </p:spPr>
        <p:txBody>
          <a:bodyPr>
            <a:normAutofit/>
          </a:bodyPr>
          <a:lstStyle/>
          <a:p>
            <a:r>
              <a:rPr lang="en-CA" sz="3200" dirty="0" smtClean="0"/>
              <a:t>How do immigrant/refugee (newcomer) women experience maternity care in Alberta?</a:t>
            </a:r>
          </a:p>
          <a:p>
            <a:r>
              <a:rPr lang="en-CA" sz="3200" dirty="0" smtClean="0"/>
              <a:t>What patterns of maternity care are available for newcomer women?</a:t>
            </a:r>
          </a:p>
          <a:p>
            <a:r>
              <a:rPr lang="en-CA" sz="3200" dirty="0" smtClean="0"/>
              <a:t>What maternal characteristics may affect their care?</a:t>
            </a:r>
          </a:p>
          <a:p>
            <a:r>
              <a:rPr lang="en-CA" sz="3200" dirty="0" smtClean="0"/>
              <a:t>How do issues of exclusion, cultural values, gender communication and socioeconomic disadvantage interrelate and shape women’s health outcomes?</a:t>
            </a:r>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Questions</a:t>
            </a:r>
            <a:endParaRPr lang="en-CA" dirty="0"/>
          </a:p>
        </p:txBody>
      </p:sp>
      <p:sp>
        <p:nvSpPr>
          <p:cNvPr id="3" name="Content Placeholder 2"/>
          <p:cNvSpPr>
            <a:spLocks noGrp="1"/>
          </p:cNvSpPr>
          <p:nvPr>
            <p:ph sz="quarter" idx="1"/>
          </p:nvPr>
        </p:nvSpPr>
        <p:spPr>
          <a:xfrm>
            <a:off x="612648" y="1412776"/>
            <a:ext cx="8279832" cy="5184576"/>
          </a:xfrm>
        </p:spPr>
        <p:txBody>
          <a:bodyPr>
            <a:normAutofit fontScale="92500" lnSpcReduction="10000"/>
          </a:bodyPr>
          <a:lstStyle/>
          <a:p>
            <a:r>
              <a:rPr lang="en-CA" sz="3000" dirty="0" smtClean="0"/>
              <a:t>How do service delivery models </a:t>
            </a:r>
            <a:r>
              <a:rPr lang="en-US" sz="3000" dirty="0" smtClean="0"/>
              <a:t>and other dimensions of the healthcare setting affect </a:t>
            </a:r>
            <a:r>
              <a:rPr lang="en-CA" sz="3000" dirty="0" smtClean="0"/>
              <a:t>women’s receipt of maternity care and associated levels of satisfaction?</a:t>
            </a:r>
            <a:r>
              <a:rPr lang="en-US" sz="3000" dirty="0" smtClean="0"/>
              <a:t> </a:t>
            </a:r>
            <a:endParaRPr lang="en-CA" sz="3000" dirty="0" smtClean="0"/>
          </a:p>
          <a:p>
            <a:r>
              <a:rPr lang="en-US" sz="3000" dirty="0" smtClean="0"/>
              <a:t>Do immigrant/minority women experience discrimination (or positive integration) related to their country of origin, ethnicity, or religion? In what form?</a:t>
            </a:r>
            <a:endParaRPr lang="en-CA" sz="3000" dirty="0" smtClean="0"/>
          </a:p>
          <a:p>
            <a:r>
              <a:rPr lang="en-CA" sz="3000" dirty="0" smtClean="0"/>
              <a:t>How do immigrant women and their communities respond to barriers to accessing health services and health-promoting resources</a:t>
            </a:r>
            <a:r>
              <a:rPr lang="en-US" sz="3000" dirty="0" smtClean="0"/>
              <a:t>?</a:t>
            </a:r>
            <a:endParaRPr lang="en-CA" sz="3000" dirty="0" smtClean="0"/>
          </a:p>
          <a:p>
            <a:r>
              <a:rPr lang="en-CA" sz="3000" dirty="0" smtClean="0"/>
              <a:t>What culturally-based and community-oriented models and practices currently exist that support and sustain the health of immigrant women?.</a:t>
            </a:r>
          </a:p>
          <a:p>
            <a:endParaRPr lang="en-CA" dirty="0"/>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Two Locations</a:t>
            </a:r>
            <a:endParaRPr lang="en-CA" b="1" dirty="0"/>
          </a:p>
        </p:txBody>
      </p:sp>
      <p:sp>
        <p:nvSpPr>
          <p:cNvPr id="3" name="Content Placeholder 2"/>
          <p:cNvSpPr>
            <a:spLocks noGrp="1"/>
          </p:cNvSpPr>
          <p:nvPr>
            <p:ph sz="quarter" idx="1"/>
          </p:nvPr>
        </p:nvSpPr>
        <p:spPr/>
        <p:txBody>
          <a:bodyPr>
            <a:normAutofit/>
          </a:bodyPr>
          <a:lstStyle/>
          <a:p>
            <a:r>
              <a:rPr lang="en-CA" b="1" dirty="0" smtClean="0"/>
              <a:t>Edmonton</a:t>
            </a:r>
          </a:p>
          <a:p>
            <a:endParaRPr lang="en-CA" b="1" dirty="0" smtClean="0"/>
          </a:p>
          <a:p>
            <a:pPr>
              <a:buNone/>
            </a:pPr>
            <a:endParaRPr lang="en-CA" b="1" dirty="0" smtClean="0"/>
          </a:p>
          <a:p>
            <a:pPr>
              <a:buNone/>
            </a:pPr>
            <a:endParaRPr lang="en-CA" b="1" dirty="0" smtClean="0"/>
          </a:p>
          <a:p>
            <a:endParaRPr lang="en-US" b="1" dirty="0" smtClean="0"/>
          </a:p>
          <a:p>
            <a:r>
              <a:rPr lang="en-US" b="1" dirty="0" smtClean="0"/>
              <a:t>Brooks </a:t>
            </a:r>
            <a:r>
              <a:rPr lang="en-US" dirty="0" smtClean="0"/>
              <a:t> </a:t>
            </a:r>
            <a:endParaRPr lang="en-CA" dirty="0" smtClean="0"/>
          </a:p>
          <a:p>
            <a:pPr>
              <a:buNone/>
            </a:pPr>
            <a:endParaRPr lang="en-CA" dirty="0"/>
          </a:p>
        </p:txBody>
      </p:sp>
      <p:pic>
        <p:nvPicPr>
          <p:cNvPr id="5" name="Picture 4" descr="brooks_crest.jpg"/>
          <p:cNvPicPr>
            <a:picLocks noChangeAspect="1"/>
          </p:cNvPicPr>
          <p:nvPr/>
        </p:nvPicPr>
        <p:blipFill>
          <a:blip r:embed="rId2" cstate="print"/>
          <a:stretch>
            <a:fillRect/>
          </a:stretch>
        </p:blipFill>
        <p:spPr>
          <a:xfrm>
            <a:off x="4427984" y="4077072"/>
            <a:ext cx="1906380" cy="2242800"/>
          </a:xfrm>
          <a:prstGeom prst="rect">
            <a:avLst/>
          </a:prstGeom>
        </p:spPr>
      </p:pic>
      <p:pic>
        <p:nvPicPr>
          <p:cNvPr id="6" name="Picture 5"/>
          <p:cNvPicPr>
            <a:picLocks noChangeAspect="1"/>
          </p:cNvPicPr>
          <p:nvPr/>
        </p:nvPicPr>
        <p:blipFill>
          <a:blip r:embed="rId3" cstate="print"/>
          <a:stretch>
            <a:fillRect/>
          </a:stretch>
        </p:blipFill>
        <p:spPr>
          <a:xfrm>
            <a:off x="5868144" y="476672"/>
            <a:ext cx="2912368" cy="729828"/>
          </a:xfrm>
          <a:prstGeom prst="rect">
            <a:avLst/>
          </a:prstGeom>
        </p:spPr>
      </p:pic>
      <p:sp>
        <p:nvSpPr>
          <p:cNvPr id="8" name="TextBox 7"/>
          <p:cNvSpPr txBox="1"/>
          <p:nvPr/>
        </p:nvSpPr>
        <p:spPr>
          <a:xfrm>
            <a:off x="4860032" y="3717032"/>
            <a:ext cx="2771800" cy="646331"/>
          </a:xfrm>
          <a:prstGeom prst="rect">
            <a:avLst/>
          </a:prstGeom>
          <a:noFill/>
        </p:spPr>
        <p:txBody>
          <a:bodyPr wrap="square" rtlCol="0">
            <a:spAutoFit/>
          </a:bodyPr>
          <a:lstStyle/>
          <a:p>
            <a:r>
              <a:rPr lang="en-CA" dirty="0" smtClean="0"/>
              <a:t> </a:t>
            </a:r>
            <a:r>
              <a:rPr lang="en-CA" sz="900" dirty="0" smtClean="0"/>
              <a:t>Source: City of Edmonton (www.edmonton.ca)</a:t>
            </a:r>
          </a:p>
          <a:p>
            <a:pPr>
              <a:buNone/>
            </a:pPr>
            <a:endParaRPr lang="en-CA" dirty="0"/>
          </a:p>
        </p:txBody>
      </p:sp>
      <p:pic>
        <p:nvPicPr>
          <p:cNvPr id="9" name="Picture 8" descr="Edmonton.jpg"/>
          <p:cNvPicPr>
            <a:picLocks noChangeAspect="1"/>
          </p:cNvPicPr>
          <p:nvPr/>
        </p:nvPicPr>
        <p:blipFill>
          <a:blip r:embed="rId4" cstate="print"/>
          <a:stretch>
            <a:fillRect/>
          </a:stretch>
        </p:blipFill>
        <p:spPr>
          <a:xfrm>
            <a:off x="3203848" y="1628800"/>
            <a:ext cx="4443079" cy="2235600"/>
          </a:xfrm>
          <a:prstGeom prst="rect">
            <a:avLst/>
          </a:prstGeom>
        </p:spPr>
      </p:pic>
      <p:sp>
        <p:nvSpPr>
          <p:cNvPr id="10" name="TextBox 9"/>
          <p:cNvSpPr txBox="1"/>
          <p:nvPr/>
        </p:nvSpPr>
        <p:spPr>
          <a:xfrm>
            <a:off x="4211960" y="6021288"/>
            <a:ext cx="2771800" cy="646331"/>
          </a:xfrm>
          <a:prstGeom prst="rect">
            <a:avLst/>
          </a:prstGeom>
          <a:noFill/>
        </p:spPr>
        <p:txBody>
          <a:bodyPr wrap="square" rtlCol="0">
            <a:spAutoFit/>
          </a:bodyPr>
          <a:lstStyle/>
          <a:p>
            <a:r>
              <a:rPr lang="en-CA" dirty="0" smtClean="0"/>
              <a:t> </a:t>
            </a:r>
            <a:r>
              <a:rPr lang="en-CA" sz="900" dirty="0" smtClean="0"/>
              <a:t>Source: City of  Brooks (www.brooks.ca)</a:t>
            </a:r>
          </a:p>
          <a:p>
            <a:pPr>
              <a:buNone/>
            </a:pP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Locations</a:t>
            </a:r>
            <a:endParaRPr lang="en-CA" b="1" dirty="0"/>
          </a:p>
        </p:txBody>
      </p:sp>
      <p:sp>
        <p:nvSpPr>
          <p:cNvPr id="3" name="Content Placeholder 2"/>
          <p:cNvSpPr>
            <a:spLocks noGrp="1"/>
          </p:cNvSpPr>
          <p:nvPr>
            <p:ph sz="quarter" idx="1"/>
          </p:nvPr>
        </p:nvSpPr>
        <p:spPr>
          <a:xfrm>
            <a:off x="612648" y="1556792"/>
            <a:ext cx="8153400" cy="4968552"/>
          </a:xfrm>
        </p:spPr>
        <p:txBody>
          <a:bodyPr>
            <a:normAutofit fontScale="40000" lnSpcReduction="20000"/>
          </a:bodyPr>
          <a:lstStyle/>
          <a:p>
            <a:pPr>
              <a:buNone/>
            </a:pPr>
            <a:r>
              <a:rPr lang="en-CA" sz="3600" b="1" dirty="0" smtClean="0"/>
              <a:t>Edmonton</a:t>
            </a:r>
          </a:p>
          <a:p>
            <a:pPr lvl="1">
              <a:buFont typeface="Arial" pitchFamily="34" charset="0"/>
              <a:buChar char="•"/>
            </a:pPr>
            <a:r>
              <a:rPr lang="en-CA" sz="3300" dirty="0" smtClean="0"/>
              <a:t>Total Population: 1,155, 400</a:t>
            </a:r>
            <a:r>
              <a:rPr lang="en-CA" sz="3300" baseline="30000" dirty="0" smtClean="0"/>
              <a:t>1</a:t>
            </a:r>
          </a:p>
          <a:p>
            <a:pPr lvl="1">
              <a:buFont typeface="Arial" pitchFamily="34" charset="0"/>
              <a:buChar char="•"/>
            </a:pPr>
            <a:r>
              <a:rPr lang="en-CA" sz="3300" dirty="0" smtClean="0"/>
              <a:t>Immigrant Population: 189, 775</a:t>
            </a:r>
          </a:p>
          <a:p>
            <a:pPr lvl="1">
              <a:buFont typeface="Arial" pitchFamily="34" charset="0"/>
              <a:buChar char="•"/>
            </a:pPr>
            <a:r>
              <a:rPr lang="en-CA" sz="3300" dirty="0" smtClean="0"/>
              <a:t>Percentage of Total Population: 20.9%</a:t>
            </a:r>
          </a:p>
          <a:p>
            <a:pPr lvl="1">
              <a:buFont typeface="Arial" pitchFamily="34" charset="0"/>
              <a:buChar char="•"/>
            </a:pPr>
            <a:r>
              <a:rPr lang="en-CA" sz="3300" dirty="0" smtClean="0"/>
              <a:t>Key Immigration Regions: Asia, Middle East, Europe</a:t>
            </a:r>
          </a:p>
          <a:p>
            <a:pPr lvl="1">
              <a:buFont typeface="Arial" pitchFamily="34" charset="0"/>
              <a:buChar char="•"/>
            </a:pPr>
            <a:r>
              <a:rPr lang="en-CA" sz="3300" dirty="0" smtClean="0"/>
              <a:t>Visible Minority Population: 175, 295</a:t>
            </a:r>
          </a:p>
          <a:p>
            <a:pPr lvl="1">
              <a:buFont typeface="Arial" pitchFamily="34" charset="0"/>
              <a:buChar char="•"/>
            </a:pPr>
            <a:r>
              <a:rPr lang="en-CA" sz="3300" dirty="0" smtClean="0"/>
              <a:t>Visible minority communities: Chinese, South Asian, Black </a:t>
            </a:r>
          </a:p>
          <a:p>
            <a:endParaRPr lang="en-CA" b="1" dirty="0" smtClean="0"/>
          </a:p>
          <a:p>
            <a:pPr>
              <a:buNone/>
            </a:pPr>
            <a:r>
              <a:rPr lang="en-US" sz="3600" b="1" dirty="0" smtClean="0"/>
              <a:t>Brooks</a:t>
            </a:r>
            <a:r>
              <a:rPr lang="en-US" b="1" dirty="0" smtClean="0"/>
              <a:t>: </a:t>
            </a:r>
          </a:p>
          <a:p>
            <a:pPr lvl="1">
              <a:buFont typeface="Arial" pitchFamily="34" charset="0"/>
              <a:buChar char="•"/>
            </a:pPr>
            <a:r>
              <a:rPr lang="en-CA" sz="3600" dirty="0" smtClean="0"/>
              <a:t>Total Population: </a:t>
            </a:r>
            <a:r>
              <a:rPr lang="en-CA" sz="3400" dirty="0" smtClean="0"/>
              <a:t>13,581</a:t>
            </a:r>
            <a:r>
              <a:rPr lang="en-CA" sz="3400" baseline="30000" dirty="0" smtClean="0"/>
              <a:t>2</a:t>
            </a:r>
          </a:p>
          <a:p>
            <a:pPr lvl="1">
              <a:buFont typeface="Arial" pitchFamily="34" charset="0"/>
              <a:buChar char="•"/>
            </a:pPr>
            <a:r>
              <a:rPr lang="en-CA" sz="3400" dirty="0" smtClean="0"/>
              <a:t>Visible Minority Population: 2,135</a:t>
            </a:r>
            <a:r>
              <a:rPr lang="en-CA" sz="3400" baseline="30000" dirty="0" smtClean="0"/>
              <a:t>1</a:t>
            </a:r>
          </a:p>
          <a:p>
            <a:pPr lvl="1">
              <a:buFont typeface="Arial" pitchFamily="34" charset="0"/>
              <a:buChar char="•"/>
            </a:pPr>
            <a:r>
              <a:rPr lang="en-CA" sz="3400" dirty="0" smtClean="0"/>
              <a:t>Percentage of Total Population: </a:t>
            </a:r>
            <a:r>
              <a:rPr lang="en-CA" sz="3400" dirty="0" smtClean="0">
                <a:latin typeface="Times New Roman"/>
                <a:cs typeface="Times New Roman"/>
              </a:rPr>
              <a:t>≈</a:t>
            </a:r>
            <a:r>
              <a:rPr lang="en-CA" sz="3400" dirty="0" smtClean="0"/>
              <a:t>17%</a:t>
            </a:r>
          </a:p>
          <a:p>
            <a:pPr lvl="1">
              <a:buFont typeface="Arial" pitchFamily="34" charset="0"/>
              <a:buChar char="•"/>
            </a:pPr>
            <a:r>
              <a:rPr lang="en-CA" sz="3400" dirty="0" smtClean="0"/>
              <a:t>Source countries for immigration to Brooks: </a:t>
            </a:r>
            <a:r>
              <a:rPr lang="en-US" sz="3400" dirty="0" smtClean="0"/>
              <a:t>Ethiopia, Sudan, Somalia, Burundi, Democratic Republic of Congo, Afghanistan, Pakistan and China</a:t>
            </a:r>
          </a:p>
          <a:p>
            <a:pPr lvl="1">
              <a:buFont typeface="Arial" pitchFamily="34" charset="0"/>
              <a:buChar char="•"/>
            </a:pPr>
            <a:r>
              <a:rPr lang="en-US" sz="3400" dirty="0" smtClean="0"/>
              <a:t>Percentage of immigrant population with basic/no fluency in English: 75-80%</a:t>
            </a:r>
          </a:p>
          <a:p>
            <a:pPr lvl="1">
              <a:buFont typeface="Arial" pitchFamily="34" charset="0"/>
              <a:buChar char="•"/>
            </a:pPr>
            <a:r>
              <a:rPr lang="en-US" sz="3400" dirty="0" smtClean="0"/>
              <a:t>Unique demographic profile and  challenge for health care provision</a:t>
            </a:r>
            <a:endParaRPr lang="en-CA" sz="3400" dirty="0" smtClean="0"/>
          </a:p>
          <a:p>
            <a:pPr>
              <a:buNone/>
            </a:pPr>
            <a:endParaRPr lang="en-US" dirty="0" smtClean="0"/>
          </a:p>
          <a:p>
            <a:pPr>
              <a:buNone/>
            </a:pPr>
            <a:r>
              <a:rPr lang="en-CA" sz="2500" baseline="30000" dirty="0" smtClean="0"/>
              <a:t>1 </a:t>
            </a:r>
            <a:r>
              <a:rPr lang="en-CA" sz="2500" dirty="0" smtClean="0"/>
              <a:t>Source: Statistics Canada (2010) Downloaded from </a:t>
            </a:r>
            <a:r>
              <a:rPr lang="en-CA" sz="2500" dirty="0" smtClean="0">
                <a:hlinkClick r:id="rId2"/>
              </a:rPr>
              <a:t>http://www40.statcan.ca/101/met01/met105-eng.htm</a:t>
            </a:r>
            <a:endParaRPr lang="en-CA" sz="2500" dirty="0" smtClean="0"/>
          </a:p>
          <a:p>
            <a:pPr>
              <a:buNone/>
            </a:pPr>
            <a:r>
              <a:rPr lang="en-US" baseline="30000" dirty="0" smtClean="0"/>
              <a:t>2</a:t>
            </a:r>
            <a:r>
              <a:rPr lang="en-US" dirty="0" smtClean="0"/>
              <a:t> </a:t>
            </a:r>
            <a:r>
              <a:rPr lang="en-CA" sz="2500" dirty="0" smtClean="0"/>
              <a:t>Source: Alberta Municipal Affairs , City of Brooks (2010)</a:t>
            </a:r>
            <a:endParaRPr lang="en-CA" sz="2500" dirty="0"/>
          </a:p>
        </p:txBody>
      </p:sp>
      <p:pic>
        <p:nvPicPr>
          <p:cNvPr id="4" name="Picture 3"/>
          <p:cNvPicPr>
            <a:picLocks noChangeAspect="1"/>
          </p:cNvPicPr>
          <p:nvPr/>
        </p:nvPicPr>
        <p:blipFill>
          <a:blip r:embed="rId3"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Methodology</a:t>
            </a:r>
            <a:endParaRPr lang="en-CA" b="1" dirty="0"/>
          </a:p>
        </p:txBody>
      </p:sp>
      <p:sp>
        <p:nvSpPr>
          <p:cNvPr id="3" name="Content Placeholder 2"/>
          <p:cNvSpPr>
            <a:spLocks noGrp="1"/>
          </p:cNvSpPr>
          <p:nvPr>
            <p:ph sz="quarter" idx="1"/>
          </p:nvPr>
        </p:nvSpPr>
        <p:spPr>
          <a:xfrm>
            <a:off x="179512" y="1600200"/>
            <a:ext cx="8712968" cy="5141168"/>
          </a:xfrm>
        </p:spPr>
        <p:txBody>
          <a:bodyPr>
            <a:normAutofit lnSpcReduction="10000"/>
          </a:bodyPr>
          <a:lstStyle/>
          <a:p>
            <a:r>
              <a:rPr lang="en-CA" dirty="0" smtClean="0"/>
              <a:t>Mixed methodological approach used to: </a:t>
            </a:r>
          </a:p>
          <a:p>
            <a:pPr lvl="1">
              <a:buFont typeface="Arial" pitchFamily="34" charset="0"/>
              <a:buChar char="•"/>
            </a:pPr>
            <a:r>
              <a:rPr lang="en-CA" sz="1700" dirty="0" smtClean="0"/>
              <a:t>Generate new understandings of the processes perpetuating disadvantage  and potential interventions to improve maternity experiences and outcomes of women </a:t>
            </a:r>
          </a:p>
          <a:p>
            <a:pPr lvl="1">
              <a:buFont typeface="Arial" pitchFamily="34" charset="0"/>
              <a:buChar char="•"/>
            </a:pPr>
            <a:r>
              <a:rPr lang="en-CA" sz="1700" dirty="0" smtClean="0"/>
              <a:t>Provide generic theoretical and practical insights  of how health systems can promote better health care outcomes  for immigrants</a:t>
            </a:r>
          </a:p>
          <a:p>
            <a:r>
              <a:rPr lang="en-CA" sz="2800" dirty="0" smtClean="0"/>
              <a:t>Quantitative Research:</a:t>
            </a:r>
            <a:r>
              <a:rPr lang="en-CA" sz="2000" dirty="0" smtClean="0"/>
              <a:t> </a:t>
            </a:r>
          </a:p>
          <a:p>
            <a:pPr lvl="1">
              <a:buFont typeface="Arial" pitchFamily="34" charset="0"/>
              <a:buChar char="•"/>
            </a:pPr>
            <a:r>
              <a:rPr lang="en-CA" sz="1700" dirty="0" smtClean="0"/>
              <a:t>Secondary statistical analysis of data arising from the </a:t>
            </a:r>
            <a:r>
              <a:rPr lang="en-CA" sz="1700" i="1" dirty="0" smtClean="0"/>
              <a:t>Canadian Maternity Experiences Survey</a:t>
            </a:r>
            <a:r>
              <a:rPr lang="en-CA" sz="1700" dirty="0" smtClean="0"/>
              <a:t>.  Additional data may also be derived from provincial health data bases and analysed to facilitate contextualisation of findings </a:t>
            </a:r>
          </a:p>
          <a:p>
            <a:r>
              <a:rPr lang="en-CA" sz="2800" dirty="0" smtClean="0"/>
              <a:t>Qualitative Research: </a:t>
            </a:r>
          </a:p>
          <a:p>
            <a:pPr lvl="1">
              <a:buFont typeface="Arial" pitchFamily="34" charset="0"/>
              <a:buChar char="•"/>
            </a:pPr>
            <a:r>
              <a:rPr lang="en-CA" sz="1700" dirty="0" smtClean="0"/>
              <a:t>Focused Ethnography</a:t>
            </a:r>
            <a:r>
              <a:rPr lang="en-CA" sz="1700" baseline="30000" dirty="0" smtClean="0"/>
              <a:t>5,6</a:t>
            </a:r>
            <a:r>
              <a:rPr lang="en-CA" sz="1700" dirty="0" smtClean="0"/>
              <a:t> to frame research  questions, as it is a suitable method to explore distinct groups of people within complex societies and uncovering underlying power relationships  within a culture which may influence  health care practices, opportunities  and care related decisions.</a:t>
            </a:r>
          </a:p>
          <a:p>
            <a:pPr>
              <a:buNone/>
            </a:pPr>
            <a:r>
              <a:rPr lang="en-CA" sz="1300" dirty="0" smtClean="0"/>
              <a:t> </a:t>
            </a:r>
            <a:r>
              <a:rPr lang="en-CA" sz="1000" dirty="0" smtClean="0"/>
              <a:t>5 Knoblauch, H. (2005). Focused Ethnography. </a:t>
            </a:r>
            <a:r>
              <a:rPr lang="en-CA" sz="1000" i="1" dirty="0" smtClean="0"/>
              <a:t>Forum: Qualitative Social Research, 6</a:t>
            </a:r>
            <a:r>
              <a:rPr lang="en-CA" sz="1000" dirty="0" smtClean="0"/>
              <a:t>(3). Art 44, ISSN: 1438-5627. </a:t>
            </a:r>
          </a:p>
          <a:p>
            <a:pPr>
              <a:buNone/>
            </a:pPr>
            <a:r>
              <a:rPr lang="en-CA" sz="1000" dirty="0" smtClean="0"/>
              <a:t> 6 Wood, M.J, &amp; Ross-Kerr, J.C. (2011). </a:t>
            </a:r>
            <a:r>
              <a:rPr lang="en-CA" sz="1000" i="1" dirty="0" smtClean="0"/>
              <a:t>Focused Ethnography, Basic Steps in Planning Nursing Research From Question to Proposal (7</a:t>
            </a:r>
            <a:r>
              <a:rPr lang="en-CA" sz="1000" i="1" baseline="30000" dirty="0" smtClean="0"/>
              <a:t>th</a:t>
            </a:r>
            <a:r>
              <a:rPr lang="en-CA" sz="1000" i="1" dirty="0" smtClean="0"/>
              <a:t> ed.).</a:t>
            </a:r>
            <a:r>
              <a:rPr lang="en-CA" sz="1000" dirty="0" smtClean="0"/>
              <a:t> Jones &amp; Bartlelt Publishers, Canada, p. 310-327.</a:t>
            </a:r>
          </a:p>
          <a:p>
            <a:pPr lvl="1">
              <a:buFont typeface="Arial" pitchFamily="34" charset="0"/>
              <a:buChar char="•"/>
            </a:pPr>
            <a:endParaRPr lang="en-CA" sz="1700" dirty="0" smtClean="0"/>
          </a:p>
          <a:p>
            <a:pPr>
              <a:buNone/>
            </a:pPr>
            <a:endParaRPr lang="en-CA" sz="2800" dirty="0" smtClean="0"/>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t>Data Collection/Analysis</a:t>
            </a:r>
            <a:endParaRPr lang="en-CA" sz="4000" b="1" dirty="0"/>
          </a:p>
        </p:txBody>
      </p:sp>
      <p:sp>
        <p:nvSpPr>
          <p:cNvPr id="3" name="Content Placeholder 2"/>
          <p:cNvSpPr>
            <a:spLocks noGrp="1"/>
          </p:cNvSpPr>
          <p:nvPr>
            <p:ph sz="quarter" idx="1"/>
          </p:nvPr>
        </p:nvSpPr>
        <p:spPr>
          <a:xfrm>
            <a:off x="612648" y="1600200"/>
            <a:ext cx="8153400" cy="4997152"/>
          </a:xfrm>
        </p:spPr>
        <p:txBody>
          <a:bodyPr>
            <a:normAutofit fontScale="85000" lnSpcReduction="20000"/>
          </a:bodyPr>
          <a:lstStyle/>
          <a:p>
            <a:pPr>
              <a:buNone/>
            </a:pPr>
            <a:r>
              <a:rPr lang="en-CA" sz="3100" dirty="0" smtClean="0"/>
              <a:t>Data Collection: Semi-structured interviews with individual participants and focus groups</a:t>
            </a:r>
            <a:r>
              <a:rPr lang="en-CA" sz="2800" dirty="0" smtClean="0"/>
              <a:t>  </a:t>
            </a:r>
          </a:p>
          <a:p>
            <a:pPr lvl="1">
              <a:buFont typeface="Arial" pitchFamily="34" charset="0"/>
              <a:buChar char="•"/>
            </a:pPr>
            <a:r>
              <a:rPr lang="en-CA" sz="2800" dirty="0" smtClean="0"/>
              <a:t>Data obtained for 45 participants in Edmonton</a:t>
            </a:r>
          </a:p>
          <a:p>
            <a:pPr lvl="1">
              <a:buFont typeface="Arial" pitchFamily="34" charset="0"/>
              <a:buChar char="•"/>
            </a:pPr>
            <a:r>
              <a:rPr lang="en-CA" sz="2800" dirty="0" smtClean="0"/>
              <a:t>We are collecting data in Brooks and have conducted 31 interviews with newcomer women, policy makers, health professionals and social service providers.  </a:t>
            </a:r>
          </a:p>
          <a:p>
            <a:pPr>
              <a:buNone/>
            </a:pPr>
            <a:endParaRPr lang="en-CA" sz="1000" dirty="0" smtClean="0"/>
          </a:p>
          <a:p>
            <a:pPr>
              <a:buNone/>
            </a:pPr>
            <a:r>
              <a:rPr lang="en-CA" sz="3000" dirty="0" smtClean="0"/>
              <a:t>Data Analysis: </a:t>
            </a:r>
          </a:p>
          <a:p>
            <a:pPr lvl="1">
              <a:buFont typeface="Arial" pitchFamily="34" charset="0"/>
              <a:buChar char="•"/>
            </a:pPr>
            <a:r>
              <a:rPr lang="en-CA" sz="2800" dirty="0" smtClean="0"/>
              <a:t>We are using an appropriate framework for analysis of ethnographic data (Roper &amp; </a:t>
            </a:r>
            <a:r>
              <a:rPr lang="en-CA" sz="2800" dirty="0" err="1" smtClean="0"/>
              <a:t>Shapira</a:t>
            </a:r>
            <a:r>
              <a:rPr lang="en-CA" sz="2800" dirty="0" smtClean="0"/>
              <a:t>, 2002)</a:t>
            </a:r>
            <a:r>
              <a:rPr lang="en-CA" sz="2800" baseline="30000" dirty="0" smtClean="0"/>
              <a:t> 7</a:t>
            </a:r>
            <a:endParaRPr lang="en-CA" sz="2800" dirty="0" smtClean="0"/>
          </a:p>
          <a:p>
            <a:pPr lvl="1">
              <a:buFont typeface="Arial" pitchFamily="34" charset="0"/>
              <a:buChar char="•"/>
            </a:pPr>
            <a:r>
              <a:rPr lang="en-US" sz="2800" dirty="0" err="1" smtClean="0"/>
              <a:t>Atlas.ti</a:t>
            </a:r>
            <a:r>
              <a:rPr lang="en-US" sz="2800" dirty="0" smtClean="0"/>
              <a:t>© 6.0, </a:t>
            </a:r>
            <a:r>
              <a:rPr lang="en-CA" sz="2800" dirty="0" smtClean="0"/>
              <a:t>a qualitative data analysis software package, is used </a:t>
            </a:r>
            <a:r>
              <a:rPr lang="en-US" sz="2800" dirty="0" smtClean="0"/>
              <a:t>for data storage and management </a:t>
            </a:r>
            <a:r>
              <a:rPr lang="en-CA" sz="2800" dirty="0" smtClean="0"/>
              <a:t> </a:t>
            </a:r>
          </a:p>
          <a:p>
            <a:pPr lvl="1">
              <a:buNone/>
            </a:pPr>
            <a:endParaRPr lang="en-CA" sz="2500" dirty="0" smtClean="0"/>
          </a:p>
          <a:p>
            <a:pPr>
              <a:buNone/>
            </a:pPr>
            <a:r>
              <a:rPr lang="en-CA" sz="1600" baseline="30000" dirty="0" smtClean="0"/>
              <a:t>7</a:t>
            </a:r>
            <a:r>
              <a:rPr lang="en-CA" sz="3100" dirty="0" smtClean="0"/>
              <a:t> </a:t>
            </a:r>
            <a:r>
              <a:rPr lang="en-CA" sz="1600" dirty="0" smtClean="0"/>
              <a:t>Roper, J., &amp; </a:t>
            </a:r>
            <a:r>
              <a:rPr lang="en-CA" sz="1600" dirty="0" err="1" smtClean="0"/>
              <a:t>Shapira</a:t>
            </a:r>
            <a:r>
              <a:rPr lang="en-CA" sz="1600" dirty="0" smtClean="0"/>
              <a:t>, J. (2002). </a:t>
            </a:r>
            <a:r>
              <a:rPr lang="en-CA" sz="1600" i="1" dirty="0" smtClean="0"/>
              <a:t>Ethnography in Nursing Research</a:t>
            </a:r>
            <a:r>
              <a:rPr lang="en-CA" sz="1600" dirty="0" smtClean="0"/>
              <a:t>: </a:t>
            </a:r>
            <a:r>
              <a:rPr lang="en-CA" sz="1600" i="1" dirty="0" smtClean="0"/>
              <a:t>MNR Methods in Nursing Research.</a:t>
            </a:r>
            <a:r>
              <a:rPr lang="en-CA" sz="1600" dirty="0" smtClean="0"/>
              <a:t> London: Sage </a:t>
            </a:r>
          </a:p>
        </p:txBody>
      </p:sp>
      <p:pic>
        <p:nvPicPr>
          <p:cNvPr id="4" name="Picture 3"/>
          <p:cNvPicPr>
            <a:picLocks noChangeAspect="1"/>
          </p:cNvPicPr>
          <p:nvPr/>
        </p:nvPicPr>
        <p:blipFill>
          <a:blip r:embed="rId2" cstate="print"/>
          <a:stretch>
            <a:fillRect/>
          </a:stretch>
        </p:blipFill>
        <p:spPr>
          <a:xfrm>
            <a:off x="6012160" y="476672"/>
            <a:ext cx="2912368" cy="7298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r>
              <a:rPr lang="en-US" dirty="0" smtClean="0"/>
              <a:t>Participants</a:t>
            </a:r>
            <a:endParaRPr lang="en-CA" dirty="0" smtClean="0"/>
          </a:p>
        </p:txBody>
      </p:sp>
      <p:sp>
        <p:nvSpPr>
          <p:cNvPr id="13315" name="Content Placeholder 2"/>
          <p:cNvSpPr>
            <a:spLocks noGrp="1"/>
          </p:cNvSpPr>
          <p:nvPr>
            <p:ph sz="quarter" idx="1"/>
          </p:nvPr>
        </p:nvSpPr>
        <p:spPr>
          <a:xfrm>
            <a:off x="612775" y="1628800"/>
            <a:ext cx="8153400" cy="4824536"/>
          </a:xfrm>
        </p:spPr>
        <p:txBody>
          <a:bodyPr anchor="ctr">
            <a:normAutofit fontScale="77500" lnSpcReduction="20000"/>
          </a:bodyPr>
          <a:lstStyle/>
          <a:p>
            <a:pPr lvl="1" eaLnBrk="1" hangingPunct="1">
              <a:buFont typeface="Wingdings" pitchFamily="2" charset="2"/>
              <a:buChar char="Ø"/>
            </a:pPr>
            <a:endParaRPr lang="en-US" sz="3200" dirty="0" smtClean="0"/>
          </a:p>
          <a:p>
            <a:pPr lvl="1" eaLnBrk="1" hangingPunct="1">
              <a:buFont typeface="Wingdings" pitchFamily="2" charset="2"/>
              <a:buChar char="Ø"/>
            </a:pPr>
            <a:endParaRPr lang="en-CA" sz="3200" dirty="0" smtClean="0"/>
          </a:p>
          <a:p>
            <a:pPr lvl="1" eaLnBrk="1" hangingPunct="1">
              <a:buFont typeface="Wingdings" pitchFamily="2" charset="2"/>
              <a:buChar char="Ø"/>
            </a:pPr>
            <a:r>
              <a:rPr lang="en-CA" sz="3200" dirty="0" smtClean="0"/>
              <a:t>22 immigrant newcomer women residing in Edmonton, Alberta</a:t>
            </a:r>
          </a:p>
          <a:p>
            <a:pPr lvl="2">
              <a:buFont typeface="Courier New" pitchFamily="49" charset="0"/>
              <a:buChar char="o"/>
            </a:pPr>
            <a:r>
              <a:rPr lang="en-CA" sz="2900" dirty="0" smtClean="0"/>
              <a:t>Ethnic origins: Sudanese, Chinese, South Asian, Columbian, Tajikistan</a:t>
            </a:r>
          </a:p>
          <a:p>
            <a:pPr lvl="2">
              <a:buFont typeface="Courier New" pitchFamily="49" charset="0"/>
              <a:buChar char="o"/>
            </a:pPr>
            <a:endParaRPr lang="en-CA" sz="2900" dirty="0" smtClean="0"/>
          </a:p>
          <a:p>
            <a:pPr lvl="1">
              <a:buFont typeface="Wingdings" pitchFamily="2" charset="2"/>
              <a:buChar char="Ø"/>
            </a:pPr>
            <a:r>
              <a:rPr lang="en-CA" sz="3200" dirty="0" smtClean="0"/>
              <a:t>16 maternity care providers</a:t>
            </a:r>
          </a:p>
          <a:p>
            <a:pPr lvl="2">
              <a:buFont typeface="Courier New" pitchFamily="49" charset="0"/>
              <a:buChar char="o"/>
            </a:pPr>
            <a:r>
              <a:rPr lang="en-US" sz="2900" dirty="0" smtClean="0"/>
              <a:t>Nurses, administrators, midwives, family physicians, special programs (e.g. Best Babies), obstetricians, etc.</a:t>
            </a:r>
          </a:p>
          <a:p>
            <a:pPr lvl="2">
              <a:buFont typeface="Courier New" pitchFamily="49" charset="0"/>
              <a:buChar char="o"/>
            </a:pPr>
            <a:endParaRPr lang="en-US" sz="2900" dirty="0" smtClean="0"/>
          </a:p>
          <a:p>
            <a:pPr lvl="1">
              <a:buFont typeface="Wingdings" pitchFamily="2" charset="2"/>
              <a:buChar char="Ø"/>
            </a:pPr>
            <a:r>
              <a:rPr lang="en-CA" sz="3200" dirty="0" smtClean="0"/>
              <a:t>5 social services providers and 2 policy makers</a:t>
            </a:r>
          </a:p>
          <a:p>
            <a:pPr lvl="2">
              <a:buFont typeface="Courier New" pitchFamily="49" charset="0"/>
              <a:buChar char="o"/>
            </a:pPr>
            <a:r>
              <a:rPr lang="en-US" sz="2900" dirty="0" smtClean="0"/>
              <a:t>Psychologists, Settlement support, human rights lawyer, multicultural officer, etc.</a:t>
            </a:r>
            <a:endParaRPr lang="en-CA" sz="2900" dirty="0" smtClean="0"/>
          </a:p>
          <a:p>
            <a:pPr lvl="1" eaLnBrk="1" hangingPunct="1">
              <a:buFont typeface="Wingdings" pitchFamily="2" charset="2"/>
              <a:buChar char="Ø"/>
            </a:pPr>
            <a:endParaRPr lang="en-US" dirty="0" smtClean="0"/>
          </a:p>
          <a:p>
            <a:pPr>
              <a:buNone/>
            </a:pPr>
            <a:endParaRPr lang="en-CA" dirty="0" smtClean="0"/>
          </a:p>
          <a:p>
            <a:pPr eaLnBrk="1" hangingPunct="1"/>
            <a:endParaRPr lang="en-CA" dirty="0" smtClean="0"/>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sz="quarter" idx="1"/>
          </p:nvPr>
        </p:nvSpPr>
        <p:spPr/>
        <p:txBody>
          <a:bodyPr>
            <a:normAutofit/>
          </a:bodyPr>
          <a:lstStyle/>
          <a:p>
            <a:pPr>
              <a:buNone/>
            </a:pPr>
            <a:endParaRPr lang="en-CA" sz="2800" dirty="0" smtClean="0"/>
          </a:p>
          <a:p>
            <a:pPr>
              <a:buNone/>
            </a:pPr>
            <a:r>
              <a:rPr lang="en-CA" sz="3600" dirty="0" smtClean="0"/>
              <a:t>RQ 1: How do immigrant/refugee (newcomer) women experience maternity care in Alberta?</a:t>
            </a:r>
          </a:p>
        </p:txBody>
      </p:sp>
      <p:sp>
        <p:nvSpPr>
          <p:cNvPr id="4" name="TextBox 3"/>
          <p:cNvSpPr txBox="1"/>
          <p:nvPr/>
        </p:nvSpPr>
        <p:spPr>
          <a:xfrm>
            <a:off x="5868144" y="6381328"/>
            <a:ext cx="2304256" cy="215444"/>
          </a:xfrm>
          <a:prstGeom prst="rect">
            <a:avLst/>
          </a:prstGeom>
          <a:noFill/>
        </p:spPr>
        <p:txBody>
          <a:bodyPr wrap="square" rtlCol="0">
            <a:spAutoFit/>
          </a:bodyPr>
          <a:lstStyle/>
          <a:p>
            <a:r>
              <a:rPr lang="en-US" sz="800" dirty="0" smtClean="0"/>
              <a:t>Source: www.microsoft.com</a:t>
            </a:r>
            <a:endParaRPr lang="en-CA" sz="800" dirty="0"/>
          </a:p>
        </p:txBody>
      </p:sp>
      <p:pic>
        <p:nvPicPr>
          <p:cNvPr id="5" name="Picture 4" descr="MH900089682.JPG"/>
          <p:cNvPicPr>
            <a:picLocks noChangeAspect="1"/>
          </p:cNvPicPr>
          <p:nvPr/>
        </p:nvPicPr>
        <p:blipFill>
          <a:blip r:embed="rId2" cstate="print"/>
          <a:stretch>
            <a:fillRect/>
          </a:stretch>
        </p:blipFill>
        <p:spPr>
          <a:xfrm>
            <a:off x="5652120" y="3933056"/>
            <a:ext cx="2376000" cy="2376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sz="quarter" idx="1"/>
          </p:nvPr>
        </p:nvSpPr>
        <p:spPr>
          <a:xfrm>
            <a:off x="612648" y="1600200"/>
            <a:ext cx="8153400" cy="4709120"/>
          </a:xfrm>
        </p:spPr>
        <p:txBody>
          <a:bodyPr anchor="t">
            <a:normAutofit lnSpcReduction="10000"/>
          </a:bodyPr>
          <a:lstStyle/>
          <a:p>
            <a:pPr>
              <a:buNone/>
            </a:pPr>
            <a:r>
              <a:rPr lang="en-US" sz="3600" dirty="0" smtClean="0"/>
              <a:t>Funders of the Emerging Team Grant:</a:t>
            </a:r>
          </a:p>
          <a:p>
            <a:pPr lvl="1">
              <a:buFont typeface="Arial" pitchFamily="34" charset="0"/>
              <a:buChar char="•"/>
            </a:pPr>
            <a:r>
              <a:rPr lang="en-US" sz="2800" dirty="0" smtClean="0"/>
              <a:t>Faculty of Medicine and Dentistry, University of Alberta</a:t>
            </a:r>
          </a:p>
          <a:p>
            <a:pPr lvl="1">
              <a:buFont typeface="Arial" pitchFamily="34" charset="0"/>
              <a:buChar char="•"/>
            </a:pPr>
            <a:r>
              <a:rPr lang="en-US" sz="2800" dirty="0" smtClean="0"/>
              <a:t>Alberta Health Services</a:t>
            </a:r>
          </a:p>
          <a:p>
            <a:pPr lvl="1">
              <a:buFont typeface="Arial" pitchFamily="34" charset="0"/>
              <a:buChar char="•"/>
            </a:pPr>
            <a:r>
              <a:rPr lang="en-US" sz="2800" dirty="0" smtClean="0"/>
              <a:t>The Women and Children’s Health Research Institute</a:t>
            </a:r>
          </a:p>
          <a:p>
            <a:pPr>
              <a:buNone/>
            </a:pPr>
            <a:endParaRPr lang="en-US" sz="3600" dirty="0" smtClean="0"/>
          </a:p>
          <a:p>
            <a:pPr>
              <a:buNone/>
            </a:pPr>
            <a:r>
              <a:rPr lang="en-US" sz="3600" dirty="0" smtClean="0"/>
              <a:t>Our Thanks also to:</a:t>
            </a:r>
          </a:p>
          <a:p>
            <a:pPr lvl="1">
              <a:buFont typeface="Arial" pitchFamily="34" charset="0"/>
              <a:buChar char="•"/>
            </a:pPr>
            <a:r>
              <a:rPr lang="en-US" sz="2800" dirty="0" smtClean="0"/>
              <a:t>Multicultural Health Brokers</a:t>
            </a:r>
          </a:p>
          <a:p>
            <a:pPr lvl="1">
              <a:buFont typeface="Arial" pitchFamily="34" charset="0"/>
              <a:buChar char="•"/>
            </a:pPr>
            <a:r>
              <a:rPr lang="en-US" sz="2800" dirty="0" smtClean="0"/>
              <a:t>Tracy Kaczanowski, Alberta Health Services </a:t>
            </a:r>
          </a:p>
          <a:p>
            <a:pPr lvl="1">
              <a:buFont typeface="Arial" pitchFamily="34" charset="0"/>
              <a:buChar char="•"/>
            </a:pPr>
            <a:endParaRPr lang="en-US" sz="33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CA" dirty="0"/>
          </a:p>
        </p:txBody>
      </p:sp>
      <p:sp>
        <p:nvSpPr>
          <p:cNvPr id="3" name="Content Placeholder 2"/>
          <p:cNvSpPr>
            <a:spLocks noGrp="1"/>
          </p:cNvSpPr>
          <p:nvPr>
            <p:ph sz="quarter" idx="1"/>
          </p:nvPr>
        </p:nvSpPr>
        <p:spPr>
          <a:xfrm>
            <a:off x="323528" y="1484784"/>
            <a:ext cx="8496944" cy="5112568"/>
          </a:xfrm>
        </p:spPr>
        <p:txBody>
          <a:bodyPr>
            <a:normAutofit/>
          </a:bodyPr>
          <a:lstStyle/>
          <a:p>
            <a:r>
              <a:rPr lang="en-US" dirty="0" smtClean="0"/>
              <a:t>Lack of choice</a:t>
            </a:r>
          </a:p>
          <a:p>
            <a:pPr lvl="1">
              <a:buFont typeface="Arial" pitchFamily="34" charset="0"/>
              <a:buChar char="•"/>
            </a:pPr>
            <a:r>
              <a:rPr lang="en-US" dirty="0" smtClean="0"/>
              <a:t>Newcomer women usually give birth in hospital settings and are delivered by physicians (as are most Canadians)</a:t>
            </a:r>
            <a:endParaRPr lang="en-CA" dirty="0" smtClean="0"/>
          </a:p>
          <a:p>
            <a:pPr lvl="1">
              <a:buFont typeface="Arial" pitchFamily="34" charset="0"/>
              <a:buChar char="•"/>
            </a:pPr>
            <a:r>
              <a:rPr lang="en-US" dirty="0" smtClean="0"/>
              <a:t>Most newcomer women do not know about alternative maternity services (e.g. midwives)</a:t>
            </a:r>
          </a:p>
          <a:p>
            <a:pPr lvl="1">
              <a:buFont typeface="Arial" pitchFamily="34" charset="0"/>
              <a:buChar char="•"/>
            </a:pPr>
            <a:r>
              <a:rPr lang="en-US" dirty="0" smtClean="0"/>
              <a:t>Health professionals and community organizations also lack information about alternative maternity services</a:t>
            </a:r>
          </a:p>
          <a:p>
            <a:pPr lvl="1">
              <a:buNone/>
            </a:pPr>
            <a:endParaRPr lang="en-US" dirty="0" smtClean="0"/>
          </a:p>
        </p:txBody>
      </p:sp>
      <p:pic>
        <p:nvPicPr>
          <p:cNvPr id="5" name="Picture 4"/>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CA" dirty="0"/>
          </a:p>
        </p:txBody>
      </p:sp>
      <p:sp>
        <p:nvSpPr>
          <p:cNvPr id="3" name="Content Placeholder 2"/>
          <p:cNvSpPr>
            <a:spLocks noGrp="1"/>
          </p:cNvSpPr>
          <p:nvPr>
            <p:ph sz="quarter" idx="1"/>
          </p:nvPr>
        </p:nvSpPr>
        <p:spPr>
          <a:xfrm>
            <a:off x="323528" y="1484784"/>
            <a:ext cx="8496944" cy="5112568"/>
          </a:xfrm>
        </p:spPr>
        <p:txBody>
          <a:bodyPr>
            <a:normAutofit/>
          </a:bodyPr>
          <a:lstStyle/>
          <a:p>
            <a:r>
              <a:rPr lang="en-US" sz="2800" dirty="0" smtClean="0"/>
              <a:t>Navigation of the System</a:t>
            </a:r>
          </a:p>
          <a:p>
            <a:pPr lvl="1">
              <a:buFont typeface="Arial" pitchFamily="34" charset="0"/>
              <a:buChar char="•"/>
            </a:pPr>
            <a:r>
              <a:rPr lang="en-US" sz="2300" dirty="0" smtClean="0"/>
              <a:t>Information may not be available in their language</a:t>
            </a:r>
          </a:p>
          <a:p>
            <a:pPr lvl="1">
              <a:buFont typeface="Arial" pitchFamily="34" charset="0"/>
              <a:buChar char="•"/>
            </a:pPr>
            <a:r>
              <a:rPr lang="en-US" sz="2300" dirty="0" smtClean="0"/>
              <a:t>Newcomer women often are unsure about how to navigate the system</a:t>
            </a:r>
          </a:p>
          <a:p>
            <a:pPr lvl="1">
              <a:buNone/>
            </a:pPr>
            <a:endParaRPr lang="en-US" dirty="0" smtClean="0"/>
          </a:p>
        </p:txBody>
      </p:sp>
      <p:pic>
        <p:nvPicPr>
          <p:cNvPr id="5" name="Picture 4"/>
          <p:cNvPicPr>
            <a:picLocks noChangeAspect="1"/>
          </p:cNvPicPr>
          <p:nvPr/>
        </p:nvPicPr>
        <p:blipFill>
          <a:blip r:embed="rId2" cstate="print"/>
          <a:stretch>
            <a:fillRect/>
          </a:stretch>
        </p:blipFill>
        <p:spPr>
          <a:xfrm>
            <a:off x="5868144" y="476672"/>
            <a:ext cx="2912368" cy="729828"/>
          </a:xfrm>
          <a:prstGeom prst="rect">
            <a:avLst/>
          </a:prstGeom>
        </p:spPr>
      </p:pic>
      <p:sp>
        <p:nvSpPr>
          <p:cNvPr id="6" name="Rounded Rectangular Callout 5"/>
          <p:cNvSpPr/>
          <p:nvPr/>
        </p:nvSpPr>
        <p:spPr>
          <a:xfrm>
            <a:off x="755576" y="3212976"/>
            <a:ext cx="7848872" cy="1656184"/>
          </a:xfrm>
          <a:prstGeom prst="wedgeRoundRectCallout">
            <a:avLst>
              <a:gd name="adj1" fmla="val -50257"/>
              <a:gd name="adj2" fmla="val 5933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smtClean="0">
                <a:solidFill>
                  <a:schemeClr val="tx1"/>
                </a:solidFill>
              </a:rPr>
              <a:t>...Mainly they come here asking, “Okay, now what is what I have to do? What do I have to expect?” Because they go to the doctor and no one tells them. Just everyone assumes that they know because everyone in Canada knows what happens when you go to the hospital, right? (Participant 1, settlement support)</a:t>
            </a:r>
            <a:endParaRPr lang="en-CA" sz="2000" dirty="0">
              <a:solidFill>
                <a:schemeClr val="tx1"/>
              </a:solidFill>
            </a:endParaRPr>
          </a:p>
        </p:txBody>
      </p:sp>
      <p:sp>
        <p:nvSpPr>
          <p:cNvPr id="7" name="Rounded Rectangular Callout 6"/>
          <p:cNvSpPr/>
          <p:nvPr/>
        </p:nvSpPr>
        <p:spPr>
          <a:xfrm>
            <a:off x="755576" y="5085184"/>
            <a:ext cx="7848872" cy="1440160"/>
          </a:xfrm>
          <a:prstGeom prst="wedgeRoundRectCallout">
            <a:avLst>
              <a:gd name="adj1" fmla="val -49358"/>
              <a:gd name="adj2" fmla="val 69129"/>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i="1" dirty="0" smtClean="0">
                <a:solidFill>
                  <a:schemeClr val="tx1"/>
                </a:solidFill>
              </a:rPr>
              <a:t>Even up to now I know so many people cannot speak English here and they have a lot of trouble. Some, yeah, immigrants and the refugees, special refugees, so they cannot speak English. They even cannot just find exactly the place (to learn). They know nothing.  (Participant 7, newcomer woman)</a:t>
            </a:r>
            <a:endParaRPr lang="en-CA" sz="20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CA" dirty="0"/>
          </a:p>
        </p:txBody>
      </p:sp>
      <p:sp>
        <p:nvSpPr>
          <p:cNvPr id="3" name="Content Placeholder 2"/>
          <p:cNvSpPr>
            <a:spLocks noGrp="1"/>
          </p:cNvSpPr>
          <p:nvPr>
            <p:ph sz="quarter" idx="1"/>
          </p:nvPr>
        </p:nvSpPr>
        <p:spPr>
          <a:xfrm>
            <a:off x="612648" y="1484784"/>
            <a:ext cx="8153400" cy="5112568"/>
          </a:xfrm>
        </p:spPr>
        <p:txBody>
          <a:bodyPr>
            <a:normAutofit/>
          </a:bodyPr>
          <a:lstStyle/>
          <a:p>
            <a:r>
              <a:rPr lang="en-US" sz="2800" dirty="0" smtClean="0"/>
              <a:t>Transportation</a:t>
            </a:r>
          </a:p>
          <a:p>
            <a:pPr lvl="1">
              <a:buSzPct val="80000"/>
              <a:buFont typeface="Arial" pitchFamily="34" charset="0"/>
              <a:buChar char="•"/>
            </a:pPr>
            <a:r>
              <a:rPr lang="en-US" dirty="0" smtClean="0"/>
              <a:t>Newcomer women may have difficulty getting to appointments or pre-natal classes – having small children with them, bus schedules, expense, etc. </a:t>
            </a:r>
          </a:p>
          <a:p>
            <a:pPr lvl="1">
              <a:buSzPct val="80000"/>
              <a:buNone/>
            </a:pPr>
            <a:r>
              <a:rPr lang="en-US" dirty="0" smtClean="0"/>
              <a:t> </a:t>
            </a:r>
          </a:p>
          <a:p>
            <a:r>
              <a:rPr lang="en-US" sz="2800" dirty="0" smtClean="0"/>
              <a:t>Expensive medicatio</a:t>
            </a:r>
            <a:r>
              <a:rPr lang="en-US" dirty="0" smtClean="0"/>
              <a:t>n</a:t>
            </a:r>
          </a:p>
          <a:p>
            <a:pPr lvl="1">
              <a:buSzPct val="80000"/>
              <a:buFont typeface="Arial" pitchFamily="34" charset="0"/>
              <a:buChar char="•"/>
            </a:pPr>
            <a:r>
              <a:rPr lang="en-US" dirty="0" smtClean="0"/>
              <a:t> Newcomer women may not be able to afford certain medications that are prescribed</a:t>
            </a:r>
          </a:p>
          <a:p>
            <a:pPr lvl="1">
              <a:buSzPct val="80000"/>
              <a:buNone/>
            </a:pPr>
            <a:endParaRPr lang="en-CA" i="1" dirty="0" smtClean="0">
              <a:solidFill>
                <a:srgbClr val="FF0000"/>
              </a:solidFill>
            </a:endParaRPr>
          </a:p>
          <a:p>
            <a:pPr lvl="1">
              <a:buSzPct val="80000"/>
              <a:buFont typeface="Arial" pitchFamily="34" charset="0"/>
              <a:buChar char="•"/>
            </a:pPr>
            <a:endParaRPr lang="en-CA" dirty="0" smtClean="0"/>
          </a:p>
          <a:p>
            <a:endParaRPr lang="en-US" dirty="0" smtClean="0"/>
          </a:p>
          <a:p>
            <a:endParaRPr lang="en-CA" dirty="0"/>
          </a:p>
        </p:txBody>
      </p:sp>
      <p:pic>
        <p:nvPicPr>
          <p:cNvPr id="5" name="Picture 4"/>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CA" dirty="0"/>
          </a:p>
        </p:txBody>
      </p:sp>
      <p:sp>
        <p:nvSpPr>
          <p:cNvPr id="3" name="Content Placeholder 2"/>
          <p:cNvSpPr>
            <a:spLocks noGrp="1"/>
          </p:cNvSpPr>
          <p:nvPr>
            <p:ph sz="quarter" idx="1"/>
          </p:nvPr>
        </p:nvSpPr>
        <p:spPr>
          <a:xfrm>
            <a:off x="395536" y="1700808"/>
            <a:ext cx="8496944" cy="4680520"/>
          </a:xfrm>
        </p:spPr>
        <p:txBody>
          <a:bodyPr>
            <a:normAutofit fontScale="55000" lnSpcReduction="20000"/>
          </a:bodyPr>
          <a:lstStyle/>
          <a:p>
            <a:r>
              <a:rPr lang="en-US" sz="5100" dirty="0" smtClean="0"/>
              <a:t>Engagement with care providers : differing norms can result in tensions between health professionals and newcomer patients </a:t>
            </a:r>
          </a:p>
          <a:p>
            <a:pPr lvl="2">
              <a:buFont typeface="Courier New" pitchFamily="49" charset="0"/>
              <a:buChar char="o"/>
            </a:pPr>
            <a:r>
              <a:rPr lang="en-US" sz="5100" dirty="0" smtClean="0"/>
              <a:t>punctuality</a:t>
            </a:r>
          </a:p>
          <a:p>
            <a:pPr lvl="2">
              <a:buFont typeface="Courier New" pitchFamily="49" charset="0"/>
              <a:buChar char="o"/>
            </a:pPr>
            <a:r>
              <a:rPr lang="en-US" sz="5100" dirty="0" smtClean="0"/>
              <a:t>showing up for appointments</a:t>
            </a:r>
          </a:p>
          <a:p>
            <a:pPr lvl="2">
              <a:buFont typeface="Courier New" pitchFamily="49" charset="0"/>
              <a:buChar char="o"/>
            </a:pPr>
            <a:r>
              <a:rPr lang="en-US" sz="5100" dirty="0" smtClean="0"/>
              <a:t>duration of appointment</a:t>
            </a:r>
          </a:p>
          <a:p>
            <a:pPr lvl="2">
              <a:buFont typeface="Courier New" pitchFamily="49" charset="0"/>
              <a:buChar char="o"/>
            </a:pPr>
            <a:r>
              <a:rPr lang="en-US" sz="5100" dirty="0" smtClean="0"/>
              <a:t>Concepts around “normal” birth </a:t>
            </a:r>
          </a:p>
          <a:p>
            <a:pPr lvl="3">
              <a:buFont typeface="Courier New" pitchFamily="49" charset="0"/>
              <a:buChar char="o"/>
            </a:pPr>
            <a:r>
              <a:rPr lang="en-US" sz="4400" dirty="0" smtClean="0"/>
              <a:t>What is “normal” birth?</a:t>
            </a:r>
          </a:p>
          <a:p>
            <a:pPr lvl="3">
              <a:buFont typeface="Courier New" pitchFamily="49" charset="0"/>
              <a:buChar char="o"/>
            </a:pPr>
            <a:r>
              <a:rPr lang="en-US" sz="4400" dirty="0" smtClean="0"/>
              <a:t>C-sections</a:t>
            </a:r>
          </a:p>
          <a:p>
            <a:pPr lvl="3">
              <a:buFont typeface="Courier New" pitchFamily="49" charset="0"/>
              <a:buChar char="o"/>
            </a:pPr>
            <a:r>
              <a:rPr lang="en-US" sz="4400" dirty="0" smtClean="0"/>
              <a:t>Induction of labour</a:t>
            </a:r>
          </a:p>
          <a:p>
            <a:pPr lvl="3">
              <a:buFont typeface="Courier New" pitchFamily="49" charset="0"/>
              <a:buChar char="o"/>
            </a:pPr>
            <a:r>
              <a:rPr lang="en-US" sz="4400" dirty="0" smtClean="0"/>
              <a:t>Pain control options (epidural)</a:t>
            </a:r>
          </a:p>
          <a:p>
            <a:pPr lvl="3">
              <a:buFont typeface="Courier New" pitchFamily="49" charset="0"/>
              <a:buChar char="o"/>
            </a:pPr>
            <a:r>
              <a:rPr lang="en-US" sz="4400" dirty="0" smtClean="0"/>
              <a:t>Delivery positions</a:t>
            </a:r>
            <a:endParaRPr lang="en-US" dirty="0" smtClean="0"/>
          </a:p>
          <a:p>
            <a:pPr lvl="1">
              <a:buNone/>
            </a:pPr>
            <a:endParaRPr lang="en-CA" dirty="0"/>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CA" dirty="0"/>
          </a:p>
        </p:txBody>
      </p:sp>
      <p:sp>
        <p:nvSpPr>
          <p:cNvPr id="3" name="Content Placeholder 2"/>
          <p:cNvSpPr>
            <a:spLocks noGrp="1"/>
          </p:cNvSpPr>
          <p:nvPr>
            <p:ph sz="quarter" idx="1"/>
          </p:nvPr>
        </p:nvSpPr>
        <p:spPr>
          <a:xfrm>
            <a:off x="395536" y="1484784"/>
            <a:ext cx="8496944" cy="5112568"/>
          </a:xfrm>
        </p:spPr>
        <p:txBody>
          <a:bodyPr>
            <a:normAutofit/>
          </a:bodyPr>
          <a:lstStyle/>
          <a:p>
            <a:r>
              <a:rPr lang="en-US" sz="3100" dirty="0" smtClean="0"/>
              <a:t>Engagement with care providers:</a:t>
            </a:r>
          </a:p>
          <a:p>
            <a:pPr lvl="2">
              <a:buFont typeface="Courier New" pitchFamily="49" charset="0"/>
              <a:buChar char="o"/>
            </a:pPr>
            <a:r>
              <a:rPr lang="en-US" sz="2900" dirty="0" smtClean="0"/>
              <a:t>Many newcomers don’t feel able to complain because health care is free</a:t>
            </a:r>
          </a:p>
          <a:p>
            <a:pPr lvl="2">
              <a:buFont typeface="Courier New" pitchFamily="49" charset="0"/>
              <a:buChar char="o"/>
            </a:pPr>
            <a:r>
              <a:rPr lang="en-US" sz="2900" dirty="0" smtClean="0"/>
              <a:t>Need for care providers to have cultural sensitivity</a:t>
            </a:r>
          </a:p>
          <a:p>
            <a:pPr>
              <a:buNone/>
            </a:pPr>
            <a:endParaRPr lang="en-US" dirty="0" smtClean="0"/>
          </a:p>
          <a:p>
            <a:pPr>
              <a:buNone/>
            </a:pPr>
            <a:endParaRPr lang="en-US" dirty="0" smtClean="0"/>
          </a:p>
          <a:p>
            <a:pPr lvl="1">
              <a:buNone/>
            </a:pPr>
            <a:r>
              <a:rPr lang="en-US" dirty="0" smtClean="0"/>
              <a:t> </a:t>
            </a:r>
            <a:endParaRPr lang="en-CA" dirty="0"/>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
        <p:nvSpPr>
          <p:cNvPr id="5" name="Rounded Rectangular Callout 4"/>
          <p:cNvSpPr/>
          <p:nvPr/>
        </p:nvSpPr>
        <p:spPr>
          <a:xfrm>
            <a:off x="755576" y="3861048"/>
            <a:ext cx="7992888" cy="2448272"/>
          </a:xfrm>
          <a:prstGeom prst="wedgeRoundRectCallout">
            <a:avLst>
              <a:gd name="adj1" fmla="val -50167"/>
              <a:gd name="adj2" fmla="val 6154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000" dirty="0" smtClean="0">
                <a:solidFill>
                  <a:schemeClr val="tx1"/>
                </a:solidFill>
              </a:rPr>
              <a:t>...Ensuring that we have adequate training....I mean if you don’t know what the genocide in Rwanda was about at all and you meet a Rwandan woman who’s experiencing post traumatic stress disorder and, you know, put pregnancy and childbirth on top of that, how are you ever going to - I mean just the scenario is nightmarish and it has the potential to put someone through trauma all over again.  (Participant 2, policy maker, health promotion)</a:t>
            </a:r>
            <a:endParaRPr lang="en-CA" sz="20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CA" dirty="0"/>
          </a:p>
        </p:txBody>
      </p:sp>
      <p:sp>
        <p:nvSpPr>
          <p:cNvPr id="3" name="Content Placeholder 2"/>
          <p:cNvSpPr>
            <a:spLocks noGrp="1"/>
          </p:cNvSpPr>
          <p:nvPr>
            <p:ph sz="quarter" idx="1"/>
          </p:nvPr>
        </p:nvSpPr>
        <p:spPr/>
        <p:txBody>
          <a:bodyPr>
            <a:normAutofit/>
          </a:bodyPr>
          <a:lstStyle/>
          <a:p>
            <a:pPr>
              <a:buNone/>
            </a:pPr>
            <a:r>
              <a:rPr lang="en-CA" sz="3600" dirty="0" smtClean="0"/>
              <a:t>RQ 4: How do issues of exclusion, cultural norms and values, gender,  communication difficulties and socioeconomic disadvantage interrelate and shape women’s health outcomes?</a:t>
            </a:r>
          </a:p>
          <a:p>
            <a:pPr>
              <a:buNone/>
            </a:pPr>
            <a:endParaRPr lang="en-CA" sz="3600" dirty="0" smtClean="0">
              <a:solidFill>
                <a:srgbClr val="FF0000"/>
              </a:solidFill>
            </a:endParaRPr>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
        <p:nvSpPr>
          <p:cNvPr id="5" name="TextBox 4"/>
          <p:cNvSpPr txBox="1"/>
          <p:nvPr/>
        </p:nvSpPr>
        <p:spPr>
          <a:xfrm>
            <a:off x="3923928" y="6642556"/>
            <a:ext cx="2304256" cy="215444"/>
          </a:xfrm>
          <a:prstGeom prst="rect">
            <a:avLst/>
          </a:prstGeom>
          <a:noFill/>
        </p:spPr>
        <p:txBody>
          <a:bodyPr wrap="square" rtlCol="0">
            <a:spAutoFit/>
          </a:bodyPr>
          <a:lstStyle/>
          <a:p>
            <a:r>
              <a:rPr lang="en-US" sz="800" dirty="0" smtClean="0"/>
              <a:t>Source: www.microsoft.com</a:t>
            </a:r>
            <a:endParaRPr lang="en-CA" sz="800" dirty="0"/>
          </a:p>
        </p:txBody>
      </p:sp>
      <p:pic>
        <p:nvPicPr>
          <p:cNvPr id="6" name="Picture 5" descr="MH900370132.JPG"/>
          <p:cNvPicPr>
            <a:picLocks noChangeAspect="1"/>
          </p:cNvPicPr>
          <p:nvPr/>
        </p:nvPicPr>
        <p:blipFill>
          <a:blip r:embed="rId3" cstate="print"/>
          <a:stretch>
            <a:fillRect/>
          </a:stretch>
        </p:blipFill>
        <p:spPr>
          <a:xfrm>
            <a:off x="3851920" y="4482000"/>
            <a:ext cx="2160000" cy="2160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CA" dirty="0"/>
          </a:p>
        </p:txBody>
      </p:sp>
      <p:sp>
        <p:nvSpPr>
          <p:cNvPr id="3" name="Content Placeholder 2"/>
          <p:cNvSpPr>
            <a:spLocks noGrp="1"/>
          </p:cNvSpPr>
          <p:nvPr>
            <p:ph sz="quarter" idx="1"/>
          </p:nvPr>
        </p:nvSpPr>
        <p:spPr/>
        <p:txBody>
          <a:bodyPr>
            <a:normAutofit/>
          </a:bodyPr>
          <a:lstStyle/>
          <a:p>
            <a:r>
              <a:rPr lang="en-US" sz="2800" dirty="0" smtClean="0"/>
              <a:t>Interactions in the Healthcare system can be made difficult because of communication problems (the most frequently mentioned issue)</a:t>
            </a:r>
            <a:endParaRPr lang="en-US" sz="2800" dirty="0" smtClean="0">
              <a:solidFill>
                <a:srgbClr val="FF0000"/>
              </a:solidFill>
            </a:endParaRPr>
          </a:p>
          <a:p>
            <a:pPr lvl="1">
              <a:buSzPct val="80000"/>
              <a:buFont typeface="Arial" pitchFamily="34" charset="0"/>
              <a:buChar char="•"/>
            </a:pPr>
            <a:r>
              <a:rPr lang="en-US" dirty="0" smtClean="0"/>
              <a:t>Newcomer women </a:t>
            </a:r>
          </a:p>
          <a:p>
            <a:pPr lvl="2">
              <a:buSzPct val="80000"/>
              <a:buFont typeface="Courier New" pitchFamily="49" charset="0"/>
              <a:buChar char="o"/>
            </a:pPr>
            <a:r>
              <a:rPr lang="en-US" dirty="0" smtClean="0"/>
              <a:t>Medical terms are confusing</a:t>
            </a:r>
            <a:endParaRPr lang="en-CA" dirty="0" smtClean="0"/>
          </a:p>
          <a:p>
            <a:pPr lvl="2">
              <a:buSzPct val="80000"/>
              <a:buFont typeface="Courier New" pitchFamily="49" charset="0"/>
              <a:buChar char="o"/>
            </a:pPr>
            <a:r>
              <a:rPr lang="en-US" dirty="0" smtClean="0"/>
              <a:t>Canadians speak very fast for new language learners</a:t>
            </a:r>
          </a:p>
          <a:p>
            <a:pPr lvl="2">
              <a:buSzPct val="80000"/>
              <a:buFont typeface="Courier New" pitchFamily="49" charset="0"/>
              <a:buChar char="o"/>
            </a:pPr>
            <a:r>
              <a:rPr lang="en-US" dirty="0" smtClean="0"/>
              <a:t>Language differences increase time of visit</a:t>
            </a:r>
          </a:p>
          <a:p>
            <a:pPr lvl="2">
              <a:buSzPct val="80000"/>
              <a:buFont typeface="Courier New" pitchFamily="49" charset="0"/>
              <a:buChar char="o"/>
            </a:pPr>
            <a:r>
              <a:rPr lang="en-US" dirty="0" smtClean="0"/>
              <a:t>Even women who speak English may have trouble when they are stressed (e.g. when in labour)</a:t>
            </a:r>
            <a:endParaRPr lang="en-CA" dirty="0" smtClean="0"/>
          </a:p>
          <a:p>
            <a:endParaRPr lang="en-CA" dirty="0"/>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CA" dirty="0"/>
          </a:p>
        </p:txBody>
      </p:sp>
      <p:sp>
        <p:nvSpPr>
          <p:cNvPr id="3" name="Content Placeholder 2"/>
          <p:cNvSpPr>
            <a:spLocks noGrp="1"/>
          </p:cNvSpPr>
          <p:nvPr>
            <p:ph sz="quarter" idx="1"/>
          </p:nvPr>
        </p:nvSpPr>
        <p:spPr>
          <a:xfrm>
            <a:off x="612648" y="1600200"/>
            <a:ext cx="8153400" cy="4853136"/>
          </a:xfrm>
        </p:spPr>
        <p:txBody>
          <a:bodyPr>
            <a:normAutofit/>
          </a:bodyPr>
          <a:lstStyle/>
          <a:p>
            <a:pPr>
              <a:buNone/>
            </a:pPr>
            <a:endParaRPr lang="en-US" i="1" dirty="0" smtClean="0">
              <a:solidFill>
                <a:srgbClr val="FF0000"/>
              </a:solidFill>
            </a:endParaRPr>
          </a:p>
          <a:p>
            <a:pPr>
              <a:buNone/>
            </a:pPr>
            <a:endParaRPr lang="en-US" i="1" dirty="0" smtClean="0">
              <a:solidFill>
                <a:srgbClr val="FF0000"/>
              </a:solidFill>
            </a:endParaRPr>
          </a:p>
          <a:p>
            <a:pPr>
              <a:buNone/>
            </a:pPr>
            <a:endParaRPr lang="en-US" i="1" dirty="0" smtClean="0">
              <a:solidFill>
                <a:srgbClr val="FF0000"/>
              </a:solidFill>
            </a:endParaRPr>
          </a:p>
          <a:p>
            <a:pPr>
              <a:buNone/>
            </a:pPr>
            <a:endParaRPr lang="en-CA" i="1" dirty="0" smtClean="0">
              <a:solidFill>
                <a:srgbClr val="FF0000"/>
              </a:solidFill>
            </a:endParaRPr>
          </a:p>
          <a:p>
            <a:pPr>
              <a:buNone/>
            </a:pPr>
            <a:endParaRPr lang="en-US" i="1" dirty="0" smtClean="0">
              <a:solidFill>
                <a:srgbClr val="FF0000"/>
              </a:solidFill>
            </a:endParaRPr>
          </a:p>
          <a:p>
            <a:pPr>
              <a:buNone/>
            </a:pPr>
            <a:endParaRPr lang="en-US" i="1" dirty="0" smtClean="0">
              <a:solidFill>
                <a:srgbClr val="FF0000"/>
              </a:solidFill>
            </a:endParaRPr>
          </a:p>
          <a:p>
            <a:pPr>
              <a:buNone/>
            </a:pPr>
            <a:r>
              <a:rPr lang="en-CA" i="1" dirty="0" smtClean="0">
                <a:solidFill>
                  <a:srgbClr val="FF0000"/>
                </a:solidFill>
              </a:rPr>
              <a:t> </a:t>
            </a:r>
            <a:endParaRPr lang="en-CA" i="1" dirty="0">
              <a:solidFill>
                <a:srgbClr val="FF0000"/>
              </a:solidFill>
            </a:endParaRPr>
          </a:p>
        </p:txBody>
      </p:sp>
      <p:sp>
        <p:nvSpPr>
          <p:cNvPr id="4" name="Rounded Rectangular Callout 3"/>
          <p:cNvSpPr/>
          <p:nvPr/>
        </p:nvSpPr>
        <p:spPr>
          <a:xfrm>
            <a:off x="611560" y="1628800"/>
            <a:ext cx="8064896" cy="756664"/>
          </a:xfrm>
          <a:prstGeom prst="wedgeRoundRectCallout">
            <a:avLst>
              <a:gd name="adj1" fmla="val -49033"/>
              <a:gd name="adj2" fmla="val 88838"/>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CA" sz="2400" i="1" dirty="0" smtClean="0">
                <a:solidFill>
                  <a:schemeClr val="tx1"/>
                </a:solidFill>
              </a:rPr>
              <a:t>When they talk about some special terms about medical, I don’t understand (Participant 7, newcomer woman)</a:t>
            </a:r>
          </a:p>
        </p:txBody>
      </p:sp>
      <p:sp>
        <p:nvSpPr>
          <p:cNvPr id="5" name="Rounded Rectangular Callout 4"/>
          <p:cNvSpPr/>
          <p:nvPr/>
        </p:nvSpPr>
        <p:spPr>
          <a:xfrm>
            <a:off x="683568" y="2708920"/>
            <a:ext cx="7992888" cy="2088232"/>
          </a:xfrm>
          <a:prstGeom prst="wedgeRoundRectCallout">
            <a:avLst>
              <a:gd name="adj1" fmla="val -49580"/>
              <a:gd name="adj2" fmla="val 62707"/>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CA" sz="2400" i="1" dirty="0" smtClean="0">
                <a:solidFill>
                  <a:schemeClr val="tx1"/>
                </a:solidFill>
              </a:rPr>
              <a:t>That is what I found. It’s English, even it’s understandable to me but it’s very fast, the line is so fast compared to (pause), so if you don’t get it, you don’t catch it all, then, “Can you come again please, what you want exactly or what you’re asking about.” (Participant 8, newcomer woman)</a:t>
            </a:r>
          </a:p>
        </p:txBody>
      </p:sp>
      <p:sp>
        <p:nvSpPr>
          <p:cNvPr id="6" name="Rounded Rectangular Callout 5"/>
          <p:cNvSpPr/>
          <p:nvPr/>
        </p:nvSpPr>
        <p:spPr>
          <a:xfrm>
            <a:off x="683568" y="5157192"/>
            <a:ext cx="8064896" cy="1080120"/>
          </a:xfrm>
          <a:prstGeom prst="wedgeRoundRectCallout">
            <a:avLst>
              <a:gd name="adj1" fmla="val -50050"/>
              <a:gd name="adj2" fmla="val 89379"/>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CA" sz="2400" i="1" dirty="0" smtClean="0">
                <a:solidFill>
                  <a:schemeClr val="tx1"/>
                </a:solidFill>
              </a:rPr>
              <a:t>They treat you very well but you don’t understand what they are doing and they don’t – [I:</a:t>
            </a:r>
            <a:r>
              <a:rPr lang="en-US" sz="2400" i="1" dirty="0" smtClean="0">
                <a:solidFill>
                  <a:schemeClr val="tx1"/>
                </a:solidFill>
              </a:rPr>
              <a:t>Talk to you?]…  Yeah.</a:t>
            </a:r>
            <a:endParaRPr lang="en-CA" sz="2400" i="1" dirty="0" smtClean="0">
              <a:solidFill>
                <a:schemeClr val="tx1"/>
              </a:solidFill>
            </a:endParaRPr>
          </a:p>
          <a:p>
            <a:pPr>
              <a:buNone/>
            </a:pPr>
            <a:r>
              <a:rPr lang="en-US" sz="2400" i="1" dirty="0" smtClean="0">
                <a:solidFill>
                  <a:schemeClr val="tx1"/>
                </a:solidFill>
              </a:rPr>
              <a:t>(Participant 11, newcomer woman)</a:t>
            </a:r>
          </a:p>
        </p:txBody>
      </p:sp>
      <p:pic>
        <p:nvPicPr>
          <p:cNvPr id="7" name="Picture 6"/>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CA" dirty="0"/>
          </a:p>
        </p:txBody>
      </p:sp>
      <p:sp>
        <p:nvSpPr>
          <p:cNvPr id="3" name="Content Placeholder 2"/>
          <p:cNvSpPr>
            <a:spLocks noGrp="1"/>
          </p:cNvSpPr>
          <p:nvPr>
            <p:ph sz="quarter" idx="1"/>
          </p:nvPr>
        </p:nvSpPr>
        <p:spPr/>
        <p:txBody>
          <a:bodyPr>
            <a:normAutofit/>
          </a:bodyPr>
          <a:lstStyle/>
          <a:p>
            <a:pPr lvl="1">
              <a:buSzPct val="80000"/>
              <a:buFont typeface="Arial" pitchFamily="34" charset="0"/>
              <a:buChar char="•"/>
            </a:pPr>
            <a:r>
              <a:rPr lang="en-US" sz="2800" dirty="0" smtClean="0"/>
              <a:t>Health Professio</a:t>
            </a:r>
            <a:r>
              <a:rPr lang="en-US" dirty="0" smtClean="0"/>
              <a:t>nals </a:t>
            </a:r>
          </a:p>
          <a:p>
            <a:pPr lvl="2">
              <a:buSzPct val="80000"/>
              <a:buFont typeface="Courier New" pitchFamily="49" charset="0"/>
              <a:buChar char="o"/>
            </a:pPr>
            <a:r>
              <a:rPr lang="en-US" sz="2600" dirty="0" smtClean="0"/>
              <a:t>Inadequate informed consent</a:t>
            </a:r>
          </a:p>
          <a:p>
            <a:pPr lvl="2">
              <a:buSzPct val="80000"/>
              <a:buFont typeface="Courier New" pitchFamily="49" charset="0"/>
              <a:buChar char="o"/>
            </a:pPr>
            <a:r>
              <a:rPr lang="en-US" sz="2600" dirty="0" smtClean="0"/>
              <a:t>Relaying complex information (genetic tests, family planning, etc.)</a:t>
            </a:r>
          </a:p>
          <a:p>
            <a:pPr>
              <a:buNone/>
            </a:pPr>
            <a:endParaRPr lang="en-CA" dirty="0"/>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
        <p:nvSpPr>
          <p:cNvPr id="5" name="Rounded Rectangular Callout 4"/>
          <p:cNvSpPr/>
          <p:nvPr/>
        </p:nvSpPr>
        <p:spPr>
          <a:xfrm>
            <a:off x="683568" y="3789040"/>
            <a:ext cx="8064896" cy="2160240"/>
          </a:xfrm>
          <a:prstGeom prst="wedgeRoundRectCallout">
            <a:avLst>
              <a:gd name="adj1" fmla="val -48913"/>
              <a:gd name="adj2" fmla="val 6199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200" dirty="0" smtClean="0">
                <a:solidFill>
                  <a:schemeClr val="tx1"/>
                </a:solidFill>
              </a:rPr>
              <a:t>It’s one thing to understand the tests that you’re providing somebody, but then to break it down to somebody who doesn’t understand English and then who doesn’t understand biology and chromosomes, you have to guess whether or not sometimes you think they’ve understood or comprehended. (Participant 44, obstetrician)</a:t>
            </a:r>
            <a:endParaRPr lang="en-CA" sz="22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Preliminary Findings</a:t>
            </a:r>
            <a:endParaRPr lang="en-CA" dirty="0"/>
          </a:p>
        </p:txBody>
      </p:sp>
      <p:sp>
        <p:nvSpPr>
          <p:cNvPr id="3" name="Content Placeholder 2"/>
          <p:cNvSpPr>
            <a:spLocks noGrp="1"/>
          </p:cNvSpPr>
          <p:nvPr>
            <p:ph sz="quarter" idx="1"/>
          </p:nvPr>
        </p:nvSpPr>
        <p:spPr>
          <a:xfrm>
            <a:off x="612648" y="1484784"/>
            <a:ext cx="8153400" cy="5112568"/>
          </a:xfrm>
        </p:spPr>
        <p:txBody>
          <a:bodyPr>
            <a:normAutofit/>
          </a:bodyPr>
          <a:lstStyle/>
          <a:p>
            <a:pPr lvl="1">
              <a:buSzPct val="80000"/>
              <a:buFont typeface="Arial" pitchFamily="34" charset="0"/>
              <a:buChar char="•"/>
            </a:pPr>
            <a:r>
              <a:rPr lang="en-US" sz="2800" dirty="0" smtClean="0"/>
              <a:t>Social Services Providers</a:t>
            </a:r>
          </a:p>
          <a:p>
            <a:pPr lvl="2">
              <a:buSzPct val="80000"/>
              <a:buFont typeface="Courier New" pitchFamily="49" charset="0"/>
              <a:buChar char="o"/>
            </a:pPr>
            <a:r>
              <a:rPr lang="en-US" sz="2600" dirty="0" smtClean="0"/>
              <a:t>Inability to communicate is frustrating and traumatic for newcomer women</a:t>
            </a:r>
          </a:p>
          <a:p>
            <a:pPr lvl="1">
              <a:buSzPct val="80000"/>
              <a:buNone/>
            </a:pPr>
            <a:endParaRPr lang="en-US" dirty="0" smtClean="0"/>
          </a:p>
          <a:p>
            <a:pPr lvl="1">
              <a:buSzPct val="80000"/>
              <a:buNone/>
            </a:pPr>
            <a:endParaRPr lang="en-US" dirty="0" smtClean="0"/>
          </a:p>
          <a:p>
            <a:pPr lvl="1">
              <a:buSzPct val="80000"/>
              <a:buFont typeface="Arial" pitchFamily="34" charset="0"/>
              <a:buChar char="•"/>
            </a:pPr>
            <a:endParaRPr lang="en-US" dirty="0" smtClean="0"/>
          </a:p>
          <a:p>
            <a:pPr lvl="1">
              <a:buSzPct val="80000"/>
              <a:buFont typeface="Arial" pitchFamily="34" charset="0"/>
              <a:buChar char="•"/>
            </a:pPr>
            <a:endParaRPr lang="en-CA" dirty="0"/>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
        <p:nvSpPr>
          <p:cNvPr id="5" name="Rounded Rectangular Callout 4"/>
          <p:cNvSpPr/>
          <p:nvPr/>
        </p:nvSpPr>
        <p:spPr>
          <a:xfrm>
            <a:off x="827584" y="3212976"/>
            <a:ext cx="7776864" cy="1800200"/>
          </a:xfrm>
          <a:prstGeom prst="wedgeRoundRectCallout">
            <a:avLst>
              <a:gd name="adj1" fmla="val -48913"/>
              <a:gd name="adj2" fmla="val 6199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200" dirty="0" smtClean="0">
                <a:solidFill>
                  <a:schemeClr val="tx1"/>
                </a:solidFill>
              </a:rPr>
              <a:t>...Just recognizing that some of those women have experienced trauma and, you know, when you’re unwell or when you’re dealing with childbirth it’s really important to have somebody who speaks your language. (Participant 2, policy maker, health promotion)</a:t>
            </a:r>
            <a:endParaRPr lang="en-CA" sz="2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Team Members</a:t>
            </a:r>
            <a:endParaRPr lang="en-US" b="1" dirty="0"/>
          </a:p>
        </p:txBody>
      </p:sp>
      <p:sp>
        <p:nvSpPr>
          <p:cNvPr id="3" name="Content Placeholder 2"/>
          <p:cNvSpPr>
            <a:spLocks noGrp="1"/>
          </p:cNvSpPr>
          <p:nvPr>
            <p:ph sz="quarter" idx="1"/>
          </p:nvPr>
        </p:nvSpPr>
        <p:spPr>
          <a:xfrm>
            <a:off x="611560" y="1628800"/>
            <a:ext cx="8153400" cy="4752528"/>
          </a:xfrm>
        </p:spPr>
        <p:txBody>
          <a:bodyPr>
            <a:normAutofit fontScale="85000" lnSpcReduction="20000"/>
          </a:bodyPr>
          <a:lstStyle/>
          <a:p>
            <a:r>
              <a:rPr lang="en-CA" b="1" dirty="0" smtClean="0"/>
              <a:t>Team leader &amp; PI</a:t>
            </a:r>
            <a:r>
              <a:rPr lang="en-CA" dirty="0" smtClean="0"/>
              <a:t>: Dr Gina Higginbottom, Canada Research in Ethnicity and Health, Assoc. Professor, FON </a:t>
            </a:r>
          </a:p>
          <a:p>
            <a:r>
              <a:rPr lang="en-CA" b="1" dirty="0" smtClean="0"/>
              <a:t>Co-Team leader </a:t>
            </a:r>
            <a:r>
              <a:rPr lang="en-CA" dirty="0" smtClean="0"/>
              <a:t>: Dr Beverley O’Brien, Professor, FON</a:t>
            </a:r>
          </a:p>
          <a:p>
            <a:r>
              <a:rPr lang="en-CA" b="1" dirty="0" smtClean="0"/>
              <a:t>Co investigators:</a:t>
            </a:r>
          </a:p>
          <a:p>
            <a:pPr lvl="1">
              <a:buFontTx/>
              <a:buChar char="-"/>
            </a:pPr>
            <a:r>
              <a:rPr lang="en-CA" dirty="0" smtClean="0"/>
              <a:t>Dr Zubia Mumtaz, School of Public Health, U of A</a:t>
            </a:r>
          </a:p>
          <a:p>
            <a:pPr lvl="1">
              <a:buFontTx/>
              <a:buChar char="-"/>
            </a:pPr>
            <a:r>
              <a:rPr lang="en-CA" dirty="0" smtClean="0"/>
              <a:t>Dr Sophie Yohani, Educational Psychology, U of A</a:t>
            </a:r>
          </a:p>
          <a:p>
            <a:pPr lvl="1">
              <a:buFontTx/>
              <a:buChar char="-"/>
            </a:pPr>
            <a:r>
              <a:rPr lang="en-CA" dirty="0" smtClean="0"/>
              <a:t>Dr Philomena Okeke-Iherjinka, Gender Studies, U of A</a:t>
            </a:r>
          </a:p>
          <a:p>
            <a:pPr lvl="1">
              <a:buFontTx/>
              <a:buChar char="-"/>
            </a:pPr>
            <a:r>
              <a:rPr lang="en-CA" dirty="0" smtClean="0"/>
              <a:t>Patricia Paton, Knowledge Management Consultant, AHS, </a:t>
            </a:r>
          </a:p>
          <a:p>
            <a:pPr lvl="1">
              <a:buFontTx/>
              <a:buChar char="-"/>
            </a:pPr>
            <a:r>
              <a:rPr lang="en-CA" dirty="0" smtClean="0"/>
              <a:t>Yvonne Chiu, Multi-Cultural Health Brokers, Edmonton</a:t>
            </a:r>
          </a:p>
          <a:p>
            <a:pPr lvl="1">
              <a:buFontTx/>
              <a:buChar char="-"/>
            </a:pPr>
            <a:r>
              <a:rPr lang="en-CA" dirty="0" smtClean="0"/>
              <a:t>Dr Elaheh Ahmadi, Family Medicine, U of A</a:t>
            </a:r>
          </a:p>
          <a:p>
            <a:pPr lvl="1">
              <a:buFontTx/>
              <a:buChar char="-"/>
            </a:pPr>
            <a:r>
              <a:rPr lang="en-CA" dirty="0" smtClean="0"/>
              <a:t>Dr Rebecca Malhi, Post-Doctoral Researcher, U of A</a:t>
            </a:r>
          </a:p>
          <a:p>
            <a:pPr lvl="1">
              <a:buFontTx/>
              <a:buChar char="-"/>
            </a:pPr>
            <a:r>
              <a:rPr lang="en-CA" dirty="0" smtClean="0"/>
              <a:t>Shireen Bell, RN, Researcher, U of A</a:t>
            </a:r>
          </a:p>
          <a:p>
            <a:pPr lvl="1">
              <a:buFontTx/>
              <a:buChar char="-"/>
            </a:pPr>
            <a:r>
              <a:rPr lang="en-CA" dirty="0" smtClean="0"/>
              <a:t>Jennifer Pillay, Research Coordinator</a:t>
            </a:r>
            <a:endParaRPr lang="en-CA" dirty="0"/>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24136"/>
          </a:xfrm>
        </p:spPr>
        <p:txBody>
          <a:bodyPr/>
          <a:lstStyle/>
          <a:p>
            <a:r>
              <a:rPr lang="en-US" dirty="0" smtClean="0"/>
              <a:t> Preliminary Findings</a:t>
            </a:r>
            <a:endParaRPr lang="en-CA" dirty="0"/>
          </a:p>
        </p:txBody>
      </p:sp>
      <p:sp>
        <p:nvSpPr>
          <p:cNvPr id="3" name="Content Placeholder 2"/>
          <p:cNvSpPr>
            <a:spLocks noGrp="1"/>
          </p:cNvSpPr>
          <p:nvPr>
            <p:ph sz="quarter" idx="1"/>
          </p:nvPr>
        </p:nvSpPr>
        <p:spPr/>
        <p:txBody>
          <a:bodyPr>
            <a:normAutofit/>
          </a:bodyPr>
          <a:lstStyle/>
          <a:p>
            <a:r>
              <a:rPr lang="en-US" dirty="0" smtClean="0"/>
              <a:t>Issues with interpreters</a:t>
            </a:r>
            <a:endParaRPr lang="en-US" dirty="0" smtClean="0">
              <a:solidFill>
                <a:srgbClr val="FF0000"/>
              </a:solidFill>
            </a:endParaRPr>
          </a:p>
          <a:p>
            <a:pPr lvl="1">
              <a:buSzPct val="80000"/>
              <a:buFont typeface="Arial" pitchFamily="34" charset="0"/>
              <a:buChar char="•"/>
            </a:pPr>
            <a:r>
              <a:rPr lang="en-US" dirty="0" smtClean="0"/>
              <a:t>Lack of interpreters, especially after-hours</a:t>
            </a:r>
          </a:p>
          <a:p>
            <a:pPr lvl="1">
              <a:buSzPct val="80000"/>
              <a:buFont typeface="Arial" pitchFamily="34" charset="0"/>
              <a:buChar char="•"/>
            </a:pPr>
            <a:r>
              <a:rPr lang="en-US" dirty="0" smtClean="0"/>
              <a:t>Interpreters may not be familiar with health issues</a:t>
            </a:r>
          </a:p>
          <a:p>
            <a:pPr lvl="1">
              <a:buSzPct val="80000"/>
              <a:buFont typeface="Arial" pitchFamily="34" charset="0"/>
              <a:buChar char="•"/>
            </a:pPr>
            <a:r>
              <a:rPr lang="en-US" dirty="0" smtClean="0"/>
              <a:t>Concerns about confidentiality and modesty</a:t>
            </a:r>
          </a:p>
          <a:p>
            <a:pPr lvl="1">
              <a:buSzPct val="80000"/>
              <a:buFont typeface="Arial" pitchFamily="34" charset="0"/>
              <a:buChar char="•"/>
            </a:pPr>
            <a:r>
              <a:rPr lang="en-US" dirty="0" smtClean="0"/>
              <a:t>Dependence on family members for interpretation – which may lead to a change in family dynamics</a:t>
            </a:r>
          </a:p>
          <a:p>
            <a:pPr lvl="1">
              <a:buSzPct val="80000"/>
              <a:buNone/>
            </a:pPr>
            <a:r>
              <a:rPr lang="en-US" dirty="0" smtClean="0"/>
              <a:t> </a:t>
            </a:r>
          </a:p>
          <a:p>
            <a:pPr lvl="1">
              <a:buSzPct val="80000"/>
              <a:buNone/>
            </a:pPr>
            <a:endParaRPr lang="en-US" dirty="0" smtClean="0"/>
          </a:p>
          <a:p>
            <a:pPr lvl="1">
              <a:buSzPct val="80000"/>
              <a:buFont typeface="Arial" pitchFamily="34" charset="0"/>
              <a:buChar char="•"/>
            </a:pPr>
            <a:endParaRPr lang="en-US" dirty="0" smtClean="0"/>
          </a:p>
        </p:txBody>
      </p:sp>
      <p:pic>
        <p:nvPicPr>
          <p:cNvPr id="7" name="Picture 6"/>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4" name="Content Placeholder 3"/>
          <p:cNvSpPr>
            <a:spLocks noGrp="1"/>
          </p:cNvSpPr>
          <p:nvPr>
            <p:ph sz="quarter" idx="1"/>
          </p:nvPr>
        </p:nvSpPr>
        <p:spPr>
          <a:xfrm>
            <a:off x="611560" y="1412776"/>
            <a:ext cx="7847784" cy="1728192"/>
          </a:xfrm>
          <a:prstGeom prst="wedgeRoundRectCallout">
            <a:avLst>
              <a:gd name="adj1" fmla="val -48998"/>
              <a:gd name="adj2" fmla="val 58859"/>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20000"/>
              </a:lnSpc>
              <a:buNone/>
            </a:pPr>
            <a:r>
              <a:rPr lang="en-CA" sz="1800" dirty="0" smtClean="0">
                <a:solidFill>
                  <a:schemeClr val="tx1"/>
                </a:solidFill>
              </a:rPr>
              <a:t>…Perhaps one might have something… something like an illness or something.  Just by one having a third person knowing, or how at that moment of the delivery, - you are almost naked- and having a third person come and see what they are doing to you. For me, it is uncomfortable! (Participant 23, newcomer woman)</a:t>
            </a:r>
          </a:p>
        </p:txBody>
      </p:sp>
      <p:sp>
        <p:nvSpPr>
          <p:cNvPr id="5" name="Rounded Rectangular Callout 4"/>
          <p:cNvSpPr/>
          <p:nvPr/>
        </p:nvSpPr>
        <p:spPr>
          <a:xfrm>
            <a:off x="539552" y="3284984"/>
            <a:ext cx="7992888" cy="1296144"/>
          </a:xfrm>
          <a:prstGeom prst="wedgeRoundRectCallout">
            <a:avLst>
              <a:gd name="adj1" fmla="val -49152"/>
              <a:gd name="adj2" fmla="val 5978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dirty="0" smtClean="0">
                <a:solidFill>
                  <a:schemeClr val="tx1"/>
                </a:solidFill>
              </a:rPr>
              <a:t>In the middle of the night you’ll randomly hear the operator saying, “If anybody speaks such and such a language, please contact.” So it’s obviously not just our ward that’s in need of it…Sadly you have people bringing their seven-year-old to interpret. (Participant 44, obstetrician)</a:t>
            </a:r>
          </a:p>
        </p:txBody>
      </p:sp>
      <p:sp>
        <p:nvSpPr>
          <p:cNvPr id="6" name="Rounded Rectangular Callout 5"/>
          <p:cNvSpPr/>
          <p:nvPr/>
        </p:nvSpPr>
        <p:spPr>
          <a:xfrm>
            <a:off x="539552" y="4725144"/>
            <a:ext cx="8136904" cy="1656184"/>
          </a:xfrm>
          <a:prstGeom prst="wedgeRoundRectCallout">
            <a:avLst>
              <a:gd name="adj1" fmla="val -49152"/>
              <a:gd name="adj2" fmla="val 597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solidFill>
                  <a:schemeClr val="tx1"/>
                </a:solidFill>
              </a:rPr>
              <a:t>...When you use your kids, your own kids as the interpreters for Social Services, for anything, and for health in particular because it’s an intimate thing, it’s a more private thing, it creates - instead of the parents being respected with authority, you reverse that pyramid and you have the kids taking control and saying, “You don’t know anything. I have to do this for you.”</a:t>
            </a:r>
            <a:r>
              <a:rPr lang="en-CA" dirty="0" smtClean="0"/>
              <a:t> </a:t>
            </a:r>
            <a:r>
              <a:rPr lang="en-CA" dirty="0" smtClean="0">
                <a:solidFill>
                  <a:schemeClr val="tx1"/>
                </a:solidFill>
              </a:rPr>
              <a:t>(Participant 4, settlement support)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CA" dirty="0"/>
          </a:p>
        </p:txBody>
      </p:sp>
      <p:sp>
        <p:nvSpPr>
          <p:cNvPr id="3" name="Content Placeholder 2"/>
          <p:cNvSpPr>
            <a:spLocks noGrp="1"/>
          </p:cNvSpPr>
          <p:nvPr>
            <p:ph sz="quarter" idx="1"/>
          </p:nvPr>
        </p:nvSpPr>
        <p:spPr>
          <a:xfrm>
            <a:off x="612648" y="1484784"/>
            <a:ext cx="8153400" cy="5112568"/>
          </a:xfrm>
        </p:spPr>
        <p:txBody>
          <a:bodyPr>
            <a:normAutofit/>
          </a:bodyPr>
          <a:lstStyle/>
          <a:p>
            <a:r>
              <a:rPr lang="en-US" sz="2600" dirty="0" smtClean="0"/>
              <a:t>Lack of Social Support</a:t>
            </a:r>
          </a:p>
          <a:p>
            <a:pPr lvl="1">
              <a:buSzPct val="80000"/>
              <a:buFont typeface="Arial" pitchFamily="34" charset="0"/>
              <a:buChar char="•"/>
            </a:pPr>
            <a:r>
              <a:rPr lang="en-US" sz="2200" dirty="0" smtClean="0"/>
              <a:t>Many newcomer women miss the social support that they receive in their country of origin</a:t>
            </a:r>
          </a:p>
          <a:p>
            <a:pPr lvl="1">
              <a:buSzPct val="80000"/>
              <a:buFont typeface="Arial" pitchFamily="34" charset="0"/>
              <a:buChar char="•"/>
            </a:pPr>
            <a:r>
              <a:rPr lang="en-US" sz="2200" dirty="0" smtClean="0"/>
              <a:t>They experience social isolation and  depression</a:t>
            </a:r>
          </a:p>
          <a:p>
            <a:pPr lvl="1">
              <a:buSzPct val="80000"/>
              <a:buFont typeface="Arial" pitchFamily="34" charset="0"/>
              <a:buChar char="•"/>
            </a:pPr>
            <a:r>
              <a:rPr lang="en-US" sz="2200" dirty="0" smtClean="0"/>
              <a:t>Increased workload post-partum</a:t>
            </a:r>
          </a:p>
          <a:p>
            <a:pPr lvl="1">
              <a:buSzPct val="80000"/>
              <a:buNone/>
            </a:pPr>
            <a:endParaRPr lang="en-US" dirty="0" smtClean="0"/>
          </a:p>
          <a:p>
            <a:pPr lvl="1">
              <a:buSzPct val="80000"/>
              <a:buNone/>
            </a:pPr>
            <a:endParaRPr lang="en-US" dirty="0" smtClean="0"/>
          </a:p>
          <a:p>
            <a:pPr lvl="1" algn="just">
              <a:buSzPct val="80000"/>
              <a:buNone/>
            </a:pPr>
            <a:endParaRPr lang="en-CA" dirty="0" smtClean="0">
              <a:solidFill>
                <a:srgbClr val="FF0000"/>
              </a:solidFill>
            </a:endParaRPr>
          </a:p>
          <a:p>
            <a:pPr lvl="1" algn="just">
              <a:buSzPct val="80000"/>
              <a:buNone/>
            </a:pPr>
            <a:endParaRPr lang="en-CA" i="1" dirty="0" smtClean="0">
              <a:solidFill>
                <a:srgbClr val="FF0000"/>
              </a:solidFill>
            </a:endParaRPr>
          </a:p>
          <a:p>
            <a:pPr lvl="1" algn="just">
              <a:buSzPct val="80000"/>
              <a:buNone/>
            </a:pPr>
            <a:endParaRPr lang="en-CA" dirty="0" smtClean="0">
              <a:solidFill>
                <a:srgbClr val="FF0000"/>
              </a:solidFill>
            </a:endParaRPr>
          </a:p>
          <a:p>
            <a:pPr lvl="1" algn="just">
              <a:buSzPct val="80000"/>
              <a:buNone/>
            </a:pPr>
            <a:endParaRPr lang="en-US" i="1" dirty="0" smtClean="0">
              <a:solidFill>
                <a:srgbClr val="FF0000"/>
              </a:solidFill>
            </a:endParaRPr>
          </a:p>
          <a:p>
            <a:pPr lvl="1" algn="just">
              <a:buSzPct val="80000"/>
              <a:buNone/>
            </a:pPr>
            <a:endParaRPr lang="en-CA" i="1" dirty="0" smtClean="0">
              <a:solidFill>
                <a:srgbClr val="FF0000"/>
              </a:solidFill>
            </a:endParaRPr>
          </a:p>
          <a:p>
            <a:pPr lvl="1">
              <a:buSzPct val="80000"/>
              <a:buNone/>
            </a:pPr>
            <a:endParaRPr lang="en-US" dirty="0" smtClean="0"/>
          </a:p>
          <a:p>
            <a:endParaRPr lang="en-CA" dirty="0"/>
          </a:p>
        </p:txBody>
      </p:sp>
      <p:sp>
        <p:nvSpPr>
          <p:cNvPr id="4" name="Rounded Rectangular Callout 3"/>
          <p:cNvSpPr/>
          <p:nvPr/>
        </p:nvSpPr>
        <p:spPr>
          <a:xfrm>
            <a:off x="683568" y="3573016"/>
            <a:ext cx="8064896" cy="1368152"/>
          </a:xfrm>
          <a:prstGeom prst="wedgeRoundRectCallout">
            <a:avLst>
              <a:gd name="adj1" fmla="val -49033"/>
              <a:gd name="adj2" fmla="val 6164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SzPct val="80000"/>
            </a:pPr>
            <a:r>
              <a:rPr lang="en-CA" dirty="0" smtClean="0">
                <a:solidFill>
                  <a:schemeClr val="tx1"/>
                </a:solidFill>
              </a:rPr>
              <a:t>…Sometimes just after three days if you come from hospital you have to go to shopping right away to buy food and you have to cook right away and help yourself if you have kids and you help him too and you help your family. ... You feel sad. Sometimes you start crying. (Participant 3, newcomer woman)</a:t>
            </a:r>
          </a:p>
        </p:txBody>
      </p:sp>
      <p:pic>
        <p:nvPicPr>
          <p:cNvPr id="6" name="Picture 5"/>
          <p:cNvPicPr>
            <a:picLocks noChangeAspect="1"/>
          </p:cNvPicPr>
          <p:nvPr/>
        </p:nvPicPr>
        <p:blipFill>
          <a:blip r:embed="rId2" cstate="print"/>
          <a:stretch>
            <a:fillRect/>
          </a:stretch>
        </p:blipFill>
        <p:spPr>
          <a:xfrm>
            <a:off x="5868144" y="476672"/>
            <a:ext cx="2912368" cy="729828"/>
          </a:xfrm>
          <a:prstGeom prst="rect">
            <a:avLst/>
          </a:prstGeom>
        </p:spPr>
      </p:pic>
      <p:sp>
        <p:nvSpPr>
          <p:cNvPr id="7" name="Rounded Rectangular Callout 6"/>
          <p:cNvSpPr/>
          <p:nvPr/>
        </p:nvSpPr>
        <p:spPr>
          <a:xfrm flipH="1">
            <a:off x="683568" y="5157192"/>
            <a:ext cx="8064896" cy="1296144"/>
          </a:xfrm>
          <a:prstGeom prst="wedgeRoundRectCallout">
            <a:avLst>
              <a:gd name="adj1" fmla="val 49767"/>
              <a:gd name="adj2" fmla="val 6494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solidFill>
                  <a:schemeClr val="tx1"/>
                </a:solidFill>
              </a:rPr>
              <a:t>So if it is, I don’t know, that their baby’s having just a bad day and he’s crying and you don’t what to do because it’s your first kid and you have no social support around you, then what can the health care system do for you?  (Participant 1, settlement support)</a:t>
            </a:r>
            <a:endParaRPr lang="en-CA"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Preliminary Findings</a:t>
            </a:r>
            <a:endParaRPr lang="en-CA" dirty="0"/>
          </a:p>
        </p:txBody>
      </p:sp>
      <p:sp>
        <p:nvSpPr>
          <p:cNvPr id="3" name="Content Placeholder 2"/>
          <p:cNvSpPr>
            <a:spLocks noGrp="1"/>
          </p:cNvSpPr>
          <p:nvPr>
            <p:ph sz="quarter" idx="1"/>
          </p:nvPr>
        </p:nvSpPr>
        <p:spPr>
          <a:xfrm>
            <a:off x="612648" y="1600200"/>
            <a:ext cx="8153400" cy="4925144"/>
          </a:xfrm>
        </p:spPr>
        <p:txBody>
          <a:bodyPr>
            <a:normAutofit/>
          </a:bodyPr>
          <a:lstStyle/>
          <a:p>
            <a:pPr>
              <a:buNone/>
            </a:pPr>
            <a:r>
              <a:rPr lang="en-US" dirty="0" smtClean="0"/>
              <a:t>Cultural Norms</a:t>
            </a:r>
            <a:endParaRPr lang="en-US" dirty="0" smtClean="0">
              <a:solidFill>
                <a:srgbClr val="FF0000"/>
              </a:solidFill>
            </a:endParaRPr>
          </a:p>
          <a:p>
            <a:r>
              <a:rPr lang="en-US" sz="2600" dirty="0" smtClean="0"/>
              <a:t> In patriarchal societies, men or older female relatives may make decisions about women’s health</a:t>
            </a:r>
          </a:p>
          <a:p>
            <a:r>
              <a:rPr lang="en-US" sz="2600" dirty="0" smtClean="0"/>
              <a:t>Women may feel discomfort and shame with male doctors</a:t>
            </a:r>
          </a:p>
          <a:p>
            <a:pPr>
              <a:buNone/>
            </a:pPr>
            <a:endParaRPr lang="en-US" dirty="0" smtClean="0"/>
          </a:p>
        </p:txBody>
      </p:sp>
      <p:sp>
        <p:nvSpPr>
          <p:cNvPr id="4" name="Rounded Rectangular Callout 3"/>
          <p:cNvSpPr/>
          <p:nvPr/>
        </p:nvSpPr>
        <p:spPr>
          <a:xfrm>
            <a:off x="395536" y="3861048"/>
            <a:ext cx="8496944" cy="2376264"/>
          </a:xfrm>
          <a:prstGeom prst="wedgeRoundRectCallout">
            <a:avLst>
              <a:gd name="adj1" fmla="val -49133"/>
              <a:gd name="adj2" fmla="val 69783"/>
              <a:gd name="adj3" fmla="val 16667"/>
            </a:avLst>
          </a:prstGeom>
          <a:solidFill>
            <a:schemeClr val="accent6"/>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SzPct val="80000"/>
            </a:pPr>
            <a:r>
              <a:rPr lang="en-CA" sz="2000" i="1" dirty="0" smtClean="0">
                <a:solidFill>
                  <a:schemeClr val="tx1"/>
                </a:solidFill>
              </a:rPr>
              <a:t>But when I went for my visit I felt SO uneasy the first visit. Because we Indians are always so attached to only our husband so our whole, our soul, our body, everything, it’s only for him. Except his two eyes can see me, no one can see, no one knows about anything of my inside part. So it makes us insecure and a little shame when a man is seeing... But the very first visit I was so uncomfortable just with my tears in my eyes. (Participant 8, newcomer woman)</a:t>
            </a:r>
            <a:endParaRPr lang="en-US" sz="2000" i="1" dirty="0" smtClean="0">
              <a:solidFill>
                <a:schemeClr val="tx1"/>
              </a:solidFill>
            </a:endParaRPr>
          </a:p>
        </p:txBody>
      </p:sp>
      <p:pic>
        <p:nvPicPr>
          <p:cNvPr id="6" name="Picture 5"/>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Preliminary Findings</a:t>
            </a:r>
            <a:endParaRPr lang="en-CA" dirty="0"/>
          </a:p>
        </p:txBody>
      </p:sp>
      <p:sp>
        <p:nvSpPr>
          <p:cNvPr id="3" name="Content Placeholder 2"/>
          <p:cNvSpPr>
            <a:spLocks noGrp="1"/>
          </p:cNvSpPr>
          <p:nvPr>
            <p:ph sz="quarter" idx="1"/>
          </p:nvPr>
        </p:nvSpPr>
        <p:spPr>
          <a:xfrm>
            <a:off x="612648" y="1484784"/>
            <a:ext cx="8153400" cy="4896544"/>
          </a:xfrm>
        </p:spPr>
        <p:txBody>
          <a:bodyPr>
            <a:normAutofit/>
          </a:bodyPr>
          <a:lstStyle/>
          <a:p>
            <a:pPr>
              <a:buNone/>
            </a:pPr>
            <a:r>
              <a:rPr lang="en-US" sz="2800" dirty="0" smtClean="0"/>
              <a:t>Exclusion – immigrant and newcomer women may face racial profiling and stereotyping</a:t>
            </a:r>
          </a:p>
          <a:p>
            <a:pPr>
              <a:buNone/>
            </a:pPr>
            <a:endParaRPr lang="en-US" dirty="0" smtClean="0"/>
          </a:p>
        </p:txBody>
      </p:sp>
      <p:sp>
        <p:nvSpPr>
          <p:cNvPr id="4" name="Rounded Rectangular Callout 3"/>
          <p:cNvSpPr/>
          <p:nvPr/>
        </p:nvSpPr>
        <p:spPr>
          <a:xfrm>
            <a:off x="539552" y="2564904"/>
            <a:ext cx="7992888" cy="1656184"/>
          </a:xfrm>
          <a:prstGeom prst="wedgeRoundRectCallout">
            <a:avLst>
              <a:gd name="adj1" fmla="val -49133"/>
              <a:gd name="adj2" fmla="val 59899"/>
              <a:gd name="adj3" fmla="val 16667"/>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000" dirty="0" smtClean="0">
                <a:solidFill>
                  <a:schemeClr val="tx1"/>
                </a:solidFill>
              </a:rPr>
              <a:t>You see the person walk in, you get the racial blocking right away. “Oh, my gosh, there she is, she’s got her head covered, she’s black, she’s going to be a problem. Because we’re not going to be able to talk to her, she’s going to refuse things, what are we going to do?” (Participant 21, physician)</a:t>
            </a:r>
          </a:p>
        </p:txBody>
      </p:sp>
      <p:pic>
        <p:nvPicPr>
          <p:cNvPr id="6" name="Picture 5"/>
          <p:cNvPicPr>
            <a:picLocks noChangeAspect="1"/>
          </p:cNvPicPr>
          <p:nvPr/>
        </p:nvPicPr>
        <p:blipFill>
          <a:blip r:embed="rId2" cstate="print"/>
          <a:stretch>
            <a:fillRect/>
          </a:stretch>
        </p:blipFill>
        <p:spPr>
          <a:xfrm>
            <a:off x="5868144" y="476672"/>
            <a:ext cx="2912368" cy="729828"/>
          </a:xfrm>
          <a:prstGeom prst="rect">
            <a:avLst/>
          </a:prstGeom>
        </p:spPr>
      </p:pic>
      <p:sp>
        <p:nvSpPr>
          <p:cNvPr id="7" name="Rounded Rectangular Callout 6"/>
          <p:cNvSpPr/>
          <p:nvPr/>
        </p:nvSpPr>
        <p:spPr>
          <a:xfrm>
            <a:off x="683568" y="4365104"/>
            <a:ext cx="7848872" cy="1944216"/>
          </a:xfrm>
          <a:prstGeom prst="wedgeRoundRectCallout">
            <a:avLst>
              <a:gd name="adj1" fmla="val -48913"/>
              <a:gd name="adj2" fmla="val 68605"/>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000" dirty="0" smtClean="0">
                <a:solidFill>
                  <a:schemeClr val="tx1"/>
                </a:solidFill>
              </a:rPr>
              <a:t>...She said, “Please don’t tell the doctor that this is my ninth child,” and so the counsellor said, “Why?” “Because they tell you in the hospitals, they tell you not to do that. It’s bad.” I mean this is broken English that she was speaking, but she obviously have, whether they told her or not, what she has felt is that it’s not a good thing. (Participant 4, settlement support)</a:t>
            </a:r>
            <a:endParaRPr lang="en-CA" sz="20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CA" dirty="0"/>
          </a:p>
        </p:txBody>
      </p:sp>
      <p:sp>
        <p:nvSpPr>
          <p:cNvPr id="3" name="Content Placeholder 2"/>
          <p:cNvSpPr>
            <a:spLocks noGrp="1"/>
          </p:cNvSpPr>
          <p:nvPr>
            <p:ph sz="quarter" idx="1"/>
          </p:nvPr>
        </p:nvSpPr>
        <p:spPr>
          <a:xfrm>
            <a:off x="611560" y="1556792"/>
            <a:ext cx="8153400" cy="4968552"/>
          </a:xfrm>
        </p:spPr>
        <p:txBody>
          <a:bodyPr>
            <a:normAutofit fontScale="70000" lnSpcReduction="20000"/>
          </a:bodyPr>
          <a:lstStyle/>
          <a:p>
            <a:r>
              <a:rPr lang="en-US" sz="3100" dirty="0" smtClean="0"/>
              <a:t>Many of the issues </a:t>
            </a:r>
            <a:r>
              <a:rPr lang="en-CA" sz="3100" dirty="0" smtClean="0"/>
              <a:t>that participants viewed as negatively affecting maternal outcomes are inter-related</a:t>
            </a:r>
          </a:p>
          <a:p>
            <a:pPr lvl="1">
              <a:buFont typeface="Arial" pitchFamily="34" charset="0"/>
              <a:buChar char="•"/>
            </a:pPr>
            <a:r>
              <a:rPr lang="en-CA" dirty="0" smtClean="0"/>
              <a:t>e.g. newcomer women who are not fluent in speaking English may experience social isolation and depression</a:t>
            </a:r>
          </a:p>
          <a:p>
            <a:pPr lvl="1">
              <a:buNone/>
            </a:pPr>
            <a:endParaRPr lang="en-CA" dirty="0" smtClean="0"/>
          </a:p>
          <a:p>
            <a:pPr>
              <a:buFont typeface="Wingdings" pitchFamily="2" charset="2"/>
              <a:buChar char="q"/>
            </a:pPr>
            <a:r>
              <a:rPr lang="en-US" sz="3100" dirty="0" smtClean="0"/>
              <a:t>Communication difficulties challenge health care professionals to accurately assess the care needs of newcomer women and evaluate quality outcomes for newcomer women</a:t>
            </a:r>
          </a:p>
          <a:p>
            <a:pPr>
              <a:buNone/>
            </a:pPr>
            <a:endParaRPr lang="en-US" dirty="0" smtClean="0"/>
          </a:p>
          <a:p>
            <a:r>
              <a:rPr lang="en-US" sz="3100" dirty="0" smtClean="0"/>
              <a:t>There are service gaps that newcomer women, health professionals, policy makers and social services providers have identified </a:t>
            </a:r>
          </a:p>
          <a:p>
            <a:pPr lvl="1">
              <a:buFont typeface="Arial" pitchFamily="34" charset="0"/>
              <a:buChar char="•"/>
            </a:pPr>
            <a:r>
              <a:rPr lang="en-US" dirty="0" smtClean="0"/>
              <a:t>e.g. lack of social support, postpartum depression </a:t>
            </a:r>
          </a:p>
          <a:p>
            <a:pPr lvl="1">
              <a:buNone/>
            </a:pPr>
            <a:endParaRPr lang="en-US" dirty="0" smtClean="0"/>
          </a:p>
          <a:p>
            <a:pPr>
              <a:buFont typeface="Wingdings" pitchFamily="2" charset="2"/>
              <a:buChar char="q"/>
            </a:pPr>
            <a:r>
              <a:rPr lang="en-CA" dirty="0" smtClean="0"/>
              <a:t>For optimal physical and mental maternal health, such issues need to be addressed in a holistic way by the stakeholders involved</a:t>
            </a:r>
            <a:endParaRPr lang="en-CA" dirty="0"/>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algn="ctr">
              <a:buNone/>
            </a:pPr>
            <a:endParaRPr lang="en-US" sz="6000" dirty="0" smtClean="0"/>
          </a:p>
          <a:p>
            <a:pPr algn="ctr">
              <a:buNone/>
            </a:pPr>
            <a:r>
              <a:rPr lang="en-US" sz="9600" dirty="0" smtClean="0"/>
              <a:t>Thank you</a:t>
            </a:r>
            <a:endParaRPr lang="en-US" sz="9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Background</a:t>
            </a:r>
            <a:endParaRPr lang="en-CA" b="1" dirty="0"/>
          </a:p>
        </p:txBody>
      </p:sp>
      <p:sp>
        <p:nvSpPr>
          <p:cNvPr id="3" name="Content Placeholder 2"/>
          <p:cNvSpPr>
            <a:spLocks noGrp="1"/>
          </p:cNvSpPr>
          <p:nvPr>
            <p:ph sz="quarter" idx="1"/>
          </p:nvPr>
        </p:nvSpPr>
        <p:spPr>
          <a:xfrm>
            <a:off x="323528" y="1600200"/>
            <a:ext cx="8442520" cy="5069160"/>
          </a:xfrm>
        </p:spPr>
        <p:txBody>
          <a:bodyPr>
            <a:normAutofit fontScale="92500" lnSpcReduction="20000"/>
          </a:bodyPr>
          <a:lstStyle/>
          <a:p>
            <a:pPr>
              <a:buNone/>
            </a:pPr>
            <a:r>
              <a:rPr lang="en-CA" dirty="0" smtClean="0"/>
              <a:t>Alberta is a popular destination for immigrants/refugees (i.e., newcomers) including childbearing  women and their families</a:t>
            </a:r>
            <a:r>
              <a:rPr lang="en-CA" baseline="30000" dirty="0" smtClean="0"/>
              <a:t>1</a:t>
            </a:r>
            <a:endParaRPr lang="en-CA" sz="9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endParaRPr lang="en-CA" sz="1100" dirty="0" smtClean="0"/>
          </a:p>
          <a:p>
            <a:pPr>
              <a:buNone/>
            </a:pPr>
            <a:r>
              <a:rPr lang="en-CA" sz="1200" dirty="0" smtClean="0"/>
              <a:t>   </a:t>
            </a:r>
          </a:p>
          <a:p>
            <a:pPr>
              <a:buNone/>
            </a:pPr>
            <a:r>
              <a:rPr lang="en-CA" sz="1200" dirty="0" smtClean="0"/>
              <a:t> </a:t>
            </a:r>
            <a:endParaRPr lang="en-CA" dirty="0"/>
          </a:p>
        </p:txBody>
      </p:sp>
      <p:pic>
        <p:nvPicPr>
          <p:cNvPr id="6" name="Picture 5" descr="Alberta map.jpeg"/>
          <p:cNvPicPr>
            <a:picLocks noChangeAspect="1"/>
          </p:cNvPicPr>
          <p:nvPr/>
        </p:nvPicPr>
        <p:blipFill>
          <a:blip r:embed="rId2" cstate="print"/>
          <a:stretch>
            <a:fillRect/>
          </a:stretch>
        </p:blipFill>
        <p:spPr>
          <a:xfrm>
            <a:off x="3563888" y="2708920"/>
            <a:ext cx="1524000" cy="2667000"/>
          </a:xfrm>
          <a:prstGeom prst="rect">
            <a:avLst/>
          </a:prstGeom>
        </p:spPr>
      </p:pic>
      <p:pic>
        <p:nvPicPr>
          <p:cNvPr id="7" name="Picture 6" descr="Indians.jpeg"/>
          <p:cNvPicPr>
            <a:picLocks noChangeAspect="1"/>
          </p:cNvPicPr>
          <p:nvPr/>
        </p:nvPicPr>
        <p:blipFill>
          <a:blip r:embed="rId3" cstate="print"/>
          <a:stretch>
            <a:fillRect/>
          </a:stretch>
        </p:blipFill>
        <p:spPr>
          <a:xfrm>
            <a:off x="6660232" y="2492896"/>
            <a:ext cx="1804800" cy="1353600"/>
          </a:xfrm>
          <a:prstGeom prst="rect">
            <a:avLst/>
          </a:prstGeom>
        </p:spPr>
      </p:pic>
      <p:pic>
        <p:nvPicPr>
          <p:cNvPr id="9" name="Picture 8"/>
          <p:cNvPicPr>
            <a:picLocks noChangeAspect="1"/>
          </p:cNvPicPr>
          <p:nvPr/>
        </p:nvPicPr>
        <p:blipFill>
          <a:blip r:embed="rId4" cstate="print"/>
          <a:stretch>
            <a:fillRect/>
          </a:stretch>
        </p:blipFill>
        <p:spPr>
          <a:xfrm>
            <a:off x="5868144" y="476672"/>
            <a:ext cx="2912368" cy="729828"/>
          </a:xfrm>
          <a:prstGeom prst="rect">
            <a:avLst/>
          </a:prstGeom>
        </p:spPr>
      </p:pic>
      <p:pic>
        <p:nvPicPr>
          <p:cNvPr id="11" name="Picture 10" descr="liby0720.jpg"/>
          <p:cNvPicPr>
            <a:picLocks noChangeAspect="1"/>
          </p:cNvPicPr>
          <p:nvPr/>
        </p:nvPicPr>
        <p:blipFill>
          <a:blip r:embed="rId5" cstate="print"/>
          <a:stretch>
            <a:fillRect/>
          </a:stretch>
        </p:blipFill>
        <p:spPr>
          <a:xfrm>
            <a:off x="1043608" y="4077072"/>
            <a:ext cx="1363500" cy="1818000"/>
          </a:xfrm>
          <a:prstGeom prst="rect">
            <a:avLst/>
          </a:prstGeom>
        </p:spPr>
      </p:pic>
      <p:sp>
        <p:nvSpPr>
          <p:cNvPr id="12" name="Rectangle 11"/>
          <p:cNvSpPr/>
          <p:nvPr/>
        </p:nvSpPr>
        <p:spPr>
          <a:xfrm>
            <a:off x="395536" y="6309320"/>
            <a:ext cx="5544616" cy="369332"/>
          </a:xfrm>
          <a:prstGeom prst="rect">
            <a:avLst/>
          </a:prstGeom>
        </p:spPr>
        <p:txBody>
          <a:bodyPr wrap="square">
            <a:spAutoFit/>
          </a:bodyPr>
          <a:lstStyle/>
          <a:p>
            <a:pPr>
              <a:buNone/>
            </a:pPr>
            <a:r>
              <a:rPr lang="en-CA" sz="900" dirty="0" smtClean="0"/>
              <a:t>1. Statistics Canada [community profile- Populations]: The Canadian Statistic . [Cited 2006 Feb 25] available from: </a:t>
            </a:r>
            <a:r>
              <a:rPr lang="en-CA" sz="900" u="sng" dirty="0" smtClean="0">
                <a:hlinkClick r:id="rId6"/>
              </a:rPr>
              <a:t>http://www12.statcan/English/profile01/details/Priont.cfm?Lang=E7&amp;Geo1=CMA&amp;</a:t>
            </a:r>
            <a:r>
              <a:rPr lang="en-CA" sz="900" dirty="0" smtClean="0"/>
              <a:t>.     </a:t>
            </a:r>
            <a:endParaRPr lang="en-CA" dirty="0"/>
          </a:p>
        </p:txBody>
      </p:sp>
      <p:sp>
        <p:nvSpPr>
          <p:cNvPr id="13" name="TextBox 12"/>
          <p:cNvSpPr txBox="1"/>
          <p:nvPr/>
        </p:nvSpPr>
        <p:spPr>
          <a:xfrm>
            <a:off x="611560" y="5805264"/>
            <a:ext cx="2448272" cy="646331"/>
          </a:xfrm>
          <a:prstGeom prst="rect">
            <a:avLst/>
          </a:prstGeom>
          <a:noFill/>
        </p:spPr>
        <p:txBody>
          <a:bodyPr wrap="square" rtlCol="0">
            <a:spAutoFit/>
          </a:bodyPr>
          <a:lstStyle/>
          <a:p>
            <a:r>
              <a:rPr lang="en-CA" dirty="0" smtClean="0"/>
              <a:t> </a:t>
            </a:r>
            <a:r>
              <a:rPr lang="en-CA" sz="900" dirty="0" smtClean="0"/>
              <a:t>Source: Kathleen Cohen (Worldart.sjsu.edu)      </a:t>
            </a:r>
          </a:p>
          <a:p>
            <a:pPr>
              <a:buNone/>
            </a:pPr>
            <a:endParaRPr lang="en-CA" dirty="0"/>
          </a:p>
        </p:txBody>
      </p:sp>
      <p:pic>
        <p:nvPicPr>
          <p:cNvPr id="14" name="Picture 13" descr="chin3562.jpg"/>
          <p:cNvPicPr>
            <a:picLocks noChangeAspect="1"/>
          </p:cNvPicPr>
          <p:nvPr/>
        </p:nvPicPr>
        <p:blipFill>
          <a:blip r:embed="rId7" cstate="print"/>
          <a:stretch>
            <a:fillRect/>
          </a:stretch>
        </p:blipFill>
        <p:spPr>
          <a:xfrm>
            <a:off x="5940152" y="4221088"/>
            <a:ext cx="2513294" cy="2006455"/>
          </a:xfrm>
          <a:prstGeom prst="rect">
            <a:avLst/>
          </a:prstGeom>
        </p:spPr>
      </p:pic>
      <p:sp>
        <p:nvSpPr>
          <p:cNvPr id="16" name="TextBox 15"/>
          <p:cNvSpPr txBox="1"/>
          <p:nvPr/>
        </p:nvSpPr>
        <p:spPr>
          <a:xfrm>
            <a:off x="6084168" y="6211669"/>
            <a:ext cx="2448272" cy="646331"/>
          </a:xfrm>
          <a:prstGeom prst="rect">
            <a:avLst/>
          </a:prstGeom>
          <a:noFill/>
        </p:spPr>
        <p:txBody>
          <a:bodyPr wrap="square" rtlCol="0">
            <a:spAutoFit/>
          </a:bodyPr>
          <a:lstStyle/>
          <a:p>
            <a:r>
              <a:rPr lang="en-CA" dirty="0" smtClean="0"/>
              <a:t> </a:t>
            </a:r>
            <a:r>
              <a:rPr lang="en-CA" sz="900" dirty="0" smtClean="0"/>
              <a:t>Source: Kathleen Cohen (Worldart.sjsu.edu)      </a:t>
            </a:r>
          </a:p>
          <a:p>
            <a:pPr>
              <a:buNone/>
            </a:pPr>
            <a:endParaRPr lang="en-CA" dirty="0"/>
          </a:p>
        </p:txBody>
      </p:sp>
      <p:pic>
        <p:nvPicPr>
          <p:cNvPr id="17" name="Picture 16" descr="MH900400832.JPG"/>
          <p:cNvPicPr>
            <a:picLocks noChangeAspect="1"/>
          </p:cNvPicPr>
          <p:nvPr/>
        </p:nvPicPr>
        <p:blipFill>
          <a:blip r:embed="rId8" cstate="print"/>
          <a:stretch>
            <a:fillRect/>
          </a:stretch>
        </p:blipFill>
        <p:spPr>
          <a:xfrm>
            <a:off x="1043608" y="2636912"/>
            <a:ext cx="1404000" cy="1404000"/>
          </a:xfrm>
          <a:prstGeom prst="rect">
            <a:avLst/>
          </a:prstGeom>
        </p:spPr>
      </p:pic>
      <p:sp>
        <p:nvSpPr>
          <p:cNvPr id="18" name="TextBox 17"/>
          <p:cNvSpPr txBox="1"/>
          <p:nvPr/>
        </p:nvSpPr>
        <p:spPr>
          <a:xfrm>
            <a:off x="683568" y="3861049"/>
            <a:ext cx="2771800" cy="646331"/>
          </a:xfrm>
          <a:prstGeom prst="rect">
            <a:avLst/>
          </a:prstGeom>
          <a:noFill/>
        </p:spPr>
        <p:txBody>
          <a:bodyPr wrap="square" rtlCol="0">
            <a:spAutoFit/>
          </a:bodyPr>
          <a:lstStyle/>
          <a:p>
            <a:r>
              <a:rPr lang="en-CA" dirty="0" smtClean="0"/>
              <a:t> </a:t>
            </a:r>
            <a:r>
              <a:rPr lang="en-CA" sz="900" dirty="0" smtClean="0"/>
              <a:t>Source: www.microsoft.com</a:t>
            </a:r>
          </a:p>
          <a:p>
            <a:pPr>
              <a:buNone/>
            </a:pPr>
            <a:endParaRPr lang="en-CA" dirty="0"/>
          </a:p>
        </p:txBody>
      </p:sp>
      <p:sp>
        <p:nvSpPr>
          <p:cNvPr id="19" name="TextBox 18"/>
          <p:cNvSpPr txBox="1"/>
          <p:nvPr/>
        </p:nvSpPr>
        <p:spPr>
          <a:xfrm>
            <a:off x="6444208" y="3717032"/>
            <a:ext cx="2448272" cy="784830"/>
          </a:xfrm>
          <a:prstGeom prst="rect">
            <a:avLst/>
          </a:prstGeom>
          <a:noFill/>
        </p:spPr>
        <p:txBody>
          <a:bodyPr wrap="square" rtlCol="0">
            <a:spAutoFit/>
          </a:bodyPr>
          <a:lstStyle/>
          <a:p>
            <a:r>
              <a:rPr lang="en-CA" dirty="0" smtClean="0"/>
              <a:t> </a:t>
            </a:r>
            <a:r>
              <a:rPr lang="en-CA" sz="900" dirty="0" smtClean="0"/>
              <a:t>Source: Kathleen Cohen (Worldart.sjsu.edu)      </a:t>
            </a:r>
          </a:p>
          <a:p>
            <a:pPr>
              <a:buNone/>
            </a:pP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p:cNvSpPr>
          <p:nvPr>
            <p:ph type="title" idx="4294967295"/>
          </p:nvPr>
        </p:nvSpPr>
        <p:spPr>
          <a:xfrm>
            <a:off x="533400" y="5562600"/>
            <a:ext cx="8153400" cy="1295400"/>
          </a:xfrm>
        </p:spPr>
        <p:txBody>
          <a:bodyPr lIns="91440" tIns="45720" rIns="91440" bIns="45720" anchor="b">
            <a:normAutofit fontScale="90000"/>
          </a:bodyPr>
          <a:lstStyle/>
          <a:p>
            <a:pPr algn="ctr">
              <a:defRPr/>
            </a:pPr>
            <a:r>
              <a:rPr lang="en-GB" b="1" dirty="0" smtClean="0">
                <a:effectLst>
                  <a:outerShdw blurRad="38100" dist="38100" dir="2700000" algn="tl">
                    <a:srgbClr val="FFFFFF"/>
                  </a:outerShdw>
                </a:effectLst>
              </a:rPr>
              <a:t>Number and share of foreign born people in Canada 1906-2006</a:t>
            </a:r>
            <a:endParaRPr lang="en-GB" b="1" dirty="0" smtClean="0">
              <a:solidFill>
                <a:schemeClr val="tx2"/>
              </a:solidFill>
              <a:effectLst>
                <a:outerShdw blurRad="38100" dist="38100" dir="2700000" algn="tl">
                  <a:srgbClr val="FFFFFF"/>
                </a:outerShdw>
              </a:effectLst>
            </a:endParaRPr>
          </a:p>
        </p:txBody>
      </p:sp>
      <p:pic>
        <p:nvPicPr>
          <p:cNvPr id="11267" name="Picture 4"/>
          <p:cNvPicPr>
            <a:picLocks noGrp="1" noChangeAspect="1" noChangeArrowheads="1"/>
          </p:cNvPicPr>
          <p:nvPr>
            <p:ph idx="4294967295"/>
          </p:nvPr>
        </p:nvPicPr>
        <p:blipFill>
          <a:blip r:embed="rId3" cstate="print"/>
          <a:srcRect/>
          <a:stretch>
            <a:fillRect/>
          </a:stretch>
        </p:blipFill>
        <p:spPr>
          <a:xfrm>
            <a:off x="304800" y="152400"/>
            <a:ext cx="8458200" cy="4953000"/>
          </a:xfrm>
          <a:noFill/>
        </p:spPr>
      </p:pic>
      <p:sp>
        <p:nvSpPr>
          <p:cNvPr id="11268" name="Text Box 7"/>
          <p:cNvSpPr txBox="1">
            <a:spLocks noChangeArrowheads="1"/>
          </p:cNvSpPr>
          <p:nvPr/>
        </p:nvSpPr>
        <p:spPr bwMode="auto">
          <a:xfrm>
            <a:off x="1295400" y="5181600"/>
            <a:ext cx="7162800" cy="366713"/>
          </a:xfrm>
          <a:prstGeom prst="rect">
            <a:avLst/>
          </a:prstGeom>
          <a:noFill/>
          <a:ln w="9525">
            <a:noFill/>
            <a:miter lim="800000"/>
            <a:headEnd/>
            <a:tailEnd/>
          </a:ln>
        </p:spPr>
        <p:txBody>
          <a:bodyPr>
            <a:spAutoFit/>
          </a:bodyPr>
          <a:lstStyle/>
          <a:p>
            <a:pPr eaLnBrk="1" hangingPunct="1">
              <a:spcBef>
                <a:spcPct val="50000"/>
              </a:spcBef>
              <a:buClrTx/>
              <a:buFontTx/>
              <a:buNone/>
            </a:pPr>
            <a:r>
              <a:rPr kumimoji="0" lang="en-GB" sz="1800" dirty="0">
                <a:solidFill>
                  <a:schemeClr val="tx1"/>
                </a:solidFill>
                <a:latin typeface="Arial" charset="0"/>
              </a:rPr>
              <a:t>Source: Statistics Canada: censuses of population 1906-2006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p:cNvSpPr>
          <p:nvPr>
            <p:ph type="title" idx="4294967295"/>
          </p:nvPr>
        </p:nvSpPr>
        <p:spPr>
          <a:xfrm>
            <a:off x="152400" y="6019800"/>
            <a:ext cx="8839200" cy="533400"/>
          </a:xfrm>
        </p:spPr>
        <p:txBody>
          <a:bodyPr lIns="91440" tIns="45720" rIns="91440" bIns="45720" anchor="b">
            <a:normAutofit/>
          </a:bodyPr>
          <a:lstStyle/>
          <a:p>
            <a:pPr eaLnBrk="1" hangingPunct="1">
              <a:defRPr/>
            </a:pPr>
            <a:r>
              <a:rPr lang="en-GB" sz="2000" dirty="0" smtClean="0">
                <a:solidFill>
                  <a:srgbClr val="660066"/>
                </a:solidFill>
                <a:effectLst>
                  <a:outerShdw blurRad="38100" dist="38100" dir="2700000" algn="tl">
                    <a:srgbClr val="000000"/>
                  </a:outerShdw>
                </a:effectLst>
              </a:rPr>
              <a:t>Region of birth of recent immigrants to Canada 1971-2006</a:t>
            </a:r>
          </a:p>
        </p:txBody>
      </p:sp>
      <p:pic>
        <p:nvPicPr>
          <p:cNvPr id="12291" name="Picture 4"/>
          <p:cNvPicPr>
            <a:picLocks noGrp="1" noChangeAspect="1" noChangeArrowheads="1"/>
          </p:cNvPicPr>
          <p:nvPr>
            <p:ph idx="4294967295"/>
          </p:nvPr>
        </p:nvPicPr>
        <p:blipFill>
          <a:blip r:embed="rId3" cstate="print"/>
          <a:srcRect/>
          <a:stretch>
            <a:fillRect/>
          </a:stretch>
        </p:blipFill>
        <p:spPr>
          <a:xfrm>
            <a:off x="381000" y="228600"/>
            <a:ext cx="8458200" cy="5410200"/>
          </a:xfrm>
          <a:noFill/>
        </p:spPr>
      </p:pic>
      <p:sp>
        <p:nvSpPr>
          <p:cNvPr id="12292" name="Rectangle 7"/>
          <p:cNvSpPr>
            <a:spLocks noChangeArrowheads="1"/>
          </p:cNvSpPr>
          <p:nvPr/>
        </p:nvSpPr>
        <p:spPr bwMode="auto">
          <a:xfrm>
            <a:off x="1355725" y="5716588"/>
            <a:ext cx="6432550" cy="366712"/>
          </a:xfrm>
          <a:prstGeom prst="rect">
            <a:avLst/>
          </a:prstGeom>
          <a:noFill/>
          <a:ln w="9525">
            <a:noFill/>
            <a:miter lim="800000"/>
            <a:headEnd/>
            <a:tailEnd/>
          </a:ln>
        </p:spPr>
        <p:txBody>
          <a:bodyPr>
            <a:spAutoFit/>
          </a:bodyPr>
          <a:lstStyle/>
          <a:p>
            <a:pPr eaLnBrk="1" hangingPunct="1">
              <a:spcBef>
                <a:spcPct val="0"/>
              </a:spcBef>
              <a:buClrTx/>
              <a:buFontTx/>
              <a:buNone/>
            </a:pPr>
            <a:r>
              <a:rPr kumimoji="0" lang="en-GB" sz="1800" dirty="0">
                <a:solidFill>
                  <a:schemeClr val="tx1"/>
                </a:solidFill>
                <a:latin typeface="Arial" charset="0"/>
              </a:rPr>
              <a:t>Source: Statistics Canada: censuses of population 1906-2006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p:cNvSpPr>
          <p:nvPr>
            <p:ph type="title" idx="4294967295"/>
          </p:nvPr>
        </p:nvSpPr>
        <p:spPr>
          <a:xfrm>
            <a:off x="503238" y="5791200"/>
            <a:ext cx="8183562" cy="762000"/>
          </a:xfrm>
        </p:spPr>
        <p:txBody>
          <a:bodyPr lIns="91440" tIns="45720" rIns="91440" bIns="45720" anchor="b">
            <a:normAutofit/>
          </a:bodyPr>
          <a:lstStyle/>
          <a:p>
            <a:pPr algn="ctr" eaLnBrk="1" hangingPunct="1">
              <a:defRPr/>
            </a:pPr>
            <a:r>
              <a:rPr lang="en-GB" sz="2400" dirty="0" smtClean="0">
                <a:solidFill>
                  <a:srgbClr val="00CC99"/>
                </a:solidFill>
                <a:effectLst>
                  <a:outerShdw blurRad="38100" dist="38100" dir="2700000" algn="tl">
                    <a:srgbClr val="000000"/>
                  </a:outerShdw>
                </a:effectLst>
              </a:rPr>
              <a:t>Foreign born as a percentage of the total population 2006</a:t>
            </a:r>
          </a:p>
        </p:txBody>
      </p:sp>
      <p:pic>
        <p:nvPicPr>
          <p:cNvPr id="13315" name="Picture 4"/>
          <p:cNvPicPr>
            <a:picLocks noGrp="1" noChangeAspect="1" noChangeArrowheads="1"/>
          </p:cNvPicPr>
          <p:nvPr>
            <p:ph idx="4294967295"/>
          </p:nvPr>
        </p:nvPicPr>
        <p:blipFill>
          <a:blip r:embed="rId3" cstate="print"/>
          <a:srcRect/>
          <a:stretch>
            <a:fillRect/>
          </a:stretch>
        </p:blipFill>
        <p:spPr>
          <a:xfrm>
            <a:off x="685800" y="530225"/>
            <a:ext cx="7772400" cy="4651375"/>
          </a:xfrm>
          <a:noFill/>
        </p:spPr>
      </p:pic>
      <p:sp>
        <p:nvSpPr>
          <p:cNvPr id="13316" name="Text Box 7"/>
          <p:cNvSpPr txBox="1">
            <a:spLocks noChangeArrowheads="1"/>
          </p:cNvSpPr>
          <p:nvPr/>
        </p:nvSpPr>
        <p:spPr bwMode="auto">
          <a:xfrm>
            <a:off x="914400" y="5181600"/>
            <a:ext cx="7391400" cy="836613"/>
          </a:xfrm>
          <a:prstGeom prst="rect">
            <a:avLst/>
          </a:prstGeom>
          <a:noFill/>
          <a:ln w="9525">
            <a:noFill/>
            <a:miter lim="800000"/>
            <a:headEnd/>
            <a:tailEnd/>
          </a:ln>
        </p:spPr>
        <p:txBody>
          <a:bodyPr>
            <a:spAutoFit/>
          </a:bodyPr>
          <a:lstStyle/>
          <a:p>
            <a:pPr eaLnBrk="1" hangingPunct="1">
              <a:spcBef>
                <a:spcPct val="0"/>
              </a:spcBef>
              <a:buClrTx/>
              <a:buFontTx/>
              <a:buNone/>
            </a:pPr>
            <a:r>
              <a:rPr kumimoji="0" lang="en-GB" sz="1400" b="1" dirty="0">
                <a:solidFill>
                  <a:schemeClr val="tx1"/>
                </a:solidFill>
                <a:latin typeface="Arial" charset="0"/>
              </a:rPr>
              <a:t>Sources: </a:t>
            </a:r>
            <a:r>
              <a:rPr kumimoji="0" lang="en-GB" sz="1400" dirty="0">
                <a:solidFill>
                  <a:schemeClr val="tx1"/>
                </a:solidFill>
                <a:latin typeface="Arial" charset="0"/>
              </a:rPr>
              <a:t>Statistics Canada, 2006 Census; Australian Bureau of Statistics, 2006 Census; U.S. Census Bureau,2005 American Community Survey.</a:t>
            </a:r>
          </a:p>
          <a:p>
            <a:pPr eaLnBrk="1" hangingPunct="1">
              <a:spcBef>
                <a:spcPct val="50000"/>
              </a:spcBef>
              <a:buClrTx/>
              <a:buFontTx/>
              <a:buNone/>
            </a:pPr>
            <a:endParaRPr kumimoji="0" lang="en-GB" sz="14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sz="quarter" idx="1"/>
          </p:nvPr>
        </p:nvSpPr>
        <p:spPr>
          <a:xfrm>
            <a:off x="323528" y="1484784"/>
            <a:ext cx="8442520" cy="5373216"/>
          </a:xfrm>
        </p:spPr>
        <p:txBody>
          <a:bodyPr/>
          <a:lstStyle/>
          <a:p>
            <a:pPr>
              <a:buNone/>
            </a:pPr>
            <a:r>
              <a:rPr lang="en-CA" dirty="0" smtClean="0"/>
              <a:t>Immigrant women may have difficulty finding and using the right kind of health services, including maternity services</a:t>
            </a:r>
            <a:r>
              <a:rPr lang="en-CA" baseline="30000" dirty="0" smtClean="0"/>
              <a:t>1</a:t>
            </a:r>
            <a:endParaRPr lang="en-CA" dirty="0"/>
          </a:p>
        </p:txBody>
      </p:sp>
      <p:pic>
        <p:nvPicPr>
          <p:cNvPr id="9" name="Picture 8"/>
          <p:cNvPicPr>
            <a:picLocks noChangeAspect="1"/>
          </p:cNvPicPr>
          <p:nvPr/>
        </p:nvPicPr>
        <p:blipFill>
          <a:blip r:embed="rId2" cstate="print"/>
          <a:stretch>
            <a:fillRect/>
          </a:stretch>
        </p:blipFill>
        <p:spPr>
          <a:xfrm>
            <a:off x="5868144" y="476672"/>
            <a:ext cx="2912368" cy="729828"/>
          </a:xfrm>
          <a:prstGeom prst="rect">
            <a:avLst/>
          </a:prstGeom>
        </p:spPr>
      </p:pic>
      <p:pic>
        <p:nvPicPr>
          <p:cNvPr id="11" name="Picture 10" descr="indi8778.jpg"/>
          <p:cNvPicPr>
            <a:picLocks noChangeAspect="1"/>
          </p:cNvPicPr>
          <p:nvPr/>
        </p:nvPicPr>
        <p:blipFill>
          <a:blip r:embed="rId3" cstate="print"/>
          <a:stretch>
            <a:fillRect/>
          </a:stretch>
        </p:blipFill>
        <p:spPr>
          <a:xfrm>
            <a:off x="467544" y="2996952"/>
            <a:ext cx="2300400" cy="3067200"/>
          </a:xfrm>
          <a:prstGeom prst="rect">
            <a:avLst/>
          </a:prstGeom>
        </p:spPr>
      </p:pic>
      <p:pic>
        <p:nvPicPr>
          <p:cNvPr id="12" name="Picture 11" descr="MH900446445.JPG"/>
          <p:cNvPicPr>
            <a:picLocks noChangeAspect="1"/>
          </p:cNvPicPr>
          <p:nvPr/>
        </p:nvPicPr>
        <p:blipFill>
          <a:blip r:embed="rId4" cstate="print"/>
          <a:stretch>
            <a:fillRect/>
          </a:stretch>
        </p:blipFill>
        <p:spPr>
          <a:xfrm>
            <a:off x="5796136" y="3068960"/>
            <a:ext cx="3095625" cy="3095625"/>
          </a:xfrm>
          <a:prstGeom prst="rect">
            <a:avLst/>
          </a:prstGeom>
        </p:spPr>
      </p:pic>
      <p:sp>
        <p:nvSpPr>
          <p:cNvPr id="13" name="TextBox 12"/>
          <p:cNvSpPr txBox="1"/>
          <p:nvPr/>
        </p:nvSpPr>
        <p:spPr>
          <a:xfrm>
            <a:off x="467544" y="6093297"/>
            <a:ext cx="8352928" cy="954107"/>
          </a:xfrm>
          <a:prstGeom prst="rect">
            <a:avLst/>
          </a:prstGeom>
          <a:noFill/>
        </p:spPr>
        <p:txBody>
          <a:bodyPr wrap="square" rtlCol="0">
            <a:spAutoFit/>
          </a:bodyPr>
          <a:lstStyle/>
          <a:p>
            <a:r>
              <a:rPr lang="en-CA" dirty="0" smtClean="0"/>
              <a:t> </a:t>
            </a:r>
            <a:r>
              <a:rPr lang="en-CA" sz="900" dirty="0" smtClean="0"/>
              <a:t>Source: Kathleen Cohen (Worldart.sjsu.edu)      </a:t>
            </a:r>
          </a:p>
          <a:p>
            <a:pPr lvl="0"/>
            <a:r>
              <a:rPr lang="en-GB" sz="1000" dirty="0" smtClean="0"/>
              <a:t>1 Higginbottom GMA</a:t>
            </a:r>
            <a:r>
              <a:rPr lang="en-GB" sz="1000" b="1" dirty="0" smtClean="0"/>
              <a:t>,</a:t>
            </a:r>
            <a:r>
              <a:rPr lang="en-GB" sz="1000" dirty="0" smtClean="0"/>
              <a:t> Morgan M, Kenney C, Dassanayake J, Tremblay P, Chiu Y, Gabriel E, Forgeron J (2010) Immigrant and Aboriginal women’s experiences  of maternity care services in Canada: A narrative synthesis. </a:t>
            </a:r>
            <a:r>
              <a:rPr lang="en-GB" sz="1000" i="1" dirty="0" smtClean="0"/>
              <a:t>International Journal of Qualitative Methodology</a:t>
            </a:r>
            <a:r>
              <a:rPr lang="en-GB" sz="1000" dirty="0" smtClean="0"/>
              <a:t> 9(4):472-473.</a:t>
            </a:r>
            <a:endParaRPr lang="en-CA" sz="1000" dirty="0" smtClean="0"/>
          </a:p>
          <a:p>
            <a:pPr>
              <a:buNone/>
            </a:pPr>
            <a:endParaRPr lang="en-CA" dirty="0"/>
          </a:p>
        </p:txBody>
      </p:sp>
      <p:sp>
        <p:nvSpPr>
          <p:cNvPr id="14" name="TextBox 13"/>
          <p:cNvSpPr txBox="1"/>
          <p:nvPr/>
        </p:nvSpPr>
        <p:spPr>
          <a:xfrm>
            <a:off x="6156176" y="6021288"/>
            <a:ext cx="2771800" cy="646331"/>
          </a:xfrm>
          <a:prstGeom prst="rect">
            <a:avLst/>
          </a:prstGeom>
          <a:noFill/>
        </p:spPr>
        <p:txBody>
          <a:bodyPr wrap="square" rtlCol="0">
            <a:spAutoFit/>
          </a:bodyPr>
          <a:lstStyle/>
          <a:p>
            <a:r>
              <a:rPr lang="en-CA" dirty="0" smtClean="0"/>
              <a:t> </a:t>
            </a:r>
            <a:r>
              <a:rPr lang="en-CA" sz="900" dirty="0" smtClean="0"/>
              <a:t>Source: www.microsoft.com</a:t>
            </a:r>
          </a:p>
          <a:p>
            <a:pPr>
              <a:buNone/>
            </a:pPr>
            <a:endParaRPr lang="en-CA" dirty="0"/>
          </a:p>
        </p:txBody>
      </p:sp>
      <p:pic>
        <p:nvPicPr>
          <p:cNvPr id="15" name="Picture 14" descr="MH900442384.JPG"/>
          <p:cNvPicPr>
            <a:picLocks noChangeAspect="1"/>
          </p:cNvPicPr>
          <p:nvPr/>
        </p:nvPicPr>
        <p:blipFill>
          <a:blip r:embed="rId5" cstate="print"/>
          <a:stretch>
            <a:fillRect/>
          </a:stretch>
        </p:blipFill>
        <p:spPr>
          <a:xfrm>
            <a:off x="3059832" y="2996952"/>
            <a:ext cx="3095625" cy="3095625"/>
          </a:xfrm>
          <a:prstGeom prst="rect">
            <a:avLst/>
          </a:prstGeom>
        </p:spPr>
      </p:pic>
      <p:sp>
        <p:nvSpPr>
          <p:cNvPr id="16" name="TextBox 15"/>
          <p:cNvSpPr txBox="1"/>
          <p:nvPr/>
        </p:nvSpPr>
        <p:spPr>
          <a:xfrm>
            <a:off x="3491880" y="6021288"/>
            <a:ext cx="2771800" cy="646331"/>
          </a:xfrm>
          <a:prstGeom prst="rect">
            <a:avLst/>
          </a:prstGeom>
          <a:noFill/>
        </p:spPr>
        <p:txBody>
          <a:bodyPr wrap="square" rtlCol="0">
            <a:spAutoFit/>
          </a:bodyPr>
          <a:lstStyle/>
          <a:p>
            <a:r>
              <a:rPr lang="en-CA" dirty="0" smtClean="0"/>
              <a:t> </a:t>
            </a:r>
            <a:r>
              <a:rPr lang="en-CA" sz="900" dirty="0" smtClean="0"/>
              <a:t>Source: www.microsoft.com</a:t>
            </a:r>
          </a:p>
          <a:p>
            <a:pPr>
              <a:buNone/>
            </a:pP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 </a:t>
            </a:r>
            <a:endParaRPr lang="en-CA" dirty="0"/>
          </a:p>
        </p:txBody>
      </p:sp>
      <p:sp>
        <p:nvSpPr>
          <p:cNvPr id="3" name="Content Placeholder 2"/>
          <p:cNvSpPr>
            <a:spLocks noGrp="1"/>
          </p:cNvSpPr>
          <p:nvPr>
            <p:ph sz="quarter" idx="1"/>
          </p:nvPr>
        </p:nvSpPr>
        <p:spPr>
          <a:xfrm>
            <a:off x="612648" y="1600200"/>
            <a:ext cx="8153400" cy="4997152"/>
          </a:xfrm>
        </p:spPr>
        <p:txBody>
          <a:bodyPr>
            <a:normAutofit fontScale="92500" lnSpcReduction="20000"/>
          </a:bodyPr>
          <a:lstStyle/>
          <a:p>
            <a:r>
              <a:rPr lang="en-CA" dirty="0" smtClean="0"/>
              <a:t>There is evidence that newcomers have difficulty accessing and receiving culturally relevant and safe maternity care</a:t>
            </a:r>
            <a:r>
              <a:rPr lang="en-CA" baseline="30000" dirty="0" smtClean="0"/>
              <a:t>2</a:t>
            </a:r>
            <a:endParaRPr lang="en-CA" sz="900" dirty="0" smtClean="0"/>
          </a:p>
          <a:p>
            <a:r>
              <a:rPr lang="en-CA" dirty="0" smtClean="0"/>
              <a:t>Potential barriers to receiving effective health care may include cultural misunderstandings, communication problems and racism </a:t>
            </a:r>
            <a:r>
              <a:rPr lang="en-CA" baseline="30000" dirty="0" smtClean="0"/>
              <a:t>3, 4</a:t>
            </a:r>
            <a:r>
              <a:rPr lang="en-CA" dirty="0" smtClean="0"/>
              <a:t> </a:t>
            </a:r>
          </a:p>
          <a:p>
            <a:pPr>
              <a:buNone/>
            </a:pPr>
            <a:r>
              <a:rPr lang="en-CA" sz="1100" dirty="0" smtClean="0"/>
              <a:t>        </a:t>
            </a:r>
            <a:endParaRPr lang="en-CA" sz="1200" dirty="0" smtClean="0"/>
          </a:p>
          <a:p>
            <a:pPr>
              <a:buNone/>
            </a:pPr>
            <a:r>
              <a:rPr lang="en-CA" sz="1100" dirty="0" smtClean="0"/>
              <a:t>      </a:t>
            </a:r>
          </a:p>
          <a:p>
            <a:pPr>
              <a:buNone/>
            </a:pPr>
            <a:endParaRPr lang="en-CA" sz="1100" dirty="0" smtClean="0"/>
          </a:p>
          <a:p>
            <a:pPr>
              <a:buNone/>
            </a:pPr>
            <a:endParaRPr lang="en-CA" sz="1100" dirty="0" smtClean="0"/>
          </a:p>
          <a:p>
            <a:pPr>
              <a:buNone/>
            </a:pPr>
            <a:r>
              <a:rPr lang="en-CA" sz="1100" dirty="0" smtClean="0"/>
              <a:t>  2. </a:t>
            </a:r>
            <a:r>
              <a:rPr lang="en-CA" sz="1200" dirty="0" smtClean="0"/>
              <a:t>Desmeules, M., Gold, J., &amp; McDermott, S. et al. (2005). Disparities in mortality among Canadian immigrants and refugees, 1980-98: results of a national cohort study. </a:t>
            </a:r>
            <a:r>
              <a:rPr lang="en-CA" sz="1200" i="1" dirty="0" smtClean="0"/>
              <a:t>Journal of Immigrant Health, 7 (4)</a:t>
            </a:r>
            <a:r>
              <a:rPr lang="en-CA" sz="1200" dirty="0" smtClean="0"/>
              <a:t>: 221-232.</a:t>
            </a:r>
          </a:p>
          <a:p>
            <a:pPr>
              <a:buNone/>
            </a:pPr>
            <a:r>
              <a:rPr lang="en-CA" sz="1200" dirty="0" smtClean="0"/>
              <a:t>  </a:t>
            </a:r>
            <a:r>
              <a:rPr lang="en-CA" sz="1100" dirty="0" smtClean="0"/>
              <a:t>3</a:t>
            </a:r>
            <a:r>
              <a:rPr lang="en-CA" sz="1200" dirty="0" smtClean="0"/>
              <a:t>. Vissandjee, B., Desmeules, M., Zheynuam, C., Abdool, S., &amp; Kazanjian, A. (2004). Integrating Ethnicity and Migration as Determinants of Canadian Women’s Health. </a:t>
            </a:r>
            <a:r>
              <a:rPr lang="en-CA" sz="1200" i="1" dirty="0" smtClean="0"/>
              <a:t>BMC Women’s health, 4 </a:t>
            </a:r>
            <a:r>
              <a:rPr lang="en-CA" sz="1200" dirty="0" smtClean="0"/>
              <a:t>(Suppl 1):S32doi.</a:t>
            </a:r>
          </a:p>
          <a:p>
            <a:pPr lvl="0">
              <a:buNone/>
            </a:pPr>
            <a:r>
              <a:rPr lang="en-CA" sz="1200" dirty="0" smtClean="0"/>
              <a:t>  4. </a:t>
            </a:r>
            <a:r>
              <a:rPr lang="en-GB" sz="1200" dirty="0" smtClean="0"/>
              <a:t>Salway S, Reime B, Higginbottom GMA, Bharj K, Chowbey P, Ertan K, Foster C</a:t>
            </a:r>
            <a:r>
              <a:rPr lang="en-GB" sz="1200" u="sng" dirty="0" smtClean="0"/>
              <a:t>,</a:t>
            </a:r>
            <a:r>
              <a:rPr lang="en-GB" sz="1200" dirty="0" smtClean="0"/>
              <a:t> Friedrich J, Gerrish K, Kentenich H, Mumtaz Z, O’Brien B  (2011) Contributions and challenges of cross-national comparative research in migration, ethnicity and health: insights from a study of maternity experiences and outcomes. </a:t>
            </a:r>
            <a:r>
              <a:rPr lang="en-GB" sz="1200" i="1" dirty="0" smtClean="0"/>
              <a:t>BMC Public Health </a:t>
            </a:r>
            <a:r>
              <a:rPr lang="en-GB" sz="1200" dirty="0" smtClean="0"/>
              <a:t>11:514.</a:t>
            </a:r>
            <a:endParaRPr lang="en-CA" sz="1200" dirty="0" smtClean="0"/>
          </a:p>
          <a:p>
            <a:pPr>
              <a:buNone/>
            </a:pPr>
            <a:endParaRPr lang="en-CA" sz="1200" dirty="0" smtClean="0"/>
          </a:p>
          <a:p>
            <a:pPr>
              <a:buNone/>
            </a:pPr>
            <a:r>
              <a:rPr lang="en-CA" sz="1200" dirty="0" smtClean="0"/>
              <a:t> </a:t>
            </a:r>
          </a:p>
        </p:txBody>
      </p:sp>
      <p:pic>
        <p:nvPicPr>
          <p:cNvPr id="4" name="Picture 3"/>
          <p:cNvPicPr>
            <a:picLocks noChangeAspect="1"/>
          </p:cNvPicPr>
          <p:nvPr/>
        </p:nvPicPr>
        <p:blipFill>
          <a:blip r:embed="rId2" cstate="print"/>
          <a:stretch>
            <a:fillRect/>
          </a:stretch>
        </p:blipFill>
        <p:spPr>
          <a:xfrm>
            <a:off x="5868144" y="476672"/>
            <a:ext cx="2912368" cy="72982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2167</TotalTime>
  <Words>2862</Words>
  <Application>Microsoft Office PowerPoint</Application>
  <PresentationFormat>On-screen Show (4:3)</PresentationFormat>
  <Paragraphs>270</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Median</vt:lpstr>
      <vt:lpstr>  Optimizing  Hospital and  Community-based Maternity Care  for newcomer Women in Alberta </vt:lpstr>
      <vt:lpstr>Acknowledgments</vt:lpstr>
      <vt:lpstr>Our Team Members</vt:lpstr>
      <vt:lpstr>Background</vt:lpstr>
      <vt:lpstr>Number and share of foreign born people in Canada 1906-2006</vt:lpstr>
      <vt:lpstr>Region of birth of recent immigrants to Canada 1971-2006</vt:lpstr>
      <vt:lpstr>Foreign born as a percentage of the total population 2006</vt:lpstr>
      <vt:lpstr>Background</vt:lpstr>
      <vt:lpstr>Background </vt:lpstr>
      <vt:lpstr>Aims</vt:lpstr>
      <vt:lpstr>Aims</vt:lpstr>
      <vt:lpstr>Research Questions</vt:lpstr>
      <vt:lpstr>Research Questions</vt:lpstr>
      <vt:lpstr>Two Locations</vt:lpstr>
      <vt:lpstr>Locations</vt:lpstr>
      <vt:lpstr>Methodology</vt:lpstr>
      <vt:lpstr>Data Collection/Analysis</vt:lpstr>
      <vt:lpstr>Participants</vt:lpstr>
      <vt:lpstr>Slide 19</vt:lpstr>
      <vt:lpstr>Preliminary Findings</vt:lpstr>
      <vt:lpstr>Preliminary Findings</vt:lpstr>
      <vt:lpstr>Preliminary Findings</vt:lpstr>
      <vt:lpstr>Preliminary Findings</vt:lpstr>
      <vt:lpstr>Preliminary Findings</vt:lpstr>
      <vt:lpstr> </vt:lpstr>
      <vt:lpstr>Preliminary Findings</vt:lpstr>
      <vt:lpstr>Preliminary Findings</vt:lpstr>
      <vt:lpstr>Preliminary Findings</vt:lpstr>
      <vt:lpstr> Preliminary Findings</vt:lpstr>
      <vt:lpstr> Preliminary Findings</vt:lpstr>
      <vt:lpstr>Slide 31</vt:lpstr>
      <vt:lpstr>Preliminary Findings</vt:lpstr>
      <vt:lpstr> Preliminary Findings</vt:lpstr>
      <vt:lpstr> Preliminary Findings</vt:lpstr>
      <vt:lpstr>Implications</vt:lpstr>
      <vt:lpstr>Slide 36</vt:lpstr>
    </vt:vector>
  </TitlesOfParts>
  <Company>University of Alberta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marie kenney</dc:creator>
  <cp:lastModifiedBy>Genevieve Murphy</cp:lastModifiedBy>
  <cp:revision>233</cp:revision>
  <dcterms:created xsi:type="dcterms:W3CDTF">2010-06-15T19:20:00Z</dcterms:created>
  <dcterms:modified xsi:type="dcterms:W3CDTF">2011-11-01T22:06:58Z</dcterms:modified>
</cp:coreProperties>
</file>