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8"/>
  </p:notesMasterIdLst>
  <p:sldIdLst>
    <p:sldId id="256" r:id="rId2"/>
    <p:sldId id="260" r:id="rId3"/>
    <p:sldId id="272" r:id="rId4"/>
    <p:sldId id="265" r:id="rId5"/>
    <p:sldId id="262" r:id="rId6"/>
    <p:sldId id="269" r:id="rId7"/>
    <p:sldId id="270" r:id="rId8"/>
    <p:sldId id="295" r:id="rId9"/>
    <p:sldId id="296" r:id="rId10"/>
    <p:sldId id="297" r:id="rId11"/>
    <p:sldId id="298" r:id="rId12"/>
    <p:sldId id="273" r:id="rId13"/>
    <p:sldId id="279" r:id="rId14"/>
    <p:sldId id="286" r:id="rId15"/>
    <p:sldId id="282" r:id="rId16"/>
    <p:sldId id="289" r:id="rId17"/>
    <p:sldId id="281" r:id="rId18"/>
    <p:sldId id="258" r:id="rId19"/>
    <p:sldId id="290" r:id="rId20"/>
    <p:sldId id="257" r:id="rId21"/>
    <p:sldId id="284" r:id="rId22"/>
    <p:sldId id="291" r:id="rId23"/>
    <p:sldId id="285" r:id="rId24"/>
    <p:sldId id="292" r:id="rId25"/>
    <p:sldId id="293" r:id="rId26"/>
    <p:sldId id="264" r:id="rId2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83667" autoAdjust="0"/>
  </p:normalViewPr>
  <p:slideViewPr>
    <p:cSldViewPr>
      <p:cViewPr varScale="1">
        <p:scale>
          <a:sx n="76" d="100"/>
          <a:sy n="76" d="100"/>
        </p:scale>
        <p:origin x="-98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8E588137-38FC-4B5A-B945-3743799ADC48}" type="datetimeFigureOut">
              <a:rPr lang="en-US" smtClean="0"/>
              <a:pPr/>
              <a:t>11/5/2011</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8188CF38-16D9-4537-87D1-7B1CB34EA2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16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188CF38-16D9-4537-87D1-7B1CB34EA27A}" type="slidenum">
              <a:rPr lang="en-US" smtClean="0"/>
              <a:pPr/>
              <a:t>17</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23</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88CF38-16D9-4537-87D1-7B1CB34EA27A}"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1F0C9A36-AE65-443D-B391-CF508CE273C4}"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5D938-E4CB-462F-9DE8-E0D96352169B}"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0C9A36-AE65-443D-B391-CF508CE273C4}"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0C9A36-AE65-443D-B391-CF508CE273C4}" type="datetimeFigureOut">
              <a:rPr lang="en-US" smtClean="0"/>
              <a:pPr/>
              <a:t>11/5/2011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0C9A36-AE65-443D-B391-CF508CE273C4}"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F0C9A36-AE65-443D-B391-CF508CE273C4}"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35D938-E4CB-462F-9DE8-E0D96352169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F0C9A36-AE65-443D-B391-CF508CE273C4}"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F0C9A36-AE65-443D-B391-CF508CE273C4}" type="datetimeFigureOut">
              <a:rPr lang="en-US" smtClean="0"/>
              <a:pPr/>
              <a:t>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F0C9A36-AE65-443D-B391-CF508CE273C4}" type="datetimeFigureOut">
              <a:rPr lang="en-US" smtClean="0"/>
              <a:pPr/>
              <a:t>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0C9A36-AE65-443D-B391-CF508CE273C4}" type="datetimeFigureOut">
              <a:rPr lang="en-US" smtClean="0"/>
              <a:pPr/>
              <a:t>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35D938-E4CB-462F-9DE8-E0D96352169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F0C9A36-AE65-443D-B391-CF508CE273C4}"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35D938-E4CB-462F-9DE8-E0D96352169B}"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1F0C9A36-AE65-443D-B391-CF508CE273C4}" type="datetimeFigureOut">
              <a:rPr lang="en-US" smtClean="0"/>
              <a:pPr/>
              <a:t>11/5/2011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5635D938-E4CB-462F-9DE8-E0D96352169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1F0C9A36-AE65-443D-B391-CF508CE273C4}" type="datetimeFigureOut">
              <a:rPr lang="en-US" smtClean="0"/>
              <a:pPr/>
              <a:t>11/5/2011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5635D938-E4CB-462F-9DE8-E0D96352169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8077200" cy="2667000"/>
          </a:xfrm>
        </p:spPr>
        <p:txBody>
          <a:bodyPr>
            <a:normAutofit fontScale="90000"/>
          </a:bodyPr>
          <a:lstStyle/>
          <a:p>
            <a:r>
              <a:rPr lang="en-US" dirty="0" smtClean="0"/>
              <a:t>Ethnicity, Ethnic Identity and Integration: Some Reflections on the  Adaptation Process of Immigrant Descendants</a:t>
            </a:r>
            <a:br>
              <a:rPr lang="en-US" dirty="0" smtClean="0"/>
            </a:br>
            <a:endParaRPr lang="en-US" dirty="0"/>
          </a:p>
        </p:txBody>
      </p:sp>
      <p:sp>
        <p:nvSpPr>
          <p:cNvPr id="3" name="Subtitle 2"/>
          <p:cNvSpPr>
            <a:spLocks noGrp="1"/>
          </p:cNvSpPr>
          <p:nvPr>
            <p:ph type="subTitle" idx="1"/>
          </p:nvPr>
        </p:nvSpPr>
        <p:spPr>
          <a:xfrm>
            <a:off x="838200" y="5358384"/>
            <a:ext cx="8077200" cy="1194816"/>
          </a:xfrm>
        </p:spPr>
        <p:txBody>
          <a:bodyPr/>
          <a:lstStyle/>
          <a:p>
            <a:r>
              <a:rPr lang="en-US" sz="2400" b="1" dirty="0" smtClean="0"/>
              <a:t>Dan Cui</a:t>
            </a:r>
          </a:p>
          <a:p>
            <a:r>
              <a:rPr lang="en-US" sz="2400" b="1" dirty="0" smtClean="0"/>
              <a:t>University of Alberta </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 (1999, 2001)</a:t>
            </a:r>
            <a:endParaRPr lang="en-US" dirty="0"/>
          </a:p>
        </p:txBody>
      </p:sp>
      <p:sp>
        <p:nvSpPr>
          <p:cNvPr id="3" name="Content Placeholder 2"/>
          <p:cNvSpPr>
            <a:spLocks noGrp="1"/>
          </p:cNvSpPr>
          <p:nvPr>
            <p:ph idx="1"/>
          </p:nvPr>
        </p:nvSpPr>
        <p:spPr/>
        <p:txBody>
          <a:bodyPr>
            <a:normAutofit lnSpcReduction="10000"/>
          </a:bodyPr>
          <a:lstStyle/>
          <a:p>
            <a:pPr>
              <a:spcAft>
                <a:spcPts val="1200"/>
              </a:spcAft>
            </a:pPr>
            <a:r>
              <a:rPr lang="en-US" dirty="0" smtClean="0"/>
              <a:t>For Li (1999) , “equating ethnicity with culture is not only presumptuous but also leads to blaming the victims for their own woes by attributing their problems, which in many instances, are caused by societal forces, to their supposed culture deficiencies”(p. 4-5). </a:t>
            </a:r>
          </a:p>
          <a:p>
            <a:pPr>
              <a:spcAft>
                <a:spcPts val="1200"/>
              </a:spcAft>
            </a:pPr>
            <a:r>
              <a:rPr lang="en-US" dirty="0" smtClean="0"/>
              <a:t>Ethnicity shouldn’t be examined as ethnic identity but unequal power relations among different groups.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Stuart Hall (1990, 1996)</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Hall notes again that cultural identity is not “an already accomplished fact” but “a ‘production’ which is never complete, always in process” (p. 222)</a:t>
            </a:r>
          </a:p>
          <a:p>
            <a:endParaRPr lang="en-US" dirty="0" smtClean="0"/>
          </a:p>
          <a:p>
            <a:r>
              <a:rPr lang="en-US" dirty="0" smtClean="0"/>
              <a:t>“…between different positions; that draw on different cultural traditions at the same time; and that are the product of those complicated crossovers and cultural mixes that are increasingly common in a globalized world” (p. 310).</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t>
            </a:r>
            <a:endParaRPr lang="en-US" dirty="0"/>
          </a:p>
        </p:txBody>
      </p:sp>
      <p:sp>
        <p:nvSpPr>
          <p:cNvPr id="3" name="Content Placeholder 2"/>
          <p:cNvSpPr>
            <a:spLocks noGrp="1"/>
          </p:cNvSpPr>
          <p:nvPr>
            <p:ph idx="1"/>
          </p:nvPr>
        </p:nvSpPr>
        <p:spPr/>
        <p:txBody>
          <a:bodyPr>
            <a:normAutofit/>
          </a:bodyPr>
          <a:lstStyle/>
          <a:p>
            <a:pPr>
              <a:buNone/>
            </a:pPr>
            <a:r>
              <a:rPr lang="en-US" sz="2800" dirty="0" smtClean="0"/>
              <a:t> </a:t>
            </a:r>
            <a:r>
              <a:rPr lang="en-US" sz="3600" dirty="0" smtClean="0"/>
              <a:t>1. Can we assume that first generation has a larger extent of ethnic cultural maintenance than the second generation? </a:t>
            </a:r>
          </a:p>
          <a:p>
            <a:pPr>
              <a:buNone/>
            </a:pPr>
            <a:endParaRPr lang="en-US" sz="3600" dirty="0" smtClean="0"/>
          </a:p>
          <a:p>
            <a:pPr>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228600" y="2209800"/>
          <a:ext cx="8686800" cy="3445579"/>
        </p:xfrm>
        <a:graphic>
          <a:graphicData uri="http://schemas.openxmlformats.org/drawingml/2006/table">
            <a:tbl>
              <a:tblPr firstRow="1" bandRow="1">
                <a:tableStyleId>{5C22544A-7EE6-4342-B048-85BDC9FD1C3A}</a:tableStyleId>
              </a:tblPr>
              <a:tblGrid>
                <a:gridCol w="609599"/>
                <a:gridCol w="838200"/>
                <a:gridCol w="457200"/>
                <a:gridCol w="914400"/>
                <a:gridCol w="762000"/>
                <a:gridCol w="914400"/>
                <a:gridCol w="762000"/>
                <a:gridCol w="750572"/>
                <a:gridCol w="723899"/>
                <a:gridCol w="941071"/>
                <a:gridCol w="1013459"/>
              </a:tblGrid>
              <a:tr h="1143000">
                <a:tc>
                  <a:txBody>
                    <a:bodyPr/>
                    <a:lstStyle/>
                    <a:p>
                      <a:endParaRPr lang="en-US" dirty="0"/>
                    </a:p>
                  </a:txBody>
                  <a:tcPr/>
                </a:tc>
                <a:tc>
                  <a:txBody>
                    <a:bodyPr/>
                    <a:lstStyle/>
                    <a:p>
                      <a:r>
                        <a:rPr lang="en-US" sz="1600" b="1" dirty="0" smtClean="0">
                          <a:solidFill>
                            <a:schemeClr val="tx1"/>
                          </a:solidFill>
                        </a:rPr>
                        <a:t>CB</a:t>
                      </a:r>
                      <a:r>
                        <a:rPr lang="en-US" sz="1600" b="1" baseline="0" dirty="0" smtClean="0">
                          <a:solidFill>
                            <a:schemeClr val="tx1"/>
                          </a:solidFill>
                        </a:rPr>
                        <a:t> or Age of Arrival</a:t>
                      </a:r>
                      <a:endParaRPr lang="en-US" sz="1600" b="1"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rPr>
                        <a:t>EL</a:t>
                      </a:r>
                    </a:p>
                    <a:p>
                      <a:endParaRPr lang="en-US" sz="1600" b="1" dirty="0">
                        <a:solidFill>
                          <a:schemeClr val="tx1"/>
                        </a:solidFill>
                      </a:endParaRPr>
                    </a:p>
                  </a:txBody>
                  <a:tcPr/>
                </a:tc>
                <a:tc>
                  <a:txBody>
                    <a:bodyPr/>
                    <a:lstStyle/>
                    <a:p>
                      <a:r>
                        <a:rPr lang="en-US" sz="1600" b="1" dirty="0" smtClean="0">
                          <a:solidFill>
                            <a:schemeClr val="tx1"/>
                          </a:solidFill>
                        </a:rPr>
                        <a:t>Bilingual school </a:t>
                      </a:r>
                      <a:endParaRPr lang="en-US" sz="1600" b="1" dirty="0">
                        <a:solidFill>
                          <a:schemeClr val="tx1"/>
                        </a:solidFill>
                      </a:endParaRPr>
                    </a:p>
                  </a:txBody>
                  <a:tcPr/>
                </a:tc>
                <a:tc>
                  <a:txBody>
                    <a:bodyPr/>
                    <a:lstStyle/>
                    <a:p>
                      <a:r>
                        <a:rPr lang="en-US" sz="1600" b="1" dirty="0" smtClean="0">
                          <a:solidFill>
                            <a:schemeClr val="tx1"/>
                          </a:solidFill>
                        </a:rPr>
                        <a:t>Friend </a:t>
                      </a:r>
                      <a:endParaRPr lang="en-US" sz="1600" b="1" dirty="0">
                        <a:solidFill>
                          <a:schemeClr val="tx1"/>
                        </a:solidFill>
                      </a:endParaRPr>
                    </a:p>
                  </a:txBody>
                  <a:tcPr/>
                </a:tc>
                <a:tc>
                  <a:txBody>
                    <a:bodyPr/>
                    <a:lstStyle/>
                    <a:p>
                      <a:r>
                        <a:rPr lang="en-US" sz="1600" b="1" dirty="0" smtClean="0">
                          <a:solidFill>
                            <a:schemeClr val="tx1"/>
                          </a:solidFill>
                        </a:rPr>
                        <a:t>Website </a:t>
                      </a:r>
                      <a:endParaRPr lang="en-US" sz="1600" b="1" dirty="0">
                        <a:solidFill>
                          <a:schemeClr val="tx1"/>
                        </a:solidFill>
                      </a:endParaRPr>
                    </a:p>
                  </a:txBody>
                  <a:tcPr/>
                </a:tc>
                <a:tc>
                  <a:txBody>
                    <a:bodyPr/>
                    <a:lstStyle/>
                    <a:p>
                      <a:r>
                        <a:rPr lang="en-US" sz="1600" b="1" dirty="0" smtClean="0">
                          <a:solidFill>
                            <a:schemeClr val="tx1"/>
                          </a:solidFill>
                        </a:rPr>
                        <a:t>Music </a:t>
                      </a:r>
                      <a:endParaRPr lang="en-US" sz="1600" b="1" dirty="0">
                        <a:solidFill>
                          <a:schemeClr val="tx1"/>
                        </a:solidFill>
                      </a:endParaRPr>
                    </a:p>
                  </a:txBody>
                  <a:tcPr/>
                </a:tc>
                <a:tc>
                  <a:txBody>
                    <a:bodyPr/>
                    <a:lstStyle/>
                    <a:p>
                      <a:r>
                        <a:rPr lang="en-US" sz="1600" b="1" dirty="0" smtClean="0">
                          <a:solidFill>
                            <a:schemeClr val="tx1"/>
                          </a:solidFill>
                        </a:rPr>
                        <a:t>TV</a:t>
                      </a:r>
                    </a:p>
                    <a:p>
                      <a:r>
                        <a:rPr lang="en-US" sz="1600" b="1" baseline="0" dirty="0" smtClean="0">
                          <a:solidFill>
                            <a:schemeClr val="tx1"/>
                          </a:solidFill>
                        </a:rPr>
                        <a:t>Movie</a:t>
                      </a:r>
                      <a:endParaRPr lang="en-US" sz="1600" b="1" dirty="0">
                        <a:solidFill>
                          <a:schemeClr val="tx1"/>
                        </a:solidFill>
                      </a:endParaRPr>
                    </a:p>
                  </a:txBody>
                  <a:tcPr/>
                </a:tc>
                <a:tc>
                  <a:txBody>
                    <a:bodyPr/>
                    <a:lstStyle/>
                    <a:p>
                      <a:r>
                        <a:rPr lang="en-US" sz="1600" b="1" dirty="0" smtClean="0">
                          <a:solidFill>
                            <a:schemeClr val="tx1"/>
                          </a:solidFill>
                        </a:rPr>
                        <a:t>Food</a:t>
                      </a:r>
                      <a:endParaRPr lang="en-US" sz="1600" b="1" dirty="0">
                        <a:solidFill>
                          <a:schemeClr val="tx1"/>
                        </a:solidFill>
                      </a:endParaRPr>
                    </a:p>
                  </a:txBody>
                  <a:tcPr/>
                </a:tc>
                <a:tc>
                  <a:txBody>
                    <a:bodyPr/>
                    <a:lstStyle/>
                    <a:p>
                      <a:r>
                        <a:rPr lang="en-US" sz="1600" b="1" dirty="0" smtClean="0">
                          <a:solidFill>
                            <a:schemeClr val="tx1"/>
                          </a:solidFill>
                        </a:rPr>
                        <a:t>Ask children</a:t>
                      </a:r>
                      <a:r>
                        <a:rPr lang="en-US" sz="1600" b="1" baseline="0" dirty="0" smtClean="0">
                          <a:solidFill>
                            <a:schemeClr val="tx1"/>
                          </a:solidFill>
                        </a:rPr>
                        <a:t> to learn Chinese </a:t>
                      </a:r>
                      <a:endParaRPr lang="en-US" sz="1600" b="1" dirty="0">
                        <a:solidFill>
                          <a:schemeClr val="tx1"/>
                        </a:solidFill>
                      </a:endParaRPr>
                    </a:p>
                  </a:txBody>
                  <a:tcPr/>
                </a:tc>
                <a:tc>
                  <a:txBody>
                    <a:bodyPr/>
                    <a:lstStyle/>
                    <a:p>
                      <a:r>
                        <a:rPr lang="en-US" sz="1600" b="1" dirty="0" smtClean="0">
                          <a:solidFill>
                            <a:schemeClr val="tx1"/>
                          </a:solidFill>
                        </a:rPr>
                        <a:t>Self-</a:t>
                      </a:r>
                    </a:p>
                    <a:p>
                      <a:r>
                        <a:rPr lang="en-US" sz="1600" b="1" dirty="0" smtClean="0">
                          <a:solidFill>
                            <a:schemeClr val="tx1"/>
                          </a:solidFill>
                        </a:rPr>
                        <a:t>identification </a:t>
                      </a:r>
                      <a:endParaRPr lang="en-US" sz="1600" b="1" dirty="0">
                        <a:solidFill>
                          <a:schemeClr val="tx1"/>
                        </a:solidFill>
                      </a:endParaRPr>
                    </a:p>
                  </a:txBody>
                  <a:tcPr/>
                </a:tc>
              </a:tr>
              <a:tr h="1066800">
                <a:tc>
                  <a:txBody>
                    <a:bodyPr/>
                    <a:lstStyle/>
                    <a:p>
                      <a:r>
                        <a:rPr lang="en-US" dirty="0" smtClean="0"/>
                        <a:t>M2</a:t>
                      </a:r>
                      <a:endParaRPr lang="en-US" dirty="0"/>
                    </a:p>
                  </a:txBody>
                  <a:tcPr>
                    <a:solidFill>
                      <a:schemeClr val="accent3">
                        <a:lumMod val="20000"/>
                        <a:lumOff val="80000"/>
                      </a:schemeClr>
                    </a:solidFill>
                  </a:tcPr>
                </a:tc>
                <a:tc>
                  <a:txBody>
                    <a:bodyPr/>
                    <a:lstStyle/>
                    <a:p>
                      <a:r>
                        <a:rPr lang="en-US" dirty="0" smtClean="0"/>
                        <a:t>13</a:t>
                      </a:r>
                      <a:endParaRPr lang="en-US" dirty="0"/>
                    </a:p>
                  </a:txBody>
                  <a:tcPr>
                    <a:solidFill>
                      <a:schemeClr val="accent3">
                        <a:lumMod val="20000"/>
                        <a:lumOff val="80000"/>
                      </a:schemeClr>
                    </a:solidFill>
                  </a:tcPr>
                </a:tc>
                <a:tc>
                  <a:txBody>
                    <a:bodyPr/>
                    <a:lstStyle/>
                    <a:p>
                      <a:r>
                        <a:rPr lang="en-US" dirty="0" smtClean="0"/>
                        <a:t>C</a:t>
                      </a:r>
                      <a:endParaRPr lang="en-US" dirty="0"/>
                    </a:p>
                  </a:txBody>
                  <a:tcPr>
                    <a:solidFill>
                      <a:schemeClr val="accent3">
                        <a:lumMod val="20000"/>
                        <a:lumOff val="80000"/>
                      </a:schemeClr>
                    </a:solidFill>
                  </a:tcPr>
                </a:tc>
                <a:tc>
                  <a:txBody>
                    <a:bodyPr/>
                    <a:lstStyle/>
                    <a:p>
                      <a:r>
                        <a:rPr lang="en-US" dirty="0" smtClean="0"/>
                        <a:t>Y</a:t>
                      </a:r>
                      <a:endParaRPr lang="en-US" dirty="0"/>
                    </a:p>
                  </a:txBody>
                  <a:tcPr>
                    <a:solidFill>
                      <a:schemeClr val="accent3">
                        <a:lumMod val="20000"/>
                        <a:lumOff val="80000"/>
                      </a:schemeClr>
                    </a:solidFill>
                  </a:tcPr>
                </a:tc>
                <a:tc>
                  <a:txBody>
                    <a:bodyPr/>
                    <a:lstStyle/>
                    <a:p>
                      <a:r>
                        <a:rPr lang="en-US" dirty="0" smtClean="0"/>
                        <a:t>N/Y</a:t>
                      </a:r>
                      <a:endParaRPr lang="en-US" dirty="0"/>
                    </a:p>
                  </a:txBody>
                  <a:tcPr>
                    <a:solidFill>
                      <a:schemeClr val="accent3">
                        <a:lumMod val="20000"/>
                        <a:lumOff val="80000"/>
                      </a:schemeClr>
                    </a:solidFill>
                  </a:tcPr>
                </a:tc>
                <a:tc>
                  <a:txBody>
                    <a:bodyPr/>
                    <a:lstStyle/>
                    <a:p>
                      <a:r>
                        <a:rPr lang="en-US" dirty="0" smtClean="0"/>
                        <a:t>N</a:t>
                      </a:r>
                      <a:endParaRPr lang="en-US" dirty="0"/>
                    </a:p>
                  </a:txBody>
                  <a:tcPr>
                    <a:solidFill>
                      <a:schemeClr val="accent3">
                        <a:lumMod val="20000"/>
                        <a:lumOff val="80000"/>
                      </a:schemeClr>
                    </a:solidFill>
                  </a:tcPr>
                </a:tc>
                <a:tc>
                  <a:txBody>
                    <a:bodyPr/>
                    <a:lstStyle/>
                    <a:p>
                      <a:r>
                        <a:rPr lang="en-US" dirty="0" smtClean="0"/>
                        <a:t>N</a:t>
                      </a:r>
                      <a:endParaRPr lang="en-US" dirty="0"/>
                    </a:p>
                  </a:txBody>
                  <a:tcPr>
                    <a:solidFill>
                      <a:schemeClr val="accent3">
                        <a:lumMod val="20000"/>
                        <a:lumOff val="80000"/>
                      </a:schemeClr>
                    </a:solidFill>
                  </a:tcPr>
                </a:tc>
                <a:tc>
                  <a:txBody>
                    <a:bodyPr/>
                    <a:lstStyle/>
                    <a:p>
                      <a:r>
                        <a:rPr lang="en-US" dirty="0" smtClean="0"/>
                        <a:t>N</a:t>
                      </a:r>
                      <a:endParaRPr lang="en-US" dirty="0"/>
                    </a:p>
                  </a:txBody>
                  <a:tcPr>
                    <a:solidFill>
                      <a:schemeClr val="accent3">
                        <a:lumMod val="20000"/>
                        <a:lumOff val="80000"/>
                      </a:schemeClr>
                    </a:solidFill>
                  </a:tcPr>
                </a:tc>
                <a:tc>
                  <a:txBody>
                    <a:bodyPr/>
                    <a:lstStyle/>
                    <a:p>
                      <a:r>
                        <a:rPr lang="en-US" dirty="0" smtClean="0"/>
                        <a:t>N</a:t>
                      </a:r>
                      <a:endParaRPr lang="en-US" dirty="0"/>
                    </a:p>
                  </a:txBody>
                  <a:tcPr>
                    <a:solidFill>
                      <a:schemeClr val="accent3">
                        <a:lumMod val="20000"/>
                        <a:lumOff val="80000"/>
                      </a:schemeClr>
                    </a:solidFill>
                  </a:tcPr>
                </a:tc>
                <a:tc>
                  <a:txBody>
                    <a:bodyPr/>
                    <a:lstStyle/>
                    <a:p>
                      <a:r>
                        <a:rPr lang="en-US" dirty="0" smtClean="0"/>
                        <a:t>N/A</a:t>
                      </a:r>
                      <a:endParaRPr lang="en-US" dirty="0"/>
                    </a:p>
                  </a:txBody>
                  <a:tcPr>
                    <a:solidFill>
                      <a:schemeClr val="accent3">
                        <a:lumMod val="20000"/>
                        <a:lumOff val="80000"/>
                      </a:schemeClr>
                    </a:solidFill>
                  </a:tcPr>
                </a:tc>
                <a:tc>
                  <a:txBody>
                    <a:bodyPr/>
                    <a:lstStyle/>
                    <a:p>
                      <a:r>
                        <a:rPr lang="en-US" dirty="0" smtClean="0"/>
                        <a:t>Canadian</a:t>
                      </a:r>
                      <a:endParaRPr lang="en-US" dirty="0"/>
                    </a:p>
                  </a:txBody>
                  <a:tcPr>
                    <a:solidFill>
                      <a:schemeClr val="accent3">
                        <a:lumMod val="20000"/>
                        <a:lumOff val="80000"/>
                      </a:schemeClr>
                    </a:solidFill>
                  </a:tcPr>
                </a:tc>
              </a:tr>
              <a:tr h="1235779">
                <a:tc>
                  <a:txBody>
                    <a:bodyPr/>
                    <a:lstStyle/>
                    <a:p>
                      <a:r>
                        <a:rPr lang="en-US" dirty="0" smtClean="0"/>
                        <a:t>M14</a:t>
                      </a:r>
                      <a:endParaRPr lang="en-US" dirty="0"/>
                    </a:p>
                  </a:txBody>
                  <a:tcPr>
                    <a:solidFill>
                      <a:schemeClr val="accent3">
                        <a:lumMod val="60000"/>
                        <a:lumOff val="40000"/>
                      </a:schemeClr>
                    </a:solidFill>
                  </a:tcPr>
                </a:tc>
                <a:tc>
                  <a:txBody>
                    <a:bodyPr/>
                    <a:lstStyle/>
                    <a:p>
                      <a:r>
                        <a:rPr lang="en-US" dirty="0" smtClean="0"/>
                        <a:t>CB</a:t>
                      </a:r>
                      <a:endParaRPr lang="en-US" dirty="0"/>
                    </a:p>
                  </a:txBody>
                  <a:tcPr>
                    <a:solidFill>
                      <a:schemeClr val="accent3">
                        <a:lumMod val="60000"/>
                        <a:lumOff val="40000"/>
                      </a:schemeClr>
                    </a:solidFill>
                  </a:tcPr>
                </a:tc>
                <a:tc>
                  <a:txBody>
                    <a:bodyPr/>
                    <a:lstStyle/>
                    <a:p>
                      <a:r>
                        <a:rPr lang="en-US" dirty="0" smtClean="0"/>
                        <a:t>C/d</a:t>
                      </a:r>
                      <a:endParaRPr lang="en-US" dirty="0"/>
                    </a:p>
                  </a:txBody>
                  <a:tcPr>
                    <a:solidFill>
                      <a:schemeClr val="accent3">
                        <a:lumMod val="60000"/>
                        <a:lumOff val="40000"/>
                      </a:schemeClr>
                    </a:solidFill>
                  </a:tcPr>
                </a:tc>
                <a:tc>
                  <a:txBody>
                    <a:bodyPr/>
                    <a:lstStyle/>
                    <a:p>
                      <a:r>
                        <a:rPr lang="en-US" dirty="0" smtClean="0"/>
                        <a:t>Y</a:t>
                      </a:r>
                      <a:endParaRPr lang="en-US" dirty="0"/>
                    </a:p>
                  </a:txBody>
                  <a:tcPr>
                    <a:solidFill>
                      <a:schemeClr val="accent3">
                        <a:lumMod val="60000"/>
                        <a:lumOff val="40000"/>
                      </a:schemeClr>
                    </a:solidFill>
                  </a:tcPr>
                </a:tc>
                <a:tc>
                  <a:txBody>
                    <a:bodyPr/>
                    <a:lstStyle/>
                    <a:p>
                      <a:r>
                        <a:rPr lang="en-US" dirty="0" smtClean="0"/>
                        <a:t>Y</a:t>
                      </a:r>
                      <a:endParaRPr lang="en-US" dirty="0"/>
                    </a:p>
                  </a:txBody>
                  <a:tcPr>
                    <a:solidFill>
                      <a:schemeClr val="accent3">
                        <a:lumMod val="60000"/>
                        <a:lumOff val="40000"/>
                      </a:schemeClr>
                    </a:solidFill>
                  </a:tcPr>
                </a:tc>
                <a:tc>
                  <a:txBody>
                    <a:bodyPr/>
                    <a:lstStyle/>
                    <a:p>
                      <a:r>
                        <a:rPr lang="en-US" dirty="0" smtClean="0"/>
                        <a:t>Y%</a:t>
                      </a:r>
                      <a:endParaRPr lang="en-US" dirty="0"/>
                    </a:p>
                  </a:txBody>
                  <a:tcPr>
                    <a:solidFill>
                      <a:schemeClr val="accent3">
                        <a:lumMod val="60000"/>
                        <a:lumOff val="40000"/>
                      </a:schemeClr>
                    </a:solidFill>
                  </a:tcPr>
                </a:tc>
                <a:tc>
                  <a:txBody>
                    <a:bodyPr/>
                    <a:lstStyle/>
                    <a:p>
                      <a:r>
                        <a:rPr lang="en-US" dirty="0" smtClean="0"/>
                        <a:t>N</a:t>
                      </a:r>
                      <a:endParaRPr lang="en-US" dirty="0"/>
                    </a:p>
                  </a:txBody>
                  <a:tcPr>
                    <a:solidFill>
                      <a:schemeClr val="accent3">
                        <a:lumMod val="60000"/>
                        <a:lumOff val="40000"/>
                      </a:schemeClr>
                    </a:solidFill>
                  </a:tcPr>
                </a:tc>
                <a:tc>
                  <a:txBody>
                    <a:bodyPr/>
                    <a:lstStyle/>
                    <a:p>
                      <a:r>
                        <a:rPr lang="en-US" dirty="0" smtClean="0"/>
                        <a:t>Y</a:t>
                      </a:r>
                      <a:endParaRPr lang="en-US" dirty="0"/>
                    </a:p>
                  </a:txBody>
                  <a:tcPr>
                    <a:solidFill>
                      <a:schemeClr val="accent3">
                        <a:lumMod val="60000"/>
                        <a:lumOff val="40000"/>
                      </a:schemeClr>
                    </a:solidFill>
                  </a:tcPr>
                </a:tc>
                <a:tc>
                  <a:txBody>
                    <a:bodyPr/>
                    <a:lstStyle/>
                    <a:p>
                      <a:r>
                        <a:rPr lang="en-US" dirty="0" smtClean="0"/>
                        <a:t>Y</a:t>
                      </a:r>
                      <a:endParaRPr lang="en-US" dirty="0"/>
                    </a:p>
                  </a:txBody>
                  <a:tcPr>
                    <a:solidFill>
                      <a:schemeClr val="accent3">
                        <a:lumMod val="60000"/>
                        <a:lumOff val="40000"/>
                      </a:schemeClr>
                    </a:solidFill>
                  </a:tcPr>
                </a:tc>
                <a:tc>
                  <a:txBody>
                    <a:bodyPr/>
                    <a:lstStyle/>
                    <a:p>
                      <a:r>
                        <a:rPr lang="en-US" dirty="0" smtClean="0"/>
                        <a:t>Y</a:t>
                      </a:r>
                      <a:endParaRPr lang="en-US" dirty="0"/>
                    </a:p>
                  </a:txBody>
                  <a:tcPr>
                    <a:solidFill>
                      <a:schemeClr val="accent3">
                        <a:lumMod val="60000"/>
                        <a:lumOff val="40000"/>
                      </a:schemeClr>
                    </a:solidFill>
                  </a:tcPr>
                </a:tc>
                <a:tc>
                  <a:txBody>
                    <a:bodyPr/>
                    <a:lstStyle/>
                    <a:p>
                      <a:r>
                        <a:rPr lang="en-US" dirty="0" smtClean="0"/>
                        <a:t>Chinese</a:t>
                      </a:r>
                      <a:r>
                        <a:rPr lang="en-US" baseline="0" dirty="0" smtClean="0"/>
                        <a:t> Canadian</a:t>
                      </a:r>
                      <a:endParaRPr lang="en-US" dirty="0"/>
                    </a:p>
                  </a:txBody>
                  <a:tcPr>
                    <a:solidFill>
                      <a:schemeClr val="accent3">
                        <a:lumMod val="60000"/>
                        <a:lumOff val="40000"/>
                      </a:schemeClr>
                    </a:solidFill>
                  </a:tcPr>
                </a:tc>
              </a:tr>
            </a:tbl>
          </a:graphicData>
        </a:graphic>
      </p:graphicFrame>
      <p:sp>
        <p:nvSpPr>
          <p:cNvPr id="6" name="Title 1"/>
          <p:cNvSpPr>
            <a:spLocks noGrp="1"/>
          </p:cNvSpPr>
          <p:nvPr>
            <p:ph type="title"/>
          </p:nvPr>
        </p:nvSpPr>
        <p:spPr>
          <a:xfrm>
            <a:off x="381000" y="228600"/>
            <a:ext cx="8229600" cy="1252728"/>
          </a:xfrm>
        </p:spPr>
        <p:txBody>
          <a:bodyPr>
            <a:normAutofit fontScale="90000"/>
          </a:bodyPr>
          <a:lstStyle/>
          <a:p>
            <a:r>
              <a:rPr lang="en-US" dirty="0" smtClean="0"/>
              <a:t>Generation and Ethnic Culture Maintenance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lstStyle/>
          <a:p>
            <a:pPr>
              <a:buNone/>
            </a:pPr>
            <a:r>
              <a:rPr lang="en-US" dirty="0" smtClean="0"/>
              <a:t>2. Can we interpret these behaviors as a personal preference or choice? What are the factors that contribute to their varying degree of ethnic cultural maintenance? </a:t>
            </a:r>
          </a:p>
          <a:p>
            <a:endParaRPr lang="en-US" dirty="0" smtClean="0"/>
          </a:p>
          <a:p>
            <a:pPr>
              <a:buNone/>
            </a:pPr>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i="1" dirty="0" smtClean="0"/>
              <a:t/>
            </a:r>
            <a:br>
              <a:rPr lang="en-US" sz="4800" i="1" dirty="0" smtClean="0"/>
            </a:br>
            <a:r>
              <a:rPr lang="en-US" sz="4800" i="1" dirty="0" smtClean="0"/>
              <a:t>Restricted by Social Conditions </a:t>
            </a:r>
            <a:br>
              <a:rPr lang="en-US" sz="4800" i="1" dirty="0" smtClean="0"/>
            </a:br>
            <a:endParaRPr lang="en-US" dirty="0"/>
          </a:p>
        </p:txBody>
      </p:sp>
      <p:sp>
        <p:nvSpPr>
          <p:cNvPr id="3" name="Content Placeholder 2"/>
          <p:cNvSpPr>
            <a:spLocks noGrp="1"/>
          </p:cNvSpPr>
          <p:nvPr>
            <p:ph idx="1"/>
          </p:nvPr>
        </p:nvSpPr>
        <p:spPr>
          <a:xfrm>
            <a:off x="304800" y="1600200"/>
            <a:ext cx="8458200" cy="4854209"/>
          </a:xfrm>
        </p:spPr>
        <p:txBody>
          <a:bodyPr>
            <a:normAutofit fontScale="85000" lnSpcReduction="20000"/>
          </a:bodyPr>
          <a:lstStyle/>
          <a:p>
            <a:r>
              <a:rPr lang="en-US" sz="4100" b="1" dirty="0" smtClean="0"/>
              <a:t>Small Town and School Resources</a:t>
            </a:r>
          </a:p>
          <a:p>
            <a:pPr>
              <a:buNone/>
            </a:pPr>
            <a:endParaRPr lang="en-US" b="1" dirty="0" smtClean="0"/>
          </a:p>
          <a:p>
            <a:pPr>
              <a:buNone/>
            </a:pPr>
            <a:r>
              <a:rPr lang="en-US" dirty="0" smtClean="0"/>
              <a:t>      </a:t>
            </a:r>
            <a:r>
              <a:rPr lang="en-US" i="1" dirty="0" smtClean="0"/>
              <a:t>Like I would say </a:t>
            </a:r>
            <a:r>
              <a:rPr lang="en-US" i="1" dirty="0" smtClean="0">
                <a:solidFill>
                  <a:srgbClr val="FF0000"/>
                </a:solidFill>
              </a:rPr>
              <a:t>I have younger cousins and they live in a small town out of Edmonton and so they have no bilingual program and because their parents worked all the time, they didn’t have much of an opportunity to speak Chinese with them. </a:t>
            </a:r>
            <a:r>
              <a:rPr lang="en-US" i="1" dirty="0" smtClean="0"/>
              <a:t>Even now, they’ve moved back to Edmonton and they take Chinese on weekends but they speak English predominantly at home and their Chinese culture has kind of dropped off and they associate themselves as just Canadian. They don’t really talk to Asian people and they aren’t in bilingual program and they don’t even take Chinese at school. So they really associate with all the Canadian Caucasian people. </a:t>
            </a:r>
            <a:r>
              <a:rPr lang="en-US" dirty="0" smtClean="0"/>
              <a:t>(M14)</a:t>
            </a:r>
          </a:p>
          <a:p>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By Contrast …</a:t>
            </a:r>
            <a:endParaRPr lang="en-US" dirty="0"/>
          </a:p>
        </p:txBody>
      </p:sp>
      <p:sp>
        <p:nvSpPr>
          <p:cNvPr id="3" name="Content Placeholder 2"/>
          <p:cNvSpPr>
            <a:spLocks noGrp="1"/>
          </p:cNvSpPr>
          <p:nvPr>
            <p:ph idx="1"/>
          </p:nvPr>
        </p:nvSpPr>
        <p:spPr/>
        <p:txBody>
          <a:bodyPr/>
          <a:lstStyle/>
          <a:p>
            <a:r>
              <a:rPr lang="en-US" b="1" dirty="0" smtClean="0"/>
              <a:t>M14 enrolled in Bilingual School, AC &amp; IB Program.</a:t>
            </a:r>
            <a:r>
              <a:rPr lang="en-US" dirty="0" smtClean="0"/>
              <a:t>              </a:t>
            </a:r>
            <a:r>
              <a:rPr lang="en-US" b="1" dirty="0" smtClean="0"/>
              <a:t>Friends </a:t>
            </a:r>
          </a:p>
          <a:p>
            <a:endParaRPr lang="en-US" b="1" dirty="0" smtClean="0"/>
          </a:p>
          <a:p>
            <a:pPr marL="457200" indent="-457200">
              <a:buNone/>
            </a:pPr>
            <a:r>
              <a:rPr lang="en-US" dirty="0" smtClean="0"/>
              <a:t>      </a:t>
            </a:r>
            <a:r>
              <a:rPr lang="en-US" i="1" dirty="0" smtClean="0"/>
              <a:t>…your friends play a big role because I hang out with Asian people. I hang out with Chinese people. Sometimes we speak Chinese together…not that often but we do. </a:t>
            </a:r>
            <a:r>
              <a:rPr lang="en-US" dirty="0" smtClean="0"/>
              <a:t>(M14)</a:t>
            </a:r>
            <a:endParaRPr lang="en-US" b="1" dirty="0" smtClean="0"/>
          </a:p>
          <a:p>
            <a:pPr>
              <a:buNone/>
            </a:pPr>
            <a:endParaRPr lang="en-US" b="1" i="1" dirty="0"/>
          </a:p>
        </p:txBody>
      </p:sp>
      <p:cxnSp>
        <p:nvCxnSpPr>
          <p:cNvPr id="5" name="Straight Arrow Connector 4"/>
          <p:cNvCxnSpPr/>
          <p:nvPr/>
        </p:nvCxnSpPr>
        <p:spPr>
          <a:xfrm>
            <a:off x="2895600" y="2590800"/>
            <a:ext cx="609600" cy="0"/>
          </a:xfrm>
          <a:prstGeom prst="straightConnector1">
            <a:avLst/>
          </a:prstGeom>
          <a:ln w="44450">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000" dirty="0" smtClean="0"/>
              <a:t>Factors </a:t>
            </a:r>
            <a:endParaRPr lang="en-US" sz="5000" dirty="0"/>
          </a:p>
        </p:txBody>
      </p:sp>
      <p:sp>
        <p:nvSpPr>
          <p:cNvPr id="3" name="Content Placeholder 2"/>
          <p:cNvSpPr>
            <a:spLocks noGrp="1"/>
          </p:cNvSpPr>
          <p:nvPr>
            <p:ph idx="1"/>
          </p:nvPr>
        </p:nvSpPr>
        <p:spPr>
          <a:noFill/>
          <a:ln>
            <a:noFill/>
          </a:ln>
        </p:spPr>
        <p:style>
          <a:lnRef idx="2">
            <a:schemeClr val="dk1"/>
          </a:lnRef>
          <a:fillRef idx="1">
            <a:schemeClr val="lt1"/>
          </a:fillRef>
          <a:effectRef idx="0">
            <a:schemeClr val="dk1"/>
          </a:effectRef>
          <a:fontRef idx="minor">
            <a:schemeClr val="dk1"/>
          </a:fontRef>
        </p:style>
        <p:txBody>
          <a:bodyPr>
            <a:normAutofit/>
          </a:bodyPr>
          <a:lstStyle/>
          <a:p>
            <a:r>
              <a:rPr lang="en-US" sz="3600" b="1" dirty="0" smtClean="0"/>
              <a:t>Family</a:t>
            </a:r>
          </a:p>
          <a:p>
            <a:pPr>
              <a:buNone/>
            </a:pPr>
            <a:r>
              <a:rPr lang="en-US" dirty="0" smtClean="0"/>
              <a:t>    </a:t>
            </a:r>
            <a:r>
              <a:rPr lang="en-US" i="1" dirty="0" smtClean="0"/>
              <a:t>I watch (movies in Chinese)…now my skills in Mandarin aren’t that great so primarily we watch Cantonese shows at home and there are those shows that are on every day on the Fairchild channel 6:00 and 7:00. So at least two hours of TV a day actually. </a:t>
            </a:r>
            <a:r>
              <a:rPr lang="en-US" dirty="0" smtClean="0"/>
              <a:t>(M14)</a:t>
            </a:r>
          </a:p>
          <a:p>
            <a:pPr>
              <a:buNone/>
            </a:pPr>
            <a:endParaRPr lang="en-US" b="1" i="1" dirty="0" smtClean="0"/>
          </a:p>
          <a:p>
            <a:pPr>
              <a:buNone/>
            </a:pPr>
            <a:endParaRPr lang="en-US" b="1" i="1" dirty="0" smtClean="0"/>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300" i="1" dirty="0" smtClean="0"/>
              <a:t>Restricted by Social Conditions </a:t>
            </a:r>
            <a:endParaRPr lang="en-US" sz="4300" dirty="0"/>
          </a:p>
        </p:txBody>
      </p:sp>
      <p:sp>
        <p:nvSpPr>
          <p:cNvPr id="3" name="Content Placeholder 2"/>
          <p:cNvSpPr>
            <a:spLocks noGrp="1"/>
          </p:cNvSpPr>
          <p:nvPr>
            <p:ph idx="1"/>
          </p:nvPr>
        </p:nvSpPr>
        <p:spPr/>
        <p:txBody>
          <a:bodyPr>
            <a:normAutofit fontScale="92500" lnSpcReduction="10000"/>
          </a:bodyPr>
          <a:lstStyle/>
          <a:p>
            <a:r>
              <a:rPr lang="en-US" sz="3600" b="1" dirty="0" smtClean="0"/>
              <a:t>School Context</a:t>
            </a:r>
          </a:p>
          <a:p>
            <a:pPr>
              <a:buNone/>
            </a:pPr>
            <a:endParaRPr lang="en-US" sz="3600" b="1" dirty="0" smtClean="0"/>
          </a:p>
          <a:p>
            <a:pPr>
              <a:buNone/>
            </a:pPr>
            <a:r>
              <a:rPr lang="en-US" sz="2800" b="1" i="1" dirty="0" smtClean="0"/>
              <a:t>     </a:t>
            </a:r>
            <a:r>
              <a:rPr lang="en-US" i="1" dirty="0" smtClean="0"/>
              <a:t>Senior high was where my group of friends began to change. I started having more Asian friends. The main reason for that is because Old </a:t>
            </a:r>
            <a:r>
              <a:rPr lang="en-US" i="1" dirty="0" err="1" smtClean="0"/>
              <a:t>Scona</a:t>
            </a:r>
            <a:r>
              <a:rPr lang="en-US" i="1" dirty="0" smtClean="0"/>
              <a:t> is such a small school that’s concentrated with East Indian students and Asian students and Caucasian students are basically a minority there. It was pretty hard to find a Caucasian friend so I just had to make do with what was available </a:t>
            </a:r>
            <a:r>
              <a:rPr lang="en-US" dirty="0" smtClean="0"/>
              <a:t>(M9)</a:t>
            </a:r>
          </a:p>
          <a:p>
            <a:pPr>
              <a:buNone/>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Factors </a:t>
            </a:r>
            <a:endParaRPr lang="en-US" sz="4400" dirty="0"/>
          </a:p>
        </p:txBody>
      </p:sp>
      <p:sp>
        <p:nvSpPr>
          <p:cNvPr id="3" name="Content Placeholder 2"/>
          <p:cNvSpPr>
            <a:spLocks noGrp="1"/>
          </p:cNvSpPr>
          <p:nvPr>
            <p:ph idx="1"/>
          </p:nvPr>
        </p:nvSpPr>
        <p:spPr>
          <a:xfrm>
            <a:off x="457200" y="1600200"/>
            <a:ext cx="8229600" cy="5029199"/>
          </a:xfrm>
          <a:ln>
            <a:solidFill>
              <a:srgbClr val="FFC000"/>
            </a:solidFill>
          </a:ln>
        </p:spPr>
        <p:txBody>
          <a:bodyPr>
            <a:normAutofit fontScale="85000" lnSpcReduction="10000"/>
          </a:bodyPr>
          <a:lstStyle/>
          <a:p>
            <a:r>
              <a:rPr lang="en-US" b="1" dirty="0" smtClean="0"/>
              <a:t>Family resources – music </a:t>
            </a:r>
          </a:p>
          <a:p>
            <a:endParaRPr lang="en-US" b="1" dirty="0" smtClean="0"/>
          </a:p>
          <a:p>
            <a:pPr>
              <a:buNone/>
            </a:pPr>
            <a:r>
              <a:rPr lang="en-US" b="1" i="1" dirty="0" smtClean="0"/>
              <a:t>    </a:t>
            </a:r>
            <a:r>
              <a:rPr lang="en-US" i="1" dirty="0" smtClean="0"/>
              <a:t>I:</a:t>
            </a:r>
            <a:r>
              <a:rPr lang="en-US" b="1" i="1" dirty="0" smtClean="0"/>
              <a:t> </a:t>
            </a:r>
            <a:r>
              <a:rPr lang="en-US" i="1" dirty="0" smtClean="0"/>
              <a:t>Do you still listen to Chinese music or watch Chinese movies?</a:t>
            </a:r>
          </a:p>
          <a:p>
            <a:pPr>
              <a:buNone/>
            </a:pPr>
            <a:r>
              <a:rPr lang="en-US" i="1" dirty="0" smtClean="0"/>
              <a:t>    M2:  No I don’t watch any of that right now. Actually I wasn’t big on those to begin with so I moved here and I only had 56K internet…not like now there’s YouTube and you can download stuff very easily with high speed. I just never really kept up to it and the songs I knew were still really from when I was in China. I didn’t learn anything new. The three weeks when I went back, we went to karaoke and I tried really hard to dig up something that I knew…</a:t>
            </a:r>
          </a:p>
          <a:p>
            <a:pPr>
              <a:buNone/>
            </a:pPr>
            <a:endParaRPr lang="en-US" b="1" dirty="0" smtClean="0"/>
          </a:p>
          <a:p>
            <a:pPr>
              <a:buNone/>
            </a:pPr>
            <a:endParaRPr lang="en-US"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a:t>
            </a:r>
            <a:endParaRPr lang="en-US" dirty="0"/>
          </a:p>
        </p:txBody>
      </p:sp>
      <p:sp>
        <p:nvSpPr>
          <p:cNvPr id="3" name="Content Placeholder 2"/>
          <p:cNvSpPr>
            <a:spLocks noGrp="1"/>
          </p:cNvSpPr>
          <p:nvPr>
            <p:ph idx="1"/>
          </p:nvPr>
        </p:nvSpPr>
        <p:spPr>
          <a:xfrm>
            <a:off x="228600" y="1775191"/>
            <a:ext cx="8458200" cy="4625609"/>
          </a:xfrm>
        </p:spPr>
        <p:txBody>
          <a:bodyPr/>
          <a:lstStyle/>
          <a:p>
            <a:pPr>
              <a:spcAft>
                <a:spcPts val="600"/>
              </a:spcAft>
            </a:pPr>
            <a:r>
              <a:rPr lang="en-US" sz="2800" dirty="0" smtClean="0">
                <a:latin typeface="Arial" pitchFamily="34" charset="0"/>
                <a:cs typeface="Arial" pitchFamily="34" charset="0"/>
              </a:rPr>
              <a:t>The Research Project on Chinese Canadian Youth in Alberta</a:t>
            </a:r>
          </a:p>
          <a:p>
            <a:pPr>
              <a:spcAft>
                <a:spcPts val="600"/>
              </a:spcAft>
            </a:pPr>
            <a:r>
              <a:rPr lang="en-US" sz="2800" dirty="0" smtClean="0">
                <a:latin typeface="Arial" pitchFamily="34" charset="0"/>
                <a:cs typeface="Arial" pitchFamily="34" charset="0"/>
              </a:rPr>
              <a:t>Theoretical Frameworks and Literature Review  </a:t>
            </a:r>
          </a:p>
          <a:p>
            <a:pPr>
              <a:spcAft>
                <a:spcPts val="600"/>
              </a:spcAft>
            </a:pPr>
            <a:r>
              <a:rPr lang="en-US" sz="2800" dirty="0" smtClean="0">
                <a:latin typeface="Arial" pitchFamily="34" charset="0"/>
                <a:cs typeface="Arial" pitchFamily="34" charset="0"/>
              </a:rPr>
              <a:t>Findings  </a:t>
            </a:r>
          </a:p>
          <a:p>
            <a:pPr>
              <a:spcAft>
                <a:spcPts val="600"/>
              </a:spcAft>
            </a:pPr>
            <a:r>
              <a:rPr lang="en-US" sz="2800" dirty="0" smtClean="0">
                <a:latin typeface="Arial" pitchFamily="34" charset="0"/>
                <a:cs typeface="Arial" pitchFamily="34" charset="0"/>
              </a:rPr>
              <a:t>Conclusion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Factors </a:t>
            </a:r>
            <a:endParaRPr lang="en-US" sz="4400" dirty="0"/>
          </a:p>
        </p:txBody>
      </p:sp>
      <p:sp>
        <p:nvSpPr>
          <p:cNvPr id="3" name="Content Placeholder 2"/>
          <p:cNvSpPr>
            <a:spLocks noGrp="1"/>
          </p:cNvSpPr>
          <p:nvPr>
            <p:ph idx="1"/>
          </p:nvPr>
        </p:nvSpPr>
        <p:spPr>
          <a:xfrm>
            <a:off x="457200" y="1600200"/>
            <a:ext cx="8229600" cy="5029199"/>
          </a:xfrm>
          <a:ln>
            <a:solidFill>
              <a:srgbClr val="FFC000"/>
            </a:solidFill>
          </a:ln>
        </p:spPr>
        <p:txBody>
          <a:bodyPr>
            <a:normAutofit fontScale="55000" lnSpcReduction="20000"/>
          </a:bodyPr>
          <a:lstStyle/>
          <a:p>
            <a:r>
              <a:rPr lang="en-US" sz="5100" b="1" dirty="0" smtClean="0"/>
              <a:t>Travel back </a:t>
            </a:r>
          </a:p>
          <a:p>
            <a:pPr>
              <a:buNone/>
            </a:pPr>
            <a:endParaRPr lang="en-US" b="1" dirty="0" smtClean="0"/>
          </a:p>
          <a:p>
            <a:pPr>
              <a:buNone/>
            </a:pPr>
            <a:r>
              <a:rPr lang="en-US" sz="3800" dirty="0" smtClean="0"/>
              <a:t>      I remember </a:t>
            </a:r>
            <a:r>
              <a:rPr lang="en-US" sz="3800" dirty="0" smtClean="0">
                <a:solidFill>
                  <a:srgbClr val="FF0000"/>
                </a:solidFill>
              </a:rPr>
              <a:t>when I was in grade 8, after I came back from China last time, I was very, very interested in building my </a:t>
            </a:r>
            <a:r>
              <a:rPr lang="en-US" sz="3800" dirty="0" err="1" smtClean="0">
                <a:solidFill>
                  <a:srgbClr val="FF0000"/>
                </a:solidFill>
              </a:rPr>
              <a:t>Chineseness</a:t>
            </a:r>
            <a:r>
              <a:rPr lang="en-US" sz="3800" dirty="0" smtClean="0">
                <a:solidFill>
                  <a:srgbClr val="FF0000"/>
                </a:solidFill>
              </a:rPr>
              <a:t>. I felt when I went back, I really liked my relatives. I felt a little…not embarrassed but I felt like my Chinese wasn’t good and I wanted to make my Chinese better. </a:t>
            </a:r>
            <a:r>
              <a:rPr lang="en-US" sz="3800" dirty="0" smtClean="0"/>
              <a:t>When I came back in grade 8 I felt like I really wanted to become more Chinese. At that point, I stopped listening to Western music completely for two years I always downloaded Chinese…like (Chinese singer’s names) S-H-E. F-I-R. Really intense I was downloading all the newest albums and stuff like that and try to learn to sing it and learn the words and stuff like that. </a:t>
            </a:r>
            <a:r>
              <a:rPr lang="en-US" sz="3800" dirty="0" smtClean="0">
                <a:solidFill>
                  <a:srgbClr val="FF0000"/>
                </a:solidFill>
              </a:rPr>
              <a:t>But then in about grade 10 or 11 I was kind of like the Chinese is nice but I don’t mind Western music so I started listening to Western music again and now I don’t download Chinese music anymore. </a:t>
            </a:r>
            <a:r>
              <a:rPr lang="en-US" sz="3800" dirty="0" smtClean="0"/>
              <a:t>If you look at my iPod, maybe a third of the songs are Asian music or Chinese, Korean, Japanese but the rest is all White, English music (M7)</a:t>
            </a:r>
            <a:endParaRPr lang="en-US" sz="3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a:t>
            </a:r>
            <a:endParaRPr lang="en-US" dirty="0"/>
          </a:p>
        </p:txBody>
      </p:sp>
      <p:sp>
        <p:nvSpPr>
          <p:cNvPr id="3" name="Content Placeholder 2"/>
          <p:cNvSpPr>
            <a:spLocks noGrp="1"/>
          </p:cNvSpPr>
          <p:nvPr>
            <p:ph idx="1"/>
          </p:nvPr>
        </p:nvSpPr>
        <p:spPr/>
        <p:txBody>
          <a:bodyPr>
            <a:normAutofit/>
          </a:bodyPr>
          <a:lstStyle/>
          <a:p>
            <a:pPr>
              <a:buNone/>
            </a:pPr>
            <a:r>
              <a:rPr lang="en-US" dirty="0" smtClean="0"/>
              <a:t>3. When youth identify themselves as Canadian, do they mean the same thing?</a:t>
            </a:r>
          </a:p>
          <a:p>
            <a:pPr>
              <a:buNone/>
            </a:pPr>
            <a:r>
              <a:rPr lang="en-US" dirty="0" smtClean="0"/>
              <a:t>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am Canadian”</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    </a:t>
            </a:r>
            <a:r>
              <a:rPr lang="en-US" i="1" dirty="0" smtClean="0"/>
              <a:t>M2: I like to identify myself as just Canadian because </a:t>
            </a:r>
            <a:r>
              <a:rPr lang="en-US" i="1" dirty="0" smtClean="0">
                <a:solidFill>
                  <a:srgbClr val="FF0000"/>
                </a:solidFill>
              </a:rPr>
              <a:t>I’ve pretty much lived the same life as everyone else I work with but I can’t really control what they think of me </a:t>
            </a:r>
            <a:r>
              <a:rPr lang="en-US" i="1" dirty="0" smtClean="0"/>
              <a:t>right so obviously I’m still visible…definitely visible minority. I try to…everything I do I think I’m fairly Canadian.</a:t>
            </a:r>
          </a:p>
          <a:p>
            <a:pPr>
              <a:buNone/>
            </a:pPr>
            <a:endParaRPr lang="en-US" dirty="0" smtClean="0"/>
          </a:p>
          <a:p>
            <a:pPr>
              <a:buNone/>
            </a:pPr>
            <a:r>
              <a:rPr lang="en-US" dirty="0" smtClean="0"/>
              <a:t>    I: You don’t actually identify yourself as Chinese Canadian or Canadian Chinese?</a:t>
            </a:r>
          </a:p>
          <a:p>
            <a:endParaRPr lang="en-US" dirty="0" smtClean="0"/>
          </a:p>
          <a:p>
            <a:pPr>
              <a:buNone/>
            </a:pPr>
            <a:r>
              <a:rPr lang="en-US" i="1" dirty="0" smtClean="0"/>
              <a:t>    M2: </a:t>
            </a:r>
            <a:r>
              <a:rPr lang="en-US" i="1" dirty="0" smtClean="0">
                <a:solidFill>
                  <a:srgbClr val="FF0000"/>
                </a:solidFill>
              </a:rPr>
              <a:t>I just like to be treated like anyone else</a:t>
            </a:r>
            <a:r>
              <a:rPr lang="en-US" i="1" dirty="0" smtClean="0"/>
              <a:t>. That’s all I ask for. I don’t need to be held in a weaker or stronger standard than anyone else.</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I am Chinese but …”</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solidFill>
                  <a:srgbClr val="FF0000"/>
                </a:solidFill>
              </a:rPr>
              <a:t>Like if anybody stepped up to me now and asked me oh what ethic background are you from? It’s unlikely I would say Canadian because you kind of assume that being in Canada that you’d be Canadian so I say Chinese but </a:t>
            </a:r>
            <a:r>
              <a:rPr lang="en-US" dirty="0" smtClean="0"/>
              <a:t>I mean when somebody asks you your ethnic background or whatever, I don’t really do a lot of Chinese things and the customs have kind of dropped off through the generations. My mom doesn’t do a lot of the Asian customs are home like </a:t>
            </a:r>
            <a:r>
              <a:rPr lang="en-US" dirty="0" smtClean="0">
                <a:solidFill>
                  <a:srgbClr val="FF0000"/>
                </a:solidFill>
              </a:rPr>
              <a:t>the incense burning and the paper burning and those kind of traditions. My grandma will do them,</a:t>
            </a:r>
            <a:r>
              <a:rPr lang="en-US" dirty="0" smtClean="0"/>
              <a:t> </a:t>
            </a:r>
            <a:r>
              <a:rPr lang="en-US" dirty="0" smtClean="0">
                <a:solidFill>
                  <a:srgbClr val="FF0000"/>
                </a:solidFill>
              </a:rPr>
              <a:t>my grandparents will do them </a:t>
            </a:r>
            <a:r>
              <a:rPr lang="en-US" dirty="0" smtClean="0"/>
              <a:t>but my mom doesn’t do it anymore. The chances of me doing that are probably very slim </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lstStyle/>
          <a:p>
            <a:pPr>
              <a:buNone/>
            </a:pPr>
            <a:r>
              <a:rPr lang="en-US" dirty="0" smtClean="0"/>
              <a:t>4. How should we understand the relationship between one’s ethnic identity and sense of belonging?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“Although I am Canadian but…”</a:t>
            </a:r>
            <a:endParaRPr lang="en-US" dirty="0"/>
          </a:p>
        </p:txBody>
      </p:sp>
      <p:sp>
        <p:nvSpPr>
          <p:cNvPr id="3" name="Content Placeholder 2"/>
          <p:cNvSpPr>
            <a:spLocks noGrp="1"/>
          </p:cNvSpPr>
          <p:nvPr>
            <p:ph idx="1"/>
          </p:nvPr>
        </p:nvSpPr>
        <p:spPr/>
        <p:txBody>
          <a:bodyPr>
            <a:normAutofit lnSpcReduction="10000"/>
          </a:bodyPr>
          <a:lstStyle/>
          <a:p>
            <a:r>
              <a:rPr lang="en-US" b="1" i="1" dirty="0" smtClean="0"/>
              <a:t>Connection with China </a:t>
            </a:r>
          </a:p>
          <a:p>
            <a:pPr>
              <a:buNone/>
            </a:pPr>
            <a:r>
              <a:rPr lang="en-US" dirty="0" smtClean="0"/>
              <a:t>     It’s always going to be there for sure. When I hear news that portrays China in favorably I feel pretty bad because I feel the culture…I don’t know the news outlets they just want to sell the news, create a sense of urgency and whatnot. Sometimes China becomes the target unlucky just in a bad place. I still feel that way and obviously none of my friends really share that…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normAutofit fontScale="77500" lnSpcReduction="20000"/>
          </a:bodyPr>
          <a:lstStyle/>
          <a:p>
            <a:pPr>
              <a:spcAft>
                <a:spcPts val="1200"/>
              </a:spcAft>
            </a:pPr>
            <a:r>
              <a:rPr lang="en-US" dirty="0" smtClean="0"/>
              <a:t>One’s generation status may not be an accurate indicator for the salience of ethnic identity. </a:t>
            </a:r>
          </a:p>
          <a:p>
            <a:pPr>
              <a:spcAft>
                <a:spcPts val="1200"/>
              </a:spcAft>
            </a:pPr>
            <a:r>
              <a:rPr lang="en-US" dirty="0" smtClean="0"/>
              <a:t>The behavioral and internal aspects of ethnic identity are not fixed but kept changing.</a:t>
            </a:r>
          </a:p>
          <a:p>
            <a:pPr>
              <a:spcAft>
                <a:spcPts val="1200"/>
              </a:spcAft>
            </a:pPr>
            <a:r>
              <a:rPr lang="en-US" dirty="0" smtClean="0"/>
              <a:t>To what extent ethnic culture can be maintained is not simply based on personal choices but restricted by many inter-related factors under specific social conditions.</a:t>
            </a:r>
          </a:p>
          <a:p>
            <a:pPr>
              <a:spcAft>
                <a:spcPts val="1200"/>
              </a:spcAft>
            </a:pPr>
            <a:r>
              <a:rPr lang="en-US" dirty="0" smtClean="0"/>
              <a:t>Ethnic identity is not equivalent to ethnic culture.</a:t>
            </a:r>
          </a:p>
          <a:p>
            <a:pPr>
              <a:spcAft>
                <a:spcPts val="1200"/>
              </a:spcAft>
            </a:pPr>
            <a:r>
              <a:rPr lang="en-US" dirty="0" smtClean="0"/>
              <a:t>One’s self-identification does not mean the same thing as one’s belonging or attachment to a certain group, given the divergent assumptions youth have on the “Canadian” identification.</a:t>
            </a:r>
          </a:p>
          <a:p>
            <a:endParaRPr lang="en-US" dirty="0" smtClean="0"/>
          </a:p>
          <a:p>
            <a:endParaRPr lang="en-US" dirty="0" smtClean="0"/>
          </a:p>
          <a:p>
            <a:pPr>
              <a:buNone/>
            </a:pPr>
            <a:endParaRPr lang="en-US" dirty="0" smtClean="0"/>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Research Project on Chinese Canadian Youth in Alberta</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Research Question </a:t>
            </a:r>
          </a:p>
          <a:p>
            <a:pPr>
              <a:buNone/>
            </a:pPr>
            <a:r>
              <a:rPr lang="en-US" dirty="0" smtClean="0"/>
              <a:t>     </a:t>
            </a:r>
            <a:r>
              <a:rPr lang="en-US" sz="2600" dirty="0" smtClean="0"/>
              <a:t>What are the adaptation or lived experiences of Chinese Canadian Youth in Alberta? How do they construct identities and negotiate sense of belongings? </a:t>
            </a:r>
          </a:p>
          <a:p>
            <a:pPr>
              <a:buNone/>
            </a:pPr>
            <a:endParaRPr lang="en-US" dirty="0" smtClean="0"/>
          </a:p>
          <a:p>
            <a:pPr>
              <a:buNone/>
            </a:pPr>
            <a:r>
              <a:rPr lang="en-US" b="1" dirty="0" smtClean="0"/>
              <a:t>    Sub-question</a:t>
            </a:r>
            <a:r>
              <a:rPr lang="en-US" sz="2600" b="1" dirty="0" smtClean="0"/>
              <a:t>: </a:t>
            </a:r>
            <a:r>
              <a:rPr lang="en-US" sz="2600" dirty="0" smtClean="0"/>
              <a:t>What is the relationship between ethnic culture, ethnic identity and integration? </a:t>
            </a:r>
          </a:p>
          <a:p>
            <a:pPr>
              <a:buNone/>
            </a:pPr>
            <a:r>
              <a:rPr lang="en-US" dirty="0" smtClean="0"/>
              <a:t>      </a:t>
            </a:r>
            <a:endParaRPr lang="en-US" b="1" dirty="0" smtClean="0"/>
          </a:p>
          <a:p>
            <a:r>
              <a:rPr lang="en-US" b="1" dirty="0" smtClean="0"/>
              <a:t>Research Design </a:t>
            </a:r>
          </a:p>
          <a:p>
            <a:pPr>
              <a:buNone/>
            </a:pPr>
            <a:r>
              <a:rPr lang="en-US" b="1" dirty="0" smtClean="0"/>
              <a:t>    </a:t>
            </a:r>
            <a:r>
              <a:rPr lang="en-US" sz="2400" dirty="0" smtClean="0"/>
              <a:t>Thirty-six first and second generation Chinese Canadian youth were interviewed in Edmonton and Calgary aged  between 15-25.</a:t>
            </a:r>
          </a:p>
          <a:p>
            <a:pPr>
              <a:buNone/>
            </a:pP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Models on Immigrant Adaptation </a:t>
            </a:r>
            <a:endParaRPr lang="en-US" dirty="0"/>
          </a:p>
        </p:txBody>
      </p:sp>
      <p:sp>
        <p:nvSpPr>
          <p:cNvPr id="3" name="Content Placeholder 2"/>
          <p:cNvSpPr>
            <a:spLocks noGrp="1"/>
          </p:cNvSpPr>
          <p:nvPr>
            <p:ph idx="1"/>
          </p:nvPr>
        </p:nvSpPr>
        <p:spPr>
          <a:xfrm>
            <a:off x="228600" y="1524001"/>
            <a:ext cx="8686800" cy="5334000"/>
          </a:xfrm>
        </p:spPr>
        <p:txBody>
          <a:bodyPr>
            <a:normAutofit/>
          </a:bodyPr>
          <a:lstStyle/>
          <a:p>
            <a:pPr algn="ctr">
              <a:buNone/>
            </a:pPr>
            <a:r>
              <a:rPr lang="en-US" b="1" dirty="0" smtClean="0"/>
              <a:t>The Chicago School and the Assimilation Theory </a:t>
            </a:r>
            <a:r>
              <a:rPr lang="en-US" sz="2000" b="1" dirty="0" smtClean="0"/>
              <a:t>(Park, 1950) </a:t>
            </a:r>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r>
              <a:rPr lang="en-US" sz="2000" b="1" dirty="0" smtClean="0"/>
              <a:t>                                                                                         </a:t>
            </a:r>
          </a:p>
          <a:p>
            <a:pPr algn="ctr">
              <a:buNone/>
            </a:pPr>
            <a:r>
              <a:rPr lang="en-US" sz="2000" b="1" dirty="0" smtClean="0"/>
              <a:t>                                                                                                (</a:t>
            </a:r>
            <a:r>
              <a:rPr lang="en-US" sz="2000" b="1" dirty="0" err="1" smtClean="0"/>
              <a:t>Driedger</a:t>
            </a:r>
            <a:r>
              <a:rPr lang="en-US" sz="2000" b="1" dirty="0" smtClean="0"/>
              <a:t>, 1996, p. 27)</a:t>
            </a:r>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lgn="ctr">
              <a:buNone/>
            </a:pPr>
            <a:endParaRPr lang="en-US" sz="2000"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p:txBody>
      </p:sp>
      <p:pic>
        <p:nvPicPr>
          <p:cNvPr id="5" name="Picture 4" descr="Pic1.JPG"/>
          <p:cNvPicPr>
            <a:picLocks noChangeAspect="1"/>
          </p:cNvPicPr>
          <p:nvPr/>
        </p:nvPicPr>
        <p:blipFill>
          <a:blip r:embed="rId3" cstate="print"/>
          <a:stretch>
            <a:fillRect/>
          </a:stretch>
        </p:blipFill>
        <p:spPr>
          <a:xfrm>
            <a:off x="609600" y="2438400"/>
            <a:ext cx="7772400" cy="3810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Models on Immigrant Adaptation </a:t>
            </a:r>
            <a:endParaRPr lang="en-US" dirty="0"/>
          </a:p>
        </p:txBody>
      </p:sp>
      <p:sp>
        <p:nvSpPr>
          <p:cNvPr id="3" name="Content Placeholder 2"/>
          <p:cNvSpPr>
            <a:spLocks noGrp="1"/>
          </p:cNvSpPr>
          <p:nvPr>
            <p:ph idx="1"/>
          </p:nvPr>
        </p:nvSpPr>
        <p:spPr>
          <a:xfrm>
            <a:off x="304800" y="1524000"/>
            <a:ext cx="8610600" cy="5105399"/>
          </a:xfrm>
        </p:spPr>
        <p:txBody>
          <a:bodyPr>
            <a:normAutofit fontScale="92500" lnSpcReduction="10000"/>
          </a:bodyPr>
          <a:lstStyle/>
          <a:p>
            <a:pPr>
              <a:buNone/>
            </a:pPr>
            <a:r>
              <a:rPr lang="en-US" b="1" dirty="0" smtClean="0"/>
              <a:t>A Multi-dimensional Assimilation Model </a:t>
            </a:r>
          </a:p>
          <a:p>
            <a:pPr algn="ctr">
              <a:buNone/>
            </a:pPr>
            <a:r>
              <a:rPr lang="en-US" sz="2000" b="1" dirty="0" smtClean="0"/>
              <a:t>(Gordon, 1964)</a:t>
            </a:r>
          </a:p>
          <a:p>
            <a:pPr algn="ct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r>
              <a:rPr lang="en-US" b="1" dirty="0" smtClean="0"/>
              <a:t>                                                                      </a:t>
            </a:r>
          </a:p>
          <a:p>
            <a:pPr>
              <a:buNone/>
            </a:pPr>
            <a:endParaRPr lang="en-US" b="1" dirty="0" smtClean="0"/>
          </a:p>
          <a:p>
            <a:pPr>
              <a:buNone/>
            </a:pPr>
            <a:r>
              <a:rPr lang="en-US" b="1" dirty="0" smtClean="0"/>
              <a:t>                                                                           </a:t>
            </a:r>
            <a:r>
              <a:rPr lang="en-US" sz="1800" b="1" dirty="0" smtClean="0"/>
              <a:t>(</a:t>
            </a:r>
            <a:r>
              <a:rPr lang="en-US" sz="1800" b="1" dirty="0" err="1" smtClean="0"/>
              <a:t>Driedger</a:t>
            </a:r>
            <a:r>
              <a:rPr lang="en-US" sz="1800" b="1" dirty="0" smtClean="0"/>
              <a:t>, 1996, p. 32)</a:t>
            </a:r>
          </a:p>
        </p:txBody>
      </p:sp>
      <p:pic>
        <p:nvPicPr>
          <p:cNvPr id="4" name="Picture 3" descr="Pic2.JPG"/>
          <p:cNvPicPr>
            <a:picLocks noChangeAspect="1"/>
          </p:cNvPicPr>
          <p:nvPr/>
        </p:nvPicPr>
        <p:blipFill>
          <a:blip r:embed="rId3" cstate="print"/>
          <a:stretch>
            <a:fillRect/>
          </a:stretch>
        </p:blipFill>
        <p:spPr>
          <a:xfrm>
            <a:off x="533400" y="2362200"/>
            <a:ext cx="8077200" cy="37338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Models on Immigrant Adaptation </a:t>
            </a:r>
            <a:endParaRPr lang="en-US" dirty="0"/>
          </a:p>
        </p:txBody>
      </p:sp>
      <p:sp>
        <p:nvSpPr>
          <p:cNvPr id="3" name="Content Placeholder 2"/>
          <p:cNvSpPr>
            <a:spLocks noGrp="1"/>
          </p:cNvSpPr>
          <p:nvPr>
            <p:ph idx="1"/>
          </p:nvPr>
        </p:nvSpPr>
        <p:spPr/>
        <p:txBody>
          <a:bodyPr>
            <a:normAutofit/>
          </a:bodyPr>
          <a:lstStyle/>
          <a:p>
            <a:r>
              <a:rPr lang="en-US" b="1" dirty="0" smtClean="0"/>
              <a:t>A Bumpy-line Approach </a:t>
            </a:r>
            <a:r>
              <a:rPr lang="en-US" dirty="0" smtClean="0"/>
              <a:t>(</a:t>
            </a:r>
            <a:r>
              <a:rPr lang="en-US" dirty="0" err="1" smtClean="0"/>
              <a:t>Gans</a:t>
            </a:r>
            <a:r>
              <a:rPr lang="en-US" dirty="0" smtClean="0"/>
              <a:t>, 1992)</a:t>
            </a:r>
          </a:p>
          <a:p>
            <a:endParaRPr lang="en-US" b="1" dirty="0" smtClean="0"/>
          </a:p>
          <a:p>
            <a:r>
              <a:rPr lang="en-US" b="1" dirty="0" smtClean="0"/>
              <a:t>The Segmented Assimilation Model </a:t>
            </a:r>
            <a:r>
              <a:rPr lang="en-US" dirty="0" smtClean="0"/>
              <a:t>(</a:t>
            </a:r>
            <a:r>
              <a:rPr lang="en-US" dirty="0" err="1" smtClean="0"/>
              <a:t>Portes</a:t>
            </a:r>
            <a:r>
              <a:rPr lang="en-US" dirty="0" smtClean="0"/>
              <a:t> </a:t>
            </a:r>
            <a:r>
              <a:rPr lang="en-US" dirty="0" smtClean="0"/>
              <a:t>&amp; Zhou, 1993) </a:t>
            </a:r>
          </a:p>
          <a:p>
            <a:pPr>
              <a:buNone/>
            </a:pPr>
            <a:endParaRPr lang="en-US"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Approaches to Ethnic Identity </a:t>
            </a:r>
            <a:endParaRPr lang="en-US" dirty="0"/>
          </a:p>
        </p:txBody>
      </p:sp>
      <p:sp>
        <p:nvSpPr>
          <p:cNvPr id="3" name="Content Placeholder 2"/>
          <p:cNvSpPr>
            <a:spLocks noGrp="1"/>
          </p:cNvSpPr>
          <p:nvPr>
            <p:ph idx="1"/>
          </p:nvPr>
        </p:nvSpPr>
        <p:spPr/>
        <p:txBody>
          <a:bodyPr>
            <a:normAutofit fontScale="85000" lnSpcReduction="10000"/>
          </a:bodyPr>
          <a:lstStyle/>
          <a:p>
            <a:pPr>
              <a:spcAft>
                <a:spcPts val="1200"/>
              </a:spcAft>
            </a:pPr>
            <a:r>
              <a:rPr lang="en-US" dirty="0" smtClean="0"/>
              <a:t>Ethnic identity retention across generations, </a:t>
            </a:r>
            <a:r>
              <a:rPr lang="en-US" dirty="0" err="1" smtClean="0"/>
              <a:t>esp</a:t>
            </a:r>
            <a:r>
              <a:rPr lang="en-US" dirty="0" smtClean="0"/>
              <a:t> in relation to assimilation (2</a:t>
            </a:r>
            <a:r>
              <a:rPr lang="en-US" baseline="30000" dirty="0" smtClean="0"/>
              <a:t>nd</a:t>
            </a:r>
            <a:r>
              <a:rPr lang="en-US" dirty="0" smtClean="0"/>
              <a:t>  G rebels, 3</a:t>
            </a:r>
            <a:r>
              <a:rPr lang="en-US" baseline="30000" dirty="0" smtClean="0"/>
              <a:t>rd</a:t>
            </a:r>
            <a:r>
              <a:rPr lang="en-US" dirty="0" smtClean="0"/>
              <a:t> G returns)</a:t>
            </a:r>
          </a:p>
          <a:p>
            <a:pPr>
              <a:spcAft>
                <a:spcPts val="1200"/>
              </a:spcAft>
            </a:pPr>
            <a:r>
              <a:rPr lang="en-US" dirty="0" err="1" smtClean="0"/>
              <a:t>Gans</a:t>
            </a:r>
            <a:r>
              <a:rPr lang="en-US" dirty="0" smtClean="0"/>
              <a:t>: symbolic ethnicity (not returns, a new form of assimilation)</a:t>
            </a:r>
          </a:p>
          <a:p>
            <a:pPr>
              <a:spcAft>
                <a:spcPts val="1200"/>
              </a:spcAft>
            </a:pPr>
            <a:r>
              <a:rPr lang="en-US" dirty="0" smtClean="0"/>
              <a:t>The relationship between ethnicity and incorporation is not zero sum (Breton, </a:t>
            </a:r>
            <a:r>
              <a:rPr lang="en-US" dirty="0" err="1" smtClean="0"/>
              <a:t>Isajiw</a:t>
            </a:r>
            <a:r>
              <a:rPr lang="en-US" dirty="0" smtClean="0"/>
              <a:t>, </a:t>
            </a:r>
            <a:r>
              <a:rPr lang="en-US" dirty="0" err="1" smtClean="0"/>
              <a:t>Kalbach</a:t>
            </a:r>
            <a:r>
              <a:rPr lang="en-US" dirty="0" smtClean="0"/>
              <a:t>, &amp; Reitz, 1990)</a:t>
            </a:r>
          </a:p>
          <a:p>
            <a:pPr>
              <a:spcAft>
                <a:spcPts val="1200"/>
              </a:spcAft>
            </a:pPr>
            <a:r>
              <a:rPr lang="en-US" dirty="0" smtClean="0"/>
              <a:t>Wilkinson (2008) national identity and ethnic identity </a:t>
            </a:r>
          </a:p>
          <a:p>
            <a:pPr>
              <a:spcAft>
                <a:spcPts val="1200"/>
              </a:spcAft>
            </a:pPr>
            <a:r>
              <a:rPr lang="en-US" dirty="0" err="1" smtClean="0"/>
              <a:t>Frideres</a:t>
            </a:r>
            <a:r>
              <a:rPr lang="en-US" dirty="0" smtClean="0"/>
              <a:t> &amp; Goldenberg (1982) Ethnic identification related to instrumental concerns.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Isajiw</a:t>
            </a:r>
            <a:r>
              <a:rPr lang="en-US" dirty="0" smtClean="0"/>
              <a:t> (1990) </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External or behavioral aspects of ethnic identity</a:t>
            </a:r>
          </a:p>
          <a:p>
            <a:pPr>
              <a:buNone/>
            </a:pPr>
            <a:r>
              <a:rPr lang="en-US" dirty="0" smtClean="0"/>
              <a:t>    1) ethnic language retention</a:t>
            </a:r>
          </a:p>
          <a:p>
            <a:pPr>
              <a:buNone/>
            </a:pPr>
            <a:r>
              <a:rPr lang="en-US" dirty="0" smtClean="0"/>
              <a:t>    2) ethnic friends </a:t>
            </a:r>
          </a:p>
          <a:p>
            <a:pPr>
              <a:buNone/>
            </a:pPr>
            <a:r>
              <a:rPr lang="en-US" dirty="0" smtClean="0"/>
              <a:t>    3) participation in ethnic group functions</a:t>
            </a:r>
          </a:p>
          <a:p>
            <a:pPr>
              <a:buNone/>
            </a:pPr>
            <a:r>
              <a:rPr lang="en-US" dirty="0" smtClean="0"/>
              <a:t>    4) ethnic media (ethnic radio, television, pre)</a:t>
            </a:r>
          </a:p>
          <a:p>
            <a:pPr>
              <a:buNone/>
            </a:pPr>
            <a:r>
              <a:rPr lang="en-US" dirty="0" smtClean="0"/>
              <a:t>    5) ethnic tradition (ethnic food, holiday</a:t>
            </a:r>
          </a:p>
          <a:p>
            <a:pPr>
              <a:buNone/>
            </a:pPr>
            <a:endParaRPr lang="en-US" dirty="0" smtClean="0"/>
          </a:p>
          <a:p>
            <a:r>
              <a:rPr lang="en-US" b="1" dirty="0" smtClean="0"/>
              <a:t>Internal aspects of ethnic identity </a:t>
            </a:r>
          </a:p>
          <a:p>
            <a:pPr>
              <a:buNone/>
            </a:pPr>
            <a:r>
              <a:rPr lang="en-US" dirty="0" smtClean="0"/>
              <a:t>     1) the cognitive aspect: self-identification</a:t>
            </a:r>
          </a:p>
          <a:p>
            <a:pPr>
              <a:buNone/>
            </a:pPr>
            <a:r>
              <a:rPr lang="en-US" dirty="0" smtClean="0"/>
              <a:t>     2) the moral aspect: ethnic group obligations (marry  in group, support group needs, ask children to learn ethnic language)</a:t>
            </a:r>
          </a:p>
          <a:p>
            <a:pPr>
              <a:buNone/>
            </a:pPr>
            <a:r>
              <a:rPr lang="en-US" dirty="0" smtClean="0"/>
              <a:t>     3)  the affective aspect: attachment to the group </a:t>
            </a:r>
          </a:p>
          <a:p>
            <a:pPr>
              <a:buNone/>
            </a:pPr>
            <a:endParaRPr lang="en-US" dirty="0" smtClean="0"/>
          </a:p>
          <a:p>
            <a:pPr>
              <a:buNone/>
            </a:pPr>
            <a:endParaRPr lang="en-US" dirty="0" smtClean="0"/>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Driedger</a:t>
            </a:r>
            <a:r>
              <a:rPr lang="en-US" dirty="0" smtClean="0"/>
              <a:t> (1996)</a:t>
            </a:r>
            <a:endParaRPr lang="en-US" dirty="0"/>
          </a:p>
        </p:txBody>
      </p:sp>
      <p:sp>
        <p:nvSpPr>
          <p:cNvPr id="3" name="Content Placeholder 2"/>
          <p:cNvSpPr>
            <a:spLocks noGrp="1"/>
          </p:cNvSpPr>
          <p:nvPr>
            <p:ph idx="1"/>
          </p:nvPr>
        </p:nvSpPr>
        <p:spPr/>
        <p:txBody>
          <a:bodyPr/>
          <a:lstStyle/>
          <a:p>
            <a:r>
              <a:rPr lang="en-US" b="1" dirty="0" smtClean="0"/>
              <a:t>Cultural identity index </a:t>
            </a:r>
          </a:p>
          <a:p>
            <a:pPr>
              <a:buNone/>
            </a:pPr>
            <a:r>
              <a:rPr lang="en-US" dirty="0" smtClean="0"/>
              <a:t>     1. Religious practice</a:t>
            </a:r>
          </a:p>
          <a:p>
            <a:pPr>
              <a:buNone/>
            </a:pPr>
            <a:r>
              <a:rPr lang="en-US" dirty="0" smtClean="0"/>
              <a:t>     2) Endogamy</a:t>
            </a:r>
          </a:p>
          <a:p>
            <a:pPr>
              <a:buNone/>
            </a:pPr>
            <a:r>
              <a:rPr lang="en-US" dirty="0" smtClean="0"/>
              <a:t>     3) Ethnic language use</a:t>
            </a:r>
          </a:p>
          <a:p>
            <a:pPr>
              <a:buNone/>
            </a:pPr>
            <a:r>
              <a:rPr lang="en-US" dirty="0" smtClean="0"/>
              <a:t>     4) Ethnic organization participation </a:t>
            </a:r>
          </a:p>
          <a:p>
            <a:pPr>
              <a:buNone/>
            </a:pPr>
            <a:r>
              <a:rPr lang="en-US" dirty="0" smtClean="0"/>
              <a:t>     5)  Attendance in parochial schools</a:t>
            </a:r>
          </a:p>
          <a:p>
            <a:pPr>
              <a:buNone/>
            </a:pPr>
            <a:r>
              <a:rPr lang="en-US" dirty="0" smtClean="0"/>
              <a:t>     6)  Choice of ethnic friends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1324</TotalTime>
  <Words>1811</Words>
  <Application>Microsoft Office PowerPoint</Application>
  <PresentationFormat>On-screen Show (4:3)</PresentationFormat>
  <Paragraphs>198</Paragraphs>
  <Slides>26</Slides>
  <Notes>16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Module</vt:lpstr>
      <vt:lpstr>Ethnicity, Ethnic Identity and Integration: Some Reflections on the  Adaptation Process of Immigrant Descendants </vt:lpstr>
      <vt:lpstr>Outline </vt:lpstr>
      <vt:lpstr>The Research Project on Chinese Canadian Youth in Alberta</vt:lpstr>
      <vt:lpstr>Models on Immigrant Adaptation </vt:lpstr>
      <vt:lpstr>Models on Immigrant Adaptation </vt:lpstr>
      <vt:lpstr>Models on Immigrant Adaptation </vt:lpstr>
      <vt:lpstr>Approaches to Ethnic Identity </vt:lpstr>
      <vt:lpstr>Isajiw (1990) </vt:lpstr>
      <vt:lpstr>Driedger (1996)</vt:lpstr>
      <vt:lpstr>Li (1999, 2001)</vt:lpstr>
      <vt:lpstr>Stuart Hall (1990, 1996)</vt:lpstr>
      <vt:lpstr>Findings </vt:lpstr>
      <vt:lpstr>Generation and Ethnic Culture Maintenance </vt:lpstr>
      <vt:lpstr>Findings</vt:lpstr>
      <vt:lpstr> Restricted by Social Conditions  </vt:lpstr>
      <vt:lpstr>By Contrast …</vt:lpstr>
      <vt:lpstr>Factors </vt:lpstr>
      <vt:lpstr>Restricted by Social Conditions </vt:lpstr>
      <vt:lpstr>Factors </vt:lpstr>
      <vt:lpstr>Factors </vt:lpstr>
      <vt:lpstr>Findings </vt:lpstr>
      <vt:lpstr>“I am Canadian”</vt:lpstr>
      <vt:lpstr>“ I am Chinese but …”</vt:lpstr>
      <vt:lpstr>Findings</vt:lpstr>
      <vt:lpstr>“Although I am Canadian but…”</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dc:creator>
  <cp:lastModifiedBy>Prarie Metropolis Centre</cp:lastModifiedBy>
  <cp:revision>215</cp:revision>
  <dcterms:created xsi:type="dcterms:W3CDTF">2011-10-31T03:12:14Z</dcterms:created>
  <dcterms:modified xsi:type="dcterms:W3CDTF">2011-11-05T22:54:33Z</dcterms:modified>
</cp:coreProperties>
</file>