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654" r:id="rId2"/>
    <p:sldId id="724" r:id="rId3"/>
    <p:sldId id="725" r:id="rId4"/>
    <p:sldId id="726" r:id="rId5"/>
    <p:sldId id="727" r:id="rId6"/>
    <p:sldId id="728" r:id="rId7"/>
    <p:sldId id="729" r:id="rId8"/>
    <p:sldId id="730" r:id="rId9"/>
    <p:sldId id="751" r:id="rId10"/>
    <p:sldId id="731" r:id="rId11"/>
    <p:sldId id="630" r:id="rId12"/>
    <p:sldId id="732" r:id="rId13"/>
    <p:sldId id="733" r:id="rId14"/>
    <p:sldId id="743" r:id="rId15"/>
    <p:sldId id="734" r:id="rId16"/>
    <p:sldId id="744" r:id="rId17"/>
    <p:sldId id="737" r:id="rId18"/>
    <p:sldId id="738" r:id="rId19"/>
    <p:sldId id="739" r:id="rId20"/>
    <p:sldId id="745" r:id="rId21"/>
    <p:sldId id="740" r:id="rId22"/>
    <p:sldId id="741" r:id="rId23"/>
    <p:sldId id="742" r:id="rId24"/>
    <p:sldId id="747" r:id="rId25"/>
    <p:sldId id="748" r:id="rId26"/>
    <p:sldId id="750" r:id="rId27"/>
    <p:sldId id="752" r:id="rId28"/>
    <p:sldId id="753" r:id="rId29"/>
    <p:sldId id="675" r:id="rId30"/>
  </p:sldIdLst>
  <p:sldSz cx="9144000" cy="6858000" type="screen4x3"/>
  <p:notesSz cx="6980238" cy="923607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宋体" pitchFamily="2" charset="-122"/>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宋体" pitchFamily="2" charset="-122"/>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宋体" pitchFamily="2" charset="-122"/>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宋体" pitchFamily="2" charset="-122"/>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宋体" pitchFamily="2" charset="-122"/>
        <a:cs typeface="+mn-cs"/>
      </a:defRPr>
    </a:lvl5pPr>
    <a:lvl6pPr marL="2286000" algn="l" defTabSz="914400" rtl="0" eaLnBrk="1" latinLnBrk="0" hangingPunct="1">
      <a:defRPr sz="2400" kern="1200">
        <a:solidFill>
          <a:schemeClr val="tx1"/>
        </a:solidFill>
        <a:latin typeface="Times New Roman" pitchFamily="18" charset="0"/>
        <a:ea typeface="宋体" pitchFamily="2" charset="-122"/>
        <a:cs typeface="+mn-cs"/>
      </a:defRPr>
    </a:lvl6pPr>
    <a:lvl7pPr marL="2743200" algn="l" defTabSz="914400" rtl="0" eaLnBrk="1" latinLnBrk="0" hangingPunct="1">
      <a:defRPr sz="2400" kern="1200">
        <a:solidFill>
          <a:schemeClr val="tx1"/>
        </a:solidFill>
        <a:latin typeface="Times New Roman" pitchFamily="18" charset="0"/>
        <a:ea typeface="宋体" pitchFamily="2" charset="-122"/>
        <a:cs typeface="+mn-cs"/>
      </a:defRPr>
    </a:lvl7pPr>
    <a:lvl8pPr marL="3200400" algn="l" defTabSz="914400" rtl="0" eaLnBrk="1" latinLnBrk="0" hangingPunct="1">
      <a:defRPr sz="2400" kern="1200">
        <a:solidFill>
          <a:schemeClr val="tx1"/>
        </a:solidFill>
        <a:latin typeface="Times New Roman" pitchFamily="18" charset="0"/>
        <a:ea typeface="宋体" pitchFamily="2" charset="-122"/>
        <a:cs typeface="+mn-cs"/>
      </a:defRPr>
    </a:lvl8pPr>
    <a:lvl9pPr marL="3657600" algn="l" defTabSz="914400" rtl="0" eaLnBrk="1" latinLnBrk="0" hangingPunct="1">
      <a:defRPr sz="2400" kern="1200">
        <a:solidFill>
          <a:schemeClr val="tx1"/>
        </a:solidFill>
        <a:latin typeface="Times New Roman" pitchFamily="18"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6699FF"/>
    <a:srgbClr val="FF0066"/>
    <a:srgbClr val="FFFF66"/>
    <a:srgbClr val="CCFFFF"/>
    <a:srgbClr val="CCFF99"/>
    <a:srgbClr val="800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3" autoAdjust="0"/>
    <p:restoredTop sz="94728" autoAdjust="0"/>
  </p:normalViewPr>
  <p:slideViewPr>
    <p:cSldViewPr>
      <p:cViewPr>
        <p:scale>
          <a:sx n="85" d="100"/>
          <a:sy n="85"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492" y="2490"/>
      </p:cViewPr>
      <p:guideLst>
        <p:guide orient="horz" pos="2909"/>
        <p:guide pos="219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62" name="Rectangle 2"/>
          <p:cNvSpPr>
            <a:spLocks noGrp="1" noChangeArrowheads="1"/>
          </p:cNvSpPr>
          <p:nvPr>
            <p:ph type="hdr" sz="quarter"/>
          </p:nvPr>
        </p:nvSpPr>
        <p:spPr bwMode="auto">
          <a:xfrm>
            <a:off x="0" y="0"/>
            <a:ext cx="30241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48163" name="Rectangle 3"/>
          <p:cNvSpPr>
            <a:spLocks noGrp="1" noChangeArrowheads="1"/>
          </p:cNvSpPr>
          <p:nvPr>
            <p:ph type="dt" sz="quarter" idx="1"/>
          </p:nvPr>
        </p:nvSpPr>
        <p:spPr bwMode="auto">
          <a:xfrm>
            <a:off x="3954463" y="0"/>
            <a:ext cx="3024187"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48164" name="Rectangle 4"/>
          <p:cNvSpPr>
            <a:spLocks noGrp="1" noChangeArrowheads="1"/>
          </p:cNvSpPr>
          <p:nvPr>
            <p:ph type="ftr" sz="quarter" idx="2"/>
          </p:nvPr>
        </p:nvSpPr>
        <p:spPr bwMode="auto">
          <a:xfrm>
            <a:off x="0" y="8772525"/>
            <a:ext cx="30241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48165" name="Rectangle 5"/>
          <p:cNvSpPr>
            <a:spLocks noGrp="1" noChangeArrowheads="1"/>
          </p:cNvSpPr>
          <p:nvPr>
            <p:ph type="sldNum" sz="quarter" idx="3"/>
          </p:nvPr>
        </p:nvSpPr>
        <p:spPr bwMode="auto">
          <a:xfrm>
            <a:off x="3954463" y="8772525"/>
            <a:ext cx="3024187"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02C5C04-3CF6-4C6C-97A5-7AC548628E3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050"/>
          <p:cNvSpPr>
            <a:spLocks noGrp="1" noChangeArrowheads="1"/>
          </p:cNvSpPr>
          <p:nvPr>
            <p:ph type="hdr" sz="quarter"/>
          </p:nvPr>
        </p:nvSpPr>
        <p:spPr bwMode="auto">
          <a:xfrm>
            <a:off x="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41987" name="Rectangle 2051"/>
          <p:cNvSpPr>
            <a:spLocks noGrp="1" noChangeArrowheads="1"/>
          </p:cNvSpPr>
          <p:nvPr>
            <p:ph type="dt" idx="1"/>
          </p:nvPr>
        </p:nvSpPr>
        <p:spPr bwMode="auto">
          <a:xfrm>
            <a:off x="396240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31748" name="Rectangle 2052"/>
          <p:cNvSpPr>
            <a:spLocks noChangeArrowheads="1" noTextEdit="1"/>
          </p:cNvSpPr>
          <p:nvPr>
            <p:ph type="sldImg" idx="2"/>
          </p:nvPr>
        </p:nvSpPr>
        <p:spPr bwMode="auto">
          <a:xfrm>
            <a:off x="1130300" y="685800"/>
            <a:ext cx="4673600" cy="3505200"/>
          </a:xfrm>
          <a:prstGeom prst="rect">
            <a:avLst/>
          </a:prstGeom>
          <a:noFill/>
          <a:ln w="9525">
            <a:solidFill>
              <a:srgbClr val="000000"/>
            </a:solidFill>
            <a:miter lim="800000"/>
            <a:headEnd/>
            <a:tailEnd/>
          </a:ln>
        </p:spPr>
      </p:sp>
      <p:sp>
        <p:nvSpPr>
          <p:cNvPr id="41989" name="Rectangle 2053"/>
          <p:cNvSpPr>
            <a:spLocks noGrp="1" noChangeArrowheads="1"/>
          </p:cNvSpPr>
          <p:nvPr>
            <p:ph type="body" sz="quarter" idx="3"/>
          </p:nvPr>
        </p:nvSpPr>
        <p:spPr bwMode="auto">
          <a:xfrm>
            <a:off x="914400" y="4419600"/>
            <a:ext cx="5105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41990" name="Rectangle 2054"/>
          <p:cNvSpPr>
            <a:spLocks noGrp="1" noChangeArrowheads="1"/>
          </p:cNvSpPr>
          <p:nvPr>
            <p:ph type="ftr" sz="quarter" idx="4"/>
          </p:nvPr>
        </p:nvSpPr>
        <p:spPr bwMode="auto">
          <a:xfrm>
            <a:off x="0" y="87630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zh-CN"/>
          </a:p>
        </p:txBody>
      </p:sp>
      <p:sp>
        <p:nvSpPr>
          <p:cNvPr id="41991" name="Rectangle 2055"/>
          <p:cNvSpPr>
            <a:spLocks noGrp="1" noChangeArrowheads="1"/>
          </p:cNvSpPr>
          <p:nvPr>
            <p:ph type="sldNum" sz="quarter" idx="5"/>
          </p:nvPr>
        </p:nvSpPr>
        <p:spPr bwMode="auto">
          <a:xfrm>
            <a:off x="3962400" y="87630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7EFF2C3-8E19-4F2E-AE9E-0A53823BF204}" type="slidenum">
              <a:rPr lang="zh-CN" altLang="en-US"/>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055"/>
          <p:cNvSpPr>
            <a:spLocks noGrp="1" noChangeArrowheads="1"/>
          </p:cNvSpPr>
          <p:nvPr>
            <p:ph type="sldNum" sz="quarter" idx="5"/>
          </p:nvPr>
        </p:nvSpPr>
        <p:spPr>
          <a:noFill/>
        </p:spPr>
        <p:txBody>
          <a:bodyPr/>
          <a:lstStyle/>
          <a:p>
            <a:fld id="{4F84205E-3838-4C15-91BD-BA4C9357CBFB}" type="slidenum">
              <a:rPr lang="zh-CN" altLang="en-US"/>
              <a:pPr/>
              <a:t>1</a:t>
            </a:fld>
            <a:endParaRPr lang="en-US" altLang="zh-CN"/>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055"/>
          <p:cNvSpPr>
            <a:spLocks noGrp="1" noChangeArrowheads="1"/>
          </p:cNvSpPr>
          <p:nvPr>
            <p:ph type="sldNum" sz="quarter" idx="5"/>
          </p:nvPr>
        </p:nvSpPr>
        <p:spPr>
          <a:noFill/>
        </p:spPr>
        <p:txBody>
          <a:bodyPr/>
          <a:lstStyle/>
          <a:p>
            <a:fld id="{0A9ECC36-32A9-4132-A08B-057E7E0C1499}" type="slidenum">
              <a:rPr lang="zh-CN" altLang="en-US"/>
              <a:pPr/>
              <a:t>10</a:t>
            </a:fld>
            <a:endParaRPr lang="en-US" altLang="zh-CN"/>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055"/>
          <p:cNvSpPr>
            <a:spLocks noGrp="1" noChangeArrowheads="1"/>
          </p:cNvSpPr>
          <p:nvPr>
            <p:ph type="sldNum" sz="quarter" idx="5"/>
          </p:nvPr>
        </p:nvSpPr>
        <p:spPr>
          <a:noFill/>
        </p:spPr>
        <p:txBody>
          <a:bodyPr/>
          <a:lstStyle/>
          <a:p>
            <a:fld id="{996CE35B-69F6-417C-958B-28730F7CF913}" type="slidenum">
              <a:rPr lang="zh-CN" altLang="en-US"/>
              <a:pPr/>
              <a:t>11</a:t>
            </a:fld>
            <a:endParaRPr lang="en-US" altLang="zh-CN"/>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055"/>
          <p:cNvSpPr>
            <a:spLocks noGrp="1" noChangeArrowheads="1"/>
          </p:cNvSpPr>
          <p:nvPr>
            <p:ph type="sldNum" sz="quarter" idx="5"/>
          </p:nvPr>
        </p:nvSpPr>
        <p:spPr>
          <a:noFill/>
        </p:spPr>
        <p:txBody>
          <a:bodyPr/>
          <a:lstStyle/>
          <a:p>
            <a:fld id="{F2AF30E2-CFA8-49C8-A65B-A2F674702F26}" type="slidenum">
              <a:rPr lang="zh-CN" altLang="en-US"/>
              <a:pPr/>
              <a:t>12</a:t>
            </a:fld>
            <a:endParaRPr lang="en-US" altLang="zh-CN"/>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055"/>
          <p:cNvSpPr>
            <a:spLocks noGrp="1" noChangeArrowheads="1"/>
          </p:cNvSpPr>
          <p:nvPr>
            <p:ph type="sldNum" sz="quarter" idx="5"/>
          </p:nvPr>
        </p:nvSpPr>
        <p:spPr>
          <a:noFill/>
        </p:spPr>
        <p:txBody>
          <a:bodyPr/>
          <a:lstStyle/>
          <a:p>
            <a:fld id="{C6FFF3F3-BEAD-479A-B928-420745BDC801}" type="slidenum">
              <a:rPr lang="zh-CN" altLang="en-US"/>
              <a:pPr/>
              <a:t>13</a:t>
            </a:fld>
            <a:endParaRPr lang="en-US" altLang="zh-CN"/>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055"/>
          <p:cNvSpPr>
            <a:spLocks noGrp="1" noChangeArrowheads="1"/>
          </p:cNvSpPr>
          <p:nvPr>
            <p:ph type="sldNum" sz="quarter" idx="5"/>
          </p:nvPr>
        </p:nvSpPr>
        <p:spPr>
          <a:noFill/>
        </p:spPr>
        <p:txBody>
          <a:bodyPr/>
          <a:lstStyle/>
          <a:p>
            <a:fld id="{43D68388-386F-44C1-A153-486FC603DAC2}" type="slidenum">
              <a:rPr lang="zh-CN" altLang="en-US"/>
              <a:pPr/>
              <a:t>14</a:t>
            </a:fld>
            <a:endParaRPr lang="en-US" altLang="zh-CN"/>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055"/>
          <p:cNvSpPr>
            <a:spLocks noGrp="1" noChangeArrowheads="1"/>
          </p:cNvSpPr>
          <p:nvPr>
            <p:ph type="sldNum" sz="quarter" idx="5"/>
          </p:nvPr>
        </p:nvSpPr>
        <p:spPr>
          <a:noFill/>
        </p:spPr>
        <p:txBody>
          <a:bodyPr/>
          <a:lstStyle/>
          <a:p>
            <a:fld id="{234AF38A-56C0-4A4B-87F6-D73391636902}" type="slidenum">
              <a:rPr lang="zh-CN" altLang="en-US"/>
              <a:pPr/>
              <a:t>15</a:t>
            </a:fld>
            <a:endParaRPr lang="en-US" altLang="zh-CN"/>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055"/>
          <p:cNvSpPr>
            <a:spLocks noGrp="1" noChangeArrowheads="1"/>
          </p:cNvSpPr>
          <p:nvPr>
            <p:ph type="sldNum" sz="quarter" idx="5"/>
          </p:nvPr>
        </p:nvSpPr>
        <p:spPr>
          <a:noFill/>
        </p:spPr>
        <p:txBody>
          <a:bodyPr/>
          <a:lstStyle/>
          <a:p>
            <a:fld id="{21E1F5F6-AA81-4F21-AEC9-FFD3BDD6B008}" type="slidenum">
              <a:rPr lang="zh-CN" altLang="en-US"/>
              <a:pPr/>
              <a:t>16</a:t>
            </a:fld>
            <a:endParaRPr lang="en-US" altLang="zh-CN"/>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055"/>
          <p:cNvSpPr>
            <a:spLocks noGrp="1" noChangeArrowheads="1"/>
          </p:cNvSpPr>
          <p:nvPr>
            <p:ph type="sldNum" sz="quarter" idx="5"/>
          </p:nvPr>
        </p:nvSpPr>
        <p:spPr>
          <a:noFill/>
        </p:spPr>
        <p:txBody>
          <a:bodyPr/>
          <a:lstStyle/>
          <a:p>
            <a:fld id="{1EA54565-A759-4168-9BB0-8AFB5E21EEE7}" type="slidenum">
              <a:rPr lang="zh-CN" altLang="en-US"/>
              <a:pPr/>
              <a:t>17</a:t>
            </a:fld>
            <a:endParaRPr lang="en-US" altLang="zh-CN"/>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055"/>
          <p:cNvSpPr>
            <a:spLocks noGrp="1" noChangeArrowheads="1"/>
          </p:cNvSpPr>
          <p:nvPr>
            <p:ph type="sldNum" sz="quarter" idx="5"/>
          </p:nvPr>
        </p:nvSpPr>
        <p:spPr>
          <a:noFill/>
        </p:spPr>
        <p:txBody>
          <a:bodyPr/>
          <a:lstStyle/>
          <a:p>
            <a:fld id="{0F479E92-FA71-40EF-AE7E-EC6F79A89CF3}" type="slidenum">
              <a:rPr lang="zh-CN" altLang="en-US"/>
              <a:pPr/>
              <a:t>18</a:t>
            </a:fld>
            <a:endParaRPr lang="en-US" altLang="zh-CN"/>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055"/>
          <p:cNvSpPr>
            <a:spLocks noGrp="1" noChangeArrowheads="1"/>
          </p:cNvSpPr>
          <p:nvPr>
            <p:ph type="sldNum" sz="quarter" idx="5"/>
          </p:nvPr>
        </p:nvSpPr>
        <p:spPr>
          <a:noFill/>
        </p:spPr>
        <p:txBody>
          <a:bodyPr/>
          <a:lstStyle/>
          <a:p>
            <a:fld id="{20E15D62-173B-4C2C-A6F3-B0ECB180674D}" type="slidenum">
              <a:rPr lang="zh-CN" altLang="en-US"/>
              <a:pPr/>
              <a:t>19</a:t>
            </a:fld>
            <a:endParaRPr lang="en-US" altLang="zh-CN"/>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055"/>
          <p:cNvSpPr>
            <a:spLocks noGrp="1" noChangeArrowheads="1"/>
          </p:cNvSpPr>
          <p:nvPr>
            <p:ph type="sldNum" sz="quarter" idx="5"/>
          </p:nvPr>
        </p:nvSpPr>
        <p:spPr>
          <a:noFill/>
        </p:spPr>
        <p:txBody>
          <a:bodyPr/>
          <a:lstStyle/>
          <a:p>
            <a:fld id="{D5C150BE-54E7-4F50-873F-74C189793FC3}" type="slidenum">
              <a:rPr lang="zh-CN" altLang="en-US"/>
              <a:pPr/>
              <a:t>2</a:t>
            </a:fld>
            <a:endParaRPr lang="en-US" altLang="zh-CN"/>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055"/>
          <p:cNvSpPr>
            <a:spLocks noGrp="1" noChangeArrowheads="1"/>
          </p:cNvSpPr>
          <p:nvPr>
            <p:ph type="sldNum" sz="quarter" idx="5"/>
          </p:nvPr>
        </p:nvSpPr>
        <p:spPr>
          <a:noFill/>
        </p:spPr>
        <p:txBody>
          <a:bodyPr/>
          <a:lstStyle/>
          <a:p>
            <a:fld id="{F230D186-61D2-4657-B924-4205407F6F54}" type="slidenum">
              <a:rPr lang="zh-CN" altLang="en-US"/>
              <a:pPr/>
              <a:t>20</a:t>
            </a:fld>
            <a:endParaRPr lang="en-US" altLang="zh-CN"/>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055"/>
          <p:cNvSpPr>
            <a:spLocks noGrp="1" noChangeArrowheads="1"/>
          </p:cNvSpPr>
          <p:nvPr>
            <p:ph type="sldNum" sz="quarter" idx="5"/>
          </p:nvPr>
        </p:nvSpPr>
        <p:spPr>
          <a:noFill/>
        </p:spPr>
        <p:txBody>
          <a:bodyPr/>
          <a:lstStyle/>
          <a:p>
            <a:fld id="{430C6099-D7E1-4BD1-A37C-42A7E8202EF8}" type="slidenum">
              <a:rPr lang="zh-CN" altLang="en-US"/>
              <a:pPr/>
              <a:t>21</a:t>
            </a:fld>
            <a:endParaRPr lang="en-US" altLang="zh-CN"/>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055"/>
          <p:cNvSpPr>
            <a:spLocks noGrp="1" noChangeArrowheads="1"/>
          </p:cNvSpPr>
          <p:nvPr>
            <p:ph type="sldNum" sz="quarter" idx="5"/>
          </p:nvPr>
        </p:nvSpPr>
        <p:spPr>
          <a:noFill/>
        </p:spPr>
        <p:txBody>
          <a:bodyPr/>
          <a:lstStyle/>
          <a:p>
            <a:fld id="{847B4FF3-5C05-4D0E-BD7D-C85162D88FEF}" type="slidenum">
              <a:rPr lang="zh-CN" altLang="en-US"/>
              <a:pPr/>
              <a:t>22</a:t>
            </a:fld>
            <a:endParaRPr lang="en-US" altLang="zh-CN"/>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055"/>
          <p:cNvSpPr>
            <a:spLocks noGrp="1" noChangeArrowheads="1"/>
          </p:cNvSpPr>
          <p:nvPr>
            <p:ph type="sldNum" sz="quarter" idx="5"/>
          </p:nvPr>
        </p:nvSpPr>
        <p:spPr>
          <a:noFill/>
        </p:spPr>
        <p:txBody>
          <a:bodyPr/>
          <a:lstStyle/>
          <a:p>
            <a:fld id="{D6B4EB87-D71F-4484-85DA-11C1C90C99D2}" type="slidenum">
              <a:rPr lang="zh-CN" altLang="en-US"/>
              <a:pPr/>
              <a:t>24</a:t>
            </a:fld>
            <a:endParaRPr lang="en-US" altLang="zh-CN"/>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055"/>
          <p:cNvSpPr>
            <a:spLocks noGrp="1" noChangeArrowheads="1"/>
          </p:cNvSpPr>
          <p:nvPr>
            <p:ph type="sldNum" sz="quarter" idx="5"/>
          </p:nvPr>
        </p:nvSpPr>
        <p:spPr>
          <a:noFill/>
        </p:spPr>
        <p:txBody>
          <a:bodyPr/>
          <a:lstStyle/>
          <a:p>
            <a:fld id="{D55D53E3-8244-44EE-A0EB-C0FBABB06D09}" type="slidenum">
              <a:rPr lang="zh-CN" altLang="en-US"/>
              <a:pPr/>
              <a:t>25</a:t>
            </a:fld>
            <a:endParaRPr lang="en-US" altLang="zh-CN"/>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055"/>
          <p:cNvSpPr>
            <a:spLocks noGrp="1" noChangeArrowheads="1"/>
          </p:cNvSpPr>
          <p:nvPr>
            <p:ph type="sldNum" sz="quarter" idx="5"/>
          </p:nvPr>
        </p:nvSpPr>
        <p:spPr>
          <a:noFill/>
        </p:spPr>
        <p:txBody>
          <a:bodyPr/>
          <a:lstStyle/>
          <a:p>
            <a:fld id="{7B6758F5-09C7-436F-B86E-43A4B4298D54}" type="slidenum">
              <a:rPr lang="zh-CN" altLang="en-US"/>
              <a:pPr/>
              <a:t>26</a:t>
            </a:fld>
            <a:endParaRPr lang="en-US" altLang="zh-CN"/>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055"/>
          <p:cNvSpPr>
            <a:spLocks noGrp="1" noChangeArrowheads="1"/>
          </p:cNvSpPr>
          <p:nvPr>
            <p:ph type="sldNum" sz="quarter" idx="5"/>
          </p:nvPr>
        </p:nvSpPr>
        <p:spPr>
          <a:noFill/>
        </p:spPr>
        <p:txBody>
          <a:bodyPr/>
          <a:lstStyle/>
          <a:p>
            <a:fld id="{674C8B95-65D0-4078-824C-67EC50A1943E}" type="slidenum">
              <a:rPr lang="zh-CN" altLang="en-US"/>
              <a:pPr/>
              <a:t>27</a:t>
            </a:fld>
            <a:endParaRPr lang="en-US" altLang="zh-CN"/>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055"/>
          <p:cNvSpPr>
            <a:spLocks noGrp="1" noChangeArrowheads="1"/>
          </p:cNvSpPr>
          <p:nvPr>
            <p:ph type="sldNum" sz="quarter" idx="5"/>
          </p:nvPr>
        </p:nvSpPr>
        <p:spPr>
          <a:noFill/>
        </p:spPr>
        <p:txBody>
          <a:bodyPr/>
          <a:lstStyle/>
          <a:p>
            <a:fld id="{F9ED4CD2-1E51-4043-8C17-ECF009B571ED}" type="slidenum">
              <a:rPr lang="zh-CN" altLang="en-US"/>
              <a:pPr/>
              <a:t>28</a:t>
            </a:fld>
            <a:endParaRPr lang="en-US" altLang="zh-CN"/>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055"/>
          <p:cNvSpPr>
            <a:spLocks noGrp="1" noChangeArrowheads="1"/>
          </p:cNvSpPr>
          <p:nvPr>
            <p:ph type="sldNum" sz="quarter" idx="5"/>
          </p:nvPr>
        </p:nvSpPr>
        <p:spPr>
          <a:noFill/>
        </p:spPr>
        <p:txBody>
          <a:bodyPr/>
          <a:lstStyle/>
          <a:p>
            <a:fld id="{C8A5CC6B-E24C-4986-A5CA-96D9E5F92AEB}" type="slidenum">
              <a:rPr lang="zh-CN" altLang="en-US"/>
              <a:pPr/>
              <a:t>3</a:t>
            </a:fld>
            <a:endParaRPr lang="en-US" altLang="zh-CN"/>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5"/>
          <p:cNvSpPr>
            <a:spLocks noGrp="1" noChangeArrowheads="1"/>
          </p:cNvSpPr>
          <p:nvPr>
            <p:ph type="sldNum" sz="quarter" idx="5"/>
          </p:nvPr>
        </p:nvSpPr>
        <p:spPr>
          <a:noFill/>
        </p:spPr>
        <p:txBody>
          <a:bodyPr/>
          <a:lstStyle/>
          <a:p>
            <a:fld id="{0364B7DE-3249-48C6-9599-3ECC1F758558}" type="slidenum">
              <a:rPr lang="zh-CN" altLang="en-US"/>
              <a:pPr/>
              <a:t>4</a:t>
            </a:fld>
            <a:endParaRPr lang="en-US" altLang="zh-CN"/>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055"/>
          <p:cNvSpPr>
            <a:spLocks noGrp="1" noChangeArrowheads="1"/>
          </p:cNvSpPr>
          <p:nvPr>
            <p:ph type="sldNum" sz="quarter" idx="5"/>
          </p:nvPr>
        </p:nvSpPr>
        <p:spPr>
          <a:noFill/>
        </p:spPr>
        <p:txBody>
          <a:bodyPr/>
          <a:lstStyle/>
          <a:p>
            <a:fld id="{681C38E3-8D52-4898-A30F-62B627A11C6E}" type="slidenum">
              <a:rPr lang="zh-CN" altLang="en-US"/>
              <a:pPr/>
              <a:t>5</a:t>
            </a:fld>
            <a:endParaRPr lang="en-US" altLang="zh-CN"/>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055"/>
          <p:cNvSpPr>
            <a:spLocks noGrp="1" noChangeArrowheads="1"/>
          </p:cNvSpPr>
          <p:nvPr>
            <p:ph type="sldNum" sz="quarter" idx="5"/>
          </p:nvPr>
        </p:nvSpPr>
        <p:spPr>
          <a:noFill/>
        </p:spPr>
        <p:txBody>
          <a:bodyPr/>
          <a:lstStyle/>
          <a:p>
            <a:fld id="{A898E10D-50CF-45F3-AA75-ED937DA72273}" type="slidenum">
              <a:rPr lang="zh-CN" altLang="en-US"/>
              <a:pPr/>
              <a:t>6</a:t>
            </a:fld>
            <a:endParaRPr lang="en-US" altLang="zh-CN"/>
          </a:p>
        </p:txBody>
      </p:sp>
      <p:sp>
        <p:nvSpPr>
          <p:cNvPr id="37891" name="Rectangle 2"/>
          <p:cNvSpPr>
            <a:spLocks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055"/>
          <p:cNvSpPr>
            <a:spLocks noGrp="1" noChangeArrowheads="1"/>
          </p:cNvSpPr>
          <p:nvPr>
            <p:ph type="sldNum" sz="quarter" idx="5"/>
          </p:nvPr>
        </p:nvSpPr>
        <p:spPr>
          <a:noFill/>
        </p:spPr>
        <p:txBody>
          <a:bodyPr/>
          <a:lstStyle/>
          <a:p>
            <a:fld id="{CD92EAF8-7FF5-4C4B-A58D-55764E4D3AA0}" type="slidenum">
              <a:rPr lang="zh-CN" altLang="en-US"/>
              <a:pPr/>
              <a:t>7</a:t>
            </a:fld>
            <a:endParaRPr lang="en-US" altLang="zh-CN"/>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055"/>
          <p:cNvSpPr>
            <a:spLocks noGrp="1" noChangeArrowheads="1"/>
          </p:cNvSpPr>
          <p:nvPr>
            <p:ph type="sldNum" sz="quarter" idx="5"/>
          </p:nvPr>
        </p:nvSpPr>
        <p:spPr>
          <a:noFill/>
        </p:spPr>
        <p:txBody>
          <a:bodyPr/>
          <a:lstStyle/>
          <a:p>
            <a:fld id="{09FB29EB-B7D0-4F50-83D4-2C67AA60C1DE}" type="slidenum">
              <a:rPr lang="zh-CN" altLang="en-US"/>
              <a:pPr/>
              <a:t>8</a:t>
            </a:fld>
            <a:endParaRPr lang="en-US" altLang="zh-CN"/>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055"/>
          <p:cNvSpPr>
            <a:spLocks noGrp="1" noChangeArrowheads="1"/>
          </p:cNvSpPr>
          <p:nvPr>
            <p:ph type="sldNum" sz="quarter" idx="5"/>
          </p:nvPr>
        </p:nvSpPr>
        <p:spPr>
          <a:noFill/>
        </p:spPr>
        <p:txBody>
          <a:bodyPr/>
          <a:lstStyle/>
          <a:p>
            <a:fld id="{8BB470CF-7820-4823-80BC-935F9781139C}" type="slidenum">
              <a:rPr lang="zh-CN" altLang="en-US"/>
              <a:pPr/>
              <a:t>9</a:t>
            </a:fld>
            <a:endParaRPr lang="en-US" altLang="zh-CN"/>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zh-CN"/>
          </a:p>
        </p:txBody>
      </p:sp>
      <p:sp>
        <p:nvSpPr>
          <p:cNvPr id="5" name="Rectangle 5"/>
          <p:cNvSpPr>
            <a:spLocks noGrp="1" noChangeArrowheads="1"/>
          </p:cNvSpPr>
          <p:nvPr>
            <p:ph type="ftr" sz="quarter" idx="11"/>
          </p:nvPr>
        </p:nvSpPr>
        <p:spPr>
          <a:ln/>
        </p:spPr>
        <p:txBody>
          <a:bodyPr/>
          <a:lstStyle>
            <a:lvl1pPr>
              <a:defRPr/>
            </a:lvl1pPr>
          </a:lstStyle>
          <a:p>
            <a:endParaRPr lang="en-US" altLang="zh-CN"/>
          </a:p>
        </p:txBody>
      </p:sp>
      <p:sp>
        <p:nvSpPr>
          <p:cNvPr id="6"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zh-CN"/>
          </a:p>
        </p:txBody>
      </p:sp>
      <p:sp>
        <p:nvSpPr>
          <p:cNvPr id="5" name="Rectangle 5"/>
          <p:cNvSpPr>
            <a:spLocks noGrp="1" noChangeArrowheads="1"/>
          </p:cNvSpPr>
          <p:nvPr>
            <p:ph type="ftr" sz="quarter" idx="11"/>
          </p:nvPr>
        </p:nvSpPr>
        <p:spPr>
          <a:ln/>
        </p:spPr>
        <p:txBody>
          <a:bodyPr/>
          <a:lstStyle>
            <a:lvl1pPr>
              <a:defRPr/>
            </a:lvl1pPr>
          </a:lstStyle>
          <a:p>
            <a:endParaRPr lang="en-US" altLang="zh-CN"/>
          </a:p>
        </p:txBody>
      </p:sp>
      <p:sp>
        <p:nvSpPr>
          <p:cNvPr id="6"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zh-CN"/>
          </a:p>
        </p:txBody>
      </p:sp>
      <p:sp>
        <p:nvSpPr>
          <p:cNvPr id="5" name="Rectangle 5"/>
          <p:cNvSpPr>
            <a:spLocks noGrp="1" noChangeArrowheads="1"/>
          </p:cNvSpPr>
          <p:nvPr>
            <p:ph type="ftr" sz="quarter" idx="11"/>
          </p:nvPr>
        </p:nvSpPr>
        <p:spPr>
          <a:ln/>
        </p:spPr>
        <p:txBody>
          <a:bodyPr/>
          <a:lstStyle>
            <a:lvl1pPr>
              <a:defRPr/>
            </a:lvl1pPr>
          </a:lstStyle>
          <a:p>
            <a:endParaRPr lang="en-US" altLang="zh-CN"/>
          </a:p>
        </p:txBody>
      </p:sp>
      <p:sp>
        <p:nvSpPr>
          <p:cNvPr id="6"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zh-CN"/>
          </a:p>
        </p:txBody>
      </p:sp>
      <p:sp>
        <p:nvSpPr>
          <p:cNvPr id="5" name="Rectangle 5"/>
          <p:cNvSpPr>
            <a:spLocks noGrp="1" noChangeArrowheads="1"/>
          </p:cNvSpPr>
          <p:nvPr>
            <p:ph type="ftr" sz="quarter" idx="11"/>
          </p:nvPr>
        </p:nvSpPr>
        <p:spPr>
          <a:ln/>
        </p:spPr>
        <p:txBody>
          <a:bodyPr/>
          <a:lstStyle>
            <a:lvl1pPr>
              <a:defRPr/>
            </a:lvl1pPr>
          </a:lstStyle>
          <a:p>
            <a:endParaRPr lang="en-US" altLang="zh-CN"/>
          </a:p>
        </p:txBody>
      </p:sp>
      <p:sp>
        <p:nvSpPr>
          <p:cNvPr id="6"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zh-CN"/>
          </a:p>
        </p:txBody>
      </p:sp>
      <p:sp>
        <p:nvSpPr>
          <p:cNvPr id="5" name="Rectangle 5"/>
          <p:cNvSpPr>
            <a:spLocks noGrp="1" noChangeArrowheads="1"/>
          </p:cNvSpPr>
          <p:nvPr>
            <p:ph type="ftr" sz="quarter" idx="11"/>
          </p:nvPr>
        </p:nvSpPr>
        <p:spPr>
          <a:ln/>
        </p:spPr>
        <p:txBody>
          <a:bodyPr/>
          <a:lstStyle>
            <a:lvl1pPr>
              <a:defRPr/>
            </a:lvl1pPr>
          </a:lstStyle>
          <a:p>
            <a:endParaRPr lang="en-US" altLang="zh-CN"/>
          </a:p>
        </p:txBody>
      </p:sp>
      <p:sp>
        <p:nvSpPr>
          <p:cNvPr id="6"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ltLang="zh-CN"/>
          </a:p>
        </p:txBody>
      </p:sp>
      <p:sp>
        <p:nvSpPr>
          <p:cNvPr id="6" name="Rectangle 5"/>
          <p:cNvSpPr>
            <a:spLocks noGrp="1" noChangeArrowheads="1"/>
          </p:cNvSpPr>
          <p:nvPr>
            <p:ph type="ftr" sz="quarter" idx="11"/>
          </p:nvPr>
        </p:nvSpPr>
        <p:spPr>
          <a:ln/>
        </p:spPr>
        <p:txBody>
          <a:bodyPr/>
          <a:lstStyle>
            <a:lvl1pPr>
              <a:defRPr/>
            </a:lvl1pPr>
          </a:lstStyle>
          <a:p>
            <a:endParaRPr lang="en-US" altLang="zh-CN"/>
          </a:p>
        </p:txBody>
      </p:sp>
      <p:sp>
        <p:nvSpPr>
          <p:cNvPr id="7"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ltLang="zh-CN"/>
          </a:p>
        </p:txBody>
      </p:sp>
      <p:sp>
        <p:nvSpPr>
          <p:cNvPr id="8" name="Rectangle 5"/>
          <p:cNvSpPr>
            <a:spLocks noGrp="1" noChangeArrowheads="1"/>
          </p:cNvSpPr>
          <p:nvPr>
            <p:ph type="ftr" sz="quarter" idx="11"/>
          </p:nvPr>
        </p:nvSpPr>
        <p:spPr>
          <a:ln/>
        </p:spPr>
        <p:txBody>
          <a:bodyPr/>
          <a:lstStyle>
            <a:lvl1pPr>
              <a:defRPr/>
            </a:lvl1pPr>
          </a:lstStyle>
          <a:p>
            <a:endParaRPr lang="en-US" altLang="zh-CN"/>
          </a:p>
        </p:txBody>
      </p:sp>
      <p:sp>
        <p:nvSpPr>
          <p:cNvPr id="9"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ltLang="zh-CN"/>
          </a:p>
        </p:txBody>
      </p:sp>
      <p:sp>
        <p:nvSpPr>
          <p:cNvPr id="4" name="Rectangle 5"/>
          <p:cNvSpPr>
            <a:spLocks noGrp="1" noChangeArrowheads="1"/>
          </p:cNvSpPr>
          <p:nvPr>
            <p:ph type="ftr" sz="quarter" idx="11"/>
          </p:nvPr>
        </p:nvSpPr>
        <p:spPr>
          <a:ln/>
        </p:spPr>
        <p:txBody>
          <a:bodyPr/>
          <a:lstStyle>
            <a:lvl1pPr>
              <a:defRPr/>
            </a:lvl1pPr>
          </a:lstStyle>
          <a:p>
            <a:endParaRPr lang="en-US" altLang="zh-CN"/>
          </a:p>
        </p:txBody>
      </p:sp>
      <p:sp>
        <p:nvSpPr>
          <p:cNvPr id="5"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zh-CN"/>
          </a:p>
        </p:txBody>
      </p:sp>
      <p:sp>
        <p:nvSpPr>
          <p:cNvPr id="3" name="Rectangle 5"/>
          <p:cNvSpPr>
            <a:spLocks noGrp="1" noChangeArrowheads="1"/>
          </p:cNvSpPr>
          <p:nvPr>
            <p:ph type="ftr" sz="quarter" idx="11"/>
          </p:nvPr>
        </p:nvSpPr>
        <p:spPr>
          <a:ln/>
        </p:spPr>
        <p:txBody>
          <a:bodyPr/>
          <a:lstStyle>
            <a:lvl1pPr>
              <a:defRPr/>
            </a:lvl1pPr>
          </a:lstStyle>
          <a:p>
            <a:endParaRPr lang="en-US" altLang="zh-CN"/>
          </a:p>
        </p:txBody>
      </p:sp>
      <p:sp>
        <p:nvSpPr>
          <p:cNvPr id="4"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zh-CN"/>
          </a:p>
        </p:txBody>
      </p:sp>
      <p:sp>
        <p:nvSpPr>
          <p:cNvPr id="6" name="Rectangle 5"/>
          <p:cNvSpPr>
            <a:spLocks noGrp="1" noChangeArrowheads="1"/>
          </p:cNvSpPr>
          <p:nvPr>
            <p:ph type="ftr" sz="quarter" idx="11"/>
          </p:nvPr>
        </p:nvSpPr>
        <p:spPr>
          <a:ln/>
        </p:spPr>
        <p:txBody>
          <a:bodyPr/>
          <a:lstStyle>
            <a:lvl1pPr>
              <a:defRPr/>
            </a:lvl1pPr>
          </a:lstStyle>
          <a:p>
            <a:endParaRPr lang="en-US" altLang="zh-CN"/>
          </a:p>
        </p:txBody>
      </p:sp>
      <p:sp>
        <p:nvSpPr>
          <p:cNvPr id="7"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zh-CN"/>
          </a:p>
        </p:txBody>
      </p:sp>
      <p:sp>
        <p:nvSpPr>
          <p:cNvPr id="6" name="Rectangle 5"/>
          <p:cNvSpPr>
            <a:spLocks noGrp="1" noChangeArrowheads="1"/>
          </p:cNvSpPr>
          <p:nvPr>
            <p:ph type="ftr" sz="quarter" idx="11"/>
          </p:nvPr>
        </p:nvSpPr>
        <p:spPr>
          <a:ln/>
        </p:spPr>
        <p:txBody>
          <a:bodyPr/>
          <a:lstStyle>
            <a:lvl1pPr>
              <a:defRPr/>
            </a:lvl1pPr>
          </a:lstStyle>
          <a:p>
            <a:endParaRPr lang="en-US" altLang="zh-CN"/>
          </a:p>
        </p:txBody>
      </p:sp>
      <p:sp>
        <p:nvSpPr>
          <p:cNvPr id="7" name="Rectangle 6"/>
          <p:cNvSpPr>
            <a:spLocks noGrp="1" noChangeArrowheads="1"/>
          </p:cNvSpPr>
          <p:nvPr>
            <p:ph type="sldNum" sz="quarter" idx="12"/>
          </p:nvPr>
        </p:nvSpPr>
        <p:spPr>
          <a:ln/>
        </p:spPr>
        <p:txBody>
          <a:bodyPr/>
          <a:lstStyle>
            <a:lvl1pPr>
              <a:defRPr/>
            </a:lvl1p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66FF"/>
            </a:gs>
            <a:gs pos="100000">
              <a:srgbClr val="CCFFFF"/>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zh-CN"/>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zh-CN"/>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宋体" pitchFamily="2" charset="-122"/>
        </a:defRPr>
      </a:lvl2pPr>
      <a:lvl3pPr algn="ctr" rtl="0" eaLnBrk="0" fontAlgn="base" hangingPunct="0">
        <a:spcBef>
          <a:spcPct val="0"/>
        </a:spcBef>
        <a:spcAft>
          <a:spcPct val="0"/>
        </a:spcAft>
        <a:defRPr sz="4400">
          <a:solidFill>
            <a:schemeClr val="tx2"/>
          </a:solidFill>
          <a:latin typeface="Times New Roman" pitchFamily="18" charset="0"/>
          <a:ea typeface="宋体" pitchFamily="2" charset="-122"/>
        </a:defRPr>
      </a:lvl3pPr>
      <a:lvl4pPr algn="ctr" rtl="0" eaLnBrk="0" fontAlgn="base" hangingPunct="0">
        <a:spcBef>
          <a:spcPct val="0"/>
        </a:spcBef>
        <a:spcAft>
          <a:spcPct val="0"/>
        </a:spcAft>
        <a:defRPr sz="4400">
          <a:solidFill>
            <a:schemeClr val="tx2"/>
          </a:solidFill>
          <a:latin typeface="Times New Roman" pitchFamily="18" charset="0"/>
          <a:ea typeface="宋体" pitchFamily="2" charset="-122"/>
        </a:defRPr>
      </a:lvl4pPr>
      <a:lvl5pPr algn="ctr" rtl="0" eaLnBrk="0" fontAlgn="base" hangingPunct="0">
        <a:spcBef>
          <a:spcPct val="0"/>
        </a:spcBef>
        <a:spcAft>
          <a:spcPct val="0"/>
        </a:spcAft>
        <a:defRPr sz="4400">
          <a:solidFill>
            <a:schemeClr val="tx2"/>
          </a:solidFill>
          <a:latin typeface="Times New Roman" pitchFamily="18" charset="0"/>
          <a:ea typeface="宋体" pitchFamily="2" charset="-122"/>
        </a:defRPr>
      </a:lvl5pPr>
      <a:lvl6pPr marL="457200" algn="ctr" rtl="0" eaLnBrk="0" fontAlgn="base" hangingPunct="0">
        <a:spcBef>
          <a:spcPct val="0"/>
        </a:spcBef>
        <a:spcAft>
          <a:spcPct val="0"/>
        </a:spcAft>
        <a:defRPr sz="4400">
          <a:solidFill>
            <a:schemeClr val="tx2"/>
          </a:solidFill>
          <a:latin typeface="Times New Roman" pitchFamily="18" charset="0"/>
          <a:ea typeface="宋体" pitchFamily="2" charset="-122"/>
        </a:defRPr>
      </a:lvl6pPr>
      <a:lvl7pPr marL="914400" algn="ctr" rtl="0" eaLnBrk="0" fontAlgn="base" hangingPunct="0">
        <a:spcBef>
          <a:spcPct val="0"/>
        </a:spcBef>
        <a:spcAft>
          <a:spcPct val="0"/>
        </a:spcAft>
        <a:defRPr sz="4400">
          <a:solidFill>
            <a:schemeClr val="tx2"/>
          </a:solidFill>
          <a:latin typeface="Times New Roman" pitchFamily="18" charset="0"/>
          <a:ea typeface="宋体" pitchFamily="2" charset="-122"/>
        </a:defRPr>
      </a:lvl7pPr>
      <a:lvl8pPr marL="1371600" algn="ctr" rtl="0" eaLnBrk="0" fontAlgn="base" hangingPunct="0">
        <a:spcBef>
          <a:spcPct val="0"/>
        </a:spcBef>
        <a:spcAft>
          <a:spcPct val="0"/>
        </a:spcAft>
        <a:defRPr sz="4400">
          <a:solidFill>
            <a:schemeClr val="tx2"/>
          </a:solidFill>
          <a:latin typeface="Times New Roman" pitchFamily="18" charset="0"/>
          <a:ea typeface="宋体" pitchFamily="2" charset="-122"/>
        </a:defRPr>
      </a:lvl8pPr>
      <a:lvl9pPr marL="1828800" algn="ctr" rtl="0" eaLnBrk="0" fontAlgn="base" hangingPunct="0">
        <a:spcBef>
          <a:spcPct val="0"/>
        </a:spcBef>
        <a:spcAft>
          <a:spcPct val="0"/>
        </a:spcAft>
        <a:defRPr sz="4400">
          <a:solidFill>
            <a:schemeClr val="tx2"/>
          </a:solidFill>
          <a:latin typeface="Times New Roman" pitchFamily="18"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609600" y="1143000"/>
            <a:ext cx="8153400" cy="2438400"/>
          </a:xfrm>
          <a:prstGeom prst="rect">
            <a:avLst/>
          </a:prstGeom>
          <a:solidFill>
            <a:srgbClr val="FFFF99"/>
          </a:solidFill>
          <a:ln w="9525">
            <a:solidFill>
              <a:schemeClr val="tx1"/>
            </a:solidFill>
            <a:miter lim="800000"/>
            <a:headEnd/>
            <a:tailEnd/>
          </a:ln>
        </p:spPr>
        <p:txBody>
          <a:bodyPr wrap="none" anchor="ctr"/>
          <a:lstStyle/>
          <a:p>
            <a:pPr algn="ctr"/>
            <a:endParaRPr lang="en-US"/>
          </a:p>
        </p:txBody>
      </p:sp>
      <p:sp>
        <p:nvSpPr>
          <p:cNvPr id="2051" name="Rectangle 3"/>
          <p:cNvSpPr>
            <a:spLocks noGrp="1" noChangeArrowheads="1"/>
          </p:cNvSpPr>
          <p:nvPr>
            <p:ph type="ctrTitle"/>
          </p:nvPr>
        </p:nvSpPr>
        <p:spPr>
          <a:xfrm>
            <a:off x="609600" y="1143000"/>
            <a:ext cx="8077200" cy="2438400"/>
          </a:xfrm>
        </p:spPr>
        <p:txBody>
          <a:bodyPr/>
          <a:lstStyle/>
          <a:p>
            <a:r>
              <a:rPr lang="en-US" sz="3600" b="1" smtClean="0"/>
              <a:t>Expanding Parental Involvement: Exploring Informal Learning of Immigrant Parents</a:t>
            </a:r>
            <a:endParaRPr lang="en-US" sz="3600" smtClean="0"/>
          </a:p>
        </p:txBody>
      </p:sp>
      <p:sp>
        <p:nvSpPr>
          <p:cNvPr id="2052" name="Rectangle 4"/>
          <p:cNvSpPr>
            <a:spLocks noGrp="1" noChangeArrowheads="1"/>
          </p:cNvSpPr>
          <p:nvPr>
            <p:ph type="subTitle" idx="1"/>
          </p:nvPr>
        </p:nvSpPr>
        <p:spPr>
          <a:xfrm>
            <a:off x="1676400" y="4038600"/>
            <a:ext cx="5943600" cy="2209800"/>
          </a:xfrm>
        </p:spPr>
        <p:txBody>
          <a:bodyPr/>
          <a:lstStyle/>
          <a:p>
            <a:pPr>
              <a:lnSpc>
                <a:spcPct val="80000"/>
              </a:lnSpc>
            </a:pPr>
            <a:r>
              <a:rPr lang="en-US" sz="2000" smtClean="0"/>
              <a:t>Yan Guo</a:t>
            </a:r>
            <a:r>
              <a:rPr lang="en-US" altLang="zh-CN" sz="2000" smtClean="0"/>
              <a:t>, Ph.D.</a:t>
            </a:r>
          </a:p>
          <a:p>
            <a:pPr>
              <a:lnSpc>
                <a:spcPct val="80000"/>
              </a:lnSpc>
            </a:pPr>
            <a:endParaRPr lang="en-US" altLang="zh-CN" sz="2000" smtClean="0"/>
          </a:p>
          <a:p>
            <a:r>
              <a:rPr lang="en-US" sz="1800" smtClean="0"/>
              <a:t>Prairie Metropolis Centre Regional Conference </a:t>
            </a:r>
          </a:p>
          <a:p>
            <a:r>
              <a:rPr lang="en-US" sz="1800" smtClean="0"/>
              <a:t>November  5,  2011</a:t>
            </a:r>
            <a:br>
              <a:rPr lang="en-US" sz="1800" smtClean="0"/>
            </a:br>
            <a:r>
              <a:rPr lang="en-US" sz="1800" smtClean="0"/>
              <a:t>Edmonton,  Alberta</a:t>
            </a:r>
          </a:p>
          <a:p>
            <a:pPr>
              <a:lnSpc>
                <a:spcPct val="80000"/>
              </a:lnSpc>
            </a:pPr>
            <a:r>
              <a:rPr lang="en-US" altLang="zh-CN" sz="1800" smtClean="0"/>
              <a:t/>
            </a:r>
            <a:br>
              <a:rPr lang="en-US" altLang="zh-CN" sz="1800" smtClean="0"/>
            </a:br>
            <a:endParaRPr lang="en-US" sz="1800" smtClean="0"/>
          </a:p>
        </p:txBody>
      </p:sp>
      <p:pic>
        <p:nvPicPr>
          <p:cNvPr id="2053" name="Picture 5" descr="The University of Calgary"/>
          <p:cNvPicPr>
            <a:picLocks noChangeAspect="1" noChangeArrowheads="1"/>
          </p:cNvPicPr>
          <p:nvPr/>
        </p:nvPicPr>
        <p:blipFill>
          <a:blip r:embed="rId3" cstate="print"/>
          <a:srcRect/>
          <a:stretch>
            <a:fillRect/>
          </a:stretch>
        </p:blipFill>
        <p:spPr bwMode="auto">
          <a:xfrm>
            <a:off x="381000" y="152400"/>
            <a:ext cx="666750" cy="685800"/>
          </a:xfrm>
          <a:prstGeom prst="rect">
            <a:avLst/>
          </a:prstGeom>
          <a:noFill/>
          <a:ln w="9525">
            <a:noFill/>
            <a:miter lim="800000"/>
            <a:headEnd/>
            <a:tailEnd/>
          </a:ln>
        </p:spPr>
      </p:pic>
      <p:sp>
        <p:nvSpPr>
          <p:cNvPr id="2054" name="Text Box 6"/>
          <p:cNvSpPr txBox="1">
            <a:spLocks noChangeArrowheads="1"/>
          </p:cNvSpPr>
          <p:nvPr/>
        </p:nvSpPr>
        <p:spPr bwMode="auto">
          <a:xfrm>
            <a:off x="1219200" y="228600"/>
            <a:ext cx="6781800" cy="579438"/>
          </a:xfrm>
          <a:prstGeom prst="rect">
            <a:avLst/>
          </a:prstGeom>
          <a:noFill/>
          <a:ln w="9525">
            <a:noFill/>
            <a:miter lim="800000"/>
            <a:headEnd/>
            <a:tailEnd/>
          </a:ln>
        </p:spPr>
        <p:txBody>
          <a:bodyPr>
            <a:spAutoFit/>
          </a:bodyPr>
          <a:lstStyle/>
          <a:p>
            <a:pPr>
              <a:spcBef>
                <a:spcPct val="50000"/>
              </a:spcBef>
            </a:pPr>
            <a:r>
              <a:rPr lang="en-US" sz="3200"/>
              <a:t>University of Calgary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zh-CN" sz="3200" smtClean="0"/>
              <a:t>Informal Learning</a:t>
            </a:r>
            <a:endParaRPr lang="en-US" sz="3200" smtClean="0"/>
          </a:p>
        </p:txBody>
      </p:sp>
      <p:sp>
        <p:nvSpPr>
          <p:cNvPr id="11267" name="Rectangle 3"/>
          <p:cNvSpPr>
            <a:spLocks noGrp="1" noChangeArrowheads="1"/>
          </p:cNvSpPr>
          <p:nvPr>
            <p:ph type="body" idx="1"/>
          </p:nvPr>
        </p:nvSpPr>
        <p:spPr>
          <a:xfrm>
            <a:off x="609600" y="1676400"/>
            <a:ext cx="7772400" cy="4114800"/>
          </a:xfrm>
        </p:spPr>
        <p:txBody>
          <a:bodyPr/>
          <a:lstStyle/>
          <a:p>
            <a:pPr>
              <a:buFontTx/>
              <a:buNone/>
            </a:pPr>
            <a:r>
              <a:rPr lang="en-CA" sz="2400" smtClean="0"/>
              <a:t>3) leading research questions related to informal learning were asked in biased ways from the dominant white, middle-class perspective. </a:t>
            </a:r>
          </a:p>
          <a:p>
            <a:endParaRPr lang="en-CA" sz="2400" smtClean="0"/>
          </a:p>
          <a:p>
            <a:r>
              <a:rPr lang="en-CA" sz="2400" smtClean="0"/>
              <a:t>This study attempts to address these criticisms by exploring the informal learning experience of immigrant parents in supporting their children’s education. </a:t>
            </a:r>
            <a:endParaRPr lang="en-US" sz="2400" smtClean="0"/>
          </a:p>
          <a:p>
            <a:pPr>
              <a:buFontTx/>
              <a:buNone/>
            </a:pPr>
            <a:endParaRPr lang="en-CA" altLang="zh-CN" sz="2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52400"/>
            <a:ext cx="7772400" cy="1143000"/>
          </a:xfrm>
        </p:spPr>
        <p:txBody>
          <a:bodyPr/>
          <a:lstStyle/>
          <a:p>
            <a:r>
              <a:rPr lang="en-US" sz="3200" smtClean="0"/>
              <a:t>Methodology </a:t>
            </a:r>
          </a:p>
        </p:txBody>
      </p:sp>
      <p:sp>
        <p:nvSpPr>
          <p:cNvPr id="12291" name="Rectangle 3"/>
          <p:cNvSpPr>
            <a:spLocks noGrp="1" noChangeArrowheads="1"/>
          </p:cNvSpPr>
          <p:nvPr>
            <p:ph type="body" idx="1"/>
          </p:nvPr>
        </p:nvSpPr>
        <p:spPr>
          <a:xfrm>
            <a:off x="609600" y="1219200"/>
            <a:ext cx="7772400" cy="5029200"/>
          </a:xfrm>
        </p:spPr>
        <p:txBody>
          <a:bodyPr/>
          <a:lstStyle/>
          <a:p>
            <a:pPr>
              <a:lnSpc>
                <a:spcPct val="90000"/>
              </a:lnSpc>
            </a:pPr>
            <a:r>
              <a:rPr lang="en-US" altLang="zh-CN" sz="2400" smtClean="0"/>
              <a:t>Interviews of 38 parents from 15 countries, </a:t>
            </a:r>
            <a:r>
              <a:rPr lang="en-CA" sz="2400" smtClean="0"/>
              <a:t>including China, Korea, Vietnam, Nepal, the Philippines, India, Pakistan, Bangladesh, Algeria, Ghana, Somalia, Sudan, Colombia, Belize, and Suriname</a:t>
            </a:r>
          </a:p>
          <a:p>
            <a:pPr>
              <a:lnSpc>
                <a:spcPct val="90000"/>
              </a:lnSpc>
            </a:pPr>
            <a:endParaRPr lang="en-CA" sz="2400" smtClean="0"/>
          </a:p>
          <a:p>
            <a:pPr>
              <a:lnSpc>
                <a:spcPct val="90000"/>
              </a:lnSpc>
            </a:pPr>
            <a:r>
              <a:rPr lang="en-CA" sz="2400" smtClean="0"/>
              <a:t>25 of these parents had bachelor degrees, 12 had </a:t>
            </a:r>
            <a:r>
              <a:rPr lang="en-US" sz="2400" smtClean="0"/>
              <a:t>master’s degrees</a:t>
            </a:r>
            <a:r>
              <a:rPr lang="en-CA" sz="2400" smtClean="0"/>
              <a:t>, and 1 had a high-school diploma</a:t>
            </a:r>
          </a:p>
          <a:p>
            <a:pPr>
              <a:lnSpc>
                <a:spcPct val="90000"/>
              </a:lnSpc>
            </a:pPr>
            <a:endParaRPr lang="en-CA" sz="2400" smtClean="0"/>
          </a:p>
          <a:p>
            <a:pPr>
              <a:lnSpc>
                <a:spcPct val="90000"/>
              </a:lnSpc>
            </a:pPr>
            <a:r>
              <a:rPr lang="en-CA" sz="2400" smtClean="0"/>
              <a:t>Occupations held in countries of origin included university instructor, teacher, engineer, social worker, principal, and manager.</a:t>
            </a:r>
          </a:p>
          <a:p>
            <a:pPr>
              <a:lnSpc>
                <a:spcPct val="90000"/>
              </a:lnSpc>
              <a:buFontTx/>
              <a:buNone/>
            </a:pPr>
            <a:endParaRPr lang="en-CA" sz="2400" smtClean="0"/>
          </a:p>
          <a:p>
            <a:pPr>
              <a:lnSpc>
                <a:spcPct val="90000"/>
              </a:lnSpc>
            </a:pPr>
            <a:r>
              <a:rPr lang="en-CA" sz="2400" smtClean="0"/>
              <a:t>Community liaison workers, cashiers, production workers, or unemployed in Canada</a:t>
            </a:r>
            <a:endParaRPr lang="en-US" sz="2400" smtClean="0"/>
          </a:p>
          <a:p>
            <a:pPr>
              <a:lnSpc>
                <a:spcPct val="90000"/>
              </a:lnSpc>
            </a:pPr>
            <a:endParaRPr lang="en-US" altLang="zh-CN" sz="2400" smtClean="0"/>
          </a:p>
          <a:p>
            <a:pPr lvl="1">
              <a:lnSpc>
                <a:spcPct val="90000"/>
              </a:lnSpc>
            </a:pPr>
            <a:endParaRPr lang="en-US" altLang="zh-CN" sz="2000" smtClean="0"/>
          </a:p>
          <a:p>
            <a:pPr lvl="1">
              <a:lnSpc>
                <a:spcPct val="90000"/>
              </a:lnSpc>
            </a:pPr>
            <a:endParaRPr lang="en-US" altLang="zh-CN" sz="2000" smtClean="0"/>
          </a:p>
          <a:p>
            <a:pPr>
              <a:lnSpc>
                <a:spcPct val="90000"/>
              </a:lnSpc>
            </a:pPr>
            <a:endParaRPr lang="en-US" altLang="zh-CN" sz="2800" smtClean="0"/>
          </a:p>
          <a:p>
            <a:pPr>
              <a:lnSpc>
                <a:spcPct val="90000"/>
              </a:lnSpc>
            </a:pPr>
            <a:endParaRPr lang="en-US"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52400"/>
            <a:ext cx="7772400" cy="1143000"/>
          </a:xfrm>
        </p:spPr>
        <p:txBody>
          <a:bodyPr/>
          <a:lstStyle/>
          <a:p>
            <a:r>
              <a:rPr lang="en-US" sz="3200" smtClean="0"/>
              <a:t>Findings</a:t>
            </a:r>
          </a:p>
        </p:txBody>
      </p:sp>
      <p:sp>
        <p:nvSpPr>
          <p:cNvPr id="13315" name="Rectangle 3"/>
          <p:cNvSpPr>
            <a:spLocks noGrp="1" noChangeArrowheads="1"/>
          </p:cNvSpPr>
          <p:nvPr>
            <p:ph type="body" idx="1"/>
          </p:nvPr>
        </p:nvSpPr>
        <p:spPr>
          <a:xfrm>
            <a:off x="609600" y="1219200"/>
            <a:ext cx="7772400" cy="5029200"/>
          </a:xfrm>
        </p:spPr>
        <p:txBody>
          <a:bodyPr/>
          <a:lstStyle/>
          <a:p>
            <a:pPr>
              <a:lnSpc>
                <a:spcPct val="90000"/>
              </a:lnSpc>
              <a:buFontTx/>
              <a:buNone/>
            </a:pPr>
            <a:r>
              <a:rPr lang="en-CA" sz="2400" smtClean="0"/>
              <a:t>(1) learning school expectations by interacting with and observing other parents, </a:t>
            </a:r>
          </a:p>
          <a:p>
            <a:pPr>
              <a:lnSpc>
                <a:spcPct val="90000"/>
              </a:lnSpc>
              <a:buFontTx/>
              <a:buNone/>
            </a:pPr>
            <a:r>
              <a:rPr lang="en-CA" sz="2400" smtClean="0"/>
              <a:t>(2) self-teaching curricula by using the Internet, </a:t>
            </a:r>
          </a:p>
          <a:p>
            <a:pPr>
              <a:lnSpc>
                <a:spcPct val="90000"/>
              </a:lnSpc>
              <a:buFontTx/>
              <a:buNone/>
            </a:pPr>
            <a:r>
              <a:rPr lang="en-CA" sz="2400" smtClean="0"/>
              <a:t>(3) passing on first-language knowledge by informal teaching, </a:t>
            </a:r>
          </a:p>
          <a:p>
            <a:pPr>
              <a:lnSpc>
                <a:spcPct val="90000"/>
              </a:lnSpc>
              <a:buFontTx/>
              <a:buNone/>
            </a:pPr>
            <a:r>
              <a:rPr lang="en-CA" sz="2400" smtClean="0"/>
              <a:t>(4) instilling hybridity of two cultures by informal teaching, and </a:t>
            </a:r>
          </a:p>
          <a:p>
            <a:pPr>
              <a:lnSpc>
                <a:spcPct val="90000"/>
              </a:lnSpc>
              <a:buFontTx/>
              <a:buNone/>
            </a:pPr>
            <a:r>
              <a:rPr lang="en-CA" sz="2400" smtClean="0"/>
              <a:t>(5) advocacy and capacity building for immigrant students by using their parents’ knowledge.</a:t>
            </a:r>
            <a:endParaRPr lang="en-US" sz="2400" smtClean="0"/>
          </a:p>
          <a:p>
            <a:pPr>
              <a:lnSpc>
                <a:spcPct val="90000"/>
              </a:lnSpc>
            </a:pPr>
            <a:endParaRPr lang="en-US" altLang="zh-CN" sz="2400" smtClean="0"/>
          </a:p>
          <a:p>
            <a:pPr lvl="1">
              <a:lnSpc>
                <a:spcPct val="90000"/>
              </a:lnSpc>
            </a:pPr>
            <a:endParaRPr lang="en-US" altLang="zh-CN" sz="2000" smtClean="0"/>
          </a:p>
          <a:p>
            <a:pPr lvl="1">
              <a:lnSpc>
                <a:spcPct val="90000"/>
              </a:lnSpc>
            </a:pPr>
            <a:endParaRPr lang="en-US" altLang="zh-CN" sz="2000" smtClean="0"/>
          </a:p>
          <a:p>
            <a:pPr>
              <a:lnSpc>
                <a:spcPct val="90000"/>
              </a:lnSpc>
            </a:pPr>
            <a:endParaRPr lang="en-US" altLang="zh-CN" sz="2800" smtClean="0"/>
          </a:p>
          <a:p>
            <a:pPr>
              <a:lnSpc>
                <a:spcPct val="90000"/>
              </a:lnSpc>
            </a:pPr>
            <a:endParaRPr lang="en-US" sz="2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152400"/>
            <a:ext cx="7772400" cy="1143000"/>
          </a:xfrm>
        </p:spPr>
        <p:txBody>
          <a:bodyPr/>
          <a:lstStyle/>
          <a:p>
            <a:r>
              <a:rPr lang="en-CA" sz="2800" smtClean="0"/>
              <a:t>Learning School Expectations by Interacting with and Observing Other Parents</a:t>
            </a:r>
            <a:endParaRPr lang="en-US" sz="2800" smtClean="0"/>
          </a:p>
        </p:txBody>
      </p:sp>
      <p:sp>
        <p:nvSpPr>
          <p:cNvPr id="14339" name="Rectangle 3"/>
          <p:cNvSpPr>
            <a:spLocks noGrp="1" noChangeArrowheads="1"/>
          </p:cNvSpPr>
          <p:nvPr>
            <p:ph type="body" idx="1"/>
          </p:nvPr>
        </p:nvSpPr>
        <p:spPr>
          <a:xfrm>
            <a:off x="609600" y="1219200"/>
            <a:ext cx="7772400" cy="5029200"/>
          </a:xfrm>
        </p:spPr>
        <p:txBody>
          <a:bodyPr/>
          <a:lstStyle/>
          <a:p>
            <a:pPr>
              <a:lnSpc>
                <a:spcPct val="90000"/>
              </a:lnSpc>
            </a:pPr>
            <a:endParaRPr lang="en-CA" sz="2400" smtClean="0"/>
          </a:p>
          <a:p>
            <a:pPr>
              <a:lnSpc>
                <a:spcPct val="90000"/>
              </a:lnSpc>
            </a:pPr>
            <a:r>
              <a:rPr lang="en-CA" sz="2400" smtClean="0"/>
              <a:t>Like in my country, parents drop their kids in schools and then they study. Parents don’t need to worry. They don’t have to follow up with the teacher. We trust teachers and we trust schools. Here, education is 50 and 50, 50 for parents and 50 for teachers. You have to follow up with the school, you have to ask questions, and you have to volunteer (Tyrone, a Sudanese parent</a:t>
            </a:r>
            <a:r>
              <a:rPr lang="en-US" sz="2400" smtClean="0"/>
              <a:t>)</a:t>
            </a:r>
            <a:r>
              <a:rPr lang="en-CA" sz="2400" smtClean="0"/>
              <a:t>.</a:t>
            </a:r>
          </a:p>
          <a:p>
            <a:pPr>
              <a:lnSpc>
                <a:spcPct val="90000"/>
              </a:lnSpc>
            </a:pPr>
            <a:endParaRPr lang="en-CA" sz="2400" smtClean="0"/>
          </a:p>
          <a:p>
            <a:pPr>
              <a:lnSpc>
                <a:spcPct val="90000"/>
              </a:lnSpc>
              <a:buFontTx/>
              <a:buNone/>
            </a:pPr>
            <a:endParaRPr lang="en-US"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Discussion</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15363" name="Rectangle 3"/>
          <p:cNvSpPr>
            <a:spLocks noGrp="1" noChangeArrowheads="1"/>
          </p:cNvSpPr>
          <p:nvPr>
            <p:ph type="body" idx="1"/>
          </p:nvPr>
        </p:nvSpPr>
        <p:spPr>
          <a:xfrm>
            <a:off x="609600" y="1219200"/>
            <a:ext cx="7772400" cy="5029200"/>
          </a:xfrm>
        </p:spPr>
        <p:txBody>
          <a:bodyPr/>
          <a:lstStyle/>
          <a:p>
            <a:pPr>
              <a:buFontTx/>
              <a:buNone/>
            </a:pPr>
            <a:r>
              <a:rPr lang="en-US" sz="2400" i="1" smtClean="0"/>
              <a:t>Impact of prior knowledge on immigrant parents’ participation in school activities </a:t>
            </a:r>
          </a:p>
          <a:p>
            <a:r>
              <a:rPr lang="en-US" sz="2400" smtClean="0"/>
              <a:t>The results of the study indicate that many immigrant parents learned the meanings of parental involvement primarily through trial and error practices. </a:t>
            </a:r>
          </a:p>
          <a:p>
            <a:r>
              <a:rPr lang="en-US" sz="2400" smtClean="0"/>
              <a:t>Drawing from observations and informal learning from other parents, they started to follow up with the teachers. These examples support Hannerz’s (1992) thesis that immigrant parents treat culture as dynamic and are willing to make changes to support their children’s education. </a:t>
            </a:r>
          </a:p>
          <a:p>
            <a:endParaRPr lang="en-GB" sz="2400" smtClean="0"/>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609600" y="609600"/>
            <a:ext cx="7772400" cy="5638800"/>
          </a:xfrm>
        </p:spPr>
        <p:txBody>
          <a:bodyPr/>
          <a:lstStyle/>
          <a:p>
            <a:pPr>
              <a:lnSpc>
                <a:spcPct val="90000"/>
              </a:lnSpc>
            </a:pPr>
            <a:r>
              <a:rPr lang="en-CA" sz="2400" smtClean="0"/>
              <a:t>For some parents, efforts to become more involved were not positive experiences. </a:t>
            </a:r>
          </a:p>
          <a:p>
            <a:pPr>
              <a:lnSpc>
                <a:spcPct val="90000"/>
              </a:lnSpc>
              <a:buFontTx/>
              <a:buNone/>
            </a:pPr>
            <a:endParaRPr lang="en-CA" sz="2400" smtClean="0"/>
          </a:p>
          <a:p>
            <a:pPr>
              <a:lnSpc>
                <a:spcPct val="90000"/>
              </a:lnSpc>
            </a:pPr>
            <a:r>
              <a:rPr lang="en-CA" sz="2400" smtClean="0"/>
              <a:t>I want to be involved, but the principal said: “don’t challenge the teachers.” It was embarrassing. I remembered the last meeting they held particularly for ESL parents. The school invited the parents for suggestions. Chinese parents, nearly half of the immigrant parents, suggested that the teacher give more homework for the students and check the homework. But the school argued that they want the students to learn by themselves. Students should be encouraged and find homework themselves, or the parents should assign homework and monitor them (Nicolas Liang, a Chinese parent)</a:t>
            </a:r>
            <a:endParaRPr lang="en-US" sz="2400" smtClean="0"/>
          </a:p>
          <a:p>
            <a:pPr>
              <a:lnSpc>
                <a:spcPct val="90000"/>
              </a:lnSpc>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Discussion</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17411" name="Rectangle 3"/>
          <p:cNvSpPr>
            <a:spLocks noGrp="1" noChangeArrowheads="1"/>
          </p:cNvSpPr>
          <p:nvPr>
            <p:ph type="body" idx="1"/>
          </p:nvPr>
        </p:nvSpPr>
        <p:spPr>
          <a:xfrm>
            <a:off x="609600" y="1219200"/>
            <a:ext cx="7772400" cy="5029200"/>
          </a:xfrm>
        </p:spPr>
        <p:txBody>
          <a:bodyPr/>
          <a:lstStyle/>
          <a:p>
            <a:pPr>
              <a:buFontTx/>
              <a:buNone/>
            </a:pPr>
            <a:r>
              <a:rPr lang="en-US" sz="2400" i="1" smtClean="0"/>
              <a:t>The Doublespeak of Parental Involvement in Canadian Schools </a:t>
            </a:r>
            <a:endParaRPr lang="en-US" sz="2400" smtClean="0"/>
          </a:p>
          <a:p>
            <a:r>
              <a:rPr lang="en-US" sz="2400" smtClean="0"/>
              <a:t>Other parents in our study engaged in more critical forms of learning. </a:t>
            </a:r>
          </a:p>
          <a:p>
            <a:endParaRPr lang="en-US" sz="2400" smtClean="0"/>
          </a:p>
          <a:p>
            <a:r>
              <a:rPr lang="en-US" sz="2400" smtClean="0"/>
              <a:t>Nicole, for example, recognized a contradiction in schools: teachers and administrators encourage parental involvement, but ultimately hold on to knowledge and authority, positioning parents as receivers of knowledge (MacLure &amp; Walker, 2000). </a:t>
            </a:r>
            <a:endParaRPr lang="en-GB" sz="2400" smtClean="0"/>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7772400" cy="914400"/>
          </a:xfrm>
        </p:spPr>
        <p:txBody>
          <a:bodyPr/>
          <a:lstStyle/>
          <a:p>
            <a:r>
              <a:rPr lang="en-CA" sz="2800" smtClean="0"/>
              <a:t>Learning Canadian Curricula by Using the Internet </a:t>
            </a:r>
            <a:r>
              <a:rPr lang="en-US" sz="2800" smtClean="0"/>
              <a:t/>
            </a:r>
            <a:br>
              <a:rPr lang="en-US" sz="2800" smtClean="0"/>
            </a:br>
            <a:endParaRPr lang="en-US" sz="2800" smtClean="0"/>
          </a:p>
        </p:txBody>
      </p:sp>
      <p:sp>
        <p:nvSpPr>
          <p:cNvPr id="18435" name="Rectangle 3"/>
          <p:cNvSpPr>
            <a:spLocks noGrp="1" noChangeArrowheads="1"/>
          </p:cNvSpPr>
          <p:nvPr>
            <p:ph type="body" idx="1"/>
          </p:nvPr>
        </p:nvSpPr>
        <p:spPr>
          <a:xfrm>
            <a:off x="609600" y="1219200"/>
            <a:ext cx="7772400" cy="5029200"/>
          </a:xfrm>
        </p:spPr>
        <p:txBody>
          <a:bodyPr/>
          <a:lstStyle/>
          <a:p>
            <a:pPr>
              <a:lnSpc>
                <a:spcPct val="90000"/>
              </a:lnSpc>
            </a:pPr>
            <a:r>
              <a:rPr lang="en-CA" sz="2400" smtClean="0"/>
              <a:t>I did a Google search on the Internet. The key words I Googled was Grade 1 math or Grade 1 patterns. I was looking for teachers’ instruction or some information from the Board of Education. I wanted to know what their expectations were . . . In that way, I have some directions and how I can help Trish [her daughter] (Liming Wang, Chinese)</a:t>
            </a:r>
          </a:p>
          <a:p>
            <a:pPr>
              <a:lnSpc>
                <a:spcPct val="90000"/>
              </a:lnSpc>
              <a:buFontTx/>
              <a:buNone/>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Passing on First-Language Knowledge by Informal Teaching</a:t>
            </a:r>
            <a:r>
              <a:rPr lang="en-US" sz="2800" smtClean="0"/>
              <a:t/>
            </a:r>
            <a:br>
              <a:rPr lang="en-US" sz="2800" smtClean="0"/>
            </a:br>
            <a:r>
              <a:rPr lang="en-US" sz="2800" smtClean="0"/>
              <a:t/>
            </a:r>
            <a:br>
              <a:rPr lang="en-US" sz="2800" smtClean="0"/>
            </a:br>
            <a:endParaRPr lang="en-US" sz="2800" smtClean="0"/>
          </a:p>
        </p:txBody>
      </p:sp>
      <p:sp>
        <p:nvSpPr>
          <p:cNvPr id="19459" name="Rectangle 3"/>
          <p:cNvSpPr>
            <a:spLocks noGrp="1" noChangeArrowheads="1"/>
          </p:cNvSpPr>
          <p:nvPr>
            <p:ph type="body" idx="1"/>
          </p:nvPr>
        </p:nvSpPr>
        <p:spPr>
          <a:xfrm>
            <a:off x="609600" y="1219200"/>
            <a:ext cx="7772400" cy="5029200"/>
          </a:xfrm>
        </p:spPr>
        <p:txBody>
          <a:bodyPr/>
          <a:lstStyle/>
          <a:p>
            <a:pPr>
              <a:lnSpc>
                <a:spcPct val="90000"/>
              </a:lnSpc>
            </a:pPr>
            <a:r>
              <a:rPr lang="en-CA" sz="2400" smtClean="0"/>
              <a:t>Thirty-six out of 38 </a:t>
            </a:r>
            <a:r>
              <a:rPr lang="en-GB" sz="2400" smtClean="0"/>
              <a:t>parents in the study reported that their children’s schools often ignore their children’s previous language knowledge. </a:t>
            </a:r>
          </a:p>
          <a:p>
            <a:pPr>
              <a:lnSpc>
                <a:spcPct val="90000"/>
              </a:lnSpc>
            </a:pPr>
            <a:endParaRPr lang="en-GB" sz="2400" smtClean="0"/>
          </a:p>
          <a:p>
            <a:pPr>
              <a:lnSpc>
                <a:spcPct val="90000"/>
              </a:lnSpc>
            </a:pPr>
            <a:r>
              <a:rPr lang="en-GB" sz="2400" smtClean="0"/>
              <a:t>Parents, therefore, informally taught their first languages to their children at home. </a:t>
            </a:r>
          </a:p>
          <a:p>
            <a:pPr>
              <a:lnSpc>
                <a:spcPct val="90000"/>
              </a:lnSpc>
            </a:pPr>
            <a:endParaRPr lang="en-GB" sz="2400" smtClean="0"/>
          </a:p>
          <a:p>
            <a:pPr>
              <a:lnSpc>
                <a:spcPct val="90000"/>
              </a:lnSpc>
            </a:pPr>
            <a:r>
              <a:rPr lang="en-GB" sz="2400" smtClean="0"/>
              <a:t>“I want my children to keep up with Punjabi, so that they can talk to their grandparents” (Nim, Pakistan). </a:t>
            </a:r>
          </a:p>
          <a:p>
            <a:pPr>
              <a:lnSpc>
                <a:spcPct val="90000"/>
              </a:lnSpc>
              <a:buFontTx/>
              <a:buNone/>
            </a:pPr>
            <a:endParaRPr lang="en-GB" sz="2400" smtClean="0"/>
          </a:p>
          <a:p>
            <a:pPr>
              <a:lnSpc>
                <a:spcPct val="90000"/>
              </a:lnSpc>
            </a:pPr>
            <a:r>
              <a:rPr lang="en-GB" sz="2400" smtClean="0"/>
              <a:t>“Language is culture. It is my language that makes my colour, who I am, and my culture” (Tamika, Somali).</a:t>
            </a:r>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Instilling Hybridity of Two Cultures by </a:t>
            </a:r>
            <a:br>
              <a:rPr lang="en-CA" sz="2800" smtClean="0"/>
            </a:br>
            <a:r>
              <a:rPr lang="en-CA" sz="2800" smtClean="0"/>
              <a:t>Informal Teaching</a:t>
            </a: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0483" name="Rectangle 3"/>
          <p:cNvSpPr>
            <a:spLocks noGrp="1" noChangeArrowheads="1"/>
          </p:cNvSpPr>
          <p:nvPr>
            <p:ph type="body" idx="1"/>
          </p:nvPr>
        </p:nvSpPr>
        <p:spPr>
          <a:xfrm>
            <a:off x="609600" y="1219200"/>
            <a:ext cx="7772400" cy="5029200"/>
          </a:xfrm>
        </p:spPr>
        <p:txBody>
          <a:bodyPr/>
          <a:lstStyle/>
          <a:p>
            <a:r>
              <a:rPr lang="en-CA" sz="2400" smtClean="0"/>
              <a:t>I like Canadian culture. People play hard, but they also work hard. It is the way to be responsible. I want them to learn the skills and to be independent. I also want them to have fun because my generation focus on working hard. I feel guilty if I enjoy myself. I think people need to find the passion about life . . . I like the way that Chinese people maintain harmony with their family and community . . . I don’t want them to be too focused on individualism (Mary Li, Chinese)</a:t>
            </a:r>
            <a:endParaRPr lang="en-US" sz="2400" smtClean="0"/>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zh-CN" sz="3200" smtClean="0"/>
              <a:t>Family-School Partnership</a:t>
            </a:r>
            <a:endParaRPr lang="en-US" sz="3200" smtClean="0"/>
          </a:p>
        </p:txBody>
      </p:sp>
      <p:sp>
        <p:nvSpPr>
          <p:cNvPr id="3075" name="Rectangle 3"/>
          <p:cNvSpPr>
            <a:spLocks noGrp="1" noChangeArrowheads="1"/>
          </p:cNvSpPr>
          <p:nvPr>
            <p:ph type="body" idx="1"/>
          </p:nvPr>
        </p:nvSpPr>
        <p:spPr>
          <a:xfrm>
            <a:off x="609600" y="1676400"/>
            <a:ext cx="7772400" cy="4114800"/>
          </a:xfrm>
        </p:spPr>
        <p:txBody>
          <a:bodyPr/>
          <a:lstStyle/>
          <a:p>
            <a:r>
              <a:rPr lang="en-US" sz="2400" smtClean="0"/>
              <a:t>Traditional models of family–school partnership include six types of parent involvement: parenting, communicating, volunteering, learning at home, decision making, and collaborating with community (Epstein, 2001).</a:t>
            </a:r>
          </a:p>
          <a:p>
            <a:endParaRPr lang="en-US" sz="2400" smtClean="0"/>
          </a:p>
          <a:p>
            <a:r>
              <a:rPr lang="en-US" sz="2400" smtClean="0"/>
              <a:t>This model intends to promote equal opportunity, but in practice has many failings (Dehli, 1994; McLaren &amp; Dyck, 2004).</a:t>
            </a:r>
          </a:p>
          <a:p>
            <a:endParaRPr lang="en-US" sz="2400" smtClean="0"/>
          </a:p>
          <a:p>
            <a:endParaRPr lang="en-US" altLang="zh-CN" sz="2800" smtClean="0"/>
          </a:p>
          <a:p>
            <a:endParaRPr lang="en-CA" altLang="zh-CN" sz="2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Discussion</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1507" name="Rectangle 3"/>
          <p:cNvSpPr>
            <a:spLocks noGrp="1" noChangeArrowheads="1"/>
          </p:cNvSpPr>
          <p:nvPr>
            <p:ph type="body" idx="1"/>
          </p:nvPr>
        </p:nvSpPr>
        <p:spPr>
          <a:xfrm>
            <a:off x="609600" y="1219200"/>
            <a:ext cx="7772400" cy="5029200"/>
          </a:xfrm>
        </p:spPr>
        <p:txBody>
          <a:bodyPr/>
          <a:lstStyle/>
          <a:p>
            <a:pPr>
              <a:lnSpc>
                <a:spcPct val="90000"/>
              </a:lnSpc>
              <a:buFontTx/>
              <a:buNone/>
            </a:pPr>
            <a:r>
              <a:rPr lang="en-GB" sz="2400" i="1" smtClean="0"/>
              <a:t>Active and Skilled Agents of Parents’ Own Learning to Support Their Children’s Education</a:t>
            </a:r>
          </a:p>
          <a:p>
            <a:pPr>
              <a:lnSpc>
                <a:spcPct val="90000"/>
              </a:lnSpc>
              <a:buFontTx/>
              <a:buNone/>
            </a:pPr>
            <a:endParaRPr lang="en-CA" sz="2400" smtClean="0"/>
          </a:p>
          <a:p>
            <a:pPr>
              <a:lnSpc>
                <a:spcPct val="90000"/>
              </a:lnSpc>
            </a:pPr>
            <a:r>
              <a:rPr lang="en-CA" sz="2400" smtClean="0"/>
              <a:t>Moving beyond deficit models of immigrant parental involvement, the study findings reveal that immigrant parents are important constructors of knowledge about children, teaching, and learning. </a:t>
            </a:r>
          </a:p>
          <a:p>
            <a:pPr>
              <a:lnSpc>
                <a:spcPct val="90000"/>
              </a:lnSpc>
            </a:pPr>
            <a:endParaRPr lang="en-CA" sz="2400" smtClean="0"/>
          </a:p>
          <a:p>
            <a:pPr>
              <a:lnSpc>
                <a:spcPct val="90000"/>
              </a:lnSpc>
            </a:pPr>
            <a:r>
              <a:rPr lang="en-CA" sz="2400" smtClean="0"/>
              <a:t>The immigrant parents’ stories demonstrate how they were active and skilled agents of their own learning—learning they undertook to support their children’s education. </a:t>
            </a: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Advocacy and Capacity Building for Immigrant Students by Using their Parents’ Knowledge</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2531" name="Rectangle 3"/>
          <p:cNvSpPr>
            <a:spLocks noGrp="1" noChangeArrowheads="1"/>
          </p:cNvSpPr>
          <p:nvPr>
            <p:ph type="body" idx="1"/>
          </p:nvPr>
        </p:nvSpPr>
        <p:spPr>
          <a:xfrm>
            <a:off x="609600" y="1219200"/>
            <a:ext cx="7772400" cy="5029200"/>
          </a:xfrm>
        </p:spPr>
        <p:txBody>
          <a:bodyPr/>
          <a:lstStyle/>
          <a:p>
            <a:endParaRPr lang="en-GB" sz="2400" smtClean="0"/>
          </a:p>
          <a:p>
            <a:r>
              <a:rPr lang="en-GB" sz="2400" smtClean="0"/>
              <a:t>When my daughter was erasing the board, behind her a student said to my daughter, “Korean student, you have to go back to your country. Why are you here?” She heard that because she was the only one in the classroom, but she couldn’t recognize that voice. She turned around, but she couldn’t find out who said that. She was very upset (Shin, Korean)</a:t>
            </a:r>
            <a:endParaRPr lang="en-US" sz="2400" smtClean="0"/>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Advocacy and Capacity Building for Immigrant Students by Using their Parents’ Knowledge</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3555" name="Rectangle 3"/>
          <p:cNvSpPr>
            <a:spLocks noGrp="1" noChangeArrowheads="1"/>
          </p:cNvSpPr>
          <p:nvPr>
            <p:ph type="body" idx="1"/>
          </p:nvPr>
        </p:nvSpPr>
        <p:spPr>
          <a:xfrm>
            <a:off x="609600" y="1219200"/>
            <a:ext cx="7772400" cy="5029200"/>
          </a:xfrm>
        </p:spPr>
        <p:txBody>
          <a:bodyPr/>
          <a:lstStyle/>
          <a:p>
            <a:endParaRPr lang="en-GB" sz="2400" smtClean="0"/>
          </a:p>
          <a:p>
            <a:pPr>
              <a:lnSpc>
                <a:spcPct val="90000"/>
              </a:lnSpc>
            </a:pPr>
            <a:r>
              <a:rPr lang="en-GB" sz="2400" smtClean="0"/>
              <a:t>My child told me, “Somebody called me Osama bin Laden.” I asked him, “Are you?’ “No, Mom.” “Don’t worry. You know you are not anything like that. You are a good Muslim boy. You believe in peace. You are not a terrorist. Don’t let them make fun of you.” (Aneeka, Pakistan)</a:t>
            </a:r>
            <a:endParaRPr lang="en-US" sz="2400" smtClean="0"/>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sz="half" idx="2"/>
          </p:nvPr>
        </p:nvSpPr>
        <p:spPr/>
        <p:txBody>
          <a:bodyPr/>
          <a:lstStyle/>
          <a:p>
            <a:pPr marL="609600" indent="-609600" algn="ctr" eaLnBrk="1" hangingPunct="1">
              <a:lnSpc>
                <a:spcPct val="80000"/>
              </a:lnSpc>
            </a:pPr>
            <a:endParaRPr lang="en-US" smtClean="0"/>
          </a:p>
          <a:p>
            <a:pPr marL="990600" lvl="1" indent="-533400" algn="ctr" eaLnBrk="1" hangingPunct="1">
              <a:lnSpc>
                <a:spcPct val="80000"/>
              </a:lnSpc>
            </a:pPr>
            <a:endParaRPr lang="en-US" sz="2400" smtClean="0"/>
          </a:p>
          <a:p>
            <a:pPr marL="990600" lvl="1" indent="-533400" algn="ctr" eaLnBrk="1" hangingPunct="1">
              <a:lnSpc>
                <a:spcPct val="80000"/>
              </a:lnSpc>
              <a:buFontTx/>
              <a:buNone/>
            </a:pPr>
            <a:endParaRPr lang="en-US" sz="1600" smtClean="0"/>
          </a:p>
        </p:txBody>
      </p:sp>
      <p:sp>
        <p:nvSpPr>
          <p:cNvPr id="24579" name="Content Placeholder 10"/>
          <p:cNvSpPr>
            <a:spLocks noGrp="1"/>
          </p:cNvSpPr>
          <p:nvPr>
            <p:ph sz="quarter" idx="4"/>
          </p:nvPr>
        </p:nvSpPr>
        <p:spPr>
          <a:xfrm>
            <a:off x="5257800" y="762000"/>
            <a:ext cx="4041775" cy="4876800"/>
          </a:xfrm>
        </p:spPr>
        <p:txBody>
          <a:bodyPr/>
          <a:lstStyle/>
          <a:p>
            <a:pPr eaLnBrk="1" hangingPunct="1">
              <a:buFontTx/>
              <a:buNone/>
            </a:pPr>
            <a:endParaRPr lang="en-US" sz="2000" smtClean="0">
              <a:cs typeface="Times New Roman" pitchFamily="18" charset="0"/>
            </a:endParaRPr>
          </a:p>
          <a:p>
            <a:pPr eaLnBrk="1" hangingPunct="1">
              <a:buFontTx/>
              <a:buNone/>
            </a:pPr>
            <a:r>
              <a:rPr lang="en-US" sz="2000" smtClean="0">
                <a:cs typeface="Times New Roman" pitchFamily="18" charset="0"/>
              </a:rPr>
              <a:t>I’m alien in your country; </a:t>
            </a:r>
          </a:p>
          <a:p>
            <a:pPr eaLnBrk="1" hangingPunct="1">
              <a:buFontTx/>
              <a:buNone/>
            </a:pPr>
            <a:r>
              <a:rPr lang="en-US" sz="2000" smtClean="0">
                <a:cs typeface="Times New Roman" pitchFamily="18" charset="0"/>
              </a:rPr>
              <a:t>so you’ll be in mine. </a:t>
            </a:r>
          </a:p>
          <a:p>
            <a:pPr eaLnBrk="1" hangingPunct="1">
              <a:buFontTx/>
              <a:buNone/>
            </a:pPr>
            <a:r>
              <a:rPr lang="en-US" sz="2000" smtClean="0">
                <a:cs typeface="Times New Roman" pitchFamily="18" charset="0"/>
              </a:rPr>
              <a:t>English is my second language, but I’ve an open mind. </a:t>
            </a:r>
          </a:p>
          <a:p>
            <a:pPr eaLnBrk="1" hangingPunct="1">
              <a:buFontTx/>
              <a:buNone/>
            </a:pPr>
            <a:r>
              <a:rPr lang="en-US" sz="2000" smtClean="0">
                <a:cs typeface="Times New Roman" pitchFamily="18" charset="0"/>
              </a:rPr>
              <a:t>Don’t hit me with Racism–thinking “Me” not “You“</a:t>
            </a:r>
          </a:p>
          <a:p>
            <a:pPr eaLnBrk="1" hangingPunct="1">
              <a:buFontTx/>
              <a:buNone/>
            </a:pPr>
            <a:r>
              <a:rPr lang="en-US" sz="2000" smtClean="0">
                <a:cs typeface="Times New Roman" pitchFamily="18" charset="0"/>
              </a:rPr>
              <a:t>If you ask alone with your heart </a:t>
            </a:r>
          </a:p>
          <a:p>
            <a:pPr eaLnBrk="1" hangingPunct="1">
              <a:buFontTx/>
              <a:buNone/>
            </a:pPr>
            <a:r>
              <a:rPr lang="en-US" sz="2000" smtClean="0">
                <a:cs typeface="Times New Roman" pitchFamily="18" charset="0"/>
              </a:rPr>
              <a:t>You’ll find I’m you!!!                                         </a:t>
            </a:r>
          </a:p>
          <a:p>
            <a:pPr eaLnBrk="1" hangingPunct="1">
              <a:buFontTx/>
              <a:buNone/>
            </a:pPr>
            <a:endParaRPr lang="en-US" sz="2000" smtClean="0">
              <a:cs typeface="Times New Roman" pitchFamily="18" charset="0"/>
            </a:endParaRPr>
          </a:p>
          <a:p>
            <a:pPr eaLnBrk="1" hangingPunct="1">
              <a:buFontTx/>
              <a:buNone/>
            </a:pPr>
            <a:endParaRPr lang="en-US" sz="2000" smtClean="0">
              <a:cs typeface="Times New Roman" pitchFamily="18" charset="0"/>
            </a:endParaRPr>
          </a:p>
          <a:p>
            <a:pPr eaLnBrk="1" hangingPunct="1">
              <a:buFontTx/>
              <a:buNone/>
            </a:pPr>
            <a:endParaRPr lang="en-US" sz="2000" smtClean="0">
              <a:cs typeface="Times New Roman" pitchFamily="18" charset="0"/>
            </a:endParaRPr>
          </a:p>
          <a:p>
            <a:pPr eaLnBrk="1" hangingPunct="1">
              <a:buFontTx/>
              <a:buNone/>
            </a:pPr>
            <a:endParaRPr lang="en-US" sz="2000" smtClean="0">
              <a:cs typeface="Times New Roman" pitchFamily="18" charset="0"/>
            </a:endParaRPr>
          </a:p>
          <a:p>
            <a:pPr eaLnBrk="1" hangingPunct="1">
              <a:buFontTx/>
              <a:buNone/>
            </a:pPr>
            <a:r>
              <a:rPr lang="en-US" sz="2000" smtClean="0">
                <a:cs typeface="Times New Roman" pitchFamily="18" charset="0"/>
              </a:rPr>
              <a:t>    </a:t>
            </a:r>
          </a:p>
          <a:p>
            <a:pPr eaLnBrk="1" hangingPunct="1"/>
            <a:endParaRPr lang="en-US" smtClean="0"/>
          </a:p>
        </p:txBody>
      </p:sp>
      <p:sp>
        <p:nvSpPr>
          <p:cNvPr id="24580" name="Rectangle 4"/>
          <p:cNvSpPr>
            <a:spLocks noChangeArrowheads="1"/>
          </p:cNvSpPr>
          <p:nvPr/>
        </p:nvSpPr>
        <p:spPr bwMode="auto">
          <a:xfrm>
            <a:off x="228600" y="0"/>
            <a:ext cx="5029200" cy="6802438"/>
          </a:xfrm>
          <a:prstGeom prst="rect">
            <a:avLst/>
          </a:prstGeom>
          <a:noFill/>
          <a:ln w="9525">
            <a:noFill/>
            <a:miter lim="800000"/>
            <a:headEnd/>
            <a:tailEnd/>
          </a:ln>
        </p:spPr>
        <p:txBody>
          <a:bodyPr>
            <a:spAutoFit/>
          </a:bodyPr>
          <a:lstStyle/>
          <a:p>
            <a:endParaRPr lang="en-US" sz="2000">
              <a:cs typeface="Times New Roman" pitchFamily="18" charset="0"/>
            </a:endParaRPr>
          </a:p>
          <a:p>
            <a:endParaRPr lang="en-US" sz="2000">
              <a:cs typeface="Times New Roman" pitchFamily="18" charset="0"/>
            </a:endParaRPr>
          </a:p>
          <a:p>
            <a:endParaRPr lang="en-US" sz="2000">
              <a:cs typeface="Times New Roman" pitchFamily="18" charset="0"/>
            </a:endParaRPr>
          </a:p>
          <a:p>
            <a:r>
              <a:rPr lang="en-US" sz="2000">
                <a:cs typeface="Times New Roman" pitchFamily="18" charset="0"/>
              </a:rPr>
              <a:t>Whatever you call me, </a:t>
            </a:r>
          </a:p>
          <a:p>
            <a:r>
              <a:rPr lang="en-US" sz="2000">
                <a:cs typeface="Times New Roman" pitchFamily="18" charset="0"/>
              </a:rPr>
              <a:t>Different could be my name; </a:t>
            </a:r>
          </a:p>
          <a:p>
            <a:r>
              <a:rPr lang="en-US" sz="2000">
                <a:cs typeface="Times New Roman" pitchFamily="18" charset="0"/>
              </a:rPr>
              <a:t>The color you see in my skin-outside, </a:t>
            </a:r>
          </a:p>
          <a:p>
            <a:r>
              <a:rPr lang="en-US" sz="2000">
                <a:cs typeface="Times New Roman" pitchFamily="18" charset="0"/>
              </a:rPr>
              <a:t>Might not be your same; </a:t>
            </a:r>
          </a:p>
          <a:p>
            <a:r>
              <a:rPr lang="en-US" sz="2000">
                <a:cs typeface="Times New Roman" pitchFamily="18" charset="0"/>
              </a:rPr>
              <a:t>But don’t create a wall in between </a:t>
            </a:r>
          </a:p>
          <a:p>
            <a:r>
              <a:rPr lang="en-US" sz="2000">
                <a:cs typeface="Times New Roman" pitchFamily="18" charset="0"/>
              </a:rPr>
              <a:t>Thinking me a “creature new” </a:t>
            </a:r>
          </a:p>
          <a:p>
            <a:r>
              <a:rPr lang="en-US" sz="2000">
                <a:cs typeface="Times New Roman" pitchFamily="18" charset="0"/>
              </a:rPr>
              <a:t>If you look deep down your heart– </a:t>
            </a:r>
          </a:p>
          <a:p>
            <a:r>
              <a:rPr lang="en-US" sz="2000">
                <a:cs typeface="Times New Roman" pitchFamily="18" charset="0"/>
              </a:rPr>
              <a:t>You’ll find–I’m you!! </a:t>
            </a:r>
          </a:p>
          <a:p>
            <a:endParaRPr lang="en-US" sz="2000">
              <a:cs typeface="Times New Roman" pitchFamily="18" charset="0"/>
            </a:endParaRPr>
          </a:p>
          <a:p>
            <a:r>
              <a:rPr lang="en-US" sz="2000">
                <a:cs typeface="Times New Roman" pitchFamily="18" charset="0"/>
              </a:rPr>
              <a:t>You might be fair Snow-white of my fairytale </a:t>
            </a:r>
          </a:p>
          <a:p>
            <a:r>
              <a:rPr lang="en-US" sz="2000">
                <a:cs typeface="Times New Roman" pitchFamily="18" charset="0"/>
              </a:rPr>
              <a:t>I might be black demon or brown Gin, </a:t>
            </a:r>
          </a:p>
          <a:p>
            <a:r>
              <a:rPr lang="en-US" sz="2000">
                <a:cs typeface="Times New Roman" pitchFamily="18" charset="0"/>
              </a:rPr>
              <a:t>but Oh well, </a:t>
            </a:r>
          </a:p>
          <a:p>
            <a:r>
              <a:rPr lang="en-US" sz="2000">
                <a:cs typeface="Times New Roman" pitchFamily="18" charset="0"/>
              </a:rPr>
              <a:t>Skin is our armor; not what we really are,</a:t>
            </a:r>
          </a:p>
          <a:p>
            <a:r>
              <a:rPr lang="en-US" sz="2000">
                <a:cs typeface="Times New Roman" pitchFamily="18" charset="0"/>
              </a:rPr>
              <a:t>Same red blood we have and salty tear. </a:t>
            </a:r>
          </a:p>
          <a:p>
            <a:r>
              <a:rPr lang="en-US" sz="2000">
                <a:cs typeface="Times New Roman" pitchFamily="18" charset="0"/>
              </a:rPr>
              <a:t>Don’t pull a curtain between us two– </a:t>
            </a:r>
          </a:p>
          <a:p>
            <a:r>
              <a:rPr lang="en-US" sz="2000">
                <a:cs typeface="Times New Roman" pitchFamily="18" charset="0"/>
              </a:rPr>
              <a:t>If you wipe clouds of your eyes </a:t>
            </a:r>
          </a:p>
          <a:p>
            <a:r>
              <a:rPr lang="en-US" sz="2000">
                <a:cs typeface="Times New Roman" pitchFamily="18" charset="0"/>
              </a:rPr>
              <a:t>You’ll see–I’m you!! </a:t>
            </a:r>
          </a:p>
          <a:p>
            <a:endParaRPr lang="en-US">
              <a:cs typeface="Times New Roman" pitchFamily="18" charset="0"/>
            </a:endParaRPr>
          </a:p>
          <a:p>
            <a:endParaRPr lang="en-US">
              <a:cs typeface="Times New Roman" pitchFamily="18" charset="0"/>
            </a:endParaRPr>
          </a:p>
        </p:txBody>
      </p:sp>
      <p:sp>
        <p:nvSpPr>
          <p:cNvPr id="24581" name="TextBox 11"/>
          <p:cNvSpPr txBox="1">
            <a:spLocks noChangeArrowheads="1"/>
          </p:cNvSpPr>
          <p:nvPr/>
        </p:nvSpPr>
        <p:spPr bwMode="auto">
          <a:xfrm>
            <a:off x="3200400" y="152400"/>
            <a:ext cx="3429000" cy="708025"/>
          </a:xfrm>
          <a:prstGeom prst="rect">
            <a:avLst/>
          </a:prstGeom>
          <a:noFill/>
          <a:ln w="9525">
            <a:noFill/>
            <a:miter lim="800000"/>
            <a:headEnd/>
            <a:tailEnd/>
          </a:ln>
        </p:spPr>
        <p:txBody>
          <a:bodyPr>
            <a:spAutoFit/>
          </a:bodyPr>
          <a:lstStyle/>
          <a:p>
            <a:pPr algn="ctr"/>
            <a:r>
              <a:rPr lang="en-US" sz="2000" b="1">
                <a:cs typeface="Times New Roman" pitchFamily="18" charset="0"/>
              </a:rPr>
              <a:t>Mirror Image </a:t>
            </a:r>
          </a:p>
          <a:p>
            <a:pPr algn="ctr"/>
            <a:r>
              <a:rPr lang="en-US" sz="2000">
                <a:cs typeface="Times New Roman" pitchFamily="18" charset="0"/>
              </a:rPr>
              <a:t>(by an ESL student, aged 12)</a:t>
            </a:r>
            <a:endParaRPr lang="en-US" sz="2000" b="1">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Discussion</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5603" name="Rectangle 3"/>
          <p:cNvSpPr>
            <a:spLocks noGrp="1" noChangeArrowheads="1"/>
          </p:cNvSpPr>
          <p:nvPr>
            <p:ph type="body" idx="1"/>
          </p:nvPr>
        </p:nvSpPr>
        <p:spPr>
          <a:xfrm>
            <a:off x="609600" y="1219200"/>
            <a:ext cx="7772400" cy="5029200"/>
          </a:xfrm>
        </p:spPr>
        <p:txBody>
          <a:bodyPr/>
          <a:lstStyle/>
          <a:p>
            <a:pPr>
              <a:lnSpc>
                <a:spcPct val="90000"/>
              </a:lnSpc>
              <a:buFontTx/>
              <a:buNone/>
            </a:pPr>
            <a:r>
              <a:rPr lang="en-US" sz="2400" i="1" smtClean="0"/>
              <a:t>Immigrant Parents Supporting Their Children to Combat Racism</a:t>
            </a:r>
            <a:endParaRPr lang="en-US" sz="2400" smtClean="0"/>
          </a:p>
          <a:p>
            <a:pPr>
              <a:lnSpc>
                <a:spcPct val="90000"/>
              </a:lnSpc>
              <a:buFontTx/>
              <a:buNone/>
            </a:pPr>
            <a:endParaRPr lang="en-CA" sz="2400" smtClean="0"/>
          </a:p>
          <a:p>
            <a:pPr>
              <a:lnSpc>
                <a:spcPct val="90000"/>
              </a:lnSpc>
            </a:pPr>
            <a:r>
              <a:rPr lang="en-GB" sz="2400" smtClean="0"/>
              <a:t>Parents in this study used a variety of approaches to help their children construct a counter-discourse to racial, cultural, linguistic, and religious forms of discrimination.</a:t>
            </a:r>
          </a:p>
          <a:p>
            <a:pPr>
              <a:lnSpc>
                <a:spcPct val="90000"/>
              </a:lnSpc>
            </a:pPr>
            <a:endParaRPr lang="en-GB" sz="2400" smtClean="0"/>
          </a:p>
          <a:p>
            <a:pPr>
              <a:lnSpc>
                <a:spcPct val="90000"/>
              </a:lnSpc>
            </a:pPr>
            <a:r>
              <a:rPr lang="en-CA" sz="2400" smtClean="0"/>
              <a:t>Shin, Aneeka, and Parveen all demonstrated that advocating for their children and teaching their children to self-advocate in the face of racism was another focus of parents’ informal learning about parental involvement. </a:t>
            </a:r>
            <a:endParaRPr lang="en-US" sz="2400" smtClean="0"/>
          </a:p>
          <a:p>
            <a:pPr>
              <a:lnSpc>
                <a:spcPct val="90000"/>
              </a:lnSpc>
              <a:buFontTx/>
              <a:buNone/>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Conclusions</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6627" name="Rectangle 3"/>
          <p:cNvSpPr>
            <a:spLocks noGrp="1" noChangeArrowheads="1"/>
          </p:cNvSpPr>
          <p:nvPr>
            <p:ph type="body" idx="1"/>
          </p:nvPr>
        </p:nvSpPr>
        <p:spPr>
          <a:xfrm>
            <a:off x="609600" y="1219200"/>
            <a:ext cx="7772400" cy="5029200"/>
          </a:xfrm>
        </p:spPr>
        <p:txBody>
          <a:bodyPr/>
          <a:lstStyle/>
          <a:p>
            <a:pPr>
              <a:lnSpc>
                <a:spcPct val="90000"/>
              </a:lnSpc>
              <a:buFontTx/>
              <a:buNone/>
            </a:pPr>
            <a:r>
              <a:rPr lang="en-US" sz="2400" i="1" smtClean="0"/>
              <a:t>The Significance of Informal Learning </a:t>
            </a:r>
          </a:p>
          <a:p>
            <a:pPr>
              <a:lnSpc>
                <a:spcPct val="90000"/>
              </a:lnSpc>
              <a:buFontTx/>
              <a:buNone/>
            </a:pPr>
            <a:endParaRPr lang="en-CA" sz="2400" smtClean="0"/>
          </a:p>
          <a:p>
            <a:pPr>
              <a:lnSpc>
                <a:spcPct val="90000"/>
              </a:lnSpc>
            </a:pPr>
            <a:r>
              <a:rPr lang="en-US" sz="2400" smtClean="0"/>
              <a:t>The informal learning was adopted by some immigrant parents in the study as a way of coping with various barriers they faced in support of their children’s education in the different cultural environment. </a:t>
            </a:r>
          </a:p>
          <a:p>
            <a:pPr>
              <a:lnSpc>
                <a:spcPct val="90000"/>
              </a:lnSpc>
            </a:pPr>
            <a:endParaRPr lang="en-US" sz="2400" smtClean="0"/>
          </a:p>
          <a:p>
            <a:pPr>
              <a:lnSpc>
                <a:spcPct val="90000"/>
              </a:lnSpc>
            </a:pPr>
            <a:r>
              <a:rPr lang="en-US" sz="2400" smtClean="0"/>
              <a:t>Knowing how to be involved is one of those subtle feats of cultural capital that Bourdieu (1986), Lareau (2003), and others have described as being at the heart of supporting a child through schooling.</a:t>
            </a:r>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Conclusions</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7651" name="Rectangle 3"/>
          <p:cNvSpPr>
            <a:spLocks noGrp="1" noChangeArrowheads="1"/>
          </p:cNvSpPr>
          <p:nvPr>
            <p:ph type="body" idx="1"/>
          </p:nvPr>
        </p:nvSpPr>
        <p:spPr>
          <a:xfrm>
            <a:off x="609600" y="1219200"/>
            <a:ext cx="7772400" cy="5029200"/>
          </a:xfrm>
        </p:spPr>
        <p:txBody>
          <a:bodyPr/>
          <a:lstStyle/>
          <a:p>
            <a:pPr>
              <a:buFontTx/>
              <a:buNone/>
            </a:pPr>
            <a:r>
              <a:rPr lang="en-US" sz="2400" i="1" smtClean="0"/>
              <a:t>The Significance of an Expansion of Parental Involvement</a:t>
            </a:r>
            <a:endParaRPr lang="en-US" sz="2400" smtClean="0"/>
          </a:p>
          <a:p>
            <a:pPr>
              <a:lnSpc>
                <a:spcPct val="90000"/>
              </a:lnSpc>
            </a:pPr>
            <a:r>
              <a:rPr lang="en-CA" sz="2400" smtClean="0"/>
              <a:t>This research suggests that the immigrant parents saw transmitting their first-language knowledge, negotiating the terrain of both home and school cultures, and helping their children combat various forms of racism as important forms of involvement that their children needed.</a:t>
            </a:r>
          </a:p>
          <a:p>
            <a:pPr>
              <a:lnSpc>
                <a:spcPct val="90000"/>
              </a:lnSpc>
            </a:pPr>
            <a:endParaRPr lang="en-CA" sz="2400" smtClean="0"/>
          </a:p>
          <a:p>
            <a:pPr>
              <a:lnSpc>
                <a:spcPct val="90000"/>
              </a:lnSpc>
            </a:pPr>
            <a:r>
              <a:rPr lang="en-CA" sz="2400" smtClean="0"/>
              <a:t>These hidden forms of parental involvement expand narrow conceptions of parent–school relations that tend to reinforce and serve the interests of white, middle-class families. </a:t>
            </a: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Implications</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8675" name="Rectangle 3"/>
          <p:cNvSpPr>
            <a:spLocks noGrp="1" noChangeArrowheads="1"/>
          </p:cNvSpPr>
          <p:nvPr>
            <p:ph type="body" idx="1"/>
          </p:nvPr>
        </p:nvSpPr>
        <p:spPr>
          <a:xfrm>
            <a:off x="609600" y="1219200"/>
            <a:ext cx="7772400" cy="5029200"/>
          </a:xfrm>
        </p:spPr>
        <p:txBody>
          <a:bodyPr/>
          <a:lstStyle/>
          <a:p>
            <a:pPr>
              <a:lnSpc>
                <a:spcPct val="90000"/>
              </a:lnSpc>
            </a:pPr>
            <a:r>
              <a:rPr lang="en-US" sz="2400" smtClean="0"/>
              <a:t>In this rapidly changing social context, schools need to better address the needs of students and parents from a multicultural, multilingual population. </a:t>
            </a:r>
          </a:p>
          <a:p>
            <a:pPr>
              <a:lnSpc>
                <a:spcPct val="90000"/>
              </a:lnSpc>
            </a:pPr>
            <a:endParaRPr lang="en-US" sz="2400" smtClean="0"/>
          </a:p>
          <a:p>
            <a:pPr>
              <a:lnSpc>
                <a:spcPct val="90000"/>
              </a:lnSpc>
            </a:pPr>
            <a:r>
              <a:rPr lang="en-US" sz="2400" smtClean="0"/>
              <a:t>Guo and Mohan (2008) suggest that educators and administrators need to recognize that educational tasks may be given culturally divergent interpretations.</a:t>
            </a:r>
          </a:p>
          <a:p>
            <a:pPr>
              <a:lnSpc>
                <a:spcPct val="90000"/>
              </a:lnSpc>
            </a:pPr>
            <a:endParaRPr lang="en-US" sz="2400" smtClean="0"/>
          </a:p>
          <a:p>
            <a:pPr>
              <a:lnSpc>
                <a:spcPct val="90000"/>
              </a:lnSpc>
            </a:pPr>
            <a:r>
              <a:rPr lang="en-US" sz="2400" smtClean="0"/>
              <a:t>Schools, therefore, need to become learning organizations (Sense, 1990)</a:t>
            </a:r>
          </a:p>
          <a:p>
            <a:pPr>
              <a:lnSpc>
                <a:spcPct val="90000"/>
              </a:lnSpc>
            </a:pPr>
            <a:endParaRPr lang="en-US" sz="2400" smtClean="0"/>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152400"/>
            <a:ext cx="7772400" cy="914400"/>
          </a:xfrm>
        </p:spPr>
        <p:txBody>
          <a:bodyPr/>
          <a:lstStyle/>
          <a:p>
            <a:r>
              <a:rPr lang="en-CA" sz="2800" smtClean="0"/>
              <a:t/>
            </a:r>
            <a:br>
              <a:rPr lang="en-CA" sz="2800" smtClean="0"/>
            </a:br>
            <a:r>
              <a:rPr lang="en-CA" sz="2800" smtClean="0"/>
              <a:t/>
            </a:r>
            <a:br>
              <a:rPr lang="en-CA" sz="2800" smtClean="0"/>
            </a:br>
            <a:r>
              <a:rPr lang="en-CA" sz="2800" smtClean="0"/>
              <a:t/>
            </a:r>
            <a:br>
              <a:rPr lang="en-CA" sz="2800" smtClean="0"/>
            </a:br>
            <a:r>
              <a:rPr lang="en-CA" sz="2800" smtClean="0"/>
              <a:t/>
            </a:r>
            <a:br>
              <a:rPr lang="en-CA" sz="2800" smtClean="0"/>
            </a:br>
            <a:r>
              <a:rPr lang="en-US" sz="2800" smtClean="0"/>
              <a:t>Implications</a:t>
            </a:r>
            <a:br>
              <a:rPr lang="en-US" sz="2800" smtClean="0"/>
            </a:br>
            <a:r>
              <a:rPr lang="en-US" sz="2800" smtClean="0"/>
              <a:t/>
            </a:r>
            <a:br>
              <a:rPr lang="en-US" sz="2800" smtClean="0"/>
            </a:br>
            <a:r>
              <a:rPr lang="en-US" sz="2800" smtClean="0"/>
              <a:t/>
            </a:r>
            <a:br>
              <a:rPr lang="en-US" sz="2800" smtClean="0"/>
            </a:br>
            <a:r>
              <a:rPr lang="en-US" sz="2800" smtClean="0"/>
              <a:t/>
            </a:r>
            <a:br>
              <a:rPr lang="en-US" sz="2800" smtClean="0"/>
            </a:br>
            <a:endParaRPr lang="en-US" sz="2800" smtClean="0"/>
          </a:p>
        </p:txBody>
      </p:sp>
      <p:sp>
        <p:nvSpPr>
          <p:cNvPr id="29699" name="Rectangle 3"/>
          <p:cNvSpPr>
            <a:spLocks noGrp="1" noChangeArrowheads="1"/>
          </p:cNvSpPr>
          <p:nvPr>
            <p:ph type="body" idx="1"/>
          </p:nvPr>
        </p:nvSpPr>
        <p:spPr>
          <a:xfrm>
            <a:off x="609600" y="1219200"/>
            <a:ext cx="7772400" cy="5029200"/>
          </a:xfrm>
        </p:spPr>
        <p:txBody>
          <a:bodyPr/>
          <a:lstStyle/>
          <a:p>
            <a:pPr>
              <a:lnSpc>
                <a:spcPct val="90000"/>
              </a:lnSpc>
            </a:pPr>
            <a:r>
              <a:rPr lang="en-US" sz="2400" smtClean="0"/>
              <a:t>Incorporating </a:t>
            </a:r>
            <a:r>
              <a:rPr lang="en-CA" sz="2400" smtClean="0"/>
              <a:t>the home cultures of immigrant parents into the school curriculum challenges educators to rethink predetermined involvement typologies that cause immigrant parents to be labelled as unwilling or uninvolved (Dyson, 2001; </a:t>
            </a:r>
            <a:r>
              <a:rPr lang="en-GB" sz="2400" smtClean="0"/>
              <a:t>L</a:t>
            </a:r>
            <a:r>
              <a:rPr lang="en-CA" sz="2400" smtClean="0"/>
              <a:t>ó</a:t>
            </a:r>
            <a:r>
              <a:rPr lang="en-GB" sz="2400" smtClean="0"/>
              <a:t>pez</a:t>
            </a:r>
            <a:r>
              <a:rPr lang="en-CA" sz="2400" smtClean="0"/>
              <a:t>, 2001). </a:t>
            </a:r>
          </a:p>
          <a:p>
            <a:pPr>
              <a:lnSpc>
                <a:spcPct val="90000"/>
              </a:lnSpc>
            </a:pPr>
            <a:endParaRPr lang="en-CA" sz="2400" smtClean="0"/>
          </a:p>
          <a:p>
            <a:pPr>
              <a:lnSpc>
                <a:spcPct val="90000"/>
              </a:lnSpc>
            </a:pPr>
            <a:r>
              <a:rPr lang="en-US" sz="2400" smtClean="0"/>
              <a:t>Validating the first languages of diverse families is another approach to engage immigrant parents. </a:t>
            </a:r>
          </a:p>
          <a:p>
            <a:pPr>
              <a:lnSpc>
                <a:spcPct val="90000"/>
              </a:lnSpc>
            </a:pPr>
            <a:endParaRPr lang="en-US" sz="2400" smtClean="0"/>
          </a:p>
          <a:p>
            <a:pPr>
              <a:lnSpc>
                <a:spcPct val="90000"/>
              </a:lnSpc>
            </a:pPr>
            <a:r>
              <a:rPr lang="en-US" sz="2400" smtClean="0"/>
              <a:t>Instead of trying to get immigrant parents involved in traditionally sanctioned ways, schools should recognize the unique ways in which immigrant parents are already involved in their children’s education. </a:t>
            </a:r>
          </a:p>
          <a:p>
            <a:pPr>
              <a:lnSpc>
                <a:spcPct val="90000"/>
              </a:lnSpc>
              <a:buFontTx/>
              <a:buNone/>
            </a:pPr>
            <a:endParaRPr lang="en-CA" sz="2400" smtClean="0"/>
          </a:p>
          <a:p>
            <a:pPr>
              <a:lnSpc>
                <a:spcPct val="90000"/>
              </a:lnSpc>
            </a:pPr>
            <a:endParaRPr lang="en-US" sz="2400" smtClean="0"/>
          </a:p>
          <a:p>
            <a:pPr>
              <a:lnSpc>
                <a:spcPct val="90000"/>
              </a:lnSpc>
              <a:buFontTx/>
              <a:buNone/>
            </a:pPr>
            <a:endParaRPr lang="en-US" sz="2800" smtClean="0"/>
          </a:p>
          <a:p>
            <a:pPr>
              <a:lnSpc>
                <a:spcPct val="90000"/>
              </a:lnSpc>
              <a:buFontTx/>
              <a:buNone/>
            </a:pPr>
            <a:endParaRPr lang="en-US" altLang="zh-CN" sz="28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zh-CN" sz="3200" smtClean="0"/>
              <a:t>Acknowledgement</a:t>
            </a:r>
            <a:endParaRPr lang="en-US" sz="3200" smtClean="0"/>
          </a:p>
        </p:txBody>
      </p:sp>
      <p:sp>
        <p:nvSpPr>
          <p:cNvPr id="30723" name="Rectangle 3"/>
          <p:cNvSpPr>
            <a:spLocks noGrp="1" noChangeArrowheads="1"/>
          </p:cNvSpPr>
          <p:nvPr>
            <p:ph type="body" idx="1"/>
          </p:nvPr>
        </p:nvSpPr>
        <p:spPr/>
        <p:txBody>
          <a:bodyPr/>
          <a:lstStyle/>
          <a:p>
            <a:r>
              <a:rPr lang="en-US" altLang="zh-CN" sz="2400" smtClean="0"/>
              <a:t>Thanks to the Social Science and Humanities Research Council (SSHRC) of Canada for providing funding for this project!</a:t>
            </a:r>
          </a:p>
          <a:p>
            <a:endParaRPr lang="en-US" altLang="zh-CN" sz="2400" smtClean="0"/>
          </a:p>
          <a:p>
            <a:r>
              <a:rPr lang="en-US" altLang="zh-CN" sz="2400" smtClean="0"/>
              <a:t>Questions to yanguo@ucalgary.ca</a:t>
            </a:r>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772400" cy="1143000"/>
          </a:xfrm>
        </p:spPr>
        <p:txBody>
          <a:bodyPr/>
          <a:lstStyle/>
          <a:p>
            <a:r>
              <a:rPr lang="en-US" altLang="zh-CN" sz="3200" smtClean="0"/>
              <a:t>Family-School Partnership</a:t>
            </a:r>
            <a:endParaRPr lang="en-US" sz="3200" smtClean="0"/>
          </a:p>
        </p:txBody>
      </p:sp>
      <p:sp>
        <p:nvSpPr>
          <p:cNvPr id="4099" name="Rectangle 3"/>
          <p:cNvSpPr>
            <a:spLocks noGrp="1" noChangeArrowheads="1"/>
          </p:cNvSpPr>
          <p:nvPr>
            <p:ph type="body" idx="1"/>
          </p:nvPr>
        </p:nvSpPr>
        <p:spPr>
          <a:xfrm>
            <a:off x="609600" y="914400"/>
            <a:ext cx="7772400" cy="4876800"/>
          </a:xfrm>
        </p:spPr>
        <p:txBody>
          <a:bodyPr/>
          <a:lstStyle/>
          <a:p>
            <a:r>
              <a:rPr lang="en-US" sz="2400" smtClean="0"/>
              <a:t>Barriers such as class and race play a role in parent–school interaction.</a:t>
            </a:r>
          </a:p>
          <a:p>
            <a:endParaRPr lang="en-US" sz="2400" smtClean="0"/>
          </a:p>
          <a:p>
            <a:r>
              <a:rPr lang="en-US" sz="2400" smtClean="0"/>
              <a:t>“only parental involvement that is supportive of school policies and instructional practices are welcome here . . . parents whose culture, ethnicity, SES [socioeconomic status], and language background differ drastically from the white middle-class norms are usually kept at a distance, for their views, values, and behaviors seem ‘foreign’ and strange to traditional school personnel.” (Cline &amp; Necochea, 2001, p. 23)</a:t>
            </a:r>
          </a:p>
          <a:p>
            <a:endParaRPr lang="en-US" altLang="zh-CN" sz="2800" smtClean="0"/>
          </a:p>
          <a:p>
            <a:endParaRPr lang="en-CA" altLang="zh-CN" sz="28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0"/>
            <a:ext cx="7772400" cy="1143000"/>
          </a:xfrm>
        </p:spPr>
        <p:txBody>
          <a:bodyPr/>
          <a:lstStyle/>
          <a:p>
            <a:r>
              <a:rPr lang="en-US" altLang="zh-CN" sz="3200" smtClean="0"/>
              <a:t>Family-School Partnership</a:t>
            </a:r>
            <a:endParaRPr lang="en-US" sz="3200" smtClean="0"/>
          </a:p>
        </p:txBody>
      </p:sp>
      <p:sp>
        <p:nvSpPr>
          <p:cNvPr id="5123" name="Rectangle 3"/>
          <p:cNvSpPr>
            <a:spLocks noGrp="1" noChangeArrowheads="1"/>
          </p:cNvSpPr>
          <p:nvPr>
            <p:ph type="body" idx="1"/>
          </p:nvPr>
        </p:nvSpPr>
        <p:spPr>
          <a:xfrm>
            <a:off x="609600" y="914400"/>
            <a:ext cx="7772400" cy="4876800"/>
          </a:xfrm>
        </p:spPr>
        <p:txBody>
          <a:bodyPr/>
          <a:lstStyle/>
          <a:p>
            <a:r>
              <a:rPr lang="en-US" sz="2400" smtClean="0"/>
              <a:t>In this regard, Canadian or U.S. models of parent involvement have tended to focus more on middle-class than working-class values and concerns and on experiences more relevant to parents of Anglo-Celtic descent than to those from non-English-speaking backgrounds (Guo, 2006).</a:t>
            </a:r>
          </a:p>
          <a:p>
            <a:pPr>
              <a:buFontTx/>
              <a:buNone/>
            </a:pPr>
            <a:endParaRPr lang="en-US" sz="2400" smtClean="0"/>
          </a:p>
          <a:p>
            <a:r>
              <a:rPr lang="en-US" sz="2400" smtClean="0"/>
              <a:t>When immigrant parents do not conform to the dominant culture in their receiving country, schooling may end up undermining and subordinating parents’ educative and child-rearing practices (Bernhard, Freire, Pacini-Ketchabaw, &amp; Villanueva, 1998).</a:t>
            </a:r>
            <a:endParaRPr lang="en-US" altLang="zh-CN"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zh-CN" sz="3200" smtClean="0"/>
              <a:t>Discourses on Immigrant Parents</a:t>
            </a:r>
            <a:endParaRPr lang="en-US" sz="3200" smtClean="0"/>
          </a:p>
        </p:txBody>
      </p:sp>
      <p:sp>
        <p:nvSpPr>
          <p:cNvPr id="6147" name="Rectangle 3"/>
          <p:cNvSpPr>
            <a:spLocks noGrp="1" noChangeArrowheads="1"/>
          </p:cNvSpPr>
          <p:nvPr>
            <p:ph type="body" idx="1"/>
          </p:nvPr>
        </p:nvSpPr>
        <p:spPr>
          <a:xfrm>
            <a:off x="609600" y="1676400"/>
            <a:ext cx="7772400" cy="4114800"/>
          </a:xfrm>
        </p:spPr>
        <p:txBody>
          <a:bodyPr/>
          <a:lstStyle/>
          <a:p>
            <a:pPr>
              <a:lnSpc>
                <a:spcPct val="80000"/>
              </a:lnSpc>
            </a:pPr>
            <a:r>
              <a:rPr lang="en-US" altLang="zh-CN" sz="2400" smtClean="0"/>
              <a:t>For the most part, the literature on immigrant parents uses a deficit model, highlighting parents’ inability to speak English, and their lack of involvement in school-based activities (Bitew &amp; Ferguson, 2010; Gibson, 2000; Guo, 2006).</a:t>
            </a:r>
          </a:p>
          <a:p>
            <a:pPr>
              <a:lnSpc>
                <a:spcPct val="80000"/>
              </a:lnSpc>
            </a:pPr>
            <a:endParaRPr lang="en-US" altLang="zh-CN" sz="2400" smtClean="0"/>
          </a:p>
          <a:p>
            <a:pPr>
              <a:lnSpc>
                <a:spcPct val="80000"/>
              </a:lnSpc>
            </a:pPr>
            <a:r>
              <a:rPr lang="en-US" altLang="zh-CN" sz="2400" smtClean="0"/>
              <a:t>The knowledge that immigrants hold about their children is often unrecognized by teachers and school administrators (Jones, 2003). </a:t>
            </a:r>
          </a:p>
          <a:p>
            <a:pPr>
              <a:lnSpc>
                <a:spcPct val="80000"/>
              </a:lnSpc>
            </a:pPr>
            <a:endParaRPr lang="en-US" altLang="zh-CN" sz="2400" smtClean="0"/>
          </a:p>
          <a:p>
            <a:pPr>
              <a:lnSpc>
                <a:spcPct val="80000"/>
              </a:lnSpc>
            </a:pPr>
            <a:r>
              <a:rPr lang="en-US" altLang="zh-CN" sz="2400" smtClean="0"/>
              <a:t>These forms of non-recognition of immigrant parents can be attributed to misconceptions of difference, and lack of knowledge about different cultures (Guo, 2009; Honneth, 1995). </a:t>
            </a:r>
          </a:p>
          <a:p>
            <a:pPr>
              <a:lnSpc>
                <a:spcPct val="80000"/>
              </a:lnSpc>
            </a:pPr>
            <a:endParaRPr lang="en-US" altLang="zh-CN" sz="2000" smtClean="0"/>
          </a:p>
          <a:p>
            <a:pPr>
              <a:lnSpc>
                <a:spcPct val="80000"/>
              </a:lnSpc>
            </a:pPr>
            <a:endParaRPr lang="en-US" altLang="zh-CN" sz="2000" smtClean="0"/>
          </a:p>
          <a:p>
            <a:pPr>
              <a:lnSpc>
                <a:spcPct val="80000"/>
              </a:lnSpc>
            </a:pPr>
            <a:endParaRPr lang="en-CA" altLang="zh-CN" sz="2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zh-CN" sz="3200" smtClean="0"/>
              <a:t>Discourses on Immigrant Parents</a:t>
            </a:r>
            <a:endParaRPr lang="en-US" sz="3200" smtClean="0"/>
          </a:p>
        </p:txBody>
      </p:sp>
      <p:sp>
        <p:nvSpPr>
          <p:cNvPr id="7171" name="Rectangle 3"/>
          <p:cNvSpPr>
            <a:spLocks noGrp="1" noChangeArrowheads="1"/>
          </p:cNvSpPr>
          <p:nvPr>
            <p:ph type="body" idx="1"/>
          </p:nvPr>
        </p:nvSpPr>
        <p:spPr>
          <a:xfrm>
            <a:off x="609600" y="1676400"/>
            <a:ext cx="7772400" cy="4114800"/>
          </a:xfrm>
        </p:spPr>
        <p:txBody>
          <a:bodyPr/>
          <a:lstStyle/>
          <a:p>
            <a:r>
              <a:rPr lang="en-US" altLang="zh-CN" sz="2400" smtClean="0"/>
              <a:t>A deficit model of difference leads to the belief that difference is equal to deficiency, that the knowledge of others, particularly those from Third World countries, is incompatible, inferior, and hence, invalid (Abdi, 2007; Dei, 1996). </a:t>
            </a:r>
          </a:p>
          <a:p>
            <a:endParaRPr lang="en-US" altLang="zh-CN" sz="2400" smtClean="0"/>
          </a:p>
          <a:p>
            <a:r>
              <a:rPr lang="en-US" altLang="zh-CN" sz="2400" smtClean="0"/>
              <a:t>If teachers hold these attitudes, even tacitly, they may fail to recognize and make use of the knowledge of immigrant parents. </a:t>
            </a:r>
          </a:p>
          <a:p>
            <a:endParaRPr lang="en-US" altLang="zh-CN" sz="2800" smtClean="0"/>
          </a:p>
          <a:p>
            <a:endParaRPr lang="en-CA" altLang="zh-CN"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zh-CN" sz="3200" smtClean="0"/>
              <a:t>Transcultural Knowledge Construction</a:t>
            </a:r>
            <a:endParaRPr lang="en-US" sz="3200" smtClean="0"/>
          </a:p>
        </p:txBody>
      </p:sp>
      <p:sp>
        <p:nvSpPr>
          <p:cNvPr id="8195" name="Rectangle 3"/>
          <p:cNvSpPr>
            <a:spLocks noGrp="1" noChangeArrowheads="1"/>
          </p:cNvSpPr>
          <p:nvPr>
            <p:ph type="body" idx="1"/>
          </p:nvPr>
        </p:nvSpPr>
        <p:spPr>
          <a:xfrm>
            <a:off x="609600" y="1676400"/>
            <a:ext cx="7772400" cy="4114800"/>
          </a:xfrm>
        </p:spPr>
        <p:txBody>
          <a:bodyPr/>
          <a:lstStyle/>
          <a:p>
            <a:r>
              <a:rPr lang="en-GB" sz="2400" smtClean="0"/>
              <a:t>Transcultural knowledge construction: individuals in immigrant societies of the new world change themselves by integrating diverse cultural life ways into dynamic new ones (Hoerder, H</a:t>
            </a:r>
            <a:r>
              <a:rPr lang="en-US" sz="2400" smtClean="0"/>
              <a:t>é</a:t>
            </a:r>
            <a:r>
              <a:rPr lang="en-GB" sz="2400" smtClean="0"/>
              <a:t>bert, &amp; Schmitt, 2006).</a:t>
            </a:r>
          </a:p>
          <a:p>
            <a:r>
              <a:rPr lang="en-US" sz="2400" smtClean="0"/>
              <a:t>Parental knowledge includes that drawn from their own educational backgrounds, their professional and personal experiences of interacting with schools in their countries of origin, their current understanding of the host country’s education system, their own struggles as immigrant parents, and their future aspirations for their children (Pushor, 2008). </a:t>
            </a:r>
            <a:endParaRPr lang="en-US" altLang="zh-CN" sz="2400" smtClean="0"/>
          </a:p>
          <a:p>
            <a:endParaRPr lang="en-CA" altLang="zh-CN"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zh-CN" sz="3200" smtClean="0"/>
              <a:t>Informal Learning</a:t>
            </a:r>
            <a:endParaRPr lang="en-US" sz="3200" smtClean="0"/>
          </a:p>
        </p:txBody>
      </p:sp>
      <p:sp>
        <p:nvSpPr>
          <p:cNvPr id="9219" name="Rectangle 3"/>
          <p:cNvSpPr>
            <a:spLocks noGrp="1" noChangeArrowheads="1"/>
          </p:cNvSpPr>
          <p:nvPr>
            <p:ph type="body" idx="1"/>
          </p:nvPr>
        </p:nvSpPr>
        <p:spPr>
          <a:xfrm>
            <a:off x="609600" y="1676400"/>
            <a:ext cx="7772400" cy="4114800"/>
          </a:xfrm>
        </p:spPr>
        <p:txBody>
          <a:bodyPr/>
          <a:lstStyle/>
          <a:p>
            <a:r>
              <a:rPr lang="en-CA" sz="2400" smtClean="0"/>
              <a:t>One way that immigrant parents construct their knowledge of parental involvement is through informal learning. </a:t>
            </a:r>
          </a:p>
          <a:p>
            <a:r>
              <a:rPr lang="en-CA" sz="2400" smtClean="0"/>
              <a:t>Informal learning refers to any activity involving the pursuit of understanding, knowledge, or skill outside the curricula of formal and non-formal educational institutions (Livingstone, 1999).</a:t>
            </a:r>
            <a:endParaRPr lang="en-CA" altLang="zh-CN"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zh-CN" sz="3200" smtClean="0"/>
              <a:t>Informal Learning</a:t>
            </a:r>
            <a:endParaRPr lang="en-US" sz="3200" smtClean="0"/>
          </a:p>
        </p:txBody>
      </p:sp>
      <p:sp>
        <p:nvSpPr>
          <p:cNvPr id="10243" name="Rectangle 3"/>
          <p:cNvSpPr>
            <a:spLocks noGrp="1" noChangeArrowheads="1"/>
          </p:cNvSpPr>
          <p:nvPr>
            <p:ph type="body" idx="1"/>
          </p:nvPr>
        </p:nvSpPr>
        <p:spPr>
          <a:xfrm>
            <a:off x="609600" y="1676400"/>
            <a:ext cx="7772400" cy="4114800"/>
          </a:xfrm>
        </p:spPr>
        <p:txBody>
          <a:bodyPr/>
          <a:lstStyle/>
          <a:p>
            <a:r>
              <a:rPr lang="en-CA" sz="2400" smtClean="0"/>
              <a:t>Three major criticisms pertaining to research on informal learning: individualistic bias, dominant class bias, and learning question bias (Livingstone, 1999) . </a:t>
            </a:r>
          </a:p>
          <a:p>
            <a:pPr>
              <a:buFontTx/>
              <a:buNone/>
            </a:pPr>
            <a:r>
              <a:rPr lang="en-CA" sz="2400" smtClean="0"/>
              <a:t>1) an often implicit assumption that people learn most of what they learn individually rather than in collective or relational contexts</a:t>
            </a:r>
          </a:p>
          <a:p>
            <a:pPr>
              <a:buFontTx/>
              <a:buNone/>
            </a:pPr>
            <a:r>
              <a:rPr lang="en-CA" sz="2400" smtClean="0"/>
              <a:t>2) the vast majority of early research on informal learning was conducted with white, middle-aged, professional/managerial people and younger university students.</a:t>
            </a:r>
            <a:endParaRPr lang="en-CA" altLang="zh-CN" sz="2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15754</TotalTime>
  <Words>2312</Words>
  <Application>Microsoft Office PowerPoint</Application>
  <PresentationFormat>On-screen Show (4:3)</PresentationFormat>
  <Paragraphs>241</Paragraphs>
  <Slides>29</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Times New Roman</vt:lpstr>
      <vt:lpstr>宋体</vt:lpstr>
      <vt:lpstr>Arial</vt:lpstr>
      <vt:lpstr>Default Design</vt:lpstr>
      <vt:lpstr>Expanding Parental Involvement: Exploring Informal Learning of Immigrant Parents</vt:lpstr>
      <vt:lpstr>Family-School Partnership</vt:lpstr>
      <vt:lpstr>Family-School Partnership</vt:lpstr>
      <vt:lpstr>Family-School Partnership</vt:lpstr>
      <vt:lpstr>Discourses on Immigrant Parents</vt:lpstr>
      <vt:lpstr>Discourses on Immigrant Parents</vt:lpstr>
      <vt:lpstr>Transcultural Knowledge Construction</vt:lpstr>
      <vt:lpstr>Informal Learning</vt:lpstr>
      <vt:lpstr>Informal Learning</vt:lpstr>
      <vt:lpstr>Informal Learning</vt:lpstr>
      <vt:lpstr>Methodology </vt:lpstr>
      <vt:lpstr>Findings</vt:lpstr>
      <vt:lpstr>Learning School Expectations by Interacting with and Observing Other Parents</vt:lpstr>
      <vt:lpstr>    Discussion    </vt:lpstr>
      <vt:lpstr>Slide 15</vt:lpstr>
      <vt:lpstr>    Discussion    </vt:lpstr>
      <vt:lpstr>Learning Canadian Curricula by Using the Internet  </vt:lpstr>
      <vt:lpstr>  Passing on First-Language Knowledge by Informal Teaching  </vt:lpstr>
      <vt:lpstr>   Instilling Hybridity of Two Cultures by  Informal Teaching   </vt:lpstr>
      <vt:lpstr>    Discussion    </vt:lpstr>
      <vt:lpstr>    Advocacy and Capacity Building for Immigrant Students by Using their Parents’ Knowledge    </vt:lpstr>
      <vt:lpstr>    Advocacy and Capacity Building for Immigrant Students by Using their Parents’ Knowledge    </vt:lpstr>
      <vt:lpstr>Slide 23</vt:lpstr>
      <vt:lpstr>    Discussion    </vt:lpstr>
      <vt:lpstr>    Conclusions    </vt:lpstr>
      <vt:lpstr>    Conclusions    </vt:lpstr>
      <vt:lpstr>    Implications    </vt:lpstr>
      <vt:lpstr>    Implications    </vt:lpstr>
      <vt:lpstr>Acknowledgement</vt:lpstr>
    </vt:vector>
  </TitlesOfParts>
  <Company>UBC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Presentations: Exploring the L2 Socialization of NNS Graduate Students Across Fields</dc:title>
  <dc:subject>Thesis Presentation</dc:subject>
  <dc:creator>Sandra Zappa Hollman</dc:creator>
  <cp:lastModifiedBy>Lenise</cp:lastModifiedBy>
  <cp:revision>933</cp:revision>
  <cp:lastPrinted>2001-11-16T23:30:40Z</cp:lastPrinted>
  <dcterms:created xsi:type="dcterms:W3CDTF">2001-08-10T23:47:40Z</dcterms:created>
  <dcterms:modified xsi:type="dcterms:W3CDTF">2011-11-16T20:42:35Z</dcterms:modified>
</cp:coreProperties>
</file>