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1"/>
  </p:sldMasterIdLst>
  <p:notesMasterIdLst>
    <p:notesMasterId r:id="rId31"/>
  </p:notesMasterIdLst>
  <p:sldIdLst>
    <p:sldId id="404" r:id="rId2"/>
    <p:sldId id="360" r:id="rId3"/>
    <p:sldId id="361" r:id="rId4"/>
    <p:sldId id="362" r:id="rId5"/>
    <p:sldId id="405" r:id="rId6"/>
    <p:sldId id="406" r:id="rId7"/>
    <p:sldId id="369" r:id="rId8"/>
    <p:sldId id="409" r:id="rId9"/>
    <p:sldId id="408" r:id="rId10"/>
    <p:sldId id="414" r:id="rId11"/>
    <p:sldId id="373" r:id="rId12"/>
    <p:sldId id="415" r:id="rId13"/>
    <p:sldId id="416" r:id="rId14"/>
    <p:sldId id="440" r:id="rId15"/>
    <p:sldId id="442" r:id="rId16"/>
    <p:sldId id="441" r:id="rId17"/>
    <p:sldId id="443" r:id="rId18"/>
    <p:sldId id="421" r:id="rId19"/>
    <p:sldId id="450" r:id="rId20"/>
    <p:sldId id="456" r:id="rId21"/>
    <p:sldId id="453" r:id="rId22"/>
    <p:sldId id="457" r:id="rId23"/>
    <p:sldId id="458" r:id="rId24"/>
    <p:sldId id="444" r:id="rId25"/>
    <p:sldId id="459" r:id="rId26"/>
    <p:sldId id="428" r:id="rId27"/>
    <p:sldId id="462" r:id="rId28"/>
    <p:sldId id="464" r:id="rId29"/>
    <p:sldId id="466"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42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7ECCC1E6-344B-4873-BAF6-1BBFF48D756D}" type="datetimeFigureOut">
              <a:rPr lang="en-US"/>
              <a:pPr/>
              <a:t>11/9/2011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F80A337-826A-49A2-BD08-940F4203E5D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055"/>
          <p:cNvSpPr>
            <a:spLocks noGrp="1" noChangeArrowheads="1"/>
          </p:cNvSpPr>
          <p:nvPr>
            <p:ph type="sldNum" sz="quarter" idx="5"/>
          </p:nvPr>
        </p:nvSpPr>
        <p:spPr>
          <a:noFill/>
        </p:spPr>
        <p:txBody>
          <a:bodyPr/>
          <a:lstStyle/>
          <a:p>
            <a:fld id="{B15117A7-488A-471F-A65D-3FD1473DCE38}" type="slidenum">
              <a:rPr lang="zh-CN" altLang="en-US" smtClean="0">
                <a:latin typeface="Arial" pitchFamily="34" charset="0"/>
              </a:rPr>
              <a:pPr/>
              <a:t>2</a:t>
            </a:fld>
            <a:endParaRPr lang="en-US" altLang="zh-CN" smtClean="0">
              <a:latin typeface="Arial" pitchFamily="34"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BA814D43-9748-4043-A51F-F1EF8277B608}" type="slidenum">
              <a:rPr lang="zh-CN" altLang="en-US"/>
              <a:pPr/>
              <a:t>25</a:t>
            </a:fld>
            <a:endParaRPr lang="en-US" altLang="zh-CN"/>
          </a:p>
        </p:txBody>
      </p:sp>
      <p:sp>
        <p:nvSpPr>
          <p:cNvPr id="351234" name="Rectangle 2"/>
          <p:cNvSpPr>
            <a:spLocks noGrp="1" noRot="1" noChangeAspect="1" noChangeArrowheads="1" noTextEdit="1"/>
          </p:cNvSpPr>
          <p:nvPr>
            <p:ph type="sldImg"/>
          </p:nvPr>
        </p:nvSpPr>
        <p:spPr>
          <a:ln/>
        </p:spPr>
      </p:sp>
      <p:sp>
        <p:nvSpPr>
          <p:cNvPr id="351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9AF61691-555E-40E0-A71D-6EF082BD3498}" type="slidenum">
              <a:rPr lang="zh-CN" altLang="en-US"/>
              <a:pPr/>
              <a:t>26</a:t>
            </a:fld>
            <a:endParaRPr lang="en-US" altLang="zh-CN"/>
          </a:p>
        </p:txBody>
      </p:sp>
      <p:sp>
        <p:nvSpPr>
          <p:cNvPr id="355330" name="Rectangle 2"/>
          <p:cNvSpPr>
            <a:spLocks noGrp="1" noRot="1" noChangeAspect="1" noChangeArrowheads="1" noTextEdit="1"/>
          </p:cNvSpPr>
          <p:nvPr>
            <p:ph type="sldImg"/>
          </p:nvPr>
        </p:nvSpPr>
        <p:spPr>
          <a:ln/>
        </p:spPr>
      </p:sp>
      <p:sp>
        <p:nvSpPr>
          <p:cNvPr id="355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95358D90-37A8-4076-8AFD-0D06F8631B78}" type="slidenum">
              <a:rPr lang="zh-CN" altLang="en-US"/>
              <a:pPr/>
              <a:t>3</a:t>
            </a:fld>
            <a:endParaRPr lang="en-US" altLang="zh-CN"/>
          </a:p>
        </p:txBody>
      </p:sp>
      <p:sp>
        <p:nvSpPr>
          <p:cNvPr id="292866" name="Rectangle 2"/>
          <p:cNvSpPr>
            <a:spLocks noGrp="1" noRot="1" noChangeAspect="1" noChangeArrowheads="1" noTextEdit="1"/>
          </p:cNvSpPr>
          <p:nvPr>
            <p:ph type="sldImg"/>
          </p:nvPr>
        </p:nvSpPr>
        <p:spPr>
          <a:ln/>
        </p:spPr>
      </p:sp>
      <p:sp>
        <p:nvSpPr>
          <p:cNvPr id="292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8922EB59-1EB7-41D2-B7A2-A450EE1A02CB}" type="slidenum">
              <a:rPr lang="zh-CN" altLang="en-US"/>
              <a:pPr/>
              <a:t>5</a:t>
            </a:fld>
            <a:endParaRPr lang="en-US" altLang="zh-CN"/>
          </a:p>
        </p:txBody>
      </p:sp>
      <p:sp>
        <p:nvSpPr>
          <p:cNvPr id="456706" name="Rectangle 2"/>
          <p:cNvSpPr>
            <a:spLocks noGrp="1" noRot="1" noChangeAspect="1" noChangeArrowheads="1" noTextEdit="1"/>
          </p:cNvSpPr>
          <p:nvPr>
            <p:ph type="sldImg"/>
          </p:nvPr>
        </p:nvSpPr>
        <p:spPr>
          <a:ln/>
        </p:spPr>
      </p:sp>
      <p:sp>
        <p:nvSpPr>
          <p:cNvPr id="456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2C64A7BA-AA39-4639-B2E6-5F466CE2F10E}" type="slidenum">
              <a:rPr lang="zh-CN" altLang="en-US"/>
              <a:pPr/>
              <a:t>6</a:t>
            </a:fld>
            <a:endParaRPr lang="en-US" altLang="zh-CN"/>
          </a:p>
        </p:txBody>
      </p:sp>
      <p:sp>
        <p:nvSpPr>
          <p:cNvPr id="461826" name="Rectangle 2"/>
          <p:cNvSpPr>
            <a:spLocks noGrp="1" noRot="1" noChangeAspect="1" noChangeArrowheads="1" noTextEdit="1"/>
          </p:cNvSpPr>
          <p:nvPr>
            <p:ph type="sldImg"/>
          </p:nvPr>
        </p:nvSpPr>
        <p:spPr>
          <a:ln/>
        </p:spPr>
      </p:sp>
      <p:sp>
        <p:nvSpPr>
          <p:cNvPr id="461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055"/>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0468CE7-2975-4B62-9380-08F80BFB839B}" type="slidenum">
              <a:rPr lang="zh-CN" altLang="en-US" smtClean="0"/>
              <a:pPr/>
              <a:t>7</a:t>
            </a:fld>
            <a:endParaRPr lang="en-US" altLang="zh-CN" smtClean="0"/>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506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E7CE8909-43F0-44CA-A183-B15A39828599}" type="slidenum">
              <a:rPr lang="zh-CN" altLang="en-US"/>
              <a:pPr/>
              <a:t>14</a:t>
            </a:fld>
            <a:endParaRPr lang="en-US" altLang="zh-CN"/>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FF2C8B00-A2A8-4E55-AD66-A1838BC4195D}" type="slidenum">
              <a:rPr lang="zh-CN" altLang="en-US"/>
              <a:pPr/>
              <a:t>16</a:t>
            </a:fld>
            <a:endParaRPr lang="en-US" altLang="zh-CN"/>
          </a:p>
        </p:txBody>
      </p:sp>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FF2C8B00-A2A8-4E55-AD66-A1838BC4195D}" type="slidenum">
              <a:rPr lang="zh-CN" altLang="en-US"/>
              <a:pPr/>
              <a:t>17</a:t>
            </a:fld>
            <a:endParaRPr lang="en-US" altLang="zh-CN"/>
          </a:p>
        </p:txBody>
      </p:sp>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ACF72F5D-1E46-45B2-B47A-AE6D54CB0CCD}" type="slidenum">
              <a:rPr lang="zh-CN" altLang="en-US"/>
              <a:pPr/>
              <a:t>18</a:t>
            </a:fld>
            <a:endParaRPr lang="en-US" altLang="zh-CN"/>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solidFill>
                  <a:srgbClr val="D1EAEE"/>
                </a:solidFill>
              </a:defRPr>
            </a:lvl1pPr>
          </a:lstStyle>
          <a:p>
            <a:endParaRPr lang="en-US"/>
          </a:p>
        </p:txBody>
      </p:sp>
      <p:sp>
        <p:nvSpPr>
          <p:cNvPr id="5" name="Footer Placeholder 18"/>
          <p:cNvSpPr>
            <a:spLocks noGrp="1"/>
          </p:cNvSpPr>
          <p:nvPr>
            <p:ph type="ftr" sz="quarter" idx="11"/>
          </p:nvPr>
        </p:nvSpPr>
        <p:spPr/>
        <p:txBody>
          <a:bodyPr/>
          <a:lstStyle>
            <a:lvl1pPr>
              <a:defRPr>
                <a:solidFill>
                  <a:srgbClr val="D1EAEE"/>
                </a:solidFill>
              </a:defRPr>
            </a:lvl1pPr>
          </a:lstStyle>
          <a:p>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FFAF0AEB-82B0-43A0-8773-114B45757376}"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endParaRPr lang="en-US"/>
          </a:p>
        </p:txBody>
      </p:sp>
      <p:sp>
        <p:nvSpPr>
          <p:cNvPr id="5" name="Footer Placeholder 21"/>
          <p:cNvSpPr>
            <a:spLocks noGrp="1"/>
          </p:cNvSpPr>
          <p:nvPr>
            <p:ph type="ftr" sz="quarter" idx="11"/>
          </p:nvPr>
        </p:nvSpPr>
        <p:spPr/>
        <p:txBody>
          <a:bodyPr/>
          <a:lstStyle>
            <a:lvl1pPr>
              <a:defRPr/>
            </a:lvl1pPr>
          </a:lstStyle>
          <a:p>
            <a:endParaRPr lang="en-US"/>
          </a:p>
        </p:txBody>
      </p:sp>
      <p:sp>
        <p:nvSpPr>
          <p:cNvPr id="6" name="Slide Number Placeholder 17"/>
          <p:cNvSpPr>
            <a:spLocks noGrp="1"/>
          </p:cNvSpPr>
          <p:nvPr>
            <p:ph type="sldNum" sz="quarter" idx="12"/>
          </p:nvPr>
        </p:nvSpPr>
        <p:spPr/>
        <p:txBody>
          <a:bodyPr/>
          <a:lstStyle>
            <a:lvl1pPr>
              <a:defRPr/>
            </a:lvl1pPr>
          </a:lstStyle>
          <a:p>
            <a:fld id="{117FC6DD-E576-4F3B-AC7A-383266DE3E6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endParaRPr lang="en-US"/>
          </a:p>
        </p:txBody>
      </p:sp>
      <p:sp>
        <p:nvSpPr>
          <p:cNvPr id="5" name="Footer Placeholder 21"/>
          <p:cNvSpPr>
            <a:spLocks noGrp="1"/>
          </p:cNvSpPr>
          <p:nvPr>
            <p:ph type="ftr" sz="quarter" idx="11"/>
          </p:nvPr>
        </p:nvSpPr>
        <p:spPr/>
        <p:txBody>
          <a:bodyPr/>
          <a:lstStyle>
            <a:lvl1pPr>
              <a:defRPr/>
            </a:lvl1pPr>
          </a:lstStyle>
          <a:p>
            <a:endParaRPr lang="en-US"/>
          </a:p>
        </p:txBody>
      </p:sp>
      <p:sp>
        <p:nvSpPr>
          <p:cNvPr id="6" name="Slide Number Placeholder 17"/>
          <p:cNvSpPr>
            <a:spLocks noGrp="1"/>
          </p:cNvSpPr>
          <p:nvPr>
            <p:ph type="sldNum" sz="quarter" idx="12"/>
          </p:nvPr>
        </p:nvSpPr>
        <p:spPr/>
        <p:txBody>
          <a:bodyPr/>
          <a:lstStyle>
            <a:lvl1pPr>
              <a:defRPr/>
            </a:lvl1pPr>
          </a:lstStyle>
          <a:p>
            <a:fld id="{59CAE2BF-F03D-4F39-87C5-D62DAE46A4D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ltLang="zh-CN"/>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zh-CN"/>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endParaRPr lang="en-US"/>
          </a:p>
        </p:txBody>
      </p:sp>
      <p:sp>
        <p:nvSpPr>
          <p:cNvPr id="5" name="Footer Placeholder 21"/>
          <p:cNvSpPr>
            <a:spLocks noGrp="1"/>
          </p:cNvSpPr>
          <p:nvPr>
            <p:ph type="ftr" sz="quarter" idx="11"/>
          </p:nvPr>
        </p:nvSpPr>
        <p:spPr/>
        <p:txBody>
          <a:bodyPr/>
          <a:lstStyle>
            <a:lvl1pPr>
              <a:defRPr/>
            </a:lvl1pPr>
          </a:lstStyle>
          <a:p>
            <a:endParaRPr lang="en-US"/>
          </a:p>
        </p:txBody>
      </p:sp>
      <p:sp>
        <p:nvSpPr>
          <p:cNvPr id="6" name="Slide Number Placeholder 17"/>
          <p:cNvSpPr>
            <a:spLocks noGrp="1"/>
          </p:cNvSpPr>
          <p:nvPr>
            <p:ph type="sldNum" sz="quarter" idx="12"/>
          </p:nvPr>
        </p:nvSpPr>
        <p:spPr/>
        <p:txBody>
          <a:bodyPr/>
          <a:lstStyle>
            <a:lvl1pPr>
              <a:defRPr/>
            </a:lvl1pPr>
          </a:lstStyle>
          <a:p>
            <a:fld id="{4F00CFEE-0523-4BE8-A52E-F86F3409B9A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rgbClr val="D1EAEE"/>
                </a:solidFill>
              </a:defRPr>
            </a:lvl1pPr>
          </a:lstStyle>
          <a:p>
            <a:endParaRPr lang="en-US"/>
          </a:p>
        </p:txBody>
      </p:sp>
      <p:sp>
        <p:nvSpPr>
          <p:cNvPr id="5" name="Footer Placeholder 4"/>
          <p:cNvSpPr>
            <a:spLocks noGrp="1"/>
          </p:cNvSpPr>
          <p:nvPr>
            <p:ph type="ftr" sz="quarter" idx="11"/>
          </p:nvPr>
        </p:nvSpPr>
        <p:spPr/>
        <p:txBody>
          <a:bodyPr/>
          <a:lstStyle>
            <a:lvl1pPr>
              <a:defRPr>
                <a:solidFill>
                  <a:srgbClr val="D1EAEE"/>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205534F3-203B-432C-9D99-421832AF936D}"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endParaRPr lang="en-US"/>
          </a:p>
        </p:txBody>
      </p:sp>
      <p:sp>
        <p:nvSpPr>
          <p:cNvPr id="6" name="Footer Placeholder 21"/>
          <p:cNvSpPr>
            <a:spLocks noGrp="1"/>
          </p:cNvSpPr>
          <p:nvPr>
            <p:ph type="ftr" sz="quarter" idx="11"/>
          </p:nvPr>
        </p:nvSpPr>
        <p:spPr/>
        <p:txBody>
          <a:bodyPr/>
          <a:lstStyle>
            <a:lvl1pPr>
              <a:defRPr/>
            </a:lvl1pPr>
          </a:lstStyle>
          <a:p>
            <a:endParaRPr lang="en-US"/>
          </a:p>
        </p:txBody>
      </p:sp>
      <p:sp>
        <p:nvSpPr>
          <p:cNvPr id="7" name="Slide Number Placeholder 17"/>
          <p:cNvSpPr>
            <a:spLocks noGrp="1"/>
          </p:cNvSpPr>
          <p:nvPr>
            <p:ph type="sldNum" sz="quarter" idx="12"/>
          </p:nvPr>
        </p:nvSpPr>
        <p:spPr/>
        <p:txBody>
          <a:bodyPr/>
          <a:lstStyle>
            <a:lvl1pPr>
              <a:defRPr/>
            </a:lvl1pPr>
          </a:lstStyle>
          <a:p>
            <a:fld id="{B645953E-82C6-4E5C-B6C5-F667C5E25B1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endParaRPr lang="en-US"/>
          </a:p>
        </p:txBody>
      </p:sp>
      <p:sp>
        <p:nvSpPr>
          <p:cNvPr id="8" name="Footer Placeholder 21"/>
          <p:cNvSpPr>
            <a:spLocks noGrp="1"/>
          </p:cNvSpPr>
          <p:nvPr>
            <p:ph type="ftr" sz="quarter" idx="11"/>
          </p:nvPr>
        </p:nvSpPr>
        <p:spPr/>
        <p:txBody>
          <a:bodyPr/>
          <a:lstStyle>
            <a:lvl1pPr>
              <a:defRPr/>
            </a:lvl1pPr>
          </a:lstStyle>
          <a:p>
            <a:endParaRPr lang="en-US"/>
          </a:p>
        </p:txBody>
      </p:sp>
      <p:sp>
        <p:nvSpPr>
          <p:cNvPr id="9" name="Slide Number Placeholder 17"/>
          <p:cNvSpPr>
            <a:spLocks noGrp="1"/>
          </p:cNvSpPr>
          <p:nvPr>
            <p:ph type="sldNum" sz="quarter" idx="12"/>
          </p:nvPr>
        </p:nvSpPr>
        <p:spPr/>
        <p:txBody>
          <a:bodyPr/>
          <a:lstStyle>
            <a:lvl1pPr>
              <a:defRPr/>
            </a:lvl1pPr>
          </a:lstStyle>
          <a:p>
            <a:fld id="{5C381868-DC89-4BEB-B7DD-2643CF16608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endParaRPr lang="en-US"/>
          </a:p>
        </p:txBody>
      </p:sp>
      <p:sp>
        <p:nvSpPr>
          <p:cNvPr id="4" name="Footer Placeholder 21"/>
          <p:cNvSpPr>
            <a:spLocks noGrp="1"/>
          </p:cNvSpPr>
          <p:nvPr>
            <p:ph type="ftr" sz="quarter" idx="11"/>
          </p:nvPr>
        </p:nvSpPr>
        <p:spPr/>
        <p:txBody>
          <a:bodyPr/>
          <a:lstStyle>
            <a:lvl1pPr>
              <a:defRPr/>
            </a:lvl1pPr>
          </a:lstStyle>
          <a:p>
            <a:endParaRPr lang="en-US"/>
          </a:p>
        </p:txBody>
      </p:sp>
      <p:sp>
        <p:nvSpPr>
          <p:cNvPr id="5" name="Slide Number Placeholder 17"/>
          <p:cNvSpPr>
            <a:spLocks noGrp="1"/>
          </p:cNvSpPr>
          <p:nvPr>
            <p:ph type="sldNum" sz="quarter" idx="12"/>
          </p:nvPr>
        </p:nvSpPr>
        <p:spPr/>
        <p:txBody>
          <a:bodyPr/>
          <a:lstStyle>
            <a:lvl1pPr>
              <a:defRPr/>
            </a:lvl1pPr>
          </a:lstStyle>
          <a:p>
            <a:fld id="{73D58338-DFCA-4809-BBBB-45AE847AE62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endParaRPr lang="en-US"/>
          </a:p>
        </p:txBody>
      </p:sp>
      <p:sp>
        <p:nvSpPr>
          <p:cNvPr id="3" name="Footer Placeholder 21"/>
          <p:cNvSpPr>
            <a:spLocks noGrp="1"/>
          </p:cNvSpPr>
          <p:nvPr>
            <p:ph type="ftr" sz="quarter" idx="11"/>
          </p:nvPr>
        </p:nvSpPr>
        <p:spPr/>
        <p:txBody>
          <a:bodyPr/>
          <a:lstStyle>
            <a:lvl1pPr>
              <a:defRPr/>
            </a:lvl1pPr>
          </a:lstStyle>
          <a:p>
            <a:endParaRPr lang="en-US"/>
          </a:p>
        </p:txBody>
      </p:sp>
      <p:sp>
        <p:nvSpPr>
          <p:cNvPr id="4" name="Slide Number Placeholder 17"/>
          <p:cNvSpPr>
            <a:spLocks noGrp="1"/>
          </p:cNvSpPr>
          <p:nvPr>
            <p:ph type="sldNum" sz="quarter" idx="12"/>
          </p:nvPr>
        </p:nvSpPr>
        <p:spPr/>
        <p:txBody>
          <a:bodyPr/>
          <a:lstStyle>
            <a:lvl1pPr>
              <a:defRPr/>
            </a:lvl1pPr>
          </a:lstStyle>
          <a:p>
            <a:fld id="{79F3EF68-ED6A-4704-B327-B8A29892B0D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endParaRPr lang="en-US"/>
          </a:p>
        </p:txBody>
      </p:sp>
      <p:sp>
        <p:nvSpPr>
          <p:cNvPr id="6" name="Footer Placeholder 21"/>
          <p:cNvSpPr>
            <a:spLocks noGrp="1"/>
          </p:cNvSpPr>
          <p:nvPr>
            <p:ph type="ftr" sz="quarter" idx="11"/>
          </p:nvPr>
        </p:nvSpPr>
        <p:spPr/>
        <p:txBody>
          <a:bodyPr/>
          <a:lstStyle>
            <a:lvl1pPr>
              <a:defRPr/>
            </a:lvl1pPr>
          </a:lstStyle>
          <a:p>
            <a:endParaRPr lang="en-US"/>
          </a:p>
        </p:txBody>
      </p:sp>
      <p:sp>
        <p:nvSpPr>
          <p:cNvPr id="7" name="Slide Number Placeholder 17"/>
          <p:cNvSpPr>
            <a:spLocks noGrp="1"/>
          </p:cNvSpPr>
          <p:nvPr>
            <p:ph type="sldNum" sz="quarter" idx="12"/>
          </p:nvPr>
        </p:nvSpPr>
        <p:spPr/>
        <p:txBody>
          <a:bodyPr/>
          <a:lstStyle>
            <a:lvl1pPr>
              <a:defRPr/>
            </a:lvl1pPr>
          </a:lstStyle>
          <a:p>
            <a:fld id="{3DD8AF6C-DB20-4D5F-A23E-D41C525379B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endParaRPr lang="en-US">
              <a:solidFill>
                <a:srgbClr val="FFFFFF"/>
              </a:solidFill>
              <a:cs typeface="Arial" pitchFamily="34" charset="0"/>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endParaRPr lang="en-US"/>
          </a:p>
        </p:txBody>
      </p:sp>
      <p:sp>
        <p:nvSpPr>
          <p:cNvPr id="10" name="Footer Placeholder 5"/>
          <p:cNvSpPr>
            <a:spLocks noGrp="1"/>
          </p:cNvSpPr>
          <p:nvPr>
            <p:ph type="ftr" sz="quarter" idx="11"/>
          </p:nvPr>
        </p:nvSpPr>
        <p:spPr/>
        <p:txBody>
          <a:bodyPr/>
          <a:lstStyle>
            <a:lvl1pPr>
              <a:defRPr/>
            </a:lvl1pPr>
          </a:lstStyle>
          <a:p>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8D81C7E4-1A77-44AD-BB7F-5BA3E76079A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wrap="square" lIns="0" tIns="0" rIns="0" bIns="0" numCol="1" anchor="b" anchorCtr="0" compatLnSpc="1">
            <a:prstTxWarp prst="textNoShape">
              <a:avLst/>
            </a:prstTxWarp>
          </a:bodyPr>
          <a:lstStyle>
            <a:lvl1pPr eaLnBrk="1" hangingPunct="1">
              <a:defRPr sz="1200">
                <a:solidFill>
                  <a:srgbClr val="045C75"/>
                </a:solidFill>
              </a:defRPr>
            </a:lvl1pPr>
          </a:lstStyle>
          <a:p>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wrap="square" lIns="0" tIns="0" rIns="0" bIns="0" numCol="1" anchor="b" anchorCtr="0" compatLnSpc="1">
            <a:prstTxWarp prst="textNoShape">
              <a:avLst/>
            </a:prstTxWarp>
          </a:bodyPr>
          <a:lstStyle>
            <a:lvl1pPr eaLnBrk="1" hangingPunct="1">
              <a:defRPr sz="1200">
                <a:solidFill>
                  <a:srgbClr val="045C75"/>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fld id="{A4035D07-0731-47EE-9AA0-7DC4AE521A0E}" type="slidenum">
              <a:rPr lang="en-US"/>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846" r:id="rId1"/>
    <p:sldLayoutId id="2147483838" r:id="rId2"/>
    <p:sldLayoutId id="2147483847" r:id="rId3"/>
    <p:sldLayoutId id="2147483839" r:id="rId4"/>
    <p:sldLayoutId id="2147483840" r:id="rId5"/>
    <p:sldLayoutId id="2147483841" r:id="rId6"/>
    <p:sldLayoutId id="2147483842" r:id="rId7"/>
    <p:sldLayoutId id="2147483843" r:id="rId8"/>
    <p:sldLayoutId id="2147483848" r:id="rId9"/>
    <p:sldLayoutId id="2147483844" r:id="rId10"/>
    <p:sldLayoutId id="2147483845" r:id="rId11"/>
    <p:sldLayoutId id="2147483849" r:id="rId12"/>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28600" y="1066800"/>
            <a:ext cx="8763000" cy="1981200"/>
          </a:xfrm>
        </p:spPr>
        <p:txBody>
          <a:bodyPr>
            <a:normAutofit/>
          </a:bodyPr>
          <a:lstStyle/>
          <a:p>
            <a:pPr algn="ctr" eaLnBrk="1" fontAlgn="auto" hangingPunct="1">
              <a:spcAft>
                <a:spcPts val="0"/>
              </a:spcAft>
              <a:defRPr/>
            </a:pPr>
            <a:r>
              <a:rPr lang="en-GB" sz="3600" b="1" dirty="0" smtClean="0">
                <a:latin typeface="Times New Roman" pitchFamily="18" charset="0"/>
                <a:cs typeface="Times New Roman" pitchFamily="18" charset="0"/>
              </a:rPr>
              <a:t>Immigration, </a:t>
            </a:r>
            <a:r>
              <a:rPr lang="en-CA" sz="3600" b="1" dirty="0" smtClean="0">
                <a:latin typeface="Times New Roman" pitchFamily="18" charset="0"/>
                <a:cs typeface="Times New Roman" pitchFamily="18" charset="0"/>
              </a:rPr>
              <a:t>Integration and Welcoming Communities</a:t>
            </a:r>
            <a:r>
              <a:rPr lang="en-GB" sz="3600" b="1" dirty="0" smtClean="0">
                <a:latin typeface="Times New Roman" pitchFamily="18" charset="0"/>
                <a:cs typeface="Times New Roman" pitchFamily="18" charset="0"/>
              </a:rPr>
              <a:t>:</a:t>
            </a:r>
            <a:r>
              <a:rPr lang="en-CA" sz="3600" b="1" dirty="0" smtClean="0">
                <a:latin typeface="Times New Roman" pitchFamily="18" charset="0"/>
                <a:cs typeface="Times New Roman" pitchFamily="18" charset="0"/>
              </a:rPr>
              <a:t> The Role of Ethnic Community Organizations</a:t>
            </a:r>
            <a:endParaRPr lang="en-US" sz="3600" dirty="0">
              <a:latin typeface="Times New Roman" pitchFamily="18" charset="0"/>
              <a:cs typeface="Times New Roman" pitchFamily="18" charset="0"/>
            </a:endParaRPr>
          </a:p>
        </p:txBody>
      </p:sp>
      <p:sp>
        <p:nvSpPr>
          <p:cNvPr id="5123" name="Rectangle 3"/>
          <p:cNvSpPr>
            <a:spLocks noGrp="1" noChangeArrowheads="1"/>
          </p:cNvSpPr>
          <p:nvPr>
            <p:ph type="subTitle" idx="4294967295"/>
          </p:nvPr>
        </p:nvSpPr>
        <p:spPr>
          <a:xfrm>
            <a:off x="1371600" y="3733800"/>
            <a:ext cx="6578600" cy="1897063"/>
          </a:xfrm>
        </p:spPr>
        <p:txBody>
          <a:bodyPr/>
          <a:lstStyle/>
          <a:p>
            <a:pPr marL="0" indent="0" algn="ctr" eaLnBrk="1" hangingPunct="1">
              <a:lnSpc>
                <a:spcPct val="90000"/>
              </a:lnSpc>
              <a:buFont typeface="Wingdings" pitchFamily="2" charset="2"/>
              <a:buNone/>
            </a:pPr>
            <a:r>
              <a:rPr lang="en-CA" sz="2800" dirty="0" err="1" smtClean="0"/>
              <a:t>Shibao</a:t>
            </a:r>
            <a:r>
              <a:rPr lang="en-CA" sz="2800" dirty="0" smtClean="0"/>
              <a:t> </a:t>
            </a:r>
            <a:r>
              <a:rPr lang="en-CA" sz="2800" dirty="0" err="1" smtClean="0"/>
              <a:t>Guo</a:t>
            </a:r>
            <a:endParaRPr lang="en-CA" sz="2800" dirty="0" smtClean="0"/>
          </a:p>
          <a:p>
            <a:pPr marL="0" indent="0" algn="ctr" eaLnBrk="1" hangingPunct="1">
              <a:lnSpc>
                <a:spcPct val="90000"/>
              </a:lnSpc>
              <a:buFont typeface="Wingdings" pitchFamily="2" charset="2"/>
              <a:buNone/>
            </a:pPr>
            <a:r>
              <a:rPr lang="en-CA" sz="2800" dirty="0" smtClean="0"/>
              <a:t>University of Calgary</a:t>
            </a:r>
          </a:p>
          <a:p>
            <a:pPr marL="0" indent="0" algn="ctr" eaLnBrk="1" hangingPunct="1">
              <a:lnSpc>
                <a:spcPct val="90000"/>
              </a:lnSpc>
              <a:buFont typeface="Wingdings" pitchFamily="2" charset="2"/>
              <a:buNone/>
            </a:pPr>
            <a:r>
              <a:rPr lang="en-CA" sz="2800" dirty="0" smtClean="0"/>
              <a:t>November 5, 2011</a:t>
            </a:r>
            <a:endParaRPr lang="en-US" sz="2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zh-CN" dirty="0" smtClean="0"/>
              <a:t>Case Study Approach</a:t>
            </a:r>
            <a:endParaRPr lang="en-US" altLang="zh-CN" dirty="0"/>
          </a:p>
        </p:txBody>
      </p:sp>
      <p:sp>
        <p:nvSpPr>
          <p:cNvPr id="54275" name="Rectangle 3"/>
          <p:cNvSpPr>
            <a:spLocks noGrp="1" noChangeArrowheads="1"/>
          </p:cNvSpPr>
          <p:nvPr>
            <p:ph type="body" idx="1"/>
          </p:nvPr>
        </p:nvSpPr>
        <p:spPr>
          <a:xfrm>
            <a:off x="685800" y="2133600"/>
            <a:ext cx="8458200" cy="4114800"/>
          </a:xfrm>
        </p:spPr>
        <p:txBody>
          <a:bodyPr/>
          <a:lstStyle/>
          <a:p>
            <a:r>
              <a:rPr lang="en-US" dirty="0" smtClean="0"/>
              <a:t>Case study </a:t>
            </a:r>
            <a:r>
              <a:rPr lang="en-CA" dirty="0" smtClean="0"/>
              <a:t>enables a focus on the particularity and complexity of a single case to understand an activity and its significance (Stake, 1995).</a:t>
            </a:r>
          </a:p>
          <a:p>
            <a:pPr eaLnBrk="1" hangingPunct="1"/>
            <a:r>
              <a:rPr lang="en-US" dirty="0" smtClean="0"/>
              <a:t>Examining a particular case to cast light onto something other than the case.</a:t>
            </a:r>
          </a:p>
          <a:p>
            <a:endParaRPr lang="en-US" altLang="en-US" dirty="0" smtClean="0">
              <a:solidFill>
                <a:srgbClr val="000000"/>
              </a:solidFill>
              <a:ea typeface="__"/>
              <a:cs typeface="__"/>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dirty="0" smtClean="0"/>
              <a:t>Three Research Partners</a:t>
            </a:r>
          </a:p>
        </p:txBody>
      </p:sp>
      <p:sp>
        <p:nvSpPr>
          <p:cNvPr id="13315" name="Content Placeholder 2"/>
          <p:cNvSpPr>
            <a:spLocks noGrp="1"/>
          </p:cNvSpPr>
          <p:nvPr>
            <p:ph idx="1"/>
          </p:nvPr>
        </p:nvSpPr>
        <p:spPr/>
        <p:txBody>
          <a:bodyPr/>
          <a:lstStyle/>
          <a:p>
            <a:r>
              <a:rPr lang="en-US" altLang="en-US" dirty="0" smtClean="0">
                <a:solidFill>
                  <a:srgbClr val="000000"/>
                </a:solidFill>
                <a:ea typeface="__"/>
                <a:cs typeface="__"/>
              </a:rPr>
              <a:t>Vancouver: United Chinese Community Enrichment Services Society (SUCCESS)</a:t>
            </a:r>
          </a:p>
          <a:p>
            <a:r>
              <a:rPr lang="en-US" altLang="en-US" dirty="0" smtClean="0">
                <a:solidFill>
                  <a:srgbClr val="000000"/>
                </a:solidFill>
                <a:ea typeface="__"/>
                <a:cs typeface="__"/>
              </a:rPr>
              <a:t>Edmonton: ASSIST Community Services Centre (ASSIST)</a:t>
            </a:r>
          </a:p>
          <a:p>
            <a:r>
              <a:rPr lang="en-US" altLang="en-US" dirty="0" smtClean="0">
                <a:solidFill>
                  <a:srgbClr val="000000"/>
                </a:solidFill>
                <a:ea typeface="__"/>
                <a:cs typeface="__"/>
              </a:rPr>
              <a:t>Calgary: Calgary Chinese Community Service Associations (CCCSA)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dirty="0" smtClean="0"/>
              <a:t>Data Collection</a:t>
            </a:r>
          </a:p>
        </p:txBody>
      </p:sp>
      <p:sp>
        <p:nvSpPr>
          <p:cNvPr id="13315" name="Content Placeholder 2"/>
          <p:cNvSpPr>
            <a:spLocks noGrp="1"/>
          </p:cNvSpPr>
          <p:nvPr>
            <p:ph idx="1"/>
          </p:nvPr>
        </p:nvSpPr>
        <p:spPr/>
        <p:txBody>
          <a:bodyPr/>
          <a:lstStyle/>
          <a:p>
            <a:r>
              <a:rPr lang="en-US" altLang="en-US" dirty="0" smtClean="0"/>
              <a:t>Document analysis: annual reports, newsletters, AGM minutes, web, and program brochures</a:t>
            </a:r>
          </a:p>
          <a:p>
            <a:pPr>
              <a:defRPr/>
            </a:pPr>
            <a:r>
              <a:rPr lang="en-US" altLang="en-US" dirty="0" smtClean="0"/>
              <a:t>Interviews</a:t>
            </a:r>
          </a:p>
          <a:p>
            <a:pPr lvl="1">
              <a:defRPr/>
            </a:pPr>
            <a:r>
              <a:rPr lang="en-US" altLang="en-US" dirty="0" smtClean="0"/>
              <a:t>founding chair and board members</a:t>
            </a:r>
          </a:p>
          <a:p>
            <a:pPr lvl="1">
              <a:defRPr/>
            </a:pPr>
            <a:r>
              <a:rPr lang="en-US" altLang="en-US" dirty="0" smtClean="0"/>
              <a:t>former chairs, board members and executive directors</a:t>
            </a:r>
          </a:p>
          <a:p>
            <a:pPr lvl="1">
              <a:defRPr/>
            </a:pPr>
            <a:r>
              <a:rPr lang="en-US" altLang="en-US" dirty="0" smtClean="0"/>
              <a:t>current chair, staff and administrators</a:t>
            </a:r>
          </a:p>
          <a:p>
            <a:pPr lvl="1">
              <a:defRPr/>
            </a:pPr>
            <a:r>
              <a:rPr lang="en-US" altLang="en-US" dirty="0" smtClean="0"/>
              <a:t>clients</a:t>
            </a:r>
          </a:p>
          <a:p>
            <a:pPr>
              <a:defRPr/>
            </a:pPr>
            <a:r>
              <a:rPr lang="en-US" altLang="en-US" dirty="0" smtClean="0"/>
              <a:t>Site visits and volunteer activities</a:t>
            </a:r>
          </a:p>
          <a:p>
            <a:endParaRPr lang="en-US" altLang="en-US" dirty="0" smtClean="0">
              <a:solidFill>
                <a:srgbClr val="000000"/>
              </a:solidFill>
              <a:ea typeface="__"/>
              <a:cs typeface="__"/>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457200"/>
            <a:ext cx="8229600" cy="1143000"/>
          </a:xfrm>
        </p:spPr>
        <p:txBody>
          <a:bodyPr/>
          <a:lstStyle/>
          <a:p>
            <a:pPr eaLnBrk="1" hangingPunct="1"/>
            <a:r>
              <a:rPr lang="en-US" dirty="0" smtClean="0"/>
              <a:t>Major Findings</a:t>
            </a:r>
          </a:p>
        </p:txBody>
      </p:sp>
      <p:sp>
        <p:nvSpPr>
          <p:cNvPr id="13315" name="Content Placeholder 2"/>
          <p:cNvSpPr>
            <a:spLocks noGrp="1"/>
          </p:cNvSpPr>
          <p:nvPr>
            <p:ph idx="1"/>
          </p:nvPr>
        </p:nvSpPr>
        <p:spPr>
          <a:xfrm>
            <a:off x="152400" y="1630363"/>
            <a:ext cx="8763000" cy="4389437"/>
          </a:xfrm>
        </p:spPr>
        <p:txBody>
          <a:bodyPr/>
          <a:lstStyle/>
          <a:p>
            <a:r>
              <a:rPr lang="en-US" altLang="en-US" b="1" dirty="0" smtClean="0"/>
              <a:t>Profile of ethnic  community organizations</a:t>
            </a:r>
          </a:p>
          <a:p>
            <a:pPr>
              <a:defRPr/>
            </a:pPr>
            <a:r>
              <a:rPr lang="en-US" altLang="en-US" b="1" dirty="0" smtClean="0"/>
              <a:t>From bonding to bridging</a:t>
            </a:r>
            <a:r>
              <a:rPr lang="en-US" altLang="en-US" dirty="0" smtClean="0"/>
              <a:t>: All three organizations were initially founded to bridge the gap in settlement services for immigrants and refugees in their respective cities. </a:t>
            </a:r>
          </a:p>
          <a:p>
            <a:pPr>
              <a:defRPr/>
            </a:pPr>
            <a:r>
              <a:rPr lang="en-US" altLang="en-US" b="1" dirty="0" smtClean="0"/>
              <a:t>Responding to changing community needs</a:t>
            </a:r>
            <a:r>
              <a:rPr lang="en-US" altLang="en-US" dirty="0" smtClean="0"/>
              <a:t>: Their development reflected the growth of local immigrant population and their responses to the changing needs of their communities. </a:t>
            </a:r>
          </a:p>
          <a:p>
            <a:pPr>
              <a:defRPr/>
            </a:pPr>
            <a:r>
              <a:rPr lang="en-US" b="1" dirty="0" smtClean="0"/>
              <a:t>Complexities and paradoxes of ethnic organizations</a:t>
            </a:r>
            <a:r>
              <a:rPr lang="en-US" dirty="0" smtClean="0"/>
              <a:t>: Ethnic community organizations as both resource and liability</a:t>
            </a:r>
            <a:endParaRPr lang="en-US" altLang="en-US" b="1" dirty="0" smtClean="0"/>
          </a:p>
          <a:p>
            <a:pPr>
              <a:defRPr/>
            </a:pPr>
            <a:endParaRPr lang="en-US" altLang="en-US" dirty="0" smtClean="0"/>
          </a:p>
          <a:p>
            <a:pPr>
              <a:defRPr/>
            </a:pPr>
            <a:endParaRPr lang="en-US" altLang="en-US" dirty="0" smtClean="0"/>
          </a:p>
          <a:p>
            <a:pPr>
              <a:defRPr/>
            </a:pPr>
            <a:endParaRPr lang="en-US" altLang="en-US" dirty="0" smtClean="0"/>
          </a:p>
          <a:p>
            <a:pPr>
              <a:buNone/>
            </a:pPr>
            <a:endParaRPr lang="en-US" altLang="en-US" dirty="0" smtClean="0">
              <a:solidFill>
                <a:srgbClr val="000000"/>
              </a:solidFill>
              <a:ea typeface="__"/>
              <a:cs typeface="__"/>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8751" name="Group 159"/>
          <p:cNvGraphicFramePr>
            <a:graphicFrameLocks noGrp="1"/>
          </p:cNvGraphicFramePr>
          <p:nvPr>
            <p:ph idx="1"/>
          </p:nvPr>
        </p:nvGraphicFramePr>
        <p:xfrm>
          <a:off x="762000" y="1313118"/>
          <a:ext cx="7772400" cy="5392482"/>
        </p:xfrm>
        <a:graphic>
          <a:graphicData uri="http://schemas.openxmlformats.org/drawingml/2006/table">
            <a:tbl>
              <a:tblPr/>
              <a:tblGrid>
                <a:gridCol w="1676400"/>
                <a:gridCol w="2133600"/>
                <a:gridCol w="1905000"/>
                <a:gridCol w="2057400"/>
              </a:tblGrid>
              <a:tr h="60166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US" sz="2600" b="1" dirty="0" smtClean="0"/>
                        <a:t>SUCCESS</a:t>
                      </a:r>
                      <a:endParaRPr lang="en-US" sz="2600" b="1"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chemeClr val="tx1"/>
                          </a:solidFill>
                          <a:effectLst/>
                          <a:latin typeface="Times New Roman" pitchFamily="18" charset="0"/>
                          <a:ea typeface="宋体" pitchFamily="2" charset="-122"/>
                        </a:rPr>
                        <a:t>ASSIST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chemeClr val="tx1"/>
                          </a:solidFill>
                          <a:effectLst/>
                          <a:latin typeface="Times New Roman" pitchFamily="18" charset="0"/>
                          <a:ea typeface="宋体" pitchFamily="2" charset="-122"/>
                        </a:rPr>
                        <a:t>CCCSA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166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Constantia" pitchFamily="18" charset="0"/>
                          <a:ea typeface="宋体" pitchFamily="2" charset="-122"/>
                        </a:rPr>
                        <a:t>Founding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US" sz="2600" dirty="0" smtClean="0">
                          <a:latin typeface="Constantia" pitchFamily="18" charset="0"/>
                        </a:rPr>
                        <a:t>1973</a:t>
                      </a:r>
                      <a:endParaRPr lang="en-US" sz="2600" dirty="0">
                        <a:latin typeface="Constantia"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Constantia" pitchFamily="18" charset="0"/>
                          <a:ea typeface="宋体" pitchFamily="2" charset="-122"/>
                        </a:rPr>
                        <a:t>1977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Constantia" pitchFamily="18" charset="0"/>
                          <a:ea typeface="宋体" pitchFamily="2" charset="-122"/>
                        </a:rPr>
                        <a:t>1978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Constantia" pitchFamily="18" charset="0"/>
                          <a:ea typeface="宋体" pitchFamily="2" charset="-122"/>
                        </a:rPr>
                        <a:t>Clientele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Constantia" pitchFamily="18" charset="0"/>
                          <a:ea typeface="宋体" pitchFamily="2" charset="-122"/>
                        </a:rPr>
                        <a:t>HK Chinese Vietnamese Chinese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445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Constantia" pitchFamily="18" charset="0"/>
                          <a:ea typeface="宋体" pitchFamily="2" charset="-122"/>
                        </a:rPr>
                        <a:t>Goal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a:lnSpc>
                          <a:spcPct val="90000"/>
                        </a:lnSpc>
                        <a:buClr>
                          <a:schemeClr val="tx1">
                            <a:lumMod val="50000"/>
                            <a:lumOff val="50000"/>
                          </a:schemeClr>
                        </a:buClr>
                        <a:defRPr/>
                      </a:pPr>
                      <a:r>
                        <a:rPr kumimoji="0" lang="en-US" altLang="en-US" sz="2600" kern="1200" dirty="0" smtClean="0">
                          <a:solidFill>
                            <a:schemeClr val="tx1"/>
                          </a:solidFill>
                          <a:latin typeface="Constantia" pitchFamily="18" charset="0"/>
                          <a:ea typeface="+mn-ea"/>
                          <a:cs typeface="+mn-cs"/>
                        </a:rPr>
                        <a:t>Bridge the gap in social services; Act as a united voice in the Chinese</a:t>
                      </a:r>
                      <a:r>
                        <a:rPr kumimoji="0" lang="en-US" altLang="en-US" sz="2600" kern="1200" baseline="0" dirty="0" smtClean="0">
                          <a:solidFill>
                            <a:schemeClr val="tx1"/>
                          </a:solidFill>
                          <a:latin typeface="Constantia" pitchFamily="18" charset="0"/>
                          <a:ea typeface="+mn-ea"/>
                          <a:cs typeface="+mn-cs"/>
                        </a:rPr>
                        <a:t> </a:t>
                      </a:r>
                      <a:r>
                        <a:rPr kumimoji="0" lang="en-US" altLang="en-US" sz="2600" kern="1200" dirty="0" smtClean="0">
                          <a:solidFill>
                            <a:schemeClr val="tx1"/>
                          </a:solidFill>
                          <a:latin typeface="Constantia" pitchFamily="18" charset="0"/>
                          <a:ea typeface="+mn-ea"/>
                          <a:cs typeface="+mn-cs"/>
                        </a:rPr>
                        <a:t>community; Educate Chinese immigrants about their rights and responsibilities; Help immigrants become independent citizens; Promote integration</a:t>
                      </a:r>
                      <a:endParaRPr kumimoji="0" lang="en-CA" sz="2600" kern="1200" dirty="0" smtClean="0">
                        <a:solidFill>
                          <a:schemeClr val="tx1"/>
                        </a:solidFill>
                        <a:latin typeface="Constantia" pitchFamily="18" charset="0"/>
                        <a:ea typeface="+mn-ea"/>
                        <a:cs typeface="+mn-cs"/>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10445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Constantia" pitchFamily="18" charset="0"/>
                          <a:ea typeface="宋体" pitchFamily="2" charset="-122"/>
                        </a:rPr>
                        <a:t>Programs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Constantia" pitchFamily="18" charset="0"/>
                          <a:ea typeface="宋体" pitchFamily="2" charset="-122"/>
                        </a:rPr>
                        <a:t>Information services, translation and interpretation, English classes, basic counseling series, assistance with forms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bl>
          </a:graphicData>
        </a:graphic>
      </p:graphicFrame>
      <p:sp>
        <p:nvSpPr>
          <p:cNvPr id="238681" name="Text Box 89"/>
          <p:cNvSpPr txBox="1">
            <a:spLocks noChangeArrowheads="1"/>
          </p:cNvSpPr>
          <p:nvPr/>
        </p:nvSpPr>
        <p:spPr bwMode="auto">
          <a:xfrm>
            <a:off x="1219200" y="593725"/>
            <a:ext cx="6858000" cy="701675"/>
          </a:xfrm>
          <a:prstGeom prst="rect">
            <a:avLst/>
          </a:prstGeom>
          <a:noFill/>
          <a:ln w="9525">
            <a:noFill/>
            <a:miter lim="800000"/>
            <a:headEnd/>
            <a:tailEnd/>
          </a:ln>
          <a:effectLst/>
        </p:spPr>
        <p:txBody>
          <a:bodyPr>
            <a:spAutoFit/>
          </a:bodyPr>
          <a:lstStyle/>
          <a:p>
            <a:pPr algn="ctr">
              <a:spcBef>
                <a:spcPct val="50000"/>
              </a:spcBef>
            </a:pPr>
            <a:r>
              <a:rPr lang="en-US" sz="4000" dirty="0"/>
              <a:t>The Founding Process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Bonding to Bridging</a:t>
            </a:r>
            <a:endParaRPr lang="en-US" dirty="0"/>
          </a:p>
        </p:txBody>
      </p:sp>
      <p:sp>
        <p:nvSpPr>
          <p:cNvPr id="3" name="Content Placeholder 2"/>
          <p:cNvSpPr>
            <a:spLocks noGrp="1"/>
          </p:cNvSpPr>
          <p:nvPr>
            <p:ph idx="1"/>
          </p:nvPr>
        </p:nvSpPr>
        <p:spPr/>
        <p:txBody>
          <a:bodyPr/>
          <a:lstStyle/>
          <a:p>
            <a:pPr>
              <a:defRPr/>
            </a:pPr>
            <a:r>
              <a:rPr lang="en-CA" sz="2800" i="1" dirty="0" smtClean="0">
                <a:cs typeface="Times New Roman" pitchFamily="18" charset="0"/>
              </a:rPr>
              <a:t>We found the gap. There was no bridge. There were always these two isolated groups of people and the gap was in between. The gap was really the cultural and language barriers.</a:t>
            </a:r>
            <a:r>
              <a:rPr lang="en-CA" sz="2800" i="1" dirty="0" smtClean="0"/>
              <a:t> </a:t>
            </a:r>
          </a:p>
          <a:p>
            <a:pPr algn="r">
              <a:buFontTx/>
              <a:buNone/>
              <a:defRPr/>
            </a:pPr>
            <a:r>
              <a:rPr lang="en-CA" dirty="0" smtClean="0"/>
              <a:t>- SUCCESS Founding Chair</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Grp="1" noChangeArrowheads="1"/>
          </p:cNvSpPr>
          <p:nvPr>
            <p:ph type="title"/>
          </p:nvPr>
        </p:nvSpPr>
        <p:spPr>
          <a:xfrm>
            <a:off x="685800" y="304800"/>
            <a:ext cx="7772400" cy="1143000"/>
          </a:xfrm>
        </p:spPr>
        <p:txBody>
          <a:bodyPr/>
          <a:lstStyle/>
          <a:p>
            <a:r>
              <a:rPr lang="en-US" dirty="0" smtClean="0"/>
              <a:t>From Bonding to Bridging</a:t>
            </a:r>
            <a:endParaRPr lang="en-US" dirty="0"/>
          </a:p>
        </p:txBody>
      </p:sp>
      <p:sp>
        <p:nvSpPr>
          <p:cNvPr id="340995" name="Rectangle 3"/>
          <p:cNvSpPr>
            <a:spLocks noGrp="1" noChangeArrowheads="1"/>
          </p:cNvSpPr>
          <p:nvPr>
            <p:ph type="body" idx="1"/>
          </p:nvPr>
        </p:nvSpPr>
        <p:spPr>
          <a:xfrm>
            <a:off x="914400" y="1600200"/>
            <a:ext cx="7772400" cy="5029200"/>
          </a:xfrm>
        </p:spPr>
        <p:txBody>
          <a:bodyPr/>
          <a:lstStyle/>
          <a:p>
            <a:pPr>
              <a:lnSpc>
                <a:spcPct val="90000"/>
              </a:lnSpc>
            </a:pPr>
            <a:r>
              <a:rPr lang="en-US" sz="2800" i="1" dirty="0" smtClean="0"/>
              <a:t>I </a:t>
            </a:r>
            <a:r>
              <a:rPr lang="en-US" sz="2800" i="1" dirty="0"/>
              <a:t>think primarily out of the need of first the recognition that there’s no service, no accessible service for people of Chinese descent and those who cannot speak English well</a:t>
            </a:r>
            <a:r>
              <a:rPr lang="en-US" sz="2800" i="1" dirty="0" smtClean="0"/>
              <a:t>.</a:t>
            </a:r>
            <a:endParaRPr lang="en-US" sz="2800" i="1" dirty="0"/>
          </a:p>
          <a:p>
            <a:pPr>
              <a:lnSpc>
                <a:spcPct val="90000"/>
              </a:lnSpc>
              <a:buFontTx/>
              <a:buNone/>
            </a:pPr>
            <a:r>
              <a:rPr lang="en-US" sz="2800" dirty="0"/>
              <a:t>				-A founding member of CCCSA</a:t>
            </a:r>
          </a:p>
          <a:p>
            <a:pPr>
              <a:lnSpc>
                <a:spcPct val="90000"/>
              </a:lnSpc>
            </a:pPr>
            <a:r>
              <a:rPr lang="en-US" sz="2800" i="1" dirty="0" smtClean="0"/>
              <a:t>So </a:t>
            </a:r>
            <a:r>
              <a:rPr lang="en-US" sz="2800" i="1" dirty="0"/>
              <a:t>I remember during those years, it was a lot of building bridges to key funders like the Canadian Heritage, to the City of Edmonton. I really tried to build up a profile and tried to position us even though I don’t think we were formally recognized as a formal agency</a:t>
            </a:r>
            <a:r>
              <a:rPr lang="en-US" sz="2800" i="1" dirty="0" smtClean="0"/>
              <a:t>.”</a:t>
            </a:r>
            <a:r>
              <a:rPr lang="en-US" sz="2800" dirty="0"/>
              <a:t>	</a:t>
            </a:r>
          </a:p>
          <a:p>
            <a:pPr>
              <a:lnSpc>
                <a:spcPct val="90000"/>
              </a:lnSpc>
              <a:buFontTx/>
              <a:buNone/>
            </a:pPr>
            <a:r>
              <a:rPr lang="en-US" sz="2800" dirty="0"/>
              <a:t>					-A former ED of ASSIST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Grp="1" noChangeArrowheads="1"/>
          </p:cNvSpPr>
          <p:nvPr>
            <p:ph type="title"/>
          </p:nvPr>
        </p:nvSpPr>
        <p:spPr>
          <a:xfrm>
            <a:off x="685800" y="304800"/>
            <a:ext cx="7772400" cy="1143000"/>
          </a:xfrm>
        </p:spPr>
        <p:txBody>
          <a:bodyPr/>
          <a:lstStyle/>
          <a:p>
            <a:r>
              <a:rPr lang="en-US" dirty="0" smtClean="0"/>
              <a:t>From Bonding to Bridging</a:t>
            </a:r>
            <a:endParaRPr lang="en-US" dirty="0"/>
          </a:p>
        </p:txBody>
      </p:sp>
      <p:sp>
        <p:nvSpPr>
          <p:cNvPr id="340995" name="Rectangle 3"/>
          <p:cNvSpPr>
            <a:spLocks noGrp="1" noChangeArrowheads="1"/>
          </p:cNvSpPr>
          <p:nvPr>
            <p:ph type="body" idx="1"/>
          </p:nvPr>
        </p:nvSpPr>
        <p:spPr>
          <a:xfrm>
            <a:off x="914400" y="1600200"/>
            <a:ext cx="7772400" cy="5029200"/>
          </a:xfrm>
        </p:spPr>
        <p:txBody>
          <a:bodyPr/>
          <a:lstStyle/>
          <a:p>
            <a:pPr>
              <a:buFontTx/>
              <a:buNone/>
              <a:defRPr/>
            </a:pPr>
            <a:r>
              <a:rPr lang="en-CA" sz="2800" i="1" dirty="0" smtClean="0">
                <a:cs typeface="Times New Roman" pitchFamily="18" charset="0"/>
              </a:rPr>
              <a:t>	I also want to make sure that the final goal of every program that SUCCESS runs is eventual integration. We have a program, whether the program is welcome or not is secondary. We have to look at the program. OK, why are we offering this program, because this program will help immigrants eventually become a member of the society. This is a guiding principle. We develop the program as such that this is our eventual aim.</a:t>
            </a:r>
            <a:r>
              <a:rPr lang="en-CA" sz="2800" i="1" dirty="0" smtClean="0"/>
              <a:t> </a:t>
            </a:r>
          </a:p>
          <a:p>
            <a:pPr algn="r">
              <a:buFontTx/>
              <a:buNone/>
              <a:defRPr/>
            </a:pPr>
            <a:r>
              <a:rPr lang="en-CA" sz="2800" dirty="0" smtClean="0"/>
              <a:t>- SUCCESS Founding Chair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96" name="Rectangle 32"/>
          <p:cNvSpPr>
            <a:spLocks noGrp="1" noChangeArrowheads="1"/>
          </p:cNvSpPr>
          <p:nvPr>
            <p:ph type="title"/>
          </p:nvPr>
        </p:nvSpPr>
        <p:spPr>
          <a:xfrm>
            <a:off x="685800" y="228600"/>
            <a:ext cx="7772400" cy="1143000"/>
          </a:xfrm>
        </p:spPr>
        <p:txBody>
          <a:bodyPr/>
          <a:lstStyle/>
          <a:p>
            <a:r>
              <a:rPr lang="en-US" dirty="0"/>
              <a:t>Development</a:t>
            </a:r>
          </a:p>
        </p:txBody>
      </p:sp>
      <p:graphicFrame>
        <p:nvGraphicFramePr>
          <p:cNvPr id="241811" name="Group 147"/>
          <p:cNvGraphicFramePr>
            <a:graphicFrameLocks noGrp="1"/>
          </p:cNvGraphicFramePr>
          <p:nvPr>
            <p:ph idx="1"/>
          </p:nvPr>
        </p:nvGraphicFramePr>
        <p:xfrm>
          <a:off x="685800" y="1371600"/>
          <a:ext cx="7772400" cy="5208270"/>
        </p:xfrm>
        <a:graphic>
          <a:graphicData uri="http://schemas.openxmlformats.org/drawingml/2006/table">
            <a:tbl>
              <a:tblPr/>
              <a:tblGrid>
                <a:gridCol w="1828800"/>
                <a:gridCol w="2667000"/>
                <a:gridCol w="3276600"/>
              </a:tblGrid>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宋体" pitchFamily="2" charset="-122"/>
                        </a:rPr>
                        <a:t>ASSIST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ea typeface="宋体" pitchFamily="2" charset="-122"/>
                        </a:rPr>
                        <a:t>CCCSA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宋体" pitchFamily="2" charset="-122"/>
                        </a:rPr>
                        <a:t>Staff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宋体" pitchFamily="2" charset="-122"/>
                        </a:rPr>
                        <a:t>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宋体" pitchFamily="2" charset="-122"/>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宋体" pitchFamily="2" charset="-122"/>
                        </a:rPr>
                        <a:t>Members</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宋体" pitchFamily="2" charset="-122"/>
                        </a:rPr>
                        <a:t>212</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宋体" pitchFamily="2" charset="-122"/>
                        </a:rPr>
                        <a:t>30 voting + 200 non-voting members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宋体" pitchFamily="2" charset="-122"/>
                        </a:rPr>
                        <a:t>Volunteers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宋体" pitchFamily="2" charset="-122"/>
                        </a:rPr>
                        <a:t>520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宋体" pitchFamily="2" charset="-122"/>
                        </a:rPr>
                        <a:t>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5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宋体" pitchFamily="2" charset="-122"/>
                        </a:rPr>
                        <a:t>Budget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宋体" pitchFamily="2" charset="-122"/>
                        </a:rPr>
                        <a:t>$1,311,701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宋体" pitchFamily="2" charset="-122"/>
                        </a:rPr>
                        <a:t>$500,000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宋体" pitchFamily="2" charset="-122"/>
                        </a:rPr>
                        <a:t>Programs &amp; Services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CN" sz="2400" b="0" i="0" u="none" strike="noStrike" cap="none" normalizeH="0" baseline="0" dirty="0" smtClean="0">
                          <a:ln>
                            <a:noFill/>
                          </a:ln>
                          <a:solidFill>
                            <a:schemeClr val="tx1"/>
                          </a:solidFill>
                          <a:effectLst/>
                          <a:latin typeface="Times New Roman" pitchFamily="18" charset="0"/>
                          <a:ea typeface="宋体" pitchFamily="2" charset="-122"/>
                        </a:rPr>
                        <a:t>- settlement and integration services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CN" sz="2400" b="0" i="0" u="none" strike="noStrike" cap="none" normalizeH="0" baseline="0" dirty="0" smtClean="0">
                          <a:ln>
                            <a:noFill/>
                          </a:ln>
                          <a:solidFill>
                            <a:schemeClr val="tx1"/>
                          </a:solidFill>
                          <a:effectLst/>
                          <a:latin typeface="Times New Roman" pitchFamily="18" charset="0"/>
                          <a:ea typeface="宋体" pitchFamily="2" charset="-122"/>
                        </a:rPr>
                        <a:t>- English language programs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CN" sz="2400" b="0" i="0" u="none" strike="noStrike" cap="none" normalizeH="0" baseline="0" dirty="0" smtClean="0">
                          <a:ln>
                            <a:noFill/>
                          </a:ln>
                          <a:solidFill>
                            <a:schemeClr val="tx1"/>
                          </a:solidFill>
                          <a:effectLst/>
                          <a:latin typeface="Times New Roman" pitchFamily="18" charset="0"/>
                          <a:ea typeface="宋体" pitchFamily="2" charset="-122"/>
                        </a:rPr>
                        <a:t>- employment training</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CN" sz="2400" b="0" i="0" u="none" strike="noStrike" cap="none" normalizeH="0" baseline="0" dirty="0" smtClean="0">
                          <a:ln>
                            <a:noFill/>
                          </a:ln>
                          <a:solidFill>
                            <a:schemeClr val="tx1"/>
                          </a:solidFill>
                          <a:effectLst/>
                          <a:latin typeface="Times New Roman" pitchFamily="18" charset="0"/>
                          <a:ea typeface="宋体" pitchFamily="2" charset="-122"/>
                        </a:rPr>
                        <a:t>- community development and advocacy</a:t>
                      </a:r>
                      <a:endParaRPr kumimoji="0" lang="en-US" sz="2400" b="0"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228600"/>
            <a:ext cx="7772400" cy="1143000"/>
          </a:xfrm>
        </p:spPr>
        <p:txBody>
          <a:bodyPr/>
          <a:lstStyle/>
          <a:p>
            <a:r>
              <a:rPr lang="en-US" altLang="en-US" sz="4000" smtClean="0"/>
              <a:t>Major Changes in SUCCESS</a:t>
            </a:r>
          </a:p>
        </p:txBody>
      </p:sp>
      <p:sp>
        <p:nvSpPr>
          <p:cNvPr id="22531" name="Rectangle 3"/>
          <p:cNvSpPr>
            <a:spLocks noGrp="1" noChangeArrowheads="1"/>
          </p:cNvSpPr>
          <p:nvPr>
            <p:ph type="body" idx="1"/>
          </p:nvPr>
        </p:nvSpPr>
        <p:spPr>
          <a:xfrm>
            <a:off x="838200" y="1600200"/>
            <a:ext cx="7315200" cy="4724400"/>
          </a:xfrm>
        </p:spPr>
        <p:txBody>
          <a:bodyPr/>
          <a:lstStyle/>
          <a:p>
            <a:pPr>
              <a:lnSpc>
                <a:spcPct val="90000"/>
              </a:lnSpc>
              <a:defRPr/>
            </a:pPr>
            <a:r>
              <a:rPr lang="en-US" altLang="en-US" dirty="0" smtClean="0"/>
              <a:t>Growth of the organization</a:t>
            </a:r>
          </a:p>
          <a:p>
            <a:pPr lvl="1">
              <a:lnSpc>
                <a:spcPct val="90000"/>
              </a:lnSpc>
              <a:defRPr/>
            </a:pPr>
            <a:r>
              <a:rPr lang="en-US" altLang="en-US" dirty="0" smtClean="0"/>
              <a:t>size: 12 branch offices</a:t>
            </a:r>
          </a:p>
          <a:p>
            <a:pPr lvl="1">
              <a:lnSpc>
                <a:spcPct val="90000"/>
              </a:lnSpc>
              <a:defRPr/>
            </a:pPr>
            <a:r>
              <a:rPr lang="en-US" altLang="en-US" dirty="0" smtClean="0"/>
              <a:t>membership: 16,000</a:t>
            </a:r>
          </a:p>
          <a:p>
            <a:pPr lvl="1">
              <a:lnSpc>
                <a:spcPct val="90000"/>
              </a:lnSpc>
              <a:defRPr/>
            </a:pPr>
            <a:r>
              <a:rPr lang="en-US" altLang="en-US" dirty="0" smtClean="0"/>
              <a:t>staff: over 200</a:t>
            </a:r>
          </a:p>
          <a:p>
            <a:pPr lvl="1">
              <a:lnSpc>
                <a:spcPct val="90000"/>
              </a:lnSpc>
              <a:defRPr/>
            </a:pPr>
            <a:r>
              <a:rPr lang="en-US" altLang="en-US" dirty="0" smtClean="0"/>
              <a:t>Volunteers: over 1,000 </a:t>
            </a:r>
          </a:p>
          <a:p>
            <a:pPr lvl="1">
              <a:lnSpc>
                <a:spcPct val="90000"/>
              </a:lnSpc>
              <a:defRPr/>
            </a:pPr>
            <a:r>
              <a:rPr lang="en-US" altLang="en-US" dirty="0" smtClean="0"/>
              <a:t>budget: over 30 million</a:t>
            </a:r>
          </a:p>
          <a:p>
            <a:pPr>
              <a:lnSpc>
                <a:spcPct val="90000"/>
              </a:lnSpc>
              <a:defRPr/>
            </a:pPr>
            <a:r>
              <a:rPr lang="en-US" altLang="en-US" dirty="0" smtClean="0"/>
              <a:t>Expansion of programs and services </a:t>
            </a:r>
          </a:p>
          <a:p>
            <a:pPr lvl="1">
              <a:lnSpc>
                <a:spcPct val="90000"/>
              </a:lnSpc>
              <a:defRPr/>
            </a:pPr>
            <a:r>
              <a:rPr lang="en-US" altLang="en-US" dirty="0" smtClean="0"/>
              <a:t>basic settlement </a:t>
            </a:r>
          </a:p>
          <a:p>
            <a:pPr lvl="1">
              <a:lnSpc>
                <a:spcPct val="90000"/>
              </a:lnSpc>
              <a:defRPr/>
            </a:pPr>
            <a:r>
              <a:rPr lang="en-US" altLang="en-US" dirty="0" smtClean="0"/>
              <a:t>a well-established multicultural and multi-level service agency</a:t>
            </a:r>
          </a:p>
          <a:p>
            <a:pPr>
              <a:lnSpc>
                <a:spcPct val="90000"/>
              </a:lnSpc>
              <a:defRPr/>
            </a:pPr>
            <a:r>
              <a:rPr lang="en-US" altLang="en-US" dirty="0" smtClean="0"/>
              <a:t>Clientele: Chinese and Non-Chinese</a:t>
            </a:r>
          </a:p>
          <a:p>
            <a:pPr lvl="1">
              <a:lnSpc>
                <a:spcPct val="90000"/>
              </a:lnSpc>
              <a:defRPr/>
            </a:pPr>
            <a:endParaRPr lang="en-US" altLang="en-US" dirty="0" smtClean="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28600"/>
            <a:ext cx="9144000" cy="1295400"/>
          </a:xfrm>
        </p:spPr>
        <p:txBody>
          <a:bodyPr/>
          <a:lstStyle/>
          <a:p>
            <a:pPr eaLnBrk="1" hangingPunct="1"/>
            <a:r>
              <a:rPr lang="en-US" altLang="zh-CN" dirty="0" smtClean="0">
                <a:ea typeface="SimSun" pitchFamily="2" charset="-122"/>
              </a:rPr>
              <a:t>Outline</a:t>
            </a:r>
          </a:p>
        </p:txBody>
      </p:sp>
      <p:sp>
        <p:nvSpPr>
          <p:cNvPr id="4099" name="Rectangle 3"/>
          <p:cNvSpPr>
            <a:spLocks noGrp="1" noChangeArrowheads="1"/>
          </p:cNvSpPr>
          <p:nvPr>
            <p:ph type="body" idx="1"/>
          </p:nvPr>
        </p:nvSpPr>
        <p:spPr>
          <a:xfrm>
            <a:off x="687388" y="1600200"/>
            <a:ext cx="6627812" cy="3876675"/>
          </a:xfrm>
        </p:spPr>
        <p:txBody>
          <a:bodyPr/>
          <a:lstStyle/>
          <a:p>
            <a:pPr marL="609600" indent="-609600" eaLnBrk="1" hangingPunct="1"/>
            <a:r>
              <a:rPr lang="en-US" altLang="zh-CN" dirty="0" smtClean="0">
                <a:ea typeface="SimSun" pitchFamily="2" charset="-122"/>
              </a:rPr>
              <a:t>Contextual information</a:t>
            </a:r>
          </a:p>
          <a:p>
            <a:pPr marL="609600" indent="-609600" eaLnBrk="1" hangingPunct="1">
              <a:spcBef>
                <a:spcPct val="40000"/>
              </a:spcBef>
            </a:pPr>
            <a:r>
              <a:rPr lang="en-US" altLang="zh-CN" dirty="0" smtClean="0">
                <a:ea typeface="SimSun" pitchFamily="2" charset="-122"/>
              </a:rPr>
              <a:t>Review of research</a:t>
            </a:r>
          </a:p>
          <a:p>
            <a:pPr marL="609600" indent="-609600" eaLnBrk="1" hangingPunct="1">
              <a:spcBef>
                <a:spcPct val="40000"/>
              </a:spcBef>
            </a:pPr>
            <a:r>
              <a:rPr lang="en-US" altLang="zh-CN" dirty="0" smtClean="0">
                <a:ea typeface="SimSun" pitchFamily="2" charset="-122"/>
              </a:rPr>
              <a:t>Case study approach</a:t>
            </a:r>
          </a:p>
          <a:p>
            <a:pPr marL="609600" indent="-609600" eaLnBrk="1" hangingPunct="1">
              <a:spcBef>
                <a:spcPct val="40000"/>
              </a:spcBef>
            </a:pPr>
            <a:r>
              <a:rPr lang="en-US" altLang="zh-CN" dirty="0" smtClean="0">
                <a:ea typeface="SimSun" pitchFamily="2" charset="-122"/>
              </a:rPr>
              <a:t>Report of findings</a:t>
            </a:r>
          </a:p>
          <a:p>
            <a:pPr marL="609600" indent="-609600" eaLnBrk="1" hangingPunct="1">
              <a:spcBef>
                <a:spcPct val="40000"/>
              </a:spcBef>
            </a:pPr>
            <a:r>
              <a:rPr lang="en-US" altLang="zh-CN" dirty="0" smtClean="0">
                <a:ea typeface="SimSun" pitchFamily="2" charset="-122"/>
              </a:rPr>
              <a:t>Conclusion and implications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228600"/>
            <a:ext cx="7772400" cy="1143000"/>
          </a:xfrm>
        </p:spPr>
        <p:txBody>
          <a:bodyPr/>
          <a:lstStyle/>
          <a:p>
            <a:r>
              <a:rPr lang="en-US" altLang="en-US" sz="4000" dirty="0" smtClean="0"/>
              <a:t>Programs and Services in SUCCESS</a:t>
            </a:r>
          </a:p>
        </p:txBody>
      </p:sp>
      <p:sp>
        <p:nvSpPr>
          <p:cNvPr id="22531" name="Rectangle 3"/>
          <p:cNvSpPr>
            <a:spLocks noGrp="1" noChangeArrowheads="1"/>
          </p:cNvSpPr>
          <p:nvPr>
            <p:ph type="body" idx="1"/>
          </p:nvPr>
        </p:nvSpPr>
        <p:spPr>
          <a:xfrm>
            <a:off x="838200" y="1600200"/>
            <a:ext cx="8001000" cy="4724400"/>
          </a:xfrm>
        </p:spPr>
        <p:txBody>
          <a:bodyPr/>
          <a:lstStyle/>
          <a:p>
            <a:pPr>
              <a:defRPr/>
            </a:pPr>
            <a:r>
              <a:rPr lang="en-US" altLang="en-US" sz="2800" dirty="0" smtClean="0"/>
              <a:t>Community airport newcomers network (CANN)</a:t>
            </a:r>
          </a:p>
          <a:p>
            <a:pPr>
              <a:defRPr/>
            </a:pPr>
            <a:r>
              <a:rPr lang="en-US" altLang="en-US" sz="2800" dirty="0" smtClean="0"/>
              <a:t>Settlement services</a:t>
            </a:r>
          </a:p>
          <a:p>
            <a:pPr>
              <a:defRPr/>
            </a:pPr>
            <a:r>
              <a:rPr lang="en-US" altLang="en-US" sz="2800" dirty="0" smtClean="0"/>
              <a:t>Language training</a:t>
            </a:r>
          </a:p>
          <a:p>
            <a:pPr>
              <a:defRPr/>
            </a:pPr>
            <a:r>
              <a:rPr lang="en-US" altLang="en-US" sz="2800" dirty="0" smtClean="0"/>
              <a:t>Small business development and training</a:t>
            </a:r>
          </a:p>
          <a:p>
            <a:pPr>
              <a:defRPr/>
            </a:pPr>
            <a:r>
              <a:rPr lang="en-US" altLang="en-US" sz="2800" dirty="0" smtClean="0"/>
              <a:t>Employment training</a:t>
            </a:r>
          </a:p>
          <a:p>
            <a:pPr>
              <a:defRPr/>
            </a:pPr>
            <a:r>
              <a:rPr lang="en-US" altLang="en-US" sz="2800" dirty="0" smtClean="0"/>
              <a:t>Health services and education</a:t>
            </a:r>
          </a:p>
          <a:p>
            <a:pPr>
              <a:defRPr/>
            </a:pPr>
            <a:r>
              <a:rPr lang="en-US" altLang="en-US" sz="2800" dirty="0" smtClean="0"/>
              <a:t>Family and youth </a:t>
            </a:r>
            <a:r>
              <a:rPr lang="en-US" altLang="en-US" sz="2800" dirty="0" err="1" smtClean="0"/>
              <a:t>counselling</a:t>
            </a:r>
            <a:endParaRPr lang="en-US" altLang="en-US" sz="2800" dirty="0" smtClean="0"/>
          </a:p>
          <a:p>
            <a:pPr>
              <a:defRPr/>
            </a:pPr>
            <a:r>
              <a:rPr lang="en-US" altLang="en-US" sz="2800" dirty="0" smtClean="0"/>
              <a:t>Community education and development</a:t>
            </a:r>
          </a:p>
          <a:p>
            <a:pPr lvl="1">
              <a:lnSpc>
                <a:spcPct val="90000"/>
              </a:lnSpc>
              <a:defRPr/>
            </a:pPr>
            <a:endParaRPr lang="en-US" altLang="en-US" dirty="0" smtClean="0">
              <a:latin typeface="+mj-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304800"/>
            <a:ext cx="7772400" cy="1143000"/>
          </a:xfrm>
        </p:spPr>
        <p:txBody>
          <a:bodyPr/>
          <a:lstStyle/>
          <a:p>
            <a:r>
              <a:rPr lang="en-US" altLang="en-US" sz="4000" smtClean="0"/>
              <a:t>Forces Behind the Changes</a:t>
            </a:r>
          </a:p>
        </p:txBody>
      </p:sp>
      <p:sp>
        <p:nvSpPr>
          <p:cNvPr id="24579" name="Rectangle 3"/>
          <p:cNvSpPr>
            <a:spLocks noGrp="1" noChangeArrowheads="1"/>
          </p:cNvSpPr>
          <p:nvPr>
            <p:ph type="body" idx="1"/>
          </p:nvPr>
        </p:nvSpPr>
        <p:spPr>
          <a:xfrm>
            <a:off x="990600" y="1600200"/>
            <a:ext cx="6934200" cy="4648200"/>
          </a:xfrm>
        </p:spPr>
        <p:txBody>
          <a:bodyPr/>
          <a:lstStyle/>
          <a:p>
            <a:pPr>
              <a:lnSpc>
                <a:spcPct val="90000"/>
              </a:lnSpc>
              <a:defRPr/>
            </a:pPr>
            <a:r>
              <a:rPr lang="en-US" altLang="en-US" sz="2800" dirty="0" smtClean="0"/>
              <a:t>The profile of immigrants changed</a:t>
            </a:r>
          </a:p>
          <a:p>
            <a:pPr>
              <a:lnSpc>
                <a:spcPct val="90000"/>
              </a:lnSpc>
              <a:defRPr/>
            </a:pPr>
            <a:r>
              <a:rPr lang="en-US" altLang="en-US" sz="2800" dirty="0" smtClean="0"/>
              <a:t>Their needs differed from their early counterparts</a:t>
            </a:r>
          </a:p>
          <a:p>
            <a:pPr>
              <a:lnSpc>
                <a:spcPct val="90000"/>
              </a:lnSpc>
              <a:defRPr/>
            </a:pPr>
            <a:r>
              <a:rPr lang="en-US" altLang="en-US" sz="2800" dirty="0" smtClean="0"/>
              <a:t>Government funding policies encouraged such changes</a:t>
            </a:r>
          </a:p>
          <a:p>
            <a:pPr>
              <a:lnSpc>
                <a:spcPct val="90000"/>
              </a:lnSpc>
              <a:defRPr/>
            </a:pPr>
            <a:r>
              <a:rPr lang="en-US" altLang="en-US" sz="2800" dirty="0" smtClean="0"/>
              <a:t>A democratic system, professionalism, and timing within the organization</a:t>
            </a:r>
          </a:p>
          <a:p>
            <a:pPr>
              <a:lnSpc>
                <a:spcPct val="90000"/>
              </a:lnSpc>
              <a:defRPr/>
            </a:pPr>
            <a:r>
              <a:rPr lang="en-US" altLang="en-US" sz="2800" dirty="0" smtClean="0"/>
              <a:t>A dedicated team</a:t>
            </a:r>
          </a:p>
          <a:p>
            <a:pPr>
              <a:lnSpc>
                <a:spcPct val="90000"/>
              </a:lnSpc>
              <a:defRPr/>
            </a:pPr>
            <a:r>
              <a:rPr lang="en-US" altLang="en-US" sz="2800" dirty="0" smtClean="0"/>
              <a:t>Strong community base and support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Challenges</a:t>
            </a:r>
            <a:endParaRPr lang="en-US" dirty="0"/>
          </a:p>
        </p:txBody>
      </p:sp>
      <p:sp>
        <p:nvSpPr>
          <p:cNvPr id="3" name="Content Placeholder 2"/>
          <p:cNvSpPr>
            <a:spLocks noGrp="1"/>
          </p:cNvSpPr>
          <p:nvPr>
            <p:ph idx="1"/>
          </p:nvPr>
        </p:nvSpPr>
        <p:spPr>
          <a:xfrm>
            <a:off x="457200" y="1600200"/>
            <a:ext cx="8229600" cy="4389437"/>
          </a:xfrm>
        </p:spPr>
        <p:txBody>
          <a:bodyPr/>
          <a:lstStyle/>
          <a:p>
            <a:r>
              <a:rPr lang="en-US" sz="2800" dirty="0" smtClean="0"/>
              <a:t>The organization growth of SUCCESS was exponential. </a:t>
            </a:r>
          </a:p>
          <a:p>
            <a:r>
              <a:rPr lang="en-US" sz="2800" dirty="0" smtClean="0"/>
              <a:t>ASSIST and CCCSA only experienced modest growth.</a:t>
            </a:r>
          </a:p>
          <a:p>
            <a:pPr lvl="1"/>
            <a:r>
              <a:rPr lang="en-US" dirty="0" smtClean="0"/>
              <a:t>The growth didn’t match the demographic changes of local Chinese population</a:t>
            </a:r>
          </a:p>
          <a:p>
            <a:pPr lvl="1"/>
            <a:r>
              <a:rPr lang="en-US" dirty="0" smtClean="0"/>
              <a:t>Difficulties in securing funding</a:t>
            </a:r>
          </a:p>
          <a:p>
            <a:pPr lvl="1"/>
            <a:r>
              <a:rPr lang="en-US" sz="2500" dirty="0" smtClean="0"/>
              <a:t>Name change</a:t>
            </a:r>
            <a:endParaRPr lang="en-US" dirty="0" smtClean="0"/>
          </a:p>
          <a:p>
            <a:pPr lvl="1"/>
            <a:r>
              <a:rPr lang="en-US" dirty="0" smtClean="0"/>
              <a:t>Ill-funded, understaffed, and inadequate premises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Challenges</a:t>
            </a:r>
            <a:endParaRPr lang="en-US" dirty="0"/>
          </a:p>
        </p:txBody>
      </p:sp>
      <p:sp>
        <p:nvSpPr>
          <p:cNvPr id="3" name="Content Placeholder 2"/>
          <p:cNvSpPr>
            <a:spLocks noGrp="1"/>
          </p:cNvSpPr>
          <p:nvPr>
            <p:ph idx="1"/>
          </p:nvPr>
        </p:nvSpPr>
        <p:spPr>
          <a:xfrm>
            <a:off x="457200" y="1600200"/>
            <a:ext cx="8229600" cy="4389437"/>
          </a:xfrm>
        </p:spPr>
        <p:txBody>
          <a:bodyPr/>
          <a:lstStyle/>
          <a:p>
            <a:r>
              <a:rPr lang="en-US" sz="2800" i="1" dirty="0" smtClean="0"/>
              <a:t>I was rejected by every level of government. I was rejected by every single funder in town, because we’re Chinese. So I came to realize at that time it’s going to be very, very difficult for us to get financial support to do our work.</a:t>
            </a:r>
          </a:p>
          <a:p>
            <a:pPr lvl="4">
              <a:buFontTx/>
              <a:buNone/>
            </a:pPr>
            <a:r>
              <a:rPr lang="en-US" sz="1800" dirty="0" smtClean="0"/>
              <a:t>				</a:t>
            </a:r>
            <a:r>
              <a:rPr lang="en-US" sz="2400" dirty="0" smtClean="0"/>
              <a:t>- A founding member of CCCSA</a:t>
            </a:r>
          </a:p>
          <a:p>
            <a:r>
              <a:rPr lang="en-US" sz="2800" i="1" dirty="0" smtClean="0"/>
              <a:t>In the 1980s and 1990s we had a very difficult time accessing funding, because funders do not fund single ethnic groups…  I kept getting these doors slammed because we were a single ethnic group.</a:t>
            </a:r>
          </a:p>
          <a:p>
            <a:pPr>
              <a:buFontTx/>
              <a:buNone/>
            </a:pPr>
            <a:r>
              <a:rPr lang="en-US" sz="2800" dirty="0" smtClean="0"/>
              <a:t>						- </a:t>
            </a:r>
            <a:r>
              <a:rPr lang="en-US" sz="2400" dirty="0" smtClean="0"/>
              <a:t>A former ED of ASSIST</a:t>
            </a:r>
            <a:endParaRPr lang="en-US" sz="2800"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t>Members and Patrons</a:t>
            </a:r>
          </a:p>
        </p:txBody>
      </p:sp>
      <p:sp>
        <p:nvSpPr>
          <p:cNvPr id="3" name="Content Placeholder 2"/>
          <p:cNvSpPr>
            <a:spLocks noGrp="1"/>
          </p:cNvSpPr>
          <p:nvPr>
            <p:ph idx="1"/>
          </p:nvPr>
        </p:nvSpPr>
        <p:spPr/>
        <p:txBody>
          <a:bodyPr>
            <a:normAutofit/>
          </a:bodyPr>
          <a:lstStyle/>
          <a:p>
            <a:pPr marL="274320" indent="-274320" eaLnBrk="1" fontAlgn="auto" hangingPunct="1">
              <a:spcAft>
                <a:spcPts val="0"/>
              </a:spcAft>
              <a:buClr>
                <a:schemeClr val="accent1"/>
              </a:buClr>
              <a:defRPr/>
            </a:pPr>
            <a:r>
              <a:rPr lang="en-US" dirty="0" smtClean="0"/>
              <a:t>People from different ethnic and cultural background.</a:t>
            </a:r>
          </a:p>
          <a:p>
            <a:pPr marL="274320" indent="-274320" eaLnBrk="1" fontAlgn="auto" hangingPunct="1">
              <a:spcAft>
                <a:spcPts val="0"/>
              </a:spcAft>
              <a:buClr>
                <a:schemeClr val="accent1"/>
              </a:buClr>
              <a:defRPr/>
            </a:pPr>
            <a:r>
              <a:rPr lang="en-US" dirty="0" smtClean="0"/>
              <a:t>Among the Chinese: diverse in origin, social-economic status, educational background.</a:t>
            </a:r>
          </a:p>
          <a:p>
            <a:pPr marL="674370" lvl="1" indent="-274320" eaLnBrk="1" fontAlgn="auto" hangingPunct="1">
              <a:spcAft>
                <a:spcPts val="0"/>
              </a:spcAft>
              <a:defRPr/>
            </a:pPr>
            <a:r>
              <a:rPr lang="en-US" dirty="0" smtClean="0"/>
              <a:t>From different parts of the world</a:t>
            </a:r>
          </a:p>
          <a:p>
            <a:pPr marL="674370" lvl="1" indent="-274320" eaLnBrk="1" fontAlgn="auto" hangingPunct="1">
              <a:spcAft>
                <a:spcPts val="0"/>
              </a:spcAft>
              <a:defRPr/>
            </a:pPr>
            <a:r>
              <a:rPr lang="en-US" dirty="0" smtClean="0"/>
              <a:t>Representing different citizenship</a:t>
            </a:r>
          </a:p>
          <a:p>
            <a:pPr marL="674370" lvl="1" indent="-274320" eaLnBrk="1" fontAlgn="auto" hangingPunct="1">
              <a:spcAft>
                <a:spcPts val="0"/>
              </a:spcAft>
              <a:defRPr/>
            </a:pPr>
            <a:r>
              <a:rPr lang="en-US" dirty="0" smtClean="0"/>
              <a:t>Different world religions</a:t>
            </a:r>
          </a:p>
          <a:p>
            <a:pPr marL="674370" lvl="1" indent="-274320" eaLnBrk="1" fontAlgn="auto" hangingPunct="1">
              <a:spcAft>
                <a:spcPts val="0"/>
              </a:spcAft>
              <a:defRPr/>
            </a:pPr>
            <a:r>
              <a:rPr lang="en-US" dirty="0" smtClean="0"/>
              <a:t>Different social and political systems</a:t>
            </a:r>
          </a:p>
          <a:p>
            <a:pPr marL="274320" indent="-274320" eaLnBrk="1" fontAlgn="auto" hangingPunct="1">
              <a:spcAft>
                <a:spcPts val="0"/>
              </a:spcAft>
              <a:defRPr/>
            </a:pPr>
            <a:r>
              <a:rPr lang="en-US" dirty="0" smtClean="0"/>
              <a:t>They do not share the same language or culture, let alone notions of nationhood, motherhood, or hometown.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2"/>
          <p:cNvSpPr>
            <a:spLocks noGrp="1" noChangeArrowheads="1"/>
          </p:cNvSpPr>
          <p:nvPr>
            <p:ph type="title"/>
          </p:nvPr>
        </p:nvSpPr>
        <p:spPr>
          <a:xfrm>
            <a:off x="685800" y="304800"/>
            <a:ext cx="7772400" cy="1143000"/>
          </a:xfrm>
        </p:spPr>
        <p:txBody>
          <a:bodyPr/>
          <a:lstStyle/>
          <a:p>
            <a:r>
              <a:rPr lang="en-US" sz="4000"/>
              <a:t>Subgroup Differences</a:t>
            </a:r>
          </a:p>
        </p:txBody>
      </p:sp>
      <p:sp>
        <p:nvSpPr>
          <p:cNvPr id="350211" name="Rectangle 3"/>
          <p:cNvSpPr>
            <a:spLocks noGrp="1" noChangeArrowheads="1"/>
          </p:cNvSpPr>
          <p:nvPr>
            <p:ph type="body" idx="1"/>
          </p:nvPr>
        </p:nvSpPr>
        <p:spPr>
          <a:xfrm>
            <a:off x="685800" y="1447800"/>
            <a:ext cx="7772400" cy="4114800"/>
          </a:xfrm>
        </p:spPr>
        <p:txBody>
          <a:bodyPr/>
          <a:lstStyle/>
          <a:p>
            <a:pPr>
              <a:buNone/>
            </a:pPr>
            <a:r>
              <a:rPr lang="en-US" sz="2800" i="1" dirty="0" smtClean="0"/>
              <a:t>	From </a:t>
            </a:r>
            <a:r>
              <a:rPr lang="en-US" sz="2800" i="1" dirty="0"/>
              <a:t>the time perspectives, it seems the 70s and 80s were Vietnamese, and people from Hong Kong. But the shift in client origin is lately mainly from Mainland China. Their educational background is much higher. But of course if you look at the Hong Kong group, they have money. The early refugees really came with nothing, right? No kids. Not much education. So quite interesting. As time goes on, how things have changed</a:t>
            </a:r>
            <a:r>
              <a:rPr lang="en-US" sz="2800" i="1" dirty="0" smtClean="0"/>
              <a:t>!</a:t>
            </a:r>
            <a:endParaRPr lang="en-US" sz="2800" i="1" dirty="0"/>
          </a:p>
          <a:p>
            <a:pPr>
              <a:buFontTx/>
              <a:buNone/>
            </a:pPr>
            <a:r>
              <a:rPr lang="en-US" sz="2800" dirty="0"/>
              <a:t>				-A former Chair of </a:t>
            </a:r>
            <a:r>
              <a:rPr lang="en-US" sz="2800" dirty="0" smtClean="0"/>
              <a:t>ASSIST</a:t>
            </a:r>
            <a:endParaRPr lang="en-US" sz="2800"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Rectangle 2"/>
          <p:cNvSpPr>
            <a:spLocks noGrp="1" noChangeArrowheads="1"/>
          </p:cNvSpPr>
          <p:nvPr>
            <p:ph type="title"/>
          </p:nvPr>
        </p:nvSpPr>
        <p:spPr>
          <a:xfrm>
            <a:off x="685800" y="228600"/>
            <a:ext cx="7772400" cy="1143000"/>
          </a:xfrm>
        </p:spPr>
        <p:txBody>
          <a:bodyPr/>
          <a:lstStyle/>
          <a:p>
            <a:r>
              <a:rPr lang="en-US" sz="4400" dirty="0"/>
              <a:t>The Complexities and </a:t>
            </a:r>
            <a:r>
              <a:rPr lang="en-US" sz="4400" dirty="0" smtClean="0"/>
              <a:t>Paradoxes</a:t>
            </a:r>
            <a:endParaRPr lang="en-US" sz="4400" dirty="0"/>
          </a:p>
        </p:txBody>
      </p:sp>
      <p:sp>
        <p:nvSpPr>
          <p:cNvPr id="349187" name="Rectangle 3"/>
          <p:cNvSpPr>
            <a:spLocks noGrp="1" noChangeArrowheads="1"/>
          </p:cNvSpPr>
          <p:nvPr>
            <p:ph type="body" idx="1"/>
          </p:nvPr>
        </p:nvSpPr>
        <p:spPr>
          <a:xfrm>
            <a:off x="152400" y="1371600"/>
            <a:ext cx="8991600" cy="4114800"/>
          </a:xfrm>
        </p:spPr>
        <p:txBody>
          <a:bodyPr/>
          <a:lstStyle/>
          <a:p>
            <a:r>
              <a:rPr lang="en-US" sz="2400" dirty="0" smtClean="0"/>
              <a:t>Ethnic community organizations </a:t>
            </a:r>
            <a:r>
              <a:rPr lang="en-US" sz="2400" dirty="0"/>
              <a:t>are not always seen as benign or altruistic </a:t>
            </a:r>
            <a:r>
              <a:rPr lang="en-US" sz="2400" dirty="0" smtClean="0"/>
              <a:t>institutions.</a:t>
            </a:r>
            <a:endParaRPr lang="en-US" sz="2400" dirty="0"/>
          </a:p>
          <a:p>
            <a:r>
              <a:rPr lang="en-US" sz="2400" dirty="0" err="1"/>
              <a:t>Primordialist</a:t>
            </a:r>
            <a:r>
              <a:rPr lang="en-US" sz="2400" dirty="0"/>
              <a:t> views of culture and ethno-specific </a:t>
            </a:r>
            <a:r>
              <a:rPr lang="en-US" sz="2400" dirty="0" smtClean="0"/>
              <a:t>organizations.</a:t>
            </a:r>
            <a:endParaRPr lang="en-US" sz="2400" dirty="0"/>
          </a:p>
          <a:p>
            <a:r>
              <a:rPr lang="en-US" sz="2400" dirty="0" smtClean="0"/>
              <a:t>The Chinese is no longer a homogeneous group.</a:t>
            </a:r>
          </a:p>
          <a:p>
            <a:r>
              <a:rPr lang="en-US" sz="2400" dirty="0" smtClean="0"/>
              <a:t>The </a:t>
            </a:r>
            <a:r>
              <a:rPr lang="en-US" sz="2400" dirty="0"/>
              <a:t>diverse backgrounds and changing needs of Chinese immigrants and consequent shift of theses organizations illustrate the complexities and </a:t>
            </a:r>
            <a:r>
              <a:rPr lang="en-US" sz="2400" dirty="0" smtClean="0"/>
              <a:t>paradoxes </a:t>
            </a:r>
            <a:r>
              <a:rPr lang="en-US" sz="2400" dirty="0"/>
              <a:t>of </a:t>
            </a:r>
            <a:r>
              <a:rPr lang="en-US" sz="2400" dirty="0" smtClean="0"/>
              <a:t>ethnicity and ethnic community </a:t>
            </a:r>
            <a:r>
              <a:rPr lang="en-US" sz="2400" dirty="0"/>
              <a:t>organizations</a:t>
            </a:r>
            <a:r>
              <a:rPr lang="en-US" sz="2400" dirty="0" smtClean="0"/>
              <a:t>.</a:t>
            </a:r>
          </a:p>
          <a:p>
            <a:r>
              <a:rPr lang="en-US" sz="2400" dirty="0" smtClean="0"/>
              <a:t>On the one hand, ethnicity was utilized as an important resource to mobilize ethnic political support to serve an ethnic-specific community.</a:t>
            </a:r>
          </a:p>
          <a:p>
            <a:r>
              <a:rPr lang="en-US" sz="2400" dirty="0" smtClean="0"/>
              <a:t>On the other hand, the same ethnicity has become a liability and a device.</a:t>
            </a:r>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Discussion and Conclusion</a:t>
            </a:r>
            <a:endParaRPr lang="en-US" dirty="0"/>
          </a:p>
        </p:txBody>
      </p:sp>
      <p:sp>
        <p:nvSpPr>
          <p:cNvPr id="3" name="Content Placeholder 2"/>
          <p:cNvSpPr>
            <a:spLocks noGrp="1"/>
          </p:cNvSpPr>
          <p:nvPr>
            <p:ph idx="1"/>
          </p:nvPr>
        </p:nvSpPr>
        <p:spPr>
          <a:xfrm>
            <a:off x="152400" y="1706563"/>
            <a:ext cx="8915400" cy="4389437"/>
          </a:xfrm>
        </p:spPr>
        <p:txBody>
          <a:bodyPr/>
          <a:lstStyle/>
          <a:p>
            <a:r>
              <a:rPr lang="en-US" sz="2400" dirty="0" smtClean="0"/>
              <a:t>Ethno-cultural organizations can be an effective alternative model in providing responsive and equitable services to minority communities.</a:t>
            </a:r>
          </a:p>
          <a:p>
            <a:r>
              <a:rPr lang="en-US" altLang="en-US" sz="2400" dirty="0" smtClean="0"/>
              <a:t>It provides an alternative model to interpret citizenship, the rights of minorities, and democracy.</a:t>
            </a:r>
          </a:p>
          <a:p>
            <a:r>
              <a:rPr lang="en-US" altLang="en-US" sz="2400" dirty="0" smtClean="0"/>
              <a:t>Built a home and a welcoming community for immigrants</a:t>
            </a:r>
          </a:p>
          <a:p>
            <a:r>
              <a:rPr lang="en-US" altLang="en-US" sz="2400" dirty="0" smtClean="0"/>
              <a:t>Sensitizes mainstream organizations, enhances mutual understanding , increases citizenship participation, promotes integration</a:t>
            </a:r>
          </a:p>
          <a:p>
            <a:r>
              <a:rPr lang="en-US" altLang="en-US" sz="2400" dirty="0" smtClean="0"/>
              <a:t>A stepping stone to mainstream society</a:t>
            </a:r>
          </a:p>
          <a:p>
            <a:r>
              <a:rPr lang="en-US" altLang="en-US" sz="2400" dirty="0" smtClean="0"/>
              <a:t>An entrance for government agencies and mainstream organizations </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Discussion and Conclusion</a:t>
            </a:r>
            <a:endParaRPr lang="en-US" dirty="0"/>
          </a:p>
        </p:txBody>
      </p:sp>
      <p:sp>
        <p:nvSpPr>
          <p:cNvPr id="3" name="Content Placeholder 2"/>
          <p:cNvSpPr>
            <a:spLocks noGrp="1"/>
          </p:cNvSpPr>
          <p:nvPr>
            <p:ph idx="1"/>
          </p:nvPr>
        </p:nvSpPr>
        <p:spPr/>
        <p:txBody>
          <a:bodyPr/>
          <a:lstStyle/>
          <a:p>
            <a:pPr>
              <a:defRPr/>
            </a:pPr>
            <a:r>
              <a:rPr lang="en-US" dirty="0" smtClean="0"/>
              <a:t>What is ethnicity?</a:t>
            </a:r>
          </a:p>
          <a:p>
            <a:pPr>
              <a:defRPr/>
            </a:pPr>
            <a:r>
              <a:rPr lang="en-US" dirty="0" smtClean="0"/>
              <a:t>How do we assess ethnic affinity?</a:t>
            </a:r>
          </a:p>
          <a:p>
            <a:pPr>
              <a:defRPr/>
            </a:pPr>
            <a:r>
              <a:rPr lang="en-US" dirty="0" smtClean="0"/>
              <a:t>Is ethnicity ascribed or given at birth?</a:t>
            </a:r>
          </a:p>
          <a:p>
            <a:pPr>
              <a:defRPr/>
            </a:pPr>
            <a:r>
              <a:rPr lang="en-US" dirty="0" smtClean="0"/>
              <a:t>Do people of the same ethnicity necessarily share a common culture?</a:t>
            </a:r>
          </a:p>
          <a:p>
            <a:pPr>
              <a:defRPr/>
            </a:pPr>
            <a:r>
              <a:rPr lang="en-US" dirty="0" smtClean="0"/>
              <a:t>What constitutes ethno-specific organization?</a:t>
            </a:r>
          </a:p>
          <a:p>
            <a:pPr>
              <a:defRPr/>
            </a:pPr>
            <a:r>
              <a:rPr lang="en-US" dirty="0" smtClean="0"/>
              <a:t>Is the </a:t>
            </a:r>
            <a:r>
              <a:rPr lang="en-US" dirty="0" err="1" smtClean="0"/>
              <a:t>primordialist</a:t>
            </a:r>
            <a:r>
              <a:rPr lang="en-US" dirty="0" smtClean="0"/>
              <a:t> view of ethnicity and ethno-specific organizations dominating our thinking?</a:t>
            </a:r>
          </a:p>
          <a:p>
            <a:pPr>
              <a:defRPr/>
            </a:pPr>
            <a:endParaRPr lang="en-US" dirty="0" smtClean="0"/>
          </a:p>
          <a:p>
            <a:pPr>
              <a:defRPr/>
            </a:pPr>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Contact Information</a:t>
            </a:r>
            <a:endParaRPr lang="en-US" dirty="0"/>
          </a:p>
        </p:txBody>
      </p:sp>
      <p:sp>
        <p:nvSpPr>
          <p:cNvPr id="3" name="Content Placeholder 2"/>
          <p:cNvSpPr>
            <a:spLocks noGrp="1"/>
          </p:cNvSpPr>
          <p:nvPr>
            <p:ph idx="1"/>
          </p:nvPr>
        </p:nvSpPr>
        <p:spPr/>
        <p:txBody>
          <a:bodyPr/>
          <a:lstStyle/>
          <a:p>
            <a:pPr algn="ctr">
              <a:buNone/>
            </a:pPr>
            <a:endParaRPr lang="en-US" altLang="zh-CN" sz="2800" dirty="0" smtClean="0">
              <a:ea typeface="SimSun" pitchFamily="2" charset="-122"/>
            </a:endParaRPr>
          </a:p>
          <a:p>
            <a:pPr algn="ctr">
              <a:buNone/>
            </a:pPr>
            <a:r>
              <a:rPr lang="en-US" altLang="zh-CN" sz="2800" dirty="0" err="1" smtClean="0">
                <a:ea typeface="SimSun" pitchFamily="2" charset="-122"/>
              </a:rPr>
              <a:t>Shibao</a:t>
            </a:r>
            <a:r>
              <a:rPr lang="en-US" altLang="zh-CN" sz="2800" dirty="0" smtClean="0">
                <a:ea typeface="SimSun" pitchFamily="2" charset="-122"/>
              </a:rPr>
              <a:t> </a:t>
            </a:r>
            <a:r>
              <a:rPr lang="en-US" altLang="zh-CN" sz="2800" dirty="0" err="1" smtClean="0">
                <a:ea typeface="SimSun" pitchFamily="2" charset="-122"/>
              </a:rPr>
              <a:t>Guo</a:t>
            </a:r>
            <a:r>
              <a:rPr lang="en-US" altLang="zh-CN" sz="2800" dirty="0" smtClean="0">
                <a:ea typeface="SimSun" pitchFamily="2" charset="-122"/>
              </a:rPr>
              <a:t>, PhD</a:t>
            </a:r>
            <a:br>
              <a:rPr lang="en-US" altLang="zh-CN" sz="2800" dirty="0" smtClean="0">
                <a:ea typeface="SimSun" pitchFamily="2" charset="-122"/>
              </a:rPr>
            </a:br>
            <a:r>
              <a:rPr lang="en-US" altLang="zh-CN" sz="2800" dirty="0" smtClean="0">
                <a:ea typeface="SimSun" pitchFamily="2" charset="-122"/>
              </a:rPr>
              <a:t>Associate Professor</a:t>
            </a:r>
            <a:br>
              <a:rPr lang="en-US" altLang="zh-CN" sz="2800" dirty="0" smtClean="0">
                <a:ea typeface="SimSun" pitchFamily="2" charset="-122"/>
              </a:rPr>
            </a:br>
            <a:r>
              <a:rPr lang="en-US" altLang="zh-CN" sz="2800" dirty="0" smtClean="0">
                <a:ea typeface="SimSun" pitchFamily="2" charset="-122"/>
              </a:rPr>
              <a:t>Faculty of Education</a:t>
            </a:r>
            <a:br>
              <a:rPr lang="en-US" altLang="zh-CN" sz="2800" dirty="0" smtClean="0">
                <a:ea typeface="SimSun" pitchFamily="2" charset="-122"/>
              </a:rPr>
            </a:br>
            <a:r>
              <a:rPr lang="en-US" altLang="zh-CN" sz="2800" dirty="0" smtClean="0">
                <a:ea typeface="SimSun" pitchFamily="2" charset="-122"/>
              </a:rPr>
              <a:t>University of Calgary</a:t>
            </a:r>
            <a:br>
              <a:rPr lang="en-US" altLang="zh-CN" sz="2800" dirty="0" smtClean="0">
                <a:ea typeface="SimSun" pitchFamily="2" charset="-122"/>
              </a:rPr>
            </a:br>
            <a:r>
              <a:rPr lang="en-US" altLang="zh-CN" sz="2800" dirty="0" smtClean="0">
                <a:ea typeface="SimSun" pitchFamily="2" charset="-122"/>
              </a:rPr>
              <a:t>guos@ucalgary.ca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609600" y="304800"/>
            <a:ext cx="7772400" cy="1143000"/>
          </a:xfrm>
        </p:spPr>
        <p:txBody>
          <a:bodyPr/>
          <a:lstStyle/>
          <a:p>
            <a:r>
              <a:rPr lang="en-US" dirty="0"/>
              <a:t>Contextual Information</a:t>
            </a:r>
            <a:endParaRPr lang="en-CA" dirty="0"/>
          </a:p>
        </p:txBody>
      </p:sp>
      <p:sp>
        <p:nvSpPr>
          <p:cNvPr id="291843" name="Rectangle 3"/>
          <p:cNvSpPr>
            <a:spLocks noGrp="1" noChangeArrowheads="1"/>
          </p:cNvSpPr>
          <p:nvPr>
            <p:ph type="body" idx="1"/>
          </p:nvPr>
        </p:nvSpPr>
        <p:spPr>
          <a:xfrm>
            <a:off x="152400" y="1524000"/>
            <a:ext cx="8991600" cy="5486400"/>
          </a:xfrm>
        </p:spPr>
        <p:txBody>
          <a:bodyPr/>
          <a:lstStyle/>
          <a:p>
            <a:pPr>
              <a:buNone/>
            </a:pPr>
            <a:r>
              <a:rPr lang="en-US" sz="3200" dirty="0"/>
              <a:t>Demographic </a:t>
            </a:r>
            <a:r>
              <a:rPr lang="en-US" sz="3200" dirty="0" smtClean="0"/>
              <a:t>Changes</a:t>
            </a:r>
            <a:endParaRPr lang="en-US" sz="3200" dirty="0"/>
          </a:p>
          <a:p>
            <a:pPr lvl="1"/>
            <a:r>
              <a:rPr lang="en-CA" sz="2800" dirty="0" smtClean="0"/>
              <a:t>2006 </a:t>
            </a:r>
            <a:r>
              <a:rPr lang="en-CA" sz="2800" dirty="0"/>
              <a:t>Census: </a:t>
            </a:r>
            <a:r>
              <a:rPr lang="en-US" sz="2800" dirty="0"/>
              <a:t>19.8% foreign born; 16.2% visible minorities</a:t>
            </a:r>
            <a:endParaRPr lang="en-CA" sz="2800" dirty="0"/>
          </a:p>
          <a:p>
            <a:pPr lvl="1"/>
            <a:r>
              <a:rPr lang="en-CA" sz="2800" dirty="0"/>
              <a:t>2001- 2006: Canada accepted 1.1 million new immigrants.</a:t>
            </a:r>
          </a:p>
          <a:p>
            <a:pPr lvl="1"/>
            <a:r>
              <a:rPr lang="en-CA" sz="2800" dirty="0" smtClean="0"/>
              <a:t>Chinese </a:t>
            </a:r>
            <a:r>
              <a:rPr lang="en-CA" sz="2800" dirty="0"/>
              <a:t>in Canada: 1.3 </a:t>
            </a:r>
            <a:r>
              <a:rPr lang="en-CA" sz="2800" dirty="0" smtClean="0"/>
              <a:t>million</a:t>
            </a:r>
          </a:p>
          <a:p>
            <a:pPr lvl="1" eaLnBrk="1" hangingPunct="1"/>
            <a:r>
              <a:rPr lang="en-CA" sz="2800" dirty="0" smtClean="0"/>
              <a:t>Alberta: The Chinese are the largest visible </a:t>
            </a:r>
            <a:br>
              <a:rPr lang="en-CA" sz="2800" dirty="0" smtClean="0"/>
            </a:br>
            <a:r>
              <a:rPr lang="en-CA" sz="2800" dirty="0" smtClean="0"/>
              <a:t>minority (26.5%).</a:t>
            </a:r>
          </a:p>
          <a:p>
            <a:pPr lvl="1" eaLnBrk="1" hangingPunct="1"/>
            <a:r>
              <a:rPr lang="en-CA" sz="2800" dirty="0" smtClean="0"/>
              <a:t>Calgary and Edmonton: ranked </a:t>
            </a:r>
            <a:r>
              <a:rPr lang="en-US" sz="2800" dirty="0" smtClean="0"/>
              <a:t>4</a:t>
            </a:r>
            <a:r>
              <a:rPr lang="en-US" sz="2800" baseline="30000" dirty="0" smtClean="0"/>
              <a:t>th</a:t>
            </a:r>
            <a:r>
              <a:rPr lang="en-US" sz="2800" dirty="0" smtClean="0"/>
              <a:t> and 5</a:t>
            </a:r>
            <a:r>
              <a:rPr lang="en-US" sz="2800" baseline="30000" dirty="0" smtClean="0"/>
              <a:t>th</a:t>
            </a:r>
            <a:r>
              <a:rPr lang="en-US" sz="2800" dirty="0" smtClean="0"/>
              <a:t> </a:t>
            </a:r>
            <a:r>
              <a:rPr lang="en-CA" sz="2800" dirty="0" smtClean="0"/>
              <a:t>nationally in receiving Chinese immigrants.</a:t>
            </a:r>
          </a:p>
          <a:p>
            <a:pPr lvl="1"/>
            <a:endParaRPr lang="en-CA" sz="2800" dirty="0"/>
          </a:p>
          <a:p>
            <a:endParaRPr lang="en-US" sz="24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229600" cy="1371600"/>
          </a:xfrm>
        </p:spPr>
        <p:txBody>
          <a:bodyPr/>
          <a:lstStyle/>
          <a:p>
            <a:r>
              <a:rPr lang="en-CA" sz="4400" dirty="0" smtClean="0"/>
              <a:t>Immigrant Settlement &amp; Integration</a:t>
            </a:r>
          </a:p>
        </p:txBody>
      </p:sp>
      <p:sp>
        <p:nvSpPr>
          <p:cNvPr id="3" name="Content Placeholder 2"/>
          <p:cNvSpPr>
            <a:spLocks noGrp="1"/>
          </p:cNvSpPr>
          <p:nvPr>
            <p:ph idx="1"/>
          </p:nvPr>
        </p:nvSpPr>
        <p:spPr/>
        <p:txBody>
          <a:bodyPr/>
          <a:lstStyle/>
          <a:p>
            <a:r>
              <a:rPr lang="en-CA" sz="2600" dirty="0" smtClean="0">
                <a:solidFill>
                  <a:srgbClr val="000000"/>
                </a:solidFill>
              </a:rPr>
              <a:t>How do new immigrants adapt to a society very different from their own, with a different language, culture and tradition? </a:t>
            </a:r>
          </a:p>
          <a:p>
            <a:r>
              <a:rPr lang="en-CA" sz="2600" dirty="0" smtClean="0">
                <a:solidFill>
                  <a:srgbClr val="000000"/>
                </a:solidFill>
              </a:rPr>
              <a:t>How do they navigate the complex paths that citizenship entails </a:t>
            </a:r>
            <a:r>
              <a:rPr lang="en-CA" dirty="0" smtClean="0">
                <a:solidFill>
                  <a:srgbClr val="000000"/>
                </a:solidFill>
              </a:rPr>
              <a:t>(including </a:t>
            </a:r>
            <a:r>
              <a:rPr lang="en-CA" sz="2600" dirty="0" smtClean="0">
                <a:solidFill>
                  <a:srgbClr val="000000"/>
                </a:solidFill>
              </a:rPr>
              <a:t>all the skills required)? </a:t>
            </a:r>
          </a:p>
          <a:p>
            <a:r>
              <a:rPr lang="en-CA" sz="2600" dirty="0" smtClean="0">
                <a:solidFill>
                  <a:srgbClr val="000000"/>
                </a:solidFill>
              </a:rPr>
              <a:t>Where do they go for assistance? </a:t>
            </a:r>
          </a:p>
          <a:p>
            <a:r>
              <a:rPr lang="en-US" sz="2600" dirty="0" smtClean="0"/>
              <a:t>What is the role of ethnic community organizations in building welcoming communities where immigrants feel they belong?</a:t>
            </a:r>
            <a:endParaRPr lang="en-US"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5682" name="Rectangle 2"/>
          <p:cNvSpPr>
            <a:spLocks noGrp="1" noChangeArrowheads="1"/>
          </p:cNvSpPr>
          <p:nvPr>
            <p:ph type="title"/>
          </p:nvPr>
        </p:nvSpPr>
        <p:spPr>
          <a:xfrm>
            <a:off x="609600" y="304800"/>
            <a:ext cx="7772400" cy="1143000"/>
          </a:xfrm>
        </p:spPr>
        <p:txBody>
          <a:bodyPr/>
          <a:lstStyle/>
          <a:p>
            <a:r>
              <a:rPr lang="en-US" altLang="zh-CN" dirty="0" smtClean="0">
                <a:ea typeface="SimSun" pitchFamily="2" charset="-122"/>
              </a:rPr>
              <a:t>Social Services for Immigrants</a:t>
            </a:r>
            <a:endParaRPr lang="en-US" altLang="en-US" dirty="0">
              <a:solidFill>
                <a:srgbClr val="000000"/>
              </a:solidFill>
              <a:ea typeface="__"/>
              <a:cs typeface="__"/>
            </a:endParaRPr>
          </a:p>
        </p:txBody>
      </p:sp>
      <p:sp>
        <p:nvSpPr>
          <p:cNvPr id="455683" name="Rectangle 3"/>
          <p:cNvSpPr>
            <a:spLocks noGrp="1" noChangeArrowheads="1"/>
          </p:cNvSpPr>
          <p:nvPr>
            <p:ph type="body" idx="1"/>
          </p:nvPr>
        </p:nvSpPr>
        <p:spPr>
          <a:xfrm>
            <a:off x="685800" y="1600200"/>
            <a:ext cx="8229600" cy="4724400"/>
          </a:xfrm>
        </p:spPr>
        <p:txBody>
          <a:bodyPr/>
          <a:lstStyle/>
          <a:p>
            <a:r>
              <a:rPr lang="en-US" altLang="en-US" dirty="0" smtClean="0">
                <a:solidFill>
                  <a:srgbClr val="000000"/>
                </a:solidFill>
                <a:ea typeface="__"/>
                <a:cs typeface="__"/>
              </a:rPr>
              <a:t>Immigrants </a:t>
            </a:r>
            <a:r>
              <a:rPr lang="en-US" altLang="en-US" dirty="0">
                <a:solidFill>
                  <a:srgbClr val="000000"/>
                </a:solidFill>
                <a:ea typeface="__"/>
                <a:cs typeface="__"/>
              </a:rPr>
              <a:t>experience low rates of utilization of social </a:t>
            </a:r>
            <a:r>
              <a:rPr lang="en-US" altLang="en-US" dirty="0" smtClean="0">
                <a:solidFill>
                  <a:srgbClr val="000000"/>
                </a:solidFill>
                <a:ea typeface="__"/>
                <a:cs typeface="__"/>
              </a:rPr>
              <a:t>and </a:t>
            </a:r>
            <a:r>
              <a:rPr lang="en-US" dirty="0" smtClean="0"/>
              <a:t>health services, despite evidence of significant need </a:t>
            </a:r>
            <a:r>
              <a:rPr lang="en-US" altLang="en-US" dirty="0" smtClean="0">
                <a:solidFill>
                  <a:srgbClr val="000000"/>
                </a:solidFill>
                <a:ea typeface="__"/>
                <a:cs typeface="__"/>
              </a:rPr>
              <a:t>(Reitz, 1995; </a:t>
            </a:r>
            <a:r>
              <a:rPr lang="en-US" dirty="0" smtClean="0"/>
              <a:t>Stewart et al. 2008).</a:t>
            </a:r>
            <a:endParaRPr lang="en-US" altLang="en-US" dirty="0">
              <a:solidFill>
                <a:srgbClr val="000000"/>
              </a:solidFill>
              <a:ea typeface="__"/>
              <a:cs typeface="__"/>
            </a:endParaRPr>
          </a:p>
          <a:p>
            <a:r>
              <a:rPr lang="en-US" altLang="en-US" dirty="0" smtClean="0">
                <a:solidFill>
                  <a:srgbClr val="000000"/>
                </a:solidFill>
                <a:ea typeface="__"/>
                <a:cs typeface="__"/>
              </a:rPr>
              <a:t>Barriers:</a:t>
            </a:r>
            <a:r>
              <a:rPr lang="en-US" altLang="en-US" dirty="0">
                <a:solidFill>
                  <a:srgbClr val="000000"/>
                </a:solidFill>
                <a:ea typeface="__"/>
                <a:cs typeface="__"/>
              </a:rPr>
              <a:t> </a:t>
            </a:r>
            <a:r>
              <a:rPr lang="en-US" altLang="en-US" dirty="0" smtClean="0">
                <a:solidFill>
                  <a:srgbClr val="000000"/>
                </a:solidFill>
                <a:ea typeface="__"/>
                <a:cs typeface="__"/>
              </a:rPr>
              <a:t>lack </a:t>
            </a:r>
            <a:r>
              <a:rPr lang="en-US" altLang="en-US" dirty="0">
                <a:solidFill>
                  <a:srgbClr val="000000"/>
                </a:solidFill>
                <a:ea typeface="__"/>
                <a:cs typeface="__"/>
              </a:rPr>
              <a:t>of information about services, language and cultural </a:t>
            </a:r>
            <a:r>
              <a:rPr lang="en-US" altLang="en-US" dirty="0" smtClean="0">
                <a:solidFill>
                  <a:srgbClr val="000000"/>
                </a:solidFill>
                <a:ea typeface="__"/>
                <a:cs typeface="__"/>
              </a:rPr>
              <a:t>difficulties, </a:t>
            </a:r>
            <a:r>
              <a:rPr lang="en-US" dirty="0" smtClean="0"/>
              <a:t>cultural patterns of help seeking, lack of cultural sensitivity by service providers, financial barriers, and lack of service availability </a:t>
            </a:r>
            <a:r>
              <a:rPr lang="en-US" altLang="en-US" dirty="0" smtClean="0">
                <a:solidFill>
                  <a:srgbClr val="000000"/>
                </a:solidFill>
                <a:ea typeface="__"/>
                <a:cs typeface="__"/>
              </a:rPr>
              <a:t>(Reitz</a:t>
            </a:r>
            <a:r>
              <a:rPr lang="en-US" altLang="en-US" dirty="0">
                <a:solidFill>
                  <a:srgbClr val="000000"/>
                </a:solidFill>
                <a:ea typeface="__"/>
                <a:cs typeface="__"/>
              </a:rPr>
              <a:t>, 1995</a:t>
            </a:r>
            <a:r>
              <a:rPr lang="en-US" altLang="en-US" dirty="0" smtClean="0">
                <a:solidFill>
                  <a:srgbClr val="000000"/>
                </a:solidFill>
                <a:ea typeface="__"/>
                <a:cs typeface="__"/>
              </a:rPr>
              <a:t>).</a:t>
            </a:r>
          </a:p>
          <a:p>
            <a:r>
              <a:rPr lang="en-US" altLang="en-US" dirty="0" smtClean="0">
                <a:solidFill>
                  <a:srgbClr val="000000"/>
                </a:solidFill>
                <a:ea typeface="__"/>
                <a:cs typeface="__"/>
              </a:rPr>
              <a:t>‘</a:t>
            </a:r>
            <a:r>
              <a:rPr lang="en-US" altLang="en-US" dirty="0">
                <a:solidFill>
                  <a:srgbClr val="000000"/>
                </a:solidFill>
                <a:ea typeface="__"/>
                <a:cs typeface="__"/>
              </a:rPr>
              <a:t>D</a:t>
            </a:r>
            <a:r>
              <a:rPr lang="en-US" altLang="en-US" dirty="0" smtClean="0">
                <a:solidFill>
                  <a:srgbClr val="000000"/>
                </a:solidFill>
                <a:ea typeface="__"/>
                <a:cs typeface="__"/>
              </a:rPr>
              <a:t>emocratic </a:t>
            </a:r>
            <a:r>
              <a:rPr lang="en-US" altLang="en-US" dirty="0">
                <a:solidFill>
                  <a:srgbClr val="000000"/>
                </a:solidFill>
                <a:ea typeface="__"/>
                <a:cs typeface="__"/>
              </a:rPr>
              <a:t>racism’ and ‘universalism</a:t>
            </a:r>
            <a:r>
              <a:rPr lang="en-US" altLang="en-US" dirty="0" smtClean="0">
                <a:solidFill>
                  <a:srgbClr val="000000"/>
                </a:solidFill>
                <a:ea typeface="__"/>
                <a:cs typeface="__"/>
              </a:rPr>
              <a:t>’ , </a:t>
            </a:r>
            <a:r>
              <a:rPr lang="en-US" dirty="0" smtClean="0"/>
              <a:t>assuming that people are all the same and therefore require similar modes of service and intervention</a:t>
            </a:r>
            <a:r>
              <a:rPr lang="en-US" altLang="en-US" dirty="0" smtClean="0">
                <a:solidFill>
                  <a:srgbClr val="000000"/>
                </a:solidFill>
                <a:ea typeface="__"/>
                <a:cs typeface="__"/>
              </a:rPr>
              <a:t>(Henry </a:t>
            </a:r>
            <a:r>
              <a:rPr lang="en-US" altLang="en-US" dirty="0">
                <a:solidFill>
                  <a:srgbClr val="000000"/>
                </a:solidFill>
                <a:ea typeface="__"/>
                <a:cs typeface="__"/>
              </a:rPr>
              <a:t>et al., 2006</a:t>
            </a:r>
            <a:r>
              <a:rPr lang="en-US" altLang="en-US" dirty="0" smtClean="0">
                <a:solidFill>
                  <a:srgbClr val="000000"/>
                </a:solidFill>
                <a:ea typeface="__"/>
                <a:cs typeface="__"/>
              </a:rPr>
              <a:t>).</a:t>
            </a:r>
            <a:endParaRPr lang="en-US" altLang="en-US" dirty="0">
              <a:solidFill>
                <a:srgbClr val="000000"/>
              </a:solidFill>
              <a:ea typeface="__"/>
              <a:cs typeface="__"/>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2" name="Rectangle 2"/>
          <p:cNvSpPr>
            <a:spLocks noGrp="1" noChangeArrowheads="1"/>
          </p:cNvSpPr>
          <p:nvPr>
            <p:ph type="title"/>
          </p:nvPr>
        </p:nvSpPr>
        <p:spPr>
          <a:xfrm>
            <a:off x="685800" y="228600"/>
            <a:ext cx="8458200" cy="1143000"/>
          </a:xfrm>
        </p:spPr>
        <p:txBody>
          <a:bodyPr/>
          <a:lstStyle/>
          <a:p>
            <a:r>
              <a:rPr lang="en-US" altLang="zh-CN" sz="4600" dirty="0" smtClean="0">
                <a:ea typeface="SimSun" pitchFamily="2" charset="-122"/>
              </a:rPr>
              <a:t>Ethnic Community Organizations</a:t>
            </a:r>
            <a:endParaRPr lang="en-US" altLang="en-US" sz="4600" dirty="0">
              <a:solidFill>
                <a:srgbClr val="000000"/>
              </a:solidFill>
              <a:ea typeface="__"/>
              <a:cs typeface="__"/>
            </a:endParaRPr>
          </a:p>
        </p:txBody>
      </p:sp>
      <p:sp>
        <p:nvSpPr>
          <p:cNvPr id="460803" name="Rectangle 3"/>
          <p:cNvSpPr>
            <a:spLocks noGrp="1" noChangeArrowheads="1"/>
          </p:cNvSpPr>
          <p:nvPr>
            <p:ph type="body" idx="1"/>
          </p:nvPr>
        </p:nvSpPr>
        <p:spPr>
          <a:xfrm>
            <a:off x="304800" y="1447800"/>
            <a:ext cx="8610600" cy="5334000"/>
          </a:xfrm>
        </p:spPr>
        <p:txBody>
          <a:bodyPr/>
          <a:lstStyle/>
          <a:p>
            <a:pPr marL="273050" lvl="2" indent="-273050">
              <a:buClr>
                <a:srgbClr val="0BD0D9"/>
              </a:buClr>
              <a:buSzPct val="95000"/>
            </a:pPr>
            <a:r>
              <a:rPr lang="en-US" sz="2400" dirty="0" smtClean="0"/>
              <a:t>Early demise of ethnic organizations (</a:t>
            </a:r>
            <a:r>
              <a:rPr lang="en-US" sz="2400" dirty="0" err="1" smtClean="0"/>
              <a:t>Moodley</a:t>
            </a:r>
            <a:r>
              <a:rPr lang="en-US" sz="2400" dirty="0" smtClean="0"/>
              <a:t>, 1983).</a:t>
            </a:r>
          </a:p>
          <a:p>
            <a:pPr marL="273050" lvl="2" indent="-273050">
              <a:buClr>
                <a:srgbClr val="0BD0D9"/>
              </a:buClr>
              <a:buSzPct val="95000"/>
            </a:pPr>
            <a:r>
              <a:rPr lang="en-US" altLang="en-US" sz="2400" dirty="0" smtClean="0">
                <a:solidFill>
                  <a:srgbClr val="000000"/>
                </a:solidFill>
                <a:ea typeface="__"/>
                <a:cs typeface="__"/>
              </a:rPr>
              <a:t>Ethnic community organizations provide more effective, responsive, and equitable services to minority communities (Henry et al., 2006; </a:t>
            </a:r>
            <a:r>
              <a:rPr lang="en-US" sz="2400" dirty="0" err="1" smtClean="0"/>
              <a:t>Weinfeld</a:t>
            </a:r>
            <a:r>
              <a:rPr lang="en-US" sz="2400" dirty="0" smtClean="0"/>
              <a:t>, 2000</a:t>
            </a:r>
            <a:r>
              <a:rPr lang="en-US" altLang="en-US" sz="2400" dirty="0" smtClean="0">
                <a:solidFill>
                  <a:srgbClr val="000000"/>
                </a:solidFill>
                <a:ea typeface="__"/>
                <a:cs typeface="__"/>
              </a:rPr>
              <a:t>).</a:t>
            </a:r>
            <a:endParaRPr lang="en-US" altLang="en-US" sz="2400" dirty="0" smtClean="0"/>
          </a:p>
          <a:p>
            <a:pPr marL="273050" lvl="2" indent="-273050">
              <a:buClr>
                <a:srgbClr val="0BD0D9"/>
              </a:buClr>
              <a:buSzPct val="95000"/>
            </a:pPr>
            <a:r>
              <a:rPr lang="en-US" altLang="en-US" sz="2400" dirty="0" smtClean="0"/>
              <a:t>The role of ethnic community organizations:</a:t>
            </a:r>
            <a:r>
              <a:rPr lang="en-US" sz="2400" dirty="0" smtClean="0"/>
              <a:t> acting as social service providers, maintaining ethnic identities, promoting integration (</a:t>
            </a:r>
            <a:r>
              <a:rPr lang="en-US" altLang="en-US" sz="2400" dirty="0" err="1" smtClean="0"/>
              <a:t>Guo</a:t>
            </a:r>
            <a:r>
              <a:rPr lang="en-US" altLang="en-US" sz="2400" dirty="0" smtClean="0"/>
              <a:t>, 2007</a:t>
            </a:r>
            <a:r>
              <a:rPr lang="en-US" sz="2400" dirty="0" smtClean="0"/>
              <a:t>;</a:t>
            </a:r>
            <a:r>
              <a:rPr lang="en-US" altLang="en-US" sz="2400" dirty="0" smtClean="0"/>
              <a:t> Jenkins, 1988).</a:t>
            </a:r>
          </a:p>
          <a:p>
            <a:pPr marL="273050" lvl="2" indent="-273050">
              <a:buClr>
                <a:srgbClr val="0BD0D9"/>
              </a:buClr>
              <a:buSzPct val="95000"/>
            </a:pPr>
            <a:r>
              <a:rPr lang="en-US" altLang="en-US" sz="2400" dirty="0" smtClean="0"/>
              <a:t>Advocating </a:t>
            </a:r>
            <a:r>
              <a:rPr lang="en-US" altLang="en-US" sz="2400" dirty="0"/>
              <a:t>on behalf of </a:t>
            </a:r>
            <a:r>
              <a:rPr lang="en-US" altLang="en-US" sz="2400" dirty="0" smtClean="0"/>
              <a:t>immigrants (</a:t>
            </a:r>
            <a:r>
              <a:rPr lang="en-US" altLang="en-US" sz="2400" dirty="0" err="1" smtClean="0"/>
              <a:t>Beyene</a:t>
            </a:r>
            <a:r>
              <a:rPr lang="en-US" altLang="en-US" sz="2400" dirty="0" smtClean="0"/>
              <a:t> et al., 1996). </a:t>
            </a:r>
            <a:endParaRPr lang="en-US" altLang="en-US" sz="2400" dirty="0"/>
          </a:p>
          <a:p>
            <a:r>
              <a:rPr lang="en-US" altLang="en-US" sz="2400" dirty="0"/>
              <a:t>Relationship with the </a:t>
            </a:r>
            <a:r>
              <a:rPr lang="en-US" altLang="en-US" sz="2400" dirty="0" smtClean="0"/>
              <a:t>state: </a:t>
            </a:r>
          </a:p>
          <a:p>
            <a:pPr lvl="1"/>
            <a:r>
              <a:rPr lang="en-US" altLang="en-US" dirty="0" smtClean="0"/>
              <a:t>"an extension of the coordinated activities of the state" (Ng, 1996)</a:t>
            </a:r>
          </a:p>
          <a:p>
            <a:pPr lvl="1"/>
            <a:r>
              <a:rPr lang="en-US" altLang="en-US" dirty="0" smtClean="0"/>
              <a:t>mutual </a:t>
            </a:r>
            <a:r>
              <a:rPr lang="en-US" altLang="en-US" dirty="0"/>
              <a:t>dependence (Holder, 1998</a:t>
            </a:r>
            <a:r>
              <a:rPr lang="en-US" altLang="en-US" dirty="0" smtClean="0"/>
              <a:t>)</a:t>
            </a:r>
            <a:endParaRPr lang="en-US" alt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a:xfrm>
            <a:off x="533400" y="76200"/>
            <a:ext cx="8534400" cy="1295400"/>
          </a:xfrm>
        </p:spPr>
        <p:txBody>
          <a:bodyPr/>
          <a:lstStyle/>
          <a:p>
            <a:pPr>
              <a:defRPr/>
            </a:pPr>
            <a:r>
              <a:rPr lang="en-US" altLang="en-US" sz="3400" dirty="0"/>
              <a:t>Minority Group Rights </a:t>
            </a:r>
            <a:r>
              <a:rPr lang="en-US" altLang="en-US" sz="3400" dirty="0" smtClean="0"/>
              <a:t>&amp; Democratic </a:t>
            </a:r>
            <a:r>
              <a:rPr lang="en-US" altLang="en-US" sz="3400" dirty="0"/>
              <a:t>Citizenship</a:t>
            </a:r>
          </a:p>
        </p:txBody>
      </p:sp>
      <p:sp>
        <p:nvSpPr>
          <p:cNvPr id="235523" name="Rectangle 3"/>
          <p:cNvSpPr>
            <a:spLocks noGrp="1" noChangeArrowheads="1"/>
          </p:cNvSpPr>
          <p:nvPr>
            <p:ph type="body" idx="1"/>
          </p:nvPr>
        </p:nvSpPr>
        <p:spPr>
          <a:xfrm>
            <a:off x="381000" y="1600200"/>
            <a:ext cx="8610600" cy="4648200"/>
          </a:xfrm>
        </p:spPr>
        <p:txBody>
          <a:bodyPr/>
          <a:lstStyle/>
          <a:p>
            <a:pPr>
              <a:defRPr/>
            </a:pPr>
            <a:r>
              <a:rPr lang="en-US" sz="2400" dirty="0" smtClean="0"/>
              <a:t>Integration does not happen overnight; it is usually a long, difficult, and often painful process. </a:t>
            </a:r>
          </a:p>
          <a:p>
            <a:pPr>
              <a:defRPr/>
            </a:pPr>
            <a:r>
              <a:rPr lang="en-US" sz="2400" dirty="0" smtClean="0"/>
              <a:t>Sometimes special institutions and programs are required to help immigrants with this process. </a:t>
            </a:r>
          </a:p>
          <a:p>
            <a:pPr>
              <a:defRPr/>
            </a:pPr>
            <a:r>
              <a:rPr lang="en-US" altLang="en-US" sz="2400" dirty="0" smtClean="0">
                <a:ea typeface="__"/>
                <a:cs typeface="__"/>
              </a:rPr>
              <a:t>It’s important to recognize and accommodate the distinctive needs of ethno-cultural groups (</a:t>
            </a:r>
            <a:r>
              <a:rPr lang="en-US" altLang="en-US" sz="2400" dirty="0" err="1" smtClean="0">
                <a:ea typeface="__"/>
                <a:cs typeface="__"/>
              </a:rPr>
              <a:t>Kymlicka</a:t>
            </a:r>
            <a:r>
              <a:rPr lang="en-US" altLang="en-US" sz="2400" dirty="0" smtClean="0">
                <a:ea typeface="__"/>
                <a:cs typeface="__"/>
              </a:rPr>
              <a:t>, 1995)</a:t>
            </a:r>
            <a:endParaRPr lang="en-US" sz="2400" dirty="0" smtClean="0"/>
          </a:p>
          <a:p>
            <a:pPr>
              <a:defRPr/>
            </a:pPr>
            <a:r>
              <a:rPr lang="en-CA" sz="2400" dirty="0" smtClean="0"/>
              <a:t>Immigrants and their descendants can have a double tie to the state, which enables meaningful individual choice and supports self-identity.</a:t>
            </a:r>
          </a:p>
          <a:p>
            <a:pPr>
              <a:defRPr/>
            </a:pPr>
            <a:r>
              <a:rPr lang="en-CA" sz="2400" dirty="0" smtClean="0"/>
              <a:t>Refusal to grant recognition and autonomy: provoke more resentment and hostility, and further alienation. </a:t>
            </a:r>
            <a:br>
              <a:rPr lang="en-CA" sz="2400" dirty="0" smtClean="0"/>
            </a:br>
            <a:r>
              <a:rPr lang="en-CA" sz="2400" dirty="0" smtClean="0"/>
              <a:t>					(</a:t>
            </a:r>
            <a:r>
              <a:rPr lang="en-US" sz="2400" dirty="0" err="1" smtClean="0"/>
              <a:t>Kymlicka</a:t>
            </a:r>
            <a:r>
              <a:rPr lang="en-US" sz="2400" dirty="0" smtClean="0"/>
              <a:t>, 1995, 1998)</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zh-CN"/>
              <a:t>Purpose of the Study</a:t>
            </a:r>
          </a:p>
        </p:txBody>
      </p:sp>
      <p:sp>
        <p:nvSpPr>
          <p:cNvPr id="54275" name="Rectangle 3"/>
          <p:cNvSpPr>
            <a:spLocks noGrp="1" noChangeArrowheads="1"/>
          </p:cNvSpPr>
          <p:nvPr>
            <p:ph type="body" idx="1"/>
          </p:nvPr>
        </p:nvSpPr>
        <p:spPr>
          <a:xfrm>
            <a:off x="685800" y="2133600"/>
            <a:ext cx="8458200" cy="4114800"/>
          </a:xfrm>
        </p:spPr>
        <p:txBody>
          <a:bodyPr/>
          <a:lstStyle/>
          <a:p>
            <a:r>
              <a:rPr lang="en-US" altLang="en-US" dirty="0">
                <a:solidFill>
                  <a:srgbClr val="000000"/>
                </a:solidFill>
                <a:ea typeface="__"/>
                <a:cs typeface="__"/>
              </a:rPr>
              <a:t>To investigate the </a:t>
            </a:r>
            <a:r>
              <a:rPr lang="en-US" altLang="en-US" dirty="0" smtClean="0">
                <a:solidFill>
                  <a:srgbClr val="000000"/>
                </a:solidFill>
                <a:ea typeface="__"/>
                <a:cs typeface="__"/>
              </a:rPr>
              <a:t>founding &amp; historical development of three ethnic community organizations in Vancouver, Edmonton, and Calgary.</a:t>
            </a:r>
          </a:p>
          <a:p>
            <a:r>
              <a:rPr lang="en-US" altLang="en-US" dirty="0" smtClean="0">
                <a:solidFill>
                  <a:srgbClr val="000000"/>
                </a:solidFill>
                <a:ea typeface="__"/>
                <a:cs typeface="__"/>
              </a:rPr>
              <a:t>To </a:t>
            </a:r>
            <a:r>
              <a:rPr lang="en-US" altLang="en-US" dirty="0">
                <a:solidFill>
                  <a:srgbClr val="000000"/>
                </a:solidFill>
                <a:ea typeface="__"/>
                <a:cs typeface="__"/>
              </a:rPr>
              <a:t>examine </a:t>
            </a:r>
            <a:r>
              <a:rPr lang="en-US" altLang="en-US" dirty="0" smtClean="0">
                <a:solidFill>
                  <a:srgbClr val="000000"/>
                </a:solidFill>
                <a:ea typeface="__"/>
                <a:cs typeface="__"/>
              </a:rPr>
              <a:t>their contributions in creating welcoming communities for immigrants.</a:t>
            </a:r>
          </a:p>
          <a:p>
            <a:endParaRPr lang="en-US" altLang="en-US" dirty="0" smtClean="0">
              <a:solidFill>
                <a:srgbClr val="000000"/>
              </a:solidFill>
              <a:ea typeface="__"/>
              <a:cs typeface="__"/>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ltLang="en-US"/>
              <a:t>Research Question</a:t>
            </a:r>
          </a:p>
        </p:txBody>
      </p:sp>
      <p:sp>
        <p:nvSpPr>
          <p:cNvPr id="93187" name="Rectangle 3"/>
          <p:cNvSpPr>
            <a:spLocks noGrp="1" noChangeArrowheads="1"/>
          </p:cNvSpPr>
          <p:nvPr>
            <p:ph type="body" idx="1"/>
          </p:nvPr>
        </p:nvSpPr>
        <p:spPr>
          <a:xfrm>
            <a:off x="685800" y="2209800"/>
            <a:ext cx="7772400" cy="3657600"/>
          </a:xfrm>
        </p:spPr>
        <p:txBody>
          <a:bodyPr/>
          <a:lstStyle/>
          <a:p>
            <a:pPr>
              <a:buNone/>
            </a:pPr>
            <a:r>
              <a:rPr lang="en-US" altLang="en-US" dirty="0">
                <a:solidFill>
                  <a:srgbClr val="000000"/>
                </a:solidFill>
                <a:ea typeface="__"/>
                <a:cs typeface="__"/>
              </a:rPr>
              <a:t>	</a:t>
            </a:r>
            <a:r>
              <a:rPr lang="en-US" altLang="en-US" dirty="0" smtClean="0">
                <a:solidFill>
                  <a:srgbClr val="000000"/>
                </a:solidFill>
                <a:ea typeface="__"/>
                <a:cs typeface="__"/>
              </a:rPr>
              <a:t>How </a:t>
            </a:r>
            <a:r>
              <a:rPr lang="en-US" altLang="en-US" dirty="0">
                <a:solidFill>
                  <a:srgbClr val="000000"/>
                </a:solidFill>
                <a:ea typeface="__"/>
                <a:cs typeface="__"/>
              </a:rPr>
              <a:t>did </a:t>
            </a:r>
            <a:r>
              <a:rPr lang="en-US" altLang="en-US" dirty="0" smtClean="0">
                <a:solidFill>
                  <a:srgbClr val="000000"/>
                </a:solidFill>
                <a:ea typeface="__"/>
                <a:cs typeface="__"/>
              </a:rPr>
              <a:t>community </a:t>
            </a:r>
            <a:r>
              <a:rPr lang="en-US" altLang="en-US" dirty="0">
                <a:solidFill>
                  <a:srgbClr val="000000"/>
                </a:solidFill>
                <a:ea typeface="__"/>
                <a:cs typeface="__"/>
              </a:rPr>
              <a:t>initiated </a:t>
            </a:r>
            <a:r>
              <a:rPr lang="en-US" altLang="en-US" dirty="0" smtClean="0">
                <a:solidFill>
                  <a:srgbClr val="000000"/>
                </a:solidFill>
                <a:ea typeface="__"/>
                <a:cs typeface="__"/>
              </a:rPr>
              <a:t>voluntary organizations </a:t>
            </a:r>
            <a:r>
              <a:rPr lang="en-US" altLang="en-US" dirty="0">
                <a:solidFill>
                  <a:srgbClr val="000000"/>
                </a:solidFill>
                <a:ea typeface="__"/>
                <a:cs typeface="__"/>
              </a:rPr>
              <a:t>respond to changing </a:t>
            </a:r>
            <a:r>
              <a:rPr lang="en-US" altLang="en-US" dirty="0" smtClean="0">
                <a:solidFill>
                  <a:srgbClr val="000000"/>
                </a:solidFill>
                <a:ea typeface="__"/>
                <a:cs typeface="__"/>
              </a:rPr>
              <a:t>needs </a:t>
            </a:r>
            <a:r>
              <a:rPr lang="en-US" altLang="en-US" dirty="0">
                <a:solidFill>
                  <a:srgbClr val="000000"/>
                </a:solidFill>
                <a:ea typeface="__"/>
                <a:cs typeface="__"/>
              </a:rPr>
              <a:t>of an </a:t>
            </a:r>
            <a:r>
              <a:rPr lang="en-US" altLang="en-US" dirty="0" smtClean="0">
                <a:solidFill>
                  <a:srgbClr val="000000"/>
                </a:solidFill>
                <a:ea typeface="__"/>
                <a:cs typeface="__"/>
              </a:rPr>
              <a:t>ethnic </a:t>
            </a:r>
            <a:r>
              <a:rPr lang="en-US" altLang="en-US" dirty="0">
                <a:solidFill>
                  <a:srgbClr val="000000"/>
                </a:solidFill>
                <a:ea typeface="__"/>
                <a:cs typeface="__"/>
              </a:rPr>
              <a:t>community </a:t>
            </a:r>
            <a:r>
              <a:rPr lang="en-US" altLang="en-US" dirty="0" smtClean="0">
                <a:solidFill>
                  <a:srgbClr val="000000"/>
                </a:solidFill>
                <a:ea typeface="__"/>
                <a:cs typeface="__"/>
              </a:rPr>
              <a:t>in a </a:t>
            </a:r>
            <a:r>
              <a:rPr lang="en-US" altLang="en-US" dirty="0">
                <a:solidFill>
                  <a:srgbClr val="000000"/>
                </a:solidFill>
                <a:ea typeface="__"/>
                <a:cs typeface="__"/>
              </a:rPr>
              <a:t>multicultural society?</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1246</TotalTime>
  <Words>1401</Words>
  <Application>Microsoft Office PowerPoint</Application>
  <PresentationFormat>On-screen Show (4:3)</PresentationFormat>
  <Paragraphs>197</Paragraphs>
  <Slides>29</Slides>
  <Notes>11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Flow</vt:lpstr>
      <vt:lpstr>Immigration, Integration and Welcoming Communities: The Role of Ethnic Community Organizations</vt:lpstr>
      <vt:lpstr>Outline</vt:lpstr>
      <vt:lpstr>Contextual Information</vt:lpstr>
      <vt:lpstr>Immigrant Settlement &amp; Integration</vt:lpstr>
      <vt:lpstr>Social Services for Immigrants</vt:lpstr>
      <vt:lpstr>Ethnic Community Organizations</vt:lpstr>
      <vt:lpstr>Minority Group Rights &amp; Democratic Citizenship</vt:lpstr>
      <vt:lpstr>Purpose of the Study</vt:lpstr>
      <vt:lpstr>Research Question</vt:lpstr>
      <vt:lpstr>Case Study Approach</vt:lpstr>
      <vt:lpstr>Three Research Partners</vt:lpstr>
      <vt:lpstr>Data Collection</vt:lpstr>
      <vt:lpstr>Major Findings</vt:lpstr>
      <vt:lpstr>Slide 14</vt:lpstr>
      <vt:lpstr>From Bonding to Bridging</vt:lpstr>
      <vt:lpstr>From Bonding to Bridging</vt:lpstr>
      <vt:lpstr>From Bonding to Bridging</vt:lpstr>
      <vt:lpstr>Development</vt:lpstr>
      <vt:lpstr>Major Changes in SUCCESS</vt:lpstr>
      <vt:lpstr>Programs and Services in SUCCESS</vt:lpstr>
      <vt:lpstr>Forces Behind the Changes</vt:lpstr>
      <vt:lpstr>Challenges</vt:lpstr>
      <vt:lpstr>Challenges</vt:lpstr>
      <vt:lpstr>Members and Patrons</vt:lpstr>
      <vt:lpstr>Subgroup Differences</vt:lpstr>
      <vt:lpstr>The Complexities and Paradoxes</vt:lpstr>
      <vt:lpstr>Discussion and Conclusion</vt:lpstr>
      <vt:lpstr>Discussion and Conclusion</vt:lpstr>
      <vt:lpstr>Contact Information</vt:lpstr>
    </vt:vector>
  </TitlesOfParts>
  <Company>University of Saskatchewan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Potential and Limit of Social Capital: Social Connectedness and Economic Outcomes for Immigrants and Ethnic Minorities</dc:title>
  <dc:creator>Peter Li</dc:creator>
  <cp:lastModifiedBy>Lenise</cp:lastModifiedBy>
  <cp:revision>112</cp:revision>
  <dcterms:created xsi:type="dcterms:W3CDTF">2003-09-08T22:13:02Z</dcterms:created>
  <dcterms:modified xsi:type="dcterms:W3CDTF">2011-11-09T22:03:14Z</dcterms:modified>
</cp:coreProperties>
</file>