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99" r:id="rId3"/>
    <p:sldId id="312" r:id="rId4"/>
    <p:sldId id="264" r:id="rId5"/>
    <p:sldId id="265" r:id="rId6"/>
    <p:sldId id="266" r:id="rId7"/>
    <p:sldId id="321" r:id="rId8"/>
    <p:sldId id="271" r:id="rId9"/>
    <p:sldId id="297" r:id="rId10"/>
    <p:sldId id="268" r:id="rId11"/>
    <p:sldId id="267" r:id="rId12"/>
    <p:sldId id="300" r:id="rId13"/>
    <p:sldId id="301" r:id="rId14"/>
    <p:sldId id="272" r:id="rId15"/>
    <p:sldId id="273" r:id="rId16"/>
    <p:sldId id="274" r:id="rId17"/>
    <p:sldId id="269" r:id="rId18"/>
    <p:sldId id="296" r:id="rId19"/>
    <p:sldId id="295" r:id="rId20"/>
    <p:sldId id="276" r:id="rId21"/>
    <p:sldId id="317" r:id="rId22"/>
    <p:sldId id="319" r:id="rId23"/>
    <p:sldId id="320" r:id="rId24"/>
    <p:sldId id="285" r:id="rId25"/>
    <p:sldId id="277" r:id="rId26"/>
    <p:sldId id="261" r:id="rId27"/>
    <p:sldId id="292" r:id="rId28"/>
    <p:sldId id="286" r:id="rId29"/>
    <p:sldId id="284" r:id="rId30"/>
    <p:sldId id="322" r:id="rId31"/>
    <p:sldId id="323" r:id="rId32"/>
    <p:sldId id="288" r:id="rId33"/>
    <p:sldId id="289" r:id="rId34"/>
    <p:sldId id="290" r:id="rId35"/>
    <p:sldId id="291" r:id="rId36"/>
    <p:sldId id="309" r:id="rId37"/>
    <p:sldId id="310" r:id="rId38"/>
    <p:sldId id="308" r:id="rId39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9CEE672-9040-4D29-8F47-A0DC7ADDCD4E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D7CFE2-31C2-4E2E-9481-C0DBD769F68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36CC51-F0DD-4545-AA99-06912EB40DD8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308880-3A91-4A41-BB3D-9CCC781ED2A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33D7F7-2A86-44A2-89D8-CF9C4CA7DDBC}" type="slidenum">
              <a:rPr lang="en-CA" smtClean="0"/>
              <a:pPr/>
              <a:t>33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90D84-98EE-4B96-8725-9B58C91C0ABE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B998-74A6-41F5-9446-B2D48362CE54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0E5E7-EA56-47AB-8F5C-43518F9CCDE7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6CBE1-9BAA-4E8F-A019-A6B85E54AE8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4265-E18A-4EC0-9390-8E495C08F24D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6BBAC-DDD4-4D9C-BE31-C7FA3F76953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2AA64-D588-4A0F-B4A9-3383B08543D3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4C1-2576-4562-B8C0-6FDA0FC77B7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A5F4D-EF15-4605-B7FF-02FBB8722DFA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6300-9B2C-4E25-BE1F-B512CD8586D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5C89-77ED-4117-9FCA-22EE788151BE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7F77-5BAA-43B2-AB24-D0A867E9DDE6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44041-DDFC-4FB4-BFD1-A0CD5088E124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C92E6-CCBD-4045-9CE6-F2007B7E565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BF069-05AA-41EB-BBE6-54EE9E947827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613C-30DF-47AA-8E9F-AE94778BA21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D6A6-0468-4DA6-922B-7290412DF8D4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A2B9-024E-4B6E-A525-B1ABC7B228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B2F4-E690-46CD-818E-C82B88727500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79DEB-37B3-4514-8EC5-292AE68C648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F02CF-DBCE-40C4-9E3F-813BF5648AB9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2CCA-46C5-4F87-B926-1CD0142201C7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CFB2A0-6691-41BD-874F-7BF4D54848E5}" type="datetimeFigureOut">
              <a:rPr lang="en-CA"/>
              <a:pPr>
                <a:defRPr/>
              </a:pPr>
              <a:t>08/11/2011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E7FBA7-8401-47FC-966B-DFB2C86B49E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pPr eaLnBrk="1" hangingPunct="1"/>
            <a:r>
              <a:rPr lang="en-CA" sz="3600" b="1" smtClean="0"/>
              <a:t>Federal and Provincial Immigration Policy</a:t>
            </a:r>
            <a:br>
              <a:rPr lang="en-CA" sz="3600" b="1" smtClean="0"/>
            </a:br>
            <a:r>
              <a:rPr lang="en-CA" sz="3600" b="1" smtClean="0"/>
              <a:t>and Housing Outcomes</a:t>
            </a:r>
            <a:r>
              <a:rPr lang="en-CA" sz="3600" smtClean="0"/>
              <a:t/>
            </a:r>
            <a:br>
              <a:rPr lang="en-CA" sz="36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Presentation by</a:t>
            </a:r>
            <a:r>
              <a:rPr lang="en-CA" sz="1100" smtClean="0"/>
              <a:t/>
            </a:r>
            <a:br>
              <a:rPr lang="en-CA" sz="1100" smtClean="0"/>
            </a:br>
            <a:r>
              <a:rPr lang="en-CA" sz="1100" smtClean="0"/>
              <a:t> </a:t>
            </a:r>
            <a:br>
              <a:rPr lang="en-CA" sz="1100" smtClean="0"/>
            </a:br>
            <a:r>
              <a:rPr lang="en-CA" sz="2400" smtClean="0"/>
              <a:t>Tom Carter</a:t>
            </a:r>
            <a:br>
              <a:rPr lang="en-CA" sz="2400" smtClean="0"/>
            </a:br>
            <a:r>
              <a:rPr lang="en-CA" sz="2400" smtClean="0"/>
              <a:t/>
            </a:r>
            <a:br>
              <a:rPr lang="en-CA" sz="2400" smtClean="0"/>
            </a:br>
            <a:r>
              <a:rPr lang="en-CA" sz="2400" smtClean="0"/>
              <a:t>To</a:t>
            </a:r>
            <a:br>
              <a:rPr lang="en-CA" sz="2400" smtClean="0"/>
            </a:br>
            <a:r>
              <a:rPr lang="en-CA" sz="3200" smtClean="0"/>
              <a:t>Prairie Metropolis and Beyond</a:t>
            </a:r>
            <a:br>
              <a:rPr lang="en-CA" sz="3200" smtClean="0"/>
            </a:br>
            <a:r>
              <a:rPr lang="en-CA" sz="3200" smtClean="0"/>
              <a:t>Edmonton Alberta</a:t>
            </a:r>
            <a:r>
              <a:rPr lang="en-CA" sz="2400" smtClean="0"/>
              <a:t/>
            </a:r>
            <a:br>
              <a:rPr lang="en-CA" sz="2400" smtClean="0"/>
            </a:br>
            <a:r>
              <a:rPr lang="en-CA" sz="1100" smtClean="0"/>
              <a:t/>
            </a:r>
            <a:br>
              <a:rPr lang="en-CA" sz="1100" smtClean="0"/>
            </a:br>
            <a:r>
              <a:rPr lang="en-CA" sz="1100" smtClean="0"/>
              <a:t> </a:t>
            </a:r>
            <a:br>
              <a:rPr lang="en-CA" sz="1100" smtClean="0"/>
            </a:br>
            <a:r>
              <a:rPr lang="en-CA" sz="2800" smtClean="0"/>
              <a:t>November 5</a:t>
            </a:r>
            <a:r>
              <a:rPr lang="en-CA" sz="2800" baseline="30000" smtClean="0"/>
              <a:t>th</a:t>
            </a:r>
            <a:r>
              <a:rPr lang="en-CA" sz="2800" smtClean="0"/>
              <a:t> 2011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1295400"/>
          <a:ext cx="6902126" cy="4862949"/>
        </p:xfrm>
        <a:graphic>
          <a:graphicData uri="http://schemas.openxmlformats.org/drawingml/2006/table">
            <a:tbl>
              <a:tblPr/>
              <a:tblGrid>
                <a:gridCol w="2233901"/>
                <a:gridCol w="1556075"/>
                <a:gridCol w="1556075"/>
                <a:gridCol w="1556075"/>
              </a:tblGrid>
              <a:tr h="838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2011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Percentage Change  %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Saskatoon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584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936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Regina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607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897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Moose Jaw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551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741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34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Estevan 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549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956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74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Lloydminster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636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885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North Battleford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460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734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Prince Albert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525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763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 smtClean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Swift Current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470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668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46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Yorkton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475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721</a:t>
                      </a: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Times New Roman"/>
                          <a:cs typeface="Times New Roman"/>
                        </a:rPr>
                        <a:t>52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546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Source:  CMHC </a:t>
                      </a:r>
                      <a:r>
                        <a:rPr lang="en-CA" sz="2000" i="1" dirty="0">
                          <a:latin typeface="Calibri"/>
                          <a:ea typeface="Calibri"/>
                          <a:cs typeface="Times New Roman"/>
                        </a:rPr>
                        <a:t>Rental Statistics</a:t>
                      </a: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2011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04800" y="63500"/>
            <a:ext cx="86106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CA" sz="2800" b="1" dirty="0">
                <a:latin typeface="+mj-lt"/>
                <a:ea typeface="Times New Roman" pitchFamily="18" charset="0"/>
                <a:cs typeface="Times New Roman" pitchFamily="18" charset="0"/>
              </a:rPr>
              <a:t>Rental Rate Increases for Saskatchewan Centres</a:t>
            </a:r>
            <a:endParaRPr lang="en-CA" sz="2800" dirty="0">
              <a:latin typeface="+mj-lt"/>
            </a:endParaRPr>
          </a:p>
          <a:p>
            <a:pPr algn="ctr" eaLnBrk="0" hangingPunct="0">
              <a:defRPr/>
            </a:pPr>
            <a:r>
              <a:rPr lang="en-CA" sz="2800" b="1" dirty="0">
                <a:latin typeface="+mj-lt"/>
                <a:ea typeface="Times New Roman" pitchFamily="18" charset="0"/>
                <a:cs typeface="Times New Roman" pitchFamily="18" charset="0"/>
              </a:rPr>
              <a:t>2005 –  2011  (2 bedroom units)</a:t>
            </a:r>
            <a:endParaRPr lang="en-CA" sz="2800" dirty="0">
              <a:latin typeface="+mj-lt"/>
            </a:endParaRPr>
          </a:p>
          <a:p>
            <a:pPr eaLnBrk="0" hangingPunct="0">
              <a:defRPr/>
            </a:pPr>
            <a:r>
              <a:rPr lang="en-CA" sz="1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CA" dirty="0">
              <a:latin typeface="Arial" pitchFamily="34" charset="0"/>
            </a:endParaRPr>
          </a:p>
        </p:txBody>
      </p:sp>
      <p:sp>
        <p:nvSpPr>
          <p:cNvPr id="12350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-381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Saskatchewan Vacancy Rate Changes</a:t>
            </a:r>
            <a:endParaRPr lang="en-CA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October 2010 to April 2011</a:t>
            </a:r>
            <a:endParaRPr lang="en-CA" sz="3200" dirty="0">
              <a:latin typeface="Arial" pitchFamily="34" charset="0"/>
            </a:endParaRP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 l="931" t="911" r="1747" b="4372"/>
          <a:stretch>
            <a:fillRect/>
          </a:stretch>
        </p:blipFill>
        <p:spPr bwMode="auto">
          <a:xfrm>
            <a:off x="533400" y="1143000"/>
            <a:ext cx="8001000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6296025" y="6278563"/>
            <a:ext cx="2101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CA">
                <a:latin typeface="Calibri" pitchFamily="34" charset="0"/>
                <a:cs typeface="Times New Roman" pitchFamily="18" charset="0"/>
              </a:rPr>
              <a:t>Source: CMHC 2011 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l"/>
            <a:r>
              <a:rPr lang="en-US" sz="3600" b="1" smtClean="0"/>
              <a:t>Whither the Rental Market?</a:t>
            </a:r>
            <a:endParaRPr lang="en-CA" sz="3600" b="1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smtClean="0"/>
              <a:t>The rental inventory is declining</a:t>
            </a:r>
          </a:p>
          <a:p>
            <a:r>
              <a:rPr lang="en-US" smtClean="0"/>
              <a:t>The age groups most likely to rent are declining</a:t>
            </a:r>
          </a:p>
          <a:p>
            <a:r>
              <a:rPr lang="en-US" smtClean="0"/>
              <a:t>Seniors are turning to other options</a:t>
            </a:r>
          </a:p>
          <a:p>
            <a:r>
              <a:rPr lang="en-US" smtClean="0"/>
              <a:t>Low interest rates have facilitated a shift to ownership</a:t>
            </a:r>
          </a:p>
          <a:p>
            <a:r>
              <a:rPr lang="en-US" smtClean="0"/>
              <a:t>Investors can make better returns in other areas</a:t>
            </a:r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sz="3600" b="1" smtClean="0"/>
              <a:t>Whither the Rental Market?  </a:t>
            </a:r>
            <a:r>
              <a:rPr lang="en-US" sz="3600" smtClean="0"/>
              <a:t>(cont’d)</a:t>
            </a:r>
            <a:endParaRPr lang="en-CA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Changes to the income tax regulations have made rental investments less attractive</a:t>
            </a:r>
          </a:p>
          <a:p>
            <a:pPr>
              <a:defRPr/>
            </a:pPr>
            <a:r>
              <a:rPr lang="en-US" dirty="0" smtClean="0"/>
              <a:t>The cost of new construction and operating costs have pushed rents in new construction beyond the ability of many people to pay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Investing in the rental sector is not viewed as a positive place to put one’s money.</a:t>
            </a:r>
            <a:endParaRPr lang="en-CA" dirty="0"/>
          </a:p>
        </p:txBody>
      </p:sp>
      <p:sp>
        <p:nvSpPr>
          <p:cNvPr id="15364" name="TextBox 2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990600"/>
          <a:ext cx="8686800" cy="5410200"/>
        </p:xfrm>
        <a:graphic>
          <a:graphicData uri="http://schemas.openxmlformats.org/drawingml/2006/table">
            <a:tbl>
              <a:tblPr/>
              <a:tblGrid>
                <a:gridCol w="2836217"/>
                <a:gridCol w="974626"/>
                <a:gridCol w="975569"/>
                <a:gridCol w="974626"/>
                <a:gridCol w="975569"/>
                <a:gridCol w="974626"/>
                <a:gridCol w="975569"/>
              </a:tblGrid>
              <a:tr h="1082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2006</a:t>
                      </a:r>
                      <a:endParaRPr lang="en-CA" sz="20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2007</a:t>
                      </a:r>
                      <a:endParaRPr lang="en-CA" sz="20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en-CA" sz="20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  <a:endParaRPr lang="en-CA" sz="20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2010</a:t>
                      </a:r>
                      <a:endParaRPr lang="en-CA" sz="20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2006-2010</a:t>
                      </a:r>
                      <a:endParaRPr lang="en-CA" sz="20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All Items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2.1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541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Food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6.0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14.4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Shelter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8.5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9.7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23.7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3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Rented Accommodation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Owner Accommodation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Water, Fuel, Electricity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2.1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13.0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14.4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20.2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33.3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6.3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1020">
                <a:tc gridSpan="7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Source:  Statistics Canada 2011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96950" y="-61913"/>
            <a:ext cx="71501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Consumer Price Index – Saskatchewan</a:t>
            </a:r>
            <a:endParaRPr lang="en-CA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2006 – 2010</a:t>
            </a:r>
            <a:endParaRPr lang="en-CA" sz="3200" dirty="0">
              <a:latin typeface="+mj-lt"/>
            </a:endParaRPr>
          </a:p>
          <a:p>
            <a:pPr eaLnBrk="0" hangingPunct="0">
              <a:defRPr/>
            </a:pPr>
            <a:endParaRPr lang="en-CA" dirty="0">
              <a:latin typeface="Arial" pitchFamily="34" charset="0"/>
            </a:endParaRPr>
          </a:p>
        </p:txBody>
      </p:sp>
      <p:sp>
        <p:nvSpPr>
          <p:cNvPr id="16447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066800"/>
          <a:ext cx="8839200" cy="5257800"/>
        </p:xfrm>
        <a:graphic>
          <a:graphicData uri="http://schemas.openxmlformats.org/drawingml/2006/table">
            <a:tbl>
              <a:tblPr/>
              <a:tblGrid>
                <a:gridCol w="1231115"/>
                <a:gridCol w="1109232"/>
                <a:gridCol w="1426796"/>
                <a:gridCol w="1109232"/>
                <a:gridCol w="1426796"/>
                <a:gridCol w="1109232"/>
                <a:gridCol w="1426796"/>
              </a:tblGrid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Saskatchewan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Regina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Saskatoon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 % change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 % change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$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 % change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40,700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50,900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42,000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2001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43,300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6.4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53,100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44,500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2002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42,300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-2.3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52,600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-0.9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45,500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2003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42,800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50,200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-4.6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47,700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4.8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2004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42,500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-0.7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49,200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-1.9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46,300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-2.9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44,000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53,300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8.3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44,600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-3.7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2006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45,800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54,500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47,200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2007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48,800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6.6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55,400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51,400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2008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51,100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58,400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52,300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 gridSpan="7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Source:  Statistics Canada, </a:t>
                      </a:r>
                      <a:r>
                        <a:rPr lang="en-CA" sz="2000" i="1" dirty="0">
                          <a:latin typeface="Calibri"/>
                          <a:ea typeface="Calibri"/>
                          <a:cs typeface="Times New Roman"/>
                        </a:rPr>
                        <a:t>Survey of Consumer Finances 1998-2008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901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0"/>
            <a:ext cx="84582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Real Median Household Income after Tax</a:t>
            </a:r>
          </a:p>
          <a:p>
            <a:pPr algn="ctr"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 Dollars and Percentage Change     2000 – 2008</a:t>
            </a:r>
            <a:endParaRPr lang="en-CA" sz="3200" dirty="0">
              <a:latin typeface="+mj-lt"/>
            </a:endParaRPr>
          </a:p>
          <a:p>
            <a:pPr eaLnBrk="0" hangingPunct="0">
              <a:defRPr/>
            </a:pPr>
            <a:endParaRPr lang="en-CA" dirty="0">
              <a:latin typeface="Arial" pitchFamily="34" charset="0"/>
            </a:endParaRPr>
          </a:p>
        </p:txBody>
      </p:sp>
      <p:sp>
        <p:nvSpPr>
          <p:cNvPr id="17508" name="TextBox 3"/>
          <p:cNvSpPr txBox="1">
            <a:spLocks noChangeArrowheads="1"/>
          </p:cNvSpPr>
          <p:nvPr/>
        </p:nvSpPr>
        <p:spPr bwMode="auto">
          <a:xfrm>
            <a:off x="0" y="64770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219200"/>
          <a:ext cx="8458200" cy="5181600"/>
        </p:xfrm>
        <a:graphic>
          <a:graphicData uri="http://schemas.openxmlformats.org/drawingml/2006/table">
            <a:tbl>
              <a:tblPr/>
              <a:tblGrid>
                <a:gridCol w="2892798"/>
                <a:gridCol w="911053"/>
                <a:gridCol w="910135"/>
                <a:gridCol w="878941"/>
                <a:gridCol w="811966"/>
                <a:gridCol w="851416"/>
                <a:gridCol w="1201892"/>
              </a:tblGrid>
              <a:tr h="797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u="none" dirty="0">
                          <a:latin typeface="Calibri"/>
                          <a:ea typeface="Calibri"/>
                          <a:cs typeface="Times New Roman"/>
                        </a:rPr>
                        <a:t>2000</a:t>
                      </a:r>
                      <a:endParaRPr lang="en-CA" sz="18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u="none" dirty="0"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  <a:endParaRPr lang="en-CA" sz="18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u="none" dirty="0">
                          <a:latin typeface="Calibri"/>
                          <a:ea typeface="Calibri"/>
                          <a:cs typeface="Times New Roman"/>
                        </a:rPr>
                        <a:t>% change</a:t>
                      </a:r>
                      <a:endParaRPr lang="en-CA" sz="18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u="none" dirty="0">
                          <a:latin typeface="Calibri"/>
                          <a:ea typeface="Calibri"/>
                          <a:cs typeface="Times New Roman"/>
                        </a:rPr>
                        <a:t>2009</a:t>
                      </a:r>
                      <a:endParaRPr lang="en-CA" sz="18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u="none" dirty="0">
                          <a:latin typeface="Calibri"/>
                          <a:ea typeface="Calibri"/>
                          <a:cs typeface="Times New Roman"/>
                        </a:rPr>
                        <a:t>% change</a:t>
                      </a:r>
                      <a:endParaRPr lang="en-CA" sz="18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1" u="none" dirty="0">
                          <a:latin typeface="Calibri"/>
                          <a:ea typeface="Calibri"/>
                          <a:cs typeface="Times New Roman"/>
                        </a:rPr>
                        <a:t>2000-2009 % change</a:t>
                      </a:r>
                      <a:endParaRPr lang="en-CA" sz="1800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All family units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38,000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40,600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  6.8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49,500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21.9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30.3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Married couples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52,700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59,100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12.1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70,800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19.8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34.3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Two parent families with children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58,700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65,200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11.1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84,600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29.8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44.1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Lone parent families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26,200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30,400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16.0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34,700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14.1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32.4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71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Unattached individuals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19,600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20,100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  2.3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25,100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24.9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28.1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584">
                <a:tc gridSpan="7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Source:  </a:t>
                      </a:r>
                      <a:r>
                        <a:rPr lang="en-CA" sz="1800" dirty="0" smtClean="0">
                          <a:latin typeface="Calibri"/>
                          <a:ea typeface="Calibri"/>
                          <a:cs typeface="Times New Roman"/>
                        </a:rPr>
                        <a:t>Statistics </a:t>
                      </a: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Canada </a:t>
                      </a:r>
                      <a:r>
                        <a:rPr lang="en-CA" sz="1800" i="1" dirty="0">
                          <a:latin typeface="Calibri"/>
                          <a:ea typeface="Calibri"/>
                          <a:cs typeface="Times New Roman"/>
                        </a:rPr>
                        <a:t>Catalogue #202-0605</a:t>
                      </a:r>
                      <a:r>
                        <a:rPr lang="en-CA" sz="1800" dirty="0">
                          <a:latin typeface="Calibri"/>
                          <a:ea typeface="Calibri"/>
                          <a:cs typeface="Times New Roman"/>
                        </a:rPr>
                        <a:t>  2011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4625" y="-11113"/>
            <a:ext cx="8794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Median After Tax Income by Economic Family Type</a:t>
            </a:r>
            <a:endParaRPr lang="en-CA" sz="3200" dirty="0">
              <a:latin typeface="+mj-lt"/>
            </a:endParaRPr>
          </a:p>
          <a:p>
            <a:pPr algn="ctr" eaLnBrk="0" hangingPunct="0"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Saskatchewan 2000 – 2009</a:t>
            </a:r>
            <a:endParaRPr lang="en-CA" sz="3200" dirty="0">
              <a:latin typeface="+mj-lt"/>
            </a:endParaRPr>
          </a:p>
        </p:txBody>
      </p:sp>
      <p:sp>
        <p:nvSpPr>
          <p:cNvPr id="18495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66800" y="762000"/>
          <a:ext cx="6705600" cy="5334000"/>
        </p:xfrm>
        <a:graphic>
          <a:graphicData uri="http://schemas.openxmlformats.org/drawingml/2006/table">
            <a:tbl>
              <a:tblPr/>
              <a:tblGrid>
                <a:gridCol w="1702930"/>
                <a:gridCol w="1802271"/>
                <a:gridCol w="1676400"/>
                <a:gridCol w="1523999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CA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1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Saskatchewan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Saskatoon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b="1" u="none" dirty="0">
                          <a:latin typeface="Calibri"/>
                          <a:ea typeface="Calibri"/>
                          <a:cs typeface="Times New Roman"/>
                        </a:rPr>
                        <a:t>Regina</a:t>
                      </a:r>
                      <a:endParaRPr lang="en-CA" sz="20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New Units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9525" marR="0" indent="-952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2006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9865" marR="0" indent="-1898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2007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9865" marR="0" indent="-1898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2008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9865" marR="0" indent="-1898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2009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9865" marR="0" indent="-18986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2010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percent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31.2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23.3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-1.4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percent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9.1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38.8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20.6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-7.6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percent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8.6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22.2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26.2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Existing Units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2006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2007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2008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2009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   2010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percent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 percent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-3.1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percent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26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000" dirty="0">
                          <a:latin typeface="Calibri"/>
                          <a:ea typeface="Calibri"/>
                          <a:cs typeface="Times New Roman"/>
                        </a:rPr>
                        <a:t>Source:  </a:t>
                      </a:r>
                      <a:r>
                        <a:rPr lang="en-CA" sz="2000" i="1" dirty="0">
                          <a:latin typeface="Calibri"/>
                          <a:ea typeface="Calibri"/>
                          <a:cs typeface="Times New Roman"/>
                        </a:rPr>
                        <a:t>Canadian Housing Observer 2010</a:t>
                      </a:r>
                      <a:endParaRPr lang="en-CA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144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6038"/>
            <a:ext cx="914400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Annual Price Increases in New and Existing Units</a:t>
            </a:r>
            <a:endParaRPr lang="en-CA" sz="3200" dirty="0">
              <a:latin typeface="+mj-lt"/>
            </a:endParaRPr>
          </a:p>
          <a:p>
            <a:pPr eaLnBrk="0" hangingPunct="0">
              <a:defRPr/>
            </a:pPr>
            <a:endParaRPr lang="en-CA" dirty="0">
              <a:latin typeface="Arial" pitchFamily="34" charset="0"/>
            </a:endParaRPr>
          </a:p>
        </p:txBody>
      </p:sp>
      <p:sp>
        <p:nvSpPr>
          <p:cNvPr id="19483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3"/>
          </a:xfrm>
        </p:spPr>
        <p:txBody>
          <a:bodyPr/>
          <a:lstStyle/>
          <a:p>
            <a:pPr eaLnBrk="1" hangingPunct="1"/>
            <a:r>
              <a:rPr lang="en-US" sz="3200" smtClean="0"/>
              <a:t>Qualifying Incomes for New and Resale Homes – 2010</a:t>
            </a:r>
            <a:endParaRPr lang="en-CA" sz="32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09600"/>
          <a:ext cx="8610600" cy="5492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1"/>
                <a:gridCol w="1463039"/>
                <a:gridCol w="1722120"/>
                <a:gridCol w="1722120"/>
                <a:gridCol w="1722120"/>
              </a:tblGrid>
              <a:tr h="738631">
                <a:tc>
                  <a:txBody>
                    <a:bodyPr/>
                    <a:lstStyle/>
                    <a:p>
                      <a:pPr algn="ctr"/>
                      <a:r>
                        <a:rPr lang="en-US" b="1" i="1" u="none" dirty="0" smtClean="0"/>
                        <a:t>Type of Unit</a:t>
                      </a:r>
                      <a:endParaRPr lang="en-CA" b="1" i="1" u="none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none" dirty="0" smtClean="0"/>
                        <a:t>Average Price </a:t>
                      </a:r>
                    </a:p>
                    <a:p>
                      <a:pPr algn="ctr"/>
                      <a:r>
                        <a:rPr lang="en-US" b="1" i="1" u="none" dirty="0" smtClean="0"/>
                        <a:t>$</a:t>
                      </a:r>
                      <a:endParaRPr lang="en-CA" b="1" i="1" u="none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none" dirty="0" smtClean="0"/>
                        <a:t>Down Payment $</a:t>
                      </a:r>
                    </a:p>
                    <a:p>
                      <a:pPr algn="ctr"/>
                      <a:r>
                        <a:rPr lang="en-US" b="1" i="1" u="none" dirty="0" smtClean="0"/>
                        <a:t>@ 5%</a:t>
                      </a:r>
                      <a:endParaRPr lang="en-CA" b="1" i="1" u="none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none" dirty="0" smtClean="0"/>
                        <a:t>Mortgage</a:t>
                      </a:r>
                      <a:r>
                        <a:rPr lang="en-US" b="1" i="1" u="none" baseline="0" dirty="0" smtClean="0"/>
                        <a:t> Payment  </a:t>
                      </a:r>
                      <a:r>
                        <a:rPr lang="en-US" b="1" i="0" u="none" baseline="30000" dirty="0" smtClean="0"/>
                        <a:t>2) </a:t>
                      </a:r>
                    </a:p>
                    <a:p>
                      <a:pPr algn="ctr"/>
                      <a:r>
                        <a:rPr lang="en-US" b="1" i="1" u="none" baseline="0" dirty="0" smtClean="0"/>
                        <a:t>$</a:t>
                      </a:r>
                      <a:endParaRPr lang="en-CA" b="1" i="1" u="none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u="none" dirty="0" smtClean="0"/>
                        <a:t>Qualifying Income  </a:t>
                      </a:r>
                      <a:r>
                        <a:rPr lang="en-US" b="1" i="0" u="none" baseline="30000" dirty="0" smtClean="0"/>
                        <a:t>3) </a:t>
                      </a:r>
                    </a:p>
                    <a:p>
                      <a:pPr algn="ctr"/>
                      <a:r>
                        <a:rPr lang="en-US" b="1" i="1" u="none" baseline="0" dirty="0" smtClean="0"/>
                        <a:t>$</a:t>
                      </a:r>
                      <a:endParaRPr lang="en-CA" b="1" i="1" u="none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31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/>
                        <a:t>Existing Units</a:t>
                      </a:r>
                    </a:p>
                    <a:p>
                      <a:pPr algn="l"/>
                      <a:r>
                        <a:rPr lang="en-US" i="0" dirty="0" smtClean="0"/>
                        <a:t>     Saskatchewan</a:t>
                      </a:r>
                    </a:p>
                    <a:p>
                      <a:pPr algn="l"/>
                      <a:r>
                        <a:rPr lang="en-US" i="0" baseline="0" dirty="0" smtClean="0"/>
                        <a:t>     Regina</a:t>
                      </a:r>
                    </a:p>
                    <a:p>
                      <a:pPr algn="l"/>
                      <a:r>
                        <a:rPr lang="en-US" i="0" baseline="0" dirty="0" smtClean="0"/>
                        <a:t>     Saskatoon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 smtClean="0"/>
                    </a:p>
                    <a:p>
                      <a:pPr algn="ctr"/>
                      <a:r>
                        <a:rPr lang="en-US" i="0" dirty="0" smtClean="0"/>
                        <a:t>242,300</a:t>
                      </a:r>
                    </a:p>
                    <a:p>
                      <a:pPr algn="ctr"/>
                      <a:r>
                        <a:rPr lang="en-US" i="0" dirty="0" smtClean="0"/>
                        <a:t>258,000</a:t>
                      </a:r>
                    </a:p>
                    <a:p>
                      <a:pPr algn="ctr"/>
                      <a:r>
                        <a:rPr lang="en-US" i="0" dirty="0" smtClean="0"/>
                        <a:t>296,000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 smtClean="0"/>
                    </a:p>
                    <a:p>
                      <a:pPr algn="ctr"/>
                      <a:r>
                        <a:rPr lang="en-US" i="0" dirty="0" smtClean="0"/>
                        <a:t>12,115</a:t>
                      </a:r>
                    </a:p>
                    <a:p>
                      <a:pPr algn="ctr"/>
                      <a:r>
                        <a:rPr lang="en-US" i="0" dirty="0" smtClean="0"/>
                        <a:t>12,900</a:t>
                      </a:r>
                    </a:p>
                    <a:p>
                      <a:pPr algn="ctr"/>
                      <a:r>
                        <a:rPr lang="en-US" i="0" dirty="0" smtClean="0"/>
                        <a:t>14,800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 smtClean="0"/>
                    </a:p>
                    <a:p>
                      <a:pPr algn="ctr"/>
                      <a:r>
                        <a:rPr lang="en-US" i="0" dirty="0" smtClean="0"/>
                        <a:t>1,350</a:t>
                      </a:r>
                    </a:p>
                    <a:p>
                      <a:pPr algn="ctr"/>
                      <a:r>
                        <a:rPr lang="en-US" i="0" dirty="0" smtClean="0"/>
                        <a:t>1,439</a:t>
                      </a:r>
                    </a:p>
                    <a:p>
                      <a:pPr algn="ctr"/>
                      <a:r>
                        <a:rPr lang="en-US" i="0" dirty="0" smtClean="0"/>
                        <a:t>1,650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 smtClean="0"/>
                    </a:p>
                    <a:p>
                      <a:pPr algn="ctr"/>
                      <a:r>
                        <a:rPr lang="en-US" i="0" dirty="0" smtClean="0"/>
                        <a:t>50,625</a:t>
                      </a:r>
                    </a:p>
                    <a:p>
                      <a:pPr algn="ctr"/>
                      <a:r>
                        <a:rPr lang="en-US" i="0" dirty="0" smtClean="0"/>
                        <a:t>53,960</a:t>
                      </a:r>
                    </a:p>
                    <a:p>
                      <a:pPr algn="ctr"/>
                      <a:r>
                        <a:rPr lang="en-US" i="0" dirty="0" smtClean="0"/>
                        <a:t>61,875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31">
                <a:tc>
                  <a:txBody>
                    <a:bodyPr/>
                    <a:lstStyle/>
                    <a:p>
                      <a:pPr algn="l"/>
                      <a:r>
                        <a:rPr lang="en-US" i="0" dirty="0" smtClean="0"/>
                        <a:t>New Units </a:t>
                      </a:r>
                      <a:r>
                        <a:rPr lang="en-US" i="0" baseline="30000" dirty="0" smtClean="0"/>
                        <a:t>1) </a:t>
                      </a:r>
                      <a:endParaRPr lang="en-US" i="0" dirty="0" smtClean="0"/>
                    </a:p>
                    <a:p>
                      <a:pPr algn="l"/>
                      <a:r>
                        <a:rPr lang="en-US" i="0" dirty="0" smtClean="0"/>
                        <a:t>     Saskatchewan</a:t>
                      </a:r>
                    </a:p>
                    <a:p>
                      <a:pPr algn="l"/>
                      <a:r>
                        <a:rPr lang="en-US" i="0" dirty="0" smtClean="0"/>
                        <a:t>     Regina</a:t>
                      </a:r>
                    </a:p>
                    <a:p>
                      <a:pPr algn="l"/>
                      <a:r>
                        <a:rPr lang="en-US" i="0" dirty="0" smtClean="0"/>
                        <a:t>     Saskatoon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 smtClean="0"/>
                    </a:p>
                    <a:p>
                      <a:pPr algn="ctr"/>
                      <a:r>
                        <a:rPr lang="en-US" i="0" dirty="0" smtClean="0"/>
                        <a:t>369,900</a:t>
                      </a:r>
                    </a:p>
                    <a:p>
                      <a:pPr algn="ctr"/>
                      <a:r>
                        <a:rPr lang="en-US" i="0" dirty="0" smtClean="0"/>
                        <a:t>400,000</a:t>
                      </a:r>
                    </a:p>
                    <a:p>
                      <a:pPr algn="ctr"/>
                      <a:r>
                        <a:rPr lang="en-US" i="0" dirty="0" smtClean="0"/>
                        <a:t>358,000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 smtClean="0"/>
                    </a:p>
                    <a:p>
                      <a:pPr algn="ctr"/>
                      <a:r>
                        <a:rPr lang="en-US" i="0" dirty="0" smtClean="0"/>
                        <a:t>18,495</a:t>
                      </a:r>
                    </a:p>
                    <a:p>
                      <a:pPr algn="ctr"/>
                      <a:r>
                        <a:rPr lang="en-US" i="0" dirty="0" smtClean="0"/>
                        <a:t>20,000</a:t>
                      </a:r>
                    </a:p>
                    <a:p>
                      <a:pPr algn="ctr"/>
                      <a:r>
                        <a:rPr lang="en-US" i="0" dirty="0" smtClean="0"/>
                        <a:t>17,900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 smtClean="0"/>
                    </a:p>
                    <a:p>
                      <a:pPr algn="ctr"/>
                      <a:r>
                        <a:rPr lang="en-US" i="0" dirty="0" smtClean="0"/>
                        <a:t>2,063</a:t>
                      </a:r>
                    </a:p>
                    <a:p>
                      <a:pPr algn="ctr"/>
                      <a:r>
                        <a:rPr lang="en-US" i="0" dirty="0" smtClean="0"/>
                        <a:t>2,232</a:t>
                      </a:r>
                    </a:p>
                    <a:p>
                      <a:pPr algn="ctr"/>
                      <a:r>
                        <a:rPr lang="en-US" i="0" dirty="0" smtClean="0"/>
                        <a:t>1,997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 smtClean="0"/>
                    </a:p>
                    <a:p>
                      <a:pPr algn="ctr"/>
                      <a:r>
                        <a:rPr lang="en-US" i="0" dirty="0" smtClean="0"/>
                        <a:t>77,400</a:t>
                      </a:r>
                    </a:p>
                    <a:p>
                      <a:pPr algn="ctr"/>
                      <a:r>
                        <a:rPr lang="en-US" i="0" dirty="0" smtClean="0"/>
                        <a:t>83,700</a:t>
                      </a:r>
                    </a:p>
                    <a:p>
                      <a:pPr algn="ctr"/>
                      <a:r>
                        <a:rPr lang="en-US" i="0" dirty="0" smtClean="0"/>
                        <a:t>74,900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31">
                <a:tc gridSpan="5">
                  <a:txBody>
                    <a:bodyPr/>
                    <a:lstStyle/>
                    <a:p>
                      <a:pPr algn="l"/>
                      <a:r>
                        <a:rPr lang="en-US" i="0" dirty="0" smtClean="0"/>
                        <a:t>Notes: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en-US" i="0" baseline="30000" dirty="0" smtClean="0"/>
                        <a:t>1)  </a:t>
                      </a:r>
                      <a:r>
                        <a:rPr lang="en-US" i="0" baseline="0" dirty="0" smtClean="0"/>
                        <a:t>Single</a:t>
                      </a:r>
                      <a:r>
                        <a:rPr lang="en-US" i="0" dirty="0" smtClean="0"/>
                        <a:t> detached absorbed units and median price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en-US" i="0" baseline="30000" dirty="0" smtClean="0"/>
                        <a:t>2)  </a:t>
                      </a:r>
                      <a:r>
                        <a:rPr lang="en-US" i="0" dirty="0" smtClean="0"/>
                        <a:t>Based on a 5.1% interest rate, five year term, monthly payments and 25 yr amortization period. This does not include taxes, utilities, or insurance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en-US" i="0" baseline="30000" dirty="0" smtClean="0"/>
                        <a:t>3)  </a:t>
                      </a:r>
                      <a:r>
                        <a:rPr lang="en-US" i="0" dirty="0" smtClean="0"/>
                        <a:t>Based on 32% GDS ratio. This</a:t>
                      </a:r>
                      <a:r>
                        <a:rPr lang="en-US" i="0" baseline="0" dirty="0" smtClean="0"/>
                        <a:t> represents pre-tax income</a:t>
                      </a:r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i="0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631">
                <a:tc gridSpan="5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Source:  </a:t>
                      </a:r>
                      <a:r>
                        <a:rPr lang="en-US" i="0" dirty="0" smtClean="0"/>
                        <a:t>CMHC</a:t>
                      </a:r>
                      <a:r>
                        <a:rPr lang="en-US" i="0" baseline="0" dirty="0" smtClean="0"/>
                        <a:t> 2011</a:t>
                      </a:r>
                      <a:endParaRPr lang="en-CA" i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2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Housing Affordability by Income</a:t>
            </a:r>
            <a:endParaRPr lang="en-CA" b="1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305800" cy="4821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0"/>
                <a:gridCol w="518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Annual Income (Before tax)</a:t>
                      </a:r>
                      <a:r>
                        <a:rPr lang="en-US" b="1" i="1" baseline="0" dirty="0" smtClean="0"/>
                        <a:t> $</a:t>
                      </a:r>
                      <a:endParaRPr lang="en-CA" b="1" i="1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1" dirty="0" smtClean="0"/>
                        <a:t>Ability to Pay @30% of Gross Before Tax Income $</a:t>
                      </a:r>
                      <a:endParaRPr lang="en-CA" b="1" i="1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20,000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500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25,000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625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30,000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750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35,000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   875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40,000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1,000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45,000</a:t>
                      </a:r>
                      <a:endParaRPr lang="en-CA" b="1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1,125</a:t>
                      </a:r>
                      <a:endParaRPr lang="en-CA" b="1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50,000</a:t>
                      </a:r>
                      <a:endParaRPr lang="en-CA" b="1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1,250</a:t>
                      </a:r>
                      <a:endParaRPr lang="en-CA" b="1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55,000</a:t>
                      </a:r>
                      <a:endParaRPr lang="en-CA" b="1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1,375</a:t>
                      </a:r>
                      <a:endParaRPr lang="en-CA" b="1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60,000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1,500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65,000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1,625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70,000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1,750</a:t>
                      </a:r>
                      <a:endParaRPr lang="en-CA" dirty="0"/>
                    </a:p>
                  </a:txBody>
                  <a:tcPr marR="2286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Source:  </a:t>
                      </a:r>
                      <a:r>
                        <a:rPr lang="en-US" i="0" dirty="0" smtClean="0"/>
                        <a:t>Calculated by the author</a:t>
                      </a:r>
                      <a:endParaRPr lang="en-CA" i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49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algn="l"/>
            <a:r>
              <a:rPr lang="en-US" sz="3600" b="1" smtClean="0"/>
              <a:t>Presentation Objectives</a:t>
            </a:r>
            <a:endParaRPr lang="en-CA" sz="3600" b="1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/>
              <a:t>Brief overview of housing policy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/>
              <a:t>Immigration trends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/>
              <a:t>Market specifics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/>
              <a:t>Housing challenges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/>
              <a:t>Key questions for government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/>
              <a:t>Community readiness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mtClean="0"/>
              <a:t>What can successful partnerships do?</a:t>
            </a:r>
            <a:endParaRPr lang="en-CA" smtClean="0"/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295400"/>
          <a:ext cx="8534400" cy="5181600"/>
        </p:xfrm>
        <a:graphic>
          <a:graphicData uri="http://schemas.openxmlformats.org/drawingml/2006/table">
            <a:tbl>
              <a:tblPr/>
              <a:tblGrid>
                <a:gridCol w="4539574"/>
                <a:gridCol w="3994826"/>
              </a:tblGrid>
              <a:tr h="14804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u="none" dirty="0">
                          <a:latin typeface="Calibri"/>
                          <a:ea typeface="Calibri"/>
                          <a:cs typeface="Times New Roman"/>
                        </a:rPr>
                        <a:t>Income Range</a:t>
                      </a:r>
                      <a:endParaRPr lang="en-CA" sz="24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b="1" u="none" dirty="0">
                          <a:latin typeface="Calibri"/>
                          <a:ea typeface="Calibri"/>
                          <a:cs typeface="Times New Roman"/>
                        </a:rPr>
                        <a:t>Percentage Distribution</a:t>
                      </a:r>
                      <a:endParaRPr lang="en-CA" sz="2400" b="1" u="none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Times New Roman"/>
                        </a:rPr>
                        <a:t>Under $25,000</a:t>
                      </a:r>
                      <a:endParaRPr lang="en-C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C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Times New Roman"/>
                        </a:rPr>
                        <a:t>$25–40,000</a:t>
                      </a:r>
                      <a:endParaRPr lang="en-C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  <a:endParaRPr lang="en-C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Times New Roman"/>
                        </a:rPr>
                        <a:t>$40–60,000</a:t>
                      </a:r>
                      <a:endParaRPr lang="en-C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endParaRPr lang="en-C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Times New Roman"/>
                        </a:rPr>
                        <a:t>$60,000 plus</a:t>
                      </a:r>
                      <a:endParaRPr lang="en-C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  <a:endParaRPr lang="en-C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28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latin typeface="Calibri"/>
                          <a:ea typeface="Calibri"/>
                          <a:cs typeface="Times New Roman"/>
                        </a:rPr>
                        <a:t>Source:  Pederson 2011</a:t>
                      </a:r>
                      <a:endParaRPr lang="en-CA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81000" y="0"/>
            <a:ext cx="8534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3425825" algn="l"/>
              </a:tabLst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Employee Distribution by Income</a:t>
            </a:r>
          </a:p>
          <a:p>
            <a:pPr algn="ctr">
              <a:defRPr/>
            </a:pPr>
            <a:r>
              <a:rPr lang="en-US" sz="3200" b="1" dirty="0">
                <a:latin typeface="+mj-lt"/>
                <a:cs typeface="Times New Roman" pitchFamily="18" charset="0"/>
              </a:rPr>
              <a:t>Saskatchewan</a:t>
            </a:r>
            <a:endParaRPr lang="en-CA" sz="3200" dirty="0">
              <a:latin typeface="+mj-lt"/>
            </a:endParaRPr>
          </a:p>
          <a:p>
            <a:pPr eaLnBrk="0" hangingPunct="0">
              <a:defRPr/>
            </a:pPr>
            <a:endParaRPr lang="en-CA" dirty="0">
              <a:latin typeface="Arial" pitchFamily="34" charset="0"/>
            </a:endParaRPr>
          </a:p>
        </p:txBody>
      </p:sp>
      <p:sp>
        <p:nvSpPr>
          <p:cNvPr id="22553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04800" y="1371600"/>
          <a:ext cx="8534400" cy="447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2057400"/>
                <a:gridCol w="2057400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Incomes are lower than the Provincial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average and poverty levels are surprisingly high.</a:t>
                      </a:r>
                      <a:endParaRPr lang="en-CA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Arial" pitchFamily="34" charset="0"/>
                          <a:cs typeface="Arial" pitchFamily="34" charset="0"/>
                        </a:rPr>
                        <a:t>Manitoba</a:t>
                      </a:r>
                      <a:endParaRPr lang="en-CA" sz="24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Arial" pitchFamily="34" charset="0"/>
                          <a:cs typeface="Arial" pitchFamily="34" charset="0"/>
                        </a:rPr>
                        <a:t>Sample</a:t>
                      </a:r>
                      <a:endParaRPr lang="en-CA" sz="2400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Annual household income</a:t>
                      </a:r>
                    </a:p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   Mean</a:t>
                      </a:r>
                    </a:p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   Median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$60,242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$47,875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$49,066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$43,200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Households in poverty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Source of income</a:t>
                      </a:r>
                    </a:p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   Employment wage/salary</a:t>
                      </a:r>
                    </a:p>
                    <a:p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   Government</a:t>
                      </a:r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transfer</a:t>
                      </a:r>
                    </a:p>
                    <a:p>
                      <a:r>
                        <a:rPr lang="en-US" sz="2400" baseline="0" dirty="0" smtClean="0">
                          <a:latin typeface="Arial" pitchFamily="34" charset="0"/>
                          <a:cs typeface="Arial" pitchFamily="34" charset="0"/>
                        </a:rPr>
                        <a:t>     Other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Arial" pitchFamily="34" charset="0"/>
                          <a:cs typeface="Arial" pitchFamily="34" charset="0"/>
                        </a:rPr>
                        <a:t>  3</a:t>
                      </a:r>
                      <a:endParaRPr lang="en-CA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68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sz="2800" b="1" dirty="0">
                <a:latin typeface="+mj-lt"/>
                <a:cs typeface="Arial" charset="0"/>
              </a:rPr>
              <a:t>Income and Poverty Levels:  Manitoba</a:t>
            </a:r>
          </a:p>
          <a:p>
            <a:pPr algn="ctr">
              <a:spcBef>
                <a:spcPts val="0"/>
              </a:spcBef>
              <a:defRPr/>
            </a:pPr>
            <a:r>
              <a:rPr lang="en-CA" sz="2800" b="1" dirty="0">
                <a:cs typeface="Arial" charset="0"/>
              </a:rPr>
              <a:t>Provincial Nominees</a:t>
            </a:r>
            <a:endParaRPr lang="en-CA" sz="2800" b="1" dirty="0">
              <a:latin typeface="+mj-lt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11888"/>
            <a:ext cx="2362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Tom Carter</a:t>
            </a:r>
          </a:p>
          <a:p>
            <a:pPr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Professor of Geography</a:t>
            </a:r>
          </a:p>
          <a:p>
            <a:pPr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The University of Winnipeg</a:t>
            </a:r>
            <a:endParaRPr lang="en-CA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42" name="Group 1090"/>
          <p:cNvGraphicFramePr>
            <a:graphicFrameLocks noGrp="1"/>
          </p:cNvGraphicFramePr>
          <p:nvPr>
            <p:ph idx="4294967295"/>
          </p:nvPr>
        </p:nvGraphicFramePr>
        <p:xfrm>
          <a:off x="457200" y="990600"/>
          <a:ext cx="8153400" cy="5140325"/>
        </p:xfrm>
        <a:graphic>
          <a:graphicData uri="http://schemas.openxmlformats.org/drawingml/2006/table">
            <a:tbl>
              <a:tblPr/>
              <a:tblGrid>
                <a:gridCol w="2362200"/>
                <a:gridCol w="1390650"/>
                <a:gridCol w="1390650"/>
                <a:gridCol w="1390650"/>
                <a:gridCol w="1619250"/>
              </a:tblGrid>
              <a:tr h="100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One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Two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Three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 Change Year One to Year Three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Under $20,000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29.4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28.6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-14.7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$20,000 - $29,999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52.9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34.3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-29.4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$30,000 - $39,999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+8.9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$40,000 - $49,999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2.9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14.3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+14.7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$50,000 +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0.0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8.6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+17.6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—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Mean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$23,636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$28,276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$35,411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+49.8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$23,208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$26,400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$30,570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+31.7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20" name="Text Box 1087"/>
          <p:cNvSpPr txBox="1">
            <a:spLocks noChangeArrowheads="1"/>
          </p:cNvSpPr>
          <p:nvPr/>
        </p:nvSpPr>
        <p:spPr bwMode="auto">
          <a:xfrm>
            <a:off x="152400" y="152400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CA" sz="3600" u="sng" dirty="0">
                <a:latin typeface="+mj-lt"/>
              </a:rPr>
              <a:t>Refugee Income Trajectory:  Winnipeg</a:t>
            </a:r>
          </a:p>
        </p:txBody>
      </p:sp>
      <p:sp>
        <p:nvSpPr>
          <p:cNvPr id="24641" name="TextBox 4"/>
          <p:cNvSpPr txBox="1">
            <a:spLocks noChangeArrowheads="1"/>
          </p:cNvSpPr>
          <p:nvPr/>
        </p:nvSpPr>
        <p:spPr bwMode="auto">
          <a:xfrm>
            <a:off x="5867400" y="62484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 Study Sample</a:t>
            </a:r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0" y="6211888"/>
            <a:ext cx="2362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Tom Carter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Professor of Geography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University of Winnipeg</a:t>
            </a:r>
            <a:endParaRPr lang="en-CA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381000" y="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CA" sz="3600" u="sng" dirty="0">
                <a:latin typeface="+mj-lt"/>
              </a:rPr>
              <a:t>Refugee Incidence of Poverty:  Winnipeg</a:t>
            </a:r>
          </a:p>
        </p:txBody>
      </p:sp>
      <p:graphicFrame>
        <p:nvGraphicFramePr>
          <p:cNvPr id="3074" name="Chart 4"/>
          <p:cNvGraphicFramePr>
            <a:graphicFrameLocks/>
          </p:cNvGraphicFramePr>
          <p:nvPr/>
        </p:nvGraphicFramePr>
        <p:xfrm>
          <a:off x="381000" y="685800"/>
          <a:ext cx="8763000" cy="5715000"/>
        </p:xfrm>
        <a:graphic>
          <a:graphicData uri="http://schemas.openxmlformats.org/presentationml/2006/ole">
            <p:oleObj spid="_x0000_s3074" r:id="rId3" imgW="8077900" imgH="5005250" progId="Excel.Sheet.8">
              <p:embed/>
            </p:oleObj>
          </a:graphicData>
        </a:graphic>
      </p:graphicFrame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5562600" y="62484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 Study Sample</a:t>
            </a:r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0" y="6211888"/>
            <a:ext cx="2362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Tom Carter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Professor of Geography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University of Winnipeg</a:t>
            </a:r>
            <a:endParaRPr lang="en-CA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38" y="1295400"/>
            <a:ext cx="902176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371600" y="228600"/>
            <a:ext cx="640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The Housing and Income Continuum</a:t>
            </a:r>
            <a:endParaRPr lang="en-CA" sz="3200" b="1">
              <a:latin typeface="Calibri" pitchFamily="34" charset="0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143000"/>
          <a:ext cx="8686800" cy="4572000"/>
        </p:xfrm>
        <a:graphic>
          <a:graphicData uri="http://schemas.openxmlformats.org/drawingml/2006/table">
            <a:tbl>
              <a:tblPr/>
              <a:tblGrid>
                <a:gridCol w="1240441"/>
                <a:gridCol w="1391782"/>
                <a:gridCol w="1052890"/>
                <a:gridCol w="1278509"/>
                <a:gridCol w="1221871"/>
                <a:gridCol w="1259939"/>
                <a:gridCol w="1241370"/>
              </a:tblGrid>
              <a:tr h="33597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Emergency Shelters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Transitional Housing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Social Housing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Affordable Rental Housing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Affordable Home Ownership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Rental Housing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Home Ownership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221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800" b="1" dirty="0">
                          <a:latin typeface="Calibri"/>
                          <a:ea typeface="Times New Roman"/>
                          <a:cs typeface="Times New Roman"/>
                        </a:rPr>
                        <a:t>Government Subsidized Housing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Near Market Housing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CA" sz="1800" b="1" dirty="0">
                          <a:latin typeface="Calibri"/>
                          <a:ea typeface="Times New Roman"/>
                          <a:cs typeface="Times New Roman"/>
                        </a:rPr>
                        <a:t>Market Housing</a:t>
                      </a:r>
                      <a:endParaRPr lang="en-CA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066800" y="228600"/>
            <a:ext cx="69342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CA" sz="3200" b="1" dirty="0">
                <a:latin typeface="+mj-lt"/>
                <a:ea typeface="Times New Roman" pitchFamily="18" charset="0"/>
                <a:cs typeface="Times New Roman" pitchFamily="18" charset="0"/>
              </a:rPr>
              <a:t>The New Housing Continuum</a:t>
            </a:r>
            <a:endParaRPr lang="en-CA" sz="3200" dirty="0">
              <a:latin typeface="+mj-lt"/>
            </a:endParaRPr>
          </a:p>
          <a:p>
            <a:pPr eaLnBrk="0" hangingPunct="0">
              <a:defRPr/>
            </a:pPr>
            <a:endParaRPr lang="en-CA" dirty="0">
              <a:latin typeface="Arial" pitchFamily="34" charset="0"/>
            </a:endParaRPr>
          </a:p>
        </p:txBody>
      </p:sp>
      <p:sp>
        <p:nvSpPr>
          <p:cNvPr id="26649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Key Questions for Government</a:t>
            </a:r>
            <a:endParaRPr lang="en-CA" sz="3600" b="1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Expand mandate to provide housing for this group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/>
              <a:t>Help the private sector provide housing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/>
              <a:t>Let the market sort the problem out over a long period of time</a:t>
            </a:r>
            <a:endParaRPr lang="en-CA" smtClean="0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7620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Summary of Housing Needs/Issues</a:t>
            </a:r>
            <a:endParaRPr lang="en-CA" sz="3600" b="1" smtClean="0"/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971800" y="1295400"/>
            <a:ext cx="28575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400">
                <a:latin typeface="Calibri" pitchFamily="34" charset="0"/>
              </a:rPr>
              <a:t>Housing Needs/Issues:  Theme Areas</a:t>
            </a:r>
            <a:endParaRPr lang="en-US" sz="1400"/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4495800" y="2057400"/>
            <a:ext cx="2286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Need for Entry Level Ownership</a:t>
            </a:r>
            <a:endParaRPr lang="en-US" sz="1200"/>
          </a:p>
        </p:txBody>
      </p:sp>
      <p:sp>
        <p:nvSpPr>
          <p:cNvPr id="28678" name="Rectangle 10"/>
          <p:cNvSpPr>
            <a:spLocks noChangeArrowheads="1"/>
          </p:cNvSpPr>
          <p:nvPr/>
        </p:nvSpPr>
        <p:spPr bwMode="auto">
          <a:xfrm>
            <a:off x="228600" y="2057400"/>
            <a:ext cx="19843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Lack of Affordable Rental</a:t>
            </a:r>
            <a:endParaRPr lang="en-US" sz="1200"/>
          </a:p>
        </p:txBody>
      </p:sp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2286000" y="2057400"/>
            <a:ext cx="20574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Need for Temporary Housing</a:t>
            </a:r>
            <a:endParaRPr lang="en-US" sz="1200"/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6858000" y="2057400"/>
            <a:ext cx="20510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Poor Quality of Existing Units</a:t>
            </a:r>
            <a:endParaRPr lang="en-US" sz="1200"/>
          </a:p>
        </p:txBody>
      </p:sp>
      <p:sp>
        <p:nvSpPr>
          <p:cNvPr id="28681" name="Rectangle 13"/>
          <p:cNvSpPr>
            <a:spLocks noChangeArrowheads="1"/>
          </p:cNvSpPr>
          <p:nvPr/>
        </p:nvSpPr>
        <p:spPr bwMode="auto">
          <a:xfrm>
            <a:off x="152400" y="2667000"/>
            <a:ext cx="19780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Lack of Municipal Readiness</a:t>
            </a:r>
            <a:endParaRPr lang="en-US" sz="1200"/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2286000" y="2667000"/>
            <a:ext cx="20510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Lack of Community Readiness</a:t>
            </a:r>
            <a:endParaRPr lang="en-US" sz="1200"/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4495800" y="2667000"/>
            <a:ext cx="15335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Developer Hesitancy</a:t>
            </a:r>
            <a:endParaRPr lang="en-US" sz="1200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6172200" y="2667000"/>
            <a:ext cx="2667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Local Developer Capacity and Expertise</a:t>
            </a:r>
            <a:endParaRPr lang="en-US" sz="1200"/>
          </a:p>
        </p:txBody>
      </p:sp>
      <p:sp>
        <p:nvSpPr>
          <p:cNvPr id="28685" name="Rectangle 17"/>
          <p:cNvSpPr>
            <a:spLocks noChangeArrowheads="1"/>
          </p:cNvSpPr>
          <p:nvPr/>
        </p:nvSpPr>
        <p:spPr bwMode="auto">
          <a:xfrm>
            <a:off x="609600" y="3200400"/>
            <a:ext cx="2921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Capacity of Sewer and Water Infrastructure</a:t>
            </a:r>
          </a:p>
          <a:p>
            <a:endParaRPr lang="en-US"/>
          </a:p>
        </p:txBody>
      </p:sp>
      <p:sp>
        <p:nvSpPr>
          <p:cNvPr id="28686" name="Rectangle 18"/>
          <p:cNvSpPr>
            <a:spLocks noChangeArrowheads="1"/>
          </p:cNvSpPr>
          <p:nvPr/>
        </p:nvSpPr>
        <p:spPr bwMode="auto">
          <a:xfrm>
            <a:off x="3657600" y="3200400"/>
            <a:ext cx="18319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Shortage of Serviced Lots</a:t>
            </a:r>
            <a:endParaRPr lang="en-US" sz="1200"/>
          </a:p>
        </p:txBody>
      </p:sp>
      <p:sp>
        <p:nvSpPr>
          <p:cNvPr id="28687" name="Rectangle 19"/>
          <p:cNvSpPr>
            <a:spLocks noChangeArrowheads="1"/>
          </p:cNvSpPr>
          <p:nvPr/>
        </p:nvSpPr>
        <p:spPr bwMode="auto">
          <a:xfrm>
            <a:off x="5638800" y="3200400"/>
            <a:ext cx="263525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Streamlining the Development Process</a:t>
            </a:r>
            <a:endParaRPr lang="en-US" sz="1200"/>
          </a:p>
        </p:txBody>
      </p:sp>
      <p:sp>
        <p:nvSpPr>
          <p:cNvPr id="28688" name="Rectangle 20"/>
          <p:cNvSpPr>
            <a:spLocks noChangeArrowheads="1"/>
          </p:cNvSpPr>
          <p:nvPr/>
        </p:nvSpPr>
        <p:spPr bwMode="auto">
          <a:xfrm>
            <a:off x="457200" y="3810000"/>
            <a:ext cx="25622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A Need for Better Housing Needs Data</a:t>
            </a:r>
            <a:endParaRPr lang="en-US" sz="1200"/>
          </a:p>
        </p:txBody>
      </p:sp>
      <p:sp>
        <p:nvSpPr>
          <p:cNvPr id="28689" name="Rectangle 21"/>
          <p:cNvSpPr>
            <a:spLocks noChangeArrowheads="1"/>
          </p:cNvSpPr>
          <p:nvPr/>
        </p:nvSpPr>
        <p:spPr bwMode="auto">
          <a:xfrm>
            <a:off x="3200400" y="3810000"/>
            <a:ext cx="263842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Better Coordination Between Regions</a:t>
            </a:r>
            <a:endParaRPr lang="en-US" sz="1200"/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6096000" y="3810000"/>
            <a:ext cx="23622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Better Cooperation Within Regions</a:t>
            </a:r>
            <a:endParaRPr lang="en-US" sz="1200"/>
          </a:p>
        </p:txBody>
      </p:sp>
      <p:sp>
        <p:nvSpPr>
          <p:cNvPr id="28691" name="Rectangle 23"/>
          <p:cNvSpPr>
            <a:spLocks noChangeArrowheads="1"/>
          </p:cNvSpPr>
          <p:nvPr/>
        </p:nvSpPr>
        <p:spPr bwMode="auto">
          <a:xfrm>
            <a:off x="609600" y="4495800"/>
            <a:ext cx="16129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A Role for Employers</a:t>
            </a:r>
            <a:endParaRPr lang="en-US" sz="1200"/>
          </a:p>
        </p:txBody>
      </p:sp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2362200" y="4495800"/>
            <a:ext cx="30480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The Negative Effects on Business Investment</a:t>
            </a:r>
            <a:endParaRPr lang="en-US" sz="1200"/>
          </a:p>
        </p:txBody>
      </p:sp>
      <p:sp>
        <p:nvSpPr>
          <p:cNvPr id="28693" name="Rectangle 25"/>
          <p:cNvSpPr>
            <a:spLocks noChangeArrowheads="1"/>
          </p:cNvSpPr>
          <p:nvPr/>
        </p:nvSpPr>
        <p:spPr bwMode="auto">
          <a:xfrm>
            <a:off x="5562600" y="4495800"/>
            <a:ext cx="27432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Risk Avoidance – The Boom Can’t Last</a:t>
            </a:r>
            <a:endParaRPr lang="en-US" sz="1200"/>
          </a:p>
        </p:txBody>
      </p:sp>
      <p:sp>
        <p:nvSpPr>
          <p:cNvPr id="28694" name="Rectangle 26"/>
          <p:cNvSpPr>
            <a:spLocks noChangeArrowheads="1"/>
          </p:cNvSpPr>
          <p:nvPr/>
        </p:nvSpPr>
        <p:spPr bwMode="auto">
          <a:xfrm>
            <a:off x="1447800" y="5105400"/>
            <a:ext cx="2209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The Broader Policy Environment</a:t>
            </a:r>
            <a:endParaRPr lang="en-US" sz="1200"/>
          </a:p>
        </p:txBody>
      </p:sp>
      <p:sp>
        <p:nvSpPr>
          <p:cNvPr id="28695" name="Rectangle 27"/>
          <p:cNvSpPr>
            <a:spLocks noChangeArrowheads="1"/>
          </p:cNvSpPr>
          <p:nvPr/>
        </p:nvSpPr>
        <p:spPr bwMode="auto">
          <a:xfrm>
            <a:off x="3810000" y="5105400"/>
            <a:ext cx="33528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CA" sz="1200">
                <a:latin typeface="Calibri" pitchFamily="34" charset="0"/>
              </a:rPr>
              <a:t>The Need for Local Leadership and Local Initiative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 cstate="print"/>
          <a:srcRect t="1495"/>
          <a:stretch>
            <a:fillRect/>
          </a:stretch>
        </p:blipFill>
        <p:spPr bwMode="auto">
          <a:xfrm>
            <a:off x="457200" y="762000"/>
            <a:ext cx="82200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Central Role of Housing in Community Development</a:t>
            </a:r>
            <a:endParaRPr lang="en-CA" sz="3200" b="1">
              <a:latin typeface="Calibri" pitchFamily="34" charset="0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 l="2341" t="1402"/>
          <a:stretch>
            <a:fillRect/>
          </a:stretch>
        </p:blipFill>
        <p:spPr bwMode="auto">
          <a:xfrm>
            <a:off x="381000" y="984250"/>
            <a:ext cx="83058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Community Requirements to Deliver Housing</a:t>
            </a:r>
            <a:endParaRPr lang="en-CA" sz="3200" b="1">
              <a:latin typeface="Calibri" pitchFamily="34" charset="0"/>
            </a:endParaRP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pPr algn="l"/>
            <a:r>
              <a:rPr lang="en-US" sz="3600" b="1" smtClean="0"/>
              <a:t>Recent Housing Policy Characteristics</a:t>
            </a:r>
            <a:endParaRPr lang="en-CA" sz="3600" b="1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Reduced funding for low income social/public housing</a:t>
            </a:r>
          </a:p>
          <a:p>
            <a:pPr>
              <a:spcBef>
                <a:spcPct val="0"/>
              </a:spcBef>
            </a:pPr>
            <a:r>
              <a:rPr lang="en-US" smtClean="0"/>
              <a:t>Some assistance for “affordable housing”</a:t>
            </a:r>
          </a:p>
          <a:p>
            <a:pPr>
              <a:spcBef>
                <a:spcPct val="0"/>
              </a:spcBef>
            </a:pPr>
            <a:r>
              <a:rPr lang="en-US" smtClean="0"/>
              <a:t>More emphasis on homelessness</a:t>
            </a:r>
          </a:p>
          <a:p>
            <a:pPr>
              <a:spcBef>
                <a:spcPct val="0"/>
              </a:spcBef>
            </a:pPr>
            <a:r>
              <a:rPr lang="en-US" smtClean="0"/>
              <a:t>Greater emphasis on energy upgrading</a:t>
            </a:r>
          </a:p>
          <a:p>
            <a:pPr>
              <a:spcBef>
                <a:spcPct val="0"/>
              </a:spcBef>
            </a:pPr>
            <a:r>
              <a:rPr lang="en-US" smtClean="0"/>
              <a:t>Devolution of more responsibility to the provinces</a:t>
            </a:r>
          </a:p>
          <a:p>
            <a:pPr>
              <a:spcBef>
                <a:spcPct val="0"/>
              </a:spcBef>
            </a:pPr>
            <a:r>
              <a:rPr lang="en-US" smtClean="0"/>
              <a:t>Provincial reluctance to make up the federal reductions</a:t>
            </a:r>
          </a:p>
          <a:p>
            <a:pPr>
              <a:spcBef>
                <a:spcPct val="0"/>
              </a:spcBef>
            </a:pPr>
            <a:r>
              <a:rPr lang="en-US" smtClean="0"/>
              <a:t>A mismatch between immigration and housing policy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CA" smtClean="0"/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Local Partnerships Work Best</a:t>
            </a:r>
            <a:endParaRPr lang="en-CA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u="sng" dirty="0" smtClean="0"/>
              <a:t>Provincial Governments</a:t>
            </a:r>
            <a:r>
              <a:rPr lang="en-US" dirty="0" smtClean="0"/>
              <a:t>: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Down payment grants to homeowners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Per door rental incentives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Streamlining the planning and development process</a:t>
            </a:r>
          </a:p>
          <a:p>
            <a:pPr>
              <a:buFont typeface="Arial" charset="0"/>
              <a:buNone/>
              <a:defRPr/>
            </a:pPr>
            <a:r>
              <a:rPr lang="en-US" u="sng" dirty="0" smtClean="0"/>
              <a:t>Municipalities</a:t>
            </a:r>
            <a:r>
              <a:rPr lang="en-US" dirty="0" smtClean="0"/>
              <a:t>: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Property tax forgiveness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Reducing land costs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Reducing fees</a:t>
            </a:r>
            <a:endParaRPr lang="en-CA" dirty="0"/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>
              <a:defRPr/>
            </a:pPr>
            <a:r>
              <a:rPr lang="en-US" sz="3200" b="1" dirty="0" smtClean="0">
                <a:latin typeface="+mn-lt"/>
              </a:rPr>
              <a:t>Local Partnerships Work Best </a:t>
            </a:r>
            <a:r>
              <a:rPr lang="en-US" sz="3200" dirty="0" smtClean="0">
                <a:latin typeface="+mn-lt"/>
              </a:rPr>
              <a:t>(cont’d)</a:t>
            </a:r>
            <a:endParaRPr lang="en-CA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u="sng" dirty="0" smtClean="0"/>
              <a:t>Builders</a:t>
            </a:r>
            <a:r>
              <a:rPr lang="en-US" dirty="0" smtClean="0"/>
              <a:t>: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More cost effective designs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Builder rebates</a:t>
            </a:r>
          </a:p>
          <a:p>
            <a:pPr marL="465138" indent="-465138">
              <a:buFont typeface="Arial" charset="0"/>
              <a:buNone/>
              <a:defRPr/>
            </a:pPr>
            <a:r>
              <a:rPr lang="en-US" u="sng" dirty="0" smtClean="0"/>
              <a:t>Lenders</a:t>
            </a:r>
            <a:r>
              <a:rPr lang="en-US" dirty="0" smtClean="0"/>
              <a:t>: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Do not bend the rules but work with partners</a:t>
            </a:r>
          </a:p>
          <a:p>
            <a:pPr>
              <a:buFont typeface="Arial" charset="0"/>
              <a:buNone/>
              <a:defRPr/>
            </a:pPr>
            <a:r>
              <a:rPr lang="en-US" u="sng" dirty="0" smtClean="0"/>
              <a:t>Federal Government</a:t>
            </a:r>
            <a:r>
              <a:rPr lang="en-US" dirty="0" smtClean="0"/>
              <a:t>: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Forget about a national housing strategy</a:t>
            </a:r>
          </a:p>
          <a:p>
            <a:pPr marL="465138" indent="-465138">
              <a:buFont typeface="Calibri" pitchFamily="34" charset="0"/>
              <a:buChar char="—"/>
              <a:defRPr/>
            </a:pPr>
            <a:r>
              <a:rPr lang="en-US" dirty="0" smtClean="0"/>
              <a:t>More definite statement of spending plans and target groups</a:t>
            </a:r>
            <a:endParaRPr lang="en-CA" dirty="0"/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2 Bedroom Entry Level Home Ownership</a:t>
            </a:r>
            <a:endParaRPr lang="en-CA" sz="3600" b="1" smtClean="0"/>
          </a:p>
        </p:txBody>
      </p:sp>
      <p:pic>
        <p:nvPicPr>
          <p:cNvPr id="33795" name="Content Placeholder 3" descr="La Broquerie Oct 5 2011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7543800" cy="5657850"/>
          </a:xfrm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3886200" y="63246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Purchase Price $184,000</a:t>
            </a:r>
            <a:endParaRPr lang="en-CA" b="1"/>
          </a:p>
        </p:txBody>
      </p:sp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0" y="64770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3 Bedroom Entry Level Home Ownership</a:t>
            </a:r>
            <a:endParaRPr lang="en-CA" sz="3600" b="1" smtClean="0"/>
          </a:p>
        </p:txBody>
      </p:sp>
      <p:pic>
        <p:nvPicPr>
          <p:cNvPr id="34819" name="Content Placeholder 3" descr="La Broquerie Oct 5 2011 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143000"/>
            <a:ext cx="7543800" cy="5657850"/>
          </a:xfrm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886200" y="63246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Purchase Price $212,000</a:t>
            </a:r>
            <a:endParaRPr lang="en-CA" b="1"/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 b="1" smtClean="0"/>
              <a:t>Builder Rebate</a:t>
            </a:r>
            <a:endParaRPr lang="en-CA" sz="3600" b="1" smtClean="0"/>
          </a:p>
        </p:txBody>
      </p:sp>
      <p:pic>
        <p:nvPicPr>
          <p:cNvPr id="35843" name="Content Placeholder 3" descr="La Broquerie Oct 5 2011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7543800" cy="5657850"/>
          </a:xfrm>
        </p:spPr>
      </p:pic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4114800" y="6858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/>
              <a:t>$6,000 rebate</a:t>
            </a:r>
            <a:endParaRPr lang="en-CA" b="1"/>
          </a:p>
        </p:txBody>
      </p:sp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3600" b="1" smtClean="0"/>
              <a:t>Rental Housing</a:t>
            </a:r>
            <a:endParaRPr lang="en-CA" sz="3600" b="1" smtClean="0"/>
          </a:p>
        </p:txBody>
      </p:sp>
      <p:pic>
        <p:nvPicPr>
          <p:cNvPr id="36867" name="Content Placeholder 3" descr="La Broquerie Oct 5 2011 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7543800" cy="5657850"/>
          </a:xfrm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3581400" y="63246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2 bedroom $750    | 3 Bedroom $900</a:t>
            </a:r>
            <a:endParaRPr lang="en-CA" b="1"/>
          </a:p>
        </p:txBody>
      </p:sp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leefeld Feb 2010 0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Kleefeld Feb 2010 0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79700"/>
            <a:ext cx="7772400" cy="1500188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Questions ?</a:t>
            </a:r>
          </a:p>
          <a:p>
            <a:pPr algn="ctr">
              <a:defRPr/>
            </a:pPr>
            <a:endParaRPr lang="en-CA" sz="3600" b="1" dirty="0"/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small" dirty="0" smtClean="0"/>
              <a:t>The Perfect Housing Storm</a:t>
            </a:r>
            <a:endParaRPr lang="en-CA" b="1" cap="small" dirty="0" smtClean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-228600" y="284163"/>
            <a:ext cx="9372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graphicFrame>
        <p:nvGraphicFramePr>
          <p:cNvPr id="1026" name="Chart 2"/>
          <p:cNvGraphicFramePr>
            <a:graphicFrameLocks/>
          </p:cNvGraphicFramePr>
          <p:nvPr/>
        </p:nvGraphicFramePr>
        <p:xfrm>
          <a:off x="533400" y="762000"/>
          <a:ext cx="7772400" cy="5638800"/>
        </p:xfrm>
        <a:graphic>
          <a:graphicData uri="http://schemas.openxmlformats.org/presentationml/2006/ole">
            <p:oleObj spid="_x0000_s1026" r:id="rId3" imgW="7773074" imgH="5639289" progId="Excel.Sheet.8">
              <p:embed/>
            </p:oleObj>
          </a:graphicData>
        </a:graphic>
      </p:graphicFrame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-61913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CA" sz="2800" b="1" dirty="0">
                <a:latin typeface="+mj-lt"/>
                <a:ea typeface="Times New Roman" pitchFamily="18" charset="0"/>
                <a:cs typeface="Times New Roman" pitchFamily="18" charset="0"/>
              </a:rPr>
              <a:t>Arrival of Immigrants, Temporary Foreign Workers</a:t>
            </a:r>
          </a:p>
          <a:p>
            <a:pPr algn="ctr">
              <a:defRPr/>
            </a:pPr>
            <a:r>
              <a:rPr lang="en-CA" sz="2800" b="1" dirty="0">
                <a:latin typeface="+mj-lt"/>
                <a:ea typeface="Times New Roman" pitchFamily="18" charset="0"/>
                <a:cs typeface="Times New Roman" pitchFamily="18" charset="0"/>
              </a:rPr>
              <a:t>and Foreign Students:  Saskatchewan - 2000-2010</a:t>
            </a:r>
            <a:endParaRPr lang="en-CA" sz="2800" dirty="0">
              <a:latin typeface="Arial" pitchFamily="34" charset="0"/>
            </a:endParaRP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1981200" y="6329363"/>
            <a:ext cx="73152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CA" sz="1100">
                <a:latin typeface="Calibri" pitchFamily="34" charset="0"/>
                <a:cs typeface="Times New Roman" pitchFamily="18" charset="0"/>
              </a:rPr>
              <a:t>*Resident in the Province as of December 1</a:t>
            </a:r>
            <a:r>
              <a:rPr lang="en-CA" sz="1100" baseline="30000">
                <a:latin typeface="Calibri" pitchFamily="34" charset="0"/>
                <a:cs typeface="Times New Roman" pitchFamily="18" charset="0"/>
              </a:rPr>
              <a:t>st</a:t>
            </a:r>
            <a:r>
              <a:rPr lang="en-CA" sz="1100">
                <a:latin typeface="Calibri" pitchFamily="34" charset="0"/>
                <a:cs typeface="Times New Roman" pitchFamily="18" charset="0"/>
              </a:rPr>
              <a:t> each year</a:t>
            </a:r>
            <a:endParaRPr lang="en-CA" sz="1100"/>
          </a:p>
          <a:p>
            <a:pPr eaLnBrk="0" hangingPunct="0"/>
            <a:r>
              <a:rPr lang="en-CA" sz="1200">
                <a:latin typeface="Calibri" pitchFamily="34" charset="0"/>
                <a:cs typeface="Times New Roman" pitchFamily="18" charset="0"/>
              </a:rPr>
              <a:t>Source:  Citizenship and Immigration Canada</a:t>
            </a:r>
            <a:endParaRPr lang="en-CA"/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Calibri" pitchFamily="34" charset="0"/>
              </a:rPr>
              <a:t>Demographic Growth Factors by Selected Metropolitan Areas 2008/2009  (Rates per Thousand)</a:t>
            </a:r>
            <a:endParaRPr lang="en-CA" sz="2800">
              <a:latin typeface="Calibri" pitchFamily="34" charset="0"/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228600" y="284163"/>
            <a:ext cx="9372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CA">
              <a:latin typeface="Calibri" pitchFamily="34" charset="0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CA" sz="2800" b="1" dirty="0">
                <a:latin typeface="+mj-lt"/>
                <a:ea typeface="Times New Roman" pitchFamily="18" charset="0"/>
                <a:cs typeface="Times New Roman" pitchFamily="18" charset="0"/>
              </a:rPr>
              <a:t>Immigration to Winkler</a:t>
            </a:r>
            <a:endParaRPr lang="en-CA" sz="2800" dirty="0">
              <a:latin typeface="Arial" pitchFamily="34" charset="0"/>
            </a:endParaRP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219200"/>
          <a:ext cx="8153400" cy="478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0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1996</a:t>
                      </a:r>
                      <a:endParaRPr lang="en-CA" sz="2400" b="1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2001</a:t>
                      </a:r>
                      <a:endParaRPr lang="en-CA" sz="2400" b="1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u="none" dirty="0" smtClean="0"/>
                        <a:t>2006</a:t>
                      </a:r>
                      <a:endParaRPr lang="en-CA" sz="2400" b="1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5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Population</a:t>
                      </a:r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7,241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7,943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9,106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Change</a:t>
                      </a:r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9.7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14.6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47">
                <a:tc gridSpan="4">
                  <a:txBody>
                    <a:bodyPr/>
                    <a:lstStyle/>
                    <a:p>
                      <a:r>
                        <a:rPr lang="en-US" sz="2400" dirty="0" smtClean="0"/>
                        <a:t>Immigrants destined to Winkler</a:t>
                      </a:r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</a:tr>
              <a:tr h="2009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1999 – 2005</a:t>
                      </a:r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2,433</a:t>
                      </a:r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2001</a:t>
                      </a:r>
                      <a:r>
                        <a:rPr lang="en-US" sz="2400" baseline="0" dirty="0" smtClean="0"/>
                        <a:t> Population</a:t>
                      </a:r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</a:t>
                      </a:r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5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2006 – 2010</a:t>
                      </a:r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3,375</a:t>
                      </a:r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2006 Population</a:t>
                      </a:r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37</a:t>
                      </a:r>
                      <a:endParaRPr lang="en-CA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Source:  Statistics Canada and Manitoba Labour</a:t>
                      </a:r>
                      <a:r>
                        <a:rPr lang="en-US" sz="2000" baseline="0" dirty="0" smtClean="0"/>
                        <a:t> and Immigration</a:t>
                      </a:r>
                      <a:endParaRPr lang="en-C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46088" y="0"/>
            <a:ext cx="8251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CA" sz="2400" b="1" dirty="0">
                <a:latin typeface="+mj-lt"/>
                <a:ea typeface="Times New Roman" pitchFamily="18" charset="0"/>
                <a:cs typeface="Times New Roman" pitchFamily="18" charset="0"/>
              </a:rPr>
              <a:t>Starts by Intended Market – Freehold and Condominium Share:</a:t>
            </a:r>
            <a:endParaRPr lang="en-CA" sz="2400" dirty="0">
              <a:latin typeface="+mj-lt"/>
            </a:endParaRPr>
          </a:p>
          <a:p>
            <a:pPr algn="ctr" eaLnBrk="0" hangingPunct="0">
              <a:defRPr/>
            </a:pPr>
            <a:r>
              <a:rPr lang="en-CA" sz="2400" b="1" dirty="0">
                <a:latin typeface="+mj-lt"/>
                <a:ea typeface="Times New Roman" pitchFamily="18" charset="0"/>
                <a:cs typeface="Times New Roman" pitchFamily="18" charset="0"/>
              </a:rPr>
              <a:t>Saskatchewan  2006 – 2010</a:t>
            </a:r>
            <a:endParaRPr lang="en-CA" sz="2400" dirty="0">
              <a:latin typeface="+mj-lt"/>
            </a:endParaRPr>
          </a:p>
        </p:txBody>
      </p:sp>
      <p:graphicFrame>
        <p:nvGraphicFramePr>
          <p:cNvPr id="2050" name="Chart 2"/>
          <p:cNvGraphicFramePr>
            <a:graphicFrameLocks/>
          </p:cNvGraphicFramePr>
          <p:nvPr/>
        </p:nvGraphicFramePr>
        <p:xfrm>
          <a:off x="533400" y="762000"/>
          <a:ext cx="8153400" cy="5410200"/>
        </p:xfrm>
        <a:graphic>
          <a:graphicData uri="http://schemas.openxmlformats.org/presentationml/2006/ole">
            <p:oleObj spid="_x0000_s2050" r:id="rId3" imgW="8151058" imgH="5413717" progId="Excel.Sheet.8">
              <p:embed/>
            </p:oleObj>
          </a:graphicData>
        </a:graphic>
      </p:graphicFrame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24200" y="6248400"/>
            <a:ext cx="571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en-CA" sz="2000">
                <a:latin typeface="Calibri" pitchFamily="34" charset="0"/>
                <a:cs typeface="Times New Roman" pitchFamily="18" charset="0"/>
              </a:rPr>
              <a:t>      Source:  CMHC </a:t>
            </a:r>
            <a:r>
              <a:rPr lang="en-CA" sz="2000" i="1">
                <a:latin typeface="Calibri" pitchFamily="34" charset="0"/>
                <a:cs typeface="Times New Roman" pitchFamily="18" charset="0"/>
              </a:rPr>
              <a:t>Canadian Housing Observer 2010</a:t>
            </a:r>
            <a:r>
              <a:rPr lang="en-CA" sz="2000">
                <a:latin typeface="Calibri" pitchFamily="34" charset="0"/>
              </a:rPr>
              <a:t> 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/>
          <a:lstStyle/>
          <a:p>
            <a:pPr eaLnBrk="1" hangingPunct="1"/>
            <a:r>
              <a:rPr lang="en-US" sz="3200" b="1" smtClean="0"/>
              <a:t>Housing Starts by Intended Market 1990-2010</a:t>
            </a:r>
            <a:br>
              <a:rPr lang="en-US" sz="3200" b="1" smtClean="0"/>
            </a:br>
            <a:r>
              <a:rPr lang="en-US" sz="3200" b="1" smtClean="0"/>
              <a:t>Saskatchewan Urban Centres</a:t>
            </a:r>
            <a:endParaRPr lang="en-CA" sz="3200" b="1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350" y="1295400"/>
            <a:ext cx="8796338" cy="5029200"/>
          </a:xfrm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0" y="64579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Prepared by:  Tom Carter</a:t>
            </a:r>
          </a:p>
          <a:p>
            <a:r>
              <a:rPr lang="en-US" sz="1000">
                <a:latin typeface="Calibri" pitchFamily="34" charset="0"/>
              </a:rPr>
              <a:t>Carter Research Associates Inc.</a:t>
            </a:r>
            <a:endParaRPr lang="en-CA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1773</Words>
  <Application>Microsoft Office PowerPoint</Application>
  <PresentationFormat>On-screen Show (4:3)</PresentationFormat>
  <Paragraphs>647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Microsoft Office Excel 97-2003 Worksheet</vt:lpstr>
      <vt:lpstr>Federal and Provincial Immigration Policy and Housing Outcomes   Presentation by   Tom Carter  To Prairie Metropolis and Beyond Edmonton Alberta    November 5th 2011</vt:lpstr>
      <vt:lpstr>Presentation Objectives</vt:lpstr>
      <vt:lpstr>Recent Housing Policy Characteristics</vt:lpstr>
      <vt:lpstr>The Perfect Housing Storm</vt:lpstr>
      <vt:lpstr>Slide 5</vt:lpstr>
      <vt:lpstr>Slide 6</vt:lpstr>
      <vt:lpstr>Slide 7</vt:lpstr>
      <vt:lpstr>Slide 8</vt:lpstr>
      <vt:lpstr>Housing Starts by Intended Market 1990-2010 Saskatchewan Urban Centres</vt:lpstr>
      <vt:lpstr>Slide 10</vt:lpstr>
      <vt:lpstr>Slide 11</vt:lpstr>
      <vt:lpstr>Whither the Rental Market?</vt:lpstr>
      <vt:lpstr>Whither the Rental Market?  (cont’d)</vt:lpstr>
      <vt:lpstr>Slide 14</vt:lpstr>
      <vt:lpstr>Slide 15</vt:lpstr>
      <vt:lpstr>Slide 16</vt:lpstr>
      <vt:lpstr>Slide 17</vt:lpstr>
      <vt:lpstr>Qualifying Incomes for New and Resale Homes – 2010</vt:lpstr>
      <vt:lpstr>Housing Affordability by Income</vt:lpstr>
      <vt:lpstr>Slide 20</vt:lpstr>
      <vt:lpstr>Slide 21</vt:lpstr>
      <vt:lpstr>Slide 22</vt:lpstr>
      <vt:lpstr>Slide 23</vt:lpstr>
      <vt:lpstr>Slide 24</vt:lpstr>
      <vt:lpstr>Slide 25</vt:lpstr>
      <vt:lpstr>Key Questions for Government</vt:lpstr>
      <vt:lpstr>Summary of Housing Needs/Issues</vt:lpstr>
      <vt:lpstr>Slide 28</vt:lpstr>
      <vt:lpstr>Slide 29</vt:lpstr>
      <vt:lpstr>Local Partnerships Work Best</vt:lpstr>
      <vt:lpstr>Local Partnerships Work Best (cont’d)</vt:lpstr>
      <vt:lpstr>2 Bedroom Entry Level Home Ownership</vt:lpstr>
      <vt:lpstr>3 Bedroom Entry Level Home Ownership</vt:lpstr>
      <vt:lpstr>Builder Rebate</vt:lpstr>
      <vt:lpstr>Rental Housing</vt:lpstr>
      <vt:lpstr>Slide 36</vt:lpstr>
      <vt:lpstr>Slide 37</vt:lpstr>
      <vt:lpstr>Slide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the Supply of Affordable Housing in Saskatchewan: Challenges, Opportunities, and Options (a draft for discussion)   Prepared for   Enterprise Saskatchewan   by   Tom Carter, Carter Research Associates     July 2011</dc:title>
  <dc:creator>Tom</dc:creator>
  <cp:lastModifiedBy>Lenise</cp:lastModifiedBy>
  <cp:revision>90</cp:revision>
  <dcterms:created xsi:type="dcterms:W3CDTF">2011-07-11T19:38:46Z</dcterms:created>
  <dcterms:modified xsi:type="dcterms:W3CDTF">2011-11-08T21:21:19Z</dcterms:modified>
</cp:coreProperties>
</file>