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xlsx" ContentType="application/vnd.openxmlformats-officedocument.spreadsheetml.sheet"/>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334" r:id="rId3"/>
    <p:sldId id="335" r:id="rId4"/>
    <p:sldId id="336" r:id="rId5"/>
    <p:sldId id="354" r:id="rId6"/>
    <p:sldId id="355" r:id="rId7"/>
    <p:sldId id="337" r:id="rId8"/>
    <p:sldId id="338" r:id="rId9"/>
    <p:sldId id="339" r:id="rId10"/>
    <p:sldId id="340" r:id="rId11"/>
    <p:sldId id="356" r:id="rId12"/>
    <p:sldId id="342" r:id="rId13"/>
    <p:sldId id="344" r:id="rId14"/>
    <p:sldId id="316" r:id="rId15"/>
    <p:sldId id="345" r:id="rId16"/>
    <p:sldId id="346" r:id="rId17"/>
    <p:sldId id="347" r:id="rId18"/>
    <p:sldId id="348" r:id="rId19"/>
    <p:sldId id="349" r:id="rId20"/>
    <p:sldId id="341" r:id="rId21"/>
    <p:sldId id="343" r:id="rId22"/>
    <p:sldId id="350" r:id="rId23"/>
    <p:sldId id="351" r:id="rId24"/>
    <p:sldId id="357" r:id="rId25"/>
    <p:sldId id="352" r:id="rId26"/>
    <p:sldId id="358"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DAFFD3"/>
    <a:srgbClr val="1B357D"/>
    <a:srgbClr val="1F347D"/>
    <a:srgbClr val="C4BB86"/>
    <a:srgbClr val="C4BF94"/>
    <a:srgbClr val="C1BB83"/>
    <a:srgbClr val="C4BC6D"/>
    <a:srgbClr val="C4C079"/>
    <a:srgbClr val="C4BB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snapToObjects="1" showGuides="1">
      <p:cViewPr>
        <p:scale>
          <a:sx n="100" d="100"/>
          <a:sy n="100" d="100"/>
        </p:scale>
        <p:origin x="-728" y="-88"/>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p:scale>
          <a:sx n="150" d="100"/>
          <a:sy n="150" d="100"/>
        </p:scale>
        <p:origin x="-336" y="336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presProps" Target="presProps.xml"/><Relationship Id="rId34"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printerSettings" Target="printerSettings/printerSettings1.bin"/><Relationship Id="rId11" Type="http://schemas.openxmlformats.org/officeDocument/2006/relationships/slide" Target="slides/slide10.xml"/><Relationship Id="rId29" Type="http://schemas.openxmlformats.org/officeDocument/2006/relationships/handoutMaster" Target="handoutMasters/handoutMaster1.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1373DC0-A35E-1741-8FA7-9991A65DDBC8}" type="datetimeFigureOut">
              <a:rPr lang="en-US" smtClean="0"/>
              <a:pPr/>
              <a:t>11/4/11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81EEDAC-B044-6B49-992B-571EB634D6E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9281D59-2DDE-AE40-BBF4-D1073076C1B7}" type="datetimeFigureOut">
              <a:rPr lang="en-US" smtClean="0"/>
              <a:pPr/>
              <a:t>11/4/11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76AEA4-E2AC-D345-B61B-B60ECB71740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More Focused on Refugees and Non-Permanent Residents</a:t>
            </a:r>
          </a:p>
          <a:p>
            <a:pPr>
              <a:buFontTx/>
              <a:buChar char="-"/>
            </a:pPr>
            <a:r>
              <a:rPr lang="en-US" dirty="0" smtClean="0"/>
              <a:t>“While we suspect that level of danger and immigrant status in the migration process are the most important conditions under which migrants turn to religion for support” (Hagan and </a:t>
            </a:r>
            <a:r>
              <a:rPr lang="en-US" dirty="0" err="1" smtClean="0"/>
              <a:t>Ebaugh</a:t>
            </a:r>
            <a:r>
              <a:rPr lang="en-US" dirty="0" smtClean="0"/>
              <a:t> 2003).</a:t>
            </a:r>
          </a:p>
          <a:p>
            <a:endParaRPr lang="en-US" b="1" dirty="0" smtClean="0"/>
          </a:p>
          <a:p>
            <a:r>
              <a:rPr lang="en-US" b="1" dirty="0" smtClean="0"/>
              <a:t>Stability</a:t>
            </a:r>
          </a:p>
          <a:p>
            <a:pPr>
              <a:buFontTx/>
              <a:buChar char="-"/>
            </a:pPr>
            <a:r>
              <a:rPr lang="en-US" dirty="0" smtClean="0"/>
              <a:t>Black volunteering in US more influenced by church attendance (and less by socio-economic differences) than white volunteering rates </a:t>
            </a:r>
            <a:r>
              <a:rPr lang="en-US" dirty="0" err="1" smtClean="0"/>
              <a:t>Musick</a:t>
            </a:r>
            <a:r>
              <a:rPr lang="en-US" dirty="0" smtClean="0"/>
              <a:t> et al. 2000).</a:t>
            </a:r>
          </a:p>
          <a:p>
            <a:pPr>
              <a:buFontTx/>
              <a:buChar char="-"/>
            </a:pPr>
            <a:endParaRPr lang="en-US" dirty="0" smtClean="0"/>
          </a:p>
          <a:p>
            <a:r>
              <a:rPr lang="en-US" b="1" dirty="0" smtClean="0"/>
              <a:t>Less Controlled by State </a:t>
            </a:r>
          </a:p>
          <a:p>
            <a:pPr>
              <a:buFontTx/>
              <a:buChar char="-"/>
            </a:pPr>
            <a:r>
              <a:rPr lang="en-US" dirty="0" smtClean="0"/>
              <a:t>Through funding requirements and accountability procedures the state exercises a form of social control (Ng 1996)</a:t>
            </a:r>
          </a:p>
          <a:p>
            <a:pPr>
              <a:buFontTx/>
              <a:buChar char="-"/>
            </a:pPr>
            <a:r>
              <a:rPr lang="en-US" dirty="0" smtClean="0"/>
              <a:t>“there appeared to be a clear message to the voluntary sector: deliver services efficiently and be quiet” (Phillips 2009).</a:t>
            </a:r>
          </a:p>
          <a:p>
            <a:pPr>
              <a:buFontTx/>
              <a:buChar char="-"/>
            </a:pPr>
            <a:endParaRPr lang="en-US"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“36 percent of all charities are classified as Places of Worship, making it the single largest category of charities”</a:t>
            </a:r>
          </a:p>
          <a:p>
            <a:endParaRPr lang="en-US" dirty="0" smtClean="0"/>
          </a:p>
          <a:p>
            <a:r>
              <a:rPr lang="en-US" dirty="0" smtClean="0"/>
              <a:t>$90.5 billion in revenues, 60% from governments . . . Hospitals, teaching institutions, libraries and museums are most dependent (70%) followed by community services, education, health and social services (60%) and religious congregations and private foundation charities receiving very little </a:t>
            </a:r>
            <a:r>
              <a:rPr lang="en-US" dirty="0" err="1" smtClean="0"/>
              <a:t>govt</a:t>
            </a:r>
            <a:r>
              <a:rPr lang="en-US" dirty="0" smtClean="0"/>
              <a:t> support (</a:t>
            </a:r>
            <a:r>
              <a:rPr lang="en-US" dirty="0" err="1" smtClean="0"/>
              <a:t>Banting</a:t>
            </a:r>
            <a:r>
              <a:rPr lang="en-US" dirty="0" smtClean="0"/>
              <a:t> 2000).</a:t>
            </a:r>
            <a:endParaRPr lang="en-US" dirty="0"/>
          </a:p>
        </p:txBody>
      </p:sp>
      <p:sp>
        <p:nvSpPr>
          <p:cNvPr id="4" name="Slide Number Placeholder 3"/>
          <p:cNvSpPr>
            <a:spLocks noGrp="1"/>
          </p:cNvSpPr>
          <p:nvPr>
            <p:ph type="sldNum" sz="quarter" idx="10"/>
          </p:nvPr>
        </p:nvSpPr>
        <p:spPr/>
        <p:txBody>
          <a:bodyPr/>
          <a:lstStyle/>
          <a:p>
            <a:fld id="{BA76AEA4-E2AC-D345-B61B-B60ECB717406}"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76AEA4-E2AC-D345-B61B-B60ECB717406}"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54000">
                <a:srgbClr val="C4BB86"/>
              </a:gs>
              <a:gs pos="100000">
                <a:schemeClr val="bg2">
                  <a:lumMod val="9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914400"/>
            <a:ext cx="8001000" cy="609600"/>
          </a:xfrm>
        </p:spPr>
        <p:txBody>
          <a:bodyPr>
            <a:normAutofit/>
          </a:bodyPr>
          <a:lstStyle>
            <a:lvl1pPr algn="l">
              <a:defRPr sz="2200">
                <a:latin typeface="Verdana"/>
              </a:defRPr>
            </a:lvl1pPr>
          </a:lstStyle>
          <a:p>
            <a:r>
              <a:rPr lang="en-CA"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4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41000">
                <a:srgbClr val="1B357D"/>
              </a:gs>
              <a:gs pos="100000">
                <a:schemeClr val="tx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baseline="0">
                <a:solidFill>
                  <a:schemeClr val="bg1"/>
                </a:solidFill>
                <a:latin typeface="Verdana"/>
              </a:defRPr>
            </a:lvl1pPr>
          </a:lstStyle>
          <a:p>
            <a:r>
              <a:rPr lang="en-CA" dirty="0" smtClean="0"/>
              <a:t>CIC Corporate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1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45000">
                <a:srgbClr val="800000"/>
              </a:gs>
              <a:gs pos="100000">
                <a:schemeClr val="accent2">
                  <a:lumMod val="20000"/>
                  <a:lumOff val="8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Citizenship</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2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51000">
                <a:schemeClr val="accent6">
                  <a:lumMod val="75000"/>
                </a:schemeClr>
              </a:gs>
              <a:gs pos="100000">
                <a:schemeClr val="accent6">
                  <a:lumMod val="40000"/>
                  <a:lumOff val="6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Settlement</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3_Title and Content">
    <p:spTree>
      <p:nvGrpSpPr>
        <p:cNvPr id="1" name=""/>
        <p:cNvGrpSpPr/>
        <p:nvPr/>
      </p:nvGrpSpPr>
      <p:grpSpPr>
        <a:xfrm>
          <a:off x="0" y="0"/>
          <a:ext cx="0" cy="0"/>
          <a:chOff x="0" y="0"/>
          <a:chExt cx="0" cy="0"/>
        </a:xfrm>
      </p:grpSpPr>
      <p:pic>
        <p:nvPicPr>
          <p:cNvPr id="12" name="Picture 11" descr="slide2background.jpg"/>
          <p:cNvPicPr>
            <a:picLocks noChangeAspect="1"/>
          </p:cNvPicPr>
          <p:nvPr userDrawn="1"/>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685800" y="1447800"/>
            <a:ext cx="8001000" cy="4525963"/>
          </a:xfr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
        <p:nvSpPr>
          <p:cNvPr id="9" name="Rectangle 8"/>
          <p:cNvSpPr/>
          <p:nvPr userDrawn="1"/>
        </p:nvSpPr>
        <p:spPr>
          <a:xfrm>
            <a:off x="533400" y="990600"/>
            <a:ext cx="8077200" cy="533400"/>
          </a:xfrm>
          <a:prstGeom prst="rect">
            <a:avLst/>
          </a:prstGeom>
          <a:gradFill flip="none" rotWithShape="1">
            <a:gsLst>
              <a:gs pos="51000">
                <a:srgbClr val="008000"/>
              </a:gs>
              <a:gs pos="100000">
                <a:srgbClr val="DAFFD3"/>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85800" y="914400"/>
            <a:ext cx="8001000" cy="609600"/>
          </a:xfrm>
        </p:spPr>
        <p:txBody>
          <a:bodyPr>
            <a:normAutofit/>
          </a:bodyPr>
          <a:lstStyle>
            <a:lvl1pPr algn="l">
              <a:defRPr sz="2200">
                <a:solidFill>
                  <a:schemeClr val="bg1"/>
                </a:solidFill>
                <a:latin typeface="Verdana"/>
              </a:defRPr>
            </a:lvl1pPr>
          </a:lstStyle>
          <a:p>
            <a:r>
              <a:rPr lang="en-CA" dirty="0" smtClean="0"/>
              <a:t>Multi</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285D8-B1CC-4D45-993F-C26C8FD8D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theme" Target="../theme/theme1.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2296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285D8-B1CC-4D45-993F-C26C8FD8D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4.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3" Type="http://schemas.openxmlformats.org/officeDocument/2006/relationships/package" Target="../embeddings/Microsoft_Excel_Sheet1.xlsx"/><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4953000"/>
            <a:ext cx="3505200" cy="1447800"/>
          </a:xfrm>
        </p:spPr>
        <p:txBody>
          <a:bodyPr>
            <a:normAutofit fontScale="47500" lnSpcReduction="20000"/>
          </a:bodyPr>
          <a:lstStyle/>
          <a:p>
            <a:r>
              <a:rPr lang="en-US" b="1" dirty="0" smtClean="0"/>
              <a:t>Religiously Affiliated Settlement Agencies: Critical Actors in the Settlement System</a:t>
            </a:r>
          </a:p>
          <a:p>
            <a:endParaRPr lang="en-US" b="1" dirty="0" smtClean="0"/>
          </a:p>
          <a:p>
            <a:r>
              <a:rPr lang="en-US" b="1" dirty="0" smtClean="0"/>
              <a:t>Presented By: 	John Biles* </a:t>
            </a:r>
          </a:p>
          <a:p>
            <a:r>
              <a:rPr lang="en-US" b="1" dirty="0" smtClean="0"/>
              <a:t>			(Integration Branch)</a:t>
            </a:r>
          </a:p>
          <a:p>
            <a:endParaRPr lang="en-US" b="1" dirty="0" smtClean="0"/>
          </a:p>
          <a:p>
            <a:r>
              <a:rPr lang="en-US" b="1" dirty="0" smtClean="0"/>
              <a:t>Prairie Metropolis and Beyond</a:t>
            </a:r>
          </a:p>
          <a:p>
            <a:r>
              <a:rPr lang="en-US" b="1" dirty="0" smtClean="0"/>
              <a:t>November 4-5, 2011 (Edmonton)</a:t>
            </a:r>
          </a:p>
        </p:txBody>
      </p:sp>
      <p:sp>
        <p:nvSpPr>
          <p:cNvPr id="3" name="TextBox 2"/>
          <p:cNvSpPr txBox="1"/>
          <p:nvPr/>
        </p:nvSpPr>
        <p:spPr>
          <a:xfrm>
            <a:off x="533400" y="6400800"/>
            <a:ext cx="8229600" cy="461665"/>
          </a:xfrm>
          <a:prstGeom prst="rect">
            <a:avLst/>
          </a:prstGeom>
          <a:noFill/>
        </p:spPr>
        <p:txBody>
          <a:bodyPr wrap="square" rtlCol="0">
            <a:spAutoFit/>
          </a:bodyPr>
          <a:lstStyle/>
          <a:p>
            <a:r>
              <a:rPr lang="en-US" sz="1200" dirty="0" smtClean="0"/>
              <a:t>* Opinions expressed are those of the presenter, and do not necessarily reflect those of Integration Branch, Citizenship and Immigration Canada or the Government of Canada.</a:t>
            </a:r>
            <a:endParaRPr lang="en-U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001000" cy="4221163"/>
          </a:xfrm>
        </p:spPr>
        <p:txBody>
          <a:bodyPr>
            <a:normAutofit fontScale="55000" lnSpcReduction="20000"/>
          </a:bodyPr>
          <a:lstStyle/>
          <a:p>
            <a:r>
              <a:rPr lang="en-US" dirty="0" smtClean="0"/>
              <a:t>“It was predicted that, with the rise of the welfare state in the 1960s, ethnic associations dealing with the individual adjustment and advancement of immigrants would become less important (</a:t>
            </a:r>
            <a:r>
              <a:rPr lang="en-US" dirty="0" err="1" smtClean="0"/>
              <a:t>Moodley</a:t>
            </a:r>
            <a:r>
              <a:rPr lang="en-US" dirty="0" smtClean="0"/>
              <a:t> 1983).  The function of these associations, </a:t>
            </a:r>
            <a:r>
              <a:rPr lang="en-US" dirty="0" err="1" smtClean="0"/>
              <a:t>Moodley</a:t>
            </a:r>
            <a:r>
              <a:rPr lang="en-US" dirty="0" smtClean="0"/>
              <a:t> insists would be largely assumed by a host of state-directed social agencies” (</a:t>
            </a:r>
            <a:r>
              <a:rPr lang="en-US" dirty="0" err="1" smtClean="0"/>
              <a:t>Guo</a:t>
            </a:r>
            <a:r>
              <a:rPr lang="en-US" dirty="0" smtClean="0"/>
              <a:t> 2007).</a:t>
            </a:r>
          </a:p>
          <a:p>
            <a:pPr>
              <a:buNone/>
            </a:pPr>
            <a:endParaRPr lang="en-US" dirty="0" smtClean="0"/>
          </a:p>
          <a:p>
            <a:r>
              <a:rPr lang="en-US" dirty="0" smtClean="0"/>
              <a:t>“On the whole, ethnic organizations act as social service providers, maintain ethnic identities, and promote integration.  In addition, they function as the ‘link’ or ‘broker’ between newcomers and formal service providers” (Jenkins 1988 in </a:t>
            </a:r>
            <a:r>
              <a:rPr lang="en-US" dirty="0" err="1" smtClean="0"/>
              <a:t>Guo</a:t>
            </a:r>
            <a:r>
              <a:rPr lang="en-US" dirty="0" smtClean="0"/>
              <a:t> 2007, </a:t>
            </a:r>
            <a:r>
              <a:rPr lang="en-US" dirty="0" err="1" smtClean="0"/>
              <a:t>Fennema</a:t>
            </a:r>
            <a:r>
              <a:rPr lang="en-US" dirty="0" smtClean="0"/>
              <a:t> 2004).</a:t>
            </a:r>
          </a:p>
          <a:p>
            <a:pPr>
              <a:buNone/>
            </a:pPr>
            <a:endParaRPr lang="en-US" dirty="0" smtClean="0"/>
          </a:p>
          <a:p>
            <a:r>
              <a:rPr lang="en-US" dirty="0" smtClean="0"/>
              <a:t>“immigrants’ associations are poorly </a:t>
            </a:r>
            <a:r>
              <a:rPr lang="en-US" dirty="0" err="1" smtClean="0"/>
              <a:t>organised</a:t>
            </a:r>
            <a:r>
              <a:rPr lang="en-US" dirty="0" smtClean="0"/>
              <a:t> and play a marginal role in the local decision-making process . . .  Local governments seem in general to prefer Italian pro-immigrant associations, especially as far as access to funding and running for public contracts is concerned” (</a:t>
            </a:r>
            <a:r>
              <a:rPr lang="en-US" dirty="0" err="1" smtClean="0"/>
              <a:t>Caponio</a:t>
            </a:r>
            <a:r>
              <a:rPr lang="en-US" dirty="0" smtClean="0"/>
              <a:t> 2005)</a:t>
            </a:r>
          </a:p>
          <a:p>
            <a:pPr>
              <a:buNone/>
            </a:pPr>
            <a:endParaRPr lang="en-US" dirty="0" smtClean="0"/>
          </a:p>
          <a:p>
            <a:endParaRPr lang="en-US" dirty="0"/>
          </a:p>
        </p:txBody>
      </p:sp>
      <p:sp>
        <p:nvSpPr>
          <p:cNvPr id="4" name="Title 3"/>
          <p:cNvSpPr>
            <a:spLocks noGrp="1"/>
          </p:cNvSpPr>
          <p:nvPr>
            <p:ph type="title"/>
          </p:nvPr>
        </p:nvSpPr>
        <p:spPr/>
        <p:txBody>
          <a:bodyPr/>
          <a:lstStyle/>
          <a:p>
            <a:r>
              <a:rPr lang="en-US" dirty="0" smtClean="0"/>
              <a:t>“Ethnic Organizations”: Still Here, Still Relevant</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fontScale="62500" lnSpcReduction="20000"/>
          </a:bodyPr>
          <a:lstStyle/>
          <a:p>
            <a:r>
              <a:rPr lang="en-US" dirty="0" smtClean="0"/>
              <a:t>In 1996 the CEC surveyed members on priorities: multiculturalism, </a:t>
            </a:r>
            <a:r>
              <a:rPr lang="en-US" dirty="0" err="1" smtClean="0"/>
              <a:t>labour</a:t>
            </a:r>
            <a:r>
              <a:rPr lang="en-US" dirty="0" smtClean="0"/>
              <a:t> issues, racism, youth issues, national unity, immigration, health care, social services, education and language issues (Kobayashi 2000).</a:t>
            </a:r>
          </a:p>
          <a:p>
            <a:pPr>
              <a:buNone/>
            </a:pPr>
            <a:endParaRPr lang="en-US" dirty="0" smtClean="0"/>
          </a:p>
          <a:p>
            <a:r>
              <a:rPr lang="en-US" dirty="0" smtClean="0"/>
              <a:t>Burstein (2010) sees ethno-specific organizations as allies of settlement sector</a:t>
            </a:r>
          </a:p>
          <a:p>
            <a:pPr>
              <a:buNone/>
            </a:pPr>
            <a:endParaRPr lang="en-US" dirty="0" smtClean="0"/>
          </a:p>
          <a:p>
            <a:r>
              <a:rPr lang="en-US" dirty="0" smtClean="0"/>
              <a:t>Biles et al. (2011) ethno-specific organizations providing assistance to newcomers to navigate CIC systems</a:t>
            </a:r>
          </a:p>
          <a:p>
            <a:pPr>
              <a:buNone/>
            </a:pPr>
            <a:endParaRPr lang="en-US" dirty="0" smtClean="0"/>
          </a:p>
          <a:p>
            <a:r>
              <a:rPr lang="en-US" dirty="0" err="1" smtClean="0"/>
              <a:t>Sadiq’s</a:t>
            </a:r>
            <a:r>
              <a:rPr lang="en-US" dirty="0" smtClean="0"/>
              <a:t> “two-tier immigrant settlement sector” (2004)</a:t>
            </a:r>
          </a:p>
          <a:p>
            <a:pPr>
              <a:buNone/>
            </a:pPr>
            <a:endParaRPr lang="en-US" dirty="0" smtClean="0"/>
          </a:p>
          <a:p>
            <a:r>
              <a:rPr lang="en-US" dirty="0" smtClean="0"/>
              <a:t>Canada’s Action Plan Against Racism / </a:t>
            </a:r>
            <a:r>
              <a:rPr lang="en-US" dirty="0" err="1" smtClean="0"/>
              <a:t>Multi’s</a:t>
            </a:r>
            <a:r>
              <a:rPr lang="en-US" dirty="0" smtClean="0"/>
              <a:t> move to CIC / Integrated Society Work</a:t>
            </a: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11</a:t>
            </a:fld>
            <a:endParaRPr lang="en-US"/>
          </a:p>
        </p:txBody>
      </p:sp>
      <p:sp>
        <p:nvSpPr>
          <p:cNvPr id="4" name="Title 3"/>
          <p:cNvSpPr>
            <a:spLocks noGrp="1"/>
          </p:cNvSpPr>
          <p:nvPr>
            <p:ph type="title"/>
          </p:nvPr>
        </p:nvSpPr>
        <p:spPr/>
        <p:txBody>
          <a:bodyPr/>
          <a:lstStyle/>
          <a:p>
            <a:r>
              <a:rPr lang="en-US" dirty="0" smtClean="0"/>
              <a:t>“Ethnic” Organizations: Connections to Settlement?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fontScale="55000" lnSpcReduction="20000"/>
          </a:bodyPr>
          <a:lstStyle/>
          <a:p>
            <a:pPr indent="0">
              <a:buNone/>
            </a:pPr>
            <a:r>
              <a:rPr lang="en-US" dirty="0" smtClean="0"/>
              <a:t>“Access to new transnational opportunities for migrants’ </a:t>
            </a:r>
            <a:r>
              <a:rPr lang="en-US" dirty="0" err="1" smtClean="0"/>
              <a:t>organised</a:t>
            </a:r>
            <a:r>
              <a:rPr lang="en-US" dirty="0" smtClean="0"/>
              <a:t> action is therefore not independent from the opportunities they have at the national level. . .  For all the under-exploitation, it can therefore be claimed that a progressive movement towards a multi-</a:t>
            </a:r>
            <a:r>
              <a:rPr lang="en-US" dirty="0" err="1" smtClean="0"/>
              <a:t>levelled</a:t>
            </a:r>
            <a:r>
              <a:rPr lang="en-US" dirty="0" smtClean="0"/>
              <a:t> and multi-</a:t>
            </a:r>
            <a:r>
              <a:rPr lang="en-US" dirty="0" err="1" smtClean="0"/>
              <a:t>spacial</a:t>
            </a:r>
            <a:r>
              <a:rPr lang="en-US" dirty="0" smtClean="0"/>
              <a:t> [sic] participation and representation of migrants does appear to be already under way” (</a:t>
            </a:r>
            <a:r>
              <a:rPr lang="en-US" dirty="0" err="1" smtClean="0"/>
              <a:t>Danese</a:t>
            </a:r>
            <a:r>
              <a:rPr lang="en-US" dirty="0" smtClean="0"/>
              <a:t> 1998).</a:t>
            </a:r>
          </a:p>
          <a:p>
            <a:pPr indent="0">
              <a:buNone/>
            </a:pPr>
            <a:endParaRPr lang="en-US" dirty="0" smtClean="0"/>
          </a:p>
          <a:p>
            <a:pPr indent="0">
              <a:buNone/>
            </a:pPr>
            <a:r>
              <a:rPr lang="en-US" dirty="0" smtClean="0"/>
              <a:t>“In today’s post-modern era, religious communities have become vigorous creators of an emergent transnational society” (Rudolph 1997).  </a:t>
            </a:r>
            <a:r>
              <a:rPr lang="en-US" dirty="0" err="1" smtClean="0"/>
              <a:t>Bramadat’s</a:t>
            </a:r>
            <a:r>
              <a:rPr lang="en-US" dirty="0" smtClean="0"/>
              <a:t> concern that this terminology is exclusionary (2005).</a:t>
            </a:r>
          </a:p>
          <a:p>
            <a:pPr indent="0">
              <a:buNone/>
            </a:pPr>
            <a:endParaRPr lang="en-US" dirty="0" smtClean="0"/>
          </a:p>
          <a:p>
            <a:pPr indent="0">
              <a:buNone/>
            </a:pPr>
            <a:r>
              <a:rPr lang="en-US" dirty="0" smtClean="0"/>
              <a:t>Today immigrant associations are considered as likely to be a continuation of pre-migration experience as a desire to assimilate (</a:t>
            </a:r>
            <a:r>
              <a:rPr lang="en-US" dirty="0" err="1" smtClean="0"/>
              <a:t>Moya</a:t>
            </a:r>
            <a:r>
              <a:rPr lang="en-US" dirty="0" smtClean="0"/>
              <a:t> 2005).</a:t>
            </a:r>
          </a:p>
          <a:p>
            <a:pPr indent="0">
              <a:buNone/>
            </a:pPr>
            <a:endParaRPr lang="en-US" dirty="0" smtClean="0"/>
          </a:p>
          <a:p>
            <a:pPr indent="0">
              <a:buNone/>
            </a:pPr>
            <a:r>
              <a:rPr lang="en-US" dirty="0" smtClean="0"/>
              <a:t>“Recent research shows that the claims of the </a:t>
            </a:r>
            <a:r>
              <a:rPr lang="en-US" dirty="0" err="1" smtClean="0"/>
              <a:t>transnationalists</a:t>
            </a:r>
            <a:r>
              <a:rPr lang="en-US" dirty="0" smtClean="0"/>
              <a:t> are exaggerated” (</a:t>
            </a:r>
            <a:r>
              <a:rPr lang="en-US" dirty="0" err="1" smtClean="0"/>
              <a:t>Fennema</a:t>
            </a:r>
            <a:r>
              <a:rPr lang="en-US" dirty="0" smtClean="0"/>
              <a:t> 2004).</a:t>
            </a:r>
          </a:p>
          <a:p>
            <a:pPr indent="0">
              <a:buNone/>
            </a:pPr>
            <a:endParaRPr lang="en-US" dirty="0"/>
          </a:p>
        </p:txBody>
      </p:sp>
      <p:sp>
        <p:nvSpPr>
          <p:cNvPr id="4" name="Title 3"/>
          <p:cNvSpPr>
            <a:spLocks noGrp="1"/>
          </p:cNvSpPr>
          <p:nvPr>
            <p:ph type="title"/>
          </p:nvPr>
        </p:nvSpPr>
        <p:spPr/>
        <p:txBody>
          <a:bodyPr/>
          <a:lstStyle/>
          <a:p>
            <a:r>
              <a:rPr lang="en-US" dirty="0" err="1" smtClean="0"/>
              <a:t>Transnationalism</a:t>
            </a:r>
            <a:r>
              <a:rPr lang="en-US" dirty="0" smtClean="0"/>
              <a:t> / Diaspora</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Settlement System</a:t>
            </a:r>
            <a:endParaRPr lang="en-US" dirty="0"/>
          </a:p>
        </p:txBody>
      </p:sp>
      <p:pic>
        <p:nvPicPr>
          <p:cNvPr id="5" name="Content Placeholder 4"/>
          <p:cNvPicPr>
            <a:picLocks noGrp="1"/>
          </p:cNvPicPr>
          <p:nvPr>
            <p:ph idx="1"/>
          </p:nvPr>
        </p:nvPicPr>
        <p:blipFill>
          <a:blip r:embed="rId3" cstate="print"/>
          <a:srcRect l="-31553" r="-31553"/>
          <a:stretch>
            <a:fillRect/>
          </a:stretch>
        </p:blipFill>
        <p:spPr bwMode="auto">
          <a:xfrm>
            <a:off x="685800" y="1752600"/>
            <a:ext cx="8001000" cy="4221163"/>
          </a:xfrm>
          <a:prstGeom prst="rect">
            <a:avLst/>
          </a:prstGeom>
          <a:noFill/>
          <a:ln w="9525">
            <a:noFill/>
            <a:miter lim="800000"/>
            <a:headEnd/>
            <a:tailEnd/>
          </a:ln>
        </p:spPr>
      </p:pic>
      <p:sp>
        <p:nvSpPr>
          <p:cNvPr id="6" name="TextBox 5"/>
          <p:cNvSpPr txBox="1"/>
          <p:nvPr/>
        </p:nvSpPr>
        <p:spPr>
          <a:xfrm>
            <a:off x="3200400" y="6356350"/>
            <a:ext cx="3886200" cy="400110"/>
          </a:xfrm>
          <a:prstGeom prst="rect">
            <a:avLst/>
          </a:prstGeom>
          <a:noFill/>
        </p:spPr>
        <p:txBody>
          <a:bodyPr wrap="square" rtlCol="0">
            <a:spAutoFit/>
          </a:bodyPr>
          <a:lstStyle/>
          <a:p>
            <a:r>
              <a:rPr lang="en-US" sz="1000" dirty="0" smtClean="0"/>
              <a:t>Source: Agnes </a:t>
            </a:r>
            <a:r>
              <a:rPr lang="en-US" sz="1000" dirty="0" err="1" smtClean="0"/>
              <a:t>Meinhard</a:t>
            </a:r>
            <a:r>
              <a:rPr lang="en-US" sz="1000" dirty="0" smtClean="0"/>
              <a:t> and her team currently undertaking a research project funded under the National Metropolis Research Competition.  </a:t>
            </a:r>
          </a:p>
        </p:txBody>
      </p:sp>
      <p:sp>
        <p:nvSpPr>
          <p:cNvPr id="7" name="Slide Number Placeholder 6"/>
          <p:cNvSpPr>
            <a:spLocks noGrp="1"/>
          </p:cNvSpPr>
          <p:nvPr>
            <p:ph type="sldNum" sz="quarter" idx="12"/>
          </p:nvPr>
        </p:nvSpPr>
        <p:spPr/>
        <p:txBody>
          <a:bodyPr/>
          <a:lstStyle/>
          <a:p>
            <a:fld id="{89A285D8-B1CC-4D45-993F-C26C8FD8DEF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INSERT Calgary Model</a:t>
            </a:r>
            <a:endParaRPr lang="en-US" dirty="0"/>
          </a:p>
        </p:txBody>
      </p:sp>
      <p:sp>
        <p:nvSpPr>
          <p:cNvPr id="4" name="Title 3"/>
          <p:cNvSpPr>
            <a:spLocks noGrp="1"/>
          </p:cNvSpPr>
          <p:nvPr>
            <p:ph type="title"/>
          </p:nvPr>
        </p:nvSpPr>
        <p:spPr/>
        <p:txBody>
          <a:bodyPr/>
          <a:lstStyle/>
          <a:p>
            <a:r>
              <a:rPr lang="en-US" dirty="0" smtClean="0"/>
              <a:t>Organizing the Ingredients</a:t>
            </a:r>
            <a:endParaRPr lang="en-US" dirty="0"/>
          </a:p>
        </p:txBody>
      </p:sp>
      <p:pic>
        <p:nvPicPr>
          <p:cNvPr id="7" name="Picture 6"/>
          <p:cNvPicPr>
            <a:picLocks noChangeAspect="1"/>
          </p:cNvPicPr>
          <p:nvPr/>
        </p:nvPicPr>
        <p:blipFill>
          <a:blip r:embed="rId3"/>
          <a:stretch>
            <a:fillRect/>
          </a:stretch>
        </p:blipFill>
        <p:spPr>
          <a:xfrm>
            <a:off x="666750" y="1447800"/>
            <a:ext cx="7164844" cy="4908550"/>
          </a:xfrm>
          <a:prstGeom prst="rect">
            <a:avLst/>
          </a:prstGeom>
        </p:spPr>
      </p:pic>
      <p:sp>
        <p:nvSpPr>
          <p:cNvPr id="8" name="TextBox 7"/>
          <p:cNvSpPr txBox="1"/>
          <p:nvPr/>
        </p:nvSpPr>
        <p:spPr>
          <a:xfrm>
            <a:off x="5029200" y="6356350"/>
            <a:ext cx="2057400" cy="276999"/>
          </a:xfrm>
          <a:prstGeom prst="rect">
            <a:avLst/>
          </a:prstGeom>
          <a:noFill/>
        </p:spPr>
        <p:txBody>
          <a:bodyPr wrap="square" rtlCol="0">
            <a:spAutoFit/>
          </a:bodyPr>
          <a:lstStyle/>
          <a:p>
            <a:r>
              <a:rPr lang="en-US" sz="1200" dirty="0" smtClean="0"/>
              <a:t>Source: City of Calgary 2011</a:t>
            </a:r>
            <a:endParaRPr lang="en-US" sz="1200" dirty="0"/>
          </a:p>
        </p:txBody>
      </p:sp>
      <p:sp>
        <p:nvSpPr>
          <p:cNvPr id="9" name="Slide Number Placeholder 8"/>
          <p:cNvSpPr>
            <a:spLocks noGrp="1"/>
          </p:cNvSpPr>
          <p:nvPr>
            <p:ph type="sldNum" sz="quarter" idx="12"/>
          </p:nvPr>
        </p:nvSpPr>
        <p:spPr/>
        <p:txBody>
          <a:bodyPr/>
          <a:lstStyle/>
          <a:p>
            <a:fld id="{89A285D8-B1CC-4D45-993F-C26C8FD8DEF7}"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8001000" cy="5060950"/>
          </a:xfrm>
        </p:spPr>
        <p:txBody>
          <a:bodyPr>
            <a:noAutofit/>
          </a:bodyPr>
          <a:lstStyle/>
          <a:p>
            <a:pPr>
              <a:spcBef>
                <a:spcPts val="0"/>
              </a:spcBef>
              <a:buNone/>
            </a:pPr>
            <a:endParaRPr lang="en-US" sz="1500" dirty="0" smtClean="0"/>
          </a:p>
          <a:p>
            <a:pPr>
              <a:spcBef>
                <a:spcPts val="0"/>
              </a:spcBef>
            </a:pPr>
            <a:r>
              <a:rPr lang="en-US" sz="1500" b="1" dirty="0" smtClean="0"/>
              <a:t>Catholics</a:t>
            </a:r>
          </a:p>
          <a:p>
            <a:pPr lvl="1">
              <a:spcBef>
                <a:spcPts val="0"/>
              </a:spcBef>
            </a:pPr>
            <a:r>
              <a:rPr lang="en-US" sz="1500" dirty="0" smtClean="0"/>
              <a:t>Calgary Catholic Immigration Society</a:t>
            </a:r>
          </a:p>
          <a:p>
            <a:pPr lvl="2">
              <a:spcBef>
                <a:spcPts val="0"/>
              </a:spcBef>
            </a:pPr>
            <a:r>
              <a:rPr lang="en-US" sz="1500" dirty="0" smtClean="0"/>
              <a:t>Brooks and County Immigration Services</a:t>
            </a:r>
          </a:p>
          <a:p>
            <a:pPr lvl="2">
              <a:spcBef>
                <a:spcPts val="0"/>
              </a:spcBef>
            </a:pPr>
            <a:r>
              <a:rPr lang="en-US" sz="1500" dirty="0" smtClean="0"/>
              <a:t>Foothills Community Immigrant Services</a:t>
            </a:r>
          </a:p>
          <a:p>
            <a:pPr lvl="1">
              <a:spcBef>
                <a:spcPts val="0"/>
              </a:spcBef>
            </a:pPr>
            <a:r>
              <a:rPr lang="en-US" sz="1500" dirty="0" smtClean="0"/>
              <a:t>Catholic Social Services (Edmonton, </a:t>
            </a:r>
            <a:r>
              <a:rPr lang="en-US" sz="1500" dirty="0" err="1" smtClean="0"/>
              <a:t>Lethbridge</a:t>
            </a:r>
            <a:r>
              <a:rPr lang="en-US" sz="1500" dirty="0" smtClean="0"/>
              <a:t>, Lloydminster, Red Deer)</a:t>
            </a:r>
          </a:p>
          <a:p>
            <a:pPr>
              <a:spcBef>
                <a:spcPts val="0"/>
              </a:spcBef>
            </a:pPr>
            <a:r>
              <a:rPr lang="en-US" sz="1500" b="1" dirty="0" smtClean="0"/>
              <a:t>Mennonites</a:t>
            </a:r>
          </a:p>
          <a:p>
            <a:pPr lvl="1">
              <a:spcBef>
                <a:spcPts val="0"/>
              </a:spcBef>
            </a:pPr>
            <a:r>
              <a:rPr lang="en-US" sz="1500" dirty="0" smtClean="0"/>
              <a:t>Centre for Newcomers</a:t>
            </a:r>
          </a:p>
          <a:p>
            <a:pPr lvl="1">
              <a:spcBef>
                <a:spcPts val="0"/>
              </a:spcBef>
            </a:pPr>
            <a:r>
              <a:rPr lang="en-US" sz="1500" dirty="0" smtClean="0"/>
              <a:t>Edmonton Mennonite Centre for Newcomers</a:t>
            </a:r>
          </a:p>
          <a:p>
            <a:pPr lvl="1">
              <a:spcBef>
                <a:spcPts val="0"/>
              </a:spcBef>
            </a:pPr>
            <a:r>
              <a:rPr lang="en-US" sz="1500" dirty="0" smtClean="0"/>
              <a:t>Mennonite Central Committee of Alberta</a:t>
            </a:r>
          </a:p>
          <a:p>
            <a:pPr>
              <a:spcBef>
                <a:spcPts val="0"/>
              </a:spcBef>
            </a:pPr>
            <a:r>
              <a:rPr lang="en-US" sz="1500" b="1" dirty="0" smtClean="0"/>
              <a:t>Jews</a:t>
            </a:r>
          </a:p>
          <a:p>
            <a:pPr lvl="1">
              <a:spcBef>
                <a:spcPts val="0"/>
              </a:spcBef>
            </a:pPr>
            <a:r>
              <a:rPr lang="en-US" sz="1500" dirty="0" smtClean="0"/>
              <a:t>Jewish Family Services (Calgary and Edmonton)</a:t>
            </a:r>
          </a:p>
          <a:p>
            <a:pPr>
              <a:spcBef>
                <a:spcPts val="0"/>
              </a:spcBef>
            </a:pPr>
            <a:r>
              <a:rPr lang="en-US" sz="1500" b="1" dirty="0" smtClean="0"/>
              <a:t>Anglicans</a:t>
            </a:r>
          </a:p>
          <a:p>
            <a:pPr lvl="1">
              <a:spcBef>
                <a:spcPts val="0"/>
              </a:spcBef>
            </a:pPr>
            <a:r>
              <a:rPr lang="en-US" sz="1500" dirty="0" smtClean="0"/>
              <a:t>Anglican Dioceses (Calgary and Edmonton)</a:t>
            </a:r>
          </a:p>
          <a:p>
            <a:pPr>
              <a:spcBef>
                <a:spcPts val="0"/>
              </a:spcBef>
            </a:pPr>
            <a:r>
              <a:rPr lang="en-US" sz="1500" b="1" dirty="0" smtClean="0"/>
              <a:t>Baptists</a:t>
            </a:r>
          </a:p>
          <a:p>
            <a:pPr lvl="1">
              <a:spcBef>
                <a:spcPts val="0"/>
              </a:spcBef>
            </a:pPr>
            <a:r>
              <a:rPr lang="en-US" sz="1500" dirty="0" smtClean="0"/>
              <a:t>Canadian Baptists of Western Canada</a:t>
            </a:r>
          </a:p>
          <a:p>
            <a:pPr>
              <a:spcBef>
                <a:spcPts val="0"/>
              </a:spcBef>
            </a:pPr>
            <a:r>
              <a:rPr lang="en-US" sz="1500" b="1" dirty="0" smtClean="0"/>
              <a:t>Sikhs</a:t>
            </a:r>
          </a:p>
          <a:p>
            <a:pPr lvl="1">
              <a:spcBef>
                <a:spcPts val="0"/>
              </a:spcBef>
            </a:pPr>
            <a:r>
              <a:rPr lang="en-US" sz="1500" dirty="0" smtClean="0"/>
              <a:t>Sikh Women’s Association of Edmonton</a:t>
            </a:r>
          </a:p>
          <a:p>
            <a:pPr>
              <a:spcBef>
                <a:spcPts val="0"/>
              </a:spcBef>
            </a:pPr>
            <a:r>
              <a:rPr lang="en-US" sz="1500" b="1" dirty="0" smtClean="0"/>
              <a:t>Other</a:t>
            </a:r>
          </a:p>
          <a:p>
            <a:pPr lvl="1">
              <a:spcBef>
                <a:spcPts val="0"/>
              </a:spcBef>
            </a:pPr>
            <a:r>
              <a:rPr lang="en-US" sz="1500" dirty="0" smtClean="0"/>
              <a:t>YMCA Wood Buffalo</a:t>
            </a:r>
          </a:p>
          <a:p>
            <a:pPr lvl="1">
              <a:spcBef>
                <a:spcPts val="0"/>
              </a:spcBef>
            </a:pPr>
            <a:r>
              <a:rPr lang="en-US" sz="1500" dirty="0" smtClean="0"/>
              <a:t>C.A.R.E? / SAAMIS?</a:t>
            </a:r>
          </a:p>
          <a:p>
            <a:pPr>
              <a:spcBef>
                <a:spcPts val="0"/>
              </a:spcBef>
            </a:pPr>
            <a:endParaRPr lang="en-US" sz="1500" dirty="0"/>
          </a:p>
        </p:txBody>
      </p:sp>
      <p:sp>
        <p:nvSpPr>
          <p:cNvPr id="4" name="Title 3"/>
          <p:cNvSpPr>
            <a:spLocks noGrp="1"/>
          </p:cNvSpPr>
          <p:nvPr>
            <p:ph type="title"/>
          </p:nvPr>
        </p:nvSpPr>
        <p:spPr/>
        <p:txBody>
          <a:bodyPr/>
          <a:lstStyle/>
          <a:p>
            <a:r>
              <a:rPr lang="en-US" dirty="0" smtClean="0"/>
              <a:t>Religiously Affiliated Settlement Agencies in Alberta</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Religious communities have been (are) particularly active on refugee issues:</a:t>
            </a:r>
          </a:p>
          <a:p>
            <a:pPr lvl="1"/>
            <a:r>
              <a:rPr lang="en-US" dirty="0" smtClean="0"/>
              <a:t>Chileans (</a:t>
            </a:r>
            <a:r>
              <a:rPr lang="en-US" dirty="0" err="1" smtClean="0"/>
              <a:t>Simalchik</a:t>
            </a:r>
            <a:r>
              <a:rPr lang="en-US" dirty="0" smtClean="0"/>
              <a:t>)</a:t>
            </a:r>
          </a:p>
          <a:p>
            <a:pPr lvl="1"/>
            <a:r>
              <a:rPr lang="en-US" dirty="0" smtClean="0"/>
              <a:t>Ugandans (</a:t>
            </a:r>
            <a:r>
              <a:rPr lang="en-US" dirty="0" err="1" smtClean="0"/>
              <a:t>Lalani</a:t>
            </a:r>
            <a:r>
              <a:rPr lang="en-US" dirty="0" smtClean="0"/>
              <a:t> 1997)</a:t>
            </a:r>
          </a:p>
          <a:p>
            <a:pPr lvl="1"/>
            <a:r>
              <a:rPr lang="en-US" dirty="0" smtClean="0"/>
              <a:t>Indo-</a:t>
            </a:r>
            <a:r>
              <a:rPr lang="en-US" dirty="0" err="1" smtClean="0"/>
              <a:t>chinese</a:t>
            </a:r>
            <a:r>
              <a:rPr lang="en-US" dirty="0" smtClean="0"/>
              <a:t> “boat people” (</a:t>
            </a:r>
            <a:r>
              <a:rPr lang="en-US" dirty="0" err="1" smtClean="0"/>
              <a:t>Beiser</a:t>
            </a:r>
            <a:r>
              <a:rPr lang="en-US" dirty="0" smtClean="0"/>
              <a:t> 1999)</a:t>
            </a:r>
          </a:p>
          <a:p>
            <a:pPr lvl="1"/>
            <a:r>
              <a:rPr lang="en-US" dirty="0" smtClean="0"/>
              <a:t>Jews (</a:t>
            </a:r>
            <a:r>
              <a:rPr lang="en-US" dirty="0" err="1" smtClean="0"/>
              <a:t>Troper</a:t>
            </a:r>
            <a:r>
              <a:rPr lang="en-US" dirty="0" smtClean="0"/>
              <a:t> and </a:t>
            </a:r>
            <a:r>
              <a:rPr lang="en-US" dirty="0" err="1" smtClean="0"/>
              <a:t>Abella</a:t>
            </a:r>
            <a:r>
              <a:rPr lang="en-US" dirty="0" smtClean="0"/>
              <a:t> 1983)</a:t>
            </a:r>
          </a:p>
          <a:p>
            <a:pPr lvl="1"/>
            <a:r>
              <a:rPr lang="en-US" dirty="0" smtClean="0"/>
              <a:t>Sanctuary (</a:t>
            </a:r>
            <a:r>
              <a:rPr lang="en-US" dirty="0" err="1" smtClean="0"/>
              <a:t>Lippert</a:t>
            </a:r>
            <a:r>
              <a:rPr lang="en-US" dirty="0" smtClean="0"/>
              <a:t> 2005, Biles 2005b)</a:t>
            </a:r>
          </a:p>
          <a:p>
            <a:pPr>
              <a:buNone/>
            </a:pPr>
            <a:endParaRPr lang="en-US" dirty="0" smtClean="0"/>
          </a:p>
          <a:p>
            <a:r>
              <a:rPr lang="en-US" dirty="0" smtClean="0"/>
              <a:t>Involvement pre-dates contemporary government funded settlement services.</a:t>
            </a:r>
          </a:p>
        </p:txBody>
      </p:sp>
      <p:sp>
        <p:nvSpPr>
          <p:cNvPr id="4" name="Title 3"/>
          <p:cNvSpPr>
            <a:spLocks noGrp="1"/>
          </p:cNvSpPr>
          <p:nvPr>
            <p:ph type="title"/>
          </p:nvPr>
        </p:nvSpPr>
        <p:spPr/>
        <p:txBody>
          <a:bodyPr/>
          <a:lstStyle/>
          <a:p>
            <a:r>
              <a:rPr lang="en-US" dirty="0" smtClean="0"/>
              <a:t>History</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Most focused on refugees and non-permanent residents</a:t>
            </a:r>
          </a:p>
          <a:p>
            <a:r>
              <a:rPr lang="en-US" dirty="0" smtClean="0"/>
              <a:t>More stable </a:t>
            </a:r>
          </a:p>
          <a:p>
            <a:pPr lvl="1"/>
            <a:r>
              <a:rPr lang="en-US" dirty="0" smtClean="0"/>
              <a:t>governance, finances, H.R., volunteer-base</a:t>
            </a:r>
          </a:p>
          <a:p>
            <a:r>
              <a:rPr lang="en-US" dirty="0" smtClean="0"/>
              <a:t>Less controlled by/beholden to “the state”</a:t>
            </a:r>
          </a:p>
          <a:p>
            <a:r>
              <a:rPr lang="en-US" dirty="0" smtClean="0"/>
              <a:t>Impact probability of uptake (+/-)</a:t>
            </a:r>
          </a:p>
          <a:p>
            <a:r>
              <a:rPr lang="en-US" dirty="0" smtClean="0"/>
              <a:t>Impact on ability to leverage “mainstream” programming</a:t>
            </a:r>
          </a:p>
          <a:p>
            <a:r>
              <a:rPr lang="en-US" dirty="0" smtClean="0"/>
              <a:t>Enhanced access to decision-makers</a:t>
            </a:r>
          </a:p>
          <a:p>
            <a:endParaRPr lang="en-US" dirty="0" smtClean="0"/>
          </a:p>
          <a:p>
            <a:endParaRPr lang="en-US" dirty="0"/>
          </a:p>
        </p:txBody>
      </p:sp>
      <p:sp>
        <p:nvSpPr>
          <p:cNvPr id="4" name="Title 3"/>
          <p:cNvSpPr>
            <a:spLocks noGrp="1"/>
          </p:cNvSpPr>
          <p:nvPr>
            <p:ph type="title"/>
          </p:nvPr>
        </p:nvSpPr>
        <p:spPr/>
        <p:txBody>
          <a:bodyPr/>
          <a:lstStyle/>
          <a:p>
            <a:r>
              <a:rPr lang="en-US" dirty="0" smtClean="0"/>
              <a:t>Hypotheses</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8001000" cy="4221163"/>
          </a:xfrm>
        </p:spPr>
        <p:txBody>
          <a:bodyPr/>
          <a:lstStyle/>
          <a:p>
            <a:r>
              <a:rPr lang="en-US" dirty="0" smtClean="0"/>
              <a:t>Modest support for 5/6 hypotheses</a:t>
            </a:r>
          </a:p>
          <a:p>
            <a:pPr lvl="2"/>
            <a:r>
              <a:rPr lang="en-US" dirty="0" smtClean="0"/>
              <a:t>Support for those ineligible for govt. funded programs</a:t>
            </a:r>
          </a:p>
          <a:p>
            <a:pPr lvl="2"/>
            <a:r>
              <a:rPr lang="en-US" dirty="0" smtClean="0"/>
              <a:t>Religious connections have contributed to stability</a:t>
            </a:r>
          </a:p>
          <a:p>
            <a:pPr lvl="2"/>
            <a:r>
              <a:rPr lang="en-US" dirty="0" smtClean="0"/>
              <a:t>Advocacy position is supported</a:t>
            </a:r>
          </a:p>
          <a:p>
            <a:pPr lvl="2"/>
            <a:r>
              <a:rPr lang="en-US" dirty="0" smtClean="0"/>
              <a:t>Some felt affiliation contributed to uptake of services</a:t>
            </a:r>
          </a:p>
          <a:p>
            <a:pPr lvl="2"/>
            <a:r>
              <a:rPr lang="en-US" dirty="0" smtClean="0"/>
              <a:t>Affiliation assisted in connection to other services</a:t>
            </a:r>
          </a:p>
          <a:p>
            <a:r>
              <a:rPr lang="en-US" dirty="0" smtClean="0"/>
              <a:t>Inconclusive on enhanced access to decision-makers</a:t>
            </a:r>
          </a:p>
        </p:txBody>
      </p:sp>
      <p:sp>
        <p:nvSpPr>
          <p:cNvPr id="4" name="Title 3"/>
          <p:cNvSpPr>
            <a:spLocks noGrp="1"/>
          </p:cNvSpPr>
          <p:nvPr>
            <p:ph type="title"/>
          </p:nvPr>
        </p:nvSpPr>
        <p:spPr/>
        <p:txBody>
          <a:bodyPr/>
          <a:lstStyle/>
          <a:p>
            <a:r>
              <a:rPr lang="en-US" dirty="0" smtClean="0"/>
              <a:t>Preliminary Findings</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rmAutofit lnSpcReduction="10000"/>
          </a:bodyPr>
          <a:lstStyle/>
          <a:p>
            <a:r>
              <a:rPr lang="en-US" dirty="0" smtClean="0"/>
              <a:t>Current Project</a:t>
            </a:r>
          </a:p>
          <a:p>
            <a:pPr lvl="1"/>
            <a:r>
              <a:rPr lang="en-US" dirty="0" smtClean="0"/>
              <a:t>Other Agencies?</a:t>
            </a:r>
          </a:p>
          <a:p>
            <a:pPr lvl="1"/>
            <a:r>
              <a:rPr lang="en-US" dirty="0" smtClean="0"/>
              <a:t>Other Hypotheses?</a:t>
            </a:r>
          </a:p>
          <a:p>
            <a:pPr lvl="1"/>
            <a:r>
              <a:rPr lang="en-US" dirty="0" smtClean="0"/>
              <a:t>Contrary Findings?</a:t>
            </a:r>
          </a:p>
          <a:p>
            <a:pPr lvl="1"/>
            <a:r>
              <a:rPr lang="en-US" dirty="0" smtClean="0"/>
              <a:t>Other Relevant Studies?</a:t>
            </a:r>
          </a:p>
          <a:p>
            <a:pPr lvl="1">
              <a:buNone/>
            </a:pPr>
            <a:endParaRPr lang="en-US" dirty="0" smtClean="0"/>
          </a:p>
          <a:p>
            <a:r>
              <a:rPr lang="en-US" dirty="0" smtClean="0"/>
              <a:t>Future Project</a:t>
            </a:r>
          </a:p>
          <a:p>
            <a:pPr lvl="1"/>
            <a:r>
              <a:rPr lang="en-US" dirty="0" smtClean="0"/>
              <a:t>Comfort of prospective clients?</a:t>
            </a:r>
          </a:p>
          <a:p>
            <a:pPr lvl="1"/>
            <a:r>
              <a:rPr lang="en-US" dirty="0" smtClean="0"/>
              <a:t>Comfort of (potential) funders?</a:t>
            </a:r>
          </a:p>
          <a:p>
            <a:endParaRPr lang="en-US" dirty="0"/>
          </a:p>
        </p:txBody>
      </p:sp>
      <p:sp>
        <p:nvSpPr>
          <p:cNvPr id="4" name="Title 3"/>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Pulling Strands Together</a:t>
            </a:r>
          </a:p>
          <a:p>
            <a:r>
              <a:rPr lang="en-US" dirty="0" smtClean="0"/>
              <a:t>Settlement System</a:t>
            </a:r>
          </a:p>
          <a:p>
            <a:r>
              <a:rPr lang="en-US" dirty="0" smtClean="0"/>
              <a:t>Religiously Affiliated Settlement Agencies</a:t>
            </a:r>
          </a:p>
          <a:p>
            <a:pPr lvl="1"/>
            <a:r>
              <a:rPr lang="en-US" dirty="0" smtClean="0"/>
              <a:t>History</a:t>
            </a:r>
          </a:p>
          <a:p>
            <a:pPr lvl="1"/>
            <a:r>
              <a:rPr lang="en-US" dirty="0" smtClean="0"/>
              <a:t>Hypotheses</a:t>
            </a:r>
          </a:p>
          <a:p>
            <a:pPr lvl="1"/>
            <a:r>
              <a:rPr lang="en-US" dirty="0" smtClean="0"/>
              <a:t>Early Findings</a:t>
            </a:r>
          </a:p>
          <a:p>
            <a:pPr lvl="1"/>
            <a:r>
              <a:rPr lang="en-US" dirty="0" smtClean="0"/>
              <a:t>Questions</a:t>
            </a:r>
            <a:endParaRPr lang="en-US" dirty="0"/>
          </a:p>
        </p:txBody>
      </p:sp>
      <p:sp>
        <p:nvSpPr>
          <p:cNvPr id="4" name="Title 3"/>
          <p:cNvSpPr>
            <a:spLocks noGrp="1"/>
          </p:cNvSpPr>
          <p:nvPr>
            <p:ph type="title"/>
          </p:nvPr>
        </p:nvSpPr>
        <p:spPr/>
        <p:txBody>
          <a:bodyPr/>
          <a:lstStyle/>
          <a:p>
            <a:r>
              <a:rPr lang="en-US" dirty="0" smtClean="0"/>
              <a:t>Contents</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648200"/>
          </a:xfrm>
        </p:spPr>
        <p:txBody>
          <a:bodyPr>
            <a:noAutofit/>
          </a:bodyPr>
          <a:lstStyle/>
          <a:p>
            <a:pPr marL="0" indent="0">
              <a:spcBef>
                <a:spcPts val="0"/>
              </a:spcBef>
              <a:buNone/>
            </a:pPr>
            <a:r>
              <a:rPr lang="en-US" sz="1000" dirty="0" err="1" smtClean="0"/>
              <a:t>Abella</a:t>
            </a:r>
            <a:r>
              <a:rPr lang="en-US" sz="1000" dirty="0" smtClean="0"/>
              <a:t>, Irving and Harold </a:t>
            </a:r>
            <a:r>
              <a:rPr lang="en-US" sz="1000" dirty="0" err="1" smtClean="0"/>
              <a:t>Troper</a:t>
            </a:r>
            <a:r>
              <a:rPr lang="en-US" sz="1000" dirty="0" smtClean="0"/>
              <a:t>. 1991. </a:t>
            </a:r>
            <a:r>
              <a:rPr lang="en-US" sz="1000" u="sng" dirty="0" smtClean="0"/>
              <a:t>None is Too Many: Canada and the Jews of Europe 1933-1948.</a:t>
            </a:r>
            <a:r>
              <a:rPr lang="en-US" sz="1000" dirty="0" smtClean="0"/>
              <a:t>  Toronto: Lester Publishing.</a:t>
            </a:r>
          </a:p>
          <a:p>
            <a:pPr marL="0" indent="0">
              <a:spcBef>
                <a:spcPts val="0"/>
              </a:spcBef>
              <a:buNone/>
            </a:pPr>
            <a:endParaRPr lang="en-US" sz="1000" dirty="0" smtClean="0"/>
          </a:p>
          <a:p>
            <a:pPr marL="0" indent="0">
              <a:spcBef>
                <a:spcPts val="0"/>
              </a:spcBef>
              <a:buNone/>
            </a:pPr>
            <a:r>
              <a:rPr lang="en-US" sz="1000" dirty="0" err="1" smtClean="0"/>
              <a:t>Aliweiwi</a:t>
            </a:r>
            <a:r>
              <a:rPr lang="en-US" sz="1000" dirty="0" smtClean="0"/>
              <a:t>, </a:t>
            </a:r>
            <a:r>
              <a:rPr lang="en-US" sz="1000" dirty="0" err="1" smtClean="0"/>
              <a:t>Jehad</a:t>
            </a:r>
            <a:r>
              <a:rPr lang="en-US" sz="1000" dirty="0" smtClean="0"/>
              <a:t> and Rachel </a:t>
            </a:r>
            <a:r>
              <a:rPr lang="en-US" sz="1000" dirty="0" err="1" smtClean="0"/>
              <a:t>laforest</a:t>
            </a:r>
            <a:r>
              <a:rPr lang="en-US" sz="1000" dirty="0" smtClean="0"/>
              <a:t>. 2009. “Citizenship, Immigration and the Conservative Agenda” in </a:t>
            </a:r>
            <a:r>
              <a:rPr lang="en-US" sz="1000" dirty="0" err="1" smtClean="0"/>
              <a:t>Laforest</a:t>
            </a:r>
            <a:r>
              <a:rPr lang="en-US" sz="1000" dirty="0" smtClean="0"/>
              <a:t>, Rachel ed. 2009. </a:t>
            </a:r>
            <a:r>
              <a:rPr lang="en-US" sz="1000" u="sng" dirty="0" smtClean="0"/>
              <a:t>The New Federal Policy Agenda and the Voluntary Sector.</a:t>
            </a:r>
            <a:r>
              <a:rPr lang="en-US" sz="1000" dirty="0" smtClean="0"/>
              <a:t>  Montreal: McGill-Queen’s University Press: 137-154.</a:t>
            </a:r>
          </a:p>
          <a:p>
            <a:pPr marL="0" indent="0">
              <a:spcBef>
                <a:spcPts val="0"/>
              </a:spcBef>
              <a:buNone/>
            </a:pPr>
            <a:endParaRPr lang="en-US" sz="1000" dirty="0" smtClean="0"/>
          </a:p>
          <a:p>
            <a:pPr marL="0" indent="0">
              <a:spcBef>
                <a:spcPts val="0"/>
              </a:spcBef>
              <a:buNone/>
            </a:pPr>
            <a:r>
              <a:rPr lang="en-US" sz="1000" dirty="0" smtClean="0"/>
              <a:t>Bach, Robert L. 1993. “</a:t>
            </a:r>
            <a:r>
              <a:rPr lang="en-US" sz="1000" dirty="0" err="1" smtClean="0"/>
              <a:t>Recrafting</a:t>
            </a:r>
            <a:r>
              <a:rPr lang="en-US" sz="1000" dirty="0" smtClean="0"/>
              <a:t> the Common Good: Immigration and Community” </a:t>
            </a:r>
            <a:r>
              <a:rPr lang="en-US" sz="1000" i="1" dirty="0" smtClean="0"/>
              <a:t>Annals of the American Academy of Political and Social </a:t>
            </a:r>
            <a:r>
              <a:rPr lang="en-US" sz="1000" dirty="0" smtClean="0"/>
              <a:t>Science: 155-170.</a:t>
            </a:r>
          </a:p>
          <a:p>
            <a:pPr marL="0" indent="0">
              <a:spcBef>
                <a:spcPts val="0"/>
              </a:spcBef>
              <a:buNone/>
            </a:pPr>
            <a:endParaRPr lang="en-US" sz="1000" dirty="0" smtClean="0"/>
          </a:p>
          <a:p>
            <a:pPr marL="0" indent="0">
              <a:spcBef>
                <a:spcPts val="0"/>
              </a:spcBef>
              <a:buNone/>
            </a:pPr>
            <a:r>
              <a:rPr lang="en-US" sz="1000" dirty="0" err="1" smtClean="0"/>
              <a:t>Bai</a:t>
            </a:r>
            <a:r>
              <a:rPr lang="en-US" sz="1000" dirty="0" smtClean="0"/>
              <a:t>, D.H. 1992. "Canadian immigration policy and the voluntary sector: the case of the Edmonton Immigrant Services Association</a:t>
            </a:r>
            <a:r>
              <a:rPr lang="en-US" sz="1000" i="1" dirty="0" smtClean="0"/>
              <a:t>" Human Organizations </a:t>
            </a:r>
            <a:r>
              <a:rPr lang="en-US" sz="1000" dirty="0" smtClean="0"/>
              <a:t>51(1): 23-34.</a:t>
            </a:r>
          </a:p>
          <a:p>
            <a:pPr marL="0" indent="0">
              <a:spcBef>
                <a:spcPts val="0"/>
              </a:spcBef>
              <a:buNone/>
            </a:pPr>
            <a:endParaRPr lang="en-US" sz="1000" dirty="0" smtClean="0"/>
          </a:p>
          <a:p>
            <a:pPr marL="0" indent="0">
              <a:spcBef>
                <a:spcPts val="0"/>
              </a:spcBef>
              <a:buNone/>
            </a:pPr>
            <a:r>
              <a:rPr lang="en-US" sz="1000" dirty="0" err="1" smtClean="0"/>
              <a:t>Banting</a:t>
            </a:r>
            <a:r>
              <a:rPr lang="en-US" sz="1000" dirty="0" smtClean="0"/>
              <a:t>, Keith G. ed. 2000. </a:t>
            </a:r>
            <a:r>
              <a:rPr lang="en-US" sz="1000" u="sng" dirty="0" smtClean="0"/>
              <a:t>The </a:t>
            </a:r>
            <a:r>
              <a:rPr lang="en-US" sz="1000" u="sng" dirty="0" err="1" smtClean="0"/>
              <a:t>NonProfit</a:t>
            </a:r>
            <a:r>
              <a:rPr lang="en-US" sz="1000" u="sng" dirty="0" smtClean="0"/>
              <a:t> Sector in Canada: Roles and Relationships.</a:t>
            </a:r>
            <a:r>
              <a:rPr lang="en-US" sz="1000" dirty="0" smtClean="0"/>
              <a:t>  Montreal: McGill-Queen’s University Press.</a:t>
            </a:r>
          </a:p>
          <a:p>
            <a:pPr marL="0" indent="0">
              <a:spcBef>
                <a:spcPts val="0"/>
              </a:spcBef>
              <a:buNone/>
            </a:pPr>
            <a:endParaRPr lang="en-US" sz="1000" dirty="0" smtClean="0"/>
          </a:p>
          <a:p>
            <a:pPr marL="0" indent="0">
              <a:spcBef>
                <a:spcPts val="0"/>
              </a:spcBef>
              <a:buNone/>
            </a:pPr>
            <a:r>
              <a:rPr lang="en-US" sz="1000" dirty="0" smtClean="0"/>
              <a:t>Becker, Penny </a:t>
            </a:r>
            <a:r>
              <a:rPr lang="en-US" sz="1000" dirty="0" err="1" smtClean="0"/>
              <a:t>Edgell</a:t>
            </a:r>
            <a:r>
              <a:rPr lang="en-US" sz="1000" dirty="0" smtClean="0"/>
              <a:t> and </a:t>
            </a:r>
            <a:r>
              <a:rPr lang="en-US" sz="1000" dirty="0" err="1" smtClean="0"/>
              <a:t>Pawan</a:t>
            </a:r>
            <a:r>
              <a:rPr lang="en-US" sz="1000" dirty="0" smtClean="0"/>
              <a:t> H. </a:t>
            </a:r>
            <a:r>
              <a:rPr lang="en-US" sz="1000" dirty="0" err="1" smtClean="0"/>
              <a:t>Dhingra</a:t>
            </a:r>
            <a:r>
              <a:rPr lang="en-US" sz="1000" dirty="0" smtClean="0"/>
              <a:t>. 2001. “Religious Involvement and Volunteering: Implications for Civil Society” </a:t>
            </a:r>
            <a:r>
              <a:rPr lang="en-US" sz="1000" i="1" dirty="0" smtClean="0"/>
              <a:t>Sociology of Religion </a:t>
            </a:r>
            <a:r>
              <a:rPr lang="en-US" sz="1000" dirty="0" smtClean="0"/>
              <a:t>62(3): 315-335.</a:t>
            </a:r>
          </a:p>
          <a:p>
            <a:pPr marL="0" indent="0">
              <a:spcBef>
                <a:spcPts val="0"/>
              </a:spcBef>
              <a:buNone/>
            </a:pPr>
            <a:endParaRPr lang="en-US" sz="1000" dirty="0" smtClean="0"/>
          </a:p>
          <a:p>
            <a:pPr marL="0" indent="0">
              <a:spcBef>
                <a:spcPts val="0"/>
              </a:spcBef>
              <a:buNone/>
            </a:pPr>
            <a:r>
              <a:rPr lang="en-US" sz="1000" dirty="0" err="1" smtClean="0"/>
              <a:t>Beiser</a:t>
            </a:r>
            <a:r>
              <a:rPr lang="en-US" sz="1000" dirty="0" smtClean="0"/>
              <a:t>, Morton. 1997. </a:t>
            </a:r>
            <a:r>
              <a:rPr lang="en-US" sz="1000" u="sng" dirty="0" smtClean="0"/>
              <a:t>Strangers at the Gate: The ‘Boat People’s’ First ten Years in Canada.</a:t>
            </a:r>
            <a:r>
              <a:rPr lang="en-US" sz="1000" dirty="0" smtClean="0"/>
              <a:t>  Toronto: University of Toronto Press.</a:t>
            </a:r>
          </a:p>
          <a:p>
            <a:pPr marL="0" indent="0">
              <a:spcBef>
                <a:spcPts val="0"/>
              </a:spcBef>
              <a:buNone/>
            </a:pPr>
            <a:endParaRPr lang="en-US" sz="1000" dirty="0" smtClean="0"/>
          </a:p>
          <a:p>
            <a:pPr marL="0" indent="0">
              <a:spcBef>
                <a:spcPts val="0"/>
              </a:spcBef>
              <a:buNone/>
            </a:pPr>
            <a:r>
              <a:rPr lang="en-US" sz="1000" dirty="0" err="1" smtClean="0"/>
              <a:t>Bekkers</a:t>
            </a:r>
            <a:r>
              <a:rPr lang="en-US" sz="1000" dirty="0" smtClean="0"/>
              <a:t>, Rene and Theo </a:t>
            </a:r>
            <a:r>
              <a:rPr lang="en-US" sz="1000" dirty="0" err="1" smtClean="0"/>
              <a:t>Schuyt</a:t>
            </a:r>
            <a:r>
              <a:rPr lang="en-US" sz="1000" dirty="0" smtClean="0"/>
              <a:t>. 2008. “And Who is Your </a:t>
            </a:r>
            <a:r>
              <a:rPr lang="en-US" sz="1000" dirty="0" err="1" smtClean="0"/>
              <a:t>Neighbour</a:t>
            </a:r>
            <a:r>
              <a:rPr lang="en-US" sz="1000" dirty="0" smtClean="0"/>
              <a:t>? Explaining Denominational Differences in Charitable Giving and </a:t>
            </a:r>
            <a:r>
              <a:rPr lang="en-US" sz="1000" dirty="0" err="1" smtClean="0"/>
              <a:t>Volunteeringf</a:t>
            </a:r>
            <a:r>
              <a:rPr lang="en-US" sz="1000" dirty="0" smtClean="0"/>
              <a:t> in the Netherlands” </a:t>
            </a:r>
            <a:r>
              <a:rPr lang="en-US" sz="1000" i="1" dirty="0" smtClean="0"/>
              <a:t>Review of Religious Research </a:t>
            </a:r>
            <a:r>
              <a:rPr lang="en-US" sz="1000" dirty="0" smtClean="0"/>
              <a:t>50(1): 74-96.</a:t>
            </a:r>
          </a:p>
          <a:p>
            <a:pPr marL="0" indent="0">
              <a:spcBef>
                <a:spcPts val="0"/>
              </a:spcBef>
              <a:buNone/>
            </a:pPr>
            <a:endParaRPr lang="en-US" sz="1000" dirty="0" smtClean="0"/>
          </a:p>
          <a:p>
            <a:pPr marL="0" indent="0">
              <a:spcBef>
                <a:spcPts val="0"/>
              </a:spcBef>
              <a:buNone/>
            </a:pPr>
            <a:r>
              <a:rPr lang="en-US" sz="1000" dirty="0" err="1" smtClean="0"/>
              <a:t>Beyene</a:t>
            </a:r>
            <a:r>
              <a:rPr lang="en-US" sz="1000" dirty="0" smtClean="0"/>
              <a:t>, D., Butcher, C., Joe, B. and Richmond, T. 1996. “Immigrant service agencies: A fundamental component of anti-racist social services” in C.E. James ed. </a:t>
            </a:r>
            <a:r>
              <a:rPr lang="en-US" sz="1000" u="sng" dirty="0" smtClean="0"/>
              <a:t>Perspectives on Racism and the Human Services Sector: A Case for Change.</a:t>
            </a:r>
            <a:r>
              <a:rPr lang="en-US" sz="1000" dirty="0" smtClean="0"/>
              <a:t>  Toronto: University of Toronto Press.</a:t>
            </a:r>
          </a:p>
          <a:p>
            <a:pPr marL="0" indent="0">
              <a:spcBef>
                <a:spcPts val="0"/>
              </a:spcBef>
              <a:buNone/>
            </a:pPr>
            <a:endParaRPr lang="en-US" sz="1000" dirty="0" smtClean="0"/>
          </a:p>
          <a:p>
            <a:pPr marL="0" indent="0">
              <a:spcBef>
                <a:spcPts val="0"/>
              </a:spcBef>
              <a:buNone/>
            </a:pPr>
            <a:r>
              <a:rPr lang="en-US" sz="1000" dirty="0" smtClean="0"/>
              <a:t>Biles, John, Meyer Burstein, James </a:t>
            </a:r>
            <a:r>
              <a:rPr lang="en-US" sz="1000" dirty="0" err="1" smtClean="0"/>
              <a:t>Frideres</a:t>
            </a:r>
            <a:r>
              <a:rPr lang="en-US" sz="1000" dirty="0" smtClean="0"/>
              <a:t>, Erin </a:t>
            </a:r>
            <a:r>
              <a:rPr lang="en-US" sz="1000" dirty="0" err="1" smtClean="0"/>
              <a:t>Tolley</a:t>
            </a:r>
            <a:r>
              <a:rPr lang="en-US" sz="1000" dirty="0" smtClean="0"/>
              <a:t> and Robert Vineberg eds. 2011. </a:t>
            </a:r>
            <a:r>
              <a:rPr lang="en-US" sz="1000" u="sng" dirty="0" smtClean="0"/>
              <a:t>Integration and Inclusion Across Canada.</a:t>
            </a:r>
            <a:r>
              <a:rPr lang="en-US" sz="1000" dirty="0" smtClean="0"/>
              <a:t>  Montreal: McGill-Queen’s University Press.</a:t>
            </a:r>
          </a:p>
          <a:p>
            <a:pPr marL="0" indent="0">
              <a:spcBef>
                <a:spcPts val="0"/>
              </a:spcBef>
              <a:buNone/>
            </a:pPr>
            <a:endParaRPr lang="en-US" sz="1000" dirty="0" smtClean="0"/>
          </a:p>
          <a:p>
            <a:pPr marL="0" indent="0">
              <a:spcBef>
                <a:spcPts val="0"/>
              </a:spcBef>
              <a:buNone/>
            </a:pPr>
            <a:r>
              <a:rPr lang="en-US" sz="1000" dirty="0" smtClean="0"/>
              <a:t>Biles, John, Glenn Drover, </a:t>
            </a:r>
            <a:r>
              <a:rPr lang="en-US" sz="1000" dirty="0" err="1" smtClean="0"/>
              <a:t>Humera</a:t>
            </a:r>
            <a:r>
              <a:rPr lang="en-US" sz="1000" dirty="0" smtClean="0"/>
              <a:t> Ibrahim, Colleen Lundy and </a:t>
            </a:r>
            <a:r>
              <a:rPr lang="en-US" sz="1000" dirty="0" err="1" smtClean="0"/>
              <a:t>Mui</a:t>
            </a:r>
            <a:r>
              <a:rPr lang="en-US" sz="1000" dirty="0" smtClean="0"/>
              <a:t> Chung Yan.  2010 “Introduction” </a:t>
            </a:r>
            <a:r>
              <a:rPr lang="en-US" sz="1000" i="1" dirty="0" smtClean="0"/>
              <a:t>Canadian Social Work 1</a:t>
            </a:r>
            <a:r>
              <a:rPr lang="en-US" sz="1000" dirty="0" smtClean="0"/>
              <a:t>2(1): 5-15. http://integration-net.ca:81/infocentre/2011/002e.pdf (accessed 2 November 2010).</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a:p>
        </p:txBody>
      </p:sp>
      <p:sp>
        <p:nvSpPr>
          <p:cNvPr id="4" name="Title 3"/>
          <p:cNvSpPr>
            <a:spLocks noGrp="1"/>
          </p:cNvSpPr>
          <p:nvPr>
            <p:ph type="title"/>
          </p:nvPr>
        </p:nvSpPr>
        <p:spPr/>
        <p:txBody>
          <a:bodyPr/>
          <a:lstStyle/>
          <a:p>
            <a:r>
              <a:rPr lang="en-US" dirty="0" smtClean="0"/>
              <a:t>Bibliography</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449763"/>
          </a:xfrm>
        </p:spPr>
        <p:txBody>
          <a:bodyPr>
            <a:noAutofit/>
          </a:bodyPr>
          <a:lstStyle/>
          <a:p>
            <a:pPr marL="0" indent="0">
              <a:buNone/>
            </a:pPr>
            <a:r>
              <a:rPr lang="en-US" sz="1000" dirty="0" smtClean="0"/>
              <a:t>Biles, John. 2008. “Integration Policy in English-Speaking Canada” in Biles, John, Meyer Burstein and James </a:t>
            </a:r>
            <a:r>
              <a:rPr lang="en-US" sz="1000" dirty="0" err="1" smtClean="0"/>
              <a:t>Frideres</a:t>
            </a:r>
            <a:r>
              <a:rPr lang="en-US" sz="1000" dirty="0" smtClean="0"/>
              <a:t> eds. </a:t>
            </a:r>
            <a:r>
              <a:rPr lang="en-US" sz="1000" u="sng" dirty="0" smtClean="0"/>
              <a:t>Immigration and Integration in Canada in the Twenty-first Century.</a:t>
            </a:r>
            <a:r>
              <a:rPr lang="en-US" sz="1000" dirty="0" smtClean="0"/>
              <a:t>  Montreal: McGill-Queen’s University Press: 139-186.</a:t>
            </a:r>
          </a:p>
          <a:p>
            <a:pPr marL="0" indent="0">
              <a:buNone/>
            </a:pPr>
            <a:endParaRPr lang="en-US" sz="1000" dirty="0" smtClean="0"/>
          </a:p>
          <a:p>
            <a:pPr marL="0" indent="0">
              <a:buNone/>
            </a:pPr>
            <a:r>
              <a:rPr lang="en-US" sz="1000" dirty="0" smtClean="0"/>
              <a:t>Biles, John and </a:t>
            </a:r>
            <a:r>
              <a:rPr lang="en-US" sz="1000" dirty="0" err="1" smtClean="0"/>
              <a:t>Humera</a:t>
            </a:r>
            <a:r>
              <a:rPr lang="en-US" sz="1000" dirty="0" smtClean="0"/>
              <a:t> Ibrahim. 2005. “Religion and Public Policy: Immigration, Citizenship, and Multiculturalism – Guess Who’s Coming to Dinner” in Paul </a:t>
            </a:r>
            <a:r>
              <a:rPr lang="en-US" sz="1000" dirty="0" err="1" smtClean="0"/>
              <a:t>Bramadat</a:t>
            </a:r>
            <a:r>
              <a:rPr lang="en-US" sz="1000" dirty="0" smtClean="0"/>
              <a:t> and David </a:t>
            </a:r>
            <a:r>
              <a:rPr lang="en-US" sz="1000" dirty="0" err="1" smtClean="0"/>
              <a:t>Seljak</a:t>
            </a:r>
            <a:r>
              <a:rPr lang="en-US" sz="1000" dirty="0" smtClean="0"/>
              <a:t> eds. 2005. </a:t>
            </a:r>
            <a:r>
              <a:rPr lang="en-US" sz="1000" u="sng" dirty="0" smtClean="0"/>
              <a:t>Religion and Ethnicity in Canada.</a:t>
            </a:r>
            <a:r>
              <a:rPr lang="en-US" sz="1000" dirty="0" smtClean="0"/>
              <a:t>  Toronto: Pearson Education Canada Inc.: 154-177.</a:t>
            </a:r>
          </a:p>
          <a:p>
            <a:pPr marL="0" indent="0">
              <a:buNone/>
            </a:pPr>
            <a:endParaRPr lang="en-US" sz="1000" dirty="0" smtClean="0"/>
          </a:p>
          <a:p>
            <a:pPr marL="0" indent="0">
              <a:buNone/>
            </a:pPr>
            <a:r>
              <a:rPr lang="en-US" sz="1000" dirty="0" smtClean="0"/>
              <a:t>Biles, John. 2005b. &lt;&lt;Le </a:t>
            </a:r>
            <a:r>
              <a:rPr lang="en-US" sz="1000" dirty="0" err="1" smtClean="0"/>
              <a:t>modele</a:t>
            </a:r>
            <a:r>
              <a:rPr lang="en-US" sz="1000" dirty="0" smtClean="0"/>
              <a:t> de la </a:t>
            </a:r>
            <a:r>
              <a:rPr lang="en-US" sz="1000" dirty="0" err="1" smtClean="0"/>
              <a:t>diversite</a:t>
            </a:r>
            <a:r>
              <a:rPr lang="en-US" sz="1000" dirty="0" smtClean="0"/>
              <a:t> </a:t>
            </a:r>
            <a:r>
              <a:rPr lang="en-US" sz="1000" dirty="0" err="1" smtClean="0"/>
              <a:t>canadienne</a:t>
            </a:r>
            <a:r>
              <a:rPr lang="en-US" sz="1000" dirty="0" smtClean="0"/>
              <a:t>&gt;&gt; </a:t>
            </a:r>
            <a:r>
              <a:rPr lang="en-US" sz="1000" dirty="0" err="1" smtClean="0"/>
              <a:t>peut-il</a:t>
            </a:r>
            <a:r>
              <a:rPr lang="en-US" sz="1000" dirty="0" smtClean="0"/>
              <a:t> </a:t>
            </a:r>
            <a:r>
              <a:rPr lang="en-US" sz="1000" dirty="0" err="1" smtClean="0"/>
              <a:t>rendre</a:t>
            </a:r>
            <a:r>
              <a:rPr lang="en-US" sz="1000" dirty="0" smtClean="0"/>
              <a:t> justice au fait </a:t>
            </a:r>
            <a:r>
              <a:rPr lang="en-US" sz="1000" dirty="0" err="1" smtClean="0"/>
              <a:t>religieux</a:t>
            </a:r>
            <a:r>
              <a:rPr lang="en-US" sz="1000" dirty="0" smtClean="0"/>
              <a:t>? In </a:t>
            </a:r>
            <a:r>
              <a:rPr lang="en-US" sz="1000" dirty="0" err="1" smtClean="0"/>
              <a:t>Solange</a:t>
            </a:r>
            <a:r>
              <a:rPr lang="en-US" sz="1000" dirty="0" smtClean="0"/>
              <a:t> </a:t>
            </a:r>
            <a:r>
              <a:rPr lang="en-US" sz="1000" dirty="0" err="1" smtClean="0"/>
              <a:t>Lefebrve</a:t>
            </a:r>
            <a:r>
              <a:rPr lang="en-US" sz="1000" dirty="0" smtClean="0"/>
              <a:t> ed. </a:t>
            </a:r>
            <a:r>
              <a:rPr lang="en-US" sz="1000" u="sng" dirty="0" smtClean="0"/>
              <a:t>La religion </a:t>
            </a:r>
            <a:r>
              <a:rPr lang="en-US" sz="1000" u="sng" dirty="0" err="1" smtClean="0"/>
              <a:t>dans</a:t>
            </a:r>
            <a:r>
              <a:rPr lang="en-US" sz="1000" u="sng" dirty="0" smtClean="0"/>
              <a:t> la sphere </a:t>
            </a:r>
            <a:r>
              <a:rPr lang="en-US" sz="1000" u="sng" dirty="0" err="1" smtClean="0"/>
              <a:t>publique</a:t>
            </a:r>
            <a:r>
              <a:rPr lang="en-US" sz="1000" u="sng" dirty="0" smtClean="0"/>
              <a:t>.</a:t>
            </a:r>
            <a:r>
              <a:rPr lang="en-US" sz="1000" dirty="0" smtClean="0"/>
              <a:t> Montreal: Les presses de </a:t>
            </a:r>
            <a:r>
              <a:rPr lang="en-US" sz="1000" dirty="0" err="1" smtClean="0"/>
              <a:t>l”universite</a:t>
            </a:r>
            <a:r>
              <a:rPr lang="en-US" sz="1000" dirty="0" smtClean="0"/>
              <a:t> de Montreal:41-69.</a:t>
            </a:r>
          </a:p>
          <a:p>
            <a:pPr marL="0" indent="0">
              <a:buNone/>
            </a:pPr>
            <a:endParaRPr lang="en-US" sz="1000" dirty="0" smtClean="0"/>
          </a:p>
          <a:p>
            <a:pPr marL="0" indent="0">
              <a:buNone/>
            </a:pPr>
            <a:r>
              <a:rPr lang="en-US" sz="1000" dirty="0" err="1" smtClean="0"/>
              <a:t>Bloemraad</a:t>
            </a:r>
            <a:r>
              <a:rPr lang="en-US" sz="1000" dirty="0" smtClean="0"/>
              <a:t>, Irene. 2005. “The Limits of de Tocqueville: How Government Facilitates </a:t>
            </a:r>
            <a:r>
              <a:rPr lang="en-US" sz="1000" dirty="0" err="1" smtClean="0"/>
              <a:t>Organisational</a:t>
            </a:r>
            <a:r>
              <a:rPr lang="en-US" sz="1000" dirty="0" smtClean="0"/>
              <a:t> Capacity in Newcomer Communities” </a:t>
            </a:r>
            <a:r>
              <a:rPr lang="en-US" sz="1000" i="1" dirty="0" smtClean="0"/>
              <a:t>Journal of Ethnic and Migration Studies</a:t>
            </a:r>
            <a:r>
              <a:rPr lang="en-US" sz="1000" dirty="0" smtClean="0"/>
              <a:t> 31(5): 865-887</a:t>
            </a:r>
          </a:p>
          <a:p>
            <a:pPr marL="0" indent="0">
              <a:buNone/>
            </a:pPr>
            <a:endParaRPr lang="en-US" sz="1000" dirty="0" smtClean="0"/>
          </a:p>
          <a:p>
            <a:pPr marL="0" indent="0">
              <a:buNone/>
            </a:pPr>
            <a:r>
              <a:rPr lang="en-US" sz="1000" dirty="0" err="1" smtClean="0"/>
              <a:t>Bouman</a:t>
            </a:r>
            <a:r>
              <a:rPr lang="en-US" sz="1000" dirty="0" smtClean="0"/>
              <a:t>, Stephen and Ralston Deffenbaugh. 2009. </a:t>
            </a:r>
            <a:r>
              <a:rPr lang="en-US" sz="1000" u="sng" dirty="0" smtClean="0"/>
              <a:t>They Are Us: Lutherans and Immigration.</a:t>
            </a:r>
            <a:r>
              <a:rPr lang="en-US" sz="1000" dirty="0" smtClean="0"/>
              <a:t>  Minneapolis: Augsburg Fortress.</a:t>
            </a:r>
          </a:p>
          <a:p>
            <a:pPr marL="0" indent="0">
              <a:buNone/>
            </a:pPr>
            <a:endParaRPr lang="en-US" sz="1000" dirty="0" smtClean="0"/>
          </a:p>
          <a:p>
            <a:pPr marL="0" indent="0">
              <a:buNone/>
            </a:pPr>
            <a:r>
              <a:rPr lang="en-US" sz="1000" dirty="0" err="1" smtClean="0"/>
              <a:t>Bramadat</a:t>
            </a:r>
            <a:r>
              <a:rPr lang="en-US" sz="1000" dirty="0" smtClean="0"/>
              <a:t>, Paul and Susie Fisher. 2010.”Religiously Organizations and the Integration of Immigrants, Refugees and Temporary Foreign Workers: An Annotated Bibliography and List of Community Organizations”</a:t>
            </a:r>
          </a:p>
          <a:p>
            <a:pPr marL="0" indent="0">
              <a:buNone/>
            </a:pPr>
            <a:r>
              <a:rPr lang="en-US" sz="1000" dirty="0" smtClean="0"/>
              <a:t> http://mbc.metropolis.net/assets/uploads/files/wp/2010/WP10-01.pdf (accessed 2 November 2011).</a:t>
            </a:r>
          </a:p>
          <a:p>
            <a:pPr marL="0" indent="0">
              <a:buNone/>
            </a:pPr>
            <a:endParaRPr lang="en-US" sz="1000" dirty="0" smtClean="0"/>
          </a:p>
          <a:p>
            <a:pPr marL="0" indent="0">
              <a:buNone/>
            </a:pPr>
            <a:r>
              <a:rPr lang="en-US" sz="1000" dirty="0" err="1" smtClean="0"/>
              <a:t>Bramadat</a:t>
            </a:r>
            <a:r>
              <a:rPr lang="en-US" sz="1000" dirty="0" smtClean="0"/>
              <a:t>, Paul and David </a:t>
            </a:r>
            <a:r>
              <a:rPr lang="en-US" sz="1000" dirty="0" err="1" smtClean="0"/>
              <a:t>Seljak</a:t>
            </a:r>
            <a:r>
              <a:rPr lang="en-US" sz="1000" dirty="0" smtClean="0"/>
              <a:t> eds. 2008. </a:t>
            </a:r>
            <a:r>
              <a:rPr lang="en-US" sz="1000" u="sng" dirty="0" smtClean="0"/>
              <a:t>Christianity and Ethnicity in Canada.</a:t>
            </a:r>
            <a:r>
              <a:rPr lang="en-US" sz="1000" dirty="0" smtClean="0"/>
              <a:t>  Toronto: University of Toronto Press.</a:t>
            </a:r>
          </a:p>
          <a:p>
            <a:pPr marL="0" indent="0">
              <a:buNone/>
            </a:pPr>
            <a:endParaRPr lang="en-US" sz="1000" dirty="0" smtClean="0"/>
          </a:p>
          <a:p>
            <a:pPr marL="0" indent="0">
              <a:buNone/>
            </a:pPr>
            <a:r>
              <a:rPr lang="en-US" sz="1000" dirty="0" err="1" smtClean="0"/>
              <a:t>Bramadat</a:t>
            </a:r>
            <a:r>
              <a:rPr lang="en-US" sz="1000" dirty="0" smtClean="0"/>
              <a:t>, Paul. 2005 “Beyond </a:t>
            </a:r>
            <a:r>
              <a:rPr lang="en-US" sz="1000" dirty="0" err="1" smtClean="0"/>
              <a:t>Chirstian</a:t>
            </a:r>
            <a:r>
              <a:rPr lang="en-US" sz="1000" dirty="0" smtClean="0"/>
              <a:t> Canada: Religion and Ethnicity in a Multicultural Society” in Paul </a:t>
            </a:r>
            <a:r>
              <a:rPr lang="en-US" sz="1000" dirty="0" err="1" smtClean="0"/>
              <a:t>Bramadat</a:t>
            </a:r>
            <a:r>
              <a:rPr lang="en-US" sz="1000" dirty="0" smtClean="0"/>
              <a:t> and David </a:t>
            </a:r>
            <a:r>
              <a:rPr lang="en-US" sz="1000" dirty="0" err="1" smtClean="0"/>
              <a:t>Seljak</a:t>
            </a:r>
            <a:r>
              <a:rPr lang="en-US" sz="1000" dirty="0" smtClean="0"/>
              <a:t> eds. 2005. </a:t>
            </a:r>
            <a:r>
              <a:rPr lang="en-US" sz="1000" u="sng" dirty="0" smtClean="0"/>
              <a:t>Religion and Ethnicity in Canada.</a:t>
            </a:r>
            <a:r>
              <a:rPr lang="en-US" sz="1000" dirty="0" smtClean="0"/>
              <a:t>  Toronto: Pearson Education Canada Inc.: 1-29.</a:t>
            </a:r>
          </a:p>
          <a:p>
            <a:pPr marL="0" indent="0">
              <a:buNone/>
            </a:pPr>
            <a:endParaRPr lang="en-US" sz="1000" dirty="0" smtClean="0"/>
          </a:p>
          <a:p>
            <a:pPr marL="0" indent="0">
              <a:buNone/>
            </a:pPr>
            <a:r>
              <a:rPr lang="en-US" sz="1000" dirty="0" err="1" smtClean="0"/>
              <a:t>Bramadat</a:t>
            </a:r>
            <a:r>
              <a:rPr lang="en-US" sz="1000" dirty="0" smtClean="0"/>
              <a:t>, Paul and John Biles eds. “The re-emergence of religion in international public discourse.”  Special Issue of </a:t>
            </a:r>
            <a:r>
              <a:rPr lang="en-US" sz="1000" i="1" dirty="0" smtClean="0"/>
              <a:t>Journal of International Migration and Integration </a:t>
            </a:r>
            <a:r>
              <a:rPr lang="en-US" sz="1000" dirty="0" smtClean="0"/>
              <a:t>6(2): 171-176.</a:t>
            </a:r>
          </a:p>
          <a:p>
            <a:pPr marL="0" indent="0">
              <a:buNone/>
            </a:pPr>
            <a:endParaRPr lang="en-US" sz="1000" dirty="0" smtClean="0"/>
          </a:p>
          <a:p>
            <a:pPr marL="0" indent="0">
              <a:buNone/>
            </a:pPr>
            <a:endParaRPr lang="en-US" sz="1000" dirty="0" smtClean="0"/>
          </a:p>
          <a:p>
            <a:pPr marL="0" indent="0">
              <a:buNone/>
            </a:pPr>
            <a:endParaRPr lang="en-US" sz="1000" dirty="0" smtClean="0"/>
          </a:p>
          <a:p>
            <a:pPr marL="0" indent="0">
              <a:buNone/>
            </a:pPr>
            <a:endParaRPr lang="en-US" sz="1000" dirty="0" smtClean="0"/>
          </a:p>
          <a:p>
            <a:pPr marL="0" indent="0">
              <a:buNone/>
            </a:pPr>
            <a:endParaRPr lang="en-US" sz="1000" dirty="0" smtClean="0"/>
          </a:p>
          <a:p>
            <a:pPr marL="0" indent="0">
              <a:buNone/>
            </a:pPr>
            <a:endParaRPr lang="en-US" sz="1000" dirty="0" smtClean="0"/>
          </a:p>
          <a:p>
            <a:pPr marL="0" indent="0">
              <a:spcBef>
                <a:spcPts val="0"/>
              </a:spcBef>
              <a:buNone/>
            </a:pPr>
            <a:endParaRPr lang="en-US" sz="1000" dirty="0"/>
          </a:p>
        </p:txBody>
      </p:sp>
      <p:sp>
        <p:nvSpPr>
          <p:cNvPr id="4" name="Title 3"/>
          <p:cNvSpPr>
            <a:spLocks noGrp="1"/>
          </p:cNvSpPr>
          <p:nvPr>
            <p:ph type="title"/>
          </p:nvPr>
        </p:nvSpPr>
        <p:spPr/>
        <p:txBody>
          <a:bodyPr/>
          <a:lstStyle/>
          <a:p>
            <a:r>
              <a:rPr lang="en-US" dirty="0" smtClean="0"/>
              <a:t>Bibliography (Cont.)</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5105400"/>
          </a:xfrm>
        </p:spPr>
        <p:txBody>
          <a:bodyPr>
            <a:noAutofit/>
          </a:bodyPr>
          <a:lstStyle/>
          <a:p>
            <a:pPr marL="0" indent="0">
              <a:spcBef>
                <a:spcPts val="0"/>
              </a:spcBef>
              <a:buNone/>
            </a:pPr>
            <a:endParaRPr lang="en-US" sz="1000" dirty="0" smtClean="0"/>
          </a:p>
          <a:p>
            <a:pPr marL="0" indent="0">
              <a:buNone/>
            </a:pPr>
            <a:r>
              <a:rPr lang="en-US" sz="1000" dirty="0" err="1" smtClean="0"/>
              <a:t>Brettell</a:t>
            </a:r>
            <a:r>
              <a:rPr lang="en-US" sz="1000" dirty="0" smtClean="0"/>
              <a:t>, Caroline. 2005. “Voluntary Organizations, Social Capital, and Social Incorporation of Asian Indian Immigrants in the Dallas-Fort Worth </a:t>
            </a:r>
            <a:r>
              <a:rPr lang="en-US" sz="1000" dirty="0" err="1" smtClean="0"/>
              <a:t>Metroplex</a:t>
            </a:r>
            <a:r>
              <a:rPr lang="en-US" sz="1000" dirty="0" smtClean="0"/>
              <a:t>” </a:t>
            </a:r>
            <a:r>
              <a:rPr lang="en-US" sz="1000" i="1" dirty="0" err="1" smtClean="0"/>
              <a:t>Anthropologicaal</a:t>
            </a:r>
            <a:r>
              <a:rPr lang="en-US" sz="1000" i="1" dirty="0" smtClean="0"/>
              <a:t> Quarterly </a:t>
            </a:r>
            <a:r>
              <a:rPr lang="en-US" sz="1000" dirty="0" smtClean="0"/>
              <a:t>78(4): 853-882.</a:t>
            </a:r>
          </a:p>
          <a:p>
            <a:pPr marL="0" indent="0">
              <a:buNone/>
            </a:pPr>
            <a:endParaRPr lang="en-US" sz="1000" i="1" dirty="0" smtClean="0"/>
          </a:p>
          <a:p>
            <a:pPr marL="0" indent="0">
              <a:buNone/>
            </a:pPr>
            <a:r>
              <a:rPr lang="en-US" sz="1000" dirty="0" smtClean="0"/>
              <a:t>Bridgman, Gail T. 1993. “The Place of Mainstream and Ethno-racial Agencies in the Delivery of Family Services to Ethno-Racial Canadians” Unpublished MSW, York University.</a:t>
            </a:r>
          </a:p>
          <a:p>
            <a:pPr marL="0" indent="0">
              <a:spcBef>
                <a:spcPts val="0"/>
              </a:spcBef>
              <a:buNone/>
            </a:pPr>
            <a:endParaRPr lang="en-US" sz="1000" dirty="0" smtClean="0"/>
          </a:p>
          <a:p>
            <a:pPr marL="0" indent="0">
              <a:spcBef>
                <a:spcPts val="0"/>
              </a:spcBef>
              <a:buNone/>
            </a:pPr>
            <a:r>
              <a:rPr lang="en-US" sz="1000" dirty="0" smtClean="0"/>
              <a:t>Burstein, Meyer. 2010.”Reconfiguring Settlement and Integration: A Service Provider Strategy for Innovation and Results”  http://integration-net.ca:81/infocentre/2010/007_1e.pdf (accessed 2 November 2011).</a:t>
            </a:r>
          </a:p>
          <a:p>
            <a:pPr marL="0" indent="0">
              <a:spcBef>
                <a:spcPts val="0"/>
              </a:spcBef>
              <a:buNone/>
            </a:pPr>
            <a:endParaRPr lang="en-US" sz="1000" dirty="0" smtClean="0"/>
          </a:p>
          <a:p>
            <a:pPr marL="0" indent="0">
              <a:spcBef>
                <a:spcPts val="0"/>
              </a:spcBef>
              <a:buNone/>
            </a:pPr>
            <a:r>
              <a:rPr lang="en-US" sz="1000" dirty="0" err="1" smtClean="0"/>
              <a:t>Caponio</a:t>
            </a:r>
            <a:r>
              <a:rPr lang="en-US" sz="1000" dirty="0" smtClean="0"/>
              <a:t>, </a:t>
            </a:r>
            <a:r>
              <a:rPr lang="en-US" sz="1000" dirty="0" err="1" smtClean="0"/>
              <a:t>Tiziana</a:t>
            </a:r>
            <a:r>
              <a:rPr lang="en-US" sz="1000" dirty="0" smtClean="0"/>
              <a:t>. 2005. “Policy Networks and Immigrants’ Associations in Italy: The Cases of Milan, Bologna and Naples” </a:t>
            </a:r>
            <a:r>
              <a:rPr lang="en-US" sz="1000" i="1" dirty="0" smtClean="0"/>
              <a:t>Journal of Ethnic and Migration Studies.</a:t>
            </a:r>
            <a:r>
              <a:rPr lang="en-US" sz="1000" dirty="0" smtClean="0"/>
              <a:t> 31(5): 931-950.</a:t>
            </a:r>
          </a:p>
          <a:p>
            <a:pPr marL="0" indent="0">
              <a:spcBef>
                <a:spcPts val="0"/>
              </a:spcBef>
              <a:buNone/>
            </a:pPr>
            <a:endParaRPr lang="en-US" sz="1000" dirty="0" smtClean="0"/>
          </a:p>
          <a:p>
            <a:pPr marL="0" indent="0">
              <a:spcBef>
                <a:spcPts val="0"/>
              </a:spcBef>
              <a:buNone/>
            </a:pPr>
            <a:r>
              <a:rPr lang="en-US" sz="1000" dirty="0" smtClean="0"/>
              <a:t>City of Calgary. 2011. “Welcoming Community Policy: Framework and Implementation Plan” </a:t>
            </a:r>
            <a:r>
              <a:rPr lang="en-US" sz="1000" dirty="0" err="1" smtClean="0"/>
              <a:t>http://www.calgary.ca/CSPS/CNS/Documents/Social-research-policy-and-resources/welcoming-community-policy.pdf</a:t>
            </a:r>
            <a:r>
              <a:rPr lang="en-US" sz="1000" dirty="0" smtClean="0"/>
              <a:t> (accessed 26 September 2011).</a:t>
            </a:r>
          </a:p>
          <a:p>
            <a:pPr marL="0" indent="0">
              <a:spcBef>
                <a:spcPts val="0"/>
              </a:spcBef>
              <a:buNone/>
            </a:pPr>
            <a:endParaRPr lang="en-US" sz="1000" dirty="0" smtClean="0"/>
          </a:p>
          <a:p>
            <a:pPr marL="0" indent="0">
              <a:spcBef>
                <a:spcPts val="0"/>
              </a:spcBef>
              <a:buNone/>
            </a:pPr>
            <a:r>
              <a:rPr lang="en-US" sz="1000" dirty="0" smtClean="0"/>
              <a:t>Cordero-Guzman, Hector R. 2005. “Community-Based </a:t>
            </a:r>
            <a:r>
              <a:rPr lang="en-US" sz="1000" dirty="0" err="1" smtClean="0"/>
              <a:t>Organisations</a:t>
            </a:r>
            <a:r>
              <a:rPr lang="en-US" sz="1000" dirty="0" smtClean="0"/>
              <a:t> and Migration in New York City” </a:t>
            </a:r>
            <a:r>
              <a:rPr lang="en-US" sz="1000" i="1" dirty="0" smtClean="0"/>
              <a:t>Journal of Ethnic and Migration Studies.</a:t>
            </a:r>
            <a:r>
              <a:rPr lang="en-US" sz="1000" dirty="0" smtClean="0"/>
              <a:t> 31(5): 889-909.</a:t>
            </a:r>
          </a:p>
          <a:p>
            <a:pPr marL="0" indent="0">
              <a:spcBef>
                <a:spcPts val="0"/>
              </a:spcBef>
              <a:buNone/>
            </a:pPr>
            <a:endParaRPr lang="en-US" sz="1000" dirty="0" smtClean="0"/>
          </a:p>
          <a:p>
            <a:pPr marL="0" indent="0">
              <a:spcBef>
                <a:spcPts val="0"/>
              </a:spcBef>
              <a:buNone/>
            </a:pPr>
            <a:r>
              <a:rPr lang="en-US" sz="1000" dirty="0" err="1" smtClean="0"/>
              <a:t>Danese</a:t>
            </a:r>
            <a:r>
              <a:rPr lang="en-US" sz="1000" dirty="0" smtClean="0"/>
              <a:t>, Gaia. 1998. “Transnational collective action in Europe: the case of migrants in Italy and Spain” </a:t>
            </a:r>
            <a:r>
              <a:rPr lang="en-US" sz="1000" i="1" dirty="0" smtClean="0"/>
              <a:t>Journal of Ethnic and Migration Studies 24(4): 715-733.</a:t>
            </a:r>
          </a:p>
          <a:p>
            <a:pPr marL="0" indent="0">
              <a:spcBef>
                <a:spcPts val="0"/>
              </a:spcBef>
              <a:buNone/>
            </a:pPr>
            <a:endParaRPr lang="en-US" sz="1000" i="1" dirty="0" smtClean="0"/>
          </a:p>
          <a:p>
            <a:pPr marL="0" indent="0">
              <a:spcBef>
                <a:spcPts val="0"/>
              </a:spcBef>
              <a:buNone/>
            </a:pPr>
            <a:r>
              <a:rPr lang="en-US" sz="1000" dirty="0" smtClean="0"/>
              <a:t>Elson, Peter R.2009.  “A Short History of Voluntary Sector-Government Relations in Canada” </a:t>
            </a:r>
            <a:r>
              <a:rPr lang="en-US" sz="1000" i="1" dirty="0" smtClean="0"/>
              <a:t>The Philanthropist </a:t>
            </a:r>
            <a:r>
              <a:rPr lang="en-US" sz="1000" dirty="0" smtClean="0"/>
              <a:t>21(1): 36-74.</a:t>
            </a:r>
          </a:p>
          <a:p>
            <a:pPr marL="0" indent="0">
              <a:spcBef>
                <a:spcPts val="0"/>
              </a:spcBef>
              <a:buNone/>
            </a:pPr>
            <a:endParaRPr lang="en-US" sz="1000" dirty="0" smtClean="0"/>
          </a:p>
          <a:p>
            <a:pPr marL="0" indent="0">
              <a:spcBef>
                <a:spcPts val="0"/>
              </a:spcBef>
              <a:buNone/>
            </a:pPr>
            <a:r>
              <a:rPr lang="en-US" sz="1000" dirty="0" err="1" smtClean="0"/>
              <a:t>Fennema</a:t>
            </a:r>
            <a:r>
              <a:rPr lang="en-US" sz="1000" dirty="0" smtClean="0"/>
              <a:t>, </a:t>
            </a:r>
            <a:r>
              <a:rPr lang="en-US" sz="1000" dirty="0" err="1" smtClean="0"/>
              <a:t>Meindert</a:t>
            </a:r>
            <a:r>
              <a:rPr lang="en-US" sz="1000" dirty="0" smtClean="0"/>
              <a:t>. 2004. “The Concept and Measurement of Ethnic Community” </a:t>
            </a:r>
            <a:r>
              <a:rPr lang="en-US" sz="1000" i="1" dirty="0" smtClean="0"/>
              <a:t>Journal of Ethnic and Migration Studies </a:t>
            </a:r>
            <a:r>
              <a:rPr lang="en-US" sz="1000" dirty="0" smtClean="0"/>
              <a:t>30(3): 429-447.</a:t>
            </a:r>
          </a:p>
          <a:p>
            <a:pPr marL="0" indent="0">
              <a:spcBef>
                <a:spcPts val="0"/>
              </a:spcBef>
              <a:buNone/>
            </a:pPr>
            <a:endParaRPr lang="en-US" sz="1000" dirty="0" smtClean="0"/>
          </a:p>
          <a:p>
            <a:pPr marL="0" indent="0">
              <a:spcBef>
                <a:spcPts val="0"/>
              </a:spcBef>
              <a:buNone/>
            </a:pPr>
            <a:r>
              <a:rPr lang="en-US" sz="1000" dirty="0" err="1" smtClean="0"/>
              <a:t>Fennema</a:t>
            </a:r>
            <a:r>
              <a:rPr lang="en-US" sz="1000" dirty="0" smtClean="0"/>
              <a:t>, </a:t>
            </a:r>
            <a:r>
              <a:rPr lang="en-US" sz="1000" dirty="0" err="1" smtClean="0"/>
              <a:t>Meindert</a:t>
            </a:r>
            <a:r>
              <a:rPr lang="en-US" sz="1000" dirty="0" smtClean="0"/>
              <a:t> and Jean Tillie. 1999. “Political participation and political trust in </a:t>
            </a:r>
            <a:r>
              <a:rPr lang="en-US" sz="1000" dirty="0" err="1" smtClean="0"/>
              <a:t>Amsetrdam</a:t>
            </a:r>
            <a:r>
              <a:rPr lang="en-US" sz="1000" dirty="0" smtClean="0"/>
              <a:t>.  Civic communities and ethnic networks” </a:t>
            </a:r>
            <a:r>
              <a:rPr lang="en-US" sz="1000" i="1" dirty="0" smtClean="0"/>
              <a:t>Journal of Ethnic and Migration Studies </a:t>
            </a:r>
            <a:r>
              <a:rPr lang="en-US" sz="1000" dirty="0" smtClean="0"/>
              <a:t>25(4): 703-26.</a:t>
            </a:r>
          </a:p>
          <a:p>
            <a:pPr marL="0" indent="0">
              <a:spcBef>
                <a:spcPts val="0"/>
              </a:spcBef>
              <a:buNone/>
            </a:pPr>
            <a:endParaRPr lang="en-US" sz="1000" dirty="0" smtClean="0"/>
          </a:p>
          <a:p>
            <a:pPr marL="0" indent="0">
              <a:spcBef>
                <a:spcPts val="0"/>
              </a:spcBef>
              <a:buNone/>
            </a:pPr>
            <a:r>
              <a:rPr lang="en-US" sz="1000" dirty="0" smtClean="0"/>
              <a:t>George, </a:t>
            </a:r>
            <a:r>
              <a:rPr lang="en-US" sz="1000" dirty="0" err="1" smtClean="0"/>
              <a:t>Usha</a:t>
            </a:r>
            <a:r>
              <a:rPr lang="en-US" sz="1000" dirty="0" smtClean="0"/>
              <a:t>, </a:t>
            </a:r>
            <a:r>
              <a:rPr lang="en-US" sz="1000" dirty="0" err="1" smtClean="0"/>
              <a:t>Ferzana</a:t>
            </a:r>
            <a:r>
              <a:rPr lang="en-US" sz="1000" dirty="0" smtClean="0"/>
              <a:t> </a:t>
            </a:r>
            <a:r>
              <a:rPr lang="en-US" sz="1000" dirty="0" err="1" smtClean="0"/>
              <a:t>Chze</a:t>
            </a:r>
            <a:r>
              <a:rPr lang="en-US" sz="1000" dirty="0" smtClean="0"/>
              <a:t> and Robyn Doyle. 2007. </a:t>
            </a:r>
            <a:r>
              <a:rPr lang="en-US" sz="1000" u="sng" dirty="0" smtClean="0"/>
              <a:t>Immigration and Settlement in Canada.</a:t>
            </a:r>
            <a:r>
              <a:rPr lang="en-US" sz="1000" dirty="0" smtClean="0"/>
              <a:t>  </a:t>
            </a:r>
            <a:r>
              <a:rPr lang="en-US" sz="1000" dirty="0" err="1" smtClean="0"/>
              <a:t>BookSurge</a:t>
            </a:r>
            <a:r>
              <a:rPr lang="en-US" sz="1000" dirty="0" smtClean="0"/>
              <a:t> Publishing.</a:t>
            </a:r>
            <a:endParaRPr lang="en-US" sz="1000" u="sng" dirty="0" smtClean="0"/>
          </a:p>
          <a:p>
            <a:pPr marL="0" indent="0">
              <a:spcBef>
                <a:spcPts val="0"/>
              </a:spcBef>
              <a:buNone/>
            </a:pPr>
            <a:endParaRPr lang="en-US" sz="1000" u="sng"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a:spcBef>
                <a:spcPts val="0"/>
              </a:spcBef>
              <a:buNone/>
            </a:pPr>
            <a:endParaRPr lang="en-US" sz="1000" dirty="0"/>
          </a:p>
        </p:txBody>
      </p:sp>
      <p:sp>
        <p:nvSpPr>
          <p:cNvPr id="4" name="Title 3"/>
          <p:cNvSpPr>
            <a:spLocks noGrp="1"/>
          </p:cNvSpPr>
          <p:nvPr>
            <p:ph type="title"/>
          </p:nvPr>
        </p:nvSpPr>
        <p:spPr/>
        <p:txBody>
          <a:bodyPr/>
          <a:lstStyle/>
          <a:p>
            <a:r>
              <a:rPr lang="en-US" dirty="0" smtClean="0"/>
              <a:t>Bibliography (Cont.)</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876800"/>
          </a:xfrm>
        </p:spPr>
        <p:txBody>
          <a:bodyPr>
            <a:noAutofit/>
          </a:bodyPr>
          <a:lstStyle/>
          <a:p>
            <a:pPr marL="0" indent="0">
              <a:spcBef>
                <a:spcPts val="0"/>
              </a:spcBef>
              <a:buNone/>
            </a:pPr>
            <a:r>
              <a:rPr lang="en-US" sz="1000" dirty="0" smtClean="0"/>
              <a:t>George, </a:t>
            </a:r>
            <a:r>
              <a:rPr lang="en-US" sz="1000" dirty="0" err="1" smtClean="0"/>
              <a:t>Usha</a:t>
            </a:r>
            <a:r>
              <a:rPr lang="en-US" sz="1000" dirty="0" smtClean="0"/>
              <a:t> and Joseph H. </a:t>
            </a:r>
            <a:r>
              <a:rPr lang="en-US" sz="1000" dirty="0" err="1" smtClean="0"/>
              <a:t>Michalski</a:t>
            </a:r>
            <a:r>
              <a:rPr lang="en-US" sz="1000" dirty="0" smtClean="0"/>
              <a:t>. 1996. “A Snapshot of Service Delivery in Organizations Serving Immigrants” A Study funded by Citizenship and Immigration Canada.</a:t>
            </a:r>
          </a:p>
          <a:p>
            <a:pPr marL="0" indent="0">
              <a:spcBef>
                <a:spcPts val="0"/>
              </a:spcBef>
              <a:buNone/>
            </a:pPr>
            <a:endParaRPr lang="en-US" sz="1000" dirty="0" smtClean="0"/>
          </a:p>
          <a:p>
            <a:pPr marL="0" indent="0">
              <a:spcBef>
                <a:spcPts val="0"/>
              </a:spcBef>
              <a:buNone/>
            </a:pPr>
            <a:r>
              <a:rPr lang="en-US" sz="1000" dirty="0" smtClean="0"/>
              <a:t>Graham, Andrew. 2009. “Examining Means to Build a Financial Sustainable Capacity in Canada’s Voluntary Sector” in </a:t>
            </a:r>
            <a:r>
              <a:rPr lang="en-US" sz="1000" dirty="0" err="1" smtClean="0"/>
              <a:t>Laforest</a:t>
            </a:r>
            <a:r>
              <a:rPr lang="en-US" sz="1000" dirty="0" smtClean="0"/>
              <a:t>, Rachel ed. 2009. </a:t>
            </a:r>
            <a:r>
              <a:rPr lang="en-US" sz="1000" u="sng" dirty="0" smtClean="0"/>
              <a:t>The New Federal Policy Agenda and the Voluntary Sector.</a:t>
            </a:r>
            <a:r>
              <a:rPr lang="en-US" sz="1000" dirty="0" smtClean="0"/>
              <a:t>  Montreal: McGill-Queen’s University Press: 35-60.</a:t>
            </a:r>
          </a:p>
          <a:p>
            <a:pPr marL="0" indent="0">
              <a:spcBef>
                <a:spcPts val="0"/>
              </a:spcBef>
              <a:buNone/>
            </a:pPr>
            <a:endParaRPr lang="en-US" sz="1000" dirty="0" smtClean="0"/>
          </a:p>
          <a:p>
            <a:pPr marL="0" indent="0">
              <a:spcBef>
                <a:spcPts val="0"/>
              </a:spcBef>
              <a:buNone/>
            </a:pPr>
            <a:r>
              <a:rPr lang="en-US" sz="1000" dirty="0" err="1" smtClean="0"/>
              <a:t>Guo</a:t>
            </a:r>
            <a:r>
              <a:rPr lang="en-US" sz="1000" dirty="0" smtClean="0"/>
              <a:t>, </a:t>
            </a:r>
            <a:r>
              <a:rPr lang="en-US" sz="1000" dirty="0" err="1" smtClean="0"/>
              <a:t>Shibao</a:t>
            </a:r>
            <a:r>
              <a:rPr lang="en-US" sz="1000" dirty="0" smtClean="0"/>
              <a:t>. 2007. “SUCCESS: A Chinese Voluntary Association in Vancouver” </a:t>
            </a:r>
            <a:r>
              <a:rPr lang="en-US" sz="1000" i="1" dirty="0" smtClean="0"/>
              <a:t>BC Studies </a:t>
            </a:r>
            <a:r>
              <a:rPr lang="en-US" sz="1000" dirty="0" smtClean="0"/>
              <a:t>154: 97-119.</a:t>
            </a:r>
          </a:p>
          <a:p>
            <a:pPr marL="0" indent="0">
              <a:spcBef>
                <a:spcPts val="0"/>
              </a:spcBef>
              <a:buNone/>
            </a:pPr>
            <a:endParaRPr lang="en-US" sz="1000" dirty="0" smtClean="0"/>
          </a:p>
          <a:p>
            <a:pPr marL="0" indent="0">
              <a:spcBef>
                <a:spcPts val="0"/>
              </a:spcBef>
              <a:buNone/>
            </a:pPr>
            <a:r>
              <a:rPr lang="en-US" sz="1000" dirty="0" smtClean="0"/>
              <a:t>Hagan, Jacqueline and Helen Rose </a:t>
            </a:r>
            <a:r>
              <a:rPr lang="en-US" sz="1000" dirty="0" err="1" smtClean="0"/>
              <a:t>Ebaugh</a:t>
            </a:r>
            <a:r>
              <a:rPr lang="en-US" sz="1000" dirty="0" smtClean="0"/>
              <a:t>. 2003. “Calling Upon the Sacred: Migrants’ Use of Religion in the Migration Process” </a:t>
            </a:r>
            <a:r>
              <a:rPr lang="en-US" sz="1000" i="1" dirty="0" smtClean="0"/>
              <a:t>International Migration Review </a:t>
            </a:r>
            <a:r>
              <a:rPr lang="en-US" sz="1000" dirty="0" smtClean="0"/>
              <a:t>37(4): 1145-1162.</a:t>
            </a:r>
          </a:p>
          <a:p>
            <a:pPr marL="0" indent="0">
              <a:spcBef>
                <a:spcPts val="0"/>
              </a:spcBef>
              <a:buNone/>
            </a:pPr>
            <a:endParaRPr lang="en-US" sz="1000" dirty="0" smtClean="0"/>
          </a:p>
          <a:p>
            <a:pPr marL="0" indent="0">
              <a:spcBef>
                <a:spcPts val="0"/>
              </a:spcBef>
              <a:buNone/>
            </a:pPr>
            <a:r>
              <a:rPr lang="en-US" sz="1000" dirty="0" smtClean="0"/>
              <a:t>Handy, </a:t>
            </a:r>
            <a:r>
              <a:rPr lang="en-US" sz="1000" dirty="0" err="1" smtClean="0"/>
              <a:t>Femida</a:t>
            </a:r>
            <a:r>
              <a:rPr lang="en-US" sz="1000" dirty="0" smtClean="0"/>
              <a:t> and Ram A. </a:t>
            </a:r>
            <a:r>
              <a:rPr lang="en-US" sz="1000" dirty="0" err="1" smtClean="0"/>
              <a:t>Cnaan</a:t>
            </a:r>
            <a:r>
              <a:rPr lang="en-US" sz="1000" dirty="0" smtClean="0"/>
              <a:t>. 2000. “Religious Nonprofits: Social Service Provision by Congregations in Ontario” in </a:t>
            </a:r>
            <a:r>
              <a:rPr lang="en-US" sz="1000" dirty="0" err="1" smtClean="0"/>
              <a:t>Banting</a:t>
            </a:r>
            <a:r>
              <a:rPr lang="en-US" sz="1000" dirty="0" smtClean="0"/>
              <a:t>, Keith G. ed. 2000. </a:t>
            </a:r>
            <a:r>
              <a:rPr lang="en-US" sz="1000" u="sng" dirty="0" smtClean="0"/>
              <a:t>The </a:t>
            </a:r>
            <a:r>
              <a:rPr lang="en-US" sz="1000" u="sng" dirty="0" err="1" smtClean="0"/>
              <a:t>NonProfit</a:t>
            </a:r>
            <a:r>
              <a:rPr lang="en-US" sz="1000" u="sng" dirty="0" smtClean="0"/>
              <a:t> Sector in Canada: Roles and Relationships.</a:t>
            </a:r>
            <a:r>
              <a:rPr lang="en-US" sz="1000" dirty="0" smtClean="0"/>
              <a:t>  Montreal: McGill-Queen’s University Press: 69-106.</a:t>
            </a:r>
          </a:p>
          <a:p>
            <a:pPr marL="0" indent="0">
              <a:spcBef>
                <a:spcPts val="0"/>
              </a:spcBef>
              <a:buNone/>
            </a:pPr>
            <a:endParaRPr lang="en-US" sz="1000" dirty="0" smtClean="0"/>
          </a:p>
          <a:p>
            <a:pPr marL="0" indent="0">
              <a:spcBef>
                <a:spcPts val="0"/>
              </a:spcBef>
              <a:buNone/>
            </a:pPr>
            <a:r>
              <a:rPr lang="en-US" sz="1000" dirty="0" smtClean="0"/>
              <a:t>Holder, </a:t>
            </a:r>
            <a:r>
              <a:rPr lang="en-US" sz="1000" dirty="0" err="1" smtClean="0"/>
              <a:t>Saddeiqa</a:t>
            </a:r>
            <a:r>
              <a:rPr lang="en-US" sz="1000" dirty="0" smtClean="0"/>
              <a:t>. 1998. “The Role of Immigrant Serving Organizations in the Canadian Welfare State: A Case Study” PhD Dissertation, University of Toronto.</a:t>
            </a:r>
          </a:p>
          <a:p>
            <a:pPr marL="0" indent="0">
              <a:spcBef>
                <a:spcPts val="0"/>
              </a:spcBef>
              <a:buNone/>
            </a:pPr>
            <a:endParaRPr lang="en-US" sz="1000" dirty="0" smtClean="0"/>
          </a:p>
          <a:p>
            <a:pPr marL="0" indent="0">
              <a:spcBef>
                <a:spcPts val="0"/>
              </a:spcBef>
              <a:buNone/>
            </a:pPr>
            <a:r>
              <a:rPr lang="en-US" sz="1000" dirty="0" smtClean="0"/>
              <a:t>Holly, Grant. 2009. “Shifting Political Opportunities and Strategies: The Case of Childcare Advocacy in 2004-2006” in </a:t>
            </a:r>
            <a:r>
              <a:rPr lang="en-US" sz="1000" dirty="0" err="1" smtClean="0"/>
              <a:t>Laforest</a:t>
            </a:r>
            <a:r>
              <a:rPr lang="en-US" sz="1000" dirty="0" smtClean="0"/>
              <a:t>, Rachel ed. 2009. </a:t>
            </a:r>
            <a:r>
              <a:rPr lang="en-US" sz="1000" u="sng" dirty="0" smtClean="0"/>
              <a:t>The New Federal Policy Agenda and the Voluntary Sector.</a:t>
            </a:r>
            <a:r>
              <a:rPr lang="en-US" sz="1000" dirty="0" smtClean="0"/>
              <a:t>  Montreal: McGill-Queen’s University Press: 109-136.</a:t>
            </a:r>
          </a:p>
          <a:p>
            <a:pPr marL="0" indent="0">
              <a:spcBef>
                <a:spcPts val="0"/>
              </a:spcBef>
              <a:buNone/>
            </a:pPr>
            <a:endParaRPr lang="en-US" sz="1000" dirty="0" smtClean="0"/>
          </a:p>
          <a:p>
            <a:pPr marL="0" indent="0">
              <a:spcBef>
                <a:spcPts val="0"/>
              </a:spcBef>
              <a:buNone/>
            </a:pPr>
            <a:r>
              <a:rPr lang="en-US" sz="1000" dirty="0" smtClean="0"/>
              <a:t>Jacobs, Dirk, Karen </a:t>
            </a:r>
            <a:r>
              <a:rPr lang="en-US" sz="1000" dirty="0" err="1" smtClean="0"/>
              <a:t>Phalet</a:t>
            </a:r>
            <a:r>
              <a:rPr lang="en-US" sz="1000" dirty="0" smtClean="0"/>
              <a:t> and Marc </a:t>
            </a:r>
            <a:r>
              <a:rPr lang="en-US" sz="1000" dirty="0" err="1" smtClean="0"/>
              <a:t>Swyngedouw</a:t>
            </a:r>
            <a:r>
              <a:rPr lang="en-US" sz="1000" dirty="0" smtClean="0"/>
              <a:t>. 2004. “Associational Membership and Political Involvement Among Ethnic Minority Groups in Brussels” </a:t>
            </a:r>
            <a:r>
              <a:rPr lang="en-US" sz="1000" i="1" dirty="0" smtClean="0"/>
              <a:t>Journal of Ethnic and Migration Studies </a:t>
            </a:r>
            <a:r>
              <a:rPr lang="en-US" sz="1000" dirty="0" smtClean="0"/>
              <a:t>30(3): 543-559.</a:t>
            </a:r>
          </a:p>
          <a:p>
            <a:pPr marL="0" indent="0">
              <a:spcBef>
                <a:spcPts val="0"/>
              </a:spcBef>
              <a:buNone/>
            </a:pPr>
            <a:endParaRPr lang="en-US" sz="1000" dirty="0" smtClean="0"/>
          </a:p>
          <a:p>
            <a:pPr marL="0" indent="0">
              <a:spcBef>
                <a:spcPts val="0"/>
              </a:spcBef>
              <a:buNone/>
            </a:pPr>
            <a:r>
              <a:rPr lang="en-US" sz="1000" dirty="0" smtClean="0"/>
              <a:t>Jenkins, Shirley ed. 1988. </a:t>
            </a:r>
            <a:r>
              <a:rPr lang="en-US" sz="1000" u="sng" dirty="0" smtClean="0"/>
              <a:t>Ethnic Associations and the Welfare State.</a:t>
            </a:r>
            <a:r>
              <a:rPr lang="en-US" sz="1000" dirty="0" smtClean="0"/>
              <a:t>  New York: Columbia University Press.</a:t>
            </a:r>
          </a:p>
          <a:p>
            <a:pPr marL="0" indent="0">
              <a:spcBef>
                <a:spcPts val="0"/>
              </a:spcBef>
              <a:buNone/>
            </a:pPr>
            <a:endParaRPr lang="en-US" sz="1000" dirty="0" smtClean="0"/>
          </a:p>
          <a:p>
            <a:pPr marL="0" indent="0">
              <a:spcBef>
                <a:spcPts val="0"/>
              </a:spcBef>
              <a:buNone/>
            </a:pPr>
            <a:r>
              <a:rPr lang="en-US" sz="1000" dirty="0" err="1" smtClean="0"/>
              <a:t>Joselit</a:t>
            </a:r>
            <a:r>
              <a:rPr lang="en-US" sz="1000" dirty="0" smtClean="0"/>
              <a:t>, Jenna </a:t>
            </a:r>
            <a:r>
              <a:rPr lang="en-US" sz="1000" dirty="0" err="1" smtClean="0"/>
              <a:t>Weissman</a:t>
            </a:r>
            <a:r>
              <a:rPr lang="en-US" sz="1000" dirty="0" smtClean="0"/>
              <a:t>. 2008. </a:t>
            </a:r>
            <a:r>
              <a:rPr lang="en-US" sz="1000" u="sng" dirty="0" smtClean="0"/>
              <a:t>Parade of Faiths: Immigration and American Religion.</a:t>
            </a:r>
            <a:r>
              <a:rPr lang="en-US" sz="1000" dirty="0" smtClean="0"/>
              <a:t> New York: Oxford University Press.</a:t>
            </a:r>
          </a:p>
          <a:p>
            <a:pPr marL="0" indent="0">
              <a:spcBef>
                <a:spcPts val="0"/>
              </a:spcBef>
              <a:buNone/>
            </a:pPr>
            <a:endParaRPr lang="en-US" sz="1000" dirty="0" smtClean="0"/>
          </a:p>
          <a:p>
            <a:pPr marL="0" indent="0">
              <a:spcBef>
                <a:spcPts val="0"/>
              </a:spcBef>
              <a:buNone/>
            </a:pPr>
            <a:r>
              <a:rPr lang="en-US" sz="1000" dirty="0" smtClean="0"/>
              <a:t>Kobayashi, Audrey. 2000. “Advocacy from the Margins: The Role of Minority </a:t>
            </a:r>
            <a:r>
              <a:rPr lang="en-US" sz="1000" dirty="0" err="1" smtClean="0"/>
              <a:t>Ethnocultural</a:t>
            </a:r>
            <a:r>
              <a:rPr lang="en-US" sz="1000" dirty="0" smtClean="0"/>
              <a:t> Associations in Affecting </a:t>
            </a:r>
            <a:r>
              <a:rPr lang="en-US" sz="1000" dirty="0" err="1" smtClean="0"/>
              <a:t>Publi</a:t>
            </a:r>
            <a:r>
              <a:rPr lang="en-US" sz="1000" dirty="0" smtClean="0"/>
              <a:t> Policy in Canada” in </a:t>
            </a:r>
            <a:r>
              <a:rPr lang="en-US" sz="1000" dirty="0" err="1" smtClean="0"/>
              <a:t>Banting</a:t>
            </a:r>
            <a:r>
              <a:rPr lang="en-US" sz="1000" dirty="0" smtClean="0"/>
              <a:t>, Keith G. ed. 2000. </a:t>
            </a:r>
            <a:r>
              <a:rPr lang="en-US" sz="1000" u="sng" dirty="0" smtClean="0"/>
              <a:t>The </a:t>
            </a:r>
            <a:r>
              <a:rPr lang="en-US" sz="1000" u="sng" dirty="0" err="1" smtClean="0"/>
              <a:t>NonProfit</a:t>
            </a:r>
            <a:r>
              <a:rPr lang="en-US" sz="1000" u="sng" dirty="0" smtClean="0"/>
              <a:t> Sector in Canada: Roles and Relationships.</a:t>
            </a:r>
            <a:r>
              <a:rPr lang="en-US" sz="1000" dirty="0" smtClean="0"/>
              <a:t>  Montreal: McGill-Queen’s University Press: 229-266.</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a:spcBef>
                <a:spcPts val="0"/>
              </a:spcBef>
              <a:buNone/>
            </a:pPr>
            <a:endParaRPr lang="en-US" sz="1000" dirty="0"/>
          </a:p>
        </p:txBody>
      </p:sp>
      <p:sp>
        <p:nvSpPr>
          <p:cNvPr id="4" name="Title 3"/>
          <p:cNvSpPr>
            <a:spLocks noGrp="1"/>
          </p:cNvSpPr>
          <p:nvPr>
            <p:ph type="title"/>
          </p:nvPr>
        </p:nvSpPr>
        <p:spPr/>
        <p:txBody>
          <a:bodyPr/>
          <a:lstStyle/>
          <a:p>
            <a:r>
              <a:rPr lang="en-US" dirty="0" smtClean="0"/>
              <a:t>Bibliography (Cont.)</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495800"/>
          </a:xfrm>
        </p:spPr>
        <p:txBody>
          <a:bodyPr>
            <a:noAutofit/>
          </a:bodyPr>
          <a:lstStyle/>
          <a:p>
            <a:pPr marL="0" indent="0">
              <a:spcBef>
                <a:spcPts val="0"/>
              </a:spcBef>
              <a:buNone/>
            </a:pPr>
            <a:r>
              <a:rPr lang="en-US" sz="1000" dirty="0" smtClean="0"/>
              <a:t>Ku, Jane. 2011. “Ethnic activism and multicultural politics in immigrant settlement in Toronto, Canada” </a:t>
            </a:r>
            <a:r>
              <a:rPr lang="en-US" sz="1000" i="1" dirty="0" smtClean="0"/>
              <a:t>Social </a:t>
            </a:r>
            <a:r>
              <a:rPr lang="en-US" sz="1000" dirty="0" smtClean="0"/>
              <a:t>Identities 17(2): 271-289.</a:t>
            </a:r>
          </a:p>
          <a:p>
            <a:pPr marL="0" indent="0">
              <a:spcBef>
                <a:spcPts val="0"/>
              </a:spcBef>
              <a:buNone/>
            </a:pPr>
            <a:endParaRPr lang="en-US" sz="1000" dirty="0" smtClean="0"/>
          </a:p>
          <a:p>
            <a:pPr marL="0" indent="0">
              <a:spcBef>
                <a:spcPts val="0"/>
              </a:spcBef>
              <a:buNone/>
            </a:pPr>
            <a:r>
              <a:rPr lang="en-US" sz="1000" dirty="0" err="1" smtClean="0"/>
              <a:t>Laforest</a:t>
            </a:r>
            <a:r>
              <a:rPr lang="en-US" sz="1000" dirty="0" smtClean="0"/>
              <a:t>, Rachel ed. 2009. </a:t>
            </a:r>
            <a:r>
              <a:rPr lang="en-US" sz="1000" u="sng" dirty="0" smtClean="0"/>
              <a:t>The New Federal Policy Agenda and the Voluntary Sector.</a:t>
            </a:r>
            <a:r>
              <a:rPr lang="en-US" sz="1000" dirty="0" smtClean="0"/>
              <a:t>  Montreal: McGill-Queen’s University Press.</a:t>
            </a:r>
          </a:p>
          <a:p>
            <a:pPr marL="0" indent="0">
              <a:spcBef>
                <a:spcPts val="0"/>
              </a:spcBef>
              <a:buNone/>
            </a:pPr>
            <a:endParaRPr lang="en-US" sz="1000" dirty="0" smtClean="0"/>
          </a:p>
          <a:p>
            <a:pPr marL="0" indent="0">
              <a:spcBef>
                <a:spcPts val="0"/>
              </a:spcBef>
              <a:buNone/>
            </a:pPr>
            <a:r>
              <a:rPr lang="en-US" sz="1000" dirty="0" err="1" smtClean="0"/>
              <a:t>Lalani</a:t>
            </a:r>
            <a:r>
              <a:rPr lang="en-US" sz="1000" dirty="0" smtClean="0"/>
              <a:t>, Z. ed. 1997. </a:t>
            </a:r>
            <a:r>
              <a:rPr lang="en-US" sz="1000" u="sng" dirty="0" smtClean="0"/>
              <a:t>Ugandan Expulsion: 90 Days and Beyond Through the Eyes of the International Press.</a:t>
            </a:r>
            <a:r>
              <a:rPr lang="en-US" sz="1000" dirty="0" smtClean="0"/>
              <a:t>  Tampa: Expulsion Publications.</a:t>
            </a:r>
          </a:p>
          <a:p>
            <a:pPr marL="0" indent="0">
              <a:spcBef>
                <a:spcPts val="0"/>
              </a:spcBef>
              <a:buNone/>
            </a:pPr>
            <a:endParaRPr lang="en-US" sz="1000" dirty="0" smtClean="0"/>
          </a:p>
          <a:p>
            <a:pPr marL="0" indent="0">
              <a:spcBef>
                <a:spcPts val="0"/>
              </a:spcBef>
              <a:buNone/>
            </a:pPr>
            <a:r>
              <a:rPr lang="en-US" sz="1000" dirty="0" smtClean="0"/>
              <a:t>Lam, </a:t>
            </a:r>
            <a:r>
              <a:rPr lang="en-US" sz="1000" dirty="0" err="1" smtClean="0"/>
              <a:t>Pui</a:t>
            </a:r>
            <a:r>
              <a:rPr lang="en-US" sz="1000" dirty="0" smtClean="0"/>
              <a:t>-Yan. 2006. “Religion and Civic Culture: A Cross-National Study of Voluntary Association Membership” </a:t>
            </a:r>
            <a:r>
              <a:rPr lang="en-US" sz="1000" i="1" dirty="0" smtClean="0"/>
              <a:t>Journal for the Scientific Study of Religion </a:t>
            </a:r>
            <a:r>
              <a:rPr lang="en-US" sz="1000" dirty="0" smtClean="0"/>
              <a:t>45(2): 177-193.</a:t>
            </a:r>
          </a:p>
          <a:p>
            <a:pPr marL="0" indent="0">
              <a:spcBef>
                <a:spcPts val="0"/>
              </a:spcBef>
              <a:buNone/>
            </a:pPr>
            <a:endParaRPr lang="en-US" sz="1000" dirty="0" smtClean="0"/>
          </a:p>
          <a:p>
            <a:pPr marL="0" indent="0">
              <a:spcBef>
                <a:spcPts val="0"/>
              </a:spcBef>
              <a:buNone/>
            </a:pPr>
            <a:r>
              <a:rPr lang="en-US" sz="1000" dirty="0" smtClean="0"/>
              <a:t>Lam, </a:t>
            </a:r>
            <a:r>
              <a:rPr lang="en-US" sz="1000" dirty="0" err="1" smtClean="0"/>
              <a:t>Pui</a:t>
            </a:r>
            <a:r>
              <a:rPr lang="en-US" sz="1000" dirty="0" smtClean="0"/>
              <a:t>-Yan. 2002. “As the Flocks Gather: How Religion Affects Voluntary Association Participation” </a:t>
            </a:r>
            <a:r>
              <a:rPr lang="en-US" sz="1000" i="1" dirty="0" smtClean="0"/>
              <a:t>Journal for the Scientific Study of Religion </a:t>
            </a:r>
            <a:r>
              <a:rPr lang="en-US" sz="1000" dirty="0" smtClean="0"/>
              <a:t>41(3): 405-422.</a:t>
            </a:r>
          </a:p>
          <a:p>
            <a:pPr marL="0" indent="0">
              <a:spcBef>
                <a:spcPts val="0"/>
              </a:spcBef>
              <a:buNone/>
            </a:pPr>
            <a:endParaRPr lang="en-US" sz="1000" dirty="0" smtClean="0"/>
          </a:p>
          <a:p>
            <a:pPr marL="0" indent="0">
              <a:spcBef>
                <a:spcPts val="0"/>
              </a:spcBef>
              <a:buNone/>
            </a:pPr>
            <a:r>
              <a:rPr lang="en-US" sz="1000" dirty="0" smtClean="0"/>
              <a:t>Lee, Jo-Anne and Cheryl Harrison. 1999. “Immigrant Settlement and Multiculturalism Programs for Immigrant, Refugee, and Visible Minority Women: A Study of Outcomes, Best Practices and Issues” </a:t>
            </a:r>
            <a:r>
              <a:rPr lang="en-US" sz="1000" dirty="0" err="1" smtClean="0"/>
              <a:t>http://jo-annelee.com/documents/immigrantsettlementj_lee_final_report.pdf</a:t>
            </a:r>
            <a:r>
              <a:rPr lang="en-US" sz="1000" dirty="0" smtClean="0"/>
              <a:t> (accessed 1 November 2011).</a:t>
            </a:r>
          </a:p>
          <a:p>
            <a:pPr marL="0" indent="0">
              <a:spcBef>
                <a:spcPts val="0"/>
              </a:spcBef>
              <a:buNone/>
            </a:pPr>
            <a:endParaRPr lang="en-US" sz="1000" dirty="0" smtClean="0"/>
          </a:p>
          <a:p>
            <a:pPr marL="0" indent="0">
              <a:spcBef>
                <a:spcPts val="0"/>
              </a:spcBef>
              <a:buNone/>
            </a:pPr>
            <a:r>
              <a:rPr lang="en-US" sz="1000" dirty="0" err="1" smtClean="0"/>
              <a:t>Lippert</a:t>
            </a:r>
            <a:r>
              <a:rPr lang="en-US" sz="1000" dirty="0" smtClean="0"/>
              <a:t>, Randy. 2005 </a:t>
            </a:r>
            <a:r>
              <a:rPr lang="en-US" sz="1000" u="sng" dirty="0" smtClean="0"/>
              <a:t>Sanctuary, Sovereignty and Sacrifice: Canadian Sanctuary Incidents, Power and the Law.</a:t>
            </a:r>
            <a:r>
              <a:rPr lang="en-US" sz="1000" dirty="0" smtClean="0"/>
              <a:t>  Vancouver: University of British Columbia Press.</a:t>
            </a:r>
          </a:p>
          <a:p>
            <a:pPr marL="0" indent="0">
              <a:spcBef>
                <a:spcPts val="0"/>
              </a:spcBef>
              <a:buNone/>
            </a:pPr>
            <a:endParaRPr lang="en-US" sz="1000" dirty="0" smtClean="0"/>
          </a:p>
          <a:p>
            <a:pPr marL="0" indent="0">
              <a:spcBef>
                <a:spcPts val="0"/>
              </a:spcBef>
              <a:buNone/>
            </a:pPr>
            <a:r>
              <a:rPr lang="en-US" sz="1000" dirty="0" err="1" smtClean="0"/>
              <a:t>Moodley</a:t>
            </a:r>
            <a:r>
              <a:rPr lang="en-US" sz="1000" dirty="0" smtClean="0"/>
              <a:t>, </a:t>
            </a:r>
            <a:r>
              <a:rPr lang="en-US" sz="1000" dirty="0" err="1" smtClean="0"/>
              <a:t>Kogila</a:t>
            </a:r>
            <a:r>
              <a:rPr lang="en-US" sz="1000" dirty="0" smtClean="0"/>
              <a:t>. 1983. “Canadian Multiculturalism as Ideology” </a:t>
            </a:r>
            <a:r>
              <a:rPr lang="en-US" sz="1000" i="1" dirty="0" smtClean="0"/>
              <a:t>Ethnic and Racial Studies </a:t>
            </a:r>
            <a:r>
              <a:rPr lang="en-US" sz="1000" dirty="0" smtClean="0"/>
              <a:t>6(3): 320-31.</a:t>
            </a:r>
          </a:p>
          <a:p>
            <a:pPr marL="0" indent="0">
              <a:spcBef>
                <a:spcPts val="0"/>
              </a:spcBef>
              <a:buNone/>
            </a:pPr>
            <a:endParaRPr lang="en-US" sz="1000" dirty="0" smtClean="0"/>
          </a:p>
          <a:p>
            <a:pPr marL="0" indent="0">
              <a:spcBef>
                <a:spcPts val="0"/>
              </a:spcBef>
              <a:buNone/>
            </a:pPr>
            <a:r>
              <a:rPr lang="en-US" sz="1000" dirty="0" err="1" smtClean="0"/>
              <a:t>Moya</a:t>
            </a:r>
            <a:r>
              <a:rPr lang="en-US" sz="1000" dirty="0" smtClean="0"/>
              <a:t>, Jose C. 2005. “Immigrants and Associations: A Global and Historical Perspective” </a:t>
            </a:r>
            <a:r>
              <a:rPr lang="en-US" sz="1000" i="1" dirty="0" smtClean="0"/>
              <a:t>Journal of Ethnic and Migration Studies </a:t>
            </a:r>
            <a:r>
              <a:rPr lang="en-US" sz="1000" dirty="0" smtClean="0"/>
              <a:t> 31(5): 833-864.</a:t>
            </a:r>
          </a:p>
          <a:p>
            <a:pPr marL="0" indent="0">
              <a:spcBef>
                <a:spcPts val="0"/>
              </a:spcBef>
              <a:buNone/>
            </a:pPr>
            <a:endParaRPr lang="en-US" sz="1000" dirty="0" smtClean="0"/>
          </a:p>
          <a:p>
            <a:pPr marL="0" indent="0">
              <a:spcBef>
                <a:spcPts val="0"/>
              </a:spcBef>
              <a:buNone/>
            </a:pPr>
            <a:r>
              <a:rPr lang="en-US" sz="1000" dirty="0" err="1" smtClean="0"/>
              <a:t>Musick</a:t>
            </a:r>
            <a:r>
              <a:rPr lang="en-US" sz="1000" dirty="0" smtClean="0"/>
              <a:t>, Marc A., John Wilson and William B. Bynum Jr. 2000. “Race and Formal Volunteering: The Differential Effects of Class and Religion” </a:t>
            </a:r>
            <a:r>
              <a:rPr lang="en-US" sz="1000" i="1" dirty="0" smtClean="0"/>
              <a:t>Social Forces </a:t>
            </a:r>
            <a:r>
              <a:rPr lang="en-US" sz="1000" dirty="0" smtClean="0"/>
              <a:t>78(4): 1539-1571.</a:t>
            </a:r>
          </a:p>
          <a:p>
            <a:pPr marL="0" indent="0">
              <a:spcBef>
                <a:spcPts val="0"/>
              </a:spcBef>
              <a:buNone/>
            </a:pPr>
            <a:endParaRPr lang="en-US" sz="1000" dirty="0" smtClean="0"/>
          </a:p>
          <a:p>
            <a:pPr marL="0" indent="0">
              <a:spcBef>
                <a:spcPts val="0"/>
              </a:spcBef>
              <a:buNone/>
            </a:pPr>
            <a:r>
              <a:rPr lang="en-US" sz="1000" dirty="0" smtClean="0"/>
              <a:t>Ng, Roxana. 1996. </a:t>
            </a:r>
            <a:r>
              <a:rPr lang="en-US" sz="1000" u="sng" dirty="0" smtClean="0"/>
              <a:t>The Politics of Community Services: Immigrant Women, Class ad State.</a:t>
            </a:r>
            <a:r>
              <a:rPr lang="en-US" sz="1000" dirty="0" smtClean="0"/>
              <a:t>  Halifax: </a:t>
            </a:r>
            <a:r>
              <a:rPr lang="en-US" sz="1000" dirty="0" err="1" smtClean="0"/>
              <a:t>Fernwood</a:t>
            </a:r>
            <a:r>
              <a:rPr lang="en-US" sz="1000" dirty="0" smtClean="0"/>
              <a:t> Publishing.</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24</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8001000" cy="4724400"/>
          </a:xfrm>
        </p:spPr>
        <p:txBody>
          <a:bodyPr>
            <a:noAutofit/>
          </a:bodyPr>
          <a:lstStyle/>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r>
              <a:rPr lang="en-US" sz="1000" dirty="0" err="1" smtClean="0"/>
              <a:t>Orum</a:t>
            </a:r>
            <a:r>
              <a:rPr lang="en-US" sz="1000" dirty="0" smtClean="0"/>
              <a:t>, Anthony M. 2005. “</a:t>
            </a:r>
            <a:r>
              <a:rPr lang="en-US" sz="1000" dirty="0" err="1" smtClean="0"/>
              <a:t>Cicrcles</a:t>
            </a:r>
            <a:r>
              <a:rPr lang="en-US" sz="1000" dirty="0" smtClean="0"/>
              <a:t> of Influence and Chains of Command: The Social Processes Whereby Ethnic Communities Influence Host Societies” </a:t>
            </a:r>
            <a:r>
              <a:rPr lang="en-US" sz="1000" i="1" dirty="0" smtClean="0"/>
              <a:t>Social Forces </a:t>
            </a:r>
            <a:r>
              <a:rPr lang="en-US" sz="1000" dirty="0" smtClean="0"/>
              <a:t>84(2): 921-939.</a:t>
            </a:r>
          </a:p>
          <a:p>
            <a:pPr marL="0" indent="0">
              <a:spcBef>
                <a:spcPts val="0"/>
              </a:spcBef>
              <a:buNone/>
            </a:pPr>
            <a:endParaRPr lang="en-US" sz="1000" dirty="0" smtClean="0"/>
          </a:p>
          <a:p>
            <a:pPr marL="0" indent="0">
              <a:spcBef>
                <a:spcPts val="0"/>
              </a:spcBef>
              <a:buNone/>
            </a:pPr>
            <a:r>
              <a:rPr lang="en-US" sz="1000" dirty="0" err="1" smtClean="0"/>
              <a:t>Owusu</a:t>
            </a:r>
            <a:r>
              <a:rPr lang="en-US" sz="1000" dirty="0" smtClean="0"/>
              <a:t>, Thomas Y. 2000. “The Role of Ghanaian Immigrant Associations in Toronto, Canada” </a:t>
            </a:r>
            <a:r>
              <a:rPr lang="en-US" sz="1000" i="1" dirty="0" smtClean="0"/>
              <a:t>International Migration Review </a:t>
            </a:r>
            <a:r>
              <a:rPr lang="en-US" sz="1000" dirty="0" smtClean="0"/>
              <a:t>34(4): 1155-1181.</a:t>
            </a:r>
          </a:p>
          <a:p>
            <a:pPr marL="0" indent="0">
              <a:spcBef>
                <a:spcPts val="0"/>
              </a:spcBef>
              <a:buNone/>
            </a:pPr>
            <a:endParaRPr lang="en-US" sz="1000" dirty="0" smtClean="0"/>
          </a:p>
          <a:p>
            <a:pPr marL="0" indent="0">
              <a:spcBef>
                <a:spcPts val="0"/>
              </a:spcBef>
              <a:buNone/>
            </a:pPr>
            <a:r>
              <a:rPr lang="en-US" sz="1000" dirty="0" smtClean="0"/>
              <a:t>Phillips, Susan D. 2009. “The Harper Government and the Voluntary Sector: Whither a Policy Agenda?” in </a:t>
            </a:r>
            <a:r>
              <a:rPr lang="en-US" sz="1000" dirty="0" err="1" smtClean="0"/>
              <a:t>Laforest</a:t>
            </a:r>
            <a:r>
              <a:rPr lang="en-US" sz="1000" dirty="0" smtClean="0"/>
              <a:t>, Rachel ed. 2009. </a:t>
            </a:r>
            <a:r>
              <a:rPr lang="en-US" sz="1000" u="sng" dirty="0" smtClean="0"/>
              <a:t>The New Federal Policy Agenda and the Voluntary Sector.</a:t>
            </a:r>
            <a:r>
              <a:rPr lang="en-US" sz="1000" dirty="0" smtClean="0"/>
              <a:t>  Montreal: McGill-Queen’s University Press: 7-34.</a:t>
            </a:r>
          </a:p>
          <a:p>
            <a:pPr marL="0" indent="0">
              <a:spcBef>
                <a:spcPts val="0"/>
              </a:spcBef>
              <a:buNone/>
            </a:pPr>
            <a:endParaRPr lang="en-US" sz="1000" dirty="0" smtClean="0"/>
          </a:p>
          <a:p>
            <a:pPr>
              <a:buNone/>
            </a:pPr>
            <a:r>
              <a:rPr lang="en-US" sz="1000" dirty="0" err="1" smtClean="0"/>
              <a:t>Potocky-Tripodi</a:t>
            </a:r>
            <a:r>
              <a:rPr lang="en-US" sz="1000" dirty="0" smtClean="0"/>
              <a:t>, M. 2002. </a:t>
            </a:r>
            <a:r>
              <a:rPr lang="en-US" sz="1000" u="sng" dirty="0" smtClean="0"/>
              <a:t>Best Practices for Social Work with Refugees and Immigrants</a:t>
            </a:r>
            <a:r>
              <a:rPr lang="en-US" sz="1000" dirty="0" smtClean="0"/>
              <a:t>. New York: Columbia University Press.</a:t>
            </a:r>
          </a:p>
          <a:p>
            <a:pPr>
              <a:buNone/>
            </a:pPr>
            <a:endParaRPr lang="en-US" sz="1000" dirty="0" smtClean="0"/>
          </a:p>
          <a:p>
            <a:pPr>
              <a:buNone/>
            </a:pPr>
            <a:r>
              <a:rPr lang="en-US" sz="1000" dirty="0" smtClean="0"/>
              <a:t>Reitz, Jeffery. 1995. “A Review of the Literature on Aspects of Ethno-Racial Access, Utilization and Delivery of Social Services.”</a:t>
            </a:r>
          </a:p>
          <a:p>
            <a:pPr marL="0" indent="0">
              <a:spcBef>
                <a:spcPts val="0"/>
              </a:spcBef>
              <a:buNone/>
            </a:pPr>
            <a:endParaRPr lang="en-US" sz="1000" dirty="0" smtClean="0"/>
          </a:p>
          <a:p>
            <a:pPr marL="0" indent="0">
              <a:spcBef>
                <a:spcPts val="0"/>
              </a:spcBef>
              <a:buNone/>
            </a:pPr>
            <a:r>
              <a:rPr lang="en-US" sz="1000" dirty="0" smtClean="0"/>
              <a:t>Richmond, Ted and John Shields. 2007. “Settlement Services and the Public Good” Paper prepared for the LINC07 Administrators Conference, Toronto.</a:t>
            </a:r>
          </a:p>
          <a:p>
            <a:pPr marL="0" indent="0">
              <a:spcBef>
                <a:spcPts val="0"/>
              </a:spcBef>
              <a:buNone/>
            </a:pPr>
            <a:endParaRPr lang="en-US" sz="1000" dirty="0" smtClean="0"/>
          </a:p>
          <a:p>
            <a:pPr marL="0" indent="0">
              <a:spcBef>
                <a:spcPts val="0"/>
              </a:spcBef>
              <a:buNone/>
            </a:pPr>
            <a:r>
              <a:rPr lang="en-US" sz="1000" dirty="0" smtClean="0"/>
              <a:t>Rudolph, Susanne </a:t>
            </a:r>
            <a:r>
              <a:rPr lang="en-US" sz="1000" dirty="0" err="1" smtClean="0"/>
              <a:t>Hoeber</a:t>
            </a:r>
            <a:r>
              <a:rPr lang="en-US" sz="1000" dirty="0" smtClean="0"/>
              <a:t>. 1997. “Introduction: Religion, States and Transnational Society” in Susanne </a:t>
            </a:r>
            <a:r>
              <a:rPr lang="en-US" sz="1000" dirty="0" err="1" smtClean="0"/>
              <a:t>Hoeber</a:t>
            </a:r>
            <a:r>
              <a:rPr lang="en-US" sz="1000" dirty="0" smtClean="0"/>
              <a:t> Rudolph and James </a:t>
            </a:r>
            <a:r>
              <a:rPr lang="en-US" sz="1000" dirty="0" err="1" smtClean="0"/>
              <a:t>Pescatori</a:t>
            </a:r>
            <a:r>
              <a:rPr lang="en-US" sz="1000" dirty="0" smtClean="0"/>
              <a:t> eds. </a:t>
            </a:r>
            <a:r>
              <a:rPr lang="en-US" sz="1000" u="sng" dirty="0" smtClean="0"/>
              <a:t>Transnational Religion and Fading States.</a:t>
            </a:r>
            <a:r>
              <a:rPr lang="en-US" sz="1000" dirty="0" smtClean="0"/>
              <a:t>  Boulder, Colorado: </a:t>
            </a:r>
            <a:r>
              <a:rPr lang="en-US" sz="1000" dirty="0" err="1" smtClean="0"/>
              <a:t>Westview</a:t>
            </a:r>
            <a:r>
              <a:rPr lang="en-US" sz="1000" dirty="0" smtClean="0"/>
              <a:t> Press: 1-26.</a:t>
            </a:r>
          </a:p>
          <a:p>
            <a:pPr marL="0" indent="0">
              <a:spcBef>
                <a:spcPts val="0"/>
              </a:spcBef>
              <a:buNone/>
            </a:pPr>
            <a:endParaRPr lang="en-US" sz="1000" dirty="0" smtClean="0"/>
          </a:p>
          <a:p>
            <a:pPr marL="0" indent="0">
              <a:spcBef>
                <a:spcPts val="0"/>
              </a:spcBef>
              <a:buNone/>
            </a:pPr>
            <a:r>
              <a:rPr lang="en-US" sz="1000" dirty="0" err="1" smtClean="0"/>
              <a:t>Ruiter</a:t>
            </a:r>
            <a:r>
              <a:rPr lang="en-US" sz="1000" dirty="0" smtClean="0"/>
              <a:t>, </a:t>
            </a:r>
            <a:r>
              <a:rPr lang="en-US" sz="1000" dirty="0" err="1" smtClean="0"/>
              <a:t>Stijn</a:t>
            </a:r>
            <a:r>
              <a:rPr lang="en-US" sz="1000" dirty="0" smtClean="0"/>
              <a:t> and Nan Dirk De </a:t>
            </a:r>
            <a:r>
              <a:rPr lang="en-US" sz="1000" dirty="0" err="1" smtClean="0"/>
              <a:t>Graaf</a:t>
            </a:r>
            <a:r>
              <a:rPr lang="en-US" sz="1000" dirty="0" smtClean="0"/>
              <a:t>. 2006. “National Context, Religiosity, and Volunteering: Results from 53 Countries” </a:t>
            </a:r>
            <a:r>
              <a:rPr lang="en-US" sz="1000" i="1" dirty="0" smtClean="0"/>
              <a:t>American Sociological Review </a:t>
            </a:r>
            <a:r>
              <a:rPr lang="en-US" sz="1000" dirty="0" smtClean="0"/>
              <a:t>71: 191-210.</a:t>
            </a:r>
          </a:p>
          <a:p>
            <a:pPr marL="0" indent="0">
              <a:spcBef>
                <a:spcPts val="0"/>
              </a:spcBef>
              <a:buNone/>
            </a:pPr>
            <a:endParaRPr lang="en-US" sz="1000" dirty="0" smtClean="0"/>
          </a:p>
          <a:p>
            <a:pPr marL="0" indent="0">
              <a:spcBef>
                <a:spcPts val="0"/>
              </a:spcBef>
              <a:buNone/>
            </a:pPr>
            <a:r>
              <a:rPr lang="en-US" sz="1000" dirty="0" err="1" smtClean="0"/>
              <a:t>Sadiq</a:t>
            </a:r>
            <a:r>
              <a:rPr lang="en-US" sz="1000" dirty="0" smtClean="0"/>
              <a:t>, Kareem D. 2004. “The Two-tier Settlement System: A Review of Current Newcomer Settlement Services in Canada” CERIS Working Paper No. 34.</a:t>
            </a:r>
          </a:p>
          <a:p>
            <a:pPr marL="0" indent="0">
              <a:spcBef>
                <a:spcPts val="0"/>
              </a:spcBef>
              <a:buNone/>
            </a:pPr>
            <a:endParaRPr lang="en-US" sz="1000" dirty="0" smtClean="0"/>
          </a:p>
          <a:p>
            <a:pPr marL="0" indent="0">
              <a:spcBef>
                <a:spcPts val="0"/>
              </a:spcBef>
              <a:buNone/>
            </a:pPr>
            <a:r>
              <a:rPr lang="en-US" sz="1000" dirty="0" err="1" smtClean="0"/>
              <a:t>Sardinha</a:t>
            </a:r>
            <a:r>
              <a:rPr lang="en-US" sz="1000" dirty="0" smtClean="0"/>
              <a:t>, Joao. 2009. </a:t>
            </a:r>
            <a:r>
              <a:rPr lang="en-US" sz="1000" u="sng" dirty="0" smtClean="0"/>
              <a:t>Immigrant Associations, Integration and Identity.</a:t>
            </a:r>
            <a:r>
              <a:rPr lang="en-US" sz="1000" dirty="0" smtClean="0"/>
              <a:t>  Amsterdam: Amsterdam University Press.</a:t>
            </a:r>
          </a:p>
          <a:p>
            <a:pPr marL="0" indent="0">
              <a:spcBef>
                <a:spcPts val="0"/>
              </a:spcBef>
              <a:buNone/>
            </a:pPr>
            <a:endParaRPr lang="en-US" sz="1000" dirty="0" smtClean="0"/>
          </a:p>
          <a:p>
            <a:pPr marL="0" indent="0">
              <a:spcBef>
                <a:spcPts val="0"/>
              </a:spcBef>
              <a:buNone/>
            </a:pPr>
            <a:r>
              <a:rPr lang="en-US" sz="1000" dirty="0" err="1" smtClean="0"/>
              <a:t>Schrover</a:t>
            </a:r>
            <a:r>
              <a:rPr lang="en-US" sz="1000" dirty="0" smtClean="0"/>
              <a:t>, </a:t>
            </a:r>
            <a:r>
              <a:rPr lang="en-US" sz="1000" dirty="0" err="1" smtClean="0"/>
              <a:t>Marlou</a:t>
            </a:r>
            <a:r>
              <a:rPr lang="en-US" sz="1000" dirty="0" smtClean="0"/>
              <a:t> and </a:t>
            </a:r>
            <a:r>
              <a:rPr lang="en-US" sz="1000" dirty="0" err="1" smtClean="0"/>
              <a:t>Floris</a:t>
            </a:r>
            <a:r>
              <a:rPr lang="en-US" sz="1000" dirty="0" smtClean="0"/>
              <a:t> </a:t>
            </a:r>
            <a:r>
              <a:rPr lang="en-US" sz="1000" dirty="0" err="1" smtClean="0"/>
              <a:t>Vermeulen</a:t>
            </a:r>
            <a:r>
              <a:rPr lang="en-US" sz="1000" dirty="0" smtClean="0"/>
              <a:t>. 2005. “Immigrant </a:t>
            </a:r>
            <a:r>
              <a:rPr lang="en-US" sz="1000" dirty="0" err="1" smtClean="0"/>
              <a:t>Organisations</a:t>
            </a:r>
            <a:r>
              <a:rPr lang="en-US" sz="1000" dirty="0" smtClean="0"/>
              <a:t>” </a:t>
            </a:r>
            <a:r>
              <a:rPr lang="en-US" sz="1000" i="1" dirty="0" smtClean="0"/>
              <a:t>Journal of Ethnic and Migration Studies </a:t>
            </a:r>
            <a:r>
              <a:rPr lang="en-US" sz="1000" dirty="0" smtClean="0"/>
              <a:t>31(5): 823-832.</a:t>
            </a:r>
          </a:p>
          <a:p>
            <a:pPr marL="0" indent="0">
              <a:spcBef>
                <a:spcPts val="0"/>
              </a:spcBef>
              <a:buNone/>
            </a:pPr>
            <a:endParaRPr lang="en-US" sz="1000" dirty="0" smtClean="0"/>
          </a:p>
          <a:p>
            <a:pPr marL="0" indent="0">
              <a:spcBef>
                <a:spcPts val="0"/>
              </a:spcBef>
              <a:buNone/>
            </a:pPr>
            <a:r>
              <a:rPr lang="en-US" sz="1000" dirty="0" err="1" smtClean="0"/>
              <a:t>Simalchik</a:t>
            </a:r>
            <a:r>
              <a:rPr lang="en-US" sz="1000" dirty="0" smtClean="0"/>
              <a:t>, Joan. 1993. “Part of the Awakening: Canadian Churches and Chilean Refugees, 1970-1979” Unpublished Master’s Thesis, University of Toronto.</a:t>
            </a:r>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smtClean="0"/>
          </a:p>
          <a:p>
            <a:pPr marL="0" indent="0">
              <a:spcBef>
                <a:spcPts val="0"/>
              </a:spcBef>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25</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a:bodyPr>
          <a:lstStyle/>
          <a:p>
            <a:pPr marL="0" indent="0">
              <a:spcBef>
                <a:spcPts val="0"/>
              </a:spcBef>
              <a:buNone/>
            </a:pPr>
            <a:r>
              <a:rPr lang="en-US" sz="1000" dirty="0" err="1" smtClean="0"/>
              <a:t>Simich</a:t>
            </a:r>
            <a:r>
              <a:rPr lang="en-US" sz="1000" dirty="0" smtClean="0"/>
              <a:t>, Laura, Morton </a:t>
            </a:r>
            <a:r>
              <a:rPr lang="en-US" sz="1000" dirty="0" err="1" smtClean="0"/>
              <a:t>Beiser</a:t>
            </a:r>
            <a:r>
              <a:rPr lang="en-US" sz="1000" dirty="0" smtClean="0"/>
              <a:t>, Miriam Stewart, and Edward </a:t>
            </a:r>
            <a:r>
              <a:rPr lang="en-US" sz="1000" dirty="0" err="1" smtClean="0"/>
              <a:t>Mwakarimba</a:t>
            </a:r>
            <a:r>
              <a:rPr lang="en-US" sz="1000" dirty="0" smtClean="0"/>
              <a:t>. 2005. “Providing Social Support for Immigrants and Refugees in Canada: Challenges and Directions” </a:t>
            </a:r>
            <a:r>
              <a:rPr lang="en-US" sz="1000" i="1" dirty="0" smtClean="0"/>
              <a:t>Journal of Immigrant Health </a:t>
            </a:r>
            <a:r>
              <a:rPr lang="en-US" sz="1000" dirty="0" smtClean="0"/>
              <a:t>7(4): 259-268.</a:t>
            </a:r>
          </a:p>
          <a:p>
            <a:pPr marL="0" indent="0">
              <a:spcBef>
                <a:spcPts val="0"/>
              </a:spcBef>
              <a:buNone/>
            </a:pPr>
            <a:endParaRPr lang="en-US" sz="1000" dirty="0" smtClean="0"/>
          </a:p>
          <a:p>
            <a:pPr marL="0" indent="0">
              <a:spcBef>
                <a:spcPts val="0"/>
              </a:spcBef>
              <a:buNone/>
            </a:pPr>
            <a:r>
              <a:rPr lang="en-US" sz="1000" dirty="0" err="1" smtClean="0"/>
              <a:t>Valtonen</a:t>
            </a:r>
            <a:r>
              <a:rPr lang="en-US" sz="1000" dirty="0" smtClean="0"/>
              <a:t>, K. 2008. </a:t>
            </a:r>
            <a:r>
              <a:rPr lang="en-US" sz="1000" u="sng" dirty="0" smtClean="0"/>
              <a:t>Social Work and Migration: Immigrant and Refugee Settlement and Integration. </a:t>
            </a:r>
            <a:r>
              <a:rPr lang="en-US" sz="1000" dirty="0" err="1" smtClean="0"/>
              <a:t>Farnham</a:t>
            </a:r>
            <a:r>
              <a:rPr lang="en-US" sz="1000" dirty="0" smtClean="0"/>
              <a:t>: </a:t>
            </a:r>
            <a:r>
              <a:rPr lang="en-US" sz="1000" dirty="0" err="1" smtClean="0"/>
              <a:t>Ashgate</a:t>
            </a:r>
            <a:r>
              <a:rPr lang="en-US" sz="1000" dirty="0" smtClean="0"/>
              <a:t> Publishing.</a:t>
            </a:r>
          </a:p>
          <a:p>
            <a:pPr marL="0" indent="0">
              <a:spcBef>
                <a:spcPts val="0"/>
              </a:spcBef>
              <a:buNone/>
            </a:pPr>
            <a:endParaRPr lang="en-US" sz="1000" dirty="0" smtClean="0"/>
          </a:p>
          <a:p>
            <a:pPr marL="0" indent="0">
              <a:spcBef>
                <a:spcPts val="0"/>
              </a:spcBef>
              <a:buNone/>
            </a:pPr>
            <a:r>
              <a:rPr lang="en-US" sz="1000" dirty="0" err="1" smtClean="0"/>
              <a:t>Vertovec</a:t>
            </a:r>
            <a:r>
              <a:rPr lang="en-US" sz="1000" dirty="0" smtClean="0"/>
              <a:t>, Steve. 1999. “Minority associations, networks and public policies: re-assessing relationships” </a:t>
            </a:r>
            <a:r>
              <a:rPr lang="en-US" sz="1000" i="1" dirty="0" smtClean="0"/>
              <a:t>Journal of Ethnic and Migration Studies </a:t>
            </a:r>
            <a:r>
              <a:rPr lang="en-US" sz="1000" dirty="0" smtClean="0"/>
              <a:t>25(1): 21-42.</a:t>
            </a:r>
          </a:p>
          <a:p>
            <a:pPr marL="0" indent="0">
              <a:spcBef>
                <a:spcPts val="0"/>
              </a:spcBef>
              <a:buNone/>
            </a:pPr>
            <a:endParaRPr lang="en-US" sz="1000" dirty="0" smtClean="0"/>
          </a:p>
          <a:p>
            <a:pPr marL="0" indent="0">
              <a:spcBef>
                <a:spcPts val="0"/>
              </a:spcBef>
              <a:buNone/>
            </a:pPr>
            <a:r>
              <a:rPr lang="en-US" sz="1000" dirty="0" err="1" smtClean="0"/>
              <a:t>Wickberg</a:t>
            </a:r>
            <a:r>
              <a:rPr lang="en-US" sz="1000" dirty="0" smtClean="0"/>
              <a:t>, Edgar. 1979. “Some Problems in Chinese Organizational Development in Canada, 1923-1937” </a:t>
            </a:r>
            <a:r>
              <a:rPr lang="en-US" sz="1000" i="1" dirty="0" smtClean="0"/>
              <a:t>Canadian Ethnic Studies </a:t>
            </a:r>
            <a:r>
              <a:rPr lang="en-US" sz="1000" dirty="0" smtClean="0"/>
              <a:t>11: 88-98.</a:t>
            </a:r>
          </a:p>
          <a:p>
            <a:pPr marL="0" indent="0">
              <a:spcBef>
                <a:spcPts val="0"/>
              </a:spcBef>
              <a:buNone/>
            </a:pPr>
            <a:endParaRPr lang="en-US" sz="1000" dirty="0" smtClean="0"/>
          </a:p>
          <a:p>
            <a:pPr marL="0" indent="0">
              <a:spcBef>
                <a:spcPts val="0"/>
              </a:spcBef>
              <a:buNone/>
            </a:pPr>
            <a:r>
              <a:rPr lang="en-US" sz="1000" dirty="0" smtClean="0"/>
              <a:t>Wilson, John and Thomas </a:t>
            </a:r>
            <a:r>
              <a:rPr lang="en-US" sz="1000" dirty="0" err="1" smtClean="0"/>
              <a:t>Janoski</a:t>
            </a:r>
            <a:r>
              <a:rPr lang="en-US" sz="1000" dirty="0" smtClean="0"/>
              <a:t>. 1995. “The Contribution of Religion to Volunteer Work” </a:t>
            </a:r>
            <a:r>
              <a:rPr lang="en-US" sz="1000" i="1" dirty="0" smtClean="0"/>
              <a:t>Sociology of Religion </a:t>
            </a:r>
            <a:r>
              <a:rPr lang="en-US" sz="1000" dirty="0" smtClean="0"/>
              <a:t>56(2): 137-152.</a:t>
            </a:r>
          </a:p>
          <a:p>
            <a:pPr marL="0" indent="0">
              <a:spcBef>
                <a:spcPts val="0"/>
              </a:spcBef>
              <a:buNone/>
            </a:pPr>
            <a:endParaRPr lang="en-US" sz="1000" dirty="0" smtClean="0"/>
          </a:p>
          <a:p>
            <a:pPr marL="0" indent="0">
              <a:spcBef>
                <a:spcPts val="0"/>
              </a:spcBef>
              <a:buNone/>
            </a:pPr>
            <a:r>
              <a:rPr lang="en-US" sz="1000" dirty="0" smtClean="0"/>
              <a:t>Wright, Robert G. 1981. “Voluntary Agencies and the Resettlement of Refugees” </a:t>
            </a:r>
            <a:r>
              <a:rPr lang="en-US" sz="1000" i="1" dirty="0" smtClean="0"/>
              <a:t>International Migration Review </a:t>
            </a:r>
            <a:r>
              <a:rPr lang="en-US" sz="1000" dirty="0" smtClean="0"/>
              <a:t>15(1/2): 157-174.</a:t>
            </a:r>
          </a:p>
          <a:p>
            <a:pPr marL="0" indent="0">
              <a:spcBef>
                <a:spcPts val="0"/>
              </a:spcBef>
              <a:buNone/>
            </a:pPr>
            <a:endParaRPr lang="en-US" sz="1000" dirty="0" smtClean="0"/>
          </a:p>
          <a:p>
            <a:pPr marL="0" indent="0">
              <a:spcBef>
                <a:spcPts val="0"/>
              </a:spcBef>
              <a:buNone/>
            </a:pPr>
            <a:r>
              <a:rPr lang="en-US" sz="1000" dirty="0" err="1" smtClean="0"/>
              <a:t>Wuthnow</a:t>
            </a:r>
            <a:r>
              <a:rPr lang="en-US" sz="1000" dirty="0" smtClean="0"/>
              <a:t>, Robert. 1993. </a:t>
            </a:r>
            <a:r>
              <a:rPr lang="en-US" sz="1000" u="sng" dirty="0" smtClean="0"/>
              <a:t>Christianity in the 21</a:t>
            </a:r>
            <a:r>
              <a:rPr lang="en-US" sz="1000" u="sng" baseline="30000" dirty="0" smtClean="0"/>
              <a:t>st</a:t>
            </a:r>
            <a:r>
              <a:rPr lang="en-US" sz="1000" u="sng" dirty="0" smtClean="0"/>
              <a:t> Century.</a:t>
            </a:r>
            <a:r>
              <a:rPr lang="en-US" sz="1000" dirty="0" smtClean="0"/>
              <a:t> New York: Oxford University Press.</a:t>
            </a:r>
          </a:p>
          <a:p>
            <a:pPr>
              <a:buNone/>
            </a:pPr>
            <a:endParaRPr lang="en-US" sz="1000"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26</a:t>
            </a:fld>
            <a:endParaRPr lang="en-US"/>
          </a:p>
        </p:txBody>
      </p:sp>
      <p:sp>
        <p:nvSpPr>
          <p:cNvPr id="4" name="Title 3"/>
          <p:cNvSpPr>
            <a:spLocks noGrp="1"/>
          </p:cNvSpPr>
          <p:nvPr>
            <p:ph type="title"/>
          </p:nvPr>
        </p:nvSpPr>
        <p:spPr/>
        <p:txBody>
          <a:bodyPr/>
          <a:lstStyle/>
          <a:p>
            <a:r>
              <a:rPr lang="en-US" dirty="0" smtClean="0"/>
              <a:t>Bibliography (Cont.)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US" dirty="0" smtClean="0"/>
          </a:p>
          <a:p>
            <a:r>
              <a:rPr lang="en-US" dirty="0" smtClean="0"/>
              <a:t>Settlement / Integration</a:t>
            </a:r>
          </a:p>
          <a:p>
            <a:r>
              <a:rPr lang="en-US" dirty="0" smtClean="0"/>
              <a:t>Social Work</a:t>
            </a:r>
          </a:p>
          <a:p>
            <a:r>
              <a:rPr lang="en-US" dirty="0" smtClean="0"/>
              <a:t>Role of Religion in Public Life</a:t>
            </a:r>
          </a:p>
          <a:p>
            <a:r>
              <a:rPr lang="en-US" dirty="0" smtClean="0"/>
              <a:t>Social Capital</a:t>
            </a:r>
          </a:p>
          <a:p>
            <a:r>
              <a:rPr lang="en-US" dirty="0" smtClean="0"/>
              <a:t>“Voluntary” Sector</a:t>
            </a:r>
          </a:p>
          <a:p>
            <a:r>
              <a:rPr lang="en-US" dirty="0" smtClean="0"/>
              <a:t>“Ethnic” Organizations</a:t>
            </a:r>
          </a:p>
          <a:p>
            <a:r>
              <a:rPr lang="en-US" dirty="0" err="1" smtClean="0"/>
              <a:t>Transnationalism</a:t>
            </a:r>
            <a:r>
              <a:rPr lang="en-US" dirty="0" smtClean="0"/>
              <a:t> / Diaspora</a:t>
            </a:r>
            <a:endParaRPr lang="en-US" dirty="0"/>
          </a:p>
        </p:txBody>
      </p:sp>
      <p:sp>
        <p:nvSpPr>
          <p:cNvPr id="4" name="Title 3"/>
          <p:cNvSpPr>
            <a:spLocks noGrp="1"/>
          </p:cNvSpPr>
          <p:nvPr>
            <p:ph type="title"/>
          </p:nvPr>
        </p:nvSpPr>
        <p:spPr/>
        <p:txBody>
          <a:bodyPr/>
          <a:lstStyle/>
          <a:p>
            <a:r>
              <a:rPr lang="en-US" dirty="0" smtClean="0"/>
              <a:t>Pulling Strands Together</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832350"/>
          </a:xfrm>
        </p:spPr>
        <p:txBody>
          <a:bodyPr>
            <a:noAutofit/>
          </a:bodyPr>
          <a:lstStyle/>
          <a:p>
            <a:pPr marL="0" indent="0">
              <a:spcBef>
                <a:spcPts val="0"/>
              </a:spcBef>
              <a:buNone/>
            </a:pPr>
            <a:r>
              <a:rPr lang="en-US" sz="1400" dirty="0" smtClean="0"/>
              <a:t>Service Provider Organizations – agencies that have CIC contribution agreements to deliver settlement services (Biles 2008)</a:t>
            </a:r>
          </a:p>
          <a:p>
            <a:pPr marL="0" indent="0">
              <a:spcBef>
                <a:spcPts val="0"/>
              </a:spcBef>
              <a:buNone/>
            </a:pPr>
            <a:endParaRPr lang="en-US" sz="1400" dirty="0" smtClean="0"/>
          </a:p>
          <a:p>
            <a:pPr marL="0" indent="0">
              <a:spcBef>
                <a:spcPts val="0"/>
              </a:spcBef>
              <a:buNone/>
            </a:pPr>
            <a:r>
              <a:rPr lang="en-US" sz="1400" dirty="0" smtClean="0"/>
              <a:t>Immigrant Serving Agencies “deliver services to newcomers that are not offered by other institutions, advocate change to discriminatory policies and practices, and assist mainstream organizations in adapting their models of education, service delivery and development within ethno-racial communities” (</a:t>
            </a:r>
            <a:r>
              <a:rPr lang="en-US" sz="1400" dirty="0" err="1" smtClean="0"/>
              <a:t>Beyene</a:t>
            </a:r>
            <a:r>
              <a:rPr lang="en-US" sz="1400" dirty="0" smtClean="0"/>
              <a:t> et al. 1996 in George et al. 2007).</a:t>
            </a:r>
          </a:p>
          <a:p>
            <a:pPr marL="0" indent="0">
              <a:spcBef>
                <a:spcPts val="0"/>
              </a:spcBef>
              <a:buNone/>
            </a:pPr>
            <a:endParaRPr lang="en-US" sz="1400" dirty="0" smtClean="0"/>
          </a:p>
          <a:p>
            <a:pPr marL="0" indent="0">
              <a:spcBef>
                <a:spcPts val="0"/>
              </a:spcBef>
              <a:buNone/>
            </a:pPr>
            <a:r>
              <a:rPr lang="en-US" sz="1400" dirty="0" smtClean="0"/>
              <a:t>Immigrant groups, organizations and service providers fulfill several important functions </a:t>
            </a:r>
          </a:p>
          <a:p>
            <a:pPr marL="0" indent="0">
              <a:spcBef>
                <a:spcPts val="0"/>
              </a:spcBef>
              <a:buNone/>
            </a:pPr>
            <a:r>
              <a:rPr lang="en-US" sz="1400" dirty="0" smtClean="0"/>
              <a:t>(Cordero-Guzman 2005; Holder 1998):</a:t>
            </a:r>
          </a:p>
          <a:p>
            <a:pPr marL="0" indent="0">
              <a:spcBef>
                <a:spcPts val="0"/>
              </a:spcBef>
            </a:pPr>
            <a:r>
              <a:rPr lang="en-US" sz="1200" dirty="0" smtClean="0"/>
              <a:t>	fill key service gaps in their communities </a:t>
            </a:r>
          </a:p>
          <a:p>
            <a:pPr marL="0" indent="0">
              <a:spcBef>
                <a:spcPts val="0"/>
              </a:spcBef>
            </a:pPr>
            <a:r>
              <a:rPr lang="en-US" sz="1200" dirty="0" smtClean="0"/>
              <a:t> 	Increase access to “mainstream services”</a:t>
            </a:r>
          </a:p>
          <a:p>
            <a:pPr marL="0" indent="0">
              <a:spcBef>
                <a:spcPts val="0"/>
              </a:spcBef>
            </a:pPr>
            <a:r>
              <a:rPr lang="en-US" sz="1200" dirty="0" smtClean="0"/>
              <a:t> 	articulate needs and extend welfare provisions to newcomers</a:t>
            </a:r>
          </a:p>
          <a:p>
            <a:pPr marL="0" indent="0">
              <a:spcBef>
                <a:spcPts val="0"/>
              </a:spcBef>
            </a:pPr>
            <a:r>
              <a:rPr lang="en-US" sz="1200" dirty="0" smtClean="0"/>
              <a:t>	involved in all stages of the immigration and adaptation process </a:t>
            </a:r>
          </a:p>
          <a:p>
            <a:pPr marL="0" indent="0">
              <a:spcBef>
                <a:spcPts val="0"/>
              </a:spcBef>
            </a:pPr>
            <a:r>
              <a:rPr lang="en-US" sz="1200" dirty="0" smtClean="0"/>
              <a:t>	play a central role in all aspects of community formation and development (including building pride and identity)</a:t>
            </a:r>
          </a:p>
          <a:p>
            <a:pPr marL="0" indent="0">
              <a:spcBef>
                <a:spcPts val="0"/>
              </a:spcBef>
            </a:pPr>
            <a:r>
              <a:rPr lang="en-US" sz="1200" dirty="0" smtClean="0"/>
              <a:t>	provide representation in politics and policy discussion/formulation/implementation</a:t>
            </a:r>
          </a:p>
          <a:p>
            <a:pPr marL="0" indent="0">
              <a:spcBef>
                <a:spcPts val="0"/>
              </a:spcBef>
            </a:pPr>
            <a:r>
              <a:rPr lang="en-US" sz="1200" dirty="0" smtClean="0"/>
              <a:t> 	manage relationships with elected officials and flow of resources to local communities.</a:t>
            </a:r>
          </a:p>
          <a:p>
            <a:pPr marL="0" indent="0">
              <a:spcBef>
                <a:spcPts val="0"/>
              </a:spcBef>
              <a:buNone/>
            </a:pPr>
            <a:endParaRPr lang="en-US" sz="1400" dirty="0" smtClean="0"/>
          </a:p>
          <a:p>
            <a:pPr marL="0" indent="0">
              <a:spcBef>
                <a:spcPts val="0"/>
              </a:spcBef>
              <a:buNone/>
            </a:pPr>
            <a:r>
              <a:rPr lang="en-US" sz="1400" dirty="0" smtClean="0"/>
              <a:t>“Studying immigrant </a:t>
            </a:r>
            <a:r>
              <a:rPr lang="en-US" sz="1400" dirty="0" err="1" smtClean="0"/>
              <a:t>organisations</a:t>
            </a:r>
            <a:r>
              <a:rPr lang="en-US" sz="1400" dirty="0" smtClean="0"/>
              <a:t> enables us to make better sense of the complex and dynamic developments that take place within immigrant communities” (</a:t>
            </a:r>
            <a:r>
              <a:rPr lang="en-US" sz="1400" dirty="0" err="1" smtClean="0"/>
              <a:t>Schrover</a:t>
            </a:r>
            <a:r>
              <a:rPr lang="en-US" sz="1400" dirty="0" smtClean="0"/>
              <a:t> and </a:t>
            </a:r>
            <a:r>
              <a:rPr lang="en-US" sz="1400" dirty="0" err="1" smtClean="0"/>
              <a:t>Vermeulen</a:t>
            </a:r>
            <a:r>
              <a:rPr lang="en-US" sz="1400" dirty="0" smtClean="0"/>
              <a:t> 2005).</a:t>
            </a:r>
          </a:p>
          <a:p>
            <a:pPr marL="0" indent="0">
              <a:spcBef>
                <a:spcPts val="0"/>
              </a:spcBef>
              <a:buNone/>
            </a:pPr>
            <a:endParaRPr lang="en-US" sz="1400" dirty="0" smtClean="0"/>
          </a:p>
          <a:p>
            <a:pPr marL="0" indent="0">
              <a:spcBef>
                <a:spcPts val="0"/>
              </a:spcBef>
              <a:buNone/>
            </a:pPr>
            <a:r>
              <a:rPr lang="en-US" sz="1400" dirty="0" smtClean="0"/>
              <a:t>Need to consider a partnership model with “mainstream” and “ethno-racial” family services delivering culturally sensitive services to diverse clientele (Bridgman 1993).</a:t>
            </a:r>
          </a:p>
          <a:p>
            <a:pPr marL="0" indent="0">
              <a:spcBef>
                <a:spcPts val="0"/>
              </a:spcBef>
              <a:buNone/>
            </a:pPr>
            <a:endParaRPr lang="en-US" sz="1400" dirty="0" smtClean="0"/>
          </a:p>
          <a:p>
            <a:pPr marL="0" indent="0">
              <a:spcBef>
                <a:spcPts val="0"/>
              </a:spcBef>
              <a:buNone/>
            </a:pPr>
            <a:endParaRPr lang="en-US" sz="1400" dirty="0"/>
          </a:p>
        </p:txBody>
      </p:sp>
      <p:sp>
        <p:nvSpPr>
          <p:cNvPr id="4" name="Title 3"/>
          <p:cNvSpPr>
            <a:spLocks noGrp="1"/>
          </p:cNvSpPr>
          <p:nvPr>
            <p:ph type="title"/>
          </p:nvPr>
        </p:nvSpPr>
        <p:spPr/>
        <p:txBody>
          <a:bodyPr/>
          <a:lstStyle/>
          <a:p>
            <a:r>
              <a:rPr lang="en-US" dirty="0" smtClean="0"/>
              <a:t>Settlement / Integration</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  </a:t>
            </a: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5</a:t>
            </a:fld>
            <a:endParaRPr lang="en-US"/>
          </a:p>
        </p:txBody>
      </p:sp>
      <p:sp>
        <p:nvSpPr>
          <p:cNvPr id="4" name="Title 3"/>
          <p:cNvSpPr>
            <a:spLocks noGrp="1"/>
          </p:cNvSpPr>
          <p:nvPr>
            <p:ph type="title"/>
          </p:nvPr>
        </p:nvSpPr>
        <p:spPr/>
        <p:txBody>
          <a:bodyPr/>
          <a:lstStyle/>
          <a:p>
            <a:r>
              <a:rPr lang="en-US" dirty="0" smtClean="0"/>
              <a:t>Rough SPO Distribution</a:t>
            </a:r>
            <a:endParaRPr lang="en-US" dirty="0"/>
          </a:p>
        </p:txBody>
      </p:sp>
      <p:graphicFrame>
        <p:nvGraphicFramePr>
          <p:cNvPr id="56322" name="Object 2"/>
          <p:cNvGraphicFramePr>
            <a:graphicFrameLocks noChangeAspect="1"/>
          </p:cNvGraphicFramePr>
          <p:nvPr/>
        </p:nvGraphicFramePr>
        <p:xfrm>
          <a:off x="457199" y="1676401"/>
          <a:ext cx="8027127" cy="3733800"/>
        </p:xfrm>
        <a:graphic>
          <a:graphicData uri="http://schemas.openxmlformats.org/presentationml/2006/ole">
            <p:oleObj spid="_x0000_s56322" name="Worksheet" r:id="rId3" imgW="5142857" imgH="2222222" progId="Excel.Shee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fontScale="55000" lnSpcReduction="20000"/>
          </a:bodyPr>
          <a:lstStyle/>
          <a:p>
            <a:r>
              <a:rPr lang="en-US" dirty="0" smtClean="0"/>
              <a:t>To the extent that diversity has been featured in social work volumes in Canada, it has been primarily through a multicultural lens, albeit with some contributions that did focus on newcomers.  There is no Canadian equivalent to American and International examples of social work collections focused on newcomers (</a:t>
            </a:r>
            <a:r>
              <a:rPr lang="en-US" dirty="0" err="1" smtClean="0"/>
              <a:t>Valtonen</a:t>
            </a:r>
            <a:r>
              <a:rPr lang="en-US" dirty="0" smtClean="0"/>
              <a:t> 2008, </a:t>
            </a:r>
            <a:r>
              <a:rPr lang="en-US" dirty="0" err="1" smtClean="0"/>
              <a:t>Potocky-Tripodi</a:t>
            </a:r>
            <a:r>
              <a:rPr lang="en-US" dirty="0" smtClean="0"/>
              <a:t> 2002).</a:t>
            </a:r>
          </a:p>
          <a:p>
            <a:endParaRPr lang="en-US" dirty="0" smtClean="0"/>
          </a:p>
          <a:p>
            <a:r>
              <a:rPr lang="en-US" dirty="0" smtClean="0"/>
              <a:t>“Despite this long history [settlement houses], there is a notable scarcity of social work research focused explicitly on newcomers to Canada and the specific challenges they may face” (Biles et al. 2010).</a:t>
            </a:r>
          </a:p>
          <a:p>
            <a:pPr>
              <a:buNone/>
            </a:pPr>
            <a:endParaRPr lang="en-US" dirty="0" smtClean="0"/>
          </a:p>
          <a:p>
            <a:r>
              <a:rPr lang="en-US" dirty="0" smtClean="0"/>
              <a:t>“. . . we cannot help but reflect on how the very fact of being new in Canada, and the attendant stresses and strains of the migration process itself—not to mention the difficult waters of the various immigration statuses—means that social workers seeking to assist newcomers need to know more about their particular circumstances in order to help them effectively. It will entail learning about immigration and forging partnerships with those organizations that already provide a wide range of services to newcomers” (Biles et al. 2010).</a:t>
            </a:r>
            <a:endParaRPr lang="en-US" dirty="0"/>
          </a:p>
        </p:txBody>
      </p:sp>
      <p:sp>
        <p:nvSpPr>
          <p:cNvPr id="3" name="Slide Number Placeholder 2"/>
          <p:cNvSpPr>
            <a:spLocks noGrp="1"/>
          </p:cNvSpPr>
          <p:nvPr>
            <p:ph type="sldNum" sz="quarter" idx="12"/>
          </p:nvPr>
        </p:nvSpPr>
        <p:spPr/>
        <p:txBody>
          <a:bodyPr/>
          <a:lstStyle/>
          <a:p>
            <a:fld id="{89A285D8-B1CC-4D45-993F-C26C8FD8DEF7}" type="slidenum">
              <a:rPr lang="en-US" smtClean="0"/>
              <a:pPr/>
              <a:t>6</a:t>
            </a:fld>
            <a:endParaRPr lang="en-US"/>
          </a:p>
        </p:txBody>
      </p:sp>
      <p:sp>
        <p:nvSpPr>
          <p:cNvPr id="4" name="Title 3"/>
          <p:cNvSpPr>
            <a:spLocks noGrp="1"/>
          </p:cNvSpPr>
          <p:nvPr>
            <p:ph type="title"/>
          </p:nvPr>
        </p:nvSpPr>
        <p:spPr/>
        <p:txBody>
          <a:bodyPr/>
          <a:lstStyle/>
          <a:p>
            <a:r>
              <a:rPr lang="en-US" dirty="0" smtClean="0"/>
              <a:t>Social 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fontScale="47500" lnSpcReduction="20000"/>
          </a:bodyPr>
          <a:lstStyle/>
          <a:p>
            <a:pPr indent="0">
              <a:buNone/>
            </a:pPr>
            <a:r>
              <a:rPr lang="en-US" dirty="0" smtClean="0"/>
              <a:t>“Religion is a blind spot for public policy in Canada” (Biles and Ibrahim 2005).</a:t>
            </a:r>
          </a:p>
          <a:p>
            <a:pPr indent="0">
              <a:buNone/>
            </a:pPr>
            <a:endParaRPr lang="en-US" dirty="0" smtClean="0"/>
          </a:p>
          <a:p>
            <a:pPr indent="0">
              <a:buNone/>
            </a:pPr>
            <a:r>
              <a:rPr lang="en-US" dirty="0" smtClean="0"/>
              <a:t>“. . . we must include religion in theories of contemporary international migration.  The ways in which migrants actively make use of existing cultural institutions, such as the church and religious practices, throughout various stages of the migration process, from the decision to migrate to the development of transnational communities, are critical to understanding contemporary international migration (Hagan and </a:t>
            </a:r>
            <a:r>
              <a:rPr lang="en-US" dirty="0" err="1" smtClean="0"/>
              <a:t>Ebaugh</a:t>
            </a:r>
            <a:r>
              <a:rPr lang="en-US" dirty="0" smtClean="0"/>
              <a:t> 2003).</a:t>
            </a:r>
          </a:p>
          <a:p>
            <a:pPr indent="0">
              <a:buNone/>
            </a:pPr>
            <a:endParaRPr lang="en-US" dirty="0" smtClean="0"/>
          </a:p>
          <a:p>
            <a:pPr indent="0">
              <a:buNone/>
            </a:pPr>
            <a:r>
              <a:rPr lang="en-US" dirty="0" smtClean="0"/>
              <a:t>“It is now becoming increasingly commonly accepted in public and academic discourse that religious groups have been at the forefront  of settlement initiatives for decades, even centuries” (</a:t>
            </a:r>
            <a:r>
              <a:rPr lang="en-US" dirty="0" err="1" smtClean="0"/>
              <a:t>Bramadat</a:t>
            </a:r>
            <a:r>
              <a:rPr lang="en-US" dirty="0" smtClean="0"/>
              <a:t> and Biles 2005).</a:t>
            </a:r>
          </a:p>
          <a:p>
            <a:pPr indent="0">
              <a:buNone/>
            </a:pPr>
            <a:endParaRPr lang="en-US" dirty="0" smtClean="0"/>
          </a:p>
          <a:p>
            <a:pPr indent="0">
              <a:buNone/>
            </a:pPr>
            <a:r>
              <a:rPr lang="en-US" dirty="0" smtClean="0"/>
              <a:t>“While religious communities and religion per se now play minor roles in the setting of immigration levels, agreement on the mix, and definition of selection criteria, they continue to have a significant involvement in settlement and integration” (Biles and Ibrahim 2005).</a:t>
            </a:r>
          </a:p>
          <a:p>
            <a:pPr indent="0">
              <a:buNone/>
            </a:pPr>
            <a:endParaRPr lang="en-US" dirty="0" smtClean="0"/>
          </a:p>
          <a:p>
            <a:pPr indent="0">
              <a:buNone/>
            </a:pPr>
            <a:r>
              <a:rPr lang="en-US" dirty="0" smtClean="0"/>
              <a:t>Religious institutions can and do challenge the Canadian state (</a:t>
            </a:r>
            <a:r>
              <a:rPr lang="en-US" dirty="0" err="1" smtClean="0"/>
              <a:t>Lippert</a:t>
            </a:r>
            <a:r>
              <a:rPr lang="en-US" dirty="0" smtClean="0"/>
              <a:t> 2005, Biles 2005b)</a:t>
            </a:r>
          </a:p>
          <a:p>
            <a:pPr indent="0">
              <a:buNone/>
            </a:pPr>
            <a:endParaRPr lang="en-US" dirty="0" smtClean="0"/>
          </a:p>
          <a:p>
            <a:pPr indent="0">
              <a:buNone/>
            </a:pPr>
            <a:r>
              <a:rPr lang="en-US" dirty="0" smtClean="0"/>
              <a:t>“Surprisingly little has been written on the role of ethnicity in shaping Canada’s Christian churches” (</a:t>
            </a:r>
            <a:r>
              <a:rPr lang="en-US" dirty="0" err="1" smtClean="0"/>
              <a:t>Bramadat</a:t>
            </a:r>
            <a:r>
              <a:rPr lang="en-US" dirty="0" smtClean="0"/>
              <a:t> and </a:t>
            </a:r>
            <a:r>
              <a:rPr lang="en-US" dirty="0" err="1" smtClean="0"/>
              <a:t>Seljak</a:t>
            </a:r>
            <a:r>
              <a:rPr lang="en-US" dirty="0" smtClean="0"/>
              <a:t> 2008)</a:t>
            </a:r>
          </a:p>
          <a:p>
            <a:pPr indent="0">
              <a:buNone/>
            </a:pPr>
            <a:endParaRPr lang="en-US" dirty="0" smtClean="0"/>
          </a:p>
          <a:p>
            <a:pPr indent="0">
              <a:buNone/>
            </a:pPr>
            <a:endParaRPr lang="en-US" dirty="0" smtClean="0"/>
          </a:p>
          <a:p>
            <a:pPr indent="0">
              <a:buNone/>
            </a:pPr>
            <a:endParaRPr lang="en-US" dirty="0" smtClean="0"/>
          </a:p>
        </p:txBody>
      </p:sp>
      <p:sp>
        <p:nvSpPr>
          <p:cNvPr id="4" name="Title 3"/>
          <p:cNvSpPr>
            <a:spLocks noGrp="1"/>
          </p:cNvSpPr>
          <p:nvPr>
            <p:ph type="title"/>
          </p:nvPr>
        </p:nvSpPr>
        <p:spPr/>
        <p:txBody>
          <a:bodyPr/>
          <a:lstStyle/>
          <a:p>
            <a:r>
              <a:rPr lang="en-US" dirty="0" smtClean="0"/>
              <a:t>Role of Religion in Public Life</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524000"/>
            <a:ext cx="8001000" cy="4832350"/>
          </a:xfrm>
        </p:spPr>
        <p:txBody>
          <a:bodyPr>
            <a:noAutofit/>
          </a:bodyPr>
          <a:lstStyle/>
          <a:p>
            <a:pPr marL="0" indent="0">
              <a:spcBef>
                <a:spcPts val="0"/>
              </a:spcBef>
              <a:buNone/>
            </a:pPr>
            <a:r>
              <a:rPr lang="en-US" sz="1200" dirty="0" smtClean="0"/>
              <a:t>“</a:t>
            </a:r>
            <a:r>
              <a:rPr lang="en-US" sz="1200" b="1" i="1" dirty="0" smtClean="0"/>
              <a:t>Ethnic” Organizations</a:t>
            </a:r>
          </a:p>
          <a:p>
            <a:pPr marL="0" indent="0">
              <a:spcBef>
                <a:spcPts val="0"/>
              </a:spcBef>
              <a:buNone/>
            </a:pPr>
            <a:endParaRPr lang="en-US" sz="1200" dirty="0" smtClean="0"/>
          </a:p>
          <a:p>
            <a:pPr marL="0" indent="0">
              <a:spcBef>
                <a:spcPts val="0"/>
              </a:spcBef>
              <a:buNone/>
            </a:pPr>
            <a:r>
              <a:rPr lang="en-US" sz="1200" dirty="0" smtClean="0"/>
              <a:t>Participation in ethnic organizations facilitates political participation in Amsterdam (</a:t>
            </a:r>
            <a:r>
              <a:rPr lang="en-US" sz="1200" dirty="0" err="1" smtClean="0"/>
              <a:t>Fennema</a:t>
            </a:r>
            <a:r>
              <a:rPr lang="en-US" sz="1200" dirty="0" smtClean="0"/>
              <a:t> and Tillie 1999)</a:t>
            </a:r>
          </a:p>
          <a:p>
            <a:pPr marL="0" indent="0">
              <a:spcBef>
                <a:spcPts val="0"/>
              </a:spcBef>
              <a:buNone/>
            </a:pPr>
            <a:endParaRPr lang="en-US" sz="1200" dirty="0" smtClean="0"/>
          </a:p>
          <a:p>
            <a:pPr marL="0" indent="0">
              <a:spcBef>
                <a:spcPts val="0"/>
              </a:spcBef>
              <a:buNone/>
            </a:pPr>
            <a:r>
              <a:rPr lang="en-US" sz="1200" dirty="0" smtClean="0"/>
              <a:t>Not replicable in Brussels, although cross-cultural membership did correlate with increased political participation (Jacobs et al. 2004).</a:t>
            </a:r>
          </a:p>
          <a:p>
            <a:pPr marL="0" indent="0">
              <a:spcBef>
                <a:spcPts val="0"/>
              </a:spcBef>
              <a:buNone/>
            </a:pPr>
            <a:endParaRPr lang="en-US" sz="1200" dirty="0" smtClean="0"/>
          </a:p>
          <a:p>
            <a:pPr marL="0" indent="0">
              <a:spcBef>
                <a:spcPts val="0"/>
              </a:spcBef>
              <a:buNone/>
            </a:pPr>
            <a:r>
              <a:rPr lang="en-US" sz="1200" b="1" i="1" dirty="0" smtClean="0"/>
              <a:t>Religiosity</a:t>
            </a:r>
          </a:p>
          <a:p>
            <a:pPr marL="0" indent="0">
              <a:spcBef>
                <a:spcPts val="0"/>
              </a:spcBef>
              <a:buNone/>
            </a:pPr>
            <a:endParaRPr lang="en-US" sz="1200" dirty="0" smtClean="0"/>
          </a:p>
          <a:p>
            <a:pPr marL="0" indent="0">
              <a:spcBef>
                <a:spcPts val="0"/>
              </a:spcBef>
              <a:buNone/>
            </a:pPr>
            <a:r>
              <a:rPr lang="en-US" sz="1200" dirty="0" smtClean="0"/>
              <a:t>Overall religious affiliation does encourage voluntary group involvement (Lam 2002)</a:t>
            </a:r>
          </a:p>
          <a:p>
            <a:pPr marL="0" indent="0">
              <a:spcBef>
                <a:spcPts val="0"/>
              </a:spcBef>
              <a:buNone/>
            </a:pPr>
            <a:endParaRPr lang="en-US" sz="1200" dirty="0" smtClean="0"/>
          </a:p>
          <a:p>
            <a:pPr marL="0" indent="0">
              <a:spcBef>
                <a:spcPts val="0"/>
              </a:spcBef>
              <a:buNone/>
            </a:pPr>
            <a:r>
              <a:rPr lang="en-US" sz="1200" dirty="0" smtClean="0"/>
              <a:t>Religiously active are more active in volunteer work and demonstrate a strong spillover effect, suggesting that religious citizens also volunteer for more secular organizations (</a:t>
            </a:r>
            <a:r>
              <a:rPr lang="en-US" sz="1200" dirty="0" err="1" smtClean="0"/>
              <a:t>Ruiter</a:t>
            </a:r>
            <a:r>
              <a:rPr lang="en-US" sz="1200" dirty="0" smtClean="0"/>
              <a:t> and De </a:t>
            </a:r>
            <a:r>
              <a:rPr lang="en-US" sz="1200" dirty="0" err="1" smtClean="0"/>
              <a:t>Graaf</a:t>
            </a:r>
            <a:r>
              <a:rPr lang="en-US" sz="1200" dirty="0" smtClean="0"/>
              <a:t> 2006).</a:t>
            </a:r>
          </a:p>
          <a:p>
            <a:pPr marL="0" indent="0">
              <a:spcBef>
                <a:spcPts val="0"/>
              </a:spcBef>
              <a:buNone/>
            </a:pPr>
            <a:endParaRPr lang="en-US" sz="1200" dirty="0" smtClean="0"/>
          </a:p>
          <a:p>
            <a:pPr marL="0" indent="0">
              <a:spcBef>
                <a:spcPts val="0"/>
              </a:spcBef>
              <a:buNone/>
            </a:pPr>
            <a:r>
              <a:rPr lang="en-US" sz="1200" dirty="0" smtClean="0"/>
              <a:t>Religion’s influence on civic engagement goes beyond personal religiosity (Lam 2006)</a:t>
            </a:r>
          </a:p>
          <a:p>
            <a:pPr marL="0" indent="0">
              <a:spcBef>
                <a:spcPts val="0"/>
              </a:spcBef>
              <a:buNone/>
            </a:pPr>
            <a:endParaRPr lang="en-US" sz="1200" dirty="0" smtClean="0"/>
          </a:p>
          <a:p>
            <a:pPr marL="0" indent="0">
              <a:spcBef>
                <a:spcPts val="0"/>
              </a:spcBef>
              <a:buNone/>
            </a:pPr>
            <a:r>
              <a:rPr lang="en-US" sz="1200" dirty="0" smtClean="0"/>
              <a:t>“Volunteering to help others solve community problems is more likely among members of churches that emphasize this-</a:t>
            </a:r>
            <a:r>
              <a:rPr lang="en-US" sz="1200" dirty="0" err="1" smtClean="0"/>
              <a:t>worldy</a:t>
            </a:r>
            <a:r>
              <a:rPr lang="en-US" sz="1200" dirty="0" smtClean="0"/>
              <a:t> social concerns”; social pressure works (Wilson and </a:t>
            </a:r>
            <a:r>
              <a:rPr lang="en-US" sz="1200" dirty="0" err="1" smtClean="0"/>
              <a:t>Janoski</a:t>
            </a:r>
            <a:r>
              <a:rPr lang="en-US" sz="1200" dirty="0" smtClean="0"/>
              <a:t> 1995; </a:t>
            </a:r>
            <a:r>
              <a:rPr lang="en-US" sz="1200" dirty="0" err="1" smtClean="0"/>
              <a:t>Bekkers</a:t>
            </a:r>
            <a:r>
              <a:rPr lang="en-US" sz="1200" dirty="0" smtClean="0"/>
              <a:t> and </a:t>
            </a:r>
            <a:r>
              <a:rPr lang="en-US" sz="1200" dirty="0" err="1" smtClean="0"/>
              <a:t>Schuyt</a:t>
            </a:r>
            <a:r>
              <a:rPr lang="en-US" sz="1200" dirty="0" smtClean="0"/>
              <a:t> 2008)</a:t>
            </a:r>
          </a:p>
          <a:p>
            <a:pPr marL="0" indent="0">
              <a:spcBef>
                <a:spcPts val="0"/>
              </a:spcBef>
              <a:buNone/>
            </a:pPr>
            <a:endParaRPr lang="en-US" sz="1200" dirty="0" smtClean="0"/>
          </a:p>
          <a:p>
            <a:pPr marL="0" indent="0">
              <a:spcBef>
                <a:spcPts val="0"/>
              </a:spcBef>
              <a:buNone/>
            </a:pPr>
            <a:r>
              <a:rPr lang="en-US" sz="1200" dirty="0" smtClean="0"/>
              <a:t>Protestants/ “Other” / No religion are more likely to be members of voluntary associations than Catholics and Jews (Lam 2006, 2002)</a:t>
            </a:r>
          </a:p>
          <a:p>
            <a:pPr marL="0" indent="0">
              <a:spcBef>
                <a:spcPts val="0"/>
              </a:spcBef>
              <a:buNone/>
            </a:pPr>
            <a:endParaRPr lang="en-US" sz="1200" dirty="0" smtClean="0"/>
          </a:p>
          <a:p>
            <a:pPr marL="0" indent="0">
              <a:spcBef>
                <a:spcPts val="0"/>
              </a:spcBef>
              <a:buNone/>
            </a:pPr>
            <a:r>
              <a:rPr lang="en-US" sz="1200" dirty="0" smtClean="0"/>
              <a:t>To some degree religious organizations compete with secular organizations for the time and energy of members; attendance at religious services has a small negative effect on voluntary sector membership, except for Catholics where the reverse is true (Lam 2002; Becker and </a:t>
            </a:r>
            <a:r>
              <a:rPr lang="en-US" sz="1200" dirty="0" err="1" smtClean="0"/>
              <a:t>Dhingra</a:t>
            </a:r>
            <a:r>
              <a:rPr lang="en-US" sz="1200" dirty="0" smtClean="0"/>
              <a:t> 2001; Wilson and </a:t>
            </a:r>
            <a:r>
              <a:rPr lang="en-US" sz="1200" dirty="0" err="1" smtClean="0"/>
              <a:t>Janoski</a:t>
            </a:r>
            <a:r>
              <a:rPr lang="en-US" sz="1200" dirty="0" smtClean="0"/>
              <a:t> 1995).</a:t>
            </a:r>
          </a:p>
          <a:p>
            <a:pPr marL="0" indent="0">
              <a:spcBef>
                <a:spcPts val="0"/>
              </a:spcBef>
              <a:buNone/>
            </a:pPr>
            <a:endParaRPr lang="en-US" sz="1200" dirty="0"/>
          </a:p>
        </p:txBody>
      </p:sp>
      <p:sp>
        <p:nvSpPr>
          <p:cNvPr id="4" name="Title 3"/>
          <p:cNvSpPr>
            <a:spLocks noGrp="1"/>
          </p:cNvSpPr>
          <p:nvPr>
            <p:ph type="title"/>
          </p:nvPr>
        </p:nvSpPr>
        <p:spPr/>
        <p:txBody>
          <a:bodyPr/>
          <a:lstStyle/>
          <a:p>
            <a:r>
              <a:rPr lang="en-US" dirty="0" smtClean="0"/>
              <a:t>Social Capital</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297363"/>
          </a:xfrm>
        </p:spPr>
        <p:txBody>
          <a:bodyPr>
            <a:normAutofit fontScale="40000" lnSpcReduction="20000"/>
          </a:bodyPr>
          <a:lstStyle/>
          <a:p>
            <a:pPr indent="0">
              <a:buNone/>
            </a:pPr>
            <a:r>
              <a:rPr lang="en-US" b="1" dirty="0" smtClean="0"/>
              <a:t>What is it called? </a:t>
            </a:r>
            <a:r>
              <a:rPr lang="en-US" dirty="0" smtClean="0"/>
              <a:t>Voluntary, Not-for-Profit, Third Sector</a:t>
            </a:r>
          </a:p>
          <a:p>
            <a:pPr indent="0">
              <a:buNone/>
            </a:pPr>
            <a:endParaRPr lang="en-US" b="1" dirty="0" smtClean="0"/>
          </a:p>
          <a:p>
            <a:pPr indent="0">
              <a:buNone/>
            </a:pPr>
            <a:r>
              <a:rPr lang="en-US" b="1" dirty="0" smtClean="0"/>
              <a:t>What is it? </a:t>
            </a:r>
            <a:endParaRPr lang="en-US" dirty="0" smtClean="0"/>
          </a:p>
          <a:p>
            <a:pPr indent="0">
              <a:buFontTx/>
              <a:buChar char="-"/>
            </a:pPr>
            <a:r>
              <a:rPr lang="en-US" dirty="0" smtClean="0"/>
              <a:t>Five features: Organized; Private; Non-profit-distributing; self-governing; voluntary (</a:t>
            </a:r>
            <a:r>
              <a:rPr lang="en-US" dirty="0" err="1" smtClean="0"/>
              <a:t>Banting</a:t>
            </a:r>
            <a:r>
              <a:rPr lang="en-US" dirty="0" smtClean="0"/>
              <a:t> 2000)</a:t>
            </a:r>
          </a:p>
          <a:p>
            <a:pPr indent="0">
              <a:buNone/>
            </a:pPr>
            <a:endParaRPr lang="en-US" b="1" dirty="0" smtClean="0"/>
          </a:p>
          <a:p>
            <a:pPr indent="0">
              <a:buNone/>
            </a:pPr>
            <a:r>
              <a:rPr lang="en-US" b="1" dirty="0" smtClean="0"/>
              <a:t>What Does it Do?</a:t>
            </a:r>
          </a:p>
          <a:p>
            <a:pPr indent="0">
              <a:buNone/>
            </a:pPr>
            <a:r>
              <a:rPr lang="en-US" dirty="0" smtClean="0"/>
              <a:t>Twelve groupings: culture and recreation; education and research; health; social services; environment; development and housing; law, advocacy and politics; philanthropic intermediaries and voluntarism; international; religion; business and profession associations; groups not elsewhere classified (</a:t>
            </a:r>
            <a:r>
              <a:rPr lang="en-US" dirty="0" err="1" smtClean="0"/>
              <a:t>Banting</a:t>
            </a:r>
            <a:r>
              <a:rPr lang="en-US" dirty="0" smtClean="0"/>
              <a:t> 2000)</a:t>
            </a:r>
          </a:p>
          <a:p>
            <a:pPr indent="0">
              <a:buNone/>
            </a:pPr>
            <a:endParaRPr lang="en-US" b="1" dirty="0" smtClean="0"/>
          </a:p>
          <a:p>
            <a:pPr indent="0">
              <a:buNone/>
            </a:pPr>
            <a:r>
              <a:rPr lang="en-US" b="1" dirty="0" smtClean="0"/>
              <a:t>How Does it Function?</a:t>
            </a:r>
          </a:p>
          <a:p>
            <a:pPr indent="0">
              <a:buNone/>
            </a:pPr>
            <a:r>
              <a:rPr lang="en-US" dirty="0" smtClean="0"/>
              <a:t>“the election of the Conservative government under Stephen Harper has prompted civil society actors to strengthen their ties to their own members and to make alliances across sectors” (Holly 2009).</a:t>
            </a:r>
          </a:p>
          <a:p>
            <a:pPr indent="0">
              <a:buNone/>
            </a:pPr>
            <a:endParaRPr lang="en-US" dirty="0" smtClean="0"/>
          </a:p>
          <a:p>
            <a:pPr indent="0">
              <a:buNone/>
            </a:pPr>
            <a:r>
              <a:rPr lang="en-US" b="1" dirty="0" smtClean="0"/>
              <a:t>Capacity</a:t>
            </a:r>
          </a:p>
          <a:p>
            <a:pPr indent="0">
              <a:buNone/>
            </a:pPr>
            <a:r>
              <a:rPr lang="en-US" dirty="0" smtClean="0"/>
              <a:t>“The harsh reality – the real elephant in the room – is that while all agree on the value of a vibrant voluntary sector, the practice of several federal governments of cutting back capacity further over the past decade and a half has begun the process of systematically killing the sector by eliminating funding sources, adding administrative burdens to reduce project risk to zero, and transferring transaction costs to a sector ill-equipped to take them up” (Graham 2009, </a:t>
            </a:r>
            <a:r>
              <a:rPr lang="en-US" dirty="0" err="1" smtClean="0"/>
              <a:t>Banting</a:t>
            </a:r>
            <a:r>
              <a:rPr lang="en-US" dirty="0" smtClean="0"/>
              <a:t> 2000).</a:t>
            </a:r>
          </a:p>
          <a:p>
            <a:pPr indent="0">
              <a:buNone/>
            </a:pPr>
            <a:endParaRPr lang="en-US" b="1" dirty="0"/>
          </a:p>
        </p:txBody>
      </p:sp>
      <p:sp>
        <p:nvSpPr>
          <p:cNvPr id="4" name="Title 3"/>
          <p:cNvSpPr>
            <a:spLocks noGrp="1"/>
          </p:cNvSpPr>
          <p:nvPr>
            <p:ph type="title"/>
          </p:nvPr>
        </p:nvSpPr>
        <p:spPr/>
        <p:txBody>
          <a:bodyPr/>
          <a:lstStyle/>
          <a:p>
            <a:r>
              <a:rPr lang="en-US" dirty="0" smtClean="0"/>
              <a:t>“Voluntary” Sector</a:t>
            </a:r>
            <a:endParaRPr lang="en-US" dirty="0"/>
          </a:p>
        </p:txBody>
      </p:sp>
      <p:sp>
        <p:nvSpPr>
          <p:cNvPr id="5" name="Slide Number Placeholder 4"/>
          <p:cNvSpPr>
            <a:spLocks noGrp="1"/>
          </p:cNvSpPr>
          <p:nvPr>
            <p:ph type="sldNum" sz="quarter" idx="12"/>
          </p:nvPr>
        </p:nvSpPr>
        <p:spPr/>
        <p:txBody>
          <a:bodyPr/>
          <a:lstStyle/>
          <a:p>
            <a:fld id="{89A285D8-B1CC-4D45-993F-C26C8FD8DEF7}"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5004</TotalTime>
  <Words>4906</Words>
  <Application>Microsoft Macintosh PowerPoint</Application>
  <PresentationFormat>On-screen Show (4:3)</PresentationFormat>
  <Paragraphs>406</Paragraphs>
  <Slides>26</Slides>
  <Notes>14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Worksheet</vt:lpstr>
      <vt:lpstr>Slide 1</vt:lpstr>
      <vt:lpstr>Contents</vt:lpstr>
      <vt:lpstr>Pulling Strands Together</vt:lpstr>
      <vt:lpstr>Settlement / Integration</vt:lpstr>
      <vt:lpstr>Rough SPO Distribution</vt:lpstr>
      <vt:lpstr>Social Work</vt:lpstr>
      <vt:lpstr>Role of Religion in Public Life</vt:lpstr>
      <vt:lpstr>Social Capital</vt:lpstr>
      <vt:lpstr>“Voluntary” Sector</vt:lpstr>
      <vt:lpstr>“Ethnic Organizations”: Still Here, Still Relevant</vt:lpstr>
      <vt:lpstr>“Ethnic” Organizations: Connections to Settlement?</vt:lpstr>
      <vt:lpstr>Transnationalism / Diaspora</vt:lpstr>
      <vt:lpstr>Settlement System</vt:lpstr>
      <vt:lpstr>Organizing the Ingredients</vt:lpstr>
      <vt:lpstr>Religiously Affiliated Settlement Agencies in Alberta</vt:lpstr>
      <vt:lpstr>History</vt:lpstr>
      <vt:lpstr>Hypotheses</vt:lpstr>
      <vt:lpstr>Preliminary Findings</vt:lpstr>
      <vt:lpstr>Questions</vt:lpstr>
      <vt:lpstr>Bibliography</vt:lpstr>
      <vt:lpstr>Bibliography (Cont.)</vt:lpstr>
      <vt:lpstr>Bibliography (Cont.)</vt:lpstr>
      <vt:lpstr>Bibliography (Cont.)</vt:lpstr>
      <vt:lpstr>Bibliography (Cont.)</vt:lpstr>
      <vt:lpstr>Bibliography (Cont.)</vt:lpstr>
      <vt:lpstr>Bibliography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John Biles</cp:lastModifiedBy>
  <cp:revision>332</cp:revision>
  <cp:lastPrinted>2011-11-03T03:59:03Z</cp:lastPrinted>
  <dcterms:created xsi:type="dcterms:W3CDTF">2011-11-04T13:31:05Z</dcterms:created>
  <dcterms:modified xsi:type="dcterms:W3CDTF">2011-11-04T13:31:35Z</dcterms:modified>
</cp:coreProperties>
</file>