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handoutMasterIdLst>
    <p:handoutMasterId r:id="rId24"/>
  </p:handoutMasterIdLst>
  <p:sldIdLst>
    <p:sldId id="260" r:id="rId2"/>
    <p:sldId id="258" r:id="rId3"/>
    <p:sldId id="278" r:id="rId4"/>
    <p:sldId id="261" r:id="rId5"/>
    <p:sldId id="279" r:id="rId6"/>
    <p:sldId id="280" r:id="rId7"/>
    <p:sldId id="262" r:id="rId8"/>
    <p:sldId id="267" r:id="rId9"/>
    <p:sldId id="269" r:id="rId10"/>
    <p:sldId id="270" r:id="rId11"/>
    <p:sldId id="277" r:id="rId12"/>
    <p:sldId id="273" r:id="rId13"/>
    <p:sldId id="271" r:id="rId14"/>
    <p:sldId id="272" r:id="rId15"/>
    <p:sldId id="274" r:id="rId16"/>
    <p:sldId id="268" r:id="rId17"/>
    <p:sldId id="265" r:id="rId18"/>
    <p:sldId id="263" r:id="rId19"/>
    <p:sldId id="264" r:id="rId20"/>
    <p:sldId id="266" r:id="rId21"/>
    <p:sldId id="275" r:id="rId22"/>
    <p:sldId id="276" r:id="rId23"/>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42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pPr>
              <a:defRPr/>
            </a:pPr>
            <a:fld id="{8200FCD0-D0A4-491E-B4EC-E41B0AE0CE55}" type="datetimeFigureOut">
              <a:rPr lang="en-US"/>
              <a:pPr>
                <a:defRPr/>
              </a:pPr>
              <a:t>12/21/2009</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pPr>
              <a:defRPr/>
            </a:pPr>
            <a:fld id="{B384A27D-7FF3-4207-8C8D-E59856278FE2}"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5" name="Oval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6"/>
          <p:cNvSpPr>
            <a:spLocks noGrp="1"/>
          </p:cNvSpPr>
          <p:nvPr>
            <p:ph type="dt" sz="half" idx="10"/>
          </p:nvPr>
        </p:nvSpPr>
        <p:spPr/>
        <p:txBody>
          <a:bodyPr/>
          <a:lstStyle>
            <a:lvl1pPr>
              <a:defRPr/>
            </a:lvl1pPr>
            <a:extLst/>
          </a:lstStyle>
          <a:p>
            <a:pPr>
              <a:defRPr/>
            </a:pPr>
            <a:fld id="{8C0F43F1-8EBA-4F33-9A95-FF447C244790}" type="datetimeFigureOut">
              <a:rPr lang="en-US"/>
              <a:pPr>
                <a:defRPr/>
              </a:pPr>
              <a:t>12/21/2009</a:t>
            </a:fld>
            <a:endParaRPr lang="en-US"/>
          </a:p>
        </p:txBody>
      </p:sp>
      <p:sp>
        <p:nvSpPr>
          <p:cNvPr id="7" name="Footer Placeholder 19"/>
          <p:cNvSpPr>
            <a:spLocks noGrp="1"/>
          </p:cNvSpPr>
          <p:nvPr>
            <p:ph type="ftr" sz="quarter" idx="11"/>
          </p:nvPr>
        </p:nvSpPr>
        <p:spPr/>
        <p:txBody>
          <a:bodyPr/>
          <a:lstStyle>
            <a:lvl1pPr>
              <a:defRPr/>
            </a:lvl1pPr>
            <a:extLst/>
          </a:lstStyle>
          <a:p>
            <a:pPr>
              <a:defRPr/>
            </a:pPr>
            <a:endParaRPr lang="en-US"/>
          </a:p>
        </p:txBody>
      </p:sp>
      <p:sp>
        <p:nvSpPr>
          <p:cNvPr id="8" name="Slide Number Placeholder 9"/>
          <p:cNvSpPr>
            <a:spLocks noGrp="1"/>
          </p:cNvSpPr>
          <p:nvPr>
            <p:ph type="sldNum" sz="quarter" idx="12"/>
          </p:nvPr>
        </p:nvSpPr>
        <p:spPr/>
        <p:txBody>
          <a:bodyPr/>
          <a:lstStyle>
            <a:lvl1pPr>
              <a:defRPr/>
            </a:lvl1pPr>
            <a:extLst/>
          </a:lstStyle>
          <a:p>
            <a:pPr>
              <a:defRPr/>
            </a:pPr>
            <a:fld id="{4B0A9334-6439-483D-BE75-9DC5659BF57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AE5F955C-BB7B-4EC5-AA69-405CB601A884}" type="datetimeFigureOut">
              <a:rPr lang="en-US"/>
              <a:pPr>
                <a:defRPr/>
              </a:pPr>
              <a:t>12/21/2009</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BCCACDE7-35D1-4514-82C1-AE70EAB6538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AB2994FB-8CB1-4C9D-AD40-ECC067C25760}" type="datetimeFigureOut">
              <a:rPr lang="en-US"/>
              <a:pPr>
                <a:defRPr/>
              </a:pPr>
              <a:t>12/21/2009</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B42D3B74-6039-4A99-B573-E2CDA00A88D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1178AEF0-B219-4EE2-B727-6FE136E6F1E7}" type="datetimeFigureOut">
              <a:rPr lang="en-US"/>
              <a:pPr>
                <a:defRPr/>
              </a:pPr>
              <a:t>12/21/2009</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39B97D6F-7C55-43AC-872D-BE1939FBCBA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ectangle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7" name="Oval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EF527C44-80B7-445D-9191-FA44C707CC7F}" type="datetimeFigureOut">
              <a:rPr lang="en-US"/>
              <a:pPr>
                <a:defRPr/>
              </a:pPr>
              <a:t>12/21/2009</a:t>
            </a:fld>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extLst/>
          </a:lstStyle>
          <a:p>
            <a:pPr>
              <a:defRPr/>
            </a:pPr>
            <a:fld id="{D80FF635-CFF8-4116-A642-6ED82ECF3E7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C020373D-2DCA-4BD4-AC4F-3FF3B099FF46}" type="datetimeFigureOut">
              <a:rPr lang="en-US"/>
              <a:pPr>
                <a:defRPr/>
              </a:pPr>
              <a:t>12/21/2009</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B24B7BB4-9C05-4F89-A0A2-49068FBEAD2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4A8F2194-8375-483F-ACE8-B7C9B2C83BE6}" type="datetimeFigureOut">
              <a:rPr lang="en-US"/>
              <a:pPr>
                <a:defRPr/>
              </a:pPr>
              <a:t>12/21/2009</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D310D988-1E28-4D67-8D0C-7ABC2849E4D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DDB78BB3-0AFA-4505-9903-F902B49B419E}" type="datetimeFigureOut">
              <a:rPr lang="en-US"/>
              <a:pPr>
                <a:defRPr/>
              </a:pPr>
              <a:t>12/21/2009</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pPr>
              <a:defRPr/>
            </a:pPr>
            <a:fld id="{A1985960-89B4-4D88-B023-ADF53639BFB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 name="Rectangle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4" name="Date Placeholder 1"/>
          <p:cNvSpPr>
            <a:spLocks noGrp="1"/>
          </p:cNvSpPr>
          <p:nvPr>
            <p:ph type="dt" sz="half" idx="10"/>
          </p:nvPr>
        </p:nvSpPr>
        <p:spPr/>
        <p:txBody>
          <a:bodyPr/>
          <a:lstStyle>
            <a:lvl1pPr>
              <a:defRPr/>
            </a:lvl1pPr>
            <a:extLst/>
          </a:lstStyle>
          <a:p>
            <a:pPr>
              <a:defRPr/>
            </a:pPr>
            <a:fld id="{33C77118-C303-45B1-9B90-D112B91D3E32}" type="datetimeFigureOut">
              <a:rPr lang="en-US"/>
              <a:pPr>
                <a:defRPr/>
              </a:pPr>
              <a:t>12/21/2009</a:t>
            </a:fld>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extLst/>
          </a:lstStyle>
          <a:p>
            <a:pPr>
              <a:defRPr/>
            </a:pPr>
            <a:fld id="{206E237C-9D56-4EF0-9315-CC661547BC6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459006FB-D230-4878-99C8-F85A7539322B}" type="datetimeFigureOut">
              <a:rPr lang="en-US"/>
              <a:pPr>
                <a:defRPr/>
              </a:pPr>
              <a:t>12/21/2009</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A1EEE4FD-8F32-49DF-9461-C04E76D027A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a:lnSpc>
                <a:spcPts val="3000"/>
              </a:lnSpc>
              <a:spcBef>
                <a:spcPts val="600"/>
              </a:spcBef>
              <a:buClr>
                <a:schemeClr val="accent1"/>
              </a:buClr>
              <a:buSzPct val="80000"/>
              <a:buFont typeface="Wingdings 2"/>
              <a:buNone/>
              <a:defRPr/>
            </a:pPr>
            <a:endParaRPr lang="en-US" sz="3200">
              <a:latin typeface="+mn-lt"/>
            </a:endParaRPr>
          </a:p>
        </p:txBody>
      </p:sp>
      <p:sp>
        <p:nvSpPr>
          <p:cNvPr id="6" name="Flowchart: Process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7" name="Flowchart: Process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37537EE9-7CB9-40BB-98DE-01B64ED5F761}" type="datetimeFigureOut">
              <a:rPr lang="en-US"/>
              <a:pPr>
                <a:defRPr/>
              </a:pPr>
              <a:t>12/21/2009</a:t>
            </a:fld>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extLst/>
          </a:lstStyle>
          <a:p>
            <a:pPr>
              <a:defRPr/>
            </a:pPr>
            <a:fld id="{99528BA5-500C-4B15-807D-05E3C9279E1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fld id="{7636213C-48F6-41FE-ACC0-C3C348438574}" type="datetimeFigureOut">
              <a:rPr lang="en-US"/>
              <a:pPr>
                <a:defRPr/>
              </a:pPr>
              <a:t>12/21/2009</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99DB91F2-F145-42D1-84A3-8D106E5E6E6E}" type="slidenum">
              <a:rPr lang="en-US"/>
              <a:pPr>
                <a:defRPr/>
              </a:pPr>
              <a:t>‹#›</a:t>
            </a:fld>
            <a:endParaRPr 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3813" r:id="rId1"/>
    <p:sldLayoutId id="2147483808" r:id="rId2"/>
    <p:sldLayoutId id="2147483814" r:id="rId3"/>
    <p:sldLayoutId id="2147483809" r:id="rId4"/>
    <p:sldLayoutId id="2147483815" r:id="rId5"/>
    <p:sldLayoutId id="2147483810" r:id="rId6"/>
    <p:sldLayoutId id="2147483816" r:id="rId7"/>
    <p:sldLayoutId id="2147483817" r:id="rId8"/>
    <p:sldLayoutId id="2147483818" r:id="rId9"/>
    <p:sldLayoutId id="2147483811" r:id="rId10"/>
    <p:sldLayoutId id="2147483812" r:id="rId1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chmidtc@cc.umanitoba.ca"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447800" y="1524000"/>
            <a:ext cx="7407275" cy="2057400"/>
          </a:xfrm>
        </p:spPr>
        <p:txBody>
          <a:bodyPr>
            <a:normAutofit fontScale="90000"/>
          </a:bodyPr>
          <a:lstStyle/>
          <a:p>
            <a:pPr eaLnBrk="1" fontAlgn="auto" hangingPunct="1">
              <a:spcAft>
                <a:spcPts val="0"/>
              </a:spcAft>
              <a:defRPr/>
            </a:pPr>
            <a:r>
              <a:rPr lang="en-US" sz="3600" dirty="0" smtClean="0">
                <a:solidFill>
                  <a:schemeClr val="tx2">
                    <a:satMod val="130000"/>
                  </a:schemeClr>
                </a:solidFill>
              </a:rPr>
              <a:t/>
            </a:r>
            <a:br>
              <a:rPr lang="en-US" sz="3600" dirty="0" smtClean="0">
                <a:solidFill>
                  <a:schemeClr val="tx2">
                    <a:satMod val="130000"/>
                  </a:schemeClr>
                </a:solidFill>
              </a:rPr>
            </a:br>
            <a:r>
              <a:rPr lang="en-US" sz="3600" dirty="0" smtClean="0">
                <a:solidFill>
                  <a:schemeClr val="tx2">
                    <a:satMod val="130000"/>
                  </a:schemeClr>
                </a:solidFill>
              </a:rPr>
              <a:t/>
            </a:r>
            <a:br>
              <a:rPr lang="en-US" sz="3600" dirty="0" smtClean="0">
                <a:solidFill>
                  <a:schemeClr val="tx2">
                    <a:satMod val="130000"/>
                  </a:schemeClr>
                </a:solidFill>
              </a:rPr>
            </a:br>
            <a:r>
              <a:rPr sz="3600" smtClean="0">
                <a:solidFill>
                  <a:schemeClr val="tx2">
                    <a:satMod val="130000"/>
                  </a:schemeClr>
                </a:solidFill>
              </a:rPr>
              <a:t>S</a:t>
            </a:r>
            <a:r>
              <a:rPr lang="en-US" sz="3600" dirty="0" smtClean="0">
                <a:solidFill>
                  <a:schemeClr val="tx2">
                    <a:satMod val="130000"/>
                  </a:schemeClr>
                </a:solidFill>
              </a:rPr>
              <a:t>UPPORTING</a:t>
            </a:r>
            <a:r>
              <a:rPr sz="3600" smtClean="0">
                <a:solidFill>
                  <a:schemeClr val="tx2">
                    <a:satMod val="130000"/>
                  </a:schemeClr>
                </a:solidFill>
              </a:rPr>
              <a:t> EAL IMMIGRANT YOUTH AND IMMIGRANT TEACHERS IN MANITOBA</a:t>
            </a:r>
            <a:r>
              <a:rPr lang="en-US" sz="3600" dirty="0" smtClean="0">
                <a:solidFill>
                  <a:schemeClr val="tx2">
                    <a:satMod val="130000"/>
                  </a:schemeClr>
                </a:solidFill>
              </a:rPr>
              <a:t/>
            </a:r>
            <a:br>
              <a:rPr lang="en-US" sz="3600" dirty="0" smtClean="0">
                <a:solidFill>
                  <a:schemeClr val="tx2">
                    <a:satMod val="130000"/>
                  </a:schemeClr>
                </a:solidFill>
              </a:rPr>
            </a:br>
            <a:r>
              <a:rPr lang="en-US" sz="3600" dirty="0" smtClean="0">
                <a:solidFill>
                  <a:schemeClr val="tx2">
                    <a:satMod val="130000"/>
                  </a:schemeClr>
                </a:solidFill>
              </a:rPr>
              <a:t/>
            </a:r>
            <a:br>
              <a:rPr lang="en-US" sz="3600" dirty="0" smtClean="0">
                <a:solidFill>
                  <a:schemeClr val="tx2">
                    <a:satMod val="130000"/>
                  </a:schemeClr>
                </a:solidFill>
              </a:rPr>
            </a:br>
            <a:r>
              <a:rPr lang="en-US" sz="2700" dirty="0" smtClean="0">
                <a:solidFill>
                  <a:schemeClr val="tx2">
                    <a:satMod val="130000"/>
                  </a:schemeClr>
                </a:solidFill>
              </a:rPr>
              <a:t>Prairie Metropolis Centre Brown Bag Seminar</a:t>
            </a:r>
            <a:br>
              <a:rPr lang="en-US" sz="2700" dirty="0" smtClean="0">
                <a:solidFill>
                  <a:schemeClr val="tx2">
                    <a:satMod val="130000"/>
                  </a:schemeClr>
                </a:solidFill>
              </a:rPr>
            </a:br>
            <a:r>
              <a:rPr lang="en-US" sz="2700" dirty="0" smtClean="0">
                <a:solidFill>
                  <a:schemeClr val="tx2">
                    <a:satMod val="130000"/>
                  </a:schemeClr>
                </a:solidFill>
              </a:rPr>
              <a:t>October 8, 2009 </a:t>
            </a:r>
            <a:endParaRPr sz="2700">
              <a:solidFill>
                <a:schemeClr val="tx2">
                  <a:satMod val="130000"/>
                </a:schemeClr>
              </a:solidFill>
            </a:endParaRPr>
          </a:p>
        </p:txBody>
      </p:sp>
      <p:sp>
        <p:nvSpPr>
          <p:cNvPr id="14339" name="Subtitle 4"/>
          <p:cNvSpPr>
            <a:spLocks noGrp="1"/>
          </p:cNvSpPr>
          <p:nvPr>
            <p:ph type="subTitle" idx="1"/>
          </p:nvPr>
        </p:nvSpPr>
        <p:spPr>
          <a:xfrm>
            <a:off x="1447800" y="3657600"/>
            <a:ext cx="7407275" cy="1752600"/>
          </a:xfrm>
        </p:spPr>
        <p:txBody>
          <a:bodyPr>
            <a:normAutofit/>
          </a:bodyPr>
          <a:lstStyle/>
          <a:p>
            <a:pPr eaLnBrk="1" fontAlgn="auto" hangingPunct="1">
              <a:spcAft>
                <a:spcPts val="0"/>
              </a:spcAft>
              <a:buFont typeface="Wingdings 2"/>
              <a:buNone/>
              <a:defRPr/>
            </a:pPr>
            <a:endParaRPr lang="en-US" dirty="0" smtClean="0"/>
          </a:p>
          <a:p>
            <a:pPr eaLnBrk="1" fontAlgn="auto" hangingPunct="1">
              <a:spcAft>
                <a:spcPts val="0"/>
              </a:spcAft>
              <a:buFont typeface="Wingdings 2"/>
              <a:buNone/>
              <a:defRPr/>
            </a:pPr>
            <a:r>
              <a:rPr lang="en-US" dirty="0" smtClean="0"/>
              <a:t>Clea Schmidt, Faculty of Education</a:t>
            </a:r>
          </a:p>
          <a:p>
            <a:pPr eaLnBrk="1" fontAlgn="auto" hangingPunct="1">
              <a:spcAft>
                <a:spcPts val="0"/>
              </a:spcAft>
              <a:buFont typeface="Wingdings 2"/>
              <a:buNone/>
              <a:defRPr/>
            </a:pPr>
            <a:r>
              <a:rPr lang="en-US" dirty="0" smtClean="0"/>
              <a:t>University of Manitoba </a:t>
            </a:r>
            <a:r>
              <a:rPr lang="en-US" dirty="0" smtClean="0">
                <a:hlinkClick r:id="rId2"/>
              </a:rPr>
              <a:t>schmidtc@cc.umanitoba.ca</a:t>
            </a:r>
            <a:endParaRPr lang="en-US" dirty="0" smtClean="0"/>
          </a:p>
          <a:p>
            <a:pPr eaLnBrk="1" fontAlgn="auto" hangingPunct="1">
              <a:spcAft>
                <a:spcPts val="0"/>
              </a:spcAft>
              <a:buFont typeface="Wingdings 2"/>
              <a:buNone/>
              <a:defRPr/>
            </a:pPr>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274638"/>
            <a:ext cx="7467600" cy="106362"/>
          </a:xfrm>
        </p:spPr>
        <p:txBody>
          <a:bodyPr>
            <a:normAutofit fontScale="90000"/>
          </a:bodyPr>
          <a:lstStyle/>
          <a:p>
            <a:pPr eaLnBrk="1" fontAlgn="auto" hangingPunct="1">
              <a:spcAft>
                <a:spcPts val="0"/>
              </a:spcAft>
              <a:defRPr/>
            </a:pPr>
            <a:endParaRPr lang="en-US" dirty="0" smtClean="0">
              <a:solidFill>
                <a:schemeClr val="tx2">
                  <a:satMod val="130000"/>
                </a:schemeClr>
              </a:solidFill>
            </a:endParaRPr>
          </a:p>
        </p:txBody>
      </p:sp>
      <p:sp>
        <p:nvSpPr>
          <p:cNvPr id="19459" name="Content Placeholder 2"/>
          <p:cNvSpPr>
            <a:spLocks noGrp="1"/>
          </p:cNvSpPr>
          <p:nvPr>
            <p:ph idx="1"/>
          </p:nvPr>
        </p:nvSpPr>
        <p:spPr>
          <a:xfrm>
            <a:off x="1371600" y="685800"/>
            <a:ext cx="7467600" cy="5440363"/>
          </a:xfrm>
        </p:spPr>
        <p:txBody>
          <a:bodyPr>
            <a:normAutofit lnSpcReduction="10000"/>
          </a:bodyPr>
          <a:lstStyle/>
          <a:p>
            <a:pPr marL="365760" indent="-283464" eaLnBrk="1" fontAlgn="auto" hangingPunct="1">
              <a:spcAft>
                <a:spcPts val="0"/>
              </a:spcAft>
              <a:buFont typeface="Wingdings 2"/>
              <a:buChar char=""/>
              <a:defRPr/>
            </a:pPr>
            <a:r>
              <a:rPr lang="en-US" dirty="0" smtClean="0"/>
              <a:t>To contribute to the effort to improve education, students, teachers, parents, politicians, and community members must gain a more textured understanding of the issues</a:t>
            </a:r>
          </a:p>
          <a:p>
            <a:pPr marL="365760" indent="-283464" eaLnBrk="1" fontAlgn="auto" hangingPunct="1">
              <a:spcAft>
                <a:spcPts val="0"/>
              </a:spcAft>
              <a:buFont typeface="Wingdings 2"/>
              <a:buChar char=""/>
              <a:defRPr/>
            </a:pPr>
            <a:r>
              <a:rPr lang="en-US" dirty="0" smtClean="0"/>
              <a:t>Research seeks to question the problematic ways that students are categorized, differences between students are represented, educational purposes are defined, schools are organized, and relationships between communities and schools are developed</a:t>
            </a:r>
          </a:p>
          <a:p>
            <a:pPr marL="365760" indent="-283464" eaLnBrk="1" fontAlgn="auto" hangingPunct="1">
              <a:spcAft>
                <a:spcPts val="0"/>
              </a:spcAft>
              <a:buFont typeface="Wingdings 2"/>
              <a:buChar char=""/>
              <a:defRPr/>
            </a:pPr>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371600" y="0"/>
            <a:ext cx="7467600" cy="1143000"/>
          </a:xfrm>
        </p:spPr>
        <p:txBody>
          <a:bodyPr/>
          <a:lstStyle/>
          <a:p>
            <a:pPr eaLnBrk="1" fontAlgn="auto" hangingPunct="1">
              <a:spcAft>
                <a:spcPts val="0"/>
              </a:spcAft>
              <a:defRPr/>
            </a:pPr>
            <a:r>
              <a:rPr lang="en-US" dirty="0" smtClean="0">
                <a:solidFill>
                  <a:schemeClr val="tx2">
                    <a:satMod val="130000"/>
                  </a:schemeClr>
                </a:solidFill>
              </a:rPr>
              <a:t>Critical Race Theory</a:t>
            </a:r>
          </a:p>
        </p:txBody>
      </p:sp>
      <p:sp>
        <p:nvSpPr>
          <p:cNvPr id="20483" name="Content Placeholder 2"/>
          <p:cNvSpPr>
            <a:spLocks noGrp="1"/>
          </p:cNvSpPr>
          <p:nvPr>
            <p:ph idx="1"/>
          </p:nvPr>
        </p:nvSpPr>
        <p:spPr>
          <a:xfrm>
            <a:off x="1371600" y="1143000"/>
            <a:ext cx="7467600" cy="4830763"/>
          </a:xfrm>
        </p:spPr>
        <p:txBody>
          <a:bodyPr>
            <a:normAutofit fontScale="92500" lnSpcReduction="20000"/>
          </a:bodyPr>
          <a:lstStyle/>
          <a:p>
            <a:pPr marL="365760" indent="-283464" eaLnBrk="1" fontAlgn="auto" hangingPunct="1">
              <a:spcAft>
                <a:spcPts val="0"/>
              </a:spcAft>
              <a:buFont typeface="Wingdings 2"/>
              <a:buChar char=""/>
              <a:defRPr/>
            </a:pPr>
            <a:r>
              <a:rPr lang="en-US" dirty="0" smtClean="0"/>
              <a:t>Assumes there are oppressive social structures to maintain hegemonic or dominant groups’ privilege. CRT contends that progressive social change occurs when those dominant groups experience themselves as the beneficiaries of the change. </a:t>
            </a:r>
          </a:p>
          <a:p>
            <a:pPr marL="365760" indent="-283464" eaLnBrk="1" fontAlgn="auto" hangingPunct="1">
              <a:spcAft>
                <a:spcPts val="0"/>
              </a:spcAft>
              <a:buFont typeface="Wingdings 2"/>
              <a:buChar char=""/>
              <a:defRPr/>
            </a:pPr>
            <a:r>
              <a:rPr lang="en-US" dirty="0" smtClean="0"/>
              <a:t>“Racial equality and equity for people of color will be pursued and advanced when they converge with the interests, needs, expectations, and ideologies of Whites” (Milner, 2008, p. 332).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3"/>
          <p:cNvSpPr>
            <a:spLocks noGrp="1"/>
          </p:cNvSpPr>
          <p:nvPr>
            <p:ph type="title"/>
          </p:nvPr>
        </p:nvSpPr>
        <p:spPr>
          <a:xfrm>
            <a:off x="457200" y="274638"/>
            <a:ext cx="7470775" cy="5287962"/>
          </a:xfrm>
        </p:spPr>
        <p:txBody>
          <a:bodyPr/>
          <a:lstStyle/>
          <a:p>
            <a:pPr eaLnBrk="1" fontAlgn="auto" hangingPunct="1">
              <a:spcAft>
                <a:spcPts val="0"/>
              </a:spcAft>
              <a:defRPr/>
            </a:pPr>
            <a:r>
              <a:rPr lang="en-US" dirty="0" smtClean="0">
                <a:solidFill>
                  <a:schemeClr val="tx2">
                    <a:satMod val="130000"/>
                  </a:schemeClr>
                </a:solidFill>
              </a:rPr>
              <a:t>    Marginalization of EAL Youth </a:t>
            </a:r>
            <a:br>
              <a:rPr lang="en-US" dirty="0" smtClean="0">
                <a:solidFill>
                  <a:schemeClr val="tx2">
                    <a:satMod val="130000"/>
                  </a:schemeClr>
                </a:solidFill>
              </a:rPr>
            </a:br>
            <a:r>
              <a:rPr lang="en-US" dirty="0" smtClean="0">
                <a:solidFill>
                  <a:schemeClr val="tx2">
                    <a:satMod val="130000"/>
                  </a:schemeClr>
                </a:solidFill>
              </a:rPr>
              <a:t>     and Families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274638"/>
            <a:ext cx="7467600" cy="106362"/>
          </a:xfrm>
        </p:spPr>
        <p:txBody>
          <a:bodyPr>
            <a:normAutofit fontScale="90000"/>
          </a:bodyPr>
          <a:lstStyle/>
          <a:p>
            <a:pPr eaLnBrk="1" fontAlgn="auto" hangingPunct="1">
              <a:spcAft>
                <a:spcPts val="0"/>
              </a:spcAft>
              <a:defRPr/>
            </a:pPr>
            <a:endParaRPr lang="en-US" dirty="0" smtClean="0">
              <a:solidFill>
                <a:schemeClr val="tx2">
                  <a:satMod val="130000"/>
                </a:schemeClr>
              </a:solidFill>
            </a:endParaRPr>
          </a:p>
        </p:txBody>
      </p:sp>
      <p:sp>
        <p:nvSpPr>
          <p:cNvPr id="20483" name="Content Placeholder 2"/>
          <p:cNvSpPr>
            <a:spLocks noGrp="1"/>
          </p:cNvSpPr>
          <p:nvPr>
            <p:ph idx="1"/>
          </p:nvPr>
        </p:nvSpPr>
        <p:spPr>
          <a:xfrm>
            <a:off x="1295400" y="533400"/>
            <a:ext cx="7467600" cy="6019800"/>
          </a:xfrm>
        </p:spPr>
        <p:txBody>
          <a:bodyPr/>
          <a:lstStyle/>
          <a:p>
            <a:pPr eaLnBrk="1" hangingPunct="1">
              <a:buFont typeface="Wingdings 3" pitchFamily="18" charset="2"/>
              <a:buNone/>
            </a:pPr>
            <a:r>
              <a:rPr lang="en-US" sz="2600" smtClean="0"/>
              <a:t>When I visit school, I see the homeroom teacher and other subject teachers as well. I usually ask them if my children have been doing well, then they mostly answer me in such ways that it’s getting better… and he/she needs this or that area a little bit more. Once, something happened. It was a computer teacher…my child used a lot of computer at home, so she knows a lot about computer. But she didn’t express herself in the classroom...thus, the [computer] teacher assumed that she didn’t know much about computer, and told me that he had no idea if my daughter knows computer or not.			</a:t>
            </a:r>
          </a:p>
          <a:p>
            <a:pPr eaLnBrk="1" hangingPunct="1">
              <a:buFont typeface="Wingdings 3" pitchFamily="18" charset="2"/>
              <a:buNone/>
            </a:pPr>
            <a:r>
              <a:rPr lang="en-US" sz="2600" smtClean="0"/>
              <a:t>						-EAL Parent</a:t>
            </a:r>
          </a:p>
          <a:p>
            <a:pPr eaLnBrk="1" hangingPunct="1">
              <a:buFont typeface="Wingdings 2" pitchFamily="18" charset="2"/>
              <a:buNone/>
            </a:pPr>
            <a:endParaRPr lang="en-US"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274638"/>
            <a:ext cx="7467600" cy="106362"/>
          </a:xfrm>
        </p:spPr>
        <p:txBody>
          <a:bodyPr>
            <a:normAutofit fontScale="90000"/>
          </a:bodyPr>
          <a:lstStyle/>
          <a:p>
            <a:pPr eaLnBrk="1" fontAlgn="auto" hangingPunct="1">
              <a:spcAft>
                <a:spcPts val="0"/>
              </a:spcAft>
              <a:defRPr/>
            </a:pPr>
            <a:endParaRPr lang="en-US" dirty="0" smtClean="0">
              <a:solidFill>
                <a:schemeClr val="tx2">
                  <a:satMod val="130000"/>
                </a:schemeClr>
              </a:solidFill>
            </a:endParaRPr>
          </a:p>
        </p:txBody>
      </p:sp>
      <p:sp>
        <p:nvSpPr>
          <p:cNvPr id="23555" name="Content Placeholder 2"/>
          <p:cNvSpPr>
            <a:spLocks noGrp="1"/>
          </p:cNvSpPr>
          <p:nvPr>
            <p:ph idx="1"/>
          </p:nvPr>
        </p:nvSpPr>
        <p:spPr>
          <a:xfrm>
            <a:off x="1219200" y="533400"/>
            <a:ext cx="7467600" cy="5592763"/>
          </a:xfrm>
        </p:spPr>
        <p:txBody>
          <a:bodyPr>
            <a:normAutofit lnSpcReduction="10000"/>
          </a:bodyPr>
          <a:lstStyle/>
          <a:p>
            <a:pPr marL="365760" indent="-283464" eaLnBrk="1" fontAlgn="auto" hangingPunct="1">
              <a:spcAft>
                <a:spcPts val="0"/>
              </a:spcAft>
              <a:buFont typeface="Wingdings 3" pitchFamily="18" charset="2"/>
              <a:buNone/>
              <a:defRPr/>
            </a:pPr>
            <a:r>
              <a:rPr lang="en-US" sz="2800" dirty="0" smtClean="0"/>
              <a:t>[We’ve had] next to no contact other than a school event and an attempt to converse with the teacher who did not understand or try to understand us.  A challenge we face as immigrants is wanting to express ourselves clearly but not being able to.  This makes us more fearful to attempt communication because we do not want to be misunderstood.  We fear we would only be further misunderstood by this teacher and so, though we would like to have more contact with her, we feel she is rather unapproachable.									-EAL Parent</a:t>
            </a:r>
          </a:p>
          <a:p>
            <a:pPr marL="365760" indent="-283464" eaLnBrk="1" fontAlgn="auto" hangingPunct="1">
              <a:spcAft>
                <a:spcPts val="0"/>
              </a:spcAft>
              <a:buFont typeface="Wingdings 2" pitchFamily="18" charset="2"/>
              <a:buNone/>
              <a:defRPr/>
            </a:pPr>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274638"/>
            <a:ext cx="7467600" cy="106362"/>
          </a:xfrm>
        </p:spPr>
        <p:txBody>
          <a:bodyPr>
            <a:normAutofit fontScale="90000"/>
          </a:bodyPr>
          <a:lstStyle/>
          <a:p>
            <a:pPr eaLnBrk="1" fontAlgn="auto" hangingPunct="1">
              <a:spcAft>
                <a:spcPts val="0"/>
              </a:spcAft>
              <a:defRPr/>
            </a:pPr>
            <a:endParaRPr lang="en-US" smtClean="0">
              <a:solidFill>
                <a:schemeClr val="tx2">
                  <a:satMod val="130000"/>
                </a:schemeClr>
              </a:solidFill>
            </a:endParaRPr>
          </a:p>
        </p:txBody>
      </p:sp>
      <p:sp>
        <p:nvSpPr>
          <p:cNvPr id="24579" name="Content Placeholder 2"/>
          <p:cNvSpPr>
            <a:spLocks noGrp="1"/>
          </p:cNvSpPr>
          <p:nvPr>
            <p:ph idx="1"/>
          </p:nvPr>
        </p:nvSpPr>
        <p:spPr>
          <a:xfrm>
            <a:off x="1295400" y="609600"/>
            <a:ext cx="7467600" cy="5516563"/>
          </a:xfrm>
        </p:spPr>
        <p:txBody>
          <a:bodyPr>
            <a:normAutofit lnSpcReduction="10000"/>
          </a:bodyPr>
          <a:lstStyle/>
          <a:p>
            <a:pPr marL="365760" indent="-283464" eaLnBrk="1" fontAlgn="auto" hangingPunct="1">
              <a:spcAft>
                <a:spcPts val="0"/>
              </a:spcAft>
              <a:buFont typeface="Wingdings 3" pitchFamily="18" charset="2"/>
              <a:buNone/>
              <a:defRPr/>
            </a:pPr>
            <a:r>
              <a:rPr lang="en-US" dirty="0" smtClean="0"/>
              <a:t>It was almost palpable the shift that was occurring, because they were listening, it was in their language and we were explaining things.  And after we did all of that, we rang the bell and we brought the kids in and we all ate together in the gym.  And I told all of my staff members and I found out who speaks High German and Low German and I said, ‘one of you per table.  I don’t want you wasting this resource, you know?’ ”</a:t>
            </a:r>
          </a:p>
          <a:p>
            <a:pPr marL="365760" indent="-283464" eaLnBrk="1" fontAlgn="auto" hangingPunct="1">
              <a:spcAft>
                <a:spcPts val="0"/>
              </a:spcAft>
              <a:buFont typeface="Wingdings 3" pitchFamily="18" charset="2"/>
              <a:buNone/>
              <a:defRPr/>
            </a:pPr>
            <a:r>
              <a:rPr lang="en-US" dirty="0" smtClean="0"/>
              <a:t>				- School Administrator</a:t>
            </a:r>
          </a:p>
          <a:p>
            <a:pPr marL="365760" indent="-283464" eaLnBrk="1" fontAlgn="auto" hangingPunct="1">
              <a:spcAft>
                <a:spcPts val="0"/>
              </a:spcAft>
              <a:buFont typeface="Wingdings 2"/>
              <a:buChar char=""/>
              <a:defRPr/>
            </a:pPr>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3"/>
          <p:cNvSpPr>
            <a:spLocks noGrp="1"/>
          </p:cNvSpPr>
          <p:nvPr>
            <p:ph type="title"/>
          </p:nvPr>
        </p:nvSpPr>
        <p:spPr>
          <a:xfrm>
            <a:off x="457200" y="274638"/>
            <a:ext cx="7470775" cy="4068762"/>
          </a:xfrm>
        </p:spPr>
        <p:txBody>
          <a:bodyPr/>
          <a:lstStyle/>
          <a:p>
            <a:pPr eaLnBrk="1" fontAlgn="auto" hangingPunct="1">
              <a:spcAft>
                <a:spcPts val="0"/>
              </a:spcAft>
              <a:defRPr/>
            </a:pPr>
            <a:r>
              <a:rPr lang="en-US" dirty="0" smtClean="0">
                <a:solidFill>
                  <a:schemeClr val="tx2">
                    <a:satMod val="130000"/>
                  </a:schemeClr>
                </a:solidFill>
              </a:rPr>
              <a:t>      The Place of Immigrant  </a:t>
            </a:r>
            <a:br>
              <a:rPr lang="en-US" dirty="0" smtClean="0">
                <a:solidFill>
                  <a:schemeClr val="tx2">
                    <a:satMod val="130000"/>
                  </a:schemeClr>
                </a:solidFill>
              </a:rPr>
            </a:br>
            <a:r>
              <a:rPr lang="en-US" dirty="0" smtClean="0">
                <a:solidFill>
                  <a:schemeClr val="tx2">
                    <a:satMod val="130000"/>
                  </a:schemeClr>
                </a:solidFill>
              </a:rPr>
              <a:t>      Teachers in a Diverse </a:t>
            </a:r>
            <a:br>
              <a:rPr lang="en-US" dirty="0" smtClean="0">
                <a:solidFill>
                  <a:schemeClr val="tx2">
                    <a:satMod val="130000"/>
                  </a:schemeClr>
                </a:solidFill>
              </a:rPr>
            </a:br>
            <a:r>
              <a:rPr lang="en-US" dirty="0" smtClean="0">
                <a:solidFill>
                  <a:schemeClr val="tx2">
                    <a:satMod val="130000"/>
                  </a:schemeClr>
                </a:solidFill>
              </a:rPr>
              <a:t>      Education System</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274638"/>
            <a:ext cx="7467600" cy="106362"/>
          </a:xfrm>
        </p:spPr>
        <p:txBody>
          <a:bodyPr>
            <a:normAutofit fontScale="90000"/>
          </a:bodyPr>
          <a:lstStyle/>
          <a:p>
            <a:pPr eaLnBrk="1" fontAlgn="auto" hangingPunct="1">
              <a:spcAft>
                <a:spcPts val="0"/>
              </a:spcAft>
              <a:defRPr/>
            </a:pPr>
            <a:endParaRPr lang="en-US" smtClean="0">
              <a:solidFill>
                <a:schemeClr val="tx2">
                  <a:satMod val="130000"/>
                </a:schemeClr>
              </a:solidFill>
            </a:endParaRPr>
          </a:p>
        </p:txBody>
      </p:sp>
      <p:sp>
        <p:nvSpPr>
          <p:cNvPr id="26627" name="Content Placeholder 2"/>
          <p:cNvSpPr>
            <a:spLocks noGrp="1"/>
          </p:cNvSpPr>
          <p:nvPr>
            <p:ph idx="1"/>
          </p:nvPr>
        </p:nvSpPr>
        <p:spPr>
          <a:xfrm>
            <a:off x="1371600" y="609600"/>
            <a:ext cx="7467600" cy="5516563"/>
          </a:xfrm>
        </p:spPr>
        <p:txBody>
          <a:bodyPr>
            <a:normAutofit lnSpcReduction="10000"/>
          </a:bodyPr>
          <a:lstStyle/>
          <a:p>
            <a:pPr marL="365760" indent="-283464" eaLnBrk="1" fontAlgn="auto" hangingPunct="1">
              <a:spcAft>
                <a:spcPts val="0"/>
              </a:spcAft>
              <a:buFont typeface="Wingdings 2" pitchFamily="18" charset="2"/>
              <a:buNone/>
              <a:defRPr/>
            </a:pPr>
            <a:endParaRPr lang="en-US" dirty="0" smtClean="0"/>
          </a:p>
          <a:p>
            <a:pPr marL="365760" indent="-283464" eaLnBrk="1" fontAlgn="auto" hangingPunct="1">
              <a:spcAft>
                <a:spcPts val="0"/>
              </a:spcAft>
              <a:buFont typeface="Wingdings 2" pitchFamily="18" charset="2"/>
              <a:buNone/>
              <a:defRPr/>
            </a:pPr>
            <a:r>
              <a:rPr lang="en-US" dirty="0" smtClean="0"/>
              <a:t>We certainly have an increase of students coming into the system, EAL students.  Which means that there are EAL families….This year we have a school that maybe three, four years ago would have had two or three identified EAL kids; this year there’s maybe fifty-three EAL kids in the building.  It means we have to look at how we are going to support these kids and their families.</a:t>
            </a:r>
          </a:p>
          <a:p>
            <a:pPr marL="365760" indent="-283464" eaLnBrk="1" fontAlgn="auto" hangingPunct="1">
              <a:spcAft>
                <a:spcPts val="0"/>
              </a:spcAft>
              <a:buFont typeface="Wingdings 2" pitchFamily="18" charset="2"/>
              <a:buNone/>
              <a:defRPr/>
            </a:pPr>
            <a:r>
              <a:rPr lang="en-US" dirty="0" smtClean="0"/>
              <a:t>		-School Division Superintendent</a:t>
            </a:r>
          </a:p>
          <a:p>
            <a:pPr marL="365760" indent="-283464" eaLnBrk="1" fontAlgn="auto" hangingPunct="1">
              <a:spcAft>
                <a:spcPts val="0"/>
              </a:spcAft>
              <a:buFont typeface="Wingdings 2" pitchFamily="18" charset="2"/>
              <a:buNone/>
              <a:defRPr/>
            </a:pPr>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4"/>
          <p:cNvSpPr>
            <a:spLocks noGrp="1"/>
          </p:cNvSpPr>
          <p:nvPr>
            <p:ph type="title"/>
          </p:nvPr>
        </p:nvSpPr>
        <p:spPr>
          <a:xfrm>
            <a:off x="457200" y="274638"/>
            <a:ext cx="7467600" cy="46037"/>
          </a:xfrm>
        </p:spPr>
        <p:txBody>
          <a:bodyPr>
            <a:normAutofit fontScale="90000"/>
          </a:bodyPr>
          <a:lstStyle/>
          <a:p>
            <a:pPr eaLnBrk="1" fontAlgn="auto" hangingPunct="1">
              <a:spcAft>
                <a:spcPts val="0"/>
              </a:spcAft>
              <a:defRPr/>
            </a:pPr>
            <a:endParaRPr lang="en-US" smtClean="0">
              <a:solidFill>
                <a:schemeClr val="tx2">
                  <a:satMod val="130000"/>
                </a:schemeClr>
              </a:solidFill>
            </a:endParaRPr>
          </a:p>
        </p:txBody>
      </p:sp>
      <p:sp>
        <p:nvSpPr>
          <p:cNvPr id="27651" name="Content Placeholder 5"/>
          <p:cNvSpPr>
            <a:spLocks noGrp="1"/>
          </p:cNvSpPr>
          <p:nvPr>
            <p:ph idx="1"/>
          </p:nvPr>
        </p:nvSpPr>
        <p:spPr>
          <a:xfrm>
            <a:off x="1295400" y="381000"/>
            <a:ext cx="7467600" cy="6248400"/>
          </a:xfrm>
        </p:spPr>
        <p:txBody>
          <a:bodyPr>
            <a:normAutofit lnSpcReduction="10000"/>
          </a:bodyPr>
          <a:lstStyle/>
          <a:p>
            <a:pPr marL="365760" indent="-283464" eaLnBrk="1" fontAlgn="auto" hangingPunct="1">
              <a:spcAft>
                <a:spcPts val="0"/>
              </a:spcAft>
              <a:buFont typeface="Wingdings 2" pitchFamily="18" charset="2"/>
              <a:buNone/>
              <a:defRPr/>
            </a:pPr>
            <a:endParaRPr lang="en-US" sz="2600" dirty="0" smtClean="0"/>
          </a:p>
          <a:p>
            <a:pPr marL="365760" indent="-283464" eaLnBrk="1" fontAlgn="auto" hangingPunct="1">
              <a:spcAft>
                <a:spcPts val="0"/>
              </a:spcAft>
              <a:buFont typeface="Wingdings 2" pitchFamily="18" charset="2"/>
              <a:buNone/>
              <a:defRPr/>
            </a:pPr>
            <a:r>
              <a:rPr lang="en-US" sz="2600" dirty="0" smtClean="0"/>
              <a:t>The other challenge is the need to find a way to get the message through to the powerbrokers in the province, the people who control work in the system, superintendents, human resource personnel, boards of trustees.  I think some of them do not recognize the magnitude of what’s happening in our province in terms of immigration and the fact that the immigration numbers will go from ten thousand to twenty thousand in the next ten years, and many of these people are professionals, many of them are teachers, and we have to find ways to support them and get them into classrooms.</a:t>
            </a:r>
          </a:p>
          <a:p>
            <a:pPr marL="365760" indent="-283464" eaLnBrk="1" fontAlgn="auto" hangingPunct="1">
              <a:spcAft>
                <a:spcPts val="0"/>
              </a:spcAft>
              <a:buFont typeface="Wingdings 2" pitchFamily="18" charset="2"/>
              <a:buNone/>
              <a:defRPr/>
            </a:pPr>
            <a:r>
              <a:rPr lang="en-US" sz="2600" dirty="0" smtClean="0"/>
              <a:t>				-Mentor of Immigrant Teachers</a:t>
            </a:r>
          </a:p>
          <a:p>
            <a:pPr marL="365760" indent="-283464" eaLnBrk="1" fontAlgn="auto" hangingPunct="1">
              <a:spcAft>
                <a:spcPts val="0"/>
              </a:spcAft>
              <a:buFont typeface="Wingdings 2" pitchFamily="18" charset="2"/>
              <a:buNone/>
              <a:defRPr/>
            </a:pPr>
            <a:r>
              <a:rPr lang="en-US" dirty="0" smtClean="0"/>
              <a:t> </a:t>
            </a:r>
          </a:p>
          <a:p>
            <a:pPr marL="365760" indent="-283464" eaLnBrk="1" fontAlgn="auto" hangingPunct="1">
              <a:spcAft>
                <a:spcPts val="0"/>
              </a:spcAft>
              <a:buFont typeface="Wingdings 2" pitchFamily="18" charset="2"/>
              <a:buNone/>
              <a:defRPr/>
            </a:pP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fontAlgn="auto" hangingPunct="1">
              <a:spcAft>
                <a:spcPts val="0"/>
              </a:spcAft>
              <a:defRPr/>
            </a:pPr>
            <a:endParaRPr lang="en-US" smtClean="0">
              <a:solidFill>
                <a:schemeClr val="tx2">
                  <a:satMod val="130000"/>
                </a:schemeClr>
              </a:solidFill>
            </a:endParaRPr>
          </a:p>
        </p:txBody>
      </p:sp>
      <p:sp>
        <p:nvSpPr>
          <p:cNvPr id="26627" name="Content Placeholder 2"/>
          <p:cNvSpPr>
            <a:spLocks noGrp="1"/>
          </p:cNvSpPr>
          <p:nvPr>
            <p:ph idx="1"/>
          </p:nvPr>
        </p:nvSpPr>
        <p:spPr/>
        <p:txBody>
          <a:bodyPr/>
          <a:lstStyle/>
          <a:p>
            <a:pPr eaLnBrk="1" hangingPunct="1">
              <a:buFont typeface="Wingdings 2" pitchFamily="18" charset="2"/>
              <a:buNone/>
            </a:pPr>
            <a:r>
              <a:rPr lang="en-US" smtClean="0"/>
              <a:t>What’s being done to prepare the system, in terms of you know, getting them to be supportive and inclusive? Educate the teachers around the importance of having people with international education experience teaching kids.</a:t>
            </a:r>
          </a:p>
          <a:p>
            <a:pPr eaLnBrk="1" hangingPunct="1">
              <a:buFont typeface="Wingdings 2" pitchFamily="18" charset="2"/>
              <a:buNone/>
            </a:pPr>
            <a:r>
              <a:rPr lang="en-US" smtClean="0"/>
              <a:t>			-Immigration Project Officer</a:t>
            </a:r>
          </a:p>
          <a:p>
            <a:pPr eaLnBrk="1" hangingPunct="1">
              <a:buFont typeface="Wingdings 2" pitchFamily="18" charset="2"/>
              <a:buNone/>
            </a:pPr>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219200" y="0"/>
            <a:ext cx="7467600" cy="1417638"/>
          </a:xfrm>
        </p:spPr>
        <p:txBody>
          <a:bodyPr/>
          <a:lstStyle/>
          <a:p>
            <a:pPr eaLnBrk="1" fontAlgn="auto" hangingPunct="1">
              <a:spcAft>
                <a:spcPts val="0"/>
              </a:spcAft>
              <a:defRPr/>
            </a:pPr>
            <a:r>
              <a:rPr lang="en-US" dirty="0" smtClean="0">
                <a:solidFill>
                  <a:schemeClr val="tx2">
                    <a:satMod val="130000"/>
                  </a:schemeClr>
                </a:solidFill>
              </a:rPr>
              <a:t>Introduction</a:t>
            </a:r>
          </a:p>
        </p:txBody>
      </p:sp>
      <p:sp>
        <p:nvSpPr>
          <p:cNvPr id="9219" name="Content Placeholder 2"/>
          <p:cNvSpPr>
            <a:spLocks noGrp="1"/>
          </p:cNvSpPr>
          <p:nvPr>
            <p:ph idx="1"/>
          </p:nvPr>
        </p:nvSpPr>
        <p:spPr>
          <a:xfrm>
            <a:off x="1143000" y="838200"/>
            <a:ext cx="7467600" cy="5638800"/>
          </a:xfrm>
        </p:spPr>
        <p:txBody>
          <a:bodyPr>
            <a:normAutofit lnSpcReduction="10000"/>
          </a:bodyPr>
          <a:lstStyle/>
          <a:p>
            <a:pPr marL="365760" indent="-283464" eaLnBrk="1" fontAlgn="auto" hangingPunct="1">
              <a:spcAft>
                <a:spcPts val="0"/>
              </a:spcAft>
              <a:buFont typeface="Wingdings 2"/>
              <a:buNone/>
              <a:defRPr/>
            </a:pPr>
            <a:endParaRPr lang="en-US" sz="2800" dirty="0" smtClean="0"/>
          </a:p>
          <a:p>
            <a:pPr marL="365760" indent="-283464" eaLnBrk="1" fontAlgn="auto" hangingPunct="1">
              <a:spcAft>
                <a:spcPts val="0"/>
              </a:spcAft>
              <a:buFont typeface="Wingdings 2"/>
              <a:buChar char=""/>
              <a:defRPr/>
            </a:pPr>
            <a:r>
              <a:rPr lang="en-US" sz="2800" dirty="0" smtClean="0"/>
              <a:t>Preparing future teachers for culturally and linguistically diverse classrooms is seen as a priority in the teacher education literature (e.g., Nieto &amp; Bode, 2008).</a:t>
            </a:r>
          </a:p>
          <a:p>
            <a:pPr marL="365760" indent="-283464" eaLnBrk="1" fontAlgn="auto" hangingPunct="1">
              <a:spcAft>
                <a:spcPts val="0"/>
              </a:spcAft>
              <a:buFont typeface="Wingdings 2"/>
              <a:buChar char=""/>
              <a:defRPr/>
            </a:pPr>
            <a:r>
              <a:rPr lang="en-US" sz="2800" dirty="0" smtClean="0"/>
              <a:t>However, the need to diversify the teaching force to better reflect and respond to the diversity of student populations has been largely disconnected from this conversation.  This session shares insights from research, policies, and programming relevant to preparing teachers for diverse classrooms and supporting diverse teachers in integrating into the profession.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274638"/>
            <a:ext cx="7467600" cy="46037"/>
          </a:xfrm>
        </p:spPr>
        <p:txBody>
          <a:bodyPr>
            <a:normAutofit fontScale="90000"/>
          </a:bodyPr>
          <a:lstStyle/>
          <a:p>
            <a:pPr eaLnBrk="1" fontAlgn="auto" hangingPunct="1">
              <a:spcAft>
                <a:spcPts val="0"/>
              </a:spcAft>
              <a:defRPr/>
            </a:pPr>
            <a:endParaRPr lang="en-US" smtClean="0">
              <a:solidFill>
                <a:schemeClr val="tx2">
                  <a:satMod val="130000"/>
                </a:schemeClr>
              </a:solidFill>
            </a:endParaRPr>
          </a:p>
        </p:txBody>
      </p:sp>
      <p:sp>
        <p:nvSpPr>
          <p:cNvPr id="27651" name="Content Placeholder 2"/>
          <p:cNvSpPr>
            <a:spLocks noGrp="1"/>
          </p:cNvSpPr>
          <p:nvPr>
            <p:ph idx="1"/>
          </p:nvPr>
        </p:nvSpPr>
        <p:spPr>
          <a:xfrm>
            <a:off x="1295400" y="457200"/>
            <a:ext cx="7467600" cy="5668963"/>
          </a:xfrm>
        </p:spPr>
        <p:txBody>
          <a:bodyPr/>
          <a:lstStyle/>
          <a:p>
            <a:pPr eaLnBrk="1" hangingPunct="1">
              <a:buFont typeface="Wingdings 2" pitchFamily="18" charset="2"/>
              <a:buNone/>
            </a:pPr>
            <a:endParaRPr lang="en-US" smtClean="0"/>
          </a:p>
          <a:p>
            <a:pPr eaLnBrk="1" hangingPunct="1">
              <a:buFont typeface="Wingdings 2" pitchFamily="18" charset="2"/>
              <a:buNone/>
            </a:pPr>
            <a:r>
              <a:rPr lang="en-US" smtClean="0"/>
              <a:t>We are making every effort we can to have teachers in our community that begin to reflect the makeup of our student population… Where we see the big advantages is that it provides a bridge to the community, especially communities where we have large numbers of students who are of that background.  </a:t>
            </a:r>
          </a:p>
          <a:p>
            <a:pPr eaLnBrk="1" hangingPunct="1">
              <a:buFont typeface="Wingdings 2" pitchFamily="18" charset="2"/>
              <a:buNone/>
            </a:pPr>
            <a:r>
              <a:rPr lang="en-US" smtClean="0"/>
              <a:t>			-School Division Superintendent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274638"/>
            <a:ext cx="7467600" cy="46037"/>
          </a:xfrm>
        </p:spPr>
        <p:txBody>
          <a:bodyPr>
            <a:normAutofit fontScale="90000"/>
          </a:bodyPr>
          <a:lstStyle/>
          <a:p>
            <a:pPr eaLnBrk="1" fontAlgn="auto" hangingPunct="1">
              <a:spcAft>
                <a:spcPts val="0"/>
              </a:spcAft>
              <a:defRPr/>
            </a:pPr>
            <a:endParaRPr lang="en-US" smtClean="0">
              <a:solidFill>
                <a:schemeClr val="tx2">
                  <a:satMod val="130000"/>
                </a:schemeClr>
              </a:solidFill>
            </a:endParaRPr>
          </a:p>
        </p:txBody>
      </p:sp>
      <p:sp>
        <p:nvSpPr>
          <p:cNvPr id="28675" name="Content Placeholder 2"/>
          <p:cNvSpPr>
            <a:spLocks noGrp="1"/>
          </p:cNvSpPr>
          <p:nvPr>
            <p:ph idx="1"/>
          </p:nvPr>
        </p:nvSpPr>
        <p:spPr>
          <a:xfrm>
            <a:off x="1371600" y="381000"/>
            <a:ext cx="7467600" cy="6248400"/>
          </a:xfrm>
        </p:spPr>
        <p:txBody>
          <a:bodyPr/>
          <a:lstStyle/>
          <a:p>
            <a:pPr eaLnBrk="1" hangingPunct="1">
              <a:buFont typeface="Wingdings 2" pitchFamily="18" charset="2"/>
              <a:buNone/>
            </a:pPr>
            <a:endParaRPr lang="en-US" smtClean="0"/>
          </a:p>
          <a:p>
            <a:pPr eaLnBrk="1" hangingPunct="1">
              <a:buFont typeface="Wingdings 2" pitchFamily="18" charset="2"/>
              <a:buNone/>
            </a:pPr>
            <a:r>
              <a:rPr lang="en-US" smtClean="0"/>
              <a:t>Some of the children found it very funny the way I’m saying words in English. And they start to giggle…. I thought this could be the first time, but maybe not the last time.  So I have to speak for myself.  You know, I have to do something if I want to be respected, or to build my own confidence.  [So] the next time I [taught about] cultural differences and what it means to be different….</a:t>
            </a:r>
          </a:p>
          <a:p>
            <a:pPr eaLnBrk="1" hangingPunct="1">
              <a:buFont typeface="Wingdings 2" pitchFamily="18" charset="2"/>
              <a:buNone/>
            </a:pPr>
            <a:r>
              <a:rPr lang="en-US" smtClean="0"/>
              <a:t>				-Immigrant Teacher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274638"/>
            <a:ext cx="7467600" cy="106362"/>
          </a:xfrm>
        </p:spPr>
        <p:txBody>
          <a:bodyPr>
            <a:normAutofit fontScale="90000"/>
          </a:bodyPr>
          <a:lstStyle/>
          <a:p>
            <a:pPr eaLnBrk="1" fontAlgn="auto" hangingPunct="1">
              <a:spcAft>
                <a:spcPts val="0"/>
              </a:spcAft>
              <a:defRPr/>
            </a:pPr>
            <a:endParaRPr lang="en-US" smtClean="0">
              <a:solidFill>
                <a:schemeClr val="tx2">
                  <a:satMod val="130000"/>
                </a:schemeClr>
              </a:solidFill>
            </a:endParaRPr>
          </a:p>
        </p:txBody>
      </p:sp>
      <p:sp>
        <p:nvSpPr>
          <p:cNvPr id="29699" name="Content Placeholder 2"/>
          <p:cNvSpPr>
            <a:spLocks noGrp="1"/>
          </p:cNvSpPr>
          <p:nvPr>
            <p:ph idx="1"/>
          </p:nvPr>
        </p:nvSpPr>
        <p:spPr>
          <a:xfrm>
            <a:off x="1371600" y="685800"/>
            <a:ext cx="7467600" cy="5791200"/>
          </a:xfrm>
        </p:spPr>
        <p:txBody>
          <a:bodyPr/>
          <a:lstStyle/>
          <a:p>
            <a:pPr eaLnBrk="1" hangingPunct="1">
              <a:buFont typeface="Wingdings 2" pitchFamily="18" charset="2"/>
              <a:buNone/>
            </a:pPr>
            <a:r>
              <a:rPr lang="en-US" sz="2600" smtClean="0"/>
              <a:t>I think [the] children understood what it means to be different…they had grandparents, parents who immigrated to Canada, who spoke English with a certain accent.  So it was a great success for me, that lesson, because they start to understand me and show their respect and understanding….They wrote letters expressing their feelings about being accepted and certain stories from their families, what sort of people from their family have different accents or culture shock.  And I still have them in my portfolio.  It was very moving for me.</a:t>
            </a:r>
          </a:p>
          <a:p>
            <a:pPr eaLnBrk="1" hangingPunct="1">
              <a:buFont typeface="Wingdings 2" pitchFamily="18" charset="2"/>
              <a:buNone/>
            </a:pPr>
            <a:r>
              <a:rPr lang="en-US" sz="2600" smtClean="0"/>
              <a:t>				-Immigrant teacher </a:t>
            </a:r>
          </a:p>
          <a:p>
            <a:pPr eaLnBrk="1" hangingPunct="1">
              <a:buFont typeface="Wingdings 2" pitchFamily="18" charset="2"/>
              <a:buNone/>
            </a:pPr>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normAutofit fontScale="90000"/>
          </a:bodyPr>
          <a:lstStyle/>
          <a:p>
            <a:pPr eaLnBrk="1" fontAlgn="auto" hangingPunct="1">
              <a:spcAft>
                <a:spcPts val="0"/>
              </a:spcAft>
              <a:defRPr/>
            </a:pPr>
            <a:r>
              <a:rPr lang="en-US" sz="4000" b="1" smtClean="0">
                <a:solidFill>
                  <a:schemeClr val="tx2">
                    <a:satMod val="130000"/>
                  </a:schemeClr>
                </a:solidFill>
              </a:rPr>
              <a:t>Why do we need diverse teachers for our diverse learners?</a:t>
            </a:r>
            <a:endParaRPr lang="en-US" sz="4000" smtClean="0">
              <a:solidFill>
                <a:schemeClr val="tx2">
                  <a:satMod val="130000"/>
                </a:schemeClr>
              </a:solidFill>
            </a:endParaRPr>
          </a:p>
        </p:txBody>
      </p:sp>
      <p:sp>
        <p:nvSpPr>
          <p:cNvPr id="3" name="Content Placeholder 2"/>
          <p:cNvSpPr>
            <a:spLocks noGrp="1"/>
          </p:cNvSpPr>
          <p:nvPr>
            <p:ph idx="1"/>
          </p:nvPr>
        </p:nvSpPr>
        <p:spPr/>
        <p:txBody>
          <a:bodyPr>
            <a:normAutofit/>
          </a:bodyPr>
          <a:lstStyle/>
          <a:p>
            <a:pPr marL="0" indent="0" eaLnBrk="1" fontAlgn="auto" hangingPunct="1">
              <a:spcAft>
                <a:spcPts val="0"/>
              </a:spcAft>
              <a:buFont typeface="Wingdings 2"/>
              <a:buNone/>
              <a:defRPr/>
            </a:pPr>
            <a:r>
              <a:rPr lang="en-US" sz="2400" dirty="0" smtClean="0"/>
              <a:t>The integration of teachers from diverse backgrounds with a range of life experiences in schools allows for:</a:t>
            </a:r>
          </a:p>
          <a:p>
            <a:pPr marL="240030" indent="-237744" eaLnBrk="1" fontAlgn="auto" hangingPunct="1">
              <a:spcAft>
                <a:spcPts val="0"/>
              </a:spcAft>
              <a:buFont typeface="Arial" pitchFamily="34" charset="0"/>
              <a:buChar char="•"/>
              <a:defRPr/>
            </a:pPr>
            <a:r>
              <a:rPr lang="en-US" sz="2400" dirty="0" smtClean="0"/>
              <a:t>teacher knowledge exchange in schools between teachers from the dominant national group and immigrant teachers as well as teachers from other backgrounds</a:t>
            </a:r>
          </a:p>
          <a:p>
            <a:pPr marL="240030" indent="-237744" eaLnBrk="1" fontAlgn="auto" hangingPunct="1">
              <a:spcAft>
                <a:spcPts val="0"/>
              </a:spcAft>
              <a:buFont typeface="Arial" pitchFamily="34" charset="0"/>
              <a:buChar char="•"/>
              <a:defRPr/>
            </a:pPr>
            <a:r>
              <a:rPr lang="en-US" sz="2400" dirty="0" smtClean="0"/>
              <a:t>greater involvement of minority group and immigrant parents in schools with minority group and immigrant teachers acting as a bridge for families</a:t>
            </a:r>
          </a:p>
          <a:p>
            <a:pPr marL="240030" indent="-237744" eaLnBrk="1" fontAlgn="auto" hangingPunct="1">
              <a:spcAft>
                <a:spcPts val="0"/>
              </a:spcAft>
              <a:buFont typeface="Arial" pitchFamily="34" charset="0"/>
              <a:buChar char="•"/>
              <a:defRPr/>
            </a:pPr>
            <a:r>
              <a:rPr lang="en-US" sz="2400" dirty="0" smtClean="0"/>
              <a:t>teachers with expertise in teaching a range of languages</a:t>
            </a:r>
          </a:p>
          <a:p>
            <a:pPr marL="240030" indent="-237744" eaLnBrk="1" fontAlgn="auto" hangingPunct="1">
              <a:spcAft>
                <a:spcPts val="0"/>
              </a:spcAft>
              <a:buFont typeface="Arial" pitchFamily="34" charset="0"/>
              <a:buChar char="•"/>
              <a:defRPr/>
            </a:pPr>
            <a:r>
              <a:rPr lang="en-US" sz="2400" dirty="0" smtClean="0"/>
              <a:t>diverse role models for all children</a:t>
            </a:r>
          </a:p>
          <a:p>
            <a:pPr marL="365760" indent="-283464" eaLnBrk="1" fontAlgn="auto" hangingPunct="1">
              <a:spcAft>
                <a:spcPts val="0"/>
              </a:spcAft>
              <a:buFont typeface="Wingdings 2"/>
              <a:buChar char=""/>
              <a:defRPr/>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fontAlgn="auto" hangingPunct="1">
              <a:spcAft>
                <a:spcPts val="0"/>
              </a:spcAft>
              <a:defRPr/>
            </a:pPr>
            <a:r>
              <a:rPr lang="en-US" smtClean="0">
                <a:solidFill>
                  <a:schemeClr val="tx2">
                    <a:satMod val="130000"/>
                  </a:schemeClr>
                </a:solidFill>
              </a:rPr>
              <a:t>Manitoba Context</a:t>
            </a:r>
          </a:p>
        </p:txBody>
      </p:sp>
      <p:sp>
        <p:nvSpPr>
          <p:cNvPr id="11267" name="Content Placeholder 2"/>
          <p:cNvSpPr>
            <a:spLocks noGrp="1"/>
          </p:cNvSpPr>
          <p:nvPr>
            <p:ph idx="1"/>
          </p:nvPr>
        </p:nvSpPr>
        <p:spPr/>
        <p:txBody>
          <a:bodyPr/>
          <a:lstStyle/>
          <a:p>
            <a:pPr eaLnBrk="1" hangingPunct="1"/>
            <a:r>
              <a:rPr lang="en-US" smtClean="0"/>
              <a:t>Provincial population of 1.2 million</a:t>
            </a:r>
          </a:p>
          <a:p>
            <a:pPr eaLnBrk="1" hangingPunct="1"/>
            <a:r>
              <a:rPr lang="en-US" smtClean="0"/>
              <a:t>Provincial Nominee Program (PNP) has as its annual target 20,000 immigrants </a:t>
            </a:r>
          </a:p>
          <a:p>
            <a:pPr eaLnBrk="1" hangingPunct="1"/>
            <a:r>
              <a:rPr lang="en-US" smtClean="0"/>
              <a:t>Top source countries: the Philippines, Germany, India, China, and Korea </a:t>
            </a:r>
          </a:p>
          <a:p>
            <a:pPr eaLnBrk="1" hangingPunct="1"/>
            <a:r>
              <a:rPr lang="en-US" smtClean="0"/>
              <a:t>Majority of newcomers between the age of 0-24</a:t>
            </a:r>
          </a:p>
          <a:p>
            <a:pPr eaLnBrk="1" hangingPunct="1"/>
            <a:r>
              <a:rPr lang="en-US" smtClean="0"/>
              <a:t>Settlement outside of urban areas</a:t>
            </a:r>
          </a:p>
          <a:p>
            <a:pPr eaLnBrk="1" hangingPunct="1"/>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normAutofit fontScale="90000"/>
          </a:bodyPr>
          <a:lstStyle/>
          <a:p>
            <a:pPr eaLnBrk="1" fontAlgn="auto" hangingPunct="1">
              <a:spcAft>
                <a:spcPts val="0"/>
              </a:spcAft>
              <a:defRPr/>
            </a:pPr>
            <a:r>
              <a:rPr lang="en-US" sz="4000" smtClean="0">
                <a:solidFill>
                  <a:schemeClr val="tx2">
                    <a:satMod val="130000"/>
                  </a:schemeClr>
                </a:solidFill>
              </a:rPr>
              <a:t>Action Plan for Ethnocultural Equity (MECY, 2006)</a:t>
            </a:r>
          </a:p>
        </p:txBody>
      </p:sp>
      <p:sp>
        <p:nvSpPr>
          <p:cNvPr id="12291" name="Content Placeholder 2"/>
          <p:cNvSpPr>
            <a:spLocks noGrp="1"/>
          </p:cNvSpPr>
          <p:nvPr>
            <p:ph idx="1"/>
          </p:nvPr>
        </p:nvSpPr>
        <p:spPr/>
        <p:txBody>
          <a:bodyPr/>
          <a:lstStyle/>
          <a:p>
            <a:pPr eaLnBrk="1" hangingPunct="1"/>
            <a:r>
              <a:rPr lang="en-US" sz="2800" smtClean="0"/>
              <a:t>The need to build a more inclusive and representative teacher force was a common theme at virtually every consultation session. While some acknowledged that there were increased numbers of educators of diverse backgrounds working as teachers and in other related roles, most participants expressed the view that teachers and administrators do not reflect the rich diversity of peoples and cultures that are present in our communities.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normAutofit fontScale="90000"/>
          </a:bodyPr>
          <a:lstStyle/>
          <a:p>
            <a:pPr eaLnBrk="1" fontAlgn="auto" hangingPunct="1">
              <a:spcAft>
                <a:spcPts val="0"/>
              </a:spcAft>
              <a:defRPr/>
            </a:pPr>
            <a:r>
              <a:rPr lang="en-US" smtClean="0">
                <a:solidFill>
                  <a:schemeClr val="tx2">
                    <a:satMod val="130000"/>
                  </a:schemeClr>
                </a:solidFill>
              </a:rPr>
              <a:t>Action Plan for Ethnocultural Equity, cont’d</a:t>
            </a:r>
          </a:p>
        </p:txBody>
      </p:sp>
      <p:sp>
        <p:nvSpPr>
          <p:cNvPr id="13315" name="Content Placeholder 2"/>
          <p:cNvSpPr>
            <a:spLocks noGrp="1"/>
          </p:cNvSpPr>
          <p:nvPr>
            <p:ph idx="1"/>
          </p:nvPr>
        </p:nvSpPr>
        <p:spPr/>
        <p:txBody>
          <a:bodyPr>
            <a:normAutofit lnSpcReduction="10000"/>
          </a:bodyPr>
          <a:lstStyle/>
          <a:p>
            <a:pPr marL="365760" indent="-283464" eaLnBrk="1" fontAlgn="auto" hangingPunct="1">
              <a:spcAft>
                <a:spcPts val="0"/>
              </a:spcAft>
              <a:buFont typeface="Wingdings 2"/>
              <a:buChar char=""/>
              <a:defRPr/>
            </a:pPr>
            <a:r>
              <a:rPr lang="en-US" smtClean="0"/>
              <a:t>While perspectives differed on what was needed to address the situation, generally, participants supported enhanced efforts in this area. Some participants called for the extension of government employment equity policies to school boards and funded independent schools, and an affirmative action plan and policy that prepares cultural minorities for success in the workplace when hired. (p. 23)</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fontAlgn="auto" hangingPunct="1">
              <a:spcAft>
                <a:spcPts val="0"/>
              </a:spcAft>
              <a:defRPr/>
            </a:pPr>
            <a:r>
              <a:rPr lang="en-US" smtClean="0">
                <a:solidFill>
                  <a:schemeClr val="tx2">
                    <a:satMod val="130000"/>
                  </a:schemeClr>
                </a:solidFill>
              </a:rPr>
              <a:t>Research Study #1</a:t>
            </a:r>
          </a:p>
        </p:txBody>
      </p:sp>
      <p:sp>
        <p:nvSpPr>
          <p:cNvPr id="14339" name="Content Placeholder 2"/>
          <p:cNvSpPr>
            <a:spLocks noGrp="1"/>
          </p:cNvSpPr>
          <p:nvPr>
            <p:ph idx="1"/>
          </p:nvPr>
        </p:nvSpPr>
        <p:spPr/>
        <p:txBody>
          <a:bodyPr/>
          <a:lstStyle/>
          <a:p>
            <a:pPr eaLnBrk="1" hangingPunct="1"/>
            <a:r>
              <a:rPr lang="en-US" smtClean="0"/>
              <a:t>Goal: To document the successes and challenges of EAL youth in rural MB</a:t>
            </a:r>
          </a:p>
          <a:p>
            <a:pPr eaLnBrk="1" hangingPunct="1"/>
            <a:r>
              <a:rPr lang="en-US" smtClean="0"/>
              <a:t>Mixed methods approach combining analysis of student records and interviews with English as an additional language (EAL) students, parents, and teachers (total of 40 participants)</a:t>
            </a:r>
          </a:p>
          <a:p>
            <a:pPr eaLnBrk="1" hangingPunct="1"/>
            <a:r>
              <a:rPr lang="en-US" smtClean="0"/>
              <a:t>Funded by the Prairie Metropolis Centre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fontAlgn="auto" hangingPunct="1">
              <a:spcAft>
                <a:spcPts val="0"/>
              </a:spcAft>
              <a:defRPr/>
            </a:pPr>
            <a:r>
              <a:rPr lang="en-US" smtClean="0">
                <a:solidFill>
                  <a:schemeClr val="tx2">
                    <a:satMod val="130000"/>
                  </a:schemeClr>
                </a:solidFill>
              </a:rPr>
              <a:t>Research Study #2</a:t>
            </a:r>
          </a:p>
        </p:txBody>
      </p:sp>
      <p:sp>
        <p:nvSpPr>
          <p:cNvPr id="17411" name="Content Placeholder 2"/>
          <p:cNvSpPr>
            <a:spLocks noGrp="1"/>
          </p:cNvSpPr>
          <p:nvPr>
            <p:ph idx="1"/>
          </p:nvPr>
        </p:nvSpPr>
        <p:spPr>
          <a:xfrm>
            <a:off x="1371600" y="1371600"/>
            <a:ext cx="7467600" cy="5105400"/>
          </a:xfrm>
        </p:spPr>
        <p:txBody>
          <a:bodyPr>
            <a:normAutofit fontScale="92500" lnSpcReduction="10000"/>
          </a:bodyPr>
          <a:lstStyle/>
          <a:p>
            <a:pPr marL="365760" indent="-283464" eaLnBrk="1" fontAlgn="auto" hangingPunct="1">
              <a:spcAft>
                <a:spcPts val="0"/>
              </a:spcAft>
              <a:buFont typeface="Wingdings 2"/>
              <a:buChar char=""/>
              <a:defRPr/>
            </a:pPr>
            <a:r>
              <a:rPr lang="en-US" dirty="0" smtClean="0"/>
              <a:t>Goal: To document education stakeholders’ perceptions of the issues and challenges facing immigrant teachers as they attempt to resume their careers in Manitoba</a:t>
            </a:r>
          </a:p>
          <a:p>
            <a:pPr marL="365760" indent="-283464" eaLnBrk="1" fontAlgn="auto" hangingPunct="1">
              <a:spcAft>
                <a:spcPts val="0"/>
              </a:spcAft>
              <a:buFont typeface="Wingdings 2"/>
              <a:buChar char=""/>
              <a:defRPr/>
            </a:pPr>
            <a:r>
              <a:rPr lang="en-US" dirty="0" smtClean="0"/>
              <a:t>Critical ethnographic approach involving observations, interviews, and focus groups with immigrant teachers, their mentors, school division personnel, immigration authorities (total of 45 participants)</a:t>
            </a:r>
          </a:p>
          <a:p>
            <a:pPr marL="365760" indent="-283464" eaLnBrk="1" fontAlgn="auto" hangingPunct="1">
              <a:spcAft>
                <a:spcPts val="0"/>
              </a:spcAft>
              <a:buFont typeface="Wingdings 2"/>
              <a:buChar char=""/>
              <a:defRPr/>
            </a:pPr>
            <a:r>
              <a:rPr lang="en-US" dirty="0" smtClean="0"/>
              <a:t>Funded by Manitoba </a:t>
            </a:r>
            <a:r>
              <a:rPr lang="en-US" dirty="0" err="1" smtClean="0"/>
              <a:t>Labour</a:t>
            </a:r>
            <a:r>
              <a:rPr lang="en-US" dirty="0" smtClean="0"/>
              <a:t> and Immigration</a:t>
            </a:r>
          </a:p>
          <a:p>
            <a:pPr marL="365760" indent="-283464" eaLnBrk="1" fontAlgn="auto" hangingPunct="1">
              <a:spcAft>
                <a:spcPts val="0"/>
              </a:spcAft>
              <a:buFont typeface="Wingdings 2"/>
              <a:buChar char=""/>
              <a:defRPr/>
            </a:pP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normAutofit fontScale="90000"/>
          </a:bodyPr>
          <a:lstStyle/>
          <a:p>
            <a:pPr eaLnBrk="1" fontAlgn="auto" hangingPunct="1">
              <a:spcAft>
                <a:spcPts val="0"/>
              </a:spcAft>
              <a:defRPr/>
            </a:pPr>
            <a:r>
              <a:rPr lang="en-US" smtClean="0">
                <a:solidFill>
                  <a:schemeClr val="tx2">
                    <a:satMod val="130000"/>
                  </a:schemeClr>
                </a:solidFill>
              </a:rPr>
              <a:t>Theoretical Framework </a:t>
            </a:r>
            <a:r>
              <a:rPr lang="en-US" sz="2800" smtClean="0">
                <a:solidFill>
                  <a:schemeClr val="tx2">
                    <a:satMod val="130000"/>
                  </a:schemeClr>
                </a:solidFill>
              </a:rPr>
              <a:t>(Kincheloe, 2008)</a:t>
            </a:r>
          </a:p>
        </p:txBody>
      </p:sp>
      <p:sp>
        <p:nvSpPr>
          <p:cNvPr id="3" name="Content Placeholder 2"/>
          <p:cNvSpPr>
            <a:spLocks noGrp="1"/>
          </p:cNvSpPr>
          <p:nvPr>
            <p:ph idx="1"/>
          </p:nvPr>
        </p:nvSpPr>
        <p:spPr/>
        <p:txBody>
          <a:bodyPr>
            <a:normAutofit/>
          </a:bodyPr>
          <a:lstStyle/>
          <a:p>
            <a:pPr marL="365760" indent="-256032" eaLnBrk="1" fontAlgn="auto" hangingPunct="1">
              <a:spcAft>
                <a:spcPts val="0"/>
              </a:spcAft>
              <a:buFont typeface="Wingdings 3"/>
              <a:buChar char=""/>
              <a:defRPr/>
            </a:pPr>
            <a:r>
              <a:rPr lang="en-US" dirty="0" smtClean="0"/>
              <a:t>Critical pedagogy-a perspective toward education that is concerned with questions of justice, democracy, and ethical claims</a:t>
            </a:r>
          </a:p>
          <a:p>
            <a:pPr marL="365760" indent="-256032" eaLnBrk="1" fontAlgn="auto" hangingPunct="1">
              <a:spcAft>
                <a:spcPts val="0"/>
              </a:spcAft>
              <a:buFont typeface="Wingdings 3"/>
              <a:buChar char=""/>
              <a:defRPr/>
            </a:pPr>
            <a:r>
              <a:rPr lang="en-US" dirty="0" smtClean="0"/>
              <a:t>Power functions in a way that solidifies dominant discourses, in the process erasing the presence of marginal voices (</a:t>
            </a:r>
            <a:r>
              <a:rPr lang="en-US" dirty="0" err="1" smtClean="0"/>
              <a:t>Bakhtin</a:t>
            </a:r>
            <a:r>
              <a:rPr lang="en-US" dirty="0" smtClean="0"/>
              <a:t>)</a:t>
            </a:r>
          </a:p>
          <a:p>
            <a:pPr marL="365760" indent="-283464" eaLnBrk="1" fontAlgn="auto" hangingPunct="1">
              <a:spcAft>
                <a:spcPts val="0"/>
              </a:spcAft>
              <a:buFont typeface="Wingdings 2" pitchFamily="18" charset="2"/>
              <a:buNone/>
              <a:defRPr/>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278</TotalTime>
  <Words>1485</Words>
  <Application>Microsoft Office PowerPoint</Application>
  <PresentationFormat>On-screen Show (4:3)</PresentationFormat>
  <Paragraphs>64</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Gill Sans MT</vt:lpstr>
      <vt:lpstr>Wingdings 2</vt:lpstr>
      <vt:lpstr>Verdana</vt:lpstr>
      <vt:lpstr>Calibri</vt:lpstr>
      <vt:lpstr>Wingdings 3</vt:lpstr>
      <vt:lpstr>Solstice</vt:lpstr>
      <vt:lpstr>  SUPPORTING EAL IMMIGRANT YOUTH AND IMMIGRANT TEACHERS IN MANITOBA  Prairie Metropolis Centre Brown Bag Seminar October 8, 2009 </vt:lpstr>
      <vt:lpstr>Introduction</vt:lpstr>
      <vt:lpstr>Why do we need diverse teachers for our diverse learners?</vt:lpstr>
      <vt:lpstr>Manitoba Context</vt:lpstr>
      <vt:lpstr>Action Plan for Ethnocultural Equity (MECY, 2006)</vt:lpstr>
      <vt:lpstr>Action Plan for Ethnocultural Equity, cont’d</vt:lpstr>
      <vt:lpstr>Research Study #1</vt:lpstr>
      <vt:lpstr>Research Study #2</vt:lpstr>
      <vt:lpstr>Theoretical Framework (Kincheloe, 2008)</vt:lpstr>
      <vt:lpstr>Slide 10</vt:lpstr>
      <vt:lpstr>Critical Race Theory</vt:lpstr>
      <vt:lpstr>    Marginalization of EAL Youth       and Families</vt:lpstr>
      <vt:lpstr>Slide 13</vt:lpstr>
      <vt:lpstr>Slide 14</vt:lpstr>
      <vt:lpstr>Slide 15</vt:lpstr>
      <vt:lpstr>      The Place of Immigrant         Teachers in a Diverse        Education System</vt:lpstr>
      <vt:lpstr>Slide 17</vt:lpstr>
      <vt:lpstr>Slide 18</vt:lpstr>
      <vt:lpstr>Slide 19</vt:lpstr>
      <vt:lpstr>Slide 20</vt:lpstr>
      <vt:lpstr>Slide 21</vt:lpstr>
      <vt:lpstr>Slide 22</vt:lpstr>
    </vt:vector>
  </TitlesOfParts>
  <Company>University of Manitoba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Responses to Cultural and Linguistic Diversity in Education Systems</dc:title>
  <dc:creator>schmidtc</dc:creator>
  <cp:lastModifiedBy>Lenise</cp:lastModifiedBy>
  <cp:revision>12</cp:revision>
  <dcterms:created xsi:type="dcterms:W3CDTF">2009-09-05T19:48:25Z</dcterms:created>
  <dcterms:modified xsi:type="dcterms:W3CDTF">2009-12-21T19:32:22Z</dcterms:modified>
</cp:coreProperties>
</file>