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8" r:id="rId3"/>
    <p:sldId id="259" r:id="rId4"/>
    <p:sldId id="300" r:id="rId5"/>
    <p:sldId id="260" r:id="rId6"/>
    <p:sldId id="290" r:id="rId7"/>
    <p:sldId id="291" r:id="rId8"/>
    <p:sldId id="292" r:id="rId9"/>
    <p:sldId id="293" r:id="rId10"/>
    <p:sldId id="294" r:id="rId11"/>
    <p:sldId id="295" r:id="rId12"/>
    <p:sldId id="296" r:id="rId13"/>
    <p:sldId id="261" r:id="rId14"/>
    <p:sldId id="262" r:id="rId15"/>
    <p:sldId id="263" r:id="rId16"/>
    <p:sldId id="264" r:id="rId17"/>
    <p:sldId id="266" r:id="rId18"/>
    <p:sldId id="297" r:id="rId19"/>
    <p:sldId id="301" r:id="rId20"/>
    <p:sldId id="298" r:id="rId21"/>
    <p:sldId id="299" r:id="rId22"/>
    <p:sldId id="267" r:id="rId23"/>
    <p:sldId id="268" r:id="rId24"/>
    <p:sldId id="269" r:id="rId25"/>
    <p:sldId id="271" r:id="rId26"/>
    <p:sldId id="272" r:id="rId27"/>
    <p:sldId id="273" r:id="rId28"/>
    <p:sldId id="274" r:id="rId29"/>
    <p:sldId id="275" r:id="rId30"/>
    <p:sldId id="276" r:id="rId31"/>
    <p:sldId id="277" r:id="rId32"/>
    <p:sldId id="278" r:id="rId33"/>
    <p:sldId id="279" r:id="rId34"/>
    <p:sldId id="280" r:id="rId35"/>
    <p:sldId id="282" r:id="rId36"/>
    <p:sldId id="281" r:id="rId37"/>
    <p:sldId id="283" r:id="rId38"/>
    <p:sldId id="285" r:id="rId39"/>
    <p:sldId id="284" r:id="rId40"/>
    <p:sldId id="286" r:id="rId41"/>
    <p:sldId id="287" r:id="rId42"/>
    <p:sldId id="288" r:id="rId43"/>
    <p:sldId id="289" r:id="rId44"/>
    <p:sldId id="25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4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CBF20E-5550-463F-90E3-9FD3ADEC8947}" type="datetimeFigureOut">
              <a:rPr lang="en-US"/>
              <a:pPr>
                <a:defRPr/>
              </a:pPr>
              <a:t>1/26/2010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4ED154-CA45-4B88-B359-A7734115323F}"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308AF-682D-4991-909D-A5C8EC0908A9}"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15ABE06C-29D0-4DDD-9134-328382E8221A}"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B16100FD-CB36-44B9-B230-DDD70CB2F328}"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7321B3EF-E50C-4C47-9A5A-878C6DC7948F}"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38ED80-FF3F-4A7F-8D69-62B4109D8D86}" type="slidenum">
              <a:rPr lang="en-CA" smtClean="0"/>
              <a:pPr fontAlgn="base">
                <a:spcBef>
                  <a:spcPct val="0"/>
                </a:spcBef>
                <a:spcAft>
                  <a:spcPct val="0"/>
                </a:spcAft>
                <a:defRPr/>
              </a:pPr>
              <a:t>13</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57AFD-C214-4746-8344-402664FA7846}" type="slidenum">
              <a:rPr lang="en-CA" smtClean="0"/>
              <a:pPr fontAlgn="base">
                <a:spcBef>
                  <a:spcPct val="0"/>
                </a:spcBef>
                <a:spcAft>
                  <a:spcPct val="0"/>
                </a:spcAft>
                <a:defRPr/>
              </a:pPr>
              <a:t>14</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4D485-8C82-47D0-904D-054DD10388F6}" type="slidenum">
              <a:rPr lang="en-CA" smtClean="0"/>
              <a:pPr fontAlgn="base">
                <a:spcBef>
                  <a:spcPct val="0"/>
                </a:spcBef>
                <a:spcAft>
                  <a:spcPct val="0"/>
                </a:spcAft>
                <a:defRPr/>
              </a:pPr>
              <a:t>15</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B365B-7ADD-4CCF-862F-3DE8EE038F15}" type="slidenum">
              <a:rPr lang="en-CA" smtClean="0"/>
              <a:pPr fontAlgn="base">
                <a:spcBef>
                  <a:spcPct val="0"/>
                </a:spcBef>
                <a:spcAft>
                  <a:spcPct val="0"/>
                </a:spcAft>
                <a:defRPr/>
              </a:pPr>
              <a:t>16</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118D70-A1E7-4AF4-9EFD-036F8A506212}" type="slidenum">
              <a:rPr lang="en-CA" smtClean="0"/>
              <a:pPr fontAlgn="base">
                <a:spcBef>
                  <a:spcPct val="0"/>
                </a:spcBef>
                <a:spcAft>
                  <a:spcPct val="0"/>
                </a:spcAft>
                <a:defRPr/>
              </a:pPr>
              <a:t>17</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FAA13E05-E4A1-49E7-A54F-57FC8B80213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AB15573-6522-4CFE-8299-7386B12E108B}"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3DF05-F3B1-4B2D-BC61-54DC05BFBAB0}" type="slidenum">
              <a:rPr lang="en-CA" smtClean="0"/>
              <a:pPr fontAlgn="base">
                <a:spcBef>
                  <a:spcPct val="0"/>
                </a:spcBef>
                <a:spcAft>
                  <a:spcPct val="0"/>
                </a:spcAft>
                <a:defRPr/>
              </a:pPr>
              <a:t>2</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97FD022D-52E5-47E0-9988-6511967073E4}"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C53181AF-CD23-4FED-AF66-19582526FF7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8FF0E-0B7F-4015-AAF0-BCE6F1020929}" type="slidenum">
              <a:rPr lang="en-CA" smtClean="0"/>
              <a:pPr fontAlgn="base">
                <a:spcBef>
                  <a:spcPct val="0"/>
                </a:spcBef>
                <a:spcAft>
                  <a:spcPct val="0"/>
                </a:spcAft>
                <a:defRPr/>
              </a:pPr>
              <a:t>22</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D7C346-3D77-4F46-BCF0-6DA0F73CC5A7}" type="slidenum">
              <a:rPr lang="en-CA" smtClean="0"/>
              <a:pPr fontAlgn="base">
                <a:spcBef>
                  <a:spcPct val="0"/>
                </a:spcBef>
                <a:spcAft>
                  <a:spcPct val="0"/>
                </a:spcAft>
                <a:defRPr/>
              </a:pPr>
              <a:t>23</a:t>
            </a:fld>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B5E355-2CCD-4C3E-A400-21739E762E4F}" type="slidenum">
              <a:rPr lang="en-CA" smtClean="0"/>
              <a:pPr fontAlgn="base">
                <a:spcBef>
                  <a:spcPct val="0"/>
                </a:spcBef>
                <a:spcAft>
                  <a:spcPct val="0"/>
                </a:spcAft>
                <a:defRPr/>
              </a:pPr>
              <a:t>24</a:t>
            </a:fld>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7C8EBB-836A-4187-8986-AAB037698437}" type="slidenum">
              <a:rPr lang="en-CA" smtClean="0"/>
              <a:pPr fontAlgn="base">
                <a:spcBef>
                  <a:spcPct val="0"/>
                </a:spcBef>
                <a:spcAft>
                  <a:spcPct val="0"/>
                </a:spcAft>
                <a:defRPr/>
              </a:pPr>
              <a:t>25</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8790A-BA87-4BA1-BAF5-BDA7D1274680}" type="slidenum">
              <a:rPr lang="en-CA" smtClean="0"/>
              <a:pPr fontAlgn="base">
                <a:spcBef>
                  <a:spcPct val="0"/>
                </a:spcBef>
                <a:spcAft>
                  <a:spcPct val="0"/>
                </a:spcAft>
                <a:defRPr/>
              </a:pPr>
              <a:t>26</a:t>
            </a:fld>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162524-DBAD-43EC-8563-C57E9C6DF393}" type="slidenum">
              <a:rPr lang="en-CA" smtClean="0"/>
              <a:pPr fontAlgn="base">
                <a:spcBef>
                  <a:spcPct val="0"/>
                </a:spcBef>
                <a:spcAft>
                  <a:spcPct val="0"/>
                </a:spcAft>
                <a:defRPr/>
              </a:pPr>
              <a:t>27</a:t>
            </a:fld>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A4276D-2582-4214-B325-9A963962689A}" type="slidenum">
              <a:rPr lang="en-CA" smtClean="0"/>
              <a:pPr fontAlgn="base">
                <a:spcBef>
                  <a:spcPct val="0"/>
                </a:spcBef>
                <a:spcAft>
                  <a:spcPct val="0"/>
                </a:spcAft>
                <a:defRPr/>
              </a:pPr>
              <a:t>28</a:t>
            </a:fld>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0ED67D-6AE4-41C1-B869-368F658D4E3A}" type="slidenum">
              <a:rPr lang="en-CA" smtClean="0"/>
              <a:pPr fontAlgn="base">
                <a:spcBef>
                  <a:spcPct val="0"/>
                </a:spcBef>
                <a:spcAft>
                  <a:spcPct val="0"/>
                </a:spcAft>
                <a:defRPr/>
              </a:pPr>
              <a:t>29</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C2CFB-09A6-4198-A413-53718D424DF0}" type="slidenum">
              <a:rPr lang="en-CA" smtClean="0"/>
              <a:pPr fontAlgn="base">
                <a:spcBef>
                  <a:spcPct val="0"/>
                </a:spcBef>
                <a:spcAft>
                  <a:spcPct val="0"/>
                </a:spcAft>
                <a:defRPr/>
              </a:pPr>
              <a:t>3</a:t>
            </a:fld>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8CD817-CC3B-4DC5-B4F5-D822012E116A}" type="slidenum">
              <a:rPr lang="en-CA" smtClean="0"/>
              <a:pPr fontAlgn="base">
                <a:spcBef>
                  <a:spcPct val="0"/>
                </a:spcBef>
                <a:spcAft>
                  <a:spcPct val="0"/>
                </a:spcAft>
                <a:defRPr/>
              </a:pPr>
              <a:t>30</a:t>
            </a:fld>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965959-6740-4558-9EF8-19CE4469FE0A}" type="slidenum">
              <a:rPr lang="en-CA" smtClean="0"/>
              <a:pPr fontAlgn="base">
                <a:spcBef>
                  <a:spcPct val="0"/>
                </a:spcBef>
                <a:spcAft>
                  <a:spcPct val="0"/>
                </a:spcAft>
                <a:defRPr/>
              </a:pPr>
              <a:t>31</a:t>
            </a:fld>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2AA8F-8C07-415B-A0EA-9F7B5F2607B9}" type="slidenum">
              <a:rPr lang="en-CA" smtClean="0"/>
              <a:pPr fontAlgn="base">
                <a:spcBef>
                  <a:spcPct val="0"/>
                </a:spcBef>
                <a:spcAft>
                  <a:spcPct val="0"/>
                </a:spcAft>
                <a:defRPr/>
              </a:pPr>
              <a:t>32</a:t>
            </a:fld>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3FE6D-190B-4E73-AFF3-72B6A7AFF6C8}" type="slidenum">
              <a:rPr lang="en-CA" smtClean="0"/>
              <a:pPr fontAlgn="base">
                <a:spcBef>
                  <a:spcPct val="0"/>
                </a:spcBef>
                <a:spcAft>
                  <a:spcPct val="0"/>
                </a:spcAft>
                <a:defRPr/>
              </a:pPr>
              <a:t>33</a:t>
            </a:fld>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8620F-530D-478C-A2A6-29D27992403C}" type="slidenum">
              <a:rPr lang="en-CA" smtClean="0"/>
              <a:pPr fontAlgn="base">
                <a:spcBef>
                  <a:spcPct val="0"/>
                </a:spcBef>
                <a:spcAft>
                  <a:spcPct val="0"/>
                </a:spcAft>
                <a:defRPr/>
              </a:pPr>
              <a:t>34</a:t>
            </a:fld>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AB2F7-427B-4E76-83B5-85D8BE797E7A}" type="slidenum">
              <a:rPr lang="en-CA" smtClean="0"/>
              <a:pPr fontAlgn="base">
                <a:spcBef>
                  <a:spcPct val="0"/>
                </a:spcBef>
                <a:spcAft>
                  <a:spcPct val="0"/>
                </a:spcAft>
                <a:defRPr/>
              </a:pPr>
              <a:t>35</a:t>
            </a:fld>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85F15-5DE3-4BED-A242-828A492F854D}" type="slidenum">
              <a:rPr lang="en-CA" smtClean="0"/>
              <a:pPr fontAlgn="base">
                <a:spcBef>
                  <a:spcPct val="0"/>
                </a:spcBef>
                <a:spcAft>
                  <a:spcPct val="0"/>
                </a:spcAft>
                <a:defRPr/>
              </a:pPr>
              <a:t>36</a:t>
            </a:fld>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46196-A8FB-4BED-AC91-272143873202}" type="slidenum">
              <a:rPr lang="en-CA" smtClean="0"/>
              <a:pPr fontAlgn="base">
                <a:spcBef>
                  <a:spcPct val="0"/>
                </a:spcBef>
                <a:spcAft>
                  <a:spcPct val="0"/>
                </a:spcAft>
                <a:defRPr/>
              </a:pPr>
              <a:t>37</a:t>
            </a:fld>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906AC-92FA-4675-85C9-D8B061360A09}" type="slidenum">
              <a:rPr lang="en-CA" smtClean="0"/>
              <a:pPr fontAlgn="base">
                <a:spcBef>
                  <a:spcPct val="0"/>
                </a:spcBef>
                <a:spcAft>
                  <a:spcPct val="0"/>
                </a:spcAft>
                <a:defRPr/>
              </a:pPr>
              <a:t>38</a:t>
            </a:fld>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1B2AE8-10C9-446A-9590-165E714383F6}" type="slidenum">
              <a:rPr lang="en-CA" smtClean="0"/>
              <a:pPr fontAlgn="base">
                <a:spcBef>
                  <a:spcPct val="0"/>
                </a:spcBef>
                <a:spcAft>
                  <a:spcPct val="0"/>
                </a:spcAft>
                <a:defRPr/>
              </a:pPr>
              <a:t>39</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A1A60DE-787E-47B2-B621-09FC402504C2}"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BBDD0-4BCC-473C-A783-0B478FCA67D3}" type="slidenum">
              <a:rPr lang="en-CA" smtClean="0"/>
              <a:pPr fontAlgn="base">
                <a:spcBef>
                  <a:spcPct val="0"/>
                </a:spcBef>
                <a:spcAft>
                  <a:spcPct val="0"/>
                </a:spcAft>
                <a:defRPr/>
              </a:pPr>
              <a:t>40</a:t>
            </a:fld>
            <a:endParaRPr lang="en-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CC1EF-9C5E-4216-B576-AB5588E5356E}" type="slidenum">
              <a:rPr lang="en-CA" smtClean="0"/>
              <a:pPr fontAlgn="base">
                <a:spcBef>
                  <a:spcPct val="0"/>
                </a:spcBef>
                <a:spcAft>
                  <a:spcPct val="0"/>
                </a:spcAft>
                <a:defRPr/>
              </a:pPr>
              <a:t>41</a:t>
            </a:fld>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F59123-AC0B-477C-B445-AC6D441067A5}" type="slidenum">
              <a:rPr lang="en-CA" smtClean="0"/>
              <a:pPr fontAlgn="base">
                <a:spcBef>
                  <a:spcPct val="0"/>
                </a:spcBef>
                <a:spcAft>
                  <a:spcPct val="0"/>
                </a:spcAft>
                <a:defRPr/>
              </a:pPr>
              <a:t>42</a:t>
            </a:fld>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25A1D-8DF3-4E27-9C9A-62A006018330}" type="slidenum">
              <a:rPr lang="en-CA" smtClean="0"/>
              <a:pPr fontAlgn="base">
                <a:spcBef>
                  <a:spcPct val="0"/>
                </a:spcBef>
                <a:spcAft>
                  <a:spcPct val="0"/>
                </a:spcAft>
                <a:defRPr/>
              </a:pPr>
              <a:t>43</a:t>
            </a:fld>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B7302-17FA-47BF-8A3D-6383FB004A8B}" type="slidenum">
              <a:rPr lang="en-CA" smtClean="0"/>
              <a:pPr fontAlgn="base">
                <a:spcBef>
                  <a:spcPct val="0"/>
                </a:spcBef>
                <a:spcAft>
                  <a:spcPct val="0"/>
                </a:spcAft>
                <a:defRPr/>
              </a:pPr>
              <a:t>44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27ABE-5B20-4EF4-AF33-0A6CC521393A}" type="slidenum">
              <a:rPr lang="en-CA" smtClean="0"/>
              <a:pPr fontAlgn="base">
                <a:spcBef>
                  <a:spcPct val="0"/>
                </a:spcBef>
                <a:spcAft>
                  <a:spcPct val="0"/>
                </a:spcAft>
                <a:defRPr/>
              </a:pPr>
              <a:t>5</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D99CDCBE-317C-4672-ABBD-17E27D21FF80}"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654C6387-279C-48F2-A3E5-0C49020E1449}"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97091F8F-4926-4AEC-8368-51FD885F5E1E}"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4" name="Slide Number Placeholder 3"/>
          <p:cNvSpPr>
            <a:spLocks noGrp="1"/>
          </p:cNvSpPr>
          <p:nvPr>
            <p:ph type="sldNum" sz="quarter" idx="5"/>
          </p:nvPr>
        </p:nvSpPr>
        <p:spPr/>
        <p:txBody>
          <a:bodyPr/>
          <a:lstStyle/>
          <a:p>
            <a:pPr>
              <a:defRPr/>
            </a:pPr>
            <a:fld id="{78F420D6-A92D-4620-BB22-DACBAD9CE638}"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E4F73DA6-B362-4628-B93E-32279C91898C}" type="datetime1">
              <a:rPr lang="en-US"/>
              <a:pPr>
                <a:defRPr/>
              </a:pPr>
              <a:t>1/26/2010</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extLst/>
          </a:lstStyle>
          <a:p>
            <a:pPr>
              <a:defRPr/>
            </a:pPr>
            <a:fld id="{D5DA1F42-3157-487D-BAED-657697009445}"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19823CA-2640-436F-BADD-A0CB441A0F24}" type="datetime1">
              <a:rPr lang="en-US"/>
              <a:pPr>
                <a:defRPr/>
              </a:pPr>
              <a:t>1/26/2010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8F91F72B-1A98-4D98-9FD1-113C9CEDF3FE}"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DBEF9ED-10C8-4289-AB48-F3814B05CEE3}" type="datetime1">
              <a:rPr lang="en-US"/>
              <a:pPr>
                <a:defRPr/>
              </a:pPr>
              <a:t>1/26/2010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E144CFD6-256D-4314-B968-733BCEB0E81F}"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AD7EFFE-1220-4319-BE63-3F0DD2E67AA6}" type="datetime1">
              <a:rPr lang="en-US"/>
              <a:pPr>
                <a:defRPr/>
              </a:pPr>
              <a:t>1/26/2010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DC5C2399-8363-4213-8466-1074333867CC}"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5825A69-7138-4A26-AF95-5D92DB9354D1}" type="datetime1">
              <a:rPr lang="en-US"/>
              <a:pPr>
                <a:defRPr/>
              </a:pPr>
              <a:t>1/26/2010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extLst/>
          </a:lstStyle>
          <a:p>
            <a:pPr>
              <a:defRPr/>
            </a:pPr>
            <a:fld id="{64990D2E-F1EF-4A76-98C4-100294EFE147}"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9E068AE6-7075-4F9D-97EC-EB6F1584E0EA}" type="datetime1">
              <a:rPr lang="en-US"/>
              <a:pPr>
                <a:defRPr/>
              </a:pPr>
              <a:t>1/26/2010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0FF6069D-9C8D-4712-A119-B62D6851DAB1}"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CC1EB221-84F8-4442-9DA9-0D55BAD48379}" type="datetime1">
              <a:rPr lang="en-US"/>
              <a:pPr>
                <a:defRPr/>
              </a:pPr>
              <a:t>1/26/2010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extLst/>
          </a:lstStyle>
          <a:p>
            <a:pPr>
              <a:defRPr/>
            </a:pPr>
            <a:fld id="{E6CC9994-1A10-43D2-AD6A-C6053D630AF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FCDA6542-A2D1-47E5-9932-651A0CEFFF2B}" type="datetime1">
              <a:rPr lang="en-US"/>
              <a:pPr>
                <a:defRPr/>
              </a:pPr>
              <a:t>1/26/2010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FB5DB5D7-BE16-4D38-AE34-E95FB9A4C3F0}"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F83B4EF6-61CB-4A8E-B66E-EE012B75E637}" type="datetime1">
              <a:rPr lang="en-US"/>
              <a:pPr>
                <a:defRPr/>
              </a:pPr>
              <a:t>1/26/2010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extLst/>
          </a:lstStyle>
          <a:p>
            <a:pPr>
              <a:defRPr/>
            </a:pPr>
            <a:fld id="{840076DF-F55C-40D9-86FB-732BE78B6978}"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F0ECC0D-0257-4AD9-9937-31971EA290B9}" type="datetime1">
              <a:rPr lang="en-US"/>
              <a:pPr>
                <a:defRPr/>
              </a:pPr>
              <a:t>1/26/2010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extLst/>
          </a:lstStyle>
          <a:p>
            <a:pPr>
              <a:defRPr/>
            </a:pPr>
            <a:fld id="{04900BDE-4BCA-4E23-A5D3-4CDFD33A25CE}"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9B88C39-FC51-4F5D-8334-0DAD6CBE43A6}" type="datetime1">
              <a:rPr lang="en-US"/>
              <a:pPr>
                <a:defRPr/>
              </a:pPr>
              <a:t>1/26/2010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extLst/>
          </a:lstStyle>
          <a:p>
            <a:pPr>
              <a:defRPr/>
            </a:pPr>
            <a:fld id="{B09200E6-F9A3-45B9-ACFC-2EB123A19DB7}"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3F8ED514-B557-42B4-BF50-D0A782CD9CB2}" type="datetime1">
              <a:rPr lang="en-US"/>
              <a:pPr>
                <a:defRPr/>
              </a:pPr>
              <a:t>1/26/2010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9DA26FC4-9BB0-4DFE-B6E9-D5CBA36B1039}" type="slidenum">
              <a:rPr lang="en-CA"/>
              <a:pPr>
                <a:defRPr/>
              </a:pPr>
              <a:t>‹#›</a:t>
            </a:fld>
            <a:endParaRPr lang="en-CA"/>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52" r:id="rId3"/>
    <p:sldLayoutId id="2147483749" r:id="rId4"/>
    <p:sldLayoutId id="2147483753" r:id="rId5"/>
    <p:sldLayoutId id="2147483748" r:id="rId6"/>
    <p:sldLayoutId id="2147483754" r:id="rId7"/>
    <p:sldLayoutId id="2147483755" r:id="rId8"/>
    <p:sldLayoutId id="2147483756" r:id="rId9"/>
    <p:sldLayoutId id="2147483747" r:id="rId10"/>
    <p:sldLayoutId id="2147483746"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hac-aspc.gc.ca/tbpc-latb/itir_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cic.gc.ca/english/information/medical/dcl.as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mcnabsisland.ca/Gallery/Old_Lawlors_Island/index.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285750"/>
            <a:ext cx="7407275" cy="1328738"/>
          </a:xfrm>
        </p:spPr>
        <p:txBody>
          <a:bodyPr>
            <a:normAutofit fontScale="90000"/>
          </a:bodyPr>
          <a:lstStyle/>
          <a:p>
            <a:pPr algn="ctr" eaLnBrk="1" fontAlgn="auto" hangingPunct="1">
              <a:spcAft>
                <a:spcPts val="0"/>
              </a:spcAft>
              <a:defRPr/>
            </a:pPr>
            <a:r>
              <a:rPr lang="en-CA" dirty="0" smtClean="0">
                <a:solidFill>
                  <a:srgbClr val="C00000"/>
                </a:solidFill>
              </a:rPr>
              <a:t>Immigration Policy</a:t>
            </a:r>
            <a:br>
              <a:rPr lang="en-CA" dirty="0" smtClean="0">
                <a:solidFill>
                  <a:srgbClr val="C00000"/>
                </a:solidFill>
              </a:rPr>
            </a:br>
            <a:r>
              <a:rPr lang="en-CA" dirty="0" smtClean="0">
                <a:solidFill>
                  <a:srgbClr val="C00000"/>
                </a:solidFill>
              </a:rPr>
              <a:t> and Immigrant Heath</a:t>
            </a:r>
            <a:endParaRPr lang="en-CA" dirty="0">
              <a:solidFill>
                <a:srgbClr val="C00000"/>
              </a:solidFill>
            </a:endParaRPr>
          </a:p>
        </p:txBody>
      </p:sp>
      <p:sp>
        <p:nvSpPr>
          <p:cNvPr id="3" name="Subtitle 2"/>
          <p:cNvSpPr>
            <a:spLocks noGrp="1"/>
          </p:cNvSpPr>
          <p:nvPr>
            <p:ph type="subTitle" idx="1"/>
          </p:nvPr>
        </p:nvSpPr>
        <p:spPr>
          <a:xfrm>
            <a:off x="1857375" y="5500688"/>
            <a:ext cx="6978650" cy="1181100"/>
          </a:xfrm>
        </p:spPr>
        <p:txBody>
          <a:bodyPr>
            <a:normAutofit fontScale="70000" lnSpcReduction="20000"/>
          </a:bodyPr>
          <a:lstStyle/>
          <a:p>
            <a:pPr algn="ctr" eaLnBrk="1" fontAlgn="auto" hangingPunct="1">
              <a:spcAft>
                <a:spcPts val="0"/>
              </a:spcAft>
              <a:buFont typeface="Wingdings 2"/>
              <a:buNone/>
              <a:defRPr/>
            </a:pPr>
            <a:r>
              <a:rPr lang="en-CA" dirty="0" smtClean="0"/>
              <a:t>The impact of Immigration Policies on the health</a:t>
            </a:r>
          </a:p>
          <a:p>
            <a:pPr algn="ctr" eaLnBrk="1" fontAlgn="auto" hangingPunct="1">
              <a:spcAft>
                <a:spcPts val="0"/>
              </a:spcAft>
              <a:buFont typeface="Wingdings 2"/>
              <a:buNone/>
              <a:defRPr/>
            </a:pPr>
            <a:r>
              <a:rPr lang="en-CA" dirty="0" smtClean="0"/>
              <a:t> and well-being of immigrants over the years</a:t>
            </a:r>
          </a:p>
          <a:p>
            <a:pPr algn="ctr" eaLnBrk="1" fontAlgn="auto" hangingPunct="1">
              <a:spcAft>
                <a:spcPts val="0"/>
              </a:spcAft>
              <a:buFont typeface="Wingdings 2"/>
              <a:buNone/>
              <a:defRPr/>
            </a:pPr>
            <a:r>
              <a:rPr lang="en-CA" dirty="0" smtClean="0"/>
              <a:t>Robert Vineberg</a:t>
            </a:r>
          </a:p>
          <a:p>
            <a:pPr algn="ctr" eaLnBrk="1" fontAlgn="auto" hangingPunct="1">
              <a:spcAft>
                <a:spcPts val="0"/>
              </a:spcAft>
              <a:buFont typeface="Wingdings 2"/>
              <a:buNone/>
              <a:defRPr/>
            </a:pPr>
            <a:r>
              <a:rPr lang="en-CA" dirty="0" smtClean="0"/>
              <a:t>January 2010</a:t>
            </a:r>
            <a:endParaRPr lang="en-CA" dirty="0"/>
          </a:p>
        </p:txBody>
      </p:sp>
      <p:pic>
        <p:nvPicPr>
          <p:cNvPr id="8196" name="Picture 4" descr="Que Imm Hosp1908 - 2 - a023209.jpg"/>
          <p:cNvPicPr>
            <a:picLocks noChangeAspect="1"/>
          </p:cNvPicPr>
          <p:nvPr/>
        </p:nvPicPr>
        <p:blipFill>
          <a:blip r:embed="rId3"/>
          <a:srcRect/>
          <a:stretch>
            <a:fillRect/>
          </a:stretch>
        </p:blipFill>
        <p:spPr bwMode="auto">
          <a:xfrm>
            <a:off x="2143125" y="1571625"/>
            <a:ext cx="6124575"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solidFill>
                  <a:srgbClr val="C00000"/>
                </a:solidFill>
              </a:rPr>
              <a:t>Strengthening Quarantine - 1</a:t>
            </a:r>
            <a:endParaRPr lang="en-CA" dirty="0">
              <a:solidFill>
                <a:srgbClr val="C00000"/>
              </a:solidFill>
            </a:endParaRPr>
          </a:p>
        </p:txBody>
      </p:sp>
      <p:sp>
        <p:nvSpPr>
          <p:cNvPr id="3" name="Content Placeholder 2"/>
          <p:cNvSpPr>
            <a:spLocks noGrp="1"/>
          </p:cNvSpPr>
          <p:nvPr>
            <p:ph idx="1"/>
          </p:nvPr>
        </p:nvSpPr>
        <p:spPr/>
        <p:txBody>
          <a:bodyPr/>
          <a:lstStyle/>
          <a:p>
            <a:pPr eaLnBrk="1" hangingPunct="1"/>
            <a:r>
              <a:rPr lang="en-CA" smtClean="0"/>
              <a:t>1831 Cholera epidemic in England quickly carried to Canada</a:t>
            </a:r>
          </a:p>
          <a:p>
            <a:pPr eaLnBrk="1" hangingPunct="1"/>
            <a:r>
              <a:rPr lang="en-CA" smtClean="0"/>
              <a:t>All provinces tried to reinforce quarantine:</a:t>
            </a:r>
          </a:p>
          <a:p>
            <a:pPr lvl="1" eaLnBrk="1" hangingPunct="1"/>
            <a:r>
              <a:rPr lang="en-CA" smtClean="0"/>
              <a:t>Facilities at Grosse Ile made permanent</a:t>
            </a:r>
          </a:p>
          <a:p>
            <a:pPr lvl="1" eaLnBrk="1" hangingPunct="1"/>
            <a:r>
              <a:rPr lang="en-CA" smtClean="0"/>
              <a:t>New Brunswick opens station on Partridge Island in 1830</a:t>
            </a:r>
          </a:p>
          <a:p>
            <a:pPr lvl="1" eaLnBrk="1" hangingPunct="1"/>
            <a:r>
              <a:rPr lang="en-CA" smtClean="0"/>
              <a:t>Nova Scotia continues to use shipboard quarantine until 1866 cholera epidemic leads to purchase of Lawlor’s Island</a:t>
            </a:r>
          </a:p>
        </p:txBody>
      </p:sp>
      <p:sp>
        <p:nvSpPr>
          <p:cNvPr id="4" name="Slide Number Placeholder 3"/>
          <p:cNvSpPr>
            <a:spLocks noGrp="1"/>
          </p:cNvSpPr>
          <p:nvPr>
            <p:ph type="sldNum" sz="quarter" idx="12"/>
          </p:nvPr>
        </p:nvSpPr>
        <p:spPr/>
        <p:txBody>
          <a:bodyPr/>
          <a:lstStyle/>
          <a:p>
            <a:pPr>
              <a:defRPr/>
            </a:pPr>
            <a:fld id="{861F5758-4670-48BE-A3EE-1F631CBD527F}" type="slidenum">
              <a:rPr lang="en-CA" smtClean="0"/>
              <a:pPr>
                <a:defRPr/>
              </a:pPr>
              <a:t>10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42875"/>
            <a:ext cx="7499350" cy="1143000"/>
          </a:xfrm>
        </p:spPr>
        <p:txBody>
          <a:bodyPr/>
          <a:lstStyle/>
          <a:p>
            <a:pPr eaLnBrk="1" hangingPunct="1">
              <a:defRPr/>
            </a:pPr>
            <a:r>
              <a:rPr lang="en-CA" dirty="0" smtClean="0">
                <a:solidFill>
                  <a:srgbClr val="C00000"/>
                </a:solidFill>
              </a:rPr>
              <a:t>Strengthening Quarantine - 2</a:t>
            </a:r>
            <a:endParaRPr lang="en-CA" dirty="0">
              <a:solidFill>
                <a:srgbClr val="C00000"/>
              </a:solidFill>
            </a:endParaRPr>
          </a:p>
        </p:txBody>
      </p:sp>
      <p:sp>
        <p:nvSpPr>
          <p:cNvPr id="3" name="Content Placeholder 2"/>
          <p:cNvSpPr>
            <a:spLocks noGrp="1"/>
          </p:cNvSpPr>
          <p:nvPr>
            <p:ph idx="1"/>
          </p:nvPr>
        </p:nvSpPr>
        <p:spPr>
          <a:xfrm>
            <a:off x="1428750" y="1285875"/>
            <a:ext cx="7499350" cy="4800600"/>
          </a:xfrm>
        </p:spPr>
        <p:txBody>
          <a:bodyPr/>
          <a:lstStyle/>
          <a:p>
            <a:pPr eaLnBrk="1" hangingPunct="1">
              <a:defRPr/>
            </a:pPr>
            <a:r>
              <a:rPr lang="en-CA" sz="2400" dirty="0" smtClean="0"/>
              <a:t>1848 </a:t>
            </a:r>
            <a:r>
              <a:rPr lang="en-US" sz="2400" i="1" dirty="0" smtClean="0"/>
              <a:t>Act to make better provision with respect to Emigrants …</a:t>
            </a:r>
            <a:endParaRPr lang="en-CA" sz="2400" dirty="0" smtClean="0"/>
          </a:p>
          <a:p>
            <a:pPr lvl="1" eaLnBrk="1" hangingPunct="1">
              <a:defRPr/>
            </a:pPr>
            <a:r>
              <a:rPr lang="en-CA" sz="2000" dirty="0" smtClean="0"/>
              <a:t>Province of Canada authorizes Medical Superintendent of Quarantine at Grosse Ile to examine all immigrants on arrival.</a:t>
            </a:r>
          </a:p>
          <a:p>
            <a:pPr marL="365125" lvl="1" indent="-282575" eaLnBrk="1" hangingPunct="1">
              <a:spcBef>
                <a:spcPts val="600"/>
              </a:spcBef>
              <a:buSzPct val="80000"/>
              <a:buFont typeface="Wingdings 2" pitchFamily="18" charset="2"/>
              <a:buChar char=""/>
              <a:defRPr/>
            </a:pPr>
            <a:r>
              <a:rPr lang="en-CA" sz="2400" dirty="0" smtClean="0"/>
              <a:t>1849 </a:t>
            </a:r>
            <a:r>
              <a:rPr lang="en-CA" sz="2400" i="1" dirty="0" smtClean="0"/>
              <a:t>Emigrants Act</a:t>
            </a:r>
          </a:p>
          <a:p>
            <a:pPr marL="611187" lvl="2" indent="-282575" eaLnBrk="1" hangingPunct="1">
              <a:spcBef>
                <a:spcPts val="600"/>
              </a:spcBef>
              <a:buSzPct val="80000"/>
              <a:buFont typeface="Wingdings 2" pitchFamily="18" charset="2"/>
              <a:buChar char=""/>
              <a:defRPr/>
            </a:pPr>
            <a:r>
              <a:rPr lang="en-US" sz="2000" dirty="0" smtClean="0"/>
              <a:t>Ship’s Master to put up £75 bond for any passenger found to be “Lunatic, Idiotic, Deaf and Dumb, Blind or Infirm.”  Except if family could support or Medical Superintendent thought not likely to become a public charge (repeated in 1852, 1866 and 1869 acts)</a:t>
            </a:r>
            <a:endParaRPr lang="en-CA" sz="2000" dirty="0" smtClean="0"/>
          </a:p>
          <a:p>
            <a:pPr eaLnBrk="1" hangingPunct="1">
              <a:defRPr/>
            </a:pPr>
            <a:r>
              <a:rPr lang="en-US" sz="2400" dirty="0" smtClean="0"/>
              <a:t>1852 - Province of Canada passed legislation to “</a:t>
            </a:r>
            <a:r>
              <a:rPr lang="en-US" sz="2400" i="1" dirty="0" smtClean="0"/>
              <a:t>consolidate the laws respecting Emigrants and Quarantine”</a:t>
            </a:r>
          </a:p>
          <a:p>
            <a:pPr lvl="1" eaLnBrk="1" hangingPunct="1">
              <a:defRPr/>
            </a:pPr>
            <a:r>
              <a:rPr lang="en-US" sz="2000" dirty="0" smtClean="0"/>
              <a:t>Start of the concept of an immigration health policy</a:t>
            </a:r>
          </a:p>
        </p:txBody>
      </p:sp>
      <p:sp>
        <p:nvSpPr>
          <p:cNvPr id="4" name="Slide Number Placeholder 3"/>
          <p:cNvSpPr>
            <a:spLocks noGrp="1"/>
          </p:cNvSpPr>
          <p:nvPr>
            <p:ph type="sldNum" sz="quarter" idx="12"/>
          </p:nvPr>
        </p:nvSpPr>
        <p:spPr/>
        <p:txBody>
          <a:bodyPr/>
          <a:lstStyle/>
          <a:p>
            <a:pPr>
              <a:defRPr/>
            </a:pPr>
            <a:fld id="{2B9D611E-C3D1-46F3-A585-761B60D55C0F}" type="slidenum">
              <a:rPr lang="en-CA" smtClean="0"/>
              <a:pPr>
                <a:defRPr/>
              </a:pPr>
              <a:t>11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7499350" cy="1143000"/>
          </a:xfrm>
        </p:spPr>
        <p:txBody>
          <a:bodyPr/>
          <a:lstStyle/>
          <a:p>
            <a:pPr eaLnBrk="1" hangingPunct="1">
              <a:defRPr/>
            </a:pPr>
            <a:r>
              <a:rPr lang="en-CA" dirty="0" smtClean="0">
                <a:solidFill>
                  <a:srgbClr val="C00000"/>
                </a:solidFill>
              </a:rPr>
              <a:t>Strengthening Quarantine - 3</a:t>
            </a:r>
            <a:endParaRPr lang="en-CA" dirty="0">
              <a:solidFill>
                <a:srgbClr val="C00000"/>
              </a:solidFill>
            </a:endParaRPr>
          </a:p>
        </p:txBody>
      </p:sp>
      <p:sp>
        <p:nvSpPr>
          <p:cNvPr id="3" name="Content Placeholder 2"/>
          <p:cNvSpPr>
            <a:spLocks noGrp="1"/>
          </p:cNvSpPr>
          <p:nvPr>
            <p:ph idx="1"/>
          </p:nvPr>
        </p:nvSpPr>
        <p:spPr>
          <a:xfrm>
            <a:off x="1428750" y="1143000"/>
            <a:ext cx="7499350" cy="4800600"/>
          </a:xfrm>
        </p:spPr>
        <p:txBody>
          <a:bodyPr/>
          <a:lstStyle/>
          <a:p>
            <a:pPr eaLnBrk="1" hangingPunct="1"/>
            <a:r>
              <a:rPr lang="en-CA" sz="2800" smtClean="0"/>
              <a:t>1858 – </a:t>
            </a:r>
            <a:r>
              <a:rPr lang="en-CA" sz="2800" i="1" smtClean="0"/>
              <a:t>Emigrants and Quarantine Act</a:t>
            </a:r>
          </a:p>
          <a:p>
            <a:pPr lvl="1" eaLnBrk="1" hangingPunct="1">
              <a:spcBef>
                <a:spcPct val="0"/>
              </a:spcBef>
            </a:pPr>
            <a:r>
              <a:rPr lang="en-CA" sz="2400" smtClean="0"/>
              <a:t>amended to allow ship’s masters to recover bond if the </a:t>
            </a:r>
            <a:r>
              <a:rPr lang="en-US" sz="2400" smtClean="0"/>
              <a:t>lunatic, idiotic, deaf and dumb, blind or infirm person were returned to port of departure</a:t>
            </a:r>
          </a:p>
          <a:p>
            <a:pPr eaLnBrk="1" hangingPunct="1"/>
            <a:r>
              <a:rPr lang="en-US" sz="2800" smtClean="0"/>
              <a:t>Confederation</a:t>
            </a:r>
          </a:p>
          <a:p>
            <a:pPr lvl="1" eaLnBrk="1" hangingPunct="1">
              <a:spcBef>
                <a:spcPct val="0"/>
              </a:spcBef>
            </a:pPr>
            <a:r>
              <a:rPr lang="en-US" sz="2400" smtClean="0"/>
              <a:t>Dominion Government takes over quarantine stations (confirmed in 1869 </a:t>
            </a:r>
            <a:r>
              <a:rPr lang="en-US" sz="2400" i="1" smtClean="0"/>
              <a:t>Immigration Act)</a:t>
            </a:r>
          </a:p>
          <a:p>
            <a:pPr lvl="2" eaLnBrk="1" hangingPunct="1">
              <a:spcBef>
                <a:spcPct val="0"/>
              </a:spcBef>
            </a:pPr>
            <a:r>
              <a:rPr lang="en-US" sz="2000" smtClean="0"/>
              <a:t>Immigration and Quarantine with Dep’t of Agriculture</a:t>
            </a:r>
          </a:p>
          <a:p>
            <a:pPr eaLnBrk="1" hangingPunct="1"/>
            <a:r>
              <a:rPr lang="en-US" sz="2800" smtClean="0"/>
              <a:t>1873-1882</a:t>
            </a:r>
          </a:p>
          <a:p>
            <a:pPr lvl="1" eaLnBrk="1" hangingPunct="1">
              <a:spcBef>
                <a:spcPct val="0"/>
              </a:spcBef>
            </a:pPr>
            <a:r>
              <a:rPr lang="en-US" sz="2400" smtClean="0"/>
              <a:t>seven other quarantine stations established</a:t>
            </a:r>
          </a:p>
          <a:p>
            <a:pPr eaLnBrk="1" hangingPunct="1">
              <a:spcBef>
                <a:spcPct val="0"/>
              </a:spcBef>
            </a:pPr>
            <a:r>
              <a:rPr lang="en-US" sz="2800" smtClean="0"/>
              <a:t>1892 </a:t>
            </a:r>
            <a:r>
              <a:rPr lang="en-US" sz="2400" smtClean="0"/>
              <a:t>– Immigration to Dep’t of Interior</a:t>
            </a:r>
          </a:p>
          <a:p>
            <a:pPr eaLnBrk="1" hangingPunct="1"/>
            <a:r>
              <a:rPr lang="en-US" sz="2800" smtClean="0"/>
              <a:t>1903 - </a:t>
            </a:r>
            <a:r>
              <a:rPr lang="en-US" sz="2400" smtClean="0"/>
              <a:t>Quarantine and Immigration Health responsibilities transferred to Dep’t of Interior</a:t>
            </a:r>
            <a:endParaRPr lang="en-CA" sz="2400" smtClean="0"/>
          </a:p>
        </p:txBody>
      </p:sp>
      <p:sp>
        <p:nvSpPr>
          <p:cNvPr id="4" name="Slide Number Placeholder 3"/>
          <p:cNvSpPr>
            <a:spLocks noGrp="1"/>
          </p:cNvSpPr>
          <p:nvPr>
            <p:ph type="sldNum" sz="quarter" idx="12"/>
          </p:nvPr>
        </p:nvSpPr>
        <p:spPr/>
        <p:txBody>
          <a:bodyPr/>
          <a:lstStyle/>
          <a:p>
            <a:pPr>
              <a:defRPr/>
            </a:pPr>
            <a:fld id="{B3FC1956-4F7E-47F5-91B9-FBED4B8FAA90}" type="slidenum">
              <a:rPr lang="en-CA" smtClean="0"/>
              <a:pPr>
                <a:defRPr/>
              </a:pPr>
              <a:t>12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CA" sz="3600" dirty="0" smtClean="0">
                <a:solidFill>
                  <a:srgbClr val="C00000"/>
                </a:solidFill>
              </a:rPr>
              <a:t>Partridge Island Quarantine Station Saint John Harbour</a:t>
            </a:r>
            <a:endParaRPr lang="en-CA" sz="3600" dirty="0">
              <a:solidFill>
                <a:srgbClr val="C00000"/>
              </a:solidFill>
            </a:endParaRPr>
          </a:p>
        </p:txBody>
      </p:sp>
      <p:pic>
        <p:nvPicPr>
          <p:cNvPr id="20483" name="Content Placeholder 4" descr="Partridge Is Quaratine Station a020640.jpg"/>
          <p:cNvPicPr>
            <a:picLocks noGrp="1" noChangeAspect="1"/>
          </p:cNvPicPr>
          <p:nvPr>
            <p:ph idx="1"/>
          </p:nvPr>
        </p:nvPicPr>
        <p:blipFill>
          <a:blip r:embed="rId3"/>
          <a:srcRect/>
          <a:stretch>
            <a:fillRect/>
          </a:stretch>
        </p:blipFill>
        <p:spPr>
          <a:xfrm>
            <a:off x="1571625" y="1428750"/>
            <a:ext cx="6870700" cy="4800600"/>
          </a:xfrm>
        </p:spPr>
      </p:pic>
      <p:sp>
        <p:nvSpPr>
          <p:cNvPr id="4" name="Slide Number Placeholder 3"/>
          <p:cNvSpPr>
            <a:spLocks noGrp="1"/>
          </p:cNvSpPr>
          <p:nvPr>
            <p:ph type="sldNum" sz="quarter" idx="12"/>
          </p:nvPr>
        </p:nvSpPr>
        <p:spPr/>
        <p:txBody>
          <a:bodyPr/>
          <a:lstStyle/>
          <a:p>
            <a:pPr>
              <a:defRPr/>
            </a:pPr>
            <a:fld id="{CFA82514-F64A-4560-9E64-319D1273BFDF}" type="slidenum">
              <a:rPr lang="en-CA"/>
              <a:pPr>
                <a:defRPr/>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lstStyle/>
          <a:p>
            <a:pPr eaLnBrk="1" fontAlgn="auto" hangingPunct="1">
              <a:spcAft>
                <a:spcPts val="0"/>
              </a:spcAft>
              <a:defRPr/>
            </a:pPr>
            <a:r>
              <a:rPr lang="en-CA" sz="3600" dirty="0" smtClean="0">
                <a:solidFill>
                  <a:srgbClr val="C00000"/>
                </a:solidFill>
              </a:rPr>
              <a:t>Layout of a Quarantine Station</a:t>
            </a:r>
            <a:endParaRPr lang="en-CA" sz="3600" dirty="0">
              <a:solidFill>
                <a:srgbClr val="C00000"/>
              </a:solidFill>
            </a:endParaRPr>
          </a:p>
        </p:txBody>
      </p:sp>
      <p:sp>
        <p:nvSpPr>
          <p:cNvPr id="4" name="Slide Number Placeholder 3"/>
          <p:cNvSpPr>
            <a:spLocks noGrp="1"/>
          </p:cNvSpPr>
          <p:nvPr>
            <p:ph type="sldNum" sz="quarter" idx="12"/>
          </p:nvPr>
        </p:nvSpPr>
        <p:spPr/>
        <p:txBody>
          <a:bodyPr/>
          <a:lstStyle/>
          <a:p>
            <a:pPr>
              <a:defRPr/>
            </a:pPr>
            <a:fld id="{BC5CDE4B-F27D-480B-A89D-D42108F7EFA5}" type="slidenum">
              <a:rPr lang="en-CA"/>
              <a:pPr>
                <a:defRPr/>
              </a:pPr>
              <a:t>14</a:t>
            </a:fld>
            <a:endParaRPr lang="en-CA"/>
          </a:p>
        </p:txBody>
      </p:sp>
      <p:pic>
        <p:nvPicPr>
          <p:cNvPr id="21508" name="Content Placeholder 6" descr="Quarantine_Station_Lawlors Is Hfx.jpg"/>
          <p:cNvPicPr>
            <a:picLocks noGrp="1" noChangeAspect="1"/>
          </p:cNvPicPr>
          <p:nvPr>
            <p:ph idx="1"/>
          </p:nvPr>
        </p:nvPicPr>
        <p:blipFill>
          <a:blip r:embed="rId3"/>
          <a:srcRect/>
          <a:stretch>
            <a:fillRect/>
          </a:stretch>
        </p:blipFill>
        <p:spPr>
          <a:xfrm>
            <a:off x="1065213" y="1285875"/>
            <a:ext cx="7820025" cy="50720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63" y="274638"/>
            <a:ext cx="7291387" cy="1143000"/>
          </a:xfrm>
        </p:spPr>
        <p:txBody>
          <a:bodyPr>
            <a:normAutofit fontScale="90000"/>
          </a:bodyPr>
          <a:lstStyle/>
          <a:p>
            <a:pPr eaLnBrk="1" fontAlgn="auto" hangingPunct="1">
              <a:spcAft>
                <a:spcPts val="0"/>
              </a:spcAft>
              <a:defRPr/>
            </a:pPr>
            <a:r>
              <a:rPr lang="en-CA" dirty="0" smtClean="0">
                <a:solidFill>
                  <a:srgbClr val="C00000"/>
                </a:solidFill>
              </a:rPr>
              <a:t>Second Class Hotel </a:t>
            </a:r>
            <a:br>
              <a:rPr lang="en-CA" dirty="0" smtClean="0">
                <a:solidFill>
                  <a:srgbClr val="C00000"/>
                </a:solidFill>
              </a:rPr>
            </a:br>
            <a:r>
              <a:rPr lang="en-CA" dirty="0" smtClean="0">
                <a:solidFill>
                  <a:srgbClr val="C00000"/>
                </a:solidFill>
              </a:rPr>
              <a:t>Grosse Ile</a:t>
            </a:r>
            <a:endParaRPr lang="en-CA" dirty="0">
              <a:solidFill>
                <a:srgbClr val="C00000"/>
              </a:solidFill>
            </a:endParaRPr>
          </a:p>
        </p:txBody>
      </p:sp>
      <p:pic>
        <p:nvPicPr>
          <p:cNvPr id="22531" name="Content Placeholder 4" descr="Grosse Ile 2nd cl hosp c1905 c079029.jpg"/>
          <p:cNvPicPr>
            <a:picLocks noGrp="1" noChangeAspect="1"/>
          </p:cNvPicPr>
          <p:nvPr>
            <p:ph idx="1"/>
          </p:nvPr>
        </p:nvPicPr>
        <p:blipFill>
          <a:blip r:embed="rId3"/>
          <a:srcRect/>
          <a:stretch>
            <a:fillRect/>
          </a:stretch>
        </p:blipFill>
        <p:spPr>
          <a:xfrm>
            <a:off x="1785938" y="1428750"/>
            <a:ext cx="6378575" cy="4800600"/>
          </a:xfrm>
        </p:spPr>
      </p:pic>
      <p:sp>
        <p:nvSpPr>
          <p:cNvPr id="4" name="Slide Number Placeholder 3"/>
          <p:cNvSpPr>
            <a:spLocks noGrp="1"/>
          </p:cNvSpPr>
          <p:nvPr>
            <p:ph type="sldNum" sz="quarter" idx="12"/>
          </p:nvPr>
        </p:nvSpPr>
        <p:spPr/>
        <p:txBody>
          <a:bodyPr/>
          <a:lstStyle/>
          <a:p>
            <a:pPr>
              <a:defRPr/>
            </a:pPr>
            <a:fld id="{41DE8DB8-4482-4EF7-9614-ED9591144CC7}" type="slidenum">
              <a:rPr lang="en-CA"/>
              <a:pPr>
                <a:defRPr/>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rgbClr val="C00000"/>
                </a:solidFill>
              </a:rPr>
              <a:t>Second Class Hotel </a:t>
            </a:r>
            <a:br>
              <a:rPr lang="en-CA" dirty="0" smtClean="0">
                <a:solidFill>
                  <a:srgbClr val="C00000"/>
                </a:solidFill>
              </a:rPr>
            </a:br>
            <a:r>
              <a:rPr lang="en-CA" dirty="0" smtClean="0">
                <a:solidFill>
                  <a:srgbClr val="C00000"/>
                </a:solidFill>
              </a:rPr>
              <a:t>Grosse Ile - 2007</a:t>
            </a:r>
            <a:endParaRPr lang="en-CA" dirty="0">
              <a:solidFill>
                <a:srgbClr val="C00000"/>
              </a:solidFill>
            </a:endParaRPr>
          </a:p>
        </p:txBody>
      </p:sp>
      <p:pic>
        <p:nvPicPr>
          <p:cNvPr id="23555" name="Content Placeholder 4" descr="Gr Ile 2nd Cl hotel 2007 nlc015099-v6.jpg"/>
          <p:cNvPicPr>
            <a:picLocks noGrp="1" noChangeAspect="1"/>
          </p:cNvPicPr>
          <p:nvPr>
            <p:ph idx="1"/>
          </p:nvPr>
        </p:nvPicPr>
        <p:blipFill>
          <a:blip r:embed="rId3"/>
          <a:srcRect/>
          <a:stretch>
            <a:fillRect/>
          </a:stretch>
        </p:blipFill>
        <p:spPr>
          <a:xfrm>
            <a:off x="1571625" y="1500188"/>
            <a:ext cx="6357938" cy="4768850"/>
          </a:xfrm>
        </p:spPr>
      </p:pic>
      <p:sp>
        <p:nvSpPr>
          <p:cNvPr id="4" name="Slide Number Placeholder 3"/>
          <p:cNvSpPr>
            <a:spLocks noGrp="1"/>
          </p:cNvSpPr>
          <p:nvPr>
            <p:ph type="sldNum" sz="quarter" idx="12"/>
          </p:nvPr>
        </p:nvSpPr>
        <p:spPr/>
        <p:txBody>
          <a:bodyPr/>
          <a:lstStyle/>
          <a:p>
            <a:pPr>
              <a:defRPr/>
            </a:pPr>
            <a:fld id="{90907EE5-DAD2-4BE6-842E-B995F97F8D41}" type="slidenum">
              <a:rPr lang="en-CA"/>
              <a:pPr>
                <a:defRPr/>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0"/>
            <a:ext cx="7499350" cy="1143000"/>
          </a:xfrm>
        </p:spPr>
        <p:txBody>
          <a:bodyPr/>
          <a:lstStyle/>
          <a:p>
            <a:pPr eaLnBrk="1" fontAlgn="auto" hangingPunct="1">
              <a:spcAft>
                <a:spcPts val="0"/>
              </a:spcAft>
              <a:defRPr/>
            </a:pPr>
            <a:r>
              <a:rPr lang="en-CA" dirty="0" smtClean="0">
                <a:solidFill>
                  <a:srgbClr val="C00000"/>
                </a:solidFill>
              </a:rPr>
              <a:t>Prohibited Categories - 1</a:t>
            </a:r>
            <a:endParaRPr lang="en-CA" dirty="0">
              <a:solidFill>
                <a:srgbClr val="C00000"/>
              </a:solidFill>
            </a:endParaRPr>
          </a:p>
        </p:txBody>
      </p:sp>
      <p:sp>
        <p:nvSpPr>
          <p:cNvPr id="16387" name="Content Placeholder 2"/>
          <p:cNvSpPr>
            <a:spLocks noGrp="1"/>
          </p:cNvSpPr>
          <p:nvPr>
            <p:ph idx="1"/>
          </p:nvPr>
        </p:nvSpPr>
        <p:spPr>
          <a:xfrm>
            <a:off x="1285875" y="1000125"/>
            <a:ext cx="7499350" cy="4800600"/>
          </a:xfrm>
        </p:spPr>
        <p:txBody>
          <a:bodyPr/>
          <a:lstStyle/>
          <a:p>
            <a:pPr eaLnBrk="1" hangingPunct="1"/>
            <a:r>
              <a:rPr lang="en-CA" sz="2800" smtClean="0"/>
              <a:t>1885 </a:t>
            </a:r>
            <a:r>
              <a:rPr lang="en-CA" sz="2800" i="1" smtClean="0"/>
              <a:t>Chinese Immigration Act</a:t>
            </a:r>
          </a:p>
          <a:p>
            <a:pPr lvl="1" eaLnBrk="1" hangingPunct="1">
              <a:spcBef>
                <a:spcPct val="0"/>
              </a:spcBef>
            </a:pPr>
            <a:r>
              <a:rPr lang="en-CA" sz="2000" smtClean="0"/>
              <a:t>social Darwinism/eugenics and fear of “Yellow Peril” in BC</a:t>
            </a:r>
          </a:p>
          <a:p>
            <a:pPr eaLnBrk="1" hangingPunct="1"/>
            <a:r>
              <a:rPr lang="en-CA" sz="2800" smtClean="0"/>
              <a:t>1902 Amendments to the </a:t>
            </a:r>
            <a:r>
              <a:rPr lang="en-CA" sz="2800" i="1" smtClean="0"/>
              <a:t>Immigration Act </a:t>
            </a:r>
          </a:p>
          <a:p>
            <a:pPr lvl="1" eaLnBrk="1" hangingPunct="1">
              <a:spcBef>
                <a:spcPct val="0"/>
              </a:spcBef>
            </a:pPr>
            <a:r>
              <a:rPr lang="en-CA" sz="2000" smtClean="0"/>
              <a:t>Proclamation </a:t>
            </a:r>
            <a:r>
              <a:rPr lang="en-CA" sz="2000" i="1" smtClean="0"/>
              <a:t>(Order-in-Council PC1902-1293) </a:t>
            </a:r>
            <a:r>
              <a:rPr lang="en-CA" sz="2000" smtClean="0"/>
              <a:t>“prohibiting the landing in Canada absolutely of any immigrant or other passenger who is suffering from any loathsome, dangerous or infectious disease ...” This led to medical staff being hired for inspections of immigrants in Canada.</a:t>
            </a:r>
          </a:p>
          <a:p>
            <a:pPr eaLnBrk="1" hangingPunct="1"/>
            <a:r>
              <a:rPr lang="en-CA" sz="2800" smtClean="0"/>
              <a:t>1906 </a:t>
            </a:r>
            <a:r>
              <a:rPr lang="en-CA" sz="2800" i="1" smtClean="0"/>
              <a:t>Immigration Act </a:t>
            </a:r>
          </a:p>
          <a:p>
            <a:pPr lvl="1" eaLnBrk="1" hangingPunct="1">
              <a:spcBef>
                <a:spcPct val="0"/>
              </a:spcBef>
            </a:pPr>
            <a:r>
              <a:rPr lang="en-CA" sz="2000" smtClean="0"/>
              <a:t>s.26 – feeble-minded, idiots, epileptics, insane (or having had an attack of insanity within five years), deaf and dumb, or dumb, blind or infirm unless belongs to a family offering permanent support or not likely to be a public charge</a:t>
            </a:r>
          </a:p>
          <a:p>
            <a:pPr lvl="1" eaLnBrk="1" hangingPunct="1"/>
            <a:r>
              <a:rPr lang="en-CA" sz="2000" smtClean="0"/>
              <a:t>s.27 – afflicted with a loathsome disease or with a disease which is contagious or infectious and which may become dangerous to the public health</a:t>
            </a:r>
            <a:endParaRPr lang="en-CA" sz="2000" i="1" smtClean="0"/>
          </a:p>
        </p:txBody>
      </p:sp>
      <p:sp>
        <p:nvSpPr>
          <p:cNvPr id="4" name="Slide Number Placeholder 3"/>
          <p:cNvSpPr>
            <a:spLocks noGrp="1"/>
          </p:cNvSpPr>
          <p:nvPr>
            <p:ph type="sldNum" sz="quarter" idx="12"/>
          </p:nvPr>
        </p:nvSpPr>
        <p:spPr/>
        <p:txBody>
          <a:bodyPr/>
          <a:lstStyle/>
          <a:p>
            <a:pPr>
              <a:defRPr/>
            </a:pPr>
            <a:fld id="{261A3260-281A-455D-85FC-8FE6A45715E2}" type="slidenum">
              <a:rPr lang="en-CA"/>
              <a:pPr>
                <a:defRPr/>
              </a:pPr>
              <a:t>17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 calcmode="lin" valueType="num">
                                      <p:cBhvr additive="base">
                                        <p:cTn id="21"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 calcmode="lin" valueType="num">
                                      <p:cBhvr additive="base">
                                        <p:cTn id="35"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14313"/>
            <a:ext cx="7499350" cy="1143000"/>
          </a:xfrm>
        </p:spPr>
        <p:txBody>
          <a:bodyPr/>
          <a:lstStyle/>
          <a:p>
            <a:pPr eaLnBrk="1" hangingPunct="1">
              <a:defRPr/>
            </a:pPr>
            <a:r>
              <a:rPr lang="en-CA" dirty="0" smtClean="0">
                <a:solidFill>
                  <a:srgbClr val="C00000"/>
                </a:solidFill>
              </a:rPr>
              <a:t>Prohibited Categories -2</a:t>
            </a:r>
            <a:endParaRPr lang="en-CA" dirty="0">
              <a:solidFill>
                <a:srgbClr val="C00000"/>
              </a:solidFill>
            </a:endParaRPr>
          </a:p>
        </p:txBody>
      </p:sp>
      <p:sp>
        <p:nvSpPr>
          <p:cNvPr id="3" name="Content Placeholder 2"/>
          <p:cNvSpPr>
            <a:spLocks noGrp="1"/>
          </p:cNvSpPr>
          <p:nvPr>
            <p:ph idx="1"/>
          </p:nvPr>
        </p:nvSpPr>
        <p:spPr>
          <a:xfrm>
            <a:off x="1285875" y="1214438"/>
            <a:ext cx="7499350" cy="4800600"/>
          </a:xfrm>
        </p:spPr>
        <p:txBody>
          <a:bodyPr/>
          <a:lstStyle/>
          <a:p>
            <a:pPr eaLnBrk="1" hangingPunct="1"/>
            <a:r>
              <a:rPr lang="en-CA" sz="2800" smtClean="0"/>
              <a:t>1910 </a:t>
            </a:r>
            <a:r>
              <a:rPr lang="en-CA" sz="2800" i="1" smtClean="0"/>
              <a:t>Immigration Act</a:t>
            </a:r>
            <a:endParaRPr lang="en-CA" sz="2800" smtClean="0"/>
          </a:p>
          <a:p>
            <a:pPr lvl="1" eaLnBrk="1" hangingPunct="1"/>
            <a:r>
              <a:rPr lang="en-CA" sz="2400" smtClean="0"/>
              <a:t>s.3(a) – “Persons mentally defective”</a:t>
            </a:r>
          </a:p>
          <a:p>
            <a:pPr lvl="2" eaLnBrk="1" hangingPunct="1">
              <a:spcBef>
                <a:spcPct val="0"/>
              </a:spcBef>
            </a:pPr>
            <a:r>
              <a:rPr lang="en-CA" sz="2000" smtClean="0"/>
              <a:t>idiots, imbeciles, feeble minded, epileptics, insane (or have been insane within five years previous)</a:t>
            </a:r>
          </a:p>
          <a:p>
            <a:pPr lvl="1" eaLnBrk="1" hangingPunct="1"/>
            <a:r>
              <a:rPr lang="en-CA" sz="2400" smtClean="0"/>
              <a:t>s.3(b) – “Diseased Persons”</a:t>
            </a:r>
          </a:p>
          <a:p>
            <a:pPr lvl="2" eaLnBrk="1" hangingPunct="1">
              <a:spcBef>
                <a:spcPct val="0"/>
              </a:spcBef>
            </a:pPr>
            <a:r>
              <a:rPr lang="en-CA" sz="2000" smtClean="0"/>
              <a:t>afflicted with a loathsome disease or with a disease which is contagious or infectious and which may become dangerous to the public health</a:t>
            </a:r>
          </a:p>
          <a:p>
            <a:pPr lvl="1" eaLnBrk="1" hangingPunct="1"/>
            <a:r>
              <a:rPr lang="en-CA" sz="2400" smtClean="0"/>
              <a:t>s.3(c) “Persons physically defective”</a:t>
            </a:r>
          </a:p>
          <a:p>
            <a:pPr lvl="2" eaLnBrk="1" hangingPunct="1">
              <a:spcBef>
                <a:spcPct val="0"/>
              </a:spcBef>
            </a:pPr>
            <a:r>
              <a:rPr lang="en-CA" sz="2000" smtClean="0"/>
              <a:t>Dumb, blind, or otherwise physically defective unless family will support or can prove they will not be a public charge</a:t>
            </a:r>
          </a:p>
          <a:p>
            <a:pPr lvl="1" eaLnBrk="1" hangingPunct="1"/>
            <a:r>
              <a:rPr lang="en-CA" sz="2400" smtClean="0"/>
              <a:t>s.38(c) Eugenics again! </a:t>
            </a:r>
          </a:p>
          <a:p>
            <a:pPr lvl="2" eaLnBrk="1" hangingPunct="1">
              <a:spcBef>
                <a:spcPct val="0"/>
              </a:spcBef>
            </a:pPr>
            <a:r>
              <a:rPr lang="en-CA" sz="2000" smtClean="0"/>
              <a:t>May prohibit “immigrants belonging to any race deemed unsuited to the climate or requirements of Canada...”</a:t>
            </a:r>
          </a:p>
        </p:txBody>
      </p:sp>
      <p:sp>
        <p:nvSpPr>
          <p:cNvPr id="4" name="Slide Number Placeholder 3"/>
          <p:cNvSpPr>
            <a:spLocks noGrp="1"/>
          </p:cNvSpPr>
          <p:nvPr>
            <p:ph type="sldNum" sz="quarter" idx="12"/>
          </p:nvPr>
        </p:nvSpPr>
        <p:spPr/>
        <p:txBody>
          <a:bodyPr/>
          <a:lstStyle/>
          <a:p>
            <a:pPr>
              <a:defRPr/>
            </a:pPr>
            <a:fld id="{AB71B8A6-D3A4-441F-9FD8-B60208F2DE3A}" type="slidenum">
              <a:rPr lang="en-CA" smtClean="0"/>
              <a:pPr>
                <a:defRPr/>
              </a:pPr>
              <a:t>18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solidFill>
                  <a:srgbClr val="C00000"/>
                </a:solidFill>
              </a:rPr>
              <a:t>Prohibited Categories - 3</a:t>
            </a:r>
            <a:endParaRPr lang="en-CA" dirty="0">
              <a:solidFill>
                <a:srgbClr val="C00000"/>
              </a:solidFill>
            </a:endParaRPr>
          </a:p>
        </p:txBody>
      </p:sp>
      <p:sp>
        <p:nvSpPr>
          <p:cNvPr id="3" name="Content Placeholder 2"/>
          <p:cNvSpPr>
            <a:spLocks noGrp="1"/>
          </p:cNvSpPr>
          <p:nvPr>
            <p:ph idx="1"/>
          </p:nvPr>
        </p:nvSpPr>
        <p:spPr/>
        <p:txBody>
          <a:bodyPr/>
          <a:lstStyle/>
          <a:p>
            <a:r>
              <a:rPr lang="en-CA" sz="2800" smtClean="0"/>
              <a:t>1919 Amendments to </a:t>
            </a:r>
            <a:r>
              <a:rPr lang="en-CA" sz="2800" i="1" smtClean="0"/>
              <a:t>Immigration Act </a:t>
            </a:r>
            <a:r>
              <a:rPr lang="en-CA" sz="2800" smtClean="0"/>
              <a:t>add:</a:t>
            </a:r>
          </a:p>
          <a:p>
            <a:pPr lvl="1"/>
            <a:r>
              <a:rPr lang="en-CA" sz="2000" smtClean="0"/>
              <a:t>Tuberculosis specifically mentioned in diseased persons prohibitions in s. 3(b)</a:t>
            </a:r>
          </a:p>
          <a:p>
            <a:pPr lvl="1"/>
            <a:r>
              <a:rPr lang="en-CA" sz="2000" smtClean="0"/>
              <a:t>3(k) Persons of a constitutional psychopathic inferiority</a:t>
            </a:r>
          </a:p>
          <a:p>
            <a:pPr lvl="1"/>
            <a:r>
              <a:rPr lang="en-CA" sz="2000" smtClean="0"/>
              <a:t>3(l) Persons with chronic alcoholism</a:t>
            </a:r>
          </a:p>
          <a:p>
            <a:pPr lvl="1"/>
            <a:r>
              <a:rPr lang="en-CA" sz="2000" smtClean="0"/>
              <a:t>3(m) </a:t>
            </a:r>
            <a:r>
              <a:rPr lang="en-SG" sz="2000" smtClean="0"/>
              <a:t>Persons not included within any of the foregoing prohibited classes, who upon examination by a medical officer are certified as being mentally or physically defective to such a degree as the affect their ability to earn a living</a:t>
            </a:r>
          </a:p>
          <a:p>
            <a:pPr lvl="1"/>
            <a:r>
              <a:rPr lang="en-SG" sz="2000" smtClean="0"/>
              <a:t>38(c) amended to include “may prohibit ... any nationality or race ... because such immigrants are deemed undesirable owing to their particular customs, habits, modes of life ... and because of their probable inability to become readily assimilated ...”</a:t>
            </a:r>
            <a:endParaRPr lang="en-CA" sz="2000" smtClean="0"/>
          </a:p>
          <a:p>
            <a:pPr lvl="1"/>
            <a:endParaRPr lang="en-CA" smtClean="0"/>
          </a:p>
          <a:p>
            <a:pPr lvl="1"/>
            <a:endParaRPr lang="en-CA" smtClean="0"/>
          </a:p>
        </p:txBody>
      </p:sp>
      <p:sp>
        <p:nvSpPr>
          <p:cNvPr id="4" name="Slide Number Placeholder 3"/>
          <p:cNvSpPr>
            <a:spLocks noGrp="1"/>
          </p:cNvSpPr>
          <p:nvPr>
            <p:ph type="sldNum" sz="quarter" idx="12"/>
          </p:nvPr>
        </p:nvSpPr>
        <p:spPr/>
        <p:txBody>
          <a:bodyPr/>
          <a:lstStyle/>
          <a:p>
            <a:pPr>
              <a:defRPr/>
            </a:pPr>
            <a:fld id="{E93C37C1-1819-48DB-90CF-43C676309C2F}" type="slidenum">
              <a:rPr lang="en-CA" smtClean="0"/>
              <a:pPr>
                <a:defRPr/>
              </a:pPr>
              <a:t>19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rgbClr val="C00000"/>
                </a:solidFill>
              </a:rPr>
              <a:t>Contents</a:t>
            </a:r>
            <a:endParaRPr lang="en-CA" dirty="0">
              <a:solidFill>
                <a:srgbClr val="C00000"/>
              </a:solidFill>
            </a:endParaRPr>
          </a:p>
        </p:txBody>
      </p:sp>
      <p:sp>
        <p:nvSpPr>
          <p:cNvPr id="9219" name="Content Placeholder 2"/>
          <p:cNvSpPr>
            <a:spLocks noGrp="1"/>
          </p:cNvSpPr>
          <p:nvPr>
            <p:ph idx="1"/>
          </p:nvPr>
        </p:nvSpPr>
        <p:spPr>
          <a:xfrm>
            <a:off x="1428750" y="2057400"/>
            <a:ext cx="7499350" cy="4800600"/>
          </a:xfrm>
        </p:spPr>
        <p:txBody>
          <a:bodyPr/>
          <a:lstStyle/>
          <a:p>
            <a:pPr eaLnBrk="1" hangingPunct="1"/>
            <a:r>
              <a:rPr lang="en-CA" smtClean="0"/>
              <a:t>Quarantine</a:t>
            </a:r>
          </a:p>
          <a:p>
            <a:pPr eaLnBrk="1" hangingPunct="1"/>
            <a:r>
              <a:rPr lang="en-CA" smtClean="0"/>
              <a:t>Passenger Protection</a:t>
            </a:r>
          </a:p>
          <a:p>
            <a:pPr eaLnBrk="1" hangingPunct="1"/>
            <a:r>
              <a:rPr lang="en-CA" smtClean="0"/>
              <a:t>Strengthening Quarantine</a:t>
            </a:r>
          </a:p>
          <a:p>
            <a:pPr eaLnBrk="1" hangingPunct="1"/>
            <a:r>
              <a:rPr lang="en-CA" smtClean="0"/>
              <a:t>Prohibited Categories</a:t>
            </a:r>
          </a:p>
          <a:p>
            <a:pPr eaLnBrk="1" hangingPunct="1"/>
            <a:r>
              <a:rPr lang="en-CA" smtClean="0"/>
              <a:t>Today’s Immigration Health Program</a:t>
            </a:r>
          </a:p>
          <a:p>
            <a:pPr eaLnBrk="1" hangingPunct="1"/>
            <a:r>
              <a:rPr lang="en-CA" smtClean="0"/>
              <a:t>Delivering the Immigration Health Program</a:t>
            </a:r>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5E46A017-E844-4394-8CD7-03DD167BEFD5}" type="slidenum">
              <a:rPr lang="en-CA"/>
              <a:pPr>
                <a:defRPr/>
              </a:pPr>
              <a:t>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solidFill>
                  <a:srgbClr val="C00000"/>
                </a:solidFill>
              </a:rPr>
              <a:t>Prohibited Categories -4</a:t>
            </a:r>
            <a:endParaRPr lang="en-CA" dirty="0">
              <a:solidFill>
                <a:srgbClr val="C00000"/>
              </a:solidFill>
            </a:endParaRPr>
          </a:p>
        </p:txBody>
      </p:sp>
      <p:sp>
        <p:nvSpPr>
          <p:cNvPr id="3" name="Content Placeholder 2"/>
          <p:cNvSpPr>
            <a:spLocks noGrp="1"/>
          </p:cNvSpPr>
          <p:nvPr>
            <p:ph idx="1"/>
          </p:nvPr>
        </p:nvSpPr>
        <p:spPr/>
        <p:txBody>
          <a:bodyPr/>
          <a:lstStyle/>
          <a:p>
            <a:pPr eaLnBrk="1" hangingPunct="1"/>
            <a:r>
              <a:rPr lang="en-CA" smtClean="0"/>
              <a:t>1952 </a:t>
            </a:r>
            <a:r>
              <a:rPr lang="en-CA" i="1" smtClean="0"/>
              <a:t>Immigration Act</a:t>
            </a:r>
          </a:p>
          <a:p>
            <a:pPr lvl="1" eaLnBrk="1" hangingPunct="1"/>
            <a:r>
              <a:rPr lang="en-CA" sz="2400" smtClean="0"/>
              <a:t>s.5(a) “Mentally defective persons, etc.”</a:t>
            </a:r>
          </a:p>
          <a:p>
            <a:pPr lvl="2" eaLnBrk="1" hangingPunct="1"/>
            <a:r>
              <a:rPr lang="en-CA" sz="2000" smtClean="0"/>
              <a:t>(i) idiots, imbeciles or morons</a:t>
            </a:r>
          </a:p>
          <a:p>
            <a:pPr lvl="2" eaLnBrk="1" hangingPunct="1"/>
            <a:r>
              <a:rPr lang="en-CA" sz="2000" smtClean="0"/>
              <a:t>(ii) insane or, if immigrants have even been insane</a:t>
            </a:r>
          </a:p>
          <a:p>
            <a:pPr lvl="2" eaLnBrk="1" hangingPunct="1"/>
            <a:r>
              <a:rPr lang="en-CA" sz="2000" smtClean="0"/>
              <a:t>(iii) constitutional psychopathic personalities</a:t>
            </a:r>
          </a:p>
          <a:p>
            <a:pPr lvl="2" eaLnBrk="1" hangingPunct="1"/>
            <a:r>
              <a:rPr lang="en-CA" sz="2000" smtClean="0"/>
              <a:t>(iv) epileptics, if immigrants</a:t>
            </a:r>
          </a:p>
          <a:p>
            <a:pPr lvl="1" eaLnBrk="1" hangingPunct="1"/>
            <a:r>
              <a:rPr lang="en-CA" sz="2400" smtClean="0"/>
              <a:t>s.5(b) “Diseased Persons”</a:t>
            </a:r>
          </a:p>
          <a:p>
            <a:pPr lvl="2" eaLnBrk="1" hangingPunct="1"/>
            <a:r>
              <a:rPr lang="en-CA" sz="2000" smtClean="0"/>
              <a:t>Persons afflicted with TB in any form, trachoma or any contagious or infectious disease or with any disease that may become dangerous to the public health</a:t>
            </a:r>
          </a:p>
          <a:p>
            <a:pPr lvl="1" eaLnBrk="1" hangingPunct="1"/>
            <a:r>
              <a:rPr lang="en-CA" sz="2400" smtClean="0"/>
              <a:t>s.5(c) “Physically defective persons”</a:t>
            </a:r>
          </a:p>
          <a:p>
            <a:pPr lvl="2" eaLnBrk="1" hangingPunct="1"/>
            <a:r>
              <a:rPr lang="en-CA" sz="2000" smtClean="0"/>
              <a:t>Same as 1910 provisions</a:t>
            </a:r>
          </a:p>
          <a:p>
            <a:pPr lvl="1" eaLnBrk="1" hangingPunct="1"/>
            <a:endParaRPr lang="en-CA" smtClean="0"/>
          </a:p>
        </p:txBody>
      </p:sp>
      <p:sp>
        <p:nvSpPr>
          <p:cNvPr id="4" name="Slide Number Placeholder 3"/>
          <p:cNvSpPr>
            <a:spLocks noGrp="1"/>
          </p:cNvSpPr>
          <p:nvPr>
            <p:ph type="sldNum" sz="quarter" idx="12"/>
          </p:nvPr>
        </p:nvSpPr>
        <p:spPr/>
        <p:txBody>
          <a:bodyPr/>
          <a:lstStyle/>
          <a:p>
            <a:pPr>
              <a:defRPr/>
            </a:pPr>
            <a:fld id="{A3D21666-0A1C-481B-B594-C08FA32BDEFB}" type="slidenum">
              <a:rPr lang="en-CA" smtClean="0"/>
              <a:pPr>
                <a:defRPr/>
              </a:pPr>
              <a:t>20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42875"/>
            <a:ext cx="7499350" cy="1143000"/>
          </a:xfrm>
        </p:spPr>
        <p:txBody>
          <a:bodyPr/>
          <a:lstStyle/>
          <a:p>
            <a:pPr eaLnBrk="1" hangingPunct="1">
              <a:defRPr/>
            </a:pPr>
            <a:r>
              <a:rPr lang="en-CA" dirty="0" smtClean="0">
                <a:solidFill>
                  <a:srgbClr val="C00000"/>
                </a:solidFill>
              </a:rPr>
              <a:t>Prohibited Categories -5</a:t>
            </a:r>
            <a:endParaRPr lang="en-CA" dirty="0">
              <a:solidFill>
                <a:srgbClr val="C00000"/>
              </a:solidFill>
            </a:endParaRPr>
          </a:p>
        </p:txBody>
      </p:sp>
      <p:sp>
        <p:nvSpPr>
          <p:cNvPr id="3" name="Content Placeholder 2"/>
          <p:cNvSpPr>
            <a:spLocks noGrp="1"/>
          </p:cNvSpPr>
          <p:nvPr>
            <p:ph idx="1"/>
          </p:nvPr>
        </p:nvSpPr>
        <p:spPr>
          <a:xfrm>
            <a:off x="1428750" y="1214438"/>
            <a:ext cx="7499350" cy="4800600"/>
          </a:xfrm>
        </p:spPr>
        <p:txBody>
          <a:bodyPr/>
          <a:lstStyle/>
          <a:p>
            <a:pPr eaLnBrk="1" hangingPunct="1"/>
            <a:r>
              <a:rPr lang="en-CA" sz="2800" smtClean="0"/>
              <a:t>1952 </a:t>
            </a:r>
            <a:r>
              <a:rPr lang="en-CA" sz="2800" i="1" smtClean="0"/>
              <a:t>Immigration Act – </a:t>
            </a:r>
            <a:r>
              <a:rPr lang="en-CA" sz="2800" smtClean="0"/>
              <a:t>con’t</a:t>
            </a:r>
          </a:p>
          <a:p>
            <a:pPr lvl="1" eaLnBrk="1" hangingPunct="1"/>
            <a:r>
              <a:rPr lang="en-CA" sz="2400" smtClean="0"/>
              <a:t>s.5(j) “Drug addicts”</a:t>
            </a:r>
          </a:p>
          <a:p>
            <a:pPr lvl="2" eaLnBrk="1" hangingPunct="1"/>
            <a:r>
              <a:rPr lang="en-CA" sz="2000" smtClean="0"/>
              <a:t>Persons addicted to any substance that is a drug within the meaning of the </a:t>
            </a:r>
            <a:r>
              <a:rPr lang="en-CA" sz="2000" i="1" smtClean="0"/>
              <a:t>Opium and Narcotic Drug Act</a:t>
            </a:r>
          </a:p>
          <a:p>
            <a:pPr lvl="1" eaLnBrk="1" hangingPunct="1"/>
            <a:r>
              <a:rPr lang="en-CA" sz="2400" smtClean="0"/>
              <a:t>s.5(s) “Persons medically certified as impaired”</a:t>
            </a:r>
          </a:p>
          <a:p>
            <a:pPr lvl="2" eaLnBrk="1" hangingPunct="1"/>
            <a:r>
              <a:rPr lang="en-CA" sz="2000" smtClean="0"/>
              <a:t>Persons not included in any other prohibited class who are certified by a medical officer as being mentally or physically abnormal to such a degree as to impair seriously their ability to earn a living</a:t>
            </a:r>
          </a:p>
          <a:p>
            <a:pPr eaLnBrk="1" hangingPunct="1"/>
            <a:r>
              <a:rPr lang="en-CA" sz="2800" smtClean="0"/>
              <a:t>1976 </a:t>
            </a:r>
            <a:r>
              <a:rPr lang="en-CA" sz="2800" i="1" smtClean="0"/>
              <a:t>Immigration Act</a:t>
            </a:r>
            <a:endParaRPr lang="en-CA" sz="2800" smtClean="0"/>
          </a:p>
          <a:p>
            <a:pPr lvl="1" eaLnBrk="1" hangingPunct="1"/>
            <a:r>
              <a:rPr lang="en-CA" sz="2400" smtClean="0"/>
              <a:t>s.19(1)(a)(i) - danger to public health or public safety</a:t>
            </a:r>
          </a:p>
          <a:p>
            <a:pPr lvl="1" eaLnBrk="1" hangingPunct="1"/>
            <a:r>
              <a:rPr lang="en-CA" sz="2400" smtClean="0"/>
              <a:t>s.19(1)(a)(ii) – excessive demand on health or social services</a:t>
            </a:r>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718E9506-4458-4733-B3F8-2CEBC8D8A22C}" type="slidenum">
              <a:rPr lang="en-CA" smtClean="0"/>
              <a:pPr>
                <a:defRPr/>
              </a:pPr>
              <a:t>21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z="4000" dirty="0" smtClean="0">
                <a:solidFill>
                  <a:srgbClr val="C00000"/>
                </a:solidFill>
              </a:rPr>
              <a:t>Galacian Immigrants at Grosse Ile</a:t>
            </a:r>
            <a:endParaRPr lang="en-CA" sz="4000" dirty="0">
              <a:solidFill>
                <a:srgbClr val="C00000"/>
              </a:solidFill>
            </a:endParaRPr>
          </a:p>
        </p:txBody>
      </p:sp>
      <p:pic>
        <p:nvPicPr>
          <p:cNvPr id="29699" name="Content Placeholder 4" descr="Galacian immigrants at Grosse Isle  (undated) c005611.jpg"/>
          <p:cNvPicPr>
            <a:picLocks noGrp="1" noChangeAspect="1"/>
          </p:cNvPicPr>
          <p:nvPr>
            <p:ph idx="1"/>
          </p:nvPr>
        </p:nvPicPr>
        <p:blipFill>
          <a:blip r:embed="rId3"/>
          <a:srcRect/>
          <a:stretch>
            <a:fillRect/>
          </a:stretch>
        </p:blipFill>
        <p:spPr>
          <a:xfrm>
            <a:off x="1500188" y="1357313"/>
            <a:ext cx="6832600" cy="4800600"/>
          </a:xfrm>
        </p:spPr>
      </p:pic>
      <p:sp>
        <p:nvSpPr>
          <p:cNvPr id="4" name="Slide Number Placeholder 3"/>
          <p:cNvSpPr>
            <a:spLocks noGrp="1"/>
          </p:cNvSpPr>
          <p:nvPr>
            <p:ph type="sldNum" sz="quarter" idx="12"/>
          </p:nvPr>
        </p:nvSpPr>
        <p:spPr/>
        <p:txBody>
          <a:bodyPr/>
          <a:lstStyle/>
          <a:p>
            <a:pPr>
              <a:defRPr/>
            </a:pPr>
            <a:fld id="{958AA54E-33EE-43EE-AEB2-DBEE0DF5EB72}" type="slidenum">
              <a:rPr lang="en-CA"/>
              <a:pPr>
                <a:defRPr/>
              </a:pPr>
              <a:t>22</a:t>
            </a:fld>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CA" sz="3600" dirty="0" smtClean="0">
                <a:solidFill>
                  <a:srgbClr val="C00000"/>
                </a:solidFill>
              </a:rPr>
              <a:t>Deportees outside Québec Immigration Sheds - 1912</a:t>
            </a:r>
            <a:endParaRPr lang="en-CA" sz="3600" dirty="0">
              <a:solidFill>
                <a:srgbClr val="C00000"/>
              </a:solidFill>
            </a:endParaRPr>
          </a:p>
        </p:txBody>
      </p:sp>
      <p:pic>
        <p:nvPicPr>
          <p:cNvPr id="30723" name="Content Placeholder 4" descr="Quebec - deportees 1912 a020910.jpg"/>
          <p:cNvPicPr>
            <a:picLocks noGrp="1" noChangeAspect="1"/>
          </p:cNvPicPr>
          <p:nvPr>
            <p:ph idx="1"/>
          </p:nvPr>
        </p:nvPicPr>
        <p:blipFill>
          <a:blip r:embed="rId3"/>
          <a:srcRect/>
          <a:stretch>
            <a:fillRect/>
          </a:stretch>
        </p:blipFill>
        <p:spPr>
          <a:xfrm>
            <a:off x="1768475" y="1447800"/>
            <a:ext cx="6832600" cy="4800600"/>
          </a:xfrm>
        </p:spPr>
      </p:pic>
      <p:sp>
        <p:nvSpPr>
          <p:cNvPr id="4" name="Slide Number Placeholder 3"/>
          <p:cNvSpPr>
            <a:spLocks noGrp="1"/>
          </p:cNvSpPr>
          <p:nvPr>
            <p:ph type="sldNum" sz="quarter" idx="12"/>
          </p:nvPr>
        </p:nvSpPr>
        <p:spPr/>
        <p:txBody>
          <a:bodyPr/>
          <a:lstStyle/>
          <a:p>
            <a:pPr>
              <a:defRPr/>
            </a:pPr>
            <a:fld id="{683B3A72-BF37-4CD3-AA9F-0A22ADF3471E}" type="slidenum">
              <a:rPr lang="en-CA"/>
              <a:pPr>
                <a:defRPr/>
              </a:pPr>
              <a:t>23</a:t>
            </a:fld>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CA" sz="3600" dirty="0" smtClean="0">
                <a:solidFill>
                  <a:srgbClr val="C00000"/>
                </a:solidFill>
              </a:rPr>
              <a:t>“Deformed Idiot to be Deported”</a:t>
            </a:r>
            <a:br>
              <a:rPr lang="en-CA" sz="3600" dirty="0" smtClean="0">
                <a:solidFill>
                  <a:srgbClr val="C00000"/>
                </a:solidFill>
              </a:rPr>
            </a:br>
            <a:r>
              <a:rPr lang="en-CA" sz="3600" dirty="0" smtClean="0">
                <a:solidFill>
                  <a:srgbClr val="C00000"/>
                </a:solidFill>
              </a:rPr>
              <a:t>  Québec City - 1908</a:t>
            </a:r>
            <a:endParaRPr lang="en-CA" sz="3600" dirty="0">
              <a:solidFill>
                <a:srgbClr val="C00000"/>
              </a:solidFill>
            </a:endParaRPr>
          </a:p>
        </p:txBody>
      </p:sp>
      <p:pic>
        <p:nvPicPr>
          <p:cNvPr id="31747" name="Content Placeholder 4" descr="Deformed Idiot to be Deported - 1908 - a020911.jpg"/>
          <p:cNvPicPr>
            <a:picLocks noGrp="1" noChangeAspect="1"/>
          </p:cNvPicPr>
          <p:nvPr>
            <p:ph idx="1"/>
          </p:nvPr>
        </p:nvPicPr>
        <p:blipFill>
          <a:blip r:embed="rId3"/>
          <a:srcRect/>
          <a:stretch>
            <a:fillRect/>
          </a:stretch>
        </p:blipFill>
        <p:spPr>
          <a:xfrm>
            <a:off x="3495675" y="1447800"/>
            <a:ext cx="3378200" cy="4800600"/>
          </a:xfrm>
        </p:spPr>
      </p:pic>
      <p:sp>
        <p:nvSpPr>
          <p:cNvPr id="4" name="Slide Number Placeholder 3"/>
          <p:cNvSpPr>
            <a:spLocks noGrp="1"/>
          </p:cNvSpPr>
          <p:nvPr>
            <p:ph type="sldNum" sz="quarter" idx="12"/>
          </p:nvPr>
        </p:nvSpPr>
        <p:spPr/>
        <p:txBody>
          <a:bodyPr/>
          <a:lstStyle/>
          <a:p>
            <a:pPr>
              <a:defRPr/>
            </a:pPr>
            <a:fld id="{77D64F29-D04F-48A2-A61F-0386DC0D0AE9}" type="slidenum">
              <a:rPr lang="en-CA"/>
              <a:pPr>
                <a:defRPr/>
              </a:pPr>
              <a:t>24</a:t>
            </a:fld>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CA" sz="3600" dirty="0" smtClean="0">
                <a:solidFill>
                  <a:srgbClr val="C00000"/>
                </a:solidFill>
              </a:rPr>
              <a:t>Laboratory – Immigrant Hospital Québec City - 1911</a:t>
            </a:r>
            <a:endParaRPr lang="en-CA" sz="3600" dirty="0">
              <a:solidFill>
                <a:srgbClr val="C00000"/>
              </a:solidFill>
            </a:endParaRPr>
          </a:p>
        </p:txBody>
      </p:sp>
      <p:pic>
        <p:nvPicPr>
          <p:cNvPr id="32771" name="Content Placeholder 4" descr="Que Imm Hosp - Lab c1911- a010283.jpg"/>
          <p:cNvPicPr>
            <a:picLocks noGrp="1" noChangeAspect="1"/>
          </p:cNvPicPr>
          <p:nvPr>
            <p:ph idx="1"/>
          </p:nvPr>
        </p:nvPicPr>
        <p:blipFill>
          <a:blip r:embed="rId3"/>
          <a:srcRect/>
          <a:stretch>
            <a:fillRect/>
          </a:stretch>
        </p:blipFill>
        <p:spPr>
          <a:xfrm>
            <a:off x="3397250" y="1447800"/>
            <a:ext cx="3575050" cy="4800600"/>
          </a:xfrm>
        </p:spPr>
      </p:pic>
      <p:sp>
        <p:nvSpPr>
          <p:cNvPr id="4" name="Slide Number Placeholder 3"/>
          <p:cNvSpPr>
            <a:spLocks noGrp="1"/>
          </p:cNvSpPr>
          <p:nvPr>
            <p:ph type="sldNum" sz="quarter" idx="12"/>
          </p:nvPr>
        </p:nvSpPr>
        <p:spPr/>
        <p:txBody>
          <a:bodyPr/>
          <a:lstStyle/>
          <a:p>
            <a:pPr>
              <a:defRPr/>
            </a:pPr>
            <a:fld id="{96C778C6-F1A2-494B-BD76-F332D1E0052A}" type="slidenum">
              <a:rPr lang="en-CA"/>
              <a:pPr>
                <a:defRPr/>
              </a:pPr>
              <a:t>25</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85750"/>
            <a:ext cx="7499350" cy="1143000"/>
          </a:xfrm>
        </p:spPr>
        <p:txBody>
          <a:bodyPr/>
          <a:lstStyle/>
          <a:p>
            <a:pPr eaLnBrk="1" fontAlgn="auto" hangingPunct="1">
              <a:spcAft>
                <a:spcPts val="0"/>
              </a:spcAft>
              <a:defRPr/>
            </a:pPr>
            <a:r>
              <a:rPr lang="en-CA" dirty="0" smtClean="0">
                <a:solidFill>
                  <a:srgbClr val="C00000"/>
                </a:solidFill>
              </a:rPr>
              <a:t>Overseas Medical Examinations</a:t>
            </a:r>
            <a:endParaRPr lang="en-CA" dirty="0">
              <a:solidFill>
                <a:srgbClr val="C00000"/>
              </a:solidFill>
            </a:endParaRPr>
          </a:p>
        </p:txBody>
      </p:sp>
      <p:sp>
        <p:nvSpPr>
          <p:cNvPr id="22531" name="Content Placeholder 2"/>
          <p:cNvSpPr>
            <a:spLocks noGrp="1"/>
          </p:cNvSpPr>
          <p:nvPr>
            <p:ph idx="1"/>
          </p:nvPr>
        </p:nvSpPr>
        <p:spPr>
          <a:xfrm>
            <a:off x="1428750" y="1428750"/>
            <a:ext cx="7499350" cy="4800600"/>
          </a:xfrm>
        </p:spPr>
        <p:txBody>
          <a:bodyPr/>
          <a:lstStyle/>
          <a:p>
            <a:pPr eaLnBrk="1" hangingPunct="1"/>
            <a:r>
              <a:rPr lang="en-CA" sz="2800" smtClean="0"/>
              <a:t>Began after First World War</a:t>
            </a:r>
          </a:p>
          <a:p>
            <a:pPr lvl="1" eaLnBrk="1" hangingPunct="1">
              <a:spcBef>
                <a:spcPct val="0"/>
              </a:spcBef>
            </a:pPr>
            <a:r>
              <a:rPr lang="en-CA" sz="2000" smtClean="0"/>
              <a:t>Virtually all from European Continent</a:t>
            </a:r>
          </a:p>
          <a:p>
            <a:pPr lvl="1" eaLnBrk="1" hangingPunct="1"/>
            <a:r>
              <a:rPr lang="en-CA" sz="2000" smtClean="0"/>
              <a:t>All from UK receiving passage assistance were required to submit a medical certificate</a:t>
            </a:r>
          </a:p>
          <a:p>
            <a:pPr lvl="1" eaLnBrk="1" hangingPunct="1"/>
            <a:r>
              <a:rPr lang="en-CA" sz="2000" smtClean="0"/>
              <a:t>Limited to “steerage” (3</a:t>
            </a:r>
            <a:r>
              <a:rPr lang="en-CA" sz="2000" baseline="30000" smtClean="0"/>
              <a:t>rd</a:t>
            </a:r>
            <a:r>
              <a:rPr lang="en-CA" sz="2000" smtClean="0"/>
              <a:t> class) passengers until 1928</a:t>
            </a:r>
          </a:p>
          <a:p>
            <a:pPr eaLnBrk="1" hangingPunct="1"/>
            <a:r>
              <a:rPr lang="en-CA" sz="2800" smtClean="0"/>
              <a:t>By 1926</a:t>
            </a:r>
          </a:p>
          <a:p>
            <a:pPr lvl="1" eaLnBrk="1" hangingPunct="1">
              <a:spcBef>
                <a:spcPct val="0"/>
              </a:spcBef>
            </a:pPr>
            <a:r>
              <a:rPr lang="en-CA" sz="2000" smtClean="0"/>
              <a:t>Some 2,000 “roster doctors” in Europe</a:t>
            </a:r>
          </a:p>
          <a:p>
            <a:pPr eaLnBrk="1" hangingPunct="1"/>
            <a:r>
              <a:rPr lang="en-CA" sz="2800" smtClean="0"/>
              <a:t>About same time</a:t>
            </a:r>
          </a:p>
          <a:p>
            <a:pPr lvl="1" eaLnBrk="1" hangingPunct="1">
              <a:spcBef>
                <a:spcPct val="0"/>
              </a:spcBef>
            </a:pPr>
            <a:r>
              <a:rPr lang="en-CA" sz="2000" smtClean="0"/>
              <a:t>Concerns about quality assurance led to deploying Canadian medical staff abroad, first in London, in 1925, then at other offices</a:t>
            </a:r>
          </a:p>
          <a:p>
            <a:pPr lvl="1" eaLnBrk="1" hangingPunct="1">
              <a:spcBef>
                <a:spcPct val="0"/>
              </a:spcBef>
            </a:pPr>
            <a:r>
              <a:rPr lang="en-CA" sz="2000" smtClean="0"/>
              <a:t>Result: medical refusals on landing declined from 742 in 1928 to 196 in 1930</a:t>
            </a:r>
          </a:p>
          <a:p>
            <a:pPr lvl="1" eaLnBrk="1" hangingPunct="1">
              <a:spcBef>
                <a:spcPct val="0"/>
              </a:spcBef>
            </a:pPr>
            <a:endParaRPr lang="en-CA" sz="2000" smtClean="0"/>
          </a:p>
          <a:p>
            <a:pPr eaLnBrk="1" hangingPunct="1">
              <a:spcBef>
                <a:spcPct val="0"/>
              </a:spcBef>
            </a:pPr>
            <a:endParaRPr lang="en-CA" sz="2400" smtClean="0"/>
          </a:p>
        </p:txBody>
      </p:sp>
      <p:sp>
        <p:nvSpPr>
          <p:cNvPr id="4" name="Slide Number Placeholder 3"/>
          <p:cNvSpPr>
            <a:spLocks noGrp="1"/>
          </p:cNvSpPr>
          <p:nvPr>
            <p:ph type="sldNum" sz="quarter" idx="12"/>
          </p:nvPr>
        </p:nvSpPr>
        <p:spPr/>
        <p:txBody>
          <a:bodyPr/>
          <a:lstStyle/>
          <a:p>
            <a:pPr>
              <a:defRPr/>
            </a:pPr>
            <a:fld id="{92F27A82-09F4-43C0-99FB-FF15F7E5F4C2}" type="slidenum">
              <a:rPr lang="en-CA"/>
              <a:pPr>
                <a:defRPr/>
              </a:pPr>
              <a:t>26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 calcmode="lin" valueType="num">
                                      <p:cBhvr additive="base">
                                        <p:cTn id="29"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 calcmode="lin" valueType="num">
                                      <p:cBhvr additive="base">
                                        <p:cTn id="3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 calcmode="lin" valueType="num">
                                      <p:cBhvr additive="base">
                                        <p:cTn id="3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531">
                                            <p:txEl>
                                              <p:pRg st="8" end="8"/>
                                            </p:txEl>
                                          </p:spTgt>
                                        </p:tgtEl>
                                        <p:attrNameLst>
                                          <p:attrName>style.visibility</p:attrName>
                                        </p:attrNameLst>
                                      </p:cBhvr>
                                      <p:to>
                                        <p:strVal val="visible"/>
                                      </p:to>
                                    </p:set>
                                    <p:anim calcmode="lin" valueType="num">
                                      <p:cBhvr additive="base">
                                        <p:cTn id="43"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CA" sz="3600" dirty="0" smtClean="0">
                <a:solidFill>
                  <a:srgbClr val="C00000"/>
                </a:solidFill>
              </a:rPr>
              <a:t>Red Cross Workers at Québec Immigration Sheds c. 1920</a:t>
            </a:r>
            <a:endParaRPr lang="en-CA" sz="3600" dirty="0">
              <a:solidFill>
                <a:srgbClr val="C00000"/>
              </a:solidFill>
            </a:endParaRPr>
          </a:p>
        </p:txBody>
      </p:sp>
      <p:pic>
        <p:nvPicPr>
          <p:cNvPr id="34819" name="Content Placeholder 4" descr="Red Cross - Quebec Imm sheds - a048700.jpg"/>
          <p:cNvPicPr>
            <a:picLocks noGrp="1" noChangeAspect="1"/>
          </p:cNvPicPr>
          <p:nvPr>
            <p:ph idx="1"/>
          </p:nvPr>
        </p:nvPicPr>
        <p:blipFill>
          <a:blip r:embed="rId3"/>
          <a:srcRect/>
          <a:stretch>
            <a:fillRect/>
          </a:stretch>
        </p:blipFill>
        <p:spPr>
          <a:xfrm>
            <a:off x="1984375" y="1447800"/>
            <a:ext cx="6400800" cy="4800600"/>
          </a:xfrm>
        </p:spPr>
      </p:pic>
      <p:sp>
        <p:nvSpPr>
          <p:cNvPr id="4" name="Slide Number Placeholder 3"/>
          <p:cNvSpPr>
            <a:spLocks noGrp="1"/>
          </p:cNvSpPr>
          <p:nvPr>
            <p:ph type="sldNum" sz="quarter" idx="12"/>
          </p:nvPr>
        </p:nvSpPr>
        <p:spPr/>
        <p:txBody>
          <a:bodyPr/>
          <a:lstStyle/>
          <a:p>
            <a:pPr>
              <a:defRPr/>
            </a:pPr>
            <a:fld id="{E3CB7780-0759-4D25-BA91-DA4BD00449F0}" type="slidenum">
              <a:rPr lang="en-CA"/>
              <a:pPr>
                <a:defRPr/>
              </a:pPr>
              <a:t>27</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13" y="285750"/>
            <a:ext cx="7862887" cy="1131888"/>
          </a:xfrm>
        </p:spPr>
        <p:txBody>
          <a:bodyPr>
            <a:noAutofit/>
          </a:bodyPr>
          <a:lstStyle/>
          <a:p>
            <a:pPr eaLnBrk="1" fontAlgn="auto" hangingPunct="1">
              <a:spcAft>
                <a:spcPts val="0"/>
              </a:spcAft>
              <a:defRPr/>
            </a:pPr>
            <a:r>
              <a:rPr lang="en-CA" sz="3600" dirty="0" smtClean="0">
                <a:solidFill>
                  <a:srgbClr val="C00000"/>
                </a:solidFill>
              </a:rPr>
              <a:t>Today’s Immigration Health Program - 1</a:t>
            </a:r>
            <a:endParaRPr lang="en-CA" sz="3600" dirty="0">
              <a:solidFill>
                <a:srgbClr val="C00000"/>
              </a:solidFill>
            </a:endParaRPr>
          </a:p>
        </p:txBody>
      </p:sp>
      <p:sp>
        <p:nvSpPr>
          <p:cNvPr id="24579" name="Content Placeholder 2"/>
          <p:cNvSpPr>
            <a:spLocks noGrp="1"/>
          </p:cNvSpPr>
          <p:nvPr>
            <p:ph idx="1"/>
          </p:nvPr>
        </p:nvSpPr>
        <p:spPr/>
        <p:txBody>
          <a:bodyPr/>
          <a:lstStyle/>
          <a:p>
            <a:pPr eaLnBrk="1" hangingPunct="1"/>
            <a:r>
              <a:rPr lang="en-CA" smtClean="0"/>
              <a:t>Legislative Authority: the </a:t>
            </a:r>
            <a:r>
              <a:rPr lang="en-CA" i="1" smtClean="0"/>
              <a:t>Immigration and Refugee Protection Act</a:t>
            </a:r>
            <a:r>
              <a:rPr lang="en-CA" smtClean="0"/>
              <a:t> </a:t>
            </a:r>
            <a:r>
              <a:rPr lang="en-CA" i="1" smtClean="0"/>
              <a:t>(IRPA) </a:t>
            </a:r>
            <a:r>
              <a:rPr lang="en-CA" smtClean="0"/>
              <a:t>(2002) and </a:t>
            </a:r>
            <a:r>
              <a:rPr lang="en-CA" i="1" smtClean="0"/>
              <a:t>Regulations</a:t>
            </a:r>
            <a:r>
              <a:rPr lang="en-CA" smtClean="0"/>
              <a:t> govern the health screening of foreign nationals coming to Canada.</a:t>
            </a:r>
          </a:p>
          <a:p>
            <a:pPr eaLnBrk="1" hangingPunct="1"/>
            <a:r>
              <a:rPr lang="en-CA" smtClean="0"/>
              <a:t>One of the objectives of </a:t>
            </a:r>
            <a:r>
              <a:rPr lang="en-CA" i="1" smtClean="0"/>
              <a:t>IRPA</a:t>
            </a:r>
            <a:r>
              <a:rPr lang="en-CA" smtClean="0"/>
              <a:t> is to protect the health and safety of Canadians – this objective first appeared in the 1976 </a:t>
            </a:r>
            <a:r>
              <a:rPr lang="en-CA" i="1" smtClean="0"/>
              <a:t>Act</a:t>
            </a:r>
            <a:endParaRPr lang="en-CA" smtClean="0"/>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8795074E-6E0C-4B6D-AFE6-B0CDD46A8664}" type="slidenum">
              <a:rPr lang="en-CA"/>
              <a:pPr>
                <a:defRPr/>
              </a:pPr>
              <a:t>28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noAutofit/>
          </a:bodyPr>
          <a:lstStyle/>
          <a:p>
            <a:pPr eaLnBrk="1" fontAlgn="auto" hangingPunct="1">
              <a:spcAft>
                <a:spcPts val="0"/>
              </a:spcAft>
              <a:defRPr/>
            </a:pPr>
            <a:r>
              <a:rPr lang="en-CA" sz="3600" dirty="0" smtClean="0">
                <a:solidFill>
                  <a:srgbClr val="C00000"/>
                </a:solidFill>
              </a:rPr>
              <a:t>Today’s Immigration Health Program - 2</a:t>
            </a:r>
            <a:endParaRPr lang="en-CA" sz="3600" dirty="0">
              <a:solidFill>
                <a:srgbClr val="C00000"/>
              </a:solidFill>
            </a:endParaRPr>
          </a:p>
        </p:txBody>
      </p:sp>
      <p:sp>
        <p:nvSpPr>
          <p:cNvPr id="3" name="Content Placeholder 2"/>
          <p:cNvSpPr>
            <a:spLocks noGrp="1"/>
          </p:cNvSpPr>
          <p:nvPr>
            <p:ph idx="1"/>
          </p:nvPr>
        </p:nvSpPr>
        <p:spPr>
          <a:xfrm>
            <a:off x="1428750" y="1714500"/>
            <a:ext cx="7497763" cy="4800600"/>
          </a:xfrm>
        </p:spPr>
        <p:txBody>
          <a:bodyPr>
            <a:normAutofit/>
          </a:bodyPr>
          <a:lstStyle/>
          <a:p>
            <a:pPr marL="365760" indent="-283464" eaLnBrk="1" fontAlgn="auto" hangingPunct="1">
              <a:lnSpc>
                <a:spcPct val="90000"/>
              </a:lnSpc>
              <a:spcAft>
                <a:spcPts val="0"/>
              </a:spcAft>
              <a:buFont typeface="Wingdings 2"/>
              <a:buChar char=""/>
              <a:defRPr/>
            </a:pPr>
            <a:r>
              <a:rPr lang="en-CA" sz="2400" i="1" dirty="0" smtClean="0"/>
              <a:t>IRPA </a:t>
            </a:r>
            <a:r>
              <a:rPr lang="en-CA" sz="2400" dirty="0" smtClean="0"/>
              <a:t>Section 38(1) </a:t>
            </a:r>
            <a:r>
              <a:rPr lang="en-CA" sz="2400" i="1" dirty="0" smtClean="0"/>
              <a:t>A foreign national is inadmissible on health grounds if his/her health condition:</a:t>
            </a:r>
          </a:p>
          <a:p>
            <a:pPr marL="1097280" lvl="3" indent="-173736" eaLnBrk="1" fontAlgn="auto" hangingPunct="1">
              <a:lnSpc>
                <a:spcPct val="90000"/>
              </a:lnSpc>
              <a:spcAft>
                <a:spcPts val="0"/>
              </a:spcAft>
              <a:buClr>
                <a:schemeClr val="accent3"/>
              </a:buClr>
              <a:buFontTx/>
              <a:buNone/>
              <a:defRPr/>
            </a:pPr>
            <a:r>
              <a:rPr lang="en-CA" i="1" dirty="0" smtClean="0"/>
              <a:t>a) is likely to be a danger to public health</a:t>
            </a:r>
          </a:p>
          <a:p>
            <a:pPr marL="1097280" lvl="3" indent="-173736" eaLnBrk="1" fontAlgn="auto" hangingPunct="1">
              <a:lnSpc>
                <a:spcPct val="90000"/>
              </a:lnSpc>
              <a:spcAft>
                <a:spcPts val="0"/>
              </a:spcAft>
              <a:buClr>
                <a:schemeClr val="accent3"/>
              </a:buClr>
              <a:buFontTx/>
              <a:buNone/>
              <a:defRPr/>
            </a:pPr>
            <a:r>
              <a:rPr lang="en-CA" i="1" dirty="0" smtClean="0"/>
              <a:t>b) is likely to be a danger to public safety</a:t>
            </a:r>
          </a:p>
          <a:p>
            <a:pPr marL="1097280" lvl="3" indent="-173736" eaLnBrk="1" fontAlgn="auto" hangingPunct="1">
              <a:lnSpc>
                <a:spcPct val="90000"/>
              </a:lnSpc>
              <a:spcAft>
                <a:spcPts val="0"/>
              </a:spcAft>
              <a:buClr>
                <a:schemeClr val="accent3"/>
              </a:buClr>
              <a:buFontTx/>
              <a:buNone/>
              <a:defRPr/>
            </a:pPr>
            <a:r>
              <a:rPr lang="en-CA" i="1" dirty="0" smtClean="0"/>
              <a:t>c) might reasonably be expected to cause excessive demand on health or social services</a:t>
            </a:r>
          </a:p>
          <a:p>
            <a:pPr marL="365760" indent="-283464" eaLnBrk="1" fontAlgn="auto" hangingPunct="1">
              <a:lnSpc>
                <a:spcPct val="90000"/>
              </a:lnSpc>
              <a:spcAft>
                <a:spcPts val="0"/>
              </a:spcAft>
              <a:buFont typeface="Wingdings 2"/>
              <a:buChar char=""/>
              <a:defRPr/>
            </a:pPr>
            <a:endParaRPr lang="en-CA" sz="1400" dirty="0" smtClean="0"/>
          </a:p>
          <a:p>
            <a:pPr marL="365760" indent="-283464" eaLnBrk="1" fontAlgn="auto" hangingPunct="1">
              <a:lnSpc>
                <a:spcPct val="90000"/>
              </a:lnSpc>
              <a:spcAft>
                <a:spcPts val="0"/>
              </a:spcAft>
              <a:buFont typeface="Wingdings 2"/>
              <a:buChar char=""/>
              <a:defRPr/>
            </a:pPr>
            <a:r>
              <a:rPr lang="en-CA" sz="2400" i="1" dirty="0" smtClean="0"/>
              <a:t>IRPA </a:t>
            </a:r>
            <a:r>
              <a:rPr lang="en-CA" sz="2400" dirty="0" smtClean="0"/>
              <a:t>Section 38(2): exempts some categories of immigrants from the excessive demand assessment:</a:t>
            </a:r>
          </a:p>
          <a:p>
            <a:pPr marL="1097280" lvl="3" indent="-173736" eaLnBrk="1" fontAlgn="auto" hangingPunct="1">
              <a:lnSpc>
                <a:spcPct val="90000"/>
              </a:lnSpc>
              <a:spcAft>
                <a:spcPts val="0"/>
              </a:spcAft>
              <a:buClr>
                <a:schemeClr val="accent3"/>
              </a:buClr>
              <a:buFont typeface="Wingdings 2"/>
              <a:buChar char=""/>
              <a:defRPr/>
            </a:pPr>
            <a:r>
              <a:rPr lang="en-CA" dirty="0" smtClean="0"/>
              <a:t>Spouse, conjugal partner or common law partner of a Canadian resident/citizen</a:t>
            </a:r>
          </a:p>
          <a:p>
            <a:pPr marL="1097280" lvl="3" indent="-173736" eaLnBrk="1" fontAlgn="auto" hangingPunct="1">
              <a:lnSpc>
                <a:spcPct val="90000"/>
              </a:lnSpc>
              <a:spcAft>
                <a:spcPts val="0"/>
              </a:spcAft>
              <a:buClr>
                <a:schemeClr val="accent3"/>
              </a:buClr>
              <a:buFont typeface="Wingdings 2"/>
              <a:buChar char=""/>
              <a:defRPr/>
            </a:pPr>
            <a:r>
              <a:rPr lang="en-CA" dirty="0" smtClean="0"/>
              <a:t>Dependent child</a:t>
            </a:r>
          </a:p>
          <a:p>
            <a:pPr marL="1097280" lvl="3" indent="-173736" eaLnBrk="1" fontAlgn="auto" hangingPunct="1">
              <a:lnSpc>
                <a:spcPct val="90000"/>
              </a:lnSpc>
              <a:spcAft>
                <a:spcPts val="0"/>
              </a:spcAft>
              <a:buClr>
                <a:schemeClr val="accent3"/>
              </a:buClr>
              <a:buFont typeface="Wingdings 2"/>
              <a:buChar char=""/>
              <a:defRPr/>
            </a:pPr>
            <a:r>
              <a:rPr lang="en-CA" dirty="0" smtClean="0"/>
              <a:t>Convention refugee/Refugee Claimant</a:t>
            </a:r>
          </a:p>
          <a:p>
            <a:pPr marL="1097280" lvl="3" indent="-173736" eaLnBrk="1" fontAlgn="auto" hangingPunct="1">
              <a:lnSpc>
                <a:spcPct val="90000"/>
              </a:lnSpc>
              <a:spcAft>
                <a:spcPts val="0"/>
              </a:spcAft>
              <a:buClr>
                <a:schemeClr val="accent3"/>
              </a:buClr>
              <a:buFont typeface="Wingdings 2"/>
              <a:buChar char=""/>
              <a:defRPr/>
            </a:pPr>
            <a:r>
              <a:rPr lang="en-CA" dirty="0" smtClean="0"/>
              <a:t>Protected person</a:t>
            </a:r>
          </a:p>
          <a:p>
            <a:pPr marL="640080" lvl="1" indent="-237744" eaLnBrk="1" fontAlgn="auto" hangingPunct="1">
              <a:lnSpc>
                <a:spcPct val="90000"/>
              </a:lnSpc>
              <a:spcAft>
                <a:spcPts val="0"/>
              </a:spcAft>
              <a:buFontTx/>
              <a:buNone/>
              <a:defRPr/>
            </a:pPr>
            <a:endParaRPr lang="en-CA" dirty="0" smtClean="0"/>
          </a:p>
          <a:p>
            <a:pPr marL="365760" indent="-283464" eaLnBrk="1" fontAlgn="auto" hangingPunct="1">
              <a:spcAft>
                <a:spcPts val="0"/>
              </a:spcAft>
              <a:buFont typeface="Wingdings 2"/>
              <a:buChar char=""/>
              <a:defRPr/>
            </a:pPr>
            <a:endParaRPr lang="en-CA" dirty="0"/>
          </a:p>
        </p:txBody>
      </p:sp>
      <p:sp>
        <p:nvSpPr>
          <p:cNvPr id="4" name="Slide Number Placeholder 3"/>
          <p:cNvSpPr>
            <a:spLocks noGrp="1"/>
          </p:cNvSpPr>
          <p:nvPr>
            <p:ph type="sldNum" sz="quarter" idx="12"/>
          </p:nvPr>
        </p:nvSpPr>
        <p:spPr/>
        <p:txBody>
          <a:bodyPr/>
          <a:lstStyle/>
          <a:p>
            <a:pPr>
              <a:defRPr/>
            </a:pPr>
            <a:fld id="{F326679E-615D-4E59-9EA6-9A65575B0105}" type="slidenum">
              <a:rPr lang="en-CA"/>
              <a:pPr>
                <a:defRPr/>
              </a:pPr>
              <a:t>29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571500"/>
            <a:ext cx="7497763" cy="1143000"/>
          </a:xfrm>
        </p:spPr>
        <p:txBody>
          <a:bodyPr>
            <a:normAutofit fontScale="90000"/>
          </a:bodyPr>
          <a:lstStyle/>
          <a:p>
            <a:pPr eaLnBrk="1" fontAlgn="auto" hangingPunct="1">
              <a:spcAft>
                <a:spcPts val="0"/>
              </a:spcAft>
              <a:defRPr/>
            </a:pPr>
            <a:r>
              <a:rPr lang="en-US" dirty="0" smtClean="0">
                <a:solidFill>
                  <a:srgbClr val="C00000"/>
                </a:solidFill>
              </a:rPr>
              <a:t>Protect the emigrant; </a:t>
            </a:r>
            <a:br>
              <a:rPr lang="en-US" dirty="0" smtClean="0">
                <a:solidFill>
                  <a:srgbClr val="C00000"/>
                </a:solidFill>
              </a:rPr>
            </a:br>
            <a:r>
              <a:rPr lang="en-US" dirty="0" smtClean="0">
                <a:solidFill>
                  <a:srgbClr val="C00000"/>
                </a:solidFill>
              </a:rPr>
              <a:t>Protect yourself</a:t>
            </a:r>
            <a:r>
              <a:rPr lang="en-CA" b="1" i="1" dirty="0" smtClean="0">
                <a:solidFill>
                  <a:schemeClr val="tx2">
                    <a:satMod val="130000"/>
                  </a:schemeClr>
                </a:solidFill>
              </a:rPr>
              <a:t/>
            </a:r>
            <a:br>
              <a:rPr lang="en-CA" b="1" i="1" dirty="0" smtClean="0">
                <a:solidFill>
                  <a:schemeClr val="tx2">
                    <a:satMod val="130000"/>
                  </a:schemeClr>
                </a:solidFill>
              </a:rPr>
            </a:br>
            <a:endParaRPr lang="en-CA" dirty="0">
              <a:solidFill>
                <a:schemeClr val="tx2">
                  <a:satMod val="130000"/>
                </a:schemeClr>
              </a:solidFill>
            </a:endParaRPr>
          </a:p>
        </p:txBody>
      </p:sp>
      <p:pic>
        <p:nvPicPr>
          <p:cNvPr id="10243" name="Content Placeholder 4" descr="Grosse Ile fr air xx014988-v6.jpg"/>
          <p:cNvPicPr>
            <a:picLocks noGrp="1" noChangeAspect="1"/>
          </p:cNvPicPr>
          <p:nvPr>
            <p:ph idx="1"/>
          </p:nvPr>
        </p:nvPicPr>
        <p:blipFill>
          <a:blip r:embed="rId3"/>
          <a:srcRect/>
          <a:stretch>
            <a:fillRect/>
          </a:stretch>
        </p:blipFill>
        <p:spPr>
          <a:xfrm>
            <a:off x="1928813" y="1857375"/>
            <a:ext cx="6510337" cy="3983038"/>
          </a:xfrm>
        </p:spPr>
      </p:pic>
      <p:sp>
        <p:nvSpPr>
          <p:cNvPr id="4" name="Slide Number Placeholder 3"/>
          <p:cNvSpPr>
            <a:spLocks noGrp="1"/>
          </p:cNvSpPr>
          <p:nvPr>
            <p:ph type="sldNum" sz="quarter" idx="12"/>
          </p:nvPr>
        </p:nvSpPr>
        <p:spPr/>
        <p:txBody>
          <a:bodyPr/>
          <a:lstStyle/>
          <a:p>
            <a:pPr>
              <a:defRPr/>
            </a:pPr>
            <a:fld id="{14CCAF42-B1DD-4E03-A0B9-C9FE2A35BA4C}" type="slidenum">
              <a:rPr lang="en-CA"/>
              <a:pPr>
                <a:defRPr/>
              </a:pPr>
              <a:t>3</a:t>
            </a:fld>
            <a:endParaRPr lang="en-CA"/>
          </a:p>
        </p:txBody>
      </p:sp>
      <p:sp>
        <p:nvSpPr>
          <p:cNvPr id="10245" name="TextBox 5"/>
          <p:cNvSpPr txBox="1">
            <a:spLocks noChangeArrowheads="1"/>
          </p:cNvSpPr>
          <p:nvPr/>
        </p:nvSpPr>
        <p:spPr bwMode="auto">
          <a:xfrm>
            <a:off x="1928813" y="6072188"/>
            <a:ext cx="6429375" cy="369887"/>
          </a:xfrm>
          <a:prstGeom prst="rect">
            <a:avLst/>
          </a:prstGeom>
          <a:noFill/>
          <a:ln w="9525">
            <a:noFill/>
            <a:miter lim="800000"/>
            <a:headEnd/>
            <a:tailEnd/>
          </a:ln>
        </p:spPr>
        <p:txBody>
          <a:bodyPr>
            <a:spAutoFit/>
          </a:bodyPr>
          <a:lstStyle/>
          <a:p>
            <a:r>
              <a:rPr lang="en-CA">
                <a:latin typeface="Gill Sans MT" pitchFamily="34" charset="0"/>
              </a:rPr>
              <a:t>Grosse Ile Quarantine Station from the Air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74638"/>
            <a:ext cx="7648575" cy="1143000"/>
          </a:xfrm>
        </p:spPr>
        <p:txBody>
          <a:bodyPr>
            <a:noAutofit/>
          </a:bodyPr>
          <a:lstStyle/>
          <a:p>
            <a:pPr eaLnBrk="1" fontAlgn="auto" hangingPunct="1">
              <a:spcAft>
                <a:spcPts val="0"/>
              </a:spcAft>
              <a:defRPr/>
            </a:pPr>
            <a:r>
              <a:rPr lang="en-CA" sz="3600" dirty="0" smtClean="0">
                <a:solidFill>
                  <a:srgbClr val="C00000"/>
                </a:solidFill>
              </a:rPr>
              <a:t>Today’s Immigration Health Program - 3</a:t>
            </a:r>
            <a:endParaRPr lang="en-CA" sz="3600" dirty="0">
              <a:solidFill>
                <a:srgbClr val="C00000"/>
              </a:solidFill>
            </a:endParaRPr>
          </a:p>
        </p:txBody>
      </p:sp>
      <p:sp>
        <p:nvSpPr>
          <p:cNvPr id="37891" name="Content Placeholder 2"/>
          <p:cNvSpPr>
            <a:spLocks noGrp="1"/>
          </p:cNvSpPr>
          <p:nvPr>
            <p:ph idx="1"/>
          </p:nvPr>
        </p:nvSpPr>
        <p:spPr>
          <a:xfrm>
            <a:off x="1214438" y="1285875"/>
            <a:ext cx="7720012" cy="4962525"/>
          </a:xfrm>
        </p:spPr>
        <p:txBody>
          <a:bodyPr/>
          <a:lstStyle/>
          <a:p>
            <a:pPr eaLnBrk="1" hangingPunct="1">
              <a:lnSpc>
                <a:spcPct val="90000"/>
              </a:lnSpc>
              <a:buFontTx/>
              <a:buNone/>
            </a:pPr>
            <a:r>
              <a:rPr lang="en-CA" sz="2600" smtClean="0"/>
              <a:t>Regulation 30(1): the following applicants require immigration medical examinations:</a:t>
            </a:r>
          </a:p>
          <a:p>
            <a:pPr lvl="2" eaLnBrk="1" hangingPunct="1">
              <a:lnSpc>
                <a:spcPct val="90000"/>
              </a:lnSpc>
            </a:pPr>
            <a:r>
              <a:rPr lang="en-CA" sz="2000" smtClean="0"/>
              <a:t>all individuals applying for permanent residency</a:t>
            </a:r>
          </a:p>
          <a:p>
            <a:pPr lvl="2" eaLnBrk="1" hangingPunct="1">
              <a:lnSpc>
                <a:spcPct val="90000"/>
              </a:lnSpc>
            </a:pPr>
            <a:r>
              <a:rPr lang="en-CA" sz="2000" smtClean="0"/>
              <a:t>temporary residents who are seeking to work in Canada in an occupation in which the protection of public health is essential </a:t>
            </a:r>
            <a:r>
              <a:rPr lang="en-CA" sz="2000" i="1" smtClean="0"/>
              <a:t>(e.g. Health care, food services etc.)</a:t>
            </a:r>
          </a:p>
          <a:p>
            <a:pPr lvl="2" eaLnBrk="1" hangingPunct="1">
              <a:lnSpc>
                <a:spcPct val="90000"/>
              </a:lnSpc>
            </a:pPr>
            <a:r>
              <a:rPr lang="en-CA" sz="2000" smtClean="0"/>
              <a:t>any applicant who an officer has reasonable grounds to believe is inadmissible under IRPA s.38(1)</a:t>
            </a:r>
          </a:p>
          <a:p>
            <a:pPr lvl="2" eaLnBrk="1" hangingPunct="1">
              <a:lnSpc>
                <a:spcPct val="90000"/>
              </a:lnSpc>
            </a:pPr>
            <a:r>
              <a:rPr lang="en-CA" sz="2000" smtClean="0"/>
              <a:t>temporary residents (worker-student-visitor) </a:t>
            </a:r>
          </a:p>
          <a:p>
            <a:pPr lvl="3" eaLnBrk="1" hangingPunct="1">
              <a:lnSpc>
                <a:spcPct val="90000"/>
              </a:lnSpc>
            </a:pPr>
            <a:r>
              <a:rPr lang="en-CA" sz="1800" smtClean="0"/>
              <a:t>who will reside in Canada for a period of six consecutive months </a:t>
            </a:r>
            <a:r>
              <a:rPr lang="en-CA" sz="1800" u="sng" smtClean="0"/>
              <a:t>AND</a:t>
            </a:r>
          </a:p>
          <a:p>
            <a:pPr lvl="3" eaLnBrk="1" hangingPunct="1">
              <a:lnSpc>
                <a:spcPct val="90000"/>
              </a:lnSpc>
            </a:pPr>
            <a:r>
              <a:rPr lang="en-CA" sz="1800" smtClean="0"/>
              <a:t>who have resided or sojourned for a period of six consecutive months in a </a:t>
            </a:r>
            <a:r>
              <a:rPr lang="en-CA" sz="1800" b="1" smtClean="0"/>
              <a:t>designated</a:t>
            </a:r>
            <a:r>
              <a:rPr lang="en-CA" sz="1800" smtClean="0"/>
              <a:t> country, during the one-year period immediately preceding the date they sought entry or made their application</a:t>
            </a:r>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598C2370-6E65-4DF0-8590-7B7A7F49784B}" type="slidenum">
              <a:rPr lang="en-CA"/>
              <a:pPr>
                <a:defRPr/>
              </a:pPr>
              <a:t>30</a:t>
            </a:fld>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5750"/>
            <a:ext cx="8001000" cy="1143000"/>
          </a:xfrm>
        </p:spPr>
        <p:txBody>
          <a:bodyPr/>
          <a:lstStyle/>
          <a:p>
            <a:pPr eaLnBrk="1" fontAlgn="auto" hangingPunct="1">
              <a:spcAft>
                <a:spcPts val="0"/>
              </a:spcAft>
              <a:defRPr/>
            </a:pPr>
            <a:r>
              <a:rPr lang="en-CA" sz="3600" dirty="0" smtClean="0">
                <a:solidFill>
                  <a:srgbClr val="C00000"/>
                </a:solidFill>
              </a:rPr>
              <a:t>Today’s Immigration Health Program - 4</a:t>
            </a:r>
            <a:endParaRPr lang="en-CA" sz="3600" dirty="0">
              <a:solidFill>
                <a:srgbClr val="C00000"/>
              </a:solidFill>
            </a:endParaRPr>
          </a:p>
        </p:txBody>
      </p:sp>
      <p:sp>
        <p:nvSpPr>
          <p:cNvPr id="3" name="Content Placeholder 2"/>
          <p:cNvSpPr>
            <a:spLocks noGrp="1"/>
          </p:cNvSpPr>
          <p:nvPr>
            <p:ph idx="1"/>
          </p:nvPr>
        </p:nvSpPr>
        <p:spPr/>
        <p:txBody>
          <a:bodyPr>
            <a:normAutofit/>
          </a:bodyPr>
          <a:lstStyle/>
          <a:p>
            <a:pPr marL="447675" indent="-447675" eaLnBrk="1" fontAlgn="auto" hangingPunct="1">
              <a:lnSpc>
                <a:spcPct val="80000"/>
              </a:lnSpc>
              <a:spcAft>
                <a:spcPts val="0"/>
              </a:spcAft>
              <a:buFont typeface="Wingdings 2"/>
              <a:buChar char=""/>
              <a:defRPr/>
            </a:pPr>
            <a:r>
              <a:rPr lang="en-CA" sz="2400" dirty="0" smtClean="0"/>
              <a:t>Designated Countries are not defined in the legislation</a:t>
            </a:r>
          </a:p>
          <a:p>
            <a:pPr marL="968883" lvl="2" indent="-447675" eaLnBrk="1" fontAlgn="auto" hangingPunct="1">
              <a:lnSpc>
                <a:spcPct val="80000"/>
              </a:lnSpc>
              <a:spcAft>
                <a:spcPts val="0"/>
              </a:spcAft>
              <a:buFont typeface="Wingdings 2"/>
              <a:buChar char=""/>
              <a:defRPr/>
            </a:pPr>
            <a:r>
              <a:rPr lang="en-CA" sz="1800" dirty="0" smtClean="0"/>
              <a:t>Based on the public health risk related to Tuberculosis</a:t>
            </a:r>
          </a:p>
          <a:p>
            <a:pPr marL="447675" indent="-447675" eaLnBrk="1" fontAlgn="auto" hangingPunct="1">
              <a:lnSpc>
                <a:spcPct val="80000"/>
              </a:lnSpc>
              <a:spcAft>
                <a:spcPts val="0"/>
              </a:spcAft>
              <a:buFont typeface="Wingdings 2"/>
              <a:buChar char=""/>
              <a:defRPr/>
            </a:pPr>
            <a:endParaRPr lang="en-CA" sz="1800" dirty="0" smtClean="0"/>
          </a:p>
          <a:p>
            <a:pPr marL="447675" indent="-447675" eaLnBrk="1" fontAlgn="auto" hangingPunct="1">
              <a:lnSpc>
                <a:spcPct val="80000"/>
              </a:lnSpc>
              <a:spcAft>
                <a:spcPts val="0"/>
              </a:spcAft>
              <a:buFont typeface="Wingdings 2"/>
              <a:buChar char=""/>
              <a:defRPr/>
            </a:pPr>
            <a:r>
              <a:rPr lang="en-CA" sz="1800" dirty="0" smtClean="0"/>
              <a:t>Canada’s Criteria:  A country having a three year estimated sputum smear positive pulmonary tuberculosis (TB) rate </a:t>
            </a:r>
            <a:r>
              <a:rPr lang="en-CA" sz="1800" dirty="0" smtClean="0">
                <a:cs typeface="Arial" pitchFamily="34" charset="0"/>
              </a:rPr>
              <a:t>≥ 15/100 000</a:t>
            </a:r>
          </a:p>
          <a:p>
            <a:pPr marL="889000" lvl="1" indent="-439738" eaLnBrk="1" fontAlgn="auto" hangingPunct="1">
              <a:lnSpc>
                <a:spcPct val="80000"/>
              </a:lnSpc>
              <a:spcAft>
                <a:spcPts val="0"/>
              </a:spcAft>
              <a:buFont typeface="Verdana"/>
              <a:buChar char="◦"/>
              <a:defRPr/>
            </a:pPr>
            <a:r>
              <a:rPr lang="en-CA" sz="1600" dirty="0" smtClean="0"/>
              <a:t>International Tuberculosis Incidence Rates are available at the PHAC website</a:t>
            </a:r>
            <a:r>
              <a:rPr lang="en-CA" b="1" dirty="0" smtClean="0"/>
              <a:t> </a:t>
            </a:r>
            <a:r>
              <a:rPr lang="en-CA" sz="2000" dirty="0" smtClean="0">
                <a:hlinkClick r:id="rId3"/>
              </a:rPr>
              <a:t>http://www.phac-aspc.gc.ca/tbpc-latb/itir_e.html</a:t>
            </a:r>
            <a:endParaRPr lang="en-CA" sz="2000" dirty="0" smtClean="0"/>
          </a:p>
          <a:p>
            <a:pPr marL="889000" lvl="1" indent="-439738" eaLnBrk="1" fontAlgn="auto" hangingPunct="1">
              <a:lnSpc>
                <a:spcPct val="80000"/>
              </a:lnSpc>
              <a:spcAft>
                <a:spcPts val="0"/>
              </a:spcAft>
              <a:buFont typeface="Verdana"/>
              <a:buChar char="◦"/>
              <a:defRPr/>
            </a:pPr>
            <a:r>
              <a:rPr lang="en-CA" sz="1600" dirty="0" smtClean="0"/>
              <a:t>Data is derived from the World Health Organization's (WHO) most recently available three year estimated sputum smear positive pulmonary tuberculosis (TB) rates </a:t>
            </a:r>
          </a:p>
          <a:p>
            <a:pPr marL="889000" lvl="1" indent="-439738" eaLnBrk="1" fontAlgn="auto" hangingPunct="1">
              <a:lnSpc>
                <a:spcPct val="80000"/>
              </a:lnSpc>
              <a:spcAft>
                <a:spcPts val="0"/>
              </a:spcAft>
              <a:buFontTx/>
              <a:buNone/>
              <a:defRPr/>
            </a:pPr>
            <a:endParaRPr lang="en-CA" sz="1800" b="1" dirty="0" smtClean="0"/>
          </a:p>
          <a:p>
            <a:pPr marL="447675" indent="-447675" eaLnBrk="1" fontAlgn="auto" hangingPunct="1">
              <a:lnSpc>
                <a:spcPct val="80000"/>
              </a:lnSpc>
              <a:spcAft>
                <a:spcPts val="0"/>
              </a:spcAft>
              <a:buFont typeface="Wingdings 2"/>
              <a:buChar char=""/>
              <a:defRPr/>
            </a:pPr>
            <a:r>
              <a:rPr lang="en-CA" sz="1800" dirty="0" smtClean="0"/>
              <a:t>Designated Country/Territory List- CIC website</a:t>
            </a:r>
          </a:p>
          <a:p>
            <a:pPr marL="1046925" lvl="1" indent="-403225" eaLnBrk="1" fontAlgn="auto" hangingPunct="1">
              <a:lnSpc>
                <a:spcPct val="80000"/>
              </a:lnSpc>
              <a:spcAft>
                <a:spcPts val="0"/>
              </a:spcAft>
              <a:buFont typeface="Verdana"/>
              <a:buChar char="◦"/>
              <a:defRPr/>
            </a:pPr>
            <a:r>
              <a:rPr lang="en-CA" sz="2000" dirty="0" smtClean="0">
                <a:hlinkClick r:id="rId4"/>
              </a:rPr>
              <a:t>http://www.cic.gc.ca/english/information/medical/dcl.asp</a:t>
            </a:r>
            <a:r>
              <a:rPr lang="en-CA" sz="2000" dirty="0" smtClean="0"/>
              <a:t> </a:t>
            </a:r>
            <a:endParaRPr lang="en-CA" sz="2000" dirty="0"/>
          </a:p>
        </p:txBody>
      </p:sp>
      <p:sp>
        <p:nvSpPr>
          <p:cNvPr id="4" name="Slide Number Placeholder 3"/>
          <p:cNvSpPr>
            <a:spLocks noGrp="1"/>
          </p:cNvSpPr>
          <p:nvPr>
            <p:ph type="sldNum" sz="quarter" idx="12"/>
          </p:nvPr>
        </p:nvSpPr>
        <p:spPr/>
        <p:txBody>
          <a:bodyPr/>
          <a:lstStyle/>
          <a:p>
            <a:pPr>
              <a:defRPr/>
            </a:pPr>
            <a:fld id="{81A57F42-6728-4038-8196-887338ECB1E5}" type="slidenum">
              <a:rPr lang="en-CA"/>
              <a:pPr>
                <a:defRPr/>
              </a:pPr>
              <a:t>31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Autofit/>
          </a:bodyPr>
          <a:lstStyle/>
          <a:p>
            <a:pPr eaLnBrk="1" fontAlgn="auto" hangingPunct="1">
              <a:spcAft>
                <a:spcPts val="0"/>
              </a:spcAft>
              <a:defRPr/>
            </a:pPr>
            <a:r>
              <a:rPr lang="en-CA" sz="3600" dirty="0" smtClean="0">
                <a:solidFill>
                  <a:srgbClr val="C00000"/>
                </a:solidFill>
              </a:rPr>
              <a:t>Today’s Immigration Health Program - 5</a:t>
            </a:r>
            <a:endParaRPr lang="en-CA" sz="3600" dirty="0">
              <a:solidFill>
                <a:srgbClr val="C00000"/>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sz="2800" dirty="0" smtClean="0"/>
              <a:t>Dangers to Public Health:</a:t>
            </a:r>
          </a:p>
          <a:p>
            <a:pPr marL="365760" indent="-283464" eaLnBrk="1" fontAlgn="auto" hangingPunct="1">
              <a:spcAft>
                <a:spcPts val="0"/>
              </a:spcAft>
              <a:buFont typeface="Wingdings 2"/>
              <a:buChar char=""/>
              <a:defRPr/>
            </a:pPr>
            <a:r>
              <a:rPr lang="en-CA" sz="2000" i="1" dirty="0" smtClean="0"/>
              <a:t>IRPA  </a:t>
            </a:r>
            <a:r>
              <a:rPr lang="en-CA" sz="2000" dirty="0" smtClean="0"/>
              <a:t>Regulation 31 -  Before concluding whether a foreign national's health condition is likely to be a danger to public health, an officer who is assessing the foreign national's health condition shall consider </a:t>
            </a:r>
          </a:p>
          <a:p>
            <a:pPr marL="640080" lvl="1" indent="-237744" eaLnBrk="1" fontAlgn="auto" hangingPunct="1">
              <a:spcAft>
                <a:spcPts val="0"/>
              </a:spcAft>
              <a:buFont typeface="Verdana"/>
              <a:buChar char="◦"/>
              <a:defRPr/>
            </a:pPr>
            <a:r>
              <a:rPr lang="en-CA" sz="1900" dirty="0" smtClean="0"/>
              <a:t>(</a:t>
            </a:r>
            <a:r>
              <a:rPr lang="en-CA" sz="1900" i="1" dirty="0" smtClean="0"/>
              <a:t>a</a:t>
            </a:r>
            <a:r>
              <a:rPr lang="en-CA" sz="1900" dirty="0" smtClean="0"/>
              <a:t>) any report made by a health practitioner or medical laboratory with respect to the foreign national;</a:t>
            </a:r>
          </a:p>
          <a:p>
            <a:pPr marL="640080" lvl="1" indent="-237744" eaLnBrk="1" fontAlgn="auto" hangingPunct="1">
              <a:spcAft>
                <a:spcPts val="0"/>
              </a:spcAft>
              <a:buFont typeface="Verdana"/>
              <a:buChar char="◦"/>
              <a:defRPr/>
            </a:pPr>
            <a:r>
              <a:rPr lang="en-CA" sz="1900" dirty="0" smtClean="0"/>
              <a:t>(</a:t>
            </a:r>
            <a:r>
              <a:rPr lang="en-CA" sz="1900" i="1" dirty="0" smtClean="0"/>
              <a:t>b</a:t>
            </a:r>
            <a:r>
              <a:rPr lang="en-CA" sz="1900" dirty="0" smtClean="0"/>
              <a:t>) the communicability of any disease that the foreign national is affected by or carries; and</a:t>
            </a:r>
          </a:p>
          <a:p>
            <a:pPr marL="640080" lvl="1" indent="-237744" eaLnBrk="1" fontAlgn="auto" hangingPunct="1">
              <a:spcAft>
                <a:spcPts val="0"/>
              </a:spcAft>
              <a:buFont typeface="Verdana"/>
              <a:buChar char="◦"/>
              <a:defRPr/>
            </a:pPr>
            <a:r>
              <a:rPr lang="en-CA" sz="1900" dirty="0" smtClean="0"/>
              <a:t>(</a:t>
            </a:r>
            <a:r>
              <a:rPr lang="en-CA" sz="1900" i="1" dirty="0" smtClean="0"/>
              <a:t>c</a:t>
            </a:r>
            <a:r>
              <a:rPr lang="en-CA" sz="1900" dirty="0" smtClean="0"/>
              <a:t>) the impact that the disease could have on other persons living in Canada</a:t>
            </a:r>
          </a:p>
          <a:p>
            <a:pPr marL="365760" indent="-283464" eaLnBrk="1" fontAlgn="auto" hangingPunct="1">
              <a:spcAft>
                <a:spcPts val="0"/>
              </a:spcAft>
              <a:buFont typeface="Wingdings 2"/>
              <a:buChar char=""/>
              <a:defRPr/>
            </a:pPr>
            <a:r>
              <a:rPr lang="en-CA" sz="2000" dirty="0" smtClean="0"/>
              <a:t>Two conditions are currently considered to be a danger to public health:</a:t>
            </a:r>
          </a:p>
          <a:p>
            <a:pPr marL="640080" lvl="1" indent="-237744" eaLnBrk="1" fontAlgn="auto" hangingPunct="1">
              <a:spcAft>
                <a:spcPts val="0"/>
              </a:spcAft>
              <a:buFont typeface="Verdana"/>
              <a:buChar char="◦"/>
              <a:defRPr/>
            </a:pPr>
            <a:r>
              <a:rPr lang="en-CA" sz="1900" dirty="0" smtClean="0"/>
              <a:t>Active Tuberculosis</a:t>
            </a:r>
          </a:p>
          <a:p>
            <a:pPr marL="640080" lvl="1" indent="-237744" eaLnBrk="1" fontAlgn="auto" hangingPunct="1">
              <a:spcAft>
                <a:spcPts val="0"/>
              </a:spcAft>
              <a:buFont typeface="Verdana"/>
              <a:buChar char="◦"/>
              <a:defRPr/>
            </a:pPr>
            <a:r>
              <a:rPr lang="en-CA" sz="1900" dirty="0" smtClean="0"/>
              <a:t>Untreated Syphilis </a:t>
            </a:r>
          </a:p>
          <a:p>
            <a:pPr marL="365760" indent="-283464" eaLnBrk="1" fontAlgn="auto" hangingPunct="1">
              <a:spcAft>
                <a:spcPts val="0"/>
              </a:spcAft>
              <a:buFont typeface="Wingdings 2"/>
              <a:buChar char=""/>
              <a:defRPr/>
            </a:pPr>
            <a:endParaRPr lang="en-CA" dirty="0"/>
          </a:p>
        </p:txBody>
      </p:sp>
      <p:sp>
        <p:nvSpPr>
          <p:cNvPr id="4" name="Slide Number Placeholder 3"/>
          <p:cNvSpPr>
            <a:spLocks noGrp="1"/>
          </p:cNvSpPr>
          <p:nvPr>
            <p:ph type="sldNum" sz="quarter" idx="12"/>
          </p:nvPr>
        </p:nvSpPr>
        <p:spPr/>
        <p:txBody>
          <a:bodyPr/>
          <a:lstStyle/>
          <a:p>
            <a:pPr>
              <a:defRPr/>
            </a:pPr>
            <a:fld id="{406D8D96-9D8D-4087-90A2-C9D2B077D202}" type="slidenum">
              <a:rPr lang="en-CA"/>
              <a:pPr>
                <a:defRPr/>
              </a:pPr>
              <a:t>32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Autofit/>
          </a:bodyPr>
          <a:lstStyle/>
          <a:p>
            <a:pPr eaLnBrk="1" fontAlgn="auto" hangingPunct="1">
              <a:spcAft>
                <a:spcPts val="0"/>
              </a:spcAft>
              <a:defRPr/>
            </a:pPr>
            <a:r>
              <a:rPr lang="en-CA" sz="3600" dirty="0" smtClean="0">
                <a:solidFill>
                  <a:srgbClr val="C00000"/>
                </a:solidFill>
              </a:rPr>
              <a:t>Today’s Immigration Health Program - 6</a:t>
            </a:r>
            <a:endParaRPr lang="en-CA" sz="3600" dirty="0">
              <a:solidFill>
                <a:srgbClr val="C00000"/>
              </a:solidFill>
            </a:endParaRPr>
          </a:p>
        </p:txBody>
      </p:sp>
      <p:sp>
        <p:nvSpPr>
          <p:cNvPr id="40963" name="Content Placeholder 2"/>
          <p:cNvSpPr>
            <a:spLocks noGrp="1"/>
          </p:cNvSpPr>
          <p:nvPr>
            <p:ph idx="1"/>
          </p:nvPr>
        </p:nvSpPr>
        <p:spPr/>
        <p:txBody>
          <a:bodyPr/>
          <a:lstStyle/>
          <a:p>
            <a:pPr eaLnBrk="1" hangingPunct="1">
              <a:buFont typeface="Wingdings 2" pitchFamily="18" charset="2"/>
              <a:buNone/>
            </a:pPr>
            <a:r>
              <a:rPr lang="en-CA" sz="2800" smtClean="0"/>
              <a:t>Conditions that may be imposed:</a:t>
            </a:r>
          </a:p>
          <a:p>
            <a:pPr eaLnBrk="1" hangingPunct="1"/>
            <a:r>
              <a:rPr lang="en-CA" sz="2400" smtClean="0"/>
              <a:t>Regulation 32 is the authority for requiring “medical surveillance” as a condition of entry to Canada”</a:t>
            </a:r>
          </a:p>
          <a:p>
            <a:pPr lvl="1" eaLnBrk="1" hangingPunct="1"/>
            <a:r>
              <a:rPr lang="en-CA" sz="2400" smtClean="0"/>
              <a:t>A CIC Officer may impose conditions of entry to certain individuals who enter Canada on a permanent or temporary basis</a:t>
            </a:r>
          </a:p>
          <a:p>
            <a:pPr lvl="2" eaLnBrk="1" hangingPunct="1"/>
            <a:r>
              <a:rPr lang="en-CA" smtClean="0"/>
              <a:t>To report at the specified times and places for medical examination, surveillance or treatment; and</a:t>
            </a:r>
          </a:p>
          <a:p>
            <a:pPr lvl="2" eaLnBrk="1" hangingPunct="1"/>
            <a:r>
              <a:rPr lang="en-CA" smtClean="0"/>
              <a:t>To provide proof, at the specified times and places, of compliance with the conditions imposed </a:t>
            </a:r>
          </a:p>
          <a:p>
            <a:pPr eaLnBrk="1" hangingPunct="1"/>
            <a:endParaRPr lang="en-CA" sz="2800" smtClean="0"/>
          </a:p>
        </p:txBody>
      </p:sp>
      <p:sp>
        <p:nvSpPr>
          <p:cNvPr id="4" name="Slide Number Placeholder 3"/>
          <p:cNvSpPr>
            <a:spLocks noGrp="1"/>
          </p:cNvSpPr>
          <p:nvPr>
            <p:ph type="sldNum" sz="quarter" idx="12"/>
          </p:nvPr>
        </p:nvSpPr>
        <p:spPr/>
        <p:txBody>
          <a:bodyPr/>
          <a:lstStyle/>
          <a:p>
            <a:pPr>
              <a:defRPr/>
            </a:pPr>
            <a:fld id="{0CBECEC5-757E-459D-A556-FDF8328E4312}" type="slidenum">
              <a:rPr lang="en-CA"/>
              <a:pPr>
                <a:defRPr/>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74638"/>
            <a:ext cx="7648575" cy="1143000"/>
          </a:xfrm>
        </p:spPr>
        <p:txBody>
          <a:bodyPr>
            <a:noAutofit/>
          </a:bodyPr>
          <a:lstStyle/>
          <a:p>
            <a:pPr eaLnBrk="1" fontAlgn="auto" hangingPunct="1">
              <a:spcAft>
                <a:spcPts val="0"/>
              </a:spcAft>
              <a:defRPr/>
            </a:pPr>
            <a:r>
              <a:rPr lang="en-CA" sz="3600" dirty="0" smtClean="0">
                <a:solidFill>
                  <a:srgbClr val="C00000"/>
                </a:solidFill>
              </a:rPr>
              <a:t>Today’s Immigration Health Program - 7</a:t>
            </a:r>
            <a:endParaRPr lang="en-CA" sz="3600" dirty="0">
              <a:solidFill>
                <a:srgbClr val="C00000"/>
              </a:solidFill>
            </a:endParaRPr>
          </a:p>
        </p:txBody>
      </p:sp>
      <p:sp>
        <p:nvSpPr>
          <p:cNvPr id="39939" name="Content Placeholder 2"/>
          <p:cNvSpPr>
            <a:spLocks noGrp="1"/>
          </p:cNvSpPr>
          <p:nvPr>
            <p:ph idx="1"/>
          </p:nvPr>
        </p:nvSpPr>
        <p:spPr/>
        <p:txBody>
          <a:bodyPr/>
          <a:lstStyle/>
          <a:p>
            <a:pPr eaLnBrk="1" hangingPunct="1">
              <a:buFont typeface="Wingdings 2" pitchFamily="18" charset="2"/>
              <a:buNone/>
            </a:pPr>
            <a:r>
              <a:rPr lang="en-CA" sz="2800" smtClean="0"/>
              <a:t>Dangers to Public Safety:</a:t>
            </a:r>
          </a:p>
          <a:p>
            <a:pPr eaLnBrk="1" hangingPunct="1"/>
            <a:r>
              <a:rPr lang="en-CA" sz="2000" i="1" smtClean="0"/>
              <a:t>IRPA </a:t>
            </a:r>
            <a:r>
              <a:rPr lang="en-CA" sz="2000" smtClean="0"/>
              <a:t>Regulation 33 - Before concluding whether a foreign national's health condition is likely to be a danger to public safety, an officer who is assessing the foreign national's health condition shall consider </a:t>
            </a:r>
          </a:p>
          <a:p>
            <a:pPr lvl="2" eaLnBrk="1" hangingPunct="1"/>
            <a:r>
              <a:rPr lang="en-CA" sz="1800" smtClean="0"/>
              <a:t>(</a:t>
            </a:r>
            <a:r>
              <a:rPr lang="en-CA" sz="1800" i="1" smtClean="0"/>
              <a:t>a</a:t>
            </a:r>
            <a:r>
              <a:rPr lang="en-CA" sz="1800" smtClean="0"/>
              <a:t>) any reports made by a health practitioner or medical laboratory with respect to the foreign national; and</a:t>
            </a:r>
          </a:p>
          <a:p>
            <a:pPr lvl="2" eaLnBrk="1" hangingPunct="1"/>
            <a:r>
              <a:rPr lang="en-CA" sz="1800" smtClean="0"/>
              <a:t>(</a:t>
            </a:r>
            <a:r>
              <a:rPr lang="en-CA" sz="1800" i="1" smtClean="0"/>
              <a:t>b</a:t>
            </a:r>
            <a:r>
              <a:rPr lang="en-CA" sz="1800" smtClean="0"/>
              <a:t>) the risk of a sudden incapacity or of unpredictable or violent behaviour of the foreign national that would create a danger to the health or safety of persons living in Canada</a:t>
            </a:r>
          </a:p>
          <a:p>
            <a:pPr eaLnBrk="1" hangingPunct="1"/>
            <a:r>
              <a:rPr lang="en-CA" sz="2000" smtClean="0"/>
              <a:t>Occasionally used for conditions such as:</a:t>
            </a:r>
          </a:p>
          <a:p>
            <a:pPr lvl="1" eaLnBrk="1" hangingPunct="1"/>
            <a:r>
              <a:rPr lang="en-CA" sz="1800" smtClean="0"/>
              <a:t>Drug addiction with history of violent behaviour</a:t>
            </a:r>
          </a:p>
          <a:p>
            <a:pPr lvl="1" eaLnBrk="1" hangingPunct="1"/>
            <a:r>
              <a:rPr lang="en-CA" sz="1800" smtClean="0"/>
              <a:t>Uncontrolled psychotic conditions with history of violent behaviour</a:t>
            </a:r>
          </a:p>
          <a:p>
            <a:pPr eaLnBrk="1" hangingPunct="1"/>
            <a:endParaRPr lang="en-CA" sz="2600" smtClean="0"/>
          </a:p>
          <a:p>
            <a:pPr lvl="1" eaLnBrk="1" hangingPunct="1"/>
            <a:endParaRPr lang="en-CA" sz="2400" i="1" smtClean="0"/>
          </a:p>
        </p:txBody>
      </p:sp>
      <p:sp>
        <p:nvSpPr>
          <p:cNvPr id="4" name="Slide Number Placeholder 3"/>
          <p:cNvSpPr>
            <a:spLocks noGrp="1"/>
          </p:cNvSpPr>
          <p:nvPr>
            <p:ph type="sldNum" sz="quarter" idx="12"/>
          </p:nvPr>
        </p:nvSpPr>
        <p:spPr/>
        <p:txBody>
          <a:bodyPr/>
          <a:lstStyle/>
          <a:p>
            <a:pPr>
              <a:defRPr/>
            </a:pPr>
            <a:fld id="{4C09899C-DB72-4BFB-9CB2-E82D0D336414}" type="slidenum">
              <a:rPr lang="en-CA"/>
              <a:pPr>
                <a:defRPr/>
              </a:pPr>
              <a:t>34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 calcmode="lin" valueType="num">
                                      <p:cBhvr additive="base">
                                        <p:cTn id="25"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939">
                                            <p:txEl>
                                              <p:pRg st="5" end="5"/>
                                            </p:txEl>
                                          </p:spTgt>
                                        </p:tgtEl>
                                        <p:attrNameLst>
                                          <p:attrName>style.visibility</p:attrName>
                                        </p:attrNameLst>
                                      </p:cBhvr>
                                      <p:to>
                                        <p:strVal val="visible"/>
                                      </p:to>
                                    </p:set>
                                    <p:anim calcmode="lin" valueType="num">
                                      <p:cBhvr additive="base">
                                        <p:cTn id="29"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93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9939">
                                            <p:txEl>
                                              <p:pRg st="6" end="6"/>
                                            </p:txEl>
                                          </p:spTgt>
                                        </p:tgtEl>
                                        <p:attrNameLst>
                                          <p:attrName>style.visibility</p:attrName>
                                        </p:attrNameLst>
                                      </p:cBhvr>
                                      <p:to>
                                        <p:strVal val="visible"/>
                                      </p:to>
                                    </p:set>
                                    <p:anim calcmode="lin" valueType="num">
                                      <p:cBhvr additive="base">
                                        <p:cTn id="33"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74638"/>
            <a:ext cx="7648575" cy="1143000"/>
          </a:xfrm>
        </p:spPr>
        <p:txBody>
          <a:bodyPr>
            <a:noAutofit/>
          </a:bodyPr>
          <a:lstStyle/>
          <a:p>
            <a:pPr eaLnBrk="1" fontAlgn="auto" hangingPunct="1">
              <a:spcAft>
                <a:spcPts val="0"/>
              </a:spcAft>
              <a:defRPr/>
            </a:pPr>
            <a:r>
              <a:rPr lang="en-CA" sz="3600" dirty="0" smtClean="0">
                <a:solidFill>
                  <a:srgbClr val="C00000"/>
                </a:solidFill>
              </a:rPr>
              <a:t>Today’s Immigration Health Program - 8</a:t>
            </a:r>
            <a:endParaRPr lang="en-CA" sz="3600" dirty="0">
              <a:solidFill>
                <a:srgbClr val="C00000"/>
              </a:solidFill>
            </a:endParaRPr>
          </a:p>
        </p:txBody>
      </p:sp>
      <p:sp>
        <p:nvSpPr>
          <p:cNvPr id="3" name="Content Placeholder 2"/>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CA" sz="3000" dirty="0" smtClean="0"/>
              <a:t>Excessive Demand</a:t>
            </a:r>
          </a:p>
          <a:p>
            <a:pPr marL="365760" indent="-283464" eaLnBrk="1" fontAlgn="auto" hangingPunct="1">
              <a:spcAft>
                <a:spcPts val="0"/>
              </a:spcAft>
              <a:buFont typeface="Wingdings 2"/>
              <a:buChar char=""/>
              <a:defRPr/>
            </a:pPr>
            <a:r>
              <a:rPr lang="en-CA" sz="2600" dirty="0" smtClean="0"/>
              <a:t>Authority to determine if an applicant would cause excessive demand is in </a:t>
            </a:r>
            <a:r>
              <a:rPr lang="en-CA" sz="2600" i="1" dirty="0" smtClean="0"/>
              <a:t>IRPA</a:t>
            </a:r>
            <a:r>
              <a:rPr lang="en-CA" sz="2600" dirty="0" smtClean="0"/>
              <a:t> Regulation 34:</a:t>
            </a:r>
          </a:p>
          <a:p>
            <a:pPr marL="640080" lvl="1" indent="-237744" eaLnBrk="1" fontAlgn="auto" hangingPunct="1">
              <a:spcAft>
                <a:spcPts val="0"/>
              </a:spcAft>
              <a:buFont typeface="Verdana"/>
              <a:buChar char="◦"/>
              <a:defRPr/>
            </a:pPr>
            <a:r>
              <a:rPr lang="en-CA" sz="2600" dirty="0" smtClean="0"/>
              <a:t>Before concluding whether a foreign national's health condition might reasonably be expected to cause excessive demand, an officer who is assessing the foreign national's health condition shall consider </a:t>
            </a:r>
          </a:p>
          <a:p>
            <a:pPr marL="886968" lvl="2" eaLnBrk="1" fontAlgn="auto" hangingPunct="1">
              <a:spcAft>
                <a:spcPts val="0"/>
              </a:spcAft>
              <a:buFont typeface="Wingdings 2"/>
              <a:buChar char=""/>
              <a:defRPr/>
            </a:pPr>
            <a:r>
              <a:rPr lang="en-CA" dirty="0" smtClean="0"/>
              <a:t>(</a:t>
            </a:r>
            <a:r>
              <a:rPr lang="en-CA" i="1" dirty="0" smtClean="0"/>
              <a:t>a</a:t>
            </a:r>
            <a:r>
              <a:rPr lang="en-CA" dirty="0" smtClean="0"/>
              <a:t>) any reports made by a health practitioner or medical laboratory with respect to the foreign national; and</a:t>
            </a:r>
          </a:p>
          <a:p>
            <a:pPr marL="886968" lvl="2" eaLnBrk="1" fontAlgn="auto" hangingPunct="1">
              <a:spcAft>
                <a:spcPts val="0"/>
              </a:spcAft>
              <a:buFont typeface="Wingdings 2"/>
              <a:buChar char=""/>
              <a:defRPr/>
            </a:pPr>
            <a:r>
              <a:rPr lang="en-CA" dirty="0" smtClean="0"/>
              <a:t>(</a:t>
            </a:r>
            <a:r>
              <a:rPr lang="en-CA" i="1" dirty="0" smtClean="0"/>
              <a:t>b</a:t>
            </a:r>
            <a:r>
              <a:rPr lang="en-CA" dirty="0" smtClean="0"/>
              <a:t>) any condition identified by the medical examination</a:t>
            </a:r>
          </a:p>
          <a:p>
            <a:pPr marL="365760" indent="-283464" eaLnBrk="1" fontAlgn="auto" hangingPunct="1">
              <a:spcAft>
                <a:spcPts val="0"/>
              </a:spcAft>
              <a:buFont typeface="Wingdings 2"/>
              <a:buChar char=""/>
              <a:defRPr/>
            </a:pPr>
            <a:endParaRPr lang="en-CA" dirty="0"/>
          </a:p>
        </p:txBody>
      </p:sp>
      <p:sp>
        <p:nvSpPr>
          <p:cNvPr id="4" name="Slide Number Placeholder 3"/>
          <p:cNvSpPr>
            <a:spLocks noGrp="1"/>
          </p:cNvSpPr>
          <p:nvPr>
            <p:ph type="sldNum" sz="quarter" idx="12"/>
          </p:nvPr>
        </p:nvSpPr>
        <p:spPr/>
        <p:txBody>
          <a:bodyPr/>
          <a:lstStyle/>
          <a:p>
            <a:pPr>
              <a:defRPr/>
            </a:pPr>
            <a:fld id="{2E1FDCE9-96D0-4F71-8D04-F7881D3EF923}" type="slidenum">
              <a:rPr lang="en-CA"/>
              <a:pPr>
                <a:defRPr/>
              </a:pPr>
              <a:t>35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Autofit/>
          </a:bodyPr>
          <a:lstStyle/>
          <a:p>
            <a:pPr eaLnBrk="1" fontAlgn="auto" hangingPunct="1">
              <a:spcAft>
                <a:spcPts val="0"/>
              </a:spcAft>
              <a:defRPr/>
            </a:pPr>
            <a:r>
              <a:rPr lang="en-CA" sz="3600" dirty="0" smtClean="0">
                <a:solidFill>
                  <a:srgbClr val="C00000"/>
                </a:solidFill>
              </a:rPr>
              <a:t>Today’s Immigration Health Program - 9</a:t>
            </a:r>
            <a:endParaRPr lang="en-CA" sz="3600" dirty="0">
              <a:solidFill>
                <a:srgbClr val="C00000"/>
              </a:solidFill>
            </a:endParaRPr>
          </a:p>
        </p:txBody>
      </p:sp>
      <p:sp>
        <p:nvSpPr>
          <p:cNvPr id="3" name="Content Placeholder 2"/>
          <p:cNvSpPr>
            <a:spLocks noGrp="1"/>
          </p:cNvSpPr>
          <p:nvPr>
            <p:ph idx="1"/>
          </p:nvPr>
        </p:nvSpPr>
        <p:spPr>
          <a:xfrm>
            <a:off x="1143000" y="1447800"/>
            <a:ext cx="7791450" cy="4800600"/>
          </a:xfrm>
        </p:spPr>
        <p:txBody>
          <a:bodyPr>
            <a:normAutofit fontScale="92500" lnSpcReduction="10000"/>
          </a:bodyPr>
          <a:lstStyle/>
          <a:p>
            <a:pPr marL="365760" indent="-283464" eaLnBrk="1" fontAlgn="auto" hangingPunct="1">
              <a:spcAft>
                <a:spcPts val="0"/>
              </a:spcAft>
              <a:buFont typeface="Wingdings 2"/>
              <a:buChar char=""/>
              <a:defRPr/>
            </a:pPr>
            <a:r>
              <a:rPr lang="en-CA" sz="3000" dirty="0" smtClean="0"/>
              <a:t>Excessive Demand </a:t>
            </a:r>
          </a:p>
          <a:p>
            <a:pPr marL="640080" lvl="1" indent="-237744" eaLnBrk="1" fontAlgn="auto" hangingPunct="1">
              <a:spcAft>
                <a:spcPts val="0"/>
              </a:spcAft>
              <a:buFont typeface="Verdana"/>
              <a:buChar char="◦"/>
              <a:defRPr/>
            </a:pPr>
            <a:r>
              <a:rPr lang="en-CA" sz="2500" dirty="0" smtClean="0"/>
              <a:t>Defined in </a:t>
            </a:r>
            <a:r>
              <a:rPr lang="en-CA" sz="2500" i="1" dirty="0" smtClean="0"/>
              <a:t>IRPA </a:t>
            </a:r>
            <a:r>
              <a:rPr lang="en-CA" sz="2500" dirty="0" smtClean="0"/>
              <a:t>Regulation 1 as:</a:t>
            </a:r>
            <a:r>
              <a:rPr lang="en-CA" dirty="0" smtClean="0"/>
              <a:t> </a:t>
            </a:r>
          </a:p>
          <a:p>
            <a:pPr marL="886968" lvl="2" eaLnBrk="1" fontAlgn="auto" hangingPunct="1">
              <a:spcAft>
                <a:spcPts val="0"/>
              </a:spcAft>
              <a:buFont typeface="Wingdings 2"/>
              <a:buChar char=""/>
              <a:defRPr/>
            </a:pPr>
            <a:r>
              <a:rPr lang="en-CA" sz="2200" dirty="0" smtClean="0"/>
              <a:t>(</a:t>
            </a:r>
            <a:r>
              <a:rPr lang="en-CA" sz="2200" i="1" dirty="0" smtClean="0"/>
              <a:t>a</a:t>
            </a:r>
            <a:r>
              <a:rPr lang="en-CA" sz="2200" dirty="0" smtClean="0"/>
              <a:t>) a demand on health services or social services for which the anticipated costs would likely exceed average Canadian per capita health services and social services costs over a period of five consecutive years immediately following the most recent medical examination required by these Regulations, unless there is evidence that significant costs are likely to be incurred beyond that period, in which case the period is no more than 10 consecutive years; or</a:t>
            </a:r>
          </a:p>
          <a:p>
            <a:pPr marL="886968" lvl="2" eaLnBrk="1" fontAlgn="auto" hangingPunct="1">
              <a:spcAft>
                <a:spcPts val="0"/>
              </a:spcAft>
              <a:buFont typeface="Wingdings 2"/>
              <a:buChar char=""/>
              <a:defRPr/>
            </a:pPr>
            <a:r>
              <a:rPr lang="en-CA" sz="2200" dirty="0" smtClean="0"/>
              <a:t>(</a:t>
            </a:r>
            <a:r>
              <a:rPr lang="en-CA" sz="2200" i="1" dirty="0" smtClean="0"/>
              <a:t>b</a:t>
            </a:r>
            <a:r>
              <a:rPr lang="en-CA" sz="2200" dirty="0" smtClean="0"/>
              <a:t>) a demand on health services or social services that would add to existing waiting lists and would increase the rate of mortality and morbidity in Canada as a result of an inability to provide timely services to Canadian citizens or permanent residents.</a:t>
            </a:r>
          </a:p>
          <a:p>
            <a:pPr marL="365760" indent="-283464" eaLnBrk="1" fontAlgn="auto" hangingPunct="1">
              <a:spcAft>
                <a:spcPts val="0"/>
              </a:spcAft>
              <a:buFont typeface="Wingdings 2"/>
              <a:buChar char=""/>
              <a:defRPr/>
            </a:pPr>
            <a:endParaRPr lang="en-CA" dirty="0"/>
          </a:p>
        </p:txBody>
      </p:sp>
      <p:sp>
        <p:nvSpPr>
          <p:cNvPr id="4" name="Slide Number Placeholder 3"/>
          <p:cNvSpPr>
            <a:spLocks noGrp="1"/>
          </p:cNvSpPr>
          <p:nvPr>
            <p:ph type="sldNum" sz="quarter" idx="12"/>
          </p:nvPr>
        </p:nvSpPr>
        <p:spPr/>
        <p:txBody>
          <a:bodyPr/>
          <a:lstStyle/>
          <a:p>
            <a:pPr>
              <a:defRPr/>
            </a:pPr>
            <a:fld id="{22B77063-F16C-46F6-AA62-263189564675}" type="slidenum">
              <a:rPr lang="en-CA"/>
              <a:pPr>
                <a:defRPr/>
              </a:pPr>
              <a:t>36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500063"/>
            <a:ext cx="8143875" cy="868362"/>
          </a:xfrm>
        </p:spPr>
        <p:txBody>
          <a:bodyPr>
            <a:noAutofit/>
          </a:bodyPr>
          <a:lstStyle/>
          <a:p>
            <a:pPr eaLnBrk="1" fontAlgn="auto" hangingPunct="1">
              <a:spcAft>
                <a:spcPts val="0"/>
              </a:spcAft>
              <a:defRPr/>
            </a:pPr>
            <a:r>
              <a:rPr lang="en-CA" sz="3200" dirty="0" smtClean="0">
                <a:solidFill>
                  <a:srgbClr val="C00000"/>
                </a:solidFill>
              </a:rPr>
              <a:t>Delivering the Immigration Health Program - 1</a:t>
            </a:r>
            <a:r>
              <a:rPr lang="en-CA" sz="3600" dirty="0" smtClean="0">
                <a:solidFill>
                  <a:srgbClr val="C00000"/>
                </a:solidFill>
              </a:rPr>
              <a:t/>
            </a:r>
            <a:br>
              <a:rPr lang="en-CA" sz="3600" dirty="0" smtClean="0">
                <a:solidFill>
                  <a:srgbClr val="C00000"/>
                </a:solidFill>
              </a:rPr>
            </a:br>
            <a:endParaRPr lang="en-CA" sz="36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447675" indent="-447675" eaLnBrk="1" fontAlgn="auto" hangingPunct="1">
              <a:spcAft>
                <a:spcPts val="0"/>
              </a:spcAft>
              <a:buFont typeface="Wingdings 2"/>
              <a:buChar char=""/>
              <a:defRPr/>
            </a:pPr>
            <a:r>
              <a:rPr lang="en-CA" sz="2200" b="1" dirty="0" smtClean="0"/>
              <a:t>Approximately 450,000 to 500, 000 Immigration Medical Examinations (IMEs) performed annually</a:t>
            </a:r>
          </a:p>
          <a:p>
            <a:pPr marL="721995" lvl="1" indent="-447675" eaLnBrk="1" fontAlgn="auto" hangingPunct="1">
              <a:spcAft>
                <a:spcPts val="0"/>
              </a:spcAft>
              <a:buFont typeface="Verdana"/>
              <a:buChar char="◦"/>
              <a:defRPr/>
            </a:pPr>
            <a:r>
              <a:rPr lang="en-CA" sz="1900" dirty="0" smtClean="0"/>
              <a:t>by 1,200 Designated Medical Practitioners (DMPs) around the world  </a:t>
            </a:r>
            <a:r>
              <a:rPr lang="en-CA" sz="1900" i="1" dirty="0" smtClean="0"/>
              <a:t>(Immigration Medical Officers no longer do the exam themselves.)</a:t>
            </a:r>
          </a:p>
          <a:p>
            <a:pPr marL="721995" lvl="1" indent="-447675" eaLnBrk="1" fontAlgn="auto" hangingPunct="1">
              <a:spcAft>
                <a:spcPts val="0"/>
              </a:spcAft>
              <a:buFont typeface="Verdana"/>
              <a:buChar char="◦"/>
              <a:defRPr/>
            </a:pPr>
            <a:endParaRPr lang="en-CA" sz="900" i="1" dirty="0" smtClean="0"/>
          </a:p>
          <a:p>
            <a:pPr marL="447675" indent="-447675" eaLnBrk="1" fontAlgn="auto" hangingPunct="1">
              <a:spcAft>
                <a:spcPts val="0"/>
              </a:spcAft>
              <a:buFont typeface="Wingdings 2"/>
              <a:buChar char=""/>
              <a:defRPr/>
            </a:pPr>
            <a:r>
              <a:rPr lang="en-CA" sz="2200" b="1" dirty="0" smtClean="0"/>
              <a:t>Processed in 10 regional medical offices </a:t>
            </a:r>
          </a:p>
          <a:p>
            <a:pPr marL="721995" lvl="1" indent="-447675" eaLnBrk="1" fontAlgn="auto" hangingPunct="1">
              <a:spcAft>
                <a:spcPts val="0"/>
              </a:spcAft>
              <a:buFont typeface="Verdana"/>
              <a:buChar char="◦"/>
              <a:defRPr/>
            </a:pPr>
            <a:r>
              <a:rPr lang="en-CA" sz="1900" dirty="0" smtClean="0"/>
              <a:t>Ottawa, Port of Spain, Paris, London, Vienna, Nairobi, Delhi, Singapore, Beijing, Manila</a:t>
            </a:r>
          </a:p>
          <a:p>
            <a:pPr marL="721995" lvl="1" indent="-447675" eaLnBrk="1" fontAlgn="auto" hangingPunct="1">
              <a:spcAft>
                <a:spcPts val="0"/>
              </a:spcAft>
              <a:buFont typeface="Verdana"/>
              <a:buChar char="◦"/>
              <a:defRPr/>
            </a:pPr>
            <a:r>
              <a:rPr lang="en-CA" sz="1900" dirty="0" smtClean="0"/>
              <a:t>By Immigration Medical Officers</a:t>
            </a:r>
          </a:p>
          <a:p>
            <a:pPr marL="721995" lvl="1" indent="-447675" eaLnBrk="1" fontAlgn="auto" hangingPunct="1">
              <a:spcAft>
                <a:spcPts val="0"/>
              </a:spcAft>
              <a:buFont typeface="Verdana"/>
              <a:buChar char="◦"/>
              <a:defRPr/>
            </a:pPr>
            <a:endParaRPr lang="en-CA" sz="900" dirty="0" smtClean="0"/>
          </a:p>
          <a:p>
            <a:pPr marL="447675" indent="-447675" eaLnBrk="1" fontAlgn="auto" hangingPunct="1">
              <a:spcAft>
                <a:spcPts val="0"/>
              </a:spcAft>
              <a:buFont typeface="Wingdings 2"/>
              <a:buChar char=""/>
              <a:defRPr/>
            </a:pPr>
            <a:r>
              <a:rPr lang="en-CA" sz="2200" b="1" dirty="0" smtClean="0"/>
              <a:t>Medical Officers responsible for:</a:t>
            </a:r>
          </a:p>
          <a:p>
            <a:pPr marL="889000" lvl="1" indent="-439738" eaLnBrk="1" fontAlgn="auto" hangingPunct="1">
              <a:spcAft>
                <a:spcPts val="0"/>
              </a:spcAft>
              <a:buFont typeface="Verdana"/>
              <a:buChar char="◦"/>
              <a:defRPr/>
            </a:pPr>
            <a:r>
              <a:rPr lang="en-CA" sz="1900" dirty="0" smtClean="0"/>
              <a:t>Review of the IMEs and recommendations of inadmissibility</a:t>
            </a:r>
          </a:p>
          <a:p>
            <a:pPr marL="889000" lvl="1" indent="-439738" eaLnBrk="1" fontAlgn="auto" hangingPunct="1">
              <a:spcAft>
                <a:spcPts val="0"/>
              </a:spcAft>
              <a:buFont typeface="Verdana"/>
              <a:buChar char="◦"/>
              <a:defRPr/>
            </a:pPr>
            <a:r>
              <a:rPr lang="en-CA" sz="1900" dirty="0" smtClean="0"/>
              <a:t>Quality Assurance visits of DMPs, radiology clinics and laboratories</a:t>
            </a:r>
          </a:p>
          <a:p>
            <a:pPr marL="889000" lvl="1" indent="-439738" eaLnBrk="1" fontAlgn="auto" hangingPunct="1">
              <a:spcAft>
                <a:spcPts val="0"/>
              </a:spcAft>
              <a:buFont typeface="Verdana"/>
              <a:buChar char="◦"/>
              <a:defRPr/>
            </a:pPr>
            <a:r>
              <a:rPr lang="en-CA" sz="1900" dirty="0" smtClean="0"/>
              <a:t>Medical intelligence</a:t>
            </a:r>
          </a:p>
          <a:p>
            <a:pPr marL="889000" lvl="1" indent="-439738" eaLnBrk="1" fontAlgn="auto" hangingPunct="1">
              <a:spcAft>
                <a:spcPts val="0"/>
              </a:spcAft>
              <a:buFont typeface="Verdana"/>
              <a:buChar char="◦"/>
              <a:defRPr/>
            </a:pPr>
            <a:endParaRPr lang="en-CA" sz="1900" dirty="0" smtClean="0"/>
          </a:p>
          <a:p>
            <a:pPr marL="365760" indent="-283464" eaLnBrk="1" fontAlgn="auto" hangingPunct="1">
              <a:spcAft>
                <a:spcPts val="0"/>
              </a:spcAft>
              <a:buFont typeface="Wingdings 2"/>
              <a:buChar char=""/>
              <a:defRPr/>
            </a:pPr>
            <a:r>
              <a:rPr lang="en-CA" sz="1600" i="1" dirty="0" smtClean="0"/>
              <a:t>Note:  Information in this section courtesy of CIC Immigration Health Branch</a:t>
            </a:r>
            <a:endParaRPr lang="en-CA" sz="1600" i="1" dirty="0"/>
          </a:p>
        </p:txBody>
      </p:sp>
      <p:sp>
        <p:nvSpPr>
          <p:cNvPr id="4" name="Slide Number Placeholder 3"/>
          <p:cNvSpPr>
            <a:spLocks noGrp="1"/>
          </p:cNvSpPr>
          <p:nvPr>
            <p:ph type="sldNum" sz="quarter" idx="12"/>
          </p:nvPr>
        </p:nvSpPr>
        <p:spPr/>
        <p:txBody>
          <a:bodyPr/>
          <a:lstStyle/>
          <a:p>
            <a:pPr>
              <a:defRPr/>
            </a:pPr>
            <a:fld id="{D33072CB-F810-47D3-9190-60A374747FE7}" type="slidenum">
              <a:rPr lang="en-CA"/>
              <a:pPr>
                <a:defRPr/>
              </a:pPr>
              <a:t>37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85750"/>
            <a:ext cx="7926388" cy="989013"/>
          </a:xfrm>
        </p:spPr>
        <p:txBody>
          <a:bodyPr>
            <a:noAutofit/>
          </a:bodyPr>
          <a:lstStyle/>
          <a:p>
            <a:pPr eaLnBrk="1" fontAlgn="auto" hangingPunct="1">
              <a:spcAft>
                <a:spcPts val="0"/>
              </a:spcAft>
              <a:defRPr/>
            </a:pPr>
            <a:r>
              <a:rPr lang="en-CA" sz="3200" dirty="0" smtClean="0">
                <a:solidFill>
                  <a:srgbClr val="C00000"/>
                </a:solidFill>
              </a:rPr>
              <a:t>Delivering the Immigration Health Program - 2</a:t>
            </a:r>
            <a:endParaRPr lang="en-CA" sz="3200" dirty="0">
              <a:solidFill>
                <a:srgbClr val="C00000"/>
              </a:solidFill>
            </a:endParaRPr>
          </a:p>
        </p:txBody>
      </p:sp>
      <p:sp>
        <p:nvSpPr>
          <p:cNvPr id="3" name="Content Placeholder 2"/>
          <p:cNvSpPr>
            <a:spLocks noGrp="1"/>
          </p:cNvSpPr>
          <p:nvPr>
            <p:ph idx="1"/>
          </p:nvPr>
        </p:nvSpPr>
        <p:spPr>
          <a:xfrm>
            <a:off x="1435100" y="1285875"/>
            <a:ext cx="7499350" cy="4962525"/>
          </a:xfrm>
        </p:spPr>
        <p:txBody>
          <a:bodyPr>
            <a:normAutofit fontScale="55000" lnSpcReduction="20000"/>
          </a:bodyPr>
          <a:lstStyle/>
          <a:p>
            <a:pPr marL="365760" indent="-283464" eaLnBrk="1" fontAlgn="auto" hangingPunct="1">
              <a:spcAft>
                <a:spcPts val="0"/>
              </a:spcAft>
              <a:buFontTx/>
              <a:buNone/>
              <a:defRPr/>
            </a:pPr>
            <a:r>
              <a:rPr lang="en-CA" sz="3400" dirty="0" smtClean="0"/>
              <a:t>The IME consists of:</a:t>
            </a:r>
          </a:p>
          <a:p>
            <a:pPr marL="640080" lvl="1" indent="-237744" eaLnBrk="1" fontAlgn="auto" hangingPunct="1">
              <a:spcAft>
                <a:spcPts val="0"/>
              </a:spcAft>
              <a:buFontTx/>
              <a:buNone/>
              <a:defRPr/>
            </a:pPr>
            <a:r>
              <a:rPr lang="en-CA" sz="2900" dirty="0" smtClean="0"/>
              <a:t>Pre-2002</a:t>
            </a:r>
          </a:p>
          <a:p>
            <a:pPr marL="640080" lvl="1" indent="-237744" eaLnBrk="1" fontAlgn="auto" hangingPunct="1">
              <a:spcAft>
                <a:spcPts val="0"/>
              </a:spcAft>
              <a:buFont typeface="Verdana"/>
              <a:buChar char="◦"/>
              <a:defRPr/>
            </a:pPr>
            <a:r>
              <a:rPr lang="en-CA" sz="2500" dirty="0" smtClean="0"/>
              <a:t>History and complete physical examination for all applicants</a:t>
            </a:r>
          </a:p>
          <a:p>
            <a:pPr marL="640080" lvl="1" indent="-237744" eaLnBrk="1" fontAlgn="auto" hangingPunct="1">
              <a:spcAft>
                <a:spcPts val="0"/>
              </a:spcAft>
              <a:buFont typeface="Verdana"/>
              <a:buChar char="◦"/>
              <a:defRPr/>
            </a:pPr>
            <a:r>
              <a:rPr lang="en-CA" sz="2500" dirty="0" smtClean="0"/>
              <a:t>Urinalysis – those 5 years of age and older</a:t>
            </a:r>
          </a:p>
          <a:p>
            <a:pPr marL="640080" lvl="1" indent="-237744" eaLnBrk="1" fontAlgn="auto" hangingPunct="1">
              <a:spcAft>
                <a:spcPts val="0"/>
              </a:spcAft>
              <a:buFont typeface="Verdana"/>
              <a:buChar char="◦"/>
              <a:defRPr/>
            </a:pPr>
            <a:r>
              <a:rPr lang="en-CA" sz="2500" dirty="0" smtClean="0"/>
              <a:t>Syphilis testing (VDRL) and HIV testing - those 15 years of age and older</a:t>
            </a:r>
          </a:p>
          <a:p>
            <a:pPr marL="640080" lvl="1" indent="-237744" eaLnBrk="1" fontAlgn="auto" hangingPunct="1">
              <a:spcAft>
                <a:spcPts val="0"/>
              </a:spcAft>
              <a:buFont typeface="Verdana"/>
              <a:buChar char="◦"/>
              <a:defRPr/>
            </a:pPr>
            <a:r>
              <a:rPr lang="en-CA" sz="2500" dirty="0" smtClean="0"/>
              <a:t>Chest X-ray – those 11 years of age and older</a:t>
            </a:r>
          </a:p>
          <a:p>
            <a:pPr marL="640080" lvl="1" indent="-237744" eaLnBrk="1" fontAlgn="auto" hangingPunct="1">
              <a:spcAft>
                <a:spcPts val="0"/>
              </a:spcAft>
              <a:buFont typeface="Verdana"/>
              <a:buChar char="◦"/>
              <a:defRPr/>
            </a:pPr>
            <a:r>
              <a:rPr lang="en-CA" sz="2500" dirty="0" smtClean="0"/>
              <a:t>Further tests as required upon review of the initial examination</a:t>
            </a:r>
          </a:p>
          <a:p>
            <a:pPr marL="640080" lvl="1" indent="-237744" eaLnBrk="1" fontAlgn="auto" hangingPunct="1">
              <a:spcAft>
                <a:spcPts val="0"/>
              </a:spcAft>
              <a:buFont typeface="Verdana" pitchFamily="34" charset="0"/>
              <a:buNone/>
              <a:defRPr/>
            </a:pPr>
            <a:endParaRPr lang="en-CA" sz="2300" dirty="0" smtClean="0"/>
          </a:p>
          <a:p>
            <a:pPr marL="640080" lvl="1" indent="-237744" eaLnBrk="1" fontAlgn="auto" hangingPunct="1">
              <a:spcAft>
                <a:spcPts val="0"/>
              </a:spcAft>
              <a:buFont typeface="Verdana"/>
              <a:buNone/>
              <a:defRPr/>
            </a:pPr>
            <a:r>
              <a:rPr lang="en-CA" sz="2900" dirty="0" smtClean="0"/>
              <a:t>Since January 15, 2002 – All of the above plus:</a:t>
            </a:r>
          </a:p>
          <a:p>
            <a:pPr marL="640080" lvl="1" indent="-237744" eaLnBrk="1" fontAlgn="auto" hangingPunct="1">
              <a:spcAft>
                <a:spcPts val="0"/>
              </a:spcAft>
              <a:buFont typeface="Verdana"/>
              <a:buChar char="◦"/>
              <a:defRPr/>
            </a:pPr>
            <a:r>
              <a:rPr lang="en-CA" sz="2500" dirty="0" smtClean="0"/>
              <a:t>Routine HIV testing all applicants 15 years of age and over or at any age if known risk factor (s)</a:t>
            </a:r>
          </a:p>
          <a:p>
            <a:pPr marL="886968" lvl="2" eaLnBrk="1" fontAlgn="auto" hangingPunct="1">
              <a:spcAft>
                <a:spcPts val="0"/>
              </a:spcAft>
              <a:buFont typeface="Wingdings 2"/>
              <a:buChar char=""/>
              <a:defRPr/>
            </a:pPr>
            <a:r>
              <a:rPr lang="en-CA" sz="2500" dirty="0" smtClean="0"/>
              <a:t>Based on Health Canada’s advice received in 2001 </a:t>
            </a:r>
          </a:p>
          <a:p>
            <a:pPr marL="886968" lvl="2" eaLnBrk="1" fontAlgn="auto" hangingPunct="1">
              <a:spcAft>
                <a:spcPts val="0"/>
              </a:spcAft>
              <a:buFont typeface="Wingdings 2"/>
              <a:buChar char=""/>
              <a:defRPr/>
            </a:pPr>
            <a:r>
              <a:rPr lang="en-CA" sz="2500" dirty="0" smtClean="0"/>
              <a:t>HIV testing is fundamental to Canada’s objective of preventing transmission</a:t>
            </a:r>
          </a:p>
          <a:p>
            <a:pPr marL="886968" lvl="2" eaLnBrk="1" fontAlgn="auto" hangingPunct="1">
              <a:spcAft>
                <a:spcPts val="0"/>
              </a:spcAft>
              <a:buFont typeface="Wingdings 2"/>
              <a:buChar char=""/>
              <a:defRPr/>
            </a:pPr>
            <a:r>
              <a:rPr lang="en-CA" sz="2500" dirty="0" smtClean="0"/>
              <a:t>Not considered a danger to public health </a:t>
            </a:r>
          </a:p>
          <a:p>
            <a:pPr marL="1097280" lvl="3" indent="-173736" eaLnBrk="1" fontAlgn="auto" hangingPunct="1">
              <a:spcAft>
                <a:spcPts val="0"/>
              </a:spcAft>
              <a:buClr>
                <a:schemeClr val="accent3"/>
              </a:buClr>
              <a:buFont typeface="Wingdings 2"/>
              <a:buChar char=""/>
              <a:defRPr/>
            </a:pPr>
            <a:r>
              <a:rPr lang="en-CA" sz="2500" dirty="0" smtClean="0"/>
              <a:t>Transmission completely preventable</a:t>
            </a:r>
          </a:p>
          <a:p>
            <a:pPr marL="1097280" lvl="3" indent="-173736" eaLnBrk="1" fontAlgn="auto" hangingPunct="1">
              <a:spcAft>
                <a:spcPts val="0"/>
              </a:spcAft>
              <a:buClr>
                <a:schemeClr val="accent3"/>
              </a:buClr>
              <a:buFont typeface="Wingdings 2"/>
              <a:buChar char=""/>
              <a:defRPr/>
            </a:pPr>
            <a:r>
              <a:rPr lang="en-CA" sz="2500" dirty="0" smtClean="0"/>
              <a:t>Risk determined by individual behaviour</a:t>
            </a:r>
          </a:p>
          <a:p>
            <a:pPr marL="1097280" lvl="3" indent="-173736" eaLnBrk="1" fontAlgn="auto" hangingPunct="1">
              <a:spcAft>
                <a:spcPts val="0"/>
              </a:spcAft>
              <a:buClr>
                <a:schemeClr val="accent3"/>
              </a:buClr>
              <a:buFont typeface="Wingdings 2"/>
              <a:buChar char=""/>
              <a:defRPr/>
            </a:pPr>
            <a:r>
              <a:rPr lang="en-CA" sz="2500" dirty="0" smtClean="0"/>
              <a:t>Risk can be mitigated by education and counselling</a:t>
            </a:r>
          </a:p>
          <a:p>
            <a:pPr marL="886968" lvl="2" eaLnBrk="1" fontAlgn="auto" hangingPunct="1">
              <a:spcAft>
                <a:spcPts val="0"/>
              </a:spcAft>
              <a:buFont typeface="Wingdings 2"/>
              <a:buChar char=""/>
              <a:defRPr/>
            </a:pPr>
            <a:r>
              <a:rPr lang="en-CA" sz="2500" dirty="0" smtClean="0"/>
              <a:t>May be deemed inadmissible if their health requirements are likely to create excessive demand on health or social services</a:t>
            </a:r>
          </a:p>
          <a:p>
            <a:pPr marL="640080" lvl="1" indent="-237744" eaLnBrk="1" fontAlgn="auto" hangingPunct="1">
              <a:spcAft>
                <a:spcPts val="0"/>
              </a:spcAft>
              <a:buFont typeface="Verdana"/>
              <a:buChar char="◦"/>
              <a:defRPr/>
            </a:pPr>
            <a:endParaRPr lang="en-CA" dirty="0" smtClean="0"/>
          </a:p>
          <a:p>
            <a:pPr marL="365760" indent="-283464" eaLnBrk="1" fontAlgn="auto" hangingPunct="1">
              <a:spcAft>
                <a:spcPts val="0"/>
              </a:spcAft>
              <a:buFont typeface="Wingdings 2"/>
              <a:buChar char=""/>
              <a:defRPr/>
            </a:pPr>
            <a:r>
              <a:rPr lang="en-CA" sz="2500" dirty="0" smtClean="0"/>
              <a:t>The IME is usually valid for one year</a:t>
            </a:r>
          </a:p>
          <a:p>
            <a:pPr marL="365760" indent="-283464" eaLnBrk="1" fontAlgn="auto" hangingPunct="1">
              <a:spcAft>
                <a:spcPts val="0"/>
              </a:spcAft>
              <a:buFont typeface="Wingdings 2"/>
              <a:buNone/>
              <a:defRPr/>
            </a:pPr>
            <a:endParaRPr lang="en-CA" dirty="0"/>
          </a:p>
        </p:txBody>
      </p:sp>
      <p:sp>
        <p:nvSpPr>
          <p:cNvPr id="4" name="Slide Number Placeholder 3"/>
          <p:cNvSpPr>
            <a:spLocks noGrp="1"/>
          </p:cNvSpPr>
          <p:nvPr>
            <p:ph type="sldNum" sz="quarter" idx="12"/>
          </p:nvPr>
        </p:nvSpPr>
        <p:spPr/>
        <p:txBody>
          <a:bodyPr/>
          <a:lstStyle/>
          <a:p>
            <a:pPr>
              <a:defRPr/>
            </a:pPr>
            <a:fld id="{021C62A4-4C1F-4EEF-87DB-ED08A28D155A}" type="slidenum">
              <a:rPr lang="en-CA"/>
              <a:pPr>
                <a:defRPr/>
              </a:pPr>
              <a:t>38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anim calcmode="lin" valueType="num">
                                      <p:cBhvr additive="base">
                                        <p:cTn id="7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7934325" cy="1143000"/>
          </a:xfrm>
        </p:spPr>
        <p:txBody>
          <a:bodyPr/>
          <a:lstStyle/>
          <a:p>
            <a:pPr eaLnBrk="1" fontAlgn="auto" hangingPunct="1">
              <a:spcAft>
                <a:spcPts val="0"/>
              </a:spcAft>
              <a:defRPr/>
            </a:pPr>
            <a:r>
              <a:rPr lang="en-CA" sz="3200" dirty="0" smtClean="0">
                <a:solidFill>
                  <a:srgbClr val="C00000"/>
                </a:solidFill>
              </a:rPr>
              <a:t>Delivering the Immigration Health Program - 3</a:t>
            </a:r>
            <a:endParaRPr lang="en-CA" sz="3200"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447675" indent="-447675" eaLnBrk="1" hangingPunct="1">
              <a:lnSpc>
                <a:spcPct val="70000"/>
              </a:lnSpc>
              <a:buFont typeface="Wingdings 2" pitchFamily="18" charset="2"/>
              <a:buNone/>
              <a:defRPr/>
            </a:pPr>
            <a:r>
              <a:rPr lang="en-CA" sz="2400" b="1" dirty="0" smtClean="0"/>
              <a:t>Outcomes</a:t>
            </a:r>
          </a:p>
          <a:p>
            <a:pPr marL="447675" indent="-447675" eaLnBrk="1" hangingPunct="1">
              <a:lnSpc>
                <a:spcPct val="70000"/>
              </a:lnSpc>
              <a:buFont typeface="Wingdings 2" pitchFamily="18" charset="2"/>
              <a:buNone/>
              <a:defRPr/>
            </a:pPr>
            <a:endParaRPr lang="en-CA" sz="800" b="1" dirty="0" smtClean="0"/>
          </a:p>
          <a:p>
            <a:pPr marL="447675" indent="-447675" eaLnBrk="1" hangingPunct="1">
              <a:lnSpc>
                <a:spcPct val="70000"/>
              </a:lnSpc>
              <a:defRPr/>
            </a:pPr>
            <a:r>
              <a:rPr lang="en-CA" sz="2400" dirty="0" smtClean="0"/>
              <a:t>Admissible on health grounds (approximately 97%)</a:t>
            </a:r>
          </a:p>
          <a:p>
            <a:pPr marL="1046163" lvl="1" indent="-403225" eaLnBrk="1" hangingPunct="1">
              <a:lnSpc>
                <a:spcPct val="120000"/>
              </a:lnSpc>
              <a:defRPr/>
            </a:pPr>
            <a:r>
              <a:rPr lang="en-CA" sz="1900" dirty="0" smtClean="0"/>
              <a:t>Normal or having a health condition considered not significant for the purposes of </a:t>
            </a:r>
            <a:r>
              <a:rPr lang="en-CA" sz="1900" i="1" dirty="0" smtClean="0"/>
              <a:t>IRPA</a:t>
            </a:r>
          </a:p>
          <a:p>
            <a:pPr marL="447675" indent="-447675" eaLnBrk="1" hangingPunct="1">
              <a:lnSpc>
                <a:spcPct val="120000"/>
              </a:lnSpc>
              <a:defRPr/>
            </a:pPr>
            <a:r>
              <a:rPr lang="en-CA" sz="2400" dirty="0" smtClean="0"/>
              <a:t>Admissible under condition – requiring medical surveillance (approximately 2-3%)</a:t>
            </a:r>
          </a:p>
          <a:p>
            <a:pPr marL="1046163" lvl="1" indent="-403225" eaLnBrk="1" hangingPunct="1">
              <a:lnSpc>
                <a:spcPct val="120000"/>
              </a:lnSpc>
              <a:defRPr/>
            </a:pPr>
            <a:r>
              <a:rPr lang="en-CA" sz="1900" dirty="0" smtClean="0"/>
              <a:t>Inactive tuberculosis (the vast majority of cases) and syphilis must have been adequately treated</a:t>
            </a:r>
          </a:p>
          <a:p>
            <a:pPr marL="1046163" lvl="1" indent="-403225" eaLnBrk="1" hangingPunct="1">
              <a:lnSpc>
                <a:spcPct val="70000"/>
              </a:lnSpc>
              <a:defRPr/>
            </a:pPr>
            <a:endParaRPr lang="en-CA" sz="800" dirty="0" smtClean="0"/>
          </a:p>
          <a:p>
            <a:pPr marL="447675" indent="-447675" eaLnBrk="1" hangingPunct="1">
              <a:lnSpc>
                <a:spcPct val="70000"/>
              </a:lnSpc>
              <a:defRPr/>
            </a:pPr>
            <a:r>
              <a:rPr lang="en-CA" sz="2400" dirty="0" smtClean="0"/>
              <a:t>Inadmissible on health grounds (approximately 0.3%)</a:t>
            </a:r>
          </a:p>
          <a:p>
            <a:pPr marL="1046163" lvl="1" indent="-403225" eaLnBrk="1" hangingPunct="1">
              <a:lnSpc>
                <a:spcPct val="70000"/>
              </a:lnSpc>
              <a:defRPr/>
            </a:pPr>
            <a:r>
              <a:rPr lang="en-CA" sz="1700" dirty="0" smtClean="0"/>
              <a:t>Vast majority for excessive demand on health or social services</a:t>
            </a:r>
          </a:p>
          <a:p>
            <a:pPr marL="1046163" lvl="1" indent="-403225" eaLnBrk="1" hangingPunct="1">
              <a:lnSpc>
                <a:spcPct val="70000"/>
              </a:lnSpc>
              <a:defRPr/>
            </a:pPr>
            <a:r>
              <a:rPr lang="en-CA" sz="1700" dirty="0" smtClean="0"/>
              <a:t>Threshold used for ED assessment: $4,806/year</a:t>
            </a:r>
          </a:p>
          <a:p>
            <a:pPr marL="1249363" lvl="3" indent="-304800" eaLnBrk="1" hangingPunct="1">
              <a:lnSpc>
                <a:spcPct val="110000"/>
              </a:lnSpc>
              <a:defRPr/>
            </a:pPr>
            <a:r>
              <a:rPr lang="en-CA" sz="1600" dirty="0" smtClean="0"/>
              <a:t>Composite figure developed by adding the average Canadian cost published annually by the Canadian Institute of Health Information (CIHI) to a supplementary amount covering certain social services not included in the CIHI average</a:t>
            </a:r>
          </a:p>
          <a:p>
            <a:pPr marL="1038225" lvl="2" indent="-304800" eaLnBrk="1" hangingPunct="1">
              <a:lnSpc>
                <a:spcPct val="70000"/>
              </a:lnSpc>
              <a:defRPr/>
            </a:pPr>
            <a:r>
              <a:rPr lang="en-CA" sz="1700" dirty="0" smtClean="0"/>
              <a:t>An applicant is likely to create excessive demand on health or social services if:</a:t>
            </a:r>
          </a:p>
          <a:p>
            <a:pPr marL="1249363" lvl="3" indent="-304800" eaLnBrk="1" hangingPunct="1">
              <a:lnSpc>
                <a:spcPct val="110000"/>
              </a:lnSpc>
              <a:defRPr/>
            </a:pPr>
            <a:r>
              <a:rPr lang="en-CA" sz="1600" dirty="0" smtClean="0"/>
              <a:t>Requirements’ costs exceed $24,030 over 5 years ($48,060 over 10 years) and/or</a:t>
            </a:r>
          </a:p>
          <a:p>
            <a:pPr marL="1249363" lvl="3" indent="-304800" eaLnBrk="1" hangingPunct="1">
              <a:lnSpc>
                <a:spcPct val="110000"/>
              </a:lnSpc>
              <a:defRPr/>
            </a:pPr>
            <a:r>
              <a:rPr lang="en-CA" sz="1600" dirty="0" smtClean="0"/>
              <a:t>Requirements add to the waiting list</a:t>
            </a:r>
          </a:p>
          <a:p>
            <a:pPr marL="1449388" lvl="4" indent="-304800" eaLnBrk="1" hangingPunct="1">
              <a:lnSpc>
                <a:spcPct val="70000"/>
              </a:lnSpc>
              <a:defRPr/>
            </a:pPr>
            <a:endParaRPr lang="en-CA" sz="1600" dirty="0" smtClean="0"/>
          </a:p>
          <a:p>
            <a:pPr marL="1046163" lvl="1" indent="-403225" eaLnBrk="1" hangingPunct="1">
              <a:lnSpc>
                <a:spcPct val="70000"/>
              </a:lnSpc>
              <a:defRPr/>
            </a:pPr>
            <a:endParaRPr lang="en-CA" sz="1600" dirty="0" smtClean="0"/>
          </a:p>
          <a:p>
            <a:pPr marL="1038225" lvl="2" indent="-304800" eaLnBrk="1" hangingPunct="1">
              <a:lnSpc>
                <a:spcPct val="70000"/>
              </a:lnSpc>
              <a:defRPr/>
            </a:pPr>
            <a:endParaRPr lang="en-CA" sz="1400" dirty="0" smtClean="0"/>
          </a:p>
          <a:p>
            <a:pPr marL="447675" indent="-447675" eaLnBrk="1" hangingPunct="1">
              <a:lnSpc>
                <a:spcPct val="80000"/>
              </a:lnSpc>
              <a:defRPr/>
            </a:pPr>
            <a:endParaRPr lang="en-CA" sz="2500" dirty="0" smtClean="0"/>
          </a:p>
        </p:txBody>
      </p:sp>
      <p:sp>
        <p:nvSpPr>
          <p:cNvPr id="4" name="Slide Number Placeholder 3"/>
          <p:cNvSpPr>
            <a:spLocks noGrp="1"/>
          </p:cNvSpPr>
          <p:nvPr>
            <p:ph type="sldNum" sz="quarter" idx="12"/>
          </p:nvPr>
        </p:nvSpPr>
        <p:spPr/>
        <p:txBody>
          <a:bodyPr/>
          <a:lstStyle/>
          <a:p>
            <a:pPr>
              <a:defRPr/>
            </a:pPr>
            <a:fld id="{DADD8CDF-40C3-42F1-B524-B9CC49F6C5B9}" type="slidenum">
              <a:rPr lang="en-CA"/>
              <a:pPr>
                <a:defRPr/>
              </a:pPr>
              <a:t>39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0"/>
            <a:ext cx="7499350" cy="1143000"/>
          </a:xfrm>
        </p:spPr>
        <p:txBody>
          <a:bodyPr/>
          <a:lstStyle/>
          <a:p>
            <a:pPr>
              <a:defRPr/>
            </a:pPr>
            <a:r>
              <a:rPr lang="en-CA" dirty="0" smtClean="0">
                <a:solidFill>
                  <a:srgbClr val="C00000"/>
                </a:solidFill>
              </a:rPr>
              <a:t>Quarantine - 1</a:t>
            </a:r>
            <a:endParaRPr lang="en-CA" dirty="0">
              <a:solidFill>
                <a:srgbClr val="C00000"/>
              </a:solidFill>
            </a:endParaRPr>
          </a:p>
        </p:txBody>
      </p:sp>
      <p:sp>
        <p:nvSpPr>
          <p:cNvPr id="3" name="Content Placeholder 2"/>
          <p:cNvSpPr>
            <a:spLocks noGrp="1"/>
          </p:cNvSpPr>
          <p:nvPr>
            <p:ph idx="1"/>
          </p:nvPr>
        </p:nvSpPr>
        <p:spPr>
          <a:xfrm>
            <a:off x="1285875" y="1000125"/>
            <a:ext cx="7499350" cy="4800600"/>
          </a:xfrm>
        </p:spPr>
        <p:txBody>
          <a:bodyPr/>
          <a:lstStyle/>
          <a:p>
            <a:r>
              <a:rPr lang="en-CA" sz="2800" smtClean="0"/>
              <a:t>“Quarantine” </a:t>
            </a:r>
          </a:p>
          <a:p>
            <a:pPr lvl="1"/>
            <a:r>
              <a:rPr lang="en-CA" sz="2400" smtClean="0"/>
              <a:t>from the French “a period of forty days”</a:t>
            </a:r>
          </a:p>
          <a:p>
            <a:r>
              <a:rPr lang="en-CA" sz="2800" smtClean="0"/>
              <a:t>1348</a:t>
            </a:r>
          </a:p>
          <a:p>
            <a:pPr lvl="1"/>
            <a:r>
              <a:rPr lang="en-CA" sz="2400" smtClean="0"/>
              <a:t>First measures applied in Venice to attempt to contain the “Black Death”</a:t>
            </a:r>
          </a:p>
          <a:p>
            <a:r>
              <a:rPr lang="en-CA" sz="2800" smtClean="0"/>
              <a:t>1403</a:t>
            </a:r>
          </a:p>
          <a:p>
            <a:pPr lvl="1"/>
            <a:r>
              <a:rPr lang="en-CA" sz="2400" smtClean="0"/>
              <a:t>Venice opened the first lazaretto (quarantine facility) on an offshore island.</a:t>
            </a:r>
          </a:p>
          <a:p>
            <a:r>
              <a:rPr lang="en-CA" sz="2800" smtClean="0"/>
              <a:t>1720</a:t>
            </a:r>
          </a:p>
          <a:p>
            <a:pPr lvl="1"/>
            <a:r>
              <a:rPr lang="en-CA" sz="2400" smtClean="0"/>
              <a:t>First use of quarantine in Canada was during the great plague epidemic in Marseille when Governor Vaudreuil ordered vessels to be examined at Isle aux Coudres.</a:t>
            </a:r>
          </a:p>
        </p:txBody>
      </p:sp>
      <p:sp>
        <p:nvSpPr>
          <p:cNvPr id="4" name="Slide Number Placeholder 3"/>
          <p:cNvSpPr>
            <a:spLocks noGrp="1"/>
          </p:cNvSpPr>
          <p:nvPr>
            <p:ph type="sldNum" sz="quarter" idx="12"/>
          </p:nvPr>
        </p:nvSpPr>
        <p:spPr/>
        <p:txBody>
          <a:bodyPr/>
          <a:lstStyle/>
          <a:p>
            <a:pPr>
              <a:defRPr/>
            </a:pPr>
            <a:fld id="{DF7960FD-BE69-458E-A030-8EE79FBF12BF}" type="slidenum">
              <a:rPr lang="en-CA" smtClean="0"/>
              <a:pPr>
                <a:defRPr/>
              </a:pPr>
              <a:t>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8072437" cy="1143000"/>
          </a:xfrm>
        </p:spPr>
        <p:txBody>
          <a:bodyPr/>
          <a:lstStyle/>
          <a:p>
            <a:pPr eaLnBrk="1" fontAlgn="auto" hangingPunct="1">
              <a:spcAft>
                <a:spcPts val="0"/>
              </a:spcAft>
              <a:defRPr/>
            </a:pPr>
            <a:r>
              <a:rPr lang="en-CA" sz="3200" dirty="0" smtClean="0">
                <a:solidFill>
                  <a:srgbClr val="C00000"/>
                </a:solidFill>
              </a:rPr>
              <a:t>Delivering the Immigration Health Program - 4</a:t>
            </a:r>
            <a:endParaRPr lang="en-CA" sz="3200" dirty="0">
              <a:solidFill>
                <a:srgbClr val="C00000"/>
              </a:solidFill>
            </a:endParaRPr>
          </a:p>
        </p:txBody>
      </p:sp>
      <p:sp>
        <p:nvSpPr>
          <p:cNvPr id="36867" name="Content Placeholder 2"/>
          <p:cNvSpPr>
            <a:spLocks noGrp="1"/>
          </p:cNvSpPr>
          <p:nvPr>
            <p:ph idx="1"/>
          </p:nvPr>
        </p:nvSpPr>
        <p:spPr/>
        <p:txBody>
          <a:bodyPr/>
          <a:lstStyle/>
          <a:p>
            <a:pPr eaLnBrk="1" hangingPunct="1">
              <a:lnSpc>
                <a:spcPct val="80000"/>
              </a:lnSpc>
            </a:pPr>
            <a:r>
              <a:rPr lang="en-CA" sz="2400" smtClean="0"/>
              <a:t>Enhanced Health Management for Refugee groups at higher public health risk </a:t>
            </a:r>
          </a:p>
          <a:p>
            <a:pPr eaLnBrk="1" hangingPunct="1">
              <a:lnSpc>
                <a:spcPct val="80000"/>
              </a:lnSpc>
              <a:buFontTx/>
              <a:buNone/>
            </a:pPr>
            <a:endParaRPr lang="en-CA" sz="1800" smtClean="0"/>
          </a:p>
          <a:p>
            <a:pPr lvl="1" eaLnBrk="1" hangingPunct="1">
              <a:lnSpc>
                <a:spcPct val="80000"/>
              </a:lnSpc>
            </a:pPr>
            <a:r>
              <a:rPr lang="en-CA" sz="2000" smtClean="0"/>
              <a:t>Based on gathering of health intelligence and collaboration with IOM, UNHCR and other countries working in the areas (USA, Australia, UK).</a:t>
            </a:r>
          </a:p>
          <a:p>
            <a:pPr lvl="1" eaLnBrk="1" hangingPunct="1">
              <a:lnSpc>
                <a:spcPct val="80000"/>
              </a:lnSpc>
            </a:pPr>
            <a:endParaRPr lang="en-CA" sz="800" smtClean="0"/>
          </a:p>
          <a:p>
            <a:pPr lvl="1" eaLnBrk="1" hangingPunct="1">
              <a:lnSpc>
                <a:spcPct val="80000"/>
              </a:lnSpc>
            </a:pPr>
            <a:r>
              <a:rPr lang="en-CA" sz="2000" smtClean="0"/>
              <a:t>Routine Pre-departure process can be modified when needed to manage the special needs or risks of certain groups.</a:t>
            </a:r>
          </a:p>
          <a:p>
            <a:pPr lvl="2" eaLnBrk="1" hangingPunct="1">
              <a:lnSpc>
                <a:spcPct val="80000"/>
              </a:lnSpc>
            </a:pPr>
            <a:r>
              <a:rPr lang="en-CA" sz="1800" smtClean="0"/>
              <a:t>IME validity date</a:t>
            </a:r>
          </a:p>
          <a:p>
            <a:pPr lvl="2" eaLnBrk="1" hangingPunct="1">
              <a:lnSpc>
                <a:spcPct val="80000"/>
              </a:lnSpc>
            </a:pPr>
            <a:r>
              <a:rPr lang="en-CA" sz="1800" smtClean="0"/>
              <a:t>Treatment of specific medical conditions</a:t>
            </a:r>
          </a:p>
          <a:p>
            <a:pPr lvl="2" eaLnBrk="1" hangingPunct="1">
              <a:lnSpc>
                <a:spcPct val="80000"/>
              </a:lnSpc>
            </a:pPr>
            <a:r>
              <a:rPr lang="en-CA" sz="1800" smtClean="0"/>
              <a:t>Pre-departure fitness to fly examination</a:t>
            </a:r>
          </a:p>
          <a:p>
            <a:pPr lvl="2" eaLnBrk="1" hangingPunct="1">
              <a:lnSpc>
                <a:spcPct val="80000"/>
              </a:lnSpc>
            </a:pPr>
            <a:endParaRPr lang="en-CA" sz="800" smtClean="0"/>
          </a:p>
          <a:p>
            <a:pPr lvl="1" eaLnBrk="1" hangingPunct="1">
              <a:lnSpc>
                <a:spcPct val="80000"/>
              </a:lnSpc>
            </a:pPr>
            <a:r>
              <a:rPr lang="en-CA" sz="2000" smtClean="0"/>
              <a:t>Post Arrival process</a:t>
            </a:r>
          </a:p>
          <a:p>
            <a:pPr lvl="2" eaLnBrk="1" hangingPunct="1">
              <a:lnSpc>
                <a:spcPct val="80000"/>
              </a:lnSpc>
            </a:pPr>
            <a:r>
              <a:rPr lang="en-CA" sz="1800" smtClean="0"/>
              <a:t>all refugees have access to Interim Federal Health (IFH), which pays for all essential care plus some coverage for dental, eye care, drugs and prosthesis</a:t>
            </a:r>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287055BD-75ED-4322-969A-3DE3246F600E}" type="slidenum">
              <a:rPr lang="en-CA"/>
              <a:pPr>
                <a:defRPr/>
              </a:pPr>
              <a:t>40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additive="base">
                                        <p:cTn id="7"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anim calcmode="lin" valueType="num">
                                      <p:cBhvr additive="base">
                                        <p:cTn id="13"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anim calcmode="lin" valueType="num">
                                      <p:cBhvr additive="base">
                                        <p:cTn id="1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867">
                                            <p:txEl>
                                              <p:pRg st="6" end="6"/>
                                            </p:txEl>
                                          </p:spTgt>
                                        </p:tgtEl>
                                        <p:attrNameLst>
                                          <p:attrName>style.visibility</p:attrName>
                                        </p:attrNameLst>
                                      </p:cBhvr>
                                      <p:to>
                                        <p:strVal val="visible"/>
                                      </p:to>
                                    </p:set>
                                    <p:anim calcmode="lin" valueType="num">
                                      <p:cBhvr additive="base">
                                        <p:cTn id="21"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6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6867">
                                            <p:txEl>
                                              <p:pRg st="7" end="7"/>
                                            </p:txEl>
                                          </p:spTgt>
                                        </p:tgtEl>
                                        <p:attrNameLst>
                                          <p:attrName>style.visibility</p:attrName>
                                        </p:attrNameLst>
                                      </p:cBhvr>
                                      <p:to>
                                        <p:strVal val="visible"/>
                                      </p:to>
                                    </p:set>
                                    <p:anim calcmode="lin" valueType="num">
                                      <p:cBhvr additive="base">
                                        <p:cTn id="25"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xEl>
                                              <p:pRg st="9" end="9"/>
                                            </p:txEl>
                                          </p:spTgt>
                                        </p:tgtEl>
                                        <p:attrNameLst>
                                          <p:attrName>style.visibility</p:attrName>
                                        </p:attrNameLst>
                                      </p:cBhvr>
                                      <p:to>
                                        <p:strVal val="visible"/>
                                      </p:to>
                                    </p:set>
                                    <p:anim calcmode="lin" valueType="num">
                                      <p:cBhvr additive="base">
                                        <p:cTn id="31"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867">
                                            <p:txEl>
                                              <p:pRg st="10" end="10"/>
                                            </p:txEl>
                                          </p:spTgt>
                                        </p:tgtEl>
                                        <p:attrNameLst>
                                          <p:attrName>style.visibility</p:attrName>
                                        </p:attrNameLst>
                                      </p:cBhvr>
                                      <p:to>
                                        <p:strVal val="visible"/>
                                      </p:to>
                                    </p:set>
                                    <p:anim calcmode="lin" valueType="num">
                                      <p:cBhvr additive="base">
                                        <p:cTn id="35" dur="500" fill="hold"/>
                                        <p:tgtEl>
                                          <p:spTgt spid="36867">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7934325" cy="1143000"/>
          </a:xfrm>
        </p:spPr>
        <p:txBody>
          <a:bodyPr/>
          <a:lstStyle/>
          <a:p>
            <a:pPr eaLnBrk="1" fontAlgn="auto" hangingPunct="1">
              <a:spcAft>
                <a:spcPts val="0"/>
              </a:spcAft>
              <a:defRPr/>
            </a:pPr>
            <a:r>
              <a:rPr lang="en-CA" sz="3200" dirty="0" smtClean="0">
                <a:solidFill>
                  <a:srgbClr val="C00000"/>
                </a:solidFill>
              </a:rPr>
              <a:t>Delivering the Immigration Health Program - 5</a:t>
            </a:r>
            <a:endParaRPr lang="en-CA" sz="3200" dirty="0">
              <a:solidFill>
                <a:srgbClr val="C00000"/>
              </a:solidFill>
            </a:endParaRPr>
          </a:p>
        </p:txBody>
      </p:sp>
      <p:sp>
        <p:nvSpPr>
          <p:cNvPr id="37891" name="Content Placeholder 2"/>
          <p:cNvSpPr>
            <a:spLocks noGrp="1"/>
          </p:cNvSpPr>
          <p:nvPr>
            <p:ph idx="1"/>
          </p:nvPr>
        </p:nvSpPr>
        <p:spPr/>
        <p:txBody>
          <a:bodyPr/>
          <a:lstStyle/>
          <a:p>
            <a:pPr eaLnBrk="1" hangingPunct="1"/>
            <a:r>
              <a:rPr lang="en-CA" sz="2600" smtClean="0"/>
              <a:t>Interim Federal Health Program</a:t>
            </a:r>
          </a:p>
          <a:p>
            <a:pPr lvl="1" eaLnBrk="1" hangingPunct="1"/>
            <a:r>
              <a:rPr lang="en-CA" sz="1800" smtClean="0"/>
              <a:t>Under the IFH Program, the Federal Government pays for health care for certain migrants who are not covered by provincial health plans and are unable to pay for expenses related to urgent and essential services.</a:t>
            </a:r>
          </a:p>
          <a:p>
            <a:pPr eaLnBrk="1" hangingPunct="1"/>
            <a:r>
              <a:rPr lang="en-CA" sz="1800" smtClean="0"/>
              <a:t> </a:t>
            </a:r>
            <a:r>
              <a:rPr lang="en-CA" sz="2600" smtClean="0"/>
              <a:t>IFH coverage is provided to:</a:t>
            </a:r>
          </a:p>
          <a:p>
            <a:pPr lvl="1" eaLnBrk="1" hangingPunct="1"/>
            <a:r>
              <a:rPr lang="en-CA" sz="1900" smtClean="0"/>
              <a:t>Protected persons in Canada;  </a:t>
            </a:r>
          </a:p>
          <a:p>
            <a:pPr lvl="1" eaLnBrk="1" hangingPunct="1"/>
            <a:r>
              <a:rPr lang="en-CA" sz="1900" smtClean="0"/>
              <a:t>Refugees selected abroad; </a:t>
            </a:r>
          </a:p>
          <a:p>
            <a:pPr lvl="1" eaLnBrk="1" hangingPunct="1"/>
            <a:r>
              <a:rPr lang="en-CA" sz="1900" smtClean="0"/>
              <a:t>Refugee claimants; </a:t>
            </a:r>
          </a:p>
          <a:p>
            <a:pPr lvl="1" eaLnBrk="1" hangingPunct="1"/>
            <a:r>
              <a:rPr lang="en-CA" sz="1900" smtClean="0"/>
              <a:t>Applicants in the Pre-Removal Risk assessment (PRRA) process; </a:t>
            </a:r>
          </a:p>
          <a:p>
            <a:pPr lvl="1" eaLnBrk="1" hangingPunct="1"/>
            <a:r>
              <a:rPr lang="en-CA" sz="1900" smtClean="0"/>
              <a:t>Canadian Border Service Agency (CBSA) detainees; and </a:t>
            </a:r>
          </a:p>
          <a:p>
            <a:pPr lvl="1" eaLnBrk="1" hangingPunct="1"/>
            <a:r>
              <a:rPr lang="en-CA" sz="1900" smtClean="0"/>
              <a:t>Trafficked persons in Canada</a:t>
            </a:r>
          </a:p>
          <a:p>
            <a:pPr lvl="1" eaLnBrk="1" hangingPunct="1"/>
            <a:endParaRPr lang="en-CA" sz="1800" smtClean="0"/>
          </a:p>
          <a:p>
            <a:pPr lvl="1" eaLnBrk="1" hangingPunct="1"/>
            <a:endParaRPr lang="en-CA" sz="2000" smtClean="0"/>
          </a:p>
        </p:txBody>
      </p:sp>
      <p:sp>
        <p:nvSpPr>
          <p:cNvPr id="4" name="Slide Number Placeholder 3"/>
          <p:cNvSpPr>
            <a:spLocks noGrp="1"/>
          </p:cNvSpPr>
          <p:nvPr>
            <p:ph type="sldNum" sz="quarter" idx="12"/>
          </p:nvPr>
        </p:nvSpPr>
        <p:spPr/>
        <p:txBody>
          <a:bodyPr/>
          <a:lstStyle/>
          <a:p>
            <a:pPr>
              <a:defRPr/>
            </a:pPr>
            <a:fld id="{02C9B69F-87C0-48B8-9FCC-08C4BBB35A8F}" type="slidenum">
              <a:rPr lang="en-CA"/>
              <a:pPr>
                <a:defRPr/>
              </a:pPr>
              <a:t>41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additive="base">
                                        <p:cTn id="2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891">
                                            <p:txEl>
                                              <p:pRg st="6" end="6"/>
                                            </p:txEl>
                                          </p:spTgt>
                                        </p:tgtEl>
                                        <p:attrNameLst>
                                          <p:attrName>style.visibility</p:attrName>
                                        </p:attrNameLst>
                                      </p:cBhvr>
                                      <p:to>
                                        <p:strVal val="visible"/>
                                      </p:to>
                                    </p:set>
                                    <p:anim calcmode="lin" valueType="num">
                                      <p:cBhvr additive="base">
                                        <p:cTn id="3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789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 calcmode="lin" valueType="num">
                                      <p:cBhvr additive="base">
                                        <p:cTn id="37"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891">
                                            <p:txEl>
                                              <p:pRg st="8" end="8"/>
                                            </p:txEl>
                                          </p:spTgt>
                                        </p:tgtEl>
                                        <p:attrNameLst>
                                          <p:attrName>style.visibility</p:attrName>
                                        </p:attrNameLst>
                                      </p:cBhvr>
                                      <p:to>
                                        <p:strVal val="visible"/>
                                      </p:to>
                                    </p:set>
                                    <p:anim calcmode="lin" valueType="num">
                                      <p:cBhvr additive="base">
                                        <p:cTn id="41"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7934325" cy="1143000"/>
          </a:xfrm>
        </p:spPr>
        <p:txBody>
          <a:bodyPr/>
          <a:lstStyle/>
          <a:p>
            <a:pPr eaLnBrk="1" fontAlgn="auto" hangingPunct="1">
              <a:spcAft>
                <a:spcPts val="0"/>
              </a:spcAft>
              <a:defRPr/>
            </a:pPr>
            <a:r>
              <a:rPr lang="en-CA" sz="3200" dirty="0" smtClean="0">
                <a:solidFill>
                  <a:srgbClr val="C00000"/>
                </a:solidFill>
              </a:rPr>
              <a:t>Delivering the Immigration Health Program - 6</a:t>
            </a:r>
            <a:endParaRPr lang="en-CA" sz="3200"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365760" indent="-283464" eaLnBrk="1" fontAlgn="auto" hangingPunct="1">
              <a:lnSpc>
                <a:spcPct val="90000"/>
              </a:lnSpc>
              <a:spcAft>
                <a:spcPts val="0"/>
              </a:spcAft>
              <a:buFont typeface="Wingdings 2"/>
              <a:buChar char=""/>
              <a:defRPr/>
            </a:pPr>
            <a:r>
              <a:rPr lang="en-CA" sz="2400" dirty="0" smtClean="0"/>
              <a:t>Services covered by IFH</a:t>
            </a:r>
          </a:p>
          <a:p>
            <a:pPr marL="640080" lvl="1" indent="-237744" eaLnBrk="1" fontAlgn="auto" hangingPunct="1">
              <a:lnSpc>
                <a:spcPct val="90000"/>
              </a:lnSpc>
              <a:spcAft>
                <a:spcPts val="0"/>
              </a:spcAft>
              <a:buFont typeface="Verdana"/>
              <a:buChar char="◦"/>
              <a:defRPr/>
            </a:pPr>
            <a:r>
              <a:rPr lang="en-CA" sz="2000" dirty="0" smtClean="0"/>
              <a:t>Essential health services for the treatment and prevention of serious medical/dental conditions</a:t>
            </a:r>
          </a:p>
          <a:p>
            <a:pPr marL="640080" lvl="1" indent="-237744" eaLnBrk="1" fontAlgn="auto" hangingPunct="1">
              <a:lnSpc>
                <a:spcPct val="90000"/>
              </a:lnSpc>
              <a:spcAft>
                <a:spcPts val="0"/>
              </a:spcAft>
              <a:buFont typeface="Verdana"/>
              <a:buChar char="◦"/>
              <a:defRPr/>
            </a:pPr>
            <a:r>
              <a:rPr lang="en-CA" sz="2000" dirty="0" smtClean="0"/>
              <a:t>Essential prescription medications</a:t>
            </a:r>
          </a:p>
          <a:p>
            <a:pPr marL="640080" lvl="1" indent="-237744" eaLnBrk="1" fontAlgn="auto" hangingPunct="1">
              <a:lnSpc>
                <a:spcPct val="90000"/>
              </a:lnSpc>
              <a:spcAft>
                <a:spcPts val="0"/>
              </a:spcAft>
              <a:buFont typeface="Verdana"/>
              <a:buChar char="◦"/>
              <a:defRPr/>
            </a:pPr>
            <a:r>
              <a:rPr lang="en-CA" sz="2000" dirty="0" smtClean="0"/>
              <a:t>Contraception, prenatal and obstetrical care</a:t>
            </a:r>
          </a:p>
          <a:p>
            <a:pPr marL="640080" lvl="1" indent="-237744" eaLnBrk="1" fontAlgn="auto" hangingPunct="1">
              <a:lnSpc>
                <a:spcPct val="90000"/>
              </a:lnSpc>
              <a:spcAft>
                <a:spcPts val="0"/>
              </a:spcAft>
              <a:buFont typeface="Verdana"/>
              <a:buChar char="◦"/>
              <a:defRPr/>
            </a:pPr>
            <a:r>
              <a:rPr lang="en-CA" sz="2000" dirty="0" smtClean="0"/>
              <a:t>Assistive devices, eyewear, and limited medical transportation and interpretation services.</a:t>
            </a:r>
          </a:p>
          <a:p>
            <a:pPr marL="640080" lvl="1" indent="-237744" eaLnBrk="1" fontAlgn="auto" hangingPunct="1">
              <a:lnSpc>
                <a:spcPct val="90000"/>
              </a:lnSpc>
              <a:spcAft>
                <a:spcPts val="0"/>
              </a:spcAft>
              <a:buFont typeface="Verdana"/>
              <a:buChar char="◦"/>
              <a:defRPr/>
            </a:pPr>
            <a:r>
              <a:rPr lang="en-CA" sz="2000" dirty="0" smtClean="0"/>
              <a:t>Immigration Medical Examination</a:t>
            </a:r>
          </a:p>
          <a:p>
            <a:pPr marL="640080" lvl="1" indent="-237744" eaLnBrk="1" fontAlgn="auto" hangingPunct="1">
              <a:lnSpc>
                <a:spcPct val="90000"/>
              </a:lnSpc>
              <a:spcAft>
                <a:spcPts val="0"/>
              </a:spcAft>
              <a:buFont typeface="Verdana"/>
              <a:buChar char="◦"/>
              <a:defRPr/>
            </a:pPr>
            <a:endParaRPr lang="en-CA" sz="2000" dirty="0" smtClean="0"/>
          </a:p>
          <a:p>
            <a:pPr marL="365760" indent="-283464" eaLnBrk="1" fontAlgn="auto" hangingPunct="1">
              <a:lnSpc>
                <a:spcPct val="90000"/>
              </a:lnSpc>
              <a:spcAft>
                <a:spcPts val="0"/>
              </a:spcAft>
              <a:buFont typeface="Wingdings 2"/>
              <a:buChar char=""/>
              <a:defRPr/>
            </a:pPr>
            <a:r>
              <a:rPr lang="en-CA" sz="2400" dirty="0" smtClean="0"/>
              <a:t>Data (2007)</a:t>
            </a:r>
          </a:p>
          <a:p>
            <a:pPr marL="640080" lvl="1" indent="-237744" eaLnBrk="1" fontAlgn="auto" hangingPunct="1">
              <a:spcAft>
                <a:spcPts val="0"/>
              </a:spcAft>
              <a:buFont typeface="Verdana"/>
              <a:buChar char="◦"/>
              <a:defRPr/>
            </a:pPr>
            <a:r>
              <a:rPr lang="en-CA" sz="2000" dirty="0" smtClean="0"/>
              <a:t>Number of IFH users: </a:t>
            </a:r>
            <a:r>
              <a:rPr lang="en-CA" sz="2000" b="1" i="1" dirty="0" smtClean="0"/>
              <a:t>75,000 </a:t>
            </a:r>
          </a:p>
          <a:p>
            <a:pPr marL="640080" lvl="1" indent="-237744" eaLnBrk="1" fontAlgn="auto" hangingPunct="1">
              <a:spcAft>
                <a:spcPts val="0"/>
              </a:spcAft>
              <a:buFont typeface="Verdana"/>
              <a:buChar char="◦"/>
              <a:defRPr/>
            </a:pPr>
            <a:r>
              <a:rPr lang="en-CA" sz="2000" dirty="0" smtClean="0"/>
              <a:t>Number of medical claims: </a:t>
            </a:r>
            <a:r>
              <a:rPr lang="en-CA" sz="2000" b="1" i="1" dirty="0" smtClean="0"/>
              <a:t>523,000 </a:t>
            </a:r>
          </a:p>
          <a:p>
            <a:pPr marL="640080" lvl="1" indent="-237744" eaLnBrk="1" fontAlgn="auto" hangingPunct="1">
              <a:spcAft>
                <a:spcPts val="0"/>
              </a:spcAft>
              <a:buFont typeface="Verdana"/>
              <a:buChar char="◦"/>
              <a:defRPr/>
            </a:pPr>
            <a:r>
              <a:rPr lang="en-CA" sz="2000" dirty="0" smtClean="0"/>
              <a:t>Number of providers nationwide: </a:t>
            </a:r>
            <a:r>
              <a:rPr lang="en-CA" sz="2000" b="1" i="1" dirty="0" smtClean="0"/>
              <a:t>18,000 </a:t>
            </a:r>
          </a:p>
          <a:p>
            <a:pPr marL="640080" lvl="1" indent="-237744" eaLnBrk="1" fontAlgn="auto" hangingPunct="1">
              <a:spcAft>
                <a:spcPts val="0"/>
              </a:spcAft>
              <a:buFont typeface="Verdana"/>
              <a:buChar char="◦"/>
              <a:defRPr/>
            </a:pPr>
            <a:r>
              <a:rPr lang="en-CA" sz="2000" dirty="0" smtClean="0"/>
              <a:t>Average number of claims per person: </a:t>
            </a:r>
            <a:r>
              <a:rPr lang="en-CA" sz="2000" b="1" i="1" dirty="0" smtClean="0"/>
              <a:t>7 </a:t>
            </a:r>
          </a:p>
          <a:p>
            <a:pPr marL="640080" lvl="1" indent="-237744" eaLnBrk="1" fontAlgn="auto" hangingPunct="1">
              <a:spcAft>
                <a:spcPts val="0"/>
              </a:spcAft>
              <a:buFont typeface="Verdana"/>
              <a:buChar char="◦"/>
              <a:defRPr/>
            </a:pPr>
            <a:r>
              <a:rPr lang="en-CA" sz="2000" dirty="0" smtClean="0"/>
              <a:t>Total IFH expenditures: </a:t>
            </a:r>
            <a:r>
              <a:rPr lang="en-CA" sz="2000" b="1" i="1" dirty="0" smtClean="0"/>
              <a:t>$50,000,000</a:t>
            </a:r>
            <a:endParaRPr lang="en-CA" sz="2000" b="1" dirty="0" smtClean="0"/>
          </a:p>
          <a:p>
            <a:pPr marL="640080" lvl="1" indent="-237744" eaLnBrk="1" fontAlgn="auto" hangingPunct="1">
              <a:spcAft>
                <a:spcPts val="0"/>
              </a:spcAft>
              <a:buFont typeface="Verdana"/>
              <a:buChar char="◦"/>
              <a:defRPr/>
            </a:pPr>
            <a:r>
              <a:rPr lang="en-CA" sz="2000" dirty="0" smtClean="0"/>
              <a:t>Average expenditure per IFH user: </a:t>
            </a:r>
            <a:r>
              <a:rPr lang="en-CA" sz="2000" b="1" i="1" dirty="0" smtClean="0"/>
              <a:t>$608 </a:t>
            </a:r>
            <a:endParaRPr lang="en-CA" sz="2000" b="1" dirty="0" smtClean="0"/>
          </a:p>
          <a:p>
            <a:pPr marL="640080" lvl="1" indent="-237744" eaLnBrk="1" fontAlgn="auto" hangingPunct="1">
              <a:spcAft>
                <a:spcPts val="0"/>
              </a:spcAft>
              <a:buFont typeface="Verdana"/>
              <a:buChar char="◦"/>
              <a:defRPr/>
            </a:pPr>
            <a:r>
              <a:rPr lang="en-CA" sz="2000" dirty="0" smtClean="0"/>
              <a:t>Average cost per claim: </a:t>
            </a:r>
            <a:r>
              <a:rPr lang="en-CA" sz="2000" b="1" i="1" dirty="0" smtClean="0"/>
              <a:t>$87 </a:t>
            </a:r>
            <a:endParaRPr lang="en-CA" sz="2000" dirty="0" smtClean="0"/>
          </a:p>
          <a:p>
            <a:pPr marL="365760" indent="-283464" eaLnBrk="1" fontAlgn="auto" hangingPunct="1">
              <a:lnSpc>
                <a:spcPct val="90000"/>
              </a:lnSpc>
              <a:spcAft>
                <a:spcPts val="0"/>
              </a:spcAft>
              <a:buFont typeface="Wingdings 2"/>
              <a:buChar char=""/>
              <a:defRPr/>
            </a:pPr>
            <a:endParaRPr lang="en-CA" sz="2400" dirty="0"/>
          </a:p>
        </p:txBody>
      </p:sp>
      <p:sp>
        <p:nvSpPr>
          <p:cNvPr id="4" name="Slide Number Placeholder 3"/>
          <p:cNvSpPr>
            <a:spLocks noGrp="1"/>
          </p:cNvSpPr>
          <p:nvPr>
            <p:ph type="sldNum" sz="quarter" idx="12"/>
          </p:nvPr>
        </p:nvSpPr>
        <p:spPr/>
        <p:txBody>
          <a:bodyPr/>
          <a:lstStyle/>
          <a:p>
            <a:pPr>
              <a:defRPr/>
            </a:pPr>
            <a:fld id="{73EE6CC3-8658-4259-9995-07B230B1E8CE}" type="slidenum">
              <a:rPr lang="en-CA"/>
              <a:pPr>
                <a:defRPr/>
              </a:pPr>
              <a:t>42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25487"/>
          </a:xfrm>
        </p:spPr>
        <p:txBody>
          <a:bodyPr>
            <a:normAutofit fontScale="90000"/>
          </a:bodyPr>
          <a:lstStyle/>
          <a:p>
            <a:pPr eaLnBrk="1" fontAlgn="auto" hangingPunct="1">
              <a:spcAft>
                <a:spcPts val="0"/>
              </a:spcAft>
              <a:defRPr/>
            </a:pPr>
            <a:r>
              <a:rPr lang="en-CA" sz="4800" dirty="0" smtClean="0">
                <a:solidFill>
                  <a:srgbClr val="C00000"/>
                </a:solidFill>
              </a:rPr>
              <a:t>Thank You</a:t>
            </a:r>
            <a:r>
              <a:rPr lang="en-CA" sz="4000" dirty="0" smtClean="0">
                <a:solidFill>
                  <a:srgbClr val="C00000"/>
                </a:solidFill>
              </a:rPr>
              <a:t>!</a:t>
            </a:r>
            <a:endParaRPr lang="en-CA" sz="4000" dirty="0">
              <a:solidFill>
                <a:srgbClr val="C00000"/>
              </a:solidFill>
            </a:endParaRPr>
          </a:p>
        </p:txBody>
      </p:sp>
      <p:pic>
        <p:nvPicPr>
          <p:cNvPr id="51203" name="Content Placeholder 4" descr="Wpg - New Imm Hospital - a046607.jpg"/>
          <p:cNvPicPr>
            <a:picLocks noGrp="1" noChangeAspect="1"/>
          </p:cNvPicPr>
          <p:nvPr>
            <p:ph idx="1"/>
          </p:nvPr>
        </p:nvPicPr>
        <p:blipFill>
          <a:blip r:embed="rId3"/>
          <a:srcRect/>
          <a:stretch>
            <a:fillRect/>
          </a:stretch>
        </p:blipFill>
        <p:spPr>
          <a:xfrm>
            <a:off x="1928813" y="1000125"/>
            <a:ext cx="6389687" cy="4800600"/>
          </a:xfrm>
        </p:spPr>
      </p:pic>
      <p:sp>
        <p:nvSpPr>
          <p:cNvPr id="4" name="Slide Number Placeholder 3"/>
          <p:cNvSpPr>
            <a:spLocks noGrp="1"/>
          </p:cNvSpPr>
          <p:nvPr>
            <p:ph type="sldNum" sz="quarter" idx="12"/>
          </p:nvPr>
        </p:nvSpPr>
        <p:spPr/>
        <p:txBody>
          <a:bodyPr/>
          <a:lstStyle/>
          <a:p>
            <a:pPr>
              <a:defRPr/>
            </a:pPr>
            <a:fld id="{AAF54308-5454-4EEA-A612-937C6EAA07DE}" type="slidenum">
              <a:rPr lang="en-CA"/>
              <a:pPr>
                <a:defRPr/>
              </a:pPr>
              <a:t>43</a:t>
            </a:fld>
            <a:endParaRPr lang="en-CA"/>
          </a:p>
        </p:txBody>
      </p:sp>
      <p:sp>
        <p:nvSpPr>
          <p:cNvPr id="51205" name="TextBox 5"/>
          <p:cNvSpPr txBox="1">
            <a:spLocks noChangeArrowheads="1"/>
          </p:cNvSpPr>
          <p:nvPr/>
        </p:nvSpPr>
        <p:spPr bwMode="auto">
          <a:xfrm>
            <a:off x="1857375" y="5995988"/>
            <a:ext cx="6286500" cy="646112"/>
          </a:xfrm>
          <a:prstGeom prst="rect">
            <a:avLst/>
          </a:prstGeom>
          <a:noFill/>
          <a:ln w="9525">
            <a:noFill/>
            <a:miter lim="800000"/>
            <a:headEnd/>
            <a:tailEnd/>
          </a:ln>
        </p:spPr>
        <p:txBody>
          <a:bodyPr>
            <a:spAutoFit/>
          </a:bodyPr>
          <a:lstStyle/>
          <a:p>
            <a:r>
              <a:rPr lang="en-CA">
                <a:latin typeface="Gill Sans MT" pitchFamily="34" charset="0"/>
              </a:rPr>
              <a:t>New Immigrant Hospital </a:t>
            </a:r>
            <a:r>
              <a:rPr lang="en-CA" sz="1600">
                <a:latin typeface="Gill Sans MT" pitchFamily="34" charset="0"/>
              </a:rPr>
              <a:t>  </a:t>
            </a:r>
            <a:r>
              <a:rPr lang="en-CA" sz="1400">
                <a:latin typeface="Gill Sans MT" pitchFamily="34" charset="0"/>
              </a:rPr>
              <a:t>Winnipeg c.1900</a:t>
            </a:r>
          </a:p>
          <a:p>
            <a:endParaRPr lang="en-CA">
              <a:latin typeface="Gill Sans MT"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rgbClr val="C00000"/>
                </a:solidFill>
              </a:rPr>
              <a:t>Photo Credits</a:t>
            </a:r>
            <a:endParaRPr lang="en-CA" dirty="0">
              <a:solidFill>
                <a:srgbClr val="C00000"/>
              </a:solidFill>
            </a:endParaRPr>
          </a:p>
        </p:txBody>
      </p:sp>
      <p:sp>
        <p:nvSpPr>
          <p:cNvPr id="3" name="Content Placeholder 2"/>
          <p:cNvSpPr>
            <a:spLocks noGrp="1"/>
          </p:cNvSpPr>
          <p:nvPr>
            <p:ph idx="1"/>
          </p:nvPr>
        </p:nvSpPr>
        <p:spPr>
          <a:xfrm>
            <a:off x="1071563" y="1447800"/>
            <a:ext cx="7862887" cy="4800600"/>
          </a:xfrm>
        </p:spPr>
        <p:txBody>
          <a:bodyPr>
            <a:normAutofit fontScale="92500" lnSpcReduction="20000"/>
          </a:bodyPr>
          <a:lstStyle/>
          <a:p>
            <a:pPr marL="365760" indent="-283464" eaLnBrk="1" fontAlgn="auto" hangingPunct="1">
              <a:spcAft>
                <a:spcPts val="0"/>
              </a:spcAft>
              <a:buFont typeface="Wingdings 2"/>
              <a:buChar char=""/>
              <a:defRPr/>
            </a:pPr>
            <a:r>
              <a:rPr lang="en-CA" sz="2000" dirty="0" smtClean="0"/>
              <a:t>Slide - Title Page: Immigrant Hospital Québec City, 1908 – Library and Archives Canada (LAC) a023209</a:t>
            </a:r>
          </a:p>
          <a:p>
            <a:pPr marL="365760" indent="-283464" eaLnBrk="1" fontAlgn="auto" hangingPunct="1">
              <a:spcAft>
                <a:spcPts val="0"/>
              </a:spcAft>
              <a:buFont typeface="Wingdings 2"/>
              <a:buChar char=""/>
              <a:defRPr/>
            </a:pPr>
            <a:r>
              <a:rPr lang="en-CA" sz="2000" dirty="0" smtClean="0"/>
              <a:t>Slide  3: </a:t>
            </a:r>
            <a:r>
              <a:rPr lang="fr-FR" sz="2000" dirty="0" smtClean="0"/>
              <a:t>Grosse Ile from the air - LAC - xx014988-v6</a:t>
            </a:r>
          </a:p>
          <a:p>
            <a:pPr marL="365760" indent="-283464" eaLnBrk="1" fontAlgn="auto" hangingPunct="1">
              <a:spcAft>
                <a:spcPts val="0"/>
              </a:spcAft>
              <a:buFont typeface="Wingdings 2"/>
              <a:buChar char=""/>
              <a:defRPr/>
            </a:pPr>
            <a:r>
              <a:rPr lang="fr-FR" sz="2000" dirty="0" err="1" smtClean="0"/>
              <a:t>Slide</a:t>
            </a:r>
            <a:r>
              <a:rPr lang="fr-FR" sz="2000" dirty="0" smtClean="0"/>
              <a:t>  13: </a:t>
            </a:r>
            <a:r>
              <a:rPr lang="en-CA" sz="2000" dirty="0" smtClean="0"/>
              <a:t>Partridge Is Quarantine Station - LAC - a020640</a:t>
            </a:r>
          </a:p>
          <a:p>
            <a:pPr marL="365760" indent="-283464" eaLnBrk="1" fontAlgn="auto" hangingPunct="1">
              <a:spcAft>
                <a:spcPts val="0"/>
              </a:spcAft>
              <a:buFont typeface="Wingdings 2"/>
              <a:buChar char=""/>
              <a:defRPr/>
            </a:pPr>
            <a:r>
              <a:rPr lang="en-CA" sz="2000" dirty="0" smtClean="0"/>
              <a:t>Slide  14: </a:t>
            </a:r>
            <a:r>
              <a:rPr lang="en-CA" sz="2000" dirty="0" err="1" smtClean="0"/>
              <a:t>Lawlor</a:t>
            </a:r>
            <a:r>
              <a:rPr lang="en-CA" sz="2000" dirty="0" smtClean="0"/>
              <a:t> Is Quarantine Station – Friends of McNabb Island </a:t>
            </a:r>
            <a:r>
              <a:rPr lang="en-CA" sz="2000" dirty="0" smtClean="0">
                <a:solidFill>
                  <a:srgbClr val="002060"/>
                </a:solidFill>
                <a:hlinkClick r:id="rId3"/>
              </a:rPr>
              <a:t>http://www.mcnabsisland.ca/Gallery/Old_Lawlors_Island/index.htm</a:t>
            </a:r>
            <a:r>
              <a:rPr lang="en-CA" sz="2000" dirty="0" smtClean="0">
                <a:solidFill>
                  <a:srgbClr val="002060"/>
                </a:solidFill>
              </a:rPr>
              <a:t> </a:t>
            </a:r>
          </a:p>
          <a:p>
            <a:pPr marL="365760" indent="-283464" eaLnBrk="1" fontAlgn="auto" hangingPunct="1">
              <a:spcAft>
                <a:spcPts val="0"/>
              </a:spcAft>
              <a:buFont typeface="Wingdings 2"/>
              <a:buChar char=""/>
              <a:defRPr/>
            </a:pPr>
            <a:r>
              <a:rPr lang="en-CA" sz="2000" dirty="0" smtClean="0"/>
              <a:t>Slide  15: Grosse Ile 2nd class hotel c1905 - LAC -c079029</a:t>
            </a:r>
          </a:p>
          <a:p>
            <a:pPr marL="365760" indent="-283464" eaLnBrk="1" fontAlgn="auto" hangingPunct="1">
              <a:spcAft>
                <a:spcPts val="0"/>
              </a:spcAft>
              <a:buFont typeface="Wingdings 2"/>
              <a:buChar char=""/>
              <a:defRPr/>
            </a:pPr>
            <a:r>
              <a:rPr lang="en-CA" sz="2000" dirty="0" smtClean="0"/>
              <a:t>Slide  16: </a:t>
            </a:r>
            <a:r>
              <a:rPr lang="pl-PL" sz="2000" dirty="0" smtClean="0"/>
              <a:t>Gr</a:t>
            </a:r>
            <a:r>
              <a:rPr lang="en-CA" sz="2000" dirty="0" err="1" smtClean="0"/>
              <a:t>osse</a:t>
            </a:r>
            <a:r>
              <a:rPr lang="pl-PL" sz="2000" dirty="0" smtClean="0"/>
              <a:t> Ile 2nd </a:t>
            </a:r>
            <a:r>
              <a:rPr lang="en-CA" sz="2000" dirty="0" smtClean="0"/>
              <a:t>class hotel </a:t>
            </a:r>
            <a:r>
              <a:rPr lang="pl-PL" sz="2000" dirty="0" smtClean="0"/>
              <a:t>2007 </a:t>
            </a:r>
            <a:r>
              <a:rPr lang="en-CA" sz="2000" dirty="0" smtClean="0"/>
              <a:t>- LAC - </a:t>
            </a:r>
            <a:r>
              <a:rPr lang="pl-PL" sz="2000" dirty="0" smtClean="0"/>
              <a:t>c015099</a:t>
            </a:r>
            <a:endParaRPr lang="en-CA" sz="2000" dirty="0" smtClean="0"/>
          </a:p>
          <a:p>
            <a:pPr marL="365760" indent="-283464" eaLnBrk="1" fontAlgn="auto" hangingPunct="1">
              <a:spcAft>
                <a:spcPts val="0"/>
              </a:spcAft>
              <a:buFont typeface="Wingdings 2"/>
              <a:buChar char=""/>
              <a:defRPr/>
            </a:pPr>
            <a:r>
              <a:rPr lang="en-CA" sz="2000" dirty="0" smtClean="0"/>
              <a:t>Slide  22: Galacian immigrants at Grosse Isle (undated) - LAC - c005611</a:t>
            </a:r>
          </a:p>
          <a:p>
            <a:pPr marL="365760" indent="-283464" eaLnBrk="1" fontAlgn="auto" hangingPunct="1">
              <a:spcAft>
                <a:spcPts val="0"/>
              </a:spcAft>
              <a:buFont typeface="Wingdings 2"/>
              <a:buChar char=""/>
              <a:defRPr/>
            </a:pPr>
            <a:r>
              <a:rPr lang="en-CA" sz="2000" dirty="0" smtClean="0"/>
              <a:t>Slide  23: Quebec - deportees 1912  - LAC - a020910</a:t>
            </a:r>
          </a:p>
          <a:p>
            <a:pPr marL="365760" indent="-283464" eaLnBrk="1" fontAlgn="auto" hangingPunct="1">
              <a:spcAft>
                <a:spcPts val="0"/>
              </a:spcAft>
              <a:buFont typeface="Wingdings 2"/>
              <a:buChar char=""/>
              <a:defRPr/>
            </a:pPr>
            <a:r>
              <a:rPr lang="en-CA" sz="2000" dirty="0" smtClean="0"/>
              <a:t>Slide  24: Deformed Idiot to be Deported [sic]- 1908 - LAC -a020911</a:t>
            </a:r>
          </a:p>
          <a:p>
            <a:pPr marL="365760" indent="-283464" eaLnBrk="1" fontAlgn="auto" hangingPunct="1">
              <a:spcAft>
                <a:spcPts val="0"/>
              </a:spcAft>
              <a:buFont typeface="Wingdings 2"/>
              <a:buChar char=""/>
              <a:defRPr/>
            </a:pPr>
            <a:r>
              <a:rPr lang="en-CA" sz="2000" dirty="0" smtClean="0"/>
              <a:t>Slide  25: </a:t>
            </a:r>
            <a:r>
              <a:rPr lang="pt-BR" sz="2000" dirty="0" smtClean="0"/>
              <a:t>Que Imm Hosp - Lab c1911- LAC - a010283</a:t>
            </a:r>
          </a:p>
          <a:p>
            <a:pPr marL="365760" indent="-283464" eaLnBrk="1" fontAlgn="auto" hangingPunct="1">
              <a:spcAft>
                <a:spcPts val="0"/>
              </a:spcAft>
              <a:buFont typeface="Wingdings 2"/>
              <a:buChar char=""/>
              <a:defRPr/>
            </a:pPr>
            <a:r>
              <a:rPr lang="en-CA" sz="2000" dirty="0" smtClean="0"/>
              <a:t>Slide  27: Red Cross Workers  - Quebec City Immigration sheds -  LAC - a048700</a:t>
            </a:r>
          </a:p>
          <a:p>
            <a:pPr marL="365760" indent="-283464" eaLnBrk="1" fontAlgn="auto" hangingPunct="1">
              <a:spcAft>
                <a:spcPts val="0"/>
              </a:spcAft>
              <a:buFont typeface="Wingdings 2"/>
              <a:buChar char=""/>
              <a:defRPr/>
            </a:pPr>
            <a:r>
              <a:rPr lang="en-CA" sz="2000" dirty="0" smtClean="0"/>
              <a:t>Slide 43: New Immigrant Hospital Winnipeg c.1900 – LAC – a046607</a:t>
            </a:r>
            <a:endParaRPr lang="en-CA" sz="2000" dirty="0"/>
          </a:p>
        </p:txBody>
      </p:sp>
      <p:sp>
        <p:nvSpPr>
          <p:cNvPr id="4" name="Slide Number Placeholder 3"/>
          <p:cNvSpPr>
            <a:spLocks noGrp="1"/>
          </p:cNvSpPr>
          <p:nvPr>
            <p:ph type="sldNum" sz="quarter" idx="12"/>
          </p:nvPr>
        </p:nvSpPr>
        <p:spPr/>
        <p:txBody>
          <a:bodyPr/>
          <a:lstStyle/>
          <a:p>
            <a:pPr>
              <a:defRPr/>
            </a:pPr>
            <a:fld id="{357C575E-6BF7-409B-B7DC-7148D7132341}" type="slidenum">
              <a:rPr lang="en-CA"/>
              <a:pPr>
                <a:defRPr/>
              </a:pPr>
              <a:t>44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rgbClr val="C00000"/>
                </a:solidFill>
              </a:rPr>
              <a:t>Quarantine - 2</a:t>
            </a:r>
            <a:endParaRPr lang="en-CA" dirty="0">
              <a:solidFill>
                <a:srgbClr val="C00000"/>
              </a:solidFill>
            </a:endParaRPr>
          </a:p>
        </p:txBody>
      </p:sp>
      <p:sp>
        <p:nvSpPr>
          <p:cNvPr id="11267" name="Content Placeholder 2"/>
          <p:cNvSpPr>
            <a:spLocks noGrp="1"/>
          </p:cNvSpPr>
          <p:nvPr>
            <p:ph idx="1"/>
          </p:nvPr>
        </p:nvSpPr>
        <p:spPr/>
        <p:txBody>
          <a:bodyPr/>
          <a:lstStyle/>
          <a:p>
            <a:pPr eaLnBrk="1" hangingPunct="1"/>
            <a:r>
              <a:rPr lang="en-US" smtClean="0"/>
              <a:t>In 1761, Nova Scotia passed its first act regarding </a:t>
            </a:r>
            <a:r>
              <a:rPr lang="en-US" i="1" smtClean="0"/>
              <a:t>Distempers, to prevent the spreading thereof</a:t>
            </a:r>
            <a:r>
              <a:rPr lang="en-US" smtClean="0"/>
              <a:t> </a:t>
            </a:r>
          </a:p>
          <a:p>
            <a:pPr eaLnBrk="1" hangingPunct="1"/>
            <a:r>
              <a:rPr lang="en-US" smtClean="0"/>
              <a:t>In1795, Lower Canada passed a </a:t>
            </a:r>
            <a:r>
              <a:rPr lang="en-US" i="1" smtClean="0"/>
              <a:t>Quarantine Act</a:t>
            </a:r>
            <a:r>
              <a:rPr lang="en-US" smtClean="0"/>
              <a:t>, requiring “ships and vessels coming from places infected with the plague or any pestilential fever or disease, to perform </a:t>
            </a:r>
            <a:r>
              <a:rPr lang="en-US" i="1" smtClean="0"/>
              <a:t>Quarantine,</a:t>
            </a:r>
            <a:r>
              <a:rPr lang="en-US" smtClean="0"/>
              <a:t> and prevent the communication thereof.</a:t>
            </a:r>
            <a:endParaRPr lang="en-CA" smtClean="0"/>
          </a:p>
        </p:txBody>
      </p:sp>
      <p:sp>
        <p:nvSpPr>
          <p:cNvPr id="4" name="Slide Number Placeholder 3"/>
          <p:cNvSpPr>
            <a:spLocks noGrp="1"/>
          </p:cNvSpPr>
          <p:nvPr>
            <p:ph type="sldNum" sz="quarter" idx="12"/>
          </p:nvPr>
        </p:nvSpPr>
        <p:spPr/>
        <p:txBody>
          <a:bodyPr/>
          <a:lstStyle/>
          <a:p>
            <a:pPr>
              <a:defRPr/>
            </a:pPr>
            <a:fld id="{A813F54A-45D5-4677-8B1B-F42E9A792EE5}" type="slidenum">
              <a:rPr lang="en-CA"/>
              <a:pPr>
                <a:defRPr/>
              </a:pPr>
              <a:t>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solidFill>
                  <a:srgbClr val="C00000"/>
                </a:solidFill>
              </a:rPr>
              <a:t>Passenger Protection - 1</a:t>
            </a:r>
            <a:endParaRPr lang="en-CA" dirty="0">
              <a:solidFill>
                <a:srgbClr val="C00000"/>
              </a:solidFill>
            </a:endParaRPr>
          </a:p>
        </p:txBody>
      </p:sp>
      <p:sp>
        <p:nvSpPr>
          <p:cNvPr id="13315" name="Content Placeholder 2"/>
          <p:cNvSpPr>
            <a:spLocks noGrp="1"/>
          </p:cNvSpPr>
          <p:nvPr>
            <p:ph idx="1"/>
          </p:nvPr>
        </p:nvSpPr>
        <p:spPr/>
        <p:txBody>
          <a:bodyPr/>
          <a:lstStyle/>
          <a:p>
            <a:pPr eaLnBrk="1" hangingPunct="1"/>
            <a:r>
              <a:rPr lang="en-US" sz="2800" smtClean="0"/>
              <a:t>The bulk of immigrants in the early 1800s were Scots</a:t>
            </a:r>
          </a:p>
          <a:p>
            <a:pPr lvl="1" eaLnBrk="1" hangingPunct="1"/>
            <a:r>
              <a:rPr lang="en-US" sz="2400" smtClean="0"/>
              <a:t>a Committee of the British House of Commons was struck to look into issues affecting Scotland, including emigration.  </a:t>
            </a:r>
          </a:p>
          <a:p>
            <a:pPr lvl="2" eaLnBrk="1" hangingPunct="1"/>
            <a:r>
              <a:rPr lang="en-US" sz="2000" smtClean="0"/>
              <a:t>It observed, “That Persons emigrating from different Parts of the United Kingdom, have in various Instances, suffered great Distress and Hardship, on account of the crowded State of the Vessels, the want of a sufficient stock of Provisions, Water, and other Necessaries for the Voyage, and in various other Respects.”</a:t>
            </a:r>
            <a:endParaRPr lang="en-CA" smtClean="0"/>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B241DF13-5548-4AF5-8101-E4D7ED141525}" type="slidenum">
              <a:rPr lang="en-CA" smtClean="0"/>
              <a:pPr>
                <a:defRPr/>
              </a:pPr>
              <a:t>6</a:t>
            </a:fld>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solidFill>
                  <a:srgbClr val="C00000"/>
                </a:solidFill>
              </a:rPr>
              <a:t>Passenger Protection - 2</a:t>
            </a:r>
            <a:endParaRPr lang="en-CA" dirty="0">
              <a:solidFill>
                <a:srgbClr val="C00000"/>
              </a:solidFill>
            </a:endParaRPr>
          </a:p>
        </p:txBody>
      </p:sp>
      <p:sp>
        <p:nvSpPr>
          <p:cNvPr id="14339" name="Content Placeholder 2"/>
          <p:cNvSpPr>
            <a:spLocks noGrp="1"/>
          </p:cNvSpPr>
          <p:nvPr>
            <p:ph idx="1"/>
          </p:nvPr>
        </p:nvSpPr>
        <p:spPr/>
        <p:txBody>
          <a:bodyPr/>
          <a:lstStyle/>
          <a:p>
            <a:pPr eaLnBrk="1" hangingPunct="1"/>
            <a:r>
              <a:rPr lang="en-US" sz="2800" smtClean="0"/>
              <a:t>The committee recommended:</a:t>
            </a:r>
          </a:p>
          <a:p>
            <a:pPr lvl="1" eaLnBrk="1" hangingPunct="1"/>
            <a:r>
              <a:rPr lang="en-US" smtClean="0"/>
              <a:t>That, it is expedient to regulate Vessels carrying Passengers from the United Kingdom to His Majesty’s Plantations and Settlements abroad, or to Foreign Parts, with respect to the Number of Passengers which they shall be allowed to take on board, in proportion to the Tonnage of such Vessels, as well as with respect to the Provision of proper Necessaries for the Voyage.</a:t>
            </a:r>
            <a:endParaRPr lang="en-CA" smtClean="0"/>
          </a:p>
        </p:txBody>
      </p:sp>
      <p:sp>
        <p:nvSpPr>
          <p:cNvPr id="4" name="Slide Number Placeholder 3"/>
          <p:cNvSpPr>
            <a:spLocks noGrp="1"/>
          </p:cNvSpPr>
          <p:nvPr>
            <p:ph type="sldNum" sz="quarter" idx="12"/>
          </p:nvPr>
        </p:nvSpPr>
        <p:spPr/>
        <p:txBody>
          <a:bodyPr/>
          <a:lstStyle/>
          <a:p>
            <a:pPr>
              <a:defRPr/>
            </a:pPr>
            <a:fld id="{A1E5CC38-7502-4CB7-A6E6-BCADC8374DD3}" type="slidenum">
              <a:rPr lang="en-CA" smtClean="0"/>
              <a:pPr>
                <a:defRPr/>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solidFill>
                  <a:srgbClr val="C00000"/>
                </a:solidFill>
              </a:rPr>
              <a:t>Passenger Protection - 3</a:t>
            </a:r>
            <a:endParaRPr lang="en-CA" dirty="0">
              <a:solidFill>
                <a:srgbClr val="C00000"/>
              </a:solidFill>
            </a:endParaRPr>
          </a:p>
        </p:txBody>
      </p:sp>
      <p:sp>
        <p:nvSpPr>
          <p:cNvPr id="14339" name="Content Placeholder 2"/>
          <p:cNvSpPr>
            <a:spLocks noGrp="1"/>
          </p:cNvSpPr>
          <p:nvPr>
            <p:ph idx="1"/>
          </p:nvPr>
        </p:nvSpPr>
        <p:spPr/>
        <p:txBody>
          <a:bodyPr/>
          <a:lstStyle/>
          <a:p>
            <a:pPr eaLnBrk="1" hangingPunct="1"/>
            <a:r>
              <a:rPr lang="en-US" sz="2800" smtClean="0"/>
              <a:t>First </a:t>
            </a:r>
            <a:r>
              <a:rPr lang="en-US" sz="2800" i="1" smtClean="0"/>
              <a:t>Passenger Act </a:t>
            </a:r>
            <a:r>
              <a:rPr lang="en-US" sz="2800" smtClean="0"/>
              <a:t>was passed, by the Imperial Parliament, in 1803. </a:t>
            </a:r>
          </a:p>
          <a:p>
            <a:pPr lvl="1" eaLnBrk="1" hangingPunct="1"/>
            <a:r>
              <a:rPr lang="en-US" sz="2400" smtClean="0"/>
              <a:t>Healthy immigrants were more likely to survive and succeed but, more importantly, healthy immigrants were not going to infect the British North American population with disease</a:t>
            </a:r>
          </a:p>
          <a:p>
            <a:pPr lvl="1" eaLnBrk="1" hangingPunct="1"/>
            <a:r>
              <a:rPr lang="en-US" sz="2400" smtClean="0"/>
              <a:t>But the British act did nothing to help emigrants once they arrived in Canada, often penniless after ships’ masters charged exorbitant prices for food and water on board so immigrants still often arrived unhealthy</a:t>
            </a:r>
          </a:p>
          <a:p>
            <a:pPr lvl="1" eaLnBrk="1" hangingPunct="1"/>
            <a:r>
              <a:rPr lang="en-US" sz="2400" smtClean="0"/>
              <a:t>In 1823, Lower Canada established an Emigrant Hospital at Québec City</a:t>
            </a:r>
            <a:endParaRPr lang="en-CA" sz="2400" smtClean="0"/>
          </a:p>
        </p:txBody>
      </p:sp>
      <p:sp>
        <p:nvSpPr>
          <p:cNvPr id="4" name="Slide Number Placeholder 3"/>
          <p:cNvSpPr>
            <a:spLocks noGrp="1"/>
          </p:cNvSpPr>
          <p:nvPr>
            <p:ph type="sldNum" sz="quarter" idx="12"/>
          </p:nvPr>
        </p:nvSpPr>
        <p:spPr/>
        <p:txBody>
          <a:bodyPr/>
          <a:lstStyle/>
          <a:p>
            <a:pPr>
              <a:defRPr/>
            </a:pPr>
            <a:fld id="{A9095FA8-98E6-4CC3-8C68-82E0DC33E84A}" type="slidenum">
              <a:rPr lang="en-CA" smtClean="0"/>
              <a:pPr>
                <a:defRPr/>
              </a:pPr>
              <a:t>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solidFill>
                  <a:srgbClr val="C00000"/>
                </a:solidFill>
              </a:rPr>
              <a:t>Passenger Protection - 4</a:t>
            </a:r>
            <a:endParaRPr lang="en-CA" dirty="0">
              <a:solidFill>
                <a:srgbClr val="C00000"/>
              </a:solidFill>
            </a:endParaRPr>
          </a:p>
        </p:txBody>
      </p:sp>
      <p:sp>
        <p:nvSpPr>
          <p:cNvPr id="3" name="Content Placeholder 2"/>
          <p:cNvSpPr>
            <a:spLocks noGrp="1"/>
          </p:cNvSpPr>
          <p:nvPr>
            <p:ph idx="1"/>
          </p:nvPr>
        </p:nvSpPr>
        <p:spPr/>
        <p:txBody>
          <a:bodyPr/>
          <a:lstStyle/>
          <a:p>
            <a:pPr eaLnBrk="1" hangingPunct="1"/>
            <a:r>
              <a:rPr lang="en-CA" smtClean="0"/>
              <a:t>British North American Legislation</a:t>
            </a:r>
          </a:p>
          <a:p>
            <a:pPr lvl="1" eaLnBrk="1" hangingPunct="1"/>
            <a:r>
              <a:rPr lang="en-US" smtClean="0"/>
              <a:t>In 1832, Nova Scotia passed its own </a:t>
            </a:r>
            <a:r>
              <a:rPr lang="en-US" i="1" smtClean="0"/>
              <a:t>Act relating to Passengers from Great-Britain and Ireland, arriving in this Province</a:t>
            </a:r>
            <a:endParaRPr lang="en-US" smtClean="0"/>
          </a:p>
          <a:p>
            <a:pPr lvl="2" eaLnBrk="1" hangingPunct="1"/>
            <a:r>
              <a:rPr lang="en-US" smtClean="0"/>
              <a:t>Imposed 5 shilling land fee or head tax to be applied “to such uses and purposes, for the benefit of poor Emigrants arriving in this Province…”</a:t>
            </a:r>
          </a:p>
          <a:p>
            <a:pPr lvl="1" eaLnBrk="1" hangingPunct="1"/>
            <a:r>
              <a:rPr lang="en-US" smtClean="0"/>
              <a:t>Within weeks similar legislation passed in Lower Canada and New Brunswick</a:t>
            </a:r>
          </a:p>
          <a:p>
            <a:pPr lvl="1" eaLnBrk="1" hangingPunct="1"/>
            <a:r>
              <a:rPr lang="en-US" smtClean="0"/>
              <a:t>Fees helped fund Emigrant Aid Societies</a:t>
            </a:r>
            <a:endParaRPr lang="en-CA" smtClean="0"/>
          </a:p>
        </p:txBody>
      </p:sp>
      <p:sp>
        <p:nvSpPr>
          <p:cNvPr id="4" name="Slide Number Placeholder 3"/>
          <p:cNvSpPr>
            <a:spLocks noGrp="1"/>
          </p:cNvSpPr>
          <p:nvPr>
            <p:ph type="sldNum" sz="quarter" idx="12"/>
          </p:nvPr>
        </p:nvSpPr>
        <p:spPr/>
        <p:txBody>
          <a:bodyPr/>
          <a:lstStyle/>
          <a:p>
            <a:pPr>
              <a:defRPr/>
            </a:pPr>
            <a:fld id="{FEC9D41A-695E-47B0-9BB1-8A9D4AD48163}" type="slidenum">
              <a:rPr lang="en-CA" smtClean="0"/>
              <a:pPr>
                <a:defRPr/>
              </a:pPr>
              <a:t>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4683</TotalTime>
  <Words>3283</Words>
  <Application>Microsoft Office PowerPoint</Application>
  <PresentationFormat>On-screen Show (4:3)</PresentationFormat>
  <Paragraphs>388</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Gill Sans MT</vt:lpstr>
      <vt:lpstr>Wingdings 2</vt:lpstr>
      <vt:lpstr>Verdana</vt:lpstr>
      <vt:lpstr>Calibri</vt:lpstr>
      <vt:lpstr>Solstice</vt:lpstr>
      <vt:lpstr>Immigration Policy  and Immigrant Heath</vt:lpstr>
      <vt:lpstr>Contents</vt:lpstr>
      <vt:lpstr>Protect the emigrant;  Protect yourself </vt:lpstr>
      <vt:lpstr>Quarantine - 1</vt:lpstr>
      <vt:lpstr>Quarantine - 2</vt:lpstr>
      <vt:lpstr>Passenger Protection - 1</vt:lpstr>
      <vt:lpstr>Passenger Protection - 2</vt:lpstr>
      <vt:lpstr>Passenger Protection - 3</vt:lpstr>
      <vt:lpstr>Passenger Protection - 4</vt:lpstr>
      <vt:lpstr>Strengthening Quarantine - 1</vt:lpstr>
      <vt:lpstr>Strengthening Quarantine - 2</vt:lpstr>
      <vt:lpstr>Strengthening Quarantine - 3</vt:lpstr>
      <vt:lpstr>Partridge Island Quarantine Station Saint John Harbour</vt:lpstr>
      <vt:lpstr>Layout of a Quarantine Station</vt:lpstr>
      <vt:lpstr>Second Class Hotel  Grosse Ile</vt:lpstr>
      <vt:lpstr>Second Class Hotel  Grosse Ile - 2007</vt:lpstr>
      <vt:lpstr>Prohibited Categories - 1</vt:lpstr>
      <vt:lpstr>Prohibited Categories -2</vt:lpstr>
      <vt:lpstr>Prohibited Categories - 3</vt:lpstr>
      <vt:lpstr>Prohibited Categories -4</vt:lpstr>
      <vt:lpstr>Prohibited Categories -5</vt:lpstr>
      <vt:lpstr>Galacian Immigrants at Grosse Ile</vt:lpstr>
      <vt:lpstr>Deportees outside Québec Immigration Sheds - 1912</vt:lpstr>
      <vt:lpstr>“Deformed Idiot to be Deported”   Québec City - 1908</vt:lpstr>
      <vt:lpstr>Laboratory – Immigrant Hospital Québec City - 1911</vt:lpstr>
      <vt:lpstr>Overseas Medical Examinations</vt:lpstr>
      <vt:lpstr>Red Cross Workers at Québec Immigration Sheds c. 1920</vt:lpstr>
      <vt:lpstr>Today’s Immigration Health Program - 1</vt:lpstr>
      <vt:lpstr>Today’s Immigration Health Program - 2</vt:lpstr>
      <vt:lpstr>Today’s Immigration Health Program - 3</vt:lpstr>
      <vt:lpstr>Today’s Immigration Health Program - 4</vt:lpstr>
      <vt:lpstr>Today’s Immigration Health Program - 5</vt:lpstr>
      <vt:lpstr>Today’s Immigration Health Program - 6</vt:lpstr>
      <vt:lpstr>Today’s Immigration Health Program - 7</vt:lpstr>
      <vt:lpstr>Today’s Immigration Health Program - 8</vt:lpstr>
      <vt:lpstr>Today’s Immigration Health Program - 9</vt:lpstr>
      <vt:lpstr>Delivering the Immigration Health Program - 1 </vt:lpstr>
      <vt:lpstr>Delivering the Immigration Health Program - 2</vt:lpstr>
      <vt:lpstr>Delivering the Immigration Health Program - 3</vt:lpstr>
      <vt:lpstr>Delivering the Immigration Health Program - 4</vt:lpstr>
      <vt:lpstr>Delivering the Immigration Health Program - 5</vt:lpstr>
      <vt:lpstr>Delivering the Immigration Health Program - 6</vt:lpstr>
      <vt:lpstr>Thank You!</vt:lpstr>
      <vt:lpstr>Photo 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Policy  and  Immigrant Heath</dc:title>
  <dc:creator>Rob Vineberg</dc:creator>
  <cp:lastModifiedBy>Lenise</cp:lastModifiedBy>
  <cp:revision>146</cp:revision>
  <dcterms:created xsi:type="dcterms:W3CDTF">2010-01-09T03:12:03Z</dcterms:created>
  <dcterms:modified xsi:type="dcterms:W3CDTF">2010-01-26T16:35:12Z</dcterms:modified>
</cp:coreProperties>
</file>