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1"/>
  </p:sldMasterIdLst>
  <p:notesMasterIdLst>
    <p:notesMasterId r:id="rId23"/>
  </p:notesMasterIdLst>
  <p:handoutMasterIdLst>
    <p:handoutMasterId r:id="rId24"/>
  </p:handoutMasterIdLst>
  <p:sldIdLst>
    <p:sldId id="256" r:id="rId2"/>
    <p:sldId id="260" r:id="rId3"/>
    <p:sldId id="272" r:id="rId4"/>
    <p:sldId id="266" r:id="rId5"/>
    <p:sldId id="271" r:id="rId6"/>
    <p:sldId id="261" r:id="rId7"/>
    <p:sldId id="263" r:id="rId8"/>
    <p:sldId id="264" r:id="rId9"/>
    <p:sldId id="277" r:id="rId10"/>
    <p:sldId id="257" r:id="rId11"/>
    <p:sldId id="259" r:id="rId12"/>
    <p:sldId id="267" r:id="rId13"/>
    <p:sldId id="274" r:id="rId14"/>
    <p:sldId id="268" r:id="rId15"/>
    <p:sldId id="275" r:id="rId16"/>
    <p:sldId id="269" r:id="rId17"/>
    <p:sldId id="276" r:id="rId18"/>
    <p:sldId id="270" r:id="rId19"/>
    <p:sldId id="273" r:id="rId20"/>
    <p:sldId id="265" r:id="rId21"/>
    <p:sldId id="262" r:id="rId22"/>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9086" autoAdjust="0"/>
  </p:normalViewPr>
  <p:slideViewPr>
    <p:cSldViewPr>
      <p:cViewPr varScale="1">
        <p:scale>
          <a:sx n="72" d="100"/>
          <a:sy n="72" d="100"/>
        </p:scale>
        <p:origin x="-27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864" y="1008"/>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1443"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61444"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1445"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B8E6932C-F712-44A4-8F38-61670E1703AE}"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Ro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BD6DCCFC-E6E1-4802-93B7-4FB80CCD84D5}"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1A6494-9FF2-4C85-968A-7D7E0D882984}" type="slidenum">
              <a:rPr lang="en-US"/>
              <a:pPr/>
              <a:t>1</a:t>
            </a:fld>
            <a:endParaRPr lang="en-US"/>
          </a:p>
        </p:txBody>
      </p:sp>
      <p:sp>
        <p:nvSpPr>
          <p:cNvPr id="4098" name="Rectangle 2"/>
          <p:cNvSpPr>
            <a:spLocks noRot="1" noChangeArrowheads="1" noTextEdit="1"/>
          </p:cNvSpPr>
          <p:nvPr>
            <p:ph type="sldImg"/>
          </p:nvPr>
        </p:nvSpPr>
        <p:spPr>
          <a:ln/>
        </p:spPr>
      </p:sp>
      <p:sp>
        <p:nvSpPr>
          <p:cNvPr id="4099" name="Rectangle 3"/>
          <p:cNvSpPr>
            <a:spLocks noGrp="1" noChangeArrowheads="1"/>
          </p:cNvSpPr>
          <p:nvPr>
            <p:ph type="body" idx="1"/>
          </p:nvPr>
        </p:nvSpPr>
        <p:spPr/>
        <p:txBody>
          <a:bodyPr/>
          <a:lstStyle/>
          <a:p>
            <a:r>
              <a:rPr lang="en-US"/>
              <a:t>We are investigating the question: what are the factors that influence the attainment of full-time work among immigrant youth in Canada. It is part of a national study which I will describe in a bit more detail later.</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F2D8CF-0492-4FA8-A638-545F15F90765}" type="slidenum">
              <a:rPr lang="en-US"/>
              <a:pPr/>
              <a:t>10</a:t>
            </a:fld>
            <a:endParaRPr lang="en-US"/>
          </a:p>
        </p:txBody>
      </p:sp>
      <p:sp>
        <p:nvSpPr>
          <p:cNvPr id="6146" name="Rectangle 2"/>
          <p:cNvSpPr>
            <a:spLocks noRot="1" noChangeArrowheads="1" noTextEdit="1"/>
          </p:cNvSpPr>
          <p:nvPr>
            <p:ph type="sldImg"/>
          </p:nvPr>
        </p:nvSpPr>
        <p:spPr>
          <a:ln/>
        </p:spPr>
      </p:sp>
      <p:sp>
        <p:nvSpPr>
          <p:cNvPr id="6147" name="Rectangle 3"/>
          <p:cNvSpPr>
            <a:spLocks noGrp="1" noChangeArrowheads="1"/>
          </p:cNvSpPr>
          <p:nvPr>
            <p:ph type="body" idx="1"/>
          </p:nvPr>
        </p:nvSpPr>
        <p:spPr/>
        <p:txBody>
          <a:bodyPr/>
          <a:lstStyle/>
          <a:p>
            <a:r>
              <a:rPr lang="en-US"/>
              <a:t>Logistic regression used to examine the factors that influence the probability of full-time employment for each wave of the data set. This type of equation is appropriate as the dependent variable is binary</a:t>
            </a:r>
          </a:p>
          <a:p>
            <a:endParaRPr lang="en-US"/>
          </a:p>
          <a:p>
            <a:r>
              <a:rPr lang="en-US"/>
              <a:t>P(Y) is the probability of finding full tie employment</a:t>
            </a:r>
          </a:p>
          <a:p>
            <a:r>
              <a:rPr lang="en-US"/>
              <a:t>P(no Y) is the probability of not being employed full time</a:t>
            </a:r>
          </a:p>
          <a:p>
            <a:r>
              <a:rPr lang="en-US"/>
              <a:t>Bo is the intercept </a:t>
            </a:r>
          </a:p>
          <a:p>
            <a:r>
              <a:rPr lang="en-US"/>
              <a:t>Bi is the change in log-odds or logits of Y for each unit change in the dependent variable Xi</a:t>
            </a:r>
          </a:p>
          <a:p>
            <a:endParaRPr lang="en-US"/>
          </a:p>
          <a:p>
            <a:r>
              <a:rPr lang="en-US"/>
              <a:t>Thus, the dependent variable is the logarithm of the probability of full-time employment to the probability of not being employed full time</a:t>
            </a:r>
          </a:p>
          <a:p>
            <a:endParaRPr lang="en-US"/>
          </a:p>
          <a:p>
            <a:r>
              <a:rPr lang="en-US"/>
              <a:t>There are three equations, one for each phase of the study</a:t>
            </a:r>
          </a:p>
          <a:p>
            <a:endParaRPr lang="en-US"/>
          </a:p>
          <a:p>
            <a:r>
              <a:rPr lang="en-US"/>
              <a:t>-all data was weighted and final results were bootstrapped before being released from the RDC. Chi-square tests were used to determine significant differences in the means or frequencies of the dependent variable by wave.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F8D9C5-2992-4905-AA10-B1774949D040}" type="slidenum">
              <a:rPr lang="en-US"/>
              <a:pPr/>
              <a:t>11</a:t>
            </a:fld>
            <a:endParaRPr lang="en-US"/>
          </a:p>
        </p:txBody>
      </p:sp>
      <p:sp>
        <p:nvSpPr>
          <p:cNvPr id="10242" name="Rectangle 2"/>
          <p:cNvSpPr>
            <a:spLocks noRot="1" noChangeArrowheads="1" noTextEdit="1"/>
          </p:cNvSpPr>
          <p:nvPr>
            <p:ph type="sldImg"/>
          </p:nvPr>
        </p:nvSpPr>
        <p:spPr>
          <a:ln/>
        </p:spPr>
      </p:sp>
      <p:sp>
        <p:nvSpPr>
          <p:cNvPr id="10243" name="Rectangle 3"/>
          <p:cNvSpPr>
            <a:spLocks noGrp="1" noChangeArrowheads="1"/>
          </p:cNvSpPr>
          <p:nvPr>
            <p:ph type="body" idx="1"/>
          </p:nvPr>
        </p:nvSpPr>
        <p:spPr/>
        <p:txBody>
          <a:bodyPr/>
          <a:lstStyle/>
          <a:p>
            <a:pPr>
              <a:lnSpc>
                <a:spcPct val="80000"/>
              </a:lnSpc>
            </a:pPr>
            <a:r>
              <a:rPr lang="en-US" sz="1000"/>
              <a:t>The model was derived to look at the effect of some pre-migration characteristics along with variables indicated by the vast research in school-to-work transitions, immigration and social capital. </a:t>
            </a:r>
          </a:p>
          <a:p>
            <a:pPr>
              <a:lnSpc>
                <a:spcPct val="80000"/>
              </a:lnSpc>
            </a:pPr>
            <a:r>
              <a:rPr lang="en-US" sz="1000"/>
              <a:t>Pre-migration/SWT characteristics are those </a:t>
            </a:r>
          </a:p>
          <a:p>
            <a:pPr>
              <a:lnSpc>
                <a:spcPct val="80000"/>
              </a:lnSpc>
            </a:pPr>
            <a:endParaRPr lang="en-US" sz="1000"/>
          </a:p>
          <a:p>
            <a:pPr>
              <a:lnSpc>
                <a:spcPct val="80000"/>
              </a:lnSpc>
            </a:pPr>
            <a:r>
              <a:rPr lang="en-US" sz="1000"/>
              <a:t>Highest level of education prior to arrival in canada was dummy coded (less than hs, some psec, bach-doctoral degree)</a:t>
            </a:r>
          </a:p>
          <a:p>
            <a:pPr>
              <a:lnSpc>
                <a:spcPct val="80000"/>
              </a:lnSpc>
            </a:pPr>
            <a:endParaRPr lang="en-US" sz="1000"/>
          </a:p>
          <a:p>
            <a:pPr>
              <a:lnSpc>
                <a:spcPct val="80000"/>
              </a:lnSpc>
            </a:pPr>
            <a:r>
              <a:rPr lang="en-US" sz="1000"/>
              <a:t>Canadian degree: any education attained in Canada prior to permanent residency. A surprisingly large number of respondents had Canadian-acquired education prior to their permanent status (usually from a student or work visa)</a:t>
            </a:r>
          </a:p>
          <a:p>
            <a:pPr>
              <a:lnSpc>
                <a:spcPct val="80000"/>
              </a:lnSpc>
            </a:pPr>
            <a:endParaRPr lang="en-US" sz="1000"/>
          </a:p>
          <a:p>
            <a:pPr>
              <a:lnSpc>
                <a:spcPct val="80000"/>
              </a:lnSpc>
            </a:pPr>
            <a:r>
              <a:rPr lang="en-US" sz="1000"/>
              <a:t>Immigration category: there were 15 categories which we collapsed into theoretically relevant groups: refugee, family, business and skilled workers</a:t>
            </a:r>
          </a:p>
          <a:p>
            <a:pPr>
              <a:lnSpc>
                <a:spcPct val="80000"/>
              </a:lnSpc>
            </a:pPr>
            <a:endParaRPr lang="en-US" sz="1000"/>
          </a:p>
          <a:p>
            <a:pPr>
              <a:lnSpc>
                <a:spcPct val="80000"/>
              </a:lnSpc>
            </a:pPr>
            <a:r>
              <a:rPr lang="en-US" sz="1000"/>
              <a:t>Notes on VM status: self-report on which ethnic groups they belong to. Belonging to an ethnic or cultural grup reflects one’s personal identity or that of their ancestors rather than their citizenship. MV is individuals, excluding Aboriginal peoples, who are non-white in colour. It was highly correlated with place of birth (a substantial proportion of respondents who are not visible minority live in Europe and those who are visible minority are likely to come from elsewhere. </a:t>
            </a:r>
          </a:p>
          <a:p>
            <a:pPr>
              <a:lnSpc>
                <a:spcPct val="80000"/>
              </a:lnSpc>
            </a:pPr>
            <a:endParaRPr lang="en-US" sz="1000"/>
          </a:p>
          <a:p>
            <a:pPr>
              <a:lnSpc>
                <a:spcPct val="80000"/>
              </a:lnSpc>
            </a:pPr>
            <a:r>
              <a:rPr lang="en-US" sz="1000"/>
              <a:t>Language proficiency: index was created and we took the average score on each indicator. We coded 1=fairly well, well, mother tongue and language spoken most often at home=1 and poorly and cannot speak English or French=0)</a:t>
            </a:r>
          </a:p>
          <a:p>
            <a:pPr>
              <a:lnSpc>
                <a:spcPct val="80000"/>
              </a:lnSpc>
            </a:pPr>
            <a:endParaRPr lang="en-US" sz="1000"/>
          </a:p>
          <a:p>
            <a:pPr>
              <a:lnSpc>
                <a:spcPct val="80000"/>
              </a:lnSpc>
            </a:pPr>
            <a:r>
              <a:rPr lang="en-US" sz="1000"/>
              <a:t>Social capital: sponsors must have the following criteria: be canadian citizens or permanent residents over age 19years and living in Canada.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55C103-FB30-4FB3-B74D-DB8530E2B632}" type="slidenum">
              <a:rPr lang="en-US"/>
              <a:pPr/>
              <a:t>12</a:t>
            </a:fld>
            <a:endParaRPr lang="en-US"/>
          </a:p>
        </p:txBody>
      </p:sp>
      <p:sp>
        <p:nvSpPr>
          <p:cNvPr id="47106" name="Rectangle 2"/>
          <p:cNvSpPr>
            <a:spLocks noRo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32C000-A6F6-4C6E-8AF5-5803AD5715B3}" type="slidenum">
              <a:rPr lang="en-US"/>
              <a:pPr/>
              <a:t>13</a:t>
            </a:fld>
            <a:endParaRPr lang="en-US"/>
          </a:p>
        </p:txBody>
      </p:sp>
      <p:sp>
        <p:nvSpPr>
          <p:cNvPr id="64514" name="Rectangle 2"/>
          <p:cNvSpPr>
            <a:spLocks noRot="1" noChangeArrowheads="1" noTextEdit="1"/>
          </p:cNvSpPr>
          <p:nvPr>
            <p:ph type="sldImg"/>
          </p:nvPr>
        </p:nvSpPr>
        <p:spPr>
          <a:ln/>
        </p:spPr>
      </p:sp>
      <p:sp>
        <p:nvSpPr>
          <p:cNvPr id="64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886C5D-20E2-4FF6-9EB2-FA7A4936AC98}" type="slidenum">
              <a:rPr lang="en-US"/>
              <a:pPr/>
              <a:t>14</a:t>
            </a:fld>
            <a:endParaRPr lang="en-US"/>
          </a:p>
        </p:txBody>
      </p:sp>
      <p:sp>
        <p:nvSpPr>
          <p:cNvPr id="49154" name="Rectangle 2"/>
          <p:cNvSpPr>
            <a:spLocks noRot="1" noChangeArrowheads="1" noTextEdit="1"/>
          </p:cNvSpPr>
          <p:nvPr>
            <p:ph type="sldImg"/>
          </p:nvPr>
        </p:nvSpPr>
        <p:spPr>
          <a:ln/>
        </p:spPr>
      </p:sp>
      <p:sp>
        <p:nvSpPr>
          <p:cNvPr id="49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696E18-6159-41B8-9E04-9AB887D5C5D5}" type="slidenum">
              <a:rPr lang="en-US"/>
              <a:pPr/>
              <a:t>15</a:t>
            </a:fld>
            <a:endParaRPr lang="en-US"/>
          </a:p>
        </p:txBody>
      </p:sp>
      <p:sp>
        <p:nvSpPr>
          <p:cNvPr id="68610" name="Rectangle 2"/>
          <p:cNvSpPr>
            <a:spLocks noRo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961F0F-4C7D-4E56-8ECB-E6AEFA04465D}" type="slidenum">
              <a:rPr lang="en-US"/>
              <a:pPr/>
              <a:t>16</a:t>
            </a:fld>
            <a:endParaRPr lang="en-US"/>
          </a:p>
        </p:txBody>
      </p:sp>
      <p:sp>
        <p:nvSpPr>
          <p:cNvPr id="51202" name="Rectangle 2"/>
          <p:cNvSpPr>
            <a:spLocks noRot="1"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61D226-D0AD-4A8F-A8A4-67C6A4D27D98}" type="slidenum">
              <a:rPr lang="en-US"/>
              <a:pPr/>
              <a:t>17</a:t>
            </a:fld>
            <a:endParaRPr lang="en-US"/>
          </a:p>
        </p:txBody>
      </p:sp>
      <p:sp>
        <p:nvSpPr>
          <p:cNvPr id="71682" name="Rectangle 2"/>
          <p:cNvSpPr>
            <a:spLocks noRot="1"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4A6EA7-9B49-4900-9639-D36E4C4F8E3F}" type="slidenum">
              <a:rPr lang="en-US"/>
              <a:pPr/>
              <a:t>18</a:t>
            </a:fld>
            <a:endParaRPr lang="en-US"/>
          </a:p>
        </p:txBody>
      </p:sp>
      <p:sp>
        <p:nvSpPr>
          <p:cNvPr id="53250" name="Rectangle 2"/>
          <p:cNvSpPr>
            <a:spLocks noRo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B2016B-DD35-4D1F-8929-8B36B5675AC1}" type="slidenum">
              <a:rPr lang="en-US"/>
              <a:pPr/>
              <a:t>19</a:t>
            </a:fld>
            <a:endParaRPr lang="en-US"/>
          </a:p>
        </p:txBody>
      </p:sp>
      <p:sp>
        <p:nvSpPr>
          <p:cNvPr id="60418" name="Rectangle 2"/>
          <p:cNvSpPr>
            <a:spLocks noRot="1" noChangeArrowheads="1" noTextEdit="1"/>
          </p:cNvSpPr>
          <p:nvPr>
            <p:ph type="sldImg"/>
          </p:nvPr>
        </p:nvSpPr>
        <p:spPr>
          <a:ln/>
        </p:spPr>
      </p:sp>
      <p:sp>
        <p:nvSpPr>
          <p:cNvPr id="60419" name="Rectangle 3"/>
          <p:cNvSpPr>
            <a:spLocks noGrp="1" noChangeArrowheads="1"/>
          </p:cNvSpPr>
          <p:nvPr>
            <p:ph type="body" idx="1"/>
          </p:nvPr>
        </p:nvSpPr>
        <p:spPr/>
        <p:txBody>
          <a:bodyPr/>
          <a:lstStyle/>
          <a:p>
            <a:r>
              <a:rPr lang="en-US"/>
              <a:t>-Like adults, foreign credential recognition is an issue for immigrant youth. Unlike older migrants, however, this issue is largely ignored among researchers and policymakers (think of back-tracking through education after arrival)</a:t>
            </a:r>
          </a:p>
          <a:p>
            <a:endParaRPr lang="en-US"/>
          </a:p>
          <a:p>
            <a:r>
              <a:rPr lang="en-US"/>
              <a:t>Don’t make it difficult for family class migrants to enter Canada</a:t>
            </a:r>
          </a:p>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35E2CDC8-0FCA-41CF-A555-CAA08F1ADE20}" type="slidenum">
              <a:rPr lang="en-US"/>
              <a:pPr/>
              <a:t>2</a:t>
            </a:fld>
            <a:endParaRPr lang="en-US"/>
          </a:p>
        </p:txBody>
      </p:sp>
      <p:sp>
        <p:nvSpPr>
          <p:cNvPr id="15362" name="Rectangle 2"/>
          <p:cNvSpPr>
            <a:spLocks noRot="1" noChangeArrowheads="1" noTextEdit="1"/>
          </p:cNvSpPr>
          <p:nvPr>
            <p:ph type="sldImg"/>
          </p:nvPr>
        </p:nvSpPr>
        <p:spPr>
          <a:ln/>
        </p:spPr>
      </p:sp>
      <p:sp>
        <p:nvSpPr>
          <p:cNvPr id="15363" name="Rectangle 3"/>
          <p:cNvSpPr>
            <a:spLocks noGrp="1" noChangeArrowheads="1"/>
          </p:cNvSpPr>
          <p:nvPr>
            <p:ph type="body" idx="1"/>
          </p:nvPr>
        </p:nvSpPr>
        <p:spPr/>
        <p:txBody>
          <a:bodyPr/>
          <a:lstStyle/>
          <a:p>
            <a:pPr>
              <a:lnSpc>
                <a:spcPct val="90000"/>
              </a:lnSpc>
            </a:pPr>
            <a:r>
              <a:rPr lang="en-US" sz="1000"/>
              <a:t>Youth from developing countries comprise about one third of the overall migrant</a:t>
            </a:r>
          </a:p>
          <a:p>
            <a:pPr>
              <a:lnSpc>
                <a:spcPct val="90000"/>
              </a:lnSpc>
            </a:pPr>
            <a:r>
              <a:rPr lang="en-US" sz="1000"/>
              <a:t>flow and one fourth of the total number of migrants worldwide. If the definition of youth</a:t>
            </a:r>
          </a:p>
          <a:p>
            <a:pPr>
              <a:lnSpc>
                <a:spcPct val="90000"/>
              </a:lnSpc>
            </a:pPr>
            <a:r>
              <a:rPr lang="en-US" sz="1000"/>
              <a:t>were extended to include those aged 25 to 29, young people would account for half of</a:t>
            </a:r>
          </a:p>
          <a:p>
            <a:pPr>
              <a:lnSpc>
                <a:spcPct val="90000"/>
              </a:lnSpc>
            </a:pPr>
            <a:r>
              <a:rPr lang="en-US" sz="1000"/>
              <a:t>the migrant flow and one third of the total stock of migrants (United Nations Population</a:t>
            </a:r>
          </a:p>
          <a:p>
            <a:pPr>
              <a:lnSpc>
                <a:spcPct val="90000"/>
              </a:lnSpc>
            </a:pPr>
            <a:r>
              <a:rPr lang="en-US" sz="1000"/>
              <a:t>Fund, 2006). (UN, 2007) 61% of all migrants go to developed nations.</a:t>
            </a:r>
          </a:p>
          <a:p>
            <a:pPr>
              <a:lnSpc>
                <a:spcPct val="90000"/>
              </a:lnSpc>
            </a:pPr>
            <a:r>
              <a:rPr lang="en-US" sz="1000"/>
              <a:t>Youth unemployment is a global problem with over 60 million unemployed young people worldwide (UN, 2003). Historically, the unemployment rate for Canadian youth is between 2.5 and 3 times higher than that of the general population. Recent research I have conducted using the SLID database finds that the unemployment rate of immigrant and refugee youth to be 2.5X higher than that of non-immigrant youth. The ILO (2004) reports that youth unemployment in the developed nations is in decline (from 15.4% in 1993 to 13.4% in 2004) though this is largely due to the 5% decrease in the demographic SIZE of this group rather than labour market gains (UN, 2007). IN Canada, 53.9% of youth between the ages of 15 and 19 are in the labour force</a:t>
            </a:r>
          </a:p>
          <a:p>
            <a:pPr>
              <a:lnSpc>
                <a:spcPct val="90000"/>
              </a:lnSpc>
            </a:pPr>
            <a:r>
              <a:rPr lang="en-US" sz="1000"/>
              <a:t>Employment is an important avenue for social, economic and civic integration, allowing people to earn an income and become contributing members of society on multiple levels. In the specific context of employment, those who have work can join professional and labour organizations and interact with colleagues. People who have decent jobs are more invested in society and, through their connection to economic life, are likely to develop an interest in the political context in which they work, which can also lead to increased community and political participation. The economic security provided by stable work gives people the opportunity to engage fully in domestic, social and political activities. Employment income also enables individuals and their families to gain access to basic social services, including education and health care, which are essential for staying out of poverty. Given the central role that employment plays in providing incomes and basic livelihoods for individuals and families, social exclusion in employment can have consequences that extend well beyond the workplace. (UN, 2007)</a:t>
            </a:r>
          </a:p>
        </p:txBody>
      </p:sp>
      <p:sp>
        <p:nvSpPr>
          <p:cNvPr id="15364" name="Text Box 4"/>
          <p:cNvSpPr txBox="1">
            <a:spLocks noChangeArrowheads="1"/>
          </p:cNvSpPr>
          <p:nvPr/>
        </p:nvSpPr>
        <p:spPr bwMode="auto">
          <a:xfrm>
            <a:off x="822325" y="8713788"/>
            <a:ext cx="5843588" cy="373062"/>
          </a:xfrm>
          <a:prstGeom prst="rect">
            <a:avLst/>
          </a:prstGeom>
          <a:noFill/>
          <a:ln w="9525">
            <a:noFill/>
            <a:miter lim="800000"/>
            <a:headEnd/>
            <a:tailEnd/>
          </a:ln>
          <a:effectLst/>
        </p:spPr>
        <p:txBody>
          <a:bodyPr wrap="none">
            <a:spAutoFit/>
          </a:bodyPr>
          <a:lstStyle/>
          <a:p>
            <a:r>
              <a:rPr lang="en-US" sz="1000"/>
              <a:t>UN (2007) World Youth Report 2007 oung people’s transition to adulthood: Progress and challenges</a:t>
            </a:r>
            <a:r>
              <a:rPr lang="en-US"/>
              <a:t>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E21867-A8EB-4F23-9254-FD40A3BBDCFD}" type="slidenum">
              <a:rPr lang="en-US"/>
              <a:pPr/>
              <a:t>20</a:t>
            </a:fld>
            <a:endParaRPr lang="en-US"/>
          </a:p>
        </p:txBody>
      </p:sp>
      <p:sp>
        <p:nvSpPr>
          <p:cNvPr id="25602" name="Rectangle 2"/>
          <p:cNvSpPr>
            <a:spLocks noRo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42906A-DD73-4795-A32D-3212F491EE5D}" type="slidenum">
              <a:rPr lang="en-US"/>
              <a:pPr/>
              <a:t>21</a:t>
            </a:fld>
            <a:endParaRPr lang="en-US"/>
          </a:p>
        </p:txBody>
      </p:sp>
      <p:sp>
        <p:nvSpPr>
          <p:cNvPr id="19458" name="Rectangle 2"/>
          <p:cNvSpPr>
            <a:spLocks noRo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DAA06E-6030-47EE-80E2-479B8EAD3233}" type="slidenum">
              <a:rPr lang="en-US"/>
              <a:pPr/>
              <a:t>3</a:t>
            </a:fld>
            <a:endParaRPr lang="en-US"/>
          </a:p>
        </p:txBody>
      </p:sp>
      <p:sp>
        <p:nvSpPr>
          <p:cNvPr id="58370" name="Rectangle 2"/>
          <p:cNvSpPr>
            <a:spLocks noRot="1" noChangeArrowheads="1" noTextEdit="1"/>
          </p:cNvSpPr>
          <p:nvPr>
            <p:ph type="sldImg"/>
          </p:nvPr>
        </p:nvSpPr>
        <p:spPr>
          <a:ln/>
        </p:spPr>
      </p:sp>
      <p:sp>
        <p:nvSpPr>
          <p:cNvPr id="58371" name="Rectangle 3"/>
          <p:cNvSpPr>
            <a:spLocks noGrp="1" noChangeArrowheads="1"/>
          </p:cNvSpPr>
          <p:nvPr>
            <p:ph type="body" idx="1"/>
          </p:nvPr>
        </p:nvSpPr>
        <p:spPr/>
        <p:txBody>
          <a:bodyPr/>
          <a:lstStyle/>
          <a:p>
            <a:r>
              <a:rPr lang="en-US" sz="1000"/>
              <a:t>The value of youth labour has decreased in industrialized nations over the past twenty years. The Canadian labour market has changed substantially, many entrance level jobs now require post-secondary certificates, diplomas or degrees as we have shifted from manufacturing to knowledge production (Beaujot and Kerr, 2007)</a:t>
            </a:r>
          </a:p>
          <a:p>
            <a:r>
              <a:rPr lang="en-US" sz="1000"/>
              <a:t>-the most common work for Canadian-born youth is in retail and food service (Billet 2005) and that immigrant youth are much less likely to have any work experience (Kunz 2003) prior to seeking full-time work. Twice as many immigrant youth do not have job experience (25% of immigrant teens have worked prior to adulthood, compared to over half of Canadian-born). Age at arrival matters, with those arriving before age 6 more likely to be working than those arriving at later ages (Perreira, Harris and Lee, 2007)</a:t>
            </a:r>
          </a:p>
          <a:p>
            <a:r>
              <a:rPr lang="en-US" sz="1000"/>
              <a:t>-immigrant youth with lower levels of education have dramatically higher rates of unemployment than similarly educated Canadian-born youth (Kunz, 2003)</a:t>
            </a:r>
          </a:p>
          <a:p>
            <a:r>
              <a:rPr lang="en-US" sz="1000"/>
              <a:t>-lack of recognition of foreign credentials is a major inequality factor; up to half of income disparity in Canada can be attributed to this issue for immigrants (Anisef, Sweet and Frempong, 2003)</a:t>
            </a:r>
          </a:p>
          <a:p>
            <a:r>
              <a:rPr lang="en-US" sz="1000"/>
              <a:t>-visible minority immigrant youth have the lowest employment rates (Kunz, 2003; Omidvar &amp; Richmond 2003)</a:t>
            </a:r>
          </a:p>
          <a:p>
            <a:r>
              <a:rPr lang="en-US" sz="1000"/>
              <a:t>-employers are known to require Canadian experience, even from the youngest workers (Omidvar and Richmond, 2003) and that foreign work experience is not generally seen as an asset by employers, even in this global labour market and in Canada’s diverse economy (Shields and Rahi, 2002)</a:t>
            </a:r>
          </a:p>
          <a:p>
            <a:r>
              <a:rPr lang="en-US" sz="1000"/>
              <a:t>-some do not attempt to enter the labour market without obtaining “Canadian” training which results in many immigrants taking jobs that are completely unrelated to their foreign work experience (Shields and Rahi, 2002)</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1DA297-68EA-402E-A558-B21C9E480F33}" type="slidenum">
              <a:rPr lang="en-US"/>
              <a:pPr/>
              <a:t>4</a:t>
            </a:fld>
            <a:endParaRPr lang="en-US"/>
          </a:p>
        </p:txBody>
      </p:sp>
      <p:sp>
        <p:nvSpPr>
          <p:cNvPr id="27650" name="Rectangle 2"/>
          <p:cNvSpPr>
            <a:spLocks noRot="1" noChangeArrowheads="1" noTextEdit="1"/>
          </p:cNvSpPr>
          <p:nvPr>
            <p:ph type="sldImg"/>
          </p:nvPr>
        </p:nvSpPr>
        <p:spPr>
          <a:ln/>
        </p:spPr>
      </p:sp>
      <p:sp>
        <p:nvSpPr>
          <p:cNvPr id="27651" name="Rectangle 3"/>
          <p:cNvSpPr>
            <a:spLocks noGrp="1" noChangeArrowheads="1"/>
          </p:cNvSpPr>
          <p:nvPr>
            <p:ph type="body" idx="1"/>
          </p:nvPr>
        </p:nvSpPr>
        <p:spPr/>
        <p:txBody>
          <a:bodyPr/>
          <a:lstStyle/>
          <a:p>
            <a:r>
              <a:rPr lang="en-US"/>
              <a:t>Since October 2008, the employment outlook for youth in Canada has been grim. This group has lost the largest number of jobs in the country (-205,000). Youth are defined as 15-24 years</a:t>
            </a:r>
          </a:p>
          <a:p>
            <a:endParaRPr lang="en-US"/>
          </a:p>
          <a:p>
            <a:r>
              <a:rPr lang="en-US"/>
              <a:t>Employment was down 10.9% (-152,000) for students aged 15 to 24 in July 2009 compared with 12 months earlier, the fastest year-over-year rate of decline for a month of July since 1982.</a:t>
            </a:r>
          </a:p>
          <a:p>
            <a:r>
              <a:rPr lang="en-US"/>
              <a:t>July's unemployment rate for students climbed to 20.9%, a 7.1 percentage point increase from July 2008. This was the highest July unemployment rate for these students since comparable data became available in 1977.</a:t>
            </a:r>
          </a:p>
          <a:p>
            <a:endParaRPr lang="en-US"/>
          </a:p>
          <a:p>
            <a:r>
              <a:rPr lang="en-US"/>
              <a:t>Statistics Canada (2009) Annual Labour Force Survey, August 9. Ottawa: Statistics Canada http://www.statcan.gc.ca/subjects-sujets/labour-travail/lfs-epa/lfs-epa-eng.htm</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CBA6BD-5FBB-4010-8400-C1AC14A38D5E}" type="slidenum">
              <a:rPr lang="en-US"/>
              <a:pPr/>
              <a:t>5</a:t>
            </a:fld>
            <a:endParaRPr lang="en-US"/>
          </a:p>
        </p:txBody>
      </p:sp>
      <p:sp>
        <p:nvSpPr>
          <p:cNvPr id="55298" name="Rectangle 2"/>
          <p:cNvSpPr>
            <a:spLocks noRo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E1CDEE-C475-4E01-80F2-3F0190C0A047}" type="slidenum">
              <a:rPr lang="en-US"/>
              <a:pPr/>
              <a:t>6</a:t>
            </a:fld>
            <a:endParaRPr lang="en-US"/>
          </a:p>
        </p:txBody>
      </p:sp>
      <p:sp>
        <p:nvSpPr>
          <p:cNvPr id="17410" name="Rectangle 2"/>
          <p:cNvSpPr>
            <a:spLocks noRot="1" noChangeArrowheads="1" noTextEdit="1"/>
          </p:cNvSpPr>
          <p:nvPr>
            <p:ph type="sldImg"/>
          </p:nvPr>
        </p:nvSpPr>
        <p:spPr>
          <a:ln/>
        </p:spPr>
      </p:sp>
      <p:sp>
        <p:nvSpPr>
          <p:cNvPr id="17411" name="Rectangle 3"/>
          <p:cNvSpPr>
            <a:spLocks noGrp="1" noChangeArrowheads="1"/>
          </p:cNvSpPr>
          <p:nvPr>
            <p:ph type="body" idx="1"/>
          </p:nvPr>
        </p:nvSpPr>
        <p:spPr/>
        <p:txBody>
          <a:bodyPr/>
          <a:lstStyle/>
          <a:p>
            <a:r>
              <a:rPr lang="en-US" sz="1000"/>
              <a:t>Studies on youth employment in Canada and elsewhere have found that family and relatives are major job referral sources (Canadian Youth Foundation, 1995b; Granovetter, 1974; Yan, 2000). Given the generally poorer economic performance of immigrants and their higher unemployment rate (Statistics Canada, 2004b), immigrant families and communities are likely to be less resourceful in facilitating labour market entrance by their youth. The few studies that were conducted draw attention to the settlement process and inter-generational transition. In a Canadian study, Kilbride and associates (2004) observe that English language proficiency and Canadian accent may have a significant impact on settlement process of immigrant youth, presumably including job searching. Anisef, Sweet and Frempong (2003) find that age at immigration may have an impact on success in the labour market. An Australian study finds that immigrants’ perceived standing in the host culture influences their job seeking (Nesdale &amp; Pinter, 2000). Current research is largely limited to the experience of first generation immigrant youth, which cannot be applied to those who were born in Canada. In another Australian study, Manni (1994) observes that while both first and second generation immigrants are disadvantaged in the labour market, the second generation and those with more years in Australia are in a more favourable condition than first generation new immigrants. This study, however, was based on secondary data and did not address the factors contributing to the inter-generational difference, and did not examine the actual process of job search. As Portes (1994, 1995) observes, the one-and-a-half and second generation immigrant youths are the most neglected group. Our research aims to address these gaps in the Canadian context.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B0A2CA-4F64-4C24-AC02-931326360B9C}" type="slidenum">
              <a:rPr lang="en-US"/>
              <a:pPr/>
              <a:t>7</a:t>
            </a:fld>
            <a:endParaRPr lang="en-US"/>
          </a:p>
        </p:txBody>
      </p:sp>
      <p:sp>
        <p:nvSpPr>
          <p:cNvPr id="21506" name="Rectangle 2"/>
          <p:cNvSpPr>
            <a:spLocks noRot="1" noChangeArrowheads="1" noTextEdit="1"/>
          </p:cNvSpPr>
          <p:nvPr>
            <p:ph type="sldImg"/>
          </p:nvPr>
        </p:nvSpPr>
        <p:spPr>
          <a:ln/>
        </p:spPr>
      </p:sp>
      <p:sp>
        <p:nvSpPr>
          <p:cNvPr id="21507" name="Rectangle 3"/>
          <p:cNvSpPr>
            <a:spLocks noGrp="1" noChangeArrowheads="1"/>
          </p:cNvSpPr>
          <p:nvPr>
            <p:ph type="body" idx="1"/>
          </p:nvPr>
        </p:nvSpPr>
        <p:spPr/>
        <p:txBody>
          <a:bodyPr/>
          <a:lstStyle/>
          <a:p>
            <a:r>
              <a:rPr lang="en-US"/>
              <a:t>To be eligible for inclusion in LSIC, respondents:</a:t>
            </a:r>
          </a:p>
          <a:p>
            <a:r>
              <a:rPr lang="en-US"/>
              <a:t>-had to have arrived in Canada between October 2000 and September 2001. </a:t>
            </a:r>
          </a:p>
          <a:p>
            <a:r>
              <a:rPr lang="en-US"/>
              <a:t>-were 15 years of age or older at time of arrival</a:t>
            </a:r>
          </a:p>
          <a:p>
            <a:r>
              <a:rPr lang="en-US"/>
              <a:t>-landed from abroad</a:t>
            </a:r>
          </a:p>
          <a:p>
            <a:endParaRPr lang="en-US"/>
          </a:p>
          <a:p>
            <a:r>
              <a:rPr lang="en-US"/>
              <a:t>Wave 1 interviews started in April 2001, Wave two started in December 2002 and Wave 3 started in November 2004</a:t>
            </a:r>
          </a:p>
          <a:p>
            <a:endParaRPr lang="en-US"/>
          </a:p>
          <a:p>
            <a:r>
              <a:rPr lang="en-US"/>
              <a:t>Data is weighted and bootstrapped</a:t>
            </a:r>
          </a:p>
          <a:p>
            <a:endParaRPr lang="en-US"/>
          </a:p>
          <a:p>
            <a:r>
              <a:rPr lang="en-US"/>
              <a:t>No proxy data is used. Longitudinal respondent is the unit of analysis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08D2A9-DC62-4353-965A-B163F5735C10}" type="slidenum">
              <a:rPr lang="en-US"/>
              <a:pPr/>
              <a:t>8</a:t>
            </a:fld>
            <a:endParaRPr lang="en-US"/>
          </a:p>
        </p:txBody>
      </p:sp>
      <p:sp>
        <p:nvSpPr>
          <p:cNvPr id="23554" name="Rectangle 2"/>
          <p:cNvSpPr>
            <a:spLocks noRo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DBDF56-99BE-4359-B995-541C6585E01D}" type="slidenum">
              <a:rPr lang="en-US"/>
              <a:pPr/>
              <a:t>9</a:t>
            </a:fld>
            <a:endParaRPr lang="en-US"/>
          </a:p>
        </p:txBody>
      </p:sp>
      <p:sp>
        <p:nvSpPr>
          <p:cNvPr id="74754" name="Rectangle 2"/>
          <p:cNvSpPr>
            <a:spLocks noRot="1" noChangeArrowheads="1" noTextEdit="1"/>
          </p:cNvSpPr>
          <p:nvPr>
            <p:ph type="sldImg"/>
          </p:nvPr>
        </p:nvSpPr>
        <p:spPr>
          <a:ln/>
        </p:spPr>
      </p:sp>
      <p:sp>
        <p:nvSpPr>
          <p:cNvPr id="74755" name="Rectangle 3"/>
          <p:cNvSpPr>
            <a:spLocks noGrp="1" noChangeArrowheads="1"/>
          </p:cNvSpPr>
          <p:nvPr>
            <p:ph type="body" idx="1"/>
          </p:nvPr>
        </p:nvSpPr>
        <p:spPr/>
        <p:txBody>
          <a:bodyPr/>
          <a:lstStyle/>
          <a:p>
            <a:r>
              <a:rPr lang="en-US"/>
              <a:t>-we exclude Americans and Australians because their adjustment to Canadian society is likely very different from those coming to Canada from elsewhere</a:t>
            </a:r>
          </a:p>
          <a:p>
            <a:r>
              <a:rPr lang="en-US"/>
              <a:t>-the number of cases from US and Australia is very small</a:t>
            </a:r>
          </a:p>
          <a:p>
            <a:r>
              <a:rPr lang="en-US"/>
              <a:t>-does not change the analysis when they are included</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5058"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45059"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45060"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45061" name="Rectangle 5"/>
          <p:cNvSpPr>
            <a:spLocks noGrp="1" noChangeArrowheads="1"/>
          </p:cNvSpPr>
          <p:nvPr>
            <p:ph type="dt" sz="half" idx="2"/>
          </p:nvPr>
        </p:nvSpPr>
        <p:spPr/>
        <p:txBody>
          <a:bodyPr/>
          <a:lstStyle>
            <a:lvl1pPr>
              <a:defRPr/>
            </a:lvl1pPr>
          </a:lstStyle>
          <a:p>
            <a:endParaRPr lang="en-US" altLang="en-US"/>
          </a:p>
        </p:txBody>
      </p:sp>
      <p:sp>
        <p:nvSpPr>
          <p:cNvPr id="45062" name="Rectangle 6"/>
          <p:cNvSpPr>
            <a:spLocks noGrp="1" noChangeArrowheads="1"/>
          </p:cNvSpPr>
          <p:nvPr>
            <p:ph type="ftr" sz="quarter" idx="3"/>
          </p:nvPr>
        </p:nvSpPr>
        <p:spPr/>
        <p:txBody>
          <a:bodyPr/>
          <a:lstStyle>
            <a:lvl1pPr>
              <a:defRPr/>
            </a:lvl1pPr>
          </a:lstStyle>
          <a:p>
            <a:endParaRPr lang="en-US" altLang="en-US"/>
          </a:p>
        </p:txBody>
      </p:sp>
      <p:sp>
        <p:nvSpPr>
          <p:cNvPr id="45063" name="Rectangle 7"/>
          <p:cNvSpPr>
            <a:spLocks noGrp="1" noChangeArrowheads="1"/>
          </p:cNvSpPr>
          <p:nvPr>
            <p:ph type="sldNum" sz="quarter" idx="4"/>
          </p:nvPr>
        </p:nvSpPr>
        <p:spPr/>
        <p:txBody>
          <a:bodyPr/>
          <a:lstStyle>
            <a:lvl1pPr>
              <a:defRPr/>
            </a:lvl1pPr>
          </a:lstStyle>
          <a:p>
            <a:fld id="{38EFC218-342F-40AD-ACD2-B4DC1E8F85F3}" type="slidenum">
              <a:rPr lang="en-US" altLang="en-US"/>
              <a:pPr/>
              <a:t>‹#›</a:t>
            </a:fld>
            <a:endParaRPr lang="en-US" altLang="en-US"/>
          </a:p>
        </p:txBody>
      </p:sp>
      <p:grpSp>
        <p:nvGrpSpPr>
          <p:cNvPr id="45064" name="Group 8"/>
          <p:cNvGrpSpPr>
            <a:grpSpLocks/>
          </p:cNvGrpSpPr>
          <p:nvPr/>
        </p:nvGrpSpPr>
        <p:grpSpPr bwMode="auto">
          <a:xfrm>
            <a:off x="7493000" y="2992438"/>
            <a:ext cx="1338263" cy="2189162"/>
            <a:chOff x="4704" y="1885"/>
            <a:chExt cx="843" cy="1379"/>
          </a:xfrm>
        </p:grpSpPr>
        <p:sp>
          <p:nvSpPr>
            <p:cNvPr id="45065"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endParaRPr lang="en-US"/>
            </a:p>
          </p:txBody>
        </p:sp>
        <p:sp>
          <p:nvSpPr>
            <p:cNvPr id="45066"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endParaRPr lang="en-US"/>
            </a:p>
          </p:txBody>
        </p:sp>
        <p:sp>
          <p:nvSpPr>
            <p:cNvPr id="45067"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endParaRPr lang="en-US"/>
            </a:p>
          </p:txBody>
        </p:sp>
        <p:sp>
          <p:nvSpPr>
            <p:cNvPr id="45068"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endParaRPr lang="en-US"/>
            </a:p>
          </p:txBody>
        </p:sp>
        <p:sp>
          <p:nvSpPr>
            <p:cNvPr id="45069"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endParaRPr lang="en-US"/>
            </a:p>
          </p:txBody>
        </p:sp>
        <p:sp>
          <p:nvSpPr>
            <p:cNvPr id="45070"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endParaRPr lang="en-US"/>
            </a:p>
          </p:txBody>
        </p:sp>
        <p:sp>
          <p:nvSpPr>
            <p:cNvPr id="45071"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endParaRPr lang="en-US"/>
            </a:p>
          </p:txBody>
        </p:sp>
        <p:sp>
          <p:nvSpPr>
            <p:cNvPr id="45072"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endParaRPr lang="en-US"/>
            </a:p>
          </p:txBody>
        </p:sp>
        <p:sp>
          <p:nvSpPr>
            <p:cNvPr id="45073"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endParaRPr lang="en-US"/>
            </a:p>
          </p:txBody>
        </p:sp>
        <p:sp>
          <p:nvSpPr>
            <p:cNvPr id="45074"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endParaRPr lang="en-US"/>
            </a:p>
          </p:txBody>
        </p:sp>
        <p:sp>
          <p:nvSpPr>
            <p:cNvPr id="45075"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endParaRPr lang="en-US"/>
            </a:p>
          </p:txBody>
        </p:sp>
        <p:sp>
          <p:nvSpPr>
            <p:cNvPr id="45076"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endParaRPr lang="en-US"/>
            </a:p>
          </p:txBody>
        </p:sp>
        <p:sp>
          <p:nvSpPr>
            <p:cNvPr id="45077"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endParaRPr lang="en-US"/>
            </a:p>
          </p:txBody>
        </p:sp>
        <p:sp>
          <p:nvSpPr>
            <p:cNvPr id="45078"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endParaRPr lang="en-US"/>
            </a:p>
          </p:txBody>
        </p:sp>
        <p:sp>
          <p:nvSpPr>
            <p:cNvPr id="45079"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endParaRPr lang="en-US"/>
            </a:p>
          </p:txBody>
        </p:sp>
        <p:sp>
          <p:nvSpPr>
            <p:cNvPr id="45080"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endParaRPr lang="en-US"/>
            </a:p>
          </p:txBody>
        </p:sp>
        <p:sp>
          <p:nvSpPr>
            <p:cNvPr id="45081"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endParaRPr lang="en-US"/>
            </a:p>
          </p:txBody>
        </p:sp>
        <p:sp>
          <p:nvSpPr>
            <p:cNvPr id="45082"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endParaRPr lang="en-US"/>
            </a:p>
          </p:txBody>
        </p:sp>
        <p:sp>
          <p:nvSpPr>
            <p:cNvPr id="45083"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endParaRPr lang="en-US"/>
            </a:p>
          </p:txBody>
        </p:sp>
        <p:sp>
          <p:nvSpPr>
            <p:cNvPr id="45084"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endParaRPr lang="en-US"/>
            </a:p>
          </p:txBody>
        </p:sp>
        <p:sp>
          <p:nvSpPr>
            <p:cNvPr id="45085"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endParaRPr lang="en-US"/>
            </a:p>
          </p:txBody>
        </p:sp>
        <p:sp>
          <p:nvSpPr>
            <p:cNvPr id="45086"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endParaRPr lang="en-US"/>
            </a:p>
          </p:txBody>
        </p:sp>
        <p:sp>
          <p:nvSpPr>
            <p:cNvPr id="45087"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endParaRPr lang="en-US"/>
            </a:p>
          </p:txBody>
        </p:sp>
        <p:sp>
          <p:nvSpPr>
            <p:cNvPr id="45088"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endParaRPr lang="en-US"/>
            </a:p>
          </p:txBody>
        </p:sp>
        <p:sp>
          <p:nvSpPr>
            <p:cNvPr id="45089"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endParaRPr lang="en-US"/>
            </a:p>
          </p:txBody>
        </p:sp>
        <p:sp>
          <p:nvSpPr>
            <p:cNvPr id="45090"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endParaRPr lang="en-US"/>
            </a:p>
          </p:txBody>
        </p:sp>
        <p:sp>
          <p:nvSpPr>
            <p:cNvPr id="45091"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endParaRPr lang="en-US"/>
            </a:p>
          </p:txBody>
        </p:sp>
        <p:sp>
          <p:nvSpPr>
            <p:cNvPr id="45092"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endParaRPr lang="en-US"/>
            </a:p>
          </p:txBody>
        </p:sp>
        <p:sp>
          <p:nvSpPr>
            <p:cNvPr id="45093"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endParaRPr lang="en-US"/>
            </a:p>
          </p:txBody>
        </p:sp>
        <p:sp>
          <p:nvSpPr>
            <p:cNvPr id="45094"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endParaRPr lang="en-US"/>
            </a:p>
          </p:txBody>
        </p:sp>
        <p:sp>
          <p:nvSpPr>
            <p:cNvPr id="45095"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endParaRPr lang="en-US"/>
            </a:p>
          </p:txBody>
        </p:sp>
      </p:grpSp>
      <p:sp>
        <p:nvSpPr>
          <p:cNvPr id="45096"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2BD40F8-4EE1-42ED-9E3F-48C4488690B4}"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15500B0-E0FD-46F1-958F-F657E3F56AEC}"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EB5300D2-CB5D-4D43-97F9-473F391ECC2C}"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C8E1CABD-068A-41D3-AEF0-80BC1BAEF4BE}"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EA633A2-7606-4CEC-A0E1-4D96E2224A00}"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373B947C-C394-4067-BC34-BBEBB3C4E7FB}"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32552198-C6DB-42A9-8A7E-510BA5CC6001}"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168EF8DD-3223-4D0A-BF4F-E6B47A6FC7D9}"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C019A47D-79FB-4CFB-8BB2-A43285AB91ED}"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6326F538-E3B0-4E6E-BDCF-CA51AAFBC1FE}"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895E469C-942F-4DFE-A682-DAB1A6718527}"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44035"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44036"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4037"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44038"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ltLang="en-US"/>
          </a:p>
        </p:txBody>
      </p:sp>
      <p:sp>
        <p:nvSpPr>
          <p:cNvPr id="44039"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4C935E58-8AC1-4D40-B909-C0518354A904}" type="slidenum">
              <a:rPr lang="en-US" altLang="en-US"/>
              <a:pPr/>
              <a:t>‹#›</a:t>
            </a:fld>
            <a:endParaRPr lang="en-US" altLang="en-US"/>
          </a:p>
        </p:txBody>
      </p:sp>
      <p:grpSp>
        <p:nvGrpSpPr>
          <p:cNvPr id="44040" name="Group 8"/>
          <p:cNvGrpSpPr>
            <a:grpSpLocks/>
          </p:cNvGrpSpPr>
          <p:nvPr/>
        </p:nvGrpSpPr>
        <p:grpSpPr bwMode="auto">
          <a:xfrm>
            <a:off x="8153400" y="152400"/>
            <a:ext cx="792163" cy="1295400"/>
            <a:chOff x="5136" y="960"/>
            <a:chExt cx="528" cy="864"/>
          </a:xfrm>
        </p:grpSpPr>
        <p:sp>
          <p:nvSpPr>
            <p:cNvPr id="44041"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endParaRPr lang="en-US"/>
            </a:p>
          </p:txBody>
        </p:sp>
        <p:sp>
          <p:nvSpPr>
            <p:cNvPr id="44042" name="Oval 10"/>
            <p:cNvSpPr>
              <a:spLocks noChangeArrowheads="1"/>
            </p:cNvSpPr>
            <p:nvPr/>
          </p:nvSpPr>
          <p:spPr bwMode="auto">
            <a:xfrm>
              <a:off x="5248" y="960"/>
              <a:ext cx="80" cy="80"/>
            </a:xfrm>
            <a:prstGeom prst="ellipse">
              <a:avLst/>
            </a:prstGeom>
            <a:solidFill>
              <a:schemeClr val="tx2"/>
            </a:solidFill>
            <a:ln w="9525">
              <a:noFill/>
              <a:round/>
              <a:headEnd/>
              <a:tailEnd/>
            </a:ln>
            <a:effectLst/>
          </p:spPr>
          <p:txBody>
            <a:bodyPr wrap="none" anchor="ctr"/>
            <a:lstStyle/>
            <a:p>
              <a:endParaRPr lang="en-US"/>
            </a:p>
          </p:txBody>
        </p:sp>
        <p:sp>
          <p:nvSpPr>
            <p:cNvPr id="44043" name="Oval 11"/>
            <p:cNvSpPr>
              <a:spLocks noChangeArrowheads="1"/>
            </p:cNvSpPr>
            <p:nvPr/>
          </p:nvSpPr>
          <p:spPr bwMode="auto">
            <a:xfrm>
              <a:off x="5360" y="960"/>
              <a:ext cx="80" cy="80"/>
            </a:xfrm>
            <a:prstGeom prst="ellipse">
              <a:avLst/>
            </a:prstGeom>
            <a:solidFill>
              <a:schemeClr val="tx2"/>
            </a:solidFill>
            <a:ln w="9525">
              <a:noFill/>
              <a:round/>
              <a:headEnd/>
              <a:tailEnd/>
            </a:ln>
            <a:effectLst/>
          </p:spPr>
          <p:txBody>
            <a:bodyPr wrap="none" anchor="ctr"/>
            <a:lstStyle/>
            <a:p>
              <a:endParaRPr lang="en-US"/>
            </a:p>
          </p:txBody>
        </p:sp>
        <p:sp>
          <p:nvSpPr>
            <p:cNvPr id="44044" name="Oval 12"/>
            <p:cNvSpPr>
              <a:spLocks noChangeArrowheads="1"/>
            </p:cNvSpPr>
            <p:nvPr/>
          </p:nvSpPr>
          <p:spPr bwMode="auto">
            <a:xfrm>
              <a:off x="5136" y="1072"/>
              <a:ext cx="80" cy="80"/>
            </a:xfrm>
            <a:prstGeom prst="ellipse">
              <a:avLst/>
            </a:prstGeom>
            <a:solidFill>
              <a:schemeClr val="tx2"/>
            </a:solidFill>
            <a:ln w="9525">
              <a:noFill/>
              <a:round/>
              <a:headEnd/>
              <a:tailEnd/>
            </a:ln>
            <a:effectLst/>
          </p:spPr>
          <p:txBody>
            <a:bodyPr wrap="none" anchor="ctr"/>
            <a:lstStyle/>
            <a:p>
              <a:endParaRPr lang="en-US"/>
            </a:p>
          </p:txBody>
        </p:sp>
        <p:sp>
          <p:nvSpPr>
            <p:cNvPr id="44045" name="Oval 13"/>
            <p:cNvSpPr>
              <a:spLocks noChangeArrowheads="1"/>
            </p:cNvSpPr>
            <p:nvPr/>
          </p:nvSpPr>
          <p:spPr bwMode="auto">
            <a:xfrm>
              <a:off x="5248" y="1072"/>
              <a:ext cx="80" cy="80"/>
            </a:xfrm>
            <a:prstGeom prst="ellipse">
              <a:avLst/>
            </a:prstGeom>
            <a:solidFill>
              <a:schemeClr val="tx2"/>
            </a:solidFill>
            <a:ln w="9525">
              <a:noFill/>
              <a:round/>
              <a:headEnd/>
              <a:tailEnd/>
            </a:ln>
            <a:effectLst/>
          </p:spPr>
          <p:txBody>
            <a:bodyPr wrap="none" anchor="ctr"/>
            <a:lstStyle/>
            <a:p>
              <a:endParaRPr lang="en-US"/>
            </a:p>
          </p:txBody>
        </p:sp>
        <p:sp>
          <p:nvSpPr>
            <p:cNvPr id="44046" name="Oval 14"/>
            <p:cNvSpPr>
              <a:spLocks noChangeArrowheads="1"/>
            </p:cNvSpPr>
            <p:nvPr/>
          </p:nvSpPr>
          <p:spPr bwMode="auto">
            <a:xfrm>
              <a:off x="5360" y="1072"/>
              <a:ext cx="80" cy="80"/>
            </a:xfrm>
            <a:prstGeom prst="ellipse">
              <a:avLst/>
            </a:prstGeom>
            <a:solidFill>
              <a:schemeClr val="tx2"/>
            </a:solidFill>
            <a:ln w="9525">
              <a:noFill/>
              <a:round/>
              <a:headEnd/>
              <a:tailEnd/>
            </a:ln>
            <a:effectLst/>
          </p:spPr>
          <p:txBody>
            <a:bodyPr wrap="none" anchor="ctr"/>
            <a:lstStyle/>
            <a:p>
              <a:endParaRPr lang="en-US"/>
            </a:p>
          </p:txBody>
        </p:sp>
        <p:sp>
          <p:nvSpPr>
            <p:cNvPr id="44047" name="Oval 15"/>
            <p:cNvSpPr>
              <a:spLocks noChangeArrowheads="1"/>
            </p:cNvSpPr>
            <p:nvPr/>
          </p:nvSpPr>
          <p:spPr bwMode="auto">
            <a:xfrm>
              <a:off x="5472" y="1072"/>
              <a:ext cx="80" cy="80"/>
            </a:xfrm>
            <a:prstGeom prst="ellipse">
              <a:avLst/>
            </a:prstGeom>
            <a:solidFill>
              <a:schemeClr val="accent2"/>
            </a:solidFill>
            <a:ln w="9525">
              <a:noFill/>
              <a:round/>
              <a:headEnd/>
              <a:tailEnd/>
            </a:ln>
            <a:effectLst/>
          </p:spPr>
          <p:txBody>
            <a:bodyPr wrap="none" anchor="ctr"/>
            <a:lstStyle/>
            <a:p>
              <a:endParaRPr lang="en-US"/>
            </a:p>
          </p:txBody>
        </p:sp>
        <p:sp>
          <p:nvSpPr>
            <p:cNvPr id="44048" name="Oval 16"/>
            <p:cNvSpPr>
              <a:spLocks noChangeArrowheads="1"/>
            </p:cNvSpPr>
            <p:nvPr/>
          </p:nvSpPr>
          <p:spPr bwMode="auto">
            <a:xfrm>
              <a:off x="5136" y="1184"/>
              <a:ext cx="80" cy="80"/>
            </a:xfrm>
            <a:prstGeom prst="ellipse">
              <a:avLst/>
            </a:prstGeom>
            <a:solidFill>
              <a:schemeClr val="tx2"/>
            </a:solidFill>
            <a:ln w="9525">
              <a:noFill/>
              <a:round/>
              <a:headEnd/>
              <a:tailEnd/>
            </a:ln>
            <a:effectLst/>
          </p:spPr>
          <p:txBody>
            <a:bodyPr wrap="none" anchor="ctr"/>
            <a:lstStyle/>
            <a:p>
              <a:endParaRPr lang="en-US"/>
            </a:p>
          </p:txBody>
        </p:sp>
        <p:sp>
          <p:nvSpPr>
            <p:cNvPr id="44049" name="Oval 17"/>
            <p:cNvSpPr>
              <a:spLocks noChangeArrowheads="1"/>
            </p:cNvSpPr>
            <p:nvPr/>
          </p:nvSpPr>
          <p:spPr bwMode="auto">
            <a:xfrm>
              <a:off x="5248" y="1184"/>
              <a:ext cx="80" cy="80"/>
            </a:xfrm>
            <a:prstGeom prst="ellipse">
              <a:avLst/>
            </a:prstGeom>
            <a:solidFill>
              <a:schemeClr val="tx2"/>
            </a:solidFill>
            <a:ln w="9525">
              <a:noFill/>
              <a:round/>
              <a:headEnd/>
              <a:tailEnd/>
            </a:ln>
            <a:effectLst/>
          </p:spPr>
          <p:txBody>
            <a:bodyPr wrap="none" anchor="ctr"/>
            <a:lstStyle/>
            <a:p>
              <a:endParaRPr lang="en-US"/>
            </a:p>
          </p:txBody>
        </p:sp>
        <p:sp>
          <p:nvSpPr>
            <p:cNvPr id="44050" name="Oval 18"/>
            <p:cNvSpPr>
              <a:spLocks noChangeArrowheads="1"/>
            </p:cNvSpPr>
            <p:nvPr/>
          </p:nvSpPr>
          <p:spPr bwMode="auto">
            <a:xfrm>
              <a:off x="5360" y="1184"/>
              <a:ext cx="80" cy="80"/>
            </a:xfrm>
            <a:prstGeom prst="ellipse">
              <a:avLst/>
            </a:prstGeom>
            <a:solidFill>
              <a:schemeClr val="accent2"/>
            </a:solidFill>
            <a:ln w="9525">
              <a:noFill/>
              <a:round/>
              <a:headEnd/>
              <a:tailEnd/>
            </a:ln>
            <a:effectLst/>
          </p:spPr>
          <p:txBody>
            <a:bodyPr wrap="none" anchor="ctr"/>
            <a:lstStyle/>
            <a:p>
              <a:endParaRPr lang="en-US"/>
            </a:p>
          </p:txBody>
        </p:sp>
        <p:sp>
          <p:nvSpPr>
            <p:cNvPr id="44051" name="Oval 19"/>
            <p:cNvSpPr>
              <a:spLocks noChangeArrowheads="1"/>
            </p:cNvSpPr>
            <p:nvPr/>
          </p:nvSpPr>
          <p:spPr bwMode="auto">
            <a:xfrm>
              <a:off x="5472" y="1184"/>
              <a:ext cx="80" cy="80"/>
            </a:xfrm>
            <a:prstGeom prst="ellipse">
              <a:avLst/>
            </a:prstGeom>
            <a:solidFill>
              <a:schemeClr val="accent2"/>
            </a:solidFill>
            <a:ln w="9525">
              <a:noFill/>
              <a:round/>
              <a:headEnd/>
              <a:tailEnd/>
            </a:ln>
            <a:effectLst/>
          </p:spPr>
          <p:txBody>
            <a:bodyPr wrap="none" anchor="ctr"/>
            <a:lstStyle/>
            <a:p>
              <a:endParaRPr lang="en-US"/>
            </a:p>
          </p:txBody>
        </p:sp>
        <p:sp>
          <p:nvSpPr>
            <p:cNvPr id="44052" name="Oval 20"/>
            <p:cNvSpPr>
              <a:spLocks noChangeArrowheads="1"/>
            </p:cNvSpPr>
            <p:nvPr/>
          </p:nvSpPr>
          <p:spPr bwMode="auto">
            <a:xfrm>
              <a:off x="5584" y="1184"/>
              <a:ext cx="80" cy="80"/>
            </a:xfrm>
            <a:prstGeom prst="ellipse">
              <a:avLst/>
            </a:prstGeom>
            <a:solidFill>
              <a:schemeClr val="accent1"/>
            </a:solidFill>
            <a:ln w="9525">
              <a:noFill/>
              <a:round/>
              <a:headEnd/>
              <a:tailEnd/>
            </a:ln>
            <a:effectLst/>
          </p:spPr>
          <p:txBody>
            <a:bodyPr wrap="none" anchor="ctr"/>
            <a:lstStyle/>
            <a:p>
              <a:endParaRPr lang="en-US"/>
            </a:p>
          </p:txBody>
        </p:sp>
        <p:sp>
          <p:nvSpPr>
            <p:cNvPr id="44053"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endParaRPr lang="en-US"/>
            </a:p>
          </p:txBody>
        </p:sp>
        <p:sp>
          <p:nvSpPr>
            <p:cNvPr id="44054" name="Oval 22"/>
            <p:cNvSpPr>
              <a:spLocks noChangeArrowheads="1"/>
            </p:cNvSpPr>
            <p:nvPr/>
          </p:nvSpPr>
          <p:spPr bwMode="auto">
            <a:xfrm>
              <a:off x="5248" y="1296"/>
              <a:ext cx="80" cy="80"/>
            </a:xfrm>
            <a:prstGeom prst="ellipse">
              <a:avLst/>
            </a:prstGeom>
            <a:solidFill>
              <a:schemeClr val="accent2"/>
            </a:solidFill>
            <a:ln w="9525">
              <a:noFill/>
              <a:round/>
              <a:headEnd/>
              <a:tailEnd/>
            </a:ln>
            <a:effectLst/>
          </p:spPr>
          <p:txBody>
            <a:bodyPr wrap="none" anchor="ctr"/>
            <a:lstStyle/>
            <a:p>
              <a:endParaRPr lang="en-US"/>
            </a:p>
          </p:txBody>
        </p:sp>
        <p:sp>
          <p:nvSpPr>
            <p:cNvPr id="44055" name="Oval 23"/>
            <p:cNvSpPr>
              <a:spLocks noChangeArrowheads="1"/>
            </p:cNvSpPr>
            <p:nvPr/>
          </p:nvSpPr>
          <p:spPr bwMode="auto">
            <a:xfrm>
              <a:off x="5360" y="1296"/>
              <a:ext cx="80" cy="80"/>
            </a:xfrm>
            <a:prstGeom prst="ellipse">
              <a:avLst/>
            </a:prstGeom>
            <a:solidFill>
              <a:schemeClr val="accent2"/>
            </a:solidFill>
            <a:ln w="9525">
              <a:noFill/>
              <a:round/>
              <a:headEnd/>
              <a:tailEnd/>
            </a:ln>
            <a:effectLst/>
          </p:spPr>
          <p:txBody>
            <a:bodyPr wrap="none" anchor="ctr"/>
            <a:lstStyle/>
            <a:p>
              <a:endParaRPr lang="en-US"/>
            </a:p>
          </p:txBody>
        </p:sp>
        <p:sp>
          <p:nvSpPr>
            <p:cNvPr id="44056" name="Oval 24"/>
            <p:cNvSpPr>
              <a:spLocks noChangeArrowheads="1"/>
            </p:cNvSpPr>
            <p:nvPr/>
          </p:nvSpPr>
          <p:spPr bwMode="auto">
            <a:xfrm>
              <a:off x="5472" y="1296"/>
              <a:ext cx="80" cy="80"/>
            </a:xfrm>
            <a:prstGeom prst="ellipse">
              <a:avLst/>
            </a:prstGeom>
            <a:solidFill>
              <a:schemeClr val="accent1"/>
            </a:solidFill>
            <a:ln w="9525">
              <a:noFill/>
              <a:round/>
              <a:headEnd/>
              <a:tailEnd/>
            </a:ln>
            <a:effectLst/>
          </p:spPr>
          <p:txBody>
            <a:bodyPr wrap="none" anchor="ctr"/>
            <a:lstStyle/>
            <a:p>
              <a:endParaRPr lang="en-US"/>
            </a:p>
          </p:txBody>
        </p:sp>
        <p:sp>
          <p:nvSpPr>
            <p:cNvPr id="44057"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endParaRPr lang="en-US"/>
            </a:p>
          </p:txBody>
        </p:sp>
        <p:sp>
          <p:nvSpPr>
            <p:cNvPr id="44058" name="Oval 26"/>
            <p:cNvSpPr>
              <a:spLocks noChangeArrowheads="1"/>
            </p:cNvSpPr>
            <p:nvPr/>
          </p:nvSpPr>
          <p:spPr bwMode="auto">
            <a:xfrm>
              <a:off x="5248" y="1408"/>
              <a:ext cx="80" cy="80"/>
            </a:xfrm>
            <a:prstGeom prst="ellipse">
              <a:avLst/>
            </a:prstGeom>
            <a:solidFill>
              <a:schemeClr val="accent2"/>
            </a:solidFill>
            <a:ln w="9525">
              <a:noFill/>
              <a:round/>
              <a:headEnd/>
              <a:tailEnd/>
            </a:ln>
            <a:effectLst/>
          </p:spPr>
          <p:txBody>
            <a:bodyPr wrap="none" anchor="ctr"/>
            <a:lstStyle/>
            <a:p>
              <a:endParaRPr lang="en-US"/>
            </a:p>
          </p:txBody>
        </p:sp>
        <p:sp>
          <p:nvSpPr>
            <p:cNvPr id="44059" name="Oval 27"/>
            <p:cNvSpPr>
              <a:spLocks noChangeArrowheads="1"/>
            </p:cNvSpPr>
            <p:nvPr/>
          </p:nvSpPr>
          <p:spPr bwMode="auto">
            <a:xfrm>
              <a:off x="5360" y="1408"/>
              <a:ext cx="80" cy="80"/>
            </a:xfrm>
            <a:prstGeom prst="ellipse">
              <a:avLst/>
            </a:prstGeom>
            <a:solidFill>
              <a:schemeClr val="accent1"/>
            </a:solidFill>
            <a:ln w="9525">
              <a:noFill/>
              <a:round/>
              <a:headEnd/>
              <a:tailEnd/>
            </a:ln>
            <a:effectLst/>
          </p:spPr>
          <p:txBody>
            <a:bodyPr wrap="none" anchor="ctr"/>
            <a:lstStyle/>
            <a:p>
              <a:endParaRPr lang="en-US"/>
            </a:p>
          </p:txBody>
        </p:sp>
        <p:sp>
          <p:nvSpPr>
            <p:cNvPr id="44060" name="Oval 28"/>
            <p:cNvSpPr>
              <a:spLocks noChangeArrowheads="1"/>
            </p:cNvSpPr>
            <p:nvPr/>
          </p:nvSpPr>
          <p:spPr bwMode="auto">
            <a:xfrm>
              <a:off x="5472" y="1408"/>
              <a:ext cx="80" cy="80"/>
            </a:xfrm>
            <a:prstGeom prst="ellipse">
              <a:avLst/>
            </a:prstGeom>
            <a:solidFill>
              <a:schemeClr val="accent1"/>
            </a:solidFill>
            <a:ln w="9525">
              <a:noFill/>
              <a:round/>
              <a:headEnd/>
              <a:tailEnd/>
            </a:ln>
            <a:effectLst/>
          </p:spPr>
          <p:txBody>
            <a:bodyPr wrap="none" anchor="ctr"/>
            <a:lstStyle/>
            <a:p>
              <a:endParaRPr lang="en-US"/>
            </a:p>
          </p:txBody>
        </p:sp>
        <p:sp>
          <p:nvSpPr>
            <p:cNvPr id="44061"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endParaRPr lang="en-US"/>
            </a:p>
          </p:txBody>
        </p:sp>
        <p:sp>
          <p:nvSpPr>
            <p:cNvPr id="44062" name="Oval 30"/>
            <p:cNvSpPr>
              <a:spLocks noChangeArrowheads="1"/>
            </p:cNvSpPr>
            <p:nvPr/>
          </p:nvSpPr>
          <p:spPr bwMode="auto">
            <a:xfrm>
              <a:off x="5136" y="1520"/>
              <a:ext cx="80" cy="80"/>
            </a:xfrm>
            <a:prstGeom prst="ellipse">
              <a:avLst/>
            </a:prstGeom>
            <a:solidFill>
              <a:schemeClr val="accent2"/>
            </a:solidFill>
            <a:ln w="9525">
              <a:noFill/>
              <a:round/>
              <a:headEnd/>
              <a:tailEnd/>
            </a:ln>
            <a:effectLst/>
          </p:spPr>
          <p:txBody>
            <a:bodyPr wrap="none" anchor="ctr"/>
            <a:lstStyle/>
            <a:p>
              <a:endParaRPr lang="en-US"/>
            </a:p>
          </p:txBody>
        </p:sp>
        <p:sp>
          <p:nvSpPr>
            <p:cNvPr id="44063" name="Oval 31"/>
            <p:cNvSpPr>
              <a:spLocks noChangeArrowheads="1"/>
            </p:cNvSpPr>
            <p:nvPr/>
          </p:nvSpPr>
          <p:spPr bwMode="auto">
            <a:xfrm>
              <a:off x="5248" y="1520"/>
              <a:ext cx="80" cy="80"/>
            </a:xfrm>
            <a:prstGeom prst="ellipse">
              <a:avLst/>
            </a:prstGeom>
            <a:solidFill>
              <a:schemeClr val="accent1"/>
            </a:solidFill>
            <a:ln w="9525">
              <a:noFill/>
              <a:round/>
              <a:headEnd/>
              <a:tailEnd/>
            </a:ln>
            <a:effectLst/>
          </p:spPr>
          <p:txBody>
            <a:bodyPr wrap="none" anchor="ctr"/>
            <a:lstStyle/>
            <a:p>
              <a:endParaRPr lang="en-US"/>
            </a:p>
          </p:txBody>
        </p:sp>
        <p:sp>
          <p:nvSpPr>
            <p:cNvPr id="44064" name="Oval 32"/>
            <p:cNvSpPr>
              <a:spLocks noChangeArrowheads="1"/>
            </p:cNvSpPr>
            <p:nvPr/>
          </p:nvSpPr>
          <p:spPr bwMode="auto">
            <a:xfrm>
              <a:off x="5360" y="1520"/>
              <a:ext cx="80" cy="80"/>
            </a:xfrm>
            <a:prstGeom prst="ellipse">
              <a:avLst/>
            </a:prstGeom>
            <a:solidFill>
              <a:schemeClr val="accent1"/>
            </a:solidFill>
            <a:ln w="9525">
              <a:noFill/>
              <a:round/>
              <a:headEnd/>
              <a:tailEnd/>
            </a:ln>
            <a:effectLst/>
          </p:spPr>
          <p:txBody>
            <a:bodyPr wrap="none" anchor="ctr"/>
            <a:lstStyle/>
            <a:p>
              <a:endParaRPr lang="en-US"/>
            </a:p>
          </p:txBody>
        </p:sp>
        <p:sp>
          <p:nvSpPr>
            <p:cNvPr id="44065" name="Oval 33"/>
            <p:cNvSpPr>
              <a:spLocks noChangeArrowheads="1"/>
            </p:cNvSpPr>
            <p:nvPr/>
          </p:nvSpPr>
          <p:spPr bwMode="auto">
            <a:xfrm>
              <a:off x="5472" y="1520"/>
              <a:ext cx="80" cy="80"/>
            </a:xfrm>
            <a:prstGeom prst="ellipse">
              <a:avLst/>
            </a:prstGeom>
            <a:solidFill>
              <a:schemeClr val="folHlink"/>
            </a:solidFill>
            <a:ln w="9525">
              <a:noFill/>
              <a:round/>
              <a:headEnd/>
              <a:tailEnd/>
            </a:ln>
            <a:effectLst/>
          </p:spPr>
          <p:txBody>
            <a:bodyPr wrap="none" anchor="ctr"/>
            <a:lstStyle/>
            <a:p>
              <a:endParaRPr lang="en-US"/>
            </a:p>
          </p:txBody>
        </p:sp>
        <p:sp>
          <p:nvSpPr>
            <p:cNvPr id="44066" name="Oval 34"/>
            <p:cNvSpPr>
              <a:spLocks noChangeArrowheads="1"/>
            </p:cNvSpPr>
            <p:nvPr/>
          </p:nvSpPr>
          <p:spPr bwMode="auto">
            <a:xfrm>
              <a:off x="5136" y="1632"/>
              <a:ext cx="80" cy="80"/>
            </a:xfrm>
            <a:prstGeom prst="ellipse">
              <a:avLst/>
            </a:prstGeom>
            <a:solidFill>
              <a:schemeClr val="accent1"/>
            </a:solidFill>
            <a:ln w="9525">
              <a:noFill/>
              <a:round/>
              <a:headEnd/>
              <a:tailEnd/>
            </a:ln>
            <a:effectLst/>
          </p:spPr>
          <p:txBody>
            <a:bodyPr wrap="none" anchor="ctr"/>
            <a:lstStyle/>
            <a:p>
              <a:endParaRPr lang="en-US"/>
            </a:p>
          </p:txBody>
        </p:sp>
        <p:sp>
          <p:nvSpPr>
            <p:cNvPr id="44067" name="Oval 35"/>
            <p:cNvSpPr>
              <a:spLocks noChangeArrowheads="1"/>
            </p:cNvSpPr>
            <p:nvPr/>
          </p:nvSpPr>
          <p:spPr bwMode="auto">
            <a:xfrm>
              <a:off x="5248" y="1632"/>
              <a:ext cx="80" cy="80"/>
            </a:xfrm>
            <a:prstGeom prst="ellipse">
              <a:avLst/>
            </a:prstGeom>
            <a:solidFill>
              <a:schemeClr val="accent1"/>
            </a:solidFill>
            <a:ln w="9525">
              <a:noFill/>
              <a:round/>
              <a:headEnd/>
              <a:tailEnd/>
            </a:ln>
            <a:effectLst/>
          </p:spPr>
          <p:txBody>
            <a:bodyPr wrap="none" anchor="ctr"/>
            <a:lstStyle/>
            <a:p>
              <a:endParaRPr lang="en-US"/>
            </a:p>
          </p:txBody>
        </p:sp>
        <p:sp>
          <p:nvSpPr>
            <p:cNvPr id="44068" name="Oval 36"/>
            <p:cNvSpPr>
              <a:spLocks noChangeArrowheads="1"/>
            </p:cNvSpPr>
            <p:nvPr/>
          </p:nvSpPr>
          <p:spPr bwMode="auto">
            <a:xfrm>
              <a:off x="5360" y="1632"/>
              <a:ext cx="80" cy="80"/>
            </a:xfrm>
            <a:prstGeom prst="ellipse">
              <a:avLst/>
            </a:prstGeom>
            <a:solidFill>
              <a:schemeClr val="folHlink"/>
            </a:solidFill>
            <a:ln w="9525">
              <a:noFill/>
              <a:round/>
              <a:headEnd/>
              <a:tailEnd/>
            </a:ln>
            <a:effectLst/>
          </p:spPr>
          <p:txBody>
            <a:bodyPr wrap="none" anchor="ctr"/>
            <a:lstStyle/>
            <a:p>
              <a:endParaRPr lang="en-US"/>
            </a:p>
          </p:txBody>
        </p:sp>
        <p:sp>
          <p:nvSpPr>
            <p:cNvPr id="44069" name="Oval 37"/>
            <p:cNvSpPr>
              <a:spLocks noChangeArrowheads="1"/>
            </p:cNvSpPr>
            <p:nvPr/>
          </p:nvSpPr>
          <p:spPr bwMode="auto">
            <a:xfrm>
              <a:off x="5472" y="1632"/>
              <a:ext cx="80" cy="80"/>
            </a:xfrm>
            <a:prstGeom prst="ellipse">
              <a:avLst/>
            </a:prstGeom>
            <a:solidFill>
              <a:schemeClr val="folHlink"/>
            </a:solidFill>
            <a:ln w="9525">
              <a:noFill/>
              <a:round/>
              <a:headEnd/>
              <a:tailEnd/>
            </a:ln>
            <a:effectLst/>
          </p:spPr>
          <p:txBody>
            <a:bodyPr wrap="none" anchor="ctr"/>
            <a:lstStyle/>
            <a:p>
              <a:endParaRPr lang="en-US"/>
            </a:p>
          </p:txBody>
        </p:sp>
        <p:sp>
          <p:nvSpPr>
            <p:cNvPr id="44070" name="Oval 38"/>
            <p:cNvSpPr>
              <a:spLocks noChangeArrowheads="1"/>
            </p:cNvSpPr>
            <p:nvPr/>
          </p:nvSpPr>
          <p:spPr bwMode="auto">
            <a:xfrm>
              <a:off x="5248" y="1744"/>
              <a:ext cx="80" cy="80"/>
            </a:xfrm>
            <a:prstGeom prst="ellipse">
              <a:avLst/>
            </a:prstGeom>
            <a:solidFill>
              <a:schemeClr val="folHlink"/>
            </a:solidFill>
            <a:ln w="9525">
              <a:noFill/>
              <a:round/>
              <a:headEnd/>
              <a:tailEnd/>
            </a:ln>
            <a:effectLst/>
          </p:spPr>
          <p:txBody>
            <a:bodyPr wrap="none" anchor="ctr"/>
            <a:lstStyle/>
            <a:p>
              <a:endParaRPr lang="en-US"/>
            </a:p>
          </p:txBody>
        </p:sp>
        <p:sp>
          <p:nvSpPr>
            <p:cNvPr id="44071" name="Oval 39"/>
            <p:cNvSpPr>
              <a:spLocks noChangeArrowheads="1"/>
            </p:cNvSpPr>
            <p:nvPr/>
          </p:nvSpPr>
          <p:spPr bwMode="auto">
            <a:xfrm>
              <a:off x="5472" y="1744"/>
              <a:ext cx="80" cy="80"/>
            </a:xfrm>
            <a:prstGeom prst="ellipse">
              <a:avLst/>
            </a:prstGeom>
            <a:solidFill>
              <a:schemeClr val="folHlink"/>
            </a:solidFill>
            <a:ln w="9525">
              <a:noFill/>
              <a:round/>
              <a:headEnd/>
              <a:tailEnd/>
            </a:ln>
            <a:effectLst/>
          </p:spPr>
          <p:txBody>
            <a:bodyPr wrap="none" anchor="ctr"/>
            <a:lstStyle/>
            <a:p>
              <a:endParaRPr lang="en-US"/>
            </a:p>
          </p:txBody>
        </p:sp>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iming>
    <p:tnLst>
      <p:par>
        <p:cTn id="1" dur="indefinite" restart="never" nodeType="tmRoot"/>
      </p:par>
    </p:tnLst>
  </p:timing>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2.xml"/><Relationship Id="rId1" Type="http://schemas.openxmlformats.org/officeDocument/2006/relationships/vmlDrawing" Target="../drawings/vmlDrawing3.vml"/><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6.xml"/><Relationship Id="rId1" Type="http://schemas.openxmlformats.org/officeDocument/2006/relationships/vmlDrawing" Target="../drawings/vmlDrawing4.vml"/><Relationship Id="rId4" Type="http://schemas.openxmlformats.org/officeDocument/2006/relationships/oleObject" Target="../embeddings/Microsoft_Office_Excel_Chart3.xls"/></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Microsoft_Office_Excel_Chart4.xls"/></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4.xml"/><Relationship Id="rId1" Type="http://schemas.openxmlformats.org/officeDocument/2006/relationships/vmlDrawing" Target="../drawings/vmlDrawing6.vml"/><Relationship Id="rId5" Type="http://schemas.openxmlformats.org/officeDocument/2006/relationships/oleObject" Target="../embeddings/Microsoft_Office_Excel_Chart6.xls"/><Relationship Id="rId4" Type="http://schemas.openxmlformats.org/officeDocument/2006/relationships/oleObject" Target="../embeddings/Microsoft_Office_Excel_Chart5.xls"/></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11.png"/><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Microsoft_Office_Excel_97-2003_Worksheet2.xls"/></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466725"/>
            <a:ext cx="7315200" cy="2133600"/>
          </a:xfrm>
        </p:spPr>
        <p:txBody>
          <a:bodyPr/>
          <a:lstStyle/>
          <a:p>
            <a:r>
              <a:rPr lang="en-US" sz="4000"/>
              <a:t>Migration and Social Capital Factors in the School-to-Work Transitions of Immigrant Youth</a:t>
            </a:r>
          </a:p>
        </p:txBody>
      </p:sp>
      <p:sp>
        <p:nvSpPr>
          <p:cNvPr id="2051" name="Rectangle 3"/>
          <p:cNvSpPr>
            <a:spLocks noGrp="1" noChangeArrowheads="1"/>
          </p:cNvSpPr>
          <p:nvPr>
            <p:ph type="subTitle" idx="1"/>
          </p:nvPr>
        </p:nvSpPr>
        <p:spPr/>
        <p:txBody>
          <a:bodyPr/>
          <a:lstStyle/>
          <a:p>
            <a:pPr>
              <a:lnSpc>
                <a:spcPct val="80000"/>
              </a:lnSpc>
            </a:pPr>
            <a:r>
              <a:rPr lang="en-US" sz="2800"/>
              <a:t>Lori Wilkinson, Ph.D.</a:t>
            </a:r>
          </a:p>
          <a:p>
            <a:pPr>
              <a:lnSpc>
                <a:spcPct val="80000"/>
              </a:lnSpc>
            </a:pPr>
            <a:r>
              <a:rPr lang="en-US" sz="2800"/>
              <a:t>Associate Professor </a:t>
            </a:r>
          </a:p>
          <a:p>
            <a:pPr>
              <a:lnSpc>
                <a:spcPct val="80000"/>
              </a:lnSpc>
            </a:pPr>
            <a:r>
              <a:rPr lang="en-US" sz="2800"/>
              <a:t>University of Manitoba</a:t>
            </a:r>
          </a:p>
          <a:p>
            <a:pPr>
              <a:lnSpc>
                <a:spcPct val="80000"/>
              </a:lnSpc>
            </a:pPr>
            <a:endParaRPr lang="en-US" sz="2800"/>
          </a:p>
          <a:p>
            <a:pPr>
              <a:lnSpc>
                <a:spcPct val="80000"/>
              </a:lnSpc>
            </a:pPr>
            <a:r>
              <a:rPr lang="en-US" sz="2800"/>
              <a:t>29 September 2009</a:t>
            </a:r>
          </a:p>
        </p:txBody>
      </p:sp>
      <p:sp>
        <p:nvSpPr>
          <p:cNvPr id="2052" name="Text Box 4"/>
          <p:cNvSpPr txBox="1">
            <a:spLocks noChangeArrowheads="1"/>
          </p:cNvSpPr>
          <p:nvPr/>
        </p:nvSpPr>
        <p:spPr bwMode="auto">
          <a:xfrm>
            <a:off x="0" y="6096000"/>
            <a:ext cx="9144000" cy="366713"/>
          </a:xfrm>
          <a:prstGeom prst="rect">
            <a:avLst/>
          </a:prstGeom>
          <a:noFill/>
          <a:ln w="9525">
            <a:noFill/>
            <a:miter lim="800000"/>
            <a:headEnd/>
            <a:tailEnd/>
          </a:ln>
          <a:effectLst/>
        </p:spPr>
        <p:txBody>
          <a:bodyPr>
            <a:spAutoFit/>
          </a:bodyPr>
          <a:lstStyle/>
          <a:p>
            <a:pPr algn="ctr"/>
            <a:r>
              <a:rPr lang="en-US" i="1">
                <a:solidFill>
                  <a:schemeClr val="accent2"/>
                </a:solidFill>
              </a:rPr>
              <a:t>Presented at the Prairie Metropolis Centre Winnipeg Research Symposium</a:t>
            </a:r>
          </a:p>
        </p:txBody>
      </p:sp>
      <p:pic>
        <p:nvPicPr>
          <p:cNvPr id="2054" name="Picture 6" descr="largeum logo"/>
          <p:cNvPicPr>
            <a:picLocks noChangeAspect="1" noChangeArrowheads="1"/>
          </p:cNvPicPr>
          <p:nvPr/>
        </p:nvPicPr>
        <p:blipFill>
          <a:blip r:embed="rId3"/>
          <a:srcRect/>
          <a:stretch>
            <a:fillRect/>
          </a:stretch>
        </p:blipFill>
        <p:spPr bwMode="auto">
          <a:xfrm>
            <a:off x="1219200" y="4038600"/>
            <a:ext cx="1476375" cy="11049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t>Dependent variable</a:t>
            </a:r>
          </a:p>
        </p:txBody>
      </p:sp>
      <p:sp>
        <p:nvSpPr>
          <p:cNvPr id="5123" name="Rectangle 3"/>
          <p:cNvSpPr>
            <a:spLocks noGrp="1" noChangeArrowheads="1"/>
          </p:cNvSpPr>
          <p:nvPr>
            <p:ph type="body" sz="half" idx="1"/>
          </p:nvPr>
        </p:nvSpPr>
        <p:spPr>
          <a:xfrm>
            <a:off x="457200" y="1600200"/>
            <a:ext cx="8305800" cy="4525963"/>
          </a:xfrm>
        </p:spPr>
        <p:txBody>
          <a:bodyPr/>
          <a:lstStyle/>
          <a:p>
            <a:r>
              <a:rPr lang="en-US" sz="2600"/>
              <a:t>Full-time employment status: are you working full-time or not?</a:t>
            </a:r>
          </a:p>
          <a:p>
            <a:pPr lvl="1"/>
            <a:r>
              <a:rPr lang="en-US"/>
              <a:t>1=working full-time (using Statistics Canada definition of 30 hours per week)</a:t>
            </a:r>
          </a:p>
          <a:p>
            <a:pPr lvl="1"/>
            <a:r>
              <a:rPr lang="en-US"/>
              <a:t>0=not working full-time</a:t>
            </a:r>
          </a:p>
          <a:p>
            <a:r>
              <a:rPr lang="en-US"/>
              <a:t>Measured at Waves 1, 2 and 3</a:t>
            </a:r>
          </a:p>
          <a:p>
            <a:r>
              <a:rPr lang="en-US"/>
              <a:t>Log [P(Y)/P(NoY)]=</a:t>
            </a:r>
          </a:p>
        </p:txBody>
      </p:sp>
      <p:sp>
        <p:nvSpPr>
          <p:cNvPr id="5124" name="Text Box 4"/>
          <p:cNvSpPr txBox="1">
            <a:spLocks noChangeArrowheads="1"/>
          </p:cNvSpPr>
          <p:nvPr/>
        </p:nvSpPr>
        <p:spPr bwMode="auto">
          <a:xfrm>
            <a:off x="5486400" y="6375400"/>
            <a:ext cx="2746375" cy="304800"/>
          </a:xfrm>
          <a:prstGeom prst="rect">
            <a:avLst/>
          </a:prstGeom>
          <a:noFill/>
          <a:ln w="9525">
            <a:noFill/>
            <a:miter lim="800000"/>
            <a:headEnd/>
            <a:tailEnd/>
          </a:ln>
          <a:effectLst/>
        </p:spPr>
        <p:txBody>
          <a:bodyPr wrap="none">
            <a:spAutoFit/>
          </a:bodyPr>
          <a:lstStyle/>
          <a:p>
            <a:r>
              <a:rPr lang="en-US" sz="1400" i="1"/>
              <a:t>Statistics Canada, 2007a; 2007b</a:t>
            </a:r>
          </a:p>
        </p:txBody>
      </p:sp>
      <p:graphicFrame>
        <p:nvGraphicFramePr>
          <p:cNvPr id="5125" name="Object 5"/>
          <p:cNvGraphicFramePr>
            <a:graphicFrameLocks noChangeAspect="1"/>
          </p:cNvGraphicFramePr>
          <p:nvPr>
            <p:ph sz="half" idx="2"/>
          </p:nvPr>
        </p:nvGraphicFramePr>
        <p:xfrm>
          <a:off x="4267200" y="4419600"/>
          <a:ext cx="3810000" cy="660400"/>
        </p:xfrm>
        <a:graphic>
          <a:graphicData uri="http://schemas.openxmlformats.org/presentationml/2006/ole">
            <p:oleObj spid="_x0000_s5125" name="Equation" r:id="rId4" imgW="1498320" imgH="266400" progId="Equation.3">
              <p:embed/>
            </p:oleObj>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sz="3500"/>
              <a:t>Determinants of Full-time Employment</a:t>
            </a:r>
          </a:p>
        </p:txBody>
      </p:sp>
      <p:sp>
        <p:nvSpPr>
          <p:cNvPr id="9220" name="Rectangle 4"/>
          <p:cNvSpPr>
            <a:spLocks noGrp="1" noChangeArrowheads="1"/>
          </p:cNvSpPr>
          <p:nvPr>
            <p:ph type="body" sz="half" idx="1"/>
          </p:nvPr>
        </p:nvSpPr>
        <p:spPr/>
        <p:txBody>
          <a:bodyPr/>
          <a:lstStyle/>
          <a:p>
            <a:r>
              <a:rPr lang="en-US" sz="2200" b="1">
                <a:solidFill>
                  <a:schemeClr val="tx2"/>
                </a:solidFill>
              </a:rPr>
              <a:t>Pre-migration/SWT characteristics</a:t>
            </a:r>
          </a:p>
          <a:p>
            <a:pPr lvl="1"/>
            <a:r>
              <a:rPr lang="en-US" sz="2000"/>
              <a:t>Gender (1=female)</a:t>
            </a:r>
          </a:p>
          <a:p>
            <a:pPr lvl="1"/>
            <a:r>
              <a:rPr lang="en-US" sz="2000"/>
              <a:t>Marital status (1=relationship)</a:t>
            </a:r>
          </a:p>
          <a:p>
            <a:pPr lvl="1"/>
            <a:r>
              <a:rPr lang="en-US" sz="2000"/>
              <a:t>Presence of dependents in household (1=yes)</a:t>
            </a:r>
          </a:p>
          <a:p>
            <a:pPr lvl="1"/>
            <a:r>
              <a:rPr lang="en-US" sz="2000"/>
              <a:t>Highest education prior to arrival (dummy)</a:t>
            </a:r>
          </a:p>
          <a:p>
            <a:pPr lvl="1"/>
            <a:r>
              <a:rPr lang="en-US" sz="2000"/>
              <a:t>Canadian degree (1=yes)</a:t>
            </a:r>
          </a:p>
          <a:p>
            <a:pPr lvl="1"/>
            <a:r>
              <a:rPr lang="en-US" sz="2000"/>
              <a:t>Age (continuous)</a:t>
            </a:r>
          </a:p>
        </p:txBody>
      </p:sp>
      <p:sp>
        <p:nvSpPr>
          <p:cNvPr id="9221" name="Rectangle 5"/>
          <p:cNvSpPr>
            <a:spLocks noGrp="1" noChangeArrowheads="1"/>
          </p:cNvSpPr>
          <p:nvPr>
            <p:ph type="body" sz="half" idx="2"/>
          </p:nvPr>
        </p:nvSpPr>
        <p:spPr/>
        <p:txBody>
          <a:bodyPr/>
          <a:lstStyle/>
          <a:p>
            <a:pPr>
              <a:lnSpc>
                <a:spcPct val="90000"/>
              </a:lnSpc>
            </a:pPr>
            <a:r>
              <a:rPr lang="en-US" sz="2200" b="1">
                <a:solidFill>
                  <a:schemeClr val="tx2"/>
                </a:solidFill>
              </a:rPr>
              <a:t>Integration variables:</a:t>
            </a:r>
            <a:r>
              <a:rPr lang="en-US" sz="2200"/>
              <a:t> </a:t>
            </a:r>
          </a:p>
          <a:p>
            <a:pPr lvl="1">
              <a:lnSpc>
                <a:spcPct val="90000"/>
              </a:lnSpc>
            </a:pPr>
            <a:r>
              <a:rPr lang="en-US" sz="2000"/>
              <a:t>Immigration category (dummy)</a:t>
            </a:r>
          </a:p>
          <a:p>
            <a:pPr lvl="1">
              <a:lnSpc>
                <a:spcPct val="90000"/>
              </a:lnSpc>
            </a:pPr>
            <a:r>
              <a:rPr lang="en-US" sz="2000"/>
              <a:t>Visible minority status (1=yes)</a:t>
            </a:r>
          </a:p>
          <a:p>
            <a:pPr lvl="1">
              <a:lnSpc>
                <a:spcPct val="90000"/>
              </a:lnSpc>
            </a:pPr>
            <a:r>
              <a:rPr lang="en-US" sz="2000"/>
              <a:t>Language proficiency (index)</a:t>
            </a:r>
          </a:p>
          <a:p>
            <a:pPr>
              <a:lnSpc>
                <a:spcPct val="90000"/>
              </a:lnSpc>
            </a:pPr>
            <a:r>
              <a:rPr lang="en-US" sz="2200" b="1">
                <a:solidFill>
                  <a:schemeClr val="tx2"/>
                </a:solidFill>
              </a:rPr>
              <a:t>Social capital variables</a:t>
            </a:r>
          </a:p>
          <a:p>
            <a:pPr lvl="1">
              <a:lnSpc>
                <a:spcPct val="90000"/>
              </a:lnSpc>
            </a:pPr>
            <a:r>
              <a:rPr lang="en-US" sz="2000"/>
              <a:t>Family in Canada prior to arrival (1=yes)</a:t>
            </a:r>
          </a:p>
          <a:p>
            <a:pPr lvl="1">
              <a:lnSpc>
                <a:spcPct val="90000"/>
              </a:lnSpc>
            </a:pPr>
            <a:r>
              <a:rPr lang="en-US" sz="2000"/>
              <a:t>Friends in Canada prior to arrival (1=yes)</a:t>
            </a:r>
          </a:p>
          <a:p>
            <a:pPr lvl="1">
              <a:lnSpc>
                <a:spcPct val="90000"/>
              </a:lnSpc>
            </a:pPr>
            <a:r>
              <a:rPr lang="en-US" sz="2000"/>
              <a:t>Sponsorship status (1=yes)</a:t>
            </a:r>
          </a:p>
          <a:p>
            <a:pPr lvl="1">
              <a:lnSpc>
                <a:spcPct val="90000"/>
              </a:lnSpc>
              <a:buFont typeface="Wingdings" pitchFamily="2" charset="2"/>
              <a:buNone/>
            </a:pPr>
            <a:endParaRPr lang="en-US" sz="2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0" y="122238"/>
            <a:ext cx="8001000" cy="1295400"/>
          </a:xfrm>
        </p:spPr>
        <p:txBody>
          <a:bodyPr/>
          <a:lstStyle/>
          <a:p>
            <a:r>
              <a:rPr lang="en-US"/>
              <a:t>Logistic Models of SWT Wave 1</a:t>
            </a:r>
          </a:p>
        </p:txBody>
      </p:sp>
      <p:sp>
        <p:nvSpPr>
          <p:cNvPr id="46083" name="Rectangle 3"/>
          <p:cNvSpPr>
            <a:spLocks noGrp="1" noChangeArrowheads="1"/>
          </p:cNvSpPr>
          <p:nvPr>
            <p:ph type="body" idx="1"/>
          </p:nvPr>
        </p:nvSpPr>
        <p:spPr>
          <a:xfrm>
            <a:off x="304800" y="1447800"/>
            <a:ext cx="8229600" cy="4411663"/>
          </a:xfrm>
        </p:spPr>
        <p:txBody>
          <a:bodyPr/>
          <a:lstStyle/>
          <a:p>
            <a:pPr>
              <a:lnSpc>
                <a:spcPct val="80000"/>
              </a:lnSpc>
              <a:buFont typeface="Wingdings" pitchFamily="2" charset="2"/>
              <a:buNone/>
            </a:pPr>
            <a:r>
              <a:rPr lang="en-US" sz="1200">
                <a:latin typeface="Times New Roman" pitchFamily="18" charset="0"/>
                <a:cs typeface="Times New Roman" pitchFamily="18" charset="0"/>
              </a:rPr>
              <a:t>Table 1 </a:t>
            </a:r>
            <a:endParaRPr lang="en-US" sz="1200" i="1">
              <a:latin typeface="Times New Roman" pitchFamily="18" charset="0"/>
              <a:cs typeface="Times New Roman" pitchFamily="18" charset="0"/>
            </a:endParaRPr>
          </a:p>
          <a:p>
            <a:pPr>
              <a:lnSpc>
                <a:spcPct val="80000"/>
              </a:lnSpc>
              <a:buFont typeface="Wingdings" pitchFamily="2" charset="2"/>
              <a:buNone/>
            </a:pPr>
            <a:r>
              <a:rPr lang="en-US" sz="1200" i="1">
                <a:latin typeface="Times New Roman" pitchFamily="18" charset="0"/>
                <a:cs typeface="Times New Roman" pitchFamily="18" charset="0"/>
              </a:rPr>
              <a:t>Logistic Models of SWT, Integration and Social Capital by Wave 1 Models. </a:t>
            </a:r>
            <a:endParaRPr lang="en-US" sz="1200">
              <a:latin typeface="Times New Roman" pitchFamily="18" charset="0"/>
              <a:cs typeface="Times New Roman" pitchFamily="18" charset="0"/>
            </a:endParaRPr>
          </a:p>
          <a:p>
            <a:pPr>
              <a:lnSpc>
                <a:spcPct val="80000"/>
              </a:lnSpc>
              <a:buFont typeface="Wingdings" pitchFamily="2" charset="2"/>
              <a:buNone/>
            </a:pPr>
            <a:r>
              <a:rPr lang="en-US" sz="1200">
                <a:latin typeface="Times New Roman" pitchFamily="18" charset="0"/>
                <a:cs typeface="Times New Roman" pitchFamily="18" charset="0"/>
              </a:rPr>
              <a:t>									</a:t>
            </a:r>
          </a:p>
          <a:p>
            <a:pPr>
              <a:lnSpc>
                <a:spcPct val="80000"/>
              </a:lnSpc>
              <a:buFont typeface="Wingdings" pitchFamily="2" charset="2"/>
              <a:buNone/>
            </a:pPr>
            <a:r>
              <a:rPr lang="en-US" sz="1200">
                <a:latin typeface="Times New Roman" pitchFamily="18" charset="0"/>
                <a:cs typeface="Times New Roman" pitchFamily="18" charset="0"/>
              </a:rPr>
              <a:t>			Model 1		Model 2		Model 3		</a:t>
            </a:r>
          </a:p>
          <a:p>
            <a:pPr>
              <a:lnSpc>
                <a:spcPct val="80000"/>
              </a:lnSpc>
              <a:buFont typeface="Wingdings" pitchFamily="2" charset="2"/>
              <a:buNone/>
            </a:pPr>
            <a:r>
              <a:rPr lang="en-US" sz="1200">
                <a:latin typeface="Times New Roman" pitchFamily="18" charset="0"/>
                <a:cs typeface="Times New Roman" pitchFamily="18" charset="0"/>
              </a:rPr>
              <a:t>			Logged Odds	SE	Logged Odds	SE	Logged Odds	SE	                 </a:t>
            </a:r>
          </a:p>
          <a:p>
            <a:pPr>
              <a:lnSpc>
                <a:spcPct val="80000"/>
              </a:lnSpc>
              <a:buFont typeface="Wingdings" pitchFamily="2" charset="2"/>
              <a:buNone/>
            </a:pPr>
            <a:r>
              <a:rPr lang="en-US" sz="1200">
                <a:latin typeface="Times New Roman" pitchFamily="18" charset="0"/>
                <a:cs typeface="Times New Roman" pitchFamily="18" charset="0"/>
              </a:rPr>
              <a:t>School-to-work</a:t>
            </a:r>
          </a:p>
          <a:p>
            <a:pPr>
              <a:lnSpc>
                <a:spcPct val="80000"/>
              </a:lnSpc>
              <a:buFont typeface="Wingdings" pitchFamily="2" charset="2"/>
              <a:buNone/>
            </a:pPr>
            <a:r>
              <a:rPr lang="en-US" sz="1200">
                <a:latin typeface="Times New Roman" pitchFamily="18" charset="0"/>
                <a:cs typeface="Times New Roman" pitchFamily="18" charset="0"/>
              </a:rPr>
              <a:t>  Gender		.674**	.144	.660**	.145	.668**	.145</a:t>
            </a:r>
          </a:p>
          <a:p>
            <a:pPr>
              <a:lnSpc>
                <a:spcPct val="80000"/>
              </a:lnSpc>
              <a:buFont typeface="Wingdings" pitchFamily="2" charset="2"/>
              <a:buNone/>
            </a:pPr>
            <a:r>
              <a:rPr lang="en-US" sz="1200">
                <a:latin typeface="Times New Roman" pitchFamily="18" charset="0"/>
                <a:cs typeface="Times New Roman" pitchFamily="18" charset="0"/>
              </a:rPr>
              <a:t>  Age			1.009	.025	1.009	.026	1.006	.026</a:t>
            </a:r>
          </a:p>
          <a:p>
            <a:pPr>
              <a:lnSpc>
                <a:spcPct val="80000"/>
              </a:lnSpc>
              <a:buFont typeface="Wingdings" pitchFamily="2" charset="2"/>
              <a:buNone/>
            </a:pPr>
            <a:r>
              <a:rPr lang="en-US" sz="1200">
                <a:latin typeface="Times New Roman" pitchFamily="18" charset="0"/>
                <a:cs typeface="Times New Roman" pitchFamily="18" charset="0"/>
              </a:rPr>
              <a:t>  Marital status		1.222	.173	1.261	.181	1.262	.182</a:t>
            </a:r>
          </a:p>
          <a:p>
            <a:pPr>
              <a:lnSpc>
                <a:spcPct val="80000"/>
              </a:lnSpc>
              <a:buFont typeface="Wingdings" pitchFamily="2" charset="2"/>
              <a:buNone/>
            </a:pPr>
            <a:r>
              <a:rPr lang="en-US" sz="1200">
                <a:latin typeface="Times New Roman" pitchFamily="18" charset="0"/>
                <a:cs typeface="Times New Roman" pitchFamily="18" charset="0"/>
              </a:rPr>
              <a:t>  Children		.956	.169	.932	.183	.952	.183</a:t>
            </a:r>
          </a:p>
          <a:p>
            <a:pPr>
              <a:lnSpc>
                <a:spcPct val="80000"/>
              </a:lnSpc>
              <a:buFont typeface="Wingdings" pitchFamily="2" charset="2"/>
              <a:buNone/>
            </a:pPr>
            <a:r>
              <a:rPr lang="en-US" sz="1200">
                <a:latin typeface="Times New Roman" pitchFamily="18" charset="0"/>
                <a:cs typeface="Times New Roman" pitchFamily="18" charset="0"/>
              </a:rPr>
              <a:t>  Education level</a:t>
            </a:r>
          </a:p>
          <a:p>
            <a:pPr>
              <a:lnSpc>
                <a:spcPct val="80000"/>
              </a:lnSpc>
              <a:buFont typeface="Wingdings" pitchFamily="2" charset="2"/>
              <a:buNone/>
            </a:pPr>
            <a:r>
              <a:rPr lang="en-US" sz="1200">
                <a:latin typeface="Times New Roman" pitchFamily="18" charset="0"/>
                <a:cs typeface="Times New Roman" pitchFamily="18" charset="0"/>
              </a:rPr>
              <a:t>    Some university	.944	.215	.971	.218	.988	.219</a:t>
            </a:r>
          </a:p>
          <a:p>
            <a:pPr>
              <a:lnSpc>
                <a:spcPct val="80000"/>
              </a:lnSpc>
              <a:buFont typeface="Wingdings" pitchFamily="2" charset="2"/>
              <a:buNone/>
            </a:pPr>
            <a:r>
              <a:rPr lang="en-US" sz="1200">
                <a:latin typeface="Times New Roman" pitchFamily="18" charset="0"/>
                <a:cs typeface="Times New Roman" pitchFamily="18" charset="0"/>
              </a:rPr>
              <a:t>    Doctorate		1.033	.253	1.282	.262	1.329	.263</a:t>
            </a:r>
          </a:p>
          <a:p>
            <a:pPr>
              <a:lnSpc>
                <a:spcPct val="80000"/>
              </a:lnSpc>
              <a:buFont typeface="Wingdings" pitchFamily="2" charset="2"/>
              <a:buNone/>
            </a:pPr>
            <a:r>
              <a:rPr lang="en-US" sz="1200">
                <a:latin typeface="Times New Roman" pitchFamily="18" charset="0"/>
                <a:cs typeface="Times New Roman" pitchFamily="18" charset="0"/>
              </a:rPr>
              <a:t>  Canadian Degree	.970	.388	1.087	.393	1.099	.395</a:t>
            </a:r>
          </a:p>
          <a:p>
            <a:pPr>
              <a:lnSpc>
                <a:spcPct val="80000"/>
              </a:lnSpc>
              <a:buFont typeface="Wingdings" pitchFamily="2" charset="2"/>
              <a:buNone/>
            </a:pPr>
            <a:r>
              <a:rPr lang="en-US" sz="1200">
                <a:latin typeface="Times New Roman" pitchFamily="18" charset="0"/>
                <a:cs typeface="Times New Roman" pitchFamily="18" charset="0"/>
              </a:rPr>
              <a:t>Integration		</a:t>
            </a:r>
          </a:p>
          <a:p>
            <a:pPr>
              <a:lnSpc>
                <a:spcPct val="80000"/>
              </a:lnSpc>
              <a:buFont typeface="Wingdings" pitchFamily="2" charset="2"/>
              <a:buNone/>
            </a:pPr>
            <a:r>
              <a:rPr lang="en-US" sz="1200">
                <a:latin typeface="Times New Roman" pitchFamily="18" charset="0"/>
                <a:cs typeface="Times New Roman" pitchFamily="18" charset="0"/>
              </a:rPr>
              <a:t>  Immigration category</a:t>
            </a:r>
          </a:p>
          <a:p>
            <a:pPr>
              <a:lnSpc>
                <a:spcPct val="80000"/>
              </a:lnSpc>
              <a:buFont typeface="Wingdings" pitchFamily="2" charset="2"/>
              <a:buNone/>
            </a:pPr>
            <a:r>
              <a:rPr lang="en-US" sz="1200">
                <a:latin typeface="Times New Roman" pitchFamily="18" charset="0"/>
                <a:cs typeface="Times New Roman" pitchFamily="18" charset="0"/>
              </a:rPr>
              <a:t>    Skilled workers			.457**	.244	.706	.312</a:t>
            </a:r>
          </a:p>
          <a:p>
            <a:pPr>
              <a:lnSpc>
                <a:spcPct val="80000"/>
              </a:lnSpc>
              <a:buFont typeface="Wingdings" pitchFamily="2" charset="2"/>
              <a:buNone/>
            </a:pPr>
            <a:r>
              <a:rPr lang="en-US" sz="1200">
                <a:latin typeface="Times New Roman" pitchFamily="18" charset="0"/>
                <a:cs typeface="Times New Roman" pitchFamily="18" charset="0"/>
              </a:rPr>
              <a:t>    Business immigrants			.861	.317	1.222	.353</a:t>
            </a:r>
          </a:p>
          <a:p>
            <a:pPr>
              <a:lnSpc>
                <a:spcPct val="80000"/>
              </a:lnSpc>
              <a:buFont typeface="Wingdings" pitchFamily="2" charset="2"/>
              <a:buNone/>
            </a:pPr>
            <a:r>
              <a:rPr lang="en-US" sz="1200">
                <a:latin typeface="Times New Roman" pitchFamily="18" charset="0"/>
                <a:cs typeface="Times New Roman" pitchFamily="18" charset="0"/>
              </a:rPr>
              <a:t>    Family Class			.605*	.250	.559*	.258</a:t>
            </a:r>
          </a:p>
          <a:p>
            <a:pPr>
              <a:lnSpc>
                <a:spcPct val="80000"/>
              </a:lnSpc>
              <a:buFont typeface="Wingdings" pitchFamily="2" charset="2"/>
              <a:buNone/>
            </a:pPr>
            <a:r>
              <a:rPr lang="en-US" sz="1200">
                <a:latin typeface="Times New Roman" pitchFamily="18" charset="0"/>
                <a:cs typeface="Times New Roman" pitchFamily="18" charset="0"/>
              </a:rPr>
              <a:t>  Visible minority			.645**	.166	.644**	.168</a:t>
            </a:r>
          </a:p>
          <a:p>
            <a:pPr>
              <a:lnSpc>
                <a:spcPct val="80000"/>
              </a:lnSpc>
              <a:buFont typeface="Wingdings" pitchFamily="2" charset="2"/>
              <a:buNone/>
            </a:pPr>
            <a:r>
              <a:rPr lang="en-US" sz="1200">
                <a:latin typeface="Times New Roman" pitchFamily="18" charset="0"/>
                <a:cs typeface="Times New Roman" pitchFamily="18" charset="0"/>
              </a:rPr>
              <a:t>  Language proficiency			1.749	.299	1.813*	.300</a:t>
            </a:r>
          </a:p>
          <a:p>
            <a:pPr>
              <a:lnSpc>
                <a:spcPct val="80000"/>
              </a:lnSpc>
              <a:buFont typeface="Wingdings" pitchFamily="2" charset="2"/>
              <a:buNone/>
            </a:pPr>
            <a:r>
              <a:rPr lang="en-US" sz="1200">
                <a:latin typeface="Times New Roman" pitchFamily="18" charset="0"/>
                <a:cs typeface="Times New Roman" pitchFamily="18" charset="0"/>
              </a:rPr>
              <a:t>Social Capital	</a:t>
            </a:r>
          </a:p>
          <a:p>
            <a:pPr>
              <a:lnSpc>
                <a:spcPct val="80000"/>
              </a:lnSpc>
              <a:buFont typeface="Wingdings" pitchFamily="2" charset="2"/>
              <a:buNone/>
            </a:pPr>
            <a:r>
              <a:rPr lang="en-US" sz="1200">
                <a:latin typeface="Times New Roman" pitchFamily="18" charset="0"/>
                <a:cs typeface="Times New Roman" pitchFamily="18" charset="0"/>
              </a:rPr>
              <a:t>  Family						1.068	.170</a:t>
            </a:r>
          </a:p>
          <a:p>
            <a:pPr>
              <a:lnSpc>
                <a:spcPct val="80000"/>
              </a:lnSpc>
              <a:buFont typeface="Wingdings" pitchFamily="2" charset="2"/>
              <a:buNone/>
            </a:pPr>
            <a:r>
              <a:rPr lang="en-US" sz="1200">
                <a:latin typeface="Times New Roman" pitchFamily="18" charset="0"/>
                <a:cs typeface="Times New Roman" pitchFamily="18" charset="0"/>
              </a:rPr>
              <a:t>  Friends						1.293	.147</a:t>
            </a:r>
          </a:p>
          <a:p>
            <a:pPr>
              <a:lnSpc>
                <a:spcPct val="80000"/>
              </a:lnSpc>
              <a:buFont typeface="Wingdings" pitchFamily="2" charset="2"/>
              <a:buNone/>
            </a:pPr>
            <a:r>
              <a:rPr lang="en-US" sz="1200">
                <a:latin typeface="Times New Roman" pitchFamily="18" charset="0"/>
                <a:cs typeface="Times New Roman" pitchFamily="18" charset="0"/>
              </a:rPr>
              <a:t>  Sponsor						1.878*	.252</a:t>
            </a:r>
          </a:p>
          <a:p>
            <a:pPr>
              <a:lnSpc>
                <a:spcPct val="80000"/>
              </a:lnSpc>
              <a:buFont typeface="Wingdings" pitchFamily="2" charset="2"/>
              <a:buNone/>
            </a:pPr>
            <a:r>
              <a:rPr lang="en-US" sz="1200">
                <a:latin typeface="Times New Roman" pitchFamily="18" charset="0"/>
                <a:cs typeface="Times New Roman" pitchFamily="18" charset="0"/>
              </a:rPr>
              <a:t>Constant		..095***	.516	.206**	.607	.108**	.658</a:t>
            </a:r>
          </a:p>
          <a:p>
            <a:pPr>
              <a:lnSpc>
                <a:spcPct val="80000"/>
              </a:lnSpc>
            </a:pPr>
            <a:r>
              <a:rPr lang="en-US" sz="1200">
                <a:latin typeface="Times New Roman" pitchFamily="18" charset="0"/>
                <a:cs typeface="Times New Roman" pitchFamily="18" charset="0"/>
              </a:rPr>
              <a:t>Note: *</a:t>
            </a:r>
            <a:r>
              <a:rPr lang="en-US" sz="1200" i="1">
                <a:latin typeface="Times New Roman" pitchFamily="18" charset="0"/>
                <a:cs typeface="Times New Roman" pitchFamily="18" charset="0"/>
              </a:rPr>
              <a:t>p</a:t>
            </a:r>
            <a:r>
              <a:rPr lang="en-US" sz="1200">
                <a:latin typeface="Times New Roman" pitchFamily="18" charset="0"/>
                <a:cs typeface="Times New Roman" pitchFamily="18" charset="0"/>
              </a:rPr>
              <a:t>&lt;0.05; **</a:t>
            </a:r>
            <a:r>
              <a:rPr lang="en-US" sz="1200" i="1">
                <a:latin typeface="Times New Roman" pitchFamily="18" charset="0"/>
                <a:cs typeface="Times New Roman" pitchFamily="18" charset="0"/>
              </a:rPr>
              <a:t>p</a:t>
            </a:r>
            <a:r>
              <a:rPr lang="en-US" sz="1200">
                <a:latin typeface="Times New Roman" pitchFamily="18" charset="0"/>
                <a:cs typeface="Times New Roman" pitchFamily="18" charset="0"/>
              </a:rPr>
              <a:t>&lt;0.01; ***</a:t>
            </a:r>
            <a:r>
              <a:rPr lang="en-US" sz="1200" i="1">
                <a:latin typeface="Times New Roman" pitchFamily="18" charset="0"/>
                <a:cs typeface="Times New Roman" pitchFamily="18" charset="0"/>
              </a:rPr>
              <a:t>p</a:t>
            </a:r>
            <a:r>
              <a:rPr lang="en-US" sz="1200">
                <a:latin typeface="Times New Roman" pitchFamily="18" charset="0"/>
                <a:cs typeface="Times New Roman" pitchFamily="18" charset="0"/>
              </a:rPr>
              <a:t>&lt;0.001; Model 1 </a:t>
            </a:r>
            <a:r>
              <a:rPr lang="en-US" sz="1200" i="1">
                <a:latin typeface="Times New Roman" pitchFamily="18" charset="0"/>
                <a:cs typeface="Times New Roman" pitchFamily="18" charset="0"/>
              </a:rPr>
              <a:t>R</a:t>
            </a:r>
            <a:r>
              <a:rPr lang="en-US" sz="1200" baseline="30000">
                <a:latin typeface="Times New Roman" pitchFamily="18" charset="0"/>
                <a:cs typeface="Times New Roman" pitchFamily="18" charset="0"/>
              </a:rPr>
              <a:t>2</a:t>
            </a:r>
            <a:r>
              <a:rPr lang="en-US" sz="1200">
                <a:latin typeface="Times New Roman" pitchFamily="18" charset="0"/>
                <a:cs typeface="Times New Roman" pitchFamily="18" charset="0"/>
              </a:rPr>
              <a:t> = .009; Model 2 </a:t>
            </a:r>
            <a:r>
              <a:rPr lang="en-US" sz="1200" i="1">
                <a:latin typeface="Times New Roman" pitchFamily="18" charset="0"/>
                <a:cs typeface="Times New Roman" pitchFamily="18" charset="0"/>
              </a:rPr>
              <a:t>R</a:t>
            </a:r>
            <a:r>
              <a:rPr lang="en-US" sz="1200" baseline="30000">
                <a:latin typeface="Times New Roman" pitchFamily="18" charset="0"/>
                <a:cs typeface="Times New Roman" pitchFamily="18" charset="0"/>
              </a:rPr>
              <a:t>2</a:t>
            </a:r>
            <a:r>
              <a:rPr lang="en-US" sz="1200">
                <a:latin typeface="Times New Roman" pitchFamily="18" charset="0"/>
                <a:cs typeface="Times New Roman" pitchFamily="18" charset="0"/>
              </a:rPr>
              <a:t> = .026; Model 3 </a:t>
            </a:r>
            <a:r>
              <a:rPr lang="en-US" sz="1200" i="1">
                <a:latin typeface="Times New Roman" pitchFamily="18" charset="0"/>
                <a:cs typeface="Times New Roman" pitchFamily="18" charset="0"/>
              </a:rPr>
              <a:t>R</a:t>
            </a:r>
            <a:r>
              <a:rPr lang="en-US" sz="1200" baseline="30000">
                <a:latin typeface="Times New Roman" pitchFamily="18" charset="0"/>
                <a:cs typeface="Times New Roman" pitchFamily="18" charset="0"/>
              </a:rPr>
              <a:t>2</a:t>
            </a:r>
            <a:r>
              <a:rPr lang="en-US" sz="1200">
                <a:latin typeface="Times New Roman" pitchFamily="18" charset="0"/>
                <a:cs typeface="Times New Roman" pitchFamily="18" charset="0"/>
              </a:rPr>
              <a:t> = .034</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94" name="Rectangle 6"/>
          <p:cNvSpPr>
            <a:spLocks noGrp="1" noChangeArrowheads="1"/>
          </p:cNvSpPr>
          <p:nvPr>
            <p:ph type="title"/>
          </p:nvPr>
        </p:nvSpPr>
        <p:spPr/>
        <p:txBody>
          <a:bodyPr/>
          <a:lstStyle/>
          <a:p>
            <a:r>
              <a:rPr lang="en-US" sz="3500"/>
              <a:t>Factors influencing full-time employment 6 months after arrival</a:t>
            </a:r>
          </a:p>
        </p:txBody>
      </p:sp>
      <p:graphicFrame>
        <p:nvGraphicFramePr>
          <p:cNvPr id="63492" name="Object 4"/>
          <p:cNvGraphicFramePr>
            <a:graphicFrameLocks noChangeAspect="1"/>
          </p:cNvGraphicFramePr>
          <p:nvPr>
            <p:ph idx="4294967295"/>
          </p:nvPr>
        </p:nvGraphicFramePr>
        <p:xfrm>
          <a:off x="838200" y="1371600"/>
          <a:ext cx="8382000" cy="5486400"/>
        </p:xfrm>
        <a:graphic>
          <a:graphicData uri="http://schemas.openxmlformats.org/presentationml/2006/ole">
            <p:oleObj spid="_x0000_s63492" name="Chart" r:id="rId4" imgW="7086532" imgH="5010099" progId="Excel.Chart.8">
              <p:embed/>
            </p:oleObj>
          </a:graphicData>
        </a:graphic>
      </p:graphicFrame>
      <p:sp>
        <p:nvSpPr>
          <p:cNvPr id="63495" name="Text Box 7"/>
          <p:cNvSpPr txBox="1">
            <a:spLocks noChangeArrowheads="1"/>
          </p:cNvSpPr>
          <p:nvPr/>
        </p:nvSpPr>
        <p:spPr bwMode="auto">
          <a:xfrm>
            <a:off x="1263650" y="5410200"/>
            <a:ext cx="1250950" cy="366713"/>
          </a:xfrm>
          <a:prstGeom prst="rect">
            <a:avLst/>
          </a:prstGeom>
          <a:noFill/>
          <a:ln w="9525">
            <a:noFill/>
            <a:miter lim="800000"/>
            <a:headEnd/>
            <a:tailEnd/>
          </a:ln>
          <a:effectLst/>
        </p:spPr>
        <p:txBody>
          <a:bodyPr wrap="none">
            <a:spAutoFit/>
          </a:bodyPr>
          <a:lstStyle/>
          <a:p>
            <a:r>
              <a:rPr lang="en-US" b="1">
                <a:solidFill>
                  <a:srgbClr val="FF3300"/>
                </a:solidFill>
              </a:rPr>
              <a:t>Gender***</a:t>
            </a:r>
          </a:p>
        </p:txBody>
      </p:sp>
      <p:sp>
        <p:nvSpPr>
          <p:cNvPr id="63496" name="Text Box 8"/>
          <p:cNvSpPr txBox="1">
            <a:spLocks noChangeArrowheads="1"/>
          </p:cNvSpPr>
          <p:nvPr/>
        </p:nvSpPr>
        <p:spPr bwMode="auto">
          <a:xfrm>
            <a:off x="1746250" y="3352800"/>
            <a:ext cx="615950" cy="366713"/>
          </a:xfrm>
          <a:prstGeom prst="rect">
            <a:avLst/>
          </a:prstGeom>
          <a:noFill/>
          <a:ln w="9525">
            <a:noFill/>
            <a:miter lim="800000"/>
            <a:headEnd/>
            <a:tailEnd/>
          </a:ln>
          <a:effectLst/>
        </p:spPr>
        <p:txBody>
          <a:bodyPr wrap="none">
            <a:spAutoFit/>
          </a:bodyPr>
          <a:lstStyle/>
          <a:p>
            <a:r>
              <a:rPr lang="en-US" b="1">
                <a:solidFill>
                  <a:schemeClr val="tx2"/>
                </a:solidFill>
              </a:rPr>
              <a:t>Age</a:t>
            </a:r>
          </a:p>
        </p:txBody>
      </p:sp>
      <p:sp>
        <p:nvSpPr>
          <p:cNvPr id="63497" name="Text Box 9"/>
          <p:cNvSpPr txBox="1">
            <a:spLocks noChangeArrowheads="1"/>
          </p:cNvSpPr>
          <p:nvPr/>
        </p:nvSpPr>
        <p:spPr bwMode="auto">
          <a:xfrm>
            <a:off x="1600200" y="2590800"/>
            <a:ext cx="1682750" cy="366713"/>
          </a:xfrm>
          <a:prstGeom prst="rect">
            <a:avLst/>
          </a:prstGeom>
          <a:noFill/>
          <a:ln w="9525">
            <a:noFill/>
            <a:miter lim="800000"/>
            <a:headEnd/>
            <a:tailEnd/>
          </a:ln>
          <a:effectLst/>
        </p:spPr>
        <p:txBody>
          <a:bodyPr wrap="none">
            <a:spAutoFit/>
          </a:bodyPr>
          <a:lstStyle/>
          <a:p>
            <a:r>
              <a:rPr lang="en-US" b="1">
                <a:solidFill>
                  <a:schemeClr val="tx2"/>
                </a:solidFill>
              </a:rPr>
              <a:t>Marital Status</a:t>
            </a:r>
          </a:p>
        </p:txBody>
      </p:sp>
      <p:sp>
        <p:nvSpPr>
          <p:cNvPr id="63498" name="Text Box 10"/>
          <p:cNvSpPr txBox="1">
            <a:spLocks noChangeArrowheads="1"/>
          </p:cNvSpPr>
          <p:nvPr/>
        </p:nvSpPr>
        <p:spPr bwMode="auto">
          <a:xfrm>
            <a:off x="2393950" y="4648200"/>
            <a:ext cx="1111250" cy="641350"/>
          </a:xfrm>
          <a:prstGeom prst="rect">
            <a:avLst/>
          </a:prstGeom>
          <a:noFill/>
          <a:ln w="9525">
            <a:noFill/>
            <a:miter lim="800000"/>
            <a:headEnd/>
            <a:tailEnd/>
          </a:ln>
          <a:effectLst/>
        </p:spPr>
        <p:txBody>
          <a:bodyPr wrap="none">
            <a:spAutoFit/>
          </a:bodyPr>
          <a:lstStyle/>
          <a:p>
            <a:r>
              <a:rPr lang="en-US" b="1">
                <a:solidFill>
                  <a:schemeClr val="tx2"/>
                </a:solidFill>
              </a:rPr>
              <a:t>Children</a:t>
            </a:r>
          </a:p>
          <a:p>
            <a:r>
              <a:rPr lang="en-US" b="1">
                <a:solidFill>
                  <a:schemeClr val="tx2"/>
                </a:solidFill>
              </a:rPr>
              <a:t>present</a:t>
            </a:r>
          </a:p>
        </p:txBody>
      </p:sp>
      <p:sp>
        <p:nvSpPr>
          <p:cNvPr id="63499" name="Text Box 11"/>
          <p:cNvSpPr txBox="1">
            <a:spLocks noChangeArrowheads="1"/>
          </p:cNvSpPr>
          <p:nvPr/>
        </p:nvSpPr>
        <p:spPr bwMode="auto">
          <a:xfrm>
            <a:off x="3384550" y="4572000"/>
            <a:ext cx="1263650" cy="915988"/>
          </a:xfrm>
          <a:prstGeom prst="rect">
            <a:avLst/>
          </a:prstGeom>
          <a:noFill/>
          <a:ln w="9525">
            <a:noFill/>
            <a:miter lim="800000"/>
            <a:headEnd/>
            <a:tailEnd/>
          </a:ln>
          <a:effectLst/>
        </p:spPr>
        <p:txBody>
          <a:bodyPr wrap="none">
            <a:spAutoFit/>
          </a:bodyPr>
          <a:lstStyle/>
          <a:p>
            <a:r>
              <a:rPr lang="en-US" b="1">
                <a:solidFill>
                  <a:schemeClr val="tx2"/>
                </a:solidFill>
              </a:rPr>
              <a:t>Some</a:t>
            </a:r>
          </a:p>
          <a:p>
            <a:r>
              <a:rPr lang="en-US" b="1">
                <a:solidFill>
                  <a:schemeClr val="tx2"/>
                </a:solidFill>
              </a:rPr>
              <a:t>tertiary</a:t>
            </a:r>
          </a:p>
          <a:p>
            <a:r>
              <a:rPr lang="en-US" b="1">
                <a:solidFill>
                  <a:schemeClr val="tx2"/>
                </a:solidFill>
              </a:rPr>
              <a:t>education</a:t>
            </a:r>
          </a:p>
        </p:txBody>
      </p:sp>
      <p:sp>
        <p:nvSpPr>
          <p:cNvPr id="63500" name="Text Box 12"/>
          <p:cNvSpPr txBox="1">
            <a:spLocks noChangeArrowheads="1"/>
          </p:cNvSpPr>
          <p:nvPr/>
        </p:nvSpPr>
        <p:spPr bwMode="auto">
          <a:xfrm>
            <a:off x="3657600" y="2133600"/>
            <a:ext cx="1111250" cy="641350"/>
          </a:xfrm>
          <a:prstGeom prst="rect">
            <a:avLst/>
          </a:prstGeom>
          <a:noFill/>
          <a:ln w="9525">
            <a:noFill/>
            <a:miter lim="800000"/>
            <a:headEnd/>
            <a:tailEnd/>
          </a:ln>
          <a:effectLst/>
        </p:spPr>
        <p:txBody>
          <a:bodyPr wrap="none">
            <a:spAutoFit/>
          </a:bodyPr>
          <a:lstStyle/>
          <a:p>
            <a:r>
              <a:rPr lang="en-US" b="1">
                <a:solidFill>
                  <a:schemeClr val="tx2"/>
                </a:solidFill>
              </a:rPr>
              <a:t>Doctoral</a:t>
            </a:r>
          </a:p>
          <a:p>
            <a:r>
              <a:rPr lang="en-US" b="1">
                <a:solidFill>
                  <a:schemeClr val="tx2"/>
                </a:solidFill>
              </a:rPr>
              <a:t>degree</a:t>
            </a:r>
          </a:p>
        </p:txBody>
      </p:sp>
      <p:sp>
        <p:nvSpPr>
          <p:cNvPr id="63501" name="Text Box 13"/>
          <p:cNvSpPr txBox="1">
            <a:spLocks noChangeArrowheads="1"/>
          </p:cNvSpPr>
          <p:nvPr/>
        </p:nvSpPr>
        <p:spPr bwMode="auto">
          <a:xfrm>
            <a:off x="4191000" y="3016250"/>
            <a:ext cx="1225550" cy="641350"/>
          </a:xfrm>
          <a:prstGeom prst="rect">
            <a:avLst/>
          </a:prstGeom>
          <a:noFill/>
          <a:ln w="9525">
            <a:noFill/>
            <a:miter lim="800000"/>
            <a:headEnd/>
            <a:tailEnd/>
          </a:ln>
          <a:effectLst/>
        </p:spPr>
        <p:txBody>
          <a:bodyPr wrap="none">
            <a:spAutoFit/>
          </a:bodyPr>
          <a:lstStyle/>
          <a:p>
            <a:r>
              <a:rPr lang="en-US" b="1">
                <a:solidFill>
                  <a:schemeClr val="tx2"/>
                </a:solidFill>
              </a:rPr>
              <a:t>Degree in</a:t>
            </a:r>
          </a:p>
          <a:p>
            <a:r>
              <a:rPr lang="en-US" b="1">
                <a:solidFill>
                  <a:schemeClr val="tx2"/>
                </a:solidFill>
              </a:rPr>
              <a:t>Canada</a:t>
            </a:r>
          </a:p>
        </p:txBody>
      </p:sp>
      <p:sp>
        <p:nvSpPr>
          <p:cNvPr id="63503" name="Text Box 15"/>
          <p:cNvSpPr txBox="1">
            <a:spLocks noChangeArrowheads="1"/>
          </p:cNvSpPr>
          <p:nvPr/>
        </p:nvSpPr>
        <p:spPr bwMode="auto">
          <a:xfrm>
            <a:off x="4479925" y="5294313"/>
            <a:ext cx="933450" cy="915987"/>
          </a:xfrm>
          <a:prstGeom prst="rect">
            <a:avLst/>
          </a:prstGeom>
          <a:noFill/>
          <a:ln w="9525">
            <a:noFill/>
            <a:miter lim="800000"/>
            <a:headEnd/>
            <a:tailEnd/>
          </a:ln>
          <a:effectLst/>
        </p:spPr>
        <p:txBody>
          <a:bodyPr wrap="none">
            <a:spAutoFit/>
          </a:bodyPr>
          <a:lstStyle/>
          <a:p>
            <a:r>
              <a:rPr lang="en-US" b="1">
                <a:solidFill>
                  <a:schemeClr val="tx2"/>
                </a:solidFill>
              </a:rPr>
              <a:t>Skilled</a:t>
            </a:r>
          </a:p>
          <a:p>
            <a:r>
              <a:rPr lang="en-US" b="1">
                <a:solidFill>
                  <a:schemeClr val="tx2"/>
                </a:solidFill>
              </a:rPr>
              <a:t>worker</a:t>
            </a:r>
          </a:p>
          <a:p>
            <a:r>
              <a:rPr lang="en-US" b="1">
                <a:solidFill>
                  <a:schemeClr val="tx2"/>
                </a:solidFill>
              </a:rPr>
              <a:t>class</a:t>
            </a:r>
          </a:p>
        </p:txBody>
      </p:sp>
      <p:sp>
        <p:nvSpPr>
          <p:cNvPr id="63504" name="Text Box 16"/>
          <p:cNvSpPr txBox="1">
            <a:spLocks noChangeArrowheads="1"/>
          </p:cNvSpPr>
          <p:nvPr/>
        </p:nvSpPr>
        <p:spPr bwMode="auto">
          <a:xfrm>
            <a:off x="5353050" y="2590800"/>
            <a:ext cx="1200150" cy="641350"/>
          </a:xfrm>
          <a:prstGeom prst="rect">
            <a:avLst/>
          </a:prstGeom>
          <a:noFill/>
          <a:ln w="9525">
            <a:noFill/>
            <a:miter lim="800000"/>
            <a:headEnd/>
            <a:tailEnd/>
          </a:ln>
          <a:effectLst/>
        </p:spPr>
        <p:txBody>
          <a:bodyPr wrap="none">
            <a:spAutoFit/>
          </a:bodyPr>
          <a:lstStyle/>
          <a:p>
            <a:r>
              <a:rPr lang="en-US" b="1">
                <a:solidFill>
                  <a:schemeClr val="tx2"/>
                </a:solidFill>
              </a:rPr>
              <a:t>Business</a:t>
            </a:r>
          </a:p>
          <a:p>
            <a:r>
              <a:rPr lang="en-US" b="1">
                <a:solidFill>
                  <a:schemeClr val="tx2"/>
                </a:solidFill>
              </a:rPr>
              <a:t>class</a:t>
            </a:r>
          </a:p>
        </p:txBody>
      </p:sp>
      <p:sp>
        <p:nvSpPr>
          <p:cNvPr id="63505" name="Text Box 17"/>
          <p:cNvSpPr txBox="1">
            <a:spLocks noChangeArrowheads="1"/>
          </p:cNvSpPr>
          <p:nvPr/>
        </p:nvSpPr>
        <p:spPr bwMode="auto">
          <a:xfrm>
            <a:off x="5622925" y="5751513"/>
            <a:ext cx="971550" cy="641350"/>
          </a:xfrm>
          <a:prstGeom prst="rect">
            <a:avLst/>
          </a:prstGeom>
          <a:noFill/>
          <a:ln w="9525">
            <a:noFill/>
            <a:miter lim="800000"/>
            <a:headEnd/>
            <a:tailEnd/>
          </a:ln>
          <a:effectLst/>
        </p:spPr>
        <p:txBody>
          <a:bodyPr wrap="none">
            <a:spAutoFit/>
          </a:bodyPr>
          <a:lstStyle/>
          <a:p>
            <a:r>
              <a:rPr lang="en-US" b="1">
                <a:solidFill>
                  <a:srgbClr val="FF3300"/>
                </a:solidFill>
              </a:rPr>
              <a:t>Family </a:t>
            </a:r>
          </a:p>
          <a:p>
            <a:r>
              <a:rPr lang="en-US" b="1">
                <a:solidFill>
                  <a:srgbClr val="FF3300"/>
                </a:solidFill>
              </a:rPr>
              <a:t>Class*</a:t>
            </a:r>
          </a:p>
        </p:txBody>
      </p:sp>
      <p:sp>
        <p:nvSpPr>
          <p:cNvPr id="63506" name="Text Box 18"/>
          <p:cNvSpPr txBox="1">
            <a:spLocks noChangeArrowheads="1"/>
          </p:cNvSpPr>
          <p:nvPr/>
        </p:nvSpPr>
        <p:spPr bwMode="auto">
          <a:xfrm>
            <a:off x="7086600" y="5181600"/>
            <a:ext cx="1250950" cy="641350"/>
          </a:xfrm>
          <a:prstGeom prst="rect">
            <a:avLst/>
          </a:prstGeom>
          <a:noFill/>
          <a:ln w="9525">
            <a:noFill/>
            <a:miter lim="800000"/>
            <a:headEnd/>
            <a:tailEnd/>
          </a:ln>
          <a:effectLst/>
        </p:spPr>
        <p:txBody>
          <a:bodyPr wrap="none">
            <a:spAutoFit/>
          </a:bodyPr>
          <a:lstStyle/>
          <a:p>
            <a:r>
              <a:rPr lang="en-US" b="1">
                <a:solidFill>
                  <a:srgbClr val="FF3300"/>
                </a:solidFill>
              </a:rPr>
              <a:t>Visible</a:t>
            </a:r>
          </a:p>
          <a:p>
            <a:r>
              <a:rPr lang="en-US" b="1">
                <a:solidFill>
                  <a:srgbClr val="FF3300"/>
                </a:solidFill>
              </a:rPr>
              <a:t>Minority**</a:t>
            </a:r>
          </a:p>
        </p:txBody>
      </p:sp>
      <p:sp>
        <p:nvSpPr>
          <p:cNvPr id="63507" name="Text Box 19"/>
          <p:cNvSpPr txBox="1">
            <a:spLocks noChangeArrowheads="1"/>
          </p:cNvSpPr>
          <p:nvPr/>
        </p:nvSpPr>
        <p:spPr bwMode="auto">
          <a:xfrm>
            <a:off x="5683250" y="1447800"/>
            <a:ext cx="1327150" cy="641350"/>
          </a:xfrm>
          <a:prstGeom prst="rect">
            <a:avLst/>
          </a:prstGeom>
          <a:noFill/>
          <a:ln w="9525">
            <a:noFill/>
            <a:miter lim="800000"/>
            <a:headEnd/>
            <a:tailEnd/>
          </a:ln>
          <a:effectLst/>
        </p:spPr>
        <p:txBody>
          <a:bodyPr wrap="none">
            <a:spAutoFit/>
          </a:bodyPr>
          <a:lstStyle/>
          <a:p>
            <a:r>
              <a:rPr lang="en-US" b="1">
                <a:solidFill>
                  <a:srgbClr val="FF3300"/>
                </a:solidFill>
              </a:rPr>
              <a:t>Language</a:t>
            </a:r>
          </a:p>
          <a:p>
            <a:r>
              <a:rPr lang="en-US" b="1">
                <a:solidFill>
                  <a:srgbClr val="FF3300"/>
                </a:solidFill>
              </a:rPr>
              <a:t>Proficient*</a:t>
            </a:r>
          </a:p>
        </p:txBody>
      </p:sp>
      <p:sp>
        <p:nvSpPr>
          <p:cNvPr id="63508" name="Text Box 20"/>
          <p:cNvSpPr txBox="1">
            <a:spLocks noChangeArrowheads="1"/>
          </p:cNvSpPr>
          <p:nvPr/>
        </p:nvSpPr>
        <p:spPr bwMode="auto">
          <a:xfrm>
            <a:off x="7239000" y="3048000"/>
            <a:ext cx="908050" cy="641350"/>
          </a:xfrm>
          <a:prstGeom prst="rect">
            <a:avLst/>
          </a:prstGeom>
          <a:noFill/>
          <a:ln w="9525">
            <a:noFill/>
            <a:miter lim="800000"/>
            <a:headEnd/>
            <a:tailEnd/>
          </a:ln>
          <a:effectLst/>
        </p:spPr>
        <p:txBody>
          <a:bodyPr wrap="none">
            <a:spAutoFit/>
          </a:bodyPr>
          <a:lstStyle/>
          <a:p>
            <a:r>
              <a:rPr lang="en-US" b="1">
                <a:solidFill>
                  <a:schemeClr val="tx2"/>
                </a:solidFill>
              </a:rPr>
              <a:t>Family</a:t>
            </a:r>
          </a:p>
          <a:p>
            <a:r>
              <a:rPr lang="en-US" b="1">
                <a:solidFill>
                  <a:schemeClr val="tx2"/>
                </a:solidFill>
              </a:rPr>
              <a:t>SK</a:t>
            </a:r>
          </a:p>
        </p:txBody>
      </p:sp>
      <p:sp>
        <p:nvSpPr>
          <p:cNvPr id="63509" name="Text Box 21"/>
          <p:cNvSpPr txBox="1">
            <a:spLocks noChangeArrowheads="1"/>
          </p:cNvSpPr>
          <p:nvPr/>
        </p:nvSpPr>
        <p:spPr bwMode="auto">
          <a:xfrm>
            <a:off x="7772400" y="2362200"/>
            <a:ext cx="882650" cy="641350"/>
          </a:xfrm>
          <a:prstGeom prst="rect">
            <a:avLst/>
          </a:prstGeom>
          <a:noFill/>
          <a:ln w="9525">
            <a:noFill/>
            <a:miter lim="800000"/>
            <a:headEnd/>
            <a:tailEnd/>
          </a:ln>
          <a:effectLst/>
        </p:spPr>
        <p:txBody>
          <a:bodyPr wrap="none">
            <a:spAutoFit/>
          </a:bodyPr>
          <a:lstStyle/>
          <a:p>
            <a:r>
              <a:rPr lang="en-US" b="1">
                <a:solidFill>
                  <a:schemeClr val="tx2"/>
                </a:solidFill>
              </a:rPr>
              <a:t>Friend</a:t>
            </a:r>
          </a:p>
          <a:p>
            <a:r>
              <a:rPr lang="en-US" b="1">
                <a:solidFill>
                  <a:schemeClr val="tx2"/>
                </a:solidFill>
              </a:rPr>
              <a:t>SK</a:t>
            </a:r>
          </a:p>
        </p:txBody>
      </p:sp>
      <p:sp>
        <p:nvSpPr>
          <p:cNvPr id="63510" name="Text Box 22"/>
          <p:cNvSpPr txBox="1">
            <a:spLocks noChangeArrowheads="1"/>
          </p:cNvSpPr>
          <p:nvPr/>
        </p:nvSpPr>
        <p:spPr bwMode="auto">
          <a:xfrm>
            <a:off x="7956550" y="533400"/>
            <a:ext cx="1187450" cy="915988"/>
          </a:xfrm>
          <a:prstGeom prst="rect">
            <a:avLst/>
          </a:prstGeom>
          <a:noFill/>
          <a:ln w="9525">
            <a:noFill/>
            <a:miter lim="800000"/>
            <a:headEnd/>
            <a:tailEnd/>
          </a:ln>
          <a:effectLst/>
        </p:spPr>
        <p:txBody>
          <a:bodyPr wrap="none">
            <a:spAutoFit/>
          </a:bodyPr>
          <a:lstStyle/>
          <a:p>
            <a:r>
              <a:rPr lang="en-US" b="1">
                <a:solidFill>
                  <a:srgbClr val="FF3300"/>
                </a:solidFill>
              </a:rPr>
              <a:t>Sponsor-</a:t>
            </a:r>
          </a:p>
          <a:p>
            <a:r>
              <a:rPr lang="en-US" b="1">
                <a:solidFill>
                  <a:srgbClr val="FF3300"/>
                </a:solidFill>
              </a:rPr>
              <a:t>ship</a:t>
            </a:r>
          </a:p>
          <a:p>
            <a:r>
              <a:rPr lang="en-US" b="1">
                <a:solidFill>
                  <a:srgbClr val="FF3300"/>
                </a:solidFill>
              </a:rPr>
              <a:t>Status*</a:t>
            </a:r>
          </a:p>
        </p:txBody>
      </p:sp>
      <p:sp>
        <p:nvSpPr>
          <p:cNvPr id="63511" name="Text Box 23"/>
          <p:cNvSpPr txBox="1">
            <a:spLocks noChangeArrowheads="1"/>
          </p:cNvSpPr>
          <p:nvPr/>
        </p:nvSpPr>
        <p:spPr bwMode="auto">
          <a:xfrm>
            <a:off x="0" y="5942013"/>
            <a:ext cx="1282700" cy="915987"/>
          </a:xfrm>
          <a:prstGeom prst="rect">
            <a:avLst/>
          </a:prstGeom>
          <a:noFill/>
          <a:ln w="9525">
            <a:noFill/>
            <a:miter lim="800000"/>
            <a:headEnd/>
            <a:tailEnd/>
          </a:ln>
          <a:effectLst/>
        </p:spPr>
        <p:txBody>
          <a:bodyPr wrap="none">
            <a:spAutoFit/>
          </a:bodyPr>
          <a:lstStyle/>
          <a:p>
            <a:r>
              <a:rPr lang="en-US">
                <a:solidFill>
                  <a:srgbClr val="FF3300"/>
                </a:solidFill>
              </a:rPr>
              <a:t>*p&lt;0.05</a:t>
            </a:r>
          </a:p>
          <a:p>
            <a:r>
              <a:rPr lang="en-US">
                <a:solidFill>
                  <a:srgbClr val="FF3300"/>
                </a:solidFill>
              </a:rPr>
              <a:t>**p&lt;001</a:t>
            </a:r>
          </a:p>
          <a:p>
            <a:r>
              <a:rPr lang="en-US">
                <a:solidFill>
                  <a:srgbClr val="FF3300"/>
                </a:solidFill>
              </a:rPr>
              <a:t>***p&lt;0.001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152400" y="122238"/>
            <a:ext cx="7848600" cy="1295400"/>
          </a:xfrm>
        </p:spPr>
        <p:txBody>
          <a:bodyPr/>
          <a:lstStyle/>
          <a:p>
            <a:r>
              <a:rPr lang="en-US"/>
              <a:t>Logistic Models of SWT Wave 2</a:t>
            </a:r>
          </a:p>
        </p:txBody>
      </p:sp>
      <p:sp>
        <p:nvSpPr>
          <p:cNvPr id="48131" name="Rectangle 3"/>
          <p:cNvSpPr>
            <a:spLocks noGrp="1" noChangeArrowheads="1"/>
          </p:cNvSpPr>
          <p:nvPr>
            <p:ph type="body" idx="1"/>
          </p:nvPr>
        </p:nvSpPr>
        <p:spPr/>
        <p:txBody>
          <a:bodyPr/>
          <a:lstStyle/>
          <a:p>
            <a:pPr>
              <a:lnSpc>
                <a:spcPct val="80000"/>
              </a:lnSpc>
              <a:buFont typeface="Wingdings" pitchFamily="2" charset="2"/>
              <a:buNone/>
            </a:pPr>
            <a:r>
              <a:rPr lang="en-US" altLang="zh-CN" sz="1200" i="1">
                <a:latin typeface="Times New Roman" pitchFamily="18" charset="0"/>
                <a:ea typeface="宋体" pitchFamily="2" charset="-122"/>
                <a:cs typeface="Times New Roman" pitchFamily="18" charset="0"/>
              </a:rPr>
              <a:t>Table 2</a:t>
            </a:r>
            <a:r>
              <a:rPr lang="en-US" altLang="zh-CN" sz="1200">
                <a:latin typeface="Times New Roman" pitchFamily="18" charset="0"/>
                <a:ea typeface="宋体" pitchFamily="2" charset="-122"/>
                <a:cs typeface="Times New Roman" pitchFamily="18" charset="0"/>
              </a:rPr>
              <a:t> </a:t>
            </a:r>
            <a:endParaRPr lang="en-US" sz="1200" i="1">
              <a:latin typeface="Times New Roman" pitchFamily="18" charset="0"/>
              <a:ea typeface="宋体" pitchFamily="2" charset="-122"/>
              <a:cs typeface="Times New Roman" pitchFamily="18" charset="0"/>
            </a:endParaRPr>
          </a:p>
          <a:p>
            <a:pPr>
              <a:lnSpc>
                <a:spcPct val="80000"/>
              </a:lnSpc>
              <a:buFont typeface="Wingdings" pitchFamily="2" charset="2"/>
              <a:buNone/>
            </a:pPr>
            <a:r>
              <a:rPr lang="en-US" sz="1200" i="1">
                <a:latin typeface="Times New Roman" pitchFamily="18" charset="0"/>
                <a:ea typeface="宋体" pitchFamily="2" charset="-122"/>
                <a:cs typeface="Times New Roman" pitchFamily="18" charset="0"/>
              </a:rPr>
              <a:t>Logistic Models of SWT, Integration and Social Capital by Wave 2 Models. </a:t>
            </a:r>
            <a:endParaRPr lang="en-US" sz="1200">
              <a:latin typeface="Times New Roman" pitchFamily="18" charset="0"/>
              <a:ea typeface="宋体" pitchFamily="2" charset="-122"/>
              <a:cs typeface="Times New Roman" pitchFamily="18" charset="0"/>
            </a:endParaRP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								</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			Model 1		Model 2		Model 3				Logged Odds	SE	Logged Odds	SE	Logged Odds	SE	                 </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School-to-work</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  Gender		.779*	.125	.770*	.126	.780	.127</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  Age			.987	.021	.983	.022	.977	.023</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  Marital status		1.091	.149	1.098	.156	1.096	.157</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  Children		.779	.150	.770	.162	.783	.163</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  Education level</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    Some university	1.321	.189	1.372	.191	1.400	.193</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    Doctorate		1.258	.226	1.451	.233	1.519	.235</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  Canadian Degree	1.042	.327	1.102	.331	1.092	.333</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Integration		</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  Immigration category</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    Skilled workers			.628*	.221	.906	.283</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    Business immigrants			.762	.300	1.028	.333</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    Family Class			.725	.228	.652	.235</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  Visible minority			.697*	.147	.696*	.149</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  Language proficiency			1.752*	.268	1.840*	.271</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Social Capital	</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  Family						1.184	.149	</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  Friends						1.636***	.129</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  Sponsor						1.820**	.224</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Constant		..197***	.450	.368	.534	.184**	.583</a:t>
            </a:r>
          </a:p>
          <a:p>
            <a:pPr>
              <a:lnSpc>
                <a:spcPct val="80000"/>
              </a:lnSpc>
              <a:buFont typeface="Wingdings" pitchFamily="2" charset="2"/>
              <a:buNone/>
            </a:pPr>
            <a:r>
              <a:rPr lang="en-US" sz="1200">
                <a:latin typeface="Times New Roman" pitchFamily="18" charset="0"/>
                <a:ea typeface="宋体" pitchFamily="2" charset="-122"/>
                <a:cs typeface="Times New Roman" pitchFamily="18" charset="0"/>
              </a:rPr>
              <a:t>Note: *</a:t>
            </a:r>
            <a:r>
              <a:rPr lang="en-US" sz="1200" i="1">
                <a:latin typeface="Times New Roman" pitchFamily="18" charset="0"/>
                <a:ea typeface="宋体" pitchFamily="2" charset="-122"/>
                <a:cs typeface="Times New Roman" pitchFamily="18" charset="0"/>
              </a:rPr>
              <a:t>p</a:t>
            </a:r>
            <a:r>
              <a:rPr lang="en-US" sz="1200">
                <a:latin typeface="Times New Roman" pitchFamily="18" charset="0"/>
                <a:ea typeface="宋体" pitchFamily="2" charset="-122"/>
                <a:cs typeface="Times New Roman" pitchFamily="18" charset="0"/>
              </a:rPr>
              <a:t>&lt;0.05; **</a:t>
            </a:r>
            <a:r>
              <a:rPr lang="en-US" sz="1200" i="1">
                <a:latin typeface="Times New Roman" pitchFamily="18" charset="0"/>
                <a:ea typeface="宋体" pitchFamily="2" charset="-122"/>
                <a:cs typeface="Times New Roman" pitchFamily="18" charset="0"/>
              </a:rPr>
              <a:t>p</a:t>
            </a:r>
            <a:r>
              <a:rPr lang="en-US" sz="1200">
                <a:latin typeface="Times New Roman" pitchFamily="18" charset="0"/>
                <a:ea typeface="宋体" pitchFamily="2" charset="-122"/>
                <a:cs typeface="Times New Roman" pitchFamily="18" charset="0"/>
              </a:rPr>
              <a:t>&lt;0.01; ***</a:t>
            </a:r>
            <a:r>
              <a:rPr lang="en-US" sz="1200" i="1">
                <a:latin typeface="Times New Roman" pitchFamily="18" charset="0"/>
                <a:ea typeface="宋体" pitchFamily="2" charset="-122"/>
                <a:cs typeface="Times New Roman" pitchFamily="18" charset="0"/>
              </a:rPr>
              <a:t>p</a:t>
            </a:r>
            <a:r>
              <a:rPr lang="en-US" sz="1200">
                <a:latin typeface="Times New Roman" pitchFamily="18" charset="0"/>
                <a:ea typeface="宋体" pitchFamily="2" charset="-122"/>
                <a:cs typeface="Times New Roman" pitchFamily="18" charset="0"/>
              </a:rPr>
              <a:t>&lt;0.001;  Model 1 </a:t>
            </a:r>
            <a:r>
              <a:rPr lang="en-US" sz="1200" i="1">
                <a:latin typeface="Times New Roman" pitchFamily="18" charset="0"/>
                <a:ea typeface="宋体" pitchFamily="2" charset="-122"/>
                <a:cs typeface="Times New Roman" pitchFamily="18" charset="0"/>
              </a:rPr>
              <a:t>R</a:t>
            </a:r>
            <a:r>
              <a:rPr lang="en-US" sz="1200" baseline="30000">
                <a:latin typeface="Times New Roman" pitchFamily="18" charset="0"/>
                <a:ea typeface="宋体" pitchFamily="2" charset="-122"/>
                <a:cs typeface="Times New Roman" pitchFamily="18" charset="0"/>
              </a:rPr>
              <a:t>2</a:t>
            </a:r>
            <a:r>
              <a:rPr lang="en-US" sz="1200">
                <a:latin typeface="Times New Roman" pitchFamily="18" charset="0"/>
                <a:ea typeface="宋体" pitchFamily="2" charset="-122"/>
                <a:cs typeface="Times New Roman" pitchFamily="18" charset="0"/>
              </a:rPr>
              <a:t> = .008; Model 2 </a:t>
            </a:r>
            <a:r>
              <a:rPr lang="en-US" sz="1200" i="1">
                <a:latin typeface="Times New Roman" pitchFamily="18" charset="0"/>
                <a:ea typeface="宋体" pitchFamily="2" charset="-122"/>
                <a:cs typeface="Times New Roman" pitchFamily="18" charset="0"/>
              </a:rPr>
              <a:t>R</a:t>
            </a:r>
            <a:r>
              <a:rPr lang="en-US" sz="1200" baseline="30000">
                <a:latin typeface="Times New Roman" pitchFamily="18" charset="0"/>
                <a:ea typeface="宋体" pitchFamily="2" charset="-122"/>
                <a:cs typeface="Times New Roman" pitchFamily="18" charset="0"/>
              </a:rPr>
              <a:t>2</a:t>
            </a:r>
            <a:r>
              <a:rPr lang="en-US" sz="1200">
                <a:latin typeface="Times New Roman" pitchFamily="18" charset="0"/>
                <a:ea typeface="宋体" pitchFamily="2" charset="-122"/>
                <a:cs typeface="Times New Roman" pitchFamily="18" charset="0"/>
              </a:rPr>
              <a:t> = .018; Model 3 </a:t>
            </a:r>
            <a:r>
              <a:rPr lang="en-US" sz="1200" i="1">
                <a:latin typeface="Times New Roman" pitchFamily="18" charset="0"/>
                <a:ea typeface="宋体" pitchFamily="2" charset="-122"/>
                <a:cs typeface="Times New Roman" pitchFamily="18" charset="0"/>
              </a:rPr>
              <a:t>R</a:t>
            </a:r>
            <a:r>
              <a:rPr lang="en-US" sz="1200" baseline="30000">
                <a:latin typeface="Times New Roman" pitchFamily="18" charset="0"/>
                <a:ea typeface="宋体" pitchFamily="2" charset="-122"/>
                <a:cs typeface="Times New Roman" pitchFamily="18" charset="0"/>
              </a:rPr>
              <a:t>2</a:t>
            </a:r>
            <a:r>
              <a:rPr lang="en-US" sz="1200">
                <a:latin typeface="Times New Roman" pitchFamily="18" charset="0"/>
                <a:ea typeface="宋体" pitchFamily="2" charset="-122"/>
                <a:cs typeface="Times New Roman" pitchFamily="18" charset="0"/>
              </a:rPr>
              <a:t> = .034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4"/>
          <p:cNvSpPr>
            <a:spLocks noGrp="1" noChangeArrowheads="1"/>
          </p:cNvSpPr>
          <p:nvPr>
            <p:ph type="title"/>
          </p:nvPr>
        </p:nvSpPr>
        <p:spPr/>
        <p:txBody>
          <a:bodyPr/>
          <a:lstStyle/>
          <a:p>
            <a:r>
              <a:rPr lang="en-US" sz="3500"/>
              <a:t>Factors influencing full-time employment 2 years after arrival</a:t>
            </a:r>
          </a:p>
        </p:txBody>
      </p:sp>
      <p:graphicFrame>
        <p:nvGraphicFramePr>
          <p:cNvPr id="67592" name="Object 8"/>
          <p:cNvGraphicFramePr>
            <a:graphicFrameLocks noChangeAspect="1"/>
          </p:cNvGraphicFramePr>
          <p:nvPr>
            <p:ph idx="1"/>
          </p:nvPr>
        </p:nvGraphicFramePr>
        <p:xfrm>
          <a:off x="609600" y="1730375"/>
          <a:ext cx="8686800" cy="4899025"/>
        </p:xfrm>
        <a:graphic>
          <a:graphicData uri="http://schemas.openxmlformats.org/presentationml/2006/ole">
            <p:oleObj spid="_x0000_s67592" name="Chart" r:id="rId4" imgW="4286165" imgH="3048000" progId="Excel.Chart.8">
              <p:embed/>
            </p:oleObj>
          </a:graphicData>
        </a:graphic>
      </p:graphicFrame>
      <p:sp>
        <p:nvSpPr>
          <p:cNvPr id="67593" name="Rectangle 9"/>
          <p:cNvSpPr>
            <a:spLocks noChangeArrowheads="1"/>
          </p:cNvSpPr>
          <p:nvPr/>
        </p:nvSpPr>
        <p:spPr bwMode="auto">
          <a:xfrm>
            <a:off x="0" y="5638800"/>
            <a:ext cx="1371600" cy="915988"/>
          </a:xfrm>
          <a:prstGeom prst="rect">
            <a:avLst/>
          </a:prstGeom>
          <a:noFill/>
          <a:ln w="9525">
            <a:noFill/>
            <a:miter lim="800000"/>
            <a:headEnd/>
            <a:tailEnd/>
          </a:ln>
          <a:effectLst/>
        </p:spPr>
        <p:txBody>
          <a:bodyPr>
            <a:spAutoFit/>
          </a:bodyPr>
          <a:lstStyle/>
          <a:p>
            <a:r>
              <a:rPr lang="en-US">
                <a:solidFill>
                  <a:srgbClr val="FF3300"/>
                </a:solidFill>
              </a:rPr>
              <a:t>*p&lt;0.05</a:t>
            </a:r>
          </a:p>
          <a:p>
            <a:r>
              <a:rPr lang="en-US">
                <a:solidFill>
                  <a:srgbClr val="FF3300"/>
                </a:solidFill>
              </a:rPr>
              <a:t>**p&lt;001</a:t>
            </a:r>
          </a:p>
          <a:p>
            <a:r>
              <a:rPr lang="en-US">
                <a:solidFill>
                  <a:srgbClr val="FF3300"/>
                </a:solidFill>
              </a:rPr>
              <a:t>***p&lt;0.001</a:t>
            </a:r>
          </a:p>
        </p:txBody>
      </p:sp>
      <p:sp>
        <p:nvSpPr>
          <p:cNvPr id="67594" name="Text Box 10"/>
          <p:cNvSpPr txBox="1">
            <a:spLocks noChangeArrowheads="1"/>
          </p:cNvSpPr>
          <p:nvPr/>
        </p:nvSpPr>
        <p:spPr bwMode="auto">
          <a:xfrm>
            <a:off x="1371600" y="6019800"/>
            <a:ext cx="184150" cy="366713"/>
          </a:xfrm>
          <a:prstGeom prst="rect">
            <a:avLst/>
          </a:prstGeom>
          <a:noFill/>
          <a:ln w="9525">
            <a:noFill/>
            <a:miter lim="800000"/>
            <a:headEnd/>
            <a:tailEnd/>
          </a:ln>
          <a:effectLst/>
        </p:spPr>
        <p:txBody>
          <a:bodyPr wrap="none">
            <a:spAutoFit/>
          </a:bodyPr>
          <a:lstStyle/>
          <a:p>
            <a:endParaRPr lang="en-US"/>
          </a:p>
        </p:txBody>
      </p:sp>
      <p:sp>
        <p:nvSpPr>
          <p:cNvPr id="67595" name="Text Box 11"/>
          <p:cNvSpPr txBox="1">
            <a:spLocks noChangeArrowheads="1"/>
          </p:cNvSpPr>
          <p:nvPr/>
        </p:nvSpPr>
        <p:spPr bwMode="auto">
          <a:xfrm>
            <a:off x="1279525" y="5903913"/>
            <a:ext cx="984250" cy="366712"/>
          </a:xfrm>
          <a:prstGeom prst="rect">
            <a:avLst/>
          </a:prstGeom>
          <a:noFill/>
          <a:ln w="9525">
            <a:noFill/>
            <a:miter lim="800000"/>
            <a:headEnd/>
            <a:tailEnd/>
          </a:ln>
          <a:effectLst/>
        </p:spPr>
        <p:txBody>
          <a:bodyPr wrap="none">
            <a:spAutoFit/>
          </a:bodyPr>
          <a:lstStyle/>
          <a:p>
            <a:r>
              <a:rPr lang="en-US" b="1">
                <a:solidFill>
                  <a:schemeClr val="tx2"/>
                </a:solidFill>
              </a:rPr>
              <a:t>Gender</a:t>
            </a:r>
          </a:p>
        </p:txBody>
      </p:sp>
      <p:sp>
        <p:nvSpPr>
          <p:cNvPr id="67596" name="Text Box 12"/>
          <p:cNvSpPr txBox="1">
            <a:spLocks noChangeArrowheads="1"/>
          </p:cNvSpPr>
          <p:nvPr/>
        </p:nvSpPr>
        <p:spPr bwMode="auto">
          <a:xfrm>
            <a:off x="1812925" y="5370513"/>
            <a:ext cx="615950" cy="366712"/>
          </a:xfrm>
          <a:prstGeom prst="rect">
            <a:avLst/>
          </a:prstGeom>
          <a:noFill/>
          <a:ln w="9525">
            <a:noFill/>
            <a:miter lim="800000"/>
            <a:headEnd/>
            <a:tailEnd/>
          </a:ln>
          <a:effectLst/>
        </p:spPr>
        <p:txBody>
          <a:bodyPr wrap="none">
            <a:spAutoFit/>
          </a:bodyPr>
          <a:lstStyle/>
          <a:p>
            <a:r>
              <a:rPr lang="en-US" b="1">
                <a:solidFill>
                  <a:schemeClr val="tx2"/>
                </a:solidFill>
              </a:rPr>
              <a:t>Age</a:t>
            </a:r>
          </a:p>
        </p:txBody>
      </p:sp>
      <p:sp>
        <p:nvSpPr>
          <p:cNvPr id="67597" name="Text Box 13"/>
          <p:cNvSpPr txBox="1">
            <a:spLocks noChangeArrowheads="1"/>
          </p:cNvSpPr>
          <p:nvPr/>
        </p:nvSpPr>
        <p:spPr bwMode="auto">
          <a:xfrm>
            <a:off x="2193925" y="3549650"/>
            <a:ext cx="920750" cy="641350"/>
          </a:xfrm>
          <a:prstGeom prst="rect">
            <a:avLst/>
          </a:prstGeom>
          <a:noFill/>
          <a:ln w="9525">
            <a:noFill/>
            <a:miter lim="800000"/>
            <a:headEnd/>
            <a:tailEnd/>
          </a:ln>
          <a:effectLst/>
        </p:spPr>
        <p:txBody>
          <a:bodyPr wrap="none">
            <a:spAutoFit/>
          </a:bodyPr>
          <a:lstStyle/>
          <a:p>
            <a:r>
              <a:rPr lang="en-US" b="1">
                <a:solidFill>
                  <a:schemeClr val="tx2"/>
                </a:solidFill>
              </a:rPr>
              <a:t>Marital</a:t>
            </a:r>
          </a:p>
          <a:p>
            <a:r>
              <a:rPr lang="en-US" b="1">
                <a:solidFill>
                  <a:schemeClr val="tx2"/>
                </a:solidFill>
              </a:rPr>
              <a:t>Status</a:t>
            </a:r>
          </a:p>
        </p:txBody>
      </p:sp>
      <p:sp>
        <p:nvSpPr>
          <p:cNvPr id="67598" name="Text Box 14"/>
          <p:cNvSpPr txBox="1">
            <a:spLocks noChangeArrowheads="1"/>
          </p:cNvSpPr>
          <p:nvPr/>
        </p:nvSpPr>
        <p:spPr bwMode="auto">
          <a:xfrm>
            <a:off x="2667000" y="5867400"/>
            <a:ext cx="1111250" cy="641350"/>
          </a:xfrm>
          <a:prstGeom prst="rect">
            <a:avLst/>
          </a:prstGeom>
          <a:noFill/>
          <a:ln w="9525">
            <a:noFill/>
            <a:miter lim="800000"/>
            <a:headEnd/>
            <a:tailEnd/>
          </a:ln>
          <a:effectLst/>
        </p:spPr>
        <p:txBody>
          <a:bodyPr wrap="none">
            <a:spAutoFit/>
          </a:bodyPr>
          <a:lstStyle/>
          <a:p>
            <a:r>
              <a:rPr lang="en-US" b="1">
                <a:solidFill>
                  <a:schemeClr val="tx2"/>
                </a:solidFill>
              </a:rPr>
              <a:t>Children</a:t>
            </a:r>
          </a:p>
          <a:p>
            <a:r>
              <a:rPr lang="en-US" b="1">
                <a:solidFill>
                  <a:schemeClr val="tx2"/>
                </a:solidFill>
              </a:rPr>
              <a:t>present</a:t>
            </a:r>
          </a:p>
        </p:txBody>
      </p:sp>
      <p:sp>
        <p:nvSpPr>
          <p:cNvPr id="67599" name="Text Box 15"/>
          <p:cNvSpPr txBox="1">
            <a:spLocks noChangeArrowheads="1"/>
          </p:cNvSpPr>
          <p:nvPr/>
        </p:nvSpPr>
        <p:spPr bwMode="auto">
          <a:xfrm>
            <a:off x="2362200" y="2436813"/>
            <a:ext cx="1263650" cy="915987"/>
          </a:xfrm>
          <a:prstGeom prst="rect">
            <a:avLst/>
          </a:prstGeom>
          <a:noFill/>
          <a:ln w="9525">
            <a:noFill/>
            <a:miter lim="800000"/>
            <a:headEnd/>
            <a:tailEnd/>
          </a:ln>
          <a:effectLst/>
        </p:spPr>
        <p:txBody>
          <a:bodyPr wrap="none">
            <a:spAutoFit/>
          </a:bodyPr>
          <a:lstStyle/>
          <a:p>
            <a:r>
              <a:rPr lang="en-US" b="1">
                <a:solidFill>
                  <a:schemeClr val="tx2"/>
                </a:solidFill>
              </a:rPr>
              <a:t>Some</a:t>
            </a:r>
          </a:p>
          <a:p>
            <a:r>
              <a:rPr lang="en-US" b="1">
                <a:solidFill>
                  <a:schemeClr val="tx2"/>
                </a:solidFill>
              </a:rPr>
              <a:t>tertiary</a:t>
            </a:r>
          </a:p>
          <a:p>
            <a:r>
              <a:rPr lang="en-US" b="1">
                <a:solidFill>
                  <a:schemeClr val="tx2"/>
                </a:solidFill>
              </a:rPr>
              <a:t>education</a:t>
            </a:r>
          </a:p>
        </p:txBody>
      </p:sp>
      <p:sp>
        <p:nvSpPr>
          <p:cNvPr id="67600" name="Text Box 16"/>
          <p:cNvSpPr txBox="1">
            <a:spLocks noChangeArrowheads="1"/>
          </p:cNvSpPr>
          <p:nvPr/>
        </p:nvSpPr>
        <p:spPr bwMode="auto">
          <a:xfrm>
            <a:off x="3733800" y="2286000"/>
            <a:ext cx="1111250" cy="641350"/>
          </a:xfrm>
          <a:prstGeom prst="rect">
            <a:avLst/>
          </a:prstGeom>
          <a:noFill/>
          <a:ln w="9525">
            <a:noFill/>
            <a:miter lim="800000"/>
            <a:headEnd/>
            <a:tailEnd/>
          </a:ln>
          <a:effectLst/>
        </p:spPr>
        <p:txBody>
          <a:bodyPr wrap="none">
            <a:spAutoFit/>
          </a:bodyPr>
          <a:lstStyle/>
          <a:p>
            <a:r>
              <a:rPr lang="en-US" b="1">
                <a:solidFill>
                  <a:schemeClr val="tx2"/>
                </a:solidFill>
              </a:rPr>
              <a:t>Doctoral</a:t>
            </a:r>
          </a:p>
          <a:p>
            <a:r>
              <a:rPr lang="en-US" b="1">
                <a:solidFill>
                  <a:schemeClr val="tx2"/>
                </a:solidFill>
              </a:rPr>
              <a:t>degree</a:t>
            </a:r>
          </a:p>
        </p:txBody>
      </p:sp>
      <p:sp>
        <p:nvSpPr>
          <p:cNvPr id="67601" name="Text Box 17"/>
          <p:cNvSpPr txBox="1">
            <a:spLocks noChangeArrowheads="1"/>
          </p:cNvSpPr>
          <p:nvPr/>
        </p:nvSpPr>
        <p:spPr bwMode="auto">
          <a:xfrm>
            <a:off x="4267200" y="3625850"/>
            <a:ext cx="1225550" cy="641350"/>
          </a:xfrm>
          <a:prstGeom prst="rect">
            <a:avLst/>
          </a:prstGeom>
          <a:noFill/>
          <a:ln w="9525">
            <a:noFill/>
            <a:miter lim="800000"/>
            <a:headEnd/>
            <a:tailEnd/>
          </a:ln>
          <a:effectLst/>
        </p:spPr>
        <p:txBody>
          <a:bodyPr wrap="none">
            <a:spAutoFit/>
          </a:bodyPr>
          <a:lstStyle/>
          <a:p>
            <a:r>
              <a:rPr lang="en-US" b="1">
                <a:solidFill>
                  <a:schemeClr val="tx2"/>
                </a:solidFill>
              </a:rPr>
              <a:t>Degree in</a:t>
            </a:r>
          </a:p>
          <a:p>
            <a:r>
              <a:rPr lang="en-US" b="1">
                <a:solidFill>
                  <a:schemeClr val="tx2"/>
                </a:solidFill>
              </a:rPr>
              <a:t>Canada</a:t>
            </a:r>
          </a:p>
        </p:txBody>
      </p:sp>
      <p:sp>
        <p:nvSpPr>
          <p:cNvPr id="67602" name="Text Box 18"/>
          <p:cNvSpPr txBox="1">
            <a:spLocks noChangeArrowheads="1"/>
          </p:cNvSpPr>
          <p:nvPr/>
        </p:nvSpPr>
        <p:spPr bwMode="auto">
          <a:xfrm>
            <a:off x="4632325" y="5370513"/>
            <a:ext cx="933450" cy="641350"/>
          </a:xfrm>
          <a:prstGeom prst="rect">
            <a:avLst/>
          </a:prstGeom>
          <a:noFill/>
          <a:ln w="9525">
            <a:noFill/>
            <a:miter lim="800000"/>
            <a:headEnd/>
            <a:tailEnd/>
          </a:ln>
          <a:effectLst/>
        </p:spPr>
        <p:txBody>
          <a:bodyPr wrap="none">
            <a:spAutoFit/>
          </a:bodyPr>
          <a:lstStyle/>
          <a:p>
            <a:r>
              <a:rPr lang="en-US" b="1">
                <a:solidFill>
                  <a:schemeClr val="tx2"/>
                </a:solidFill>
              </a:rPr>
              <a:t>Skilled</a:t>
            </a:r>
          </a:p>
          <a:p>
            <a:r>
              <a:rPr lang="en-US" b="1">
                <a:solidFill>
                  <a:schemeClr val="tx2"/>
                </a:solidFill>
              </a:rPr>
              <a:t>worker</a:t>
            </a:r>
          </a:p>
        </p:txBody>
      </p:sp>
      <p:sp>
        <p:nvSpPr>
          <p:cNvPr id="67603" name="Text Box 19"/>
          <p:cNvSpPr txBox="1">
            <a:spLocks noChangeArrowheads="1"/>
          </p:cNvSpPr>
          <p:nvPr/>
        </p:nvSpPr>
        <p:spPr bwMode="auto">
          <a:xfrm>
            <a:off x="5257800" y="3810000"/>
            <a:ext cx="1200150" cy="641350"/>
          </a:xfrm>
          <a:prstGeom prst="rect">
            <a:avLst/>
          </a:prstGeom>
          <a:noFill/>
          <a:ln w="9525">
            <a:noFill/>
            <a:miter lim="800000"/>
            <a:headEnd/>
            <a:tailEnd/>
          </a:ln>
          <a:effectLst/>
        </p:spPr>
        <p:txBody>
          <a:bodyPr wrap="none">
            <a:spAutoFit/>
          </a:bodyPr>
          <a:lstStyle/>
          <a:p>
            <a:r>
              <a:rPr lang="en-US" b="1">
                <a:solidFill>
                  <a:schemeClr val="tx2"/>
                </a:solidFill>
              </a:rPr>
              <a:t>Business</a:t>
            </a:r>
          </a:p>
          <a:p>
            <a:r>
              <a:rPr lang="en-US" b="1">
                <a:solidFill>
                  <a:schemeClr val="tx2"/>
                </a:solidFill>
              </a:rPr>
              <a:t>class</a:t>
            </a:r>
          </a:p>
        </p:txBody>
      </p:sp>
      <p:sp>
        <p:nvSpPr>
          <p:cNvPr id="67604" name="Text Box 20"/>
          <p:cNvSpPr txBox="1">
            <a:spLocks noChangeArrowheads="1"/>
          </p:cNvSpPr>
          <p:nvPr/>
        </p:nvSpPr>
        <p:spPr bwMode="auto">
          <a:xfrm>
            <a:off x="5699125" y="6056313"/>
            <a:ext cx="908050" cy="641350"/>
          </a:xfrm>
          <a:prstGeom prst="rect">
            <a:avLst/>
          </a:prstGeom>
          <a:noFill/>
          <a:ln w="9525">
            <a:noFill/>
            <a:miter lim="800000"/>
            <a:headEnd/>
            <a:tailEnd/>
          </a:ln>
          <a:effectLst/>
        </p:spPr>
        <p:txBody>
          <a:bodyPr wrap="none">
            <a:spAutoFit/>
          </a:bodyPr>
          <a:lstStyle/>
          <a:p>
            <a:r>
              <a:rPr lang="en-US" b="1">
                <a:solidFill>
                  <a:schemeClr val="tx2"/>
                </a:solidFill>
              </a:rPr>
              <a:t>Family</a:t>
            </a:r>
          </a:p>
          <a:p>
            <a:r>
              <a:rPr lang="en-US" b="1">
                <a:solidFill>
                  <a:schemeClr val="tx2"/>
                </a:solidFill>
              </a:rPr>
              <a:t>class</a:t>
            </a:r>
          </a:p>
        </p:txBody>
      </p:sp>
      <p:sp>
        <p:nvSpPr>
          <p:cNvPr id="67605" name="Text Box 21"/>
          <p:cNvSpPr txBox="1">
            <a:spLocks noChangeArrowheads="1"/>
          </p:cNvSpPr>
          <p:nvPr/>
        </p:nvSpPr>
        <p:spPr bwMode="auto">
          <a:xfrm>
            <a:off x="6781800" y="5943600"/>
            <a:ext cx="1162050" cy="641350"/>
          </a:xfrm>
          <a:prstGeom prst="rect">
            <a:avLst/>
          </a:prstGeom>
          <a:noFill/>
          <a:ln w="9525">
            <a:noFill/>
            <a:miter lim="800000"/>
            <a:headEnd/>
            <a:tailEnd/>
          </a:ln>
          <a:effectLst/>
        </p:spPr>
        <p:txBody>
          <a:bodyPr wrap="none">
            <a:spAutoFit/>
          </a:bodyPr>
          <a:lstStyle/>
          <a:p>
            <a:r>
              <a:rPr lang="en-US" b="1">
                <a:solidFill>
                  <a:srgbClr val="FF3300"/>
                </a:solidFill>
              </a:rPr>
              <a:t>Visible</a:t>
            </a:r>
          </a:p>
          <a:p>
            <a:r>
              <a:rPr lang="en-US" b="1">
                <a:solidFill>
                  <a:srgbClr val="FF3300"/>
                </a:solidFill>
              </a:rPr>
              <a:t>Minority*</a:t>
            </a:r>
          </a:p>
        </p:txBody>
      </p:sp>
      <p:sp>
        <p:nvSpPr>
          <p:cNvPr id="67606" name="Text Box 22"/>
          <p:cNvSpPr txBox="1">
            <a:spLocks noChangeArrowheads="1"/>
          </p:cNvSpPr>
          <p:nvPr/>
        </p:nvSpPr>
        <p:spPr bwMode="auto">
          <a:xfrm>
            <a:off x="7315200" y="3244850"/>
            <a:ext cx="908050" cy="641350"/>
          </a:xfrm>
          <a:prstGeom prst="rect">
            <a:avLst/>
          </a:prstGeom>
          <a:noFill/>
          <a:ln w="9525">
            <a:noFill/>
            <a:miter lim="800000"/>
            <a:headEnd/>
            <a:tailEnd/>
          </a:ln>
          <a:effectLst/>
        </p:spPr>
        <p:txBody>
          <a:bodyPr wrap="none">
            <a:spAutoFit/>
          </a:bodyPr>
          <a:lstStyle/>
          <a:p>
            <a:r>
              <a:rPr lang="en-US" b="1">
                <a:solidFill>
                  <a:schemeClr val="tx2"/>
                </a:solidFill>
              </a:rPr>
              <a:t>Family</a:t>
            </a:r>
          </a:p>
          <a:p>
            <a:r>
              <a:rPr lang="en-US" b="1">
                <a:solidFill>
                  <a:schemeClr val="tx2"/>
                </a:solidFill>
              </a:rPr>
              <a:t>SK</a:t>
            </a:r>
          </a:p>
        </p:txBody>
      </p:sp>
      <p:sp>
        <p:nvSpPr>
          <p:cNvPr id="67608" name="Text Box 24"/>
          <p:cNvSpPr txBox="1">
            <a:spLocks noChangeArrowheads="1"/>
          </p:cNvSpPr>
          <p:nvPr/>
        </p:nvSpPr>
        <p:spPr bwMode="auto">
          <a:xfrm>
            <a:off x="5638800" y="1828800"/>
            <a:ext cx="1327150" cy="641350"/>
          </a:xfrm>
          <a:prstGeom prst="rect">
            <a:avLst/>
          </a:prstGeom>
          <a:noFill/>
          <a:ln w="9525">
            <a:noFill/>
            <a:miter lim="800000"/>
            <a:headEnd/>
            <a:tailEnd/>
          </a:ln>
          <a:effectLst/>
        </p:spPr>
        <p:txBody>
          <a:bodyPr wrap="none">
            <a:spAutoFit/>
          </a:bodyPr>
          <a:lstStyle/>
          <a:p>
            <a:r>
              <a:rPr lang="en-US" b="1">
                <a:solidFill>
                  <a:srgbClr val="FF3300"/>
                </a:solidFill>
              </a:rPr>
              <a:t>Language</a:t>
            </a:r>
          </a:p>
          <a:p>
            <a:r>
              <a:rPr lang="en-US" b="1">
                <a:solidFill>
                  <a:srgbClr val="FF3300"/>
                </a:solidFill>
              </a:rPr>
              <a:t>Proficient*</a:t>
            </a:r>
          </a:p>
        </p:txBody>
      </p:sp>
      <p:sp>
        <p:nvSpPr>
          <p:cNvPr id="67609" name="Text Box 25"/>
          <p:cNvSpPr txBox="1">
            <a:spLocks noChangeArrowheads="1"/>
          </p:cNvSpPr>
          <p:nvPr/>
        </p:nvSpPr>
        <p:spPr bwMode="auto">
          <a:xfrm>
            <a:off x="7772400" y="1905000"/>
            <a:ext cx="882650" cy="641350"/>
          </a:xfrm>
          <a:prstGeom prst="rect">
            <a:avLst/>
          </a:prstGeom>
          <a:noFill/>
          <a:ln w="9525">
            <a:noFill/>
            <a:miter lim="800000"/>
            <a:headEnd/>
            <a:tailEnd/>
          </a:ln>
          <a:effectLst/>
        </p:spPr>
        <p:txBody>
          <a:bodyPr wrap="none">
            <a:spAutoFit/>
          </a:bodyPr>
          <a:lstStyle/>
          <a:p>
            <a:r>
              <a:rPr lang="en-US" b="1">
                <a:solidFill>
                  <a:srgbClr val="FF3300"/>
                </a:solidFill>
              </a:rPr>
              <a:t>Friend</a:t>
            </a:r>
          </a:p>
          <a:p>
            <a:r>
              <a:rPr lang="en-US" b="1">
                <a:solidFill>
                  <a:srgbClr val="FF3300"/>
                </a:solidFill>
              </a:rPr>
              <a:t>SK***</a:t>
            </a:r>
          </a:p>
        </p:txBody>
      </p:sp>
      <p:sp>
        <p:nvSpPr>
          <p:cNvPr id="67610" name="Text Box 26"/>
          <p:cNvSpPr txBox="1">
            <a:spLocks noChangeArrowheads="1"/>
          </p:cNvSpPr>
          <p:nvPr/>
        </p:nvSpPr>
        <p:spPr bwMode="auto">
          <a:xfrm>
            <a:off x="7689850" y="1219200"/>
            <a:ext cx="1568450" cy="641350"/>
          </a:xfrm>
          <a:prstGeom prst="rect">
            <a:avLst/>
          </a:prstGeom>
          <a:noFill/>
          <a:ln w="9525">
            <a:noFill/>
            <a:miter lim="800000"/>
            <a:headEnd/>
            <a:tailEnd/>
          </a:ln>
          <a:effectLst/>
        </p:spPr>
        <p:txBody>
          <a:bodyPr wrap="none">
            <a:spAutoFit/>
          </a:bodyPr>
          <a:lstStyle/>
          <a:p>
            <a:r>
              <a:rPr lang="en-US" b="1">
                <a:solidFill>
                  <a:srgbClr val="FF3300"/>
                </a:solidFill>
              </a:rPr>
              <a:t>Sponsor-</a:t>
            </a:r>
          </a:p>
          <a:p>
            <a:r>
              <a:rPr lang="en-US" b="1">
                <a:solidFill>
                  <a:srgbClr val="FF3300"/>
                </a:solidFill>
              </a:rPr>
              <a:t>ship status**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52400" y="122238"/>
            <a:ext cx="7848600" cy="1295400"/>
          </a:xfrm>
        </p:spPr>
        <p:txBody>
          <a:bodyPr/>
          <a:lstStyle/>
          <a:p>
            <a:r>
              <a:rPr lang="en-US"/>
              <a:t>Logistic Models of SWT Wave 3</a:t>
            </a:r>
          </a:p>
        </p:txBody>
      </p:sp>
      <p:sp>
        <p:nvSpPr>
          <p:cNvPr id="50179" name="Rectangle 3"/>
          <p:cNvSpPr>
            <a:spLocks noGrp="1" noChangeArrowheads="1"/>
          </p:cNvSpPr>
          <p:nvPr>
            <p:ph type="body" idx="1"/>
          </p:nvPr>
        </p:nvSpPr>
        <p:spPr>
          <a:xfrm>
            <a:off x="304800" y="1524000"/>
            <a:ext cx="8229600" cy="4411663"/>
          </a:xfrm>
        </p:spPr>
        <p:txBody>
          <a:bodyPr/>
          <a:lstStyle/>
          <a:p>
            <a:pPr>
              <a:lnSpc>
                <a:spcPct val="80000"/>
              </a:lnSpc>
              <a:buFont typeface="Wingdings" pitchFamily="2" charset="2"/>
              <a:buNone/>
            </a:pPr>
            <a:r>
              <a:rPr lang="en-US" sz="1200">
                <a:latin typeface="Times New Roman" pitchFamily="18" charset="0"/>
                <a:cs typeface="Times New Roman" pitchFamily="18" charset="0"/>
              </a:rPr>
              <a:t>Table 3 </a:t>
            </a:r>
            <a:endParaRPr lang="en-US" sz="1200" i="1">
              <a:latin typeface="Times New Roman" pitchFamily="18" charset="0"/>
              <a:cs typeface="Times New Roman" pitchFamily="18" charset="0"/>
            </a:endParaRPr>
          </a:p>
          <a:p>
            <a:pPr>
              <a:lnSpc>
                <a:spcPct val="80000"/>
              </a:lnSpc>
              <a:buFont typeface="Wingdings" pitchFamily="2" charset="2"/>
              <a:buNone/>
            </a:pPr>
            <a:r>
              <a:rPr lang="en-US" sz="1200" i="1">
                <a:latin typeface="Times New Roman" pitchFamily="18" charset="0"/>
                <a:cs typeface="Times New Roman" pitchFamily="18" charset="0"/>
              </a:rPr>
              <a:t>Logistic Models of SWT, Integration and Social Capital by Wave 3 Models. </a:t>
            </a:r>
            <a:r>
              <a:rPr lang="en-US" sz="1200">
                <a:latin typeface="Times New Roman" pitchFamily="18" charset="0"/>
                <a:cs typeface="Times New Roman" pitchFamily="18" charset="0"/>
              </a:rPr>
              <a:t>											</a:t>
            </a:r>
          </a:p>
          <a:p>
            <a:pPr>
              <a:lnSpc>
                <a:spcPct val="80000"/>
              </a:lnSpc>
              <a:buFont typeface="Wingdings" pitchFamily="2" charset="2"/>
              <a:buNone/>
            </a:pPr>
            <a:r>
              <a:rPr lang="en-US" sz="1200">
                <a:latin typeface="Times New Roman" pitchFamily="18" charset="0"/>
                <a:cs typeface="Times New Roman" pitchFamily="18" charset="0"/>
              </a:rPr>
              <a:t>			Model 1		Model 2		Model 3				Logged Odds	SE	Logged Odds	SE	Logged Odds	SE	                 </a:t>
            </a:r>
          </a:p>
          <a:p>
            <a:pPr>
              <a:lnSpc>
                <a:spcPct val="80000"/>
              </a:lnSpc>
              <a:buFont typeface="Wingdings" pitchFamily="2" charset="2"/>
              <a:buNone/>
            </a:pPr>
            <a:r>
              <a:rPr lang="en-US" sz="1200">
                <a:latin typeface="Times New Roman" pitchFamily="18" charset="0"/>
                <a:cs typeface="Times New Roman" pitchFamily="18" charset="0"/>
              </a:rPr>
              <a:t>School-to-work</a:t>
            </a:r>
          </a:p>
          <a:p>
            <a:pPr>
              <a:lnSpc>
                <a:spcPct val="80000"/>
              </a:lnSpc>
              <a:buFont typeface="Wingdings" pitchFamily="2" charset="2"/>
              <a:buNone/>
            </a:pPr>
            <a:r>
              <a:rPr lang="en-US" sz="1200">
                <a:latin typeface="Times New Roman" pitchFamily="18" charset="0"/>
                <a:cs typeface="Times New Roman" pitchFamily="18" charset="0"/>
              </a:rPr>
              <a:t>  Gender		.396***	.094	.381***	.095	.380***	.095</a:t>
            </a:r>
          </a:p>
          <a:p>
            <a:pPr>
              <a:lnSpc>
                <a:spcPct val="80000"/>
              </a:lnSpc>
              <a:buFont typeface="Wingdings" pitchFamily="2" charset="2"/>
              <a:buNone/>
            </a:pPr>
            <a:r>
              <a:rPr lang="en-US" sz="1200">
                <a:latin typeface="Times New Roman" pitchFamily="18" charset="0"/>
                <a:cs typeface="Times New Roman" pitchFamily="18" charset="0"/>
              </a:rPr>
              <a:t>  Age			1.106***	.015	1.132***	.016	1.135***	.016</a:t>
            </a:r>
          </a:p>
          <a:p>
            <a:pPr>
              <a:lnSpc>
                <a:spcPct val="80000"/>
              </a:lnSpc>
              <a:buFont typeface="Wingdings" pitchFamily="2" charset="2"/>
              <a:buNone/>
            </a:pPr>
            <a:r>
              <a:rPr lang="en-US" sz="1200">
                <a:latin typeface="Times New Roman" pitchFamily="18" charset="0"/>
                <a:cs typeface="Times New Roman" pitchFamily="18" charset="0"/>
              </a:rPr>
              <a:t>  Marital status		.765*	.112	.632***	.118	.639***	.119</a:t>
            </a:r>
          </a:p>
          <a:p>
            <a:pPr>
              <a:lnSpc>
                <a:spcPct val="80000"/>
              </a:lnSpc>
              <a:buFont typeface="Wingdings" pitchFamily="2" charset="2"/>
              <a:buNone/>
            </a:pPr>
            <a:r>
              <a:rPr lang="en-US" sz="1200">
                <a:latin typeface="Times New Roman" pitchFamily="18" charset="0"/>
                <a:cs typeface="Times New Roman" pitchFamily="18" charset="0"/>
              </a:rPr>
              <a:t>  Children		.576***	.102	.711**	.111	.706**	.112</a:t>
            </a:r>
          </a:p>
          <a:p>
            <a:pPr>
              <a:lnSpc>
                <a:spcPct val="80000"/>
              </a:lnSpc>
              <a:buFont typeface="Wingdings" pitchFamily="2" charset="2"/>
              <a:buNone/>
            </a:pPr>
            <a:r>
              <a:rPr lang="en-US" sz="1200">
                <a:latin typeface="Times New Roman" pitchFamily="18" charset="0"/>
                <a:cs typeface="Times New Roman" pitchFamily="18" charset="0"/>
              </a:rPr>
              <a:t>  Education level</a:t>
            </a:r>
          </a:p>
          <a:p>
            <a:pPr>
              <a:lnSpc>
                <a:spcPct val="80000"/>
              </a:lnSpc>
              <a:buFont typeface="Wingdings" pitchFamily="2" charset="2"/>
              <a:buNone/>
            </a:pPr>
            <a:r>
              <a:rPr lang="en-US" sz="1200">
                <a:latin typeface="Times New Roman" pitchFamily="18" charset="0"/>
                <a:cs typeface="Times New Roman" pitchFamily="18" charset="0"/>
              </a:rPr>
              <a:t>    Some university	1.597***	.130	1.544**	.134	1.543**	.134</a:t>
            </a:r>
          </a:p>
          <a:p>
            <a:pPr>
              <a:lnSpc>
                <a:spcPct val="80000"/>
              </a:lnSpc>
              <a:buFont typeface="Wingdings" pitchFamily="2" charset="2"/>
              <a:buNone/>
            </a:pPr>
            <a:r>
              <a:rPr lang="en-US" sz="1200">
                <a:latin typeface="Times New Roman" pitchFamily="18" charset="0"/>
                <a:cs typeface="Times New Roman" pitchFamily="18" charset="0"/>
              </a:rPr>
              <a:t>    Doctorate		1.971***	.156	1.946***	.163	1.963***	.164</a:t>
            </a:r>
          </a:p>
          <a:p>
            <a:pPr>
              <a:lnSpc>
                <a:spcPct val="80000"/>
              </a:lnSpc>
              <a:buFont typeface="Wingdings" pitchFamily="2" charset="2"/>
              <a:buNone/>
            </a:pPr>
            <a:r>
              <a:rPr lang="en-US" sz="1200">
                <a:latin typeface="Times New Roman" pitchFamily="18" charset="0"/>
                <a:cs typeface="Times New Roman" pitchFamily="18" charset="0"/>
              </a:rPr>
              <a:t>  Canadian Degree	1.165	.260	1.268	.264	1.317	.264</a:t>
            </a:r>
          </a:p>
          <a:p>
            <a:pPr>
              <a:lnSpc>
                <a:spcPct val="80000"/>
              </a:lnSpc>
              <a:buFont typeface="Wingdings" pitchFamily="2" charset="2"/>
              <a:buNone/>
            </a:pPr>
            <a:r>
              <a:rPr lang="en-US" sz="1200">
                <a:latin typeface="Times New Roman" pitchFamily="18" charset="0"/>
                <a:cs typeface="Times New Roman" pitchFamily="18" charset="0"/>
              </a:rPr>
              <a:t>Integration		</a:t>
            </a:r>
          </a:p>
          <a:p>
            <a:pPr>
              <a:lnSpc>
                <a:spcPct val="80000"/>
              </a:lnSpc>
              <a:buFont typeface="Wingdings" pitchFamily="2" charset="2"/>
              <a:buNone/>
            </a:pPr>
            <a:r>
              <a:rPr lang="en-US" sz="1200">
                <a:latin typeface="Times New Roman" pitchFamily="18" charset="0"/>
                <a:cs typeface="Times New Roman" pitchFamily="18" charset="0"/>
              </a:rPr>
              <a:t>  Immigration category</a:t>
            </a:r>
          </a:p>
          <a:p>
            <a:pPr>
              <a:lnSpc>
                <a:spcPct val="80000"/>
              </a:lnSpc>
              <a:buFont typeface="Wingdings" pitchFamily="2" charset="2"/>
              <a:buNone/>
            </a:pPr>
            <a:r>
              <a:rPr lang="en-US" sz="1200">
                <a:latin typeface="Times New Roman" pitchFamily="18" charset="0"/>
                <a:cs typeface="Times New Roman" pitchFamily="18" charset="0"/>
              </a:rPr>
              <a:t>    Skilled workers			1.205	.173	1.517	.225</a:t>
            </a:r>
          </a:p>
          <a:p>
            <a:pPr>
              <a:lnSpc>
                <a:spcPct val="80000"/>
              </a:lnSpc>
              <a:buFont typeface="Wingdings" pitchFamily="2" charset="2"/>
              <a:buNone/>
            </a:pPr>
            <a:r>
              <a:rPr lang="en-US" sz="1200">
                <a:latin typeface="Times New Roman" pitchFamily="18" charset="0"/>
                <a:cs typeface="Times New Roman" pitchFamily="18" charset="0"/>
              </a:rPr>
              <a:t>    Business immigrants			.830	.232	1.010	.263</a:t>
            </a:r>
          </a:p>
          <a:p>
            <a:pPr>
              <a:lnSpc>
                <a:spcPct val="80000"/>
              </a:lnSpc>
              <a:buFont typeface="Wingdings" pitchFamily="2" charset="2"/>
              <a:buNone/>
            </a:pPr>
            <a:r>
              <a:rPr lang="en-US" sz="1200">
                <a:latin typeface="Times New Roman" pitchFamily="18" charset="0"/>
                <a:cs typeface="Times New Roman" pitchFamily="18" charset="0"/>
              </a:rPr>
              <a:t>    Family Class			1.965***	.179	1.780**	.183</a:t>
            </a:r>
          </a:p>
          <a:p>
            <a:pPr>
              <a:lnSpc>
                <a:spcPct val="80000"/>
              </a:lnSpc>
              <a:buFont typeface="Wingdings" pitchFamily="2" charset="2"/>
              <a:buNone/>
            </a:pPr>
            <a:r>
              <a:rPr lang="en-US" sz="1200">
                <a:latin typeface="Times New Roman" pitchFamily="18" charset="0"/>
                <a:cs typeface="Times New Roman" pitchFamily="18" charset="0"/>
              </a:rPr>
              <a:t>  Visible minority			.759*	.115	.729**	.116</a:t>
            </a:r>
          </a:p>
          <a:p>
            <a:pPr>
              <a:lnSpc>
                <a:spcPct val="80000"/>
              </a:lnSpc>
              <a:buFont typeface="Wingdings" pitchFamily="2" charset="2"/>
              <a:buNone/>
            </a:pPr>
            <a:r>
              <a:rPr lang="en-US" sz="1200">
                <a:latin typeface="Times New Roman" pitchFamily="18" charset="0"/>
                <a:cs typeface="Times New Roman" pitchFamily="18" charset="0"/>
              </a:rPr>
              <a:t>  Language proficiency			.544*	.237	.558*	.237</a:t>
            </a:r>
          </a:p>
          <a:p>
            <a:pPr>
              <a:lnSpc>
                <a:spcPct val="80000"/>
              </a:lnSpc>
              <a:buFont typeface="Wingdings" pitchFamily="2" charset="2"/>
              <a:buNone/>
            </a:pPr>
            <a:r>
              <a:rPr lang="en-US" sz="1200">
                <a:latin typeface="Times New Roman" pitchFamily="18" charset="0"/>
                <a:cs typeface="Times New Roman" pitchFamily="18" charset="0"/>
              </a:rPr>
              <a:t>Social Capital	</a:t>
            </a:r>
          </a:p>
          <a:p>
            <a:pPr>
              <a:lnSpc>
                <a:spcPct val="80000"/>
              </a:lnSpc>
              <a:buFont typeface="Wingdings" pitchFamily="2" charset="2"/>
              <a:buNone/>
            </a:pPr>
            <a:r>
              <a:rPr lang="en-US" sz="1200">
                <a:latin typeface="Times New Roman" pitchFamily="18" charset="0"/>
                <a:cs typeface="Times New Roman" pitchFamily="18" charset="0"/>
              </a:rPr>
              <a:t>  Family						1.245*	.109	</a:t>
            </a:r>
          </a:p>
          <a:p>
            <a:pPr>
              <a:lnSpc>
                <a:spcPct val="80000"/>
              </a:lnSpc>
              <a:buFont typeface="Wingdings" pitchFamily="2" charset="2"/>
              <a:buNone/>
            </a:pPr>
            <a:r>
              <a:rPr lang="en-US" sz="1200">
                <a:latin typeface="Times New Roman" pitchFamily="18" charset="0"/>
                <a:cs typeface="Times New Roman" pitchFamily="18" charset="0"/>
              </a:rPr>
              <a:t>  Friends						.884	.095	</a:t>
            </a:r>
          </a:p>
          <a:p>
            <a:pPr>
              <a:lnSpc>
                <a:spcPct val="80000"/>
              </a:lnSpc>
              <a:buFont typeface="Wingdings" pitchFamily="2" charset="2"/>
              <a:buNone/>
            </a:pPr>
            <a:r>
              <a:rPr lang="en-US" sz="1200">
                <a:latin typeface="Times New Roman" pitchFamily="18" charset="0"/>
                <a:cs typeface="Times New Roman" pitchFamily="18" charset="0"/>
              </a:rPr>
              <a:t>  Sponsor						1.226	.180</a:t>
            </a:r>
          </a:p>
          <a:p>
            <a:pPr>
              <a:lnSpc>
                <a:spcPct val="80000"/>
              </a:lnSpc>
              <a:buFont typeface="Wingdings" pitchFamily="2" charset="2"/>
              <a:buNone/>
            </a:pPr>
            <a:r>
              <a:rPr lang="en-US" sz="1200">
                <a:latin typeface="Times New Roman" pitchFamily="18" charset="0"/>
                <a:cs typeface="Times New Roman" pitchFamily="18" charset="0"/>
              </a:rPr>
              <a:t>Constant		.161***	.318	.092***	.392	.068***	.430</a:t>
            </a:r>
          </a:p>
          <a:p>
            <a:pPr>
              <a:lnSpc>
                <a:spcPct val="80000"/>
              </a:lnSpc>
            </a:pPr>
            <a:r>
              <a:rPr lang="en-US" sz="1200">
                <a:latin typeface="Times New Roman" pitchFamily="18" charset="0"/>
                <a:cs typeface="Times New Roman" pitchFamily="18" charset="0"/>
              </a:rPr>
              <a:t>Note: *</a:t>
            </a:r>
            <a:r>
              <a:rPr lang="en-US" sz="1200" i="1">
                <a:latin typeface="Times New Roman" pitchFamily="18" charset="0"/>
                <a:cs typeface="Times New Roman" pitchFamily="18" charset="0"/>
              </a:rPr>
              <a:t>p</a:t>
            </a:r>
            <a:r>
              <a:rPr lang="en-US" sz="1200">
                <a:latin typeface="Times New Roman" pitchFamily="18" charset="0"/>
                <a:cs typeface="Times New Roman" pitchFamily="18" charset="0"/>
              </a:rPr>
              <a:t>&lt;0.05; **</a:t>
            </a:r>
            <a:r>
              <a:rPr lang="en-US" sz="1200" i="1">
                <a:latin typeface="Times New Roman" pitchFamily="18" charset="0"/>
                <a:cs typeface="Times New Roman" pitchFamily="18" charset="0"/>
              </a:rPr>
              <a:t>p</a:t>
            </a:r>
            <a:r>
              <a:rPr lang="en-US" sz="1200">
                <a:latin typeface="Times New Roman" pitchFamily="18" charset="0"/>
                <a:cs typeface="Times New Roman" pitchFamily="18" charset="0"/>
              </a:rPr>
              <a:t>&lt;0.01; ***</a:t>
            </a:r>
            <a:r>
              <a:rPr lang="en-US" sz="1200" i="1">
                <a:latin typeface="Times New Roman" pitchFamily="18" charset="0"/>
                <a:cs typeface="Times New Roman" pitchFamily="18" charset="0"/>
              </a:rPr>
              <a:t>p</a:t>
            </a:r>
            <a:r>
              <a:rPr lang="en-US" sz="1200">
                <a:latin typeface="Times New Roman" pitchFamily="18" charset="0"/>
                <a:cs typeface="Times New Roman" pitchFamily="18" charset="0"/>
              </a:rPr>
              <a:t>&lt;0.001;  Model 1 </a:t>
            </a:r>
            <a:r>
              <a:rPr lang="en-US" sz="1200" i="1">
                <a:latin typeface="Times New Roman" pitchFamily="18" charset="0"/>
                <a:cs typeface="Times New Roman" pitchFamily="18" charset="0"/>
              </a:rPr>
              <a:t>R</a:t>
            </a:r>
            <a:r>
              <a:rPr lang="en-US" sz="1200" baseline="30000">
                <a:latin typeface="Times New Roman" pitchFamily="18" charset="0"/>
                <a:cs typeface="Times New Roman" pitchFamily="18" charset="0"/>
              </a:rPr>
              <a:t>2</a:t>
            </a:r>
            <a:r>
              <a:rPr lang="en-US" sz="1200">
                <a:latin typeface="Times New Roman" pitchFamily="18" charset="0"/>
                <a:cs typeface="Times New Roman" pitchFamily="18" charset="0"/>
              </a:rPr>
              <a:t> = .199; Model 2 </a:t>
            </a:r>
            <a:r>
              <a:rPr lang="en-US" sz="1200" i="1">
                <a:latin typeface="Times New Roman" pitchFamily="18" charset="0"/>
                <a:cs typeface="Times New Roman" pitchFamily="18" charset="0"/>
              </a:rPr>
              <a:t>R</a:t>
            </a:r>
            <a:r>
              <a:rPr lang="en-US" sz="1200" baseline="30000">
                <a:latin typeface="Times New Roman" pitchFamily="18" charset="0"/>
                <a:cs typeface="Times New Roman" pitchFamily="18" charset="0"/>
              </a:rPr>
              <a:t>2</a:t>
            </a:r>
            <a:r>
              <a:rPr lang="en-US" sz="1200">
                <a:latin typeface="Times New Roman" pitchFamily="18" charset="0"/>
                <a:cs typeface="Times New Roman" pitchFamily="18" charset="0"/>
              </a:rPr>
              <a:t> = .219; Model 3 </a:t>
            </a:r>
            <a:r>
              <a:rPr lang="en-US" sz="1200" i="1">
                <a:latin typeface="Times New Roman" pitchFamily="18" charset="0"/>
                <a:cs typeface="Times New Roman" pitchFamily="18" charset="0"/>
              </a:rPr>
              <a:t>R</a:t>
            </a:r>
            <a:r>
              <a:rPr lang="en-US" sz="1200" baseline="30000">
                <a:latin typeface="Times New Roman" pitchFamily="18" charset="0"/>
                <a:cs typeface="Times New Roman" pitchFamily="18" charset="0"/>
              </a:rPr>
              <a:t>2</a:t>
            </a:r>
            <a:r>
              <a:rPr lang="en-US" sz="1200">
                <a:latin typeface="Times New Roman" pitchFamily="18" charset="0"/>
                <a:cs typeface="Times New Roman" pitchFamily="18" charset="0"/>
              </a:rPr>
              <a:t> = .223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4"/>
          <p:cNvSpPr>
            <a:spLocks noGrp="1" noChangeArrowheads="1"/>
          </p:cNvSpPr>
          <p:nvPr>
            <p:ph type="title"/>
          </p:nvPr>
        </p:nvSpPr>
        <p:spPr/>
        <p:txBody>
          <a:bodyPr/>
          <a:lstStyle/>
          <a:p>
            <a:r>
              <a:rPr lang="en-US" sz="3500"/>
              <a:t>Factors influencing full-time employment 4 years after arrival</a:t>
            </a:r>
          </a:p>
        </p:txBody>
      </p:sp>
      <p:graphicFrame>
        <p:nvGraphicFramePr>
          <p:cNvPr id="70661" name="Object 5"/>
          <p:cNvGraphicFramePr>
            <a:graphicFrameLocks noChangeAspect="1"/>
          </p:cNvGraphicFramePr>
          <p:nvPr>
            <p:ph sz="half" idx="1"/>
          </p:nvPr>
        </p:nvGraphicFramePr>
        <p:xfrm>
          <a:off x="771525" y="2776538"/>
          <a:ext cx="3409950" cy="2295525"/>
        </p:xfrm>
        <a:graphic>
          <a:graphicData uri="http://schemas.openxmlformats.org/presentationml/2006/ole">
            <p:oleObj spid="_x0000_s70661" name="Chart" r:id="rId4" imgW="3409967" imgH="2295618" progId="Excel.Chart.8">
              <p:embed/>
            </p:oleObj>
          </a:graphicData>
        </a:graphic>
      </p:graphicFrame>
      <p:graphicFrame>
        <p:nvGraphicFramePr>
          <p:cNvPr id="70666" name="Object 10"/>
          <p:cNvGraphicFramePr>
            <a:graphicFrameLocks noChangeAspect="1"/>
          </p:cNvGraphicFramePr>
          <p:nvPr>
            <p:ph sz="half" idx="2"/>
          </p:nvPr>
        </p:nvGraphicFramePr>
        <p:xfrm>
          <a:off x="914400" y="1524000"/>
          <a:ext cx="8153400" cy="5260975"/>
        </p:xfrm>
        <a:graphic>
          <a:graphicData uri="http://schemas.openxmlformats.org/presentationml/2006/ole">
            <p:oleObj spid="_x0000_s70666" name="Chart" r:id="rId5" imgW="4505350" imgH="3057483" progId="Excel.Chart.8">
              <p:embed/>
            </p:oleObj>
          </a:graphicData>
        </a:graphic>
      </p:graphicFrame>
      <p:sp>
        <p:nvSpPr>
          <p:cNvPr id="70668" name="Rectangle 12"/>
          <p:cNvSpPr>
            <a:spLocks noChangeArrowheads="1"/>
          </p:cNvSpPr>
          <p:nvPr/>
        </p:nvSpPr>
        <p:spPr bwMode="auto">
          <a:xfrm>
            <a:off x="-14288" y="5653088"/>
            <a:ext cx="1295401" cy="915987"/>
          </a:xfrm>
          <a:prstGeom prst="rect">
            <a:avLst/>
          </a:prstGeom>
          <a:noFill/>
          <a:ln w="9525">
            <a:noFill/>
            <a:miter lim="800000"/>
            <a:headEnd/>
            <a:tailEnd/>
          </a:ln>
          <a:effectLst/>
        </p:spPr>
        <p:txBody>
          <a:bodyPr>
            <a:spAutoFit/>
          </a:bodyPr>
          <a:lstStyle/>
          <a:p>
            <a:r>
              <a:rPr lang="en-US">
                <a:solidFill>
                  <a:srgbClr val="FF3300"/>
                </a:solidFill>
              </a:rPr>
              <a:t>*p&lt;0.05</a:t>
            </a:r>
          </a:p>
          <a:p>
            <a:r>
              <a:rPr lang="en-US">
                <a:solidFill>
                  <a:srgbClr val="FF3300"/>
                </a:solidFill>
              </a:rPr>
              <a:t>**p&lt;001</a:t>
            </a:r>
          </a:p>
          <a:p>
            <a:r>
              <a:rPr lang="en-US">
                <a:solidFill>
                  <a:srgbClr val="FF3300"/>
                </a:solidFill>
              </a:rPr>
              <a:t>***p&lt;0.001</a:t>
            </a:r>
          </a:p>
        </p:txBody>
      </p:sp>
      <p:sp>
        <p:nvSpPr>
          <p:cNvPr id="70669" name="Text Box 13"/>
          <p:cNvSpPr txBox="1">
            <a:spLocks noChangeArrowheads="1"/>
          </p:cNvSpPr>
          <p:nvPr/>
        </p:nvSpPr>
        <p:spPr bwMode="auto">
          <a:xfrm>
            <a:off x="1676400" y="6248400"/>
            <a:ext cx="1250950" cy="366713"/>
          </a:xfrm>
          <a:prstGeom prst="rect">
            <a:avLst/>
          </a:prstGeom>
          <a:noFill/>
          <a:ln w="9525">
            <a:noFill/>
            <a:miter lim="800000"/>
            <a:headEnd/>
            <a:tailEnd/>
          </a:ln>
          <a:effectLst/>
        </p:spPr>
        <p:txBody>
          <a:bodyPr wrap="none">
            <a:spAutoFit/>
          </a:bodyPr>
          <a:lstStyle/>
          <a:p>
            <a:r>
              <a:rPr lang="en-US" b="1">
                <a:solidFill>
                  <a:srgbClr val="FF3300"/>
                </a:solidFill>
              </a:rPr>
              <a:t>Gender***</a:t>
            </a:r>
          </a:p>
        </p:txBody>
      </p:sp>
      <p:sp>
        <p:nvSpPr>
          <p:cNvPr id="70670" name="Text Box 14"/>
          <p:cNvSpPr txBox="1">
            <a:spLocks noChangeArrowheads="1"/>
          </p:cNvSpPr>
          <p:nvPr/>
        </p:nvSpPr>
        <p:spPr bwMode="auto">
          <a:xfrm>
            <a:off x="1905000" y="3048000"/>
            <a:ext cx="882650" cy="366713"/>
          </a:xfrm>
          <a:prstGeom prst="rect">
            <a:avLst/>
          </a:prstGeom>
          <a:noFill/>
          <a:ln w="9525">
            <a:noFill/>
            <a:miter lim="800000"/>
            <a:headEnd/>
            <a:tailEnd/>
          </a:ln>
          <a:effectLst/>
        </p:spPr>
        <p:txBody>
          <a:bodyPr wrap="none">
            <a:spAutoFit/>
          </a:bodyPr>
          <a:lstStyle/>
          <a:p>
            <a:r>
              <a:rPr lang="en-US" b="1">
                <a:solidFill>
                  <a:srgbClr val="FF3300"/>
                </a:solidFill>
              </a:rPr>
              <a:t>Age***</a:t>
            </a:r>
          </a:p>
        </p:txBody>
      </p:sp>
      <p:sp>
        <p:nvSpPr>
          <p:cNvPr id="70671" name="Text Box 15"/>
          <p:cNvSpPr txBox="1">
            <a:spLocks noChangeArrowheads="1"/>
          </p:cNvSpPr>
          <p:nvPr/>
        </p:nvSpPr>
        <p:spPr bwMode="auto">
          <a:xfrm>
            <a:off x="2362200" y="5410200"/>
            <a:ext cx="1149350" cy="641350"/>
          </a:xfrm>
          <a:prstGeom prst="rect">
            <a:avLst/>
          </a:prstGeom>
          <a:noFill/>
          <a:ln w="9525">
            <a:noFill/>
            <a:miter lim="800000"/>
            <a:headEnd/>
            <a:tailEnd/>
          </a:ln>
          <a:effectLst/>
        </p:spPr>
        <p:txBody>
          <a:bodyPr wrap="none">
            <a:spAutoFit/>
          </a:bodyPr>
          <a:lstStyle/>
          <a:p>
            <a:r>
              <a:rPr lang="en-US" b="1">
                <a:solidFill>
                  <a:srgbClr val="FF3300"/>
                </a:solidFill>
              </a:rPr>
              <a:t>Marital</a:t>
            </a:r>
          </a:p>
          <a:p>
            <a:r>
              <a:rPr lang="en-US" b="1">
                <a:solidFill>
                  <a:srgbClr val="FF3300"/>
                </a:solidFill>
              </a:rPr>
              <a:t>Status***</a:t>
            </a:r>
          </a:p>
        </p:txBody>
      </p:sp>
      <p:sp>
        <p:nvSpPr>
          <p:cNvPr id="70672" name="Text Box 16"/>
          <p:cNvSpPr txBox="1">
            <a:spLocks noChangeArrowheads="1"/>
          </p:cNvSpPr>
          <p:nvPr/>
        </p:nvSpPr>
        <p:spPr bwMode="auto">
          <a:xfrm>
            <a:off x="3352800" y="5181600"/>
            <a:ext cx="1289050" cy="641350"/>
          </a:xfrm>
          <a:prstGeom prst="rect">
            <a:avLst/>
          </a:prstGeom>
          <a:noFill/>
          <a:ln w="9525">
            <a:noFill/>
            <a:miter lim="800000"/>
            <a:headEnd/>
            <a:tailEnd/>
          </a:ln>
          <a:effectLst/>
        </p:spPr>
        <p:txBody>
          <a:bodyPr wrap="none">
            <a:spAutoFit/>
          </a:bodyPr>
          <a:lstStyle/>
          <a:p>
            <a:r>
              <a:rPr lang="en-US" b="1">
                <a:solidFill>
                  <a:srgbClr val="FF3300"/>
                </a:solidFill>
              </a:rPr>
              <a:t>Children</a:t>
            </a:r>
          </a:p>
          <a:p>
            <a:r>
              <a:rPr lang="en-US" b="1">
                <a:solidFill>
                  <a:srgbClr val="FF3300"/>
                </a:solidFill>
              </a:rPr>
              <a:t>Present***</a:t>
            </a:r>
          </a:p>
        </p:txBody>
      </p:sp>
      <p:sp>
        <p:nvSpPr>
          <p:cNvPr id="70673" name="Text Box 17"/>
          <p:cNvSpPr txBox="1">
            <a:spLocks noChangeArrowheads="1"/>
          </p:cNvSpPr>
          <p:nvPr/>
        </p:nvSpPr>
        <p:spPr bwMode="auto">
          <a:xfrm>
            <a:off x="2749550" y="1751013"/>
            <a:ext cx="1441450" cy="915987"/>
          </a:xfrm>
          <a:prstGeom prst="rect">
            <a:avLst/>
          </a:prstGeom>
          <a:noFill/>
          <a:ln w="9525">
            <a:noFill/>
            <a:miter lim="800000"/>
            <a:headEnd/>
            <a:tailEnd/>
          </a:ln>
          <a:effectLst/>
        </p:spPr>
        <p:txBody>
          <a:bodyPr wrap="none">
            <a:spAutoFit/>
          </a:bodyPr>
          <a:lstStyle/>
          <a:p>
            <a:r>
              <a:rPr lang="en-US" b="1">
                <a:solidFill>
                  <a:srgbClr val="FF3300"/>
                </a:solidFill>
              </a:rPr>
              <a:t>Some</a:t>
            </a:r>
          </a:p>
          <a:p>
            <a:r>
              <a:rPr lang="en-US" b="1">
                <a:solidFill>
                  <a:srgbClr val="FF3300"/>
                </a:solidFill>
              </a:rPr>
              <a:t>tertiary</a:t>
            </a:r>
          </a:p>
          <a:p>
            <a:r>
              <a:rPr lang="en-US" b="1">
                <a:solidFill>
                  <a:srgbClr val="FF3300"/>
                </a:solidFill>
              </a:rPr>
              <a:t>education**</a:t>
            </a:r>
          </a:p>
        </p:txBody>
      </p:sp>
      <p:sp>
        <p:nvSpPr>
          <p:cNvPr id="70674" name="Text Box 18"/>
          <p:cNvSpPr txBox="1">
            <a:spLocks noChangeArrowheads="1"/>
          </p:cNvSpPr>
          <p:nvPr/>
        </p:nvSpPr>
        <p:spPr bwMode="auto">
          <a:xfrm>
            <a:off x="4648200" y="1295400"/>
            <a:ext cx="1225550" cy="641350"/>
          </a:xfrm>
          <a:prstGeom prst="rect">
            <a:avLst/>
          </a:prstGeom>
          <a:noFill/>
          <a:ln w="9525">
            <a:noFill/>
            <a:miter lim="800000"/>
            <a:headEnd/>
            <a:tailEnd/>
          </a:ln>
          <a:effectLst/>
        </p:spPr>
        <p:txBody>
          <a:bodyPr>
            <a:spAutoFit/>
          </a:bodyPr>
          <a:lstStyle/>
          <a:p>
            <a:r>
              <a:rPr lang="en-US" b="1">
                <a:solidFill>
                  <a:srgbClr val="FF3300"/>
                </a:solidFill>
              </a:rPr>
              <a:t>Doctoral</a:t>
            </a:r>
          </a:p>
          <a:p>
            <a:r>
              <a:rPr lang="en-US" b="1">
                <a:solidFill>
                  <a:srgbClr val="FF3300"/>
                </a:solidFill>
              </a:rPr>
              <a:t>Degree***</a:t>
            </a:r>
          </a:p>
        </p:txBody>
      </p:sp>
      <p:sp>
        <p:nvSpPr>
          <p:cNvPr id="70675" name="Text Box 19"/>
          <p:cNvSpPr txBox="1">
            <a:spLocks noChangeArrowheads="1"/>
          </p:cNvSpPr>
          <p:nvPr/>
        </p:nvSpPr>
        <p:spPr bwMode="auto">
          <a:xfrm>
            <a:off x="4419600" y="4648200"/>
            <a:ext cx="1276350" cy="641350"/>
          </a:xfrm>
          <a:prstGeom prst="rect">
            <a:avLst/>
          </a:prstGeom>
          <a:noFill/>
          <a:ln w="9525">
            <a:noFill/>
            <a:miter lim="800000"/>
            <a:headEnd/>
            <a:tailEnd/>
          </a:ln>
          <a:effectLst/>
        </p:spPr>
        <p:txBody>
          <a:bodyPr wrap="none">
            <a:spAutoFit/>
          </a:bodyPr>
          <a:lstStyle/>
          <a:p>
            <a:r>
              <a:rPr lang="en-US" b="1">
                <a:solidFill>
                  <a:schemeClr val="tx2"/>
                </a:solidFill>
              </a:rPr>
              <a:t>Degree</a:t>
            </a:r>
          </a:p>
          <a:p>
            <a:r>
              <a:rPr lang="en-US" b="1">
                <a:solidFill>
                  <a:schemeClr val="tx2"/>
                </a:solidFill>
              </a:rPr>
              <a:t>In Canada</a:t>
            </a:r>
          </a:p>
        </p:txBody>
      </p:sp>
      <p:sp>
        <p:nvSpPr>
          <p:cNvPr id="70676" name="Text Box 20"/>
          <p:cNvSpPr txBox="1">
            <a:spLocks noChangeArrowheads="1"/>
          </p:cNvSpPr>
          <p:nvPr/>
        </p:nvSpPr>
        <p:spPr bwMode="auto">
          <a:xfrm>
            <a:off x="4876800" y="1981200"/>
            <a:ext cx="933450" cy="641350"/>
          </a:xfrm>
          <a:prstGeom prst="rect">
            <a:avLst/>
          </a:prstGeom>
          <a:noFill/>
          <a:ln w="9525">
            <a:noFill/>
            <a:miter lim="800000"/>
            <a:headEnd/>
            <a:tailEnd/>
          </a:ln>
          <a:effectLst/>
        </p:spPr>
        <p:txBody>
          <a:bodyPr wrap="none">
            <a:spAutoFit/>
          </a:bodyPr>
          <a:lstStyle/>
          <a:p>
            <a:r>
              <a:rPr lang="en-US" b="1">
                <a:solidFill>
                  <a:schemeClr val="tx2"/>
                </a:solidFill>
              </a:rPr>
              <a:t>Skilled</a:t>
            </a:r>
          </a:p>
          <a:p>
            <a:r>
              <a:rPr lang="en-US" b="1">
                <a:solidFill>
                  <a:schemeClr val="tx2"/>
                </a:solidFill>
              </a:rPr>
              <a:t>worker</a:t>
            </a:r>
          </a:p>
        </p:txBody>
      </p:sp>
      <p:sp>
        <p:nvSpPr>
          <p:cNvPr id="70677" name="Text Box 21"/>
          <p:cNvSpPr txBox="1">
            <a:spLocks noChangeArrowheads="1"/>
          </p:cNvSpPr>
          <p:nvPr/>
        </p:nvSpPr>
        <p:spPr bwMode="auto">
          <a:xfrm>
            <a:off x="5410200" y="3200400"/>
            <a:ext cx="1200150" cy="641350"/>
          </a:xfrm>
          <a:prstGeom prst="rect">
            <a:avLst/>
          </a:prstGeom>
          <a:noFill/>
          <a:ln w="9525">
            <a:noFill/>
            <a:miter lim="800000"/>
            <a:headEnd/>
            <a:tailEnd/>
          </a:ln>
          <a:effectLst/>
        </p:spPr>
        <p:txBody>
          <a:bodyPr wrap="none">
            <a:spAutoFit/>
          </a:bodyPr>
          <a:lstStyle/>
          <a:p>
            <a:r>
              <a:rPr lang="en-US" b="1">
                <a:solidFill>
                  <a:schemeClr val="tx2"/>
                </a:solidFill>
              </a:rPr>
              <a:t>Business</a:t>
            </a:r>
          </a:p>
          <a:p>
            <a:r>
              <a:rPr lang="en-US" b="1">
                <a:solidFill>
                  <a:schemeClr val="tx2"/>
                </a:solidFill>
              </a:rPr>
              <a:t>class</a:t>
            </a:r>
          </a:p>
        </p:txBody>
      </p:sp>
      <p:sp>
        <p:nvSpPr>
          <p:cNvPr id="70678" name="Text Box 22"/>
          <p:cNvSpPr txBox="1">
            <a:spLocks noChangeArrowheads="1"/>
          </p:cNvSpPr>
          <p:nvPr/>
        </p:nvSpPr>
        <p:spPr bwMode="auto">
          <a:xfrm>
            <a:off x="6248400" y="1492250"/>
            <a:ext cx="971550" cy="641350"/>
          </a:xfrm>
          <a:prstGeom prst="rect">
            <a:avLst/>
          </a:prstGeom>
          <a:noFill/>
          <a:ln w="9525">
            <a:noFill/>
            <a:miter lim="800000"/>
            <a:headEnd/>
            <a:tailEnd/>
          </a:ln>
          <a:effectLst/>
        </p:spPr>
        <p:txBody>
          <a:bodyPr wrap="none">
            <a:spAutoFit/>
          </a:bodyPr>
          <a:lstStyle/>
          <a:p>
            <a:r>
              <a:rPr lang="en-US" b="1">
                <a:solidFill>
                  <a:srgbClr val="FF3300"/>
                </a:solidFill>
              </a:rPr>
              <a:t>Family</a:t>
            </a:r>
          </a:p>
          <a:p>
            <a:r>
              <a:rPr lang="en-US" b="1">
                <a:solidFill>
                  <a:srgbClr val="FF3300"/>
                </a:solidFill>
              </a:rPr>
              <a:t>Class**</a:t>
            </a:r>
          </a:p>
        </p:txBody>
      </p:sp>
      <p:sp>
        <p:nvSpPr>
          <p:cNvPr id="70679" name="Text Box 23"/>
          <p:cNvSpPr txBox="1">
            <a:spLocks noChangeArrowheads="1"/>
          </p:cNvSpPr>
          <p:nvPr/>
        </p:nvSpPr>
        <p:spPr bwMode="auto">
          <a:xfrm>
            <a:off x="5943600" y="5257800"/>
            <a:ext cx="1250950" cy="641350"/>
          </a:xfrm>
          <a:prstGeom prst="rect">
            <a:avLst/>
          </a:prstGeom>
          <a:noFill/>
          <a:ln w="9525">
            <a:noFill/>
            <a:miter lim="800000"/>
            <a:headEnd/>
            <a:tailEnd/>
          </a:ln>
          <a:effectLst/>
        </p:spPr>
        <p:txBody>
          <a:bodyPr wrap="none">
            <a:spAutoFit/>
          </a:bodyPr>
          <a:lstStyle/>
          <a:p>
            <a:r>
              <a:rPr lang="en-US" b="1">
                <a:solidFill>
                  <a:srgbClr val="FF3300"/>
                </a:solidFill>
              </a:rPr>
              <a:t>Visible</a:t>
            </a:r>
          </a:p>
          <a:p>
            <a:r>
              <a:rPr lang="en-US" b="1">
                <a:solidFill>
                  <a:srgbClr val="FF3300"/>
                </a:solidFill>
              </a:rPr>
              <a:t>Minority**</a:t>
            </a:r>
          </a:p>
        </p:txBody>
      </p:sp>
      <p:sp>
        <p:nvSpPr>
          <p:cNvPr id="70680" name="Text Box 24"/>
          <p:cNvSpPr txBox="1">
            <a:spLocks noChangeArrowheads="1"/>
          </p:cNvSpPr>
          <p:nvPr/>
        </p:nvSpPr>
        <p:spPr bwMode="auto">
          <a:xfrm>
            <a:off x="7299325" y="5675313"/>
            <a:ext cx="1327150" cy="641350"/>
          </a:xfrm>
          <a:prstGeom prst="rect">
            <a:avLst/>
          </a:prstGeom>
          <a:noFill/>
          <a:ln w="9525">
            <a:noFill/>
            <a:miter lim="800000"/>
            <a:headEnd/>
            <a:tailEnd/>
          </a:ln>
          <a:effectLst/>
        </p:spPr>
        <p:txBody>
          <a:bodyPr wrap="none">
            <a:spAutoFit/>
          </a:bodyPr>
          <a:lstStyle/>
          <a:p>
            <a:r>
              <a:rPr lang="en-US" b="1">
                <a:solidFill>
                  <a:srgbClr val="FF3300"/>
                </a:solidFill>
              </a:rPr>
              <a:t>Language</a:t>
            </a:r>
          </a:p>
          <a:p>
            <a:r>
              <a:rPr lang="en-US" b="1">
                <a:solidFill>
                  <a:srgbClr val="FF3300"/>
                </a:solidFill>
              </a:rPr>
              <a:t>Proficient*</a:t>
            </a:r>
          </a:p>
        </p:txBody>
      </p:sp>
      <p:sp>
        <p:nvSpPr>
          <p:cNvPr id="70681" name="Text Box 25"/>
          <p:cNvSpPr txBox="1">
            <a:spLocks noChangeArrowheads="1"/>
          </p:cNvSpPr>
          <p:nvPr/>
        </p:nvSpPr>
        <p:spPr bwMode="auto">
          <a:xfrm>
            <a:off x="7315200" y="2667000"/>
            <a:ext cx="908050" cy="641350"/>
          </a:xfrm>
          <a:prstGeom prst="rect">
            <a:avLst/>
          </a:prstGeom>
          <a:noFill/>
          <a:ln w="9525">
            <a:noFill/>
            <a:miter lim="800000"/>
            <a:headEnd/>
            <a:tailEnd/>
          </a:ln>
          <a:effectLst/>
        </p:spPr>
        <p:txBody>
          <a:bodyPr wrap="none">
            <a:spAutoFit/>
          </a:bodyPr>
          <a:lstStyle/>
          <a:p>
            <a:r>
              <a:rPr lang="en-US" b="1">
                <a:solidFill>
                  <a:srgbClr val="FF3300"/>
                </a:solidFill>
              </a:rPr>
              <a:t>Family</a:t>
            </a:r>
          </a:p>
          <a:p>
            <a:r>
              <a:rPr lang="en-US" b="1">
                <a:solidFill>
                  <a:srgbClr val="FF3300"/>
                </a:solidFill>
              </a:rPr>
              <a:t>SK*</a:t>
            </a:r>
          </a:p>
        </p:txBody>
      </p:sp>
      <p:sp>
        <p:nvSpPr>
          <p:cNvPr id="70682" name="Text Box 26"/>
          <p:cNvSpPr txBox="1">
            <a:spLocks noChangeArrowheads="1"/>
          </p:cNvSpPr>
          <p:nvPr/>
        </p:nvSpPr>
        <p:spPr bwMode="auto">
          <a:xfrm>
            <a:off x="7908925" y="4989513"/>
            <a:ext cx="882650" cy="641350"/>
          </a:xfrm>
          <a:prstGeom prst="rect">
            <a:avLst/>
          </a:prstGeom>
          <a:noFill/>
          <a:ln w="9525">
            <a:noFill/>
            <a:miter lim="800000"/>
            <a:headEnd/>
            <a:tailEnd/>
          </a:ln>
          <a:effectLst/>
        </p:spPr>
        <p:txBody>
          <a:bodyPr wrap="none">
            <a:spAutoFit/>
          </a:bodyPr>
          <a:lstStyle/>
          <a:p>
            <a:r>
              <a:rPr lang="en-US" b="1">
                <a:solidFill>
                  <a:schemeClr val="tx2"/>
                </a:solidFill>
              </a:rPr>
              <a:t>Friend</a:t>
            </a:r>
          </a:p>
          <a:p>
            <a:r>
              <a:rPr lang="en-US" b="1">
                <a:solidFill>
                  <a:schemeClr val="tx2"/>
                </a:solidFill>
              </a:rPr>
              <a:t>SK</a:t>
            </a:r>
          </a:p>
        </p:txBody>
      </p:sp>
      <p:sp>
        <p:nvSpPr>
          <p:cNvPr id="70683" name="Text Box 27"/>
          <p:cNvSpPr txBox="1">
            <a:spLocks noChangeArrowheads="1"/>
          </p:cNvSpPr>
          <p:nvPr/>
        </p:nvSpPr>
        <p:spPr bwMode="auto">
          <a:xfrm>
            <a:off x="8185150" y="2438400"/>
            <a:ext cx="1187450" cy="915988"/>
          </a:xfrm>
          <a:prstGeom prst="rect">
            <a:avLst/>
          </a:prstGeom>
          <a:noFill/>
          <a:ln w="9525">
            <a:noFill/>
            <a:miter lim="800000"/>
            <a:headEnd/>
            <a:tailEnd/>
          </a:ln>
          <a:effectLst/>
        </p:spPr>
        <p:txBody>
          <a:bodyPr wrap="none">
            <a:spAutoFit/>
          </a:bodyPr>
          <a:lstStyle/>
          <a:p>
            <a:r>
              <a:rPr lang="en-US" b="1">
                <a:solidFill>
                  <a:schemeClr val="tx2"/>
                </a:solidFill>
              </a:rPr>
              <a:t>Sponsor-</a:t>
            </a:r>
          </a:p>
          <a:p>
            <a:r>
              <a:rPr lang="en-US" b="1">
                <a:solidFill>
                  <a:schemeClr val="tx2"/>
                </a:solidFill>
              </a:rPr>
              <a:t>ship </a:t>
            </a:r>
          </a:p>
          <a:p>
            <a:r>
              <a:rPr lang="en-US" b="1">
                <a:solidFill>
                  <a:schemeClr val="tx2"/>
                </a:solidFill>
              </a:rPr>
              <a:t>status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t>Model interpretation</a:t>
            </a:r>
          </a:p>
        </p:txBody>
      </p:sp>
      <p:sp>
        <p:nvSpPr>
          <p:cNvPr id="52227" name="Rectangle 3"/>
          <p:cNvSpPr>
            <a:spLocks noGrp="1" noChangeArrowheads="1"/>
          </p:cNvSpPr>
          <p:nvPr>
            <p:ph type="body" idx="1"/>
          </p:nvPr>
        </p:nvSpPr>
        <p:spPr/>
        <p:txBody>
          <a:bodyPr/>
          <a:lstStyle/>
          <a:p>
            <a:pPr>
              <a:lnSpc>
                <a:spcPct val="80000"/>
              </a:lnSpc>
            </a:pPr>
            <a:r>
              <a:rPr lang="en-US" sz="2600"/>
              <a:t>Gender plays a role at arrival and 4 years later</a:t>
            </a:r>
          </a:p>
          <a:p>
            <a:pPr>
              <a:lnSpc>
                <a:spcPct val="80000"/>
              </a:lnSpc>
            </a:pPr>
            <a:r>
              <a:rPr lang="en-US" sz="2600"/>
              <a:t>It takes time for educational credentials to be recognized with full-time work</a:t>
            </a:r>
          </a:p>
          <a:p>
            <a:pPr>
              <a:lnSpc>
                <a:spcPct val="80000"/>
              </a:lnSpc>
            </a:pPr>
            <a:r>
              <a:rPr lang="en-US" sz="2600"/>
              <a:t>Mixed results with immigrant class</a:t>
            </a:r>
          </a:p>
          <a:p>
            <a:pPr>
              <a:lnSpc>
                <a:spcPct val="80000"/>
              </a:lnSpc>
            </a:pPr>
            <a:r>
              <a:rPr lang="en-US" sz="2600"/>
              <a:t>Language proficiency key to finding full-time work in short and medium-term</a:t>
            </a:r>
          </a:p>
          <a:p>
            <a:pPr>
              <a:lnSpc>
                <a:spcPct val="80000"/>
              </a:lnSpc>
            </a:pPr>
            <a:r>
              <a:rPr lang="en-US" sz="2600"/>
              <a:t>Visible minority status has a negative effect on access to full-time work at all time points</a:t>
            </a:r>
          </a:p>
          <a:p>
            <a:pPr>
              <a:lnSpc>
                <a:spcPct val="80000"/>
              </a:lnSpc>
            </a:pPr>
            <a:r>
              <a:rPr lang="en-US" sz="2600"/>
              <a:t>Social capital factors play a role, particularly sponsorship status; Family and friendship social capital more important in the early stages of integration</a:t>
            </a:r>
          </a:p>
          <a:p>
            <a:pPr>
              <a:lnSpc>
                <a:spcPct val="80000"/>
              </a:lnSpc>
            </a:pPr>
            <a:endParaRPr lang="en-US" sz="26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t>Policy Questions to Consider</a:t>
            </a:r>
          </a:p>
        </p:txBody>
      </p:sp>
      <p:sp>
        <p:nvSpPr>
          <p:cNvPr id="59395" name="Rectangle 3"/>
          <p:cNvSpPr>
            <a:spLocks noGrp="1" noChangeArrowheads="1"/>
          </p:cNvSpPr>
          <p:nvPr>
            <p:ph type="body" idx="1"/>
          </p:nvPr>
        </p:nvSpPr>
        <p:spPr/>
        <p:txBody>
          <a:bodyPr/>
          <a:lstStyle/>
          <a:p>
            <a:pPr>
              <a:lnSpc>
                <a:spcPct val="90000"/>
              </a:lnSpc>
            </a:pPr>
            <a:r>
              <a:rPr lang="en-US" sz="2600"/>
              <a:t>Why are visible minority migrant youth having significant difficulties in the labour market? Is it time to reconsider challenges to </a:t>
            </a:r>
            <a:r>
              <a:rPr lang="en-US" sz="2600" i="1"/>
              <a:t>Employment Equity</a:t>
            </a:r>
            <a:r>
              <a:rPr lang="en-US" sz="2600"/>
              <a:t> legislation?</a:t>
            </a:r>
          </a:p>
          <a:p>
            <a:pPr>
              <a:lnSpc>
                <a:spcPct val="90000"/>
              </a:lnSpc>
            </a:pPr>
            <a:r>
              <a:rPr lang="en-US" sz="2600"/>
              <a:t>How can we ensure youth requiring language training have access to it?</a:t>
            </a:r>
          </a:p>
          <a:p>
            <a:pPr>
              <a:lnSpc>
                <a:spcPct val="90000"/>
              </a:lnSpc>
            </a:pPr>
            <a:r>
              <a:rPr lang="en-US" sz="2600"/>
              <a:t>How can we facilitate friendship &amp; family social capital networks among newcomers?</a:t>
            </a:r>
          </a:p>
          <a:p>
            <a:pPr>
              <a:lnSpc>
                <a:spcPct val="90000"/>
              </a:lnSpc>
            </a:pPr>
            <a:r>
              <a:rPr lang="en-US" sz="2600"/>
              <a:t>What can be done to convince employers of the value of the credentials and languages brought to the labour market by migrant youth?</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z="3500"/>
              <a:t>Youth Employment in Canada</a:t>
            </a:r>
          </a:p>
        </p:txBody>
      </p:sp>
      <p:sp>
        <p:nvSpPr>
          <p:cNvPr id="14339" name="Rectangle 3"/>
          <p:cNvSpPr>
            <a:spLocks noGrp="1" noChangeArrowheads="1"/>
          </p:cNvSpPr>
          <p:nvPr>
            <p:ph type="body" idx="1"/>
          </p:nvPr>
        </p:nvSpPr>
        <p:spPr>
          <a:xfrm>
            <a:off x="381000" y="1447800"/>
            <a:ext cx="8229600" cy="4530725"/>
          </a:xfrm>
        </p:spPr>
        <p:txBody>
          <a:bodyPr/>
          <a:lstStyle/>
          <a:p>
            <a:r>
              <a:rPr lang="en-US"/>
              <a:t>Finding good employment a marker of integration</a:t>
            </a:r>
          </a:p>
          <a:p>
            <a:r>
              <a:rPr lang="en-US"/>
              <a:t>352,500 youth are looking for work</a:t>
            </a:r>
          </a:p>
          <a:p>
            <a:r>
              <a:rPr lang="en-US"/>
              <a:t>Youth between the ages of 15 &amp; 24 make up 31.1% of all unemployed persons</a:t>
            </a:r>
          </a:p>
          <a:p>
            <a:pPr lvl="1"/>
            <a:r>
              <a:rPr lang="en-US">
                <a:solidFill>
                  <a:schemeClr val="accent2"/>
                </a:solidFill>
              </a:rPr>
              <a:t>Among youth, immigrants are most likely to be unemployed</a:t>
            </a:r>
          </a:p>
          <a:p>
            <a:r>
              <a:rPr lang="en-US"/>
              <a:t>Over half of all migrants to developed nations are under age 29 years</a:t>
            </a:r>
          </a:p>
        </p:txBody>
      </p:sp>
      <p:sp>
        <p:nvSpPr>
          <p:cNvPr id="14340" name="Text Box 4"/>
          <p:cNvSpPr txBox="1">
            <a:spLocks noChangeArrowheads="1"/>
          </p:cNvSpPr>
          <p:nvPr/>
        </p:nvSpPr>
        <p:spPr bwMode="auto">
          <a:xfrm>
            <a:off x="2590800" y="6324600"/>
            <a:ext cx="6384925" cy="304800"/>
          </a:xfrm>
          <a:prstGeom prst="rect">
            <a:avLst/>
          </a:prstGeom>
          <a:noFill/>
          <a:ln w="9525">
            <a:noFill/>
            <a:miter lim="800000"/>
            <a:headEnd/>
            <a:tailEnd/>
          </a:ln>
          <a:effectLst/>
        </p:spPr>
        <p:txBody>
          <a:bodyPr wrap="none">
            <a:spAutoFit/>
          </a:bodyPr>
          <a:lstStyle/>
          <a:p>
            <a:r>
              <a:rPr lang="en-US" sz="1400" i="1"/>
              <a:t>UN, 2007; Statistics Canada, 2007 &amp; 2003; Anisef et al., 2006; Wilkinson, 2008</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t>A Note from Statistics Canada</a:t>
            </a:r>
          </a:p>
        </p:txBody>
      </p:sp>
      <p:sp>
        <p:nvSpPr>
          <p:cNvPr id="24579" name="Rectangle 3"/>
          <p:cNvSpPr>
            <a:spLocks noGrp="1" noChangeArrowheads="1"/>
          </p:cNvSpPr>
          <p:nvPr>
            <p:ph type="body" idx="1"/>
          </p:nvPr>
        </p:nvSpPr>
        <p:spPr/>
        <p:txBody>
          <a:bodyPr/>
          <a:lstStyle/>
          <a:p>
            <a:r>
              <a:rPr lang="en-CA" sz="2600"/>
              <a:t>The UBC and Manitoba Research Data Centres of Statistics Canada provided invaluable advice relating to the statistical analysis and access to the confidential data from the Longitudinal Survey of Immigrants to Canada. All errors and omissions are the responsibility of the author.</a:t>
            </a:r>
          </a:p>
          <a:p>
            <a:r>
              <a:rPr lang="en-US" sz="2600"/>
              <a:t>The analysis is based on confidential micro-data received from Statistics Canada and the opinions expressed do not represent the views of Statistics Canada.</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t>Acknowledgements</a:t>
            </a:r>
          </a:p>
        </p:txBody>
      </p:sp>
      <p:sp>
        <p:nvSpPr>
          <p:cNvPr id="18435" name="Rectangle 3"/>
          <p:cNvSpPr>
            <a:spLocks noGrp="1" noChangeArrowheads="1"/>
          </p:cNvSpPr>
          <p:nvPr>
            <p:ph type="body" idx="1"/>
          </p:nvPr>
        </p:nvSpPr>
        <p:spPr>
          <a:xfrm>
            <a:off x="685800" y="1371600"/>
            <a:ext cx="8229600" cy="4411663"/>
          </a:xfrm>
        </p:spPr>
        <p:txBody>
          <a:bodyPr/>
          <a:lstStyle/>
          <a:p>
            <a:pPr>
              <a:lnSpc>
                <a:spcPct val="90000"/>
              </a:lnSpc>
            </a:pPr>
            <a:r>
              <a:rPr lang="en-US"/>
              <a:t>Research assistants</a:t>
            </a:r>
          </a:p>
          <a:p>
            <a:pPr>
              <a:lnSpc>
                <a:spcPct val="90000"/>
              </a:lnSpc>
            </a:pPr>
            <a:r>
              <a:rPr lang="en-US"/>
              <a:t>Colleagues: </a:t>
            </a:r>
          </a:p>
          <a:p>
            <a:pPr lvl="1">
              <a:lnSpc>
                <a:spcPct val="90000"/>
              </a:lnSpc>
            </a:pPr>
            <a:r>
              <a:rPr lang="en-US">
                <a:solidFill>
                  <a:schemeClr val="tx2"/>
                </a:solidFill>
              </a:rPr>
              <a:t>Dr. Rick Sin McMaster University </a:t>
            </a:r>
          </a:p>
          <a:p>
            <a:pPr lvl="1">
              <a:lnSpc>
                <a:spcPct val="90000"/>
              </a:lnSpc>
            </a:pPr>
            <a:r>
              <a:rPr lang="en-US">
                <a:solidFill>
                  <a:schemeClr val="tx2"/>
                </a:solidFill>
              </a:rPr>
              <a:t>Dr. K.T. Tsang University of Toronto </a:t>
            </a:r>
          </a:p>
          <a:p>
            <a:pPr lvl="1">
              <a:lnSpc>
                <a:spcPct val="90000"/>
              </a:lnSpc>
            </a:pPr>
            <a:r>
              <a:rPr lang="en-US">
                <a:solidFill>
                  <a:schemeClr val="tx2"/>
                </a:solidFill>
              </a:rPr>
              <a:t>Dr. M.C. Yan UBC</a:t>
            </a:r>
          </a:p>
          <a:p>
            <a:pPr>
              <a:lnSpc>
                <a:spcPct val="90000"/>
              </a:lnSpc>
            </a:pPr>
            <a:r>
              <a:rPr lang="en-US"/>
              <a:t>Advisory panel members</a:t>
            </a:r>
          </a:p>
          <a:p>
            <a:pPr>
              <a:lnSpc>
                <a:spcPct val="90000"/>
              </a:lnSpc>
            </a:pPr>
            <a:r>
              <a:rPr lang="en-US"/>
              <a:t>Statistics Canada Research Data Centres</a:t>
            </a:r>
          </a:p>
          <a:p>
            <a:pPr>
              <a:lnSpc>
                <a:spcPct val="90000"/>
              </a:lnSpc>
            </a:pPr>
            <a:r>
              <a:rPr lang="en-US"/>
              <a:t>SSHRC/Metropolis Strategic Joint Initiative &amp; our Metropolis Centres for funding this study and the pilot projects.</a:t>
            </a:r>
          </a:p>
        </p:txBody>
      </p:sp>
      <p:pic>
        <p:nvPicPr>
          <p:cNvPr id="18436" name="Picture 4"/>
          <p:cNvPicPr>
            <a:picLocks noChangeAspect="1" noChangeArrowheads="1"/>
          </p:cNvPicPr>
          <p:nvPr/>
        </p:nvPicPr>
        <p:blipFill>
          <a:blip r:embed="rId3"/>
          <a:srcRect/>
          <a:stretch>
            <a:fillRect/>
          </a:stretch>
        </p:blipFill>
        <p:spPr bwMode="auto">
          <a:xfrm>
            <a:off x="1447800" y="6172200"/>
            <a:ext cx="2514600" cy="352425"/>
          </a:xfrm>
          <a:prstGeom prst="rect">
            <a:avLst/>
          </a:prstGeom>
          <a:noFill/>
          <a:ln w="9525">
            <a:noFill/>
            <a:miter lim="800000"/>
            <a:headEnd/>
            <a:tailEnd/>
          </a:ln>
          <a:effectLst/>
        </p:spPr>
      </p:pic>
      <p:pic>
        <p:nvPicPr>
          <p:cNvPr id="18437" name="Picture 8"/>
          <p:cNvPicPr>
            <a:picLocks noChangeAspect="1" noChangeArrowheads="1"/>
          </p:cNvPicPr>
          <p:nvPr/>
        </p:nvPicPr>
        <p:blipFill>
          <a:blip r:embed="rId4"/>
          <a:srcRect/>
          <a:stretch>
            <a:fillRect/>
          </a:stretch>
        </p:blipFill>
        <p:spPr bwMode="auto">
          <a:xfrm>
            <a:off x="228600" y="5715000"/>
            <a:ext cx="685800" cy="933450"/>
          </a:xfrm>
          <a:prstGeom prst="rect">
            <a:avLst/>
          </a:prstGeom>
          <a:noFill/>
          <a:ln w="9525">
            <a:noFill/>
            <a:miter lim="800000"/>
            <a:headEnd/>
            <a:tailEnd/>
          </a:ln>
        </p:spPr>
      </p:pic>
      <p:pic>
        <p:nvPicPr>
          <p:cNvPr id="18438" name="Picture 6"/>
          <p:cNvPicPr>
            <a:picLocks noChangeAspect="1" noChangeArrowheads="1"/>
          </p:cNvPicPr>
          <p:nvPr/>
        </p:nvPicPr>
        <p:blipFill>
          <a:blip r:embed="rId5"/>
          <a:srcRect/>
          <a:stretch>
            <a:fillRect/>
          </a:stretch>
        </p:blipFill>
        <p:spPr bwMode="auto">
          <a:xfrm>
            <a:off x="4343400" y="6096000"/>
            <a:ext cx="2781300" cy="584200"/>
          </a:xfrm>
          <a:prstGeom prst="rect">
            <a:avLst/>
          </a:prstGeom>
          <a:noFill/>
          <a:ln w="9525">
            <a:noFill/>
            <a:miter lim="800000"/>
            <a:headEnd/>
            <a:tailEnd/>
          </a:ln>
          <a:effectLst/>
        </p:spPr>
      </p:pic>
      <p:pic>
        <p:nvPicPr>
          <p:cNvPr id="18439" name="Picture 7" descr="largeum logo"/>
          <p:cNvPicPr>
            <a:picLocks noChangeAspect="1" noChangeArrowheads="1"/>
          </p:cNvPicPr>
          <p:nvPr/>
        </p:nvPicPr>
        <p:blipFill>
          <a:blip r:embed="rId6"/>
          <a:srcRect/>
          <a:stretch>
            <a:fillRect/>
          </a:stretch>
        </p:blipFill>
        <p:spPr bwMode="auto">
          <a:xfrm>
            <a:off x="7467600" y="5600700"/>
            <a:ext cx="1476375" cy="11049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type="body" idx="1"/>
          </p:nvPr>
        </p:nvSpPr>
        <p:spPr>
          <a:xfrm>
            <a:off x="228600" y="304800"/>
            <a:ext cx="8229600" cy="6248400"/>
          </a:xfrm>
        </p:spPr>
        <p:txBody>
          <a:bodyPr/>
          <a:lstStyle/>
          <a:p>
            <a:r>
              <a:rPr lang="en-US"/>
              <a:t>Only 25% of immigrant youth have job experience by the time they are 18 years, compared with 60% of Canadian-born youth</a:t>
            </a:r>
          </a:p>
          <a:p>
            <a:r>
              <a:rPr lang="en-US"/>
              <a:t>Factors that influence job history among immigrants:</a:t>
            </a:r>
          </a:p>
          <a:p>
            <a:pPr lvl="1"/>
            <a:r>
              <a:rPr lang="en-US"/>
              <a:t>Age at immigration</a:t>
            </a:r>
          </a:p>
          <a:p>
            <a:pPr lvl="1"/>
            <a:r>
              <a:rPr lang="en-US"/>
              <a:t>Level of education</a:t>
            </a:r>
          </a:p>
          <a:p>
            <a:pPr lvl="1"/>
            <a:r>
              <a:rPr lang="en-US"/>
              <a:t>Visible minority status</a:t>
            </a:r>
          </a:p>
          <a:p>
            <a:pPr lvl="1"/>
            <a:r>
              <a:rPr lang="en-US"/>
              <a:t>Obtaining “Canadian” work experience</a:t>
            </a:r>
          </a:p>
          <a:p>
            <a:r>
              <a:rPr lang="en-US"/>
              <a:t>Many immigrant youth do not find work that is equivalent to their previous work experience or level of education</a:t>
            </a:r>
          </a:p>
          <a:p>
            <a:endParaRPr lang="en-US"/>
          </a:p>
        </p:txBody>
      </p:sp>
      <p:sp>
        <p:nvSpPr>
          <p:cNvPr id="57348" name="Text Box 4"/>
          <p:cNvSpPr txBox="1">
            <a:spLocks noChangeArrowheads="1"/>
          </p:cNvSpPr>
          <p:nvPr/>
        </p:nvSpPr>
        <p:spPr bwMode="auto">
          <a:xfrm>
            <a:off x="2133600" y="6172200"/>
            <a:ext cx="6816725" cy="517525"/>
          </a:xfrm>
          <a:prstGeom prst="rect">
            <a:avLst/>
          </a:prstGeom>
          <a:noFill/>
          <a:ln w="9525">
            <a:noFill/>
            <a:miter lim="800000"/>
            <a:headEnd/>
            <a:tailEnd/>
          </a:ln>
          <a:effectLst/>
        </p:spPr>
        <p:txBody>
          <a:bodyPr wrap="none">
            <a:spAutoFit/>
          </a:bodyPr>
          <a:lstStyle/>
          <a:p>
            <a:r>
              <a:rPr lang="en-US" sz="1400" i="1"/>
              <a:t>Shields &amp; Rahi, 2003; Perreira et al., 2007; Kunz, 2003; Omidvar &amp; Richmond, 2003;</a:t>
            </a:r>
          </a:p>
          <a:p>
            <a:r>
              <a:rPr lang="en-US" sz="1400" i="1"/>
              <a:t>Anisef, et al., 2007; Beaujot and Kerr, 2007</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06" name="Rectangle 82"/>
          <p:cNvSpPr>
            <a:spLocks noGrp="1" noChangeArrowheads="1"/>
          </p:cNvSpPr>
          <p:nvPr>
            <p:ph type="title"/>
          </p:nvPr>
        </p:nvSpPr>
        <p:spPr/>
        <p:txBody>
          <a:bodyPr/>
          <a:lstStyle/>
          <a:p>
            <a:r>
              <a:rPr lang="en-US"/>
              <a:t>Labour Force Participation Indicators, 2005- Employed</a:t>
            </a:r>
          </a:p>
        </p:txBody>
      </p:sp>
      <p:graphicFrame>
        <p:nvGraphicFramePr>
          <p:cNvPr id="26710" name="Object 86"/>
          <p:cNvGraphicFramePr>
            <a:graphicFrameLocks noChangeAspect="1"/>
          </p:cNvGraphicFramePr>
          <p:nvPr>
            <p:ph idx="1"/>
          </p:nvPr>
        </p:nvGraphicFramePr>
        <p:xfrm>
          <a:off x="381000" y="2287588"/>
          <a:ext cx="8534400" cy="2284412"/>
        </p:xfrm>
        <a:graphic>
          <a:graphicData uri="http://schemas.openxmlformats.org/presentationml/2006/ole">
            <p:oleObj spid="_x0000_s26710" name="Worksheet" r:id="rId4" imgW="4876800" imgH="1304815" progId="Excel.Sheet.8">
              <p:embed/>
            </p:oleObj>
          </a:graphicData>
        </a:graphic>
      </p:graphicFrame>
      <p:sp>
        <p:nvSpPr>
          <p:cNvPr id="26712" name="Rectangle 88"/>
          <p:cNvSpPr>
            <a:spLocks noChangeArrowheads="1"/>
          </p:cNvSpPr>
          <p:nvPr/>
        </p:nvSpPr>
        <p:spPr bwMode="auto">
          <a:xfrm>
            <a:off x="838200" y="5105400"/>
            <a:ext cx="8001000" cy="641350"/>
          </a:xfrm>
          <a:prstGeom prst="rect">
            <a:avLst/>
          </a:prstGeom>
          <a:noFill/>
          <a:ln w="9525">
            <a:noFill/>
            <a:miter lim="800000"/>
            <a:headEnd/>
            <a:tailEnd/>
          </a:ln>
          <a:effectLst/>
        </p:spPr>
        <p:txBody>
          <a:bodyPr>
            <a:spAutoFit/>
          </a:bodyPr>
          <a:lstStyle/>
          <a:p>
            <a:r>
              <a:rPr lang="en-US" i="1">
                <a:solidFill>
                  <a:schemeClr val="accent2"/>
                </a:solidFill>
              </a:rPr>
              <a:t>Data from Statistics Canada (2008) 2006 Census of Canada, based on </a:t>
            </a:r>
          </a:p>
          <a:p>
            <a:r>
              <a:rPr lang="en-US" i="1">
                <a:solidFill>
                  <a:schemeClr val="accent2"/>
                </a:solidFill>
              </a:rPr>
              <a:t>calculations of the researcher.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sz="3500"/>
              <a:t>Labour Force Participation Indicators, 2005- Unemployment</a:t>
            </a:r>
          </a:p>
        </p:txBody>
      </p:sp>
      <p:graphicFrame>
        <p:nvGraphicFramePr>
          <p:cNvPr id="54276" name="Object 4"/>
          <p:cNvGraphicFramePr>
            <a:graphicFrameLocks noChangeAspect="1"/>
          </p:cNvGraphicFramePr>
          <p:nvPr>
            <p:ph idx="1"/>
          </p:nvPr>
        </p:nvGraphicFramePr>
        <p:xfrm>
          <a:off x="304800" y="2133600"/>
          <a:ext cx="8534400" cy="2284413"/>
        </p:xfrm>
        <a:graphic>
          <a:graphicData uri="http://schemas.openxmlformats.org/presentationml/2006/ole">
            <p:oleObj spid="_x0000_s54276" name="Worksheet" r:id="rId4" imgW="4876800" imgH="1304815" progId="Excel.Sheet.8">
              <p:embed/>
            </p:oleObj>
          </a:graphicData>
        </a:graphic>
      </p:graphicFrame>
      <p:sp>
        <p:nvSpPr>
          <p:cNvPr id="54278" name="Text Box 6"/>
          <p:cNvSpPr txBox="1">
            <a:spLocks noChangeArrowheads="1"/>
          </p:cNvSpPr>
          <p:nvPr/>
        </p:nvSpPr>
        <p:spPr bwMode="auto">
          <a:xfrm>
            <a:off x="517525" y="5675313"/>
            <a:ext cx="7410450" cy="641350"/>
          </a:xfrm>
          <a:prstGeom prst="rect">
            <a:avLst/>
          </a:prstGeom>
          <a:noFill/>
          <a:ln w="9525">
            <a:noFill/>
            <a:miter lim="800000"/>
            <a:headEnd/>
            <a:tailEnd/>
          </a:ln>
          <a:effectLst/>
        </p:spPr>
        <p:txBody>
          <a:bodyPr wrap="none">
            <a:spAutoFit/>
          </a:bodyPr>
          <a:lstStyle/>
          <a:p>
            <a:r>
              <a:rPr lang="en-US" i="1">
                <a:solidFill>
                  <a:schemeClr val="accent2"/>
                </a:solidFill>
              </a:rPr>
              <a:t>Data from Statistics Canada (2008) 2006 Census of Canada, based on </a:t>
            </a:r>
          </a:p>
          <a:p>
            <a:r>
              <a:rPr lang="en-US" i="1">
                <a:solidFill>
                  <a:schemeClr val="accent2"/>
                </a:solidFill>
              </a:rPr>
              <a:t>calculations of the researcher.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z="3500"/>
              <a:t>Social Capital, Family Influences on Job Search Strategies</a:t>
            </a:r>
          </a:p>
        </p:txBody>
      </p:sp>
      <p:sp>
        <p:nvSpPr>
          <p:cNvPr id="16387" name="Rectangle 3"/>
          <p:cNvSpPr>
            <a:spLocks noGrp="1" noChangeArrowheads="1"/>
          </p:cNvSpPr>
          <p:nvPr>
            <p:ph type="body" idx="1"/>
          </p:nvPr>
        </p:nvSpPr>
        <p:spPr/>
        <p:txBody>
          <a:bodyPr/>
          <a:lstStyle/>
          <a:p>
            <a:pPr>
              <a:lnSpc>
                <a:spcPct val="90000"/>
              </a:lnSpc>
            </a:pPr>
            <a:r>
              <a:rPr lang="en-US"/>
              <a:t>Few studies on the influence of social capital on full-time employment for immigrants</a:t>
            </a:r>
          </a:p>
          <a:p>
            <a:pPr lvl="1">
              <a:lnSpc>
                <a:spcPct val="90000"/>
              </a:lnSpc>
            </a:pPr>
            <a:r>
              <a:rPr lang="en-US"/>
              <a:t>More than 70% of American-born workers find their current jobs through networks</a:t>
            </a:r>
          </a:p>
          <a:p>
            <a:pPr>
              <a:lnSpc>
                <a:spcPct val="90000"/>
              </a:lnSpc>
            </a:pPr>
            <a:r>
              <a:rPr lang="en-US"/>
              <a:t>Research suggests that finding full-time employment may be affected by:</a:t>
            </a:r>
          </a:p>
          <a:p>
            <a:pPr lvl="1">
              <a:lnSpc>
                <a:spcPct val="90000"/>
              </a:lnSpc>
            </a:pPr>
            <a:r>
              <a:rPr lang="en-US" sz="2200"/>
              <a:t>English language proficiency or accent </a:t>
            </a:r>
          </a:p>
          <a:p>
            <a:pPr lvl="1">
              <a:lnSpc>
                <a:spcPct val="90000"/>
              </a:lnSpc>
            </a:pPr>
            <a:r>
              <a:rPr lang="en-US" sz="2200"/>
              <a:t>Age at immigration</a:t>
            </a:r>
          </a:p>
          <a:p>
            <a:pPr lvl="1">
              <a:lnSpc>
                <a:spcPct val="90000"/>
              </a:lnSpc>
            </a:pPr>
            <a:r>
              <a:rPr lang="en-US" sz="2200"/>
              <a:t>Perceived standing in host culture</a:t>
            </a:r>
          </a:p>
          <a:p>
            <a:pPr lvl="1">
              <a:lnSpc>
                <a:spcPct val="90000"/>
              </a:lnSpc>
            </a:pPr>
            <a:r>
              <a:rPr lang="en-US" sz="2200"/>
              <a:t>Immigrant status: 1.5/2.0 generation are most neglected in research </a:t>
            </a:r>
          </a:p>
        </p:txBody>
      </p:sp>
      <p:sp>
        <p:nvSpPr>
          <p:cNvPr id="16388" name="Text Box 4"/>
          <p:cNvSpPr txBox="1">
            <a:spLocks noChangeArrowheads="1"/>
          </p:cNvSpPr>
          <p:nvPr/>
        </p:nvSpPr>
        <p:spPr bwMode="auto">
          <a:xfrm>
            <a:off x="2133600" y="6172200"/>
            <a:ext cx="6826250" cy="517525"/>
          </a:xfrm>
          <a:prstGeom prst="rect">
            <a:avLst/>
          </a:prstGeom>
          <a:noFill/>
          <a:ln w="9525">
            <a:noFill/>
            <a:miter lim="800000"/>
            <a:headEnd/>
            <a:tailEnd/>
          </a:ln>
          <a:effectLst/>
        </p:spPr>
        <p:txBody>
          <a:bodyPr wrap="none">
            <a:spAutoFit/>
          </a:bodyPr>
          <a:lstStyle/>
          <a:p>
            <a:r>
              <a:rPr lang="en-US" sz="1400" i="1"/>
              <a:t>Yan, 2000; Manni, 1994; Kilbride et.al, 2004; Anisef et. Al, 2003; Nesdale and Pinter </a:t>
            </a:r>
          </a:p>
          <a:p>
            <a:r>
              <a:rPr lang="en-US" sz="1400" i="1"/>
              <a:t>2000; Leu, 2009</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t>Phase One</a:t>
            </a:r>
          </a:p>
        </p:txBody>
      </p:sp>
      <p:sp>
        <p:nvSpPr>
          <p:cNvPr id="20483" name="Rectangle 3"/>
          <p:cNvSpPr>
            <a:spLocks noGrp="1" noChangeArrowheads="1"/>
          </p:cNvSpPr>
          <p:nvPr>
            <p:ph type="body" idx="1"/>
          </p:nvPr>
        </p:nvSpPr>
        <p:spPr>
          <a:xfrm>
            <a:off x="381000" y="1828800"/>
            <a:ext cx="8305800" cy="4572000"/>
          </a:xfrm>
        </p:spPr>
        <p:txBody>
          <a:bodyPr/>
          <a:lstStyle/>
          <a:p>
            <a:pPr>
              <a:lnSpc>
                <a:spcPct val="90000"/>
              </a:lnSpc>
            </a:pPr>
            <a:r>
              <a:rPr lang="en-US" sz="2000"/>
              <a:t>Quantitative analysis of the </a:t>
            </a:r>
            <a:r>
              <a:rPr lang="en-US" sz="2000" i="1">
                <a:solidFill>
                  <a:schemeClr val="accent2"/>
                </a:solidFill>
              </a:rPr>
              <a:t>Longitudinal Survey of Immigrants to Canada (LSIC)</a:t>
            </a:r>
          </a:p>
          <a:p>
            <a:pPr>
              <a:lnSpc>
                <a:spcPct val="90000"/>
              </a:lnSpc>
            </a:pPr>
            <a:r>
              <a:rPr lang="en-US" sz="2000"/>
              <a:t>Consists of 20,300 immigrants who arrived in Canada during autumn 2001</a:t>
            </a:r>
          </a:p>
          <a:p>
            <a:pPr>
              <a:lnSpc>
                <a:spcPct val="90000"/>
              </a:lnSpc>
            </a:pPr>
            <a:r>
              <a:rPr lang="en-US" sz="2000"/>
              <a:t>Randomly selected by Citizenship &amp; Immigration Canada </a:t>
            </a:r>
          </a:p>
          <a:p>
            <a:pPr lvl="1">
              <a:lnSpc>
                <a:spcPct val="90000"/>
              </a:lnSpc>
            </a:pPr>
            <a:r>
              <a:rPr lang="en-US"/>
              <a:t>Representative of major immigrant-sending countries</a:t>
            </a:r>
          </a:p>
          <a:p>
            <a:pPr lvl="1">
              <a:lnSpc>
                <a:spcPct val="90000"/>
              </a:lnSpc>
            </a:pPr>
            <a:r>
              <a:rPr lang="en-US"/>
              <a:t>Representative of the major entrance classes </a:t>
            </a:r>
            <a:r>
              <a:rPr lang="en-US" sz="2400" i="1"/>
              <a:t>(including government/private sponsored refugees)</a:t>
            </a:r>
          </a:p>
          <a:p>
            <a:pPr lvl="1">
              <a:lnSpc>
                <a:spcPct val="90000"/>
              </a:lnSpc>
            </a:pPr>
            <a:r>
              <a:rPr lang="en-US"/>
              <a:t>Not representative of refugee claimants</a:t>
            </a:r>
          </a:p>
          <a:p>
            <a:pPr>
              <a:lnSpc>
                <a:spcPct val="90000"/>
              </a:lnSpc>
            </a:pPr>
            <a:r>
              <a:rPr lang="en-US" sz="2000"/>
              <a:t>Wave 1 (6 months after arrival), Wave 2 (2 years after arrival), and Wave 3 (four years after arrival)</a:t>
            </a:r>
            <a:r>
              <a:rPr lang="en-US" sz="180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t>Phase Two</a:t>
            </a:r>
          </a:p>
        </p:txBody>
      </p:sp>
      <p:sp>
        <p:nvSpPr>
          <p:cNvPr id="22531" name="Rectangle 3"/>
          <p:cNvSpPr>
            <a:spLocks noGrp="1" noChangeArrowheads="1"/>
          </p:cNvSpPr>
          <p:nvPr>
            <p:ph type="body" idx="1"/>
          </p:nvPr>
        </p:nvSpPr>
        <p:spPr>
          <a:xfrm>
            <a:off x="304800" y="1447800"/>
            <a:ext cx="8540750" cy="4724400"/>
          </a:xfrm>
        </p:spPr>
        <p:txBody>
          <a:bodyPr/>
          <a:lstStyle/>
          <a:p>
            <a:pPr>
              <a:lnSpc>
                <a:spcPct val="90000"/>
              </a:lnSpc>
            </a:pPr>
            <a:r>
              <a:rPr lang="en-US"/>
              <a:t>Qualitative, semi-structured interviews with 100 youth in Toronto, Hamilton, Winnipeg &amp; Vancouver</a:t>
            </a:r>
          </a:p>
          <a:p>
            <a:pPr>
              <a:lnSpc>
                <a:spcPct val="90000"/>
              </a:lnSpc>
            </a:pPr>
            <a:r>
              <a:rPr lang="en-US"/>
              <a:t>Similar characteristics to those in LSIC</a:t>
            </a:r>
          </a:p>
          <a:p>
            <a:pPr>
              <a:lnSpc>
                <a:spcPct val="90000"/>
              </a:lnSpc>
            </a:pPr>
            <a:r>
              <a:rPr lang="en-US"/>
              <a:t>Special interest in comparing the trajectories for those with high school education, trade/technical school education or university education</a:t>
            </a:r>
          </a:p>
          <a:p>
            <a:pPr>
              <a:lnSpc>
                <a:spcPct val="90000"/>
              </a:lnSpc>
            </a:pPr>
            <a:r>
              <a:rPr lang="en-US"/>
              <a:t>Extensive questions about educational and work history prior to arrival, at arrival &amp; post-arrival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a:t>LSIC Sample Characteristics &amp; Methodology</a:t>
            </a:r>
          </a:p>
        </p:txBody>
      </p:sp>
      <p:sp>
        <p:nvSpPr>
          <p:cNvPr id="73731" name="Rectangle 3"/>
          <p:cNvSpPr>
            <a:spLocks noGrp="1" noChangeArrowheads="1"/>
          </p:cNvSpPr>
          <p:nvPr>
            <p:ph type="body" idx="1"/>
          </p:nvPr>
        </p:nvSpPr>
        <p:spPr>
          <a:xfrm>
            <a:off x="457200" y="1719263"/>
            <a:ext cx="8229600" cy="4910137"/>
          </a:xfrm>
        </p:spPr>
        <p:txBody>
          <a:bodyPr/>
          <a:lstStyle/>
          <a:p>
            <a:pPr>
              <a:lnSpc>
                <a:spcPct val="90000"/>
              </a:lnSpc>
            </a:pPr>
            <a:r>
              <a:rPr lang="en-US"/>
              <a:t>Respondents are aged 15 to 29 years at time of arrival</a:t>
            </a:r>
          </a:p>
          <a:p>
            <a:pPr>
              <a:lnSpc>
                <a:spcPct val="90000"/>
              </a:lnSpc>
            </a:pPr>
            <a:r>
              <a:rPr lang="en-US"/>
              <a:t>Must have immigrated to Canada between October 2000 and September 2001</a:t>
            </a:r>
          </a:p>
          <a:p>
            <a:pPr>
              <a:lnSpc>
                <a:spcPct val="90000"/>
              </a:lnSpc>
            </a:pPr>
            <a:r>
              <a:rPr lang="en-US"/>
              <a:t>Excludes those coming from the US and Australia</a:t>
            </a:r>
          </a:p>
          <a:p>
            <a:pPr>
              <a:lnSpc>
                <a:spcPct val="90000"/>
              </a:lnSpc>
            </a:pPr>
            <a:r>
              <a:rPr lang="en-US"/>
              <a:t>Used logistic regression models for each of the three time periods: six months after arrival, 2 years after arrival and four years after arrival</a:t>
            </a:r>
          </a:p>
          <a:p>
            <a:pPr>
              <a:lnSpc>
                <a:spcPct val="90000"/>
              </a:lnSpc>
              <a:buFont typeface="Wingdings" pitchFamily="2" charset="2"/>
              <a:buNone/>
            </a:pPr>
            <a:endParaRPr lang="en-US"/>
          </a:p>
        </p:txBody>
      </p:sp>
    </p:spTree>
  </p:cSld>
  <p:clrMapOvr>
    <a:masterClrMapping/>
  </p:clrMapOvr>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Network</Template>
  <TotalTime>1430</TotalTime>
  <Words>2952</Words>
  <Application>Microsoft Office PowerPoint</Application>
  <PresentationFormat>On-screen Show (4:3)</PresentationFormat>
  <Paragraphs>372</Paragraphs>
  <Slides>21</Slides>
  <Notes>21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3</vt:i4>
      </vt:variant>
      <vt:variant>
        <vt:lpstr>Slide Titles</vt:lpstr>
      </vt:variant>
      <vt:variant>
        <vt:i4>21</vt:i4>
      </vt:variant>
    </vt:vector>
  </HeadingPairs>
  <TitlesOfParts>
    <vt:vector size="29" baseType="lpstr">
      <vt:lpstr>Arial</vt:lpstr>
      <vt:lpstr>Times New Roman</vt:lpstr>
      <vt:lpstr>Wingdings</vt:lpstr>
      <vt:lpstr>宋体</vt:lpstr>
      <vt:lpstr>Network</vt:lpstr>
      <vt:lpstr>Microsoft Equation 3.0</vt:lpstr>
      <vt:lpstr>Microsoft Office Excel Worksheet</vt:lpstr>
      <vt:lpstr>Microsoft Office Excel Chart</vt:lpstr>
      <vt:lpstr>Migration and Social Capital Factors in the School-to-Work Transitions of Immigrant Youth</vt:lpstr>
      <vt:lpstr>Youth Employment in Canada</vt:lpstr>
      <vt:lpstr>Slide 3</vt:lpstr>
      <vt:lpstr>Labour Force Participation Indicators, 2005- Employed</vt:lpstr>
      <vt:lpstr>Labour Force Participation Indicators, 2005- Unemployment</vt:lpstr>
      <vt:lpstr>Social Capital, Family Influences on Job Search Strategies</vt:lpstr>
      <vt:lpstr>Phase One</vt:lpstr>
      <vt:lpstr>Phase Two</vt:lpstr>
      <vt:lpstr>LSIC Sample Characteristics &amp; Methodology</vt:lpstr>
      <vt:lpstr>Dependent variable</vt:lpstr>
      <vt:lpstr>Determinants of Full-time Employment</vt:lpstr>
      <vt:lpstr>Logistic Models of SWT Wave 1</vt:lpstr>
      <vt:lpstr>Factors influencing full-time employment 6 months after arrival</vt:lpstr>
      <vt:lpstr>Logistic Models of SWT Wave 2</vt:lpstr>
      <vt:lpstr>Factors influencing full-time employment 2 years after arrival</vt:lpstr>
      <vt:lpstr>Logistic Models of SWT Wave 3</vt:lpstr>
      <vt:lpstr>Factors influencing full-time employment 4 years after arrival</vt:lpstr>
      <vt:lpstr>Model interpretation</vt:lpstr>
      <vt:lpstr>Policy Questions to Consider</vt:lpstr>
      <vt:lpstr>A Note from Statistics Canada</vt:lpstr>
      <vt:lpstr>Acknowledgements</vt:lpstr>
    </vt:vector>
  </TitlesOfParts>
  <Company>The University of Manitoba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Experiences of Joblessness among Immigrant Youth in Canada</dc:title>
  <dc:creator>Lori Wilkinson</dc:creator>
  <cp:lastModifiedBy>Lenise</cp:lastModifiedBy>
  <cp:revision>16</cp:revision>
  <dcterms:created xsi:type="dcterms:W3CDTF">2009-09-02T16:58:43Z</dcterms:created>
  <dcterms:modified xsi:type="dcterms:W3CDTF">2010-01-26T17:07:21Z</dcterms:modified>
</cp:coreProperties>
</file>