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23"/>
  </p:notesMasterIdLst>
  <p:handoutMasterIdLst>
    <p:handoutMasterId r:id="rId24"/>
  </p:handoutMasterIdLst>
  <p:sldIdLst>
    <p:sldId id="327" r:id="rId2"/>
    <p:sldId id="356" r:id="rId3"/>
    <p:sldId id="357" r:id="rId4"/>
    <p:sldId id="339" r:id="rId5"/>
    <p:sldId id="337" r:id="rId6"/>
    <p:sldId id="338" r:id="rId7"/>
    <p:sldId id="358" r:id="rId8"/>
    <p:sldId id="359" r:id="rId9"/>
    <p:sldId id="360" r:id="rId10"/>
    <p:sldId id="371" r:id="rId11"/>
    <p:sldId id="370" r:id="rId12"/>
    <p:sldId id="361" r:id="rId13"/>
    <p:sldId id="362" r:id="rId14"/>
    <p:sldId id="363" r:id="rId15"/>
    <p:sldId id="342" r:id="rId16"/>
    <p:sldId id="366" r:id="rId17"/>
    <p:sldId id="364" r:id="rId18"/>
    <p:sldId id="349" r:id="rId19"/>
    <p:sldId id="328" r:id="rId20"/>
    <p:sldId id="275" r:id="rId21"/>
    <p:sldId id="276" r:id="rId22"/>
  </p:sldIdLst>
  <p:sldSz cx="9144000" cy="6858000" type="screen4x3"/>
  <p:notesSz cx="6858000" cy="9296400"/>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a:srgbClr val="CC6600"/>
    <a:srgbClr val="FF3300"/>
    <a:srgbClr val="FF9933"/>
    <a:srgbClr val="3333FF"/>
    <a:srgbClr val="C9B437"/>
    <a:srgbClr val="0099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591" autoAdjust="0"/>
    <p:restoredTop sz="94660" autoAdjust="0"/>
  </p:normalViewPr>
  <p:slideViewPr>
    <p:cSldViewPr>
      <p:cViewPr varScale="1">
        <p:scale>
          <a:sx n="73" d="100"/>
          <a:sy n="73" d="100"/>
        </p:scale>
        <p:origin x="-36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40"/>
    </p:cViewPr>
  </p:sorterViewPr>
  <p:notesViewPr>
    <p:cSldViewPr>
      <p:cViewPr>
        <p:scale>
          <a:sx n="100" d="100"/>
          <a:sy n="100" d="100"/>
        </p:scale>
        <p:origin x="-1632" y="384"/>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101379"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01380"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101381"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7CC3D757-52E0-4394-A877-BEC583B2459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4580" name="Rectangle 4"/>
          <p:cNvSpPr>
            <a:spLocks noRo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A7C8BA6-A0C0-4105-81F4-D2311DBB198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statcan.gc.ca/cgi-bin/IPS/display?cat_num=81-595-MIE2008060"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Ro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r>
              <a:rPr lang="en-US" smtClean="0"/>
              <a:t>-note: parents have been asked to provide this information</a:t>
            </a:r>
          </a:p>
          <a:p>
            <a:endParaRPr lang="en-US" smtClean="0"/>
          </a:p>
          <a:p>
            <a:r>
              <a:rPr lang="en-US" smtClean="0"/>
              <a:t>Data from the three prairie cities  shows that there is some support for the healthy immigrant effect. Children who had at least one parent born in Canada had slightly lower health status ratings than those with two foreign born parents. Over one-third (36.1%) of children in two parent immigrant families had excellent general health, compared to only 23.3% of those with one foreign and one native-born parent. Nearly 10% of those with one Canadian-born parent had fair or poor health, compared to only 2.8% of those with two immigrant-born parents.</a:t>
            </a:r>
          </a:p>
          <a:p>
            <a:endParaRPr lang="en-US" smtClean="0"/>
          </a:p>
          <a:p>
            <a:r>
              <a:rPr lang="en-US" smtClean="0"/>
              <a:t>How do these findings compare with what we know about the health of Canadian-born children? According to the NLSCY, 87% of Canadian-born parents rate their child’s health as excellent (Statistics Canada, 2002). We believe, however, that even though we asked the question in the same way as the NLSCY, given translation issues and varying interview conditions, our results are not directly comparable. When those ranking their health as excellent are added to those who rate their health as very good are combined, our results are about 10% lower than those reported for NLSCY.</a:t>
            </a:r>
          </a:p>
          <a:p>
            <a:r>
              <a:rPr lang="en-US" smtClean="0"/>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a:noFill/>
          <a:ln>
            <a:solidFill>
              <a:schemeClr val="accent1"/>
            </a:solidFill>
          </a:ln>
        </p:spPr>
        <p:txBody>
          <a:bodyPr/>
          <a:lstStyle/>
          <a:p>
            <a:r>
              <a:rPr lang="en-US" smtClean="0">
                <a:solidFill>
                  <a:srgbClr val="FF3300"/>
                </a:solidFill>
              </a:rPr>
              <a:t>-we ought to get the average alcohol consumption, smoking rates and illegal drug use rates from Statistics Canada for ‘comparison’ purposes.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Ro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r>
              <a:rPr lang="en-US" smtClean="0"/>
              <a:t>Another indicator of general health is physical activity We asked parents to compare the physical activity of their child to those of similar age and sex. The Canadian data indicate that 45% of parents rate their children as very physically active while only 8% indicate their children are less physically active than others. Over half of all parents in our study (52%) rate their child’s physical activity as ‘more active’ compared to other children. Only 6.4% of parents rated their child’s physical activity as ‘less active’ than other children.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r>
              <a:rPr lang="en-US" smtClean="0"/>
              <a:t>Participation in organized sport is an indicator of health and an indicator of social integration. </a:t>
            </a:r>
          </a:p>
          <a:p>
            <a:r>
              <a:rPr lang="en-US" smtClean="0"/>
              <a:t>Results from the 2005 General Social Survey indicate that among canadian-born youth, Barely 3 out of every 10 Canadians aged 15 and over participated regularly in one or more sports in 2005, a dramatic decline from the early 1990s when the proportion was closer to one-half. </a:t>
            </a:r>
          </a:p>
          <a:p>
            <a:r>
              <a:rPr lang="en-US" smtClean="0"/>
              <a:t>GSS data showed that soccer has become the sport of choice for Canadian children aged 5 to 14. The game was played by about 44% of both boys and girls in this age group. Soccer was followed by ice hockey, swimming and baseball. Unfortunately, we did not ask what sport they played in NCCYS.</a:t>
            </a:r>
          </a:p>
          <a:p>
            <a:r>
              <a:rPr lang="en-US" smtClean="0"/>
              <a:t>-there are no statistically significant differences in participation in organized sport by sex or ethnic group.</a:t>
            </a:r>
          </a:p>
          <a:p>
            <a:r>
              <a:rPr lang="en-US" smtClean="0"/>
              <a:t>-it does matter what city newcomers reside in with Edmonton and Calgary being far less active than other cities.This is interesting as the national findings from the NLSCY indicate that children living in Alberta are the most likely to particiapte in organized sport </a:t>
            </a:r>
          </a:p>
          <a:p>
            <a:endParaRPr lang="en-US" smtClean="0"/>
          </a:p>
          <a:p>
            <a:r>
              <a:rPr lang="en-US" smtClean="0"/>
              <a:t>"Sport participation in Canada, 2005," as part of the </a:t>
            </a:r>
            <a:r>
              <a:rPr lang="en-US" i="1" smtClean="0"/>
              <a:t>Culture, Tourism and the Centre for Education Statistics: Research Papers</a:t>
            </a:r>
            <a:r>
              <a:rPr lang="en-US" smtClean="0"/>
              <a:t> series (</a:t>
            </a:r>
            <a:r>
              <a:rPr lang="en-US" smtClean="0">
                <a:hlinkClick r:id="rId3"/>
              </a:rPr>
              <a:t>81-595-MIE2008060</a:t>
            </a:r>
            <a:r>
              <a:rPr lang="en-US" smtClean="0"/>
              <a:t>  2008</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Ro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r>
              <a:rPr lang="en-US" smtClean="0"/>
              <a:t>Unlike previous topics related to newcomers, mental health issues have been greatly researched for newcomers, particularly among war affected youth</a:t>
            </a:r>
          </a:p>
          <a:p>
            <a:r>
              <a:rPr lang="en-US" smtClean="0"/>
              <a:t>The incidence of significant mental health problems among youth in general is rising. At any one time, 15% of the youth population is suffering from some form of mental health issue (leitch, 2007), with anxiety disorders being the most reported problem (3-5%), followed by depression. Mental health experts believe that in any given month, 13% of females and 4% of males in the school-aged population is experiencing a mental health issue of some kind.</a:t>
            </a:r>
          </a:p>
          <a:p>
            <a:endParaRPr lang="en-US" smtClean="0"/>
          </a:p>
          <a:p>
            <a:r>
              <a:rPr lang="en-US" smtClean="0"/>
              <a:t>The good news is that the newcomer youth in our study appear to be healthy and adjusted, even among those who have fled war-torn countries or those who have experienced traumatic  migrations.</a:t>
            </a:r>
          </a:p>
          <a:p>
            <a:endParaRPr lang="en-US" smtClean="0"/>
          </a:p>
          <a:p>
            <a:r>
              <a:rPr lang="en-US" smtClean="0"/>
              <a:t>Remember that these results are not clinical diagnoses. They are the parents’ assessment of their child’s behaviour. Even though they are not diagnosed, they are good indicators of the emotional and mental health of the children.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Ro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r>
              <a:rPr lang="en-US" smtClean="0"/>
              <a:t>Stress can also affect family life. When families are stressed, ramifications for families can be significant and may affect the physical and mental health of all family members. We asked our families to assess the stress in their lives by asking several questions relating to the immigration process, difficulty finding a job, discrimination and standard of living. Most of the families in our study are doing well with 67% to 83% of families reporting little or no stress. About one third of Vietnamese, Kurdish, Latin American and Hong Kong Chinese families report moderate levels of stress on this scale. Very few families report high levels of stress.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Ro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a:lnSpc>
                <a:spcPct val="90000"/>
              </a:lnSpc>
            </a:pPr>
            <a:r>
              <a:rPr lang="en-US" sz="1000" smtClean="0"/>
              <a:t>Previous research has shown positive associations between social skills and academic achievement, with aggressive children and children who exhibit poor social skills performing less well academically than children who exhibit good social skills (Miles and Stipek, 2006)</a:t>
            </a:r>
          </a:p>
          <a:p>
            <a:pPr>
              <a:lnSpc>
                <a:spcPct val="90000"/>
              </a:lnSpc>
            </a:pPr>
            <a:endParaRPr lang="en-US" sz="1000" smtClean="0"/>
          </a:p>
          <a:p>
            <a:pPr>
              <a:lnSpc>
                <a:spcPct val="90000"/>
              </a:lnSpc>
            </a:pPr>
            <a:r>
              <a:rPr lang="en-US" sz="1000" smtClean="0"/>
              <a:t>Prosocial behaviours are defined as attitudes that lead to positive consequences. For example, offering to help others experiencing difficulty is a prosocial behaviour as is showing sympathy towards others. Previous research has uncovered a positive association between social skills and academic achievement, with aggressive children and those exhibiting poor social skills performing less well academically than those who exhibit more positive social skills (Miles and Stipek, 2006). We used the Prosocial Behaviour Scale, developed by Weir and Duveen  for the Ontario Child Health Study and the Montreal Longitudinal Survey. Some of the questions included in the 30-item scale include “child volunteers to help clean messes others have made”, “child will invite others to join in a game” and “child will try to help someone who has been hurt”. </a:t>
            </a:r>
          </a:p>
          <a:p>
            <a:pPr>
              <a:lnSpc>
                <a:spcPct val="90000"/>
              </a:lnSpc>
            </a:pPr>
            <a:r>
              <a:rPr lang="en-US" sz="1000" smtClean="0"/>
              <a:t>The children in our study have high scores on the Prosocial scale , the mean score being 22 for the national sample. Children living in Edmonton scored the highest, one point higher (23.5) than the participants from other parts of the country. Not surprisingly, prosocial behaviour is more predominant among the older children than among the younger children. Male children have scores that are one point lower than female children. There are, however, statistically significant differences in prosocial behaviour between children who have two foreign-born parents and children with one parent born in Canada. Newcomer children with two foreign-born parents score slightly higher than those with only one foreign-born parent. Children who have been in Canada less than three years have the highest scores (23.2) while those who have been here 3 to 10 years score slightly higher (23.3). Those with one Canadian-born parent score the lowest at 22.0.</a:t>
            </a:r>
          </a:p>
          <a:p>
            <a:pPr>
              <a:lnSpc>
                <a:spcPct val="90000"/>
              </a:lnSpc>
            </a:pPr>
            <a:r>
              <a:rPr lang="en-US" sz="1000" smtClean="0"/>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Rot="1" noChangeArrowheads="1" noTextEdit="1"/>
          </p:cNvSpPr>
          <p:nvPr>
            <p:ph type="sldImg"/>
          </p:nvPr>
        </p:nvSpPr>
        <p:spPr>
          <a:ln/>
        </p:spPr>
      </p:sp>
      <p:sp>
        <p:nvSpPr>
          <p:cNvPr id="41987" name="Rectangle 3"/>
          <p:cNvSpPr>
            <a:spLocks noGrp="1" noChangeArrowheads="1"/>
          </p:cNvSpPr>
          <p:nvPr>
            <p:ph type="body" idx="1"/>
          </p:nvPr>
        </p:nvSpPr>
        <p:spPr>
          <a:xfrm>
            <a:off x="685800" y="4191000"/>
            <a:ext cx="5486400" cy="4800600"/>
          </a:xfrm>
          <a:noFill/>
          <a:ln/>
        </p:spPr>
        <p:txBody>
          <a:bodyPr/>
          <a:lstStyle/>
          <a:p>
            <a:r>
              <a:rPr lang="en-US" smtClean="0"/>
              <a:t>We asked parents to rate their child’s behaviour on a number of items by using the HA-IA index developed by R. Tremblay at the University of Montreal and utilized in the Ontario Children’s Health Study (Statistics Canada, 2002). Scores range from 0 to 48 with higher scores indicating the presence of hyperactivity and inattention disorders. Of the 24 items in the index, questions included the following: “child is easily distracted”, “child can’t concentrate or pay attention for long”, and child is impulsive and acts without thinking. </a:t>
            </a:r>
          </a:p>
          <a:p>
            <a:r>
              <a:rPr lang="en-US" smtClean="0"/>
              <a:t>Our findings indicate an average HA-IA score of 11.7 for the children participating in the national study. The mean score by city of residence does not differ significantly, though children from Winnipeg score 1.5 points higher on the scale than children from cities elsewhere in the prairies and in Canada. Similar to existing literature, male children score about 1 point higher than female children. In the prairies, there were some minor differences by ethnic group, with the Mainland Chinese, Vietnamese and Hong Kong Chinese scoring the lowest on the scale. Some of the most significant differences are seen when time in Canada is considered. Children who have been in Canada for three years or less score higher (12.6) on the HA-IA scale than others. It is important to note that there is virtually no difference in the HA-IA scores between those children whose family has been in Canada between three and ten years and those who have one parent born in Canada. While we are not able to say with certainty without consulting the Phase 2 data, it seems that as time in Canada increases, hyperactivity and inattention disorders may decrease.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Ro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Ro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r>
              <a:rPr lang="en-US" smtClean="0"/>
              <a:t>-indicate that the first paper will appear in print in the next month and that the PMC Paper that expands on this presentation will appear during the summer</a:t>
            </a:r>
          </a:p>
          <a:p>
            <a:endParaRPr lang="en-US" smtClean="0"/>
          </a:p>
          <a:p>
            <a:r>
              <a:rPr lang="en-US" smtClean="0"/>
              <a:t>-FYI, the papers are all ready to go, more or less, and should come out in print in the next xis months, including our paper (highlighted in red)</a:t>
            </a:r>
          </a:p>
          <a:p>
            <a:endParaRPr lang="en-US" smtClean="0"/>
          </a:p>
          <a:p>
            <a:r>
              <a:rPr lang="en-US" smtClean="0"/>
              <a:t>-the text on the left side indicates the topic of the paper. Most of the papers, however, will focus on the results of the three national groups.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3884613" y="8829675"/>
            <a:ext cx="2971800" cy="465138"/>
          </a:xfrm>
          <a:prstGeom prst="rect">
            <a:avLst/>
          </a:prstGeom>
          <a:noFill/>
          <a:ln w="9525">
            <a:noFill/>
            <a:miter lim="800000"/>
            <a:headEnd/>
            <a:tailEnd/>
          </a:ln>
        </p:spPr>
        <p:txBody>
          <a:bodyPr anchor="b"/>
          <a:lstStyle/>
          <a:p>
            <a:pPr algn="r"/>
            <a:fld id="{6B2C6BB8-B95E-43AC-93E4-8FD8FE45A40C}" type="slidenum">
              <a:rPr lang="en-US" sz="1200">
                <a:latin typeface="Arial" charset="0"/>
              </a:rPr>
              <a:pPr algn="r"/>
              <a:t>2</a:t>
            </a:fld>
            <a:endParaRPr lang="en-US" sz="1200">
              <a:latin typeface="Arial" charset="0"/>
            </a:endParaRP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CA" smtClean="0"/>
              <a:t>Note:  (90 + 90) * (17 + 3 + 3 + 3 = 26) communities (across different cities)</a:t>
            </a: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D6B817A-23B5-4084-B112-3F5ECFEA1BA5}" type="slidenum">
              <a:rPr lang="en-US" smtClean="0"/>
              <a:pPr/>
              <a:t>20</a:t>
            </a:fld>
            <a:endParaRPr lang="en-US" smtClean="0"/>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6FD4C3C4-553A-4FDE-9DEC-745181FC6FE1}" type="slidenum">
              <a:rPr lang="en-US" smtClean="0"/>
              <a:pPr/>
              <a:t>21</a:t>
            </a:fld>
            <a:endParaRPr lang="en-US" smtClean="0"/>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pPr eaLnBrk="1" hangingPunct="1"/>
            <a:endParaRPr lang="en-US" smtClean="0"/>
          </a:p>
        </p:txBody>
      </p:sp>
      <p:sp>
        <p:nvSpPr>
          <p:cNvPr id="27652" name="Slide Number Placeholder 3"/>
          <p:cNvSpPr txBox="1">
            <a:spLocks noGrp="1"/>
          </p:cNvSpPr>
          <p:nvPr/>
        </p:nvSpPr>
        <p:spPr bwMode="auto">
          <a:xfrm>
            <a:off x="3884613" y="8829675"/>
            <a:ext cx="2971800" cy="465138"/>
          </a:xfrm>
          <a:prstGeom prst="rect">
            <a:avLst/>
          </a:prstGeom>
          <a:noFill/>
          <a:ln w="9525">
            <a:noFill/>
            <a:miter lim="800000"/>
            <a:headEnd/>
            <a:tailEnd/>
          </a:ln>
        </p:spPr>
        <p:txBody>
          <a:bodyPr anchor="b"/>
          <a:lstStyle/>
          <a:p>
            <a:pPr algn="r"/>
            <a:fld id="{31B73331-1F3B-47F1-AC52-BCEDAAEE9AD7}" type="slidenum">
              <a:rPr lang="en-US" sz="1200">
                <a:latin typeface="Arial" charset="0"/>
              </a:rPr>
              <a:pPr algn="r"/>
              <a:t>3</a:t>
            </a:fld>
            <a:endParaRPr lang="en-US" sz="120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Rot="1" noChangeArrowheads="1" noTextEdit="1"/>
          </p:cNvSpPr>
          <p:nvPr>
            <p:ph type="sldImg"/>
          </p:nvPr>
        </p:nvSpPr>
        <p:spPr>
          <a:ln/>
        </p:spPr>
      </p:sp>
      <p:sp>
        <p:nvSpPr>
          <p:cNvPr id="28675" name="Rectangle 3"/>
          <p:cNvSpPr>
            <a:spLocks noGrp="1" noChangeArrowheads="1"/>
          </p:cNvSpPr>
          <p:nvPr>
            <p:ph type="body" idx="1"/>
          </p:nvPr>
        </p:nvSpPr>
        <p:spPr>
          <a:xfrm>
            <a:off x="304800" y="4343400"/>
            <a:ext cx="6400800" cy="4800600"/>
          </a:xfrm>
          <a:noFill/>
          <a:ln/>
        </p:spPr>
        <p:txBody>
          <a:bodyPr/>
          <a:lstStyle/>
          <a:p>
            <a:pPr marL="228600" indent="-228600">
              <a:lnSpc>
                <a:spcPct val="90000"/>
              </a:lnSpc>
            </a:pPr>
            <a:r>
              <a:rPr lang="en-US" sz="1000" b="1" i="1" smtClean="0"/>
              <a:t>Some Suggested Speaking Notes: this is an introduction</a:t>
            </a:r>
          </a:p>
          <a:p>
            <a:pPr marL="228600" indent="-228600">
              <a:lnSpc>
                <a:spcPct val="90000"/>
              </a:lnSpc>
            </a:pPr>
            <a:r>
              <a:rPr lang="en-US" sz="1400" smtClean="0"/>
              <a:t>Integration is defined simply as a two-way process where newcomers make some adaptations to their new society while the host society makes certain accommodations to accept the newcomers.</a:t>
            </a:r>
          </a:p>
          <a:p>
            <a:pPr marL="228600" indent="-228600">
              <a:lnSpc>
                <a:spcPct val="90000"/>
              </a:lnSpc>
            </a:pPr>
            <a:endParaRPr lang="en-US" sz="1400" smtClean="0"/>
          </a:p>
          <a:p>
            <a:pPr marL="228600" indent="-228600">
              <a:lnSpc>
                <a:spcPct val="90000"/>
              </a:lnSpc>
            </a:pPr>
            <a:r>
              <a:rPr lang="en-US" sz="1400" smtClean="0"/>
              <a:t>There are many, many indicators of social integration. We only report on four areas for today’s presentation in order to get a sense of how these newcomer families are adapting to life in Canada.</a:t>
            </a:r>
          </a:p>
          <a:p>
            <a:pPr marL="228600" indent="-228600">
              <a:lnSpc>
                <a:spcPct val="90000"/>
              </a:lnSpc>
            </a:pPr>
            <a:endParaRPr lang="en-US" sz="1400" smtClean="0"/>
          </a:p>
          <a:p>
            <a:pPr marL="228600" indent="-228600">
              <a:lnSpc>
                <a:spcPct val="90000"/>
              </a:lnSpc>
            </a:pPr>
            <a:r>
              <a:rPr lang="en-US" sz="1000" smtClean="0"/>
              <a:t>	</a:t>
            </a:r>
            <a:r>
              <a:rPr lang="en-US" sz="1000" i="1" smtClean="0"/>
              <a:t>Remember that the selection criteria was that families could be interviewed if they have been in Canada less than ten years at the time of Wave 1 interviews. Thus, we’d expect that there may be some difficulties in social integration given the families are only here for a short period of time.</a:t>
            </a:r>
          </a:p>
          <a:p>
            <a:pPr marL="228600" indent="-228600">
              <a:lnSpc>
                <a:spcPct val="90000"/>
              </a:lnSpc>
            </a:pPr>
            <a:endParaRPr lang="en-US" sz="1000" i="1" smtClean="0"/>
          </a:p>
          <a:p>
            <a:pPr marL="228600" indent="-228600">
              <a:lnSpc>
                <a:spcPct val="90000"/>
              </a:lnSpc>
            </a:pPr>
            <a:r>
              <a:rPr lang="en-US" sz="1400" smtClean="0"/>
              <a:t>Today we examine only four aspects:</a:t>
            </a:r>
          </a:p>
          <a:p>
            <a:pPr marL="228600" indent="-228600">
              <a:lnSpc>
                <a:spcPct val="90000"/>
              </a:lnSpc>
              <a:buFontTx/>
              <a:buAutoNum type="arabicPeriod"/>
            </a:pPr>
            <a:r>
              <a:rPr lang="en-US" sz="1400" smtClean="0"/>
              <a:t>Social support: does my family have resources, networks and support in time of need?</a:t>
            </a:r>
          </a:p>
          <a:p>
            <a:pPr marL="228600" indent="-228600">
              <a:lnSpc>
                <a:spcPct val="90000"/>
              </a:lnSpc>
              <a:buFontTx/>
              <a:buAutoNum type="arabicPeriod"/>
            </a:pPr>
            <a:r>
              <a:rPr lang="en-US" sz="1400" smtClean="0"/>
              <a:t>Homeownership: an indicator of economic integration and attachment to a city and/or neighbhourhood</a:t>
            </a:r>
          </a:p>
          <a:p>
            <a:pPr marL="228600" indent="-228600">
              <a:lnSpc>
                <a:spcPct val="90000"/>
              </a:lnSpc>
              <a:buFontTx/>
              <a:buAutoNum type="arabicPeriod"/>
            </a:pPr>
            <a:r>
              <a:rPr lang="en-US" sz="1400" smtClean="0"/>
              <a:t>Living conditions: has my way of life become better, worse or stayed the same since I arrived to the country?</a:t>
            </a:r>
          </a:p>
          <a:p>
            <a:pPr marL="228600" indent="-228600">
              <a:lnSpc>
                <a:spcPct val="90000"/>
              </a:lnSpc>
              <a:buFontTx/>
              <a:buAutoNum type="arabicPeriod"/>
            </a:pPr>
            <a:r>
              <a:rPr lang="en-US" sz="1400" smtClean="0"/>
              <a:t>Neighbhourhood conditions: is my neighbourhood a safe place to raise my family?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Rot="1" noChangeArrowheads="1" noTextEdit="1"/>
          </p:cNvSpPr>
          <p:nvPr>
            <p:ph type="sldImg"/>
          </p:nvPr>
        </p:nvSpPr>
        <p:spPr>
          <a:ln/>
        </p:spPr>
      </p:sp>
      <p:sp>
        <p:nvSpPr>
          <p:cNvPr id="29699" name="Rectangle 3"/>
          <p:cNvSpPr>
            <a:spLocks noGrp="1" noChangeArrowheads="1"/>
          </p:cNvSpPr>
          <p:nvPr>
            <p:ph type="body" idx="1"/>
          </p:nvPr>
        </p:nvSpPr>
        <p:spPr>
          <a:xfrm>
            <a:off x="381000" y="4416425"/>
            <a:ext cx="6324600" cy="4727575"/>
          </a:xfrm>
          <a:noFill/>
          <a:ln/>
        </p:spPr>
        <p:txBody>
          <a:bodyPr/>
          <a:lstStyle/>
          <a:p>
            <a:r>
              <a:rPr lang="en-US" sz="1000" b="1" i="1" smtClean="0"/>
              <a:t>Parents were asked several questions about access to resources, networks and social support in times of need. We used a modified version of the Social Provisions Scale developed by Cutrona and Russell at Iowa State University. It is a measure of perceived social support which was used in the NLSCY and the Ontario Better Beginnings Better Future Study. It measures social relationships asking respondents questions to identify persons outside the family they may count on in times of need and persons they can discuss their problems . A score of 30 indicates high levels of social support. Across the country, respondents averaged 18.5  on this index, indicating moderate levels of social support. Respondents in the three prairie cities scored similarly and above the national average (Calgary 20.9, Winnipeg 20.7, and Edmonton 20.5). Families settling in Montreal had the highest scores (21.6) but they were not radically higher than other cities. Degree of social support did not differ greatly between families with children aged 4-6 and 11-13, though families with children from the older age group did have slightly higher rates of social supports. Similarly, social supports do not differ between those families who have two parents who are foreign-born versus those with one parent born in Canada. Years in Canada did not have an appreciative effect on the number and quality of social supports. Those in Canada for three years or less have just as many social supports as those in Canada for four or more years. Both groups scored similarly to those with one parent born in Canada. In short, social supports appear to be strong.</a:t>
            </a:r>
          </a:p>
          <a:p>
            <a:r>
              <a:rPr lang="en-US" sz="1000" b="1" i="1" smtClean="0"/>
              <a:t> </a:t>
            </a:r>
            <a:r>
              <a:rPr lang="en-US" sz="1000" u="sng" smtClean="0"/>
              <a:t>Items included in the measure</a:t>
            </a:r>
          </a:p>
          <a:p>
            <a:r>
              <a:rPr lang="en-US" sz="1000" smtClean="0"/>
              <a:t>SUPQ1A: If something went wrong, no one would help me</a:t>
            </a:r>
          </a:p>
          <a:p>
            <a:r>
              <a:rPr lang="en-US" sz="1000" smtClean="0"/>
              <a:t>SUPQ1B: I have family/friends who help me feel safe, secure and happy</a:t>
            </a:r>
          </a:p>
          <a:p>
            <a:r>
              <a:rPr lang="en-US" sz="1000" smtClean="0"/>
              <a:t>SUPQ1C: There is someone whom I could turn to for advice with problems</a:t>
            </a:r>
          </a:p>
          <a:p>
            <a:r>
              <a:rPr lang="en-US" sz="1000" smtClean="0"/>
              <a:t>SUPQ1D: There is no one with whom I feel comfortable talking about problems</a:t>
            </a:r>
          </a:p>
          <a:p>
            <a:r>
              <a:rPr lang="en-US" sz="1000" smtClean="0"/>
              <a:t>SUPQ1F: In emergency, ethnic/cultural community can be counted on</a:t>
            </a:r>
          </a:p>
          <a:p>
            <a:r>
              <a:rPr lang="en-US" sz="1000" smtClean="0"/>
              <a:t>SUPQ1G: In emergency, people outside ethnic/cultural group can be counted on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Rot="1" noChangeArrowheads="1" noTextEdit="1"/>
          </p:cNvSpPr>
          <p:nvPr>
            <p:ph type="sldImg"/>
          </p:nvPr>
        </p:nvSpPr>
        <p:spPr>
          <a:ln/>
        </p:spPr>
      </p:sp>
      <p:sp>
        <p:nvSpPr>
          <p:cNvPr id="30723" name="Rectangle 3"/>
          <p:cNvSpPr>
            <a:spLocks noGrp="1" noChangeArrowheads="1"/>
          </p:cNvSpPr>
          <p:nvPr>
            <p:ph type="body" idx="1"/>
          </p:nvPr>
        </p:nvSpPr>
        <p:spPr>
          <a:xfrm>
            <a:off x="381000" y="4416425"/>
            <a:ext cx="6248400" cy="4575175"/>
          </a:xfrm>
          <a:noFill/>
          <a:ln/>
        </p:spPr>
        <p:txBody>
          <a:bodyPr/>
          <a:lstStyle/>
          <a:p>
            <a:pPr>
              <a:lnSpc>
                <a:spcPct val="90000"/>
              </a:lnSpc>
            </a:pPr>
            <a:r>
              <a:rPr lang="en-US" smtClean="0"/>
              <a:t>Homeownership is another indicator of social and economic integration. The ability to purchase a home indicates a relative degree of economic stability and may indicate that the family has the intention to remain in their present city of residence more permanently than those who rent their accommodations. According to the 2006 Census of Canada, over two-thirds (68.4%) of Canadians own their own home, the highest rate since 1971 (Statistics Canada, 2008). Historically, homeownership among migrant families is higher than among the native-born. In 1981, for example, immigrants living in Montreal, Toronto and Vancouver had higher rates of homeownership than those born in Canada. More recently, however, data from Statistics Canada (2005) reveals that the rate of homeownership amongst immigrants has dropped significantly, particularly in our three largest cities. “In Montréal only 42% of immigrant families owned their homes, while the proportion among Canadian-born had increased to 54%. In Toronto, the proportion among immigrant families had declined to 61%, while the proportion for Canadian-born had risen to 64%. Vancouver was the only exception, where 64% of newcomers were home owners compared to only 55% of Canadian-born” (Statistics Canada, 2005, n.p.).</a:t>
            </a:r>
          </a:p>
          <a:p>
            <a:pPr>
              <a:lnSpc>
                <a:spcPct val="90000"/>
              </a:lnSpc>
            </a:pPr>
            <a:r>
              <a:rPr lang="en-US" smtClean="0"/>
              <a:t> </a:t>
            </a:r>
          </a:p>
          <a:p>
            <a:pPr>
              <a:lnSpc>
                <a:spcPct val="90000"/>
              </a:lnSpc>
            </a:pPr>
            <a:r>
              <a:rPr lang="en-US" smtClean="0"/>
              <a:t>Homeownership amongst immigrants in the three prairie cities varied markedly. In Calgary, over two-thirds (69.5%) own their home, compared to only 52.3% in Edmonton and 39.2% in Winnipeg. These differences must be read with caution, however</a:t>
            </a:r>
          </a:p>
          <a:p>
            <a:pPr>
              <a:lnSpc>
                <a:spcPct val="90000"/>
              </a:lnSpc>
            </a:pPr>
            <a:r>
              <a:rPr lang="en-US" u="sng" smtClean="0"/>
              <a:t>Other Notes</a:t>
            </a:r>
            <a:r>
              <a:rPr lang="en-US" smtClean="0"/>
              <a:t>:</a:t>
            </a:r>
          </a:p>
          <a:p>
            <a:pPr>
              <a:lnSpc>
                <a:spcPct val="90000"/>
              </a:lnSpc>
            </a:pPr>
            <a:r>
              <a:rPr lang="en-US" smtClean="0"/>
              <a:t>-we also calculated overcrowding and</a:t>
            </a:r>
            <a:r>
              <a:rPr lang="en-US" b="1" i="1" smtClean="0"/>
              <a:t> </a:t>
            </a:r>
            <a:r>
              <a:rPr lang="en-US" smtClean="0"/>
              <a:t>condition of the dwelling but have not yet analyzed this data. Housing conditions are known to have an impact on child health and well-being</a:t>
            </a:r>
          </a:p>
          <a:p>
            <a:pPr>
              <a:lnSpc>
                <a:spcPct val="90000"/>
              </a:lnSpc>
            </a:pPr>
            <a:r>
              <a:rPr lang="en-US" smtClean="0"/>
              <a:t>Source: Statistics Canada (2005) http://www.statcan.gc.ca/daily-quotidien/050203/dq050203a-eng.htm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Ro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r>
              <a:rPr lang="en-US" smtClean="0"/>
              <a:t>We asked about the living conditions of the family. Specifically, we were interested in whether or not their living conditions had improved since they arrived in Canada. For the majority of respondents, the overwhelming response was that their lives in Canada were better. Over ¾ of respondents indicated their life in Canada was better after migration than before it. The responses, however, differed by ethnocultural group. While 80% of Kurdish, Vietnamese and Latin Americans felt their lives had improved since coming to Canada, only 49% of Mainland Chinese and 46% of Hong Kong Chinese felt this way.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Ro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r>
              <a:rPr lang="en-US" smtClean="0"/>
              <a:t>Not surprisingly, the physical health of newcomer children and youth is generally excellent. Those entering the country as family class, assisted relatives, economic class or as their dependents must pass a stringent health clearance check to attain entrance. War affected children and youth are also examined, though some with significant health issues may be permitted to enter under humanitarian grounds. On a self-selection point, only those families who are fit, healthy and motivated have the stamina to get through the arduous immigration process.</a:t>
            </a:r>
          </a:p>
          <a:p>
            <a:endParaRPr lang="en-US" smtClean="0"/>
          </a:p>
          <a:p>
            <a:r>
              <a:rPr lang="en-US" smtClean="0"/>
              <a:t>As time passes, newcomers begin to adjust and practice health behaviours that mimic the Canadian-born. In other words, over time, newocmer youth may pick up the “bad habits” of Canadian-born and after about 10 years, their health status begins to slide and match those who were born here.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Ro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r>
              <a:rPr lang="en-US" smtClean="0"/>
              <a:t>We asked parents to rate the general health of their children using a five-point scale from poor to excellent. Nearly three-quarters (72.7%) of all parents in Canada rated their children’s overall health as excellent or very good. Parents in the prairie provinces were just as likely as parents elsewhere to indicate their children had very good or excellent general health. Parents were, however, slightly more likely to rate the health of female children better than male children. </a:t>
            </a:r>
          </a:p>
          <a:p>
            <a:r>
              <a:rPr lang="en-US" smtClean="0"/>
              <a:t>We asked the 11 to 13 year old youth the same question and received a similar response. Just over 76 % of the youth in our sample indicated their general health was either excellent or very good. </a:t>
            </a:r>
            <a:endParaRPr lang="en-US" smtClean="0">
              <a:solidFill>
                <a:srgbClr val="3333FF"/>
              </a:solidFill>
            </a:endParaRPr>
          </a:p>
          <a:p>
            <a:pPr eaLnBrk="1" hangingPunct="1">
              <a:spcBef>
                <a:spcPct val="0"/>
              </a:spcBef>
            </a:pPr>
            <a:endParaRPr lang="en-US" smtClean="0">
              <a:solidFill>
                <a:srgbClr val="3333FF"/>
              </a:solidFill>
            </a:endParaRPr>
          </a:p>
          <a:p>
            <a:pPr eaLnBrk="1" hangingPunct="1">
              <a:spcBef>
                <a:spcPct val="0"/>
              </a:spcBef>
            </a:pPr>
            <a:endParaRPr lang="en-US" i="1" smtClean="0">
              <a:solidFill>
                <a:srgbClr val="3333FF"/>
              </a:solidFill>
            </a:endParaRPr>
          </a:p>
          <a:p>
            <a:pPr eaLnBrk="1" hangingPunct="1">
              <a:spcBef>
                <a:spcPct val="0"/>
              </a:spcBef>
            </a:pPr>
            <a:r>
              <a:rPr lang="en-US" i="1" smtClean="0">
                <a:solidFill>
                  <a:srgbClr val="3333FF"/>
                </a:solidFill>
              </a:rPr>
              <a:t>Note: 87% of Canadian-born and 89% of immigrant-born youth report excellent health (Statistics Canada, NLSCY, 2002)</a:t>
            </a:r>
          </a:p>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3419475" y="1828800"/>
            <a:ext cx="5343525" cy="2362200"/>
          </a:xfrm>
        </p:spPr>
        <p:txBody>
          <a:bodyPr/>
          <a:lstStyle>
            <a:lvl1pPr>
              <a:defRPr/>
            </a:lvl1pPr>
          </a:lstStyle>
          <a:p>
            <a:r>
              <a:rPr lang="en-US"/>
              <a:t>Click to edit Master title style</a:t>
            </a:r>
          </a:p>
        </p:txBody>
      </p:sp>
      <p:sp>
        <p:nvSpPr>
          <p:cNvPr id="139267" name="Rectangle 3"/>
          <p:cNvSpPr>
            <a:spLocks noGrp="1" noChangeArrowheads="1"/>
          </p:cNvSpPr>
          <p:nvPr>
            <p:ph type="subTitle" idx="1"/>
          </p:nvPr>
        </p:nvSpPr>
        <p:spPr>
          <a:xfrm>
            <a:off x="3816350" y="4184650"/>
            <a:ext cx="4946650" cy="1368425"/>
          </a:xfrm>
        </p:spPr>
        <p:txBody>
          <a:bodyPr/>
          <a:lstStyle>
            <a:lvl1pPr marL="0" indent="0">
              <a:buFontTx/>
              <a:buNone/>
              <a:defRPr sz="1800"/>
            </a:lvl1pPr>
          </a:lstStyle>
          <a:p>
            <a:r>
              <a:rPr lang="en-US"/>
              <a:t>Click to edit Master subtitle style</a:t>
            </a:r>
          </a:p>
        </p:txBody>
      </p:sp>
      <p:sp>
        <p:nvSpPr>
          <p:cNvPr id="4" name="Rectangle 4"/>
          <p:cNvSpPr>
            <a:spLocks noGrp="1" noChangeArrowheads="1"/>
          </p:cNvSpPr>
          <p:nvPr>
            <p:ph type="dt" sz="half" idx="10"/>
          </p:nvPr>
        </p:nvSpPr>
        <p:spPr>
          <a:xfrm>
            <a:off x="1225550" y="6200775"/>
            <a:ext cx="1905000" cy="457200"/>
          </a:xfrm>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303588" y="6200775"/>
            <a:ext cx="3636962" cy="457200"/>
          </a:xfrm>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7092950" y="6200775"/>
            <a:ext cx="1905000" cy="457200"/>
          </a:xfrm>
        </p:spPr>
        <p:txBody>
          <a:bodyPr/>
          <a:lstStyle>
            <a:lvl1pPr>
              <a:defRPr/>
            </a:lvl1pPr>
          </a:lstStyle>
          <a:p>
            <a:pPr>
              <a:defRPr/>
            </a:pPr>
            <a:fld id="{47C2B8CA-C002-4254-9FFE-B95ACF2E9B9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8364F7-2541-4BB3-A50D-B0B413199DD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3075" y="225425"/>
            <a:ext cx="1925638" cy="5975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42988" y="225425"/>
            <a:ext cx="5627687" cy="5975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C4BB90-FE0E-4ABD-A253-2CDE7567E85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42988" y="225425"/>
            <a:ext cx="7705725" cy="863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042988" y="1304925"/>
            <a:ext cx="7705725" cy="489585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E58980-EAFE-4D34-98E8-93E608C4B37B}"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25425"/>
            <a:ext cx="7705725"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42988" y="1304925"/>
            <a:ext cx="3776662" cy="4895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72050" y="1304925"/>
            <a:ext cx="3776663" cy="4895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FE5778F-9DDD-424E-B859-933E4DDEF4E0}"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42988" y="225425"/>
            <a:ext cx="7705725" cy="863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042988" y="1304925"/>
            <a:ext cx="7705725" cy="489585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7E19704-8A58-44B1-AB42-C1E50D7AFC6D}"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42988" y="225425"/>
            <a:ext cx="7705725"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42988" y="1304925"/>
            <a:ext cx="3776662" cy="4895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972050" y="1304925"/>
            <a:ext cx="3776663" cy="4895850"/>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B37842C-3652-485E-9BA5-A95DB3707D9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E0B430-7104-4EC8-9547-3E0B8C7472D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F7F916-25F8-49A2-862A-6A47E568A3C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42988" y="1304925"/>
            <a:ext cx="3776662"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72050" y="1304925"/>
            <a:ext cx="3776663"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5BE4DD8-3200-42EE-A4C9-FF06C2B88DE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4232F1D-3F51-4BCC-A330-8C5CE6937DB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81B33B4-3851-4A8D-8009-994FCB651A6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CA5F011-B2DD-43C8-B1D1-C7A7534F811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F0CA308-BCCD-4B0D-A686-2648EA33D9A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5C48972-D1C1-47D2-A0B2-799185B6A83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1042988" y="225425"/>
            <a:ext cx="7705725" cy="863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1042988" y="1304925"/>
            <a:ext cx="7705725" cy="48958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8244" name="Rectangle 4"/>
          <p:cNvSpPr>
            <a:spLocks noGrp="1" noChangeArrowheads="1"/>
          </p:cNvSpPr>
          <p:nvPr>
            <p:ph type="dt" sz="half" idx="2"/>
          </p:nvPr>
        </p:nvSpPr>
        <p:spPr bwMode="auto">
          <a:xfrm>
            <a:off x="1042988" y="6308725"/>
            <a:ext cx="1838325" cy="349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000">
                <a:latin typeface="+mn-lt"/>
              </a:defRPr>
            </a:lvl1pPr>
          </a:lstStyle>
          <a:p>
            <a:pPr>
              <a:defRPr/>
            </a:pPr>
            <a:endParaRPr lang="en-US"/>
          </a:p>
        </p:txBody>
      </p:sp>
      <p:sp>
        <p:nvSpPr>
          <p:cNvPr id="138245" name="Rectangle 5"/>
          <p:cNvSpPr>
            <a:spLocks noGrp="1" noChangeArrowheads="1"/>
          </p:cNvSpPr>
          <p:nvPr>
            <p:ph type="ftr" sz="quarter" idx="3"/>
          </p:nvPr>
        </p:nvSpPr>
        <p:spPr bwMode="auto">
          <a:xfrm>
            <a:off x="3054350" y="6308725"/>
            <a:ext cx="3636963" cy="349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atin typeface="+mn-lt"/>
              </a:defRPr>
            </a:lvl1pPr>
          </a:lstStyle>
          <a:p>
            <a:pPr>
              <a:defRPr/>
            </a:pPr>
            <a:endParaRPr lang="en-US"/>
          </a:p>
        </p:txBody>
      </p:sp>
      <p:sp>
        <p:nvSpPr>
          <p:cNvPr id="138246" name="Rectangle 6"/>
          <p:cNvSpPr>
            <a:spLocks noGrp="1" noChangeArrowheads="1"/>
          </p:cNvSpPr>
          <p:nvPr>
            <p:ph type="sldNum" sz="quarter" idx="4"/>
          </p:nvPr>
        </p:nvSpPr>
        <p:spPr bwMode="auto">
          <a:xfrm>
            <a:off x="6843713" y="6308725"/>
            <a:ext cx="1905000" cy="349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latin typeface="+mn-lt"/>
              </a:defRPr>
            </a:lvl1pPr>
          </a:lstStyle>
          <a:p>
            <a:pPr>
              <a:defRPr/>
            </a:pPr>
            <a:fld id="{A6EA1A7B-36AA-4DE6-A35A-E39E9DD9339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08" r:id="rId1"/>
    <p:sldLayoutId id="2147483807" r:id="rId2"/>
    <p:sldLayoutId id="2147483806" r:id="rId3"/>
    <p:sldLayoutId id="2147483805" r:id="rId4"/>
    <p:sldLayoutId id="2147483804" r:id="rId5"/>
    <p:sldLayoutId id="2147483803" r:id="rId6"/>
    <p:sldLayoutId id="2147483802" r:id="rId7"/>
    <p:sldLayoutId id="2147483801" r:id="rId8"/>
    <p:sldLayoutId id="2147483800" r:id="rId9"/>
    <p:sldLayoutId id="2147483799" r:id="rId10"/>
    <p:sldLayoutId id="2147483798" r:id="rId11"/>
    <p:sldLayoutId id="2147483797" r:id="rId12"/>
    <p:sldLayoutId id="2147483796" r:id="rId13"/>
    <p:sldLayoutId id="2147483795" r:id="rId14"/>
    <p:sldLayoutId id="2147483794" r:id="rId15"/>
  </p:sldLayoutIdLst>
  <p:txStyles>
    <p:titleStyle>
      <a:lvl1pPr algn="l" rtl="0" eaLnBrk="0" fontAlgn="base" hangingPunct="0">
        <a:spcBef>
          <a:spcPct val="0"/>
        </a:spcBef>
        <a:spcAft>
          <a:spcPct val="0"/>
        </a:spcAft>
        <a:defRPr sz="3200">
          <a:solidFill>
            <a:schemeClr val="tx1"/>
          </a:solidFill>
          <a:latin typeface="+mj-lt"/>
          <a:ea typeface="+mj-ea"/>
          <a:cs typeface="+mj-cs"/>
        </a:defRPr>
      </a:lvl1pPr>
      <a:lvl2pPr algn="l" rtl="0" eaLnBrk="0" fontAlgn="base" hangingPunct="0">
        <a:spcBef>
          <a:spcPct val="0"/>
        </a:spcBef>
        <a:spcAft>
          <a:spcPct val="0"/>
        </a:spcAft>
        <a:defRPr sz="3200">
          <a:solidFill>
            <a:schemeClr val="tx1"/>
          </a:solidFill>
          <a:latin typeface="Century Schoolbook" pitchFamily="18" charset="0"/>
          <a:cs typeface="Times New Roman" pitchFamily="18" charset="0"/>
        </a:defRPr>
      </a:lvl2pPr>
      <a:lvl3pPr algn="l" rtl="0" eaLnBrk="0" fontAlgn="base" hangingPunct="0">
        <a:spcBef>
          <a:spcPct val="0"/>
        </a:spcBef>
        <a:spcAft>
          <a:spcPct val="0"/>
        </a:spcAft>
        <a:defRPr sz="3200">
          <a:solidFill>
            <a:schemeClr val="tx1"/>
          </a:solidFill>
          <a:latin typeface="Century Schoolbook" pitchFamily="18" charset="0"/>
          <a:cs typeface="Times New Roman" pitchFamily="18" charset="0"/>
        </a:defRPr>
      </a:lvl3pPr>
      <a:lvl4pPr algn="l" rtl="0" eaLnBrk="0" fontAlgn="base" hangingPunct="0">
        <a:spcBef>
          <a:spcPct val="0"/>
        </a:spcBef>
        <a:spcAft>
          <a:spcPct val="0"/>
        </a:spcAft>
        <a:defRPr sz="3200">
          <a:solidFill>
            <a:schemeClr val="tx1"/>
          </a:solidFill>
          <a:latin typeface="Century Schoolbook" pitchFamily="18" charset="0"/>
          <a:cs typeface="Times New Roman" pitchFamily="18" charset="0"/>
        </a:defRPr>
      </a:lvl4pPr>
      <a:lvl5pPr algn="l" rtl="0" eaLnBrk="0" fontAlgn="base" hangingPunct="0">
        <a:spcBef>
          <a:spcPct val="0"/>
        </a:spcBef>
        <a:spcAft>
          <a:spcPct val="0"/>
        </a:spcAft>
        <a:defRPr sz="3200">
          <a:solidFill>
            <a:schemeClr val="tx1"/>
          </a:solidFill>
          <a:latin typeface="Century Schoolbook" pitchFamily="18" charset="0"/>
          <a:cs typeface="Times New Roman" pitchFamily="18" charset="0"/>
        </a:defRPr>
      </a:lvl5pPr>
      <a:lvl6pPr marL="457200" algn="l" rtl="0" fontAlgn="base">
        <a:spcBef>
          <a:spcPct val="0"/>
        </a:spcBef>
        <a:spcAft>
          <a:spcPct val="0"/>
        </a:spcAft>
        <a:defRPr sz="3200">
          <a:solidFill>
            <a:schemeClr val="tx1"/>
          </a:solidFill>
          <a:latin typeface="Century Schoolbook" pitchFamily="18" charset="0"/>
          <a:cs typeface="Times New Roman" pitchFamily="18" charset="0"/>
        </a:defRPr>
      </a:lvl6pPr>
      <a:lvl7pPr marL="914400" algn="l" rtl="0" fontAlgn="base">
        <a:spcBef>
          <a:spcPct val="0"/>
        </a:spcBef>
        <a:spcAft>
          <a:spcPct val="0"/>
        </a:spcAft>
        <a:defRPr sz="3200">
          <a:solidFill>
            <a:schemeClr val="tx1"/>
          </a:solidFill>
          <a:latin typeface="Century Schoolbook" pitchFamily="18" charset="0"/>
          <a:cs typeface="Times New Roman" pitchFamily="18" charset="0"/>
        </a:defRPr>
      </a:lvl7pPr>
      <a:lvl8pPr marL="1371600" algn="l" rtl="0" fontAlgn="base">
        <a:spcBef>
          <a:spcPct val="0"/>
        </a:spcBef>
        <a:spcAft>
          <a:spcPct val="0"/>
        </a:spcAft>
        <a:defRPr sz="3200">
          <a:solidFill>
            <a:schemeClr val="tx1"/>
          </a:solidFill>
          <a:latin typeface="Century Schoolbook" pitchFamily="18" charset="0"/>
          <a:cs typeface="Times New Roman" pitchFamily="18" charset="0"/>
        </a:defRPr>
      </a:lvl8pPr>
      <a:lvl9pPr marL="1828800" algn="l" rtl="0" fontAlgn="base">
        <a:spcBef>
          <a:spcPct val="0"/>
        </a:spcBef>
        <a:spcAft>
          <a:spcPct val="0"/>
        </a:spcAft>
        <a:defRPr sz="3200">
          <a:solidFill>
            <a:schemeClr val="tx1"/>
          </a:solidFill>
          <a:latin typeface="Century Schoolbook" pitchFamily="18" charset="0"/>
          <a:cs typeface="Times New Roman" pitchFamily="18" charset="0"/>
        </a:defRPr>
      </a:lvl9pPr>
    </p:titleStyle>
    <p:bodyStyle>
      <a:lvl1pPr marL="342900" indent="-342900" algn="l" rtl="0" eaLnBrk="0" fontAlgn="base" hangingPunct="0">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000">
          <a:solidFill>
            <a:schemeClr val="tx1"/>
          </a:solidFill>
          <a:latin typeface="+mn-lt"/>
          <a:cs typeface="+mn-cs"/>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tx1"/>
        </a:buClr>
        <a:buChar char="•"/>
        <a:defRPr sz="1600">
          <a:solidFill>
            <a:schemeClr val="tx1"/>
          </a:solidFill>
          <a:latin typeface="+mn-lt"/>
          <a:cs typeface="+mn-cs"/>
        </a:defRPr>
      </a:lvl4pPr>
      <a:lvl5pPr marL="2057400" indent="-228600" algn="l" rtl="0" eaLnBrk="0" fontAlgn="base" hangingPunct="0">
        <a:spcBef>
          <a:spcPct val="20000"/>
        </a:spcBef>
        <a:spcAft>
          <a:spcPct val="0"/>
        </a:spcAft>
        <a:buClr>
          <a:schemeClr val="tx1"/>
        </a:buClr>
        <a:buChar char="•"/>
        <a:defRPr sz="1600">
          <a:solidFill>
            <a:schemeClr val="tx1"/>
          </a:solidFill>
          <a:latin typeface="+mn-lt"/>
          <a:cs typeface="+mn-cs"/>
        </a:defRPr>
      </a:lvl5pPr>
      <a:lvl6pPr marL="2514600" indent="-228600" algn="l" rtl="0" fontAlgn="base">
        <a:spcBef>
          <a:spcPct val="20000"/>
        </a:spcBef>
        <a:spcAft>
          <a:spcPct val="0"/>
        </a:spcAft>
        <a:buClr>
          <a:schemeClr val="tx1"/>
        </a:buClr>
        <a:buChar char="•"/>
        <a:defRPr sz="1600">
          <a:solidFill>
            <a:schemeClr val="tx1"/>
          </a:solidFill>
          <a:latin typeface="+mn-lt"/>
          <a:cs typeface="+mn-cs"/>
        </a:defRPr>
      </a:lvl6pPr>
      <a:lvl7pPr marL="2971800" indent="-228600" algn="l" rtl="0" fontAlgn="base">
        <a:spcBef>
          <a:spcPct val="20000"/>
        </a:spcBef>
        <a:spcAft>
          <a:spcPct val="0"/>
        </a:spcAft>
        <a:buClr>
          <a:schemeClr val="tx1"/>
        </a:buClr>
        <a:buChar char="•"/>
        <a:defRPr sz="1600">
          <a:solidFill>
            <a:schemeClr val="tx1"/>
          </a:solidFill>
          <a:latin typeface="+mn-lt"/>
          <a:cs typeface="+mn-cs"/>
        </a:defRPr>
      </a:lvl7pPr>
      <a:lvl8pPr marL="3429000" indent="-228600" algn="l" rtl="0" fontAlgn="base">
        <a:spcBef>
          <a:spcPct val="20000"/>
        </a:spcBef>
        <a:spcAft>
          <a:spcPct val="0"/>
        </a:spcAft>
        <a:buClr>
          <a:schemeClr val="tx1"/>
        </a:buClr>
        <a:buChar char="•"/>
        <a:defRPr sz="1600">
          <a:solidFill>
            <a:schemeClr val="tx1"/>
          </a:solidFill>
          <a:latin typeface="+mn-lt"/>
          <a:cs typeface="+mn-cs"/>
        </a:defRPr>
      </a:lvl8pPr>
      <a:lvl9pPr marL="3886200" indent="-228600" algn="l" rtl="0" fontAlgn="base">
        <a:spcBef>
          <a:spcPct val="20000"/>
        </a:spcBef>
        <a:spcAft>
          <a:spcPct val="0"/>
        </a:spcAft>
        <a:buClr>
          <a:schemeClr val="tx1"/>
        </a:buClr>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5.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4.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4.xml"/><Relationship Id="rId1" Type="http://schemas.openxmlformats.org/officeDocument/2006/relationships/vmlDrawing" Target="../drawings/vmlDrawing6.vml"/><Relationship Id="rId4" Type="http://schemas.openxmlformats.org/officeDocument/2006/relationships/oleObject" Target="../embeddings/oleObject6.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idx="4294967295"/>
          </p:nvPr>
        </p:nvSpPr>
        <p:spPr>
          <a:xfrm>
            <a:off x="3200400" y="2057400"/>
            <a:ext cx="5181600" cy="1470025"/>
          </a:xfrm>
        </p:spPr>
        <p:txBody>
          <a:bodyPr/>
          <a:lstStyle/>
          <a:p>
            <a:r>
              <a:rPr lang="en-US" sz="2800" smtClean="0">
                <a:solidFill>
                  <a:schemeClr val="tx2"/>
                </a:solidFill>
              </a:rPr>
              <a:t>Health and Social Integration of Newcomer Youth: Results from a National Longitudinal Study</a:t>
            </a:r>
          </a:p>
        </p:txBody>
      </p:sp>
      <p:sp>
        <p:nvSpPr>
          <p:cNvPr id="9219" name="Rectangle 3"/>
          <p:cNvSpPr>
            <a:spLocks noGrp="1" noChangeArrowheads="1"/>
          </p:cNvSpPr>
          <p:nvPr>
            <p:ph type="subTitle" idx="4294967295"/>
          </p:nvPr>
        </p:nvSpPr>
        <p:spPr>
          <a:xfrm>
            <a:off x="2286000" y="3886200"/>
            <a:ext cx="6400800" cy="1752600"/>
          </a:xfrm>
        </p:spPr>
        <p:txBody>
          <a:bodyPr/>
          <a:lstStyle/>
          <a:p>
            <a:pPr marL="0" indent="0" algn="ctr">
              <a:buFontTx/>
              <a:buNone/>
            </a:pPr>
            <a:r>
              <a:rPr lang="en-US" smtClean="0"/>
              <a:t>John P. Anchan, Esther Blum, Bong-Hwan Kim, Joyce Cabigting Fernandes &amp; Lori Wilkinson</a:t>
            </a:r>
          </a:p>
          <a:p>
            <a:pPr marL="0" indent="0" algn="ctr">
              <a:buFontTx/>
              <a:buNone/>
            </a:pPr>
            <a:endParaRPr lang="en-US" smtClean="0">
              <a:latin typeface="Arial" charset="0"/>
              <a:cs typeface="Arial" charset="0"/>
            </a:endParaRPr>
          </a:p>
        </p:txBody>
      </p:sp>
      <p:sp>
        <p:nvSpPr>
          <p:cNvPr id="9220" name="Text Box 5"/>
          <p:cNvSpPr txBox="1">
            <a:spLocks noChangeArrowheads="1"/>
          </p:cNvSpPr>
          <p:nvPr/>
        </p:nvSpPr>
        <p:spPr bwMode="auto">
          <a:xfrm>
            <a:off x="2608263" y="5791200"/>
            <a:ext cx="5699125" cy="646113"/>
          </a:xfrm>
          <a:prstGeom prst="rect">
            <a:avLst/>
          </a:prstGeom>
          <a:noFill/>
          <a:ln w="9525">
            <a:noFill/>
            <a:miter lim="800000"/>
            <a:headEnd/>
            <a:tailEnd/>
          </a:ln>
        </p:spPr>
        <p:txBody>
          <a:bodyPr wrap="none">
            <a:spAutoFit/>
          </a:bodyPr>
          <a:lstStyle/>
          <a:p>
            <a:r>
              <a:rPr lang="en-US" sz="1800">
                <a:latin typeface="Arial" charset="0"/>
                <a:cs typeface="Arial" charset="0"/>
              </a:rPr>
              <a:t>Prairie Metropolis Node Meeting, September 29, 2009</a:t>
            </a:r>
          </a:p>
          <a:p>
            <a:r>
              <a:rPr lang="en-US" sz="1800">
                <a:latin typeface="Arial" charset="0"/>
                <a:cs typeface="Arial" charset="0"/>
              </a:rPr>
              <a:t>Winnipeg</a:t>
            </a:r>
          </a:p>
        </p:txBody>
      </p:sp>
      <p:pic>
        <p:nvPicPr>
          <p:cNvPr id="9221" name="Picture 6"/>
          <p:cNvPicPr>
            <a:picLocks noChangeAspect="1" noChangeArrowheads="1"/>
          </p:cNvPicPr>
          <p:nvPr/>
        </p:nvPicPr>
        <p:blipFill>
          <a:blip r:embed="rId3"/>
          <a:srcRect/>
          <a:stretch>
            <a:fillRect/>
          </a:stretch>
        </p:blipFill>
        <p:spPr bwMode="auto">
          <a:xfrm>
            <a:off x="7162800" y="228600"/>
            <a:ext cx="1752600" cy="1079500"/>
          </a:xfrm>
          <a:prstGeom prst="rect">
            <a:avLst/>
          </a:prstGeom>
          <a:noFill/>
          <a:ln w="9525">
            <a:noFill/>
            <a:miter lim="800000"/>
            <a:headEnd/>
            <a:tailEnd/>
          </a:ln>
        </p:spPr>
      </p:pic>
      <p:pic>
        <p:nvPicPr>
          <p:cNvPr id="9222" name="Picture 8" descr="metropolislogo"/>
          <p:cNvPicPr>
            <a:picLocks noChangeAspect="1" noChangeArrowheads="1"/>
          </p:cNvPicPr>
          <p:nvPr/>
        </p:nvPicPr>
        <p:blipFill>
          <a:blip r:embed="rId4"/>
          <a:srcRect/>
          <a:stretch>
            <a:fillRect/>
          </a:stretch>
        </p:blipFill>
        <p:spPr bwMode="auto">
          <a:xfrm>
            <a:off x="2819400" y="304800"/>
            <a:ext cx="2351088" cy="5969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r>
              <a:rPr lang="en-US" sz="2800" smtClean="0"/>
              <a:t>General Health by Immigrant Category, Prairies Only</a:t>
            </a:r>
          </a:p>
        </p:txBody>
      </p:sp>
      <p:graphicFrame>
        <p:nvGraphicFramePr>
          <p:cNvPr id="3074" name="Object 4"/>
          <p:cNvGraphicFramePr>
            <a:graphicFrameLocks noChangeAspect="1"/>
          </p:cNvGraphicFramePr>
          <p:nvPr>
            <p:ph sz="half" idx="2"/>
          </p:nvPr>
        </p:nvGraphicFramePr>
        <p:xfrm>
          <a:off x="304800" y="1524000"/>
          <a:ext cx="8610600" cy="3519488"/>
        </p:xfrm>
        <a:graphic>
          <a:graphicData uri="http://schemas.openxmlformats.org/presentationml/2006/ole">
            <p:oleObj spid="_x0000_s3074" name="Chart" r:id="rId4" imgW="11791950" imgH="4819650" progId="MSGraph.Chart.8">
              <p:embed followColorScheme="full"/>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mtClean="0"/>
              <a:t>Health Risk Behaviors</a:t>
            </a:r>
          </a:p>
        </p:txBody>
      </p:sp>
      <p:sp>
        <p:nvSpPr>
          <p:cNvPr id="16387" name="Rectangle 3"/>
          <p:cNvSpPr>
            <a:spLocks noGrp="1" noChangeArrowheads="1"/>
          </p:cNvSpPr>
          <p:nvPr>
            <p:ph type="body" idx="1"/>
          </p:nvPr>
        </p:nvSpPr>
        <p:spPr/>
        <p:txBody>
          <a:bodyPr/>
          <a:lstStyle/>
          <a:p>
            <a:r>
              <a:rPr lang="en-US" smtClean="0"/>
              <a:t>9% of 11-13 year olds knew of a friend who drank alcohol without their parents’ knowledge</a:t>
            </a:r>
          </a:p>
          <a:p>
            <a:r>
              <a:rPr lang="en-US" smtClean="0"/>
              <a:t>11% of 11-13 year olds regularly smoke cigarettes</a:t>
            </a:r>
          </a:p>
          <a:p>
            <a:r>
              <a:rPr lang="en-US" smtClean="0"/>
              <a:t>None of the children we studied in Wave 1 reported illegal drug use, though some participants in Vancouver, Toronto and Montreal admitted to illegal drug use</a:t>
            </a:r>
          </a:p>
          <a:p>
            <a:r>
              <a:rPr lang="en-US" smtClean="0"/>
              <a:t>1.4% of youth aged 11-13 in our study reported they were active members of gangs</a:t>
            </a:r>
          </a:p>
          <a:p>
            <a:r>
              <a:rPr lang="en-US" smtClean="0"/>
              <a:t>A very small number of youth indicated they gambled for money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sz="2800" smtClean="0"/>
              <a:t>Physical Activity (compared to others of same sex and age) Prairie Groups</a:t>
            </a:r>
          </a:p>
        </p:txBody>
      </p:sp>
      <p:sp>
        <p:nvSpPr>
          <p:cNvPr id="4100" name="Text Box 4"/>
          <p:cNvSpPr txBox="1">
            <a:spLocks noChangeArrowheads="1"/>
          </p:cNvSpPr>
          <p:nvPr/>
        </p:nvSpPr>
        <p:spPr bwMode="auto">
          <a:xfrm>
            <a:off x="8229600" y="6248400"/>
            <a:ext cx="766763" cy="336550"/>
          </a:xfrm>
          <a:prstGeom prst="rect">
            <a:avLst/>
          </a:prstGeom>
          <a:noFill/>
          <a:ln w="9525">
            <a:noFill/>
            <a:miter lim="800000"/>
            <a:headEnd type="none" w="sm" len="sm"/>
            <a:tailEnd type="none" w="sm" len="sm"/>
          </a:ln>
        </p:spPr>
        <p:txBody>
          <a:bodyPr wrap="none">
            <a:spAutoFit/>
          </a:bodyPr>
          <a:lstStyle/>
          <a:p>
            <a:r>
              <a:rPr lang="en-US" sz="1600"/>
              <a:t>P&lt;0.01</a:t>
            </a:r>
          </a:p>
        </p:txBody>
      </p:sp>
      <p:graphicFrame>
        <p:nvGraphicFramePr>
          <p:cNvPr id="4098" name="Object 7"/>
          <p:cNvGraphicFramePr>
            <a:graphicFrameLocks noChangeAspect="1"/>
          </p:cNvGraphicFramePr>
          <p:nvPr>
            <p:ph idx="1"/>
          </p:nvPr>
        </p:nvGraphicFramePr>
        <p:xfrm>
          <a:off x="381000" y="1447800"/>
          <a:ext cx="8382000" cy="4140200"/>
        </p:xfrm>
        <a:graphic>
          <a:graphicData uri="http://schemas.openxmlformats.org/presentationml/2006/ole">
            <p:oleObj spid="_x0000_s4098" name="Chart" r:id="rId4" imgW="6096000" imgH="4067175" progId="MSGraph.Chart.8">
              <p:embed followColorScheme="full"/>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2800" smtClean="0"/>
              <a:t>Participation in Organized Sports (11-13 year olds only)</a:t>
            </a:r>
          </a:p>
        </p:txBody>
      </p:sp>
      <p:pic>
        <p:nvPicPr>
          <p:cNvPr id="17411" name="Picture 3"/>
          <p:cNvPicPr>
            <a:picLocks noChangeAspect="1" noChangeArrowheads="1"/>
          </p:cNvPicPr>
          <p:nvPr>
            <p:ph idx="1"/>
          </p:nvPr>
        </p:nvPicPr>
        <p:blipFill>
          <a:blip r:embed="rId3"/>
          <a:srcRect/>
          <a:stretch>
            <a:fillRect/>
          </a:stretch>
        </p:blipFill>
        <p:spPr>
          <a:xfrm>
            <a:off x="304800" y="1219200"/>
            <a:ext cx="8153400" cy="5338763"/>
          </a:xfrm>
          <a:noFill/>
        </p:spPr>
      </p:pic>
      <p:sp>
        <p:nvSpPr>
          <p:cNvPr id="17412" name="Text Box 4"/>
          <p:cNvSpPr txBox="1">
            <a:spLocks noChangeArrowheads="1"/>
          </p:cNvSpPr>
          <p:nvPr/>
        </p:nvSpPr>
        <p:spPr bwMode="auto">
          <a:xfrm>
            <a:off x="8229600" y="6400800"/>
            <a:ext cx="766763" cy="336550"/>
          </a:xfrm>
          <a:prstGeom prst="rect">
            <a:avLst/>
          </a:prstGeom>
          <a:noFill/>
          <a:ln w="9525">
            <a:noFill/>
            <a:miter lim="800000"/>
            <a:headEnd type="none" w="sm" len="sm"/>
            <a:tailEnd type="none" w="sm" len="sm"/>
          </a:ln>
        </p:spPr>
        <p:txBody>
          <a:bodyPr wrap="none">
            <a:spAutoFit/>
          </a:bodyPr>
          <a:lstStyle/>
          <a:p>
            <a:r>
              <a:rPr lang="en-US" sz="1600"/>
              <a:t>P&lt;0.05</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Mental Health</a:t>
            </a:r>
          </a:p>
        </p:txBody>
      </p:sp>
      <p:sp>
        <p:nvSpPr>
          <p:cNvPr id="18435" name="Rectangle 3"/>
          <p:cNvSpPr>
            <a:spLocks noGrp="1" noChangeArrowheads="1"/>
          </p:cNvSpPr>
          <p:nvPr>
            <p:ph type="body" idx="1"/>
          </p:nvPr>
        </p:nvSpPr>
        <p:spPr/>
        <p:txBody>
          <a:bodyPr/>
          <a:lstStyle/>
          <a:p>
            <a:pPr>
              <a:lnSpc>
                <a:spcPct val="90000"/>
              </a:lnSpc>
            </a:pPr>
            <a:r>
              <a:rPr lang="en-US" smtClean="0"/>
              <a:t>Over 80% of mental health issues arise in adolescence. If left untreated, they can manifest as severe illness as adults</a:t>
            </a:r>
          </a:p>
          <a:p>
            <a:pPr>
              <a:lnSpc>
                <a:spcPct val="90000"/>
              </a:lnSpc>
            </a:pPr>
            <a:r>
              <a:rPr lang="en-US" smtClean="0"/>
              <a:t>Among Canadian-born youth, anxiety disorders are most predominant, ranging from 2.1-22.2% incidence rates among youth as young a age 5 years</a:t>
            </a:r>
          </a:p>
          <a:p>
            <a:pPr>
              <a:lnSpc>
                <a:spcPct val="90000"/>
              </a:lnSpc>
            </a:pPr>
            <a:r>
              <a:rPr lang="en-US" smtClean="0"/>
              <a:t>Mental health of newcomer youth has been a topic of sustained interest </a:t>
            </a:r>
          </a:p>
          <a:p>
            <a:pPr lvl="1">
              <a:lnSpc>
                <a:spcPct val="90000"/>
              </a:lnSpc>
            </a:pPr>
            <a:r>
              <a:rPr lang="en-US" smtClean="0"/>
              <a:t>Refugee youth have higher rates of PTSD</a:t>
            </a:r>
          </a:p>
          <a:p>
            <a:pPr lvl="1">
              <a:lnSpc>
                <a:spcPct val="90000"/>
              </a:lnSpc>
            </a:pPr>
            <a:r>
              <a:rPr lang="en-US" smtClean="0"/>
              <a:t>Refugee youth have slightly higher rates of other illnesses</a:t>
            </a:r>
          </a:p>
          <a:p>
            <a:pPr lvl="1">
              <a:lnSpc>
                <a:spcPct val="90000"/>
              </a:lnSpc>
            </a:pPr>
            <a:r>
              <a:rPr lang="en-US" smtClean="0"/>
              <a:t>Immigrant youth have good mental health though some may struggle with the transition to a new country</a:t>
            </a:r>
          </a:p>
        </p:txBody>
      </p:sp>
      <p:sp>
        <p:nvSpPr>
          <p:cNvPr id="18436" name="Text Box 4"/>
          <p:cNvSpPr txBox="1">
            <a:spLocks noChangeArrowheads="1"/>
          </p:cNvSpPr>
          <p:nvPr/>
        </p:nvSpPr>
        <p:spPr bwMode="auto">
          <a:xfrm>
            <a:off x="3276600" y="6324600"/>
            <a:ext cx="5753100" cy="336550"/>
          </a:xfrm>
          <a:prstGeom prst="rect">
            <a:avLst/>
          </a:prstGeom>
          <a:noFill/>
          <a:ln w="9525">
            <a:noFill/>
            <a:miter lim="800000"/>
            <a:headEnd type="none" w="sm" len="sm"/>
            <a:tailEnd type="none" w="sm" len="sm"/>
          </a:ln>
        </p:spPr>
        <p:txBody>
          <a:bodyPr wrap="none">
            <a:spAutoFit/>
          </a:bodyPr>
          <a:lstStyle/>
          <a:p>
            <a:r>
              <a:rPr lang="en-US" sz="1600" i="1"/>
              <a:t>Flannery-Schroeder, 2004; Costello et al., 2004, 2005; Leitch, 2007</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mtClean="0"/>
              <a:t>Self-assessment of Current Life Stress</a:t>
            </a:r>
          </a:p>
        </p:txBody>
      </p:sp>
      <p:pic>
        <p:nvPicPr>
          <p:cNvPr id="19459" name="Picture 4"/>
          <p:cNvPicPr>
            <a:picLocks noChangeAspect="1" noChangeArrowheads="1"/>
          </p:cNvPicPr>
          <p:nvPr>
            <p:ph idx="1"/>
          </p:nvPr>
        </p:nvPicPr>
        <p:blipFill>
          <a:blip r:embed="rId3"/>
          <a:srcRect/>
          <a:stretch>
            <a:fillRect/>
          </a:stretch>
        </p:blipFill>
        <p:spPr>
          <a:xfrm>
            <a:off x="1066800" y="1295400"/>
            <a:ext cx="7239000" cy="4741863"/>
          </a:xfrm>
          <a:noFill/>
        </p:spPr>
      </p:pic>
      <p:sp>
        <p:nvSpPr>
          <p:cNvPr id="19460" name="Text Box 6"/>
          <p:cNvSpPr txBox="1">
            <a:spLocks noChangeArrowheads="1"/>
          </p:cNvSpPr>
          <p:nvPr/>
        </p:nvSpPr>
        <p:spPr bwMode="auto">
          <a:xfrm>
            <a:off x="8153400" y="6248400"/>
            <a:ext cx="766763" cy="336550"/>
          </a:xfrm>
          <a:prstGeom prst="rect">
            <a:avLst/>
          </a:prstGeom>
          <a:noFill/>
          <a:ln w="9525">
            <a:noFill/>
            <a:miter lim="800000"/>
            <a:headEnd type="none" w="sm" len="sm"/>
            <a:tailEnd type="none" w="sm" len="sm"/>
          </a:ln>
        </p:spPr>
        <p:txBody>
          <a:bodyPr wrap="none">
            <a:spAutoFit/>
          </a:bodyPr>
          <a:lstStyle/>
          <a:p>
            <a:r>
              <a:rPr lang="en-US" sz="1600"/>
              <a:t>P&lt;0.05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r>
              <a:rPr lang="en-US" sz="2800" smtClean="0"/>
              <a:t>Prosocial Behaviour by Integration Stage</a:t>
            </a:r>
          </a:p>
        </p:txBody>
      </p:sp>
      <p:sp>
        <p:nvSpPr>
          <p:cNvPr id="5124" name="Text Box 4"/>
          <p:cNvSpPr txBox="1">
            <a:spLocks noChangeArrowheads="1"/>
          </p:cNvSpPr>
          <p:nvPr/>
        </p:nvSpPr>
        <p:spPr bwMode="auto">
          <a:xfrm>
            <a:off x="8153400" y="6248400"/>
            <a:ext cx="766763" cy="336550"/>
          </a:xfrm>
          <a:prstGeom prst="rect">
            <a:avLst/>
          </a:prstGeom>
          <a:noFill/>
          <a:ln w="9525">
            <a:noFill/>
            <a:miter lim="800000"/>
            <a:headEnd type="none" w="sm" len="sm"/>
            <a:tailEnd type="none" w="sm" len="sm"/>
          </a:ln>
        </p:spPr>
        <p:txBody>
          <a:bodyPr wrap="none">
            <a:spAutoFit/>
          </a:bodyPr>
          <a:lstStyle/>
          <a:p>
            <a:r>
              <a:rPr lang="en-US" sz="1600"/>
              <a:t>P&lt;0.05</a:t>
            </a:r>
          </a:p>
        </p:txBody>
      </p:sp>
      <p:graphicFrame>
        <p:nvGraphicFramePr>
          <p:cNvPr id="5122" name="Object 7"/>
          <p:cNvGraphicFramePr>
            <a:graphicFrameLocks noChangeAspect="1"/>
          </p:cNvGraphicFramePr>
          <p:nvPr>
            <p:ph idx="1"/>
          </p:nvPr>
        </p:nvGraphicFramePr>
        <p:xfrm>
          <a:off x="228600" y="1600200"/>
          <a:ext cx="8591550" cy="3565525"/>
        </p:xfrm>
        <a:graphic>
          <a:graphicData uri="http://schemas.openxmlformats.org/presentationml/2006/ole">
            <p:oleObj spid="_x0000_s5122" name="Chart" r:id="rId4" imgW="8629650" imgH="3581400" progId="MSGraph.Chart.8">
              <p:embed followColorScheme="full"/>
            </p:oleObj>
          </a:graphicData>
        </a:graphic>
      </p:graphicFrame>
      <p:sp>
        <p:nvSpPr>
          <p:cNvPr id="5125" name="Text Box 9"/>
          <p:cNvSpPr txBox="1">
            <a:spLocks noChangeArrowheads="1"/>
          </p:cNvSpPr>
          <p:nvPr/>
        </p:nvSpPr>
        <p:spPr bwMode="auto">
          <a:xfrm>
            <a:off x="533400" y="4953000"/>
            <a:ext cx="5335588" cy="457200"/>
          </a:xfrm>
          <a:prstGeom prst="rect">
            <a:avLst/>
          </a:prstGeom>
          <a:noFill/>
          <a:ln w="9525">
            <a:noFill/>
            <a:miter lim="800000"/>
            <a:headEnd type="none" w="sm" len="sm"/>
            <a:tailEnd type="none" w="sm" len="sm"/>
          </a:ln>
        </p:spPr>
        <p:txBody>
          <a:bodyPr wrap="none">
            <a:spAutoFit/>
          </a:bodyPr>
          <a:lstStyle/>
          <a:p>
            <a:r>
              <a:rPr lang="en-US"/>
              <a:t>Mean score on prosocial behaviours index</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sz="2800" smtClean="0"/>
              <a:t>Hyperactivity-Inattention by Stage of Integration</a:t>
            </a:r>
          </a:p>
        </p:txBody>
      </p:sp>
      <p:sp>
        <p:nvSpPr>
          <p:cNvPr id="6148" name="Text Box 4"/>
          <p:cNvSpPr txBox="1">
            <a:spLocks noChangeArrowheads="1"/>
          </p:cNvSpPr>
          <p:nvPr/>
        </p:nvSpPr>
        <p:spPr bwMode="auto">
          <a:xfrm>
            <a:off x="8153400" y="6248400"/>
            <a:ext cx="766763" cy="336550"/>
          </a:xfrm>
          <a:prstGeom prst="rect">
            <a:avLst/>
          </a:prstGeom>
          <a:noFill/>
          <a:ln w="9525">
            <a:noFill/>
            <a:miter lim="800000"/>
            <a:headEnd type="none" w="sm" len="sm"/>
            <a:tailEnd type="none" w="sm" len="sm"/>
          </a:ln>
        </p:spPr>
        <p:txBody>
          <a:bodyPr wrap="none">
            <a:spAutoFit/>
          </a:bodyPr>
          <a:lstStyle/>
          <a:p>
            <a:r>
              <a:rPr lang="en-US" sz="1600"/>
              <a:t>P&lt;0.05</a:t>
            </a:r>
          </a:p>
        </p:txBody>
      </p:sp>
      <p:graphicFrame>
        <p:nvGraphicFramePr>
          <p:cNvPr id="6146" name="Object 7"/>
          <p:cNvGraphicFramePr>
            <a:graphicFrameLocks noChangeAspect="1"/>
          </p:cNvGraphicFramePr>
          <p:nvPr>
            <p:ph idx="1"/>
          </p:nvPr>
        </p:nvGraphicFramePr>
        <p:xfrm>
          <a:off x="304800" y="1447800"/>
          <a:ext cx="8069263" cy="4119563"/>
        </p:xfrm>
        <a:graphic>
          <a:graphicData uri="http://schemas.openxmlformats.org/presentationml/2006/ole">
            <p:oleObj spid="_x0000_s6146" name="Chart" r:id="rId4" imgW="8115300" imgH="4143375" progId="MSGraph.Chart.8">
              <p:embed followColorScheme="full"/>
            </p:oleObj>
          </a:graphicData>
        </a:graphic>
      </p:graphicFrame>
      <p:sp>
        <p:nvSpPr>
          <p:cNvPr id="6149" name="Text Box 9"/>
          <p:cNvSpPr txBox="1">
            <a:spLocks noChangeArrowheads="1"/>
          </p:cNvSpPr>
          <p:nvPr/>
        </p:nvSpPr>
        <p:spPr bwMode="auto">
          <a:xfrm>
            <a:off x="1371600" y="5410200"/>
            <a:ext cx="5813425" cy="457200"/>
          </a:xfrm>
          <a:prstGeom prst="rect">
            <a:avLst/>
          </a:prstGeom>
          <a:noFill/>
          <a:ln w="9525">
            <a:noFill/>
            <a:miter lim="800000"/>
            <a:headEnd type="none" w="sm" len="sm"/>
            <a:tailEnd type="none" w="sm" len="sm"/>
          </a:ln>
        </p:spPr>
        <p:txBody>
          <a:bodyPr wrap="none">
            <a:spAutoFit/>
          </a:bodyPr>
          <a:lstStyle/>
          <a:p>
            <a:r>
              <a:rPr lang="en-US"/>
              <a:t>Mean score on hyperactivity-inattention index</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mtClean="0"/>
              <a:t>Tentative Conclusions</a:t>
            </a:r>
          </a:p>
        </p:txBody>
      </p:sp>
      <p:sp>
        <p:nvSpPr>
          <p:cNvPr id="20483" name="Rectangle 3"/>
          <p:cNvSpPr>
            <a:spLocks noGrp="1" noChangeArrowheads="1"/>
          </p:cNvSpPr>
          <p:nvPr>
            <p:ph type="body" idx="1"/>
          </p:nvPr>
        </p:nvSpPr>
        <p:spPr>
          <a:xfrm>
            <a:off x="1042988" y="1304925"/>
            <a:ext cx="7705725" cy="5553075"/>
          </a:xfrm>
        </p:spPr>
        <p:txBody>
          <a:bodyPr/>
          <a:lstStyle/>
          <a:p>
            <a:r>
              <a:rPr lang="en-US" smtClean="0"/>
              <a:t>Overall, newcomer youth are adjusting to life in Canada </a:t>
            </a:r>
          </a:p>
          <a:p>
            <a:pPr lvl="1"/>
            <a:r>
              <a:rPr lang="en-US" i="1" smtClean="0">
                <a:solidFill>
                  <a:srgbClr val="3333FF"/>
                </a:solidFill>
              </a:rPr>
              <a:t>Housing &amp; neighborhood conditions:</a:t>
            </a:r>
            <a:r>
              <a:rPr lang="en-US" smtClean="0"/>
              <a:t> good for some, fair for others</a:t>
            </a:r>
          </a:p>
          <a:p>
            <a:pPr lvl="1"/>
            <a:r>
              <a:rPr lang="en-US" i="1" smtClean="0">
                <a:solidFill>
                  <a:srgbClr val="3333FF"/>
                </a:solidFill>
              </a:rPr>
              <a:t>Physical Health</a:t>
            </a:r>
            <a:r>
              <a:rPr lang="en-US" smtClean="0"/>
              <a:t>: excellent &amp; active</a:t>
            </a:r>
          </a:p>
          <a:p>
            <a:pPr lvl="1"/>
            <a:r>
              <a:rPr lang="en-US" i="1" smtClean="0">
                <a:solidFill>
                  <a:srgbClr val="3333FF"/>
                </a:solidFill>
              </a:rPr>
              <a:t>Mental Health</a:t>
            </a:r>
            <a:r>
              <a:rPr lang="en-US" smtClean="0"/>
              <a:t>: excellent, with few behavioural problems</a:t>
            </a:r>
          </a:p>
          <a:p>
            <a:pPr lvl="1"/>
            <a:endParaRPr lang="en-US" smtClean="0"/>
          </a:p>
          <a:p>
            <a:r>
              <a:rPr lang="en-US" smtClean="0"/>
              <a:t>Wave 2 interviews are complete; longitudinal analysis to commence in fall</a:t>
            </a:r>
          </a:p>
          <a:p>
            <a:r>
              <a:rPr lang="en-US" smtClean="0"/>
              <a:t>Your ideas for specific analyses and exploration are most welcome-there are over 1300 data points needing analysis!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mtClean="0"/>
              <a:t>Selection of Forthcoming Papers</a:t>
            </a:r>
          </a:p>
        </p:txBody>
      </p:sp>
      <p:sp>
        <p:nvSpPr>
          <p:cNvPr id="128003" name="Rectangle 3"/>
          <p:cNvSpPr>
            <a:spLocks noGrp="1" noChangeArrowheads="1"/>
          </p:cNvSpPr>
          <p:nvPr>
            <p:ph type="body" idx="1"/>
          </p:nvPr>
        </p:nvSpPr>
        <p:spPr>
          <a:xfrm>
            <a:off x="1981200" y="1295400"/>
            <a:ext cx="6477000" cy="4495800"/>
          </a:xfrm>
        </p:spPr>
        <p:txBody>
          <a:bodyPr>
            <a:normAutofit fontScale="85000" lnSpcReduction="20000"/>
          </a:bodyPr>
          <a:lstStyle/>
          <a:p>
            <a:pPr>
              <a:defRPr/>
            </a:pPr>
            <a:r>
              <a:rPr lang="el-GR" sz="2000" dirty="0" smtClean="0"/>
              <a:t>Predicting </a:t>
            </a:r>
            <a:r>
              <a:rPr lang="en-US" sz="2000" dirty="0" smtClean="0"/>
              <a:t>Emotional Disorder/Anxiety and Physical Aggression </a:t>
            </a:r>
            <a:r>
              <a:rPr lang="el-GR" sz="2000" dirty="0" smtClean="0"/>
              <a:t>among Hong Kong Chinese, Mainland Chinese, and Filipino Immigrant Children in Canada. </a:t>
            </a:r>
            <a:endParaRPr lang="en-US" sz="2000" dirty="0" smtClean="0"/>
          </a:p>
          <a:p>
            <a:pPr>
              <a:defRPr/>
            </a:pPr>
            <a:r>
              <a:rPr lang="en-GB" sz="2000" dirty="0" smtClean="0"/>
              <a:t>Immigrant Families and Access to Primary Health Care for their Children</a:t>
            </a:r>
            <a:r>
              <a:rPr lang="el-GR" sz="2000" dirty="0" smtClean="0"/>
              <a:t> </a:t>
            </a:r>
            <a:endParaRPr lang="en-US" sz="2000" dirty="0" smtClean="0"/>
          </a:p>
          <a:p>
            <a:pPr>
              <a:defRPr/>
            </a:pPr>
            <a:r>
              <a:rPr lang="en-CA" altLang="zh-CN" sz="2000" dirty="0" smtClean="0">
                <a:ea typeface="宋体" pitchFamily="2" charset="-122"/>
              </a:rPr>
              <a:t>Examining the impact of ethnic discrimination and social exclusion on visible minority immigrant children’s psychosocial development.</a:t>
            </a:r>
          </a:p>
          <a:p>
            <a:pPr>
              <a:defRPr/>
            </a:pPr>
            <a:r>
              <a:rPr lang="en-GB" sz="2000" dirty="0" smtClean="0"/>
              <a:t>Cultural Affiliation and Identification Patterns among Newcomer Immigrant Children in Canada</a:t>
            </a:r>
          </a:p>
          <a:p>
            <a:pPr>
              <a:defRPr/>
            </a:pPr>
            <a:r>
              <a:rPr lang="en-US" sz="2000" dirty="0" smtClean="0"/>
              <a:t>School &amp; Parental Influences on the Academic Achievements of Filipino, Hong Kong &amp; Mainland Chinese Youth</a:t>
            </a:r>
            <a:endParaRPr lang="en-GB" sz="2000" dirty="0" smtClean="0"/>
          </a:p>
          <a:p>
            <a:pPr>
              <a:defRPr/>
            </a:pPr>
            <a:r>
              <a:rPr lang="en-US" sz="2000" dirty="0" err="1" smtClean="0"/>
              <a:t>Neighbourhood</a:t>
            </a:r>
            <a:r>
              <a:rPr lang="en-US" sz="2000" dirty="0" smtClean="0"/>
              <a:t> Influences on the health of Canada’s Immigrant and Refugee Youth: A Vancouver Study</a:t>
            </a:r>
          </a:p>
          <a:p>
            <a:pPr>
              <a:defRPr/>
            </a:pPr>
            <a:r>
              <a:rPr lang="en-US" sz="2000" dirty="0" smtClean="0">
                <a:solidFill>
                  <a:srgbClr val="FF3300"/>
                </a:solidFill>
              </a:rPr>
              <a:t>A Snapshot of the Health &amp; Well-being of Newcomer Children and their Families-</a:t>
            </a:r>
            <a:r>
              <a:rPr lang="en-US" sz="2000" i="1" dirty="0" smtClean="0">
                <a:solidFill>
                  <a:srgbClr val="FF3300"/>
                </a:solidFill>
              </a:rPr>
              <a:t>to</a:t>
            </a:r>
            <a:r>
              <a:rPr lang="en-US" sz="2000" dirty="0" smtClean="0">
                <a:solidFill>
                  <a:srgbClr val="FF3300"/>
                </a:solidFill>
              </a:rPr>
              <a:t> </a:t>
            </a:r>
            <a:r>
              <a:rPr lang="en-US" sz="2000" i="1" dirty="0" smtClean="0">
                <a:solidFill>
                  <a:srgbClr val="FF3300"/>
                </a:solidFill>
              </a:rPr>
              <a:t>appear on PMC website soon!</a:t>
            </a:r>
          </a:p>
        </p:txBody>
      </p:sp>
      <p:sp>
        <p:nvSpPr>
          <p:cNvPr id="21508" name="Text Box 4"/>
          <p:cNvSpPr txBox="1">
            <a:spLocks noChangeArrowheads="1"/>
          </p:cNvSpPr>
          <p:nvPr/>
        </p:nvSpPr>
        <p:spPr bwMode="auto">
          <a:xfrm>
            <a:off x="457200" y="1295400"/>
            <a:ext cx="1322388" cy="336550"/>
          </a:xfrm>
          <a:prstGeom prst="rect">
            <a:avLst/>
          </a:prstGeom>
          <a:noFill/>
          <a:ln w="9525">
            <a:noFill/>
            <a:miter lim="800000"/>
            <a:headEnd type="none" w="sm" len="sm"/>
            <a:tailEnd type="none" w="sm" len="sm"/>
          </a:ln>
        </p:spPr>
        <p:txBody>
          <a:bodyPr wrap="none">
            <a:spAutoFit/>
          </a:bodyPr>
          <a:lstStyle/>
          <a:p>
            <a:r>
              <a:rPr lang="en-US" sz="1600" i="1">
                <a:solidFill>
                  <a:srgbClr val="3333FF"/>
                </a:solidFill>
              </a:rPr>
              <a:t>Mental health</a:t>
            </a:r>
          </a:p>
        </p:txBody>
      </p:sp>
      <p:sp>
        <p:nvSpPr>
          <p:cNvPr id="21509" name="Rectangle 5"/>
          <p:cNvSpPr>
            <a:spLocks noChangeArrowheads="1"/>
          </p:cNvSpPr>
          <p:nvPr/>
        </p:nvSpPr>
        <p:spPr bwMode="auto">
          <a:xfrm>
            <a:off x="457200" y="2057400"/>
            <a:ext cx="1446213" cy="336550"/>
          </a:xfrm>
          <a:prstGeom prst="rect">
            <a:avLst/>
          </a:prstGeom>
          <a:noFill/>
          <a:ln w="9525">
            <a:noFill/>
            <a:miter lim="800000"/>
            <a:headEnd type="none" w="sm" len="sm"/>
            <a:tailEnd type="none" w="sm" len="sm"/>
          </a:ln>
        </p:spPr>
        <p:txBody>
          <a:bodyPr wrap="none">
            <a:spAutoFit/>
          </a:bodyPr>
          <a:lstStyle/>
          <a:p>
            <a:r>
              <a:rPr lang="en-US" sz="1600" i="1">
                <a:solidFill>
                  <a:srgbClr val="3333FF"/>
                </a:solidFill>
              </a:rPr>
              <a:t>Physical health</a:t>
            </a:r>
          </a:p>
        </p:txBody>
      </p:sp>
      <p:sp>
        <p:nvSpPr>
          <p:cNvPr id="21510" name="Rectangle 6"/>
          <p:cNvSpPr>
            <a:spLocks noChangeArrowheads="1"/>
          </p:cNvSpPr>
          <p:nvPr/>
        </p:nvSpPr>
        <p:spPr bwMode="auto">
          <a:xfrm>
            <a:off x="457200" y="2590800"/>
            <a:ext cx="1417638" cy="336550"/>
          </a:xfrm>
          <a:prstGeom prst="rect">
            <a:avLst/>
          </a:prstGeom>
          <a:noFill/>
          <a:ln w="9525">
            <a:noFill/>
            <a:miter lim="800000"/>
            <a:headEnd type="none" w="sm" len="sm"/>
            <a:tailEnd type="none" w="sm" len="sm"/>
          </a:ln>
        </p:spPr>
        <p:txBody>
          <a:bodyPr wrap="none">
            <a:spAutoFit/>
          </a:bodyPr>
          <a:lstStyle/>
          <a:p>
            <a:r>
              <a:rPr lang="en-US" sz="1600" i="1">
                <a:solidFill>
                  <a:srgbClr val="3333FF"/>
                </a:solidFill>
              </a:rPr>
              <a:t>Discrimination</a:t>
            </a:r>
          </a:p>
        </p:txBody>
      </p:sp>
      <p:sp>
        <p:nvSpPr>
          <p:cNvPr id="21511" name="Rectangle 7"/>
          <p:cNvSpPr>
            <a:spLocks noChangeArrowheads="1"/>
          </p:cNvSpPr>
          <p:nvPr/>
        </p:nvSpPr>
        <p:spPr bwMode="auto">
          <a:xfrm>
            <a:off x="152400" y="3200400"/>
            <a:ext cx="1978025" cy="581025"/>
          </a:xfrm>
          <a:prstGeom prst="rect">
            <a:avLst/>
          </a:prstGeom>
          <a:noFill/>
          <a:ln w="9525">
            <a:noFill/>
            <a:miter lim="800000"/>
            <a:headEnd type="none" w="sm" len="sm"/>
            <a:tailEnd type="none" w="sm" len="sm"/>
          </a:ln>
        </p:spPr>
        <p:txBody>
          <a:bodyPr wrap="none">
            <a:spAutoFit/>
          </a:bodyPr>
          <a:lstStyle/>
          <a:p>
            <a:r>
              <a:rPr lang="en-US" sz="1600" i="1">
                <a:solidFill>
                  <a:srgbClr val="3333FF"/>
                </a:solidFill>
              </a:rPr>
              <a:t>Identity &amp;</a:t>
            </a:r>
          </a:p>
          <a:p>
            <a:r>
              <a:rPr lang="en-US" sz="1600" i="1">
                <a:solidFill>
                  <a:srgbClr val="3333FF"/>
                </a:solidFill>
              </a:rPr>
              <a:t>Cultural Preservation</a:t>
            </a:r>
          </a:p>
        </p:txBody>
      </p:sp>
      <p:sp>
        <p:nvSpPr>
          <p:cNvPr id="21512" name="Rectangle 8"/>
          <p:cNvSpPr>
            <a:spLocks noChangeArrowheads="1"/>
          </p:cNvSpPr>
          <p:nvPr/>
        </p:nvSpPr>
        <p:spPr bwMode="auto">
          <a:xfrm>
            <a:off x="457200" y="4038600"/>
            <a:ext cx="1460500" cy="581025"/>
          </a:xfrm>
          <a:prstGeom prst="rect">
            <a:avLst/>
          </a:prstGeom>
          <a:noFill/>
          <a:ln w="9525">
            <a:noFill/>
            <a:miter lim="800000"/>
            <a:headEnd type="none" w="sm" len="sm"/>
            <a:tailEnd type="none" w="sm" len="sm"/>
          </a:ln>
        </p:spPr>
        <p:txBody>
          <a:bodyPr wrap="none">
            <a:spAutoFit/>
          </a:bodyPr>
          <a:lstStyle/>
          <a:p>
            <a:r>
              <a:rPr lang="en-US" sz="1600" i="1">
                <a:solidFill>
                  <a:srgbClr val="3333FF"/>
                </a:solidFill>
              </a:rPr>
              <a:t>Health &amp;</a:t>
            </a:r>
          </a:p>
          <a:p>
            <a:r>
              <a:rPr lang="en-US" sz="1600" i="1">
                <a:solidFill>
                  <a:srgbClr val="3333FF"/>
                </a:solidFill>
              </a:rPr>
              <a:t>Neighbourhood</a:t>
            </a:r>
          </a:p>
        </p:txBody>
      </p:sp>
      <p:sp>
        <p:nvSpPr>
          <p:cNvPr id="21513" name="Rectangle 9"/>
          <p:cNvSpPr>
            <a:spLocks noChangeArrowheads="1"/>
          </p:cNvSpPr>
          <p:nvPr/>
        </p:nvSpPr>
        <p:spPr bwMode="auto">
          <a:xfrm>
            <a:off x="609600" y="4800600"/>
            <a:ext cx="1303338" cy="581025"/>
          </a:xfrm>
          <a:prstGeom prst="rect">
            <a:avLst/>
          </a:prstGeom>
          <a:noFill/>
          <a:ln w="9525">
            <a:noFill/>
            <a:miter lim="800000"/>
            <a:headEnd type="none" w="sm" len="sm"/>
            <a:tailEnd type="none" w="sm" len="sm"/>
          </a:ln>
        </p:spPr>
        <p:txBody>
          <a:bodyPr wrap="none">
            <a:spAutoFit/>
          </a:bodyPr>
          <a:lstStyle/>
          <a:p>
            <a:r>
              <a:rPr lang="en-US" sz="1600" i="1">
                <a:solidFill>
                  <a:srgbClr val="FF3300"/>
                </a:solidFill>
              </a:rPr>
              <a:t>Educational</a:t>
            </a:r>
          </a:p>
          <a:p>
            <a:r>
              <a:rPr lang="en-US" sz="1600" i="1">
                <a:solidFill>
                  <a:srgbClr val="FF3300"/>
                </a:solidFill>
              </a:rPr>
              <a:t>Achievements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nchor="ctr"/>
          <a:lstStyle/>
          <a:p>
            <a:pPr algn="ctr" eaLnBrk="1" hangingPunct="1">
              <a:defRPr/>
            </a:pPr>
            <a:r>
              <a:rPr lang="en-CA" sz="2400" b="1" dirty="0" smtClean="0">
                <a:effectLst>
                  <a:outerShdw blurRad="38100" dist="38100" dir="2700000" algn="tl">
                    <a:srgbClr val="C0C0C0"/>
                  </a:outerShdw>
                </a:effectLst>
              </a:rPr>
              <a:t>Project Overview</a:t>
            </a:r>
            <a:endParaRPr lang="en-US" sz="2400" b="1" dirty="0" smtClean="0">
              <a:effectLst>
                <a:outerShdw blurRad="38100" dist="38100" dir="2700000" algn="tl">
                  <a:srgbClr val="C0C0C0"/>
                </a:outerShdw>
              </a:effectLst>
            </a:endParaRPr>
          </a:p>
        </p:txBody>
      </p:sp>
      <p:sp>
        <p:nvSpPr>
          <p:cNvPr id="12291" name="Rectangle 3"/>
          <p:cNvSpPr>
            <a:spLocks noGrp="1" noChangeArrowheads="1"/>
          </p:cNvSpPr>
          <p:nvPr>
            <p:ph idx="4294967295"/>
          </p:nvPr>
        </p:nvSpPr>
        <p:spPr>
          <a:xfrm>
            <a:off x="2971800" y="914400"/>
            <a:ext cx="5980113" cy="5638800"/>
          </a:xfrm>
        </p:spPr>
        <p:txBody>
          <a:bodyPr/>
          <a:lstStyle/>
          <a:p>
            <a:pPr eaLnBrk="1" hangingPunct="1">
              <a:lnSpc>
                <a:spcPct val="80000"/>
              </a:lnSpc>
              <a:defRPr/>
            </a:pPr>
            <a:r>
              <a:rPr lang="en-CA" sz="2000" dirty="0" smtClean="0">
                <a:effectLst>
                  <a:outerShdw blurRad="38100" dist="38100" dir="2700000" algn="tl">
                    <a:srgbClr val="C0C0C0"/>
                  </a:outerShdw>
                </a:effectLst>
              </a:rPr>
              <a:t>Longitudinal study of </a:t>
            </a:r>
            <a:r>
              <a:rPr lang="en-CA" sz="2000" b="1" dirty="0" smtClean="0">
                <a:effectLst>
                  <a:outerShdw blurRad="38100" dist="38100" dir="2700000" algn="tl">
                    <a:srgbClr val="C0C0C0"/>
                  </a:outerShdw>
                </a:effectLst>
              </a:rPr>
              <a:t>close to 4,900</a:t>
            </a:r>
            <a:r>
              <a:rPr lang="en-CA" sz="2000" dirty="0" smtClean="0">
                <a:effectLst>
                  <a:outerShdw blurRad="38100" dist="38100" dir="2700000" algn="tl">
                    <a:srgbClr val="C0C0C0"/>
                  </a:outerShdw>
                </a:effectLst>
              </a:rPr>
              <a:t> immigrant and refugee children living in six Canadian cities </a:t>
            </a:r>
          </a:p>
          <a:p>
            <a:pPr eaLnBrk="1" hangingPunct="1">
              <a:lnSpc>
                <a:spcPct val="80000"/>
              </a:lnSpc>
              <a:defRPr/>
            </a:pPr>
            <a:endParaRPr lang="en-CA" sz="2000" dirty="0" smtClean="0">
              <a:effectLst>
                <a:outerShdw blurRad="38100" dist="38100" dir="2700000" algn="tl">
                  <a:srgbClr val="C0C0C0"/>
                </a:outerShdw>
              </a:effectLst>
            </a:endParaRPr>
          </a:p>
          <a:p>
            <a:pPr eaLnBrk="1" hangingPunct="1">
              <a:lnSpc>
                <a:spcPct val="80000"/>
              </a:lnSpc>
              <a:defRPr/>
            </a:pPr>
            <a:r>
              <a:rPr lang="en-CA" sz="2000" dirty="0" smtClean="0">
                <a:effectLst>
                  <a:outerShdw blurRad="38100" dist="38100" dir="2700000" algn="tl">
                    <a:srgbClr val="C0C0C0"/>
                  </a:outerShdw>
                </a:effectLst>
              </a:rPr>
              <a:t>Wave One national sample includes children aged </a:t>
            </a:r>
            <a:r>
              <a:rPr lang="en-CA" sz="2000" b="1" dirty="0" smtClean="0">
                <a:effectLst>
                  <a:outerShdw blurRad="38100" dist="38100" dir="2700000" algn="tl">
                    <a:srgbClr val="C0C0C0"/>
                  </a:outerShdw>
                </a:effectLst>
              </a:rPr>
              <a:t>4-6</a:t>
            </a:r>
            <a:r>
              <a:rPr lang="en-CA" sz="2000" dirty="0" smtClean="0">
                <a:effectLst>
                  <a:outerShdw blurRad="38100" dist="38100" dir="2700000" algn="tl">
                    <a:srgbClr val="C0C0C0"/>
                  </a:outerShdw>
                </a:effectLst>
              </a:rPr>
              <a:t>  &amp; </a:t>
            </a:r>
            <a:r>
              <a:rPr lang="en-CA" sz="2000" b="1" dirty="0" smtClean="0">
                <a:effectLst>
                  <a:outerShdw blurRad="38100" dist="38100" dir="2700000" algn="tl">
                    <a:srgbClr val="C0C0C0"/>
                  </a:outerShdw>
                </a:effectLst>
              </a:rPr>
              <a:t>11-13</a:t>
            </a:r>
            <a:r>
              <a:rPr lang="en-CA" sz="2000" dirty="0" smtClean="0">
                <a:effectLst>
                  <a:outerShdw blurRad="38100" dist="38100" dir="2700000" algn="tl">
                    <a:srgbClr val="C0C0C0"/>
                  </a:outerShdw>
                </a:effectLst>
              </a:rPr>
              <a:t> from </a:t>
            </a:r>
            <a:r>
              <a:rPr lang="en-CA" sz="2000" b="1" dirty="0" smtClean="0">
                <a:effectLst>
                  <a:outerShdw blurRad="38100" dist="38100" dir="2700000" algn="tl">
                    <a:srgbClr val="C0C0C0"/>
                  </a:outerShdw>
                </a:effectLst>
              </a:rPr>
              <a:t>17</a:t>
            </a:r>
            <a:r>
              <a:rPr lang="en-CA" sz="2000" dirty="0" smtClean="0">
                <a:effectLst>
                  <a:outerShdw blurRad="38100" dist="38100" dir="2700000" algn="tl">
                    <a:srgbClr val="C0C0C0"/>
                  </a:outerShdw>
                </a:effectLst>
              </a:rPr>
              <a:t> different </a:t>
            </a:r>
            <a:r>
              <a:rPr lang="en-CA" sz="2000" dirty="0" err="1" smtClean="0">
                <a:effectLst>
                  <a:outerShdw blurRad="38100" dist="38100" dir="2700000" algn="tl">
                    <a:srgbClr val="C0C0C0"/>
                  </a:outerShdw>
                </a:effectLst>
              </a:rPr>
              <a:t>ethnocultural</a:t>
            </a:r>
            <a:r>
              <a:rPr lang="en-CA" sz="2000" dirty="0" smtClean="0">
                <a:effectLst>
                  <a:outerShdw blurRad="38100" dist="38100" dir="2700000" algn="tl">
                    <a:srgbClr val="C0C0C0"/>
                  </a:outerShdw>
                </a:effectLst>
              </a:rPr>
              <a:t> communities in Canadian </a:t>
            </a:r>
            <a:r>
              <a:rPr lang="en-CA" sz="2000" b="1" dirty="0" smtClean="0">
                <a:effectLst>
                  <a:outerShdw blurRad="38100" dist="38100" dir="2700000" algn="tl">
                    <a:srgbClr val="C0C0C0"/>
                  </a:outerShdw>
                </a:effectLst>
              </a:rPr>
              <a:t>6</a:t>
            </a:r>
            <a:r>
              <a:rPr lang="en-CA" sz="2000" dirty="0" smtClean="0">
                <a:effectLst>
                  <a:outerShdw blurRad="38100" dist="38100" dir="2700000" algn="tl">
                    <a:srgbClr val="C0C0C0"/>
                  </a:outerShdw>
                </a:effectLst>
              </a:rPr>
              <a:t> cities</a:t>
            </a:r>
          </a:p>
          <a:p>
            <a:pPr eaLnBrk="1" hangingPunct="1">
              <a:lnSpc>
                <a:spcPct val="80000"/>
              </a:lnSpc>
              <a:defRPr/>
            </a:pPr>
            <a:endParaRPr lang="en-CA" sz="2000" dirty="0" smtClean="0">
              <a:effectLst>
                <a:outerShdw blurRad="38100" dist="38100" dir="2700000" algn="tl">
                  <a:srgbClr val="C0C0C0"/>
                </a:outerShdw>
              </a:effectLst>
            </a:endParaRPr>
          </a:p>
          <a:p>
            <a:pPr eaLnBrk="1" hangingPunct="1">
              <a:lnSpc>
                <a:spcPct val="80000"/>
              </a:lnSpc>
              <a:defRPr/>
            </a:pPr>
            <a:r>
              <a:rPr lang="en-CA" sz="2000" dirty="0" smtClean="0">
                <a:effectLst>
                  <a:outerShdw blurRad="38100" dist="38100" dir="2700000" algn="tl">
                    <a:srgbClr val="C0C0C0"/>
                  </a:outerShdw>
                </a:effectLst>
              </a:rPr>
              <a:t>Wave Two follow-up, children now aged  </a:t>
            </a:r>
            <a:r>
              <a:rPr lang="en-CA" sz="2000" b="1" dirty="0" smtClean="0">
                <a:effectLst>
                  <a:outerShdw blurRad="38100" dist="38100" dir="2700000" algn="tl">
                    <a:srgbClr val="C0C0C0"/>
                  </a:outerShdw>
                </a:effectLst>
              </a:rPr>
              <a:t>6-10 </a:t>
            </a:r>
            <a:r>
              <a:rPr lang="en-CA" sz="2000" dirty="0" smtClean="0">
                <a:effectLst>
                  <a:outerShdw blurRad="38100" dist="38100" dir="2700000" algn="tl">
                    <a:srgbClr val="C0C0C0"/>
                  </a:outerShdw>
                </a:effectLst>
              </a:rPr>
              <a:t>and </a:t>
            </a:r>
            <a:r>
              <a:rPr lang="en-CA" sz="2000" b="1" dirty="0" smtClean="0">
                <a:effectLst>
                  <a:outerShdw blurRad="38100" dist="38100" dir="2700000" algn="tl">
                    <a:srgbClr val="C0C0C0"/>
                  </a:outerShdw>
                </a:effectLst>
              </a:rPr>
              <a:t>13-17 years</a:t>
            </a:r>
          </a:p>
          <a:p>
            <a:pPr eaLnBrk="1" hangingPunct="1">
              <a:lnSpc>
                <a:spcPct val="80000"/>
              </a:lnSpc>
              <a:buFontTx/>
              <a:buNone/>
              <a:defRPr/>
            </a:pPr>
            <a:endParaRPr lang="en-CA" sz="2000" b="1" dirty="0" smtClean="0">
              <a:effectLst>
                <a:outerShdw blurRad="38100" dist="38100" dir="2700000" algn="tl">
                  <a:srgbClr val="C0C0C0"/>
                </a:outerShdw>
              </a:effectLst>
            </a:endParaRPr>
          </a:p>
          <a:p>
            <a:pPr eaLnBrk="1" hangingPunct="1">
              <a:lnSpc>
                <a:spcPct val="80000"/>
              </a:lnSpc>
              <a:defRPr/>
            </a:pPr>
            <a:r>
              <a:rPr lang="en-CA" sz="2000" dirty="0" smtClean="0">
                <a:effectLst>
                  <a:outerShdw blurRad="38100" dist="38100" dir="2700000" algn="tl">
                    <a:srgbClr val="C0C0C0"/>
                  </a:outerShdw>
                </a:effectLst>
              </a:rPr>
              <a:t>Children born outside of Canada, arrived within last 10 years; OR children born of parents who arrived within the last 10 years</a:t>
            </a:r>
          </a:p>
          <a:p>
            <a:pPr eaLnBrk="1" hangingPunct="1">
              <a:lnSpc>
                <a:spcPct val="80000"/>
              </a:lnSpc>
              <a:defRPr/>
            </a:pPr>
            <a:endParaRPr lang="en-CA" sz="2000" dirty="0" smtClean="0">
              <a:effectLst>
                <a:outerShdw blurRad="38100" dist="38100" dir="2700000" algn="tl">
                  <a:srgbClr val="C0C0C0"/>
                </a:outerShdw>
              </a:effectLst>
            </a:endParaRPr>
          </a:p>
          <a:p>
            <a:pPr eaLnBrk="1" hangingPunct="1">
              <a:lnSpc>
                <a:spcPct val="80000"/>
              </a:lnSpc>
              <a:defRPr/>
            </a:pPr>
            <a:r>
              <a:rPr lang="en-CA" sz="2000" dirty="0" smtClean="0">
                <a:effectLst>
                  <a:outerShdw blurRad="38100" dist="38100" dir="2700000" algn="tl">
                    <a:srgbClr val="C0C0C0"/>
                  </a:outerShdw>
                </a:effectLst>
              </a:rPr>
              <a:t>A broad range of factors investigated including child growth and development plus those specific to the migration and resettlement process</a:t>
            </a:r>
          </a:p>
          <a:p>
            <a:pPr eaLnBrk="1" hangingPunct="1">
              <a:lnSpc>
                <a:spcPct val="80000"/>
              </a:lnSpc>
              <a:defRPr/>
            </a:pPr>
            <a:endParaRPr lang="en-CA" sz="2000" dirty="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Acknowledgements</a:t>
            </a:r>
          </a:p>
        </p:txBody>
      </p:sp>
      <p:sp>
        <p:nvSpPr>
          <p:cNvPr id="22531" name="Rectangle 3"/>
          <p:cNvSpPr>
            <a:spLocks noGrp="1" noChangeArrowheads="1"/>
          </p:cNvSpPr>
          <p:nvPr>
            <p:ph type="body" idx="1"/>
          </p:nvPr>
        </p:nvSpPr>
        <p:spPr>
          <a:xfrm>
            <a:off x="609600" y="1371600"/>
            <a:ext cx="8153400" cy="5029200"/>
          </a:xfrm>
          <a:noFill/>
          <a:ln w="38100">
            <a:solidFill>
              <a:schemeClr val="tx1"/>
            </a:solidFill>
          </a:ln>
        </p:spPr>
        <p:txBody>
          <a:bodyPr/>
          <a:lstStyle/>
          <a:p>
            <a:pPr eaLnBrk="1" hangingPunct="1">
              <a:lnSpc>
                <a:spcPct val="80000"/>
              </a:lnSpc>
              <a:buFontTx/>
              <a:buNone/>
            </a:pPr>
            <a:r>
              <a:rPr lang="en-US" sz="1700" smtClean="0"/>
              <a:t>	</a:t>
            </a:r>
          </a:p>
          <a:p>
            <a:pPr eaLnBrk="1" hangingPunct="1">
              <a:lnSpc>
                <a:spcPct val="80000"/>
              </a:lnSpc>
              <a:buFontTx/>
              <a:buNone/>
            </a:pPr>
            <a:r>
              <a:rPr lang="en-US" sz="1400" smtClean="0"/>
              <a:t>	This </a:t>
            </a:r>
            <a:r>
              <a:rPr lang="en-US" sz="1400" i="1" smtClean="0"/>
              <a:t>presentation </a:t>
            </a:r>
            <a:r>
              <a:rPr lang="en-US" sz="1400" smtClean="0"/>
              <a:t>is a product of the New Canadian Children and Youth Study (Morton Beiser, Nominated Principal Applicant; Robert Armstrong, Linda Ogilvie, Jacqueline Oxman-Martinez, Joanna Anneke Rummens, Principal Applicants), a national longitudinal survey of the health and well being of more than 4,000 newcomer immigrant and refugee children living in Montreal, Toronto, Winnipeg, Edmonton, Calgary and Vancouver. The NCCYS is a collaboration between a large team of more than 25 investigators, two national coordinators, other research staff, community advisors, and trainees affiliated with four Canadian Metropolis Centres of Excellence for research on immigration and settlement, and community organizations representing sixteen different immigrant/refugee populations across Canada. </a:t>
            </a:r>
          </a:p>
          <a:p>
            <a:pPr eaLnBrk="1" hangingPunct="1">
              <a:lnSpc>
                <a:spcPct val="80000"/>
              </a:lnSpc>
              <a:buFontTx/>
              <a:buNone/>
            </a:pPr>
            <a:endParaRPr lang="en-US" sz="1600" smtClean="0"/>
          </a:p>
          <a:p>
            <a:pPr algn="ctr" eaLnBrk="1" hangingPunct="1">
              <a:lnSpc>
                <a:spcPct val="80000"/>
              </a:lnSpc>
              <a:buFontTx/>
              <a:buNone/>
            </a:pPr>
            <a:endParaRPr lang="en-US" sz="1700" b="1" smtClean="0">
              <a:solidFill>
                <a:schemeClr val="tx2"/>
              </a:solidFill>
            </a:endParaRPr>
          </a:p>
          <a:p>
            <a:pPr algn="ctr" eaLnBrk="1" hangingPunct="1">
              <a:lnSpc>
                <a:spcPct val="80000"/>
              </a:lnSpc>
              <a:buFontTx/>
              <a:buNone/>
            </a:pPr>
            <a:r>
              <a:rPr lang="en-US" sz="1700" b="1" smtClean="0">
                <a:solidFill>
                  <a:schemeClr val="tx2"/>
                </a:solidFill>
              </a:rPr>
              <a:t>The Winnipeg Research Team wishes to acknowledge the assistance of Alison Kalischuk, Swati Mandal</a:t>
            </a:r>
          </a:p>
          <a:p>
            <a:pPr algn="ctr" eaLnBrk="1" hangingPunct="1">
              <a:lnSpc>
                <a:spcPct val="80000"/>
              </a:lnSpc>
              <a:buFontTx/>
              <a:buNone/>
            </a:pPr>
            <a:r>
              <a:rPr lang="en-US" sz="1700" b="1" smtClean="0">
                <a:solidFill>
                  <a:schemeClr val="tx2"/>
                </a:solidFill>
              </a:rPr>
              <a:t>University of Manitoba</a:t>
            </a:r>
          </a:p>
          <a:p>
            <a:pPr algn="ctr" eaLnBrk="1" hangingPunct="1">
              <a:lnSpc>
                <a:spcPct val="80000"/>
              </a:lnSpc>
              <a:buFontTx/>
              <a:buNone/>
            </a:pPr>
            <a:r>
              <a:rPr lang="en-US" sz="1700" b="1" smtClean="0">
                <a:solidFill>
                  <a:schemeClr val="tx2"/>
                </a:solidFill>
              </a:rPr>
              <a:t>Sara Deane, University of Winnipeg</a:t>
            </a:r>
          </a:p>
          <a:p>
            <a:pPr algn="ctr" eaLnBrk="1" hangingPunct="1">
              <a:lnSpc>
                <a:spcPct val="80000"/>
              </a:lnSpc>
              <a:buFontTx/>
              <a:buNone/>
            </a:pPr>
            <a:endParaRPr lang="en-US" sz="1700" b="1" smtClean="0">
              <a:solidFill>
                <a:schemeClr val="tx2"/>
              </a:solidFill>
            </a:endParaRPr>
          </a:p>
          <a:p>
            <a:pPr algn="ctr" eaLnBrk="1" hangingPunct="1">
              <a:lnSpc>
                <a:spcPct val="80000"/>
              </a:lnSpc>
              <a:buFontTx/>
              <a:buNone/>
            </a:pPr>
            <a:r>
              <a:rPr lang="en-US" sz="1700" b="1" smtClean="0">
                <a:solidFill>
                  <a:schemeClr val="tx2"/>
                </a:solidFill>
              </a:rPr>
              <a:t>and the cooperation of newcomer families, the assistance of our Local Advisory Committee and 7 Community Consultation Groups</a:t>
            </a:r>
          </a:p>
          <a:p>
            <a:pPr eaLnBrk="1" hangingPunct="1">
              <a:lnSpc>
                <a:spcPct val="80000"/>
              </a:lnSpc>
              <a:buFontTx/>
              <a:buNone/>
            </a:pPr>
            <a:r>
              <a:rPr lang="en-US" sz="1600" smtClean="0">
                <a:solidFill>
                  <a:schemeClr val="tx2"/>
                </a:solidFill>
              </a:rPr>
              <a:t>	</a:t>
            </a:r>
          </a:p>
        </p:txBody>
      </p:sp>
    </p:spTree>
  </p:cSld>
  <p:clrMapOvr>
    <a:masterClrMapping/>
  </p:clrMapOvr>
  <p:transition>
    <p:blinds/>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042988" y="601663"/>
            <a:ext cx="5059362" cy="487362"/>
          </a:xfrm>
        </p:spPr>
        <p:txBody>
          <a:bodyPr/>
          <a:lstStyle/>
          <a:p>
            <a:pPr eaLnBrk="1" hangingPunct="1"/>
            <a:r>
              <a:rPr lang="en-US" smtClean="0"/>
              <a:t>Funding Sources</a:t>
            </a:r>
          </a:p>
        </p:txBody>
      </p:sp>
      <p:sp>
        <p:nvSpPr>
          <p:cNvPr id="23555" name="Rectangle 3"/>
          <p:cNvSpPr>
            <a:spLocks noGrp="1" noChangeArrowheads="1"/>
          </p:cNvSpPr>
          <p:nvPr>
            <p:ph type="body" idx="1"/>
          </p:nvPr>
        </p:nvSpPr>
        <p:spPr>
          <a:xfrm>
            <a:off x="1042988" y="1447800"/>
            <a:ext cx="7705725" cy="4756150"/>
          </a:xfrm>
          <a:noFill/>
          <a:ln w="38100">
            <a:solidFill>
              <a:schemeClr val="tx1"/>
            </a:solidFill>
          </a:ln>
        </p:spPr>
        <p:txBody>
          <a:bodyPr/>
          <a:lstStyle/>
          <a:p>
            <a:pPr eaLnBrk="1" hangingPunct="1">
              <a:lnSpc>
                <a:spcPct val="80000"/>
              </a:lnSpc>
              <a:buFontTx/>
              <a:buNone/>
            </a:pPr>
            <a:endParaRPr lang="en-US" sz="1800" b="1" smtClean="0">
              <a:solidFill>
                <a:srgbClr val="FF3300"/>
              </a:solidFill>
            </a:endParaRPr>
          </a:p>
          <a:p>
            <a:pPr eaLnBrk="1" hangingPunct="1">
              <a:lnSpc>
                <a:spcPct val="80000"/>
              </a:lnSpc>
              <a:buFontTx/>
              <a:buNone/>
            </a:pPr>
            <a:r>
              <a:rPr lang="en-US" sz="1800" b="1" smtClean="0">
                <a:solidFill>
                  <a:srgbClr val="FF3300"/>
                </a:solidFill>
              </a:rPr>
              <a:t>Prairie Site</a:t>
            </a:r>
            <a:r>
              <a:rPr lang="en-US" sz="1800" b="1" smtClean="0"/>
              <a:t>:</a:t>
            </a:r>
            <a:r>
              <a:rPr lang="en-US" sz="1800" smtClean="0"/>
              <a:t> PCERII, AHFMR, CIHR, Canadian Heritage, Health Canada, Citizenship and Immigration Canada, Manitoba Labour and Immigration, Winnipeg Foundation, and Alberta Learning.</a:t>
            </a:r>
          </a:p>
          <a:p>
            <a:pPr eaLnBrk="1" hangingPunct="1">
              <a:lnSpc>
                <a:spcPct val="80000"/>
              </a:lnSpc>
              <a:buFontTx/>
              <a:buNone/>
            </a:pPr>
            <a:r>
              <a:rPr lang="en-US" sz="1800" b="1" smtClean="0">
                <a:solidFill>
                  <a:srgbClr val="FF3300"/>
                </a:solidFill>
              </a:rPr>
              <a:t>National</a:t>
            </a:r>
            <a:r>
              <a:rPr lang="en-US" sz="1800" b="1" smtClean="0"/>
              <a:t>:</a:t>
            </a:r>
            <a:r>
              <a:rPr lang="en-US" sz="1800" smtClean="0">
                <a:solidFill>
                  <a:srgbClr val="FFFF99"/>
                </a:solidFill>
              </a:rPr>
              <a:t> </a:t>
            </a:r>
            <a:r>
              <a:rPr lang="en-US" sz="1800" smtClean="0"/>
              <a:t>Canadian Institutes for Health Research</a:t>
            </a:r>
          </a:p>
          <a:p>
            <a:pPr eaLnBrk="1" hangingPunct="1">
              <a:lnSpc>
                <a:spcPct val="80000"/>
              </a:lnSpc>
              <a:buFontTx/>
              <a:buNone/>
            </a:pPr>
            <a:r>
              <a:rPr lang="en-US" sz="1800" b="1" smtClean="0">
                <a:solidFill>
                  <a:srgbClr val="FF3300"/>
                </a:solidFill>
              </a:rPr>
              <a:t>Site Specific Funding</a:t>
            </a:r>
            <a:r>
              <a:rPr lang="en-US" sz="1800" b="1" smtClean="0"/>
              <a:t>:</a:t>
            </a:r>
            <a:r>
              <a:rPr lang="en-US" sz="1800" smtClean="0"/>
              <a:t> Federal departments of Canadian Heritage, Citizenship and Immigration Canada, Health Canada, Justice Canada; Alberta Heritage Foundation for Medical Research, Alberta Learning, B.C. Ministry of Social Development and Economic Security, B.C. Ministry of Multiculturalism and Immigration, Conseil Quebecois de la Recherche Sociale, OASIS (CIC);  and the Montreal, Prairies, and Toronto Metropolis Centres of Excellence for Research on Immigration and Integration.</a:t>
            </a:r>
          </a:p>
          <a:p>
            <a:pPr eaLnBrk="1" hangingPunct="1">
              <a:lnSpc>
                <a:spcPct val="80000"/>
              </a:lnSpc>
              <a:buFontTx/>
              <a:buNone/>
            </a:pPr>
            <a:r>
              <a:rPr lang="en-US" sz="1800" b="1" smtClean="0">
                <a:solidFill>
                  <a:srgbClr val="FF3300"/>
                </a:solidFill>
              </a:rPr>
              <a:t>Universities In-Kind Support</a:t>
            </a:r>
            <a:r>
              <a:rPr lang="en-US" sz="1800" smtClean="0">
                <a:solidFill>
                  <a:srgbClr val="FF9933"/>
                </a:solidFill>
              </a:rPr>
              <a:t>:</a:t>
            </a:r>
            <a:r>
              <a:rPr lang="en-US" sz="1800" smtClean="0"/>
              <a:t> </a:t>
            </a:r>
            <a:r>
              <a:rPr lang="en-CA" sz="1800" smtClean="0"/>
              <a:t>Universities: Alberta, British Columbia, Calgary, Manitoba, McGill, Montreal, Toronto, Winnipeg, Metropolis Centres of Excellence: Toronto, Montreal, Prairies, Vancouver, Statistics Canada, Citizenship and Immigration Canada.</a:t>
            </a:r>
            <a:endParaRPr lang="en-US" sz="1800" smtClean="0"/>
          </a:p>
        </p:txBody>
      </p:sp>
      <p:pic>
        <p:nvPicPr>
          <p:cNvPr id="45060" name="Picture 4" descr="MCj04315520000[1]"/>
          <p:cNvPicPr>
            <a:picLocks noChangeAspect="1" noChangeArrowheads="1"/>
          </p:cNvPicPr>
          <p:nvPr/>
        </p:nvPicPr>
        <p:blipFill>
          <a:blip r:embed="rId3"/>
          <a:srcRect/>
          <a:stretch>
            <a:fillRect/>
          </a:stretch>
        </p:blipFill>
        <p:spPr bwMode="auto">
          <a:xfrm>
            <a:off x="5791200" y="304800"/>
            <a:ext cx="1455738" cy="1455738"/>
          </a:xfrm>
          <a:prstGeom prst="rect">
            <a:avLst/>
          </a:prstGeom>
          <a:noFill/>
          <a:ln w="9525">
            <a:noFill/>
            <a:miter lim="800000"/>
            <a:headEnd/>
            <a:tailEnd/>
          </a:ln>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45060"/>
                                        </p:tgtEl>
                                        <p:attrNameLst>
                                          <p:attrName>style.visibility</p:attrName>
                                        </p:attrNameLst>
                                      </p:cBhvr>
                                      <p:to>
                                        <p:strVal val="visible"/>
                                      </p:to>
                                    </p:set>
                                    <p:anim calcmode="lin" valueType="num">
                                      <p:cBhvr additive="base">
                                        <p:cTn id="7" dur="2000" fill="hold"/>
                                        <p:tgtEl>
                                          <p:spTgt spid="45060"/>
                                        </p:tgtEl>
                                        <p:attrNameLst>
                                          <p:attrName>ppt_x</p:attrName>
                                        </p:attrNameLst>
                                      </p:cBhvr>
                                      <p:tavLst>
                                        <p:tav tm="0">
                                          <p:val>
                                            <p:strVal val="1+#ppt_w/2"/>
                                          </p:val>
                                        </p:tav>
                                        <p:tav tm="100000">
                                          <p:val>
                                            <p:strVal val="#ppt_x"/>
                                          </p:val>
                                        </p:tav>
                                      </p:tavLst>
                                    </p:anim>
                                    <p:anim calcmode="lin" valueType="num">
                                      <p:cBhvr additive="base">
                                        <p:cTn id="8" dur="2000" fill="hold"/>
                                        <p:tgtEl>
                                          <p:spTgt spid="45060"/>
                                        </p:tgtEl>
                                        <p:attrNameLst>
                                          <p:attrName>ppt_y</p:attrName>
                                        </p:attrNameLst>
                                      </p:cBhvr>
                                      <p:tavLst>
                                        <p:tav tm="0">
                                          <p:val>
                                            <p:strVal val="#ppt_y"/>
                                          </p:val>
                                        </p:tav>
                                        <p:tav tm="100000">
                                          <p:val>
                                            <p:strVal val="#ppt_y"/>
                                          </p:val>
                                        </p:tav>
                                      </p:tavLst>
                                    </p:anim>
                                  </p:childTnLst>
                                </p:cTn>
                              </p:par>
                              <p:par>
                                <p:cTn id="9" presetID="35" presetClass="entr" presetSubtype="0" fill="hold" nodeType="withEffect">
                                  <p:stCondLst>
                                    <p:cond delay="0"/>
                                  </p:stCondLst>
                                  <p:childTnLst>
                                    <p:set>
                                      <p:cBhvr>
                                        <p:cTn id="10" dur="1" fill="hold">
                                          <p:stCondLst>
                                            <p:cond delay="0"/>
                                          </p:stCondLst>
                                        </p:cTn>
                                        <p:tgtEl>
                                          <p:spTgt spid="45060"/>
                                        </p:tgtEl>
                                        <p:attrNameLst>
                                          <p:attrName>style.visibility</p:attrName>
                                        </p:attrNameLst>
                                      </p:cBhvr>
                                      <p:to>
                                        <p:strVal val="visible"/>
                                      </p:to>
                                    </p:set>
                                    <p:animEffect transition="in" filter="fade">
                                      <p:cBhvr>
                                        <p:cTn id="11" dur="2000"/>
                                        <p:tgtEl>
                                          <p:spTgt spid="45060"/>
                                        </p:tgtEl>
                                      </p:cBhvr>
                                    </p:animEffect>
                                    <p:anim calcmode="lin" valueType="num">
                                      <p:cBhvr>
                                        <p:cTn id="12" dur="2000" fill="hold"/>
                                        <p:tgtEl>
                                          <p:spTgt spid="45060"/>
                                        </p:tgtEl>
                                        <p:attrNameLst>
                                          <p:attrName>style.rotation</p:attrName>
                                        </p:attrNameLst>
                                      </p:cBhvr>
                                      <p:tavLst>
                                        <p:tav tm="0">
                                          <p:val>
                                            <p:fltVal val="720"/>
                                          </p:val>
                                        </p:tav>
                                        <p:tav tm="100000">
                                          <p:val>
                                            <p:fltVal val="0"/>
                                          </p:val>
                                        </p:tav>
                                      </p:tavLst>
                                    </p:anim>
                                    <p:anim calcmode="lin" valueType="num">
                                      <p:cBhvr>
                                        <p:cTn id="13" dur="2000" fill="hold"/>
                                        <p:tgtEl>
                                          <p:spTgt spid="45060"/>
                                        </p:tgtEl>
                                        <p:attrNameLst>
                                          <p:attrName>ppt_h</p:attrName>
                                        </p:attrNameLst>
                                      </p:cBhvr>
                                      <p:tavLst>
                                        <p:tav tm="0">
                                          <p:val>
                                            <p:fltVal val="0"/>
                                          </p:val>
                                        </p:tav>
                                        <p:tav tm="100000">
                                          <p:val>
                                            <p:strVal val="#ppt_h"/>
                                          </p:val>
                                        </p:tav>
                                      </p:tavLst>
                                    </p:anim>
                                    <p:anim calcmode="lin" valueType="num">
                                      <p:cBhvr>
                                        <p:cTn id="14" dur="2000" fill="hold"/>
                                        <p:tgtEl>
                                          <p:spTgt spid="4506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2438400" y="152400"/>
            <a:ext cx="3962400" cy="792163"/>
          </a:xfrm>
        </p:spPr>
        <p:txBody>
          <a:bodyPr anchor="ctr"/>
          <a:lstStyle/>
          <a:p>
            <a:pPr eaLnBrk="1" hangingPunct="1">
              <a:defRPr/>
            </a:pPr>
            <a:r>
              <a:rPr lang="en-US" sz="2400" b="1" dirty="0" smtClean="0">
                <a:effectLst>
                  <a:outerShdw blurRad="38100" dist="38100" dir="2700000" algn="tl">
                    <a:srgbClr val="C0C0C0"/>
                  </a:outerShdw>
                </a:effectLst>
              </a:rPr>
              <a:t>Sampling</a:t>
            </a:r>
            <a:r>
              <a:rPr lang="en-US" sz="2400" b="1" dirty="0" smtClean="0">
                <a:solidFill>
                  <a:schemeClr val="folHlink"/>
                </a:solidFill>
                <a:effectLst>
                  <a:outerShdw blurRad="38100" dist="38100" dir="2700000" algn="tl">
                    <a:srgbClr val="C0C0C0"/>
                  </a:outerShdw>
                </a:effectLst>
              </a:rPr>
              <a:t> </a:t>
            </a:r>
            <a:r>
              <a:rPr lang="en-US" sz="2400" b="1" dirty="0" smtClean="0">
                <a:effectLst>
                  <a:outerShdw blurRad="38100" dist="38100" dir="2700000" algn="tl">
                    <a:srgbClr val="C0C0C0"/>
                  </a:outerShdw>
                </a:effectLst>
              </a:rPr>
              <a:t>Framework</a:t>
            </a:r>
          </a:p>
        </p:txBody>
      </p:sp>
      <p:graphicFrame>
        <p:nvGraphicFramePr>
          <p:cNvPr id="209948" name="Group 28"/>
          <p:cNvGraphicFramePr>
            <a:graphicFrameLocks noGrp="1"/>
          </p:cNvGraphicFramePr>
          <p:nvPr/>
        </p:nvGraphicFramePr>
        <p:xfrm>
          <a:off x="609600" y="838200"/>
          <a:ext cx="7848600" cy="2663318"/>
        </p:xfrm>
        <a:graphic>
          <a:graphicData uri="http://schemas.openxmlformats.org/drawingml/2006/table">
            <a:tbl>
              <a:tblPr/>
              <a:tblGrid>
                <a:gridCol w="1685925"/>
                <a:gridCol w="1522413"/>
                <a:gridCol w="2695575"/>
                <a:gridCol w="1944687"/>
              </a:tblGrid>
              <a:tr h="43656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Comic Sans MS" pitchFamily="66" charset="0"/>
                          <a:cs typeface="Times New Roman" pitchFamily="18" charset="0"/>
                        </a:rPr>
                        <a:t>Immigration Status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Comic Sans MS" pitchFamily="66" charset="0"/>
                          <a:cs typeface="Times New Roman" pitchFamily="18" charset="0"/>
                        </a:rPr>
                        <a:t>Visibility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Comic Sans MS" pitchFamily="66" charset="0"/>
                          <a:cs typeface="Times New Roman" pitchFamily="18" charset="0"/>
                        </a:rPr>
                        <a:t>Like Ethnic Community in Canada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hMerge="1">
                  <a:txBody>
                    <a:bodyPr/>
                    <a:lstStyle/>
                    <a:p>
                      <a:endParaRPr lang="en-US"/>
                    </a:p>
                  </a:txBody>
                  <a:tcPr/>
                </a:tc>
              </a:tr>
              <a:tr h="385763">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3333FF"/>
                          </a:solidFill>
                          <a:effectLst/>
                          <a:latin typeface="Comic Sans MS" pitchFamily="66" charset="0"/>
                          <a:cs typeface="Times New Roman" pitchFamily="18" charset="0"/>
                        </a:rPr>
                        <a:t>Established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rgbClr val="3333FF"/>
                          </a:solidFill>
                          <a:effectLst/>
                          <a:latin typeface="Comic Sans MS" pitchFamily="66" charset="0"/>
                          <a:cs typeface="Times New Roman" pitchFamily="18" charset="0"/>
                        </a:rPr>
                        <a:t>Not Established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r>
              <a:tr h="14859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2"/>
                          </a:solidFill>
                          <a:effectLst/>
                          <a:latin typeface="Comic Sans MS" pitchFamily="66" charset="0"/>
                          <a:cs typeface="Times New Roman" pitchFamily="18" charset="0"/>
                        </a:rPr>
                        <a:t>Immigrants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Comic Sans MS" pitchFamily="66" charset="0"/>
                          <a:cs typeface="Times New Roman" pitchFamily="18" charset="0"/>
                        </a:rPr>
                        <a:t>Visible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FF3300"/>
                          </a:solidFill>
                          <a:effectLst/>
                          <a:latin typeface="Comic Sans MS" pitchFamily="66" charset="0"/>
                          <a:cs typeface="Times New Roman" pitchFamily="18" charset="0"/>
                        </a:rPr>
                        <a:t>Hong Kong Chinese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FF3300"/>
                          </a:solidFill>
                          <a:effectLst/>
                          <a:latin typeface="Comic Sans MS" pitchFamily="66" charset="0"/>
                          <a:cs typeface="Times New Roman" pitchFamily="18" charset="0"/>
                        </a:rPr>
                        <a:t>Mainland Chinese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FF3300"/>
                          </a:solidFill>
                          <a:effectLst/>
                          <a:latin typeface="Comic Sans MS" pitchFamily="66" charset="0"/>
                          <a:cs typeface="Times New Roman" pitchFamily="18" charset="0"/>
                        </a:rPr>
                        <a:t>Filipino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Comic Sans MS" pitchFamily="66" charset="0"/>
                          <a:cs typeface="Times New Roman" pitchFamily="18" charset="0"/>
                        </a:rPr>
                        <a:t>Indian (Punjabi)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Comic Sans MS" pitchFamily="66" charset="0"/>
                          <a:cs typeface="Times New Roman" pitchFamily="18" charset="0"/>
                        </a:rPr>
                        <a:t>Jamaican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Comic Sans MS" pitchFamily="66" charset="0"/>
                          <a:cs typeface="Times New Roman" pitchFamily="18" charset="0"/>
                        </a:rPr>
                        <a:t>Haitian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r>
              <a:tr h="319088">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Comic Sans MS" pitchFamily="66" charset="0"/>
                          <a:cs typeface="Times New Roman" pitchFamily="18" charset="0"/>
                        </a:rPr>
                        <a:t>Non-Visible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Comic Sans MS" pitchFamily="66"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Comic Sans MS" pitchFamily="66" charset="0"/>
                          <a:cs typeface="Times New Roman" pitchFamily="18" charset="0"/>
                        </a:rPr>
                        <a:t>Iranian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r>
            </a:tbl>
          </a:graphicData>
        </a:graphic>
      </p:graphicFrame>
      <p:graphicFrame>
        <p:nvGraphicFramePr>
          <p:cNvPr id="209981" name="Group 61"/>
          <p:cNvGraphicFramePr>
            <a:graphicFrameLocks noGrp="1"/>
          </p:cNvGraphicFramePr>
          <p:nvPr/>
        </p:nvGraphicFramePr>
        <p:xfrm>
          <a:off x="609600" y="3505200"/>
          <a:ext cx="7848600" cy="2781300"/>
        </p:xfrm>
        <a:graphic>
          <a:graphicData uri="http://schemas.openxmlformats.org/drawingml/2006/table">
            <a:tbl>
              <a:tblPr/>
              <a:tblGrid>
                <a:gridCol w="1728788"/>
                <a:gridCol w="1471612"/>
                <a:gridCol w="2703513"/>
                <a:gridCol w="1944687"/>
              </a:tblGrid>
              <a:tr h="1235075">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2"/>
                          </a:solidFill>
                          <a:effectLst/>
                          <a:latin typeface="Comic Sans MS" pitchFamily="66" charset="0"/>
                          <a:cs typeface="Times New Roman" pitchFamily="18" charset="0"/>
                        </a:rPr>
                        <a:t>Refugees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Comic Sans MS" pitchFamily="66" charset="0"/>
                          <a:cs typeface="Times New Roman" pitchFamily="18" charset="0"/>
                        </a:rPr>
                        <a:t>Visible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FF3300"/>
                          </a:solidFill>
                          <a:effectLst/>
                          <a:latin typeface="Comic Sans MS" pitchFamily="66" charset="0"/>
                          <a:cs typeface="Times New Roman" pitchFamily="18" charset="0"/>
                        </a:rPr>
                        <a:t>Vietnamese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Comic Sans MS" pitchFamily="66" charset="0"/>
                          <a:cs typeface="Times New Roman" pitchFamily="18" charset="0"/>
                        </a:rPr>
                        <a:t>Ethiopian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Comic Sans MS" pitchFamily="66" charset="0"/>
                          <a:cs typeface="Times New Roman" pitchFamily="18" charset="0"/>
                        </a:rPr>
                        <a:t>Somali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Comic Sans MS" pitchFamily="66" charset="0"/>
                          <a:cs typeface="Times New Roman" pitchFamily="18" charset="0"/>
                        </a:rPr>
                        <a:t>Sri Lankan Tamil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Comic Sans MS" pitchFamily="66" charset="0"/>
                          <a:cs typeface="Times New Roman" pitchFamily="18" charset="0"/>
                        </a:rPr>
                        <a:t>Afghan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r>
              <a:tr h="1546225">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Comic Sans MS" pitchFamily="66" charset="0"/>
                          <a:cs typeface="Times New Roman" pitchFamily="18" charset="0"/>
                        </a:rPr>
                        <a:t>Non-Visible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Comic Sans MS" pitchFamily="66" charset="0"/>
                          <a:cs typeface="Times New Roman" pitchFamily="18" charset="0"/>
                        </a:rPr>
                        <a:t>     Lebanese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Comic Sans MS" pitchFamily="66" charset="0"/>
                          <a:cs typeface="Times New Roman" pitchFamily="18" charset="0"/>
                        </a:rPr>
                        <a:t>     </a:t>
                      </a:r>
                      <a:r>
                        <a:rPr kumimoji="0" lang="en-US" sz="1600" b="0" i="0" u="none" strike="noStrike" cap="none" normalizeH="0" baseline="0" smtClean="0">
                          <a:ln>
                            <a:noFill/>
                          </a:ln>
                          <a:solidFill>
                            <a:srgbClr val="FF3300"/>
                          </a:solidFill>
                          <a:effectLst/>
                          <a:latin typeface="Comic Sans MS" pitchFamily="66" charset="0"/>
                          <a:cs typeface="Times New Roman" pitchFamily="18" charset="0"/>
                        </a:rPr>
                        <a:t>El Salvadoran,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FF3300"/>
                          </a:solidFill>
                          <a:effectLst/>
                          <a:latin typeface="Comic Sans MS" pitchFamily="66" charset="0"/>
                          <a:cs typeface="Times New Roman" pitchFamily="18" charset="0"/>
                        </a:rPr>
                        <a:t>     Columbian,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FF3300"/>
                          </a:solidFill>
                          <a:effectLst/>
                          <a:latin typeface="Comic Sans MS" pitchFamily="66" charset="0"/>
                          <a:cs typeface="Times New Roman" pitchFamily="18" charset="0"/>
                        </a:rPr>
                        <a:t>     Nicaraguan,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FF3300"/>
                          </a:solidFill>
                          <a:effectLst/>
                          <a:latin typeface="Comic Sans MS" pitchFamily="66" charset="0"/>
                          <a:cs typeface="Times New Roman" pitchFamily="18" charset="0"/>
                        </a:rPr>
                        <a:t>     Guatemalan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Comic Sans MS" pitchFamily="66" charset="0"/>
                          <a:cs typeface="Times New Roman" pitchFamily="18" charset="0"/>
                        </a:rPr>
                        <a:t>Serbian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FF3300"/>
                          </a:solidFill>
                          <a:effectLst/>
                          <a:latin typeface="Comic Sans MS" pitchFamily="66" charset="0"/>
                          <a:cs typeface="Times New Roman" pitchFamily="18" charset="0"/>
                        </a:rPr>
                        <a:t>Kurdish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r>
            </a:tbl>
          </a:graphicData>
        </a:graphic>
      </p:graphicFrame>
      <p:graphicFrame>
        <p:nvGraphicFramePr>
          <p:cNvPr id="1026" name="Object 59"/>
          <p:cNvGraphicFramePr>
            <a:graphicFrameLocks noChangeAspect="1"/>
          </p:cNvGraphicFramePr>
          <p:nvPr/>
        </p:nvGraphicFramePr>
        <p:xfrm>
          <a:off x="758825" y="3724275"/>
          <a:ext cx="903288" cy="1951038"/>
        </p:xfrm>
        <a:graphic>
          <a:graphicData uri="http://schemas.openxmlformats.org/presentationml/2006/ole">
            <p:oleObj spid="_x0000_s1026" name="Chart" r:id="rId4" imgW="1247775" imgH="1962150" progId="MSGraph.Chart.8">
              <p:embed followColorScheme="full"/>
            </p:oleObj>
          </a:graphicData>
        </a:graphic>
      </p:graphicFrame>
      <p:sp>
        <p:nvSpPr>
          <p:cNvPr id="1067" name="Text Box 62"/>
          <p:cNvSpPr txBox="1">
            <a:spLocks noChangeArrowheads="1"/>
          </p:cNvSpPr>
          <p:nvPr/>
        </p:nvSpPr>
        <p:spPr bwMode="auto">
          <a:xfrm>
            <a:off x="1066800" y="6324600"/>
            <a:ext cx="7010400" cy="369888"/>
          </a:xfrm>
          <a:prstGeom prst="rect">
            <a:avLst/>
          </a:prstGeom>
          <a:noFill/>
          <a:ln w="9525">
            <a:noFill/>
            <a:miter lim="800000"/>
            <a:headEnd type="none" w="sm" len="sm"/>
            <a:tailEnd type="none" w="sm" len="sm"/>
          </a:ln>
        </p:spPr>
        <p:txBody>
          <a:bodyPr>
            <a:spAutoFit/>
          </a:bodyPr>
          <a:lstStyle/>
          <a:p>
            <a:r>
              <a:rPr lang="en-US" sz="1800">
                <a:solidFill>
                  <a:srgbClr val="FF3300"/>
                </a:solidFill>
              </a:rPr>
              <a:t>Note: ethnocultural communities in red text were interviewed in Winnipeg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normAutofit fontScale="90000"/>
          </a:bodyPr>
          <a:lstStyle/>
          <a:p>
            <a:pPr>
              <a:defRPr/>
            </a:pPr>
            <a:r>
              <a:rPr lang="en-US" sz="2600" dirty="0" smtClean="0"/>
              <a:t>Selected Indicators of Social Integration for Newcomer Families</a:t>
            </a:r>
          </a:p>
        </p:txBody>
      </p:sp>
      <p:sp>
        <p:nvSpPr>
          <p:cNvPr id="11267" name="Rectangle 3"/>
          <p:cNvSpPr>
            <a:spLocks noGrp="1" noChangeArrowheads="1"/>
          </p:cNvSpPr>
          <p:nvPr>
            <p:ph type="body" idx="1"/>
          </p:nvPr>
        </p:nvSpPr>
        <p:spPr>
          <a:xfrm>
            <a:off x="1066800" y="1752600"/>
            <a:ext cx="7186613" cy="4105275"/>
          </a:xfrm>
        </p:spPr>
        <p:txBody>
          <a:bodyPr/>
          <a:lstStyle/>
          <a:p>
            <a:r>
              <a:rPr lang="en-US" smtClean="0"/>
              <a:t>Integration is a multifaceted, long-term process for all newcomers and includes several aspects related to acceptance by the host society and settlement conditions</a:t>
            </a:r>
          </a:p>
          <a:p>
            <a:pPr lvl="1"/>
            <a:r>
              <a:rPr lang="en-US" i="1" smtClean="0">
                <a:solidFill>
                  <a:srgbClr val="3333FF"/>
                </a:solidFill>
              </a:rPr>
              <a:t>Social supports</a:t>
            </a:r>
            <a:r>
              <a:rPr lang="en-US" smtClean="0"/>
              <a:t>: does my family have help from others when needed?</a:t>
            </a:r>
          </a:p>
          <a:p>
            <a:pPr lvl="1"/>
            <a:r>
              <a:rPr lang="en-US" i="1" smtClean="0">
                <a:solidFill>
                  <a:srgbClr val="3333FF"/>
                </a:solidFill>
              </a:rPr>
              <a:t>Homeownership</a:t>
            </a:r>
            <a:r>
              <a:rPr lang="en-US" smtClean="0"/>
              <a:t>: an indication of economic integration and attachment</a:t>
            </a:r>
          </a:p>
          <a:p>
            <a:pPr lvl="1"/>
            <a:r>
              <a:rPr lang="en-US" i="1" smtClean="0">
                <a:solidFill>
                  <a:srgbClr val="3333FF"/>
                </a:solidFill>
              </a:rPr>
              <a:t>Living conditions since last move</a:t>
            </a:r>
            <a:r>
              <a:rPr lang="en-US" smtClean="0"/>
              <a:t>: has moving to Canada been a benefit or a detriment to my family’s livelihood?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normAutofit fontScale="90000"/>
          </a:bodyPr>
          <a:lstStyle/>
          <a:p>
            <a:pPr>
              <a:defRPr/>
            </a:pPr>
            <a:r>
              <a:rPr lang="en-US" sz="2800" dirty="0" smtClean="0"/>
              <a:t>Social Supports by </a:t>
            </a:r>
            <a:r>
              <a:rPr lang="en-US" sz="2800" dirty="0" err="1" smtClean="0"/>
              <a:t>Ethnocultural</a:t>
            </a:r>
            <a:r>
              <a:rPr lang="en-US" sz="2800" dirty="0" smtClean="0"/>
              <a:t> Group, Calgary, Edmonton and Winnipeg</a:t>
            </a:r>
          </a:p>
        </p:txBody>
      </p:sp>
      <p:pic>
        <p:nvPicPr>
          <p:cNvPr id="12291" name="Picture 7"/>
          <p:cNvPicPr>
            <a:picLocks noChangeAspect="1" noChangeArrowheads="1"/>
          </p:cNvPicPr>
          <p:nvPr>
            <p:ph idx="1"/>
          </p:nvPr>
        </p:nvPicPr>
        <p:blipFill>
          <a:blip r:embed="rId3"/>
          <a:srcRect/>
          <a:stretch>
            <a:fillRect/>
          </a:stretch>
        </p:blipFill>
        <p:spPr>
          <a:xfrm>
            <a:off x="609600" y="1295400"/>
            <a:ext cx="7924800" cy="5456238"/>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2800" smtClean="0"/>
              <a:t>Homeownership by Ethnocultural Group, Prairies</a:t>
            </a:r>
          </a:p>
        </p:txBody>
      </p:sp>
      <p:sp>
        <p:nvSpPr>
          <p:cNvPr id="13315" name="Text Box 6"/>
          <p:cNvSpPr txBox="1">
            <a:spLocks noChangeArrowheads="1"/>
          </p:cNvSpPr>
          <p:nvPr/>
        </p:nvSpPr>
        <p:spPr bwMode="auto">
          <a:xfrm>
            <a:off x="228600" y="6248400"/>
            <a:ext cx="8915400" cy="366713"/>
          </a:xfrm>
          <a:prstGeom prst="rect">
            <a:avLst/>
          </a:prstGeom>
          <a:noFill/>
          <a:ln w="9525">
            <a:noFill/>
            <a:miter lim="800000"/>
            <a:headEnd type="none" w="sm" len="sm"/>
            <a:tailEnd type="none" w="sm" len="sm"/>
          </a:ln>
        </p:spPr>
        <p:txBody>
          <a:bodyPr>
            <a:spAutoFit/>
          </a:bodyPr>
          <a:lstStyle/>
          <a:p>
            <a:r>
              <a:rPr lang="en-US" sz="1800" i="1"/>
              <a:t>Just over two-thirds (68.4%) of Canadians own their home (Statistics Canada, 2008).</a:t>
            </a:r>
          </a:p>
        </p:txBody>
      </p:sp>
      <p:pic>
        <p:nvPicPr>
          <p:cNvPr id="13316" name="Picture 8"/>
          <p:cNvPicPr>
            <a:picLocks noChangeAspect="1" noChangeArrowheads="1"/>
          </p:cNvPicPr>
          <p:nvPr>
            <p:ph idx="1"/>
          </p:nvPr>
        </p:nvPicPr>
        <p:blipFill>
          <a:blip r:embed="rId3"/>
          <a:srcRect/>
          <a:stretch>
            <a:fillRect/>
          </a:stretch>
        </p:blipFill>
        <p:spPr>
          <a:xfrm>
            <a:off x="990600" y="1371600"/>
            <a:ext cx="7010400" cy="4827588"/>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2800" smtClean="0"/>
              <a:t>Assessment of Living Conditions in Canada by Ethnocultural Group</a:t>
            </a:r>
          </a:p>
        </p:txBody>
      </p:sp>
      <p:pic>
        <p:nvPicPr>
          <p:cNvPr id="14339" name="Picture 4"/>
          <p:cNvPicPr>
            <a:picLocks noChangeAspect="1" noChangeArrowheads="1"/>
          </p:cNvPicPr>
          <p:nvPr>
            <p:ph type="body" idx="1"/>
          </p:nvPr>
        </p:nvPicPr>
        <p:blipFill>
          <a:blip r:embed="rId3"/>
          <a:srcRect/>
          <a:stretch>
            <a:fillRect/>
          </a:stretch>
        </p:blipFill>
        <p:spPr>
          <a:xfrm>
            <a:off x="533400" y="1371600"/>
            <a:ext cx="7924800" cy="5189538"/>
          </a:xfr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mtClean="0"/>
              <a:t>Physical Health</a:t>
            </a:r>
          </a:p>
        </p:txBody>
      </p:sp>
      <p:sp>
        <p:nvSpPr>
          <p:cNvPr id="15363" name="Rectangle 3"/>
          <p:cNvSpPr>
            <a:spLocks noGrp="1" noChangeArrowheads="1"/>
          </p:cNvSpPr>
          <p:nvPr>
            <p:ph type="body" idx="1"/>
          </p:nvPr>
        </p:nvSpPr>
        <p:spPr/>
        <p:txBody>
          <a:bodyPr/>
          <a:lstStyle/>
          <a:p>
            <a:r>
              <a:rPr lang="en-US" smtClean="0"/>
              <a:t>The “Healthy Immigrant Effect” suggests that newcomer youth are significantly more healthy than Canadian-born youth due to government and self-selection processes</a:t>
            </a:r>
          </a:p>
          <a:p>
            <a:r>
              <a:rPr lang="en-US" smtClean="0"/>
              <a:t>After about 10 years, the health practices and behaviours of newcomers begins to mimic that of the native-born</a:t>
            </a:r>
          </a:p>
          <a:p>
            <a:pPr lvl="1"/>
            <a:r>
              <a:rPr lang="en-US" smtClean="0"/>
              <a:t>Second-generation youth have poorer health and exhibit more risk behaviours than immigrant youth</a:t>
            </a:r>
          </a:p>
          <a:p>
            <a:pPr lvl="1"/>
            <a:r>
              <a:rPr lang="en-US" smtClean="0"/>
              <a:t>Rates of obesity, asthma, and diabetes are significantly higher among Canadian-born youth</a:t>
            </a:r>
          </a:p>
          <a:p>
            <a:pPr lvl="1"/>
            <a:r>
              <a:rPr lang="en-US" smtClean="0"/>
              <a:t>Newcomer youth are significantly more likely to have no significant health problems as children and adolescents</a:t>
            </a:r>
          </a:p>
        </p:txBody>
      </p:sp>
      <p:sp>
        <p:nvSpPr>
          <p:cNvPr id="15364" name="Text Box 4"/>
          <p:cNvSpPr txBox="1">
            <a:spLocks noChangeArrowheads="1"/>
          </p:cNvSpPr>
          <p:nvPr/>
        </p:nvSpPr>
        <p:spPr bwMode="auto">
          <a:xfrm>
            <a:off x="2971800" y="6324600"/>
            <a:ext cx="5721350" cy="336550"/>
          </a:xfrm>
          <a:prstGeom prst="rect">
            <a:avLst/>
          </a:prstGeom>
          <a:noFill/>
          <a:ln w="9525">
            <a:noFill/>
            <a:miter lim="800000"/>
            <a:headEnd type="none" w="sm" len="sm"/>
            <a:tailEnd type="none" w="sm" len="sm"/>
          </a:ln>
        </p:spPr>
        <p:txBody>
          <a:bodyPr wrap="none">
            <a:spAutoFit/>
          </a:bodyPr>
          <a:lstStyle/>
          <a:p>
            <a:r>
              <a:rPr lang="en-US" sz="1600"/>
              <a:t>Statistics Canada, 2006, 2007; Mullins Harris, 1999; Yu et al., 2003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r>
              <a:rPr lang="en-US" sz="2800" smtClean="0"/>
              <a:t>General Health of Child, Prairie Groups</a:t>
            </a:r>
          </a:p>
        </p:txBody>
      </p:sp>
      <p:sp>
        <p:nvSpPr>
          <p:cNvPr id="2052" name="Text Box 4"/>
          <p:cNvSpPr txBox="1">
            <a:spLocks noChangeArrowheads="1"/>
          </p:cNvSpPr>
          <p:nvPr/>
        </p:nvSpPr>
        <p:spPr bwMode="auto">
          <a:xfrm>
            <a:off x="288925" y="6061075"/>
            <a:ext cx="184150" cy="457200"/>
          </a:xfrm>
          <a:prstGeom prst="rect">
            <a:avLst/>
          </a:prstGeom>
          <a:noFill/>
          <a:ln w="9525">
            <a:noFill/>
            <a:miter lim="800000"/>
            <a:headEnd type="none" w="sm" len="sm"/>
            <a:tailEnd type="none" w="sm" len="sm"/>
          </a:ln>
        </p:spPr>
        <p:txBody>
          <a:bodyPr wrap="none">
            <a:spAutoFit/>
          </a:bodyPr>
          <a:lstStyle/>
          <a:p>
            <a:endParaRPr lang="en-US"/>
          </a:p>
        </p:txBody>
      </p:sp>
      <p:graphicFrame>
        <p:nvGraphicFramePr>
          <p:cNvPr id="2050" name="Object 8"/>
          <p:cNvGraphicFramePr>
            <a:graphicFrameLocks noChangeAspect="1"/>
          </p:cNvGraphicFramePr>
          <p:nvPr>
            <p:ph idx="1"/>
          </p:nvPr>
        </p:nvGraphicFramePr>
        <p:xfrm>
          <a:off x="2286000" y="1219200"/>
          <a:ext cx="5257800" cy="5116513"/>
        </p:xfrm>
        <a:graphic>
          <a:graphicData uri="http://schemas.openxmlformats.org/presentationml/2006/ole">
            <p:oleObj spid="_x0000_s2050" name="Chart" r:id="rId4" imgW="6096000" imgH="4324350" progId="MSGraph.Chart.8">
              <p:embed followColorScheme="full"/>
            </p:oleObj>
          </a:graphicData>
        </a:graphic>
      </p:graphicFrame>
      <p:sp>
        <p:nvSpPr>
          <p:cNvPr id="2053" name="Text Box 11"/>
          <p:cNvSpPr txBox="1">
            <a:spLocks noChangeArrowheads="1"/>
          </p:cNvSpPr>
          <p:nvPr/>
        </p:nvSpPr>
        <p:spPr bwMode="auto">
          <a:xfrm>
            <a:off x="2924175" y="1066800"/>
            <a:ext cx="809625" cy="457200"/>
          </a:xfrm>
          <a:prstGeom prst="rect">
            <a:avLst/>
          </a:prstGeom>
          <a:noFill/>
          <a:ln w="9525">
            <a:noFill/>
            <a:miter lim="800000"/>
            <a:headEnd type="none" w="sm" len="sm"/>
            <a:tailEnd type="none" w="sm" len="sm"/>
          </a:ln>
        </p:spPr>
        <p:txBody>
          <a:bodyPr wrap="none">
            <a:spAutoFit/>
          </a:bodyPr>
          <a:lstStyle/>
          <a:p>
            <a:r>
              <a:rPr lang="en-US" b="1"/>
              <a:t>Poor</a:t>
            </a:r>
          </a:p>
        </p:txBody>
      </p:sp>
    </p:spTree>
  </p:cSld>
  <p:clrMapOvr>
    <a:masterClrMapping/>
  </p:clrMapOvr>
</p:sld>
</file>

<file path=ppt/theme/theme1.xml><?xml version="1.0" encoding="utf-8"?>
<a:theme xmlns:a="http://schemas.openxmlformats.org/drawingml/2006/main" name="Presentation for report on country">
  <a:themeElements>
    <a:clrScheme name="Presentation for report on country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fontScheme name="Presentation for report on country">
      <a:majorFont>
        <a:latin typeface="Century Schoolbook"/>
        <a:ea typeface=""/>
        <a:cs typeface="Times New Roman"/>
      </a:majorFont>
      <a:minorFont>
        <a:latin typeface="Century Schoolbook"/>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Presentation for report on country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Presentation for report on country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Presentation for report on country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Presentation for report on country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Presentation for report on country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Presentation for report on country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Presentation for report on country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Presentation for report on country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Name of Your Country</Template>
  <TotalTime>5355</TotalTime>
  <Words>2755</Words>
  <Application>Microsoft Office PowerPoint</Application>
  <PresentationFormat>On-screen Show (4:3)</PresentationFormat>
  <Paragraphs>207</Paragraphs>
  <Slides>21</Slides>
  <Notes>21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8" baseType="lpstr">
      <vt:lpstr>Times New Roman</vt:lpstr>
      <vt:lpstr>Arial</vt:lpstr>
      <vt:lpstr>Century Schoolbook</vt:lpstr>
      <vt:lpstr>Comic Sans MS</vt:lpstr>
      <vt:lpstr>宋体</vt:lpstr>
      <vt:lpstr>Presentation for report on country</vt:lpstr>
      <vt:lpstr>Microsoft Graph Chart</vt:lpstr>
      <vt:lpstr>Health and Social Integration of Newcomer Youth: Results from a National Longitudinal Study</vt:lpstr>
      <vt:lpstr>Project Overview</vt:lpstr>
      <vt:lpstr>Sampling Framework</vt:lpstr>
      <vt:lpstr>Selected Indicators of Social Integration for Newcomer Families</vt:lpstr>
      <vt:lpstr>Social Supports by Ethnocultural Group, Calgary, Edmonton and Winnipeg</vt:lpstr>
      <vt:lpstr>Homeownership by Ethnocultural Group, Prairies</vt:lpstr>
      <vt:lpstr>Assessment of Living Conditions in Canada by Ethnocultural Group</vt:lpstr>
      <vt:lpstr>Physical Health</vt:lpstr>
      <vt:lpstr>General Health of Child, Prairie Groups</vt:lpstr>
      <vt:lpstr>General Health by Immigrant Category, Prairies Only</vt:lpstr>
      <vt:lpstr>Health Risk Behaviors</vt:lpstr>
      <vt:lpstr>Physical Activity (compared to others of same sex and age) Prairie Groups</vt:lpstr>
      <vt:lpstr>Participation in Organized Sports (11-13 year olds only)</vt:lpstr>
      <vt:lpstr>Mental Health</vt:lpstr>
      <vt:lpstr>Self-assessment of Current Life Stress</vt:lpstr>
      <vt:lpstr>Prosocial Behaviour by Integration Stage</vt:lpstr>
      <vt:lpstr>Hyperactivity-Inattention by Stage of Integration</vt:lpstr>
      <vt:lpstr>Tentative Conclusions</vt:lpstr>
      <vt:lpstr>Selection of Forthcoming Papers</vt:lpstr>
      <vt:lpstr>Acknowledgements</vt:lpstr>
      <vt:lpstr>Funding Sources</vt:lpstr>
    </vt:vector>
  </TitlesOfParts>
  <Company>The University of Manitoba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Examination of Integration, Inclusion, Exclusion and Bullying: A Snapshot of the Experiences of Newcomer Youth to the Canadian Prairies. </dc:title>
  <dc:creator>Lori Wilkinson</dc:creator>
  <cp:lastModifiedBy>Lenise</cp:lastModifiedBy>
  <cp:revision>293</cp:revision>
  <dcterms:created xsi:type="dcterms:W3CDTF">2007-05-25T16:50:32Z</dcterms:created>
  <dcterms:modified xsi:type="dcterms:W3CDTF">2010-01-26T17:09:30Z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TAG2">
    <vt:lpwstr>000800be07000000000001024000</vt:lpwstr>
  </property>
</Properties>
</file>