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688" r:id="rId2"/>
  </p:sldMasterIdLst>
  <p:notesMasterIdLst>
    <p:notesMasterId r:id="rId50"/>
  </p:notesMasterIdLst>
  <p:handoutMasterIdLst>
    <p:handoutMasterId r:id="rId51"/>
  </p:handoutMasterIdLst>
  <p:sldIdLst>
    <p:sldId id="256" r:id="rId3"/>
    <p:sldId id="305" r:id="rId4"/>
    <p:sldId id="258" r:id="rId5"/>
    <p:sldId id="260" r:id="rId6"/>
    <p:sldId id="339" r:id="rId7"/>
    <p:sldId id="337" r:id="rId8"/>
    <p:sldId id="338" r:id="rId9"/>
    <p:sldId id="340" r:id="rId10"/>
    <p:sldId id="347" r:id="rId11"/>
    <p:sldId id="343" r:id="rId12"/>
    <p:sldId id="357" r:id="rId13"/>
    <p:sldId id="358" r:id="rId14"/>
    <p:sldId id="359" r:id="rId15"/>
    <p:sldId id="360" r:id="rId16"/>
    <p:sldId id="336" r:id="rId17"/>
    <p:sldId id="378" r:id="rId18"/>
    <p:sldId id="373" r:id="rId19"/>
    <p:sldId id="374" r:id="rId20"/>
    <p:sldId id="375" r:id="rId21"/>
    <p:sldId id="376" r:id="rId22"/>
    <p:sldId id="377" r:id="rId23"/>
    <p:sldId id="325" r:id="rId24"/>
    <p:sldId id="326" r:id="rId25"/>
    <p:sldId id="327" r:id="rId26"/>
    <p:sldId id="329" r:id="rId27"/>
    <p:sldId id="330" r:id="rId28"/>
    <p:sldId id="361" r:id="rId29"/>
    <p:sldId id="372" r:id="rId30"/>
    <p:sldId id="362" r:id="rId31"/>
    <p:sldId id="363" r:id="rId32"/>
    <p:sldId id="364" r:id="rId33"/>
    <p:sldId id="365" r:id="rId34"/>
    <p:sldId id="369" r:id="rId35"/>
    <p:sldId id="370" r:id="rId36"/>
    <p:sldId id="356" r:id="rId37"/>
    <p:sldId id="341" r:id="rId38"/>
    <p:sldId id="344" r:id="rId39"/>
    <p:sldId id="345" r:id="rId40"/>
    <p:sldId id="346" r:id="rId41"/>
    <p:sldId id="348" r:id="rId42"/>
    <p:sldId id="349" r:id="rId43"/>
    <p:sldId id="350" r:id="rId44"/>
    <p:sldId id="351" r:id="rId45"/>
    <p:sldId id="352" r:id="rId46"/>
    <p:sldId id="353" r:id="rId47"/>
    <p:sldId id="354" r:id="rId48"/>
    <p:sldId id="355" r:id="rId49"/>
  </p:sldIdLst>
  <p:sldSz cx="9144000" cy="6858000" type="screen4x3"/>
  <p:notesSz cx="6858000" cy="9144000"/>
  <p:defaultTextStyle>
    <a:defPPr>
      <a:defRPr lang="fr-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1" autoAdjust="0"/>
    <p:restoredTop sz="94576" autoAdjust="0"/>
  </p:normalViewPr>
  <p:slideViewPr>
    <p:cSldViewPr>
      <p:cViewPr>
        <p:scale>
          <a:sx n="66" d="100"/>
          <a:sy n="66" d="100"/>
        </p:scale>
        <p:origin x="-456" y="-1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40"/>
    </p:cViewPr>
  </p:sorterViewPr>
  <p:notesViewPr>
    <p:cSldViewPr>
      <p:cViewPr varScale="1">
        <p:scale>
          <a:sx n="57" d="100"/>
          <a:sy n="57" d="100"/>
        </p:scale>
        <p:origin x="-1788"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handoutMaster" Target="handoutMasters/handoutMaster1.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CA"/>
          </a:p>
        </p:txBody>
      </p:sp>
      <p:sp>
        <p:nvSpPr>
          <p:cNvPr id="8704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CA"/>
          </a:p>
        </p:txBody>
      </p:sp>
      <p:sp>
        <p:nvSpPr>
          <p:cNvPr id="8704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CA"/>
          </a:p>
        </p:txBody>
      </p:sp>
      <p:sp>
        <p:nvSpPr>
          <p:cNvPr id="8704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ADE743F-A71E-48AD-B460-DB68C8D37751}" type="slidenum">
              <a:rPr lang="en-CA"/>
              <a:pPr>
                <a:defRPr/>
              </a:pPr>
              <a:t>‹#›</a:t>
            </a:fld>
            <a:endParaRPr lang="en-C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337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B281A48-6B49-46EE-947A-F794682FDE7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D79F7C35-55A3-4941-860B-7C42C3132802}" type="slidenum">
              <a:rPr lang="en-US" smtClean="0"/>
              <a:pPr/>
              <a:t>1</a:t>
            </a:fld>
            <a:endParaRPr lang="en-US" smtClean="0"/>
          </a:p>
        </p:txBody>
      </p:sp>
      <p:sp>
        <p:nvSpPr>
          <p:cNvPr id="16386" name="Rectangle 2"/>
          <p:cNvSpPr>
            <a:spLocks noGrp="1" noRo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rrowheads="1" noTextEdit="1"/>
          </p:cNvSpPr>
          <p:nvPr>
            <p:ph type="sldImg"/>
          </p:nvPr>
        </p:nvSpPr>
        <p:spPr>
          <a:ln/>
        </p:spPr>
      </p:sp>
      <p:sp>
        <p:nvSpPr>
          <p:cNvPr id="173059"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rrowheads="1" noTextEdit="1"/>
          </p:cNvSpPr>
          <p:nvPr>
            <p:ph type="sldImg"/>
          </p:nvPr>
        </p:nvSpPr>
        <p:spPr>
          <a:ln/>
        </p:spPr>
      </p:sp>
      <p:sp>
        <p:nvSpPr>
          <p:cNvPr id="175107"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rrowheads="1" noTextEdit="1"/>
          </p:cNvSpPr>
          <p:nvPr>
            <p:ph type="sldImg"/>
          </p:nvPr>
        </p:nvSpPr>
        <p:spPr>
          <a:ln/>
        </p:spPr>
      </p:sp>
      <p:sp>
        <p:nvSpPr>
          <p:cNvPr id="177155"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rrowheads="1" noTextEdit="1"/>
          </p:cNvSpPr>
          <p:nvPr>
            <p:ph type="sldImg"/>
          </p:nvPr>
        </p:nvSpPr>
        <p:spPr>
          <a:ln/>
        </p:spPr>
      </p:sp>
      <p:sp>
        <p:nvSpPr>
          <p:cNvPr id="179203"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rrowheads="1" noTextEdit="1"/>
          </p:cNvSpPr>
          <p:nvPr>
            <p:ph type="sldImg"/>
          </p:nvPr>
        </p:nvSpPr>
        <p:spPr>
          <a:ln/>
        </p:spPr>
      </p:sp>
      <p:sp>
        <p:nvSpPr>
          <p:cNvPr id="1269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a:ln/>
        </p:spPr>
      </p:sp>
      <p:sp>
        <p:nvSpPr>
          <p:cNvPr id="208899" name="Notes Placeholder 2"/>
          <p:cNvSpPr>
            <a:spLocks noGrp="1"/>
          </p:cNvSpPr>
          <p:nvPr>
            <p:ph type="body" idx="1"/>
          </p:nvPr>
        </p:nvSpPr>
        <p:spPr>
          <a:noFill/>
          <a:ln/>
        </p:spPr>
        <p:txBody>
          <a:bodyPr/>
          <a:lstStyle/>
          <a:p>
            <a:pPr>
              <a:spcBef>
                <a:spcPct val="0"/>
              </a:spcBef>
            </a:pPr>
            <a:endParaRPr lang="en-CA" smtClean="0"/>
          </a:p>
        </p:txBody>
      </p:sp>
      <p:sp>
        <p:nvSpPr>
          <p:cNvPr id="20890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C2010992-8303-4B2F-8748-65FB104CE210}" type="slidenum">
              <a:rPr lang="en-CA" sz="1200">
                <a:latin typeface="Calibri" pitchFamily="34" charset="0"/>
              </a:rPr>
              <a:pPr algn="r"/>
              <a:t>17</a:t>
            </a:fld>
            <a:endParaRPr lang="en-CA" sz="1200">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Rot="1" noChangeArrowheads="1" noTextEdit="1"/>
          </p:cNvSpPr>
          <p:nvPr>
            <p:ph type="sldImg"/>
          </p:nvPr>
        </p:nvSpPr>
        <p:spPr>
          <a:ln/>
        </p:spPr>
      </p:sp>
      <p:sp>
        <p:nvSpPr>
          <p:cNvPr id="183299"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rrowheads="1" noTextEdit="1"/>
          </p:cNvSpPr>
          <p:nvPr>
            <p:ph type="sldImg"/>
          </p:nvPr>
        </p:nvSpPr>
        <p:spPr>
          <a:ln/>
        </p:spPr>
      </p:sp>
      <p:sp>
        <p:nvSpPr>
          <p:cNvPr id="185347"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rrowheads="1" noTextEdit="1"/>
          </p:cNvSpPr>
          <p:nvPr>
            <p:ph type="sldImg"/>
          </p:nvPr>
        </p:nvSpPr>
        <p:spPr>
          <a:ln/>
        </p:spPr>
      </p:sp>
      <p:sp>
        <p:nvSpPr>
          <p:cNvPr id="187395"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rrowheads="1" noTextEdit="1"/>
          </p:cNvSpPr>
          <p:nvPr>
            <p:ph type="sldImg"/>
          </p:nvPr>
        </p:nvSpPr>
        <p:spPr>
          <a:ln/>
        </p:spPr>
      </p:sp>
      <p:sp>
        <p:nvSpPr>
          <p:cNvPr id="189443"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Rot="1" noChangeArrowheads="1" noTextEdit="1"/>
          </p:cNvSpPr>
          <p:nvPr>
            <p:ph type="sldImg"/>
          </p:nvPr>
        </p:nvSpPr>
        <p:spPr>
          <a:ln/>
        </p:spPr>
      </p:sp>
      <p:sp>
        <p:nvSpPr>
          <p:cNvPr id="1914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rrowheads="1" noTextEdit="1"/>
          </p:cNvSpPr>
          <p:nvPr>
            <p:ph type="sldImg"/>
          </p:nvPr>
        </p:nvSpPr>
        <p:spPr>
          <a:ln/>
        </p:spPr>
      </p:sp>
      <p:sp>
        <p:nvSpPr>
          <p:cNvPr id="1996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rrowheads="1" noTextEdit="1"/>
          </p:cNvSpPr>
          <p:nvPr>
            <p:ph type="sldImg"/>
          </p:nvPr>
        </p:nvSpPr>
        <p:spPr>
          <a:ln/>
        </p:spPr>
      </p:sp>
      <p:sp>
        <p:nvSpPr>
          <p:cNvPr id="20173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F2BD70CE-044C-4B5C-9FC5-ABFE909508C4}" type="slidenum">
              <a:rPr lang="en-US" sz="1200"/>
              <a:pPr algn="r"/>
              <a:t>35</a:t>
            </a:fld>
            <a:endParaRPr lang="en-US" sz="1200"/>
          </a:p>
        </p:txBody>
      </p:sp>
      <p:sp>
        <p:nvSpPr>
          <p:cNvPr id="171011" name="Rectangle 2"/>
          <p:cNvSpPr>
            <a:spLocks noGrp="1" noRot="1" noChangeArrowheads="1" noTextEdit="1"/>
          </p:cNvSpPr>
          <p:nvPr>
            <p:ph type="sldImg"/>
          </p:nvPr>
        </p:nvSpPr>
        <p:spPr>
          <a:ln/>
        </p:spPr>
      </p:sp>
      <p:sp>
        <p:nvSpPr>
          <p:cNvPr id="1710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rrowheads="1" noTextEdit="1"/>
          </p:cNvSpPr>
          <p:nvPr>
            <p:ph type="sldImg"/>
          </p:nvPr>
        </p:nvSpPr>
        <p:spPr>
          <a:ln/>
        </p:spPr>
      </p:sp>
      <p:sp>
        <p:nvSpPr>
          <p:cNvPr id="140291"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rrowheads="1" noTextEdit="1"/>
          </p:cNvSpPr>
          <p:nvPr>
            <p:ph type="sldImg"/>
          </p:nvPr>
        </p:nvSpPr>
        <p:spPr>
          <a:ln/>
        </p:spPr>
      </p:sp>
      <p:sp>
        <p:nvSpPr>
          <p:cNvPr id="146435"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rrowheads="1" noTextEdit="1"/>
          </p:cNvSpPr>
          <p:nvPr>
            <p:ph type="sldImg"/>
          </p:nvPr>
        </p:nvSpPr>
        <p:spPr>
          <a:ln/>
        </p:spPr>
      </p:sp>
      <p:sp>
        <p:nvSpPr>
          <p:cNvPr id="148483"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rrowheads="1" noTextEdit="1"/>
          </p:cNvSpPr>
          <p:nvPr>
            <p:ph type="sldImg"/>
          </p:nvPr>
        </p:nvSpPr>
        <p:spPr>
          <a:ln/>
        </p:spPr>
      </p:sp>
      <p:sp>
        <p:nvSpPr>
          <p:cNvPr id="150531"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rrowheads="1" noTextEdit="1"/>
          </p:cNvSpPr>
          <p:nvPr>
            <p:ph type="sldImg"/>
          </p:nvPr>
        </p:nvSpPr>
        <p:spPr>
          <a:ln/>
        </p:spPr>
      </p:sp>
      <p:sp>
        <p:nvSpPr>
          <p:cNvPr id="154627"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rrowheads="1" noTextEdit="1"/>
          </p:cNvSpPr>
          <p:nvPr>
            <p:ph type="sldImg"/>
          </p:nvPr>
        </p:nvSpPr>
        <p:spPr>
          <a:ln/>
        </p:spPr>
      </p:sp>
      <p:sp>
        <p:nvSpPr>
          <p:cNvPr id="156675"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00305B06-602C-4B22-8C8D-8E9AA1DB7399}" type="slidenum">
              <a:rPr lang="en-US" smtClean="0"/>
              <a:pPr/>
              <a:t>3</a:t>
            </a:fld>
            <a:endParaRPr lang="en-US" smtClean="0"/>
          </a:p>
        </p:txBody>
      </p:sp>
      <p:sp>
        <p:nvSpPr>
          <p:cNvPr id="18434" name="Rectangle 2"/>
          <p:cNvSpPr>
            <a:spLocks noGrp="1" noRo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rrowheads="1" noTextEdit="1"/>
          </p:cNvSpPr>
          <p:nvPr>
            <p:ph type="sldImg"/>
          </p:nvPr>
        </p:nvSpPr>
        <p:spPr>
          <a:ln/>
        </p:spPr>
      </p:sp>
      <p:sp>
        <p:nvSpPr>
          <p:cNvPr id="158723"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rrowheads="1" noTextEdit="1"/>
          </p:cNvSpPr>
          <p:nvPr>
            <p:ph type="sldImg"/>
          </p:nvPr>
        </p:nvSpPr>
        <p:spPr>
          <a:ln/>
        </p:spPr>
      </p:sp>
      <p:sp>
        <p:nvSpPr>
          <p:cNvPr id="160771"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rrowheads="1" noTextEdit="1"/>
          </p:cNvSpPr>
          <p:nvPr>
            <p:ph type="sldImg"/>
          </p:nvPr>
        </p:nvSpPr>
        <p:spPr>
          <a:ln/>
        </p:spPr>
      </p:sp>
      <p:sp>
        <p:nvSpPr>
          <p:cNvPr id="162819"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rrowheads="1" noTextEdit="1"/>
          </p:cNvSpPr>
          <p:nvPr>
            <p:ph type="sldImg"/>
          </p:nvPr>
        </p:nvSpPr>
        <p:spPr>
          <a:ln/>
        </p:spPr>
      </p:sp>
      <p:sp>
        <p:nvSpPr>
          <p:cNvPr id="164867"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rrowheads="1" noTextEdit="1"/>
          </p:cNvSpPr>
          <p:nvPr>
            <p:ph type="sldImg"/>
          </p:nvPr>
        </p:nvSpPr>
        <p:spPr>
          <a:ln/>
        </p:spPr>
      </p:sp>
      <p:sp>
        <p:nvSpPr>
          <p:cNvPr id="166915"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rrowheads="1" noTextEdit="1"/>
          </p:cNvSpPr>
          <p:nvPr>
            <p:ph type="sldImg"/>
          </p:nvPr>
        </p:nvSpPr>
        <p:spPr>
          <a:ln/>
        </p:spPr>
      </p:sp>
      <p:sp>
        <p:nvSpPr>
          <p:cNvPr id="168963"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EB2E4371-B5DD-41C9-BD80-AF4A295DA56D}" type="slidenum">
              <a:rPr lang="en-US" smtClean="0"/>
              <a:pPr/>
              <a:t>4</a:t>
            </a:fld>
            <a:endParaRPr lang="en-US" smtClean="0"/>
          </a:p>
        </p:txBody>
      </p:sp>
      <p:sp>
        <p:nvSpPr>
          <p:cNvPr id="20482" name="Rectangle 2"/>
          <p:cNvSpPr>
            <a:spLocks noGrp="1" noRo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rrowheads="1" noTextEdit="1"/>
          </p:cNvSpPr>
          <p:nvPr>
            <p:ph type="sldImg"/>
          </p:nvPr>
        </p:nvSpPr>
        <p:spPr>
          <a:ln/>
        </p:spPr>
      </p:sp>
      <p:sp>
        <p:nvSpPr>
          <p:cNvPr id="129027"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rrowheads="1" noTextEdit="1"/>
          </p:cNvSpPr>
          <p:nvPr>
            <p:ph type="sldImg"/>
          </p:nvPr>
        </p:nvSpPr>
        <p:spPr>
          <a:ln/>
        </p:spPr>
      </p:sp>
      <p:sp>
        <p:nvSpPr>
          <p:cNvPr id="135171"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rrowheads="1" noTextEdit="1"/>
          </p:cNvSpPr>
          <p:nvPr>
            <p:ph type="sldImg"/>
          </p:nvPr>
        </p:nvSpPr>
        <p:spPr>
          <a:ln/>
        </p:spPr>
      </p:sp>
      <p:sp>
        <p:nvSpPr>
          <p:cNvPr id="138243"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rrowheads="1" noTextEdit="1"/>
          </p:cNvSpPr>
          <p:nvPr>
            <p:ph type="sldImg"/>
          </p:nvPr>
        </p:nvSpPr>
        <p:spPr>
          <a:ln/>
        </p:spPr>
      </p:sp>
      <p:sp>
        <p:nvSpPr>
          <p:cNvPr id="152579" name="Rectangle 3"/>
          <p:cNvSpPr>
            <a:spLocks noGrp="1" noChangeArrowheads="1"/>
          </p:cNvSpPr>
          <p:nvPr>
            <p:ph type="body" idx="1"/>
          </p:nvPr>
        </p:nvSpPr>
        <p:spPr>
          <a:noFill/>
          <a:ln/>
        </p:spPr>
        <p:txBody>
          <a:bodyPr/>
          <a:lstStyle/>
          <a:p>
            <a:endParaRPr lang="en-CA"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D8A4C0F2-B7C3-457C-850B-798A5938A2FF}" type="slidenum">
              <a:rPr lang="en-US" sz="1200"/>
              <a:pPr algn="r"/>
              <a:t>10</a:t>
            </a:fld>
            <a:endParaRPr lang="en-US" sz="1200"/>
          </a:p>
        </p:txBody>
      </p:sp>
      <p:sp>
        <p:nvSpPr>
          <p:cNvPr id="144387" name="Rectangle 2"/>
          <p:cNvSpPr>
            <a:spLocks noGrp="1" noRot="1" noChangeArrowheads="1" noTextEdit="1"/>
          </p:cNvSpPr>
          <p:nvPr>
            <p:ph type="sldImg"/>
          </p:nvPr>
        </p:nvSpPr>
        <p:spPr>
          <a:ln/>
        </p:spPr>
      </p:sp>
      <p:sp>
        <p:nvSpPr>
          <p:cNvPr id="1443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a:xfrm>
            <a:off x="2133600" y="1371600"/>
            <a:ext cx="6477000" cy="1752600"/>
          </a:xfrm>
        </p:spPr>
        <p:txBody>
          <a:bodyPr/>
          <a:lstStyle>
            <a:lvl1pPr>
              <a:defRPr sz="5400"/>
            </a:lvl1pPr>
          </a:lstStyle>
          <a:p>
            <a:r>
              <a:rPr lang="en-CA"/>
              <a:t>Click to edit Master title style</a:t>
            </a:r>
          </a:p>
        </p:txBody>
      </p:sp>
      <p:sp>
        <p:nvSpPr>
          <p:cNvPr id="65539"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en-CA"/>
              <a:t>Click to edit Master subtitle style</a:t>
            </a:r>
          </a:p>
        </p:txBody>
      </p:sp>
      <p:sp>
        <p:nvSpPr>
          <p:cNvPr id="65540" name="Rectangle 4"/>
          <p:cNvSpPr>
            <a:spLocks noGrp="1" noChangeArrowheads="1"/>
          </p:cNvSpPr>
          <p:nvPr>
            <p:ph type="dt" sz="half" idx="2"/>
          </p:nvPr>
        </p:nvSpPr>
        <p:spPr>
          <a:xfrm>
            <a:off x="7086600" y="6248400"/>
            <a:ext cx="1524000" cy="457200"/>
          </a:xfrm>
        </p:spPr>
        <p:txBody>
          <a:bodyPr/>
          <a:lstStyle>
            <a:lvl1pPr>
              <a:defRPr/>
            </a:lvl1pPr>
          </a:lstStyle>
          <a:p>
            <a:fld id="{5F0168A9-C976-4794-832F-DE06934EFC15}" type="datetimeFigureOut">
              <a:rPr lang="en-US"/>
              <a:pPr/>
              <a:t>12/21/2009</a:t>
            </a:fld>
            <a:endParaRPr lang="en-CA"/>
          </a:p>
        </p:txBody>
      </p:sp>
      <p:sp>
        <p:nvSpPr>
          <p:cNvPr id="65541" name="Rectangle 5"/>
          <p:cNvSpPr>
            <a:spLocks noGrp="1" noChangeArrowheads="1"/>
          </p:cNvSpPr>
          <p:nvPr>
            <p:ph type="ftr" sz="quarter" idx="3"/>
          </p:nvPr>
        </p:nvSpPr>
        <p:spPr>
          <a:xfrm>
            <a:off x="3810000" y="6248400"/>
            <a:ext cx="2895600" cy="457200"/>
          </a:xfrm>
        </p:spPr>
        <p:txBody>
          <a:bodyPr/>
          <a:lstStyle>
            <a:lvl1pPr>
              <a:defRPr/>
            </a:lvl1pPr>
          </a:lstStyle>
          <a:p>
            <a:endParaRPr lang="en-CA"/>
          </a:p>
        </p:txBody>
      </p:sp>
      <p:sp>
        <p:nvSpPr>
          <p:cNvPr id="65542" name="Rectangle 6"/>
          <p:cNvSpPr>
            <a:spLocks noGrp="1" noChangeArrowheads="1"/>
          </p:cNvSpPr>
          <p:nvPr>
            <p:ph type="sldNum" sz="quarter" idx="4"/>
          </p:nvPr>
        </p:nvSpPr>
        <p:spPr>
          <a:xfrm>
            <a:off x="2209800" y="6248400"/>
            <a:ext cx="1219200" cy="457200"/>
          </a:xfrm>
        </p:spPr>
        <p:txBody>
          <a:bodyPr/>
          <a:lstStyle>
            <a:lvl1pPr>
              <a:defRPr/>
            </a:lvl1pPr>
          </a:lstStyle>
          <a:p>
            <a:fld id="{649A7040-01A7-4AD6-A304-75E80D573A84}" type="slidenum">
              <a:rPr lang="en-CA"/>
              <a:pPr/>
              <a:t>‹#›</a:t>
            </a:fld>
            <a:endParaRPr lang="en-CA"/>
          </a:p>
        </p:txBody>
      </p:sp>
      <p:sp>
        <p:nvSpPr>
          <p:cNvPr id="65543"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endParaRPr lang="en-US"/>
          </a:p>
        </p:txBody>
      </p:sp>
      <p:sp>
        <p:nvSpPr>
          <p:cNvPr id="65544"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a:endParaRPr lang="en-CA" sz="2400">
              <a:latin typeface="Times New Roman" pitchFamily="18" charset="0"/>
            </a:endParaRPr>
          </a:p>
        </p:txBody>
      </p:sp>
      <p:sp>
        <p:nvSpPr>
          <p:cNvPr id="65545"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a:endParaRPr lang="en-CA" sz="2400">
              <a:latin typeface="Times New Roman" pitchFamily="18" charset="0"/>
            </a:endParaRPr>
          </a:p>
        </p:txBody>
      </p:sp>
      <p:sp>
        <p:nvSpPr>
          <p:cNvPr id="65546"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a:endParaRPr lang="en-CA" sz="2400">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19DAF19-2EE4-45DB-AD7C-AAD4C12B6C72}" type="datetimeFigureOut">
              <a:rPr lang="en-US"/>
              <a:pPr/>
              <a:t>12/21/2009</a:t>
            </a:fld>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8DA13E30-536F-4FA3-A075-A9A7CA0E28DD}" type="slidenum">
              <a:rPr lang="en-CA"/>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B8B090F-66D7-4F9F-B38F-F7FBFB9B608A}" type="datetimeFigureOut">
              <a:rPr lang="en-US"/>
              <a:pPr/>
              <a:t>12/21/2009</a:t>
            </a:fld>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BC184AC4-7960-4DA7-BFD6-4FC7F9B08CCE}" type="slidenum">
              <a:rPr lang="en-CA"/>
              <a:pPr/>
              <a:t>‹#›</a:t>
            </a:fld>
            <a:endParaRPr lang="en-C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C3B11AA8-EB7B-477D-809B-BEE94F2AA465}" type="datetimeFigureOut">
              <a:rPr lang="en-US"/>
              <a:pPr/>
              <a:t>12/21/2009</a:t>
            </a:fld>
            <a:endParaRPr lang="fr-CA"/>
          </a:p>
        </p:txBody>
      </p:sp>
      <p:sp>
        <p:nvSpPr>
          <p:cNvPr id="5" name="Footer Placeholder 4"/>
          <p:cNvSpPr>
            <a:spLocks noGrp="1"/>
          </p:cNvSpPr>
          <p:nvPr>
            <p:ph type="ftr" sz="quarter" idx="11"/>
          </p:nvPr>
        </p:nvSpPr>
        <p:spPr/>
        <p:txBody>
          <a:bodyPr/>
          <a:lstStyle>
            <a:lvl1pPr>
              <a:defRPr/>
            </a:lvl1pPr>
          </a:lstStyle>
          <a:p>
            <a:endParaRPr lang="fr-CA"/>
          </a:p>
        </p:txBody>
      </p:sp>
      <p:sp>
        <p:nvSpPr>
          <p:cNvPr id="6" name="Slide Number Placeholder 5"/>
          <p:cNvSpPr>
            <a:spLocks noGrp="1"/>
          </p:cNvSpPr>
          <p:nvPr>
            <p:ph type="sldNum" sz="quarter" idx="12"/>
          </p:nvPr>
        </p:nvSpPr>
        <p:spPr/>
        <p:txBody>
          <a:bodyPr/>
          <a:lstStyle>
            <a:lvl1pPr>
              <a:defRPr/>
            </a:lvl1pPr>
          </a:lstStyle>
          <a:p>
            <a:fld id="{61DBB764-F19B-4A21-BBF3-8198FFFF231C}" type="slidenum">
              <a:rPr lang="fr-CA"/>
              <a:pPr/>
              <a:t>‹#›</a:t>
            </a:fld>
            <a:endParaRPr lang="fr-C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C6FC3EF-CB73-4F92-B68F-1CE1A8813E70}" type="datetimeFigureOut">
              <a:rPr lang="en-US"/>
              <a:pPr/>
              <a:t>12/21/2009</a:t>
            </a:fld>
            <a:endParaRPr lang="fr-CA"/>
          </a:p>
        </p:txBody>
      </p:sp>
      <p:sp>
        <p:nvSpPr>
          <p:cNvPr id="5" name="Footer Placeholder 4"/>
          <p:cNvSpPr>
            <a:spLocks noGrp="1"/>
          </p:cNvSpPr>
          <p:nvPr>
            <p:ph type="ftr" sz="quarter" idx="11"/>
          </p:nvPr>
        </p:nvSpPr>
        <p:spPr/>
        <p:txBody>
          <a:bodyPr/>
          <a:lstStyle>
            <a:lvl1pPr>
              <a:defRPr/>
            </a:lvl1pPr>
          </a:lstStyle>
          <a:p>
            <a:endParaRPr lang="fr-CA"/>
          </a:p>
        </p:txBody>
      </p:sp>
      <p:sp>
        <p:nvSpPr>
          <p:cNvPr id="6" name="Slide Number Placeholder 5"/>
          <p:cNvSpPr>
            <a:spLocks noGrp="1"/>
          </p:cNvSpPr>
          <p:nvPr>
            <p:ph type="sldNum" sz="quarter" idx="12"/>
          </p:nvPr>
        </p:nvSpPr>
        <p:spPr/>
        <p:txBody>
          <a:bodyPr/>
          <a:lstStyle>
            <a:lvl1pPr>
              <a:defRPr/>
            </a:lvl1pPr>
          </a:lstStyle>
          <a:p>
            <a:fld id="{C383D31A-B4DC-4227-A9DE-FF64815DA7D3}" type="slidenum">
              <a:rPr lang="fr-CA"/>
              <a:pPr/>
              <a:t>‹#›</a:t>
            </a:fld>
            <a:endParaRPr lang="fr-C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7826EBDE-03C5-4DB2-93CE-768C1EC5E2FA}" type="datetimeFigureOut">
              <a:rPr lang="en-US"/>
              <a:pPr/>
              <a:t>12/21/2009</a:t>
            </a:fld>
            <a:endParaRPr lang="fr-CA"/>
          </a:p>
        </p:txBody>
      </p:sp>
      <p:sp>
        <p:nvSpPr>
          <p:cNvPr id="5" name="Footer Placeholder 4"/>
          <p:cNvSpPr>
            <a:spLocks noGrp="1"/>
          </p:cNvSpPr>
          <p:nvPr>
            <p:ph type="ftr" sz="quarter" idx="11"/>
          </p:nvPr>
        </p:nvSpPr>
        <p:spPr/>
        <p:txBody>
          <a:bodyPr/>
          <a:lstStyle>
            <a:lvl1pPr>
              <a:defRPr/>
            </a:lvl1pPr>
          </a:lstStyle>
          <a:p>
            <a:endParaRPr lang="fr-CA"/>
          </a:p>
        </p:txBody>
      </p:sp>
      <p:sp>
        <p:nvSpPr>
          <p:cNvPr id="6" name="Slide Number Placeholder 5"/>
          <p:cNvSpPr>
            <a:spLocks noGrp="1"/>
          </p:cNvSpPr>
          <p:nvPr>
            <p:ph type="sldNum" sz="quarter" idx="12"/>
          </p:nvPr>
        </p:nvSpPr>
        <p:spPr/>
        <p:txBody>
          <a:bodyPr/>
          <a:lstStyle>
            <a:lvl1pPr>
              <a:defRPr/>
            </a:lvl1pPr>
          </a:lstStyle>
          <a:p>
            <a:fld id="{AE0B9BAE-B72D-48D5-8A99-2099FBF4B0EF}" type="slidenum">
              <a:rPr lang="fr-CA"/>
              <a:pPr/>
              <a:t>‹#›</a:t>
            </a:fld>
            <a:endParaRPr lang="fr-C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CE1E70A9-9FD9-4869-B44E-C2DFFF6DA742}" type="datetimeFigureOut">
              <a:rPr lang="en-US"/>
              <a:pPr/>
              <a:t>12/21/2009</a:t>
            </a:fld>
            <a:endParaRPr lang="fr-CA"/>
          </a:p>
        </p:txBody>
      </p:sp>
      <p:sp>
        <p:nvSpPr>
          <p:cNvPr id="6" name="Footer Placeholder 5"/>
          <p:cNvSpPr>
            <a:spLocks noGrp="1"/>
          </p:cNvSpPr>
          <p:nvPr>
            <p:ph type="ftr" sz="quarter" idx="11"/>
          </p:nvPr>
        </p:nvSpPr>
        <p:spPr/>
        <p:txBody>
          <a:bodyPr/>
          <a:lstStyle>
            <a:lvl1pPr>
              <a:defRPr/>
            </a:lvl1pPr>
          </a:lstStyle>
          <a:p>
            <a:endParaRPr lang="fr-CA"/>
          </a:p>
        </p:txBody>
      </p:sp>
      <p:sp>
        <p:nvSpPr>
          <p:cNvPr id="7" name="Slide Number Placeholder 6"/>
          <p:cNvSpPr>
            <a:spLocks noGrp="1"/>
          </p:cNvSpPr>
          <p:nvPr>
            <p:ph type="sldNum" sz="quarter" idx="12"/>
          </p:nvPr>
        </p:nvSpPr>
        <p:spPr/>
        <p:txBody>
          <a:bodyPr/>
          <a:lstStyle>
            <a:lvl1pPr>
              <a:defRPr/>
            </a:lvl1pPr>
          </a:lstStyle>
          <a:p>
            <a:fld id="{EE84BD69-A6E1-4C56-A259-EE00599F0F1E}" type="slidenum">
              <a:rPr lang="fr-CA"/>
              <a:pPr/>
              <a:t>‹#›</a:t>
            </a:fld>
            <a:endParaRPr lang="fr-C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F8B89B0-5414-481B-A1D5-D77FED5A4E97}" type="datetimeFigureOut">
              <a:rPr lang="en-US"/>
              <a:pPr/>
              <a:t>12/21/2009</a:t>
            </a:fld>
            <a:endParaRPr lang="fr-CA"/>
          </a:p>
        </p:txBody>
      </p:sp>
      <p:sp>
        <p:nvSpPr>
          <p:cNvPr id="8" name="Footer Placeholder 7"/>
          <p:cNvSpPr>
            <a:spLocks noGrp="1"/>
          </p:cNvSpPr>
          <p:nvPr>
            <p:ph type="ftr" sz="quarter" idx="11"/>
          </p:nvPr>
        </p:nvSpPr>
        <p:spPr/>
        <p:txBody>
          <a:bodyPr/>
          <a:lstStyle>
            <a:lvl1pPr>
              <a:defRPr/>
            </a:lvl1pPr>
          </a:lstStyle>
          <a:p>
            <a:endParaRPr lang="fr-CA"/>
          </a:p>
        </p:txBody>
      </p:sp>
      <p:sp>
        <p:nvSpPr>
          <p:cNvPr id="9" name="Slide Number Placeholder 8"/>
          <p:cNvSpPr>
            <a:spLocks noGrp="1"/>
          </p:cNvSpPr>
          <p:nvPr>
            <p:ph type="sldNum" sz="quarter" idx="12"/>
          </p:nvPr>
        </p:nvSpPr>
        <p:spPr/>
        <p:txBody>
          <a:bodyPr/>
          <a:lstStyle>
            <a:lvl1pPr>
              <a:defRPr/>
            </a:lvl1pPr>
          </a:lstStyle>
          <a:p>
            <a:fld id="{03DEBDA7-E5FE-4EBA-8AEB-E05CD4423726}" type="slidenum">
              <a:rPr lang="fr-CA"/>
              <a:pPr/>
              <a:t>‹#›</a:t>
            </a:fld>
            <a:endParaRPr lang="fr-C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131C1AD2-0C52-4BD4-9E00-B277CB1CAE3E}" type="datetimeFigureOut">
              <a:rPr lang="en-US"/>
              <a:pPr/>
              <a:t>12/21/2009</a:t>
            </a:fld>
            <a:endParaRPr lang="fr-CA"/>
          </a:p>
        </p:txBody>
      </p:sp>
      <p:sp>
        <p:nvSpPr>
          <p:cNvPr id="4" name="Footer Placeholder 3"/>
          <p:cNvSpPr>
            <a:spLocks noGrp="1"/>
          </p:cNvSpPr>
          <p:nvPr>
            <p:ph type="ftr" sz="quarter" idx="11"/>
          </p:nvPr>
        </p:nvSpPr>
        <p:spPr/>
        <p:txBody>
          <a:bodyPr/>
          <a:lstStyle>
            <a:lvl1pPr>
              <a:defRPr/>
            </a:lvl1pPr>
          </a:lstStyle>
          <a:p>
            <a:endParaRPr lang="fr-CA"/>
          </a:p>
        </p:txBody>
      </p:sp>
      <p:sp>
        <p:nvSpPr>
          <p:cNvPr id="5" name="Slide Number Placeholder 4"/>
          <p:cNvSpPr>
            <a:spLocks noGrp="1"/>
          </p:cNvSpPr>
          <p:nvPr>
            <p:ph type="sldNum" sz="quarter" idx="12"/>
          </p:nvPr>
        </p:nvSpPr>
        <p:spPr/>
        <p:txBody>
          <a:bodyPr/>
          <a:lstStyle>
            <a:lvl1pPr>
              <a:defRPr/>
            </a:lvl1pPr>
          </a:lstStyle>
          <a:p>
            <a:fld id="{37E45C2B-C336-49CC-9B7D-9DCAFEB2000E}" type="slidenum">
              <a:rPr lang="fr-CA"/>
              <a:pPr/>
              <a:t>‹#›</a:t>
            </a:fld>
            <a:endParaRPr lang="fr-C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7DA80BC-FE75-4F16-B729-B94DD3ABE084}" type="datetimeFigureOut">
              <a:rPr lang="en-US"/>
              <a:pPr/>
              <a:t>12/21/2009</a:t>
            </a:fld>
            <a:endParaRPr lang="fr-CA"/>
          </a:p>
        </p:txBody>
      </p:sp>
      <p:sp>
        <p:nvSpPr>
          <p:cNvPr id="3" name="Footer Placeholder 2"/>
          <p:cNvSpPr>
            <a:spLocks noGrp="1"/>
          </p:cNvSpPr>
          <p:nvPr>
            <p:ph type="ftr" sz="quarter" idx="11"/>
          </p:nvPr>
        </p:nvSpPr>
        <p:spPr/>
        <p:txBody>
          <a:bodyPr/>
          <a:lstStyle>
            <a:lvl1pPr>
              <a:defRPr/>
            </a:lvl1pPr>
          </a:lstStyle>
          <a:p>
            <a:endParaRPr lang="fr-CA"/>
          </a:p>
        </p:txBody>
      </p:sp>
      <p:sp>
        <p:nvSpPr>
          <p:cNvPr id="4" name="Slide Number Placeholder 3"/>
          <p:cNvSpPr>
            <a:spLocks noGrp="1"/>
          </p:cNvSpPr>
          <p:nvPr>
            <p:ph type="sldNum" sz="quarter" idx="12"/>
          </p:nvPr>
        </p:nvSpPr>
        <p:spPr/>
        <p:txBody>
          <a:bodyPr/>
          <a:lstStyle>
            <a:lvl1pPr>
              <a:defRPr/>
            </a:lvl1pPr>
          </a:lstStyle>
          <a:p>
            <a:fld id="{3FB1AE43-D71C-4F59-B9B7-5A046A4BA19A}" type="slidenum">
              <a:rPr lang="fr-CA"/>
              <a:pPr/>
              <a:t>‹#›</a:t>
            </a:fld>
            <a:endParaRPr lang="fr-C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90EEA6E-67B8-48D9-9C9C-9521F9C5F2FB}" type="datetimeFigureOut">
              <a:rPr lang="en-US"/>
              <a:pPr/>
              <a:t>12/21/2009</a:t>
            </a:fld>
            <a:endParaRPr lang="fr-CA"/>
          </a:p>
        </p:txBody>
      </p:sp>
      <p:sp>
        <p:nvSpPr>
          <p:cNvPr id="6" name="Footer Placeholder 5"/>
          <p:cNvSpPr>
            <a:spLocks noGrp="1"/>
          </p:cNvSpPr>
          <p:nvPr>
            <p:ph type="ftr" sz="quarter" idx="11"/>
          </p:nvPr>
        </p:nvSpPr>
        <p:spPr/>
        <p:txBody>
          <a:bodyPr/>
          <a:lstStyle>
            <a:lvl1pPr>
              <a:defRPr/>
            </a:lvl1pPr>
          </a:lstStyle>
          <a:p>
            <a:endParaRPr lang="fr-CA"/>
          </a:p>
        </p:txBody>
      </p:sp>
      <p:sp>
        <p:nvSpPr>
          <p:cNvPr id="7" name="Slide Number Placeholder 6"/>
          <p:cNvSpPr>
            <a:spLocks noGrp="1"/>
          </p:cNvSpPr>
          <p:nvPr>
            <p:ph type="sldNum" sz="quarter" idx="12"/>
          </p:nvPr>
        </p:nvSpPr>
        <p:spPr/>
        <p:txBody>
          <a:bodyPr/>
          <a:lstStyle>
            <a:lvl1pPr>
              <a:defRPr/>
            </a:lvl1pPr>
          </a:lstStyle>
          <a:p>
            <a:fld id="{E221BD2A-2E70-463B-AFF9-EAA8C069909E}" type="slidenum">
              <a:rPr lang="fr-CA"/>
              <a:pPr/>
              <a:t>‹#›</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A6DBE4F-4B6B-4C43-A97E-0A7A1C2C2254}" type="datetimeFigureOut">
              <a:rPr lang="en-US"/>
              <a:pPr/>
              <a:t>12/21/2009</a:t>
            </a:fld>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005854FB-E2E9-41F3-A71B-FD4378B461ED}" type="slidenum">
              <a:rPr lang="en-CA"/>
              <a:pPr/>
              <a:t>‹#›</a:t>
            </a:fld>
            <a:endParaRPr lang="en-C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8DF3322C-BF18-4E63-BDC9-8F3B241ED93D}" type="datetimeFigureOut">
              <a:rPr lang="en-US"/>
              <a:pPr/>
              <a:t>12/21/2009</a:t>
            </a:fld>
            <a:endParaRPr lang="fr-CA"/>
          </a:p>
        </p:txBody>
      </p:sp>
      <p:sp>
        <p:nvSpPr>
          <p:cNvPr id="6" name="Footer Placeholder 5"/>
          <p:cNvSpPr>
            <a:spLocks noGrp="1"/>
          </p:cNvSpPr>
          <p:nvPr>
            <p:ph type="ftr" sz="quarter" idx="11"/>
          </p:nvPr>
        </p:nvSpPr>
        <p:spPr/>
        <p:txBody>
          <a:bodyPr/>
          <a:lstStyle>
            <a:lvl1pPr>
              <a:defRPr/>
            </a:lvl1pPr>
          </a:lstStyle>
          <a:p>
            <a:endParaRPr lang="fr-CA"/>
          </a:p>
        </p:txBody>
      </p:sp>
      <p:sp>
        <p:nvSpPr>
          <p:cNvPr id="7" name="Slide Number Placeholder 6"/>
          <p:cNvSpPr>
            <a:spLocks noGrp="1"/>
          </p:cNvSpPr>
          <p:nvPr>
            <p:ph type="sldNum" sz="quarter" idx="12"/>
          </p:nvPr>
        </p:nvSpPr>
        <p:spPr/>
        <p:txBody>
          <a:bodyPr/>
          <a:lstStyle>
            <a:lvl1pPr>
              <a:defRPr/>
            </a:lvl1pPr>
          </a:lstStyle>
          <a:p>
            <a:fld id="{09743851-AD90-4C8E-A5C9-9E46459ED366}" type="slidenum">
              <a:rPr lang="fr-CA"/>
              <a:pPr/>
              <a:t>‹#›</a:t>
            </a:fld>
            <a:endParaRPr lang="fr-C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0AE5478-3B1D-4B98-B007-AB51FBAB8798}" type="datetimeFigureOut">
              <a:rPr lang="en-US"/>
              <a:pPr/>
              <a:t>12/21/2009</a:t>
            </a:fld>
            <a:endParaRPr lang="fr-CA"/>
          </a:p>
        </p:txBody>
      </p:sp>
      <p:sp>
        <p:nvSpPr>
          <p:cNvPr id="5" name="Footer Placeholder 4"/>
          <p:cNvSpPr>
            <a:spLocks noGrp="1"/>
          </p:cNvSpPr>
          <p:nvPr>
            <p:ph type="ftr" sz="quarter" idx="11"/>
          </p:nvPr>
        </p:nvSpPr>
        <p:spPr/>
        <p:txBody>
          <a:bodyPr/>
          <a:lstStyle>
            <a:lvl1pPr>
              <a:defRPr/>
            </a:lvl1pPr>
          </a:lstStyle>
          <a:p>
            <a:endParaRPr lang="fr-CA"/>
          </a:p>
        </p:txBody>
      </p:sp>
      <p:sp>
        <p:nvSpPr>
          <p:cNvPr id="6" name="Slide Number Placeholder 5"/>
          <p:cNvSpPr>
            <a:spLocks noGrp="1"/>
          </p:cNvSpPr>
          <p:nvPr>
            <p:ph type="sldNum" sz="quarter" idx="12"/>
          </p:nvPr>
        </p:nvSpPr>
        <p:spPr/>
        <p:txBody>
          <a:bodyPr/>
          <a:lstStyle>
            <a:lvl1pPr>
              <a:defRPr/>
            </a:lvl1pPr>
          </a:lstStyle>
          <a:p>
            <a:fld id="{3E6F2D61-E7E6-4EE0-974B-ABE6A03F532F}" type="slidenum">
              <a:rPr lang="fr-CA"/>
              <a:pPr/>
              <a:t>‹#›</a:t>
            </a:fld>
            <a:endParaRPr lang="fr-C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7B7B7C6-C6EA-43DB-BFF7-E7F37CFDF9EC}" type="datetimeFigureOut">
              <a:rPr lang="en-US"/>
              <a:pPr/>
              <a:t>12/21/2009</a:t>
            </a:fld>
            <a:endParaRPr lang="fr-CA"/>
          </a:p>
        </p:txBody>
      </p:sp>
      <p:sp>
        <p:nvSpPr>
          <p:cNvPr id="5" name="Footer Placeholder 4"/>
          <p:cNvSpPr>
            <a:spLocks noGrp="1"/>
          </p:cNvSpPr>
          <p:nvPr>
            <p:ph type="ftr" sz="quarter" idx="11"/>
          </p:nvPr>
        </p:nvSpPr>
        <p:spPr/>
        <p:txBody>
          <a:bodyPr/>
          <a:lstStyle>
            <a:lvl1pPr>
              <a:defRPr/>
            </a:lvl1pPr>
          </a:lstStyle>
          <a:p>
            <a:endParaRPr lang="fr-CA"/>
          </a:p>
        </p:txBody>
      </p:sp>
      <p:sp>
        <p:nvSpPr>
          <p:cNvPr id="6" name="Slide Number Placeholder 5"/>
          <p:cNvSpPr>
            <a:spLocks noGrp="1"/>
          </p:cNvSpPr>
          <p:nvPr>
            <p:ph type="sldNum" sz="quarter" idx="12"/>
          </p:nvPr>
        </p:nvSpPr>
        <p:spPr/>
        <p:txBody>
          <a:bodyPr/>
          <a:lstStyle>
            <a:lvl1pPr>
              <a:defRPr/>
            </a:lvl1pPr>
          </a:lstStyle>
          <a:p>
            <a:fld id="{38F31FE3-E414-435B-8FC4-86C7A7E8B7EB}" type="slidenum">
              <a:rPr lang="fr-CA"/>
              <a:pPr/>
              <a:t>‹#›</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AAB7B971-E8AD-4CB7-B95C-A909660C8712}" type="datetimeFigureOut">
              <a:rPr lang="en-US"/>
              <a:pPr/>
              <a:t>12/21/2009</a:t>
            </a:fld>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53E15908-4C5C-468A-A0B4-32F1D57217C6}" type="slidenum">
              <a:rPr lang="en-CA"/>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832F47BE-4387-42F3-8A23-A1F9ABB81CEA}" type="datetimeFigureOut">
              <a:rPr lang="en-US"/>
              <a:pPr/>
              <a:t>12/21/2009</a:t>
            </a:fld>
            <a:endParaRPr lang="en-CA"/>
          </a:p>
        </p:txBody>
      </p:sp>
      <p:sp>
        <p:nvSpPr>
          <p:cNvPr id="6" name="Footer Placeholder 5"/>
          <p:cNvSpPr>
            <a:spLocks noGrp="1"/>
          </p:cNvSpPr>
          <p:nvPr>
            <p:ph type="ftr" sz="quarter" idx="11"/>
          </p:nvPr>
        </p:nvSpPr>
        <p:spPr/>
        <p:txBody>
          <a:bodyPr/>
          <a:lstStyle>
            <a:lvl1pPr>
              <a:defRPr/>
            </a:lvl1pPr>
          </a:lstStyle>
          <a:p>
            <a:endParaRPr lang="en-CA"/>
          </a:p>
        </p:txBody>
      </p:sp>
      <p:sp>
        <p:nvSpPr>
          <p:cNvPr id="7" name="Slide Number Placeholder 6"/>
          <p:cNvSpPr>
            <a:spLocks noGrp="1"/>
          </p:cNvSpPr>
          <p:nvPr>
            <p:ph type="sldNum" sz="quarter" idx="12"/>
          </p:nvPr>
        </p:nvSpPr>
        <p:spPr/>
        <p:txBody>
          <a:bodyPr/>
          <a:lstStyle>
            <a:lvl1pPr>
              <a:defRPr/>
            </a:lvl1pPr>
          </a:lstStyle>
          <a:p>
            <a:fld id="{13AEAA02-CF88-4056-8EA4-97764F460E63}" type="slidenum">
              <a:rPr lang="en-CA"/>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00E7C640-F584-4A7E-887F-A7B21FE32D25}" type="datetimeFigureOut">
              <a:rPr lang="en-US"/>
              <a:pPr/>
              <a:t>12/21/2009</a:t>
            </a:fld>
            <a:endParaRPr lang="en-CA"/>
          </a:p>
        </p:txBody>
      </p:sp>
      <p:sp>
        <p:nvSpPr>
          <p:cNvPr id="8" name="Footer Placeholder 7"/>
          <p:cNvSpPr>
            <a:spLocks noGrp="1"/>
          </p:cNvSpPr>
          <p:nvPr>
            <p:ph type="ftr" sz="quarter" idx="11"/>
          </p:nvPr>
        </p:nvSpPr>
        <p:spPr/>
        <p:txBody>
          <a:bodyPr/>
          <a:lstStyle>
            <a:lvl1pPr>
              <a:defRPr/>
            </a:lvl1pPr>
          </a:lstStyle>
          <a:p>
            <a:endParaRPr lang="en-CA"/>
          </a:p>
        </p:txBody>
      </p:sp>
      <p:sp>
        <p:nvSpPr>
          <p:cNvPr id="9" name="Slide Number Placeholder 8"/>
          <p:cNvSpPr>
            <a:spLocks noGrp="1"/>
          </p:cNvSpPr>
          <p:nvPr>
            <p:ph type="sldNum" sz="quarter" idx="12"/>
          </p:nvPr>
        </p:nvSpPr>
        <p:spPr/>
        <p:txBody>
          <a:bodyPr/>
          <a:lstStyle>
            <a:lvl1pPr>
              <a:defRPr/>
            </a:lvl1pPr>
          </a:lstStyle>
          <a:p>
            <a:fld id="{C092F37C-D30E-429B-82E5-62182A0580B6}" type="slidenum">
              <a:rPr lang="en-CA"/>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303DAB67-3820-4CA6-92B7-D2F7078AADF4}" type="datetimeFigureOut">
              <a:rPr lang="en-US"/>
              <a:pPr/>
              <a:t>12/21/2009</a:t>
            </a:fld>
            <a:endParaRPr lang="en-CA"/>
          </a:p>
        </p:txBody>
      </p:sp>
      <p:sp>
        <p:nvSpPr>
          <p:cNvPr id="4" name="Footer Placeholder 3"/>
          <p:cNvSpPr>
            <a:spLocks noGrp="1"/>
          </p:cNvSpPr>
          <p:nvPr>
            <p:ph type="ftr" sz="quarter" idx="11"/>
          </p:nvPr>
        </p:nvSpPr>
        <p:spPr/>
        <p:txBody>
          <a:bodyPr/>
          <a:lstStyle>
            <a:lvl1pPr>
              <a:defRPr/>
            </a:lvl1pPr>
          </a:lstStyle>
          <a:p>
            <a:endParaRPr lang="en-CA"/>
          </a:p>
        </p:txBody>
      </p:sp>
      <p:sp>
        <p:nvSpPr>
          <p:cNvPr id="5" name="Slide Number Placeholder 4"/>
          <p:cNvSpPr>
            <a:spLocks noGrp="1"/>
          </p:cNvSpPr>
          <p:nvPr>
            <p:ph type="sldNum" sz="quarter" idx="12"/>
          </p:nvPr>
        </p:nvSpPr>
        <p:spPr/>
        <p:txBody>
          <a:bodyPr/>
          <a:lstStyle>
            <a:lvl1pPr>
              <a:defRPr/>
            </a:lvl1pPr>
          </a:lstStyle>
          <a:p>
            <a:fld id="{69C4F5C2-E62F-4DB2-A400-FD51A57AEAAE}" type="slidenum">
              <a:rPr lang="en-CA"/>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3340082-984F-426A-818D-AB66EA5C7EEA}" type="datetimeFigureOut">
              <a:rPr lang="en-US"/>
              <a:pPr/>
              <a:t>12/21/2009</a:t>
            </a:fld>
            <a:endParaRPr lang="en-CA"/>
          </a:p>
        </p:txBody>
      </p:sp>
      <p:sp>
        <p:nvSpPr>
          <p:cNvPr id="3" name="Footer Placeholder 2"/>
          <p:cNvSpPr>
            <a:spLocks noGrp="1"/>
          </p:cNvSpPr>
          <p:nvPr>
            <p:ph type="ftr" sz="quarter" idx="11"/>
          </p:nvPr>
        </p:nvSpPr>
        <p:spPr/>
        <p:txBody>
          <a:bodyPr/>
          <a:lstStyle>
            <a:lvl1pPr>
              <a:defRPr/>
            </a:lvl1pPr>
          </a:lstStyle>
          <a:p>
            <a:endParaRPr lang="en-CA"/>
          </a:p>
        </p:txBody>
      </p:sp>
      <p:sp>
        <p:nvSpPr>
          <p:cNvPr id="4" name="Slide Number Placeholder 3"/>
          <p:cNvSpPr>
            <a:spLocks noGrp="1"/>
          </p:cNvSpPr>
          <p:nvPr>
            <p:ph type="sldNum" sz="quarter" idx="12"/>
          </p:nvPr>
        </p:nvSpPr>
        <p:spPr/>
        <p:txBody>
          <a:bodyPr/>
          <a:lstStyle>
            <a:lvl1pPr>
              <a:defRPr/>
            </a:lvl1pPr>
          </a:lstStyle>
          <a:p>
            <a:fld id="{B270B6C4-A8F8-4BC4-9756-61816EE6DEA8}" type="slidenum">
              <a:rPr lang="en-CA"/>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7CF6E32-F1B0-4C19-8801-60764DC93538}" type="datetimeFigureOut">
              <a:rPr lang="en-US"/>
              <a:pPr/>
              <a:t>12/21/2009</a:t>
            </a:fld>
            <a:endParaRPr lang="en-CA"/>
          </a:p>
        </p:txBody>
      </p:sp>
      <p:sp>
        <p:nvSpPr>
          <p:cNvPr id="6" name="Footer Placeholder 5"/>
          <p:cNvSpPr>
            <a:spLocks noGrp="1"/>
          </p:cNvSpPr>
          <p:nvPr>
            <p:ph type="ftr" sz="quarter" idx="11"/>
          </p:nvPr>
        </p:nvSpPr>
        <p:spPr/>
        <p:txBody>
          <a:bodyPr/>
          <a:lstStyle>
            <a:lvl1pPr>
              <a:defRPr/>
            </a:lvl1pPr>
          </a:lstStyle>
          <a:p>
            <a:endParaRPr lang="en-CA"/>
          </a:p>
        </p:txBody>
      </p:sp>
      <p:sp>
        <p:nvSpPr>
          <p:cNvPr id="7" name="Slide Number Placeholder 6"/>
          <p:cNvSpPr>
            <a:spLocks noGrp="1"/>
          </p:cNvSpPr>
          <p:nvPr>
            <p:ph type="sldNum" sz="quarter" idx="12"/>
          </p:nvPr>
        </p:nvSpPr>
        <p:spPr/>
        <p:txBody>
          <a:bodyPr/>
          <a:lstStyle>
            <a:lvl1pPr>
              <a:defRPr/>
            </a:lvl1pPr>
          </a:lstStyle>
          <a:p>
            <a:fld id="{85F4A09A-3417-47D8-ADF8-3F7D21B21DAE}" type="slidenum">
              <a:rPr lang="en-CA"/>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0AB748A0-5B6B-43AB-9CFA-C4BB29040A9B}" type="datetimeFigureOut">
              <a:rPr lang="en-US"/>
              <a:pPr/>
              <a:t>12/21/2009</a:t>
            </a:fld>
            <a:endParaRPr lang="en-CA"/>
          </a:p>
        </p:txBody>
      </p:sp>
      <p:sp>
        <p:nvSpPr>
          <p:cNvPr id="6" name="Footer Placeholder 5"/>
          <p:cNvSpPr>
            <a:spLocks noGrp="1"/>
          </p:cNvSpPr>
          <p:nvPr>
            <p:ph type="ftr" sz="quarter" idx="11"/>
          </p:nvPr>
        </p:nvSpPr>
        <p:spPr/>
        <p:txBody>
          <a:bodyPr/>
          <a:lstStyle>
            <a:lvl1pPr>
              <a:defRPr/>
            </a:lvl1pPr>
          </a:lstStyle>
          <a:p>
            <a:endParaRPr lang="en-CA"/>
          </a:p>
        </p:txBody>
      </p:sp>
      <p:sp>
        <p:nvSpPr>
          <p:cNvPr id="7" name="Slide Number Placeholder 6"/>
          <p:cNvSpPr>
            <a:spLocks noGrp="1"/>
          </p:cNvSpPr>
          <p:nvPr>
            <p:ph type="sldNum" sz="quarter" idx="12"/>
          </p:nvPr>
        </p:nvSpPr>
        <p:spPr/>
        <p:txBody>
          <a:bodyPr/>
          <a:lstStyle>
            <a:lvl1pPr>
              <a:defRPr/>
            </a:lvl1pPr>
          </a:lstStyle>
          <a:p>
            <a:fld id="{7609AC5C-172F-4A05-87D1-DF74360207E1}" type="slidenum">
              <a:rPr lang="en-CA"/>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CA" smtClean="0"/>
              <a:t>Click to edit Master title style</a:t>
            </a:r>
          </a:p>
        </p:txBody>
      </p:sp>
      <p:sp>
        <p:nvSpPr>
          <p:cNvPr id="64515"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64516" name="Rectangle 4"/>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F1095355-EE81-4C4B-BF18-7C6182C0BEBD}" type="datetimeFigureOut">
              <a:rPr lang="en-US"/>
              <a:pPr/>
              <a:t>12/21/2009</a:t>
            </a:fld>
            <a:endParaRPr lang="en-CA"/>
          </a:p>
        </p:txBody>
      </p:sp>
      <p:sp>
        <p:nvSpPr>
          <p:cNvPr id="64517"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CA"/>
          </a:p>
        </p:txBody>
      </p:sp>
      <p:sp>
        <p:nvSpPr>
          <p:cNvPr id="64518" name="Rectangle 6"/>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7EFEFC46-60B3-4513-885D-34AF1A2EDC87}" type="slidenum">
              <a:rPr lang="en-CA"/>
              <a:pPr/>
              <a:t>‹#›</a:t>
            </a:fld>
            <a:endParaRPr lang="en-CA"/>
          </a:p>
        </p:txBody>
      </p:sp>
      <p:sp>
        <p:nvSpPr>
          <p:cNvPr id="64519"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endParaRPr lang="en-US"/>
          </a:p>
        </p:txBody>
      </p:sp>
      <p:sp>
        <p:nvSpPr>
          <p:cNvPr id="64520"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a:endParaRPr lang="en-CA" sz="2400">
              <a:latin typeface="Times New Roman" pitchFamily="18" charset="0"/>
            </a:endParaRPr>
          </a:p>
        </p:txBody>
      </p:sp>
      <p:sp>
        <p:nvSpPr>
          <p:cNvPr id="64521"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a:endParaRPr lang="en-CA" sz="2400">
              <a:latin typeface="Times New Roman" pitchFamily="18" charset="0"/>
            </a:endParaRPr>
          </a:p>
        </p:txBody>
      </p:sp>
      <p:sp>
        <p:nvSpPr>
          <p:cNvPr id="64522"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a:endParaRPr lang="en-CA"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87"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charset="0"/>
        </a:defRPr>
      </a:lvl2pPr>
      <a:lvl3pPr algn="l" rtl="0" fontAlgn="base">
        <a:spcBef>
          <a:spcPct val="0"/>
        </a:spcBef>
        <a:spcAft>
          <a:spcPct val="0"/>
        </a:spcAft>
        <a:defRPr sz="4200">
          <a:solidFill>
            <a:schemeClr val="tx2"/>
          </a:solidFill>
          <a:latin typeface="Arial" charset="0"/>
        </a:defRPr>
      </a:lvl3pPr>
      <a:lvl4pPr algn="l" rtl="0" fontAlgn="base">
        <a:spcBef>
          <a:spcPct val="0"/>
        </a:spcBef>
        <a:spcAft>
          <a:spcPct val="0"/>
        </a:spcAft>
        <a:defRPr sz="4200">
          <a:solidFill>
            <a:schemeClr val="tx2"/>
          </a:solidFill>
          <a:latin typeface="Arial" charset="0"/>
        </a:defRPr>
      </a:lvl4pPr>
      <a:lvl5pPr algn="l" rtl="0" fontAlgn="base">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fontAlgn="base">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fontAlgn="base">
        <a:spcBef>
          <a:spcPct val="20000"/>
        </a:spcBef>
        <a:spcAft>
          <a:spcPct val="0"/>
        </a:spcAft>
        <a:buClr>
          <a:schemeClr val="accent2"/>
        </a:buClr>
        <a:buChar char="•"/>
        <a:defRPr sz="2400">
          <a:solidFill>
            <a:schemeClr val="tx2"/>
          </a:solidFill>
          <a:latin typeface="+mn-lt"/>
        </a:defRPr>
      </a:lvl3pPr>
      <a:lvl4pPr marL="1600200" indent="-228600" algn="l" rtl="0" fontAlgn="base">
        <a:spcBef>
          <a:spcPct val="20000"/>
        </a:spcBef>
        <a:spcAft>
          <a:spcPct val="0"/>
        </a:spcAft>
        <a:buClr>
          <a:schemeClr val="tx1"/>
        </a:buClr>
        <a:buChar char="•"/>
        <a:defRPr sz="2000">
          <a:solidFill>
            <a:schemeClr val="tx2"/>
          </a:solidFill>
          <a:latin typeface="+mn-lt"/>
        </a:defRPr>
      </a:lvl4pPr>
      <a:lvl5pPr marL="2057400" indent="-228600" algn="l" rtl="0" fontAlgn="base">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CA" smtClean="0"/>
              <a:t>Click to edit Master title style</a:t>
            </a:r>
          </a:p>
        </p:txBody>
      </p:sp>
      <p:sp>
        <p:nvSpPr>
          <p:cNvPr id="11469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p>
        </p:txBody>
      </p:sp>
      <p:sp>
        <p:nvSpPr>
          <p:cNvPr id="1146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E535DF0E-2CA5-4702-8D28-746865E0BD8A}" type="datetimeFigureOut">
              <a:rPr lang="en-US"/>
              <a:pPr/>
              <a:t>12/21/2009</a:t>
            </a:fld>
            <a:endParaRPr lang="fr-CA"/>
          </a:p>
        </p:txBody>
      </p:sp>
      <p:sp>
        <p:nvSpPr>
          <p:cNvPr id="1146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CA"/>
          </a:p>
        </p:txBody>
      </p:sp>
      <p:sp>
        <p:nvSpPr>
          <p:cNvPr id="1146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BF7EDF0-380F-4198-95FD-8D0C2B493875}" type="slidenum">
              <a:rPr lang="fr-CA"/>
              <a:pPr/>
              <a:t>‹#›</a:t>
            </a:fld>
            <a:endParaRPr lang="fr-CA"/>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idx="4294967295"/>
          </p:nvPr>
        </p:nvSpPr>
        <p:spPr>
          <a:xfrm>
            <a:off x="0" y="0"/>
            <a:ext cx="9144000" cy="4038600"/>
          </a:xfrm>
        </p:spPr>
        <p:txBody>
          <a:bodyPr anchor="b"/>
          <a:lstStyle/>
          <a:p>
            <a:r>
              <a:rPr lang="fr-CA" sz="5400"/>
              <a:t>Inclusion of newcomers to Fransaskois schools: Challenges and opportunities </a:t>
            </a:r>
          </a:p>
        </p:txBody>
      </p:sp>
      <p:sp>
        <p:nvSpPr>
          <p:cNvPr id="15362" name="Rectangle 3"/>
          <p:cNvSpPr>
            <a:spLocks noGrp="1" noChangeArrowheads="1"/>
          </p:cNvSpPr>
          <p:nvPr>
            <p:ph type="subTitle" idx="4294967295"/>
          </p:nvPr>
        </p:nvSpPr>
        <p:spPr>
          <a:xfrm>
            <a:off x="1066800" y="5410200"/>
            <a:ext cx="8077200" cy="1143000"/>
          </a:xfrm>
        </p:spPr>
        <p:txBody>
          <a:bodyPr/>
          <a:lstStyle/>
          <a:p>
            <a:pPr marL="0" indent="0" algn="r">
              <a:lnSpc>
                <a:spcPct val="90000"/>
              </a:lnSpc>
              <a:buFont typeface="Wingdings" pitchFamily="2" charset="2"/>
              <a:buNone/>
            </a:pPr>
            <a:r>
              <a:rPr lang="fr-CA" sz="3200"/>
              <a:t>Dr. Laurie Carlson Berg</a:t>
            </a:r>
          </a:p>
          <a:p>
            <a:pPr marL="0" indent="0" algn="r">
              <a:lnSpc>
                <a:spcPct val="90000"/>
              </a:lnSpc>
              <a:buFont typeface="Wingdings" pitchFamily="2" charset="2"/>
              <a:buNone/>
            </a:pPr>
            <a:r>
              <a:rPr lang="fr-CA" sz="3200"/>
              <a:t>University of Regina</a:t>
            </a:r>
            <a:endParaRPr lang="en-CA" sz="32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idx="4294967295"/>
          </p:nvPr>
        </p:nvSpPr>
        <p:spPr>
          <a:xfrm>
            <a:off x="1524000" y="122238"/>
            <a:ext cx="7620000" cy="1295400"/>
          </a:xfrm>
        </p:spPr>
        <p:txBody>
          <a:bodyPr anchor="b"/>
          <a:lstStyle/>
          <a:p>
            <a:r>
              <a:rPr lang="fr-CA"/>
              <a:t>Free, freedom, free for all:</a:t>
            </a:r>
          </a:p>
        </p:txBody>
      </p:sp>
      <p:sp>
        <p:nvSpPr>
          <p:cNvPr id="143363" name="Rectangle 3"/>
          <p:cNvSpPr>
            <a:spLocks noGrp="1" noChangeArrowheads="1"/>
          </p:cNvSpPr>
          <p:nvPr>
            <p:ph type="body" idx="4294967295"/>
          </p:nvPr>
        </p:nvSpPr>
        <p:spPr>
          <a:xfrm>
            <a:off x="0" y="2209800"/>
            <a:ext cx="9144000" cy="4648200"/>
          </a:xfrm>
        </p:spPr>
        <p:txBody>
          <a:bodyPr/>
          <a:lstStyle/>
          <a:p>
            <a:r>
              <a:rPr lang="fr-CA"/>
              <a:t>Universal access to education</a:t>
            </a:r>
          </a:p>
          <a:p>
            <a:pPr lvl="1"/>
            <a:r>
              <a:rPr lang="en-CA"/>
              <a:t>public funding of education;</a:t>
            </a:r>
          </a:p>
          <a:p>
            <a:pPr lvl="1"/>
            <a:r>
              <a:rPr lang="en-CA"/>
              <a:t>diversity of students in regular classrooms, and</a:t>
            </a:r>
          </a:p>
          <a:p>
            <a:pPr lvl="1"/>
            <a:r>
              <a:rPr lang="en-CA"/>
              <a:t>children’s rights and the nature of discipline in the Canadian school their child(ren) attended. </a:t>
            </a:r>
            <a:endParaRPr lang="fr-C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idx="4294967295"/>
          </p:nvPr>
        </p:nvSpPr>
        <p:spPr>
          <a:xfrm>
            <a:off x="1447800" y="0"/>
            <a:ext cx="7696200" cy="1524000"/>
          </a:xfrm>
        </p:spPr>
        <p:txBody>
          <a:bodyPr anchor="b"/>
          <a:lstStyle/>
          <a:p>
            <a:r>
              <a:rPr lang="en-CA" sz="3600" i="1"/>
              <a:t>Racism in schools:</a:t>
            </a:r>
            <a:br>
              <a:rPr lang="en-CA" sz="3600" i="1"/>
            </a:br>
            <a:r>
              <a:rPr lang="en-CA" sz="3600" i="1"/>
              <a:t>“Is brown skin a sign of illness?”</a:t>
            </a:r>
            <a:endParaRPr lang="fr-CA" sz="3600" i="1"/>
          </a:p>
        </p:txBody>
      </p:sp>
      <p:sp>
        <p:nvSpPr>
          <p:cNvPr id="172035" name="Rectangle 3"/>
          <p:cNvSpPr>
            <a:spLocks noGrp="1" noChangeArrowheads="1"/>
          </p:cNvSpPr>
          <p:nvPr>
            <p:ph type="body" idx="4294967295"/>
          </p:nvPr>
        </p:nvSpPr>
        <p:spPr>
          <a:xfrm>
            <a:off x="0" y="1719263"/>
            <a:ext cx="9144000" cy="5138737"/>
          </a:xfrm>
        </p:spPr>
        <p:txBody>
          <a:bodyPr/>
          <a:lstStyle/>
          <a:p>
            <a:pPr>
              <a:lnSpc>
                <a:spcPct val="80000"/>
              </a:lnSpc>
            </a:pPr>
            <a:r>
              <a:rPr lang="fr-FR" sz="2100" i="1"/>
              <a:t>(Translation)  </a:t>
            </a:r>
            <a:r>
              <a:rPr lang="en-US" sz="2100" i="1"/>
              <a:t>There were some children who thought my children were ill because their skin colour was different from theirs.  So, when they sat down, someone said, “No, I don’t want you to sit beside me because I don’t want to get the same illness as you.”  My daughter then asked, “What do you mean by the same illness?”.  [The other child replied,] “Because you are black so if I sit beside you I will get the same colour of skin as you.”  </a:t>
            </a:r>
            <a:r>
              <a:rPr lang="fr-FR" sz="2100" i="1"/>
              <a:t>That [statement] could have come out of ignorance but, at the same time, you need to educate children when your city has a certain number of immigrants and especially people of colour.  </a:t>
            </a:r>
            <a:r>
              <a:rPr lang="en-US" sz="2100" i="1"/>
              <a:t>So, that ticked me off a bit because my daughter didn’t want to go to school in the morning and she is a very sociable person who loves to have her friends around her. But, all of a sudden, she decided she no longer wanted to go [to school].  When we tried to question her, she finally told us that she had heard some things said that she wasn’t comfortable with and she wanted to know more.  So, she came to us and asked us to explain whether indeed being brown, as it was said here, is an illness. Now, we had to intervene, because with that it’s the self-esteem that takes a blow. </a:t>
            </a:r>
            <a:r>
              <a:rPr lang="en-CA" sz="2100" i="1"/>
              <a:t>(Véronique, p.3)</a:t>
            </a:r>
            <a:endParaRPr lang="fr-CA" sz="2100" i="1"/>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r>
              <a:rPr lang="en-CA"/>
              <a:t>Racism in schools (cont’d)</a:t>
            </a:r>
          </a:p>
        </p:txBody>
      </p:sp>
      <p:sp>
        <p:nvSpPr>
          <p:cNvPr id="174083" name="Rectangle 3"/>
          <p:cNvSpPr>
            <a:spLocks noGrp="1" noChangeArrowheads="1"/>
          </p:cNvSpPr>
          <p:nvPr>
            <p:ph type="body" idx="1"/>
          </p:nvPr>
        </p:nvSpPr>
        <p:spPr>
          <a:xfrm>
            <a:off x="0" y="1905000"/>
            <a:ext cx="9144000" cy="4953000"/>
          </a:xfrm>
        </p:spPr>
        <p:txBody>
          <a:bodyPr/>
          <a:lstStyle/>
          <a:p>
            <a:pPr>
              <a:lnSpc>
                <a:spcPct val="90000"/>
              </a:lnSpc>
            </a:pPr>
            <a:r>
              <a:rPr lang="en-CA"/>
              <a:t>(Translation)  At times, there were even children who said, “Oh, it stinks of Blacks” and that, compared to the child who thought that having brown skin was an illness (pause) but a child who says, “It stinks of Blacks” that is another way of saying, “I don’t want you near me”.  Those children must have heard something , you can’t always interpret but they must have heard something to have said that Blacks stink.  There were very hurtful words that our children heard when we first arrived [in Saskatchewan].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en-CA"/>
              <a:t>Racism in schools (cont’d)</a:t>
            </a:r>
          </a:p>
        </p:txBody>
      </p:sp>
      <p:sp>
        <p:nvSpPr>
          <p:cNvPr id="176131" name="Rectangle 3"/>
          <p:cNvSpPr>
            <a:spLocks noGrp="1" noChangeArrowheads="1"/>
          </p:cNvSpPr>
          <p:nvPr>
            <p:ph type="body" idx="1"/>
          </p:nvPr>
        </p:nvSpPr>
        <p:spPr>
          <a:xfrm>
            <a:off x="0" y="1905000"/>
            <a:ext cx="9144000" cy="4953000"/>
          </a:xfrm>
        </p:spPr>
        <p:txBody>
          <a:bodyPr/>
          <a:lstStyle/>
          <a:p>
            <a:r>
              <a:rPr lang="en-CA" sz="2600"/>
              <a:t>(Translation)  Often there are students who behave badly in class. I can’t say they’re racist because they are so young that maybe they don’t know what racism really is, when they are older they will understand. But that’s okay because, even in Africa there are people like that.  We are all black but there are people who will say, “You’re not from my country, I don’t like you.”  You can’t call them racist because we’re all black, it’s the same thing here in Canada.  Even if the younger students say things like that to me, young people fifteen or sixteen years old, I can’t say anything, I will only laugh.  (Martin, p.12)</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r>
              <a:rPr lang="en-CA"/>
              <a:t>Racism in schools (cont’d)</a:t>
            </a:r>
          </a:p>
        </p:txBody>
      </p:sp>
      <p:sp>
        <p:nvSpPr>
          <p:cNvPr id="178179" name="Rectangle 3"/>
          <p:cNvSpPr>
            <a:spLocks noGrp="1" noChangeArrowheads="1"/>
          </p:cNvSpPr>
          <p:nvPr>
            <p:ph type="body" idx="1"/>
          </p:nvPr>
        </p:nvSpPr>
        <p:spPr>
          <a:xfrm>
            <a:off x="0" y="1676400"/>
            <a:ext cx="9144000" cy="5181600"/>
          </a:xfrm>
        </p:spPr>
        <p:txBody>
          <a:bodyPr/>
          <a:lstStyle/>
          <a:p>
            <a:pPr>
              <a:lnSpc>
                <a:spcPct val="90000"/>
              </a:lnSpc>
            </a:pPr>
            <a:r>
              <a:rPr lang="fr-CA" sz="2100"/>
              <a:t>(Translation)  </a:t>
            </a:r>
            <a:r>
              <a:rPr lang="en-CA" sz="2100"/>
              <a:t>I remember a time when there were three of us immigrants, and all the rest were Canadian [classmates].  We were together playing but we didn’t do everything together because we, the immigrants, were always on one side, we don’t get along so well [with the Canadians], I don’t know.  I felt like we were on one side and they were on the other side.  It’s not that they didn’t want to [be with us], they wanted us with them but maybe there were things that caused us to be on the other side because if there wasn’t something there, we would all be together.  But I felt like we immigrants were on one side and they were on the other side.  (pause) I think it’s because we are not accustomed to them and all they do that is different.  It’s not as though they are racist but everything they do, it’s different from us.  (pause) Even in sports because we immigrants, we like soccer.  We played soccer and they would go play volleyball and we would leave to go play our sport.  We didn’t get along too well.  There was no problem, we laughed well, we had good fun.  (Martin, p. 13)</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idx="4294967295"/>
          </p:nvPr>
        </p:nvSpPr>
        <p:spPr>
          <a:xfrm>
            <a:off x="1524000" y="304800"/>
            <a:ext cx="7620000" cy="1143000"/>
          </a:xfrm>
        </p:spPr>
        <p:txBody>
          <a:bodyPr anchor="b"/>
          <a:lstStyle/>
          <a:p>
            <a:r>
              <a:rPr lang="fr-CA" sz="3200" b="1"/>
              <a:t>Sociogramme (Carlson Berg, 2007)</a:t>
            </a:r>
            <a:br>
              <a:rPr lang="fr-CA" sz="3200" b="1"/>
            </a:br>
            <a:r>
              <a:rPr lang="fr-CA" sz="3200" b="1" i="1"/>
              <a:t>Translation</a:t>
            </a:r>
            <a:endParaRPr lang="en-CA" sz="3200" b="1"/>
          </a:p>
        </p:txBody>
      </p:sp>
      <p:sp>
        <p:nvSpPr>
          <p:cNvPr id="125955" name="Rectangle 3"/>
          <p:cNvSpPr>
            <a:spLocks noGrp="1" noChangeArrowheads="1"/>
          </p:cNvSpPr>
          <p:nvPr>
            <p:ph type="body" idx="4294967295"/>
          </p:nvPr>
        </p:nvSpPr>
        <p:spPr>
          <a:xfrm>
            <a:off x="0" y="1676400"/>
            <a:ext cx="9144000" cy="5181600"/>
          </a:xfrm>
        </p:spPr>
        <p:txBody>
          <a:bodyPr/>
          <a:lstStyle/>
          <a:p>
            <a:pPr>
              <a:lnSpc>
                <a:spcPct val="80000"/>
              </a:lnSpc>
              <a:buSzTx/>
              <a:buFont typeface="Wingdings" pitchFamily="2" charset="2"/>
              <a:buAutoNum type="arabicPeriod"/>
            </a:pPr>
            <a:r>
              <a:rPr lang="en-CA" sz="1600" b="1"/>
              <a:t>Circle the names of the three classmates you would most like to play with at recess.  </a:t>
            </a:r>
          </a:p>
          <a:p>
            <a:pPr>
              <a:lnSpc>
                <a:spcPct val="80000"/>
              </a:lnSpc>
              <a:buSzTx/>
              <a:buFont typeface="Wingdings" pitchFamily="2" charset="2"/>
              <a:buAutoNum type="arabicPeriod"/>
            </a:pPr>
            <a:endParaRPr lang="en-CA" sz="1600" b="1"/>
          </a:p>
          <a:p>
            <a:pPr>
              <a:lnSpc>
                <a:spcPct val="80000"/>
              </a:lnSpc>
              <a:buSzTx/>
              <a:buFont typeface="Wingdings" pitchFamily="2" charset="2"/>
              <a:buAutoNum type="arabicPeriod"/>
            </a:pPr>
            <a:r>
              <a:rPr lang="en-CA" sz="1600" b="1"/>
              <a:t>Circle the names of the three classmates you would most like to do a group project at school.</a:t>
            </a:r>
          </a:p>
          <a:p>
            <a:pPr>
              <a:lnSpc>
                <a:spcPct val="80000"/>
              </a:lnSpc>
              <a:buSzTx/>
              <a:buFont typeface="Wingdings" pitchFamily="2" charset="2"/>
              <a:buAutoNum type="arabicPeriod"/>
            </a:pPr>
            <a:endParaRPr lang="en-CA" sz="1600" b="1"/>
          </a:p>
          <a:p>
            <a:pPr>
              <a:lnSpc>
                <a:spcPct val="80000"/>
              </a:lnSpc>
              <a:buSzTx/>
              <a:buFont typeface="Wingdings" pitchFamily="2" charset="2"/>
              <a:buAutoNum type="arabicPeriod"/>
            </a:pPr>
            <a:r>
              <a:rPr lang="en-CA" sz="1600" b="1"/>
              <a:t>Circle the names of the three classmates you actually spend the most time with at school.</a:t>
            </a:r>
          </a:p>
          <a:p>
            <a:pPr>
              <a:lnSpc>
                <a:spcPct val="80000"/>
              </a:lnSpc>
              <a:buSzTx/>
              <a:buFont typeface="Wingdings" pitchFamily="2" charset="2"/>
              <a:buAutoNum type="arabicPeriod"/>
            </a:pPr>
            <a:endParaRPr lang="en-CA" sz="1600" b="1"/>
          </a:p>
          <a:p>
            <a:pPr>
              <a:lnSpc>
                <a:spcPct val="80000"/>
              </a:lnSpc>
              <a:buSzTx/>
              <a:buFont typeface="Wingdings" pitchFamily="2" charset="2"/>
              <a:buAutoNum type="arabicPeriod"/>
            </a:pPr>
            <a:r>
              <a:rPr lang="en-CA" sz="1600"/>
              <a:t>Circle the names of the three classmates whom you believe to have the best handwriting. </a:t>
            </a:r>
          </a:p>
          <a:p>
            <a:pPr>
              <a:lnSpc>
                <a:spcPct val="80000"/>
              </a:lnSpc>
              <a:buSzTx/>
              <a:buFont typeface="Wingdings" pitchFamily="2" charset="2"/>
              <a:buAutoNum type="arabicPeriod"/>
            </a:pPr>
            <a:endParaRPr lang="en-CA" sz="1600"/>
          </a:p>
          <a:p>
            <a:pPr>
              <a:lnSpc>
                <a:spcPct val="80000"/>
              </a:lnSpc>
              <a:buSzTx/>
              <a:buFont typeface="Wingdings" pitchFamily="2" charset="2"/>
              <a:buAutoNum type="arabicPeriod"/>
            </a:pPr>
            <a:r>
              <a:rPr lang="en-CA" sz="1600"/>
              <a:t>Circle the names of the three classmates whom you believe to be the strongest readers.</a:t>
            </a:r>
          </a:p>
          <a:p>
            <a:pPr>
              <a:lnSpc>
                <a:spcPct val="80000"/>
              </a:lnSpc>
              <a:buSzTx/>
              <a:buFont typeface="Wingdings" pitchFamily="2" charset="2"/>
              <a:buAutoNum type="arabicPeriod"/>
            </a:pPr>
            <a:endParaRPr lang="en-CA" sz="1600"/>
          </a:p>
          <a:p>
            <a:pPr>
              <a:lnSpc>
                <a:spcPct val="80000"/>
              </a:lnSpc>
              <a:buSzTx/>
              <a:buFont typeface="Wingdings" pitchFamily="2" charset="2"/>
              <a:buAutoNum type="arabicPeriod"/>
            </a:pPr>
            <a:r>
              <a:rPr lang="en-CA" sz="1600"/>
              <a:t>Circle the names of the three classmates whom you believe to be the strongest in arithmetic.</a:t>
            </a:r>
          </a:p>
          <a:p>
            <a:pPr>
              <a:lnSpc>
                <a:spcPct val="80000"/>
              </a:lnSpc>
              <a:buSzTx/>
              <a:buFont typeface="Wingdings" pitchFamily="2" charset="2"/>
              <a:buAutoNum type="arabicPeriod"/>
            </a:pPr>
            <a:endParaRPr lang="en-CA" sz="1600"/>
          </a:p>
          <a:p>
            <a:pPr>
              <a:lnSpc>
                <a:spcPct val="80000"/>
              </a:lnSpc>
              <a:buSzTx/>
              <a:buFont typeface="Wingdings" pitchFamily="2" charset="2"/>
              <a:buAutoNum type="arabicPeriod"/>
            </a:pPr>
            <a:r>
              <a:rPr lang="en-CA" sz="1600"/>
              <a:t>Circle the names of the three classmates whom you believe to be the best athletes.</a:t>
            </a:r>
          </a:p>
          <a:p>
            <a:pPr>
              <a:lnSpc>
                <a:spcPct val="80000"/>
              </a:lnSpc>
              <a:buSzTx/>
              <a:buFont typeface="Wingdings" pitchFamily="2" charset="2"/>
              <a:buAutoNum type="arabicPeriod"/>
            </a:pPr>
            <a:endParaRPr lang="en-CA" sz="1600"/>
          </a:p>
          <a:p>
            <a:pPr>
              <a:lnSpc>
                <a:spcPct val="80000"/>
              </a:lnSpc>
              <a:buSzTx/>
              <a:buFont typeface="Wingdings" pitchFamily="2" charset="2"/>
              <a:buAutoNum type="arabicPeriod"/>
            </a:pPr>
            <a:r>
              <a:rPr lang="en-CA" sz="1600"/>
              <a:t>Circle the names of the three classmates whom you believe  to have the most musical talent.  </a:t>
            </a:r>
          </a:p>
          <a:p>
            <a:pPr>
              <a:lnSpc>
                <a:spcPct val="80000"/>
              </a:lnSpc>
              <a:buSzTx/>
              <a:buFont typeface="Wingdings" pitchFamily="2" charset="2"/>
              <a:buAutoNum type="arabicPeriod"/>
            </a:pPr>
            <a:endParaRPr lang="en-CA" sz="1600"/>
          </a:p>
          <a:p>
            <a:pPr>
              <a:lnSpc>
                <a:spcPct val="80000"/>
              </a:lnSpc>
              <a:buSzTx/>
              <a:buFont typeface="Wingdings" pitchFamily="2" charset="2"/>
              <a:buAutoNum type="arabicPeriod"/>
            </a:pPr>
            <a:r>
              <a:rPr lang="en-CA" sz="1600" b="1"/>
              <a:t>Circle the names of the three classmates you admire the most.  </a:t>
            </a:r>
          </a:p>
          <a:p>
            <a:pPr>
              <a:lnSpc>
                <a:spcPct val="80000"/>
              </a:lnSpc>
              <a:buSzTx/>
              <a:buFont typeface="Wingdings" pitchFamily="2" charset="2"/>
              <a:buAutoNum type="arabicPeriod"/>
            </a:pPr>
            <a:endParaRPr lang="en-CA" sz="1600" b="1"/>
          </a:p>
          <a:p>
            <a:pPr>
              <a:lnSpc>
                <a:spcPct val="80000"/>
              </a:lnSpc>
              <a:buSzTx/>
              <a:buFont typeface="Wingdings" pitchFamily="2" charset="2"/>
              <a:buAutoNum type="arabicPeriod"/>
            </a:pPr>
            <a:r>
              <a:rPr lang="en-CA" sz="1600" b="1"/>
              <a:t>Circle the names of the three classmates who are the most like you.</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fr-CA"/>
              <a:t>Sociogramme analysis:</a:t>
            </a:r>
          </a:p>
        </p:txBody>
      </p:sp>
      <p:sp>
        <p:nvSpPr>
          <p:cNvPr id="215043" name="Rectangle 3"/>
          <p:cNvSpPr>
            <a:spLocks noGrp="1" noChangeArrowheads="1"/>
          </p:cNvSpPr>
          <p:nvPr>
            <p:ph type="body" idx="1"/>
          </p:nvPr>
        </p:nvSpPr>
        <p:spPr>
          <a:xfrm>
            <a:off x="0" y="1676400"/>
            <a:ext cx="9144000" cy="5181600"/>
          </a:xfrm>
        </p:spPr>
        <p:txBody>
          <a:bodyPr/>
          <a:lstStyle/>
          <a:p>
            <a:r>
              <a:rPr lang="en-GB">
                <a:solidFill>
                  <a:schemeClr val="tx1"/>
                </a:solidFill>
              </a:rPr>
              <a:t>the relationship between being a visible minority and lower academic status is statistically significant;</a:t>
            </a:r>
          </a:p>
          <a:p>
            <a:r>
              <a:rPr lang="en-GB">
                <a:solidFill>
                  <a:schemeClr val="tx1"/>
                </a:solidFill>
              </a:rPr>
              <a:t>the higher one’s academic status, the greater the likelihood of being central in a social network;</a:t>
            </a:r>
          </a:p>
          <a:p>
            <a:r>
              <a:rPr lang="en-CA">
                <a:solidFill>
                  <a:schemeClr val="tx1"/>
                </a:solidFill>
              </a:rPr>
              <a:t>if a student is central in one network, the chance of being central in the other networks is very high;</a:t>
            </a:r>
          </a:p>
          <a:p>
            <a:r>
              <a:rPr lang="en-CA">
                <a:solidFill>
                  <a:schemeClr val="tx1"/>
                </a:solidFill>
              </a:rPr>
              <a:t>Newcomers and visible minorities are not likely to be central to a social network.</a:t>
            </a:r>
            <a:endParaRPr lang="en-GB">
              <a:solidFill>
                <a:schemeClr val="tx1"/>
              </a:solidFill>
            </a:endParaRPr>
          </a:p>
          <a:p>
            <a:endParaRPr lang="en-GB">
              <a:solidFill>
                <a:schemeClr val="tx1"/>
              </a:solidFill>
            </a:endParaRPr>
          </a:p>
          <a:p>
            <a:endParaRPr lang="fr-CA">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5903913"/>
            <a:ext cx="4000500" cy="730250"/>
          </a:xfrm>
          <a:prstGeom prst="rect">
            <a:avLst/>
          </a:prstGeom>
          <a:solidFill>
            <a:schemeClr val="accent3">
              <a:lumMod val="40000"/>
              <a:lumOff val="60000"/>
            </a:schemeClr>
          </a:solidFill>
        </p:spPr>
        <p:txBody>
          <a:bodyPr>
            <a:spAutoFit/>
          </a:bodyPr>
          <a:lstStyle/>
          <a:p>
            <a:r>
              <a:rPr lang="en-CA" sz="1400">
                <a:latin typeface="Calibri" pitchFamily="34" charset="0"/>
              </a:rPr>
              <a:t>Circle: boy/ square: girl </a:t>
            </a:r>
          </a:p>
          <a:p>
            <a:r>
              <a:rPr lang="en-CA" sz="1400">
                <a:latin typeface="Calibri" pitchFamily="34" charset="0"/>
              </a:rPr>
              <a:t>Blue ties: directed/ red ties: mutual </a:t>
            </a:r>
          </a:p>
          <a:p>
            <a:r>
              <a:rPr lang="en-CA" sz="1400">
                <a:latin typeface="Calibri" pitchFamily="34" charset="0"/>
              </a:rPr>
              <a:t>Blue nodes: visible minority/ red nodes: majority</a:t>
            </a:r>
          </a:p>
        </p:txBody>
      </p:sp>
      <p:sp>
        <p:nvSpPr>
          <p:cNvPr id="8" name="TextBox 7"/>
          <p:cNvSpPr txBox="1"/>
          <p:nvPr/>
        </p:nvSpPr>
        <p:spPr>
          <a:xfrm>
            <a:off x="0" y="0"/>
            <a:ext cx="3500438" cy="731838"/>
          </a:xfrm>
          <a:prstGeom prst="rect">
            <a:avLst/>
          </a:prstGeom>
          <a:solidFill>
            <a:schemeClr val="accent3">
              <a:lumMod val="75000"/>
            </a:schemeClr>
          </a:solidFill>
        </p:spPr>
        <p:txBody>
          <a:bodyPr>
            <a:spAutoFit/>
          </a:bodyPr>
          <a:lstStyle/>
          <a:p>
            <a:r>
              <a:rPr lang="en-CA" sz="2400" b="1">
                <a:latin typeface="Calibri" pitchFamily="34" charset="0"/>
              </a:rPr>
              <a:t>Desired social partner </a:t>
            </a:r>
          </a:p>
          <a:p>
            <a:r>
              <a:rPr lang="en-CA" b="1">
                <a:latin typeface="Calibri" pitchFamily="34" charset="0"/>
              </a:rPr>
              <a:t>School X</a:t>
            </a:r>
          </a:p>
        </p:txBody>
      </p:sp>
      <p:sp>
        <p:nvSpPr>
          <p:cNvPr id="9" name="TextBox 8"/>
          <p:cNvSpPr txBox="1"/>
          <p:nvPr/>
        </p:nvSpPr>
        <p:spPr>
          <a:xfrm>
            <a:off x="7429500" y="0"/>
            <a:ext cx="1714500" cy="523875"/>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Absent: 9, 10, 17</a:t>
            </a:r>
          </a:p>
          <a:p>
            <a:pPr fontAlgn="auto">
              <a:spcBef>
                <a:spcPts val="0"/>
              </a:spcBef>
              <a:spcAft>
                <a:spcPts val="0"/>
              </a:spcAft>
              <a:defRPr/>
            </a:pPr>
            <a:r>
              <a:rPr lang="en-CA" sz="1400" dirty="0">
                <a:latin typeface="+mn-lt"/>
              </a:rPr>
              <a:t>No answer: -</a:t>
            </a:r>
          </a:p>
        </p:txBody>
      </p:sp>
      <p:sp>
        <p:nvSpPr>
          <p:cNvPr id="12" name="TextBox 11"/>
          <p:cNvSpPr txBox="1"/>
          <p:nvPr/>
        </p:nvSpPr>
        <p:spPr>
          <a:xfrm>
            <a:off x="6215063" y="5903913"/>
            <a:ext cx="2928937" cy="954087"/>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Number of ties:  57</a:t>
            </a:r>
          </a:p>
          <a:p>
            <a:pPr fontAlgn="auto">
              <a:spcBef>
                <a:spcPts val="0"/>
              </a:spcBef>
              <a:spcAft>
                <a:spcPts val="0"/>
              </a:spcAft>
              <a:defRPr/>
            </a:pPr>
            <a:r>
              <a:rPr lang="en-CA" sz="1400" dirty="0">
                <a:latin typeface="+mn-lt"/>
              </a:rPr>
              <a:t>Density: 0.11 (the max. den. is 0.14)</a:t>
            </a:r>
          </a:p>
          <a:p>
            <a:pPr fontAlgn="auto">
              <a:spcBef>
                <a:spcPts val="0"/>
              </a:spcBef>
              <a:spcAft>
                <a:spcPts val="0"/>
              </a:spcAft>
              <a:defRPr/>
            </a:pPr>
            <a:r>
              <a:rPr lang="en-CA" sz="1400" dirty="0">
                <a:latin typeface="+mn-lt"/>
              </a:rPr>
              <a:t>Centralization  (</a:t>
            </a:r>
            <a:r>
              <a:rPr lang="en-CA" sz="1400" dirty="0" err="1">
                <a:latin typeface="+mn-lt"/>
              </a:rPr>
              <a:t>indegree</a:t>
            </a:r>
            <a:r>
              <a:rPr lang="en-CA" sz="1400" dirty="0">
                <a:latin typeface="+mn-lt"/>
              </a:rPr>
              <a:t>):  0.21</a:t>
            </a:r>
          </a:p>
          <a:p>
            <a:pPr fontAlgn="auto">
              <a:spcBef>
                <a:spcPts val="0"/>
              </a:spcBef>
              <a:spcAft>
                <a:spcPts val="0"/>
              </a:spcAft>
              <a:defRPr/>
            </a:pPr>
            <a:r>
              <a:rPr lang="en-CA" sz="1400" dirty="0">
                <a:latin typeface="+mn-lt"/>
              </a:rPr>
              <a:t>Average Distance:  3.66</a:t>
            </a:r>
          </a:p>
        </p:txBody>
      </p:sp>
      <p:pic>
        <p:nvPicPr>
          <p:cNvPr id="207878" name="Picture 2"/>
          <p:cNvPicPr>
            <a:picLocks noChangeAspect="1" noChangeArrowheads="1"/>
          </p:cNvPicPr>
          <p:nvPr/>
        </p:nvPicPr>
        <p:blipFill>
          <a:blip r:embed="rId3"/>
          <a:srcRect/>
          <a:stretch>
            <a:fillRect/>
          </a:stretch>
        </p:blipFill>
        <p:spPr bwMode="auto">
          <a:xfrm>
            <a:off x="500063" y="931863"/>
            <a:ext cx="7924800" cy="4711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5688013"/>
            <a:ext cx="4000500" cy="942975"/>
          </a:xfrm>
          <a:prstGeom prst="rect">
            <a:avLst/>
          </a:prstGeom>
          <a:solidFill>
            <a:schemeClr val="accent3">
              <a:lumMod val="40000"/>
              <a:lumOff val="60000"/>
            </a:schemeClr>
          </a:solidFill>
        </p:spPr>
        <p:txBody>
          <a:bodyPr>
            <a:spAutoFit/>
          </a:bodyPr>
          <a:lstStyle/>
          <a:p>
            <a:r>
              <a:rPr lang="en-CA" sz="1400">
                <a:latin typeface="Calibri" pitchFamily="34" charset="0"/>
              </a:rPr>
              <a:t>Circle: boy/ square: girl </a:t>
            </a:r>
          </a:p>
          <a:p>
            <a:r>
              <a:rPr lang="en-CA" sz="1400">
                <a:latin typeface="Calibri" pitchFamily="34" charset="0"/>
              </a:rPr>
              <a:t>Blue ties: directed/ red ties: mutual </a:t>
            </a:r>
          </a:p>
          <a:p>
            <a:r>
              <a:rPr lang="en-CA" sz="1400">
                <a:latin typeface="Calibri" pitchFamily="34" charset="0"/>
              </a:rPr>
              <a:t>Blue nodes: visible minority/ red nodes: majority </a:t>
            </a:r>
          </a:p>
          <a:p>
            <a:r>
              <a:rPr lang="en-CA" sz="1400">
                <a:latin typeface="Calibri" pitchFamily="34" charset="0"/>
              </a:rPr>
              <a:t>Bigger = better academic status </a:t>
            </a:r>
          </a:p>
        </p:txBody>
      </p:sp>
      <p:sp>
        <p:nvSpPr>
          <p:cNvPr id="7" name="TextBox 6"/>
          <p:cNvSpPr txBox="1"/>
          <p:nvPr/>
        </p:nvSpPr>
        <p:spPr>
          <a:xfrm>
            <a:off x="6143625" y="5903913"/>
            <a:ext cx="3000375" cy="954087"/>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Number of ties:  50</a:t>
            </a:r>
          </a:p>
          <a:p>
            <a:pPr fontAlgn="auto">
              <a:spcBef>
                <a:spcPts val="0"/>
              </a:spcBef>
              <a:spcAft>
                <a:spcPts val="0"/>
              </a:spcAft>
              <a:defRPr/>
            </a:pPr>
            <a:r>
              <a:rPr lang="en-CA" sz="1400" dirty="0">
                <a:latin typeface="+mn-lt"/>
              </a:rPr>
              <a:t>Density: 0.10 (the max. den. Is 0.14)</a:t>
            </a:r>
          </a:p>
          <a:p>
            <a:pPr fontAlgn="auto">
              <a:spcBef>
                <a:spcPts val="0"/>
              </a:spcBef>
              <a:spcAft>
                <a:spcPts val="0"/>
              </a:spcAft>
              <a:defRPr/>
            </a:pPr>
            <a:r>
              <a:rPr lang="en-CA" sz="1400" dirty="0">
                <a:latin typeface="+mn-lt"/>
              </a:rPr>
              <a:t>Centralization  (</a:t>
            </a:r>
            <a:r>
              <a:rPr lang="en-CA" sz="1400" dirty="0" err="1">
                <a:latin typeface="+mn-lt"/>
              </a:rPr>
              <a:t>indegree</a:t>
            </a:r>
            <a:r>
              <a:rPr lang="en-CA" sz="1400" dirty="0">
                <a:latin typeface="+mn-lt"/>
              </a:rPr>
              <a:t>):  0.09</a:t>
            </a:r>
          </a:p>
          <a:p>
            <a:pPr fontAlgn="auto">
              <a:spcBef>
                <a:spcPts val="0"/>
              </a:spcBef>
              <a:spcAft>
                <a:spcPts val="0"/>
              </a:spcAft>
              <a:defRPr/>
            </a:pPr>
            <a:r>
              <a:rPr lang="en-CA" sz="1400" dirty="0">
                <a:latin typeface="+mn-lt"/>
              </a:rPr>
              <a:t>Average Distance: 3.31</a:t>
            </a:r>
          </a:p>
        </p:txBody>
      </p:sp>
      <p:sp>
        <p:nvSpPr>
          <p:cNvPr id="8" name="TextBox 7"/>
          <p:cNvSpPr txBox="1"/>
          <p:nvPr/>
        </p:nvSpPr>
        <p:spPr>
          <a:xfrm>
            <a:off x="0" y="0"/>
            <a:ext cx="3500438" cy="731838"/>
          </a:xfrm>
          <a:prstGeom prst="rect">
            <a:avLst/>
          </a:prstGeom>
          <a:solidFill>
            <a:schemeClr val="accent3">
              <a:lumMod val="75000"/>
            </a:schemeClr>
          </a:solidFill>
        </p:spPr>
        <p:txBody>
          <a:bodyPr>
            <a:spAutoFit/>
          </a:bodyPr>
          <a:lstStyle/>
          <a:p>
            <a:r>
              <a:rPr lang="en-CA" sz="2400" b="1">
                <a:latin typeface="Calibri" pitchFamily="34" charset="0"/>
              </a:rPr>
              <a:t>Desired academic partner </a:t>
            </a:r>
          </a:p>
          <a:p>
            <a:r>
              <a:rPr lang="en-CA" b="1">
                <a:latin typeface="Calibri" pitchFamily="34" charset="0"/>
              </a:rPr>
              <a:t>School X</a:t>
            </a:r>
          </a:p>
        </p:txBody>
      </p:sp>
      <p:sp>
        <p:nvSpPr>
          <p:cNvPr id="9" name="TextBox 8"/>
          <p:cNvSpPr txBox="1"/>
          <p:nvPr/>
        </p:nvSpPr>
        <p:spPr>
          <a:xfrm>
            <a:off x="7429500" y="0"/>
            <a:ext cx="1714500" cy="523875"/>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Absent:  9, 10, 17</a:t>
            </a:r>
          </a:p>
          <a:p>
            <a:pPr fontAlgn="auto">
              <a:spcBef>
                <a:spcPts val="0"/>
              </a:spcBef>
              <a:spcAft>
                <a:spcPts val="0"/>
              </a:spcAft>
              <a:defRPr/>
            </a:pPr>
            <a:r>
              <a:rPr lang="en-CA" sz="1400" dirty="0">
                <a:latin typeface="+mn-lt"/>
              </a:rPr>
              <a:t>No answer:  - </a:t>
            </a:r>
          </a:p>
        </p:txBody>
      </p:sp>
      <p:pic>
        <p:nvPicPr>
          <p:cNvPr id="209926" name="Picture 2"/>
          <p:cNvPicPr>
            <a:picLocks noChangeAspect="1" noChangeArrowheads="1"/>
          </p:cNvPicPr>
          <p:nvPr/>
        </p:nvPicPr>
        <p:blipFill>
          <a:blip r:embed="rId2"/>
          <a:srcRect/>
          <a:stretch>
            <a:fillRect/>
          </a:stretch>
        </p:blipFill>
        <p:spPr bwMode="auto">
          <a:xfrm>
            <a:off x="714375" y="928688"/>
            <a:ext cx="7689850"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5903913"/>
            <a:ext cx="4000500" cy="730250"/>
          </a:xfrm>
          <a:prstGeom prst="rect">
            <a:avLst/>
          </a:prstGeom>
          <a:solidFill>
            <a:schemeClr val="accent3">
              <a:lumMod val="40000"/>
              <a:lumOff val="60000"/>
            </a:schemeClr>
          </a:solidFill>
        </p:spPr>
        <p:txBody>
          <a:bodyPr>
            <a:spAutoFit/>
          </a:bodyPr>
          <a:lstStyle/>
          <a:p>
            <a:r>
              <a:rPr lang="en-CA" sz="1400">
                <a:latin typeface="Calibri" pitchFamily="34" charset="0"/>
              </a:rPr>
              <a:t>Circle: boy/ square: girl </a:t>
            </a:r>
          </a:p>
          <a:p>
            <a:r>
              <a:rPr lang="en-CA" sz="1400">
                <a:latin typeface="Calibri" pitchFamily="34" charset="0"/>
              </a:rPr>
              <a:t>Blue nodes: visible min./ red nodes: majority </a:t>
            </a:r>
          </a:p>
          <a:p>
            <a:r>
              <a:rPr lang="en-CA" sz="1400">
                <a:latin typeface="Calibri" pitchFamily="34" charset="0"/>
              </a:rPr>
              <a:t>Blue ties: directed/ red ties: mutual </a:t>
            </a:r>
          </a:p>
        </p:txBody>
      </p:sp>
      <p:sp>
        <p:nvSpPr>
          <p:cNvPr id="8" name="TextBox 7"/>
          <p:cNvSpPr txBox="1"/>
          <p:nvPr/>
        </p:nvSpPr>
        <p:spPr>
          <a:xfrm>
            <a:off x="0" y="0"/>
            <a:ext cx="3500438" cy="731838"/>
          </a:xfrm>
          <a:prstGeom prst="rect">
            <a:avLst/>
          </a:prstGeom>
          <a:solidFill>
            <a:schemeClr val="accent3">
              <a:lumMod val="75000"/>
            </a:schemeClr>
          </a:solidFill>
        </p:spPr>
        <p:txBody>
          <a:bodyPr>
            <a:spAutoFit/>
          </a:bodyPr>
          <a:lstStyle/>
          <a:p>
            <a:r>
              <a:rPr lang="en-CA" sz="2400" b="1">
                <a:latin typeface="Calibri" pitchFamily="34" charset="0"/>
              </a:rPr>
              <a:t>Actual Partner </a:t>
            </a:r>
          </a:p>
          <a:p>
            <a:r>
              <a:rPr lang="en-CA" b="1">
                <a:latin typeface="Calibri" pitchFamily="34" charset="0"/>
              </a:rPr>
              <a:t>School X</a:t>
            </a:r>
          </a:p>
        </p:txBody>
      </p:sp>
      <p:sp>
        <p:nvSpPr>
          <p:cNvPr id="9" name="TextBox 8"/>
          <p:cNvSpPr txBox="1"/>
          <p:nvPr/>
        </p:nvSpPr>
        <p:spPr>
          <a:xfrm>
            <a:off x="7429500" y="0"/>
            <a:ext cx="1714500" cy="523875"/>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Absent: 9, 10, 17 </a:t>
            </a:r>
          </a:p>
          <a:p>
            <a:pPr fontAlgn="auto">
              <a:spcBef>
                <a:spcPts val="0"/>
              </a:spcBef>
              <a:spcAft>
                <a:spcPts val="0"/>
              </a:spcAft>
              <a:defRPr/>
            </a:pPr>
            <a:r>
              <a:rPr lang="en-CA" sz="1400" dirty="0">
                <a:latin typeface="+mn-lt"/>
              </a:rPr>
              <a:t>No answer: -</a:t>
            </a:r>
          </a:p>
        </p:txBody>
      </p:sp>
      <p:sp>
        <p:nvSpPr>
          <p:cNvPr id="10" name="TextBox 9"/>
          <p:cNvSpPr txBox="1"/>
          <p:nvPr/>
        </p:nvSpPr>
        <p:spPr>
          <a:xfrm>
            <a:off x="6143625" y="5903913"/>
            <a:ext cx="3000375" cy="954087"/>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Number of ties:  38</a:t>
            </a:r>
          </a:p>
          <a:p>
            <a:pPr fontAlgn="auto">
              <a:spcBef>
                <a:spcPts val="0"/>
              </a:spcBef>
              <a:spcAft>
                <a:spcPts val="0"/>
              </a:spcAft>
              <a:defRPr/>
            </a:pPr>
            <a:r>
              <a:rPr lang="en-CA" sz="1400" dirty="0">
                <a:latin typeface="+mn-lt"/>
              </a:rPr>
              <a:t>Density: 0.08 (the max. den. Is 0.14 )</a:t>
            </a:r>
          </a:p>
          <a:p>
            <a:pPr fontAlgn="auto">
              <a:spcBef>
                <a:spcPts val="0"/>
              </a:spcBef>
              <a:spcAft>
                <a:spcPts val="0"/>
              </a:spcAft>
              <a:defRPr/>
            </a:pPr>
            <a:r>
              <a:rPr lang="en-CA" sz="1400" dirty="0">
                <a:latin typeface="+mn-lt"/>
              </a:rPr>
              <a:t>Centralization  (</a:t>
            </a:r>
            <a:r>
              <a:rPr lang="en-CA" sz="1400" dirty="0" err="1">
                <a:latin typeface="+mn-lt"/>
              </a:rPr>
              <a:t>indegree</a:t>
            </a:r>
            <a:r>
              <a:rPr lang="en-CA" sz="1400" dirty="0">
                <a:latin typeface="+mn-lt"/>
              </a:rPr>
              <a:t>):  0.11</a:t>
            </a:r>
          </a:p>
          <a:p>
            <a:pPr fontAlgn="auto">
              <a:spcBef>
                <a:spcPts val="0"/>
              </a:spcBef>
              <a:spcAft>
                <a:spcPts val="0"/>
              </a:spcAft>
              <a:defRPr/>
            </a:pPr>
            <a:r>
              <a:rPr lang="en-CA" sz="1400" dirty="0">
                <a:latin typeface="+mn-lt"/>
              </a:rPr>
              <a:t>Average Distance:  3.79</a:t>
            </a:r>
          </a:p>
        </p:txBody>
      </p:sp>
      <p:pic>
        <p:nvPicPr>
          <p:cNvPr id="210950" name="Picture 2"/>
          <p:cNvPicPr>
            <a:picLocks noChangeAspect="1" noChangeArrowheads="1"/>
          </p:cNvPicPr>
          <p:nvPr/>
        </p:nvPicPr>
        <p:blipFill>
          <a:blip r:embed="rId2"/>
          <a:srcRect/>
          <a:stretch>
            <a:fillRect/>
          </a:stretch>
        </p:blipFill>
        <p:spPr bwMode="auto">
          <a:xfrm>
            <a:off x="500063" y="928688"/>
            <a:ext cx="8067675" cy="47958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CA"/>
              <a:t>Presentation Overview:</a:t>
            </a:r>
          </a:p>
        </p:txBody>
      </p:sp>
      <p:sp>
        <p:nvSpPr>
          <p:cNvPr id="66563" name="Rectangle 3"/>
          <p:cNvSpPr>
            <a:spLocks noGrp="1" noChangeArrowheads="1"/>
          </p:cNvSpPr>
          <p:nvPr>
            <p:ph type="body" idx="1"/>
          </p:nvPr>
        </p:nvSpPr>
        <p:spPr>
          <a:xfrm>
            <a:off x="0" y="1905000"/>
            <a:ext cx="9144000" cy="4953000"/>
          </a:xfrm>
        </p:spPr>
        <p:txBody>
          <a:bodyPr/>
          <a:lstStyle/>
          <a:p>
            <a:r>
              <a:rPr lang="fr-CA" sz="3600"/>
              <a:t>Research overview and objectives</a:t>
            </a:r>
          </a:p>
          <a:p>
            <a:r>
              <a:rPr lang="fr-CA" sz="3600"/>
              <a:t>Saskatchewan context: Host communities and newcomers</a:t>
            </a:r>
          </a:p>
          <a:p>
            <a:r>
              <a:rPr lang="fr-CA" sz="3600"/>
              <a:t>Challenges: Newcomer and student perspectives on inclusion</a:t>
            </a:r>
          </a:p>
          <a:p>
            <a:r>
              <a:rPr lang="fr-CA" sz="3600"/>
              <a:t>Opportunities: Towards cultural reciprocity</a:t>
            </a:r>
            <a:endParaRPr lang="en-CA" sz="36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5903913"/>
            <a:ext cx="4000500" cy="730250"/>
          </a:xfrm>
          <a:prstGeom prst="rect">
            <a:avLst/>
          </a:prstGeom>
          <a:solidFill>
            <a:schemeClr val="accent3">
              <a:lumMod val="40000"/>
              <a:lumOff val="60000"/>
            </a:schemeClr>
          </a:solidFill>
        </p:spPr>
        <p:txBody>
          <a:bodyPr>
            <a:spAutoFit/>
          </a:bodyPr>
          <a:lstStyle/>
          <a:p>
            <a:r>
              <a:rPr lang="en-CA" sz="1400">
                <a:latin typeface="Calibri" pitchFamily="34" charset="0"/>
              </a:rPr>
              <a:t>Circle: boy/ square: girl </a:t>
            </a:r>
          </a:p>
          <a:p>
            <a:r>
              <a:rPr lang="en-CA" sz="1400">
                <a:latin typeface="Calibri" pitchFamily="34" charset="0"/>
              </a:rPr>
              <a:t>Blue ties: directed/ red ties: mutual </a:t>
            </a:r>
          </a:p>
          <a:p>
            <a:r>
              <a:rPr lang="en-CA" sz="1400">
                <a:latin typeface="Calibri" pitchFamily="34" charset="0"/>
              </a:rPr>
              <a:t>Blue nodes: visible minority/ red nodes: majority </a:t>
            </a:r>
          </a:p>
        </p:txBody>
      </p:sp>
      <p:sp>
        <p:nvSpPr>
          <p:cNvPr id="8" name="TextBox 7"/>
          <p:cNvSpPr txBox="1"/>
          <p:nvPr/>
        </p:nvSpPr>
        <p:spPr>
          <a:xfrm>
            <a:off x="0" y="0"/>
            <a:ext cx="3500438" cy="731838"/>
          </a:xfrm>
          <a:prstGeom prst="rect">
            <a:avLst/>
          </a:prstGeom>
          <a:solidFill>
            <a:schemeClr val="accent3">
              <a:lumMod val="75000"/>
            </a:schemeClr>
          </a:solidFill>
        </p:spPr>
        <p:txBody>
          <a:bodyPr>
            <a:spAutoFit/>
          </a:bodyPr>
          <a:lstStyle/>
          <a:p>
            <a:r>
              <a:rPr lang="en-CA" sz="2400" b="1">
                <a:latin typeface="Calibri" pitchFamily="34" charset="0"/>
              </a:rPr>
              <a:t>Admiring </a:t>
            </a:r>
          </a:p>
          <a:p>
            <a:r>
              <a:rPr lang="en-CA" b="1">
                <a:latin typeface="Calibri" pitchFamily="34" charset="0"/>
              </a:rPr>
              <a:t>School X</a:t>
            </a:r>
          </a:p>
        </p:txBody>
      </p:sp>
      <p:sp>
        <p:nvSpPr>
          <p:cNvPr id="9" name="TextBox 8"/>
          <p:cNvSpPr txBox="1"/>
          <p:nvPr/>
        </p:nvSpPr>
        <p:spPr>
          <a:xfrm>
            <a:off x="7215188" y="0"/>
            <a:ext cx="1928812" cy="523875"/>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Absent: 9, 10, 17</a:t>
            </a:r>
          </a:p>
          <a:p>
            <a:pPr fontAlgn="auto">
              <a:spcBef>
                <a:spcPts val="0"/>
              </a:spcBef>
              <a:spcAft>
                <a:spcPts val="0"/>
              </a:spcAft>
              <a:defRPr/>
            </a:pPr>
            <a:r>
              <a:rPr lang="en-CA" sz="1400" dirty="0">
                <a:latin typeface="+mn-lt"/>
              </a:rPr>
              <a:t>No answer:  2, 8</a:t>
            </a:r>
          </a:p>
        </p:txBody>
      </p:sp>
      <p:sp>
        <p:nvSpPr>
          <p:cNvPr id="10" name="TextBox 9"/>
          <p:cNvSpPr txBox="1"/>
          <p:nvPr/>
        </p:nvSpPr>
        <p:spPr>
          <a:xfrm>
            <a:off x="6072188" y="5903913"/>
            <a:ext cx="3071812" cy="954087"/>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Number of ties:  43</a:t>
            </a:r>
          </a:p>
          <a:p>
            <a:pPr fontAlgn="auto">
              <a:spcBef>
                <a:spcPts val="0"/>
              </a:spcBef>
              <a:spcAft>
                <a:spcPts val="0"/>
              </a:spcAft>
              <a:defRPr/>
            </a:pPr>
            <a:r>
              <a:rPr lang="en-CA" sz="1400" dirty="0">
                <a:latin typeface="+mn-lt"/>
              </a:rPr>
              <a:t>Density: 0.09 (the max. den. Is 0.14 )</a:t>
            </a:r>
          </a:p>
          <a:p>
            <a:pPr fontAlgn="auto">
              <a:spcBef>
                <a:spcPts val="0"/>
              </a:spcBef>
              <a:spcAft>
                <a:spcPts val="0"/>
              </a:spcAft>
              <a:defRPr/>
            </a:pPr>
            <a:r>
              <a:rPr lang="en-CA" sz="1400" dirty="0">
                <a:latin typeface="+mn-lt"/>
              </a:rPr>
              <a:t>Centralization  (</a:t>
            </a:r>
            <a:r>
              <a:rPr lang="en-CA" sz="1400" dirty="0" err="1">
                <a:latin typeface="+mn-lt"/>
              </a:rPr>
              <a:t>indegree</a:t>
            </a:r>
            <a:r>
              <a:rPr lang="en-CA" sz="1400" dirty="0">
                <a:latin typeface="+mn-lt"/>
              </a:rPr>
              <a:t>):  0.15</a:t>
            </a:r>
          </a:p>
          <a:p>
            <a:pPr fontAlgn="auto">
              <a:spcBef>
                <a:spcPts val="0"/>
              </a:spcBef>
              <a:spcAft>
                <a:spcPts val="0"/>
              </a:spcAft>
              <a:defRPr/>
            </a:pPr>
            <a:r>
              <a:rPr lang="en-CA" sz="1400" dirty="0">
                <a:latin typeface="+mn-lt"/>
              </a:rPr>
              <a:t>Average Distance:  2.58</a:t>
            </a:r>
          </a:p>
        </p:txBody>
      </p:sp>
      <p:pic>
        <p:nvPicPr>
          <p:cNvPr id="211974" name="Picture 2"/>
          <p:cNvPicPr>
            <a:picLocks noChangeAspect="1" noChangeArrowheads="1"/>
          </p:cNvPicPr>
          <p:nvPr/>
        </p:nvPicPr>
        <p:blipFill>
          <a:blip r:embed="rId2"/>
          <a:srcRect/>
          <a:stretch>
            <a:fillRect/>
          </a:stretch>
        </p:blipFill>
        <p:spPr bwMode="auto">
          <a:xfrm>
            <a:off x="785813" y="1001713"/>
            <a:ext cx="7567612" cy="4498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5903913"/>
            <a:ext cx="4000500" cy="730250"/>
          </a:xfrm>
          <a:prstGeom prst="rect">
            <a:avLst/>
          </a:prstGeom>
          <a:solidFill>
            <a:schemeClr val="accent3">
              <a:lumMod val="40000"/>
              <a:lumOff val="60000"/>
            </a:schemeClr>
          </a:solidFill>
        </p:spPr>
        <p:txBody>
          <a:bodyPr>
            <a:spAutoFit/>
          </a:bodyPr>
          <a:lstStyle/>
          <a:p>
            <a:r>
              <a:rPr lang="en-CA" sz="1400">
                <a:latin typeface="Calibri" pitchFamily="34" charset="0"/>
              </a:rPr>
              <a:t>Circle: boy/ square: girl </a:t>
            </a:r>
          </a:p>
          <a:p>
            <a:r>
              <a:rPr lang="en-CA" sz="1400">
                <a:latin typeface="Calibri" pitchFamily="34" charset="0"/>
              </a:rPr>
              <a:t>Blue ties: directed/ red ties: mutual </a:t>
            </a:r>
          </a:p>
          <a:p>
            <a:r>
              <a:rPr lang="en-CA" sz="1400">
                <a:latin typeface="Calibri" pitchFamily="34" charset="0"/>
              </a:rPr>
              <a:t>Blue nodes: visible minority/ red nodes: majority </a:t>
            </a:r>
          </a:p>
        </p:txBody>
      </p:sp>
      <p:sp>
        <p:nvSpPr>
          <p:cNvPr id="8" name="TextBox 7"/>
          <p:cNvSpPr txBox="1"/>
          <p:nvPr/>
        </p:nvSpPr>
        <p:spPr>
          <a:xfrm>
            <a:off x="0" y="0"/>
            <a:ext cx="3500438" cy="731838"/>
          </a:xfrm>
          <a:prstGeom prst="rect">
            <a:avLst/>
          </a:prstGeom>
          <a:solidFill>
            <a:schemeClr val="accent3">
              <a:lumMod val="75000"/>
            </a:schemeClr>
          </a:solidFill>
        </p:spPr>
        <p:txBody>
          <a:bodyPr>
            <a:spAutoFit/>
          </a:bodyPr>
          <a:lstStyle/>
          <a:p>
            <a:r>
              <a:rPr lang="en-CA" sz="2400" b="1">
                <a:latin typeface="Calibri" pitchFamily="34" charset="0"/>
              </a:rPr>
              <a:t>“Most like me” </a:t>
            </a:r>
          </a:p>
          <a:p>
            <a:r>
              <a:rPr lang="en-CA" b="1">
                <a:latin typeface="Calibri" pitchFamily="34" charset="0"/>
              </a:rPr>
              <a:t>School X</a:t>
            </a:r>
          </a:p>
        </p:txBody>
      </p:sp>
      <p:sp>
        <p:nvSpPr>
          <p:cNvPr id="9" name="TextBox 8"/>
          <p:cNvSpPr txBox="1"/>
          <p:nvPr/>
        </p:nvSpPr>
        <p:spPr>
          <a:xfrm>
            <a:off x="7358063" y="0"/>
            <a:ext cx="1785937" cy="523875"/>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Absent: 9, 10, 17</a:t>
            </a:r>
          </a:p>
          <a:p>
            <a:pPr fontAlgn="auto">
              <a:spcBef>
                <a:spcPts val="0"/>
              </a:spcBef>
              <a:spcAft>
                <a:spcPts val="0"/>
              </a:spcAft>
              <a:defRPr/>
            </a:pPr>
            <a:r>
              <a:rPr lang="en-CA" sz="1400" dirty="0">
                <a:latin typeface="+mn-lt"/>
              </a:rPr>
              <a:t>No answer:  7, 14</a:t>
            </a:r>
          </a:p>
        </p:txBody>
      </p:sp>
      <p:sp>
        <p:nvSpPr>
          <p:cNvPr id="10" name="TextBox 9"/>
          <p:cNvSpPr txBox="1"/>
          <p:nvPr/>
        </p:nvSpPr>
        <p:spPr>
          <a:xfrm>
            <a:off x="6072188" y="5903913"/>
            <a:ext cx="3071812" cy="954087"/>
          </a:xfrm>
          <a:prstGeom prst="rect">
            <a:avLst/>
          </a:prstGeom>
          <a:solidFill>
            <a:schemeClr val="accent3">
              <a:lumMod val="40000"/>
              <a:lumOff val="60000"/>
            </a:schemeClr>
          </a:solidFill>
        </p:spPr>
        <p:txBody>
          <a:bodyPr>
            <a:spAutoFit/>
          </a:bodyPr>
          <a:lstStyle/>
          <a:p>
            <a:pPr fontAlgn="auto">
              <a:spcBef>
                <a:spcPts val="0"/>
              </a:spcBef>
              <a:spcAft>
                <a:spcPts val="0"/>
              </a:spcAft>
              <a:defRPr/>
            </a:pPr>
            <a:r>
              <a:rPr lang="en-CA" sz="1400" dirty="0">
                <a:latin typeface="+mn-lt"/>
              </a:rPr>
              <a:t>Number of ties:  29</a:t>
            </a:r>
          </a:p>
          <a:p>
            <a:pPr fontAlgn="auto">
              <a:spcBef>
                <a:spcPts val="0"/>
              </a:spcBef>
              <a:spcAft>
                <a:spcPts val="0"/>
              </a:spcAft>
              <a:defRPr/>
            </a:pPr>
            <a:r>
              <a:rPr lang="en-CA" sz="1400" dirty="0">
                <a:latin typeface="+mn-lt"/>
              </a:rPr>
              <a:t>Density: 0.06 (the max. den. is 0.14)</a:t>
            </a:r>
          </a:p>
          <a:p>
            <a:pPr fontAlgn="auto">
              <a:spcBef>
                <a:spcPts val="0"/>
              </a:spcBef>
              <a:spcAft>
                <a:spcPts val="0"/>
              </a:spcAft>
              <a:defRPr/>
            </a:pPr>
            <a:r>
              <a:rPr lang="en-CA" sz="1400" dirty="0">
                <a:latin typeface="+mn-lt"/>
              </a:rPr>
              <a:t>Centralization  (</a:t>
            </a:r>
            <a:r>
              <a:rPr lang="en-CA" sz="1400" dirty="0" err="1">
                <a:latin typeface="+mn-lt"/>
              </a:rPr>
              <a:t>indegree</a:t>
            </a:r>
            <a:r>
              <a:rPr lang="en-CA" sz="1400" dirty="0">
                <a:latin typeface="+mn-lt"/>
              </a:rPr>
              <a:t>):  0.08 </a:t>
            </a:r>
          </a:p>
          <a:p>
            <a:pPr fontAlgn="auto">
              <a:spcBef>
                <a:spcPts val="0"/>
              </a:spcBef>
              <a:spcAft>
                <a:spcPts val="0"/>
              </a:spcAft>
              <a:defRPr/>
            </a:pPr>
            <a:r>
              <a:rPr lang="en-CA" sz="1400" dirty="0">
                <a:latin typeface="+mn-lt"/>
              </a:rPr>
              <a:t>Average Distance:  2.50</a:t>
            </a:r>
          </a:p>
        </p:txBody>
      </p:sp>
      <p:pic>
        <p:nvPicPr>
          <p:cNvPr id="212998" name="Picture 3"/>
          <p:cNvPicPr>
            <a:picLocks noChangeAspect="1" noChangeArrowheads="1"/>
          </p:cNvPicPr>
          <p:nvPr/>
        </p:nvPicPr>
        <p:blipFill>
          <a:blip r:embed="rId2"/>
          <a:srcRect/>
          <a:stretch>
            <a:fillRect/>
          </a:stretch>
        </p:blipFill>
        <p:spPr bwMode="auto">
          <a:xfrm>
            <a:off x="428625" y="857250"/>
            <a:ext cx="8281988" cy="4924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7523"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7524" name="Rectangle 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7525"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2" name="TextBox 11"/>
          <p:cNvSpPr txBox="1"/>
          <p:nvPr/>
        </p:nvSpPr>
        <p:spPr>
          <a:xfrm>
            <a:off x="0" y="0"/>
            <a:ext cx="5286375" cy="976313"/>
          </a:xfrm>
          <a:prstGeom prst="rect">
            <a:avLst/>
          </a:prstGeom>
          <a:solidFill>
            <a:schemeClr val="accent3">
              <a:lumMod val="75000"/>
            </a:schemeClr>
          </a:solidFill>
        </p:spPr>
        <p:txBody>
          <a:bodyPr>
            <a:spAutoFit/>
          </a:bodyPr>
          <a:lstStyle/>
          <a:p>
            <a:r>
              <a:rPr lang="en-CA" sz="2000" b="1">
                <a:latin typeface="Calibri" pitchFamily="34" charset="0"/>
              </a:rPr>
              <a:t>Inferential Statistics</a:t>
            </a:r>
          </a:p>
          <a:p>
            <a:r>
              <a:rPr lang="en-CA" sz="2000" b="1">
                <a:latin typeface="Calibri" pitchFamily="34" charset="0"/>
              </a:rPr>
              <a:t>Crosstab: ‘Visible Minority’ &amp; ‘Academic Status’</a:t>
            </a:r>
          </a:p>
          <a:p>
            <a:r>
              <a:rPr lang="en-CA" b="1">
                <a:latin typeface="Calibri" pitchFamily="34" charset="0"/>
              </a:rPr>
              <a:t>School X</a:t>
            </a:r>
          </a:p>
        </p:txBody>
      </p:sp>
      <p:sp>
        <p:nvSpPr>
          <p:cNvPr id="107527"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7528" name="Rectangle 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752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7530" name="Rectangle 1"/>
          <p:cNvSpPr>
            <a:spLocks noChangeArrowheads="1"/>
          </p:cNvSpPr>
          <p:nvPr/>
        </p:nvSpPr>
        <p:spPr bwMode="auto">
          <a:xfrm>
            <a:off x="0" y="1195388"/>
            <a:ext cx="9144000" cy="584200"/>
          </a:xfrm>
          <a:prstGeom prst="rect">
            <a:avLst/>
          </a:prstGeom>
          <a:noFill/>
          <a:ln w="9525">
            <a:noFill/>
            <a:miter lim="800000"/>
            <a:headEnd/>
            <a:tailEnd/>
          </a:ln>
        </p:spPr>
        <p:txBody>
          <a:bodyPr anchor="ctr">
            <a:spAutoFit/>
          </a:bodyPr>
          <a:lstStyle/>
          <a:p>
            <a:pPr algn="just"/>
            <a:r>
              <a:rPr lang="en-GB" sz="1600">
                <a:cs typeface="Arial" charset="0"/>
              </a:rPr>
              <a:t>The academic status has been recoded into 2 groups in this tabulation. And as the red cells show the relationship between being visible minority and lower academic status is statistically significant. </a:t>
            </a:r>
          </a:p>
        </p:txBody>
      </p:sp>
      <p:sp>
        <p:nvSpPr>
          <p:cNvPr id="107531"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7532"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7533" name="Rectangle 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graphicFrame>
        <p:nvGraphicFramePr>
          <p:cNvPr id="107600" name="Group 80"/>
          <p:cNvGraphicFramePr>
            <a:graphicFrameLocks noGrp="1"/>
          </p:cNvGraphicFramePr>
          <p:nvPr/>
        </p:nvGraphicFramePr>
        <p:xfrm>
          <a:off x="285750" y="2286000"/>
          <a:ext cx="5072063" cy="1928813"/>
        </p:xfrm>
        <a:graphic>
          <a:graphicData uri="http://schemas.openxmlformats.org/drawingml/2006/table">
            <a:tbl>
              <a:tblPr/>
              <a:tblGrid>
                <a:gridCol w="1928813"/>
                <a:gridCol w="1544637"/>
                <a:gridCol w="531813"/>
                <a:gridCol w="533400"/>
                <a:gridCol w="533400"/>
              </a:tblGrid>
              <a:tr h="212725">
                <a:tc gridSpan="5">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1" i="0" u="none" strike="noStrike" cap="none" normalizeH="0" baseline="0" smtClean="0">
                          <a:ln>
                            <a:noFill/>
                          </a:ln>
                          <a:solidFill>
                            <a:srgbClr val="000000"/>
                          </a:solidFill>
                          <a:effectLst/>
                          <a:latin typeface="Arial" charset="0"/>
                          <a:ea typeface="Calibri" pitchFamily="34" charset="0"/>
                          <a:cs typeface="Arial" charset="0"/>
                        </a:rPr>
                        <a:t>‘Recoded Academic status into 2 groups’ * ‘Visible Minority’ Crosstabulation</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2725">
                <a:tc rowSpan="2" gridSpan="2">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11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VIS_MIN</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rowSpan="2">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Total</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2725">
                <a:tc gridSpan="2" vMerge="1">
                  <a:txBody>
                    <a:bodyPr/>
                    <a:lstStyle/>
                    <a:p>
                      <a:endParaRPr lang="en-US"/>
                    </a:p>
                  </a:txBody>
                  <a:tcPr/>
                </a:tc>
                <a:tc hMerge="1" vMerge="1">
                  <a:txBody>
                    <a:bodyPr/>
                    <a:lstStyle/>
                    <a:p>
                      <a:endParaRPr lang="en-US"/>
                    </a:p>
                  </a:txBody>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non</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oui</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430213">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Recoded Academic status into 2 groups</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38</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80.9%</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5</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20.0%</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59.7%</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021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9</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19.1%</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20</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80.0%</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40.3%</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0213">
                <a:tc grid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Total</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47</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100.0%</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25</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100.0%</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100.0%</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7566" name="Rectangle 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graphicFrame>
        <p:nvGraphicFramePr>
          <p:cNvPr id="107599" name="Group 79"/>
          <p:cNvGraphicFramePr>
            <a:graphicFrameLocks noGrp="1"/>
          </p:cNvGraphicFramePr>
          <p:nvPr/>
        </p:nvGraphicFramePr>
        <p:xfrm>
          <a:off x="3395663" y="4827588"/>
          <a:ext cx="5534025" cy="1016000"/>
        </p:xfrm>
        <a:graphic>
          <a:graphicData uri="http://schemas.openxmlformats.org/drawingml/2006/table">
            <a:tbl>
              <a:tblPr/>
              <a:tblGrid>
                <a:gridCol w="1524000"/>
                <a:gridCol w="635000"/>
                <a:gridCol w="633412"/>
                <a:gridCol w="914400"/>
                <a:gridCol w="912813"/>
                <a:gridCol w="914400"/>
              </a:tblGrid>
              <a:tr h="0">
                <a:tc gridSpan="6">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1" i="0" u="none" strike="noStrike" cap="none" normalizeH="0" baseline="0" smtClean="0">
                          <a:ln>
                            <a:noFill/>
                          </a:ln>
                          <a:solidFill>
                            <a:srgbClr val="000000"/>
                          </a:solidFill>
                          <a:effectLst/>
                          <a:latin typeface="Arial" charset="0"/>
                          <a:ea typeface="Calibri" pitchFamily="34" charset="0"/>
                          <a:cs typeface="Arial" charset="0"/>
                        </a:rPr>
                        <a:t>Chi-Square Tests</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11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Value</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df</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Asymp. Sig. (2-sided)</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Exact Sig. (2-sided)</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Exact Sig. (1-sided)</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Pearson Chi-Square</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25.121</a:t>
                      </a:r>
                      <a:r>
                        <a:rPr kumimoji="0" lang="en-GB" sz="900" b="0" i="0" u="none" strike="noStrike" cap="none" normalizeH="0" baseline="30000" smtClean="0">
                          <a:ln>
                            <a:noFill/>
                          </a:ln>
                          <a:solidFill>
                            <a:srgbClr val="000000"/>
                          </a:solidFill>
                          <a:effectLst/>
                          <a:latin typeface="Arial" charset="0"/>
                          <a:ea typeface="Calibri" pitchFamily="34" charset="0"/>
                          <a:cs typeface="Arial" charset="0"/>
                        </a:rPr>
                        <a:t>a</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11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11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Fisher's Exact Test</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11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11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11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9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r>
            </a:tbl>
          </a:graphicData>
        </a:graphic>
      </p:graphicFrame>
      <p:sp>
        <p:nvSpPr>
          <p:cNvPr id="107598"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8547"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8548" name="Rectangle 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85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2" name="TextBox 11"/>
          <p:cNvSpPr txBox="1"/>
          <p:nvPr/>
        </p:nvSpPr>
        <p:spPr>
          <a:xfrm>
            <a:off x="0" y="0"/>
            <a:ext cx="4000500" cy="976313"/>
          </a:xfrm>
          <a:prstGeom prst="rect">
            <a:avLst/>
          </a:prstGeom>
          <a:solidFill>
            <a:schemeClr val="accent3">
              <a:lumMod val="75000"/>
            </a:schemeClr>
          </a:solidFill>
        </p:spPr>
        <p:txBody>
          <a:bodyPr>
            <a:spAutoFit/>
          </a:bodyPr>
          <a:lstStyle/>
          <a:p>
            <a:r>
              <a:rPr lang="en-CA" sz="2000" b="1">
                <a:latin typeface="Calibri" pitchFamily="34" charset="0"/>
              </a:rPr>
              <a:t>Inferential Statistics </a:t>
            </a:r>
          </a:p>
          <a:p>
            <a:r>
              <a:rPr lang="en-CA" sz="2000" b="1">
                <a:latin typeface="Calibri" pitchFamily="34" charset="0"/>
              </a:rPr>
              <a:t>Centrality and Academic Status </a:t>
            </a:r>
          </a:p>
          <a:p>
            <a:r>
              <a:rPr lang="en-CA" b="1">
                <a:latin typeface="Calibri" pitchFamily="34" charset="0"/>
              </a:rPr>
              <a:t>School X</a:t>
            </a:r>
          </a:p>
        </p:txBody>
      </p:sp>
      <p:sp>
        <p:nvSpPr>
          <p:cNvPr id="108551"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8552"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8553"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08554" name="Rectangle 1"/>
          <p:cNvSpPr>
            <a:spLocks noChangeArrowheads="1"/>
          </p:cNvSpPr>
          <p:nvPr/>
        </p:nvSpPr>
        <p:spPr bwMode="auto">
          <a:xfrm>
            <a:off x="0" y="-342900"/>
            <a:ext cx="184150" cy="685800"/>
          </a:xfrm>
          <a:prstGeom prst="rect">
            <a:avLst/>
          </a:prstGeom>
          <a:noFill/>
          <a:ln w="9525">
            <a:noFill/>
            <a:miter lim="800000"/>
            <a:headEnd/>
            <a:tailEnd/>
          </a:ln>
        </p:spPr>
        <p:txBody>
          <a:bodyPr wrap="none" anchor="ctr">
            <a:spAutoFit/>
          </a:bodyPr>
          <a:lstStyle/>
          <a:p>
            <a:r>
              <a:rPr lang="en-GB" sz="1200">
                <a:latin typeface="Times New Roman" pitchFamily="18" charset="0"/>
                <a:ea typeface="Calibri" pitchFamily="34" charset="0"/>
                <a:cs typeface="Times New Roman" pitchFamily="18" charset="0"/>
              </a:rPr>
              <a:t/>
            </a:r>
            <a:br>
              <a:rPr lang="en-GB" sz="1200">
                <a:latin typeface="Times New Roman" pitchFamily="18" charset="0"/>
                <a:ea typeface="Calibri" pitchFamily="34" charset="0"/>
                <a:cs typeface="Times New Roman" pitchFamily="18" charset="0"/>
              </a:rPr>
            </a:br>
            <a:endParaRPr lang="en-GB" sz="900">
              <a:ea typeface="Calibri" pitchFamily="34" charset="0"/>
              <a:cs typeface="Arial" charset="0"/>
            </a:endParaRPr>
          </a:p>
          <a:p>
            <a:pPr eaLnBrk="0" hangingPunct="0"/>
            <a:endParaRPr lang="en-GB">
              <a:ea typeface="Calibri" pitchFamily="34" charset="0"/>
              <a:cs typeface="Arial" charset="0"/>
            </a:endParaRPr>
          </a:p>
        </p:txBody>
      </p:sp>
      <p:graphicFrame>
        <p:nvGraphicFramePr>
          <p:cNvPr id="108814" name="Group 270"/>
          <p:cNvGraphicFramePr>
            <a:graphicFrameLocks noGrp="1"/>
          </p:cNvGraphicFramePr>
          <p:nvPr/>
        </p:nvGraphicFramePr>
        <p:xfrm>
          <a:off x="214313" y="1428750"/>
          <a:ext cx="3143250" cy="3746500"/>
        </p:xfrm>
        <a:graphic>
          <a:graphicData uri="http://schemas.openxmlformats.org/drawingml/2006/table">
            <a:tbl>
              <a:tblPr/>
              <a:tblGrid>
                <a:gridCol w="407987"/>
                <a:gridCol w="409575"/>
                <a:gridCol w="565150"/>
                <a:gridCol w="588963"/>
                <a:gridCol w="587375"/>
                <a:gridCol w="584200"/>
              </a:tblGrid>
              <a:tr h="169863">
                <a:tc rowSpan="2">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9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t-test for Equality of Means</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9725">
                <a:tc vMerge="1">
                  <a:txBody>
                    <a:bodyPr/>
                    <a:lstStyle/>
                    <a:p>
                      <a:endParaRPr lang="en-US"/>
                    </a:p>
                  </a:txBody>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t</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df</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Mean Difference</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Std. Error Difference</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Q1X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2.283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67.793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.026</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.872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.382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Q2X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2.223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.029</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1.010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.454</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Q3X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1.565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.122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.555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.355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Q4X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4.434</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48.433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2.763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.623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Q5X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5.040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47.551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3.076</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.610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Q6X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3.714</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46.402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3.121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.840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Q7X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1.850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.069</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1.482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.801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Q8X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3.968</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49.991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2.868</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.723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Q9X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3.876</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68.225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1.595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.412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Q10X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3.477</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1.002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.288</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9725">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QTOTAL</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4.765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56.037</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18.344</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3.850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8650"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graphicFrame>
        <p:nvGraphicFramePr>
          <p:cNvPr id="15" name="Table 14"/>
          <p:cNvGraphicFramePr>
            <a:graphicFrameLocks noGrp="1"/>
          </p:cNvGraphicFramePr>
          <p:nvPr/>
        </p:nvGraphicFramePr>
        <p:xfrm>
          <a:off x="4286250" y="1285875"/>
          <a:ext cx="4611688" cy="5080000"/>
        </p:xfrm>
        <a:graphic>
          <a:graphicData uri="http://schemas.openxmlformats.org/drawingml/2006/table">
            <a:tbl>
              <a:tblPr/>
              <a:tblGrid>
                <a:gridCol w="1096963"/>
                <a:gridCol w="1095375"/>
                <a:gridCol w="457200"/>
                <a:gridCol w="646112"/>
                <a:gridCol w="657225"/>
                <a:gridCol w="658813"/>
              </a:tblGrid>
              <a:tr h="85725">
                <a:tc gridSpan="6">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1" i="0" u="none" strike="noStrike" cap="none" normalizeH="0" baseline="0" smtClean="0">
                          <a:ln>
                            <a:noFill/>
                          </a:ln>
                          <a:solidFill>
                            <a:srgbClr val="000000"/>
                          </a:solidFill>
                          <a:effectLst/>
                          <a:latin typeface="Arial" charset="0"/>
                          <a:ea typeface="Calibri" pitchFamily="34" charset="0"/>
                          <a:cs typeface="Arial" charset="0"/>
                        </a:rPr>
                        <a:t>Group Statistics</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30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5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Recoded Academic status into 2 groups</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Mean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Std. Deviation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Std. Error Mean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Q1X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2.080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.317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2.03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1.149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.213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Q2X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2.84</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2.035</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.310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1.83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1.649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.306</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Q3X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2.28</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1.533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.234</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1.386</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.257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Q4X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3.35</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3.933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.907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.168</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Q5X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3.63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3.873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.591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.55</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.827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.154</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Q6X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3.53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5.369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.819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1.018</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.189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Q7X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3.719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.567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1.45</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2.654</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.493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Q8X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3.56</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4.521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.690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1.168</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.217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Q9X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2.77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2.224</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.339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1.17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1.256</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.233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Q10X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2.14</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1.187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.181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1.14</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1.217</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.226</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rowSpan="2">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600" b="0" i="0" u="none" strike="noStrike" cap="none" normalizeH="0" baseline="0" smtClean="0">
                          <a:ln>
                            <a:noFill/>
                          </a:ln>
                          <a:solidFill>
                            <a:srgbClr val="000000"/>
                          </a:solidFill>
                          <a:effectLst/>
                          <a:latin typeface="Arial" charset="0"/>
                          <a:ea typeface="Calibri" pitchFamily="34" charset="0"/>
                          <a:cs typeface="Arial" charset="0"/>
                        </a:rPr>
                        <a:t>QTOTAL</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domaine de force and force relative</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29.93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23.201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3.538</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8">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defi relatif and domain de defi</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29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11.59</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8.175</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1.518</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29183" marR="2918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8812"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6" name="Rectangular Callout 15"/>
          <p:cNvSpPr/>
          <p:nvPr/>
        </p:nvSpPr>
        <p:spPr>
          <a:xfrm>
            <a:off x="1143000" y="5429250"/>
            <a:ext cx="2143125" cy="1143000"/>
          </a:xfrm>
          <a:prstGeom prst="wedgeRectCallout">
            <a:avLst>
              <a:gd name="adj1" fmla="val -23775"/>
              <a:gd name="adj2" fmla="val -72672"/>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t>This column shows that the relationship is statistically significant. </a:t>
            </a:r>
            <a:endParaRPr lang="en-C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extBox 4"/>
          <p:cNvSpPr txBox="1">
            <a:spLocks noChangeArrowheads="1"/>
          </p:cNvSpPr>
          <p:nvPr/>
        </p:nvSpPr>
        <p:spPr bwMode="auto">
          <a:xfrm>
            <a:off x="142875" y="1143000"/>
            <a:ext cx="2643188" cy="3387725"/>
          </a:xfrm>
          <a:prstGeom prst="rect">
            <a:avLst/>
          </a:prstGeom>
          <a:noFill/>
          <a:ln w="9525">
            <a:noFill/>
            <a:miter lim="800000"/>
            <a:headEnd/>
            <a:tailEnd/>
          </a:ln>
        </p:spPr>
        <p:txBody>
          <a:bodyPr>
            <a:spAutoFit/>
          </a:bodyPr>
          <a:lstStyle/>
          <a:p>
            <a:pPr algn="ctr"/>
            <a:r>
              <a:rPr lang="en-CA" b="1">
                <a:latin typeface="Calibri" pitchFamily="34" charset="0"/>
              </a:rPr>
              <a:t>Indegree centrality</a:t>
            </a:r>
            <a:r>
              <a:rPr lang="en-CA">
                <a:latin typeface="Calibri" pitchFamily="34" charset="0"/>
              </a:rPr>
              <a:t>: the number of times a student has been selected in a given question. </a:t>
            </a:r>
          </a:p>
          <a:p>
            <a:pPr algn="ctr"/>
            <a:endParaRPr lang="en-CA">
              <a:latin typeface="Calibri" pitchFamily="34" charset="0"/>
            </a:endParaRPr>
          </a:p>
          <a:p>
            <a:pPr algn="ctr"/>
            <a:endParaRPr lang="en-CA">
              <a:latin typeface="Calibri" pitchFamily="34" charset="0"/>
            </a:endParaRPr>
          </a:p>
          <a:p>
            <a:pPr algn="ctr"/>
            <a:endParaRPr lang="en-CA">
              <a:latin typeface="Calibri" pitchFamily="34" charset="0"/>
            </a:endParaRPr>
          </a:p>
          <a:p>
            <a:pPr algn="ctr"/>
            <a:r>
              <a:rPr lang="en-CA">
                <a:latin typeface="Calibri" pitchFamily="34" charset="0"/>
              </a:rPr>
              <a:t>The result shows if a student is central in one network, the chance of being central in the other networks is very high. </a:t>
            </a:r>
          </a:p>
        </p:txBody>
      </p:sp>
      <p:sp>
        <p:nvSpPr>
          <p:cNvPr id="109571"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graphicFrame>
        <p:nvGraphicFramePr>
          <p:cNvPr id="109960" name="Group 392"/>
          <p:cNvGraphicFramePr>
            <a:graphicFrameLocks noGrp="1"/>
          </p:cNvGraphicFramePr>
          <p:nvPr/>
        </p:nvGraphicFramePr>
        <p:xfrm>
          <a:off x="2857500" y="357188"/>
          <a:ext cx="6072188" cy="7334250"/>
        </p:xfrm>
        <a:graphic>
          <a:graphicData uri="http://schemas.openxmlformats.org/drawingml/2006/table">
            <a:tbl>
              <a:tblPr/>
              <a:tblGrid>
                <a:gridCol w="850900"/>
                <a:gridCol w="852488"/>
                <a:gridCol w="436562"/>
                <a:gridCol w="436563"/>
                <a:gridCol w="438150"/>
                <a:gridCol w="436562"/>
                <a:gridCol w="436563"/>
                <a:gridCol w="436562"/>
                <a:gridCol w="436563"/>
                <a:gridCol w="438150"/>
                <a:gridCol w="436562"/>
                <a:gridCol w="436563"/>
              </a:tblGrid>
              <a:tr h="182563">
                <a:tc gridSpan="12">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1" i="0" u="none" strike="noStrike" cap="none" normalizeH="0" baseline="0" smtClean="0">
                          <a:ln>
                            <a:noFill/>
                          </a:ln>
                          <a:solidFill>
                            <a:srgbClr val="000000"/>
                          </a:solidFill>
                          <a:effectLst/>
                          <a:latin typeface="Arial" charset="0"/>
                          <a:ea typeface="Calibri" pitchFamily="34" charset="0"/>
                          <a:cs typeface="Arial" charset="0"/>
                        </a:rPr>
                        <a:t>Correlations</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a:noFill/>
                    </a:lnL>
                    <a:lnR>
                      <a:noFill/>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2563">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Q1X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Q2X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Q3X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Q4X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Q5X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Q6X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Q7X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Q8X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Q9X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Q10X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b"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Q1X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.706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.710</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.515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.499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.462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.615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.536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.569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.517</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EF3338"/>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Q2X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.706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.396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.615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.577</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.586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.515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.594</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.479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Q3X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.710</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.382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.445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.392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.509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.352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.474</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.484</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Q4X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.515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.396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.382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.606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.413</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.401</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.705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.758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.420</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Q5X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.499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.615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.445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.606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.698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.351</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.665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.625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.418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Q6X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.462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.577</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.392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.413</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.698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.558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.618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.447</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.459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Q7X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.615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.586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.509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.401</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.351</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.558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.392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.478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.423</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.003</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Q8X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.536</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.515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.352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.705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.665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.618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.392</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.644</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.433</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Q9X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.569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.594</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.474</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.758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.625</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.447</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.478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.644</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.607</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0000"/>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rowSpan="3">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Q10X</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w="28575"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Pearson Correlation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.517</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.479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.484</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.420</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.418</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.459</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.423</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.433</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.607</a:t>
                      </a:r>
                      <a:r>
                        <a:rPr kumimoji="0" lang="en-GB" sz="500" b="0" i="0" u="none" strike="noStrike" cap="none" normalizeH="0" baseline="30000" smtClean="0">
                          <a:ln>
                            <a:noFill/>
                          </a:ln>
                          <a:solidFill>
                            <a:srgbClr val="000000"/>
                          </a:solidFill>
                          <a:effectLst/>
                          <a:latin typeface="Arial" charset="0"/>
                          <a:ea typeface="Calibri" pitchFamily="34" charset="0"/>
                          <a:cs typeface="Arial" charset="0"/>
                        </a:rPr>
                        <a:t>**</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1</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FF"/>
                    </a:solidFill>
                  </a:tcPr>
                </a:tc>
              </a:tr>
              <a:tr h="182563">
                <a:tc vMerge="1">
                  <a:txBody>
                    <a:bodyPr/>
                    <a:lstStyle/>
                    <a:p>
                      <a:endParaRPr lang="en-US"/>
                    </a:p>
                  </a:txBody>
                  <a:tcPr/>
                </a:tc>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N</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72</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FF"/>
                    </a:solidFill>
                  </a:tcPr>
                </a:tc>
              </a:tr>
              <a:tr h="182563">
                <a:tc gridSpan="5">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500" b="0" i="0" u="none" strike="noStrike" cap="none" normalizeH="0" baseline="0" smtClean="0">
                          <a:ln>
                            <a:noFill/>
                          </a:ln>
                          <a:solidFill>
                            <a:srgbClr val="000000"/>
                          </a:solidFill>
                          <a:effectLst/>
                          <a:latin typeface="Arial" charset="0"/>
                          <a:ea typeface="Calibri" pitchFamily="34" charset="0"/>
                          <a:cs typeface="Arial" charset="0"/>
                        </a:rPr>
                        <a:t>**. Correlation is significant at the 0.01 level (2-tailed).</a:t>
                      </a:r>
                      <a:endParaRPr kumimoji="0" lang="en-GB" sz="600" b="0" i="0" u="none" strike="noStrike" cap="none" normalizeH="0" baseline="0" smtClean="0">
                        <a:ln>
                          <a:noFill/>
                        </a:ln>
                        <a:solidFill>
                          <a:schemeClr val="tx1"/>
                        </a:solidFill>
                        <a:effectLst/>
                        <a:latin typeface="Arial" charset="0"/>
                        <a:ea typeface="Calibri" pitchFamily="34" charset="0"/>
                        <a:cs typeface="Arial" charset="0"/>
                      </a:endParaRPr>
                    </a:p>
                  </a:txBody>
                  <a:tcPr marL="9619" marR="9619" marT="9619" marB="9619"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6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9619" marR="9619" marT="9619" marB="9619" horzOverflow="overflow">
                    <a:lnL>
                      <a:noFill/>
                    </a:lnL>
                    <a:lnR>
                      <a:noFill/>
                    </a:lnR>
                    <a:lnT w="28575" cap="flat" cmpd="sng" algn="ctr">
                      <a:solidFill>
                        <a:srgbClr val="000000"/>
                      </a:solidFill>
                      <a:prstDash val="solid"/>
                      <a:round/>
                      <a:headEnd type="none" w="med" len="med"/>
                      <a:tailEnd type="none" w="med" len="med"/>
                    </a:lnT>
                    <a:lnB>
                      <a:noFill/>
                    </a:lnB>
                    <a:lnTlToBr>
                      <a:noFill/>
                    </a:lnTlToBr>
                    <a:lnBlToTr>
                      <a:noFill/>
                    </a:lnBlToTr>
                    <a:solidFill>
                      <a:srgbClr val="FFFFFF"/>
                    </a:solidFill>
                  </a:tcPr>
                </a:tc>
              </a:tr>
            </a:tbl>
          </a:graphicData>
        </a:graphic>
      </p:graphicFrame>
      <p:sp>
        <p:nvSpPr>
          <p:cNvPr id="109958" name="Rectangle 1"/>
          <p:cNvSpPr>
            <a:spLocks noChangeArrowheads="1"/>
          </p:cNvSpPr>
          <p:nvPr/>
        </p:nvSpPr>
        <p:spPr bwMode="auto">
          <a:xfrm>
            <a:off x="0" y="71438"/>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7" name="TextBox 6"/>
          <p:cNvSpPr txBox="1"/>
          <p:nvPr/>
        </p:nvSpPr>
        <p:spPr>
          <a:xfrm>
            <a:off x="0" y="0"/>
            <a:ext cx="3643313" cy="793750"/>
          </a:xfrm>
          <a:prstGeom prst="rect">
            <a:avLst/>
          </a:prstGeom>
          <a:solidFill>
            <a:schemeClr val="accent3">
              <a:lumMod val="75000"/>
            </a:schemeClr>
          </a:solidFill>
        </p:spPr>
        <p:txBody>
          <a:bodyPr>
            <a:spAutoFit/>
          </a:bodyPr>
          <a:lstStyle/>
          <a:p>
            <a:r>
              <a:rPr lang="en-CA" sz="1600" b="1">
                <a:latin typeface="Calibri" pitchFamily="34" charset="0"/>
              </a:rPr>
              <a:t>Inferential Statistics</a:t>
            </a:r>
          </a:p>
          <a:p>
            <a:r>
              <a:rPr lang="en-CA" sz="1600" b="1">
                <a:latin typeface="Calibri" pitchFamily="34" charset="0"/>
              </a:rPr>
              <a:t>Indegree Centrality in different networks </a:t>
            </a:r>
          </a:p>
          <a:p>
            <a:r>
              <a:rPr lang="en-CA" sz="1400" b="1">
                <a:latin typeface="Calibri" pitchFamily="34" charset="0"/>
              </a:rPr>
              <a:t>School X</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11619"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11620" name="Rectangle 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11621"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2" name="TextBox 11"/>
          <p:cNvSpPr txBox="1"/>
          <p:nvPr/>
        </p:nvSpPr>
        <p:spPr>
          <a:xfrm>
            <a:off x="0" y="0"/>
            <a:ext cx="4000500" cy="976313"/>
          </a:xfrm>
          <a:prstGeom prst="rect">
            <a:avLst/>
          </a:prstGeom>
          <a:solidFill>
            <a:schemeClr val="accent3">
              <a:lumMod val="75000"/>
            </a:schemeClr>
          </a:solidFill>
        </p:spPr>
        <p:txBody>
          <a:bodyPr>
            <a:spAutoFit/>
          </a:bodyPr>
          <a:lstStyle/>
          <a:p>
            <a:r>
              <a:rPr lang="en-CA" sz="2000" b="1">
                <a:latin typeface="Calibri" pitchFamily="34" charset="0"/>
              </a:rPr>
              <a:t>Inferential Statistics </a:t>
            </a:r>
          </a:p>
          <a:p>
            <a:r>
              <a:rPr lang="en-CA" sz="2000" b="1">
                <a:latin typeface="Calibri" pitchFamily="34" charset="0"/>
              </a:rPr>
              <a:t>Centrality and Newcomer</a:t>
            </a:r>
          </a:p>
          <a:p>
            <a:r>
              <a:rPr lang="en-CA" b="1">
                <a:latin typeface="Calibri" pitchFamily="34" charset="0"/>
              </a:rPr>
              <a:t>School X</a:t>
            </a:r>
          </a:p>
        </p:txBody>
      </p:sp>
      <p:sp>
        <p:nvSpPr>
          <p:cNvPr id="111623"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graphicFrame>
        <p:nvGraphicFramePr>
          <p:cNvPr id="111720" name="Group 104"/>
          <p:cNvGraphicFramePr>
            <a:graphicFrameLocks noGrp="1"/>
          </p:cNvGraphicFramePr>
          <p:nvPr/>
        </p:nvGraphicFramePr>
        <p:xfrm>
          <a:off x="2466975" y="1333500"/>
          <a:ext cx="4210050" cy="4189413"/>
        </p:xfrm>
        <a:graphic>
          <a:graphicData uri="http://schemas.openxmlformats.org/drawingml/2006/table">
            <a:tbl>
              <a:tblPr/>
              <a:tblGrid>
                <a:gridCol w="669925"/>
                <a:gridCol w="519113"/>
                <a:gridCol w="715962"/>
                <a:gridCol w="747713"/>
                <a:gridCol w="777875"/>
                <a:gridCol w="779462"/>
              </a:tblGrid>
              <a:tr h="160338">
                <a:tc rowSpan="2">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9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t-test for Equality of Means</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20675">
                <a:tc vMerge="1">
                  <a:txBody>
                    <a:bodyPr/>
                    <a:lstStyle/>
                    <a:p>
                      <a:endParaRPr lang="en-US"/>
                    </a:p>
                  </a:txBody>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t</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df</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Mean Difference</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Std. Error Difference</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Q1X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1.940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.056</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1.053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.543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Q2X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4.186</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46.986</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1.464</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.350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Q3X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1.605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.113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.725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.452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Q4X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3.140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60.407</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1.790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.570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Q5X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5.245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65.758</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2.540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.484</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Q6X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3.861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64.918</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2.498</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.647</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Q7X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2.887</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39.434</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.006</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1.909</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.661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Q8X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4.382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67.767</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2.463</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.562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Q9X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2.881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29.324</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.007</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1.279</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.444</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Q10X</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.608</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.545</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.241</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.397</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QTOTAL</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4.728</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62.022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15.962</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3.376</a:t>
                      </a:r>
                      <a:endParaRPr kumimoji="0" lang="en-GB" sz="900" b="0" i="0" u="none" strike="noStrike" cap="none" normalizeH="0" baseline="0" smtClean="0">
                        <a:ln>
                          <a:noFill/>
                        </a:ln>
                        <a:solidFill>
                          <a:schemeClr val="tx1"/>
                        </a:solidFill>
                        <a:effectLst/>
                        <a:latin typeface="Arial" charset="0"/>
                        <a:ea typeface="Calibri" pitchFamily="34" charset="0"/>
                        <a:cs typeface="Arial" charset="0"/>
                      </a:endParaRPr>
                    </a:p>
                  </a:txBody>
                  <a:tcPr marL="54120" marR="541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11719"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12643"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12644" name="Rectangle 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12645"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2" name="TextBox 11"/>
          <p:cNvSpPr txBox="1"/>
          <p:nvPr/>
        </p:nvSpPr>
        <p:spPr>
          <a:xfrm>
            <a:off x="0" y="0"/>
            <a:ext cx="4000500" cy="976313"/>
          </a:xfrm>
          <a:prstGeom prst="rect">
            <a:avLst/>
          </a:prstGeom>
          <a:solidFill>
            <a:schemeClr val="accent3">
              <a:lumMod val="75000"/>
            </a:schemeClr>
          </a:solidFill>
        </p:spPr>
        <p:txBody>
          <a:bodyPr>
            <a:spAutoFit/>
          </a:bodyPr>
          <a:lstStyle/>
          <a:p>
            <a:r>
              <a:rPr lang="en-CA" sz="2000" b="1">
                <a:latin typeface="Calibri" pitchFamily="34" charset="0"/>
              </a:rPr>
              <a:t>Inferential Statistics </a:t>
            </a:r>
          </a:p>
          <a:p>
            <a:r>
              <a:rPr lang="en-CA" sz="2000" b="1">
                <a:latin typeface="Calibri" pitchFamily="34" charset="0"/>
              </a:rPr>
              <a:t>Centrality and Visible Minority </a:t>
            </a:r>
          </a:p>
          <a:p>
            <a:r>
              <a:rPr lang="en-CA" b="1">
                <a:latin typeface="Calibri" pitchFamily="34" charset="0"/>
              </a:rPr>
              <a:t>School X</a:t>
            </a:r>
          </a:p>
        </p:txBody>
      </p:sp>
      <p:sp>
        <p:nvSpPr>
          <p:cNvPr id="112647"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
        <p:nvSpPr>
          <p:cNvPr id="112648"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graphicFrame>
        <p:nvGraphicFramePr>
          <p:cNvPr id="112746" name="Group 106"/>
          <p:cNvGraphicFramePr>
            <a:graphicFrameLocks noGrp="1"/>
          </p:cNvGraphicFramePr>
          <p:nvPr/>
        </p:nvGraphicFramePr>
        <p:xfrm>
          <a:off x="2547938" y="1298575"/>
          <a:ext cx="4048125" cy="4252913"/>
        </p:xfrm>
        <a:graphic>
          <a:graphicData uri="http://schemas.openxmlformats.org/drawingml/2006/table">
            <a:tbl>
              <a:tblPr/>
              <a:tblGrid>
                <a:gridCol w="684212"/>
                <a:gridCol w="531813"/>
                <a:gridCol w="533400"/>
                <a:gridCol w="735012"/>
                <a:gridCol w="765175"/>
                <a:gridCol w="798513"/>
              </a:tblGrid>
              <a:tr h="307975">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9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ctr" defTabSz="914400" rtl="0" eaLnBrk="1" fontAlgn="base" latinLnBrk="0" hangingPunct="1">
                        <a:lnSpc>
                          <a:spcPts val="1600"/>
                        </a:lnSpc>
                        <a:spcBef>
                          <a:spcPct val="0"/>
                        </a:spcBef>
                        <a:spcAft>
                          <a:spcPct val="0"/>
                        </a:spcAft>
                        <a:buClrTx/>
                        <a:buSzTx/>
                        <a:buFontTx/>
                        <a:buNone/>
                        <a:tabLst/>
                      </a:pPr>
                      <a:endParaRPr kumimoji="0" lang="en-GB" sz="700" b="0" i="0" u="none" strike="noStrike" cap="none" normalizeH="0" baseline="0" smtClean="0">
                        <a:ln>
                          <a:noFill/>
                        </a:ln>
                        <a:solidFill>
                          <a:srgbClr val="000000"/>
                        </a:solidFill>
                        <a:effectLst/>
                        <a:latin typeface="Arial" charset="0"/>
                        <a:ea typeface="Calibri" pitchFamily="34" charset="0"/>
                        <a:cs typeface="Arial" charset="0"/>
                      </a:endParaRPr>
                    </a:p>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t-test for Equality of Means</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7975">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900" b="0" i="0" u="none" strike="noStrike" cap="none" normalizeH="0" baseline="0" smtClean="0">
                        <a:ln>
                          <a:noFill/>
                        </a:ln>
                        <a:solidFill>
                          <a:schemeClr val="tx1"/>
                        </a:solidFill>
                        <a:effectLst/>
                        <a:latin typeface="Times New Roman" pitchFamily="18"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t</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df</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Sig. (2-tailed)</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Mean Difference</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Std. Error Difference</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Q1X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2.806</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69.672</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.006</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1.035</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.369</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Q2X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2.622</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.011</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1.211</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.462</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Q3X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1.750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70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.084</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.637</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.364</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Q4X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2.377</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69.738</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.020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1.649</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.694</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Q5X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4.377</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63.785</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2.679</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.612</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Q6X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3.200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60.788</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.002</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2.631</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.822</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Q7X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3.434</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68.133</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.001</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2.226</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.648</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Q8X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3.808</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53.934</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2.578</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.677</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Q9X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2.714</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66.907</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.008</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1.172</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.432</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Q10X</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2.206</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46.350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.032</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.699</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.317</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QTOTAL</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4.340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66.944</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.000</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16.517</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ts val="1600"/>
                        </a:lnSpc>
                        <a:spcBef>
                          <a:spcPct val="0"/>
                        </a:spcBef>
                        <a:spcAft>
                          <a:spcPct val="0"/>
                        </a:spcAft>
                        <a:buClrTx/>
                        <a:buSzTx/>
                        <a:buFontTx/>
                        <a:buNone/>
                        <a:tabLst/>
                      </a:pPr>
                      <a:r>
                        <a:rPr kumimoji="0" lang="en-GB" sz="700" b="0" i="0" u="none" strike="noStrike" cap="none" normalizeH="0" baseline="0" smtClean="0">
                          <a:ln>
                            <a:noFill/>
                          </a:ln>
                          <a:solidFill>
                            <a:srgbClr val="000000"/>
                          </a:solidFill>
                          <a:effectLst/>
                          <a:latin typeface="Arial" charset="0"/>
                          <a:ea typeface="Calibri" pitchFamily="34" charset="0"/>
                          <a:cs typeface="Arial" charset="0"/>
                        </a:rPr>
                        <a:t>3.806</a:t>
                      </a:r>
                      <a:endParaRPr kumimoji="0" lang="en-GB" sz="700" b="0" i="0" u="none" strike="noStrike" cap="none" normalizeH="0" baseline="0" smtClean="0">
                        <a:ln>
                          <a:noFill/>
                        </a:ln>
                        <a:solidFill>
                          <a:schemeClr val="tx1"/>
                        </a:solidFill>
                        <a:effectLst/>
                        <a:latin typeface="Arial" charset="0"/>
                        <a:ea typeface="Calibri" pitchFamily="34" charset="0"/>
                        <a:cs typeface="Arial" charset="0"/>
                      </a:endParaRPr>
                    </a:p>
                  </a:txBody>
                  <a:tcPr marL="52065" marR="520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12745"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cs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idx="4294967295"/>
          </p:nvPr>
        </p:nvSpPr>
        <p:spPr>
          <a:xfrm>
            <a:off x="1524000" y="190500"/>
            <a:ext cx="7620000" cy="1257300"/>
          </a:xfrm>
        </p:spPr>
        <p:txBody>
          <a:bodyPr anchor="b"/>
          <a:lstStyle/>
          <a:p>
            <a:r>
              <a:rPr lang="en-US" sz="3800" b="1"/>
              <a:t>Towards cultural reciprocity: Challenges and opportunities</a:t>
            </a:r>
          </a:p>
        </p:txBody>
      </p:sp>
      <p:sp>
        <p:nvSpPr>
          <p:cNvPr id="182275" name="Rectangle 3"/>
          <p:cNvSpPr>
            <a:spLocks noGrp="1" noChangeArrowheads="1"/>
          </p:cNvSpPr>
          <p:nvPr>
            <p:ph type="body" idx="4294967295"/>
          </p:nvPr>
        </p:nvSpPr>
        <p:spPr>
          <a:xfrm>
            <a:off x="0" y="1719263"/>
            <a:ext cx="9144000" cy="5138737"/>
          </a:xfrm>
        </p:spPr>
        <p:txBody>
          <a:bodyPr/>
          <a:lstStyle/>
          <a:p>
            <a:r>
              <a:rPr lang="fr-CA" sz="2900" b="1"/>
              <a:t>Appreciative Inquiry approach: Respect for multiples perspectives</a:t>
            </a:r>
          </a:p>
          <a:p>
            <a:pPr>
              <a:buFont typeface="Wingdings" pitchFamily="2" charset="2"/>
              <a:buNone/>
            </a:pPr>
            <a:endParaRPr lang="fr-CA" sz="2900" b="1"/>
          </a:p>
          <a:p>
            <a:r>
              <a:rPr lang="fr-CA" sz="2900" b="1"/>
              <a:t>Gergen (2003) :</a:t>
            </a:r>
          </a:p>
          <a:p>
            <a:pPr lvl="1"/>
            <a:r>
              <a:rPr lang="en-CA"/>
              <a:t>(Translation)</a:t>
            </a:r>
            <a:r>
              <a:rPr lang="en-CA" b="1"/>
              <a:t> “constructionism emphasizes the co-creation of other realities and permits us to bring them to existing relations happening in the community” (p. 119)</a:t>
            </a:r>
            <a:endParaRPr lang="en-CA" sz="2700"/>
          </a:p>
          <a:p>
            <a:endParaRPr lang="en-CA" sz="29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r>
              <a:rPr lang="en-US" sz="3800" b="1"/>
              <a:t>Towards cultural reciprocity: Challenges and opportunities </a:t>
            </a:r>
            <a:endParaRPr lang="fr-CA" sz="3800" b="1"/>
          </a:p>
        </p:txBody>
      </p:sp>
      <p:sp>
        <p:nvSpPr>
          <p:cNvPr id="204803" name="Rectangle 3"/>
          <p:cNvSpPr>
            <a:spLocks noGrp="1" noChangeArrowheads="1"/>
          </p:cNvSpPr>
          <p:nvPr>
            <p:ph type="body" idx="1"/>
          </p:nvPr>
        </p:nvSpPr>
        <p:spPr>
          <a:xfrm>
            <a:off x="0" y="1600200"/>
            <a:ext cx="9144000" cy="5257800"/>
          </a:xfrm>
        </p:spPr>
        <p:txBody>
          <a:bodyPr/>
          <a:lstStyle/>
          <a:p>
            <a:r>
              <a:rPr lang="en-CA"/>
              <a:t>“I feel that we are all part of the relationship between oppression and resistance” (Lund &amp; Nabavi, 2008).</a:t>
            </a:r>
            <a:endParaRPr lang="fr-CA" sz="2800"/>
          </a:p>
          <a:p>
            <a:r>
              <a:rPr lang="fr-CA" sz="2800"/>
              <a:t>Racism needs to be openly named and discussed, but how? </a:t>
            </a:r>
          </a:p>
          <a:p>
            <a:pPr lvl="1"/>
            <a:r>
              <a:rPr lang="fr-CA"/>
              <a:t>Beginning with myself</a:t>
            </a:r>
          </a:p>
          <a:p>
            <a:pPr lvl="1"/>
            <a:r>
              <a:rPr lang="fr-CA"/>
              <a:t>Silent Racism</a:t>
            </a:r>
          </a:p>
          <a:p>
            <a:pPr lvl="1"/>
            <a:r>
              <a:rPr lang="fr-CA"/>
              <a:t>Discussions with school personnel, students and parents</a:t>
            </a:r>
          </a:p>
          <a:p>
            <a:pPr lvl="2"/>
            <a:r>
              <a:rPr lang="fr-CA"/>
              <a:t>Provide a historical overview and some basic ideas about racism (e.g. Trepagnier, 2006; Marx, 2006; Earick, 2009)</a:t>
            </a:r>
          </a:p>
          <a:p>
            <a:pPr>
              <a:buFont typeface="Wingdings" pitchFamily="2" charset="2"/>
              <a:buNone/>
            </a:pPr>
            <a:endParaRPr lang="en-CA"/>
          </a:p>
          <a:p>
            <a:endParaRPr lang="fr-CA"/>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en-CA"/>
              <a:t>Trepagnier (2006): Silent Racism</a:t>
            </a:r>
          </a:p>
        </p:txBody>
      </p:sp>
      <p:sp>
        <p:nvSpPr>
          <p:cNvPr id="184323" name="Rectangle 3"/>
          <p:cNvSpPr>
            <a:spLocks noGrp="1" noChangeArrowheads="1"/>
          </p:cNvSpPr>
          <p:nvPr>
            <p:ph type="body" idx="1"/>
          </p:nvPr>
        </p:nvSpPr>
        <p:spPr>
          <a:xfrm>
            <a:off x="152400" y="1905000"/>
            <a:ext cx="8991600" cy="4953000"/>
          </a:xfrm>
        </p:spPr>
        <p:txBody>
          <a:bodyPr/>
          <a:lstStyle/>
          <a:p>
            <a:pPr>
              <a:lnSpc>
                <a:spcPct val="90000"/>
              </a:lnSpc>
            </a:pPr>
            <a:r>
              <a:rPr lang="en-CA"/>
              <a:t>Trepagnier </a:t>
            </a:r>
          </a:p>
          <a:p>
            <a:pPr lvl="1">
              <a:lnSpc>
                <a:spcPct val="90000"/>
              </a:lnSpc>
            </a:pPr>
            <a:r>
              <a:rPr lang="en-CA"/>
              <a:t>Defines “silent racism” as “the shared images and assumptions of members of the dominant group about the subordinate group” (p. 15);</a:t>
            </a:r>
          </a:p>
          <a:p>
            <a:pPr lvl="1">
              <a:lnSpc>
                <a:spcPct val="90000"/>
              </a:lnSpc>
            </a:pPr>
            <a:r>
              <a:rPr lang="en-CA"/>
              <a:t>suggests moving beyond the binary of “racist” and “non-racist” as they impede frank discussions of silent racism;</a:t>
            </a:r>
          </a:p>
          <a:p>
            <a:pPr lvl="1">
              <a:lnSpc>
                <a:spcPct val="90000"/>
              </a:lnSpc>
            </a:pPr>
            <a:r>
              <a:rPr lang="en-CA"/>
              <a:t>Members of the white majority may be engaging daily in routine acts that, while non-intentional contribute to the maintenance of the </a:t>
            </a:r>
            <a:r>
              <a:rPr lang="fr-CA" i="1"/>
              <a:t>status quo </a:t>
            </a:r>
            <a:r>
              <a:rPr lang="fr-CA"/>
              <a:t>of racial inequality.</a:t>
            </a:r>
            <a:endParaRPr lang="fr-CA" i="1"/>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idx="4294967295"/>
          </p:nvPr>
        </p:nvSpPr>
        <p:spPr>
          <a:xfrm>
            <a:off x="1524000" y="122238"/>
            <a:ext cx="7620000" cy="1295400"/>
          </a:xfrm>
        </p:spPr>
        <p:txBody>
          <a:bodyPr anchor="b"/>
          <a:lstStyle/>
          <a:p>
            <a:r>
              <a:rPr lang="fr-CA"/>
              <a:t>Objectives :</a:t>
            </a:r>
          </a:p>
        </p:txBody>
      </p:sp>
      <p:sp>
        <p:nvSpPr>
          <p:cNvPr id="17410" name="Rectangle 3"/>
          <p:cNvSpPr>
            <a:spLocks noGrp="1" noChangeArrowheads="1"/>
          </p:cNvSpPr>
          <p:nvPr>
            <p:ph type="body" idx="4294967295"/>
          </p:nvPr>
        </p:nvSpPr>
        <p:spPr>
          <a:xfrm>
            <a:off x="0" y="1719263"/>
            <a:ext cx="9144000" cy="5138737"/>
          </a:xfrm>
        </p:spPr>
        <p:txBody>
          <a:bodyPr/>
          <a:lstStyle/>
          <a:p>
            <a:pPr>
              <a:buFont typeface="Wingdings" pitchFamily="2" charset="2"/>
              <a:buNone/>
            </a:pPr>
            <a:r>
              <a:rPr lang="en-CA"/>
              <a:t>To identify</a:t>
            </a:r>
          </a:p>
          <a:p>
            <a:r>
              <a:rPr lang="en-CA"/>
              <a:t>barriers to optimal participation in schools both on an academic and social level;</a:t>
            </a:r>
          </a:p>
          <a:p>
            <a:r>
              <a:rPr lang="en-CA"/>
              <a:t>educational needs of newcomers and the resources necessary for full inclusion in francophone schools; and</a:t>
            </a:r>
          </a:p>
          <a:p>
            <a:r>
              <a:rPr lang="en-CA"/>
              <a:t>principal characteristics and challenges of newcomers, particularly those pertaining to culture and education in Fransaskois minority language communities. </a:t>
            </a:r>
            <a:endParaRPr lang="fr-CA"/>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CA"/>
              <a:t>Trepagnier (cont’d)</a:t>
            </a:r>
          </a:p>
        </p:txBody>
      </p:sp>
      <p:sp>
        <p:nvSpPr>
          <p:cNvPr id="186371" name="Rectangle 3"/>
          <p:cNvSpPr>
            <a:spLocks noGrp="1" noChangeArrowheads="1"/>
          </p:cNvSpPr>
          <p:nvPr>
            <p:ph type="body" idx="1"/>
          </p:nvPr>
        </p:nvSpPr>
        <p:spPr>
          <a:xfrm>
            <a:off x="0" y="1905000"/>
            <a:ext cx="9144000" cy="4953000"/>
          </a:xfrm>
        </p:spPr>
        <p:txBody>
          <a:bodyPr/>
          <a:lstStyle/>
          <a:p>
            <a:pPr>
              <a:lnSpc>
                <a:spcPct val="90000"/>
              </a:lnSpc>
            </a:pPr>
            <a:r>
              <a:rPr lang="en-CA"/>
              <a:t>Trepagnier puts forward the idea of a continuum of racism, from “less racist” to “more racist” and contends that “racially progressive whites will welcome the suggestion of a racism continuum, knowing perhaps that without realizing it, they have racist thoughts at times and may act on them… .The concept of silent racism gives well-meaning white people permission to explore their own racism.  Instead of asking, ‘Am I racist or not?’ progressive whites will ask, ‘How am I racist?’ ” (p.43).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CA"/>
              <a:t>Towards cultural reciprocity</a:t>
            </a:r>
          </a:p>
        </p:txBody>
      </p:sp>
      <p:sp>
        <p:nvSpPr>
          <p:cNvPr id="188419" name="Rectangle 3"/>
          <p:cNvSpPr>
            <a:spLocks noGrp="1" noChangeArrowheads="1"/>
          </p:cNvSpPr>
          <p:nvPr>
            <p:ph type="body" idx="1"/>
          </p:nvPr>
        </p:nvSpPr>
        <p:spPr>
          <a:xfrm>
            <a:off x="0" y="1905000"/>
            <a:ext cx="9144000" cy="4953000"/>
          </a:xfrm>
        </p:spPr>
        <p:txBody>
          <a:bodyPr/>
          <a:lstStyle/>
          <a:p>
            <a:r>
              <a:rPr lang="en-CA"/>
              <a:t>Recommendations to explore collaboratively</a:t>
            </a:r>
          </a:p>
          <a:p>
            <a:pPr lvl="1"/>
            <a:r>
              <a:rPr lang="fr-CA" i="1"/>
              <a:t>Sharing of perspectives</a:t>
            </a:r>
            <a:r>
              <a:rPr lang="en-CA"/>
              <a:t> </a:t>
            </a:r>
          </a:p>
          <a:p>
            <a:pPr lvl="1"/>
            <a:r>
              <a:rPr lang="fr-CA" i="1"/>
              <a:t>Home-School Collaboration</a:t>
            </a:r>
            <a:r>
              <a:rPr lang="en-CA"/>
              <a:t> </a:t>
            </a:r>
          </a:p>
          <a:p>
            <a:pPr lvl="1"/>
            <a:r>
              <a:rPr lang="fr-CA" i="1"/>
              <a:t>Representation of diversity</a:t>
            </a:r>
            <a:endParaRPr lang="en-CA"/>
          </a:p>
          <a:p>
            <a:pPr lvl="1"/>
            <a:r>
              <a:rPr lang="fr-CA" i="1"/>
              <a:t>Evaluation of strengths and needs</a:t>
            </a:r>
          </a:p>
          <a:p>
            <a:pPr lvl="1"/>
            <a:r>
              <a:rPr lang="fr-CA" i="1"/>
              <a:t>Participation of young people</a:t>
            </a:r>
            <a:endParaRPr lang="en-CA"/>
          </a:p>
          <a:p>
            <a:pPr lvl="1"/>
            <a:r>
              <a:rPr lang="fr-CA" i="1"/>
              <a:t>Home &amp; School strategies for positive behaviour</a:t>
            </a:r>
            <a:endParaRPr lang="en-CA"/>
          </a:p>
          <a:p>
            <a:pPr lvl="1"/>
            <a:r>
              <a:rPr lang="fr-CA" i="1"/>
              <a:t>Racism : A community challenge</a:t>
            </a:r>
            <a:endParaRPr lang="en-CA" i="1"/>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idx="4294967295"/>
          </p:nvPr>
        </p:nvSpPr>
        <p:spPr>
          <a:xfrm>
            <a:off x="1524000" y="381000"/>
            <a:ext cx="7239000" cy="1066800"/>
          </a:xfrm>
        </p:spPr>
        <p:txBody>
          <a:bodyPr anchor="b"/>
          <a:lstStyle/>
          <a:p>
            <a:r>
              <a:rPr lang="fr-CA"/>
              <a:t>School-based collaboration</a:t>
            </a:r>
            <a:endParaRPr lang="en-CA"/>
          </a:p>
        </p:txBody>
      </p:sp>
      <p:sp>
        <p:nvSpPr>
          <p:cNvPr id="190467" name="Rectangle 3"/>
          <p:cNvSpPr>
            <a:spLocks noGrp="1" noChangeArrowheads="1"/>
          </p:cNvSpPr>
          <p:nvPr>
            <p:ph type="body" idx="4294967295"/>
          </p:nvPr>
        </p:nvSpPr>
        <p:spPr>
          <a:xfrm>
            <a:off x="0" y="1524000"/>
            <a:ext cx="9144000" cy="5334000"/>
          </a:xfrm>
        </p:spPr>
        <p:txBody>
          <a:bodyPr/>
          <a:lstStyle/>
          <a:p>
            <a:r>
              <a:rPr lang="fr-CA" sz="2600"/>
              <a:t>Visible minorities seldom chosen</a:t>
            </a:r>
          </a:p>
          <a:p>
            <a:pPr lvl="1"/>
            <a:r>
              <a:rPr lang="fr-CA" sz="2400"/>
              <a:t>Mise en pairs et en groupes faite tant par l’enseignant que par les élèves eux-mêmes;Travail explicitement les habiletés reliées au travail efficace en groupe (p.ex. leur assigner des rôles spécifiques);Habiletés sociales et des variations culturelles (p.ex. Regarde-moi dans les yeux)</a:t>
            </a:r>
          </a:p>
          <a:p>
            <a:r>
              <a:rPr lang="en-CA" sz="2600"/>
              <a:t>Low response rate for “classmates I admire”</a:t>
            </a:r>
          </a:p>
          <a:p>
            <a:pPr lvl="1"/>
            <a:r>
              <a:rPr lang="fr-CA" sz="2400"/>
              <a:t>Identifier et célébrer les dons et talents de tous et chacun; Étudier des héros de la francophonie mondiale</a:t>
            </a:r>
            <a:endParaRPr lang="en-CA" sz="2400"/>
          </a:p>
          <a:p>
            <a:r>
              <a:rPr lang="fr-CA" sz="2600"/>
              <a:t>Integrate the student’s individual stories </a:t>
            </a:r>
          </a:p>
          <a:p>
            <a:pPr lvl="1"/>
            <a:r>
              <a:rPr lang="fr-CA" sz="2400">
                <a:cs typeface="Arial" charset="0"/>
              </a:rPr>
              <a:t>«Ma journée»;Rédaction et lecture faite à base des livres crées par les élèves;S’assurer une représentation équitable et non-stéréotypée des francophones divers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idx="4294967295"/>
          </p:nvPr>
        </p:nvSpPr>
        <p:spPr>
          <a:xfrm>
            <a:off x="1524000" y="0"/>
            <a:ext cx="7620000" cy="1527175"/>
          </a:xfrm>
        </p:spPr>
        <p:txBody>
          <a:bodyPr anchor="b"/>
          <a:lstStyle/>
          <a:p>
            <a:r>
              <a:rPr lang="fr-CA"/>
              <a:t>Professional Development for Teachers</a:t>
            </a:r>
          </a:p>
        </p:txBody>
      </p:sp>
      <p:sp>
        <p:nvSpPr>
          <p:cNvPr id="198659" name="Rectangle 3"/>
          <p:cNvSpPr>
            <a:spLocks noGrp="1" noChangeArrowheads="1"/>
          </p:cNvSpPr>
          <p:nvPr>
            <p:ph type="body" idx="4294967295"/>
          </p:nvPr>
        </p:nvSpPr>
        <p:spPr>
          <a:xfrm>
            <a:off x="0" y="1905000"/>
            <a:ext cx="9144000" cy="4953000"/>
          </a:xfrm>
        </p:spPr>
        <p:txBody>
          <a:bodyPr/>
          <a:lstStyle/>
          <a:p>
            <a:pPr>
              <a:lnSpc>
                <a:spcPct val="90000"/>
              </a:lnSpc>
            </a:pPr>
            <a:r>
              <a:rPr lang="fr-CA"/>
              <a:t>Exploration of discourses related to newcomers;</a:t>
            </a:r>
          </a:p>
          <a:p>
            <a:pPr>
              <a:lnSpc>
                <a:spcPct val="90000"/>
              </a:lnSpc>
              <a:buFont typeface="Wingdings" pitchFamily="2" charset="2"/>
              <a:buNone/>
            </a:pPr>
            <a:endParaRPr lang="fr-CA"/>
          </a:p>
          <a:p>
            <a:pPr>
              <a:lnSpc>
                <a:spcPct val="90000"/>
              </a:lnSpc>
            </a:pPr>
            <a:r>
              <a:rPr lang="fr-CA"/>
              <a:t>Social networks and how to facilitate their development;</a:t>
            </a:r>
          </a:p>
          <a:p>
            <a:pPr>
              <a:lnSpc>
                <a:spcPct val="90000"/>
              </a:lnSpc>
              <a:buFont typeface="Wingdings" pitchFamily="2" charset="2"/>
              <a:buNone/>
            </a:pPr>
            <a:endParaRPr lang="fr-CA"/>
          </a:p>
          <a:p>
            <a:pPr>
              <a:lnSpc>
                <a:spcPct val="90000"/>
              </a:lnSpc>
            </a:pPr>
            <a:r>
              <a:rPr lang="fr-CA"/>
              <a:t>How to identify strengths and talents in each member of the school community;</a:t>
            </a:r>
          </a:p>
          <a:p>
            <a:pPr>
              <a:lnSpc>
                <a:spcPct val="90000"/>
              </a:lnSpc>
              <a:buFont typeface="Wingdings" pitchFamily="2" charset="2"/>
              <a:buNone/>
            </a:pPr>
            <a:endParaRPr lang="fr-CA"/>
          </a:p>
          <a:p>
            <a:pPr>
              <a:lnSpc>
                <a:spcPct val="90000"/>
              </a:lnSpc>
            </a:pPr>
            <a:r>
              <a:rPr lang="fr-CA"/>
              <a:t>Discourses around difference, diversity, forms of racism, and silent racism.</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idx="4294967295"/>
          </p:nvPr>
        </p:nvSpPr>
        <p:spPr/>
        <p:txBody>
          <a:bodyPr anchor="b"/>
          <a:lstStyle/>
          <a:p>
            <a:r>
              <a:rPr lang="fr-CA"/>
              <a:t>Future research</a:t>
            </a:r>
            <a:endParaRPr lang="en-CA"/>
          </a:p>
        </p:txBody>
      </p:sp>
      <p:sp>
        <p:nvSpPr>
          <p:cNvPr id="200707" name="Rectangle 3"/>
          <p:cNvSpPr>
            <a:spLocks noGrp="1" noChangeArrowheads="1"/>
          </p:cNvSpPr>
          <p:nvPr>
            <p:ph type="body" idx="4294967295"/>
          </p:nvPr>
        </p:nvSpPr>
        <p:spPr>
          <a:xfrm>
            <a:off x="0" y="1905000"/>
            <a:ext cx="8458200" cy="4038600"/>
          </a:xfrm>
        </p:spPr>
        <p:txBody>
          <a:bodyPr/>
          <a:lstStyle/>
          <a:p>
            <a:r>
              <a:rPr lang="fr-CA"/>
              <a:t>Interviews with students and parents about their social networks;</a:t>
            </a:r>
          </a:p>
          <a:p>
            <a:pPr>
              <a:buFont typeface="Wingdings" pitchFamily="2" charset="2"/>
              <a:buNone/>
            </a:pPr>
            <a:endParaRPr lang="fr-CA"/>
          </a:p>
          <a:p>
            <a:r>
              <a:rPr lang="fr-CA"/>
              <a:t>Exploration of the nature of social ties (relative strength of relationships).</a:t>
            </a:r>
            <a:endParaRPr lang="en-CA"/>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idx="4294967295"/>
          </p:nvPr>
        </p:nvSpPr>
        <p:spPr>
          <a:xfrm>
            <a:off x="1524000" y="190500"/>
            <a:ext cx="7620000" cy="1028700"/>
          </a:xfrm>
        </p:spPr>
        <p:txBody>
          <a:bodyPr anchor="b"/>
          <a:lstStyle/>
          <a:p>
            <a:r>
              <a:rPr lang="en-US"/>
              <a:t>Merci!</a:t>
            </a:r>
          </a:p>
        </p:txBody>
      </p:sp>
      <p:sp>
        <p:nvSpPr>
          <p:cNvPr id="169987" name="Rectangle 3"/>
          <p:cNvSpPr>
            <a:spLocks noGrp="1" noChangeArrowheads="1"/>
          </p:cNvSpPr>
          <p:nvPr>
            <p:ph type="body" idx="4294967295"/>
          </p:nvPr>
        </p:nvSpPr>
        <p:spPr>
          <a:xfrm>
            <a:off x="0" y="1447800"/>
            <a:ext cx="9144000" cy="5410200"/>
          </a:xfrm>
        </p:spPr>
        <p:txBody>
          <a:bodyPr/>
          <a:lstStyle/>
          <a:p>
            <a:r>
              <a:rPr lang="fr-CA" sz="2600"/>
              <a:t>I invite your comments and questions.</a:t>
            </a:r>
          </a:p>
          <a:p>
            <a:r>
              <a:rPr lang="fr-CA" sz="2600"/>
              <a:t>I wish to thank my community partners, the Conseil des Écoles Fransaskoises and the French Education Branch of the Ministry of Education, and my research assistants Irène Gbaka and Kosar Karimi Pour.</a:t>
            </a:r>
          </a:p>
          <a:p>
            <a:r>
              <a:rPr lang="fr-CA" sz="2600"/>
              <a:t>Funding for this study was received from the Humanities Research Institute, the Centre de recherches sur les francophonies en milieu minoritaire (CFRM) and a SSHRC CURA grant.</a:t>
            </a:r>
          </a:p>
          <a:p>
            <a:r>
              <a:rPr lang="fr-CA" sz="2600"/>
              <a:t>The present study is Cluster 3 of the </a:t>
            </a:r>
            <a:r>
              <a:rPr lang="fr-CA" sz="2600" i="1"/>
              <a:t>Identités francophones de l’Ouest Canadien </a:t>
            </a:r>
            <a:r>
              <a:rPr lang="fr-CA" sz="2600"/>
              <a:t>research project, overseen by Dr. Len Rivard from CUSB.</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idx="4294967295"/>
          </p:nvPr>
        </p:nvSpPr>
        <p:spPr>
          <a:xfrm>
            <a:off x="1524000" y="122238"/>
            <a:ext cx="7620000" cy="1295400"/>
          </a:xfrm>
        </p:spPr>
        <p:txBody>
          <a:bodyPr anchor="b"/>
          <a:lstStyle/>
          <a:p>
            <a:r>
              <a:rPr lang="en-CA"/>
              <a:t>Public funding of education</a:t>
            </a:r>
            <a:endParaRPr lang="fr-CA"/>
          </a:p>
        </p:txBody>
      </p:sp>
      <p:sp>
        <p:nvSpPr>
          <p:cNvPr id="139267" name="Rectangle 3"/>
          <p:cNvSpPr>
            <a:spLocks noGrp="1" noChangeArrowheads="1"/>
          </p:cNvSpPr>
          <p:nvPr>
            <p:ph type="body" idx="4294967295"/>
          </p:nvPr>
        </p:nvSpPr>
        <p:spPr>
          <a:xfrm>
            <a:off x="0" y="2133600"/>
            <a:ext cx="9144000" cy="4724400"/>
          </a:xfrm>
        </p:spPr>
        <p:txBody>
          <a:bodyPr/>
          <a:lstStyle/>
          <a:p>
            <a:r>
              <a:rPr lang="fr-CA"/>
              <a:t>School bus and nature of contact with the school;</a:t>
            </a:r>
          </a:p>
          <a:p>
            <a:pPr>
              <a:buFontTx/>
              <a:buNone/>
            </a:pPr>
            <a:endParaRPr lang="fr-CA"/>
          </a:p>
          <a:p>
            <a:r>
              <a:rPr lang="fr-CA"/>
              <a:t>Do publicly funded schools offer quality instruction?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idx="4294967295"/>
          </p:nvPr>
        </p:nvSpPr>
        <p:spPr>
          <a:xfrm>
            <a:off x="1524000" y="190500"/>
            <a:ext cx="7620000" cy="1527175"/>
          </a:xfrm>
        </p:spPr>
        <p:txBody>
          <a:bodyPr anchor="b"/>
          <a:lstStyle/>
          <a:p>
            <a:r>
              <a:rPr lang="en-CA"/>
              <a:t>Classroom Diversity</a:t>
            </a:r>
            <a:endParaRPr lang="fr-CA"/>
          </a:p>
        </p:txBody>
      </p:sp>
      <p:sp>
        <p:nvSpPr>
          <p:cNvPr id="145411" name="Rectangle 3"/>
          <p:cNvSpPr>
            <a:spLocks noGrp="1" noChangeArrowheads="1"/>
          </p:cNvSpPr>
          <p:nvPr>
            <p:ph type="body" idx="4294967295"/>
          </p:nvPr>
        </p:nvSpPr>
        <p:spPr>
          <a:xfrm>
            <a:off x="0" y="1981200"/>
            <a:ext cx="8991600" cy="4724400"/>
          </a:xfrm>
        </p:spPr>
        <p:txBody>
          <a:bodyPr/>
          <a:lstStyle/>
          <a:p>
            <a:pPr>
              <a:lnSpc>
                <a:spcPct val="90000"/>
              </a:lnSpc>
            </a:pPr>
            <a:r>
              <a:rPr lang="en-CA" sz="2800"/>
              <a:t>In Canada, laws govern school attendance and education is meant to be universally accessible;</a:t>
            </a:r>
          </a:p>
          <a:p>
            <a:pPr>
              <a:lnSpc>
                <a:spcPct val="90000"/>
              </a:lnSpc>
              <a:buFontTx/>
              <a:buNone/>
            </a:pPr>
            <a:endParaRPr lang="en-CA" sz="2800"/>
          </a:p>
          <a:p>
            <a:pPr>
              <a:lnSpc>
                <a:spcPct val="90000"/>
              </a:lnSpc>
            </a:pPr>
            <a:r>
              <a:rPr lang="en-CA" sz="2800"/>
              <a:t>Diversity in student characteristics and needs;</a:t>
            </a:r>
          </a:p>
          <a:p>
            <a:pPr>
              <a:lnSpc>
                <a:spcPct val="90000"/>
              </a:lnSpc>
              <a:buFontTx/>
              <a:buNone/>
            </a:pPr>
            <a:endParaRPr lang="en-CA" sz="2800"/>
          </a:p>
          <a:p>
            <a:pPr>
              <a:lnSpc>
                <a:spcPct val="90000"/>
              </a:lnSpc>
            </a:pPr>
            <a:r>
              <a:rPr lang="en-CA" sz="2800"/>
              <a:t>Preference for segregated classrooms;</a:t>
            </a:r>
          </a:p>
          <a:p>
            <a:pPr>
              <a:lnSpc>
                <a:spcPct val="90000"/>
              </a:lnSpc>
              <a:buFontTx/>
              <a:buNone/>
            </a:pPr>
            <a:endParaRPr lang="en-CA" sz="2800"/>
          </a:p>
          <a:p>
            <a:pPr>
              <a:lnSpc>
                <a:spcPct val="90000"/>
              </a:lnSpc>
            </a:pPr>
            <a:r>
              <a:rPr lang="en-CA" sz="2800"/>
              <a:t>Age-based placement ; and</a:t>
            </a:r>
          </a:p>
          <a:p>
            <a:pPr>
              <a:lnSpc>
                <a:spcPct val="90000"/>
              </a:lnSpc>
            </a:pPr>
            <a:endParaRPr lang="en-CA" sz="2800"/>
          </a:p>
          <a:p>
            <a:pPr>
              <a:lnSpc>
                <a:spcPct val="90000"/>
              </a:lnSpc>
            </a:pPr>
            <a:r>
              <a:rPr lang="en-CA" sz="2800"/>
              <a:t>“No Fail” System.</a:t>
            </a:r>
          </a:p>
          <a:p>
            <a:pPr>
              <a:lnSpc>
                <a:spcPct val="90000"/>
              </a:lnSpc>
            </a:pPr>
            <a:endParaRPr lang="en-CA" sz="2800"/>
          </a:p>
          <a:p>
            <a:pPr>
              <a:lnSpc>
                <a:spcPct val="90000"/>
              </a:lnSpc>
            </a:pPr>
            <a:endParaRPr lang="en-CA" sz="2800"/>
          </a:p>
          <a:p>
            <a:pPr>
              <a:lnSpc>
                <a:spcPct val="90000"/>
              </a:lnSpc>
            </a:pPr>
            <a:endParaRPr lang="en-CA" sz="2800"/>
          </a:p>
          <a:p>
            <a:pPr>
              <a:lnSpc>
                <a:spcPct val="90000"/>
              </a:lnSpc>
            </a:pPr>
            <a:endParaRPr lang="en-CA" sz="280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CA"/>
              <a:t>“No Fail” System</a:t>
            </a:r>
          </a:p>
        </p:txBody>
      </p:sp>
      <p:sp>
        <p:nvSpPr>
          <p:cNvPr id="147459" name="Rectangle 3"/>
          <p:cNvSpPr>
            <a:spLocks noGrp="1" noChangeArrowheads="1"/>
          </p:cNvSpPr>
          <p:nvPr>
            <p:ph type="body" idx="1"/>
          </p:nvPr>
        </p:nvSpPr>
        <p:spPr>
          <a:xfrm>
            <a:off x="0" y="1905000"/>
            <a:ext cx="9144000" cy="4648200"/>
          </a:xfrm>
        </p:spPr>
        <p:txBody>
          <a:bodyPr/>
          <a:lstStyle/>
          <a:p>
            <a:pPr>
              <a:lnSpc>
                <a:spcPct val="90000"/>
              </a:lnSpc>
            </a:pPr>
            <a:r>
              <a:rPr lang="en-CA"/>
              <a:t>(Translation) It is true that, psychologically and otherwise, it is wrong to reject those who are weaker but it [their presence in regular classrooms] causes dysfunctionality in the classroom. From Kindergarten to Grade 8…I see that it is a veritable puzzle for the teachers and it is a bit difficult. In Quebec, there are special schools … .Here, promotion from one grade to another is according to age. Even if your grades are mediocre, you will be promoted. In our home country, that wouldn’t happen. (Jean, p.24)</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idx="4294967295"/>
          </p:nvPr>
        </p:nvSpPr>
        <p:spPr>
          <a:xfrm>
            <a:off x="1524000" y="190500"/>
            <a:ext cx="7620000" cy="1527175"/>
          </a:xfrm>
        </p:spPr>
        <p:txBody>
          <a:bodyPr anchor="b"/>
          <a:lstStyle/>
          <a:p>
            <a:r>
              <a:rPr lang="en-CA"/>
              <a:t>Children’s rights and school discipline</a:t>
            </a:r>
            <a:endParaRPr lang="fr-CA"/>
          </a:p>
        </p:txBody>
      </p:sp>
      <p:sp>
        <p:nvSpPr>
          <p:cNvPr id="149507" name="Rectangle 3"/>
          <p:cNvSpPr>
            <a:spLocks noGrp="1" noChangeArrowheads="1"/>
          </p:cNvSpPr>
          <p:nvPr>
            <p:ph type="body" idx="4294967295"/>
          </p:nvPr>
        </p:nvSpPr>
        <p:spPr>
          <a:xfrm>
            <a:off x="0" y="1719263"/>
            <a:ext cx="9144000" cy="5138737"/>
          </a:xfrm>
        </p:spPr>
        <p:txBody>
          <a:bodyPr/>
          <a:lstStyle/>
          <a:p>
            <a:r>
              <a:rPr lang="fr-CA"/>
              <a:t>Classroom behaviour, as described by one student participant:</a:t>
            </a:r>
          </a:p>
          <a:p>
            <a:pPr lvl="1"/>
            <a:r>
              <a:rPr lang="en-CA"/>
              <a:t>(Translation)  In front of the teachers, [the students] don’t care what anyone thinks, they will kiss each other and the teachers can’t say anything. Only the teachers who are immigrants, like us, they will say, “No, stop, or leave the classroom.”  But the other teachers won’t say anything because here in Canada, each person has the right to do what he wants and you can’t say anything. (Martin, p.17)</a:t>
            </a:r>
            <a:endParaRPr lang="fr-C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idx="4294967295"/>
          </p:nvPr>
        </p:nvSpPr>
        <p:spPr>
          <a:xfrm>
            <a:off x="1524000" y="190500"/>
            <a:ext cx="7620000" cy="933450"/>
          </a:xfrm>
        </p:spPr>
        <p:txBody>
          <a:bodyPr anchor="b"/>
          <a:lstStyle/>
          <a:p>
            <a:r>
              <a:rPr lang="fr-CA"/>
              <a:t>Overview of three-year study:</a:t>
            </a:r>
          </a:p>
        </p:txBody>
      </p:sp>
      <p:sp>
        <p:nvSpPr>
          <p:cNvPr id="19458" name="Rectangle 3"/>
          <p:cNvSpPr>
            <a:spLocks noGrp="1" noChangeArrowheads="1"/>
          </p:cNvSpPr>
          <p:nvPr>
            <p:ph type="body" idx="4294967295"/>
          </p:nvPr>
        </p:nvSpPr>
        <p:spPr>
          <a:xfrm>
            <a:off x="0" y="1828800"/>
            <a:ext cx="9144000" cy="5029200"/>
          </a:xfrm>
        </p:spPr>
        <p:txBody>
          <a:bodyPr/>
          <a:lstStyle/>
          <a:p>
            <a:r>
              <a:rPr lang="fr-CA"/>
              <a:t>Phase 1: Interviews with 29 new immigrants about current and previous educational experiences, perspectives on inclusion, and educational expectations and needs.</a:t>
            </a:r>
          </a:p>
          <a:p>
            <a:r>
              <a:rPr lang="fr-CA"/>
              <a:t>Phase 2: Interviews with school personnel from 3 fransaskois schools and sociogrammes with students from 26 classrooms;</a:t>
            </a:r>
          </a:p>
          <a:p>
            <a:r>
              <a:rPr lang="fr-CA"/>
              <a:t>Phase 3: Community consultation in progress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idx="4294967295"/>
          </p:nvPr>
        </p:nvSpPr>
        <p:spPr>
          <a:xfrm>
            <a:off x="1524000" y="190500"/>
            <a:ext cx="7620000" cy="1527175"/>
          </a:xfrm>
        </p:spPr>
        <p:txBody>
          <a:bodyPr anchor="b"/>
          <a:lstStyle/>
          <a:p>
            <a:r>
              <a:rPr lang="en-CA"/>
              <a:t>Classroom Diversity</a:t>
            </a:r>
            <a:endParaRPr lang="fr-CA"/>
          </a:p>
        </p:txBody>
      </p:sp>
      <p:sp>
        <p:nvSpPr>
          <p:cNvPr id="153603" name="Rectangle 3"/>
          <p:cNvSpPr>
            <a:spLocks noGrp="1" noChangeArrowheads="1"/>
          </p:cNvSpPr>
          <p:nvPr>
            <p:ph type="body" idx="4294967295"/>
          </p:nvPr>
        </p:nvSpPr>
        <p:spPr>
          <a:xfrm>
            <a:off x="0" y="1981200"/>
            <a:ext cx="8991600" cy="4724400"/>
          </a:xfrm>
        </p:spPr>
        <p:txBody>
          <a:bodyPr/>
          <a:lstStyle/>
          <a:p>
            <a:pPr>
              <a:lnSpc>
                <a:spcPct val="90000"/>
              </a:lnSpc>
            </a:pPr>
            <a:r>
              <a:rPr lang="en-CA" sz="2800"/>
              <a:t>In Canada, laws govern school attendance and education is meant to be universally accessible;</a:t>
            </a:r>
          </a:p>
          <a:p>
            <a:pPr>
              <a:lnSpc>
                <a:spcPct val="90000"/>
              </a:lnSpc>
              <a:buFontTx/>
              <a:buNone/>
            </a:pPr>
            <a:endParaRPr lang="en-CA" sz="2800"/>
          </a:p>
          <a:p>
            <a:pPr>
              <a:lnSpc>
                <a:spcPct val="90000"/>
              </a:lnSpc>
            </a:pPr>
            <a:r>
              <a:rPr lang="en-CA" sz="2800"/>
              <a:t>Diversity in student characteristics and needs;</a:t>
            </a:r>
          </a:p>
          <a:p>
            <a:pPr>
              <a:lnSpc>
                <a:spcPct val="90000"/>
              </a:lnSpc>
              <a:buFontTx/>
              <a:buNone/>
            </a:pPr>
            <a:endParaRPr lang="en-CA" sz="2800"/>
          </a:p>
          <a:p>
            <a:pPr>
              <a:lnSpc>
                <a:spcPct val="90000"/>
              </a:lnSpc>
            </a:pPr>
            <a:r>
              <a:rPr lang="en-CA" sz="2800"/>
              <a:t>Preference for segregated classrooms;</a:t>
            </a:r>
          </a:p>
          <a:p>
            <a:pPr>
              <a:lnSpc>
                <a:spcPct val="90000"/>
              </a:lnSpc>
              <a:buFontTx/>
              <a:buNone/>
            </a:pPr>
            <a:endParaRPr lang="en-CA" sz="2800"/>
          </a:p>
          <a:p>
            <a:pPr>
              <a:lnSpc>
                <a:spcPct val="90000"/>
              </a:lnSpc>
            </a:pPr>
            <a:r>
              <a:rPr lang="en-CA" sz="2800"/>
              <a:t>Age-based placement ; and</a:t>
            </a:r>
          </a:p>
          <a:p>
            <a:pPr>
              <a:lnSpc>
                <a:spcPct val="90000"/>
              </a:lnSpc>
            </a:pPr>
            <a:endParaRPr lang="en-CA" sz="2800"/>
          </a:p>
          <a:p>
            <a:pPr>
              <a:lnSpc>
                <a:spcPct val="90000"/>
              </a:lnSpc>
            </a:pPr>
            <a:r>
              <a:rPr lang="en-CA" sz="2800"/>
              <a:t>“No Fail” System.</a:t>
            </a:r>
          </a:p>
          <a:p>
            <a:pPr>
              <a:lnSpc>
                <a:spcPct val="90000"/>
              </a:lnSpc>
            </a:pPr>
            <a:endParaRPr lang="en-CA" sz="2800"/>
          </a:p>
          <a:p>
            <a:pPr>
              <a:lnSpc>
                <a:spcPct val="90000"/>
              </a:lnSpc>
            </a:pPr>
            <a:endParaRPr lang="en-CA" sz="2800"/>
          </a:p>
          <a:p>
            <a:pPr>
              <a:lnSpc>
                <a:spcPct val="90000"/>
              </a:lnSpc>
            </a:pPr>
            <a:endParaRPr lang="en-CA" sz="2800"/>
          </a:p>
          <a:p>
            <a:pPr>
              <a:lnSpc>
                <a:spcPct val="90000"/>
              </a:lnSpc>
            </a:pPr>
            <a:endParaRPr lang="en-CA" sz="28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r>
              <a:rPr lang="en-CA"/>
              <a:t>“No Fail” System</a:t>
            </a:r>
          </a:p>
        </p:txBody>
      </p:sp>
      <p:sp>
        <p:nvSpPr>
          <p:cNvPr id="155651" name="Rectangle 3"/>
          <p:cNvSpPr>
            <a:spLocks noGrp="1" noChangeArrowheads="1"/>
          </p:cNvSpPr>
          <p:nvPr>
            <p:ph type="body" idx="1"/>
          </p:nvPr>
        </p:nvSpPr>
        <p:spPr>
          <a:xfrm>
            <a:off x="0" y="1905000"/>
            <a:ext cx="9144000" cy="4648200"/>
          </a:xfrm>
        </p:spPr>
        <p:txBody>
          <a:bodyPr/>
          <a:lstStyle/>
          <a:p>
            <a:pPr>
              <a:lnSpc>
                <a:spcPct val="90000"/>
              </a:lnSpc>
            </a:pPr>
            <a:r>
              <a:rPr lang="en-CA"/>
              <a:t>(Translation) It is true that, psychologically and otherwise, it is wrong to reject those who are weaker but it [their presence in regular classrooms] causes dysfunctionality in the classroom. From Kindergarten to Grade 8…I see that it is a veritable puzzle for the teachers and it is a bit difficult. In Quebec, there are special schools … .Here, promotion from one grade to another is according to age. Even if your grades are mediocre, you will be promoted. In our home country, that wouldn’t happen. (Jean, p.24)</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idx="4294967295"/>
          </p:nvPr>
        </p:nvSpPr>
        <p:spPr>
          <a:xfrm>
            <a:off x="1524000" y="190500"/>
            <a:ext cx="7620000" cy="1527175"/>
          </a:xfrm>
        </p:spPr>
        <p:txBody>
          <a:bodyPr anchor="b"/>
          <a:lstStyle/>
          <a:p>
            <a:r>
              <a:rPr lang="en-CA"/>
              <a:t>Children’s rights and school discipline</a:t>
            </a:r>
            <a:endParaRPr lang="fr-CA"/>
          </a:p>
        </p:txBody>
      </p:sp>
      <p:sp>
        <p:nvSpPr>
          <p:cNvPr id="157699" name="Rectangle 3"/>
          <p:cNvSpPr>
            <a:spLocks noGrp="1" noChangeArrowheads="1"/>
          </p:cNvSpPr>
          <p:nvPr>
            <p:ph type="body" idx="4294967295"/>
          </p:nvPr>
        </p:nvSpPr>
        <p:spPr>
          <a:xfrm>
            <a:off x="0" y="1719263"/>
            <a:ext cx="9144000" cy="5138737"/>
          </a:xfrm>
        </p:spPr>
        <p:txBody>
          <a:bodyPr/>
          <a:lstStyle/>
          <a:p>
            <a:r>
              <a:rPr lang="fr-CA"/>
              <a:t>Classroom behaviour, as described by one student participant:</a:t>
            </a:r>
          </a:p>
          <a:p>
            <a:pPr lvl="1"/>
            <a:r>
              <a:rPr lang="en-CA"/>
              <a:t>(Translation)  In front of the teachers, [the students] don’t care what anyone thinks, they will kiss each other and the teachers can’t say anything. Only the teachers who are immigrants, like us, they will say, “No, stop, or leave the classroom.”  But the other teachers won’t say anything because here in Canada, each person has the right to do what he wants and you can’t say anything. (Martin, p.17)</a:t>
            </a:r>
            <a:endParaRPr lang="fr-CA"/>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1524000" y="190500"/>
            <a:ext cx="7620000" cy="1527175"/>
          </a:xfrm>
        </p:spPr>
        <p:txBody>
          <a:bodyPr/>
          <a:lstStyle/>
          <a:p>
            <a:r>
              <a:rPr lang="fr-CA"/>
              <a:t>Perceived link between school discipline and children’s rights</a:t>
            </a:r>
            <a:endParaRPr lang="en-CA"/>
          </a:p>
        </p:txBody>
      </p:sp>
      <p:sp>
        <p:nvSpPr>
          <p:cNvPr id="159747" name="Rectangle 3"/>
          <p:cNvSpPr>
            <a:spLocks noGrp="1" noChangeArrowheads="1"/>
          </p:cNvSpPr>
          <p:nvPr>
            <p:ph type="body" idx="1"/>
          </p:nvPr>
        </p:nvSpPr>
        <p:spPr>
          <a:xfrm>
            <a:off x="0" y="1752600"/>
            <a:ext cx="9144000" cy="5105400"/>
          </a:xfrm>
        </p:spPr>
        <p:txBody>
          <a:bodyPr/>
          <a:lstStyle/>
          <a:p>
            <a:endParaRPr lang="fr-CA" sz="2800"/>
          </a:p>
          <a:p>
            <a:r>
              <a:rPr lang="en-US" sz="2800"/>
              <a:t>(Translation)  Less demanding, more lax and more, shall we say (pause), but I think it is because of what they refer to here as children’s rights (pause) you can’t (pause)I saw a [television] program in Quebec on spanking.  [In Canada], it is taboo to spank</a:t>
            </a:r>
            <a:r>
              <a:rPr lang="en-CA" sz="2800"/>
              <a:t>.  That’s what I think is, it’s that that makes things less rigorous. …there are no restrictions that are, shall we say, consequences, be they physical or other, but limits that could guide the child to do what he needs to do and do it correctly</a:t>
            </a:r>
            <a:r>
              <a:rPr lang="en-US" sz="2800"/>
              <a:t>. </a:t>
            </a:r>
            <a:r>
              <a:rPr lang="en-CA" sz="2800"/>
              <a:t>(Jean, p.24)</a:t>
            </a:r>
          </a:p>
          <a:p>
            <a:r>
              <a:rPr lang="en-CA" sz="2800"/>
              <a:t>And…</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fr-CA"/>
              <a:t>School discipline and children’s rights (cont’d)</a:t>
            </a:r>
            <a:endParaRPr lang="en-CA"/>
          </a:p>
        </p:txBody>
      </p:sp>
      <p:sp>
        <p:nvSpPr>
          <p:cNvPr id="161795" name="Rectangle 3"/>
          <p:cNvSpPr>
            <a:spLocks noGrp="1" noChangeArrowheads="1"/>
          </p:cNvSpPr>
          <p:nvPr>
            <p:ph type="body" idx="1"/>
          </p:nvPr>
        </p:nvSpPr>
        <p:spPr>
          <a:xfrm>
            <a:off x="0" y="1905000"/>
            <a:ext cx="9144000" cy="4114800"/>
          </a:xfrm>
        </p:spPr>
        <p:txBody>
          <a:bodyPr/>
          <a:lstStyle/>
          <a:p>
            <a:r>
              <a:rPr lang="en-CA"/>
              <a:t>(Translation)</a:t>
            </a:r>
          </a:p>
          <a:p>
            <a:pPr lvl="1"/>
            <a:r>
              <a:rPr lang="en-CA"/>
              <a:t>I would call it </a:t>
            </a:r>
            <a:r>
              <a:rPr lang="en-CA" i="1"/>
              <a:t>laissez faire</a:t>
            </a:r>
            <a:r>
              <a:rPr lang="en-CA"/>
              <a:t>.  You can’t force children to study because you cannot punish them.  If perhaps you give the child something to do and she doesn’t do it, you cannot punish her, so you find yourself pampering your child despite [the fact that] she doesn’t know how to write. (Juliette, p.9)</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1524000" y="190500"/>
            <a:ext cx="7620000" cy="1527175"/>
          </a:xfrm>
        </p:spPr>
        <p:txBody>
          <a:bodyPr/>
          <a:lstStyle/>
          <a:p>
            <a:r>
              <a:rPr lang="en-CA"/>
              <a:t>Respect and corporal punishment</a:t>
            </a:r>
          </a:p>
        </p:txBody>
      </p:sp>
      <p:sp>
        <p:nvSpPr>
          <p:cNvPr id="163843" name="Rectangle 3"/>
          <p:cNvSpPr>
            <a:spLocks noGrp="1" noChangeArrowheads="1"/>
          </p:cNvSpPr>
          <p:nvPr>
            <p:ph type="body" idx="1"/>
          </p:nvPr>
        </p:nvSpPr>
        <p:spPr>
          <a:xfrm>
            <a:off x="0" y="1905000"/>
            <a:ext cx="9144000" cy="4953000"/>
          </a:xfrm>
        </p:spPr>
        <p:txBody>
          <a:bodyPr/>
          <a:lstStyle/>
          <a:p>
            <a:pPr>
              <a:lnSpc>
                <a:spcPct val="90000"/>
              </a:lnSpc>
            </a:pPr>
            <a:r>
              <a:rPr lang="en-CA" sz="2800"/>
              <a:t>“there is respect because they [teachers] can hit you [in my country], if you’re fooling around, they can hit you.” (Martin, p.21) </a:t>
            </a:r>
          </a:p>
          <a:p>
            <a:pPr>
              <a:lnSpc>
                <a:spcPct val="90000"/>
              </a:lnSpc>
            </a:pPr>
            <a:r>
              <a:rPr lang="en-CA" sz="2800"/>
              <a:t>When the same student was asked to explain why he believed his classmates acted they way they did, he said the following:</a:t>
            </a:r>
          </a:p>
          <a:p>
            <a:pPr lvl="1">
              <a:lnSpc>
                <a:spcPct val="90000"/>
              </a:lnSpc>
            </a:pPr>
            <a:r>
              <a:rPr lang="en-CA" sz="2400"/>
              <a:t> </a:t>
            </a:r>
            <a:r>
              <a:rPr lang="fr-FR" sz="2400"/>
              <a:t>(Translation)  </a:t>
            </a:r>
            <a:r>
              <a:rPr lang="en-CA" sz="2400"/>
              <a:t>I think it’s because students have much freedom here.  If a teacher touches a student, it’s a problem.  The parents will defend their child but, in Africa, it’s not like that. If you are touched, if someone [a teacher] hits you, it is assumed it is because you did something.  They didn’t hit you for no reason.  But here, they will pursue you in court, it can become a big problem.  (Martin, p. 22)</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1524000" y="190500"/>
            <a:ext cx="7620000" cy="1527175"/>
          </a:xfrm>
        </p:spPr>
        <p:txBody>
          <a:bodyPr/>
          <a:lstStyle/>
          <a:p>
            <a:r>
              <a:rPr lang="en-CA"/>
              <a:t>Respect and school discipline</a:t>
            </a:r>
          </a:p>
        </p:txBody>
      </p:sp>
      <p:sp>
        <p:nvSpPr>
          <p:cNvPr id="165891" name="Rectangle 3"/>
          <p:cNvSpPr>
            <a:spLocks noGrp="1" noChangeArrowheads="1"/>
          </p:cNvSpPr>
          <p:nvPr>
            <p:ph type="body" idx="1"/>
          </p:nvPr>
        </p:nvSpPr>
        <p:spPr>
          <a:xfrm>
            <a:off x="0" y="1905000"/>
            <a:ext cx="9144000" cy="4724400"/>
          </a:xfrm>
        </p:spPr>
        <p:txBody>
          <a:bodyPr/>
          <a:lstStyle/>
          <a:p>
            <a:pPr>
              <a:lnSpc>
                <a:spcPct val="80000"/>
              </a:lnSpc>
            </a:pPr>
            <a:r>
              <a:rPr lang="en-CA" sz="2800"/>
              <a:t>(Translation)  On the good side, the child can discuss things with his teacher, which is something important.  But compared to what we experienced in Africa, it’s not the same at all. … respect for teachers is very very important.  From the time you are little, you are taught first and foremost to respect, whomever the person that you meet, there must be respect in the encounter, especially for someone who gives you new knowledge.  Thus, the teacher has a very very important status.  But here, I have the impression that the children, they are all kings here.  It is they who decide, it is they who have their own rhythm, but there [in my home country], there is a rhythm and everyone must follow it. (Véronique, pp.8 and 9)</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CA"/>
              <a:t>Respect, discipline and fees</a:t>
            </a:r>
          </a:p>
        </p:txBody>
      </p:sp>
      <p:sp>
        <p:nvSpPr>
          <p:cNvPr id="167939" name="Rectangle 3"/>
          <p:cNvSpPr>
            <a:spLocks noGrp="1" noChangeArrowheads="1"/>
          </p:cNvSpPr>
          <p:nvPr>
            <p:ph type="body" idx="1"/>
          </p:nvPr>
        </p:nvSpPr>
        <p:spPr>
          <a:xfrm>
            <a:off x="0" y="1905000"/>
            <a:ext cx="9144000" cy="4724400"/>
          </a:xfrm>
        </p:spPr>
        <p:txBody>
          <a:bodyPr/>
          <a:lstStyle/>
          <a:p>
            <a:pPr>
              <a:lnSpc>
                <a:spcPct val="80000"/>
              </a:lnSpc>
            </a:pPr>
            <a:r>
              <a:rPr lang="en-CA" sz="2800"/>
              <a:t>(Translation)  [Students] don’t have any respect for teachers, and anything they would do with their friends they can also do with their teachers, the same things they would say to their friends, they can say to their teachers.  </a:t>
            </a:r>
            <a:r>
              <a:rPr lang="fr-FR" sz="2800"/>
              <a:t>There is no respect. </a:t>
            </a:r>
            <a:r>
              <a:rPr lang="en-US" sz="2800"/>
              <a:t>It’s all because each person in Canada has rights ….In Africa, never [would you do that] because if you do that, you can be expelled and you could also be hit, you would have to leave the school…you would come back with your parents. If your parents [need to] come [to the school], that will be a big problem for them because they pay school fees, they suffered to find</a:t>
            </a:r>
            <a:r>
              <a:rPr lang="en-CA" sz="2800"/>
              <a:t> </a:t>
            </a:r>
            <a:r>
              <a:rPr lang="en-US" sz="2800"/>
              <a:t>money for your schooling, school costs money back there. </a:t>
            </a:r>
            <a:r>
              <a:rPr lang="en-CA" sz="2800"/>
              <a:t>(Martin, p. 20)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fr-CA" sz="3800"/>
              <a:t>Saskatchewan context – host communities and newcomers</a:t>
            </a:r>
          </a:p>
        </p:txBody>
      </p:sp>
      <p:sp>
        <p:nvSpPr>
          <p:cNvPr id="136195" name="Rectangle 3"/>
          <p:cNvSpPr>
            <a:spLocks noGrp="1" noChangeArrowheads="1"/>
          </p:cNvSpPr>
          <p:nvPr>
            <p:ph type="body" idx="1"/>
          </p:nvPr>
        </p:nvSpPr>
        <p:spPr>
          <a:xfrm>
            <a:off x="0" y="1905000"/>
            <a:ext cx="9144000" cy="4953000"/>
          </a:xfrm>
        </p:spPr>
        <p:txBody>
          <a:bodyPr/>
          <a:lstStyle/>
          <a:p>
            <a:r>
              <a:rPr lang="fr-CA"/>
              <a:t>Fransaskois 2% of population with 12 schools and multiple small communities throughout the province;</a:t>
            </a:r>
          </a:p>
          <a:p>
            <a:r>
              <a:rPr lang="fr-CA"/>
              <a:t>Discussion of who is fransaskois (</a:t>
            </a:r>
            <a:r>
              <a:rPr lang="fr-CA" i="1"/>
              <a:t>Rapport sur l’inclusion </a:t>
            </a:r>
            <a:r>
              <a:rPr lang="fr-CA"/>
              <a:t>de Wilfred Denis)</a:t>
            </a:r>
          </a:p>
          <a:p>
            <a:r>
              <a:rPr lang="fr-CA"/>
              <a:t>Newcomers who self-identify as francophone</a:t>
            </a:r>
          </a:p>
          <a:p>
            <a:r>
              <a:rPr lang="fr-CA"/>
              <a:t>Diversity of newcomers (experiences, religion, skin colour)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idx="4294967295"/>
          </p:nvPr>
        </p:nvSpPr>
        <p:spPr>
          <a:xfrm>
            <a:off x="1371600" y="122238"/>
            <a:ext cx="7772400" cy="1295400"/>
          </a:xfrm>
        </p:spPr>
        <p:txBody>
          <a:bodyPr anchor="b"/>
          <a:lstStyle/>
          <a:p>
            <a:r>
              <a:rPr lang="fr-CA"/>
              <a:t>My orientation as researcher:</a:t>
            </a:r>
            <a:br>
              <a:rPr lang="fr-CA"/>
            </a:br>
            <a:r>
              <a:rPr lang="fr-CA"/>
              <a:t>cultural reciprocity</a:t>
            </a:r>
          </a:p>
        </p:txBody>
      </p:sp>
      <p:sp>
        <p:nvSpPr>
          <p:cNvPr id="128003" name="Rectangle 3"/>
          <p:cNvSpPr>
            <a:spLocks noGrp="1" noChangeArrowheads="1"/>
          </p:cNvSpPr>
          <p:nvPr>
            <p:ph type="body" idx="4294967295"/>
          </p:nvPr>
        </p:nvSpPr>
        <p:spPr>
          <a:xfrm>
            <a:off x="0" y="1752600"/>
            <a:ext cx="9144000" cy="5105400"/>
          </a:xfrm>
        </p:spPr>
        <p:txBody>
          <a:bodyPr/>
          <a:lstStyle/>
          <a:p>
            <a:r>
              <a:rPr lang="en-CA"/>
              <a:t>Johnson &amp; Johnson (1988); </a:t>
            </a:r>
          </a:p>
          <a:p>
            <a:pPr lvl="1"/>
            <a:r>
              <a:rPr lang="en-CA"/>
              <a:t>Each is a learner and a teacher</a:t>
            </a:r>
          </a:p>
          <a:p>
            <a:pPr lvl="1"/>
            <a:r>
              <a:rPr lang="en-CA"/>
              <a:t>Home-School Collaboration</a:t>
            </a:r>
          </a:p>
          <a:p>
            <a:r>
              <a:rPr lang="en-CA"/>
              <a:t>Harry, Rueda &amp; Kalyanpur (1999); </a:t>
            </a:r>
          </a:p>
          <a:p>
            <a:pPr lvl="1"/>
            <a:r>
              <a:rPr lang="en-CA"/>
              <a:t>Mutual respect for family and school cultures</a:t>
            </a:r>
          </a:p>
          <a:p>
            <a:r>
              <a:rPr lang="en-CA"/>
              <a:t>Appreciative Inquiry (Hammond, 1998)</a:t>
            </a:r>
          </a:p>
          <a:p>
            <a:pPr lvl="1"/>
            <a:r>
              <a:rPr lang="en-CA"/>
              <a:t>“In every society, organization, or group, something works.” (p. 20)</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idx="4294967295"/>
          </p:nvPr>
        </p:nvSpPr>
        <p:spPr/>
        <p:txBody>
          <a:bodyPr anchor="b"/>
          <a:lstStyle/>
          <a:p>
            <a:r>
              <a:rPr lang="fr-CA"/>
              <a:t>Phase 1: Participants and methods:</a:t>
            </a:r>
          </a:p>
        </p:txBody>
      </p:sp>
      <p:sp>
        <p:nvSpPr>
          <p:cNvPr id="134147" name="Rectangle 3"/>
          <p:cNvSpPr>
            <a:spLocks noGrp="1" noChangeArrowheads="1"/>
          </p:cNvSpPr>
          <p:nvPr>
            <p:ph type="body" idx="4294967295"/>
          </p:nvPr>
        </p:nvSpPr>
        <p:spPr>
          <a:xfrm>
            <a:off x="0" y="1905000"/>
            <a:ext cx="9144000" cy="4953000"/>
          </a:xfrm>
        </p:spPr>
        <p:txBody>
          <a:bodyPr/>
          <a:lstStyle/>
          <a:p>
            <a:pPr>
              <a:lnSpc>
                <a:spcPct val="90000"/>
              </a:lnSpc>
            </a:pPr>
            <a:r>
              <a:rPr lang="fr-CA"/>
              <a:t>Interviews with 12 families (29 participants)</a:t>
            </a:r>
          </a:p>
          <a:p>
            <a:pPr>
              <a:lnSpc>
                <a:spcPct val="90000"/>
              </a:lnSpc>
              <a:buFont typeface="Wingdings" pitchFamily="2" charset="2"/>
              <a:buNone/>
            </a:pPr>
            <a:endParaRPr lang="fr-CA"/>
          </a:p>
          <a:p>
            <a:pPr>
              <a:lnSpc>
                <a:spcPct val="90000"/>
              </a:lnSpc>
            </a:pPr>
            <a:r>
              <a:rPr lang="fr-CA"/>
              <a:t>Participants</a:t>
            </a:r>
          </a:p>
          <a:p>
            <a:pPr lvl="1">
              <a:lnSpc>
                <a:spcPct val="90000"/>
              </a:lnSpc>
            </a:pPr>
            <a:r>
              <a:rPr lang="fr-CA"/>
              <a:t>from </a:t>
            </a:r>
            <a:r>
              <a:rPr lang="en-CA"/>
              <a:t>Republic of Burundi, the Central African Republic, the Democratic Republic of Congo, Ivory Coast, Mauritius, Morocco and Sudan</a:t>
            </a:r>
            <a:r>
              <a:rPr lang="en-US"/>
              <a:t>;</a:t>
            </a:r>
            <a:endParaRPr lang="fr-CA"/>
          </a:p>
          <a:p>
            <a:pPr lvl="1">
              <a:lnSpc>
                <a:spcPct val="90000"/>
              </a:lnSpc>
            </a:pPr>
            <a:r>
              <a:rPr lang="fr-CA"/>
              <a:t>Represented all immigration categories (</a:t>
            </a:r>
            <a:r>
              <a:rPr lang="en-CA"/>
              <a:t>refugee, family reunification, and economic</a:t>
            </a:r>
            <a:r>
              <a:rPr lang="fr-CA"/>
              <a:t>);</a:t>
            </a:r>
          </a:p>
          <a:p>
            <a:pPr lvl="1">
              <a:lnSpc>
                <a:spcPct val="90000"/>
              </a:lnSpc>
            </a:pPr>
            <a:r>
              <a:rPr lang="fr-CA"/>
              <a:t>Self-identify as francophone.</a:t>
            </a:r>
          </a:p>
          <a:p>
            <a:pPr lvl="1">
              <a:lnSpc>
                <a:spcPct val="90000"/>
              </a:lnSpc>
              <a:buFont typeface="Wingdings" pitchFamily="2" charset="2"/>
              <a:buNone/>
            </a:pPr>
            <a:endParaRPr lang="fr-CA"/>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idx="4294967295"/>
          </p:nvPr>
        </p:nvSpPr>
        <p:spPr>
          <a:xfrm>
            <a:off x="1524000" y="190500"/>
            <a:ext cx="7620000" cy="1527175"/>
          </a:xfrm>
        </p:spPr>
        <p:txBody>
          <a:bodyPr anchor="b"/>
          <a:lstStyle/>
          <a:p>
            <a:r>
              <a:rPr lang="fr-CA"/>
              <a:t>Phase 1 Results: School is </a:t>
            </a:r>
            <a:r>
              <a:rPr lang="en-CA"/>
              <a:t>“an upside down world.” </a:t>
            </a:r>
            <a:endParaRPr lang="fr-CA"/>
          </a:p>
        </p:txBody>
      </p:sp>
      <p:sp>
        <p:nvSpPr>
          <p:cNvPr id="137219" name="Rectangle 3"/>
          <p:cNvSpPr>
            <a:spLocks noGrp="1" noChangeArrowheads="1"/>
          </p:cNvSpPr>
          <p:nvPr>
            <p:ph type="body" idx="4294967295"/>
          </p:nvPr>
        </p:nvSpPr>
        <p:spPr>
          <a:xfrm>
            <a:off x="0" y="2209800"/>
            <a:ext cx="9144000" cy="4648200"/>
          </a:xfrm>
        </p:spPr>
        <p:txBody>
          <a:bodyPr/>
          <a:lstStyle/>
          <a:p>
            <a:pPr>
              <a:lnSpc>
                <a:spcPct val="90000"/>
              </a:lnSpc>
            </a:pPr>
            <a:r>
              <a:rPr lang="fr-CA"/>
              <a:t>A clash of cultures and paradigms;</a:t>
            </a:r>
          </a:p>
          <a:p>
            <a:pPr>
              <a:lnSpc>
                <a:spcPct val="90000"/>
              </a:lnSpc>
              <a:buFont typeface="Wingdings" pitchFamily="2" charset="2"/>
              <a:buNone/>
            </a:pPr>
            <a:endParaRPr lang="fr-CA"/>
          </a:p>
          <a:p>
            <a:pPr>
              <a:lnSpc>
                <a:spcPct val="90000"/>
              </a:lnSpc>
            </a:pPr>
            <a:r>
              <a:rPr lang="fr-CA"/>
              <a:t>School life themes included:</a:t>
            </a:r>
          </a:p>
          <a:p>
            <a:pPr>
              <a:lnSpc>
                <a:spcPct val="90000"/>
              </a:lnSpc>
              <a:buFont typeface="Wingdings" pitchFamily="2" charset="2"/>
              <a:buNone/>
            </a:pPr>
            <a:endParaRPr lang="fr-CA"/>
          </a:p>
          <a:p>
            <a:pPr lvl="1">
              <a:lnSpc>
                <a:spcPct val="90000"/>
              </a:lnSpc>
            </a:pPr>
            <a:r>
              <a:rPr lang="fr-CA"/>
              <a:t>Level of parental participation;</a:t>
            </a:r>
          </a:p>
          <a:p>
            <a:pPr lvl="1">
              <a:lnSpc>
                <a:spcPct val="90000"/>
              </a:lnSpc>
              <a:buFont typeface="Wingdings" pitchFamily="2" charset="2"/>
              <a:buNone/>
            </a:pPr>
            <a:endParaRPr lang="fr-CA"/>
          </a:p>
          <a:p>
            <a:pPr lvl="1">
              <a:lnSpc>
                <a:spcPct val="90000"/>
              </a:lnSpc>
            </a:pPr>
            <a:r>
              <a:rPr lang="fr-CA"/>
              <a:t>Free, freedom, free for all; and</a:t>
            </a:r>
          </a:p>
          <a:p>
            <a:pPr lvl="1">
              <a:lnSpc>
                <a:spcPct val="90000"/>
              </a:lnSpc>
              <a:buFont typeface="Wingdings" pitchFamily="2" charset="2"/>
              <a:buNone/>
            </a:pPr>
            <a:endParaRPr lang="fr-CA"/>
          </a:p>
          <a:p>
            <a:pPr lvl="1">
              <a:lnSpc>
                <a:spcPct val="90000"/>
              </a:lnSpc>
            </a:pPr>
            <a:r>
              <a:rPr lang="fr-CA"/>
              <a:t>Racism.</a:t>
            </a:r>
          </a:p>
          <a:p>
            <a:pPr lvl="1">
              <a:lnSpc>
                <a:spcPct val="90000"/>
              </a:lnSpc>
            </a:pPr>
            <a:endParaRPr lang="fr-CA"/>
          </a:p>
          <a:p>
            <a:pPr lvl="1">
              <a:lnSpc>
                <a:spcPct val="90000"/>
              </a:lnSpc>
              <a:buFont typeface="Wingdings" pitchFamily="2" charset="2"/>
              <a:buNone/>
            </a:pPr>
            <a:endParaRPr lang="fr-CA"/>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idx="4294967295"/>
          </p:nvPr>
        </p:nvSpPr>
        <p:spPr/>
        <p:txBody>
          <a:bodyPr anchor="b"/>
          <a:lstStyle/>
          <a:p>
            <a:r>
              <a:rPr lang="fr-CA"/>
              <a:t>Parental participation</a:t>
            </a:r>
          </a:p>
        </p:txBody>
      </p:sp>
      <p:sp>
        <p:nvSpPr>
          <p:cNvPr id="151555" name="Rectangle 3"/>
          <p:cNvSpPr>
            <a:spLocks noGrp="1" noChangeArrowheads="1"/>
          </p:cNvSpPr>
          <p:nvPr>
            <p:ph type="body" idx="4294967295"/>
          </p:nvPr>
        </p:nvSpPr>
        <p:spPr>
          <a:xfrm>
            <a:off x="304800" y="1905000"/>
            <a:ext cx="8839200" cy="4114800"/>
          </a:xfrm>
        </p:spPr>
        <p:txBody>
          <a:bodyPr/>
          <a:lstStyle/>
          <a:p>
            <a:endParaRPr lang="fr-CA"/>
          </a:p>
          <a:p>
            <a:r>
              <a:rPr lang="fr-CA"/>
              <a:t>Desired level of contact:</a:t>
            </a:r>
            <a:endParaRPr lang="fr-CA">
              <a:cs typeface="Arial" charset="0"/>
            </a:endParaRPr>
          </a:p>
          <a:p>
            <a:endParaRPr lang="fr-CA">
              <a:cs typeface="Arial" charset="0"/>
            </a:endParaRPr>
          </a:p>
          <a:p>
            <a:r>
              <a:rPr lang="fr-CA">
                <a:cs typeface="Arial" charset="0"/>
              </a:rPr>
              <a:t>Challenges of student parents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ho">
  <a:themeElements>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CA"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CA" sz="1800" b="0" i="0" u="none" strike="noStrike" cap="none" normalizeH="0" baseline="0" smtClean="0">
            <a:ln>
              <a:noFill/>
            </a:ln>
            <a:solidFill>
              <a:schemeClr val="tx1"/>
            </a:solidFill>
            <a:effectLst/>
            <a:latin typeface="Arial"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CA"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CA"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Echo</Template>
  <TotalTime>15493</TotalTime>
  <Words>5088</Words>
  <Application>Microsoft PowerPoint</Application>
  <PresentationFormat>On-screen Show (4:3)</PresentationFormat>
  <Paragraphs>1006</Paragraphs>
  <Slides>47</Slides>
  <Notes>35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47</vt:i4>
      </vt:variant>
    </vt:vector>
  </HeadingPairs>
  <TitlesOfParts>
    <vt:vector size="53" baseType="lpstr">
      <vt:lpstr>Arial</vt:lpstr>
      <vt:lpstr>Times New Roman</vt:lpstr>
      <vt:lpstr>Wingdings</vt:lpstr>
      <vt:lpstr>Calibri</vt:lpstr>
      <vt:lpstr>Echo</vt:lpstr>
      <vt:lpstr>Default Design</vt:lpstr>
      <vt:lpstr>Inclusion of newcomers to Fransaskois schools: Challenges and opportunities </vt:lpstr>
      <vt:lpstr>Presentation Overview:</vt:lpstr>
      <vt:lpstr>Objectives :</vt:lpstr>
      <vt:lpstr>Overview of three-year study:</vt:lpstr>
      <vt:lpstr>Saskatchewan context – host communities and newcomers</vt:lpstr>
      <vt:lpstr>My orientation as researcher: cultural reciprocity</vt:lpstr>
      <vt:lpstr>Phase 1: Participants and methods:</vt:lpstr>
      <vt:lpstr>Phase 1 Results: School is “an upside down world.” </vt:lpstr>
      <vt:lpstr>Parental participation</vt:lpstr>
      <vt:lpstr>Free, freedom, free for all:</vt:lpstr>
      <vt:lpstr>Racism in schools: “Is brown skin a sign of illness?”</vt:lpstr>
      <vt:lpstr>Racism in schools (cont’d)</vt:lpstr>
      <vt:lpstr>Racism in schools (cont’d)</vt:lpstr>
      <vt:lpstr>Racism in schools (cont’d)</vt:lpstr>
      <vt:lpstr>Sociogramme (Carlson Berg, 2007) Translation</vt:lpstr>
      <vt:lpstr>Sociogramme analysis:</vt:lpstr>
      <vt:lpstr>Slide 17</vt:lpstr>
      <vt:lpstr>Slide 18</vt:lpstr>
      <vt:lpstr>Slide 19</vt:lpstr>
      <vt:lpstr>Slide 20</vt:lpstr>
      <vt:lpstr>Slide 21</vt:lpstr>
      <vt:lpstr>Slide 22</vt:lpstr>
      <vt:lpstr>Slide 23</vt:lpstr>
      <vt:lpstr>Slide 24</vt:lpstr>
      <vt:lpstr>Slide 25</vt:lpstr>
      <vt:lpstr>Slide 26</vt:lpstr>
      <vt:lpstr>Towards cultural reciprocity: Challenges and opportunities</vt:lpstr>
      <vt:lpstr>Towards cultural reciprocity: Challenges and opportunities </vt:lpstr>
      <vt:lpstr>Trepagnier (2006): Silent Racism</vt:lpstr>
      <vt:lpstr>Trepagnier (cont’d)</vt:lpstr>
      <vt:lpstr>Towards cultural reciprocity</vt:lpstr>
      <vt:lpstr>School-based collaboration</vt:lpstr>
      <vt:lpstr>Professional Development for Teachers</vt:lpstr>
      <vt:lpstr>Future research</vt:lpstr>
      <vt:lpstr>Merci!</vt:lpstr>
      <vt:lpstr>Public funding of education</vt:lpstr>
      <vt:lpstr>Classroom Diversity</vt:lpstr>
      <vt:lpstr>“No Fail” System</vt:lpstr>
      <vt:lpstr>Children’s rights and school discipline</vt:lpstr>
      <vt:lpstr>Classroom Diversity</vt:lpstr>
      <vt:lpstr>“No Fail” System</vt:lpstr>
      <vt:lpstr>Children’s rights and school discipline</vt:lpstr>
      <vt:lpstr>Perceived link between school discipline and children’s rights</vt:lpstr>
      <vt:lpstr>School discipline and children’s rights (cont’d)</vt:lpstr>
      <vt:lpstr>Respect and corporal punishment</vt:lpstr>
      <vt:lpstr>Respect and school discipline</vt:lpstr>
      <vt:lpstr>Respect, discipline and fees</vt:lpstr>
    </vt:vector>
  </TitlesOfParts>
  <Company> Faculty of Education  University of Regina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Inclusion des nouveaux arrivants en milieu linguistique et culturel  minoritaire :</dc:title>
  <dc:creator> Laurie Carlson Berg</dc:creator>
  <cp:lastModifiedBy>Lenise</cp:lastModifiedBy>
  <cp:revision>311</cp:revision>
  <dcterms:created xsi:type="dcterms:W3CDTF">2008-10-03T20:46:28Z</dcterms:created>
  <dcterms:modified xsi:type="dcterms:W3CDTF">2009-12-21T19:45:37Z</dcterms:modified>
</cp:coreProperties>
</file>