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85" r:id="rId2"/>
    <p:sldId id="281" r:id="rId3"/>
    <p:sldId id="280" r:id="rId4"/>
    <p:sldId id="282" r:id="rId5"/>
    <p:sldId id="315" r:id="rId6"/>
    <p:sldId id="327" r:id="rId7"/>
    <p:sldId id="326" r:id="rId8"/>
    <p:sldId id="332" r:id="rId9"/>
    <p:sldId id="328" r:id="rId10"/>
    <p:sldId id="330" r:id="rId11"/>
    <p:sldId id="312" r:id="rId12"/>
    <p:sldId id="294" r:id="rId13"/>
    <p:sldId id="334" r:id="rId14"/>
    <p:sldId id="333" r:id="rId15"/>
    <p:sldId id="336" r:id="rId16"/>
  </p:sldIdLst>
  <p:sldSz cx="9144000" cy="6858000" type="screen4x3"/>
  <p:notesSz cx="7053263" cy="9356725"/>
  <p:defaultTextStyle>
    <a:defPPr>
      <a:defRPr lang="en-US"/>
    </a:defPPr>
    <a:lvl1pPr algn="ctr" rtl="0" fontAlgn="base">
      <a:spcBef>
        <a:spcPct val="0"/>
      </a:spcBef>
      <a:spcAft>
        <a:spcPct val="0"/>
      </a:spcAft>
      <a:defRPr sz="4400" b="1" i="1" kern="1200">
        <a:solidFill>
          <a:srgbClr val="99CCFF"/>
        </a:solidFill>
        <a:latin typeface="Times New Roman" pitchFamily="18" charset="0"/>
        <a:ea typeface="+mn-ea"/>
        <a:cs typeface="+mn-cs"/>
      </a:defRPr>
    </a:lvl1pPr>
    <a:lvl2pPr marL="457200" algn="ctr" rtl="0" fontAlgn="base">
      <a:spcBef>
        <a:spcPct val="0"/>
      </a:spcBef>
      <a:spcAft>
        <a:spcPct val="0"/>
      </a:spcAft>
      <a:defRPr sz="4400" b="1" i="1" kern="1200">
        <a:solidFill>
          <a:srgbClr val="99CCFF"/>
        </a:solidFill>
        <a:latin typeface="Times New Roman" pitchFamily="18" charset="0"/>
        <a:ea typeface="+mn-ea"/>
        <a:cs typeface="+mn-cs"/>
      </a:defRPr>
    </a:lvl2pPr>
    <a:lvl3pPr marL="914400" algn="ctr" rtl="0" fontAlgn="base">
      <a:spcBef>
        <a:spcPct val="0"/>
      </a:spcBef>
      <a:spcAft>
        <a:spcPct val="0"/>
      </a:spcAft>
      <a:defRPr sz="4400" b="1" i="1" kern="1200">
        <a:solidFill>
          <a:srgbClr val="99CCFF"/>
        </a:solidFill>
        <a:latin typeface="Times New Roman" pitchFamily="18" charset="0"/>
        <a:ea typeface="+mn-ea"/>
        <a:cs typeface="+mn-cs"/>
      </a:defRPr>
    </a:lvl3pPr>
    <a:lvl4pPr marL="1371600" algn="ctr" rtl="0" fontAlgn="base">
      <a:spcBef>
        <a:spcPct val="0"/>
      </a:spcBef>
      <a:spcAft>
        <a:spcPct val="0"/>
      </a:spcAft>
      <a:defRPr sz="4400" b="1" i="1" kern="1200">
        <a:solidFill>
          <a:srgbClr val="99CCFF"/>
        </a:solidFill>
        <a:latin typeface="Times New Roman" pitchFamily="18" charset="0"/>
        <a:ea typeface="+mn-ea"/>
        <a:cs typeface="+mn-cs"/>
      </a:defRPr>
    </a:lvl4pPr>
    <a:lvl5pPr marL="1828800" algn="ctr" rtl="0" fontAlgn="base">
      <a:spcBef>
        <a:spcPct val="0"/>
      </a:spcBef>
      <a:spcAft>
        <a:spcPct val="0"/>
      </a:spcAft>
      <a:defRPr sz="4400" b="1" i="1" kern="1200">
        <a:solidFill>
          <a:srgbClr val="99CCFF"/>
        </a:solidFill>
        <a:latin typeface="Times New Roman" pitchFamily="18" charset="0"/>
        <a:ea typeface="+mn-ea"/>
        <a:cs typeface="+mn-cs"/>
      </a:defRPr>
    </a:lvl5pPr>
    <a:lvl6pPr marL="2286000" algn="l" defTabSz="914400" rtl="0" eaLnBrk="1" latinLnBrk="0" hangingPunct="1">
      <a:defRPr sz="4400" b="1" i="1" kern="1200">
        <a:solidFill>
          <a:srgbClr val="99CCFF"/>
        </a:solidFill>
        <a:latin typeface="Times New Roman" pitchFamily="18" charset="0"/>
        <a:ea typeface="+mn-ea"/>
        <a:cs typeface="+mn-cs"/>
      </a:defRPr>
    </a:lvl6pPr>
    <a:lvl7pPr marL="2743200" algn="l" defTabSz="914400" rtl="0" eaLnBrk="1" latinLnBrk="0" hangingPunct="1">
      <a:defRPr sz="4400" b="1" i="1" kern="1200">
        <a:solidFill>
          <a:srgbClr val="99CCFF"/>
        </a:solidFill>
        <a:latin typeface="Times New Roman" pitchFamily="18" charset="0"/>
        <a:ea typeface="+mn-ea"/>
        <a:cs typeface="+mn-cs"/>
      </a:defRPr>
    </a:lvl7pPr>
    <a:lvl8pPr marL="3200400" algn="l" defTabSz="914400" rtl="0" eaLnBrk="1" latinLnBrk="0" hangingPunct="1">
      <a:defRPr sz="4400" b="1" i="1" kern="1200">
        <a:solidFill>
          <a:srgbClr val="99CCFF"/>
        </a:solidFill>
        <a:latin typeface="Times New Roman" pitchFamily="18" charset="0"/>
        <a:ea typeface="+mn-ea"/>
        <a:cs typeface="+mn-cs"/>
      </a:defRPr>
    </a:lvl8pPr>
    <a:lvl9pPr marL="3657600" algn="l" defTabSz="914400" rtl="0" eaLnBrk="1" latinLnBrk="0" hangingPunct="1">
      <a:defRPr sz="4400" b="1" i="1" kern="1200">
        <a:solidFill>
          <a:srgbClr val="99CCFF"/>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CC"/>
    <a:srgbClr val="FFFF99"/>
    <a:srgbClr val="4D4DFF"/>
    <a:srgbClr val="6699FF"/>
    <a:srgbClr val="624EF6"/>
    <a:srgbClr val="66FF33"/>
    <a:srgbClr val="B7F8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920" autoAdjust="0"/>
    <p:restoredTop sz="94660" autoAdjust="0"/>
  </p:normalViewPr>
  <p:slideViewPr>
    <p:cSldViewPr>
      <p:cViewPr>
        <p:scale>
          <a:sx n="60" d="100"/>
          <a:sy n="60" d="100"/>
        </p:scale>
        <p:origin x="-540" y="-360"/>
      </p:cViewPr>
      <p:guideLst>
        <p:guide orient="horz" pos="2160"/>
        <p:guide pos="288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66" d="100"/>
        <a:sy n="66" d="100"/>
      </p:scale>
      <p:origin x="0" y="400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55938" cy="468313"/>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l" defTabSz="933450">
              <a:defRPr sz="1200" b="0" i="0">
                <a:solidFill>
                  <a:schemeClr val="tx1"/>
                </a:solidFill>
              </a:defRPr>
            </a:lvl1pPr>
          </a:lstStyle>
          <a:p>
            <a:pPr>
              <a:defRPr/>
            </a:pPr>
            <a:endParaRPr lang="en-US"/>
          </a:p>
        </p:txBody>
      </p:sp>
      <p:sp>
        <p:nvSpPr>
          <p:cNvPr id="17411" name="Rectangle 3"/>
          <p:cNvSpPr>
            <a:spLocks noGrp="1" noChangeArrowheads="1"/>
          </p:cNvSpPr>
          <p:nvPr>
            <p:ph type="dt" sz="quarter" idx="1"/>
          </p:nvPr>
        </p:nvSpPr>
        <p:spPr bwMode="auto">
          <a:xfrm>
            <a:off x="3997325" y="0"/>
            <a:ext cx="3055938" cy="468313"/>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defTabSz="933450">
              <a:defRPr sz="1200" b="0" i="0">
                <a:solidFill>
                  <a:schemeClr val="tx1"/>
                </a:solidFill>
              </a:defRPr>
            </a:lvl1pPr>
          </a:lstStyle>
          <a:p>
            <a:pPr>
              <a:defRPr/>
            </a:pPr>
            <a:endParaRPr lang="en-US"/>
          </a:p>
        </p:txBody>
      </p:sp>
      <p:sp>
        <p:nvSpPr>
          <p:cNvPr id="17412" name="Rectangle 4"/>
          <p:cNvSpPr>
            <a:spLocks noGrp="1" noChangeArrowheads="1"/>
          </p:cNvSpPr>
          <p:nvPr>
            <p:ph type="ftr" sz="quarter" idx="2"/>
          </p:nvPr>
        </p:nvSpPr>
        <p:spPr bwMode="auto">
          <a:xfrm>
            <a:off x="0" y="8888413"/>
            <a:ext cx="3055938" cy="468312"/>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l" defTabSz="933450">
              <a:defRPr sz="1200" b="0" i="0">
                <a:solidFill>
                  <a:schemeClr val="tx1"/>
                </a:solidFill>
              </a:defRPr>
            </a:lvl1pPr>
          </a:lstStyle>
          <a:p>
            <a:pPr>
              <a:defRPr/>
            </a:pPr>
            <a:endParaRPr lang="en-US"/>
          </a:p>
        </p:txBody>
      </p:sp>
      <p:sp>
        <p:nvSpPr>
          <p:cNvPr id="17413" name="Rectangle 5"/>
          <p:cNvSpPr>
            <a:spLocks noGrp="1" noChangeArrowheads="1"/>
          </p:cNvSpPr>
          <p:nvPr>
            <p:ph type="sldNum" sz="quarter" idx="3"/>
          </p:nvPr>
        </p:nvSpPr>
        <p:spPr bwMode="auto">
          <a:xfrm>
            <a:off x="3997325" y="8888413"/>
            <a:ext cx="3055938" cy="468312"/>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defTabSz="933450">
              <a:defRPr sz="1200" b="0" i="0">
                <a:solidFill>
                  <a:schemeClr val="tx1"/>
                </a:solidFill>
              </a:defRPr>
            </a:lvl1pPr>
          </a:lstStyle>
          <a:p>
            <a:pPr>
              <a:defRPr/>
            </a:pPr>
            <a:fld id="{C278CC51-D1AD-4D2B-9C4A-AE628A692BA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024A2E-8C63-4D26-8C0A-3CFD971E3D6A}" type="slidenum">
              <a:rPr lang="en-US"/>
              <a:pPr>
                <a:defRPr/>
              </a:pPr>
              <a:t>‹#›</a:t>
            </a:fld>
            <a:endParaRPr lang="en-US"/>
          </a:p>
        </p:txBody>
      </p:sp>
    </p:spTree>
  </p:cSld>
  <p:clrMapOvr>
    <a:masterClrMapping/>
  </p:clrMapOvr>
  <p:transition spd="med">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73942A-89E6-4772-AF77-67346F123B36}" type="slidenum">
              <a:rPr lang="en-US"/>
              <a:pPr>
                <a:defRPr/>
              </a:pPr>
              <a:t>‹#›</a:t>
            </a:fld>
            <a:endParaRPr lang="en-US"/>
          </a:p>
        </p:txBody>
      </p:sp>
    </p:spTree>
  </p:cSld>
  <p:clrMapOvr>
    <a:masterClrMapping/>
  </p:clrMapOvr>
  <p:transition spd="med">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26BFF6-16BC-40FE-A749-C54783C9832E}" type="slidenum">
              <a:rPr lang="en-US"/>
              <a:pPr>
                <a:defRPr/>
              </a:pPr>
              <a:t>‹#›</a:t>
            </a:fld>
            <a:endParaRPr lang="en-US"/>
          </a:p>
        </p:txBody>
      </p:sp>
    </p:spTree>
  </p:cSld>
  <p:clrMapOvr>
    <a:masterClrMapping/>
  </p:clrMapOvr>
  <p:transition spd="med">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30848C-BD0C-4492-A0AE-E21A601E9CB0}" type="slidenum">
              <a:rPr lang="en-US"/>
              <a:pPr>
                <a:defRPr/>
              </a:pPr>
              <a:t>‹#›</a:t>
            </a:fld>
            <a:endParaRPr lang="en-US"/>
          </a:p>
        </p:txBody>
      </p:sp>
    </p:spTree>
  </p:cSld>
  <p:clrMapOvr>
    <a:masterClrMapping/>
  </p:clrMapOvr>
  <p:transition spd="med">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780412-55C3-45B0-959E-284B5709D82E}" type="slidenum">
              <a:rPr lang="en-US"/>
              <a:pPr>
                <a:defRPr/>
              </a:pPr>
              <a:t>‹#›</a:t>
            </a:fld>
            <a:endParaRPr lang="en-US"/>
          </a:p>
        </p:txBody>
      </p:sp>
    </p:spTree>
  </p:cSld>
  <p:clrMapOvr>
    <a:masterClrMapping/>
  </p:clrMapOvr>
  <p:transition spd="med">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C33327-96B0-498D-ADEF-00A67D45E25B}" type="slidenum">
              <a:rPr lang="en-US"/>
              <a:pPr>
                <a:defRPr/>
              </a:pPr>
              <a:t>‹#›</a:t>
            </a:fld>
            <a:endParaRPr lang="en-US"/>
          </a:p>
        </p:txBody>
      </p:sp>
    </p:spTree>
  </p:cSld>
  <p:clrMapOvr>
    <a:masterClrMapping/>
  </p:clrMapOvr>
  <p:transition spd="med">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83F1C3-4DCB-42FC-A24C-99DBDDB47EFD}" type="slidenum">
              <a:rPr lang="en-US"/>
              <a:pPr>
                <a:defRPr/>
              </a:pPr>
              <a:t>‹#›</a:t>
            </a:fld>
            <a:endParaRPr lang="en-US"/>
          </a:p>
        </p:txBody>
      </p:sp>
    </p:spTree>
  </p:cSld>
  <p:clrMapOvr>
    <a:masterClrMapping/>
  </p:clrMapOvr>
  <p:transition spd="med">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E1EB3B-33EF-4FD0-88A8-AA65EBA4A23A}" type="slidenum">
              <a:rPr lang="en-US"/>
              <a:pPr>
                <a:defRPr/>
              </a:pPr>
              <a:t>‹#›</a:t>
            </a:fld>
            <a:endParaRPr lang="en-US"/>
          </a:p>
        </p:txBody>
      </p:sp>
    </p:spTree>
  </p:cSld>
  <p:clrMapOvr>
    <a:masterClrMapping/>
  </p:clrMapOvr>
  <p:transition spd="med">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032E80-ED7C-4D1F-8402-B66F5AEA8696}" type="slidenum">
              <a:rPr lang="en-US"/>
              <a:pPr>
                <a:defRPr/>
              </a:pPr>
              <a:t>‹#›</a:t>
            </a:fld>
            <a:endParaRPr lang="en-US"/>
          </a:p>
        </p:txBody>
      </p:sp>
    </p:spTree>
  </p:cSld>
  <p:clrMapOvr>
    <a:masterClrMapping/>
  </p:clrMapOvr>
  <p:transition spd="med">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5A4C9C-45AC-4798-A409-02B564350857}" type="slidenum">
              <a:rPr lang="en-US"/>
              <a:pPr>
                <a:defRPr/>
              </a:pPr>
              <a:t>‹#›</a:t>
            </a:fld>
            <a:endParaRPr lang="en-US"/>
          </a:p>
        </p:txBody>
      </p:sp>
    </p:spTree>
  </p:cSld>
  <p:clrMapOvr>
    <a:masterClrMapping/>
  </p:clrMapOvr>
  <p:transition spd="med">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4C711A-7CF3-4ECE-88B2-28CEFC3D996F}" type="slidenum">
              <a:rPr lang="en-US"/>
              <a:pPr>
                <a:defRPr/>
              </a:pPr>
              <a:t>‹#›</a:t>
            </a:fld>
            <a:endParaRPr lang="en-US"/>
          </a:p>
        </p:txBody>
      </p:sp>
    </p:spTree>
  </p:cSld>
  <p:clrMapOvr>
    <a:masterClrMapping/>
  </p:clrMapOvr>
  <p:transition spd="med">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i="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defRPr>
            </a:lvl1pPr>
          </a:lstStyle>
          <a:p>
            <a:pPr>
              <a:defRPr/>
            </a:pPr>
            <a:fld id="{15F96431-EE20-4781-8D54-EC694D6439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609600"/>
            <a:ext cx="7772400" cy="2590800"/>
          </a:xfrm>
          <a:noFill/>
        </p:spPr>
        <p:txBody>
          <a:bodyPr/>
          <a:lstStyle/>
          <a:p>
            <a:pPr eaLnBrk="1" hangingPunct="1"/>
            <a:r>
              <a:rPr lang="en-US" sz="3600" b="1" i="1" smtClean="0">
                <a:solidFill>
                  <a:schemeClr val="bg1"/>
                </a:solidFill>
              </a:rPr>
              <a:t>Regina Open Door Society </a:t>
            </a:r>
            <a:br>
              <a:rPr lang="en-US" sz="3600" b="1" i="1" smtClean="0">
                <a:solidFill>
                  <a:schemeClr val="bg1"/>
                </a:solidFill>
              </a:rPr>
            </a:br>
            <a:r>
              <a:rPr lang="en-US" sz="3600" b="1" i="1" smtClean="0">
                <a:solidFill>
                  <a:schemeClr val="bg1"/>
                </a:solidFill>
              </a:rPr>
              <a:t> (RODS) </a:t>
            </a:r>
            <a:br>
              <a:rPr lang="en-US" sz="3600" b="1" i="1" smtClean="0">
                <a:solidFill>
                  <a:schemeClr val="bg1"/>
                </a:solidFill>
              </a:rPr>
            </a:br>
            <a:r>
              <a:rPr lang="en-US" sz="3600" b="1" i="1" smtClean="0">
                <a:solidFill>
                  <a:schemeClr val="bg1"/>
                </a:solidFill>
              </a:rPr>
              <a:t>Immigrant and Refugee Service Agency</a:t>
            </a:r>
            <a:br>
              <a:rPr lang="en-US" sz="3600" b="1" i="1" smtClean="0">
                <a:solidFill>
                  <a:schemeClr val="bg1"/>
                </a:solidFill>
              </a:rPr>
            </a:br>
            <a:r>
              <a:rPr lang="en-US" sz="3200" b="1" i="1" smtClean="0">
                <a:solidFill>
                  <a:schemeClr val="bg1"/>
                </a:solidFill>
              </a:rPr>
              <a:t/>
            </a:r>
            <a:br>
              <a:rPr lang="en-US" sz="3200" b="1" i="1" smtClean="0">
                <a:solidFill>
                  <a:schemeClr val="bg1"/>
                </a:solidFill>
              </a:rPr>
            </a:br>
            <a:r>
              <a:rPr lang="en-US" sz="3400" b="1" i="1" smtClean="0">
                <a:solidFill>
                  <a:schemeClr val="bg1"/>
                </a:solidFill>
              </a:rPr>
              <a:t>Programming and Partnering for Success</a:t>
            </a:r>
          </a:p>
        </p:txBody>
      </p:sp>
      <p:pic>
        <p:nvPicPr>
          <p:cNvPr id="5123" name="Picture 3" descr="http://nonprofits.accesscomm.ca/reg.open.dr/img1.gif"/>
          <p:cNvPicPr>
            <a:picLocks noChangeAspect="1" noChangeArrowheads="1"/>
          </p:cNvPicPr>
          <p:nvPr/>
        </p:nvPicPr>
        <p:blipFill>
          <a:blip r:embed="rId2"/>
          <a:srcRect/>
          <a:stretch>
            <a:fillRect/>
          </a:stretch>
        </p:blipFill>
        <p:spPr bwMode="auto">
          <a:xfrm>
            <a:off x="2895600" y="3429000"/>
            <a:ext cx="3371850" cy="1457325"/>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b="1" i="1" smtClean="0">
                <a:solidFill>
                  <a:schemeClr val="bg1"/>
                </a:solidFill>
              </a:rPr>
              <a:t>Cont’d -  Programming &amp; Partnerships</a:t>
            </a:r>
          </a:p>
        </p:txBody>
      </p:sp>
      <p:sp>
        <p:nvSpPr>
          <p:cNvPr id="13315" name="Content Placeholder 2"/>
          <p:cNvSpPr>
            <a:spLocks noGrp="1"/>
          </p:cNvSpPr>
          <p:nvPr>
            <p:ph idx="1"/>
          </p:nvPr>
        </p:nvSpPr>
        <p:spPr/>
        <p:txBody>
          <a:bodyPr/>
          <a:lstStyle/>
          <a:p>
            <a:pPr eaLnBrk="1" hangingPunct="1"/>
            <a:r>
              <a:rPr lang="en-US" sz="2400" smtClean="0">
                <a:solidFill>
                  <a:schemeClr val="bg1"/>
                </a:solidFill>
              </a:rPr>
              <a:t>RODS works closely with community partners to directly enhance programming in numerous ways.  </a:t>
            </a:r>
          </a:p>
          <a:p>
            <a:pPr eaLnBrk="1" hangingPunct="1">
              <a:buFontTx/>
              <a:buNone/>
            </a:pPr>
            <a:r>
              <a:rPr lang="en-US" sz="2400" smtClean="0">
                <a:solidFill>
                  <a:schemeClr val="bg1"/>
                </a:solidFill>
              </a:rPr>
              <a:t>	- Newcomer Welcome Centre – School Boards </a:t>
            </a:r>
          </a:p>
          <a:p>
            <a:pPr eaLnBrk="1" hangingPunct="1">
              <a:buFontTx/>
              <a:buNone/>
            </a:pPr>
            <a:r>
              <a:rPr lang="en-US" sz="2400" smtClean="0">
                <a:solidFill>
                  <a:schemeClr val="bg1"/>
                </a:solidFill>
              </a:rPr>
              <a:t>	- Settlement Services – Regina Community Clinic</a:t>
            </a:r>
          </a:p>
          <a:p>
            <a:pPr eaLnBrk="1" hangingPunct="1">
              <a:buFontTx/>
              <a:buNone/>
            </a:pPr>
            <a:r>
              <a:rPr lang="en-US" sz="2400" smtClean="0">
                <a:solidFill>
                  <a:schemeClr val="bg1"/>
                </a:solidFill>
              </a:rPr>
              <a:t>	- Employment Services – Employers from all sectors    </a:t>
            </a:r>
          </a:p>
          <a:p>
            <a:pPr eaLnBrk="1" hangingPunct="1"/>
            <a:r>
              <a:rPr lang="en-US" sz="2400" smtClean="0">
                <a:solidFill>
                  <a:schemeClr val="bg1"/>
                </a:solidFill>
              </a:rPr>
              <a:t>We also strive, in partnership, to facilitate newcomers’ transition to the larger community through the provision of information, referrals, follow up, volunteer opportunities, work placements and so on.</a:t>
            </a:r>
            <a:endParaRPr lang="en-US" sz="2400" smtClean="0"/>
          </a:p>
        </p:txBody>
      </p:sp>
    </p:spTree>
  </p:cSld>
  <p:clrMapOvr>
    <a:masterClrMapping/>
  </p:clrMapOvr>
  <p:transition spd="med">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p:txBody>
          <a:bodyPr/>
          <a:lstStyle/>
          <a:p>
            <a:pPr eaLnBrk="1" hangingPunct="1">
              <a:lnSpc>
                <a:spcPct val="90000"/>
              </a:lnSpc>
            </a:pPr>
            <a:r>
              <a:rPr lang="en-US" sz="1900" smtClean="0">
                <a:solidFill>
                  <a:schemeClr val="bg1"/>
                </a:solidFill>
              </a:rPr>
              <a:t>Regina Public, Catholic and Conseil des ecoles fransaskoises School Boards</a:t>
            </a:r>
          </a:p>
          <a:p>
            <a:pPr eaLnBrk="1" hangingPunct="1">
              <a:lnSpc>
                <a:spcPct val="90000"/>
              </a:lnSpc>
            </a:pPr>
            <a:r>
              <a:rPr lang="en-US" sz="1900" smtClean="0">
                <a:solidFill>
                  <a:schemeClr val="bg1"/>
                </a:solidFill>
              </a:rPr>
              <a:t>Regina Community Clinic, Population and Public Health</a:t>
            </a:r>
          </a:p>
          <a:p>
            <a:pPr eaLnBrk="1" hangingPunct="1">
              <a:lnSpc>
                <a:spcPct val="90000"/>
              </a:lnSpc>
            </a:pPr>
            <a:r>
              <a:rPr lang="en-US" sz="1900" smtClean="0">
                <a:solidFill>
                  <a:schemeClr val="bg1"/>
                </a:solidFill>
              </a:rPr>
              <a:t>U of R and SIAST</a:t>
            </a:r>
          </a:p>
          <a:p>
            <a:pPr eaLnBrk="1" hangingPunct="1">
              <a:lnSpc>
                <a:spcPct val="90000"/>
              </a:lnSpc>
            </a:pPr>
            <a:r>
              <a:rPr lang="en-US" sz="1900" smtClean="0">
                <a:solidFill>
                  <a:schemeClr val="bg1"/>
                </a:solidFill>
              </a:rPr>
              <a:t>Regina &amp; Area Refugee Support Group </a:t>
            </a:r>
          </a:p>
          <a:p>
            <a:pPr eaLnBrk="1" hangingPunct="1">
              <a:lnSpc>
                <a:spcPct val="90000"/>
              </a:lnSpc>
            </a:pPr>
            <a:r>
              <a:rPr lang="en-US" sz="1900" smtClean="0">
                <a:solidFill>
                  <a:schemeClr val="bg1"/>
                </a:solidFill>
              </a:rPr>
              <a:t>Regina Immigrant Women Centre</a:t>
            </a:r>
          </a:p>
          <a:p>
            <a:pPr eaLnBrk="1" hangingPunct="1">
              <a:lnSpc>
                <a:spcPct val="90000"/>
              </a:lnSpc>
            </a:pPr>
            <a:r>
              <a:rPr lang="en-US" sz="1900" smtClean="0">
                <a:solidFill>
                  <a:schemeClr val="bg1"/>
                </a:solidFill>
              </a:rPr>
              <a:t>Regina Public Library</a:t>
            </a:r>
          </a:p>
          <a:p>
            <a:pPr eaLnBrk="1" hangingPunct="1">
              <a:lnSpc>
                <a:spcPct val="90000"/>
              </a:lnSpc>
            </a:pPr>
            <a:r>
              <a:rPr lang="en-US" sz="1900" smtClean="0">
                <a:solidFill>
                  <a:schemeClr val="bg1"/>
                </a:solidFill>
              </a:rPr>
              <a:t>City Police &amp; SK Police College</a:t>
            </a:r>
          </a:p>
          <a:p>
            <a:pPr eaLnBrk="1" hangingPunct="1">
              <a:lnSpc>
                <a:spcPct val="90000"/>
              </a:lnSpc>
            </a:pPr>
            <a:r>
              <a:rPr lang="en-US" sz="1900" smtClean="0">
                <a:solidFill>
                  <a:schemeClr val="bg1"/>
                </a:solidFill>
              </a:rPr>
              <a:t>HELP – Home Economics for Living Project</a:t>
            </a:r>
          </a:p>
          <a:p>
            <a:pPr eaLnBrk="1" hangingPunct="1">
              <a:lnSpc>
                <a:spcPct val="90000"/>
              </a:lnSpc>
            </a:pPr>
            <a:r>
              <a:rPr lang="en-US" sz="1900" smtClean="0">
                <a:solidFill>
                  <a:schemeClr val="bg1"/>
                </a:solidFill>
              </a:rPr>
              <a:t>REACH – Regina Education and Action on Child Hunger</a:t>
            </a:r>
          </a:p>
          <a:p>
            <a:pPr eaLnBrk="1" hangingPunct="1">
              <a:lnSpc>
                <a:spcPct val="90000"/>
              </a:lnSpc>
            </a:pPr>
            <a:r>
              <a:rPr lang="en-US" sz="1900" smtClean="0">
                <a:solidFill>
                  <a:schemeClr val="bg1"/>
                </a:solidFill>
              </a:rPr>
              <a:t>Canadian Progress Club – Regina Wascana</a:t>
            </a:r>
          </a:p>
          <a:p>
            <a:pPr eaLnBrk="1" hangingPunct="1">
              <a:lnSpc>
                <a:spcPct val="90000"/>
              </a:lnSpc>
            </a:pPr>
            <a:r>
              <a:rPr lang="en-US" sz="1900" smtClean="0">
                <a:solidFill>
                  <a:schemeClr val="bg1"/>
                </a:solidFill>
              </a:rPr>
              <a:t>Regina Eastview Rotary Club</a:t>
            </a:r>
          </a:p>
          <a:p>
            <a:pPr eaLnBrk="1" hangingPunct="1">
              <a:lnSpc>
                <a:spcPct val="90000"/>
              </a:lnSpc>
            </a:pPr>
            <a:r>
              <a:rPr lang="en-US" sz="1900" smtClean="0">
                <a:solidFill>
                  <a:schemeClr val="bg1"/>
                </a:solidFill>
              </a:rPr>
              <a:t>The Regina Employer Community</a:t>
            </a:r>
            <a:endParaRPr lang="en-CA" sz="1900" smtClean="0">
              <a:solidFill>
                <a:schemeClr val="bg1"/>
              </a:solidFill>
            </a:endParaRPr>
          </a:p>
          <a:p>
            <a:pPr eaLnBrk="1" hangingPunct="1">
              <a:lnSpc>
                <a:spcPct val="90000"/>
              </a:lnSpc>
            </a:pPr>
            <a:endParaRPr lang="en-US" sz="2000" smtClean="0">
              <a:solidFill>
                <a:schemeClr val="bg1"/>
              </a:solidFill>
            </a:endParaRPr>
          </a:p>
        </p:txBody>
      </p:sp>
      <p:sp>
        <p:nvSpPr>
          <p:cNvPr id="14339" name="Rectangle 4"/>
          <p:cNvSpPr>
            <a:spLocks noGrp="1" noChangeArrowheads="1"/>
          </p:cNvSpPr>
          <p:nvPr>
            <p:ph type="title"/>
          </p:nvPr>
        </p:nvSpPr>
        <p:spPr>
          <a:noFill/>
          <a:ln cap="flat">
            <a:solidFill>
              <a:schemeClr val="bg1"/>
            </a:solidFill>
            <a:prstDash val="sysDot"/>
          </a:ln>
        </p:spPr>
        <p:txBody>
          <a:bodyPr/>
          <a:lstStyle/>
          <a:p>
            <a:pPr eaLnBrk="1" hangingPunct="1"/>
            <a:r>
              <a:rPr lang="en-US" sz="4000" b="1" i="1" smtClean="0">
                <a:solidFill>
                  <a:schemeClr val="bg1"/>
                </a:solidFill>
              </a:rPr>
              <a:t>A Sampling of RODS Partnerships</a:t>
            </a:r>
          </a:p>
        </p:txBody>
      </p:sp>
    </p:spTree>
  </p:cSld>
  <p:clrMapOvr>
    <a:masterClrMapping/>
  </p:clrMapOvr>
  <p:transition spd="med">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457200"/>
            <a:ext cx="7772400" cy="1143000"/>
          </a:xfrm>
          <a:ln cap="flat">
            <a:solidFill>
              <a:schemeClr val="bg1"/>
            </a:solidFill>
            <a:prstDash val="sysDot"/>
          </a:ln>
        </p:spPr>
        <p:txBody>
          <a:bodyPr/>
          <a:lstStyle/>
          <a:p>
            <a:pPr eaLnBrk="1" hangingPunct="1"/>
            <a:r>
              <a:rPr lang="en-US" smtClean="0">
                <a:solidFill>
                  <a:srgbClr val="66FF33"/>
                </a:solidFill>
              </a:rPr>
              <a:t>Program Funding Sources</a:t>
            </a:r>
          </a:p>
        </p:txBody>
      </p:sp>
      <p:sp>
        <p:nvSpPr>
          <p:cNvPr id="15363" name="Rectangle 3"/>
          <p:cNvSpPr>
            <a:spLocks noGrp="1" noChangeArrowheads="1"/>
          </p:cNvSpPr>
          <p:nvPr>
            <p:ph type="body" idx="1"/>
          </p:nvPr>
        </p:nvSpPr>
        <p:spPr/>
        <p:txBody>
          <a:bodyPr/>
          <a:lstStyle/>
          <a:p>
            <a:pPr eaLnBrk="1" hangingPunct="1">
              <a:lnSpc>
                <a:spcPct val="90000"/>
              </a:lnSpc>
            </a:pPr>
            <a:r>
              <a:rPr lang="en-US" sz="2200" smtClean="0">
                <a:solidFill>
                  <a:schemeClr val="bg1"/>
                </a:solidFill>
              </a:rPr>
              <a:t>The Regina Open Door Society gratefully acknowledges the collegial support and funding provided by: </a:t>
            </a:r>
          </a:p>
          <a:p>
            <a:pPr eaLnBrk="1" hangingPunct="1">
              <a:lnSpc>
                <a:spcPct val="90000"/>
              </a:lnSpc>
            </a:pPr>
            <a:r>
              <a:rPr lang="en-US" sz="2200" smtClean="0">
                <a:solidFill>
                  <a:schemeClr val="bg1"/>
                </a:solidFill>
              </a:rPr>
              <a:t>Citizenship and Immigration Canada (CIC) ;</a:t>
            </a:r>
          </a:p>
          <a:p>
            <a:pPr eaLnBrk="1" hangingPunct="1">
              <a:lnSpc>
                <a:spcPct val="90000"/>
              </a:lnSpc>
            </a:pPr>
            <a:r>
              <a:rPr lang="en-US" sz="2200" smtClean="0">
                <a:solidFill>
                  <a:schemeClr val="bg1"/>
                </a:solidFill>
              </a:rPr>
              <a:t>The Provincial Ministry of Advanced Education, Employment and Labour (AEEL) - Saskatchewan Immigration Branch &amp; Canada-Saskatchewan Career and Employment Services;</a:t>
            </a:r>
          </a:p>
          <a:p>
            <a:pPr eaLnBrk="1" hangingPunct="1">
              <a:lnSpc>
                <a:spcPct val="90000"/>
              </a:lnSpc>
            </a:pPr>
            <a:r>
              <a:rPr lang="en-US" sz="2200" smtClean="0">
                <a:solidFill>
                  <a:schemeClr val="bg1"/>
                </a:solidFill>
              </a:rPr>
              <a:t>United Way of Regina, KidsFirst Regina, the provincial Community Initiatives Fund, Dept. of Education, the Saskatchewan Employment Experience (SEE) Program, Human Resources and Skills Development Canada, the Regina Public and Catholic School Boards, City of Regina &amp; private donations.</a:t>
            </a:r>
          </a:p>
        </p:txBody>
      </p:sp>
    </p:spTree>
  </p:cSld>
  <p:clrMapOvr>
    <a:masterClrMapping/>
  </p:clrMapOvr>
  <p:transition spd="med">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G00007-20091023-1031.jpg"/>
          <p:cNvPicPr>
            <a:picLocks noChangeAspect="1"/>
          </p:cNvPicPr>
          <p:nvPr/>
        </p:nvPicPr>
        <p:blipFill>
          <a:blip r:embed="rId2"/>
          <a:srcRect/>
          <a:stretch>
            <a:fillRect/>
          </a:stretch>
        </p:blipFill>
        <p:spPr bwMode="auto">
          <a:xfrm>
            <a:off x="0" y="0"/>
            <a:ext cx="4597400" cy="3448050"/>
          </a:xfrm>
          <a:prstGeom prst="rect">
            <a:avLst/>
          </a:prstGeom>
          <a:noFill/>
          <a:ln w="9525">
            <a:noFill/>
            <a:miter lim="800000"/>
            <a:headEnd/>
            <a:tailEnd/>
          </a:ln>
        </p:spPr>
      </p:pic>
      <p:pic>
        <p:nvPicPr>
          <p:cNvPr id="16387" name="Picture 1" descr="Smith St - Outside 1.JPG"/>
          <p:cNvPicPr>
            <a:picLocks noChangeAspect="1"/>
          </p:cNvPicPr>
          <p:nvPr/>
        </p:nvPicPr>
        <p:blipFill>
          <a:blip r:embed="rId3"/>
          <a:srcRect/>
          <a:stretch>
            <a:fillRect/>
          </a:stretch>
        </p:blipFill>
        <p:spPr bwMode="auto">
          <a:xfrm>
            <a:off x="4572000" y="3525838"/>
            <a:ext cx="4443413" cy="3332162"/>
          </a:xfrm>
          <a:prstGeom prst="rect">
            <a:avLst/>
          </a:prstGeom>
          <a:noFill/>
          <a:ln w="9525">
            <a:noFill/>
            <a:miter lim="800000"/>
            <a:headEnd/>
            <a:tailEnd/>
          </a:ln>
        </p:spPr>
      </p:pic>
      <p:pic>
        <p:nvPicPr>
          <p:cNvPr id="16388" name="Picture 4" descr="IMG_1285.JPG"/>
          <p:cNvPicPr>
            <a:picLocks noChangeAspect="1"/>
          </p:cNvPicPr>
          <p:nvPr/>
        </p:nvPicPr>
        <p:blipFill>
          <a:blip r:embed="rId4"/>
          <a:srcRect/>
          <a:stretch>
            <a:fillRect/>
          </a:stretch>
        </p:blipFill>
        <p:spPr bwMode="auto">
          <a:xfrm>
            <a:off x="4876800" y="476250"/>
            <a:ext cx="3733800" cy="2800350"/>
          </a:xfrm>
          <a:prstGeom prst="rect">
            <a:avLst/>
          </a:prstGeom>
          <a:noFill/>
          <a:ln w="9525">
            <a:noFill/>
            <a:miter lim="800000"/>
            <a:headEnd/>
            <a:tailEnd/>
          </a:ln>
        </p:spPr>
      </p:pic>
      <p:pic>
        <p:nvPicPr>
          <p:cNvPr id="6" name="Picture 5" descr="reception1.jpg"/>
          <p:cNvPicPr/>
          <p:nvPr/>
        </p:nvPicPr>
        <p:blipFill>
          <a:blip r:embed="rId5" cstate="print"/>
          <a:stretch>
            <a:fillRect/>
          </a:stretch>
        </p:blipFill>
        <p:spPr>
          <a:xfrm>
            <a:off x="381000" y="3810000"/>
            <a:ext cx="3886200" cy="2620211"/>
          </a:xfrm>
          <a:prstGeom prst="rect">
            <a:avLst/>
          </a:prstGeom>
          <a:ln>
            <a:gradFill>
              <a:gsLst>
                <a:gs pos="0">
                  <a:schemeClr val="tx2">
                    <a:lumMod val="50000"/>
                  </a:schemeClr>
                </a:gs>
                <a:gs pos="20000">
                  <a:srgbClr val="000040"/>
                </a:gs>
                <a:gs pos="50000">
                  <a:srgbClr val="400040"/>
                </a:gs>
                <a:gs pos="75000">
                  <a:srgbClr val="8F0040"/>
                </a:gs>
                <a:gs pos="89999">
                  <a:srgbClr val="F27300"/>
                </a:gs>
                <a:gs pos="100000">
                  <a:srgbClr val="FFBF00"/>
                </a:gs>
              </a:gsLst>
              <a:lin ang="5400000" scaled="0"/>
            </a:gradFill>
          </a:ln>
        </p:spPr>
      </p:pic>
    </p:spTree>
  </p:cSld>
  <p:clrMapOvr>
    <a:masterClrMapping/>
  </p:clrMapOvr>
  <p:transition spd="med">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2438400" y="-85725"/>
          <a:ext cx="4491038" cy="6943725"/>
        </p:xfrm>
        <a:graphic>
          <a:graphicData uri="http://schemas.openxmlformats.org/presentationml/2006/ole">
            <p:oleObj spid="_x0000_s2050" name="Acrobat Document" r:id="rId3" imgW="3772427" imgH="5830114" progId="AcroExch.Document.7">
              <p:embed/>
            </p:oleObj>
          </a:graphicData>
        </a:graphic>
      </p:graphicFrame>
    </p:spTree>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1524000"/>
          <a:ext cx="3944938" cy="5105400"/>
        </p:xfrm>
        <a:graphic>
          <a:graphicData uri="http://schemas.openxmlformats.org/presentationml/2006/ole">
            <p:oleObj spid="_x0000_s3074" name="Acrobat Document" r:id="rId3" imgW="5830114" imgH="7542857" progId="AcroExch.Document.7">
              <p:embed/>
            </p:oleObj>
          </a:graphicData>
        </a:graphic>
      </p:graphicFrame>
      <p:pic>
        <p:nvPicPr>
          <p:cNvPr id="3075" name="Picture 2" descr="Picture 169.jpg"/>
          <p:cNvPicPr>
            <a:picLocks noChangeAspect="1"/>
          </p:cNvPicPr>
          <p:nvPr/>
        </p:nvPicPr>
        <p:blipFill>
          <a:blip r:embed="rId4" cstate="print"/>
          <a:srcRect/>
          <a:stretch>
            <a:fillRect/>
          </a:stretch>
        </p:blipFill>
        <p:spPr bwMode="auto">
          <a:xfrm>
            <a:off x="6502400" y="0"/>
            <a:ext cx="2641600" cy="1981200"/>
          </a:xfrm>
          <a:prstGeom prst="rect">
            <a:avLst/>
          </a:prstGeom>
          <a:noFill/>
          <a:ln w="9525">
            <a:noFill/>
            <a:miter lim="800000"/>
            <a:headEnd/>
            <a:tailEnd/>
          </a:ln>
        </p:spPr>
      </p:pic>
      <p:pic>
        <p:nvPicPr>
          <p:cNvPr id="3076" name="Picture 3" descr="Picture 178.jpg"/>
          <p:cNvPicPr>
            <a:picLocks noChangeAspect="1"/>
          </p:cNvPicPr>
          <p:nvPr/>
        </p:nvPicPr>
        <p:blipFill>
          <a:blip r:embed="rId5"/>
          <a:srcRect/>
          <a:stretch>
            <a:fillRect/>
          </a:stretch>
        </p:blipFill>
        <p:spPr bwMode="auto">
          <a:xfrm>
            <a:off x="5029200" y="1905000"/>
            <a:ext cx="2819400" cy="2114550"/>
          </a:xfrm>
          <a:prstGeom prst="rect">
            <a:avLst/>
          </a:prstGeom>
          <a:noFill/>
          <a:ln w="9525">
            <a:noFill/>
            <a:miter lim="800000"/>
            <a:headEnd/>
            <a:tailEnd/>
          </a:ln>
        </p:spPr>
      </p:pic>
      <p:pic>
        <p:nvPicPr>
          <p:cNvPr id="3077" name="Picture 4" descr="Picture 224.jpg"/>
          <p:cNvPicPr>
            <a:picLocks noChangeAspect="1"/>
          </p:cNvPicPr>
          <p:nvPr/>
        </p:nvPicPr>
        <p:blipFill>
          <a:blip r:embed="rId6" cstate="print"/>
          <a:srcRect/>
          <a:stretch>
            <a:fillRect/>
          </a:stretch>
        </p:blipFill>
        <p:spPr bwMode="auto">
          <a:xfrm>
            <a:off x="3352800" y="0"/>
            <a:ext cx="2946400" cy="2209800"/>
          </a:xfrm>
          <a:prstGeom prst="rect">
            <a:avLst/>
          </a:prstGeom>
          <a:noFill/>
          <a:ln w="9525">
            <a:noFill/>
            <a:miter lim="800000"/>
            <a:headEnd/>
            <a:tailEnd/>
          </a:ln>
        </p:spPr>
      </p:pic>
      <p:pic>
        <p:nvPicPr>
          <p:cNvPr id="3078" name="Picture 6" descr="Picture 226.jpg"/>
          <p:cNvPicPr>
            <a:picLocks noChangeAspect="1"/>
          </p:cNvPicPr>
          <p:nvPr/>
        </p:nvPicPr>
        <p:blipFill>
          <a:blip r:embed="rId7"/>
          <a:srcRect l="6667" t="35556" r="11667" b="7777"/>
          <a:stretch>
            <a:fillRect/>
          </a:stretch>
        </p:blipFill>
        <p:spPr bwMode="auto">
          <a:xfrm>
            <a:off x="4419600" y="4191000"/>
            <a:ext cx="4495800" cy="2339975"/>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cap="flat">
            <a:solidFill>
              <a:schemeClr val="bg1"/>
            </a:solidFill>
            <a:prstDash val="sysDot"/>
          </a:ln>
        </p:spPr>
        <p:txBody>
          <a:bodyPr/>
          <a:lstStyle/>
          <a:p>
            <a:pPr eaLnBrk="1" hangingPunct="1"/>
            <a:r>
              <a:rPr lang="en-US" sz="4000" b="1" i="1" smtClean="0">
                <a:solidFill>
                  <a:schemeClr val="bg1"/>
                </a:solidFill>
              </a:rPr>
              <a:t>Regina Open Door Society (RODS)</a:t>
            </a:r>
          </a:p>
        </p:txBody>
      </p:sp>
      <p:sp>
        <p:nvSpPr>
          <p:cNvPr id="6147" name="Rectangle 3"/>
          <p:cNvSpPr>
            <a:spLocks noGrp="1" noChangeArrowheads="1"/>
          </p:cNvSpPr>
          <p:nvPr>
            <p:ph type="body" idx="1"/>
          </p:nvPr>
        </p:nvSpPr>
        <p:spPr/>
        <p:txBody>
          <a:bodyPr/>
          <a:lstStyle/>
          <a:p>
            <a:pPr eaLnBrk="1" hangingPunct="1">
              <a:lnSpc>
                <a:spcPct val="90000"/>
              </a:lnSpc>
            </a:pPr>
            <a:r>
              <a:rPr lang="en-US" smtClean="0">
                <a:solidFill>
                  <a:schemeClr val="bg1"/>
                </a:solidFill>
              </a:rPr>
              <a:t>The Regina Open Door Society (RODS) is a non-profit community based organization governed by a volunteer board of directors.  The agency was established in 1976 by forward thinking members of the community who recognized the need for specialized settlement services for refugees and immigrants.</a:t>
            </a:r>
          </a:p>
          <a:p>
            <a:pPr eaLnBrk="1" hangingPunct="1">
              <a:lnSpc>
                <a:spcPct val="90000"/>
              </a:lnSpc>
            </a:pPr>
            <a:endParaRPr lang="en-US" sz="2400" smtClean="0">
              <a:solidFill>
                <a:schemeClr val="bg1"/>
              </a:solidFill>
            </a:endParaRPr>
          </a:p>
        </p:txBody>
      </p:sp>
    </p:spTree>
  </p:cSld>
  <p:clrMapOvr>
    <a:masterClrMapping/>
  </p:clrMapOvr>
  <p:transition spd="med">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cap="flat">
            <a:solidFill>
              <a:schemeClr val="bg1"/>
            </a:solidFill>
            <a:prstDash val="sysDot"/>
          </a:ln>
        </p:spPr>
        <p:txBody>
          <a:bodyPr/>
          <a:lstStyle/>
          <a:p>
            <a:pPr eaLnBrk="1" hangingPunct="1"/>
            <a:r>
              <a:rPr lang="en-US" sz="4000" b="1" i="1" smtClean="0">
                <a:solidFill>
                  <a:schemeClr val="bg1"/>
                </a:solidFill>
              </a:rPr>
              <a:t>Regina Open Door Society (RODS)</a:t>
            </a:r>
          </a:p>
        </p:txBody>
      </p:sp>
      <p:sp>
        <p:nvSpPr>
          <p:cNvPr id="7171" name="Rectangle 3"/>
          <p:cNvSpPr>
            <a:spLocks noGrp="1" noChangeArrowheads="1"/>
          </p:cNvSpPr>
          <p:nvPr>
            <p:ph type="body" idx="1"/>
          </p:nvPr>
        </p:nvSpPr>
        <p:spPr/>
        <p:txBody>
          <a:bodyPr/>
          <a:lstStyle/>
          <a:p>
            <a:pPr marL="0" indent="0" eaLnBrk="1" hangingPunct="1">
              <a:buFontTx/>
              <a:buNone/>
            </a:pPr>
            <a:r>
              <a:rPr lang="en-US" sz="2400" b="1" i="1" smtClean="0">
                <a:solidFill>
                  <a:srgbClr val="FF9900"/>
                </a:solidFill>
              </a:rPr>
              <a:t>Mission Statement (2003): </a:t>
            </a:r>
          </a:p>
          <a:p>
            <a:pPr marL="0" indent="0" eaLnBrk="1" hangingPunct="1">
              <a:buFontTx/>
              <a:buNone/>
            </a:pPr>
            <a:r>
              <a:rPr lang="en-US" sz="2400" b="1" i="1" smtClean="0">
                <a:solidFill>
                  <a:schemeClr val="bg1"/>
                </a:solidFill>
              </a:rPr>
              <a:t>The Regina Open Door Society (RODS) is a non-profit organization that provides settlement and integration services to refugees and immigrants in Regina.  RODS is committed to meeting the needs of newcomers by offering programs and services that enable them to achieve their goals and participate fully in the larger community.</a:t>
            </a:r>
          </a:p>
          <a:p>
            <a:pPr marL="0" indent="0" eaLnBrk="1" hangingPunct="1">
              <a:buFontTx/>
              <a:buNone/>
            </a:pPr>
            <a:endParaRPr lang="en-US" sz="2400" b="1" i="1" smtClean="0">
              <a:solidFill>
                <a:schemeClr val="bg1"/>
              </a:solidFill>
            </a:endParaRPr>
          </a:p>
          <a:p>
            <a:pPr marL="0" indent="0" eaLnBrk="1" hangingPunct="1">
              <a:buFontTx/>
              <a:buNone/>
            </a:pPr>
            <a:r>
              <a:rPr lang="en-US" sz="2400" b="1" i="1" smtClean="0">
                <a:solidFill>
                  <a:srgbClr val="FF9900"/>
                </a:solidFill>
              </a:rPr>
              <a:t>Vision Statement (2008):</a:t>
            </a:r>
          </a:p>
          <a:p>
            <a:pPr marL="0" indent="0" eaLnBrk="1" hangingPunct="1">
              <a:buFontTx/>
              <a:buNone/>
            </a:pPr>
            <a:r>
              <a:rPr lang="en-US" sz="2400" b="1" i="1" smtClean="0">
                <a:solidFill>
                  <a:schemeClr val="bg1"/>
                </a:solidFill>
              </a:rPr>
              <a:t>A Welcoming Community Enriched by the Strength and Diversity of Newcomers to Canada.</a:t>
            </a:r>
          </a:p>
        </p:txBody>
      </p:sp>
    </p:spTree>
  </p:cSld>
  <p:clrMapOvr>
    <a:masterClrMapping/>
  </p:clrMapOvr>
  <p:transition spd="med">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cap="flat">
            <a:solidFill>
              <a:schemeClr val="bg1"/>
            </a:solidFill>
            <a:prstDash val="sysDot"/>
          </a:ln>
        </p:spPr>
        <p:txBody>
          <a:bodyPr/>
          <a:lstStyle/>
          <a:p>
            <a:pPr eaLnBrk="1" hangingPunct="1"/>
            <a:r>
              <a:rPr lang="en-US" sz="4000" b="1" i="1" smtClean="0">
                <a:solidFill>
                  <a:schemeClr val="bg1"/>
                </a:solidFill>
              </a:rPr>
              <a:t>Regina Open Door Society (RODS)</a:t>
            </a:r>
          </a:p>
        </p:txBody>
      </p:sp>
      <p:sp>
        <p:nvSpPr>
          <p:cNvPr id="8195" name="Rectangle 3"/>
          <p:cNvSpPr>
            <a:spLocks noGrp="1" noChangeArrowheads="1"/>
          </p:cNvSpPr>
          <p:nvPr>
            <p:ph type="body" idx="1"/>
          </p:nvPr>
        </p:nvSpPr>
        <p:spPr/>
        <p:txBody>
          <a:bodyPr/>
          <a:lstStyle/>
          <a:p>
            <a:pPr eaLnBrk="1" hangingPunct="1">
              <a:lnSpc>
                <a:spcPct val="90000"/>
              </a:lnSpc>
            </a:pPr>
            <a:r>
              <a:rPr lang="en-US" sz="2700" smtClean="0">
                <a:solidFill>
                  <a:schemeClr val="bg1"/>
                </a:solidFill>
              </a:rPr>
              <a:t>Celebrating 33 years of service to the community, RODS has established itself as a nationally recognized innovator of settlement services for newcomers to Canada, introducing the country’s first Reception House for refugees (a model that was then duplicated across the country), piloting numerous national settlement programs such as Host and LINC, as well as being awarded the Citation for Citizenship award in 1998.  This national award is presented every 2 years to 20 ind/orgs for their outstanding contributions to newcomers to Canada.</a:t>
            </a:r>
          </a:p>
          <a:p>
            <a:pPr eaLnBrk="1" hangingPunct="1">
              <a:lnSpc>
                <a:spcPct val="90000"/>
              </a:lnSpc>
            </a:pPr>
            <a:endParaRPr lang="en-US" sz="2700" smtClean="0">
              <a:solidFill>
                <a:schemeClr val="bg1"/>
              </a:solidFill>
            </a:endParaRPr>
          </a:p>
        </p:txBody>
      </p:sp>
    </p:spTree>
  </p:cSld>
  <p:clrMapOvr>
    <a:masterClrMapping/>
  </p:clrMapOvr>
  <p:transition spd="med">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p:txBody>
          <a:bodyPr/>
          <a:lstStyle/>
          <a:p>
            <a:pPr eaLnBrk="1" hangingPunct="1">
              <a:lnSpc>
                <a:spcPct val="80000"/>
              </a:lnSpc>
            </a:pPr>
            <a:r>
              <a:rPr lang="en-US" sz="2800" smtClean="0">
                <a:solidFill>
                  <a:schemeClr val="bg1"/>
                </a:solidFill>
              </a:rPr>
              <a:t>RODS provides a broad range of specialized services to a highly diverse clientele, from refugees seeking haven from war and persecution to family sponsored and skilled immigrants arriving through the SINP.</a:t>
            </a:r>
          </a:p>
          <a:p>
            <a:pPr eaLnBrk="1" hangingPunct="1">
              <a:lnSpc>
                <a:spcPct val="80000"/>
              </a:lnSpc>
            </a:pPr>
            <a:r>
              <a:rPr lang="en-US" sz="2800" smtClean="0">
                <a:solidFill>
                  <a:schemeClr val="bg1"/>
                </a:solidFill>
              </a:rPr>
              <a:t>The historical core client group of RODS consists of government assisted refugees (GARS) resettled in Canada through the coordinated efforts of the United Nations High Commissioner for Refugees (UNHCR), Citizenship and Immigration Canada (CIC) the Canadian Settlement Sector and the efforts of sponsoring groups and families.</a:t>
            </a:r>
          </a:p>
          <a:p>
            <a:pPr eaLnBrk="1" hangingPunct="1">
              <a:lnSpc>
                <a:spcPct val="80000"/>
              </a:lnSpc>
            </a:pPr>
            <a:endParaRPr lang="en-US" sz="2600" smtClean="0"/>
          </a:p>
        </p:txBody>
      </p:sp>
      <p:sp>
        <p:nvSpPr>
          <p:cNvPr id="9219" name="Rectangle 4"/>
          <p:cNvSpPr>
            <a:spLocks noGrp="1" noChangeArrowheads="1"/>
          </p:cNvSpPr>
          <p:nvPr>
            <p:ph type="title"/>
          </p:nvPr>
        </p:nvSpPr>
        <p:spPr>
          <a:noFill/>
          <a:ln cap="flat">
            <a:solidFill>
              <a:schemeClr val="bg1"/>
            </a:solidFill>
            <a:prstDash val="sysDot"/>
          </a:ln>
        </p:spPr>
        <p:txBody>
          <a:bodyPr/>
          <a:lstStyle/>
          <a:p>
            <a:pPr eaLnBrk="1" hangingPunct="1"/>
            <a:r>
              <a:rPr lang="en-US" sz="4000" b="1" i="1" smtClean="0">
                <a:solidFill>
                  <a:schemeClr val="bg1"/>
                </a:solidFill>
              </a:rPr>
              <a:t>Regina Open Door Society (RODS)</a:t>
            </a:r>
          </a:p>
        </p:txBody>
      </p:sp>
    </p:spTree>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762000" y="1600200"/>
            <a:ext cx="7639050" cy="5105400"/>
            <a:chOff x="480" y="1008"/>
            <a:chExt cx="4812" cy="3216"/>
          </a:xfrm>
        </p:grpSpPr>
        <p:grpSp>
          <p:nvGrpSpPr>
            <p:cNvPr id="10244" name="Group 3"/>
            <p:cNvGrpSpPr>
              <a:grpSpLocks/>
            </p:cNvGrpSpPr>
            <p:nvPr/>
          </p:nvGrpSpPr>
          <p:grpSpPr bwMode="auto">
            <a:xfrm>
              <a:off x="4315" y="2505"/>
              <a:ext cx="916" cy="1292"/>
              <a:chOff x="4617" y="2409"/>
              <a:chExt cx="916" cy="1292"/>
            </a:xfrm>
          </p:grpSpPr>
          <p:grpSp>
            <p:nvGrpSpPr>
              <p:cNvPr id="10293" name="Group 4"/>
              <p:cNvGrpSpPr>
                <a:grpSpLocks/>
              </p:cNvGrpSpPr>
              <p:nvPr/>
            </p:nvGrpSpPr>
            <p:grpSpPr bwMode="auto">
              <a:xfrm>
                <a:off x="4617" y="2805"/>
                <a:ext cx="852" cy="896"/>
                <a:chOff x="4617" y="2709"/>
                <a:chExt cx="852" cy="896"/>
              </a:xfrm>
            </p:grpSpPr>
            <p:sp>
              <p:nvSpPr>
                <p:cNvPr id="10297" name="Line 5"/>
                <p:cNvSpPr>
                  <a:spLocks noChangeShapeType="1"/>
                </p:cNvSpPr>
                <p:nvPr/>
              </p:nvSpPr>
              <p:spPr bwMode="auto">
                <a:xfrm flipH="1">
                  <a:off x="5105" y="2709"/>
                  <a:ext cx="0" cy="211"/>
                </a:xfrm>
                <a:prstGeom prst="line">
                  <a:avLst/>
                </a:prstGeom>
                <a:noFill/>
                <a:ln w="9525">
                  <a:solidFill>
                    <a:srgbClr val="000000"/>
                  </a:solidFill>
                  <a:round/>
                  <a:headEnd/>
                  <a:tailEnd/>
                </a:ln>
              </p:spPr>
              <p:txBody>
                <a:bodyPr/>
                <a:lstStyle/>
                <a:p>
                  <a:endParaRPr lang="en-US"/>
                </a:p>
              </p:txBody>
            </p:sp>
            <p:grpSp>
              <p:nvGrpSpPr>
                <p:cNvPr id="10298" name="Group 6"/>
                <p:cNvGrpSpPr>
                  <a:grpSpLocks/>
                </p:cNvGrpSpPr>
                <p:nvPr/>
              </p:nvGrpSpPr>
              <p:grpSpPr bwMode="auto">
                <a:xfrm>
                  <a:off x="4617" y="2932"/>
                  <a:ext cx="852" cy="673"/>
                  <a:chOff x="4617" y="2932"/>
                  <a:chExt cx="852" cy="673"/>
                </a:xfrm>
              </p:grpSpPr>
              <p:sp>
                <p:nvSpPr>
                  <p:cNvPr id="10299" name="Text Box 7"/>
                  <p:cNvSpPr txBox="1">
                    <a:spLocks noChangeArrowheads="1"/>
                  </p:cNvSpPr>
                  <p:nvPr/>
                </p:nvSpPr>
                <p:spPr bwMode="auto">
                  <a:xfrm flipH="1">
                    <a:off x="4617" y="2932"/>
                    <a:ext cx="732" cy="300"/>
                  </a:xfrm>
                  <a:prstGeom prst="rect">
                    <a:avLst/>
                  </a:prstGeom>
                  <a:solidFill>
                    <a:srgbClr val="99CCFF"/>
                  </a:solidFill>
                  <a:ln w="9525">
                    <a:solidFill>
                      <a:srgbClr val="000000"/>
                    </a:solidFill>
                    <a:miter lim="800000"/>
                    <a:headEnd/>
                    <a:tailEnd/>
                  </a:ln>
                </p:spPr>
                <p:txBody>
                  <a:bodyPr/>
                  <a:lstStyle/>
                  <a:p>
                    <a:pPr eaLnBrk="0" hangingPunct="0"/>
                    <a:r>
                      <a:rPr lang="en-US" sz="1000" i="0">
                        <a:solidFill>
                          <a:srgbClr val="000000"/>
                        </a:solidFill>
                      </a:rPr>
                      <a:t>Employment Services Program</a:t>
                    </a:r>
                  </a:p>
                </p:txBody>
              </p:sp>
              <p:sp>
                <p:nvSpPr>
                  <p:cNvPr id="10300" name="Text Box 8"/>
                  <p:cNvSpPr txBox="1">
                    <a:spLocks noChangeArrowheads="1"/>
                  </p:cNvSpPr>
                  <p:nvPr/>
                </p:nvSpPr>
                <p:spPr bwMode="auto">
                  <a:xfrm flipH="1">
                    <a:off x="4617" y="3381"/>
                    <a:ext cx="852" cy="224"/>
                  </a:xfrm>
                  <a:prstGeom prst="rect">
                    <a:avLst/>
                  </a:prstGeom>
                  <a:solidFill>
                    <a:srgbClr val="99CCFF"/>
                  </a:solidFill>
                  <a:ln w="9525">
                    <a:solidFill>
                      <a:srgbClr val="000000"/>
                    </a:solidFill>
                    <a:miter lim="800000"/>
                    <a:headEnd/>
                    <a:tailEnd/>
                  </a:ln>
                </p:spPr>
                <p:txBody>
                  <a:bodyPr/>
                  <a:lstStyle/>
                  <a:p>
                    <a:pPr eaLnBrk="0" hangingPunct="0"/>
                    <a:r>
                      <a:rPr lang="en-US" sz="1000" i="0">
                        <a:solidFill>
                          <a:srgbClr val="000000"/>
                        </a:solidFill>
                      </a:rPr>
                      <a:t>Employment Instructor</a:t>
                    </a:r>
                    <a:endParaRPr lang="en-US" sz="1200" b="0" i="0">
                      <a:solidFill>
                        <a:srgbClr val="000000"/>
                      </a:solidFill>
                    </a:endParaRPr>
                  </a:p>
                </p:txBody>
              </p:sp>
              <p:sp>
                <p:nvSpPr>
                  <p:cNvPr id="10301" name="Line 9"/>
                  <p:cNvSpPr>
                    <a:spLocks noChangeShapeType="1"/>
                  </p:cNvSpPr>
                  <p:nvPr/>
                </p:nvSpPr>
                <p:spPr bwMode="auto">
                  <a:xfrm>
                    <a:off x="5105" y="3232"/>
                    <a:ext cx="0" cy="149"/>
                  </a:xfrm>
                  <a:prstGeom prst="line">
                    <a:avLst/>
                  </a:prstGeom>
                  <a:noFill/>
                  <a:ln w="9525">
                    <a:solidFill>
                      <a:srgbClr val="000000"/>
                    </a:solidFill>
                    <a:round/>
                    <a:headEnd/>
                    <a:tailEnd/>
                  </a:ln>
                </p:spPr>
                <p:txBody>
                  <a:bodyPr/>
                  <a:lstStyle/>
                  <a:p>
                    <a:endParaRPr lang="en-US"/>
                  </a:p>
                </p:txBody>
              </p:sp>
            </p:grpSp>
          </p:grpSp>
          <p:grpSp>
            <p:nvGrpSpPr>
              <p:cNvPr id="10294" name="Group 10"/>
              <p:cNvGrpSpPr>
                <a:grpSpLocks/>
              </p:cNvGrpSpPr>
              <p:nvPr/>
            </p:nvGrpSpPr>
            <p:grpSpPr bwMode="auto">
              <a:xfrm flipH="1">
                <a:off x="5349" y="2409"/>
                <a:ext cx="184" cy="673"/>
                <a:chOff x="12681" y="5224"/>
                <a:chExt cx="360" cy="1620"/>
              </a:xfrm>
            </p:grpSpPr>
            <p:sp>
              <p:nvSpPr>
                <p:cNvPr id="10295" name="Line 11"/>
                <p:cNvSpPr>
                  <a:spLocks noChangeShapeType="1"/>
                </p:cNvSpPr>
                <p:nvPr/>
              </p:nvSpPr>
              <p:spPr bwMode="auto">
                <a:xfrm flipH="1">
                  <a:off x="12681" y="5224"/>
                  <a:ext cx="0" cy="1620"/>
                </a:xfrm>
                <a:prstGeom prst="line">
                  <a:avLst/>
                </a:prstGeom>
                <a:noFill/>
                <a:ln w="9525">
                  <a:solidFill>
                    <a:srgbClr val="000000"/>
                  </a:solidFill>
                  <a:prstDash val="dash"/>
                  <a:round/>
                  <a:headEnd/>
                  <a:tailEnd/>
                </a:ln>
              </p:spPr>
              <p:txBody>
                <a:bodyPr/>
                <a:lstStyle/>
                <a:p>
                  <a:endParaRPr lang="en-US"/>
                </a:p>
              </p:txBody>
            </p:sp>
            <p:sp>
              <p:nvSpPr>
                <p:cNvPr id="10296" name="Line 12"/>
                <p:cNvSpPr>
                  <a:spLocks noChangeShapeType="1"/>
                </p:cNvSpPr>
                <p:nvPr/>
              </p:nvSpPr>
              <p:spPr bwMode="auto">
                <a:xfrm>
                  <a:off x="12681" y="6844"/>
                  <a:ext cx="360" cy="0"/>
                </a:xfrm>
                <a:prstGeom prst="line">
                  <a:avLst/>
                </a:prstGeom>
                <a:noFill/>
                <a:ln w="9525">
                  <a:solidFill>
                    <a:srgbClr val="000000"/>
                  </a:solidFill>
                  <a:prstDash val="dash"/>
                  <a:round/>
                  <a:headEnd/>
                  <a:tailEnd/>
                </a:ln>
              </p:spPr>
              <p:txBody>
                <a:bodyPr/>
                <a:lstStyle/>
                <a:p>
                  <a:endParaRPr lang="en-US"/>
                </a:p>
              </p:txBody>
            </p:sp>
          </p:grpSp>
        </p:grpSp>
        <p:grpSp>
          <p:nvGrpSpPr>
            <p:cNvPr id="10245" name="Group 13"/>
            <p:cNvGrpSpPr>
              <a:grpSpLocks/>
            </p:cNvGrpSpPr>
            <p:nvPr/>
          </p:nvGrpSpPr>
          <p:grpSpPr bwMode="auto">
            <a:xfrm>
              <a:off x="1200" y="1008"/>
              <a:ext cx="3603" cy="1893"/>
              <a:chOff x="1502" y="816"/>
              <a:chExt cx="3603" cy="1893"/>
            </a:xfrm>
          </p:grpSpPr>
          <p:sp>
            <p:nvSpPr>
              <p:cNvPr id="10284" name="Line 14"/>
              <p:cNvSpPr>
                <a:spLocks noChangeShapeType="1"/>
              </p:cNvSpPr>
              <p:nvPr/>
            </p:nvSpPr>
            <p:spPr bwMode="auto">
              <a:xfrm flipV="1">
                <a:off x="1502" y="2709"/>
                <a:ext cx="3603" cy="0"/>
              </a:xfrm>
              <a:prstGeom prst="line">
                <a:avLst/>
              </a:prstGeom>
              <a:noFill/>
              <a:ln w="9525">
                <a:solidFill>
                  <a:srgbClr val="000000"/>
                </a:solidFill>
                <a:round/>
                <a:headEnd/>
                <a:tailEnd/>
              </a:ln>
            </p:spPr>
            <p:txBody>
              <a:bodyPr/>
              <a:lstStyle/>
              <a:p>
                <a:endParaRPr lang="en-US"/>
              </a:p>
            </p:txBody>
          </p:sp>
          <p:grpSp>
            <p:nvGrpSpPr>
              <p:cNvPr id="10285" name="Group 15"/>
              <p:cNvGrpSpPr>
                <a:grpSpLocks/>
              </p:cNvGrpSpPr>
              <p:nvPr/>
            </p:nvGrpSpPr>
            <p:grpSpPr bwMode="auto">
              <a:xfrm>
                <a:off x="2219" y="816"/>
                <a:ext cx="2092" cy="1893"/>
                <a:chOff x="2219" y="816"/>
                <a:chExt cx="2092" cy="1893"/>
              </a:xfrm>
            </p:grpSpPr>
            <p:sp>
              <p:nvSpPr>
                <p:cNvPr id="10286" name="Line 16"/>
                <p:cNvSpPr>
                  <a:spLocks noChangeShapeType="1"/>
                </p:cNvSpPr>
                <p:nvPr/>
              </p:nvSpPr>
              <p:spPr bwMode="auto">
                <a:xfrm>
                  <a:off x="3822" y="1663"/>
                  <a:ext cx="489" cy="0"/>
                </a:xfrm>
                <a:prstGeom prst="line">
                  <a:avLst/>
                </a:prstGeom>
                <a:noFill/>
                <a:ln w="9525">
                  <a:solidFill>
                    <a:srgbClr val="000000"/>
                  </a:solidFill>
                  <a:round/>
                  <a:headEnd/>
                  <a:tailEnd/>
                </a:ln>
              </p:spPr>
              <p:txBody>
                <a:bodyPr/>
                <a:lstStyle/>
                <a:p>
                  <a:endParaRPr lang="en-US"/>
                </a:p>
              </p:txBody>
            </p:sp>
            <p:sp>
              <p:nvSpPr>
                <p:cNvPr id="10287" name="Line 17"/>
                <p:cNvSpPr>
                  <a:spLocks noChangeShapeType="1"/>
                </p:cNvSpPr>
                <p:nvPr/>
              </p:nvSpPr>
              <p:spPr bwMode="auto">
                <a:xfrm>
                  <a:off x="2219" y="1663"/>
                  <a:ext cx="504" cy="0"/>
                </a:xfrm>
                <a:prstGeom prst="line">
                  <a:avLst/>
                </a:prstGeom>
                <a:noFill/>
                <a:ln w="9525">
                  <a:solidFill>
                    <a:srgbClr val="000000"/>
                  </a:solidFill>
                  <a:round/>
                  <a:headEnd/>
                  <a:tailEnd/>
                </a:ln>
              </p:spPr>
              <p:txBody>
                <a:bodyPr/>
                <a:lstStyle/>
                <a:p>
                  <a:endParaRPr lang="en-US"/>
                </a:p>
              </p:txBody>
            </p:sp>
            <p:grpSp>
              <p:nvGrpSpPr>
                <p:cNvPr id="10288" name="Group 18"/>
                <p:cNvGrpSpPr>
                  <a:grpSpLocks/>
                </p:cNvGrpSpPr>
                <p:nvPr/>
              </p:nvGrpSpPr>
              <p:grpSpPr bwMode="auto">
                <a:xfrm>
                  <a:off x="2723" y="816"/>
                  <a:ext cx="1099" cy="1893"/>
                  <a:chOff x="2723" y="816"/>
                  <a:chExt cx="1099" cy="1893"/>
                </a:xfrm>
              </p:grpSpPr>
              <p:sp>
                <p:nvSpPr>
                  <p:cNvPr id="10289" name="Line 19"/>
                  <p:cNvSpPr>
                    <a:spLocks noChangeShapeType="1"/>
                  </p:cNvSpPr>
                  <p:nvPr/>
                </p:nvSpPr>
                <p:spPr bwMode="auto">
                  <a:xfrm flipV="1">
                    <a:off x="3272" y="990"/>
                    <a:ext cx="0" cy="1719"/>
                  </a:xfrm>
                  <a:prstGeom prst="line">
                    <a:avLst/>
                  </a:prstGeom>
                  <a:noFill/>
                  <a:ln w="9525">
                    <a:solidFill>
                      <a:srgbClr val="000000"/>
                    </a:solidFill>
                    <a:round/>
                    <a:headEnd/>
                    <a:tailEnd/>
                  </a:ln>
                </p:spPr>
                <p:txBody>
                  <a:bodyPr/>
                  <a:lstStyle/>
                  <a:p>
                    <a:endParaRPr lang="en-US"/>
                  </a:p>
                </p:txBody>
              </p:sp>
              <p:sp>
                <p:nvSpPr>
                  <p:cNvPr id="10290" name="Text Box 20"/>
                  <p:cNvSpPr txBox="1">
                    <a:spLocks noChangeArrowheads="1"/>
                  </p:cNvSpPr>
                  <p:nvPr/>
                </p:nvSpPr>
                <p:spPr bwMode="auto">
                  <a:xfrm>
                    <a:off x="2727" y="1513"/>
                    <a:ext cx="1095" cy="266"/>
                  </a:xfrm>
                  <a:prstGeom prst="rect">
                    <a:avLst/>
                  </a:prstGeom>
                  <a:solidFill>
                    <a:srgbClr val="3366FF"/>
                  </a:solidFill>
                  <a:ln w="9525">
                    <a:solidFill>
                      <a:srgbClr val="000000"/>
                    </a:solidFill>
                    <a:miter lim="800000"/>
                    <a:headEnd/>
                    <a:tailEnd/>
                  </a:ln>
                </p:spPr>
                <p:txBody>
                  <a:bodyPr/>
                  <a:lstStyle/>
                  <a:p>
                    <a:pPr eaLnBrk="0" hangingPunct="0"/>
                    <a:r>
                      <a:rPr lang="en-US" sz="1000" i="0">
                        <a:solidFill>
                          <a:srgbClr val="000000"/>
                        </a:solidFill>
                      </a:rPr>
                      <a:t>Executive Director</a:t>
                    </a:r>
                  </a:p>
                </p:txBody>
              </p:sp>
              <p:sp>
                <p:nvSpPr>
                  <p:cNvPr id="10291" name="Text Box 21"/>
                  <p:cNvSpPr txBox="1">
                    <a:spLocks noChangeArrowheads="1"/>
                  </p:cNvSpPr>
                  <p:nvPr/>
                </p:nvSpPr>
                <p:spPr bwMode="auto">
                  <a:xfrm>
                    <a:off x="2723" y="816"/>
                    <a:ext cx="1099" cy="174"/>
                  </a:xfrm>
                  <a:prstGeom prst="rect">
                    <a:avLst/>
                  </a:prstGeom>
                  <a:solidFill>
                    <a:srgbClr val="339933"/>
                  </a:solidFill>
                  <a:ln w="9525">
                    <a:solidFill>
                      <a:srgbClr val="000000"/>
                    </a:solidFill>
                    <a:miter lim="800000"/>
                    <a:headEnd/>
                    <a:tailEnd/>
                  </a:ln>
                </p:spPr>
                <p:txBody>
                  <a:bodyPr/>
                  <a:lstStyle/>
                  <a:p>
                    <a:pPr eaLnBrk="0" hangingPunct="0"/>
                    <a:r>
                      <a:rPr lang="en-US" sz="1000" i="0">
                        <a:solidFill>
                          <a:srgbClr val="000000"/>
                        </a:solidFill>
                      </a:rPr>
                      <a:t>Membership</a:t>
                    </a:r>
                  </a:p>
                </p:txBody>
              </p:sp>
              <p:sp>
                <p:nvSpPr>
                  <p:cNvPr id="10292" name="Text Box 22"/>
                  <p:cNvSpPr txBox="1">
                    <a:spLocks noChangeArrowheads="1"/>
                  </p:cNvSpPr>
                  <p:nvPr/>
                </p:nvSpPr>
                <p:spPr bwMode="auto">
                  <a:xfrm>
                    <a:off x="2723" y="1189"/>
                    <a:ext cx="1099" cy="174"/>
                  </a:xfrm>
                  <a:prstGeom prst="rect">
                    <a:avLst/>
                  </a:prstGeom>
                  <a:solidFill>
                    <a:srgbClr val="BA1E12"/>
                  </a:solidFill>
                  <a:ln w="9525">
                    <a:solidFill>
                      <a:srgbClr val="000000"/>
                    </a:solidFill>
                    <a:miter lim="800000"/>
                    <a:headEnd/>
                    <a:tailEnd/>
                  </a:ln>
                </p:spPr>
                <p:txBody>
                  <a:bodyPr/>
                  <a:lstStyle/>
                  <a:p>
                    <a:pPr eaLnBrk="0" hangingPunct="0"/>
                    <a:r>
                      <a:rPr lang="en-US" sz="1000" i="0">
                        <a:solidFill>
                          <a:srgbClr val="000000"/>
                        </a:solidFill>
                      </a:rPr>
                      <a:t>Volunteer Board Directors</a:t>
                    </a:r>
                  </a:p>
                </p:txBody>
              </p:sp>
            </p:grpSp>
          </p:grpSp>
        </p:grpSp>
        <p:grpSp>
          <p:nvGrpSpPr>
            <p:cNvPr id="10246" name="Group 23"/>
            <p:cNvGrpSpPr>
              <a:grpSpLocks/>
            </p:cNvGrpSpPr>
            <p:nvPr/>
          </p:nvGrpSpPr>
          <p:grpSpPr bwMode="auto">
            <a:xfrm>
              <a:off x="3765" y="1780"/>
              <a:ext cx="1527" cy="812"/>
              <a:chOff x="4067" y="1684"/>
              <a:chExt cx="1527" cy="812"/>
            </a:xfrm>
          </p:grpSpPr>
          <p:grpSp>
            <p:nvGrpSpPr>
              <p:cNvPr id="10276" name="Group 24"/>
              <p:cNvGrpSpPr>
                <a:grpSpLocks/>
              </p:cNvGrpSpPr>
              <p:nvPr/>
            </p:nvGrpSpPr>
            <p:grpSpPr bwMode="auto">
              <a:xfrm>
                <a:off x="4067" y="1684"/>
                <a:ext cx="1466" cy="672"/>
                <a:chOff x="4067" y="1588"/>
                <a:chExt cx="1466" cy="672"/>
              </a:xfrm>
            </p:grpSpPr>
            <p:sp>
              <p:nvSpPr>
                <p:cNvPr id="10278" name="Text Box 25"/>
                <p:cNvSpPr txBox="1">
                  <a:spLocks noChangeArrowheads="1"/>
                </p:cNvSpPr>
                <p:nvPr/>
              </p:nvSpPr>
              <p:spPr bwMode="auto">
                <a:xfrm>
                  <a:off x="4067" y="1886"/>
                  <a:ext cx="611" cy="150"/>
                </a:xfrm>
                <a:prstGeom prst="rect">
                  <a:avLst/>
                </a:prstGeom>
                <a:solidFill>
                  <a:srgbClr val="C04281"/>
                </a:solidFill>
                <a:ln w="9525">
                  <a:solidFill>
                    <a:srgbClr val="000000"/>
                  </a:solidFill>
                  <a:miter lim="800000"/>
                  <a:headEnd/>
                  <a:tailEnd/>
                </a:ln>
              </p:spPr>
              <p:txBody>
                <a:bodyPr/>
                <a:lstStyle/>
                <a:p>
                  <a:pPr eaLnBrk="0" hangingPunct="0"/>
                  <a:r>
                    <a:rPr lang="en-US" sz="1000" i="0">
                      <a:solidFill>
                        <a:srgbClr val="000000"/>
                      </a:solidFill>
                    </a:rPr>
                    <a:t>Accounting</a:t>
                  </a:r>
                </a:p>
              </p:txBody>
            </p:sp>
            <p:sp>
              <p:nvSpPr>
                <p:cNvPr id="10279" name="Line 26"/>
                <p:cNvSpPr>
                  <a:spLocks noChangeShapeType="1"/>
                </p:cNvSpPr>
                <p:nvPr/>
              </p:nvSpPr>
              <p:spPr bwMode="auto">
                <a:xfrm>
                  <a:off x="4922" y="1738"/>
                  <a:ext cx="0" cy="148"/>
                </a:xfrm>
                <a:prstGeom prst="line">
                  <a:avLst/>
                </a:prstGeom>
                <a:noFill/>
                <a:ln w="9525">
                  <a:solidFill>
                    <a:srgbClr val="000000"/>
                  </a:solidFill>
                  <a:round/>
                  <a:headEnd/>
                  <a:tailEnd/>
                </a:ln>
              </p:spPr>
              <p:txBody>
                <a:bodyPr/>
                <a:lstStyle/>
                <a:p>
                  <a:endParaRPr lang="en-US"/>
                </a:p>
              </p:txBody>
            </p:sp>
            <p:sp>
              <p:nvSpPr>
                <p:cNvPr id="10280" name="Line 27"/>
                <p:cNvSpPr>
                  <a:spLocks noChangeShapeType="1"/>
                </p:cNvSpPr>
                <p:nvPr/>
              </p:nvSpPr>
              <p:spPr bwMode="auto">
                <a:xfrm>
                  <a:off x="4494" y="1738"/>
                  <a:ext cx="0" cy="148"/>
                </a:xfrm>
                <a:prstGeom prst="line">
                  <a:avLst/>
                </a:prstGeom>
                <a:noFill/>
                <a:ln w="9525">
                  <a:solidFill>
                    <a:srgbClr val="000000"/>
                  </a:solidFill>
                  <a:round/>
                  <a:headEnd/>
                  <a:tailEnd/>
                </a:ln>
              </p:spPr>
              <p:txBody>
                <a:bodyPr/>
                <a:lstStyle/>
                <a:p>
                  <a:endParaRPr lang="en-US"/>
                </a:p>
              </p:txBody>
            </p:sp>
            <p:sp>
              <p:nvSpPr>
                <p:cNvPr id="10281" name="Text Box 28"/>
                <p:cNvSpPr txBox="1">
                  <a:spLocks noChangeArrowheads="1"/>
                </p:cNvSpPr>
                <p:nvPr/>
              </p:nvSpPr>
              <p:spPr bwMode="auto">
                <a:xfrm>
                  <a:off x="4311" y="1588"/>
                  <a:ext cx="1038" cy="173"/>
                </a:xfrm>
                <a:prstGeom prst="rect">
                  <a:avLst/>
                </a:prstGeom>
                <a:solidFill>
                  <a:srgbClr val="C04281"/>
                </a:solidFill>
                <a:ln w="9525">
                  <a:solidFill>
                    <a:srgbClr val="000000"/>
                  </a:solidFill>
                  <a:miter lim="800000"/>
                  <a:headEnd/>
                  <a:tailEnd/>
                </a:ln>
              </p:spPr>
              <p:txBody>
                <a:bodyPr/>
                <a:lstStyle/>
                <a:p>
                  <a:pPr eaLnBrk="0" hangingPunct="0"/>
                  <a:r>
                    <a:rPr lang="en-US" sz="1000" i="0">
                      <a:solidFill>
                        <a:srgbClr val="000000"/>
                      </a:solidFill>
                    </a:rPr>
                    <a:t>Administrative Services</a:t>
                  </a:r>
                </a:p>
              </p:txBody>
            </p:sp>
            <p:sp>
              <p:nvSpPr>
                <p:cNvPr id="10282" name="Line 29"/>
                <p:cNvSpPr>
                  <a:spLocks noChangeShapeType="1"/>
                </p:cNvSpPr>
                <p:nvPr/>
              </p:nvSpPr>
              <p:spPr bwMode="auto">
                <a:xfrm>
                  <a:off x="4922" y="2036"/>
                  <a:ext cx="0" cy="224"/>
                </a:xfrm>
                <a:prstGeom prst="line">
                  <a:avLst/>
                </a:prstGeom>
                <a:noFill/>
                <a:ln w="9525">
                  <a:solidFill>
                    <a:srgbClr val="000000"/>
                  </a:solidFill>
                  <a:round/>
                  <a:headEnd/>
                  <a:tailEnd/>
                </a:ln>
              </p:spPr>
              <p:txBody>
                <a:bodyPr/>
                <a:lstStyle/>
                <a:p>
                  <a:endParaRPr lang="en-US"/>
                </a:p>
              </p:txBody>
            </p:sp>
            <p:sp>
              <p:nvSpPr>
                <p:cNvPr id="10283" name="Text Box 30"/>
                <p:cNvSpPr txBox="1">
                  <a:spLocks noChangeArrowheads="1"/>
                </p:cNvSpPr>
                <p:nvPr/>
              </p:nvSpPr>
              <p:spPr bwMode="auto">
                <a:xfrm>
                  <a:off x="4800" y="1886"/>
                  <a:ext cx="733" cy="226"/>
                </a:xfrm>
                <a:prstGeom prst="rect">
                  <a:avLst/>
                </a:prstGeom>
                <a:solidFill>
                  <a:srgbClr val="C04281"/>
                </a:solidFill>
                <a:ln w="9525">
                  <a:solidFill>
                    <a:srgbClr val="000000"/>
                  </a:solidFill>
                  <a:miter lim="800000"/>
                  <a:headEnd/>
                  <a:tailEnd/>
                </a:ln>
              </p:spPr>
              <p:txBody>
                <a:bodyPr/>
                <a:lstStyle/>
                <a:p>
                  <a:pPr eaLnBrk="0" hangingPunct="0"/>
                  <a:r>
                    <a:rPr lang="en-US" sz="1000" i="0">
                      <a:solidFill>
                        <a:srgbClr val="000000"/>
                      </a:solidFill>
                    </a:rPr>
                    <a:t>Executive Assistant</a:t>
                  </a:r>
                  <a:endParaRPr lang="en-US" sz="1200" b="0" i="0">
                    <a:solidFill>
                      <a:srgbClr val="000000"/>
                    </a:solidFill>
                  </a:endParaRPr>
                </a:p>
              </p:txBody>
            </p:sp>
          </p:grpSp>
          <p:sp>
            <p:nvSpPr>
              <p:cNvPr id="10277" name="Text Box 31"/>
              <p:cNvSpPr txBox="1">
                <a:spLocks noChangeArrowheads="1"/>
              </p:cNvSpPr>
              <p:nvPr/>
            </p:nvSpPr>
            <p:spPr bwMode="auto">
              <a:xfrm>
                <a:off x="4752" y="2260"/>
                <a:ext cx="842" cy="236"/>
              </a:xfrm>
              <a:prstGeom prst="rect">
                <a:avLst/>
              </a:prstGeom>
              <a:solidFill>
                <a:srgbClr val="C04281"/>
              </a:solidFill>
              <a:ln w="9525">
                <a:solidFill>
                  <a:srgbClr val="000000"/>
                </a:solidFill>
                <a:miter lim="800000"/>
                <a:headEnd/>
                <a:tailEnd/>
              </a:ln>
            </p:spPr>
            <p:txBody>
              <a:bodyPr/>
              <a:lstStyle/>
              <a:p>
                <a:pPr eaLnBrk="0" hangingPunct="0"/>
                <a:r>
                  <a:rPr lang="en-US" sz="1000" i="0">
                    <a:solidFill>
                      <a:srgbClr val="000000"/>
                    </a:solidFill>
                  </a:rPr>
                  <a:t>Secretary Receptionist</a:t>
                </a:r>
              </a:p>
            </p:txBody>
          </p:sp>
        </p:grpSp>
        <p:grpSp>
          <p:nvGrpSpPr>
            <p:cNvPr id="10247" name="Group 32"/>
            <p:cNvGrpSpPr>
              <a:grpSpLocks/>
            </p:cNvGrpSpPr>
            <p:nvPr/>
          </p:nvGrpSpPr>
          <p:grpSpPr bwMode="auto">
            <a:xfrm>
              <a:off x="2290" y="2901"/>
              <a:ext cx="1584" cy="1323"/>
              <a:chOff x="2592" y="2805"/>
              <a:chExt cx="1584" cy="1323"/>
            </a:xfrm>
          </p:grpSpPr>
          <p:grpSp>
            <p:nvGrpSpPr>
              <p:cNvPr id="10266" name="Group 33"/>
              <p:cNvGrpSpPr>
                <a:grpSpLocks/>
              </p:cNvGrpSpPr>
              <p:nvPr/>
            </p:nvGrpSpPr>
            <p:grpSpPr bwMode="auto">
              <a:xfrm>
                <a:off x="2592" y="2805"/>
                <a:ext cx="1584" cy="1269"/>
                <a:chOff x="2592" y="2709"/>
                <a:chExt cx="1584" cy="1269"/>
              </a:xfrm>
            </p:grpSpPr>
            <p:sp>
              <p:nvSpPr>
                <p:cNvPr id="10268" name="Line 34"/>
                <p:cNvSpPr>
                  <a:spLocks noChangeShapeType="1"/>
                </p:cNvSpPr>
                <p:nvPr/>
              </p:nvSpPr>
              <p:spPr bwMode="auto">
                <a:xfrm flipH="1">
                  <a:off x="3272" y="2709"/>
                  <a:ext cx="0" cy="211"/>
                </a:xfrm>
                <a:prstGeom prst="line">
                  <a:avLst/>
                </a:prstGeom>
                <a:noFill/>
                <a:ln w="9525">
                  <a:solidFill>
                    <a:srgbClr val="000000"/>
                  </a:solidFill>
                  <a:round/>
                  <a:headEnd/>
                  <a:tailEnd/>
                </a:ln>
              </p:spPr>
              <p:txBody>
                <a:bodyPr/>
                <a:lstStyle/>
                <a:p>
                  <a:endParaRPr lang="en-US"/>
                </a:p>
              </p:txBody>
            </p:sp>
            <p:grpSp>
              <p:nvGrpSpPr>
                <p:cNvPr id="10269" name="Group 35"/>
                <p:cNvGrpSpPr>
                  <a:grpSpLocks/>
                </p:cNvGrpSpPr>
                <p:nvPr/>
              </p:nvGrpSpPr>
              <p:grpSpPr bwMode="auto">
                <a:xfrm>
                  <a:off x="2592" y="2932"/>
                  <a:ext cx="1584" cy="1046"/>
                  <a:chOff x="2592" y="2932"/>
                  <a:chExt cx="1584" cy="1046"/>
                </a:xfrm>
              </p:grpSpPr>
              <p:sp>
                <p:nvSpPr>
                  <p:cNvPr id="10270" name="Text Box 36"/>
                  <p:cNvSpPr txBox="1">
                    <a:spLocks noChangeArrowheads="1"/>
                  </p:cNvSpPr>
                  <p:nvPr/>
                </p:nvSpPr>
                <p:spPr bwMode="auto">
                  <a:xfrm flipH="1">
                    <a:off x="3456" y="3455"/>
                    <a:ext cx="720" cy="193"/>
                  </a:xfrm>
                  <a:prstGeom prst="rect">
                    <a:avLst/>
                  </a:prstGeom>
                  <a:solidFill>
                    <a:srgbClr val="FFCC99"/>
                  </a:solidFill>
                  <a:ln w="9525">
                    <a:solidFill>
                      <a:srgbClr val="000000"/>
                    </a:solidFill>
                    <a:miter lim="800000"/>
                    <a:headEnd/>
                    <a:tailEnd/>
                  </a:ln>
                </p:spPr>
                <p:txBody>
                  <a:bodyPr/>
                  <a:lstStyle/>
                  <a:p>
                    <a:pPr eaLnBrk="0" hangingPunct="0"/>
                    <a:r>
                      <a:rPr lang="en-US" sz="1000" i="0">
                        <a:solidFill>
                          <a:srgbClr val="000000"/>
                        </a:solidFill>
                      </a:rPr>
                      <a:t>ESL Instructors</a:t>
                    </a:r>
                  </a:p>
                </p:txBody>
              </p:sp>
              <p:sp>
                <p:nvSpPr>
                  <p:cNvPr id="10271" name="Text Box 37"/>
                  <p:cNvSpPr txBox="1">
                    <a:spLocks noChangeArrowheads="1"/>
                  </p:cNvSpPr>
                  <p:nvPr/>
                </p:nvSpPr>
                <p:spPr bwMode="auto">
                  <a:xfrm flipH="1">
                    <a:off x="2906" y="2932"/>
                    <a:ext cx="977" cy="300"/>
                  </a:xfrm>
                  <a:prstGeom prst="rect">
                    <a:avLst/>
                  </a:prstGeom>
                  <a:solidFill>
                    <a:srgbClr val="FFCC99"/>
                  </a:solidFill>
                  <a:ln w="9525">
                    <a:solidFill>
                      <a:srgbClr val="000000"/>
                    </a:solidFill>
                    <a:miter lim="800000"/>
                    <a:headEnd/>
                    <a:tailEnd/>
                  </a:ln>
                </p:spPr>
                <p:txBody>
                  <a:bodyPr/>
                  <a:lstStyle/>
                  <a:p>
                    <a:pPr eaLnBrk="0" hangingPunct="0"/>
                    <a:r>
                      <a:rPr lang="en-US" sz="1000" i="0">
                        <a:solidFill>
                          <a:srgbClr val="000000"/>
                        </a:solidFill>
                      </a:rPr>
                      <a:t>English as a Second Language Program</a:t>
                    </a:r>
                    <a:endParaRPr lang="en-US" sz="1200" b="0" i="0">
                      <a:solidFill>
                        <a:srgbClr val="000000"/>
                      </a:solidFill>
                    </a:endParaRPr>
                  </a:p>
                </p:txBody>
              </p:sp>
              <p:sp>
                <p:nvSpPr>
                  <p:cNvPr id="10272" name="Line 38"/>
                  <p:cNvSpPr>
                    <a:spLocks noChangeShapeType="1"/>
                  </p:cNvSpPr>
                  <p:nvPr/>
                </p:nvSpPr>
                <p:spPr bwMode="auto">
                  <a:xfrm flipH="1">
                    <a:off x="3090" y="3232"/>
                    <a:ext cx="0" cy="223"/>
                  </a:xfrm>
                  <a:prstGeom prst="line">
                    <a:avLst/>
                  </a:prstGeom>
                  <a:noFill/>
                  <a:ln w="9525">
                    <a:solidFill>
                      <a:srgbClr val="000000"/>
                    </a:solidFill>
                    <a:round/>
                    <a:headEnd/>
                    <a:tailEnd/>
                  </a:ln>
                </p:spPr>
                <p:txBody>
                  <a:bodyPr/>
                  <a:lstStyle/>
                  <a:p>
                    <a:endParaRPr lang="en-US"/>
                  </a:p>
                </p:txBody>
              </p:sp>
              <p:sp>
                <p:nvSpPr>
                  <p:cNvPr id="10273" name="Line 39"/>
                  <p:cNvSpPr>
                    <a:spLocks noChangeShapeType="1"/>
                  </p:cNvSpPr>
                  <p:nvPr/>
                </p:nvSpPr>
                <p:spPr bwMode="auto">
                  <a:xfrm>
                    <a:off x="3640" y="3232"/>
                    <a:ext cx="0" cy="223"/>
                  </a:xfrm>
                  <a:prstGeom prst="line">
                    <a:avLst/>
                  </a:prstGeom>
                  <a:noFill/>
                  <a:ln w="9525">
                    <a:solidFill>
                      <a:srgbClr val="000000"/>
                    </a:solidFill>
                    <a:round/>
                    <a:headEnd/>
                    <a:tailEnd/>
                  </a:ln>
                </p:spPr>
                <p:txBody>
                  <a:bodyPr/>
                  <a:lstStyle/>
                  <a:p>
                    <a:endParaRPr lang="en-US"/>
                  </a:p>
                </p:txBody>
              </p:sp>
              <p:sp>
                <p:nvSpPr>
                  <p:cNvPr id="10274" name="Line 40"/>
                  <p:cNvSpPr>
                    <a:spLocks noChangeShapeType="1"/>
                  </p:cNvSpPr>
                  <p:nvPr/>
                </p:nvSpPr>
                <p:spPr bwMode="auto">
                  <a:xfrm>
                    <a:off x="3395" y="3232"/>
                    <a:ext cx="0" cy="746"/>
                  </a:xfrm>
                  <a:prstGeom prst="line">
                    <a:avLst/>
                  </a:prstGeom>
                  <a:noFill/>
                  <a:ln w="9525">
                    <a:solidFill>
                      <a:srgbClr val="000000"/>
                    </a:solidFill>
                    <a:round/>
                    <a:headEnd/>
                    <a:tailEnd/>
                  </a:ln>
                </p:spPr>
                <p:txBody>
                  <a:bodyPr/>
                  <a:lstStyle/>
                  <a:p>
                    <a:endParaRPr lang="en-US"/>
                  </a:p>
                </p:txBody>
              </p:sp>
              <p:sp>
                <p:nvSpPr>
                  <p:cNvPr id="10275" name="Text Box 41"/>
                  <p:cNvSpPr txBox="1">
                    <a:spLocks noChangeArrowheads="1"/>
                  </p:cNvSpPr>
                  <p:nvPr/>
                </p:nvSpPr>
                <p:spPr bwMode="auto">
                  <a:xfrm flipH="1">
                    <a:off x="2592" y="3456"/>
                    <a:ext cx="702" cy="141"/>
                  </a:xfrm>
                  <a:prstGeom prst="rect">
                    <a:avLst/>
                  </a:prstGeom>
                  <a:solidFill>
                    <a:srgbClr val="FFCC99"/>
                  </a:solidFill>
                  <a:ln w="9525">
                    <a:solidFill>
                      <a:srgbClr val="000000"/>
                    </a:solidFill>
                    <a:miter lim="800000"/>
                    <a:headEnd/>
                    <a:tailEnd/>
                  </a:ln>
                </p:spPr>
                <p:txBody>
                  <a:bodyPr/>
                  <a:lstStyle/>
                  <a:p>
                    <a:pPr eaLnBrk="0" hangingPunct="0"/>
                    <a:r>
                      <a:rPr lang="en-US" sz="1000" i="0">
                        <a:solidFill>
                          <a:srgbClr val="000000"/>
                        </a:solidFill>
                      </a:rPr>
                      <a:t>Child Care Staff</a:t>
                    </a:r>
                  </a:p>
                </p:txBody>
              </p:sp>
            </p:grpSp>
          </p:grpSp>
          <p:sp>
            <p:nvSpPr>
              <p:cNvPr id="10267" name="Text Box 42"/>
              <p:cNvSpPr txBox="1">
                <a:spLocks noChangeArrowheads="1"/>
              </p:cNvSpPr>
              <p:nvPr/>
            </p:nvSpPr>
            <p:spPr bwMode="auto">
              <a:xfrm flipH="1">
                <a:off x="3090" y="3978"/>
                <a:ext cx="550" cy="150"/>
              </a:xfrm>
              <a:prstGeom prst="rect">
                <a:avLst/>
              </a:prstGeom>
              <a:solidFill>
                <a:srgbClr val="FFCC99"/>
              </a:solidFill>
              <a:ln w="9525">
                <a:solidFill>
                  <a:srgbClr val="000000"/>
                </a:solidFill>
                <a:miter lim="800000"/>
                <a:headEnd/>
                <a:tailEnd/>
              </a:ln>
            </p:spPr>
            <p:txBody>
              <a:bodyPr/>
              <a:lstStyle/>
              <a:p>
                <a:pPr eaLnBrk="0" hangingPunct="0"/>
                <a:r>
                  <a:rPr lang="en-US" sz="1000" i="0">
                    <a:solidFill>
                      <a:srgbClr val="000000"/>
                    </a:solidFill>
                  </a:rPr>
                  <a:t>Bus Driver</a:t>
                </a:r>
              </a:p>
            </p:txBody>
          </p:sp>
        </p:grpSp>
        <p:grpSp>
          <p:nvGrpSpPr>
            <p:cNvPr id="10248" name="Group 43"/>
            <p:cNvGrpSpPr>
              <a:grpSpLocks/>
            </p:cNvGrpSpPr>
            <p:nvPr/>
          </p:nvGrpSpPr>
          <p:grpSpPr bwMode="auto">
            <a:xfrm>
              <a:off x="658" y="1705"/>
              <a:ext cx="1885" cy="598"/>
              <a:chOff x="960" y="1513"/>
              <a:chExt cx="1885" cy="598"/>
            </a:xfrm>
          </p:grpSpPr>
          <p:sp>
            <p:nvSpPr>
              <p:cNvPr id="10261" name="Text Box 44"/>
              <p:cNvSpPr txBox="1">
                <a:spLocks noChangeArrowheads="1"/>
              </p:cNvSpPr>
              <p:nvPr/>
            </p:nvSpPr>
            <p:spPr bwMode="auto">
              <a:xfrm>
                <a:off x="1502" y="1513"/>
                <a:ext cx="732" cy="225"/>
              </a:xfrm>
              <a:prstGeom prst="rect">
                <a:avLst/>
              </a:prstGeom>
              <a:solidFill>
                <a:srgbClr val="FFFF99"/>
              </a:solidFill>
              <a:ln w="9525">
                <a:solidFill>
                  <a:srgbClr val="000000"/>
                </a:solidFill>
                <a:miter lim="800000"/>
                <a:headEnd/>
                <a:tailEnd/>
              </a:ln>
            </p:spPr>
            <p:txBody>
              <a:bodyPr/>
              <a:lstStyle/>
              <a:p>
                <a:pPr eaLnBrk="0" hangingPunct="0"/>
                <a:r>
                  <a:rPr lang="en-US" sz="1000" i="0">
                    <a:solidFill>
                      <a:srgbClr val="000000"/>
                    </a:solidFill>
                  </a:rPr>
                  <a:t>Special Projects</a:t>
                </a:r>
              </a:p>
            </p:txBody>
          </p:sp>
          <p:sp>
            <p:nvSpPr>
              <p:cNvPr id="10262" name="Line 45"/>
              <p:cNvSpPr>
                <a:spLocks noChangeShapeType="1"/>
              </p:cNvSpPr>
              <p:nvPr/>
            </p:nvSpPr>
            <p:spPr bwMode="auto">
              <a:xfrm>
                <a:off x="2051" y="1738"/>
                <a:ext cx="0" cy="224"/>
              </a:xfrm>
              <a:prstGeom prst="line">
                <a:avLst/>
              </a:prstGeom>
              <a:noFill/>
              <a:ln w="9525">
                <a:solidFill>
                  <a:srgbClr val="000000"/>
                </a:solidFill>
                <a:round/>
                <a:headEnd/>
                <a:tailEnd/>
              </a:ln>
            </p:spPr>
            <p:txBody>
              <a:bodyPr/>
              <a:lstStyle/>
              <a:p>
                <a:endParaRPr lang="en-US"/>
              </a:p>
            </p:txBody>
          </p:sp>
          <p:sp>
            <p:nvSpPr>
              <p:cNvPr id="10263" name="Text Box 46"/>
              <p:cNvSpPr txBox="1">
                <a:spLocks noChangeArrowheads="1"/>
              </p:cNvSpPr>
              <p:nvPr/>
            </p:nvSpPr>
            <p:spPr bwMode="auto">
              <a:xfrm>
                <a:off x="1929" y="1886"/>
                <a:ext cx="916" cy="225"/>
              </a:xfrm>
              <a:prstGeom prst="rect">
                <a:avLst/>
              </a:prstGeom>
              <a:solidFill>
                <a:srgbClr val="FFFF99"/>
              </a:solidFill>
              <a:ln w="9525">
                <a:solidFill>
                  <a:srgbClr val="000000"/>
                </a:solidFill>
                <a:miter lim="800000"/>
                <a:headEnd/>
                <a:tailEnd/>
              </a:ln>
            </p:spPr>
            <p:txBody>
              <a:bodyPr/>
              <a:lstStyle/>
              <a:p>
                <a:pPr eaLnBrk="0" hangingPunct="0"/>
                <a:r>
                  <a:rPr lang="en-US" sz="1000" i="0">
                    <a:solidFill>
                      <a:srgbClr val="000000"/>
                    </a:solidFill>
                  </a:rPr>
                  <a:t>Families in Transition</a:t>
                </a:r>
              </a:p>
            </p:txBody>
          </p:sp>
          <p:sp>
            <p:nvSpPr>
              <p:cNvPr id="10264" name="Text Box 47"/>
              <p:cNvSpPr txBox="1">
                <a:spLocks noChangeArrowheads="1"/>
              </p:cNvSpPr>
              <p:nvPr/>
            </p:nvSpPr>
            <p:spPr bwMode="auto">
              <a:xfrm>
                <a:off x="960" y="1886"/>
                <a:ext cx="847" cy="225"/>
              </a:xfrm>
              <a:prstGeom prst="rect">
                <a:avLst/>
              </a:prstGeom>
              <a:solidFill>
                <a:srgbClr val="FFFF99"/>
              </a:solidFill>
              <a:ln w="9525">
                <a:solidFill>
                  <a:srgbClr val="000000"/>
                </a:solidFill>
                <a:miter lim="800000"/>
                <a:headEnd/>
                <a:tailEnd/>
              </a:ln>
            </p:spPr>
            <p:txBody>
              <a:bodyPr/>
              <a:lstStyle/>
              <a:p>
                <a:pPr eaLnBrk="0" hangingPunct="0"/>
                <a:r>
                  <a:rPr lang="en-US" sz="1000" i="0">
                    <a:solidFill>
                      <a:srgbClr val="000000"/>
                    </a:solidFill>
                  </a:rPr>
                  <a:t>Summer Program</a:t>
                </a:r>
                <a:endParaRPr lang="en-US" sz="1200" b="0" i="0">
                  <a:solidFill>
                    <a:srgbClr val="000000"/>
                  </a:solidFill>
                </a:endParaRPr>
              </a:p>
            </p:txBody>
          </p:sp>
          <p:sp>
            <p:nvSpPr>
              <p:cNvPr id="10265" name="Line 48"/>
              <p:cNvSpPr>
                <a:spLocks noChangeShapeType="1"/>
              </p:cNvSpPr>
              <p:nvPr/>
            </p:nvSpPr>
            <p:spPr bwMode="auto">
              <a:xfrm>
                <a:off x="1623" y="1738"/>
                <a:ext cx="0" cy="148"/>
              </a:xfrm>
              <a:prstGeom prst="line">
                <a:avLst/>
              </a:prstGeom>
              <a:noFill/>
              <a:ln w="9525">
                <a:solidFill>
                  <a:srgbClr val="000000"/>
                </a:solidFill>
                <a:round/>
                <a:headEnd/>
                <a:tailEnd/>
              </a:ln>
            </p:spPr>
            <p:txBody>
              <a:bodyPr/>
              <a:lstStyle/>
              <a:p>
                <a:endParaRPr lang="en-US"/>
              </a:p>
            </p:txBody>
          </p:sp>
        </p:grpSp>
        <p:grpSp>
          <p:nvGrpSpPr>
            <p:cNvPr id="10249" name="Group 49"/>
            <p:cNvGrpSpPr>
              <a:grpSpLocks/>
            </p:cNvGrpSpPr>
            <p:nvPr/>
          </p:nvGrpSpPr>
          <p:grpSpPr bwMode="auto">
            <a:xfrm>
              <a:off x="480" y="2901"/>
              <a:ext cx="1697" cy="1307"/>
              <a:chOff x="480" y="2901"/>
              <a:chExt cx="1697" cy="1307"/>
            </a:xfrm>
          </p:grpSpPr>
          <p:sp>
            <p:nvSpPr>
              <p:cNvPr id="10250" name="Line 50"/>
              <p:cNvSpPr>
                <a:spLocks noChangeShapeType="1"/>
              </p:cNvSpPr>
              <p:nvPr/>
            </p:nvSpPr>
            <p:spPr bwMode="auto">
              <a:xfrm>
                <a:off x="1200" y="2901"/>
                <a:ext cx="0" cy="211"/>
              </a:xfrm>
              <a:prstGeom prst="line">
                <a:avLst/>
              </a:prstGeom>
              <a:noFill/>
              <a:ln w="9525">
                <a:solidFill>
                  <a:srgbClr val="000000"/>
                </a:solidFill>
                <a:round/>
                <a:headEnd/>
                <a:tailEnd/>
              </a:ln>
            </p:spPr>
            <p:txBody>
              <a:bodyPr/>
              <a:lstStyle/>
              <a:p>
                <a:endParaRPr lang="en-US"/>
              </a:p>
            </p:txBody>
          </p:sp>
          <p:grpSp>
            <p:nvGrpSpPr>
              <p:cNvPr id="10251" name="Group 51"/>
              <p:cNvGrpSpPr>
                <a:grpSpLocks/>
              </p:cNvGrpSpPr>
              <p:nvPr/>
            </p:nvGrpSpPr>
            <p:grpSpPr bwMode="auto">
              <a:xfrm>
                <a:off x="480" y="3124"/>
                <a:ext cx="1697" cy="1084"/>
                <a:chOff x="480" y="3124"/>
                <a:chExt cx="1697" cy="1084"/>
              </a:xfrm>
            </p:grpSpPr>
            <p:sp>
              <p:nvSpPr>
                <p:cNvPr id="10252" name="Line 52"/>
                <p:cNvSpPr>
                  <a:spLocks noChangeShapeType="1"/>
                </p:cNvSpPr>
                <p:nvPr/>
              </p:nvSpPr>
              <p:spPr bwMode="auto">
                <a:xfrm>
                  <a:off x="1200" y="3264"/>
                  <a:ext cx="0" cy="672"/>
                </a:xfrm>
                <a:prstGeom prst="line">
                  <a:avLst/>
                </a:prstGeom>
                <a:noFill/>
                <a:ln w="9525">
                  <a:solidFill>
                    <a:srgbClr val="000000"/>
                  </a:solidFill>
                  <a:round/>
                  <a:headEnd/>
                  <a:tailEnd/>
                </a:ln>
              </p:spPr>
              <p:txBody>
                <a:bodyPr/>
                <a:lstStyle/>
                <a:p>
                  <a:endParaRPr lang="en-US"/>
                </a:p>
              </p:txBody>
            </p:sp>
            <p:sp>
              <p:nvSpPr>
                <p:cNvPr id="10253" name="Line 53"/>
                <p:cNvSpPr>
                  <a:spLocks noChangeShapeType="1"/>
                </p:cNvSpPr>
                <p:nvPr/>
              </p:nvSpPr>
              <p:spPr bwMode="auto">
                <a:xfrm>
                  <a:off x="1566" y="3424"/>
                  <a:ext cx="0" cy="149"/>
                </a:xfrm>
                <a:prstGeom prst="line">
                  <a:avLst/>
                </a:prstGeom>
                <a:noFill/>
                <a:ln w="9525">
                  <a:solidFill>
                    <a:srgbClr val="000000"/>
                  </a:solidFill>
                  <a:round/>
                  <a:headEnd/>
                  <a:tailEnd/>
                </a:ln>
              </p:spPr>
              <p:txBody>
                <a:bodyPr/>
                <a:lstStyle/>
                <a:p>
                  <a:endParaRPr lang="en-US"/>
                </a:p>
              </p:txBody>
            </p:sp>
            <p:sp>
              <p:nvSpPr>
                <p:cNvPr id="10254" name="Text Box 54"/>
                <p:cNvSpPr txBox="1">
                  <a:spLocks noChangeArrowheads="1"/>
                </p:cNvSpPr>
                <p:nvPr/>
              </p:nvSpPr>
              <p:spPr bwMode="auto">
                <a:xfrm>
                  <a:off x="771" y="3124"/>
                  <a:ext cx="917" cy="300"/>
                </a:xfrm>
                <a:prstGeom prst="rect">
                  <a:avLst/>
                </a:prstGeom>
                <a:solidFill>
                  <a:srgbClr val="B7F800"/>
                </a:solidFill>
                <a:ln w="9525">
                  <a:solidFill>
                    <a:srgbClr val="000000"/>
                  </a:solidFill>
                  <a:miter lim="800000"/>
                  <a:headEnd/>
                  <a:tailEnd/>
                </a:ln>
              </p:spPr>
              <p:txBody>
                <a:bodyPr/>
                <a:lstStyle/>
                <a:p>
                  <a:pPr eaLnBrk="0" hangingPunct="0"/>
                  <a:r>
                    <a:rPr lang="en-US" sz="1000" i="0">
                      <a:solidFill>
                        <a:srgbClr val="000000"/>
                      </a:solidFill>
                    </a:rPr>
                    <a:t>Settlement &amp; Integration Program</a:t>
                  </a:r>
                </a:p>
              </p:txBody>
            </p:sp>
            <p:sp>
              <p:nvSpPr>
                <p:cNvPr id="10255" name="Text Box 55"/>
                <p:cNvSpPr txBox="1">
                  <a:spLocks noChangeArrowheads="1"/>
                </p:cNvSpPr>
                <p:nvPr/>
              </p:nvSpPr>
              <p:spPr bwMode="auto">
                <a:xfrm>
                  <a:off x="480" y="3936"/>
                  <a:ext cx="909" cy="224"/>
                </a:xfrm>
                <a:prstGeom prst="rect">
                  <a:avLst/>
                </a:prstGeom>
                <a:solidFill>
                  <a:srgbClr val="B7F800"/>
                </a:solidFill>
                <a:ln w="9525">
                  <a:solidFill>
                    <a:srgbClr val="000000"/>
                  </a:solidFill>
                  <a:miter lim="800000"/>
                  <a:headEnd/>
                  <a:tailEnd/>
                </a:ln>
              </p:spPr>
              <p:txBody>
                <a:bodyPr/>
                <a:lstStyle/>
                <a:p>
                  <a:pPr eaLnBrk="0" hangingPunct="0"/>
                  <a:r>
                    <a:rPr lang="en-US" sz="1000" i="0">
                      <a:solidFill>
                        <a:srgbClr val="000000"/>
                      </a:solidFill>
                    </a:rPr>
                    <a:t>Community Services</a:t>
                  </a:r>
                </a:p>
              </p:txBody>
            </p:sp>
            <p:sp>
              <p:nvSpPr>
                <p:cNvPr id="10256" name="Line 56"/>
                <p:cNvSpPr>
                  <a:spLocks noChangeShapeType="1"/>
                </p:cNvSpPr>
                <p:nvPr/>
              </p:nvSpPr>
              <p:spPr bwMode="auto">
                <a:xfrm>
                  <a:off x="1688" y="3871"/>
                  <a:ext cx="1" cy="211"/>
                </a:xfrm>
                <a:prstGeom prst="line">
                  <a:avLst/>
                </a:prstGeom>
                <a:noFill/>
                <a:ln w="9525">
                  <a:solidFill>
                    <a:srgbClr val="000000"/>
                  </a:solidFill>
                  <a:round/>
                  <a:headEnd/>
                  <a:tailEnd/>
                </a:ln>
              </p:spPr>
              <p:txBody>
                <a:bodyPr/>
                <a:lstStyle/>
                <a:p>
                  <a:endParaRPr lang="en-US"/>
                </a:p>
              </p:txBody>
            </p:sp>
            <p:sp>
              <p:nvSpPr>
                <p:cNvPr id="10257" name="Text Box 57"/>
                <p:cNvSpPr txBox="1">
                  <a:spLocks noChangeArrowheads="1"/>
                </p:cNvSpPr>
                <p:nvPr/>
              </p:nvSpPr>
              <p:spPr bwMode="auto">
                <a:xfrm>
                  <a:off x="1382" y="3573"/>
                  <a:ext cx="795" cy="298"/>
                </a:xfrm>
                <a:prstGeom prst="rect">
                  <a:avLst/>
                </a:prstGeom>
                <a:solidFill>
                  <a:srgbClr val="B7F800"/>
                </a:solidFill>
                <a:ln w="9525">
                  <a:solidFill>
                    <a:srgbClr val="000000"/>
                  </a:solidFill>
                  <a:miter lim="800000"/>
                  <a:headEnd/>
                  <a:tailEnd/>
                </a:ln>
              </p:spPr>
              <p:txBody>
                <a:bodyPr/>
                <a:lstStyle/>
                <a:p>
                  <a:pPr eaLnBrk="0" hangingPunct="0"/>
                  <a:r>
                    <a:rPr lang="en-US" sz="1000" i="0">
                      <a:solidFill>
                        <a:srgbClr val="000000"/>
                      </a:solidFill>
                    </a:rPr>
                    <a:t>Host and Volunteer</a:t>
                  </a:r>
                </a:p>
                <a:p>
                  <a:pPr eaLnBrk="0" hangingPunct="0"/>
                  <a:r>
                    <a:rPr lang="en-US" sz="1000" i="0">
                      <a:solidFill>
                        <a:srgbClr val="000000"/>
                      </a:solidFill>
                    </a:rPr>
                    <a:t> Program</a:t>
                  </a:r>
                </a:p>
              </p:txBody>
            </p:sp>
            <p:sp>
              <p:nvSpPr>
                <p:cNvPr id="10258" name="Text Box 58"/>
                <p:cNvSpPr txBox="1">
                  <a:spLocks noChangeArrowheads="1"/>
                </p:cNvSpPr>
                <p:nvPr/>
              </p:nvSpPr>
              <p:spPr bwMode="auto">
                <a:xfrm>
                  <a:off x="530" y="3573"/>
                  <a:ext cx="608" cy="298"/>
                </a:xfrm>
                <a:prstGeom prst="rect">
                  <a:avLst/>
                </a:prstGeom>
                <a:solidFill>
                  <a:srgbClr val="B7F800"/>
                </a:solidFill>
                <a:ln w="9525">
                  <a:solidFill>
                    <a:srgbClr val="000000"/>
                  </a:solidFill>
                  <a:miter lim="800000"/>
                  <a:headEnd/>
                  <a:tailEnd/>
                </a:ln>
              </p:spPr>
              <p:txBody>
                <a:bodyPr/>
                <a:lstStyle/>
                <a:p>
                  <a:pPr eaLnBrk="0" hangingPunct="0"/>
                  <a:r>
                    <a:rPr lang="en-US" sz="1000" i="0">
                      <a:solidFill>
                        <a:srgbClr val="000000"/>
                      </a:solidFill>
                    </a:rPr>
                    <a:t>Resettlement Services</a:t>
                  </a:r>
                </a:p>
              </p:txBody>
            </p:sp>
            <p:sp>
              <p:nvSpPr>
                <p:cNvPr id="10259" name="Line 59"/>
                <p:cNvSpPr>
                  <a:spLocks noChangeShapeType="1"/>
                </p:cNvSpPr>
                <p:nvPr/>
              </p:nvSpPr>
              <p:spPr bwMode="auto">
                <a:xfrm>
                  <a:off x="955" y="3424"/>
                  <a:ext cx="0" cy="149"/>
                </a:xfrm>
                <a:prstGeom prst="line">
                  <a:avLst/>
                </a:prstGeom>
                <a:noFill/>
                <a:ln w="9525">
                  <a:solidFill>
                    <a:srgbClr val="000000"/>
                  </a:solidFill>
                  <a:round/>
                  <a:headEnd/>
                  <a:tailEnd/>
                </a:ln>
              </p:spPr>
              <p:txBody>
                <a:bodyPr/>
                <a:lstStyle/>
                <a:p>
                  <a:endParaRPr lang="en-US"/>
                </a:p>
              </p:txBody>
            </p:sp>
            <p:sp>
              <p:nvSpPr>
                <p:cNvPr id="10260" name="Text Box 60"/>
                <p:cNvSpPr txBox="1">
                  <a:spLocks noChangeArrowheads="1"/>
                </p:cNvSpPr>
                <p:nvPr/>
              </p:nvSpPr>
              <p:spPr bwMode="auto">
                <a:xfrm>
                  <a:off x="1505" y="3936"/>
                  <a:ext cx="672" cy="272"/>
                </a:xfrm>
                <a:prstGeom prst="rect">
                  <a:avLst/>
                </a:prstGeom>
                <a:solidFill>
                  <a:srgbClr val="B7F800"/>
                </a:solidFill>
                <a:ln w="9525">
                  <a:solidFill>
                    <a:srgbClr val="000000"/>
                  </a:solidFill>
                  <a:miter lim="800000"/>
                  <a:headEnd/>
                  <a:tailEnd/>
                </a:ln>
              </p:spPr>
              <p:txBody>
                <a:bodyPr/>
                <a:lstStyle/>
                <a:p>
                  <a:pPr eaLnBrk="0" hangingPunct="0"/>
                  <a:r>
                    <a:rPr lang="en-US" sz="1000" i="0">
                      <a:solidFill>
                        <a:srgbClr val="000000"/>
                      </a:solidFill>
                    </a:rPr>
                    <a:t>Host Volunteers</a:t>
                  </a:r>
                </a:p>
              </p:txBody>
            </p:sp>
          </p:grpSp>
        </p:grpSp>
      </p:grpSp>
      <p:sp>
        <p:nvSpPr>
          <p:cNvPr id="10243" name="Rectangle 61"/>
          <p:cNvSpPr>
            <a:spLocks noGrp="1" noChangeArrowheads="1"/>
          </p:cNvSpPr>
          <p:nvPr>
            <p:ph type="title"/>
          </p:nvPr>
        </p:nvSpPr>
        <p:spPr>
          <a:xfrm>
            <a:off x="685800" y="304800"/>
            <a:ext cx="7772400" cy="1143000"/>
          </a:xfrm>
          <a:noFill/>
          <a:ln cap="flat">
            <a:solidFill>
              <a:schemeClr val="bg1"/>
            </a:solidFill>
            <a:prstDash val="sysDot"/>
          </a:ln>
        </p:spPr>
        <p:txBody>
          <a:bodyPr/>
          <a:lstStyle/>
          <a:p>
            <a:pPr eaLnBrk="1" hangingPunct="1"/>
            <a:r>
              <a:rPr lang="en-US" sz="4000" b="1" i="1" smtClean="0">
                <a:solidFill>
                  <a:schemeClr val="bg1"/>
                </a:solidFill>
              </a:rPr>
              <a:t>Regina Open Door Society (RODS)</a:t>
            </a:r>
            <a:br>
              <a:rPr lang="en-US" sz="4000" b="1" i="1" smtClean="0">
                <a:solidFill>
                  <a:schemeClr val="bg1"/>
                </a:solidFill>
              </a:rPr>
            </a:br>
            <a:r>
              <a:rPr lang="en-US" sz="4000" b="1" i="1" smtClean="0">
                <a:solidFill>
                  <a:schemeClr val="bg1"/>
                </a:solidFill>
              </a:rPr>
              <a:t>Fall – 2004, 25 Staff Members</a:t>
            </a:r>
          </a:p>
        </p:txBody>
      </p:sp>
    </p:spTree>
  </p:cSld>
  <p:clrMapOvr>
    <a:masterClrMapping/>
  </p:clrMapOvr>
  <p:transition spd="med">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315200" y="1600200"/>
            <a:ext cx="1593850" cy="457200"/>
          </a:xfrm>
          <a:prstGeom prst="rect">
            <a:avLst/>
          </a:prstGeom>
          <a:solidFill>
            <a:srgbClr val="FFFFFF"/>
          </a:solidFill>
          <a:ln w="9525">
            <a:solidFill>
              <a:srgbClr val="000000"/>
            </a:solidFill>
            <a:miter lim="800000"/>
            <a:headEnd/>
            <a:tailEnd/>
          </a:ln>
        </p:spPr>
        <p:txBody>
          <a:bodyPr/>
          <a:lstStyle/>
          <a:p>
            <a:pPr algn="l"/>
            <a:r>
              <a:rPr lang="en-US" sz="800" b="0" i="0">
                <a:solidFill>
                  <a:schemeClr val="tx1"/>
                </a:solidFill>
              </a:rPr>
              <a:t>Legend:</a:t>
            </a:r>
          </a:p>
          <a:p>
            <a:pPr algn="l"/>
            <a:r>
              <a:rPr lang="en-US" sz="800" b="0" i="0" u="sng">
                <a:solidFill>
                  <a:schemeClr val="tx1"/>
                </a:solidFill>
              </a:rPr>
              <a:t>                 </a:t>
            </a:r>
            <a:r>
              <a:rPr lang="en-US" sz="800" b="0" i="0">
                <a:solidFill>
                  <a:schemeClr val="tx1"/>
                </a:solidFill>
              </a:rPr>
              <a:t>  Direct Reporting</a:t>
            </a:r>
          </a:p>
          <a:p>
            <a:pPr algn="l"/>
            <a:r>
              <a:rPr lang="en-US" sz="800" b="0" i="0">
                <a:solidFill>
                  <a:schemeClr val="tx1"/>
                </a:solidFill>
              </a:rPr>
              <a:t>-------------  Indirect Reporting</a:t>
            </a:r>
            <a:endParaRPr lang="en-US">
              <a:solidFill>
                <a:schemeClr val="tx1"/>
              </a:solidFill>
            </a:endParaRPr>
          </a:p>
        </p:txBody>
      </p:sp>
      <p:sp>
        <p:nvSpPr>
          <p:cNvPr id="11267" name="Line 3"/>
          <p:cNvSpPr>
            <a:spLocks noChangeShapeType="1"/>
          </p:cNvSpPr>
          <p:nvPr/>
        </p:nvSpPr>
        <p:spPr bwMode="auto">
          <a:xfrm>
            <a:off x="4956175" y="4114800"/>
            <a:ext cx="0" cy="1600200"/>
          </a:xfrm>
          <a:prstGeom prst="line">
            <a:avLst/>
          </a:prstGeom>
          <a:noFill/>
          <a:ln w="9525">
            <a:solidFill>
              <a:schemeClr val="bg1"/>
            </a:solidFill>
            <a:round/>
            <a:headEnd/>
            <a:tailEnd/>
          </a:ln>
        </p:spPr>
        <p:txBody>
          <a:bodyPr/>
          <a:lstStyle/>
          <a:p>
            <a:endParaRPr lang="en-US"/>
          </a:p>
        </p:txBody>
      </p:sp>
      <p:sp>
        <p:nvSpPr>
          <p:cNvPr id="11268" name="Line 4"/>
          <p:cNvSpPr>
            <a:spLocks noChangeShapeType="1"/>
          </p:cNvSpPr>
          <p:nvPr/>
        </p:nvSpPr>
        <p:spPr bwMode="auto">
          <a:xfrm>
            <a:off x="6553200" y="3810000"/>
            <a:ext cx="0" cy="2743200"/>
          </a:xfrm>
          <a:prstGeom prst="line">
            <a:avLst/>
          </a:prstGeom>
          <a:noFill/>
          <a:ln w="9525">
            <a:solidFill>
              <a:schemeClr val="bg1"/>
            </a:solidFill>
            <a:round/>
            <a:headEnd/>
            <a:tailEnd/>
          </a:ln>
        </p:spPr>
        <p:txBody>
          <a:bodyPr/>
          <a:lstStyle/>
          <a:p>
            <a:endParaRPr lang="en-US"/>
          </a:p>
        </p:txBody>
      </p:sp>
      <p:sp>
        <p:nvSpPr>
          <p:cNvPr id="11269" name="Line 5"/>
          <p:cNvSpPr>
            <a:spLocks noChangeShapeType="1"/>
          </p:cNvSpPr>
          <p:nvPr/>
        </p:nvSpPr>
        <p:spPr bwMode="auto">
          <a:xfrm>
            <a:off x="6553200" y="4914900"/>
            <a:ext cx="160338" cy="0"/>
          </a:xfrm>
          <a:prstGeom prst="line">
            <a:avLst/>
          </a:prstGeom>
          <a:noFill/>
          <a:ln w="9525">
            <a:solidFill>
              <a:schemeClr val="bg1"/>
            </a:solidFill>
            <a:round/>
            <a:headEnd/>
            <a:tailEnd/>
          </a:ln>
        </p:spPr>
        <p:txBody>
          <a:bodyPr/>
          <a:lstStyle/>
          <a:p>
            <a:endParaRPr lang="en-US"/>
          </a:p>
        </p:txBody>
      </p:sp>
      <p:sp>
        <p:nvSpPr>
          <p:cNvPr id="11270" name="Line 6"/>
          <p:cNvSpPr>
            <a:spLocks noChangeShapeType="1"/>
          </p:cNvSpPr>
          <p:nvPr/>
        </p:nvSpPr>
        <p:spPr bwMode="auto">
          <a:xfrm>
            <a:off x="6553200" y="5410200"/>
            <a:ext cx="160338" cy="0"/>
          </a:xfrm>
          <a:prstGeom prst="line">
            <a:avLst/>
          </a:prstGeom>
          <a:noFill/>
          <a:ln w="9525">
            <a:solidFill>
              <a:schemeClr val="bg1"/>
            </a:solidFill>
            <a:round/>
            <a:headEnd/>
            <a:tailEnd/>
          </a:ln>
        </p:spPr>
        <p:txBody>
          <a:bodyPr/>
          <a:lstStyle/>
          <a:p>
            <a:endParaRPr lang="en-US"/>
          </a:p>
        </p:txBody>
      </p:sp>
      <p:sp>
        <p:nvSpPr>
          <p:cNvPr id="11271" name="Line 7"/>
          <p:cNvSpPr>
            <a:spLocks noChangeShapeType="1"/>
          </p:cNvSpPr>
          <p:nvPr/>
        </p:nvSpPr>
        <p:spPr bwMode="auto">
          <a:xfrm>
            <a:off x="6553200" y="5943600"/>
            <a:ext cx="160338" cy="0"/>
          </a:xfrm>
          <a:prstGeom prst="line">
            <a:avLst/>
          </a:prstGeom>
          <a:noFill/>
          <a:ln w="9525">
            <a:solidFill>
              <a:schemeClr val="bg1"/>
            </a:solidFill>
            <a:round/>
            <a:headEnd/>
            <a:tailEnd/>
          </a:ln>
        </p:spPr>
        <p:txBody>
          <a:bodyPr/>
          <a:lstStyle/>
          <a:p>
            <a:endParaRPr lang="en-US"/>
          </a:p>
        </p:txBody>
      </p:sp>
      <p:sp>
        <p:nvSpPr>
          <p:cNvPr id="11272" name="Line 8"/>
          <p:cNvSpPr>
            <a:spLocks noChangeShapeType="1"/>
          </p:cNvSpPr>
          <p:nvPr/>
        </p:nvSpPr>
        <p:spPr bwMode="auto">
          <a:xfrm>
            <a:off x="6553200" y="6553200"/>
            <a:ext cx="160338" cy="0"/>
          </a:xfrm>
          <a:prstGeom prst="line">
            <a:avLst/>
          </a:prstGeom>
          <a:noFill/>
          <a:ln w="9525">
            <a:solidFill>
              <a:schemeClr val="bg1"/>
            </a:solidFill>
            <a:round/>
            <a:headEnd/>
            <a:tailEnd/>
          </a:ln>
        </p:spPr>
        <p:txBody>
          <a:bodyPr/>
          <a:lstStyle/>
          <a:p>
            <a:endParaRPr lang="en-US"/>
          </a:p>
        </p:txBody>
      </p:sp>
      <p:sp>
        <p:nvSpPr>
          <p:cNvPr id="11273" name="Line 9"/>
          <p:cNvSpPr>
            <a:spLocks noChangeShapeType="1"/>
          </p:cNvSpPr>
          <p:nvPr/>
        </p:nvSpPr>
        <p:spPr bwMode="auto">
          <a:xfrm>
            <a:off x="3221038" y="3810000"/>
            <a:ext cx="0" cy="1371600"/>
          </a:xfrm>
          <a:prstGeom prst="line">
            <a:avLst/>
          </a:prstGeom>
          <a:noFill/>
          <a:ln w="9525">
            <a:solidFill>
              <a:schemeClr val="bg1"/>
            </a:solidFill>
            <a:round/>
            <a:headEnd/>
            <a:tailEnd/>
          </a:ln>
        </p:spPr>
        <p:txBody>
          <a:bodyPr/>
          <a:lstStyle/>
          <a:p>
            <a:endParaRPr lang="en-US"/>
          </a:p>
        </p:txBody>
      </p:sp>
      <p:sp>
        <p:nvSpPr>
          <p:cNvPr id="11274" name="Line 10"/>
          <p:cNvSpPr>
            <a:spLocks noChangeShapeType="1"/>
          </p:cNvSpPr>
          <p:nvPr/>
        </p:nvSpPr>
        <p:spPr bwMode="auto">
          <a:xfrm>
            <a:off x="1973263" y="4114800"/>
            <a:ext cx="0" cy="1714500"/>
          </a:xfrm>
          <a:prstGeom prst="line">
            <a:avLst/>
          </a:prstGeom>
          <a:noFill/>
          <a:ln w="9525">
            <a:solidFill>
              <a:schemeClr val="bg1"/>
            </a:solidFill>
            <a:round/>
            <a:headEnd/>
            <a:tailEnd/>
          </a:ln>
        </p:spPr>
        <p:txBody>
          <a:bodyPr/>
          <a:lstStyle/>
          <a:p>
            <a:endParaRPr lang="en-US"/>
          </a:p>
        </p:txBody>
      </p:sp>
      <p:sp>
        <p:nvSpPr>
          <p:cNvPr id="11275" name="Line 11"/>
          <p:cNvSpPr>
            <a:spLocks noChangeShapeType="1"/>
          </p:cNvSpPr>
          <p:nvPr/>
        </p:nvSpPr>
        <p:spPr bwMode="auto">
          <a:xfrm>
            <a:off x="3221038" y="4495800"/>
            <a:ext cx="160337" cy="0"/>
          </a:xfrm>
          <a:prstGeom prst="line">
            <a:avLst/>
          </a:prstGeom>
          <a:noFill/>
          <a:ln w="9525">
            <a:solidFill>
              <a:schemeClr val="bg1"/>
            </a:solidFill>
            <a:round/>
            <a:headEnd/>
            <a:tailEnd/>
          </a:ln>
        </p:spPr>
        <p:txBody>
          <a:bodyPr/>
          <a:lstStyle/>
          <a:p>
            <a:endParaRPr lang="en-US"/>
          </a:p>
        </p:txBody>
      </p:sp>
      <p:sp>
        <p:nvSpPr>
          <p:cNvPr id="11276" name="Line 12"/>
          <p:cNvSpPr>
            <a:spLocks noChangeShapeType="1"/>
          </p:cNvSpPr>
          <p:nvPr/>
        </p:nvSpPr>
        <p:spPr bwMode="auto">
          <a:xfrm>
            <a:off x="1892300" y="4572000"/>
            <a:ext cx="80963" cy="0"/>
          </a:xfrm>
          <a:prstGeom prst="line">
            <a:avLst/>
          </a:prstGeom>
          <a:noFill/>
          <a:ln w="9525">
            <a:solidFill>
              <a:schemeClr val="bg1"/>
            </a:solidFill>
            <a:round/>
            <a:headEnd/>
            <a:tailEnd/>
          </a:ln>
        </p:spPr>
        <p:txBody>
          <a:bodyPr/>
          <a:lstStyle/>
          <a:p>
            <a:endParaRPr lang="en-US"/>
          </a:p>
        </p:txBody>
      </p:sp>
      <p:sp>
        <p:nvSpPr>
          <p:cNvPr id="11277" name="Line 13"/>
          <p:cNvSpPr>
            <a:spLocks noChangeShapeType="1"/>
          </p:cNvSpPr>
          <p:nvPr/>
        </p:nvSpPr>
        <p:spPr bwMode="auto">
          <a:xfrm>
            <a:off x="2057400" y="4686300"/>
            <a:ext cx="80963" cy="0"/>
          </a:xfrm>
          <a:prstGeom prst="line">
            <a:avLst/>
          </a:prstGeom>
          <a:noFill/>
          <a:ln w="9525">
            <a:solidFill>
              <a:schemeClr val="bg1"/>
            </a:solidFill>
            <a:round/>
            <a:headEnd/>
            <a:tailEnd/>
          </a:ln>
        </p:spPr>
        <p:txBody>
          <a:bodyPr/>
          <a:lstStyle/>
          <a:p>
            <a:endParaRPr lang="en-US"/>
          </a:p>
        </p:txBody>
      </p:sp>
      <p:sp>
        <p:nvSpPr>
          <p:cNvPr id="11278" name="Line 14"/>
          <p:cNvSpPr>
            <a:spLocks noChangeShapeType="1"/>
          </p:cNvSpPr>
          <p:nvPr/>
        </p:nvSpPr>
        <p:spPr bwMode="auto">
          <a:xfrm>
            <a:off x="3221038" y="3810000"/>
            <a:ext cx="160337" cy="0"/>
          </a:xfrm>
          <a:prstGeom prst="line">
            <a:avLst/>
          </a:prstGeom>
          <a:noFill/>
          <a:ln w="9525">
            <a:solidFill>
              <a:schemeClr val="bg1"/>
            </a:solidFill>
            <a:round/>
            <a:headEnd/>
            <a:tailEnd/>
          </a:ln>
        </p:spPr>
        <p:txBody>
          <a:bodyPr/>
          <a:lstStyle/>
          <a:p>
            <a:endParaRPr lang="en-US"/>
          </a:p>
        </p:txBody>
      </p:sp>
      <p:sp>
        <p:nvSpPr>
          <p:cNvPr id="11279" name="Line 15"/>
          <p:cNvSpPr>
            <a:spLocks noChangeShapeType="1"/>
          </p:cNvSpPr>
          <p:nvPr/>
        </p:nvSpPr>
        <p:spPr bwMode="auto">
          <a:xfrm>
            <a:off x="3221038" y="5181600"/>
            <a:ext cx="160337" cy="0"/>
          </a:xfrm>
          <a:prstGeom prst="line">
            <a:avLst/>
          </a:prstGeom>
          <a:noFill/>
          <a:ln w="9525">
            <a:solidFill>
              <a:schemeClr val="bg1"/>
            </a:solidFill>
            <a:round/>
            <a:headEnd/>
            <a:tailEnd/>
          </a:ln>
        </p:spPr>
        <p:txBody>
          <a:bodyPr/>
          <a:lstStyle/>
          <a:p>
            <a:endParaRPr lang="en-US"/>
          </a:p>
        </p:txBody>
      </p:sp>
      <p:sp>
        <p:nvSpPr>
          <p:cNvPr id="11280" name="Line 16"/>
          <p:cNvSpPr>
            <a:spLocks noChangeShapeType="1"/>
          </p:cNvSpPr>
          <p:nvPr/>
        </p:nvSpPr>
        <p:spPr bwMode="auto">
          <a:xfrm>
            <a:off x="4956175" y="5143500"/>
            <a:ext cx="80963" cy="0"/>
          </a:xfrm>
          <a:prstGeom prst="line">
            <a:avLst/>
          </a:prstGeom>
          <a:noFill/>
          <a:ln w="9525">
            <a:solidFill>
              <a:schemeClr val="bg1"/>
            </a:solidFill>
            <a:round/>
            <a:headEnd/>
            <a:tailEnd/>
          </a:ln>
        </p:spPr>
        <p:txBody>
          <a:bodyPr/>
          <a:lstStyle/>
          <a:p>
            <a:endParaRPr lang="en-US"/>
          </a:p>
        </p:txBody>
      </p:sp>
      <p:sp>
        <p:nvSpPr>
          <p:cNvPr id="11281" name="Line 17"/>
          <p:cNvSpPr>
            <a:spLocks noChangeShapeType="1"/>
          </p:cNvSpPr>
          <p:nvPr/>
        </p:nvSpPr>
        <p:spPr bwMode="auto">
          <a:xfrm>
            <a:off x="2057400" y="4114800"/>
            <a:ext cx="0" cy="1485900"/>
          </a:xfrm>
          <a:prstGeom prst="line">
            <a:avLst/>
          </a:prstGeom>
          <a:noFill/>
          <a:ln w="9525">
            <a:solidFill>
              <a:schemeClr val="bg1"/>
            </a:solidFill>
            <a:round/>
            <a:headEnd/>
            <a:tailEnd/>
          </a:ln>
        </p:spPr>
        <p:txBody>
          <a:bodyPr/>
          <a:lstStyle/>
          <a:p>
            <a:endParaRPr lang="en-US"/>
          </a:p>
        </p:txBody>
      </p:sp>
      <p:sp>
        <p:nvSpPr>
          <p:cNvPr id="11282" name="Line 18"/>
          <p:cNvSpPr>
            <a:spLocks noChangeShapeType="1"/>
          </p:cNvSpPr>
          <p:nvPr/>
        </p:nvSpPr>
        <p:spPr bwMode="auto">
          <a:xfrm>
            <a:off x="5257800" y="2438400"/>
            <a:ext cx="3048000" cy="0"/>
          </a:xfrm>
          <a:prstGeom prst="line">
            <a:avLst/>
          </a:prstGeom>
          <a:noFill/>
          <a:ln w="9525">
            <a:solidFill>
              <a:schemeClr val="bg1"/>
            </a:solidFill>
            <a:round/>
            <a:headEnd/>
            <a:tailEnd/>
          </a:ln>
        </p:spPr>
        <p:txBody>
          <a:bodyPr/>
          <a:lstStyle/>
          <a:p>
            <a:endParaRPr lang="en-US"/>
          </a:p>
        </p:txBody>
      </p:sp>
      <p:sp>
        <p:nvSpPr>
          <p:cNvPr id="11283" name="Line 19"/>
          <p:cNvSpPr>
            <a:spLocks noChangeShapeType="1"/>
          </p:cNvSpPr>
          <p:nvPr/>
        </p:nvSpPr>
        <p:spPr bwMode="auto">
          <a:xfrm>
            <a:off x="6553200" y="4495800"/>
            <a:ext cx="160338" cy="0"/>
          </a:xfrm>
          <a:prstGeom prst="line">
            <a:avLst/>
          </a:prstGeom>
          <a:noFill/>
          <a:ln w="9525">
            <a:solidFill>
              <a:schemeClr val="bg1"/>
            </a:solidFill>
            <a:round/>
            <a:headEnd/>
            <a:tailEnd/>
          </a:ln>
        </p:spPr>
        <p:txBody>
          <a:bodyPr/>
          <a:lstStyle/>
          <a:p>
            <a:endParaRPr lang="en-US"/>
          </a:p>
        </p:txBody>
      </p:sp>
      <p:sp>
        <p:nvSpPr>
          <p:cNvPr id="11284" name="Line 20"/>
          <p:cNvSpPr>
            <a:spLocks noChangeShapeType="1"/>
          </p:cNvSpPr>
          <p:nvPr/>
        </p:nvSpPr>
        <p:spPr bwMode="auto">
          <a:xfrm>
            <a:off x="8915400" y="2743200"/>
            <a:ext cx="0" cy="2895600"/>
          </a:xfrm>
          <a:prstGeom prst="line">
            <a:avLst/>
          </a:prstGeom>
          <a:noFill/>
          <a:ln w="9525">
            <a:solidFill>
              <a:schemeClr val="bg1"/>
            </a:solidFill>
            <a:round/>
            <a:headEnd/>
            <a:tailEnd/>
          </a:ln>
        </p:spPr>
        <p:txBody>
          <a:bodyPr/>
          <a:lstStyle/>
          <a:p>
            <a:endParaRPr lang="en-US"/>
          </a:p>
        </p:txBody>
      </p:sp>
      <p:sp>
        <p:nvSpPr>
          <p:cNvPr id="11285" name="Line 21"/>
          <p:cNvSpPr>
            <a:spLocks noChangeShapeType="1"/>
          </p:cNvSpPr>
          <p:nvPr/>
        </p:nvSpPr>
        <p:spPr bwMode="auto">
          <a:xfrm flipH="1">
            <a:off x="3141663" y="3657600"/>
            <a:ext cx="0" cy="2743200"/>
          </a:xfrm>
          <a:prstGeom prst="line">
            <a:avLst/>
          </a:prstGeom>
          <a:noFill/>
          <a:ln w="9525">
            <a:solidFill>
              <a:schemeClr val="bg1"/>
            </a:solidFill>
            <a:round/>
            <a:headEnd/>
            <a:tailEnd/>
          </a:ln>
        </p:spPr>
        <p:txBody>
          <a:bodyPr/>
          <a:lstStyle/>
          <a:p>
            <a:endParaRPr lang="en-US"/>
          </a:p>
        </p:txBody>
      </p:sp>
      <p:sp>
        <p:nvSpPr>
          <p:cNvPr id="11286" name="Line 22"/>
          <p:cNvSpPr>
            <a:spLocks noChangeShapeType="1"/>
          </p:cNvSpPr>
          <p:nvPr/>
        </p:nvSpPr>
        <p:spPr bwMode="auto">
          <a:xfrm>
            <a:off x="3141663" y="3657600"/>
            <a:ext cx="239712" cy="0"/>
          </a:xfrm>
          <a:prstGeom prst="line">
            <a:avLst/>
          </a:prstGeom>
          <a:noFill/>
          <a:ln w="9525">
            <a:solidFill>
              <a:schemeClr val="bg1"/>
            </a:solidFill>
            <a:round/>
            <a:headEnd/>
            <a:tailEnd/>
          </a:ln>
        </p:spPr>
        <p:txBody>
          <a:bodyPr/>
          <a:lstStyle/>
          <a:p>
            <a:endParaRPr lang="en-US"/>
          </a:p>
        </p:txBody>
      </p:sp>
      <p:sp>
        <p:nvSpPr>
          <p:cNvPr id="11287" name="Line 23"/>
          <p:cNvSpPr>
            <a:spLocks noChangeShapeType="1"/>
          </p:cNvSpPr>
          <p:nvPr/>
        </p:nvSpPr>
        <p:spPr bwMode="auto">
          <a:xfrm flipV="1">
            <a:off x="1892300" y="5829300"/>
            <a:ext cx="80963" cy="0"/>
          </a:xfrm>
          <a:prstGeom prst="line">
            <a:avLst/>
          </a:prstGeom>
          <a:noFill/>
          <a:ln w="9525">
            <a:solidFill>
              <a:schemeClr val="bg1"/>
            </a:solidFill>
            <a:round/>
            <a:headEnd/>
            <a:tailEnd/>
          </a:ln>
        </p:spPr>
        <p:txBody>
          <a:bodyPr/>
          <a:lstStyle/>
          <a:p>
            <a:endParaRPr lang="en-US"/>
          </a:p>
        </p:txBody>
      </p:sp>
      <p:sp>
        <p:nvSpPr>
          <p:cNvPr id="11288" name="Line 24"/>
          <p:cNvSpPr>
            <a:spLocks noChangeShapeType="1"/>
          </p:cNvSpPr>
          <p:nvPr/>
        </p:nvSpPr>
        <p:spPr bwMode="auto">
          <a:xfrm>
            <a:off x="4956175" y="5715000"/>
            <a:ext cx="80963" cy="0"/>
          </a:xfrm>
          <a:prstGeom prst="line">
            <a:avLst/>
          </a:prstGeom>
          <a:noFill/>
          <a:ln w="9525">
            <a:solidFill>
              <a:schemeClr val="bg1"/>
            </a:solidFill>
            <a:round/>
            <a:headEnd/>
            <a:tailEnd/>
          </a:ln>
        </p:spPr>
        <p:txBody>
          <a:bodyPr/>
          <a:lstStyle/>
          <a:p>
            <a:endParaRPr lang="en-US"/>
          </a:p>
        </p:txBody>
      </p:sp>
      <p:sp>
        <p:nvSpPr>
          <p:cNvPr id="11289" name="Line 25"/>
          <p:cNvSpPr>
            <a:spLocks noChangeShapeType="1"/>
          </p:cNvSpPr>
          <p:nvPr/>
        </p:nvSpPr>
        <p:spPr bwMode="auto">
          <a:xfrm>
            <a:off x="8836025" y="4610100"/>
            <a:ext cx="79375" cy="0"/>
          </a:xfrm>
          <a:prstGeom prst="line">
            <a:avLst/>
          </a:prstGeom>
          <a:noFill/>
          <a:ln w="9525">
            <a:solidFill>
              <a:schemeClr val="bg1"/>
            </a:solidFill>
            <a:round/>
            <a:headEnd/>
            <a:tailEnd/>
          </a:ln>
        </p:spPr>
        <p:txBody>
          <a:bodyPr/>
          <a:lstStyle/>
          <a:p>
            <a:endParaRPr lang="en-US"/>
          </a:p>
        </p:txBody>
      </p:sp>
      <p:sp>
        <p:nvSpPr>
          <p:cNvPr id="11290" name="Line 26"/>
          <p:cNvSpPr>
            <a:spLocks noChangeShapeType="1"/>
          </p:cNvSpPr>
          <p:nvPr/>
        </p:nvSpPr>
        <p:spPr bwMode="auto">
          <a:xfrm>
            <a:off x="8836025" y="5638800"/>
            <a:ext cx="79375" cy="0"/>
          </a:xfrm>
          <a:prstGeom prst="line">
            <a:avLst/>
          </a:prstGeom>
          <a:noFill/>
          <a:ln w="9525">
            <a:solidFill>
              <a:schemeClr val="bg1"/>
            </a:solidFill>
            <a:round/>
            <a:headEnd/>
            <a:tailEnd/>
          </a:ln>
        </p:spPr>
        <p:txBody>
          <a:bodyPr/>
          <a:lstStyle/>
          <a:p>
            <a:endParaRPr lang="en-US"/>
          </a:p>
        </p:txBody>
      </p:sp>
      <p:sp>
        <p:nvSpPr>
          <p:cNvPr id="11291" name="Line 27"/>
          <p:cNvSpPr>
            <a:spLocks noChangeShapeType="1"/>
          </p:cNvSpPr>
          <p:nvPr/>
        </p:nvSpPr>
        <p:spPr bwMode="auto">
          <a:xfrm>
            <a:off x="8836025" y="5181600"/>
            <a:ext cx="79375" cy="0"/>
          </a:xfrm>
          <a:prstGeom prst="line">
            <a:avLst/>
          </a:prstGeom>
          <a:noFill/>
          <a:ln w="9525">
            <a:solidFill>
              <a:schemeClr val="bg1"/>
            </a:solidFill>
            <a:round/>
            <a:headEnd/>
            <a:tailEnd/>
          </a:ln>
        </p:spPr>
        <p:txBody>
          <a:bodyPr/>
          <a:lstStyle/>
          <a:p>
            <a:endParaRPr lang="en-US"/>
          </a:p>
        </p:txBody>
      </p:sp>
      <p:sp>
        <p:nvSpPr>
          <p:cNvPr id="11292" name="Line 28"/>
          <p:cNvSpPr>
            <a:spLocks noChangeShapeType="1"/>
          </p:cNvSpPr>
          <p:nvPr/>
        </p:nvSpPr>
        <p:spPr bwMode="auto">
          <a:xfrm flipV="1">
            <a:off x="2057400" y="5600700"/>
            <a:ext cx="80963" cy="0"/>
          </a:xfrm>
          <a:prstGeom prst="line">
            <a:avLst/>
          </a:prstGeom>
          <a:noFill/>
          <a:ln w="9525">
            <a:solidFill>
              <a:schemeClr val="bg1"/>
            </a:solidFill>
            <a:round/>
            <a:headEnd/>
            <a:tailEnd/>
          </a:ln>
        </p:spPr>
        <p:txBody>
          <a:bodyPr/>
          <a:lstStyle/>
          <a:p>
            <a:endParaRPr lang="en-US"/>
          </a:p>
        </p:txBody>
      </p:sp>
      <p:sp>
        <p:nvSpPr>
          <p:cNvPr id="11293" name="Line 29"/>
          <p:cNvSpPr>
            <a:spLocks noChangeShapeType="1"/>
          </p:cNvSpPr>
          <p:nvPr/>
        </p:nvSpPr>
        <p:spPr bwMode="auto">
          <a:xfrm>
            <a:off x="4956175" y="4572000"/>
            <a:ext cx="80963" cy="0"/>
          </a:xfrm>
          <a:prstGeom prst="line">
            <a:avLst/>
          </a:prstGeom>
          <a:noFill/>
          <a:ln w="9525">
            <a:solidFill>
              <a:schemeClr val="bg1"/>
            </a:solidFill>
            <a:round/>
            <a:headEnd/>
            <a:tailEnd/>
          </a:ln>
        </p:spPr>
        <p:txBody>
          <a:bodyPr/>
          <a:lstStyle/>
          <a:p>
            <a:endParaRPr lang="en-US"/>
          </a:p>
        </p:txBody>
      </p:sp>
      <p:sp>
        <p:nvSpPr>
          <p:cNvPr id="11294" name="Line 30"/>
          <p:cNvSpPr>
            <a:spLocks noChangeShapeType="1"/>
          </p:cNvSpPr>
          <p:nvPr/>
        </p:nvSpPr>
        <p:spPr bwMode="auto">
          <a:xfrm>
            <a:off x="736600" y="3089275"/>
            <a:ext cx="6491288" cy="0"/>
          </a:xfrm>
          <a:prstGeom prst="line">
            <a:avLst/>
          </a:prstGeom>
          <a:noFill/>
          <a:ln w="9525">
            <a:solidFill>
              <a:schemeClr val="bg1"/>
            </a:solidFill>
            <a:round/>
            <a:headEnd/>
            <a:tailEnd/>
          </a:ln>
        </p:spPr>
        <p:txBody>
          <a:bodyPr/>
          <a:lstStyle/>
          <a:p>
            <a:endParaRPr lang="en-US"/>
          </a:p>
        </p:txBody>
      </p:sp>
      <p:sp>
        <p:nvSpPr>
          <p:cNvPr id="11295" name="Line 31"/>
          <p:cNvSpPr>
            <a:spLocks noChangeShapeType="1"/>
          </p:cNvSpPr>
          <p:nvPr/>
        </p:nvSpPr>
        <p:spPr bwMode="auto">
          <a:xfrm>
            <a:off x="8675688" y="2743200"/>
            <a:ext cx="239712" cy="0"/>
          </a:xfrm>
          <a:prstGeom prst="line">
            <a:avLst/>
          </a:prstGeom>
          <a:noFill/>
          <a:ln w="9525">
            <a:solidFill>
              <a:schemeClr val="bg1"/>
            </a:solidFill>
            <a:round/>
            <a:headEnd/>
            <a:tailEnd/>
          </a:ln>
        </p:spPr>
        <p:txBody>
          <a:bodyPr/>
          <a:lstStyle/>
          <a:p>
            <a:endParaRPr lang="en-US"/>
          </a:p>
        </p:txBody>
      </p:sp>
      <p:sp>
        <p:nvSpPr>
          <p:cNvPr id="11296" name="Line 32"/>
          <p:cNvSpPr>
            <a:spLocks noChangeShapeType="1"/>
          </p:cNvSpPr>
          <p:nvPr/>
        </p:nvSpPr>
        <p:spPr bwMode="auto">
          <a:xfrm>
            <a:off x="8305800" y="2438400"/>
            <a:ext cx="0" cy="342900"/>
          </a:xfrm>
          <a:prstGeom prst="line">
            <a:avLst/>
          </a:prstGeom>
          <a:noFill/>
          <a:ln w="9525">
            <a:solidFill>
              <a:schemeClr val="bg1"/>
            </a:solidFill>
            <a:round/>
            <a:headEnd/>
            <a:tailEnd/>
          </a:ln>
        </p:spPr>
        <p:txBody>
          <a:bodyPr/>
          <a:lstStyle/>
          <a:p>
            <a:endParaRPr lang="en-US"/>
          </a:p>
        </p:txBody>
      </p:sp>
      <p:sp>
        <p:nvSpPr>
          <p:cNvPr id="11297" name="Line 33"/>
          <p:cNvSpPr>
            <a:spLocks noChangeShapeType="1"/>
          </p:cNvSpPr>
          <p:nvPr/>
        </p:nvSpPr>
        <p:spPr bwMode="auto">
          <a:xfrm>
            <a:off x="7227888" y="3089275"/>
            <a:ext cx="0" cy="457200"/>
          </a:xfrm>
          <a:prstGeom prst="line">
            <a:avLst/>
          </a:prstGeom>
          <a:noFill/>
          <a:ln w="9525">
            <a:solidFill>
              <a:schemeClr val="bg1"/>
            </a:solidFill>
            <a:round/>
            <a:headEnd/>
            <a:tailEnd/>
          </a:ln>
        </p:spPr>
        <p:txBody>
          <a:bodyPr/>
          <a:lstStyle/>
          <a:p>
            <a:endParaRPr lang="en-US"/>
          </a:p>
        </p:txBody>
      </p:sp>
      <p:sp>
        <p:nvSpPr>
          <p:cNvPr id="11298" name="Line 34"/>
          <p:cNvSpPr>
            <a:spLocks noChangeShapeType="1"/>
          </p:cNvSpPr>
          <p:nvPr/>
        </p:nvSpPr>
        <p:spPr bwMode="auto">
          <a:xfrm>
            <a:off x="736600" y="3089275"/>
            <a:ext cx="0" cy="457200"/>
          </a:xfrm>
          <a:prstGeom prst="line">
            <a:avLst/>
          </a:prstGeom>
          <a:noFill/>
          <a:ln w="9525">
            <a:solidFill>
              <a:schemeClr val="bg1"/>
            </a:solidFill>
            <a:round/>
            <a:headEnd/>
            <a:tailEnd/>
          </a:ln>
        </p:spPr>
        <p:txBody>
          <a:bodyPr/>
          <a:lstStyle/>
          <a:p>
            <a:endParaRPr lang="en-US"/>
          </a:p>
        </p:txBody>
      </p:sp>
      <p:sp>
        <p:nvSpPr>
          <p:cNvPr id="11299" name="Line 35"/>
          <p:cNvSpPr>
            <a:spLocks noChangeShapeType="1"/>
          </p:cNvSpPr>
          <p:nvPr/>
        </p:nvSpPr>
        <p:spPr bwMode="auto">
          <a:xfrm>
            <a:off x="815975" y="3276600"/>
            <a:ext cx="7213600" cy="0"/>
          </a:xfrm>
          <a:prstGeom prst="line">
            <a:avLst/>
          </a:prstGeom>
          <a:noFill/>
          <a:ln w="9525">
            <a:solidFill>
              <a:schemeClr val="bg1"/>
            </a:solidFill>
            <a:prstDash val="dash"/>
            <a:round/>
            <a:headEnd/>
            <a:tailEnd/>
          </a:ln>
        </p:spPr>
        <p:txBody>
          <a:bodyPr/>
          <a:lstStyle/>
          <a:p>
            <a:endParaRPr lang="en-US"/>
          </a:p>
        </p:txBody>
      </p:sp>
      <p:sp>
        <p:nvSpPr>
          <p:cNvPr id="11300" name="Line 36"/>
          <p:cNvSpPr>
            <a:spLocks noChangeShapeType="1"/>
          </p:cNvSpPr>
          <p:nvPr/>
        </p:nvSpPr>
        <p:spPr bwMode="auto">
          <a:xfrm>
            <a:off x="4495800" y="2060575"/>
            <a:ext cx="0" cy="1028700"/>
          </a:xfrm>
          <a:prstGeom prst="line">
            <a:avLst/>
          </a:prstGeom>
          <a:noFill/>
          <a:ln w="9525">
            <a:solidFill>
              <a:schemeClr val="bg1"/>
            </a:solidFill>
            <a:round/>
            <a:headEnd/>
            <a:tailEnd/>
          </a:ln>
        </p:spPr>
        <p:txBody>
          <a:bodyPr/>
          <a:lstStyle/>
          <a:p>
            <a:endParaRPr lang="en-US"/>
          </a:p>
        </p:txBody>
      </p:sp>
      <p:sp>
        <p:nvSpPr>
          <p:cNvPr id="11301" name="Line 37"/>
          <p:cNvSpPr>
            <a:spLocks noChangeShapeType="1"/>
          </p:cNvSpPr>
          <p:nvPr/>
        </p:nvSpPr>
        <p:spPr bwMode="auto">
          <a:xfrm>
            <a:off x="7308850" y="3314700"/>
            <a:ext cx="0" cy="342900"/>
          </a:xfrm>
          <a:prstGeom prst="line">
            <a:avLst/>
          </a:prstGeom>
          <a:noFill/>
          <a:ln w="9525">
            <a:solidFill>
              <a:schemeClr val="bg1"/>
            </a:solidFill>
            <a:prstDash val="dash"/>
            <a:round/>
            <a:headEnd/>
            <a:tailEnd/>
          </a:ln>
        </p:spPr>
        <p:txBody>
          <a:bodyPr/>
          <a:lstStyle/>
          <a:p>
            <a:endParaRPr lang="en-US"/>
          </a:p>
        </p:txBody>
      </p:sp>
      <p:sp>
        <p:nvSpPr>
          <p:cNvPr id="11302" name="Line 38"/>
          <p:cNvSpPr>
            <a:spLocks noChangeShapeType="1"/>
          </p:cNvSpPr>
          <p:nvPr/>
        </p:nvSpPr>
        <p:spPr bwMode="auto">
          <a:xfrm>
            <a:off x="5715000" y="3314700"/>
            <a:ext cx="0" cy="342900"/>
          </a:xfrm>
          <a:prstGeom prst="line">
            <a:avLst/>
          </a:prstGeom>
          <a:noFill/>
          <a:ln w="9525">
            <a:solidFill>
              <a:schemeClr val="bg1"/>
            </a:solidFill>
            <a:prstDash val="dash"/>
            <a:round/>
            <a:headEnd/>
            <a:tailEnd/>
          </a:ln>
        </p:spPr>
        <p:txBody>
          <a:bodyPr/>
          <a:lstStyle/>
          <a:p>
            <a:endParaRPr lang="en-US"/>
          </a:p>
        </p:txBody>
      </p:sp>
      <p:sp>
        <p:nvSpPr>
          <p:cNvPr id="11303" name="Line 39"/>
          <p:cNvSpPr>
            <a:spLocks noChangeShapeType="1"/>
          </p:cNvSpPr>
          <p:nvPr/>
        </p:nvSpPr>
        <p:spPr bwMode="auto">
          <a:xfrm>
            <a:off x="4102100" y="3314700"/>
            <a:ext cx="0" cy="342900"/>
          </a:xfrm>
          <a:prstGeom prst="line">
            <a:avLst/>
          </a:prstGeom>
          <a:noFill/>
          <a:ln w="9525">
            <a:solidFill>
              <a:schemeClr val="bg1"/>
            </a:solidFill>
            <a:prstDash val="dash"/>
            <a:round/>
            <a:headEnd/>
            <a:tailEnd/>
          </a:ln>
        </p:spPr>
        <p:txBody>
          <a:bodyPr/>
          <a:lstStyle/>
          <a:p>
            <a:endParaRPr lang="en-US"/>
          </a:p>
        </p:txBody>
      </p:sp>
      <p:sp>
        <p:nvSpPr>
          <p:cNvPr id="11304" name="Line 40"/>
          <p:cNvSpPr>
            <a:spLocks noChangeShapeType="1"/>
          </p:cNvSpPr>
          <p:nvPr/>
        </p:nvSpPr>
        <p:spPr bwMode="auto">
          <a:xfrm>
            <a:off x="2052638" y="3314700"/>
            <a:ext cx="0" cy="342900"/>
          </a:xfrm>
          <a:prstGeom prst="line">
            <a:avLst/>
          </a:prstGeom>
          <a:noFill/>
          <a:ln w="9525">
            <a:solidFill>
              <a:schemeClr val="bg1"/>
            </a:solidFill>
            <a:prstDash val="dash"/>
            <a:round/>
            <a:headEnd/>
            <a:tailEnd/>
          </a:ln>
        </p:spPr>
        <p:txBody>
          <a:bodyPr/>
          <a:lstStyle/>
          <a:p>
            <a:endParaRPr lang="en-US"/>
          </a:p>
        </p:txBody>
      </p:sp>
      <p:sp>
        <p:nvSpPr>
          <p:cNvPr id="11305" name="Line 41"/>
          <p:cNvSpPr>
            <a:spLocks noChangeShapeType="1"/>
          </p:cNvSpPr>
          <p:nvPr/>
        </p:nvSpPr>
        <p:spPr bwMode="auto">
          <a:xfrm>
            <a:off x="815975" y="3314700"/>
            <a:ext cx="0" cy="342900"/>
          </a:xfrm>
          <a:prstGeom prst="line">
            <a:avLst/>
          </a:prstGeom>
          <a:noFill/>
          <a:ln w="9525">
            <a:solidFill>
              <a:schemeClr val="bg1"/>
            </a:solidFill>
            <a:prstDash val="dash"/>
            <a:round/>
            <a:headEnd/>
            <a:tailEnd/>
          </a:ln>
        </p:spPr>
        <p:txBody>
          <a:bodyPr/>
          <a:lstStyle/>
          <a:p>
            <a:endParaRPr lang="en-US"/>
          </a:p>
        </p:txBody>
      </p:sp>
      <p:sp>
        <p:nvSpPr>
          <p:cNvPr id="11306" name="Line 42"/>
          <p:cNvSpPr>
            <a:spLocks noChangeShapeType="1"/>
          </p:cNvSpPr>
          <p:nvPr/>
        </p:nvSpPr>
        <p:spPr bwMode="auto">
          <a:xfrm>
            <a:off x="8029575" y="2705100"/>
            <a:ext cx="0" cy="571500"/>
          </a:xfrm>
          <a:prstGeom prst="line">
            <a:avLst/>
          </a:prstGeom>
          <a:noFill/>
          <a:ln w="9525">
            <a:solidFill>
              <a:schemeClr val="bg1"/>
            </a:solidFill>
            <a:prstDash val="dash"/>
            <a:round/>
            <a:headEnd/>
            <a:tailEnd/>
          </a:ln>
        </p:spPr>
        <p:txBody>
          <a:bodyPr/>
          <a:lstStyle/>
          <a:p>
            <a:endParaRPr lang="en-US"/>
          </a:p>
        </p:txBody>
      </p:sp>
      <p:sp>
        <p:nvSpPr>
          <p:cNvPr id="11307" name="Text Box 43"/>
          <p:cNvSpPr txBox="1">
            <a:spLocks noChangeArrowheads="1"/>
          </p:cNvSpPr>
          <p:nvPr/>
        </p:nvSpPr>
        <p:spPr bwMode="auto">
          <a:xfrm>
            <a:off x="7851775" y="2590800"/>
            <a:ext cx="900113" cy="571500"/>
          </a:xfrm>
          <a:prstGeom prst="rect">
            <a:avLst/>
          </a:prstGeom>
          <a:solidFill>
            <a:srgbClr val="800080"/>
          </a:solidFill>
          <a:ln w="9525">
            <a:solidFill>
              <a:srgbClr val="000000"/>
            </a:solidFill>
            <a:miter lim="800000"/>
            <a:headEnd/>
            <a:tailEnd/>
          </a:ln>
        </p:spPr>
        <p:txBody>
          <a:bodyPr/>
          <a:lstStyle/>
          <a:p>
            <a:r>
              <a:rPr lang="en-US" sz="800" i="0">
                <a:solidFill>
                  <a:schemeClr val="tx1"/>
                </a:solidFill>
              </a:rPr>
              <a:t>Director</a:t>
            </a:r>
          </a:p>
          <a:p>
            <a:r>
              <a:rPr lang="en-US" sz="800" i="0">
                <a:solidFill>
                  <a:schemeClr val="tx1"/>
                </a:solidFill>
              </a:rPr>
              <a:t>of Operations</a:t>
            </a:r>
          </a:p>
          <a:p>
            <a:r>
              <a:rPr lang="en-US" sz="800" b="0" i="0">
                <a:solidFill>
                  <a:schemeClr val="tx1"/>
                </a:solidFill>
              </a:rPr>
              <a:t> (Admin, HR, Facilities)</a:t>
            </a:r>
            <a:endParaRPr lang="en-US">
              <a:solidFill>
                <a:schemeClr val="tx1"/>
              </a:solidFill>
            </a:endParaRPr>
          </a:p>
        </p:txBody>
      </p:sp>
      <p:sp>
        <p:nvSpPr>
          <p:cNvPr id="11308" name="Text Box 44"/>
          <p:cNvSpPr txBox="1">
            <a:spLocks noChangeArrowheads="1"/>
          </p:cNvSpPr>
          <p:nvPr/>
        </p:nvSpPr>
        <p:spPr bwMode="auto">
          <a:xfrm>
            <a:off x="2133600" y="4267200"/>
            <a:ext cx="838200" cy="838200"/>
          </a:xfrm>
          <a:prstGeom prst="rect">
            <a:avLst/>
          </a:prstGeom>
          <a:solidFill>
            <a:srgbClr val="B7F800"/>
          </a:solidFill>
          <a:ln w="9525">
            <a:solidFill>
              <a:srgbClr val="000000"/>
            </a:solidFill>
            <a:miter lim="800000"/>
            <a:headEnd/>
            <a:tailEnd/>
          </a:ln>
        </p:spPr>
        <p:txBody>
          <a:bodyPr/>
          <a:lstStyle/>
          <a:p>
            <a:r>
              <a:rPr lang="en-US" sz="800" i="0">
                <a:solidFill>
                  <a:schemeClr val="tx1"/>
                </a:solidFill>
              </a:rPr>
              <a:t>Families in Transition </a:t>
            </a:r>
          </a:p>
          <a:p>
            <a:r>
              <a:rPr lang="en-US" sz="800" i="0">
                <a:solidFill>
                  <a:schemeClr val="tx1"/>
                </a:solidFill>
              </a:rPr>
              <a:t>Social Worker &amp; KidsFirst Support Worker</a:t>
            </a:r>
            <a:endParaRPr lang="en-US">
              <a:solidFill>
                <a:schemeClr val="tx1"/>
              </a:solidFill>
            </a:endParaRPr>
          </a:p>
        </p:txBody>
      </p:sp>
      <p:sp>
        <p:nvSpPr>
          <p:cNvPr id="11309" name="Text Box 45"/>
          <p:cNvSpPr txBox="1">
            <a:spLocks noChangeArrowheads="1"/>
          </p:cNvSpPr>
          <p:nvPr/>
        </p:nvSpPr>
        <p:spPr bwMode="auto">
          <a:xfrm>
            <a:off x="2133600" y="5334000"/>
            <a:ext cx="838200" cy="685800"/>
          </a:xfrm>
          <a:prstGeom prst="rect">
            <a:avLst/>
          </a:prstGeom>
          <a:solidFill>
            <a:srgbClr val="B7F800"/>
          </a:solidFill>
          <a:ln w="9525">
            <a:solidFill>
              <a:srgbClr val="000000"/>
            </a:solidFill>
            <a:miter lim="800000"/>
            <a:headEnd/>
            <a:tailEnd/>
          </a:ln>
        </p:spPr>
        <p:txBody>
          <a:bodyPr/>
          <a:lstStyle/>
          <a:p>
            <a:r>
              <a:rPr lang="en-US" sz="800" i="0">
                <a:solidFill>
                  <a:schemeClr val="tx1"/>
                </a:solidFill>
              </a:rPr>
              <a:t>KidsFirst </a:t>
            </a:r>
          </a:p>
          <a:p>
            <a:r>
              <a:rPr lang="en-US" sz="800" i="0">
                <a:solidFill>
                  <a:schemeClr val="tx1"/>
                </a:solidFill>
              </a:rPr>
              <a:t>Home Visitor Caseworkers</a:t>
            </a:r>
            <a:endParaRPr lang="en-US">
              <a:solidFill>
                <a:schemeClr val="tx1"/>
              </a:solidFill>
            </a:endParaRPr>
          </a:p>
        </p:txBody>
      </p:sp>
      <p:sp>
        <p:nvSpPr>
          <p:cNvPr id="11310" name="Text Box 46"/>
          <p:cNvSpPr txBox="1">
            <a:spLocks noChangeArrowheads="1"/>
          </p:cNvSpPr>
          <p:nvPr/>
        </p:nvSpPr>
        <p:spPr bwMode="auto">
          <a:xfrm>
            <a:off x="1250950" y="5676900"/>
            <a:ext cx="654050" cy="455613"/>
          </a:xfrm>
          <a:prstGeom prst="rect">
            <a:avLst/>
          </a:prstGeom>
          <a:solidFill>
            <a:srgbClr val="B7F800"/>
          </a:solidFill>
          <a:ln w="9525">
            <a:solidFill>
              <a:srgbClr val="000000"/>
            </a:solidFill>
            <a:miter lim="800000"/>
            <a:headEnd/>
            <a:tailEnd/>
          </a:ln>
        </p:spPr>
        <p:txBody>
          <a:bodyPr/>
          <a:lstStyle/>
          <a:p>
            <a:r>
              <a:rPr lang="en-US" sz="800" i="0">
                <a:solidFill>
                  <a:schemeClr val="tx1"/>
                </a:solidFill>
              </a:rPr>
              <a:t>Reception House</a:t>
            </a:r>
            <a:endParaRPr lang="en-US">
              <a:solidFill>
                <a:schemeClr val="tx1"/>
              </a:solidFill>
            </a:endParaRPr>
          </a:p>
        </p:txBody>
      </p:sp>
      <p:sp>
        <p:nvSpPr>
          <p:cNvPr id="11311" name="Text Box 47"/>
          <p:cNvSpPr txBox="1">
            <a:spLocks noChangeArrowheads="1"/>
          </p:cNvSpPr>
          <p:nvPr/>
        </p:nvSpPr>
        <p:spPr bwMode="auto">
          <a:xfrm>
            <a:off x="1069975" y="4343400"/>
            <a:ext cx="835025" cy="381000"/>
          </a:xfrm>
          <a:prstGeom prst="rect">
            <a:avLst/>
          </a:prstGeom>
          <a:solidFill>
            <a:srgbClr val="B7F800"/>
          </a:solidFill>
          <a:ln w="9525">
            <a:solidFill>
              <a:srgbClr val="000000"/>
            </a:solidFill>
            <a:miter lim="800000"/>
            <a:headEnd/>
            <a:tailEnd/>
          </a:ln>
        </p:spPr>
        <p:txBody>
          <a:bodyPr/>
          <a:lstStyle/>
          <a:p>
            <a:r>
              <a:rPr lang="en-US" sz="800" i="0">
                <a:solidFill>
                  <a:schemeClr val="tx1"/>
                </a:solidFill>
              </a:rPr>
              <a:t>RAP / ISAP</a:t>
            </a:r>
          </a:p>
          <a:p>
            <a:r>
              <a:rPr lang="en-US" sz="800" i="0">
                <a:solidFill>
                  <a:schemeClr val="tx1"/>
                </a:solidFill>
              </a:rPr>
              <a:t>Caseworkers</a:t>
            </a:r>
            <a:endParaRPr lang="en-US">
              <a:solidFill>
                <a:schemeClr val="tx1"/>
              </a:solidFill>
            </a:endParaRPr>
          </a:p>
        </p:txBody>
      </p:sp>
      <p:sp>
        <p:nvSpPr>
          <p:cNvPr id="11312" name="Text Box 48"/>
          <p:cNvSpPr txBox="1">
            <a:spLocks noChangeArrowheads="1"/>
          </p:cNvSpPr>
          <p:nvPr/>
        </p:nvSpPr>
        <p:spPr bwMode="auto">
          <a:xfrm flipH="1">
            <a:off x="5029200" y="4191000"/>
            <a:ext cx="1227138" cy="571500"/>
          </a:xfrm>
          <a:prstGeom prst="rect">
            <a:avLst/>
          </a:prstGeom>
          <a:solidFill>
            <a:srgbClr val="FFCC99"/>
          </a:solidFill>
          <a:ln w="9525">
            <a:solidFill>
              <a:srgbClr val="000000"/>
            </a:solidFill>
            <a:miter lim="800000"/>
            <a:headEnd/>
            <a:tailEnd/>
          </a:ln>
        </p:spPr>
        <p:txBody>
          <a:bodyPr/>
          <a:lstStyle/>
          <a:p>
            <a:r>
              <a:rPr lang="en-US" sz="800" i="0">
                <a:solidFill>
                  <a:schemeClr val="tx1"/>
                </a:solidFill>
              </a:rPr>
              <a:t>ESL Instructors</a:t>
            </a:r>
            <a:endParaRPr lang="en-US">
              <a:solidFill>
                <a:schemeClr val="tx1"/>
              </a:solidFill>
            </a:endParaRPr>
          </a:p>
        </p:txBody>
      </p:sp>
      <p:sp>
        <p:nvSpPr>
          <p:cNvPr id="11313" name="Text Box 49"/>
          <p:cNvSpPr txBox="1">
            <a:spLocks noChangeArrowheads="1"/>
          </p:cNvSpPr>
          <p:nvPr/>
        </p:nvSpPr>
        <p:spPr bwMode="auto">
          <a:xfrm flipH="1">
            <a:off x="5029200" y="4911725"/>
            <a:ext cx="1227138" cy="571500"/>
          </a:xfrm>
          <a:prstGeom prst="rect">
            <a:avLst/>
          </a:prstGeom>
          <a:solidFill>
            <a:srgbClr val="FFCC99"/>
          </a:solidFill>
          <a:ln w="9525">
            <a:solidFill>
              <a:srgbClr val="000000"/>
            </a:solidFill>
            <a:miter lim="800000"/>
            <a:headEnd/>
            <a:tailEnd/>
          </a:ln>
        </p:spPr>
        <p:txBody>
          <a:bodyPr/>
          <a:lstStyle/>
          <a:p>
            <a:r>
              <a:rPr lang="en-US" sz="800" i="0">
                <a:solidFill>
                  <a:schemeClr val="tx1"/>
                </a:solidFill>
              </a:rPr>
              <a:t>Childminding Staff</a:t>
            </a:r>
          </a:p>
          <a:p>
            <a:endParaRPr lang="en-US">
              <a:solidFill>
                <a:schemeClr val="tx1"/>
              </a:solidFill>
            </a:endParaRPr>
          </a:p>
        </p:txBody>
      </p:sp>
      <p:sp>
        <p:nvSpPr>
          <p:cNvPr id="11314" name="Text Box 50"/>
          <p:cNvSpPr txBox="1">
            <a:spLocks noChangeArrowheads="1"/>
          </p:cNvSpPr>
          <p:nvPr/>
        </p:nvSpPr>
        <p:spPr bwMode="auto">
          <a:xfrm flipH="1">
            <a:off x="5029200" y="5597525"/>
            <a:ext cx="898525" cy="498475"/>
          </a:xfrm>
          <a:prstGeom prst="rect">
            <a:avLst/>
          </a:prstGeom>
          <a:solidFill>
            <a:srgbClr val="FFCC99"/>
          </a:solidFill>
          <a:ln w="9525">
            <a:solidFill>
              <a:srgbClr val="000000"/>
            </a:solidFill>
            <a:miter lim="800000"/>
            <a:headEnd/>
            <a:tailEnd/>
          </a:ln>
        </p:spPr>
        <p:txBody>
          <a:bodyPr/>
          <a:lstStyle/>
          <a:p>
            <a:r>
              <a:rPr lang="en-US" sz="800" i="0">
                <a:solidFill>
                  <a:schemeClr val="tx1"/>
                </a:solidFill>
              </a:rPr>
              <a:t>Summer Program for Children</a:t>
            </a:r>
            <a:endParaRPr lang="en-US">
              <a:solidFill>
                <a:schemeClr val="tx1"/>
              </a:solidFill>
            </a:endParaRPr>
          </a:p>
        </p:txBody>
      </p:sp>
      <p:sp>
        <p:nvSpPr>
          <p:cNvPr id="11315" name="Text Box 51"/>
          <p:cNvSpPr txBox="1">
            <a:spLocks noChangeArrowheads="1"/>
          </p:cNvSpPr>
          <p:nvPr/>
        </p:nvSpPr>
        <p:spPr bwMode="auto">
          <a:xfrm flipH="1">
            <a:off x="6637338" y="4191000"/>
            <a:ext cx="981075" cy="571500"/>
          </a:xfrm>
          <a:prstGeom prst="rect">
            <a:avLst/>
          </a:prstGeom>
          <a:solidFill>
            <a:srgbClr val="99CCFF"/>
          </a:solidFill>
          <a:ln w="9525">
            <a:solidFill>
              <a:srgbClr val="000000"/>
            </a:solidFill>
            <a:miter lim="800000"/>
            <a:headEnd/>
            <a:tailEnd/>
          </a:ln>
        </p:spPr>
        <p:txBody>
          <a:bodyPr/>
          <a:lstStyle/>
          <a:p>
            <a:r>
              <a:rPr lang="en-US" sz="800" i="0">
                <a:solidFill>
                  <a:schemeClr val="tx1"/>
                </a:solidFill>
              </a:rPr>
              <a:t>Employment Instructor</a:t>
            </a:r>
            <a:endParaRPr lang="en-US">
              <a:solidFill>
                <a:schemeClr val="tx1"/>
              </a:solidFill>
            </a:endParaRPr>
          </a:p>
        </p:txBody>
      </p:sp>
      <p:sp>
        <p:nvSpPr>
          <p:cNvPr id="11316" name="Text Box 52"/>
          <p:cNvSpPr txBox="1">
            <a:spLocks noChangeArrowheads="1"/>
          </p:cNvSpPr>
          <p:nvPr/>
        </p:nvSpPr>
        <p:spPr bwMode="auto">
          <a:xfrm>
            <a:off x="6637338" y="4800600"/>
            <a:ext cx="981075" cy="430213"/>
          </a:xfrm>
          <a:prstGeom prst="rect">
            <a:avLst/>
          </a:prstGeom>
          <a:solidFill>
            <a:srgbClr val="99CCFF"/>
          </a:solidFill>
          <a:ln w="9525">
            <a:solidFill>
              <a:srgbClr val="000000"/>
            </a:solidFill>
            <a:miter lim="800000"/>
            <a:headEnd/>
            <a:tailEnd/>
          </a:ln>
        </p:spPr>
        <p:txBody>
          <a:bodyPr/>
          <a:lstStyle/>
          <a:p>
            <a:r>
              <a:rPr lang="en-US" sz="800" i="0">
                <a:solidFill>
                  <a:schemeClr val="tx1"/>
                </a:solidFill>
              </a:rPr>
              <a:t>Transition to Work Facilitator</a:t>
            </a:r>
          </a:p>
          <a:p>
            <a:endParaRPr lang="en-US">
              <a:solidFill>
                <a:schemeClr val="tx1"/>
              </a:solidFill>
            </a:endParaRPr>
          </a:p>
        </p:txBody>
      </p:sp>
      <p:sp>
        <p:nvSpPr>
          <p:cNvPr id="11317" name="Text Box 53"/>
          <p:cNvSpPr txBox="1">
            <a:spLocks noChangeArrowheads="1"/>
          </p:cNvSpPr>
          <p:nvPr/>
        </p:nvSpPr>
        <p:spPr bwMode="auto">
          <a:xfrm>
            <a:off x="6629400" y="5257800"/>
            <a:ext cx="981075" cy="430213"/>
          </a:xfrm>
          <a:prstGeom prst="rect">
            <a:avLst/>
          </a:prstGeom>
          <a:solidFill>
            <a:srgbClr val="99CCFF"/>
          </a:solidFill>
          <a:ln w="9525">
            <a:solidFill>
              <a:srgbClr val="000000"/>
            </a:solidFill>
            <a:miter lim="800000"/>
            <a:headEnd/>
            <a:tailEnd/>
          </a:ln>
        </p:spPr>
        <p:txBody>
          <a:bodyPr/>
          <a:lstStyle/>
          <a:p>
            <a:r>
              <a:rPr lang="en-US" sz="800" i="0">
                <a:solidFill>
                  <a:schemeClr val="tx1"/>
                </a:solidFill>
              </a:rPr>
              <a:t>Life/Work Advisor</a:t>
            </a:r>
            <a:endParaRPr lang="en-US">
              <a:solidFill>
                <a:schemeClr val="tx1"/>
              </a:solidFill>
            </a:endParaRPr>
          </a:p>
        </p:txBody>
      </p:sp>
      <p:sp>
        <p:nvSpPr>
          <p:cNvPr id="11318" name="Text Box 54"/>
          <p:cNvSpPr txBox="1">
            <a:spLocks noChangeArrowheads="1"/>
          </p:cNvSpPr>
          <p:nvPr/>
        </p:nvSpPr>
        <p:spPr bwMode="auto">
          <a:xfrm>
            <a:off x="6637338" y="5715000"/>
            <a:ext cx="981075" cy="571500"/>
          </a:xfrm>
          <a:prstGeom prst="rect">
            <a:avLst/>
          </a:prstGeom>
          <a:solidFill>
            <a:srgbClr val="99CCFF"/>
          </a:solidFill>
          <a:ln w="9525">
            <a:solidFill>
              <a:srgbClr val="000000"/>
            </a:solidFill>
            <a:miter lim="800000"/>
            <a:headEnd/>
            <a:tailEnd/>
          </a:ln>
        </p:spPr>
        <p:txBody>
          <a:bodyPr/>
          <a:lstStyle/>
          <a:p>
            <a:r>
              <a:rPr lang="en-US" sz="800" i="0">
                <a:solidFill>
                  <a:schemeClr val="tx1"/>
                </a:solidFill>
              </a:rPr>
              <a:t>English  for the Workplace </a:t>
            </a:r>
          </a:p>
          <a:p>
            <a:r>
              <a:rPr lang="en-US" sz="800" i="0">
                <a:solidFill>
                  <a:schemeClr val="tx1"/>
                </a:solidFill>
              </a:rPr>
              <a:t>Instructor </a:t>
            </a:r>
            <a:endParaRPr lang="en-US">
              <a:solidFill>
                <a:schemeClr val="tx1"/>
              </a:solidFill>
            </a:endParaRPr>
          </a:p>
        </p:txBody>
      </p:sp>
      <p:sp>
        <p:nvSpPr>
          <p:cNvPr id="11319" name="Text Box 55"/>
          <p:cNvSpPr txBox="1">
            <a:spLocks noChangeArrowheads="1"/>
          </p:cNvSpPr>
          <p:nvPr/>
        </p:nvSpPr>
        <p:spPr bwMode="auto">
          <a:xfrm>
            <a:off x="6629400" y="6324600"/>
            <a:ext cx="981075" cy="431800"/>
          </a:xfrm>
          <a:prstGeom prst="rect">
            <a:avLst/>
          </a:prstGeom>
          <a:solidFill>
            <a:srgbClr val="99CCFF"/>
          </a:solidFill>
          <a:ln w="9525">
            <a:solidFill>
              <a:srgbClr val="000000"/>
            </a:solidFill>
            <a:miter lim="800000"/>
            <a:headEnd/>
            <a:tailEnd/>
          </a:ln>
        </p:spPr>
        <p:txBody>
          <a:bodyPr/>
          <a:lstStyle/>
          <a:p>
            <a:r>
              <a:rPr lang="en-US" sz="800" i="0">
                <a:solidFill>
                  <a:schemeClr val="tx1"/>
                </a:solidFill>
              </a:rPr>
              <a:t>Mentorship Facilitator</a:t>
            </a:r>
            <a:endParaRPr lang="en-US">
              <a:solidFill>
                <a:schemeClr val="tx1"/>
              </a:solidFill>
            </a:endParaRPr>
          </a:p>
        </p:txBody>
      </p:sp>
      <p:sp>
        <p:nvSpPr>
          <p:cNvPr id="11320" name="Text Box 56"/>
          <p:cNvSpPr txBox="1">
            <a:spLocks noChangeArrowheads="1"/>
          </p:cNvSpPr>
          <p:nvPr/>
        </p:nvSpPr>
        <p:spPr bwMode="auto">
          <a:xfrm>
            <a:off x="7848600" y="4953000"/>
            <a:ext cx="981075" cy="342900"/>
          </a:xfrm>
          <a:prstGeom prst="rect">
            <a:avLst/>
          </a:prstGeom>
          <a:solidFill>
            <a:srgbClr val="800080"/>
          </a:solidFill>
          <a:ln w="9525">
            <a:solidFill>
              <a:srgbClr val="000000"/>
            </a:solidFill>
            <a:miter lim="800000"/>
            <a:headEnd/>
            <a:tailEnd/>
          </a:ln>
        </p:spPr>
        <p:txBody>
          <a:bodyPr/>
          <a:lstStyle/>
          <a:p>
            <a:r>
              <a:rPr lang="en-US" sz="800" i="0">
                <a:solidFill>
                  <a:schemeClr val="tx1"/>
                </a:solidFill>
              </a:rPr>
              <a:t>Office Assistant</a:t>
            </a:r>
            <a:endParaRPr lang="en-US">
              <a:solidFill>
                <a:schemeClr val="tx1"/>
              </a:solidFill>
            </a:endParaRPr>
          </a:p>
        </p:txBody>
      </p:sp>
      <p:sp>
        <p:nvSpPr>
          <p:cNvPr id="11321" name="Text Box 57"/>
          <p:cNvSpPr txBox="1">
            <a:spLocks noChangeArrowheads="1"/>
          </p:cNvSpPr>
          <p:nvPr/>
        </p:nvSpPr>
        <p:spPr bwMode="auto">
          <a:xfrm>
            <a:off x="7848600" y="5410200"/>
            <a:ext cx="981075" cy="342900"/>
          </a:xfrm>
          <a:prstGeom prst="rect">
            <a:avLst/>
          </a:prstGeom>
          <a:solidFill>
            <a:srgbClr val="800080"/>
          </a:solidFill>
          <a:ln w="9525">
            <a:solidFill>
              <a:srgbClr val="000000"/>
            </a:solidFill>
            <a:miter lim="800000"/>
            <a:headEnd/>
            <a:tailEnd/>
          </a:ln>
        </p:spPr>
        <p:txBody>
          <a:bodyPr/>
          <a:lstStyle/>
          <a:p>
            <a:r>
              <a:rPr lang="en-US" sz="800" i="0">
                <a:solidFill>
                  <a:schemeClr val="tx1"/>
                </a:solidFill>
              </a:rPr>
              <a:t>Office Assistant </a:t>
            </a:r>
            <a:endParaRPr lang="en-US">
              <a:solidFill>
                <a:schemeClr val="tx1"/>
              </a:solidFill>
            </a:endParaRPr>
          </a:p>
        </p:txBody>
      </p:sp>
      <p:sp>
        <p:nvSpPr>
          <p:cNvPr id="11322" name="Text Box 58"/>
          <p:cNvSpPr txBox="1">
            <a:spLocks noChangeArrowheads="1"/>
          </p:cNvSpPr>
          <p:nvPr/>
        </p:nvSpPr>
        <p:spPr bwMode="auto">
          <a:xfrm>
            <a:off x="7848600" y="4381500"/>
            <a:ext cx="981075" cy="457200"/>
          </a:xfrm>
          <a:prstGeom prst="rect">
            <a:avLst/>
          </a:prstGeom>
          <a:solidFill>
            <a:srgbClr val="800080"/>
          </a:solidFill>
          <a:ln w="9525">
            <a:solidFill>
              <a:srgbClr val="000000"/>
            </a:solidFill>
            <a:miter lim="800000"/>
            <a:headEnd/>
            <a:tailEnd/>
          </a:ln>
        </p:spPr>
        <p:txBody>
          <a:bodyPr/>
          <a:lstStyle/>
          <a:p>
            <a:r>
              <a:rPr lang="en-US" sz="800" i="0">
                <a:solidFill>
                  <a:schemeClr val="tx1"/>
                </a:solidFill>
              </a:rPr>
              <a:t>Intake, Referral</a:t>
            </a:r>
          </a:p>
          <a:p>
            <a:r>
              <a:rPr lang="en-US" sz="800" i="0">
                <a:solidFill>
                  <a:schemeClr val="tx1"/>
                </a:solidFill>
              </a:rPr>
              <a:t>&amp; Database</a:t>
            </a:r>
            <a:endParaRPr lang="en-US">
              <a:solidFill>
                <a:schemeClr val="tx1"/>
              </a:solidFill>
            </a:endParaRPr>
          </a:p>
        </p:txBody>
      </p:sp>
      <p:sp>
        <p:nvSpPr>
          <p:cNvPr id="11323" name="Line 59"/>
          <p:cNvSpPr>
            <a:spLocks noChangeShapeType="1"/>
          </p:cNvSpPr>
          <p:nvPr/>
        </p:nvSpPr>
        <p:spPr bwMode="auto">
          <a:xfrm>
            <a:off x="10795000" y="571500"/>
            <a:ext cx="342900" cy="0"/>
          </a:xfrm>
          <a:prstGeom prst="line">
            <a:avLst/>
          </a:prstGeom>
          <a:noFill/>
          <a:ln w="9525">
            <a:solidFill>
              <a:srgbClr val="000000"/>
            </a:solidFill>
            <a:round/>
            <a:headEnd/>
            <a:tailEnd/>
          </a:ln>
        </p:spPr>
        <p:txBody>
          <a:bodyPr/>
          <a:lstStyle/>
          <a:p>
            <a:endParaRPr lang="en-US"/>
          </a:p>
        </p:txBody>
      </p:sp>
      <p:sp>
        <p:nvSpPr>
          <p:cNvPr id="11324" name="Line 60"/>
          <p:cNvSpPr>
            <a:spLocks noChangeShapeType="1"/>
          </p:cNvSpPr>
          <p:nvPr/>
        </p:nvSpPr>
        <p:spPr bwMode="auto">
          <a:xfrm>
            <a:off x="10795000" y="685800"/>
            <a:ext cx="342900" cy="0"/>
          </a:xfrm>
          <a:prstGeom prst="line">
            <a:avLst/>
          </a:prstGeom>
          <a:noFill/>
          <a:ln w="9525">
            <a:solidFill>
              <a:srgbClr val="000000"/>
            </a:solidFill>
            <a:prstDash val="dash"/>
            <a:round/>
            <a:headEnd/>
            <a:tailEnd/>
          </a:ln>
        </p:spPr>
        <p:txBody>
          <a:bodyPr/>
          <a:lstStyle/>
          <a:p>
            <a:endParaRPr lang="en-US"/>
          </a:p>
        </p:txBody>
      </p:sp>
      <p:sp>
        <p:nvSpPr>
          <p:cNvPr id="11325" name="Text Box 61"/>
          <p:cNvSpPr txBox="1">
            <a:spLocks noChangeArrowheads="1"/>
          </p:cNvSpPr>
          <p:nvPr/>
        </p:nvSpPr>
        <p:spPr bwMode="auto">
          <a:xfrm flipH="1">
            <a:off x="4800600" y="3429000"/>
            <a:ext cx="1471613" cy="720725"/>
          </a:xfrm>
          <a:prstGeom prst="rect">
            <a:avLst/>
          </a:prstGeom>
          <a:solidFill>
            <a:srgbClr val="FFCC99"/>
          </a:solidFill>
          <a:ln w="9525">
            <a:solidFill>
              <a:srgbClr val="000000"/>
            </a:solidFill>
            <a:miter lim="800000"/>
            <a:headEnd/>
            <a:tailEnd/>
          </a:ln>
        </p:spPr>
        <p:txBody>
          <a:bodyPr/>
          <a:lstStyle/>
          <a:p>
            <a:r>
              <a:rPr lang="en-US" sz="800" i="0">
                <a:solidFill>
                  <a:schemeClr val="tx1"/>
                </a:solidFill>
              </a:rPr>
              <a:t>English As a Second Language  &amp; Child Care Unit Manager</a:t>
            </a:r>
            <a:endParaRPr lang="en-US">
              <a:solidFill>
                <a:schemeClr val="tx1"/>
              </a:solidFill>
            </a:endParaRPr>
          </a:p>
        </p:txBody>
      </p:sp>
      <p:sp>
        <p:nvSpPr>
          <p:cNvPr id="11326" name="Text Box 62"/>
          <p:cNvSpPr txBox="1">
            <a:spLocks noChangeArrowheads="1"/>
          </p:cNvSpPr>
          <p:nvPr/>
        </p:nvSpPr>
        <p:spPr bwMode="auto">
          <a:xfrm flipH="1">
            <a:off x="6400800" y="3429000"/>
            <a:ext cx="1295400" cy="720725"/>
          </a:xfrm>
          <a:prstGeom prst="rect">
            <a:avLst/>
          </a:prstGeom>
          <a:solidFill>
            <a:srgbClr val="99CCFF"/>
          </a:solidFill>
          <a:ln w="9525">
            <a:solidFill>
              <a:srgbClr val="000000"/>
            </a:solidFill>
            <a:miter lim="800000"/>
            <a:headEnd/>
            <a:tailEnd/>
          </a:ln>
        </p:spPr>
        <p:txBody>
          <a:bodyPr/>
          <a:lstStyle/>
          <a:p>
            <a:r>
              <a:rPr lang="en-US" sz="800" i="0">
                <a:solidFill>
                  <a:schemeClr val="tx1"/>
                </a:solidFill>
              </a:rPr>
              <a:t>Employment Service Unit Manager</a:t>
            </a:r>
            <a:endParaRPr lang="en-US">
              <a:solidFill>
                <a:schemeClr val="tx1"/>
              </a:solidFill>
            </a:endParaRPr>
          </a:p>
        </p:txBody>
      </p:sp>
      <p:sp>
        <p:nvSpPr>
          <p:cNvPr id="11327" name="Line 63"/>
          <p:cNvSpPr>
            <a:spLocks noChangeShapeType="1"/>
          </p:cNvSpPr>
          <p:nvPr/>
        </p:nvSpPr>
        <p:spPr bwMode="auto">
          <a:xfrm>
            <a:off x="3733800" y="5257800"/>
            <a:ext cx="0" cy="152400"/>
          </a:xfrm>
          <a:prstGeom prst="line">
            <a:avLst/>
          </a:prstGeom>
          <a:noFill/>
          <a:ln w="9525">
            <a:solidFill>
              <a:schemeClr val="bg1"/>
            </a:solidFill>
            <a:round/>
            <a:headEnd/>
            <a:tailEnd/>
          </a:ln>
        </p:spPr>
        <p:txBody>
          <a:bodyPr anchor="ctr"/>
          <a:lstStyle/>
          <a:p>
            <a:endParaRPr lang="en-US"/>
          </a:p>
        </p:txBody>
      </p:sp>
      <p:sp>
        <p:nvSpPr>
          <p:cNvPr id="11328" name="Text Box 64"/>
          <p:cNvSpPr txBox="1">
            <a:spLocks noChangeArrowheads="1"/>
          </p:cNvSpPr>
          <p:nvPr/>
        </p:nvSpPr>
        <p:spPr bwMode="auto">
          <a:xfrm>
            <a:off x="3705225" y="2016125"/>
            <a:ext cx="1547813" cy="228600"/>
          </a:xfrm>
          <a:prstGeom prst="rect">
            <a:avLst/>
          </a:prstGeom>
          <a:solidFill>
            <a:srgbClr val="FF0000"/>
          </a:solidFill>
          <a:ln w="9525">
            <a:solidFill>
              <a:srgbClr val="000000"/>
            </a:solidFill>
            <a:miter lim="800000"/>
            <a:headEnd/>
            <a:tailEnd/>
          </a:ln>
        </p:spPr>
        <p:txBody>
          <a:bodyPr/>
          <a:lstStyle/>
          <a:p>
            <a:r>
              <a:rPr lang="en-US" sz="800" i="0">
                <a:solidFill>
                  <a:schemeClr val="tx1"/>
                </a:solidFill>
              </a:rPr>
              <a:t>Volunteer Board Directors</a:t>
            </a:r>
            <a:endParaRPr lang="en-US">
              <a:solidFill>
                <a:schemeClr val="tx1"/>
              </a:solidFill>
            </a:endParaRPr>
          </a:p>
        </p:txBody>
      </p:sp>
      <p:sp>
        <p:nvSpPr>
          <p:cNvPr id="11329" name="Text Box 65"/>
          <p:cNvSpPr txBox="1">
            <a:spLocks noChangeArrowheads="1"/>
          </p:cNvSpPr>
          <p:nvPr/>
        </p:nvSpPr>
        <p:spPr bwMode="auto">
          <a:xfrm>
            <a:off x="3705225" y="2359025"/>
            <a:ext cx="1552575" cy="536575"/>
          </a:xfrm>
          <a:prstGeom prst="rect">
            <a:avLst/>
          </a:prstGeom>
          <a:solidFill>
            <a:srgbClr val="3366FF"/>
          </a:solidFill>
          <a:ln w="9525">
            <a:solidFill>
              <a:srgbClr val="000000"/>
            </a:solidFill>
            <a:miter lim="800000"/>
            <a:headEnd/>
            <a:tailEnd/>
          </a:ln>
        </p:spPr>
        <p:txBody>
          <a:bodyPr/>
          <a:lstStyle/>
          <a:p>
            <a:endParaRPr lang="en-US" sz="800" i="0">
              <a:solidFill>
                <a:schemeClr val="tx1"/>
              </a:solidFill>
            </a:endParaRPr>
          </a:p>
          <a:p>
            <a:r>
              <a:rPr lang="en-US" sz="800" i="0">
                <a:solidFill>
                  <a:schemeClr val="tx1"/>
                </a:solidFill>
              </a:rPr>
              <a:t>Executive Director</a:t>
            </a:r>
            <a:endParaRPr lang="en-US">
              <a:solidFill>
                <a:schemeClr val="tx1"/>
              </a:solidFill>
            </a:endParaRPr>
          </a:p>
        </p:txBody>
      </p:sp>
      <p:sp>
        <p:nvSpPr>
          <p:cNvPr id="11330" name="Text Box 66"/>
          <p:cNvSpPr txBox="1">
            <a:spLocks noChangeArrowheads="1"/>
          </p:cNvSpPr>
          <p:nvPr/>
        </p:nvSpPr>
        <p:spPr bwMode="auto">
          <a:xfrm>
            <a:off x="3705225" y="1558925"/>
            <a:ext cx="1552575" cy="342900"/>
          </a:xfrm>
          <a:prstGeom prst="rect">
            <a:avLst/>
          </a:prstGeom>
          <a:solidFill>
            <a:srgbClr val="33CC33"/>
          </a:solidFill>
          <a:ln w="9525">
            <a:solidFill>
              <a:srgbClr val="000000"/>
            </a:solidFill>
            <a:miter lim="800000"/>
            <a:headEnd/>
            <a:tailEnd/>
          </a:ln>
        </p:spPr>
        <p:txBody>
          <a:bodyPr/>
          <a:lstStyle/>
          <a:p>
            <a:r>
              <a:rPr lang="en-US" sz="800" i="0">
                <a:solidFill>
                  <a:schemeClr val="tx1"/>
                </a:solidFill>
              </a:rPr>
              <a:t>Membership</a:t>
            </a:r>
            <a:endParaRPr lang="en-US">
              <a:solidFill>
                <a:schemeClr val="tx1"/>
              </a:solidFill>
            </a:endParaRPr>
          </a:p>
        </p:txBody>
      </p:sp>
      <p:sp>
        <p:nvSpPr>
          <p:cNvPr id="11331" name="Line 67"/>
          <p:cNvSpPr>
            <a:spLocks noChangeShapeType="1"/>
          </p:cNvSpPr>
          <p:nvPr/>
        </p:nvSpPr>
        <p:spPr bwMode="auto">
          <a:xfrm>
            <a:off x="4495800" y="1905000"/>
            <a:ext cx="0" cy="114300"/>
          </a:xfrm>
          <a:prstGeom prst="line">
            <a:avLst/>
          </a:prstGeom>
          <a:noFill/>
          <a:ln w="9525">
            <a:solidFill>
              <a:schemeClr val="bg1"/>
            </a:solidFill>
            <a:round/>
            <a:headEnd/>
            <a:tailEnd/>
          </a:ln>
        </p:spPr>
        <p:txBody>
          <a:bodyPr/>
          <a:lstStyle/>
          <a:p>
            <a:endParaRPr lang="en-US"/>
          </a:p>
        </p:txBody>
      </p:sp>
      <p:sp>
        <p:nvSpPr>
          <p:cNvPr id="11332" name="Line 68"/>
          <p:cNvSpPr>
            <a:spLocks noChangeShapeType="1"/>
          </p:cNvSpPr>
          <p:nvPr/>
        </p:nvSpPr>
        <p:spPr bwMode="auto">
          <a:xfrm>
            <a:off x="4495800" y="2247900"/>
            <a:ext cx="0" cy="114300"/>
          </a:xfrm>
          <a:prstGeom prst="line">
            <a:avLst/>
          </a:prstGeom>
          <a:noFill/>
          <a:ln w="9525">
            <a:solidFill>
              <a:schemeClr val="bg1"/>
            </a:solidFill>
            <a:round/>
            <a:headEnd/>
            <a:tailEnd/>
          </a:ln>
        </p:spPr>
        <p:txBody>
          <a:bodyPr/>
          <a:lstStyle/>
          <a:p>
            <a:endParaRPr lang="en-US"/>
          </a:p>
        </p:txBody>
      </p:sp>
      <p:sp>
        <p:nvSpPr>
          <p:cNvPr id="11333" name="Rectangle 69"/>
          <p:cNvSpPr>
            <a:spLocks noGrp="1" noChangeArrowheads="1"/>
          </p:cNvSpPr>
          <p:nvPr>
            <p:ph type="title"/>
          </p:nvPr>
        </p:nvSpPr>
        <p:spPr>
          <a:xfrm>
            <a:off x="685800" y="304800"/>
            <a:ext cx="7772400" cy="1143000"/>
          </a:xfrm>
          <a:noFill/>
          <a:ln cap="flat">
            <a:solidFill>
              <a:schemeClr val="bg1"/>
            </a:solidFill>
            <a:prstDash val="sysDot"/>
          </a:ln>
        </p:spPr>
        <p:txBody>
          <a:bodyPr/>
          <a:lstStyle/>
          <a:p>
            <a:pPr eaLnBrk="1" hangingPunct="1"/>
            <a:r>
              <a:rPr lang="en-US" sz="4000" b="1" i="1" smtClean="0">
                <a:solidFill>
                  <a:schemeClr val="bg1"/>
                </a:solidFill>
              </a:rPr>
              <a:t> October – 2006, 35 Employees </a:t>
            </a:r>
          </a:p>
        </p:txBody>
      </p:sp>
      <p:sp>
        <p:nvSpPr>
          <p:cNvPr id="11334" name="Text Box 70"/>
          <p:cNvSpPr txBox="1">
            <a:spLocks noChangeArrowheads="1"/>
          </p:cNvSpPr>
          <p:nvPr/>
        </p:nvSpPr>
        <p:spPr bwMode="auto">
          <a:xfrm>
            <a:off x="228600" y="3429000"/>
            <a:ext cx="754063" cy="488950"/>
          </a:xfrm>
          <a:prstGeom prst="rect">
            <a:avLst/>
          </a:prstGeom>
          <a:solidFill>
            <a:srgbClr val="33CCCC"/>
          </a:solidFill>
          <a:ln w="9525">
            <a:solidFill>
              <a:schemeClr val="tx1"/>
            </a:solidFill>
            <a:miter lim="800000"/>
            <a:headEnd/>
            <a:tailEnd/>
          </a:ln>
        </p:spPr>
        <p:txBody>
          <a:bodyPr/>
          <a:lstStyle/>
          <a:p>
            <a:r>
              <a:rPr lang="en-US" sz="800" i="0">
                <a:solidFill>
                  <a:schemeClr val="tx1"/>
                </a:solidFill>
              </a:rPr>
              <a:t>Finance</a:t>
            </a:r>
          </a:p>
          <a:p>
            <a:r>
              <a:rPr lang="en-US" sz="800" i="0">
                <a:solidFill>
                  <a:schemeClr val="tx1"/>
                </a:solidFill>
              </a:rPr>
              <a:t>Manager</a:t>
            </a:r>
            <a:endParaRPr lang="en-US">
              <a:solidFill>
                <a:schemeClr val="tx1"/>
              </a:solidFill>
            </a:endParaRPr>
          </a:p>
        </p:txBody>
      </p:sp>
      <p:sp>
        <p:nvSpPr>
          <p:cNvPr id="11335" name="Text Box 71"/>
          <p:cNvSpPr txBox="1">
            <a:spLocks noChangeArrowheads="1"/>
          </p:cNvSpPr>
          <p:nvPr/>
        </p:nvSpPr>
        <p:spPr bwMode="auto">
          <a:xfrm>
            <a:off x="3273425" y="4835525"/>
            <a:ext cx="1146175" cy="457200"/>
          </a:xfrm>
          <a:prstGeom prst="rect">
            <a:avLst/>
          </a:prstGeom>
          <a:solidFill>
            <a:srgbClr val="FFFFCC"/>
          </a:solidFill>
          <a:ln w="9525">
            <a:solidFill>
              <a:srgbClr val="000000"/>
            </a:solidFill>
            <a:miter lim="800000"/>
            <a:headEnd/>
            <a:tailEnd/>
          </a:ln>
        </p:spPr>
        <p:txBody>
          <a:bodyPr/>
          <a:lstStyle/>
          <a:p>
            <a:r>
              <a:rPr lang="en-US" sz="800" i="0">
                <a:solidFill>
                  <a:schemeClr val="tx1"/>
                </a:solidFill>
              </a:rPr>
              <a:t>Host  and Volunteer Program Facilitator</a:t>
            </a:r>
            <a:endParaRPr lang="en-US">
              <a:solidFill>
                <a:schemeClr val="tx1"/>
              </a:solidFill>
            </a:endParaRPr>
          </a:p>
        </p:txBody>
      </p:sp>
      <p:sp>
        <p:nvSpPr>
          <p:cNvPr id="11336" name="Text Box 72"/>
          <p:cNvSpPr txBox="1">
            <a:spLocks noChangeArrowheads="1"/>
          </p:cNvSpPr>
          <p:nvPr/>
        </p:nvSpPr>
        <p:spPr bwMode="auto">
          <a:xfrm>
            <a:off x="3349625" y="5407025"/>
            <a:ext cx="841375" cy="457200"/>
          </a:xfrm>
          <a:prstGeom prst="rect">
            <a:avLst/>
          </a:prstGeom>
          <a:solidFill>
            <a:srgbClr val="FFFFCC"/>
          </a:solidFill>
          <a:ln w="9525">
            <a:solidFill>
              <a:srgbClr val="000000"/>
            </a:solidFill>
            <a:miter lim="800000"/>
            <a:headEnd/>
            <a:tailEnd/>
          </a:ln>
        </p:spPr>
        <p:txBody>
          <a:bodyPr/>
          <a:lstStyle/>
          <a:p>
            <a:r>
              <a:rPr lang="en-US" sz="800" i="0">
                <a:solidFill>
                  <a:schemeClr val="tx1"/>
                </a:solidFill>
              </a:rPr>
              <a:t>Host Volunteers</a:t>
            </a:r>
            <a:endParaRPr lang="en-US">
              <a:solidFill>
                <a:schemeClr val="tx1"/>
              </a:solidFill>
            </a:endParaRPr>
          </a:p>
        </p:txBody>
      </p:sp>
      <p:sp>
        <p:nvSpPr>
          <p:cNvPr id="11337" name="Text Box 73"/>
          <p:cNvSpPr txBox="1">
            <a:spLocks noChangeArrowheads="1"/>
          </p:cNvSpPr>
          <p:nvPr/>
        </p:nvSpPr>
        <p:spPr bwMode="auto">
          <a:xfrm>
            <a:off x="3273425" y="4264025"/>
            <a:ext cx="1146175" cy="457200"/>
          </a:xfrm>
          <a:prstGeom prst="rect">
            <a:avLst/>
          </a:prstGeom>
          <a:solidFill>
            <a:srgbClr val="FFFFCC"/>
          </a:solidFill>
          <a:ln w="9525">
            <a:solidFill>
              <a:srgbClr val="000000"/>
            </a:solidFill>
            <a:miter lim="800000"/>
            <a:headEnd/>
            <a:tailEnd/>
          </a:ln>
        </p:spPr>
        <p:txBody>
          <a:bodyPr/>
          <a:lstStyle/>
          <a:p>
            <a:r>
              <a:rPr lang="en-US" sz="800" i="0">
                <a:solidFill>
                  <a:schemeClr val="tx1"/>
                </a:solidFill>
              </a:rPr>
              <a:t>Settlement Worker </a:t>
            </a:r>
          </a:p>
          <a:p>
            <a:r>
              <a:rPr lang="en-US" sz="800" i="0">
                <a:solidFill>
                  <a:schemeClr val="tx1"/>
                </a:solidFill>
              </a:rPr>
              <a:t>in Schools &amp; Summer Program for Youth</a:t>
            </a:r>
            <a:endParaRPr lang="en-US">
              <a:solidFill>
                <a:schemeClr val="tx1"/>
              </a:solidFill>
            </a:endParaRPr>
          </a:p>
        </p:txBody>
      </p:sp>
      <p:sp>
        <p:nvSpPr>
          <p:cNvPr id="11338" name="Text Box 74"/>
          <p:cNvSpPr txBox="1">
            <a:spLocks noChangeArrowheads="1"/>
          </p:cNvSpPr>
          <p:nvPr/>
        </p:nvSpPr>
        <p:spPr bwMode="auto">
          <a:xfrm>
            <a:off x="3273425" y="3429000"/>
            <a:ext cx="1389063" cy="720725"/>
          </a:xfrm>
          <a:prstGeom prst="rect">
            <a:avLst/>
          </a:prstGeom>
          <a:solidFill>
            <a:srgbClr val="FFFFCC"/>
          </a:solidFill>
          <a:ln w="9525">
            <a:solidFill>
              <a:srgbClr val="000000"/>
            </a:solidFill>
            <a:miter lim="800000"/>
            <a:headEnd/>
            <a:tailEnd/>
          </a:ln>
        </p:spPr>
        <p:txBody>
          <a:bodyPr/>
          <a:lstStyle/>
          <a:p>
            <a:r>
              <a:rPr lang="en-US" sz="800" i="0">
                <a:solidFill>
                  <a:schemeClr val="tx1"/>
                </a:solidFill>
              </a:rPr>
              <a:t>Community Outreach &amp; Integration Unit Supervisor</a:t>
            </a:r>
          </a:p>
          <a:p>
            <a:r>
              <a:rPr lang="en-US" sz="800" b="0" i="0">
                <a:solidFill>
                  <a:schemeClr val="tx1"/>
                </a:solidFill>
              </a:rPr>
              <a:t> (Partnerships, Provincial Nominees)</a:t>
            </a:r>
            <a:endParaRPr lang="en-US">
              <a:solidFill>
                <a:schemeClr val="tx1"/>
              </a:solidFill>
            </a:endParaRPr>
          </a:p>
        </p:txBody>
      </p:sp>
      <p:sp>
        <p:nvSpPr>
          <p:cNvPr id="11339" name="Text Box 75"/>
          <p:cNvSpPr txBox="1">
            <a:spLocks noChangeArrowheads="1"/>
          </p:cNvSpPr>
          <p:nvPr/>
        </p:nvSpPr>
        <p:spPr bwMode="auto">
          <a:xfrm>
            <a:off x="2667000" y="6207125"/>
            <a:ext cx="914400" cy="342900"/>
          </a:xfrm>
          <a:prstGeom prst="rect">
            <a:avLst/>
          </a:prstGeom>
          <a:solidFill>
            <a:srgbClr val="FFFFCC"/>
          </a:solidFill>
          <a:ln w="9525">
            <a:solidFill>
              <a:srgbClr val="000000"/>
            </a:solidFill>
            <a:miter lim="800000"/>
            <a:headEnd/>
            <a:tailEnd/>
          </a:ln>
        </p:spPr>
        <p:txBody>
          <a:bodyPr/>
          <a:lstStyle/>
          <a:p>
            <a:r>
              <a:rPr lang="en-US" sz="800" i="0">
                <a:solidFill>
                  <a:schemeClr val="tx1"/>
                </a:solidFill>
              </a:rPr>
              <a:t>Health Clinic</a:t>
            </a:r>
          </a:p>
          <a:p>
            <a:endParaRPr lang="en-US" sz="800" i="0">
              <a:solidFill>
                <a:schemeClr val="tx1"/>
              </a:solidFill>
            </a:endParaRPr>
          </a:p>
          <a:p>
            <a:endParaRPr lang="en-US">
              <a:solidFill>
                <a:schemeClr val="tx1"/>
              </a:solidFill>
            </a:endParaRPr>
          </a:p>
        </p:txBody>
      </p:sp>
      <p:sp>
        <p:nvSpPr>
          <p:cNvPr id="11340" name="Text Box 76"/>
          <p:cNvSpPr txBox="1">
            <a:spLocks noChangeArrowheads="1"/>
          </p:cNvSpPr>
          <p:nvPr/>
        </p:nvSpPr>
        <p:spPr bwMode="auto">
          <a:xfrm>
            <a:off x="1090613" y="3429000"/>
            <a:ext cx="1635125" cy="720725"/>
          </a:xfrm>
          <a:prstGeom prst="rect">
            <a:avLst/>
          </a:prstGeom>
          <a:solidFill>
            <a:srgbClr val="B7F800"/>
          </a:solidFill>
          <a:ln w="9525">
            <a:solidFill>
              <a:srgbClr val="000000"/>
            </a:solidFill>
            <a:miter lim="800000"/>
            <a:headEnd/>
            <a:tailEnd/>
          </a:ln>
        </p:spPr>
        <p:txBody>
          <a:bodyPr/>
          <a:lstStyle/>
          <a:p>
            <a:r>
              <a:rPr lang="en-US" sz="800" i="0">
                <a:solidFill>
                  <a:schemeClr val="tx1"/>
                </a:solidFill>
              </a:rPr>
              <a:t>Settlement &amp; Family Unit </a:t>
            </a:r>
          </a:p>
          <a:p>
            <a:r>
              <a:rPr lang="en-US" sz="800" i="0">
                <a:solidFill>
                  <a:schemeClr val="tx1"/>
                </a:solidFill>
              </a:rPr>
              <a:t>Manager</a:t>
            </a:r>
            <a:endParaRPr lang="en-US">
              <a:solidFill>
                <a:schemeClr val="tx1"/>
              </a:solidFill>
            </a:endParaRPr>
          </a:p>
        </p:txBody>
      </p:sp>
      <p:sp>
        <p:nvSpPr>
          <p:cNvPr id="11341" name="Line 77"/>
          <p:cNvSpPr>
            <a:spLocks noChangeShapeType="1"/>
          </p:cNvSpPr>
          <p:nvPr/>
        </p:nvSpPr>
        <p:spPr bwMode="auto">
          <a:xfrm>
            <a:off x="1892300" y="4953000"/>
            <a:ext cx="80963" cy="0"/>
          </a:xfrm>
          <a:prstGeom prst="line">
            <a:avLst/>
          </a:prstGeom>
          <a:noFill/>
          <a:ln w="9525">
            <a:solidFill>
              <a:schemeClr val="bg1"/>
            </a:solidFill>
            <a:round/>
            <a:headEnd/>
            <a:tailEnd/>
          </a:ln>
        </p:spPr>
        <p:txBody>
          <a:bodyPr/>
          <a:lstStyle/>
          <a:p>
            <a:endParaRPr lang="en-US"/>
          </a:p>
        </p:txBody>
      </p:sp>
      <p:sp>
        <p:nvSpPr>
          <p:cNvPr id="11342" name="Text Box 78"/>
          <p:cNvSpPr txBox="1">
            <a:spLocks noChangeArrowheads="1"/>
          </p:cNvSpPr>
          <p:nvPr/>
        </p:nvSpPr>
        <p:spPr bwMode="auto">
          <a:xfrm>
            <a:off x="1069975" y="4800600"/>
            <a:ext cx="835025" cy="381000"/>
          </a:xfrm>
          <a:prstGeom prst="rect">
            <a:avLst/>
          </a:prstGeom>
          <a:solidFill>
            <a:srgbClr val="B7F800"/>
          </a:solidFill>
          <a:ln w="9525">
            <a:solidFill>
              <a:srgbClr val="000000"/>
            </a:solidFill>
            <a:miter lim="800000"/>
            <a:headEnd/>
            <a:tailEnd/>
          </a:ln>
        </p:spPr>
        <p:txBody>
          <a:bodyPr/>
          <a:lstStyle/>
          <a:p>
            <a:r>
              <a:rPr lang="en-US" sz="800" i="0">
                <a:solidFill>
                  <a:schemeClr val="tx1"/>
                </a:solidFill>
              </a:rPr>
              <a:t>Life Skills Caseworkers</a:t>
            </a:r>
            <a:endParaRPr lang="en-US">
              <a:solidFill>
                <a:schemeClr val="tx1"/>
              </a:solidFill>
            </a:endParaRPr>
          </a:p>
        </p:txBody>
      </p:sp>
      <p:sp>
        <p:nvSpPr>
          <p:cNvPr id="11343" name="Line 79"/>
          <p:cNvSpPr>
            <a:spLocks noChangeShapeType="1"/>
          </p:cNvSpPr>
          <p:nvPr/>
        </p:nvSpPr>
        <p:spPr bwMode="auto">
          <a:xfrm>
            <a:off x="1892300" y="5410200"/>
            <a:ext cx="80963" cy="0"/>
          </a:xfrm>
          <a:prstGeom prst="line">
            <a:avLst/>
          </a:prstGeom>
          <a:noFill/>
          <a:ln w="9525">
            <a:solidFill>
              <a:schemeClr val="bg1"/>
            </a:solidFill>
            <a:round/>
            <a:headEnd/>
            <a:tailEnd/>
          </a:ln>
        </p:spPr>
        <p:txBody>
          <a:bodyPr/>
          <a:lstStyle/>
          <a:p>
            <a:endParaRPr lang="en-US"/>
          </a:p>
        </p:txBody>
      </p:sp>
      <p:sp>
        <p:nvSpPr>
          <p:cNvPr id="11344" name="Text Box 80"/>
          <p:cNvSpPr txBox="1">
            <a:spLocks noChangeArrowheads="1"/>
          </p:cNvSpPr>
          <p:nvPr/>
        </p:nvSpPr>
        <p:spPr bwMode="auto">
          <a:xfrm>
            <a:off x="1069975" y="5257800"/>
            <a:ext cx="835025" cy="228600"/>
          </a:xfrm>
          <a:prstGeom prst="rect">
            <a:avLst/>
          </a:prstGeom>
          <a:solidFill>
            <a:srgbClr val="B7F800"/>
          </a:solidFill>
          <a:ln w="9525">
            <a:solidFill>
              <a:srgbClr val="000000"/>
            </a:solidFill>
            <a:miter lim="800000"/>
            <a:headEnd/>
            <a:tailEnd/>
          </a:ln>
        </p:spPr>
        <p:txBody>
          <a:bodyPr/>
          <a:lstStyle/>
          <a:p>
            <a:r>
              <a:rPr lang="en-US" sz="800" i="0">
                <a:solidFill>
                  <a:schemeClr val="tx1"/>
                </a:solidFill>
              </a:rPr>
              <a:t>Interpreters</a:t>
            </a:r>
            <a:endParaRPr lang="en-US">
              <a:solidFill>
                <a:schemeClr val="tx1"/>
              </a:solidFill>
            </a:endParaRPr>
          </a:p>
        </p:txBody>
      </p:sp>
    </p:spTree>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7391400"/>
        </p:xfrm>
        <a:graphic>
          <a:graphicData uri="http://schemas.openxmlformats.org/presentationml/2006/ole">
            <p:oleObj spid="_x0000_s1026" name="Acrobat Document" r:id="rId3" imgW="11657143" imgH="7542857" progId="AcroExch.Document.7">
              <p:embed/>
            </p:oleObj>
          </a:graphicData>
        </a:graphic>
      </p:graphicFrame>
      <p:sp>
        <p:nvSpPr>
          <p:cNvPr id="1027" name="TextBox 3"/>
          <p:cNvSpPr txBox="1">
            <a:spLocks noChangeArrowheads="1"/>
          </p:cNvSpPr>
          <p:nvPr/>
        </p:nvSpPr>
        <p:spPr bwMode="auto">
          <a:xfrm>
            <a:off x="6019800" y="5410200"/>
            <a:ext cx="2895600" cy="1016000"/>
          </a:xfrm>
          <a:prstGeom prst="rect">
            <a:avLst/>
          </a:prstGeom>
          <a:noFill/>
          <a:ln w="9525">
            <a:noFill/>
            <a:miter lim="800000"/>
            <a:headEnd/>
            <a:tailEnd/>
          </a:ln>
        </p:spPr>
        <p:txBody>
          <a:bodyPr>
            <a:spAutoFit/>
          </a:bodyPr>
          <a:lstStyle/>
          <a:p>
            <a:r>
              <a:rPr lang="en-CA" sz="3000">
                <a:solidFill>
                  <a:schemeClr val="tx1"/>
                </a:solidFill>
              </a:rPr>
              <a:t>Over 100 Staff Members</a:t>
            </a:r>
            <a:endParaRPr lang="en-US" sz="3000">
              <a:solidFill>
                <a:schemeClr val="tx1"/>
              </a:solidFill>
            </a:endParaRPr>
          </a:p>
        </p:txBody>
      </p:sp>
    </p:spTree>
  </p:cSld>
  <p:clrMapOvr>
    <a:masterClrMapping/>
  </p:clrMapOvr>
  <p:transition spd="med">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1143000"/>
            <a:ext cx="7772400" cy="152400"/>
          </a:xfrm>
        </p:spPr>
        <p:txBody>
          <a:bodyPr/>
          <a:lstStyle/>
          <a:p>
            <a:pPr eaLnBrk="1" hangingPunct="1"/>
            <a:r>
              <a:rPr lang="en-US" sz="4000" b="1" i="1" smtClean="0">
                <a:solidFill>
                  <a:schemeClr val="bg1"/>
                </a:solidFill>
              </a:rPr>
              <a:t>Programming &amp; Partnerships</a:t>
            </a:r>
            <a:br>
              <a:rPr lang="en-US" sz="4000" b="1" i="1" smtClean="0">
                <a:solidFill>
                  <a:schemeClr val="bg1"/>
                </a:solidFill>
              </a:rPr>
            </a:br>
            <a:endParaRPr lang="en-US" sz="4000" smtClean="0"/>
          </a:p>
        </p:txBody>
      </p:sp>
      <p:sp>
        <p:nvSpPr>
          <p:cNvPr id="12291" name="Content Placeholder 2"/>
          <p:cNvSpPr>
            <a:spLocks noGrp="1"/>
          </p:cNvSpPr>
          <p:nvPr>
            <p:ph idx="1"/>
          </p:nvPr>
        </p:nvSpPr>
        <p:spPr>
          <a:xfrm>
            <a:off x="685800" y="1600200"/>
            <a:ext cx="7772400" cy="4495800"/>
          </a:xfrm>
        </p:spPr>
        <p:txBody>
          <a:bodyPr/>
          <a:lstStyle/>
          <a:p>
            <a:pPr eaLnBrk="1" hangingPunct="1"/>
            <a:r>
              <a:rPr lang="en-US" sz="2200" smtClean="0">
                <a:solidFill>
                  <a:schemeClr val="bg1"/>
                </a:solidFill>
              </a:rPr>
              <a:t>Programming and partnerships go hand in hand at RODS.  In each program area and with practically every employee, there are numerous formal and informal partnerships to increase positive outcomes for clients and the community.</a:t>
            </a:r>
          </a:p>
          <a:p>
            <a:pPr eaLnBrk="1" hangingPunct="1"/>
            <a:r>
              <a:rPr lang="en-US" sz="2200" smtClean="0">
                <a:solidFill>
                  <a:schemeClr val="bg1"/>
                </a:solidFill>
              </a:rPr>
              <a:t>Programming – Meet the changing client needs, do on-going needs assessments, don’t make it complicated, measure the outputs and outcomes, the real outcomes – what are the benefits?  Is the program or service making a positive difference in the life of the client?  Ask, make it a dialogue, measure and collect the feedback on a regular basis as part of the program. </a:t>
            </a:r>
          </a:p>
          <a:p>
            <a:pPr eaLnBrk="1" hangingPunct="1"/>
            <a:r>
              <a:rPr lang="en-US" sz="2200" smtClean="0">
                <a:solidFill>
                  <a:schemeClr val="bg1"/>
                </a:solidFill>
              </a:rPr>
              <a:t>In addition, we consider how partners would enhance the quality of the program or service for clients?     </a:t>
            </a:r>
          </a:p>
          <a:p>
            <a:pPr eaLnBrk="1" hangingPunct="1"/>
            <a:endParaRPr lang="en-US" sz="2000" smtClean="0">
              <a:solidFill>
                <a:schemeClr val="bg1"/>
              </a:solidFill>
            </a:endParaRPr>
          </a:p>
          <a:p>
            <a:pPr eaLnBrk="1" hangingPunct="1"/>
            <a:endParaRPr lang="en-US" sz="2000" smtClean="0">
              <a:solidFill>
                <a:schemeClr val="bg1"/>
              </a:solidFill>
            </a:endParaRPr>
          </a:p>
        </p:txBody>
      </p:sp>
    </p:spTree>
  </p:cSld>
  <p:clrMapOvr>
    <a:masterClrMapping/>
  </p:clrMapOvr>
  <p:transition spd="med">
    <p:blinds dir="ver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rgbClr val="99CCFF"/>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rgbClr val="99CCFF"/>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2933</TotalTime>
  <Words>863</Words>
  <Application>Microsoft PowerPoint</Application>
  <PresentationFormat>On-screen Show (4:3)</PresentationFormat>
  <Paragraphs>112</Paragraphs>
  <Slides>15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Times New Roman</vt:lpstr>
      <vt:lpstr>Arial</vt:lpstr>
      <vt:lpstr>Calibri</vt:lpstr>
      <vt:lpstr>Default Design</vt:lpstr>
      <vt:lpstr>Adobe Acrobat Document</vt:lpstr>
      <vt:lpstr>Regina Open Door Society   (RODS)  Immigrant and Refugee Service Agency  Programming and Partnering for Success</vt:lpstr>
      <vt:lpstr>Regina Open Door Society (RODS)</vt:lpstr>
      <vt:lpstr>Regina Open Door Society (RODS)</vt:lpstr>
      <vt:lpstr>Regina Open Door Society (RODS)</vt:lpstr>
      <vt:lpstr>Regina Open Door Society (RODS)</vt:lpstr>
      <vt:lpstr>Regina Open Door Society (RODS) Fall – 2004, 25 Staff Members</vt:lpstr>
      <vt:lpstr> October – 2006, 35 Employees </vt:lpstr>
      <vt:lpstr>Slide 8</vt:lpstr>
      <vt:lpstr>Programming &amp; Partnerships </vt:lpstr>
      <vt:lpstr>Cont’d -  Programming &amp; Partnerships</vt:lpstr>
      <vt:lpstr>A Sampling of RODS Partnerships</vt:lpstr>
      <vt:lpstr>Program Funding Sources</vt:lpstr>
      <vt:lpstr>Slide 13</vt:lpstr>
      <vt:lpstr>Slide 14</vt:lpstr>
      <vt:lpstr>Slide 15</vt:lpstr>
    </vt:vector>
  </TitlesOfParts>
  <Company>Regina Open Door Society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Project</dc:title>
  <dc:creator>Shelly Thackeray</dc:creator>
  <cp:lastModifiedBy>Lenise</cp:lastModifiedBy>
  <cp:revision>286</cp:revision>
  <dcterms:created xsi:type="dcterms:W3CDTF">2002-11-07T21:18:32Z</dcterms:created>
  <dcterms:modified xsi:type="dcterms:W3CDTF">2010-01-26T17:22:45Z</dcterms:modified>
</cp:coreProperties>
</file>