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441" r:id="rId1"/>
  </p:sldMasterIdLst>
  <p:notesMasterIdLst>
    <p:notesMasterId r:id="rId27"/>
  </p:notesMasterIdLst>
  <p:sldIdLst>
    <p:sldId id="256" r:id="rId2"/>
    <p:sldId id="257" r:id="rId3"/>
    <p:sldId id="258" r:id="rId4"/>
    <p:sldId id="259" r:id="rId5"/>
    <p:sldId id="260" r:id="rId6"/>
    <p:sldId id="261" r:id="rId7"/>
    <p:sldId id="264" r:id="rId8"/>
    <p:sldId id="265" r:id="rId9"/>
    <p:sldId id="295" r:id="rId10"/>
    <p:sldId id="300" r:id="rId11"/>
    <p:sldId id="301" r:id="rId12"/>
    <p:sldId id="288" r:id="rId13"/>
    <p:sldId id="303" r:id="rId14"/>
    <p:sldId id="294" r:id="rId15"/>
    <p:sldId id="271" r:id="rId16"/>
    <p:sldId id="299" r:id="rId17"/>
    <p:sldId id="297" r:id="rId18"/>
    <p:sldId id="274" r:id="rId19"/>
    <p:sldId id="275" r:id="rId20"/>
    <p:sldId id="278" r:id="rId21"/>
    <p:sldId id="302" r:id="rId22"/>
    <p:sldId id="293" r:id="rId23"/>
    <p:sldId id="292" r:id="rId24"/>
    <p:sldId id="285" r:id="rId25"/>
    <p:sldId id="286"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8496" autoAdjust="0"/>
  </p:normalViewPr>
  <p:slideViewPr>
    <p:cSldViewPr snapToObjects="1">
      <p:cViewPr>
        <p:scale>
          <a:sx n="100" d="100"/>
          <a:sy n="100" d="100"/>
        </p:scale>
        <p:origin x="-756" y="-31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DDFD1E-824D-4DFC-B450-286F3BB5F5D5}" type="datetimeFigureOut">
              <a:rPr lang="en-US" smtClean="0"/>
              <a:pPr/>
              <a:t>1/27/2010</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C036A8-47D3-42C7-A255-7DB13E2274C7}"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18C036A8-47D3-42C7-A255-7DB13E2274C7}" type="slidenum">
              <a:rPr lang="en-CA" smtClean="0"/>
              <a:pPr/>
              <a:t>1</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10</a:t>
            </a:fld>
            <a:endParaRPr lang="en-C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11</a:t>
            </a:fld>
            <a:endParaRPr lang="en-C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12</a:t>
            </a:fld>
            <a:endParaRPr lang="en-C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13</a:t>
            </a:fld>
            <a:endParaRPr lang="en-C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14</a:t>
            </a:fld>
            <a:endParaRPr lang="en-CA"/>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15</a:t>
            </a:fld>
            <a:endParaRPr lang="en-CA"/>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16</a:t>
            </a:fld>
            <a:endParaRPr lang="en-CA"/>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17</a:t>
            </a:fld>
            <a:endParaRPr lang="en-CA"/>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18</a:t>
            </a:fld>
            <a:endParaRPr lang="en-CA"/>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19</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2</a:t>
            </a:fld>
            <a:endParaRPr lang="en-CA"/>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20</a:t>
            </a:fld>
            <a:endParaRPr lang="en-CA"/>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21</a:t>
            </a:fld>
            <a:endParaRPr lang="en-CA"/>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22</a:t>
            </a:fld>
            <a:endParaRPr lang="en-CA"/>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23</a:t>
            </a:fld>
            <a:endParaRPr lang="en-CA"/>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24</a:t>
            </a:fld>
            <a:endParaRPr lang="en-CA"/>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25</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C036A8-47D3-42C7-A255-7DB13E2274C7}"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AEA19B3-BC6D-4E56-93BC-B9B0EF1523FC}" type="datetime1">
              <a:rPr lang="en-US" smtClean="0"/>
              <a:pPr/>
              <a:t>1/27/2010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294C92D-0306-4E69-9CD3-20855E849650}"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926BD4D-74A6-F64E-BE8A-31B1A1C64D85}" type="datetimeFigureOut">
              <a:rPr lang="en-US" smtClean="0"/>
              <a:pPr/>
              <a:t>1/27/2010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215754-D9F9-6D46-A086-11A1F3A4FBE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926BD4D-74A6-F64E-BE8A-31B1A1C64D85}" type="datetimeFigureOut">
              <a:rPr lang="en-US" smtClean="0"/>
              <a:pPr/>
              <a:t>1/27/2010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215754-D9F9-6D46-A086-11A1F3A4FBE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926BD4D-74A6-F64E-BE8A-31B1A1C64D85}" type="datetimeFigureOut">
              <a:rPr lang="en-US" smtClean="0"/>
              <a:pPr/>
              <a:t>1/27/2010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215754-D9F9-6D46-A086-11A1F3A4FBE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D8301A2-9537-4F11-903A-9D7FEDBB449A}" type="datetime1">
              <a:rPr lang="en-US" smtClean="0"/>
              <a:pPr/>
              <a:t>1/27/2010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926BD4D-74A6-F64E-BE8A-31B1A1C64D85}" type="datetimeFigureOut">
              <a:rPr lang="en-US" smtClean="0"/>
              <a:pPr/>
              <a:t>1/27/2010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215754-D9F9-6D46-A086-11A1F3A4FBE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926BD4D-74A6-F64E-BE8A-31B1A1C64D85}" type="datetimeFigureOut">
              <a:rPr lang="en-US" smtClean="0"/>
              <a:pPr/>
              <a:t>1/27/2010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215754-D9F9-6D46-A086-11A1F3A4FBE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926BD4D-74A6-F64E-BE8A-31B1A1C64D85}" type="datetimeFigureOut">
              <a:rPr lang="en-US" smtClean="0"/>
              <a:pPr/>
              <a:t>1/27/2010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215754-D9F9-6D46-A086-11A1F3A4FBE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26BD4D-74A6-F64E-BE8A-31B1A1C64D85}" type="datetimeFigureOut">
              <a:rPr lang="en-US" smtClean="0"/>
              <a:pPr/>
              <a:t>1/27/2010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215754-D9F9-6D46-A086-11A1F3A4FBE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926BD4D-74A6-F64E-BE8A-31B1A1C64D85}" type="datetimeFigureOut">
              <a:rPr lang="en-US" smtClean="0"/>
              <a:pPr/>
              <a:t>1/27/2010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619C8-A375-448C-891B-9999C6BE8E6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926BD4D-74A6-F64E-BE8A-31B1A1C64D85}" type="datetimeFigureOut">
              <a:rPr lang="en-US" smtClean="0"/>
              <a:pPr/>
              <a:t>1/27/2010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C6215754-D9F9-6D46-A086-11A1F3A4FBE3}"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926BD4D-74A6-F64E-BE8A-31B1A1C64D85}" type="datetimeFigureOut">
              <a:rPr lang="en-US" smtClean="0"/>
              <a:pPr/>
              <a:t>1/27/2010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6215754-D9F9-6D46-A086-11A1F3A4FBE3}"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442" r:id="rId1"/>
    <p:sldLayoutId id="2147484443" r:id="rId2"/>
    <p:sldLayoutId id="2147484444" r:id="rId3"/>
    <p:sldLayoutId id="2147484445" r:id="rId4"/>
    <p:sldLayoutId id="2147484446" r:id="rId5"/>
    <p:sldLayoutId id="2147484447" r:id="rId6"/>
    <p:sldLayoutId id="2147484448" r:id="rId7"/>
    <p:sldLayoutId id="2147484449" r:id="rId8"/>
    <p:sldLayoutId id="2147484450" r:id="rId9"/>
    <p:sldLayoutId id="2147484451" r:id="rId10"/>
    <p:sldLayoutId id="2147484452"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itle 45"/>
          <p:cNvSpPr>
            <a:spLocks noGrp="1"/>
          </p:cNvSpPr>
          <p:nvPr>
            <p:ph type="ctrTitle"/>
          </p:nvPr>
        </p:nvSpPr>
        <p:spPr>
          <a:xfrm>
            <a:off x="685800" y="762000"/>
            <a:ext cx="8001000" cy="2424766"/>
          </a:xfrm>
        </p:spPr>
        <p:txBody>
          <a:bodyPr>
            <a:normAutofit/>
          </a:bodyPr>
          <a:lstStyle/>
          <a:p>
            <a:r>
              <a:rPr lang="en-CA" sz="3600" dirty="0" smtClean="0"/>
              <a:t>Challenges and Successes in the Development of an Intercultural Early Learning Program for Refugee Children</a:t>
            </a:r>
            <a:br>
              <a:rPr lang="en-CA" sz="3600" dirty="0" smtClean="0"/>
            </a:br>
            <a:endParaRPr lang="en-US" sz="3600" dirty="0"/>
          </a:p>
        </p:txBody>
      </p:sp>
      <p:sp>
        <p:nvSpPr>
          <p:cNvPr id="49" name="Subtitle 48"/>
          <p:cNvSpPr>
            <a:spLocks noGrp="1"/>
          </p:cNvSpPr>
          <p:nvPr>
            <p:ph type="subTitle" idx="1"/>
          </p:nvPr>
        </p:nvSpPr>
        <p:spPr>
          <a:xfrm>
            <a:off x="571500" y="3505200"/>
            <a:ext cx="8001000" cy="1219200"/>
          </a:xfrm>
        </p:spPr>
        <p:txBody>
          <a:bodyPr>
            <a:normAutofit fontScale="85000" lnSpcReduction="20000"/>
          </a:bodyPr>
          <a:lstStyle/>
          <a:p>
            <a:pPr>
              <a:spcBef>
                <a:spcPct val="0"/>
              </a:spcBef>
            </a:pPr>
            <a:r>
              <a:rPr lang="en-CA" sz="2000" b="1" dirty="0" smtClean="0"/>
              <a:t>PMC Research  Symposium, Edmonton, Jan. 21, 2010</a:t>
            </a:r>
          </a:p>
          <a:p>
            <a:pPr>
              <a:spcBef>
                <a:spcPct val="0"/>
              </a:spcBef>
            </a:pPr>
            <a:endParaRPr lang="en-CA" sz="2000" b="1" dirty="0" smtClean="0"/>
          </a:p>
          <a:p>
            <a:pPr>
              <a:spcBef>
                <a:spcPct val="0"/>
              </a:spcBef>
            </a:pPr>
            <a:r>
              <a:rPr lang="en-CA" sz="2000" b="1" dirty="0" smtClean="0"/>
              <a:t>Dr. Anna Kirova, Department of Elementary Education</a:t>
            </a:r>
          </a:p>
          <a:p>
            <a:pPr>
              <a:spcBef>
                <a:spcPct val="0"/>
              </a:spcBef>
            </a:pPr>
            <a:r>
              <a:rPr lang="en-CA" sz="2000" b="1" dirty="0" smtClean="0"/>
              <a:t>University of Alberta</a:t>
            </a:r>
          </a:p>
          <a:p>
            <a:pPr>
              <a:spcBef>
                <a:spcPct val="0"/>
              </a:spcBef>
            </a:pPr>
            <a:r>
              <a:rPr lang="en-CA" sz="2000" b="1" dirty="0" smtClean="0"/>
              <a:t>Domain Leader, Family, Children and Youth </a:t>
            </a:r>
          </a:p>
          <a:p>
            <a:pPr>
              <a:spcBef>
                <a:spcPct val="0"/>
              </a:spcBef>
            </a:pPr>
            <a:endParaRPr lang="en-CA" sz="2000" b="1" dirty="0" smtClean="0"/>
          </a:p>
          <a:p>
            <a:pPr>
              <a:spcBef>
                <a:spcPct val="0"/>
              </a:spcBef>
            </a:pPr>
            <a:endParaRPr lang="en-CA" sz="2000" b="1" dirty="0" smtClean="0"/>
          </a:p>
          <a:p>
            <a:pPr>
              <a:spcBef>
                <a:spcPct val="0"/>
              </a:spcBef>
            </a:pPr>
            <a:endParaRPr lang="en-CA" sz="2000" dirty="0" smtClean="0"/>
          </a:p>
          <a:p>
            <a:endParaRPr lang="en-US" sz="2000" dirty="0" smtClean="0"/>
          </a:p>
        </p:txBody>
      </p:sp>
      <p:pic>
        <p:nvPicPr>
          <p:cNvPr id="4" name="Picture 2" descr="PMC logo"/>
          <p:cNvPicPr>
            <a:picLocks noChangeAspect="1" noChangeArrowheads="1"/>
          </p:cNvPicPr>
          <p:nvPr/>
        </p:nvPicPr>
        <p:blipFill>
          <a:blip r:embed="rId3"/>
          <a:srcRect/>
          <a:stretch>
            <a:fillRect/>
          </a:stretch>
        </p:blipFill>
        <p:spPr bwMode="auto">
          <a:xfrm>
            <a:off x="6248400" y="5105400"/>
            <a:ext cx="1905000" cy="622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normAutofit fontScale="90000"/>
          </a:bodyPr>
          <a:lstStyle/>
          <a:p>
            <a:r>
              <a:rPr lang="en-US" sz="3600" b="1" dirty="0" smtClean="0"/>
              <a:t/>
            </a:r>
            <a:br>
              <a:rPr lang="en-US" sz="3600" b="1" dirty="0" smtClean="0"/>
            </a:br>
            <a:r>
              <a:rPr lang="en-US" sz="3600" b="1" dirty="0" smtClean="0"/>
              <a:t>Stakeholder Goals and Aspirations: </a:t>
            </a:r>
            <a:r>
              <a:rPr lang="en-US" sz="3600" dirty="0" err="1" smtClean="0"/>
              <a:t>Ethnocultural</a:t>
            </a:r>
            <a:r>
              <a:rPr lang="en-US" sz="3600" dirty="0" smtClean="0"/>
              <a:t> Communities</a:t>
            </a:r>
            <a:r>
              <a:rPr lang="en-US" sz="3200" dirty="0" smtClean="0"/>
              <a:t/>
            </a:r>
            <a:br>
              <a:rPr lang="en-US" sz="3200" dirty="0" smtClean="0"/>
            </a:br>
            <a:endParaRPr lang="en-CA" sz="3200" b="1" dirty="0"/>
          </a:p>
        </p:txBody>
      </p:sp>
      <p:sp>
        <p:nvSpPr>
          <p:cNvPr id="3" name="Content Placeholder 2"/>
          <p:cNvSpPr>
            <a:spLocks noGrp="1"/>
          </p:cNvSpPr>
          <p:nvPr>
            <p:ph idx="1"/>
          </p:nvPr>
        </p:nvSpPr>
        <p:spPr/>
        <p:txBody>
          <a:bodyPr>
            <a:normAutofit fontScale="92500" lnSpcReduction="10000"/>
          </a:bodyPr>
          <a:lstStyle/>
          <a:p>
            <a:r>
              <a:rPr lang="en-US" b="1" dirty="0" smtClean="0"/>
              <a:t>Kurdish Community</a:t>
            </a:r>
          </a:p>
          <a:p>
            <a:pPr>
              <a:buNone/>
            </a:pPr>
            <a:r>
              <a:rPr lang="en-US" i="1" dirty="0" smtClean="0"/>
              <a:t>	Language is very important for our people, it is our way of survival. The program will make us feel, “I am here, I exist in this country, I am included.” </a:t>
            </a:r>
            <a:endParaRPr lang="en-US" dirty="0" smtClean="0"/>
          </a:p>
          <a:p>
            <a:r>
              <a:rPr lang="en-US" b="1" dirty="0" smtClean="0"/>
              <a:t>Somali Community</a:t>
            </a:r>
          </a:p>
          <a:p>
            <a:pPr>
              <a:buNone/>
            </a:pPr>
            <a:r>
              <a:rPr lang="en-US" dirty="0" smtClean="0"/>
              <a:t>	</a:t>
            </a:r>
            <a:r>
              <a:rPr lang="en-US" i="1" dirty="0" smtClean="0"/>
              <a:t>Our children are just kind of melting into the new culture. This program will bring them back to their roots.</a:t>
            </a:r>
            <a:endParaRPr lang="en-US" dirty="0" smtClean="0"/>
          </a:p>
          <a:p>
            <a:r>
              <a:rPr lang="en-US" b="1" dirty="0" smtClean="0"/>
              <a:t>Sudanese Community</a:t>
            </a:r>
          </a:p>
          <a:p>
            <a:pPr>
              <a:buNone/>
            </a:pPr>
            <a:r>
              <a:rPr lang="en-US" dirty="0" smtClean="0"/>
              <a:t>	</a:t>
            </a:r>
            <a:r>
              <a:rPr lang="en-CA" i="1" dirty="0" smtClean="0"/>
              <a:t>Some kids born here don’t know the value of our culture that’s why we have to tell them where we come from and how they can keep our culture alive.</a:t>
            </a:r>
            <a:endParaRPr lang="en-US" i="1" dirty="0" smtClean="0"/>
          </a:p>
          <a:p>
            <a:endParaRPr lang="en-C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Stakeholder Goals and Aspirations: NGOs</a:t>
            </a:r>
            <a:endParaRPr lang="en-CA" sz="3200" dirty="0"/>
          </a:p>
        </p:txBody>
      </p:sp>
      <p:sp>
        <p:nvSpPr>
          <p:cNvPr id="3" name="Content Placeholder 2"/>
          <p:cNvSpPr>
            <a:spLocks noGrp="1"/>
          </p:cNvSpPr>
          <p:nvPr>
            <p:ph idx="1"/>
          </p:nvPr>
        </p:nvSpPr>
        <p:spPr/>
        <p:txBody>
          <a:bodyPr/>
          <a:lstStyle/>
          <a:p>
            <a:r>
              <a:rPr lang="en-US" sz="2800" b="1" dirty="0" smtClean="0"/>
              <a:t>Settlement Agencies</a:t>
            </a:r>
          </a:p>
          <a:p>
            <a:pPr>
              <a:buNone/>
            </a:pPr>
            <a:r>
              <a:rPr lang="en-US" sz="2800" dirty="0" smtClean="0"/>
              <a:t>	</a:t>
            </a:r>
            <a:r>
              <a:rPr lang="en-US" sz="2800" i="1" dirty="0" smtClean="0"/>
              <a:t>The program is an opportunity </a:t>
            </a:r>
            <a:r>
              <a:rPr lang="en-CA" sz="2800" i="1" dirty="0" smtClean="0"/>
              <a:t>to create something quite pure and from scratch</a:t>
            </a:r>
            <a:r>
              <a:rPr lang="en-US" sz="2800" i="1" dirty="0" smtClean="0"/>
              <a:t>.</a:t>
            </a:r>
          </a:p>
          <a:p>
            <a:pPr>
              <a:buNone/>
            </a:pPr>
            <a:r>
              <a:rPr lang="en-US" sz="2800" i="1" dirty="0" smtClean="0"/>
              <a:t>	</a:t>
            </a:r>
            <a:r>
              <a:rPr lang="en-CA" sz="2800" i="1" dirty="0" smtClean="0"/>
              <a:t>It’s essential that we continue to learn about the families and their ways of being and knowing and how that impacts our school system.</a:t>
            </a:r>
          </a:p>
          <a:p>
            <a:r>
              <a:rPr lang="en-CA" sz="2800" b="1" dirty="0" smtClean="0"/>
              <a:t>Head Start Network</a:t>
            </a:r>
          </a:p>
          <a:p>
            <a:pPr>
              <a:buNone/>
            </a:pPr>
            <a:r>
              <a:rPr lang="en-CA" sz="2800" dirty="0" smtClean="0"/>
              <a:t>	</a:t>
            </a:r>
            <a:r>
              <a:rPr lang="en-CA" sz="2800" i="1" dirty="0" smtClean="0"/>
              <a:t>There are needs that we can’t meet. This program will do what we cannot.</a:t>
            </a:r>
            <a:endParaRPr lang="en-US" sz="2800" dirty="0" smtClean="0"/>
          </a:p>
          <a:p>
            <a:endParaRPr lang="en-C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a:xfrm>
            <a:off x="571500" y="132588"/>
            <a:ext cx="8229600" cy="1143000"/>
          </a:xfrm>
        </p:spPr>
        <p:txBody>
          <a:bodyPr/>
          <a:lstStyle/>
          <a:p>
            <a:r>
              <a:rPr lang="en-US" sz="3300" b="1" dirty="0" smtClean="0"/>
              <a:t>Stakeholder Goals and Aspirations:</a:t>
            </a:r>
            <a:endParaRPr lang="en-US" sz="3300" b="1" dirty="0"/>
          </a:p>
        </p:txBody>
      </p:sp>
      <p:sp>
        <p:nvSpPr>
          <p:cNvPr id="8" name="Text Placeholder 7"/>
          <p:cNvSpPr>
            <a:spLocks noGrp="1"/>
          </p:cNvSpPr>
          <p:nvPr>
            <p:ph type="body" idx="1"/>
          </p:nvPr>
        </p:nvSpPr>
        <p:spPr>
          <a:xfrm>
            <a:off x="2667000" y="1235076"/>
            <a:ext cx="3749040" cy="639762"/>
          </a:xfrm>
        </p:spPr>
        <p:txBody>
          <a:bodyPr/>
          <a:lstStyle/>
          <a:p>
            <a:r>
              <a:rPr lang="en-US" dirty="0" smtClean="0"/>
              <a:t>Government Partners</a:t>
            </a:r>
            <a:endParaRPr lang="en-US" dirty="0"/>
          </a:p>
        </p:txBody>
      </p:sp>
      <p:sp>
        <p:nvSpPr>
          <p:cNvPr id="9" name="Content Placeholder 8"/>
          <p:cNvSpPr>
            <a:spLocks noGrp="1"/>
          </p:cNvSpPr>
          <p:nvPr>
            <p:ph sz="quarter" idx="2"/>
          </p:nvPr>
        </p:nvSpPr>
        <p:spPr>
          <a:xfrm>
            <a:off x="571500" y="1874838"/>
            <a:ext cx="8001000" cy="4267200"/>
          </a:xfrm>
        </p:spPr>
        <p:txBody>
          <a:bodyPr>
            <a:noAutofit/>
          </a:bodyPr>
          <a:lstStyle/>
          <a:p>
            <a:pPr>
              <a:buNone/>
            </a:pPr>
            <a:r>
              <a:rPr lang="en-US" sz="2400" b="1" dirty="0" smtClean="0"/>
              <a:t>Public School Board</a:t>
            </a:r>
            <a:endParaRPr lang="en-US" sz="2400" dirty="0" smtClean="0"/>
          </a:p>
          <a:p>
            <a:pPr>
              <a:buNone/>
            </a:pPr>
            <a:r>
              <a:rPr lang="en-US" sz="2400" b="1" dirty="0" smtClean="0"/>
              <a:t>	</a:t>
            </a:r>
            <a:r>
              <a:rPr lang="en-CA" sz="2400" i="1" dirty="0" smtClean="0"/>
              <a:t>We are very interested in this particular program and in working with partners on trying to develop something that will be sensitive to the culture of the families and kids involved.</a:t>
            </a:r>
            <a:endParaRPr lang="en-US" sz="2400" dirty="0" smtClean="0"/>
          </a:p>
          <a:p>
            <a:pPr>
              <a:buNone/>
            </a:pPr>
            <a:r>
              <a:rPr lang="en-US" sz="2400" b="1" dirty="0" smtClean="0"/>
              <a:t>Ministry of Education	</a:t>
            </a:r>
          </a:p>
          <a:p>
            <a:pPr>
              <a:buNone/>
            </a:pPr>
            <a:r>
              <a:rPr lang="en-GB" sz="2400" i="1" dirty="0" smtClean="0"/>
              <a:t>	It is important to </a:t>
            </a:r>
            <a:r>
              <a:rPr lang="en-US" sz="2400" i="1" dirty="0" smtClean="0"/>
              <a:t>honour, respect and support the first language, growth and development in order to be a strong bridge to the English language.</a:t>
            </a:r>
          </a:p>
          <a:p>
            <a:pPr>
              <a:buNone/>
            </a:pPr>
            <a:endParaRPr lang="en-US" sz="2400" b="1" dirty="0" smtClean="0"/>
          </a:p>
          <a:p>
            <a:pPr>
              <a:buNone/>
            </a:pPr>
            <a:r>
              <a:rPr lang="en-US" sz="2400" i="1" dirty="0" smtClean="0"/>
              <a:t> </a:t>
            </a:r>
            <a:endParaRPr lang="en-US" sz="2400" b="1" i="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dirty="0" smtClean="0"/>
              <a:t/>
            </a:r>
            <a:br>
              <a:rPr lang="en-US" sz="3200" b="1" dirty="0" smtClean="0"/>
            </a:br>
            <a:r>
              <a:rPr lang="en-US" sz="3200" b="1" dirty="0" smtClean="0"/>
              <a:t/>
            </a:r>
            <a:br>
              <a:rPr lang="en-US" sz="3200" b="1" dirty="0" smtClean="0"/>
            </a:br>
            <a:r>
              <a:rPr lang="en-US" sz="3200" b="1" dirty="0" smtClean="0"/>
              <a:t>Stakeholder Goals and Aspirations: </a:t>
            </a:r>
            <a:r>
              <a:rPr lang="en-US" sz="3200" dirty="0" smtClean="0"/>
              <a:t>Government Partners</a:t>
            </a:r>
            <a:br>
              <a:rPr lang="en-US" sz="3200" dirty="0" smtClean="0"/>
            </a:br>
            <a:endParaRPr lang="en-US" sz="3200" dirty="0"/>
          </a:p>
        </p:txBody>
      </p:sp>
      <p:sp>
        <p:nvSpPr>
          <p:cNvPr id="3" name="Content Placeholder 2"/>
          <p:cNvSpPr>
            <a:spLocks noGrp="1"/>
          </p:cNvSpPr>
          <p:nvPr>
            <p:ph idx="1"/>
          </p:nvPr>
        </p:nvSpPr>
        <p:spPr/>
        <p:txBody>
          <a:bodyPr>
            <a:normAutofit/>
          </a:bodyPr>
          <a:lstStyle/>
          <a:p>
            <a:pPr>
              <a:buNone/>
            </a:pPr>
            <a:r>
              <a:rPr lang="en-US" sz="2800" b="1" dirty="0" smtClean="0"/>
              <a:t>Capital Health</a:t>
            </a:r>
          </a:p>
          <a:p>
            <a:pPr>
              <a:buNone/>
            </a:pPr>
            <a:r>
              <a:rPr lang="en-US" sz="2800" b="1" dirty="0" smtClean="0"/>
              <a:t>	</a:t>
            </a:r>
            <a:r>
              <a:rPr lang="en-CA" sz="2800" i="1" dirty="0" smtClean="0"/>
              <a:t>The approach is very interesting and although there hasn’t been a direct link to health yet there will be.</a:t>
            </a:r>
            <a:r>
              <a:rPr lang="en-US" sz="2800" b="1" dirty="0" smtClean="0"/>
              <a:t> Children and Youth Services</a:t>
            </a:r>
            <a:endParaRPr lang="en-US" sz="2800" dirty="0" smtClean="0"/>
          </a:p>
          <a:p>
            <a:pPr>
              <a:buNone/>
            </a:pPr>
            <a:r>
              <a:rPr lang="en-US" sz="2800" b="1" dirty="0" smtClean="0"/>
              <a:t>	</a:t>
            </a:r>
            <a:r>
              <a:rPr lang="en-CA" sz="2800" i="1" dirty="0" smtClean="0"/>
              <a:t>We would really like the opportunity to be able to give the parents who are involved in this program lots of information about what else Social Services does besides taking kids from their home</a:t>
            </a:r>
            <a:r>
              <a:rPr lang="en-CA" sz="2800" dirty="0" smtClean="0"/>
              <a:t>.</a:t>
            </a:r>
            <a:endParaRPr lang="en-US" sz="2800" b="1" dirty="0" smtClean="0"/>
          </a:p>
          <a:p>
            <a:pPr>
              <a:buNone/>
            </a:pPr>
            <a:endParaRPr lang="en-US" sz="2800" i="1"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r>
              <a:rPr lang="en-CA" sz="3200" b="1" dirty="0" smtClean="0"/>
              <a:t>The Program</a:t>
            </a:r>
            <a:endParaRPr lang="en-CA" sz="3200" b="1" dirty="0"/>
          </a:p>
        </p:txBody>
      </p:sp>
      <p:sp>
        <p:nvSpPr>
          <p:cNvPr id="3" name="Content Placeholder 2"/>
          <p:cNvSpPr>
            <a:spLocks noGrp="1"/>
          </p:cNvSpPr>
          <p:nvPr>
            <p:ph idx="1"/>
          </p:nvPr>
        </p:nvSpPr>
        <p:spPr>
          <a:xfrm>
            <a:off x="457200" y="1752600"/>
            <a:ext cx="8229600" cy="4389120"/>
          </a:xfrm>
        </p:spPr>
        <p:txBody>
          <a:bodyPr>
            <a:normAutofit fontScale="85000" lnSpcReduction="20000"/>
          </a:bodyPr>
          <a:lstStyle/>
          <a:p>
            <a:pPr>
              <a:buNone/>
            </a:pPr>
            <a:r>
              <a:rPr lang="en-US" dirty="0" smtClean="0"/>
              <a:t>The program was offered four days a week, from 9:30 to 12:00. Children were bussed to the school. It included: </a:t>
            </a:r>
          </a:p>
          <a:p>
            <a:pPr>
              <a:buNone/>
            </a:pPr>
            <a:r>
              <a:rPr lang="en-US" b="1" dirty="0" smtClean="0"/>
              <a:t>17 children </a:t>
            </a:r>
            <a:r>
              <a:rPr lang="en-US" dirty="0" smtClean="0"/>
              <a:t>who were three and a half years old by September 1, 2007, and their families. </a:t>
            </a:r>
          </a:p>
          <a:p>
            <a:pPr>
              <a:buNone/>
            </a:pPr>
            <a:r>
              <a:rPr lang="en-US" dirty="0" smtClean="0"/>
              <a:t>Families were selected from the </a:t>
            </a:r>
            <a:r>
              <a:rPr lang="en-US" b="1" dirty="0" smtClean="0"/>
              <a:t>Kurdish, Sudanese, </a:t>
            </a:r>
            <a:r>
              <a:rPr lang="en-US" dirty="0" smtClean="0"/>
              <a:t>and</a:t>
            </a:r>
            <a:r>
              <a:rPr lang="en-US" b="1" dirty="0" smtClean="0"/>
              <a:t> Somali </a:t>
            </a:r>
            <a:r>
              <a:rPr lang="en-US" dirty="0" smtClean="0"/>
              <a:t>communities. The number of children from each community was as follows: 3 Sudanese Arabic-speaking children, 5 Kurdish-speaking children, and 9 Somali-speaking children. </a:t>
            </a:r>
          </a:p>
          <a:p>
            <a:pPr>
              <a:buNone/>
            </a:pPr>
            <a:r>
              <a:rPr lang="en-US" dirty="0" smtClean="0"/>
              <a:t>There were </a:t>
            </a:r>
            <a:r>
              <a:rPr lang="en-US" b="1" dirty="0" smtClean="0"/>
              <a:t>L1 instructors for each linguistic group </a:t>
            </a:r>
            <a:r>
              <a:rPr lang="en-US" dirty="0" smtClean="0"/>
              <a:t>who were selected by their respective community, and a </a:t>
            </a:r>
            <a:r>
              <a:rPr lang="en-US" b="1" dirty="0" smtClean="0"/>
              <a:t>classroom teacher </a:t>
            </a:r>
            <a:r>
              <a:rPr lang="en-US" dirty="0" smtClean="0"/>
              <a:t>who was a monolingual, English-speaking, first year teacher with the EPSB. </a:t>
            </a:r>
          </a:p>
          <a:p>
            <a:pPr>
              <a:buNone/>
            </a:pPr>
            <a:r>
              <a:rPr lang="en-US" dirty="0" smtClean="0"/>
              <a:t>The instruction time was divided equally between instruction and activities in English, and instruction and activities in the children’s native language.</a:t>
            </a:r>
            <a:endParaRPr lang="en-C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and Concerns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600" b="1" dirty="0" smtClean="0"/>
              <a:t/>
            </a:r>
            <a:br>
              <a:rPr lang="en-GB" sz="3600" b="1" dirty="0" smtClean="0"/>
            </a:br>
            <a:r>
              <a:rPr lang="en-GB" sz="3600" b="1" dirty="0" smtClean="0"/>
              <a:t>Background Challenges: Hurried Start</a:t>
            </a:r>
            <a:r>
              <a:rPr lang="en-CA" dirty="0" smtClean="0"/>
              <a:t/>
            </a:r>
            <a:br>
              <a:rPr lang="en-CA" dirty="0" smtClean="0"/>
            </a:br>
            <a:endParaRPr lang="en-CA" dirty="0"/>
          </a:p>
        </p:txBody>
      </p:sp>
      <p:sp>
        <p:nvSpPr>
          <p:cNvPr id="3" name="Content Placeholder 2"/>
          <p:cNvSpPr>
            <a:spLocks noGrp="1"/>
          </p:cNvSpPr>
          <p:nvPr>
            <p:ph idx="1"/>
          </p:nvPr>
        </p:nvSpPr>
        <p:spPr/>
        <p:txBody>
          <a:bodyPr/>
          <a:lstStyle/>
          <a:p>
            <a:pPr>
              <a:buNone/>
            </a:pPr>
            <a:r>
              <a:rPr lang="en-GB" dirty="0" smtClean="0"/>
              <a:t>“</a:t>
            </a:r>
            <a:r>
              <a:rPr lang="en-CA" i="1" dirty="0" smtClean="0"/>
              <a:t>We knew it was a window of opportunity and if we missed it, that next year we probably would just see a proliferation of ELL sites that would follow a typical early learning model</a:t>
            </a:r>
            <a:r>
              <a:rPr lang="en-CA" dirty="0" smtClean="0"/>
              <a:t>.” </a:t>
            </a:r>
          </a:p>
          <a:p>
            <a:endParaRPr lang="en-C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smtClean="0"/>
              <a:t>Parental and Community Involvement</a:t>
            </a:r>
            <a:r>
              <a:rPr lang="en-CA" sz="3200" b="1" dirty="0" smtClean="0"/>
              <a:t/>
            </a:r>
            <a:br>
              <a:rPr lang="en-CA" sz="3200" b="1" dirty="0" smtClean="0"/>
            </a:br>
            <a:endParaRPr lang="en-CA" sz="3200" b="1" dirty="0"/>
          </a:p>
        </p:txBody>
      </p:sp>
      <p:sp>
        <p:nvSpPr>
          <p:cNvPr id="3" name="Content Placeholder 2"/>
          <p:cNvSpPr>
            <a:spLocks noGrp="1"/>
          </p:cNvSpPr>
          <p:nvPr>
            <p:ph idx="1"/>
          </p:nvPr>
        </p:nvSpPr>
        <p:spPr/>
        <p:txBody>
          <a:bodyPr/>
          <a:lstStyle/>
          <a:p>
            <a:pPr>
              <a:buNone/>
            </a:pPr>
            <a:r>
              <a:rPr lang="en-GB" dirty="0" smtClean="0"/>
              <a:t>As expressed by one settlement community worker, this program needed to engage communities and involve families in ways not defined by “</a:t>
            </a:r>
            <a:r>
              <a:rPr lang="en-GB" i="1" dirty="0" smtClean="0"/>
              <a:t>middle class terms</a:t>
            </a:r>
            <a:r>
              <a:rPr lang="en-GB" dirty="0" smtClean="0"/>
              <a:t>.” In her opinion, most early care and learning programs were looking for parental involvement such as joining the Board of the agency or spending time in the classroom which was not possible for newcomer parents. </a:t>
            </a:r>
            <a:endParaRPr lang="en-C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63980"/>
            <a:ext cx="8229600" cy="1143000"/>
          </a:xfrm>
        </p:spPr>
        <p:txBody>
          <a:bodyPr>
            <a:normAutofit fontScale="90000"/>
          </a:bodyPr>
          <a:lstStyle/>
          <a:p>
            <a:pPr lvl="0"/>
            <a:r>
              <a:rPr lang="en-GB" sz="4000" dirty="0" smtClean="0"/>
              <a:t/>
            </a:r>
            <a:br>
              <a:rPr lang="en-GB" sz="4000" dirty="0" smtClean="0"/>
            </a:br>
            <a:r>
              <a:rPr lang="en-GB" sz="3600" b="1" dirty="0" smtClean="0"/>
              <a:t>Multi-Partner Collaboration: Working Out Tensions</a:t>
            </a:r>
            <a:r>
              <a:rPr lang="en-US" sz="4000" dirty="0" smtClean="0"/>
              <a:t/>
            </a:r>
            <a:br>
              <a:rPr lang="en-US" sz="4000" dirty="0" smtClean="0"/>
            </a:br>
            <a:endParaRPr lang="en-US" sz="4000" dirty="0"/>
          </a:p>
        </p:txBody>
      </p:sp>
      <p:sp>
        <p:nvSpPr>
          <p:cNvPr id="3" name="Content Placeholder 2"/>
          <p:cNvSpPr>
            <a:spLocks noGrp="1"/>
          </p:cNvSpPr>
          <p:nvPr>
            <p:ph idx="1"/>
          </p:nvPr>
        </p:nvSpPr>
        <p:spPr>
          <a:xfrm>
            <a:off x="457200" y="2209800"/>
            <a:ext cx="8229600" cy="4389120"/>
          </a:xfrm>
        </p:spPr>
        <p:txBody>
          <a:bodyPr/>
          <a:lstStyle/>
          <a:p>
            <a:pPr>
              <a:buNone/>
            </a:pPr>
            <a:r>
              <a:rPr lang="en-CA" i="1" dirty="0" smtClean="0"/>
              <a:t>After all, we are different creatures in terms of organizations, you know we have government colleagues, and we have school board colleagues and we have not had a chance to declare to each other our value orientations and then also where might we have some sense of tensions … and tensions are not bad but we need to make them visible so we can work with them right?</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rmAutofit/>
          </a:bodyPr>
          <a:lstStyle/>
          <a:p>
            <a:r>
              <a:rPr lang="en-US" sz="3200" b="1" dirty="0" smtClean="0"/>
              <a:t>Systemic Issues: Location and Community Building</a:t>
            </a:r>
            <a:endParaRPr lang="en-US" sz="3200" b="1" dirty="0"/>
          </a:p>
        </p:txBody>
      </p:sp>
      <p:sp>
        <p:nvSpPr>
          <p:cNvPr id="3" name="Content Placeholder 2"/>
          <p:cNvSpPr>
            <a:spLocks noGrp="1"/>
          </p:cNvSpPr>
          <p:nvPr>
            <p:ph idx="1"/>
          </p:nvPr>
        </p:nvSpPr>
        <p:spPr>
          <a:xfrm>
            <a:off x="457200" y="2819400"/>
            <a:ext cx="8229600" cy="4389120"/>
          </a:xfrm>
        </p:spPr>
        <p:txBody>
          <a:bodyPr/>
          <a:lstStyle/>
          <a:p>
            <a:pPr>
              <a:buNone/>
            </a:pPr>
            <a:r>
              <a:rPr lang="en-CA" i="1" dirty="0" smtClean="0"/>
              <a:t>It would be easier for us if we could have programs in a community where they already live and they are likely to go into the kindergarten in the school where the early learning program is or very close so we could have some joint work between 2 schools or among 3 schools. </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fontScale="90000"/>
          </a:bodyPr>
          <a:lstStyle/>
          <a:p>
            <a:r>
              <a:rPr lang="en-CA" b="1" dirty="0" smtClean="0"/>
              <a:t/>
            </a:r>
            <a:br>
              <a:rPr lang="en-CA" b="1" dirty="0" smtClean="0"/>
            </a:br>
            <a:r>
              <a:rPr lang="en-CA" dirty="0" smtClean="0"/>
              <a:t> </a:t>
            </a:r>
            <a:br>
              <a:rPr lang="en-CA" dirty="0" smtClean="0"/>
            </a:br>
            <a:r>
              <a:rPr lang="en-CA" sz="3600" b="1" dirty="0" smtClean="0"/>
              <a:t>Context of the Study</a:t>
            </a:r>
            <a:r>
              <a:rPr lang="en-US" b="1" i="1" dirty="0" smtClean="0"/>
              <a:t/>
            </a:r>
            <a:br>
              <a:rPr lang="en-US" b="1" i="1" dirty="0" smtClean="0"/>
            </a:br>
            <a:endParaRPr lang="en-US" dirty="0"/>
          </a:p>
        </p:txBody>
      </p:sp>
      <p:sp>
        <p:nvSpPr>
          <p:cNvPr id="16" name="Content Placeholder 15"/>
          <p:cNvSpPr>
            <a:spLocks noGrp="1"/>
          </p:cNvSpPr>
          <p:nvPr>
            <p:ph idx="1"/>
          </p:nvPr>
        </p:nvSpPr>
        <p:spPr/>
        <p:txBody>
          <a:bodyPr>
            <a:normAutofit/>
          </a:bodyPr>
          <a:lstStyle/>
          <a:p>
            <a:r>
              <a:rPr lang="en-CA" dirty="0" smtClean="0"/>
              <a:t>16.1% of the population in the province of Alberta are </a:t>
            </a:r>
            <a:r>
              <a:rPr lang="en-US" dirty="0" smtClean="0"/>
              <a:t>immigrants and refugees. </a:t>
            </a:r>
          </a:p>
          <a:p>
            <a:pPr>
              <a:buNone/>
            </a:pPr>
            <a:endParaRPr lang="en-US" dirty="0" smtClean="0"/>
          </a:p>
          <a:p>
            <a:r>
              <a:rPr lang="en-US" dirty="0" smtClean="0"/>
              <a:t>In </a:t>
            </a:r>
            <a:r>
              <a:rPr lang="en-CA" dirty="0" smtClean="0"/>
              <a:t>Edmonton 22.9% of the population are newcomers.</a:t>
            </a: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b="1" dirty="0" smtClean="0"/>
              <a:t>Classroom Challenges</a:t>
            </a:r>
            <a:endParaRPr lang="en-US" sz="3600" b="1" dirty="0"/>
          </a:p>
        </p:txBody>
      </p:sp>
      <p:sp>
        <p:nvSpPr>
          <p:cNvPr id="6" name="Content Placeholder 5"/>
          <p:cNvSpPr>
            <a:spLocks noGrp="1"/>
          </p:cNvSpPr>
          <p:nvPr>
            <p:ph idx="1"/>
          </p:nvPr>
        </p:nvSpPr>
        <p:spPr/>
        <p:txBody>
          <a:bodyPr>
            <a:normAutofit/>
          </a:bodyPr>
          <a:lstStyle/>
          <a:p>
            <a:r>
              <a:rPr lang="en-US" dirty="0" smtClean="0"/>
              <a:t>Innovative nature of the project: </a:t>
            </a:r>
            <a:r>
              <a:rPr lang="en-US" i="1" dirty="0" smtClean="0"/>
              <a:t>There was no example to follow, no materials, no curriculum.</a:t>
            </a:r>
          </a:p>
          <a:p>
            <a:r>
              <a:rPr lang="en-US" dirty="0" smtClean="0"/>
              <a:t>First days: </a:t>
            </a:r>
            <a:r>
              <a:rPr lang="en-US" i="1" dirty="0" smtClean="0"/>
              <a:t>Managing four languages while trying to create a  community and creating a learning environment.</a:t>
            </a:r>
          </a:p>
          <a:p>
            <a:r>
              <a:rPr lang="en-US" dirty="0" smtClean="0"/>
              <a:t>Imbalance of linguistic groups: </a:t>
            </a:r>
            <a:r>
              <a:rPr lang="en-US" i="1" dirty="0" smtClean="0"/>
              <a:t>Creating small-group culture-specific leaning activities.</a:t>
            </a:r>
          </a:p>
          <a:p>
            <a:r>
              <a:rPr lang="en-US" dirty="0" smtClean="0"/>
              <a:t>Classroom structure: </a:t>
            </a:r>
            <a:r>
              <a:rPr lang="en-US" i="1" dirty="0" smtClean="0"/>
              <a:t>Establishing rules acceptable for all.</a:t>
            </a:r>
            <a:endParaRPr lang="en-US" i="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b="1" dirty="0" smtClean="0"/>
              <a:t>Classroom Challenges: Staffing</a:t>
            </a:r>
            <a:endParaRPr lang="en-CA" sz="3600" b="1" dirty="0"/>
          </a:p>
        </p:txBody>
      </p:sp>
      <p:sp>
        <p:nvSpPr>
          <p:cNvPr id="3" name="Content Placeholder 2"/>
          <p:cNvSpPr>
            <a:spLocks noGrp="1"/>
          </p:cNvSpPr>
          <p:nvPr>
            <p:ph idx="1"/>
          </p:nvPr>
        </p:nvSpPr>
        <p:spPr/>
        <p:txBody>
          <a:bodyPr>
            <a:normAutofit fontScale="70000" lnSpcReduction="20000"/>
          </a:bodyPr>
          <a:lstStyle/>
          <a:p>
            <a:r>
              <a:rPr lang="en-US" b="1" dirty="0" smtClean="0"/>
              <a:t>English speaking teacher</a:t>
            </a:r>
          </a:p>
          <a:p>
            <a:pPr>
              <a:buNone/>
            </a:pPr>
            <a:r>
              <a:rPr lang="en-US" dirty="0" smtClean="0"/>
              <a:t>	</a:t>
            </a:r>
            <a:r>
              <a:rPr lang="en-GB" i="1" dirty="0" smtClean="0"/>
              <a:t>I was chosen because </a:t>
            </a:r>
            <a:r>
              <a:rPr lang="en-US" i="1" dirty="0" smtClean="0"/>
              <a:t>I didn’t have any experience in pre-school, in ELL, so I didn’t have pre-conceived notions of what the pre-school program should look like…so we can build it from scratch. </a:t>
            </a:r>
            <a:endParaRPr lang="en-US" dirty="0" smtClean="0"/>
          </a:p>
          <a:p>
            <a:r>
              <a:rPr lang="en-US" b="1" dirty="0" smtClean="0"/>
              <a:t>Kurdish L1Facilitator</a:t>
            </a:r>
          </a:p>
          <a:p>
            <a:pPr>
              <a:buNone/>
            </a:pPr>
            <a:r>
              <a:rPr lang="en-US" dirty="0" smtClean="0"/>
              <a:t>	</a:t>
            </a:r>
            <a:r>
              <a:rPr lang="en-US" i="1" dirty="0" smtClean="0"/>
              <a:t>I came because I want to help Kurdish children understand that they’re Kurdish-Canadians and that they can bring richness to the Canadian society and also learn from it too. </a:t>
            </a:r>
          </a:p>
          <a:p>
            <a:r>
              <a:rPr lang="en-US" b="1" dirty="0" smtClean="0"/>
              <a:t>Somali L1 Facilitator</a:t>
            </a:r>
          </a:p>
          <a:p>
            <a:pPr>
              <a:buNone/>
            </a:pPr>
            <a:r>
              <a:rPr lang="en-US" dirty="0" smtClean="0"/>
              <a:t>	</a:t>
            </a:r>
            <a:r>
              <a:rPr lang="en-US" i="1" dirty="0" smtClean="0"/>
              <a:t>This opportunity is good for me and for them too because this is the first time I’m teaching Somali kids my language because since I came to Canada 14 years ago I’m trying to learn English.</a:t>
            </a:r>
          </a:p>
          <a:p>
            <a:r>
              <a:rPr lang="en-US" b="1" dirty="0" smtClean="0"/>
              <a:t>Sudanese Arabic L1 Facilitator</a:t>
            </a:r>
          </a:p>
          <a:p>
            <a:pPr>
              <a:buNone/>
            </a:pPr>
            <a:r>
              <a:rPr lang="en-US" dirty="0" smtClean="0"/>
              <a:t>	</a:t>
            </a:r>
            <a:r>
              <a:rPr lang="en-US" i="1" dirty="0" smtClean="0"/>
              <a:t>I am here because I want to give the children a lot of things, how to respect people, how to respect Canadian culture and back home culture. </a:t>
            </a:r>
          </a:p>
          <a:p>
            <a:pPr>
              <a:buNone/>
            </a:pPr>
            <a:r>
              <a:rPr lang="en-US" dirty="0" smtClean="0"/>
              <a:t>	</a:t>
            </a:r>
          </a:p>
          <a:p>
            <a:endParaRPr lang="en-C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r>
              <a:rPr lang="en-CA" sz="3200" b="1" dirty="0" smtClean="0"/>
              <a:t>Key </a:t>
            </a:r>
            <a:r>
              <a:rPr lang="en-CA" sz="3200" b="1" dirty="0" err="1" smtClean="0"/>
              <a:t>Learnings</a:t>
            </a:r>
            <a:endParaRPr lang="en-CA" sz="3200" b="1" dirty="0"/>
          </a:p>
        </p:txBody>
      </p:sp>
      <p:sp>
        <p:nvSpPr>
          <p:cNvPr id="3" name="Content Placeholder 2"/>
          <p:cNvSpPr>
            <a:spLocks noGrp="1"/>
          </p:cNvSpPr>
          <p:nvPr>
            <p:ph idx="1"/>
          </p:nvPr>
        </p:nvSpPr>
        <p:spPr>
          <a:xfrm>
            <a:off x="457200" y="1676400"/>
            <a:ext cx="8229600" cy="4389120"/>
          </a:xfrm>
        </p:spPr>
        <p:txBody>
          <a:bodyPr>
            <a:normAutofit/>
          </a:bodyPr>
          <a:lstStyle/>
          <a:p>
            <a:pPr lvl="0"/>
            <a:r>
              <a:rPr lang="en-GB" dirty="0" smtClean="0"/>
              <a:t>As </a:t>
            </a:r>
            <a:r>
              <a:rPr lang="en-GB" sz="2400" dirty="0" smtClean="0"/>
              <a:t>a community-driven project, it served as a means for building community capacity.</a:t>
            </a:r>
          </a:p>
          <a:p>
            <a:pPr lvl="0"/>
            <a:r>
              <a:rPr lang="en-GB" sz="2400" dirty="0" smtClean="0"/>
              <a:t>The interdisciplinary and </a:t>
            </a:r>
            <a:r>
              <a:rPr lang="en-GB" sz="2400" dirty="0" err="1" smtClean="0"/>
              <a:t>multisectoral</a:t>
            </a:r>
            <a:r>
              <a:rPr lang="en-GB" sz="2400" dirty="0" smtClean="0"/>
              <a:t> make up of the steering committee allowed for differing perspectives and systems to work together in the creation of a unique program.</a:t>
            </a:r>
          </a:p>
          <a:p>
            <a:r>
              <a:rPr lang="en-GB" sz="2400" dirty="0" smtClean="0"/>
              <a:t>The settlement experience of communities facilitated or hindered the ability to recruit leaders to the school setting. Human resources need to be nurtured long term.</a:t>
            </a:r>
            <a:endParaRPr lang="en-CA" sz="2400" dirty="0" smtClean="0"/>
          </a:p>
          <a:p>
            <a:pPr lvl="0"/>
            <a:r>
              <a:rPr lang="en-GB" sz="2400" dirty="0" smtClean="0"/>
              <a:t>Sustainability was a central concern to both the </a:t>
            </a:r>
            <a:r>
              <a:rPr lang="en-GB" sz="2400" dirty="0" err="1" smtClean="0"/>
              <a:t>ethnocultural</a:t>
            </a:r>
            <a:r>
              <a:rPr lang="en-GB" sz="2400" dirty="0" smtClean="0"/>
              <a:t> communities and policy makers.</a:t>
            </a:r>
            <a:endParaRPr lang="en-CA" sz="2400" dirty="0" smtClean="0"/>
          </a:p>
          <a:p>
            <a:endParaRPr lang="en-CA"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r>
              <a:rPr lang="en-CA" sz="3200" b="1" dirty="0" smtClean="0"/>
              <a:t>Preliminary Results </a:t>
            </a:r>
            <a:r>
              <a:rPr lang="en-CA" sz="2400" b="1" dirty="0" smtClean="0"/>
              <a:t>(</a:t>
            </a:r>
            <a:r>
              <a:rPr lang="en-CA" sz="2000" b="1" dirty="0" smtClean="0"/>
              <a:t>Second year of the study)</a:t>
            </a:r>
            <a:endParaRPr lang="en-CA" sz="2000" b="1" dirty="0"/>
          </a:p>
        </p:txBody>
      </p:sp>
      <p:sp>
        <p:nvSpPr>
          <p:cNvPr id="3" name="Content Placeholder 2"/>
          <p:cNvSpPr>
            <a:spLocks noGrp="1"/>
          </p:cNvSpPr>
          <p:nvPr>
            <p:ph idx="1"/>
          </p:nvPr>
        </p:nvSpPr>
        <p:spPr>
          <a:xfrm>
            <a:off x="457200" y="1676400"/>
            <a:ext cx="8229600" cy="4389120"/>
          </a:xfrm>
        </p:spPr>
        <p:txBody>
          <a:bodyPr>
            <a:normAutofit fontScale="92500" lnSpcReduction="20000"/>
          </a:bodyPr>
          <a:lstStyle/>
          <a:p>
            <a:r>
              <a:rPr lang="en-CA" dirty="0" smtClean="0"/>
              <a:t>All the children made gains in English vocabulary and length of sentences from January to June.  </a:t>
            </a:r>
          </a:p>
          <a:p>
            <a:r>
              <a:rPr lang="en-CA" dirty="0" smtClean="0"/>
              <a:t>Most of them made gains in English story telling.  </a:t>
            </a:r>
          </a:p>
          <a:p>
            <a:r>
              <a:rPr lang="en-CA" dirty="0" smtClean="0"/>
              <a:t>The amount of English all children used (code-switching), in their home language decreased from January to June. This could mean they are starting to make some gains in their home language, or at least, felt comfortable using their home language in the classroom.  </a:t>
            </a:r>
          </a:p>
          <a:p>
            <a:r>
              <a:rPr lang="en-CA" dirty="0" smtClean="0"/>
              <a:t>The parents speak more of the home language to the children than vice versa, All the children have far more contact with English language media and playmates than in the home language.  Most parents report that they feel heir child is losing the home language.  </a:t>
            </a:r>
            <a:endParaRPr lang="en-CA"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Importance of the Study</a:t>
            </a:r>
            <a:endParaRPr lang="en-US" sz="3200" b="1" dirty="0"/>
          </a:p>
        </p:txBody>
      </p:sp>
      <p:sp>
        <p:nvSpPr>
          <p:cNvPr id="5" name="Content Placeholder 4"/>
          <p:cNvSpPr>
            <a:spLocks noGrp="1"/>
          </p:cNvSpPr>
          <p:nvPr>
            <p:ph idx="1"/>
          </p:nvPr>
        </p:nvSpPr>
        <p:spPr/>
        <p:txBody>
          <a:bodyPr>
            <a:normAutofit fontScale="92500"/>
          </a:bodyPr>
          <a:lstStyle/>
          <a:p>
            <a:r>
              <a:rPr lang="en-CA" dirty="0" smtClean="0"/>
              <a:t>The results of the pilot year confirm the value of establishing multi-sectoral partnerships to address the specific access barriers encountered by newcomer families.</a:t>
            </a:r>
            <a:endParaRPr lang="en-US" dirty="0" smtClean="0"/>
          </a:p>
          <a:p>
            <a:r>
              <a:rPr lang="en-US" dirty="0" smtClean="0"/>
              <a:t>The pilot demonstrates how a </a:t>
            </a:r>
            <a:r>
              <a:rPr lang="en-CA" dirty="0" smtClean="0"/>
              <a:t>grass-roots or generative approach to program development can support the high aspirations newcomers have for the education of their children.</a:t>
            </a:r>
          </a:p>
          <a:p>
            <a:r>
              <a:rPr lang="en-CA" dirty="0" smtClean="0"/>
              <a:t>A particular strength of the pilot is that it has strong potential for influencing major systemic change in the area of early childhood care and education. 9 Early Learning Programs </a:t>
            </a:r>
            <a:r>
              <a:rPr lang="en-CA" smtClean="0"/>
              <a:t>are currently fully </a:t>
            </a:r>
            <a:r>
              <a:rPr lang="en-CA" dirty="0" smtClean="0"/>
              <a:t>functioning as part of the EPS.</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7400" y="2514600"/>
            <a:ext cx="5029200" cy="646331"/>
          </a:xfrm>
          <a:prstGeom prst="rect">
            <a:avLst/>
          </a:prstGeom>
          <a:noFill/>
        </p:spPr>
        <p:txBody>
          <a:bodyPr wrap="square" rtlCol="0">
            <a:spAutoFit/>
          </a:bodyPr>
          <a:lstStyle/>
          <a:p>
            <a:pPr algn="ctr"/>
            <a:r>
              <a:rPr lang="en-US" dirty="0" smtClean="0"/>
              <a:t>Thank you to the children and families who made this work possible.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225" y="228600"/>
            <a:ext cx="8229600" cy="1143000"/>
          </a:xfrm>
        </p:spPr>
        <p:txBody>
          <a:bodyPr>
            <a:normAutofit/>
          </a:bodyPr>
          <a:lstStyle/>
          <a:p>
            <a:r>
              <a:rPr lang="en-US" sz="3200" b="1" dirty="0" smtClean="0"/>
              <a:t>Circumstances of Newcomer Families</a:t>
            </a:r>
            <a:endParaRPr lang="en-US" sz="3200" b="1" dirty="0"/>
          </a:p>
        </p:txBody>
      </p:sp>
      <p:sp>
        <p:nvSpPr>
          <p:cNvPr id="4" name="Text Placeholder 3"/>
          <p:cNvSpPr>
            <a:spLocks noGrp="1"/>
          </p:cNvSpPr>
          <p:nvPr>
            <p:ph type="body" idx="1"/>
          </p:nvPr>
        </p:nvSpPr>
        <p:spPr/>
        <p:txBody>
          <a:bodyPr/>
          <a:lstStyle/>
          <a:p>
            <a:r>
              <a:rPr lang="en-US" dirty="0" smtClean="0"/>
              <a:t>Settlement Issues</a:t>
            </a:r>
            <a:endParaRPr lang="en-US" dirty="0"/>
          </a:p>
        </p:txBody>
      </p:sp>
      <p:sp>
        <p:nvSpPr>
          <p:cNvPr id="6" name="Text Placeholder 5"/>
          <p:cNvSpPr>
            <a:spLocks noGrp="1"/>
          </p:cNvSpPr>
          <p:nvPr>
            <p:ph type="body" sz="half" idx="3"/>
          </p:nvPr>
        </p:nvSpPr>
        <p:spPr/>
        <p:txBody>
          <a:bodyPr/>
          <a:lstStyle/>
          <a:p>
            <a:r>
              <a:rPr lang="en-US" dirty="0" smtClean="0"/>
              <a:t>Involvement in ECE</a:t>
            </a:r>
            <a:endParaRPr lang="en-US" dirty="0"/>
          </a:p>
        </p:txBody>
      </p:sp>
      <p:sp>
        <p:nvSpPr>
          <p:cNvPr id="5" name="Content Placeholder 4"/>
          <p:cNvSpPr>
            <a:spLocks noGrp="1"/>
          </p:cNvSpPr>
          <p:nvPr>
            <p:ph sz="quarter" idx="2"/>
          </p:nvPr>
        </p:nvSpPr>
        <p:spPr/>
        <p:txBody>
          <a:bodyPr>
            <a:normAutofit lnSpcReduction="10000"/>
          </a:bodyPr>
          <a:lstStyle/>
          <a:p>
            <a:r>
              <a:rPr lang="en-CA" dirty="0" smtClean="0"/>
              <a:t>Parental underemployment or unemployment </a:t>
            </a:r>
          </a:p>
          <a:p>
            <a:r>
              <a:rPr lang="en-CA" dirty="0" smtClean="0"/>
              <a:t>Language problems </a:t>
            </a:r>
          </a:p>
          <a:p>
            <a:r>
              <a:rPr lang="en-CA" dirty="0" smtClean="0"/>
              <a:t>Separation from former social networks </a:t>
            </a:r>
          </a:p>
          <a:p>
            <a:r>
              <a:rPr lang="en-CA" dirty="0" smtClean="0"/>
              <a:t>Loneliness </a:t>
            </a:r>
          </a:p>
          <a:p>
            <a:r>
              <a:rPr lang="en-CA" dirty="0" smtClean="0"/>
              <a:t>Perceived or real discrimination </a:t>
            </a:r>
          </a:p>
          <a:p>
            <a:r>
              <a:rPr lang="en-CA" dirty="0" smtClean="0"/>
              <a:t>Family conflict </a:t>
            </a:r>
          </a:p>
          <a:p>
            <a:r>
              <a:rPr lang="en-CA" dirty="0" smtClean="0"/>
              <a:t>Perceived cultural incompatibilities </a:t>
            </a:r>
            <a:endParaRPr lang="en-US" dirty="0"/>
          </a:p>
        </p:txBody>
      </p:sp>
      <p:sp>
        <p:nvSpPr>
          <p:cNvPr id="7" name="Content Placeholder 6"/>
          <p:cNvSpPr>
            <a:spLocks noGrp="1"/>
          </p:cNvSpPr>
          <p:nvPr>
            <p:ph sz="quarter" idx="4"/>
          </p:nvPr>
        </p:nvSpPr>
        <p:spPr>
          <a:xfrm>
            <a:off x="4320540" y="2590800"/>
            <a:ext cx="4594860" cy="3810000"/>
          </a:xfrm>
        </p:spPr>
        <p:txBody>
          <a:bodyPr>
            <a:normAutofit fontScale="85000" lnSpcReduction="10000"/>
          </a:bodyPr>
          <a:lstStyle/>
          <a:p>
            <a:r>
              <a:rPr lang="en-US" dirty="0" smtClean="0"/>
              <a:t>Newcomers lack </a:t>
            </a:r>
            <a:r>
              <a:rPr lang="en-CA" b="1" dirty="0" smtClean="0"/>
              <a:t>awareness</a:t>
            </a:r>
            <a:r>
              <a:rPr lang="en-CA" dirty="0" smtClean="0"/>
              <a:t> regarding the availability and benefits of early education and services. </a:t>
            </a:r>
          </a:p>
          <a:p>
            <a:r>
              <a:rPr lang="en-US" dirty="0" smtClean="0"/>
              <a:t>Newcomers lack </a:t>
            </a:r>
            <a:r>
              <a:rPr lang="en-CA" b="1" dirty="0" smtClean="0"/>
              <a:t>accessibility</a:t>
            </a:r>
            <a:r>
              <a:rPr lang="en-CA" dirty="0" smtClean="0"/>
              <a:t> to high-quality programs due to limited space, complex enrolment processes, language services, and transportation.  </a:t>
            </a:r>
          </a:p>
          <a:p>
            <a:r>
              <a:rPr lang="en-CA" dirty="0" smtClean="0"/>
              <a:t>The early care and learning community lacks </a:t>
            </a:r>
            <a:r>
              <a:rPr lang="en-CA" b="1" dirty="0" smtClean="0"/>
              <a:t>responsiveness</a:t>
            </a:r>
            <a:r>
              <a:rPr lang="en-CA" dirty="0" smtClean="0"/>
              <a:t> to the needs of newcomers due to a shortage of bilingual/bicultural providers, and/or culturally competent staff, and inappropriate parental and community involvement strategies.</a:t>
            </a:r>
            <a:r>
              <a:rPr lang="en-US" dirty="0" smtClean="0"/>
              <a:t>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Project Background</a:t>
            </a:r>
            <a:endParaRPr lang="en-US" sz="3200" b="1" dirty="0"/>
          </a:p>
        </p:txBody>
      </p:sp>
      <p:sp>
        <p:nvSpPr>
          <p:cNvPr id="4" name="Text Placeholder 3"/>
          <p:cNvSpPr>
            <a:spLocks noGrp="1"/>
          </p:cNvSpPr>
          <p:nvPr>
            <p:ph type="body" idx="1"/>
          </p:nvPr>
        </p:nvSpPr>
        <p:spPr/>
        <p:txBody>
          <a:bodyPr/>
          <a:lstStyle/>
          <a:p>
            <a:r>
              <a:rPr lang="en-US" dirty="0" smtClean="0"/>
              <a:t>Multiple Partners</a:t>
            </a:r>
            <a:endParaRPr lang="en-US" dirty="0"/>
          </a:p>
        </p:txBody>
      </p:sp>
      <p:sp>
        <p:nvSpPr>
          <p:cNvPr id="6" name="Text Placeholder 5"/>
          <p:cNvSpPr>
            <a:spLocks noGrp="1"/>
          </p:cNvSpPr>
          <p:nvPr>
            <p:ph type="body" sz="half" idx="3"/>
          </p:nvPr>
        </p:nvSpPr>
        <p:spPr/>
        <p:txBody>
          <a:bodyPr/>
          <a:lstStyle/>
          <a:p>
            <a:r>
              <a:rPr lang="en-US" dirty="0" smtClean="0"/>
              <a:t>Concerns Raised</a:t>
            </a:r>
            <a:endParaRPr lang="en-US" dirty="0"/>
          </a:p>
        </p:txBody>
      </p:sp>
      <p:sp>
        <p:nvSpPr>
          <p:cNvPr id="5" name="Content Placeholder 4"/>
          <p:cNvSpPr>
            <a:spLocks noGrp="1"/>
          </p:cNvSpPr>
          <p:nvPr>
            <p:ph sz="quarter" idx="2"/>
          </p:nvPr>
        </p:nvSpPr>
        <p:spPr/>
        <p:txBody>
          <a:bodyPr/>
          <a:lstStyle/>
          <a:p>
            <a:r>
              <a:rPr lang="en-US" dirty="0" smtClean="0"/>
              <a:t>Three ethno-cultural communities</a:t>
            </a:r>
          </a:p>
          <a:p>
            <a:r>
              <a:rPr lang="en-US" dirty="0" smtClean="0"/>
              <a:t>Settlement agencies</a:t>
            </a:r>
          </a:p>
          <a:p>
            <a:r>
              <a:rPr lang="en-US" dirty="0" smtClean="0"/>
              <a:t>Gov. Departments of Education, Health, and Children &amp; Youth Services</a:t>
            </a:r>
          </a:p>
          <a:p>
            <a:r>
              <a:rPr lang="en-US" dirty="0" smtClean="0"/>
              <a:t>Public School Board</a:t>
            </a:r>
          </a:p>
          <a:p>
            <a:r>
              <a:rPr lang="en-US" dirty="0" smtClean="0"/>
              <a:t>Head Start Network</a:t>
            </a:r>
          </a:p>
          <a:p>
            <a:endParaRPr lang="en-US" dirty="0" smtClean="0"/>
          </a:p>
          <a:p>
            <a:pPr>
              <a:buNone/>
            </a:pPr>
            <a:endParaRPr lang="en-US" dirty="0"/>
          </a:p>
        </p:txBody>
      </p:sp>
      <p:sp>
        <p:nvSpPr>
          <p:cNvPr id="7" name="Content Placeholder 6"/>
          <p:cNvSpPr>
            <a:spLocks noGrp="1"/>
          </p:cNvSpPr>
          <p:nvPr>
            <p:ph sz="quarter" idx="4"/>
          </p:nvPr>
        </p:nvSpPr>
        <p:spPr/>
        <p:txBody>
          <a:bodyPr>
            <a:normAutofit lnSpcReduction="10000"/>
          </a:bodyPr>
          <a:lstStyle/>
          <a:p>
            <a:r>
              <a:rPr lang="en-CA" dirty="0" smtClean="0"/>
              <a:t>Lack of ECE spaces for newcomer children</a:t>
            </a:r>
            <a:endParaRPr lang="en-US" dirty="0" smtClean="0"/>
          </a:p>
          <a:p>
            <a:r>
              <a:rPr lang="en-CA" dirty="0" smtClean="0"/>
              <a:t>Stigmatizing entrance criteria </a:t>
            </a:r>
            <a:endParaRPr lang="en-US" dirty="0" smtClean="0"/>
          </a:p>
          <a:p>
            <a:r>
              <a:rPr lang="en-CA" dirty="0" smtClean="0"/>
              <a:t>Too rigid age “cut-offs”</a:t>
            </a:r>
            <a:endParaRPr lang="en-US" dirty="0" smtClean="0"/>
          </a:p>
          <a:p>
            <a:r>
              <a:rPr lang="en-CA" dirty="0" smtClean="0"/>
              <a:t>Problems with the “income criteria” </a:t>
            </a:r>
            <a:endParaRPr lang="en-US" dirty="0" smtClean="0"/>
          </a:p>
          <a:p>
            <a:r>
              <a:rPr lang="en-CA" dirty="0" smtClean="0"/>
              <a:t>Inflexibility of existing programs</a:t>
            </a:r>
            <a:endParaRPr lang="en-US" dirty="0" smtClean="0"/>
          </a:p>
          <a:p>
            <a:r>
              <a:rPr lang="en-CA" dirty="0" smtClean="0"/>
              <a:t>Linguistic and cultural barriers </a:t>
            </a:r>
            <a:endParaRPr lang="en-US" dirty="0" smtClean="0"/>
          </a:p>
          <a:p>
            <a:r>
              <a:rPr lang="en-CA" dirty="0" smtClean="0"/>
              <a:t>Transportation difficulties </a:t>
            </a:r>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Purpose of the Project</a:t>
            </a:r>
            <a:endParaRPr lang="en-US" sz="3200" b="1" dirty="0"/>
          </a:p>
        </p:txBody>
      </p:sp>
      <p:sp>
        <p:nvSpPr>
          <p:cNvPr id="3" name="Content Placeholder 2"/>
          <p:cNvSpPr>
            <a:spLocks noGrp="1"/>
          </p:cNvSpPr>
          <p:nvPr>
            <p:ph idx="1"/>
          </p:nvPr>
        </p:nvSpPr>
        <p:spPr/>
        <p:txBody>
          <a:bodyPr>
            <a:normAutofit fontScale="85000" lnSpcReduction="10000"/>
          </a:bodyPr>
          <a:lstStyle/>
          <a:p>
            <a:r>
              <a:rPr lang="en-CA" dirty="0" smtClean="0"/>
              <a:t>To be genuinely responsive to the unique early learning needs of newcomer children growing up in a particularly complex social/economic and multicultural context.</a:t>
            </a:r>
            <a:endParaRPr lang="en-US" dirty="0" smtClean="0"/>
          </a:p>
          <a:p>
            <a:r>
              <a:rPr lang="en-CA" dirty="0" smtClean="0"/>
              <a:t>To provide cultural and linguistic continuity for young newcomer children through both first language and English instruction.</a:t>
            </a:r>
            <a:endParaRPr lang="en-US" dirty="0" smtClean="0"/>
          </a:p>
          <a:p>
            <a:r>
              <a:rPr lang="en-CA" dirty="0" smtClean="0"/>
              <a:t>To be culturally sensitive and inclusive of the newcomer families’ perspectives.</a:t>
            </a:r>
            <a:endParaRPr lang="en-US" dirty="0" smtClean="0"/>
          </a:p>
          <a:p>
            <a:r>
              <a:rPr lang="en-CA" dirty="0" smtClean="0"/>
              <a:t>To be holistic, strength-based and equity-based, building on the combined expertise of government organizations, community partners, communities, and researchers.</a:t>
            </a:r>
            <a:endParaRPr lang="en-US" dirty="0" smtClean="0"/>
          </a:p>
          <a:p>
            <a:r>
              <a:rPr lang="en-CA" dirty="0" smtClean="0"/>
              <a:t>To be collaborative, inter-relational, and interdependent so that mutual learning becomes fundamental to success of the project.</a:t>
            </a:r>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normAutofit/>
          </a:bodyPr>
          <a:lstStyle/>
          <a:p>
            <a:r>
              <a:rPr lang="en-US" sz="3200" b="1" dirty="0" smtClean="0"/>
              <a:t>Theoretical Framework</a:t>
            </a:r>
            <a:endParaRPr lang="en-US" sz="3200" b="1" dirty="0"/>
          </a:p>
        </p:txBody>
      </p:sp>
      <p:sp>
        <p:nvSpPr>
          <p:cNvPr id="16" name="Text Placeholder 15"/>
          <p:cNvSpPr>
            <a:spLocks noGrp="1"/>
          </p:cNvSpPr>
          <p:nvPr>
            <p:ph type="body" idx="1"/>
          </p:nvPr>
        </p:nvSpPr>
        <p:spPr/>
        <p:txBody>
          <a:bodyPr/>
          <a:lstStyle/>
          <a:p>
            <a:r>
              <a:rPr lang="en-US" dirty="0" smtClean="0"/>
              <a:t>Interculturalism</a:t>
            </a:r>
            <a:endParaRPr lang="en-US" dirty="0"/>
          </a:p>
        </p:txBody>
      </p:sp>
      <p:sp>
        <p:nvSpPr>
          <p:cNvPr id="18" name="Text Placeholder 17"/>
          <p:cNvSpPr>
            <a:spLocks noGrp="1"/>
          </p:cNvSpPr>
          <p:nvPr>
            <p:ph type="body" sz="half" idx="3"/>
          </p:nvPr>
        </p:nvSpPr>
        <p:spPr>
          <a:xfrm>
            <a:off x="4495800" y="1874838"/>
            <a:ext cx="4343400" cy="639762"/>
          </a:xfrm>
        </p:spPr>
        <p:txBody>
          <a:bodyPr>
            <a:normAutofit fontScale="92500"/>
          </a:bodyPr>
          <a:lstStyle/>
          <a:p>
            <a:r>
              <a:rPr lang="en-US" dirty="0" smtClean="0"/>
              <a:t>Sociocultural-Historical Theory</a:t>
            </a:r>
            <a:endParaRPr lang="en-US" dirty="0"/>
          </a:p>
        </p:txBody>
      </p:sp>
      <p:sp>
        <p:nvSpPr>
          <p:cNvPr id="17" name="Content Placeholder 16"/>
          <p:cNvSpPr>
            <a:spLocks noGrp="1"/>
          </p:cNvSpPr>
          <p:nvPr>
            <p:ph sz="quarter" idx="2"/>
          </p:nvPr>
        </p:nvSpPr>
        <p:spPr>
          <a:xfrm>
            <a:off x="571500" y="2590800"/>
            <a:ext cx="3749040" cy="3352800"/>
          </a:xfrm>
        </p:spPr>
        <p:txBody>
          <a:bodyPr>
            <a:normAutofit fontScale="92500"/>
          </a:bodyPr>
          <a:lstStyle/>
          <a:p>
            <a:r>
              <a:rPr lang="en-CA" dirty="0" smtClean="0"/>
              <a:t>Based on mutual understanding and dialogue.</a:t>
            </a:r>
            <a:endParaRPr lang="en-US" dirty="0" smtClean="0"/>
          </a:p>
          <a:p>
            <a:r>
              <a:rPr lang="en-CA" dirty="0" smtClean="0"/>
              <a:t>Exists  in the tension between cultures.</a:t>
            </a:r>
          </a:p>
          <a:p>
            <a:r>
              <a:rPr lang="en-CA" b="1" i="1" dirty="0" smtClean="0"/>
              <a:t>Intercultural Competence</a:t>
            </a:r>
            <a:r>
              <a:rPr lang="en-CA" i="1" dirty="0" smtClean="0"/>
              <a:t> </a:t>
            </a:r>
            <a:r>
              <a:rPr lang="en-CA" dirty="0" smtClean="0"/>
              <a:t>is a set of skills that allows  a person to shift between cultures (Bennett, 2009)</a:t>
            </a:r>
          </a:p>
          <a:p>
            <a:r>
              <a:rPr lang="en-CA" dirty="0" err="1" smtClean="0"/>
              <a:t>Interculturalism</a:t>
            </a:r>
            <a:r>
              <a:rPr lang="en-CA" dirty="0" smtClean="0"/>
              <a:t> seeks to create a “common space”</a:t>
            </a:r>
          </a:p>
          <a:p>
            <a:pPr>
              <a:buNone/>
            </a:pPr>
            <a:endParaRPr lang="en-US" dirty="0" smtClean="0"/>
          </a:p>
          <a:p>
            <a:pPr>
              <a:buNone/>
            </a:pPr>
            <a:endParaRPr lang="en-US" dirty="0"/>
          </a:p>
        </p:txBody>
      </p:sp>
      <p:sp>
        <p:nvSpPr>
          <p:cNvPr id="19" name="Content Placeholder 18"/>
          <p:cNvSpPr>
            <a:spLocks noGrp="1"/>
          </p:cNvSpPr>
          <p:nvPr>
            <p:ph sz="quarter" idx="4"/>
          </p:nvPr>
        </p:nvSpPr>
        <p:spPr>
          <a:xfrm>
            <a:off x="4800600" y="2590800"/>
            <a:ext cx="3771900" cy="3581400"/>
          </a:xfrm>
        </p:spPr>
        <p:txBody>
          <a:bodyPr>
            <a:normAutofit/>
          </a:bodyPr>
          <a:lstStyle/>
          <a:p>
            <a:r>
              <a:rPr lang="en-CA" dirty="0" smtClean="0"/>
              <a:t>Provides an alternative to the developmentalism inherent in</a:t>
            </a:r>
            <a:r>
              <a:rPr lang="en-US" dirty="0" smtClean="0"/>
              <a:t> DAP</a:t>
            </a:r>
          </a:p>
          <a:p>
            <a:r>
              <a:rPr lang="en-CA" dirty="0" smtClean="0"/>
              <a:t>Recognizes the essential relationship between the mind and culture, history, and institutional settings</a:t>
            </a:r>
            <a:endParaRPr lang="en-US" dirty="0" smtClean="0"/>
          </a:p>
          <a:p>
            <a:r>
              <a:rPr lang="en-US" dirty="0" smtClean="0"/>
              <a:t>Sees human development as an ever changing process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Methodology</a:t>
            </a:r>
            <a:endParaRPr lang="en-US" sz="3200" b="1" dirty="0"/>
          </a:p>
        </p:txBody>
      </p:sp>
      <p:sp>
        <p:nvSpPr>
          <p:cNvPr id="4" name="Text Placeholder 3"/>
          <p:cNvSpPr>
            <a:spLocks noGrp="1"/>
          </p:cNvSpPr>
          <p:nvPr>
            <p:ph type="body" idx="1"/>
          </p:nvPr>
        </p:nvSpPr>
        <p:spPr>
          <a:xfrm>
            <a:off x="571500" y="1874838"/>
            <a:ext cx="8001000" cy="639762"/>
          </a:xfrm>
        </p:spPr>
        <p:txBody>
          <a:bodyPr/>
          <a:lstStyle/>
          <a:p>
            <a:r>
              <a:rPr lang="en-US" dirty="0" smtClean="0"/>
              <a:t>Participatory Learning and Action Research (PLA) </a:t>
            </a:r>
            <a:endParaRPr lang="en-US" dirty="0"/>
          </a:p>
        </p:txBody>
      </p:sp>
      <p:sp>
        <p:nvSpPr>
          <p:cNvPr id="5" name="Content Placeholder 4"/>
          <p:cNvSpPr>
            <a:spLocks noGrp="1"/>
          </p:cNvSpPr>
          <p:nvPr>
            <p:ph sz="quarter" idx="2"/>
          </p:nvPr>
        </p:nvSpPr>
        <p:spPr>
          <a:xfrm>
            <a:off x="1447800" y="2590800"/>
            <a:ext cx="6172200" cy="3448050"/>
          </a:xfrm>
        </p:spPr>
        <p:txBody>
          <a:bodyPr>
            <a:normAutofit lnSpcReduction="10000"/>
          </a:bodyPr>
          <a:lstStyle/>
          <a:p>
            <a:r>
              <a:rPr lang="en-CA" dirty="0" smtClean="0"/>
              <a:t>Investigates issues of concern to marginalized populations, </a:t>
            </a:r>
          </a:p>
          <a:p>
            <a:r>
              <a:rPr lang="en-CA" dirty="0" smtClean="0"/>
              <a:t>Explores planning, implementing, and evaluating development activities. </a:t>
            </a:r>
          </a:p>
          <a:p>
            <a:r>
              <a:rPr lang="en-CA" dirty="0" smtClean="0"/>
              <a:t>Promotes interactive learning, shared knowledge, and flexible, yet structured analysis. </a:t>
            </a:r>
            <a:endParaRPr lang="en-US" dirty="0" smtClean="0"/>
          </a:p>
          <a:p>
            <a:r>
              <a:rPr lang="en-US" dirty="0" smtClean="0"/>
              <a:t>Offers opportunities for mobilizing local people for joint action towards life-enhancing changes.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Data Gathering and Analysis</a:t>
            </a:r>
            <a:endParaRPr lang="en-US" sz="3200" b="1" dirty="0"/>
          </a:p>
        </p:txBody>
      </p:sp>
      <p:sp>
        <p:nvSpPr>
          <p:cNvPr id="3" name="Content Placeholder 2"/>
          <p:cNvSpPr>
            <a:spLocks noGrp="1"/>
          </p:cNvSpPr>
          <p:nvPr>
            <p:ph idx="1"/>
          </p:nvPr>
        </p:nvSpPr>
        <p:spPr/>
        <p:txBody>
          <a:bodyPr>
            <a:normAutofit fontScale="92500" lnSpcReduction="10000"/>
          </a:bodyPr>
          <a:lstStyle/>
          <a:p>
            <a:r>
              <a:rPr lang="en-CA" dirty="0" smtClean="0"/>
              <a:t>PLA methodology requires all participants to become co-researchers. </a:t>
            </a:r>
          </a:p>
          <a:p>
            <a:endParaRPr lang="en-CA" dirty="0" smtClean="0"/>
          </a:p>
          <a:p>
            <a:r>
              <a:rPr lang="en-US" dirty="0" smtClean="0"/>
              <a:t>Data</a:t>
            </a:r>
            <a:r>
              <a:rPr lang="en-CA" dirty="0" smtClean="0"/>
              <a:t> were co-constructed and generated collectively during all phases of the process. </a:t>
            </a:r>
          </a:p>
          <a:p>
            <a:endParaRPr lang="en-CA" dirty="0" smtClean="0"/>
          </a:p>
          <a:p>
            <a:r>
              <a:rPr lang="en-CA" dirty="0" smtClean="0"/>
              <a:t>Data were analyzed on an on-going basis. </a:t>
            </a:r>
          </a:p>
          <a:p>
            <a:pPr>
              <a:buNone/>
            </a:pPr>
            <a:endParaRPr lang="en-CA" dirty="0" smtClean="0"/>
          </a:p>
          <a:p>
            <a:r>
              <a:rPr lang="en-CA" dirty="0" smtClean="0"/>
              <a:t>After an analysis of each of the data sources, significant items of information were identified and shared among the co-researchers.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b="1" dirty="0" smtClean="0"/>
              <a:t>Role of the Researchers</a:t>
            </a:r>
            <a:endParaRPr lang="en-CA" sz="3200" b="1" dirty="0"/>
          </a:p>
        </p:txBody>
      </p:sp>
      <p:sp>
        <p:nvSpPr>
          <p:cNvPr id="3" name="Content Placeholder 2"/>
          <p:cNvSpPr>
            <a:spLocks noGrp="1"/>
          </p:cNvSpPr>
          <p:nvPr>
            <p:ph idx="1"/>
          </p:nvPr>
        </p:nvSpPr>
        <p:spPr/>
        <p:txBody>
          <a:bodyPr>
            <a:normAutofit/>
          </a:bodyPr>
          <a:lstStyle/>
          <a:p>
            <a:pPr lvl="0"/>
            <a:r>
              <a:rPr lang="en-US" dirty="0" smtClean="0"/>
              <a:t>Help families articulate the goals they have for their preschool children.</a:t>
            </a:r>
            <a:endParaRPr lang="en-CA" dirty="0" smtClean="0"/>
          </a:p>
          <a:p>
            <a:pPr lvl="0"/>
            <a:r>
              <a:rPr lang="en-US" dirty="0" smtClean="0"/>
              <a:t>Gather data regarding indigenous preschool practices;</a:t>
            </a:r>
            <a:endParaRPr lang="en-CA" dirty="0" smtClean="0"/>
          </a:p>
          <a:p>
            <a:pPr lvl="0"/>
            <a:r>
              <a:rPr lang="en-US" dirty="0" smtClean="0"/>
              <a:t>Support the implementation of indigenous practices within the classroom context;</a:t>
            </a:r>
            <a:endParaRPr lang="en-CA" dirty="0" smtClean="0"/>
          </a:p>
          <a:p>
            <a:pPr lvl="0"/>
            <a:r>
              <a:rPr lang="en-US" dirty="0" smtClean="0"/>
              <a:t>Guide the development and implementation of an intercultural early learning program; and</a:t>
            </a:r>
            <a:endParaRPr lang="en-CA" dirty="0" smtClean="0"/>
          </a:p>
          <a:p>
            <a:pPr lvl="0"/>
            <a:r>
              <a:rPr lang="en-US" dirty="0" smtClean="0"/>
              <a:t>Build knowledge that will contribute to intercultural early learning practices in a multicultural society. </a:t>
            </a:r>
            <a:endParaRPr lang="en-CA" dirty="0" smtClean="0"/>
          </a:p>
          <a:p>
            <a:endParaRPr lang="en-CA"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656</TotalTime>
  <Words>1303</Words>
  <Application>Microsoft Office PowerPoint</Application>
  <PresentationFormat>On-screen Show (4:3)</PresentationFormat>
  <Paragraphs>171</Paragraphs>
  <Slides>25</Slides>
  <Notes>25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Flow</vt:lpstr>
      <vt:lpstr>Challenges and Successes in the Development of an Intercultural Early Learning Program for Refugee Children </vt:lpstr>
      <vt:lpstr>   Context of the Study </vt:lpstr>
      <vt:lpstr>Circumstances of Newcomer Families</vt:lpstr>
      <vt:lpstr>Project Background</vt:lpstr>
      <vt:lpstr>Purpose of the Project</vt:lpstr>
      <vt:lpstr>Theoretical Framework</vt:lpstr>
      <vt:lpstr>Methodology</vt:lpstr>
      <vt:lpstr>Data Gathering and Analysis</vt:lpstr>
      <vt:lpstr>Role of the Researchers</vt:lpstr>
      <vt:lpstr> Stakeholder Goals and Aspirations: Ethnocultural Communities </vt:lpstr>
      <vt:lpstr>Stakeholder Goals and Aspirations: NGOs</vt:lpstr>
      <vt:lpstr>Stakeholder Goals and Aspirations:</vt:lpstr>
      <vt:lpstr>  Stakeholder Goals and Aspirations: Government Partners </vt:lpstr>
      <vt:lpstr>The Program</vt:lpstr>
      <vt:lpstr>Issues and Concerns</vt:lpstr>
      <vt:lpstr> Background Challenges: Hurried Start </vt:lpstr>
      <vt:lpstr>Parental and Community Involvement </vt:lpstr>
      <vt:lpstr> Multi-Partner Collaboration: Working Out Tensions </vt:lpstr>
      <vt:lpstr>Systemic Issues: Location and Community Building</vt:lpstr>
      <vt:lpstr>Classroom Challenges</vt:lpstr>
      <vt:lpstr>Classroom Challenges: Staffing</vt:lpstr>
      <vt:lpstr>Key Learnings</vt:lpstr>
      <vt:lpstr>Preliminary Results (Second year of the study)</vt:lpstr>
      <vt:lpstr>Importance of the Study</vt:lpstr>
      <vt:lpstr>Slide 25</vt:lpstr>
    </vt:vector>
  </TitlesOfParts>
  <Company>Eastern Washington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Supporting Family and Community Involvement in Developing an Innovative Intercultural Early Learning Program for Refugee and Immigrant Children: A Participatory Learning and Action (PLA) Project</dc:title>
  <dc:creator>Darcey Dachyshyn</dc:creator>
  <cp:lastModifiedBy>Lenise</cp:lastModifiedBy>
  <cp:revision>56</cp:revision>
  <dcterms:created xsi:type="dcterms:W3CDTF">2009-05-22T17:31:47Z</dcterms:created>
  <dcterms:modified xsi:type="dcterms:W3CDTF">2010-01-27T21:22:56Z</dcterms:modified>
</cp:coreProperties>
</file>