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45"/>
  </p:notesMasterIdLst>
  <p:sldIdLst>
    <p:sldId id="256" r:id="rId2"/>
    <p:sldId id="306" r:id="rId3"/>
    <p:sldId id="322" r:id="rId4"/>
    <p:sldId id="323" r:id="rId5"/>
    <p:sldId id="319" r:id="rId6"/>
    <p:sldId id="320" r:id="rId7"/>
    <p:sldId id="321" r:id="rId8"/>
    <p:sldId id="258" r:id="rId9"/>
    <p:sldId id="261" r:id="rId10"/>
    <p:sldId id="282" r:id="rId11"/>
    <p:sldId id="259" r:id="rId12"/>
    <p:sldId id="324" r:id="rId13"/>
    <p:sldId id="325" r:id="rId14"/>
    <p:sldId id="326" r:id="rId15"/>
    <p:sldId id="327" r:id="rId16"/>
    <p:sldId id="328" r:id="rId17"/>
    <p:sldId id="329" r:id="rId18"/>
    <p:sldId id="318" r:id="rId19"/>
    <p:sldId id="315" r:id="rId20"/>
    <p:sldId id="281" r:id="rId21"/>
    <p:sldId id="316" r:id="rId22"/>
    <p:sldId id="317" r:id="rId23"/>
    <p:sldId id="313" r:id="rId24"/>
    <p:sldId id="284" r:id="rId25"/>
    <p:sldId id="285" r:id="rId26"/>
    <p:sldId id="286" r:id="rId27"/>
    <p:sldId id="287" r:id="rId28"/>
    <p:sldId id="288" r:id="rId29"/>
    <p:sldId id="289" r:id="rId30"/>
    <p:sldId id="290" r:id="rId31"/>
    <p:sldId id="291" r:id="rId32"/>
    <p:sldId id="292" r:id="rId33"/>
    <p:sldId id="305" r:id="rId34"/>
    <p:sldId id="294" r:id="rId35"/>
    <p:sldId id="295" r:id="rId36"/>
    <p:sldId id="296" r:id="rId37"/>
    <p:sldId id="297" r:id="rId38"/>
    <p:sldId id="298" r:id="rId39"/>
    <p:sldId id="299" r:id="rId40"/>
    <p:sldId id="300" r:id="rId41"/>
    <p:sldId id="301" r:id="rId42"/>
    <p:sldId id="302" r:id="rId43"/>
    <p:sldId id="303" r:id="rId4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snapVertSplitter="1" vertBarState="minimized" horzBarState="maximized">
    <p:restoredLeft sz="15620"/>
    <p:restoredTop sz="94660"/>
  </p:normalViewPr>
  <p:slideViewPr>
    <p:cSldViewPr>
      <p:cViewPr varScale="1">
        <p:scale>
          <a:sx n="73" d="100"/>
          <a:sy n="73" d="100"/>
        </p:scale>
        <p:origin x="-51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CA"/>
          </a:p>
        </p:txBody>
      </p:sp>
      <p:sp>
        <p:nvSpPr>
          <p:cNvPr id="716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CA"/>
          </a:p>
        </p:txBody>
      </p:sp>
      <p:sp>
        <p:nvSpPr>
          <p:cNvPr id="7168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6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716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CA"/>
          </a:p>
        </p:txBody>
      </p:sp>
      <p:sp>
        <p:nvSpPr>
          <p:cNvPr id="716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871091ED-1687-41D8-B221-7E2FE1F7BF79}" type="slidenum">
              <a:rPr lang="en-CA"/>
              <a:pPr/>
              <a:t>‹#›</a:t>
            </a:fld>
            <a:endParaRPr lang="en-C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5800" y="990600"/>
            <a:ext cx="7772400" cy="1371600"/>
          </a:xfrm>
        </p:spPr>
        <p:txBody>
          <a:bodyPr/>
          <a:lstStyle>
            <a:lvl1pPr>
              <a:defRPr sz="3000"/>
            </a:lvl1pPr>
          </a:lstStyle>
          <a:p>
            <a:r>
              <a:rPr lang="en-US"/>
              <a:t>Click to edit Master title style</a:t>
            </a:r>
          </a:p>
        </p:txBody>
      </p:sp>
      <p:sp>
        <p:nvSpPr>
          <p:cNvPr id="18435" name="Rectangle 3"/>
          <p:cNvSpPr>
            <a:spLocks noGrp="1" noChangeArrowheads="1"/>
          </p:cNvSpPr>
          <p:nvPr>
            <p:ph type="subTitle" idx="1"/>
          </p:nvPr>
        </p:nvSpPr>
        <p:spPr>
          <a:xfrm>
            <a:off x="1447800" y="3429000"/>
            <a:ext cx="7010400" cy="2305050"/>
          </a:xfrm>
        </p:spPr>
        <p:txBody>
          <a:bodyPr/>
          <a:lstStyle>
            <a:lvl1pPr marL="0" indent="0">
              <a:buFont typeface="Wingdings" pitchFamily="2" charset="2"/>
              <a:buNone/>
              <a:defRPr sz="2200"/>
            </a:lvl1pPr>
          </a:lstStyle>
          <a:p>
            <a:r>
              <a:rPr lang="en-US"/>
              <a:t>Click to edit Master subtitle style</a:t>
            </a:r>
          </a:p>
        </p:txBody>
      </p:sp>
      <p:sp>
        <p:nvSpPr>
          <p:cNvPr id="18438" name="Rectangle 6"/>
          <p:cNvSpPr>
            <a:spLocks noGrp="1" noChangeArrowheads="1"/>
          </p:cNvSpPr>
          <p:nvPr>
            <p:ph type="sldNum" sz="quarter" idx="4"/>
          </p:nvPr>
        </p:nvSpPr>
        <p:spPr>
          <a:xfrm>
            <a:off x="6553200" y="6248400"/>
            <a:ext cx="1905000" cy="457200"/>
          </a:xfrm>
        </p:spPr>
        <p:txBody>
          <a:bodyPr/>
          <a:lstStyle>
            <a:lvl1pPr>
              <a:defRPr/>
            </a:lvl1pPr>
          </a:lstStyle>
          <a:p>
            <a:fld id="{6E24DB0B-B6DD-4152-BFBC-CE8C8BAEC5F8}" type="slidenum">
              <a:rPr lang="en-US"/>
              <a:pPr/>
              <a:t>‹#›</a:t>
            </a:fld>
            <a:endParaRPr lang="en-US"/>
          </a:p>
        </p:txBody>
      </p:sp>
      <p:sp>
        <p:nvSpPr>
          <p:cNvPr id="18439"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CA"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78068869-1AEB-4887-BCB9-68459D189BF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7488" y="304800"/>
            <a:ext cx="2008187" cy="60039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9750" y="304800"/>
            <a:ext cx="5875338" cy="60039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15565488-BB05-416D-BA8F-9EA5FF745BB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4F39E1F1-64B9-4503-A527-0F0D7BBACC7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3C037FC8-08ED-4E2B-9567-8EBBF34AEB7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9750" y="1773238"/>
            <a:ext cx="3924300" cy="45354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773238"/>
            <a:ext cx="3924300" cy="45354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04408ACA-C067-4EF6-AFE6-FA06C4832C9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AD5458DF-8BDE-4D93-9EB4-A8A233520BA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2713EF4-F73D-4C80-9964-34399D817D6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22FA5FFE-3B3B-44B5-ACD8-33082B3A567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1B012318-B64E-41EE-86D4-DCEE3DDA3A6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668EECCF-93EF-44D5-ACA3-6EC9C942D83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7411" name="Rectangle 3"/>
          <p:cNvSpPr>
            <a:spLocks noGrp="1" noChangeArrowheads="1"/>
          </p:cNvSpPr>
          <p:nvPr>
            <p:ph type="body" idx="1"/>
          </p:nvPr>
        </p:nvSpPr>
        <p:spPr bwMode="auto">
          <a:xfrm>
            <a:off x="539750" y="1773238"/>
            <a:ext cx="8001000" cy="45354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CA" sz="2400">
              <a:latin typeface="Times New Roman" pitchFamily="18" charset="0"/>
            </a:endParaRPr>
          </a:p>
        </p:txBody>
      </p:sp>
      <p:sp>
        <p:nvSpPr>
          <p:cNvPr id="17413" name="Line 5"/>
          <p:cNvSpPr>
            <a:spLocks noChangeShapeType="1"/>
          </p:cNvSpPr>
          <p:nvPr/>
        </p:nvSpPr>
        <p:spPr bwMode="auto">
          <a:xfrm flipV="1">
            <a:off x="609600" y="6453188"/>
            <a:ext cx="7924800" cy="0"/>
          </a:xfrm>
          <a:prstGeom prst="line">
            <a:avLst/>
          </a:prstGeom>
          <a:noFill/>
          <a:ln w="3175">
            <a:solidFill>
              <a:schemeClr val="accent2"/>
            </a:solidFill>
            <a:round/>
            <a:headEnd/>
            <a:tailEnd/>
          </a:ln>
          <a:effectLst/>
        </p:spPr>
        <p:txBody>
          <a:bodyPr/>
          <a:lstStyle/>
          <a:p>
            <a:endParaRPr lang="en-US"/>
          </a:p>
        </p:txBody>
      </p:sp>
      <p:sp>
        <p:nvSpPr>
          <p:cNvPr id="17416" name="Rectangle 8"/>
          <p:cNvSpPr>
            <a:spLocks noGrp="1" noChangeArrowheads="1"/>
          </p:cNvSpPr>
          <p:nvPr>
            <p:ph type="sldNum" sz="quarter" idx="4"/>
          </p:nvPr>
        </p:nvSpPr>
        <p:spPr bwMode="auto">
          <a:xfrm>
            <a:off x="8101013" y="6453188"/>
            <a:ext cx="433387"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fld id="{2037D97F-1F7E-489B-BC33-288CCB189C3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iming>
    <p:tnLst>
      <p:par>
        <p:cTn id="1" dur="indefinite" restart="never" nodeType="tmRoot"/>
      </p:par>
    </p:tnLst>
  </p:timing>
  <p:hf hdr="0" ftr="0" dt="0"/>
  <p:txStyles>
    <p:titleStyle>
      <a:lvl1pPr algn="l" rtl="0" fontAlgn="base">
        <a:spcBef>
          <a:spcPct val="0"/>
        </a:spcBef>
        <a:spcAft>
          <a:spcPct val="0"/>
        </a:spcAft>
        <a:defRPr sz="2800">
          <a:solidFill>
            <a:schemeClr val="tx2"/>
          </a:solidFill>
          <a:latin typeface="+mj-lt"/>
          <a:ea typeface="+mj-ea"/>
          <a:cs typeface="+mj-cs"/>
        </a:defRPr>
      </a:lvl1pPr>
      <a:lvl2pPr algn="l" rtl="0" fontAlgn="base">
        <a:spcBef>
          <a:spcPct val="0"/>
        </a:spcBef>
        <a:spcAft>
          <a:spcPct val="0"/>
        </a:spcAft>
        <a:defRPr sz="2800">
          <a:solidFill>
            <a:schemeClr val="tx2"/>
          </a:solidFill>
          <a:latin typeface="Verdana" pitchFamily="34" charset="0"/>
        </a:defRPr>
      </a:lvl2pPr>
      <a:lvl3pPr algn="l" rtl="0" fontAlgn="base">
        <a:spcBef>
          <a:spcPct val="0"/>
        </a:spcBef>
        <a:spcAft>
          <a:spcPct val="0"/>
        </a:spcAft>
        <a:defRPr sz="2800">
          <a:solidFill>
            <a:schemeClr val="tx2"/>
          </a:solidFill>
          <a:latin typeface="Verdana" pitchFamily="34" charset="0"/>
        </a:defRPr>
      </a:lvl3pPr>
      <a:lvl4pPr algn="l" rtl="0" fontAlgn="base">
        <a:spcBef>
          <a:spcPct val="0"/>
        </a:spcBef>
        <a:spcAft>
          <a:spcPct val="0"/>
        </a:spcAft>
        <a:defRPr sz="2800">
          <a:solidFill>
            <a:schemeClr val="tx2"/>
          </a:solidFill>
          <a:latin typeface="Verdana" pitchFamily="34" charset="0"/>
        </a:defRPr>
      </a:lvl4pPr>
      <a:lvl5pPr algn="l" rtl="0" fontAlgn="base">
        <a:spcBef>
          <a:spcPct val="0"/>
        </a:spcBef>
        <a:spcAft>
          <a:spcPct val="0"/>
        </a:spcAft>
        <a:defRPr sz="2800">
          <a:solidFill>
            <a:schemeClr val="tx2"/>
          </a:solidFill>
          <a:latin typeface="Verdana" pitchFamily="34" charset="0"/>
        </a:defRPr>
      </a:lvl5pPr>
      <a:lvl6pPr marL="457200" algn="l" rtl="0" fontAlgn="base">
        <a:spcBef>
          <a:spcPct val="0"/>
        </a:spcBef>
        <a:spcAft>
          <a:spcPct val="0"/>
        </a:spcAft>
        <a:defRPr sz="2800">
          <a:solidFill>
            <a:schemeClr val="tx2"/>
          </a:solidFill>
          <a:latin typeface="Verdana" pitchFamily="34" charset="0"/>
        </a:defRPr>
      </a:lvl6pPr>
      <a:lvl7pPr marL="914400" algn="l" rtl="0" fontAlgn="base">
        <a:spcBef>
          <a:spcPct val="0"/>
        </a:spcBef>
        <a:spcAft>
          <a:spcPct val="0"/>
        </a:spcAft>
        <a:defRPr sz="2800">
          <a:solidFill>
            <a:schemeClr val="tx2"/>
          </a:solidFill>
          <a:latin typeface="Verdana" pitchFamily="34" charset="0"/>
        </a:defRPr>
      </a:lvl7pPr>
      <a:lvl8pPr marL="1371600" algn="l" rtl="0" fontAlgn="base">
        <a:spcBef>
          <a:spcPct val="0"/>
        </a:spcBef>
        <a:spcAft>
          <a:spcPct val="0"/>
        </a:spcAft>
        <a:defRPr sz="2800">
          <a:solidFill>
            <a:schemeClr val="tx2"/>
          </a:solidFill>
          <a:latin typeface="Verdana" pitchFamily="34" charset="0"/>
        </a:defRPr>
      </a:lvl8pPr>
      <a:lvl9pPr marL="1828800" algn="l" rtl="0" fontAlgn="base">
        <a:spcBef>
          <a:spcPct val="0"/>
        </a:spcBef>
        <a:spcAft>
          <a:spcPct val="0"/>
        </a:spcAft>
        <a:defRPr sz="2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24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4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4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4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4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4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4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4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4"/>
          </p:nvPr>
        </p:nvSpPr>
        <p:spPr/>
        <p:txBody>
          <a:bodyPr/>
          <a:lstStyle/>
          <a:p>
            <a:fld id="{D8A5E9E3-89AE-436B-8A18-3C9D66185262}" type="slidenum">
              <a:rPr lang="en-US"/>
              <a:pPr/>
              <a:t>1</a:t>
            </a:fld>
            <a:endParaRPr lang="en-US"/>
          </a:p>
        </p:txBody>
      </p:sp>
      <p:sp>
        <p:nvSpPr>
          <p:cNvPr id="2050" name="Rectangle 2"/>
          <p:cNvSpPr>
            <a:spLocks noGrp="1" noChangeArrowheads="1"/>
          </p:cNvSpPr>
          <p:nvPr>
            <p:ph type="ctrTitle"/>
          </p:nvPr>
        </p:nvSpPr>
        <p:spPr/>
        <p:txBody>
          <a:bodyPr/>
          <a:lstStyle/>
          <a:p>
            <a:r>
              <a:rPr lang="en-CA" sz="3200"/>
              <a:t>Conflict and Disdain: Sudanese Communities in Alberta and the Child Welfare System</a:t>
            </a:r>
            <a:r>
              <a:rPr lang="en-CA" sz="2600" b="1"/>
              <a:t> </a:t>
            </a:r>
            <a:endParaRPr lang="en-US" sz="2600" b="1"/>
          </a:p>
        </p:txBody>
      </p:sp>
      <p:sp>
        <p:nvSpPr>
          <p:cNvPr id="2051" name="Rectangle 3"/>
          <p:cNvSpPr>
            <a:spLocks noGrp="1" noChangeArrowheads="1"/>
          </p:cNvSpPr>
          <p:nvPr>
            <p:ph type="subTitle" idx="1"/>
          </p:nvPr>
        </p:nvSpPr>
        <p:spPr>
          <a:xfrm>
            <a:off x="1403350" y="2709863"/>
            <a:ext cx="7010400" cy="3887787"/>
          </a:xfrm>
        </p:spPr>
        <p:txBody>
          <a:bodyPr/>
          <a:lstStyle/>
          <a:p>
            <a:pPr algn="ctr">
              <a:lnSpc>
                <a:spcPct val="80000"/>
              </a:lnSpc>
            </a:pPr>
            <a:r>
              <a:rPr lang="en-US" sz="2500"/>
              <a:t>Prairie Metropolis Center Research Day</a:t>
            </a:r>
          </a:p>
          <a:p>
            <a:pPr algn="ctr">
              <a:lnSpc>
                <a:spcPct val="80000"/>
              </a:lnSpc>
            </a:pPr>
            <a:r>
              <a:rPr lang="en-US" sz="2500"/>
              <a:t>University of Calgary</a:t>
            </a:r>
          </a:p>
          <a:p>
            <a:pPr algn="ctr">
              <a:lnSpc>
                <a:spcPct val="80000"/>
              </a:lnSpc>
            </a:pPr>
            <a:r>
              <a:rPr lang="en-US" sz="2500"/>
              <a:t>October 27, 2009</a:t>
            </a:r>
          </a:p>
          <a:p>
            <a:pPr algn="ctr">
              <a:lnSpc>
                <a:spcPct val="80000"/>
              </a:lnSpc>
            </a:pPr>
            <a:endParaRPr lang="en-US" sz="2500"/>
          </a:p>
          <a:p>
            <a:pPr algn="ctr">
              <a:lnSpc>
                <a:spcPct val="80000"/>
              </a:lnSpc>
            </a:pPr>
            <a:r>
              <a:rPr lang="en-US" sz="1800"/>
              <a:t>David Este, Ph.D. </a:t>
            </a:r>
          </a:p>
          <a:p>
            <a:pPr algn="ctr">
              <a:lnSpc>
                <a:spcPct val="80000"/>
              </a:lnSpc>
            </a:pPr>
            <a:r>
              <a:rPr lang="en-US" sz="1800"/>
              <a:t>Faculty of Social Work</a:t>
            </a:r>
          </a:p>
          <a:p>
            <a:pPr algn="ctr">
              <a:lnSpc>
                <a:spcPct val="80000"/>
              </a:lnSpc>
            </a:pPr>
            <a:r>
              <a:rPr lang="en-US" sz="1800"/>
              <a:t>University of Calgary</a:t>
            </a:r>
          </a:p>
          <a:p>
            <a:pPr algn="ctr">
              <a:lnSpc>
                <a:spcPct val="80000"/>
              </a:lnSpc>
            </a:pPr>
            <a:endParaRPr lang="en-US" sz="1600"/>
          </a:p>
          <a:p>
            <a:pPr algn="ctr">
              <a:lnSpc>
                <a:spcPct val="80000"/>
              </a:lnSpc>
            </a:pPr>
            <a:r>
              <a:rPr lang="en-US" sz="1800"/>
              <a:t>Laura Simich, Ph.D. </a:t>
            </a:r>
          </a:p>
          <a:p>
            <a:pPr algn="ctr">
              <a:lnSpc>
                <a:spcPct val="80000"/>
              </a:lnSpc>
            </a:pPr>
            <a:r>
              <a:rPr lang="en-US" sz="1800"/>
              <a:t>Center for Addictions and Mental Health</a:t>
            </a:r>
          </a:p>
          <a:p>
            <a:pPr algn="ctr">
              <a:lnSpc>
                <a:spcPct val="80000"/>
              </a:lnSpc>
            </a:pPr>
            <a:r>
              <a:rPr lang="en-US" sz="1800"/>
              <a:t>Department of Psychiatry</a:t>
            </a:r>
          </a:p>
          <a:p>
            <a:pPr algn="ctr">
              <a:lnSpc>
                <a:spcPct val="80000"/>
              </a:lnSpc>
            </a:pPr>
            <a:r>
              <a:rPr lang="en-US" sz="1800"/>
              <a:t>University of Toronto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B100EC0-FA48-49C3-B58A-3A05EF137134}" type="slidenum">
              <a:rPr lang="en-US"/>
              <a:pPr/>
              <a:t>10</a:t>
            </a:fld>
            <a:endParaRPr lang="en-US"/>
          </a:p>
        </p:txBody>
      </p:sp>
      <p:sp>
        <p:nvSpPr>
          <p:cNvPr id="46082" name="Rectangle 2"/>
          <p:cNvSpPr>
            <a:spLocks noGrp="1" noChangeArrowheads="1"/>
          </p:cNvSpPr>
          <p:nvPr>
            <p:ph type="title"/>
          </p:nvPr>
        </p:nvSpPr>
        <p:spPr/>
        <p:txBody>
          <a:bodyPr/>
          <a:lstStyle/>
          <a:p>
            <a:r>
              <a:rPr lang="en-US"/>
              <a:t>Calgary Context</a:t>
            </a:r>
          </a:p>
        </p:txBody>
      </p:sp>
      <p:sp>
        <p:nvSpPr>
          <p:cNvPr id="46083" name="Rectangle 3"/>
          <p:cNvSpPr>
            <a:spLocks noGrp="1" noChangeArrowheads="1"/>
          </p:cNvSpPr>
          <p:nvPr>
            <p:ph type="body" idx="1"/>
          </p:nvPr>
        </p:nvSpPr>
        <p:spPr/>
        <p:txBody>
          <a:bodyPr/>
          <a:lstStyle/>
          <a:p>
            <a:r>
              <a:rPr lang="en-US"/>
              <a:t>4</a:t>
            </a:r>
            <a:r>
              <a:rPr lang="en-US" baseline="30000"/>
              <a:t>th</a:t>
            </a:r>
            <a:r>
              <a:rPr lang="en-US"/>
              <a:t> largest city in Canada with a population over 1 million</a:t>
            </a:r>
          </a:p>
          <a:p>
            <a:r>
              <a:rPr lang="en-US"/>
              <a:t>Very strong economy with the lowest unemployment rate of all major urban centres in Canada</a:t>
            </a:r>
          </a:p>
          <a:p>
            <a:r>
              <a:rPr lang="en-US"/>
              <a:t>Calgary now attracts the fourth largest number of newcomers (immigrants/refugees) among the major cities in the nation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FB34D84-7CC5-4A44-8AF0-80B4793B63D6}" type="slidenum">
              <a:rPr lang="en-US"/>
              <a:pPr/>
              <a:t>11</a:t>
            </a:fld>
            <a:endParaRPr lang="en-US"/>
          </a:p>
        </p:txBody>
      </p:sp>
      <p:sp>
        <p:nvSpPr>
          <p:cNvPr id="21506" name="Rectangle 2"/>
          <p:cNvSpPr>
            <a:spLocks noGrp="1" noChangeArrowheads="1"/>
          </p:cNvSpPr>
          <p:nvPr>
            <p:ph type="title"/>
          </p:nvPr>
        </p:nvSpPr>
        <p:spPr/>
        <p:txBody>
          <a:bodyPr/>
          <a:lstStyle/>
          <a:p>
            <a:r>
              <a:rPr lang="en-US"/>
              <a:t>Sudanese Community </a:t>
            </a:r>
            <a:br>
              <a:rPr lang="en-US"/>
            </a:br>
            <a:r>
              <a:rPr lang="en-US"/>
              <a:t>in Calgary, Alberta</a:t>
            </a:r>
          </a:p>
        </p:txBody>
      </p:sp>
      <p:sp>
        <p:nvSpPr>
          <p:cNvPr id="21507" name="Rectangle 3"/>
          <p:cNvSpPr>
            <a:spLocks noGrp="1" noChangeArrowheads="1"/>
          </p:cNvSpPr>
          <p:nvPr>
            <p:ph type="body" idx="1"/>
          </p:nvPr>
        </p:nvSpPr>
        <p:spPr/>
        <p:txBody>
          <a:bodyPr/>
          <a:lstStyle/>
          <a:p>
            <a:r>
              <a:rPr lang="en-US"/>
              <a:t>Today, there are approximately 7,500 Sudanese (Wek Kuol, Sudanese Leader, 2007)</a:t>
            </a:r>
          </a:p>
          <a:p>
            <a:r>
              <a:rPr lang="en-US"/>
              <a:t>Prior to 2000, the community was relatively small – propelled by two waves of migration (2000 and 2002)</a:t>
            </a:r>
          </a:p>
          <a:p>
            <a:r>
              <a:rPr lang="en-US"/>
              <a:t>Sudanese community is now the largest African newcomers group in Calgary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C94F485-4AA8-480D-A0CC-824E0B1783BF}" type="slidenum">
              <a:rPr lang="en-US"/>
              <a:pPr/>
              <a:t>12</a:t>
            </a:fld>
            <a:endParaRPr lang="en-US"/>
          </a:p>
        </p:txBody>
      </p:sp>
      <p:sp>
        <p:nvSpPr>
          <p:cNvPr id="92162" name="Rectangle 2"/>
          <p:cNvSpPr>
            <a:spLocks noGrp="1" noChangeArrowheads="1"/>
          </p:cNvSpPr>
          <p:nvPr>
            <p:ph type="title"/>
          </p:nvPr>
        </p:nvSpPr>
        <p:spPr/>
        <p:txBody>
          <a:bodyPr/>
          <a:lstStyle/>
          <a:p>
            <a:r>
              <a:rPr lang="en-US"/>
              <a:t>Related Literature</a:t>
            </a:r>
            <a:endParaRPr lang="en-CA"/>
          </a:p>
        </p:txBody>
      </p:sp>
      <p:sp>
        <p:nvSpPr>
          <p:cNvPr id="92163" name="Rectangle 3"/>
          <p:cNvSpPr>
            <a:spLocks noGrp="1" noChangeArrowheads="1"/>
          </p:cNvSpPr>
          <p:nvPr>
            <p:ph type="body" idx="1"/>
          </p:nvPr>
        </p:nvSpPr>
        <p:spPr/>
        <p:txBody>
          <a:bodyPr/>
          <a:lstStyle/>
          <a:p>
            <a:r>
              <a:rPr lang="en-US"/>
              <a:t>Research literature focused on the clinical welfare system and different ethno-cultural/ immigrant refugees in Canada</a:t>
            </a:r>
          </a:p>
          <a:p>
            <a:endParaRPr lang="en-US"/>
          </a:p>
          <a:p>
            <a:r>
              <a:rPr lang="en-US"/>
              <a:t>Maiter, who is a social work professor at York University, has published at least two articles focused on this topic area</a:t>
            </a:r>
            <a:endParaRPr lang="en-C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D4DF1B8-BE25-4527-BFCE-D0E4B7D46218}" type="slidenum">
              <a:rPr lang="en-US"/>
              <a:pPr/>
              <a:t>13</a:t>
            </a:fld>
            <a:endParaRPr lang="en-US"/>
          </a:p>
        </p:txBody>
      </p:sp>
      <p:sp>
        <p:nvSpPr>
          <p:cNvPr id="93186" name="Rectangle 2"/>
          <p:cNvSpPr>
            <a:spLocks noGrp="1" noChangeArrowheads="1"/>
          </p:cNvSpPr>
          <p:nvPr>
            <p:ph type="title"/>
          </p:nvPr>
        </p:nvSpPr>
        <p:spPr/>
        <p:txBody>
          <a:bodyPr/>
          <a:lstStyle/>
          <a:p>
            <a:r>
              <a:rPr lang="en-US"/>
              <a:t>Related Literature</a:t>
            </a:r>
            <a:endParaRPr lang="en-CA"/>
          </a:p>
        </p:txBody>
      </p:sp>
      <p:sp>
        <p:nvSpPr>
          <p:cNvPr id="93187" name="Rectangle 3"/>
          <p:cNvSpPr>
            <a:spLocks noGrp="1" noChangeArrowheads="1"/>
          </p:cNvSpPr>
          <p:nvPr>
            <p:ph type="body" idx="1"/>
          </p:nvPr>
        </p:nvSpPr>
        <p:spPr/>
        <p:txBody>
          <a:bodyPr/>
          <a:lstStyle/>
          <a:p>
            <a:endParaRPr lang="en-US"/>
          </a:p>
          <a:p>
            <a:pPr>
              <a:buFont typeface="Wingdings" pitchFamily="2" charset="2"/>
              <a:buNone/>
            </a:pPr>
            <a:r>
              <a:rPr lang="en-US"/>
              <a:t>Maiter, S. (2004). </a:t>
            </a:r>
            <a:r>
              <a:rPr lang="en-US" i="1"/>
              <a:t>Considering Context and Culture in Child Protection Services to Ethnically Diverse Families.</a:t>
            </a:r>
          </a:p>
          <a:p>
            <a:pPr>
              <a:buFont typeface="Wingdings" pitchFamily="2" charset="2"/>
              <a:buNone/>
            </a:pPr>
            <a:endParaRPr lang="en-US" i="1"/>
          </a:p>
          <a:p>
            <a:r>
              <a:rPr lang="en-US"/>
              <a:t>Mixed method study focused on the concepts of cultural and sensitivity competence in child protection as relevant to parents from South Asia</a:t>
            </a:r>
            <a:endParaRPr lang="en-C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C7EDD8F7-B2F5-4E35-82BE-F3E246CD7BEA}" type="slidenum">
              <a:rPr lang="en-US"/>
              <a:pPr/>
              <a:t>14</a:t>
            </a:fld>
            <a:endParaRPr lang="en-US"/>
          </a:p>
        </p:txBody>
      </p:sp>
      <p:sp>
        <p:nvSpPr>
          <p:cNvPr id="94210" name="Rectangle 2"/>
          <p:cNvSpPr>
            <a:spLocks noGrp="1" noChangeArrowheads="1"/>
          </p:cNvSpPr>
          <p:nvPr>
            <p:ph type="title"/>
          </p:nvPr>
        </p:nvSpPr>
        <p:spPr/>
        <p:txBody>
          <a:bodyPr/>
          <a:lstStyle/>
          <a:p>
            <a:r>
              <a:rPr lang="en-US"/>
              <a:t>Related Literature</a:t>
            </a:r>
            <a:endParaRPr lang="en-CA"/>
          </a:p>
        </p:txBody>
      </p:sp>
      <p:sp>
        <p:nvSpPr>
          <p:cNvPr id="94211" name="Rectangle 3"/>
          <p:cNvSpPr>
            <a:spLocks noGrp="1" noChangeArrowheads="1"/>
          </p:cNvSpPr>
          <p:nvPr>
            <p:ph type="body" idx="1"/>
          </p:nvPr>
        </p:nvSpPr>
        <p:spPr/>
        <p:txBody>
          <a:bodyPr/>
          <a:lstStyle/>
          <a:p>
            <a:r>
              <a:rPr lang="en-US"/>
              <a:t>Key Findings</a:t>
            </a:r>
          </a:p>
          <a:p>
            <a:endParaRPr lang="en-US"/>
          </a:p>
          <a:p>
            <a:pPr lvl="1"/>
            <a:r>
              <a:rPr lang="en-US"/>
              <a:t>Participants did not view child protection services as a source of help         leading to a potential under-reporting of situations of maltreatment</a:t>
            </a:r>
          </a:p>
          <a:p>
            <a:pPr lvl="1"/>
            <a:endParaRPr lang="en-US"/>
          </a:p>
          <a:p>
            <a:pPr lvl="1"/>
            <a:r>
              <a:rPr lang="en-US"/>
              <a:t>More outreach with these communities should be done by child welfare</a:t>
            </a:r>
            <a:endParaRPr lang="en-CA"/>
          </a:p>
        </p:txBody>
      </p:sp>
      <p:sp>
        <p:nvSpPr>
          <p:cNvPr id="94212" name="Line 4"/>
          <p:cNvSpPr>
            <a:spLocks noChangeShapeType="1"/>
          </p:cNvSpPr>
          <p:nvPr/>
        </p:nvSpPr>
        <p:spPr bwMode="auto">
          <a:xfrm>
            <a:off x="6011863" y="3284538"/>
            <a:ext cx="504825" cy="0"/>
          </a:xfrm>
          <a:prstGeom prst="line">
            <a:avLst/>
          </a:prstGeom>
          <a:noFill/>
          <a:ln w="63500">
            <a:solidFill>
              <a:schemeClr val="accent2"/>
            </a:solidFill>
            <a:round/>
            <a:headEnd/>
            <a:tailEnd type="triangle" w="med" len="med"/>
          </a:ln>
          <a:effectLst/>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9FA75C63-61CF-44BA-A76B-DF3AAAD6E72B}" type="slidenum">
              <a:rPr lang="en-US"/>
              <a:pPr/>
              <a:t>15</a:t>
            </a:fld>
            <a:endParaRPr lang="en-US"/>
          </a:p>
        </p:txBody>
      </p:sp>
      <p:sp>
        <p:nvSpPr>
          <p:cNvPr id="95234" name="Rectangle 2"/>
          <p:cNvSpPr>
            <a:spLocks noGrp="1" noChangeArrowheads="1"/>
          </p:cNvSpPr>
          <p:nvPr>
            <p:ph type="title"/>
          </p:nvPr>
        </p:nvSpPr>
        <p:spPr/>
        <p:txBody>
          <a:bodyPr/>
          <a:lstStyle/>
          <a:p>
            <a:r>
              <a:rPr lang="en-US"/>
              <a:t>Related Literature</a:t>
            </a:r>
            <a:endParaRPr lang="en-CA"/>
          </a:p>
        </p:txBody>
      </p:sp>
      <p:sp>
        <p:nvSpPr>
          <p:cNvPr id="95235" name="Rectangle 3"/>
          <p:cNvSpPr>
            <a:spLocks noGrp="1" noChangeArrowheads="1"/>
          </p:cNvSpPr>
          <p:nvPr>
            <p:ph type="body" idx="1"/>
          </p:nvPr>
        </p:nvSpPr>
        <p:spPr/>
        <p:txBody>
          <a:bodyPr/>
          <a:lstStyle/>
          <a:p>
            <a:pPr>
              <a:buFont typeface="Wingdings" pitchFamily="2" charset="2"/>
              <a:buNone/>
            </a:pPr>
            <a:r>
              <a:rPr lang="en-US"/>
              <a:t>Maiter, S., Stalker, C. A., &amp; Algsia, R. (2009). </a:t>
            </a:r>
            <a:r>
              <a:rPr lang="en-US" i="1"/>
              <a:t>The Experiences Minority Immigrant Families Receiving Child Welfare Services: Seeking to Understand How to Reduce Risk and Protective Factors. </a:t>
            </a:r>
          </a:p>
          <a:p>
            <a:pPr>
              <a:buFont typeface="Wingdings" pitchFamily="2" charset="2"/>
              <a:buNone/>
            </a:pPr>
            <a:endParaRPr lang="en-US" i="1"/>
          </a:p>
          <a:p>
            <a:r>
              <a:rPr lang="en-US"/>
              <a:t>Study examined the experiences of 20 South Asian immigrants who had child welfare involvement</a:t>
            </a:r>
          </a:p>
          <a:p>
            <a:r>
              <a:rPr lang="en-US"/>
              <a:t>Used in-depth interviews as the data collection tool</a:t>
            </a:r>
            <a:endParaRPr lang="en-C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D85B4E5-A588-4369-8880-F31904C53F8E}" type="slidenum">
              <a:rPr lang="en-US"/>
              <a:pPr/>
              <a:t>16</a:t>
            </a:fld>
            <a:endParaRPr lang="en-US"/>
          </a:p>
        </p:txBody>
      </p:sp>
      <p:sp>
        <p:nvSpPr>
          <p:cNvPr id="96258" name="Rectangle 2"/>
          <p:cNvSpPr>
            <a:spLocks noGrp="1" noChangeArrowheads="1"/>
          </p:cNvSpPr>
          <p:nvPr>
            <p:ph type="title"/>
          </p:nvPr>
        </p:nvSpPr>
        <p:spPr/>
        <p:txBody>
          <a:bodyPr/>
          <a:lstStyle/>
          <a:p>
            <a:r>
              <a:rPr lang="en-US"/>
              <a:t>Related Literature</a:t>
            </a:r>
            <a:endParaRPr lang="en-CA"/>
          </a:p>
        </p:txBody>
      </p:sp>
      <p:sp>
        <p:nvSpPr>
          <p:cNvPr id="96259" name="Rectangle 3"/>
          <p:cNvSpPr>
            <a:spLocks noGrp="1" noChangeArrowheads="1"/>
          </p:cNvSpPr>
          <p:nvPr>
            <p:ph type="body" idx="1"/>
          </p:nvPr>
        </p:nvSpPr>
        <p:spPr/>
        <p:txBody>
          <a:bodyPr/>
          <a:lstStyle/>
          <a:p>
            <a:r>
              <a:rPr lang="en-US"/>
              <a:t>Key Findings</a:t>
            </a:r>
          </a:p>
          <a:p>
            <a:endParaRPr lang="en-US"/>
          </a:p>
          <a:p>
            <a:pPr lvl="1"/>
            <a:r>
              <a:rPr lang="en-US"/>
              <a:t>Reasons for Child Welfare Involvement</a:t>
            </a:r>
          </a:p>
          <a:p>
            <a:pPr lvl="1"/>
            <a:endParaRPr lang="en-US"/>
          </a:p>
          <a:p>
            <a:pPr lvl="2"/>
            <a:r>
              <a:rPr lang="en-US"/>
              <a:t>Conflict with spouse</a:t>
            </a:r>
          </a:p>
          <a:p>
            <a:pPr lvl="2"/>
            <a:r>
              <a:rPr lang="en-US"/>
              <a:t>Conflict with children (discipline, intergenerational conflict, risk-taking behaviour of adolescents)</a:t>
            </a:r>
          </a:p>
          <a:p>
            <a:pPr lvl="2"/>
            <a:r>
              <a:rPr lang="en-US"/>
              <a:t>Lack of understanding for the reason for child welfare involvement </a:t>
            </a:r>
            <a:endParaRPr lang="en-C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97FD909-9EE8-47BA-A07C-CC919938A871}" type="slidenum">
              <a:rPr lang="en-US"/>
              <a:pPr/>
              <a:t>17</a:t>
            </a:fld>
            <a:endParaRPr lang="en-US"/>
          </a:p>
        </p:txBody>
      </p:sp>
      <p:sp>
        <p:nvSpPr>
          <p:cNvPr id="97282" name="Rectangle 2"/>
          <p:cNvSpPr>
            <a:spLocks noGrp="1" noChangeArrowheads="1"/>
          </p:cNvSpPr>
          <p:nvPr>
            <p:ph type="title"/>
          </p:nvPr>
        </p:nvSpPr>
        <p:spPr/>
        <p:txBody>
          <a:bodyPr/>
          <a:lstStyle/>
          <a:p>
            <a:r>
              <a:rPr lang="en-US"/>
              <a:t>Related Literature</a:t>
            </a:r>
            <a:endParaRPr lang="en-CA"/>
          </a:p>
        </p:txBody>
      </p:sp>
      <p:sp>
        <p:nvSpPr>
          <p:cNvPr id="97283" name="Rectangle 3"/>
          <p:cNvSpPr>
            <a:spLocks noGrp="1" noChangeArrowheads="1"/>
          </p:cNvSpPr>
          <p:nvPr>
            <p:ph type="body" idx="1"/>
          </p:nvPr>
        </p:nvSpPr>
        <p:spPr/>
        <p:txBody>
          <a:bodyPr/>
          <a:lstStyle/>
          <a:p>
            <a:r>
              <a:rPr lang="en-US"/>
              <a:t>Key Findings</a:t>
            </a:r>
          </a:p>
          <a:p>
            <a:pPr lvl="1"/>
            <a:r>
              <a:rPr lang="en-CA"/>
              <a:t>Need for child welfare workers to have a better understanding of the stressors faced by immigrant/refugee families </a:t>
            </a:r>
            <a:br>
              <a:rPr lang="en-CA"/>
            </a:br>
            <a:endParaRPr lang="en-CA"/>
          </a:p>
          <a:p>
            <a:pPr lvl="1"/>
            <a:r>
              <a:rPr lang="en-CA"/>
              <a:t>Need to inform parents of the resources that exist for their children and themselves </a:t>
            </a:r>
            <a:br>
              <a:rPr lang="en-CA"/>
            </a:br>
            <a:endParaRPr lang="en-CA"/>
          </a:p>
          <a:p>
            <a:pPr lvl="1"/>
            <a:r>
              <a:rPr lang="en-CA"/>
              <a:t>Need for peer dialogue with other parents who have struggled with their children as part of the adaptation process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7FBD4CD-B879-4630-8B5B-5F41E02FB3E0}" type="slidenum">
              <a:rPr lang="en-US"/>
              <a:pPr/>
              <a:t>18</a:t>
            </a:fld>
            <a:endParaRPr lang="en-US"/>
          </a:p>
        </p:txBody>
      </p:sp>
      <p:sp>
        <p:nvSpPr>
          <p:cNvPr id="86018" name="Rectangle 2"/>
          <p:cNvSpPr>
            <a:spLocks noGrp="1" noChangeArrowheads="1"/>
          </p:cNvSpPr>
          <p:nvPr>
            <p:ph type="title"/>
          </p:nvPr>
        </p:nvSpPr>
        <p:spPr/>
        <p:txBody>
          <a:bodyPr/>
          <a:lstStyle/>
          <a:p>
            <a:r>
              <a:rPr lang="en-US"/>
              <a:t>Methodology</a:t>
            </a:r>
          </a:p>
        </p:txBody>
      </p:sp>
      <p:sp>
        <p:nvSpPr>
          <p:cNvPr id="86019" name="Rectangle 3"/>
          <p:cNvSpPr>
            <a:spLocks noGrp="1" noChangeArrowheads="1"/>
          </p:cNvSpPr>
          <p:nvPr>
            <p:ph type="body" idx="1"/>
          </p:nvPr>
        </p:nvSpPr>
        <p:spPr/>
        <p:txBody>
          <a:bodyPr/>
          <a:lstStyle/>
          <a:p>
            <a:r>
              <a:rPr lang="en-US"/>
              <a:t>Utilization of the pragmatic qualitative method as described by Patton (2002) &amp; Creswell (2007)</a:t>
            </a:r>
          </a:p>
          <a:p>
            <a:r>
              <a:rPr lang="en-US"/>
              <a:t>Use of strategies to collect and analyze data collected in the field</a:t>
            </a:r>
          </a:p>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88559ED-5D74-4E80-A923-1ECEE6A857E7}" type="slidenum">
              <a:rPr lang="en-US"/>
              <a:pPr/>
              <a:t>19</a:t>
            </a:fld>
            <a:endParaRPr lang="en-US"/>
          </a:p>
        </p:txBody>
      </p:sp>
      <p:sp>
        <p:nvSpPr>
          <p:cNvPr id="82946" name="Rectangle 2"/>
          <p:cNvSpPr>
            <a:spLocks noGrp="1" noChangeArrowheads="1"/>
          </p:cNvSpPr>
          <p:nvPr>
            <p:ph type="title"/>
          </p:nvPr>
        </p:nvSpPr>
        <p:spPr/>
        <p:txBody>
          <a:bodyPr/>
          <a:lstStyle/>
          <a:p>
            <a:r>
              <a:rPr lang="en-US"/>
              <a:t>Recruitment Strategies</a:t>
            </a:r>
            <a:endParaRPr lang="en-CA"/>
          </a:p>
        </p:txBody>
      </p:sp>
      <p:sp>
        <p:nvSpPr>
          <p:cNvPr id="82947" name="Rectangle 3"/>
          <p:cNvSpPr>
            <a:spLocks noGrp="1" noChangeArrowheads="1"/>
          </p:cNvSpPr>
          <p:nvPr>
            <p:ph type="body" idx="1"/>
          </p:nvPr>
        </p:nvSpPr>
        <p:spPr/>
        <p:txBody>
          <a:bodyPr/>
          <a:lstStyle/>
          <a:p>
            <a:r>
              <a:rPr lang="en-US"/>
              <a:t>Staff in immigrant-serving and Sudanese community-based organizations</a:t>
            </a:r>
          </a:p>
          <a:p>
            <a:r>
              <a:rPr lang="en-US"/>
              <a:t>Posters describing the study in these organizations</a:t>
            </a:r>
          </a:p>
          <a:p>
            <a:r>
              <a:rPr lang="en-US"/>
              <a:t>Presentations about the study at Sudanese community events</a:t>
            </a:r>
          </a:p>
          <a:p>
            <a:r>
              <a:rPr lang="en-US"/>
              <a:t>Key contacts within the Sudanese community at each site</a:t>
            </a:r>
            <a:endParaRPr lang="en-C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441EDC4-47EA-4061-81AC-5F00BB755C4D}" type="slidenum">
              <a:rPr lang="en-US"/>
              <a:pPr/>
              <a:t>2</a:t>
            </a:fld>
            <a:endParaRPr lang="en-US"/>
          </a:p>
        </p:txBody>
      </p:sp>
      <p:sp>
        <p:nvSpPr>
          <p:cNvPr id="72706" name="Rectangle 2"/>
          <p:cNvSpPr>
            <a:spLocks noGrp="1" noChangeArrowheads="1"/>
          </p:cNvSpPr>
          <p:nvPr>
            <p:ph type="title"/>
          </p:nvPr>
        </p:nvSpPr>
        <p:spPr/>
        <p:txBody>
          <a:bodyPr/>
          <a:lstStyle/>
          <a:p>
            <a:r>
              <a:rPr lang="en-US"/>
              <a:t>Studies Involving the Sudanese</a:t>
            </a:r>
            <a:br>
              <a:rPr lang="en-US"/>
            </a:br>
            <a:r>
              <a:rPr lang="en-US"/>
              <a:t>in Calgary/Brooks</a:t>
            </a:r>
            <a:endParaRPr lang="en-CA"/>
          </a:p>
        </p:txBody>
      </p:sp>
      <p:sp>
        <p:nvSpPr>
          <p:cNvPr id="72707" name="Rectangle 3"/>
          <p:cNvSpPr>
            <a:spLocks noGrp="1" noChangeArrowheads="1"/>
          </p:cNvSpPr>
          <p:nvPr>
            <p:ph type="body" idx="1"/>
          </p:nvPr>
        </p:nvSpPr>
        <p:spPr/>
        <p:txBody>
          <a:bodyPr/>
          <a:lstStyle/>
          <a:p>
            <a:pPr>
              <a:buFont typeface="Wingdings" pitchFamily="2" charset="2"/>
              <a:buNone/>
            </a:pPr>
            <a:r>
              <a:rPr lang="en-US"/>
              <a:t>Series of Studies</a:t>
            </a:r>
          </a:p>
          <a:p>
            <a:r>
              <a:rPr lang="en-US"/>
              <a:t>Meeting the Multilevel Challenges of Sudanese Well Being and Social Integration in Canada (SSHRC)</a:t>
            </a:r>
          </a:p>
          <a:p>
            <a:r>
              <a:rPr lang="en-US"/>
              <a:t>The Perceptions and Experiences of Sudanese Refugee Men as Fathers in the Canadian Context (SSHRC-CURA)</a:t>
            </a:r>
          </a:p>
          <a:p>
            <a:r>
              <a:rPr lang="en-US"/>
              <a:t>Racism, Violence, and Health Study (CIHR)</a:t>
            </a:r>
          </a:p>
          <a:p>
            <a:r>
              <a:rPr lang="en-US"/>
              <a:t>HIV/AIDS Services Delivery Systems and Calgary’s African Newcomer Communities (CIHR)</a:t>
            </a:r>
            <a:endParaRPr lang="en-CA"/>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8AAE935-7AEB-4C06-A1F1-1FB78A31D6E8}" type="slidenum">
              <a:rPr lang="en-US"/>
              <a:pPr/>
              <a:t>20</a:t>
            </a:fld>
            <a:endParaRPr lang="en-US"/>
          </a:p>
        </p:txBody>
      </p:sp>
      <p:sp>
        <p:nvSpPr>
          <p:cNvPr id="45058" name="Rectangle 2"/>
          <p:cNvSpPr>
            <a:spLocks noGrp="1" noChangeArrowheads="1"/>
          </p:cNvSpPr>
          <p:nvPr>
            <p:ph type="title"/>
          </p:nvPr>
        </p:nvSpPr>
        <p:spPr/>
        <p:txBody>
          <a:bodyPr/>
          <a:lstStyle/>
          <a:p>
            <a:r>
              <a:rPr lang="en-US"/>
              <a:t>Profile of Participants</a:t>
            </a:r>
          </a:p>
        </p:txBody>
      </p:sp>
      <p:sp>
        <p:nvSpPr>
          <p:cNvPr id="45059" name="Rectangle 3"/>
          <p:cNvSpPr>
            <a:spLocks noGrp="1" noChangeArrowheads="1"/>
          </p:cNvSpPr>
          <p:nvPr>
            <p:ph type="body" idx="1"/>
          </p:nvPr>
        </p:nvSpPr>
        <p:spPr/>
        <p:txBody>
          <a:bodyPr/>
          <a:lstStyle/>
          <a:p>
            <a:pPr>
              <a:lnSpc>
                <a:spcPct val="80000"/>
              </a:lnSpc>
            </a:pPr>
            <a:r>
              <a:rPr lang="en-US"/>
              <a:t>Calgary		 9 males		3 females</a:t>
            </a:r>
            <a:br>
              <a:rPr lang="en-US"/>
            </a:br>
            <a:r>
              <a:rPr lang="en-US"/>
              <a:t>Brooks		</a:t>
            </a:r>
            <a:r>
              <a:rPr lang="en-US" u="sng"/>
              <a:t> 8 males</a:t>
            </a:r>
            <a:r>
              <a:rPr lang="en-US"/>
              <a:t>		</a:t>
            </a:r>
            <a:r>
              <a:rPr lang="en-US" u="sng"/>
              <a:t>2 females</a:t>
            </a:r>
            <a:br>
              <a:rPr lang="en-US" u="sng"/>
            </a:br>
            <a:r>
              <a:rPr lang="en-US"/>
              <a:t>			17 males		5 females</a:t>
            </a:r>
          </a:p>
          <a:p>
            <a:pPr>
              <a:lnSpc>
                <a:spcPct val="80000"/>
              </a:lnSpc>
            </a:pPr>
            <a:r>
              <a:rPr lang="en-US"/>
              <a:t>Age range	Males: 	19-41 years old</a:t>
            </a:r>
            <a:br>
              <a:rPr lang="en-US"/>
            </a:br>
            <a:r>
              <a:rPr lang="en-US"/>
              <a:t>			Females: 	23-34 years old</a:t>
            </a:r>
          </a:p>
          <a:p>
            <a:pPr>
              <a:lnSpc>
                <a:spcPct val="80000"/>
              </a:lnSpc>
            </a:pPr>
            <a:r>
              <a:rPr lang="en-US"/>
              <a:t>Range Length of Stay in Canada: 10 months to 6 years</a:t>
            </a:r>
          </a:p>
          <a:p>
            <a:pPr>
              <a:lnSpc>
                <a:spcPct val="80000"/>
              </a:lnSpc>
            </a:pPr>
            <a:r>
              <a:rPr lang="en-US"/>
              <a:t>Majority of participant at minimum completed secondary school</a:t>
            </a:r>
          </a:p>
          <a:p>
            <a:pPr>
              <a:lnSpc>
                <a:spcPct val="80000"/>
              </a:lnSpc>
            </a:pPr>
            <a:r>
              <a:rPr lang="en-US"/>
              <a:t>Majority claimed their English proficiency was good</a:t>
            </a:r>
          </a:p>
          <a:p>
            <a:pPr>
              <a:lnSpc>
                <a:spcPct val="80000"/>
              </a:lnSpc>
            </a:pPr>
            <a:r>
              <a:rPr lang="en-US"/>
              <a:t>Majority of Brooks participants employed at Lakeside Meat Packing plant</a:t>
            </a:r>
            <a:endParaRPr lang="en-US" u="sng"/>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DA6CF8C0-8EF6-4787-B010-F65E60008E56}" type="slidenum">
              <a:rPr lang="en-US"/>
              <a:pPr/>
              <a:t>21</a:t>
            </a:fld>
            <a:endParaRPr lang="en-US"/>
          </a:p>
        </p:txBody>
      </p:sp>
      <p:sp>
        <p:nvSpPr>
          <p:cNvPr id="83970" name="Rectangle 2"/>
          <p:cNvSpPr>
            <a:spLocks noGrp="1" noChangeArrowheads="1"/>
          </p:cNvSpPr>
          <p:nvPr>
            <p:ph type="title"/>
          </p:nvPr>
        </p:nvSpPr>
        <p:spPr/>
        <p:txBody>
          <a:bodyPr/>
          <a:lstStyle/>
          <a:p>
            <a:r>
              <a:rPr lang="en-US"/>
              <a:t>Data Collection</a:t>
            </a:r>
            <a:endParaRPr lang="en-CA"/>
          </a:p>
        </p:txBody>
      </p:sp>
      <p:sp>
        <p:nvSpPr>
          <p:cNvPr id="83971" name="Rectangle 3"/>
          <p:cNvSpPr>
            <a:spLocks noGrp="1" noChangeArrowheads="1"/>
          </p:cNvSpPr>
          <p:nvPr>
            <p:ph type="body" idx="1"/>
          </p:nvPr>
        </p:nvSpPr>
        <p:spPr/>
        <p:txBody>
          <a:bodyPr/>
          <a:lstStyle/>
          <a:p>
            <a:r>
              <a:rPr lang="en-US"/>
              <a:t>32 in-depth interviews (12 Calgary, 10 Toronto, 10 Brooks)</a:t>
            </a:r>
          </a:p>
          <a:p>
            <a:r>
              <a:rPr lang="en-US"/>
              <a:t>3 focus groups with service providers (1 per site)</a:t>
            </a:r>
          </a:p>
          <a:p>
            <a:endParaRPr lang="en-CA"/>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01481E6-B272-408D-999D-9ABBED1A97EE}" type="slidenum">
              <a:rPr lang="en-US"/>
              <a:pPr/>
              <a:t>22</a:t>
            </a:fld>
            <a:endParaRPr lang="en-US"/>
          </a:p>
        </p:txBody>
      </p:sp>
      <p:sp>
        <p:nvSpPr>
          <p:cNvPr id="84994" name="Rectangle 2"/>
          <p:cNvSpPr>
            <a:spLocks noGrp="1" noChangeArrowheads="1"/>
          </p:cNvSpPr>
          <p:nvPr>
            <p:ph type="title"/>
          </p:nvPr>
        </p:nvSpPr>
        <p:spPr/>
        <p:txBody>
          <a:bodyPr/>
          <a:lstStyle/>
          <a:p>
            <a:r>
              <a:rPr lang="en-US"/>
              <a:t>Data Analysis</a:t>
            </a:r>
            <a:endParaRPr lang="en-CA"/>
          </a:p>
        </p:txBody>
      </p:sp>
      <p:sp>
        <p:nvSpPr>
          <p:cNvPr id="84995" name="Rectangle 3"/>
          <p:cNvSpPr>
            <a:spLocks noGrp="1" noChangeArrowheads="1"/>
          </p:cNvSpPr>
          <p:nvPr>
            <p:ph type="body" idx="1"/>
          </p:nvPr>
        </p:nvSpPr>
        <p:spPr/>
        <p:txBody>
          <a:bodyPr/>
          <a:lstStyle/>
          <a:p>
            <a:r>
              <a:rPr lang="en-US"/>
              <a:t>Thematic analysis using Atlas.</a:t>
            </a:r>
            <a:r>
              <a:rPr lang="en-US" i="1"/>
              <a:t>ti</a:t>
            </a:r>
            <a:r>
              <a:rPr lang="en-US"/>
              <a:t> (Calgary/Brooks) and NVivo (Toronto)</a:t>
            </a:r>
            <a:endParaRPr lang="en-CA"/>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a:lstStyle/>
          <a:p>
            <a:fld id="{FE99F5EC-424A-4B13-8622-1E6EB87D92DE}" type="slidenum">
              <a:rPr lang="en-US"/>
              <a:pPr/>
              <a:t>23</a:t>
            </a:fld>
            <a:endParaRPr lang="en-US"/>
          </a:p>
        </p:txBody>
      </p:sp>
      <p:sp>
        <p:nvSpPr>
          <p:cNvPr id="80899" name="Rectangle 3"/>
          <p:cNvSpPr>
            <a:spLocks noGrp="1" noChangeArrowheads="1"/>
          </p:cNvSpPr>
          <p:nvPr>
            <p:ph type="body" idx="1"/>
          </p:nvPr>
        </p:nvSpPr>
        <p:spPr/>
        <p:txBody>
          <a:bodyPr/>
          <a:lstStyle/>
          <a:p>
            <a:endParaRPr lang="en-US"/>
          </a:p>
          <a:p>
            <a:endParaRPr lang="en-US"/>
          </a:p>
          <a:p>
            <a:endParaRPr lang="en-US"/>
          </a:p>
          <a:p>
            <a:endParaRPr lang="en-US"/>
          </a:p>
          <a:p>
            <a:pPr algn="ctr">
              <a:buFont typeface="Wingdings" pitchFamily="2" charset="2"/>
              <a:buNone/>
            </a:pPr>
            <a:r>
              <a:rPr lang="en-US" sz="3600" b="1">
                <a:solidFill>
                  <a:schemeClr val="accent2"/>
                </a:solidFill>
                <a:effectLst>
                  <a:outerShdw blurRad="38100" dist="38100" dir="2700000" algn="tl">
                    <a:srgbClr val="C0C0C0"/>
                  </a:outerShdw>
                </a:effectLst>
              </a:rPr>
              <a:t>Results</a:t>
            </a:r>
            <a:endParaRPr lang="en-CA" sz="3600" b="1">
              <a:solidFill>
                <a:schemeClr val="accent2"/>
              </a:solidFill>
              <a:effectLst>
                <a:outerShdw blurRad="38100" dist="38100" dir="2700000" algn="tl">
                  <a:srgbClr val="C0C0C0"/>
                </a:outerShdw>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A758D97-D5FF-4614-86FD-C1A73C19FEDB}" type="slidenum">
              <a:rPr lang="en-US"/>
              <a:pPr/>
              <a:t>24</a:t>
            </a:fld>
            <a:endParaRPr lang="en-US"/>
          </a:p>
        </p:txBody>
      </p:sp>
      <p:sp>
        <p:nvSpPr>
          <p:cNvPr id="48130" name="Rectangle 2"/>
          <p:cNvSpPr>
            <a:spLocks noGrp="1" noChangeArrowheads="1"/>
          </p:cNvSpPr>
          <p:nvPr>
            <p:ph type="title"/>
          </p:nvPr>
        </p:nvSpPr>
        <p:spPr/>
        <p:txBody>
          <a:bodyPr/>
          <a:lstStyle/>
          <a:p>
            <a:r>
              <a:rPr lang="en-US"/>
              <a:t>Core Sudanese Family Values</a:t>
            </a:r>
            <a:endParaRPr lang="en-CA"/>
          </a:p>
        </p:txBody>
      </p:sp>
      <p:sp>
        <p:nvSpPr>
          <p:cNvPr id="48131" name="Rectangle 3"/>
          <p:cNvSpPr>
            <a:spLocks noGrp="1" noChangeArrowheads="1"/>
          </p:cNvSpPr>
          <p:nvPr>
            <p:ph type="body" idx="1"/>
          </p:nvPr>
        </p:nvSpPr>
        <p:spPr/>
        <p:txBody>
          <a:bodyPr/>
          <a:lstStyle/>
          <a:p>
            <a:r>
              <a:rPr lang="en-US"/>
              <a:t>Respect for elders, including parents</a:t>
            </a:r>
          </a:p>
          <a:p>
            <a:r>
              <a:rPr lang="en-US"/>
              <a:t>Importance of education</a:t>
            </a:r>
            <a:endParaRPr lang="en-CA"/>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F8E7B53-C251-443C-8025-872813466DE2}" type="slidenum">
              <a:rPr lang="en-US"/>
              <a:pPr/>
              <a:t>25</a:t>
            </a:fld>
            <a:endParaRPr lang="en-US"/>
          </a:p>
        </p:txBody>
      </p:sp>
      <p:sp>
        <p:nvSpPr>
          <p:cNvPr id="49154" name="Rectangle 2"/>
          <p:cNvSpPr>
            <a:spLocks noGrp="1" noChangeArrowheads="1"/>
          </p:cNvSpPr>
          <p:nvPr>
            <p:ph type="title"/>
          </p:nvPr>
        </p:nvSpPr>
        <p:spPr/>
        <p:txBody>
          <a:bodyPr/>
          <a:lstStyle/>
          <a:p>
            <a:r>
              <a:rPr lang="en-US"/>
              <a:t>Education	</a:t>
            </a:r>
            <a:endParaRPr lang="en-CA"/>
          </a:p>
        </p:txBody>
      </p:sp>
      <p:sp>
        <p:nvSpPr>
          <p:cNvPr id="49155" name="Rectangle 3"/>
          <p:cNvSpPr>
            <a:spLocks noGrp="1" noChangeArrowheads="1"/>
          </p:cNvSpPr>
          <p:nvPr>
            <p:ph type="body" idx="1"/>
          </p:nvPr>
        </p:nvSpPr>
        <p:spPr/>
        <p:txBody>
          <a:bodyPr/>
          <a:lstStyle/>
          <a:p>
            <a:pPr>
              <a:buFont typeface="Wingdings" pitchFamily="2" charset="2"/>
              <a:buNone/>
            </a:pPr>
            <a:r>
              <a:rPr lang="en-US"/>
              <a:t>You want them to be successful children, wish </a:t>
            </a:r>
          </a:p>
          <a:p>
            <a:pPr>
              <a:buFont typeface="Wingdings" pitchFamily="2" charset="2"/>
              <a:buNone/>
            </a:pPr>
            <a:r>
              <a:rPr lang="en-US"/>
              <a:t>them a good education and a better life</a:t>
            </a:r>
          </a:p>
          <a:p>
            <a:endParaRPr lang="en-US"/>
          </a:p>
          <a:p>
            <a:pPr>
              <a:buFont typeface="Wingdings" pitchFamily="2" charset="2"/>
              <a:buNone/>
            </a:pPr>
            <a:r>
              <a:rPr lang="en-US"/>
              <a:t>I will try my best to support them so that they </a:t>
            </a:r>
          </a:p>
          <a:p>
            <a:pPr>
              <a:buFont typeface="Wingdings" pitchFamily="2" charset="2"/>
              <a:buNone/>
            </a:pPr>
            <a:r>
              <a:rPr lang="en-US"/>
              <a:t>can get a better education and get a good job </a:t>
            </a:r>
          </a:p>
          <a:p>
            <a:pPr>
              <a:buFont typeface="Wingdings" pitchFamily="2" charset="2"/>
              <a:buNone/>
            </a:pPr>
            <a:r>
              <a:rPr lang="en-US"/>
              <a:t>when they finish their studies, not to work a </a:t>
            </a:r>
          </a:p>
          <a:p>
            <a:pPr>
              <a:buFont typeface="Wingdings" pitchFamily="2" charset="2"/>
              <a:buNone/>
            </a:pPr>
            <a:r>
              <a:rPr lang="en-US"/>
              <a:t>physical job like what I am doing. </a:t>
            </a:r>
          </a:p>
          <a:p>
            <a:pPr>
              <a:buFont typeface="Wingdings" pitchFamily="2" charset="2"/>
              <a:buNone/>
            </a:pPr>
            <a:endParaRPr lang="en-US" sz="1200"/>
          </a:p>
          <a:p>
            <a:pPr>
              <a:buFont typeface="Wingdings" pitchFamily="2" charset="2"/>
              <a:buNone/>
            </a:pPr>
            <a:endParaRPr lang="en-US" sz="1200"/>
          </a:p>
          <a:p>
            <a:pPr>
              <a:buFont typeface="Wingdings" pitchFamily="2" charset="2"/>
              <a:buNone/>
            </a:pPr>
            <a:r>
              <a:rPr lang="en-US" sz="1200"/>
              <a:t>Este &amp; Tachble, 2008</a:t>
            </a:r>
            <a:endParaRPr lang="en-CA" sz="12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DC66045B-ACAE-4395-9897-67887C3B7EC2}" type="slidenum">
              <a:rPr lang="en-US"/>
              <a:pPr/>
              <a:t>26</a:t>
            </a:fld>
            <a:endParaRPr lang="en-US"/>
          </a:p>
        </p:txBody>
      </p:sp>
      <p:sp>
        <p:nvSpPr>
          <p:cNvPr id="50178" name="Rectangle 2"/>
          <p:cNvSpPr>
            <a:spLocks noGrp="1" noChangeArrowheads="1"/>
          </p:cNvSpPr>
          <p:nvPr>
            <p:ph type="title"/>
          </p:nvPr>
        </p:nvSpPr>
        <p:spPr/>
        <p:txBody>
          <a:bodyPr/>
          <a:lstStyle/>
          <a:p>
            <a:r>
              <a:rPr lang="en-US"/>
              <a:t>Importance of Respect</a:t>
            </a:r>
            <a:endParaRPr lang="en-CA"/>
          </a:p>
        </p:txBody>
      </p:sp>
      <p:sp>
        <p:nvSpPr>
          <p:cNvPr id="50179" name="Rectangle 3"/>
          <p:cNvSpPr>
            <a:spLocks noGrp="1" noChangeArrowheads="1"/>
          </p:cNvSpPr>
          <p:nvPr>
            <p:ph type="body" idx="1"/>
          </p:nvPr>
        </p:nvSpPr>
        <p:spPr/>
        <p:txBody>
          <a:bodyPr/>
          <a:lstStyle/>
          <a:p>
            <a:pPr>
              <a:buFont typeface="Wingdings" pitchFamily="2" charset="2"/>
              <a:buNone/>
            </a:pPr>
            <a:r>
              <a:rPr lang="en-US"/>
              <a:t>From the place I am from and the way I was </a:t>
            </a:r>
          </a:p>
          <a:p>
            <a:pPr>
              <a:buFont typeface="Wingdings" pitchFamily="2" charset="2"/>
              <a:buNone/>
            </a:pPr>
            <a:r>
              <a:rPr lang="en-US"/>
              <a:t>brought up, I have to teach my children how to </a:t>
            </a:r>
          </a:p>
          <a:p>
            <a:pPr>
              <a:buFont typeface="Wingdings" pitchFamily="2" charset="2"/>
              <a:buNone/>
            </a:pPr>
            <a:r>
              <a:rPr lang="en-US"/>
              <a:t>respect other people. I have to teach the children </a:t>
            </a:r>
          </a:p>
          <a:p>
            <a:pPr>
              <a:buFont typeface="Wingdings" pitchFamily="2" charset="2"/>
              <a:buNone/>
            </a:pPr>
            <a:r>
              <a:rPr lang="en-US"/>
              <a:t>how to act with me and their mother. They should </a:t>
            </a:r>
          </a:p>
          <a:p>
            <a:pPr>
              <a:buFont typeface="Wingdings" pitchFamily="2" charset="2"/>
              <a:buNone/>
            </a:pPr>
            <a:r>
              <a:rPr lang="en-US"/>
              <a:t>have to respect us, and if they give us respect, </a:t>
            </a:r>
          </a:p>
          <a:p>
            <a:pPr>
              <a:buFont typeface="Wingdings" pitchFamily="2" charset="2"/>
              <a:buNone/>
            </a:pPr>
            <a:r>
              <a:rPr lang="en-US"/>
              <a:t>they respect other people. (Sudanese Father, </a:t>
            </a:r>
          </a:p>
          <a:p>
            <a:pPr>
              <a:buFont typeface="Wingdings" pitchFamily="2" charset="2"/>
              <a:buNone/>
            </a:pPr>
            <a:r>
              <a:rPr lang="en-US"/>
              <a:t>Calgary)</a:t>
            </a:r>
          </a:p>
          <a:p>
            <a:pPr>
              <a:buFont typeface="Wingdings" pitchFamily="2" charset="2"/>
              <a:buNone/>
            </a:pPr>
            <a:endParaRPr lang="en-US" sz="1200"/>
          </a:p>
          <a:p>
            <a:pPr>
              <a:buFont typeface="Wingdings" pitchFamily="2" charset="2"/>
              <a:buNone/>
            </a:pPr>
            <a:endParaRPr lang="en-US" sz="1200"/>
          </a:p>
          <a:p>
            <a:pPr>
              <a:buFont typeface="Wingdings" pitchFamily="2" charset="2"/>
              <a:buNone/>
            </a:pPr>
            <a:r>
              <a:rPr lang="en-US" sz="1200"/>
              <a:t>Este &amp; Tachble, 2008</a:t>
            </a:r>
            <a:endParaRPr lang="en-CA" sz="12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D73386A-FA6C-48A5-B2DF-F1A598FDF276}" type="slidenum">
              <a:rPr lang="en-US"/>
              <a:pPr/>
              <a:t>27</a:t>
            </a:fld>
            <a:endParaRPr lang="en-US"/>
          </a:p>
        </p:txBody>
      </p:sp>
      <p:sp>
        <p:nvSpPr>
          <p:cNvPr id="51202" name="Rectangle 2"/>
          <p:cNvSpPr>
            <a:spLocks noGrp="1" noChangeArrowheads="1"/>
          </p:cNvSpPr>
          <p:nvPr>
            <p:ph type="title"/>
          </p:nvPr>
        </p:nvSpPr>
        <p:spPr/>
        <p:txBody>
          <a:bodyPr/>
          <a:lstStyle/>
          <a:p>
            <a:r>
              <a:rPr lang="en-US"/>
              <a:t>Importance of Respect</a:t>
            </a:r>
            <a:endParaRPr lang="en-CA"/>
          </a:p>
        </p:txBody>
      </p:sp>
      <p:sp>
        <p:nvSpPr>
          <p:cNvPr id="51203" name="Rectangle 3"/>
          <p:cNvSpPr>
            <a:spLocks noGrp="1" noChangeArrowheads="1"/>
          </p:cNvSpPr>
          <p:nvPr>
            <p:ph type="body" idx="1"/>
          </p:nvPr>
        </p:nvSpPr>
        <p:spPr/>
        <p:txBody>
          <a:bodyPr/>
          <a:lstStyle/>
          <a:p>
            <a:pPr>
              <a:buFont typeface="Wingdings" pitchFamily="2" charset="2"/>
              <a:buNone/>
            </a:pPr>
            <a:r>
              <a:rPr lang="en-US"/>
              <a:t>. . . they [children] should show the respect to </a:t>
            </a:r>
          </a:p>
          <a:p>
            <a:pPr>
              <a:buFont typeface="Wingdings" pitchFamily="2" charset="2"/>
              <a:buNone/>
            </a:pPr>
            <a:r>
              <a:rPr lang="en-US"/>
              <a:t>elders. For instance, in our Dinka culture, when a </a:t>
            </a:r>
          </a:p>
          <a:p>
            <a:pPr>
              <a:buFont typeface="Wingdings" pitchFamily="2" charset="2"/>
              <a:buNone/>
            </a:pPr>
            <a:r>
              <a:rPr lang="en-US"/>
              <a:t>child is talking to elders, he or she should not look</a:t>
            </a:r>
          </a:p>
          <a:p>
            <a:pPr>
              <a:buFont typeface="Wingdings" pitchFamily="2" charset="2"/>
              <a:buNone/>
            </a:pPr>
            <a:r>
              <a:rPr lang="en-US"/>
              <a:t>up to the face of elders. (Sudanese Father, </a:t>
            </a:r>
          </a:p>
          <a:p>
            <a:pPr>
              <a:buFont typeface="Wingdings" pitchFamily="2" charset="2"/>
              <a:buNone/>
            </a:pPr>
            <a:r>
              <a:rPr lang="en-US"/>
              <a:t>Calgary) </a:t>
            </a:r>
          </a:p>
          <a:p>
            <a:pPr>
              <a:buFont typeface="Wingdings" pitchFamily="2" charset="2"/>
              <a:buNone/>
            </a:pPr>
            <a:endParaRPr lang="en-US" sz="1200"/>
          </a:p>
          <a:p>
            <a:pPr>
              <a:buFont typeface="Wingdings" pitchFamily="2" charset="2"/>
              <a:buNone/>
            </a:pPr>
            <a:r>
              <a:rPr lang="en-US" sz="1200"/>
              <a:t>Este &amp; Tachble, 2008</a:t>
            </a:r>
            <a:endParaRPr lang="en-CA" sz="12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CF13EA6-3E6C-4800-BD07-AEA0D77856DF}" type="slidenum">
              <a:rPr lang="en-US"/>
              <a:pPr/>
              <a:t>28</a:t>
            </a:fld>
            <a:endParaRPr lang="en-US"/>
          </a:p>
        </p:txBody>
      </p:sp>
      <p:sp>
        <p:nvSpPr>
          <p:cNvPr id="52226" name="Rectangle 2"/>
          <p:cNvSpPr>
            <a:spLocks noGrp="1" noChangeArrowheads="1"/>
          </p:cNvSpPr>
          <p:nvPr>
            <p:ph type="title"/>
          </p:nvPr>
        </p:nvSpPr>
        <p:spPr/>
        <p:txBody>
          <a:bodyPr/>
          <a:lstStyle/>
          <a:p>
            <a:r>
              <a:rPr lang="en-US"/>
              <a:t>Changing Relationship Between</a:t>
            </a:r>
            <a:br>
              <a:rPr lang="en-US"/>
            </a:br>
            <a:r>
              <a:rPr lang="en-US"/>
              <a:t>Sudanese Parents and Children</a:t>
            </a:r>
            <a:endParaRPr lang="en-CA"/>
          </a:p>
        </p:txBody>
      </p:sp>
      <p:sp>
        <p:nvSpPr>
          <p:cNvPr id="52227" name="Rectangle 3"/>
          <p:cNvSpPr>
            <a:spLocks noGrp="1" noChangeArrowheads="1"/>
          </p:cNvSpPr>
          <p:nvPr>
            <p:ph type="body" idx="1"/>
          </p:nvPr>
        </p:nvSpPr>
        <p:spPr/>
        <p:txBody>
          <a:bodyPr/>
          <a:lstStyle/>
          <a:p>
            <a:pPr>
              <a:buFont typeface="Wingdings" pitchFamily="2" charset="2"/>
              <a:buNone/>
            </a:pPr>
            <a:r>
              <a:rPr lang="en-US"/>
              <a:t>We are losing the respect that our elders are </a:t>
            </a:r>
          </a:p>
          <a:p>
            <a:pPr>
              <a:buFont typeface="Wingdings" pitchFamily="2" charset="2"/>
              <a:buNone/>
            </a:pPr>
            <a:r>
              <a:rPr lang="en-US"/>
              <a:t>supposed to be accorded . . . we need to </a:t>
            </a:r>
          </a:p>
          <a:p>
            <a:pPr>
              <a:buFont typeface="Wingdings" pitchFamily="2" charset="2"/>
              <a:buNone/>
            </a:pPr>
            <a:r>
              <a:rPr lang="en-US"/>
              <a:t>re-educate ourselves to be able to get the good </a:t>
            </a:r>
          </a:p>
          <a:p>
            <a:pPr>
              <a:buFont typeface="Wingdings" pitchFamily="2" charset="2"/>
              <a:buNone/>
            </a:pPr>
            <a:r>
              <a:rPr lang="en-US"/>
              <a:t>values from our culture . . . </a:t>
            </a:r>
          </a:p>
          <a:p>
            <a:pPr>
              <a:buFont typeface="Wingdings" pitchFamily="2" charset="2"/>
              <a:buNone/>
            </a:pPr>
            <a:endParaRPr lang="en-US" sz="1200"/>
          </a:p>
          <a:p>
            <a:pPr>
              <a:buFont typeface="Wingdings" pitchFamily="2" charset="2"/>
              <a:buNone/>
            </a:pPr>
            <a:endParaRPr lang="en-US" sz="1200"/>
          </a:p>
          <a:p>
            <a:pPr>
              <a:buFont typeface="Wingdings" pitchFamily="2" charset="2"/>
              <a:buNone/>
            </a:pPr>
            <a:r>
              <a:rPr lang="en-US" sz="1200"/>
              <a:t>(Calgary Male Participant)</a:t>
            </a:r>
            <a:endParaRPr lang="en-CA" sz="12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39D4BC0-3FB8-44E7-841B-CC3C551C11B8}" type="slidenum">
              <a:rPr lang="en-US"/>
              <a:pPr/>
              <a:t>29</a:t>
            </a:fld>
            <a:endParaRPr lang="en-US"/>
          </a:p>
        </p:txBody>
      </p:sp>
      <p:sp>
        <p:nvSpPr>
          <p:cNvPr id="53250" name="Rectangle 2"/>
          <p:cNvSpPr>
            <a:spLocks noGrp="1" noChangeArrowheads="1"/>
          </p:cNvSpPr>
          <p:nvPr>
            <p:ph type="title"/>
          </p:nvPr>
        </p:nvSpPr>
        <p:spPr/>
        <p:txBody>
          <a:bodyPr/>
          <a:lstStyle/>
          <a:p>
            <a:r>
              <a:rPr lang="en-US"/>
              <a:t>Changing Relationship Between</a:t>
            </a:r>
            <a:br>
              <a:rPr lang="en-US"/>
            </a:br>
            <a:r>
              <a:rPr lang="en-US"/>
              <a:t>Sudanese Parents and Their Children</a:t>
            </a:r>
            <a:endParaRPr lang="en-CA"/>
          </a:p>
        </p:txBody>
      </p:sp>
      <p:sp>
        <p:nvSpPr>
          <p:cNvPr id="53251" name="Rectangle 3"/>
          <p:cNvSpPr>
            <a:spLocks noGrp="1" noChangeArrowheads="1"/>
          </p:cNvSpPr>
          <p:nvPr>
            <p:ph type="body" idx="1"/>
          </p:nvPr>
        </p:nvSpPr>
        <p:spPr/>
        <p:txBody>
          <a:bodyPr/>
          <a:lstStyle/>
          <a:p>
            <a:pPr>
              <a:buFont typeface="Wingdings" pitchFamily="2" charset="2"/>
              <a:buNone/>
            </a:pPr>
            <a:r>
              <a:rPr lang="en-US"/>
              <a:t>You talk to your kids, they talk back at you. They </a:t>
            </a:r>
          </a:p>
          <a:p>
            <a:pPr>
              <a:buFont typeface="Wingdings" pitchFamily="2" charset="2"/>
              <a:buNone/>
            </a:pPr>
            <a:r>
              <a:rPr lang="en-US"/>
              <a:t>talk to you, they look at your face. And to the </a:t>
            </a:r>
          </a:p>
          <a:p>
            <a:pPr>
              <a:buFont typeface="Wingdings" pitchFamily="2" charset="2"/>
              <a:buNone/>
            </a:pPr>
            <a:r>
              <a:rPr lang="en-US"/>
              <a:t>elders it is a bad thing that the kids are no longer </a:t>
            </a:r>
          </a:p>
          <a:p>
            <a:pPr>
              <a:buFont typeface="Wingdings" pitchFamily="2" charset="2"/>
              <a:buNone/>
            </a:pPr>
            <a:r>
              <a:rPr lang="en-US"/>
              <a:t>respecting them. </a:t>
            </a:r>
          </a:p>
          <a:p>
            <a:pPr>
              <a:buFont typeface="Wingdings" pitchFamily="2" charset="2"/>
              <a:buNone/>
            </a:pPr>
            <a:endParaRPr lang="en-US" sz="1200"/>
          </a:p>
          <a:p>
            <a:pPr>
              <a:buFont typeface="Wingdings" pitchFamily="2" charset="2"/>
              <a:buNone/>
            </a:pPr>
            <a:endParaRPr lang="en-US" sz="1200"/>
          </a:p>
          <a:p>
            <a:pPr>
              <a:buFont typeface="Wingdings" pitchFamily="2" charset="2"/>
              <a:buNone/>
            </a:pPr>
            <a:r>
              <a:rPr lang="en-US" sz="1200"/>
              <a:t>(Brooks Male Participant)</a:t>
            </a:r>
            <a:endParaRPr lang="en-CA" sz="1200"/>
          </a:p>
          <a:p>
            <a:pPr>
              <a:buFont typeface="Wingdings" pitchFamily="2" charset="2"/>
              <a:buNone/>
            </a:pPr>
            <a:endParaRPr lang="en-US" sz="1200"/>
          </a:p>
          <a:p>
            <a:pPr>
              <a:buFont typeface="Wingdings" pitchFamily="2" charset="2"/>
              <a:buNone/>
            </a:pPr>
            <a:endParaRPr lang="en-CA" sz="1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5B7637E-F5C1-4C55-A46D-601F6D51DE70}" type="slidenum">
              <a:rPr lang="en-US"/>
              <a:pPr/>
              <a:t>3</a:t>
            </a:fld>
            <a:endParaRPr lang="en-US"/>
          </a:p>
        </p:txBody>
      </p:sp>
      <p:sp>
        <p:nvSpPr>
          <p:cNvPr id="90114" name="Rectangle 2"/>
          <p:cNvSpPr>
            <a:spLocks noGrp="1" noChangeArrowheads="1"/>
          </p:cNvSpPr>
          <p:nvPr>
            <p:ph type="title"/>
          </p:nvPr>
        </p:nvSpPr>
        <p:spPr/>
        <p:txBody>
          <a:bodyPr/>
          <a:lstStyle/>
          <a:p>
            <a:r>
              <a:rPr lang="en-US"/>
              <a:t>Study Objectives</a:t>
            </a:r>
            <a:endParaRPr lang="en-CA"/>
          </a:p>
        </p:txBody>
      </p:sp>
      <p:sp>
        <p:nvSpPr>
          <p:cNvPr id="90115" name="Rectangle 3"/>
          <p:cNvSpPr>
            <a:spLocks noGrp="1" noChangeArrowheads="1"/>
          </p:cNvSpPr>
          <p:nvPr>
            <p:ph type="body" idx="1"/>
          </p:nvPr>
        </p:nvSpPr>
        <p:spPr/>
        <p:txBody>
          <a:bodyPr/>
          <a:lstStyle/>
          <a:p>
            <a:r>
              <a:rPr lang="en-US"/>
              <a:t>To examine the similarities and differences related to the settlement experience between the three sites</a:t>
            </a:r>
          </a:p>
          <a:p>
            <a:r>
              <a:rPr lang="en-US"/>
              <a:t>To understand Sudanese concepts of family and dynamics within Sudanese families</a:t>
            </a:r>
          </a:p>
          <a:p>
            <a:r>
              <a:rPr lang="en-US"/>
              <a:t>To understand Sudanese concepts of health and well being</a:t>
            </a:r>
            <a:endParaRPr lang="en-CA"/>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3698B36-0307-49D6-8B1D-24BD49FF182A}" type="slidenum">
              <a:rPr lang="en-US"/>
              <a:pPr/>
              <a:t>30</a:t>
            </a:fld>
            <a:endParaRPr lang="en-US"/>
          </a:p>
        </p:txBody>
      </p:sp>
      <p:sp>
        <p:nvSpPr>
          <p:cNvPr id="54274" name="Rectangle 2"/>
          <p:cNvSpPr>
            <a:spLocks noGrp="1" noChangeArrowheads="1"/>
          </p:cNvSpPr>
          <p:nvPr>
            <p:ph type="title"/>
          </p:nvPr>
        </p:nvSpPr>
        <p:spPr/>
        <p:txBody>
          <a:bodyPr/>
          <a:lstStyle/>
          <a:p>
            <a:r>
              <a:rPr lang="en-US"/>
              <a:t>Changing Relationship Between</a:t>
            </a:r>
            <a:br>
              <a:rPr lang="en-US"/>
            </a:br>
            <a:r>
              <a:rPr lang="en-US"/>
              <a:t>Sudanese Parents and Their Children</a:t>
            </a:r>
            <a:endParaRPr lang="en-CA"/>
          </a:p>
        </p:txBody>
      </p:sp>
      <p:sp>
        <p:nvSpPr>
          <p:cNvPr id="54275" name="Rectangle 3"/>
          <p:cNvSpPr>
            <a:spLocks noGrp="1" noChangeArrowheads="1"/>
          </p:cNvSpPr>
          <p:nvPr>
            <p:ph type="body" idx="1"/>
          </p:nvPr>
        </p:nvSpPr>
        <p:spPr/>
        <p:txBody>
          <a:bodyPr/>
          <a:lstStyle/>
          <a:p>
            <a:pPr>
              <a:buFont typeface="Wingdings" pitchFamily="2" charset="2"/>
              <a:buNone/>
            </a:pPr>
            <a:r>
              <a:rPr lang="en-US"/>
              <a:t>It is difficult to be a father in Canada because all </a:t>
            </a:r>
          </a:p>
          <a:p>
            <a:pPr>
              <a:buFont typeface="Wingdings" pitchFamily="2" charset="2"/>
              <a:buNone/>
            </a:pPr>
            <a:r>
              <a:rPr lang="en-US"/>
              <a:t>children are controlled by the government through</a:t>
            </a:r>
          </a:p>
          <a:p>
            <a:pPr>
              <a:buFont typeface="Wingdings" pitchFamily="2" charset="2"/>
              <a:buNone/>
            </a:pPr>
            <a:r>
              <a:rPr lang="en-US"/>
              <a:t>child welfare and parents do not have the right to </a:t>
            </a:r>
          </a:p>
          <a:p>
            <a:pPr>
              <a:buFont typeface="Wingdings" pitchFamily="2" charset="2"/>
              <a:buNone/>
            </a:pPr>
            <a:r>
              <a:rPr lang="en-US"/>
              <a:t>raise their children in the way they are used to.</a:t>
            </a:r>
          </a:p>
          <a:p>
            <a:pPr>
              <a:buFont typeface="Wingdings" pitchFamily="2" charset="2"/>
              <a:buNone/>
            </a:pPr>
            <a:endParaRPr lang="en-US" sz="1400"/>
          </a:p>
          <a:p>
            <a:pPr>
              <a:buFont typeface="Wingdings" pitchFamily="2" charset="2"/>
              <a:buNone/>
            </a:pPr>
            <a:r>
              <a:rPr lang="en-US" sz="1400"/>
              <a:t>Este &amp; Tachble, 2008</a:t>
            </a:r>
            <a:r>
              <a:rPr lang="en-US"/>
              <a:t> </a:t>
            </a:r>
            <a:endParaRPr lang="en-CA"/>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CABBCE5-7506-432E-ADB9-A14C69FAFEE9}" type="slidenum">
              <a:rPr lang="en-US"/>
              <a:pPr/>
              <a:t>31</a:t>
            </a:fld>
            <a:endParaRPr lang="en-US"/>
          </a:p>
        </p:txBody>
      </p:sp>
      <p:sp>
        <p:nvSpPr>
          <p:cNvPr id="55298" name="Rectangle 2"/>
          <p:cNvSpPr>
            <a:spLocks noGrp="1" noChangeArrowheads="1"/>
          </p:cNvSpPr>
          <p:nvPr>
            <p:ph type="title"/>
          </p:nvPr>
        </p:nvSpPr>
        <p:spPr/>
        <p:txBody>
          <a:bodyPr/>
          <a:lstStyle/>
          <a:p>
            <a:r>
              <a:rPr lang="en-US"/>
              <a:t>Changing Relationship Between</a:t>
            </a:r>
            <a:br>
              <a:rPr lang="en-US"/>
            </a:br>
            <a:r>
              <a:rPr lang="en-US"/>
              <a:t>Sudanese Parents and Their Children</a:t>
            </a:r>
            <a:endParaRPr lang="en-CA"/>
          </a:p>
        </p:txBody>
      </p:sp>
      <p:sp>
        <p:nvSpPr>
          <p:cNvPr id="55299" name="Rectangle 3"/>
          <p:cNvSpPr>
            <a:spLocks noGrp="1" noChangeArrowheads="1"/>
          </p:cNvSpPr>
          <p:nvPr>
            <p:ph type="body" idx="1"/>
          </p:nvPr>
        </p:nvSpPr>
        <p:spPr/>
        <p:txBody>
          <a:bodyPr/>
          <a:lstStyle/>
          <a:p>
            <a:pPr>
              <a:buFont typeface="Wingdings" pitchFamily="2" charset="2"/>
              <a:buNone/>
            </a:pPr>
            <a:r>
              <a:rPr lang="en-US"/>
              <a:t>A challenge that I face here as a father is </a:t>
            </a:r>
          </a:p>
          <a:p>
            <a:pPr>
              <a:buFont typeface="Wingdings" pitchFamily="2" charset="2"/>
              <a:buNone/>
            </a:pPr>
            <a:r>
              <a:rPr lang="en-US"/>
              <a:t>controlling your children . . . here you cannot </a:t>
            </a:r>
          </a:p>
          <a:p>
            <a:pPr>
              <a:buFont typeface="Wingdings" pitchFamily="2" charset="2"/>
              <a:buNone/>
            </a:pPr>
            <a:r>
              <a:rPr lang="en-US"/>
              <a:t>discipline your children . . . it is a problem for us </a:t>
            </a:r>
          </a:p>
          <a:p>
            <a:pPr>
              <a:buFont typeface="Wingdings" pitchFamily="2" charset="2"/>
              <a:buNone/>
            </a:pPr>
            <a:r>
              <a:rPr lang="en-US"/>
              <a:t>parents . . . you cannot say, “Don’t do this, do </a:t>
            </a:r>
          </a:p>
          <a:p>
            <a:pPr>
              <a:buFont typeface="Wingdings" pitchFamily="2" charset="2"/>
              <a:buNone/>
            </a:pPr>
            <a:r>
              <a:rPr lang="en-US"/>
              <a:t>this . . .”</a:t>
            </a:r>
          </a:p>
          <a:p>
            <a:pPr>
              <a:buFont typeface="Wingdings" pitchFamily="2" charset="2"/>
              <a:buNone/>
            </a:pPr>
            <a:endParaRPr lang="en-US" sz="1400"/>
          </a:p>
          <a:p>
            <a:pPr>
              <a:buFont typeface="Wingdings" pitchFamily="2" charset="2"/>
              <a:buNone/>
            </a:pPr>
            <a:r>
              <a:rPr lang="en-US" sz="1400"/>
              <a:t>Este &amp; Tachble, 2008</a:t>
            </a:r>
            <a:r>
              <a:rPr lang="en-US"/>
              <a:t> </a:t>
            </a:r>
            <a:endParaRPr lang="en-CA"/>
          </a:p>
          <a:p>
            <a:pPr>
              <a:buFont typeface="Wingdings" pitchFamily="2" charset="2"/>
              <a:buNone/>
            </a:pPr>
            <a:endParaRPr lang="en-CA"/>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93334D0-2376-48D0-B3EA-61AFB16E1F4E}" type="slidenum">
              <a:rPr lang="en-US"/>
              <a:pPr/>
              <a:t>32</a:t>
            </a:fld>
            <a:endParaRPr lang="en-US"/>
          </a:p>
        </p:txBody>
      </p:sp>
      <p:sp>
        <p:nvSpPr>
          <p:cNvPr id="56322" name="Rectangle 2"/>
          <p:cNvSpPr>
            <a:spLocks noGrp="1" noChangeArrowheads="1"/>
          </p:cNvSpPr>
          <p:nvPr>
            <p:ph type="title"/>
          </p:nvPr>
        </p:nvSpPr>
        <p:spPr/>
        <p:txBody>
          <a:bodyPr/>
          <a:lstStyle/>
          <a:p>
            <a:r>
              <a:rPr lang="en-US"/>
              <a:t>Salient Issue</a:t>
            </a:r>
            <a:endParaRPr lang="en-CA"/>
          </a:p>
        </p:txBody>
      </p:sp>
      <p:sp>
        <p:nvSpPr>
          <p:cNvPr id="56323" name="Rectangle 3"/>
          <p:cNvSpPr>
            <a:spLocks noGrp="1" noChangeArrowheads="1"/>
          </p:cNvSpPr>
          <p:nvPr>
            <p:ph type="body" idx="1"/>
          </p:nvPr>
        </p:nvSpPr>
        <p:spPr/>
        <p:txBody>
          <a:bodyPr/>
          <a:lstStyle/>
          <a:p>
            <a:pPr>
              <a:buFont typeface="Wingdings" pitchFamily="2" charset="2"/>
              <a:buNone/>
            </a:pPr>
            <a:r>
              <a:rPr lang="en-US" i="1">
                <a:solidFill>
                  <a:schemeClr val="accent2"/>
                </a:solidFill>
                <a:effectLst>
                  <a:outerShdw blurRad="38100" dist="38100" dir="2700000" algn="tl">
                    <a:srgbClr val="C0C0C0"/>
                  </a:outerShdw>
                </a:effectLst>
              </a:rPr>
              <a:t>Apprehension of Sudanese Children</a:t>
            </a:r>
          </a:p>
          <a:p>
            <a:pPr>
              <a:buFont typeface="Wingdings" pitchFamily="2" charset="2"/>
              <a:buNone/>
            </a:pPr>
            <a:r>
              <a:rPr lang="en-US" i="1">
                <a:solidFill>
                  <a:schemeClr val="accent2"/>
                </a:solidFill>
                <a:effectLst>
                  <a:outerShdw blurRad="38100" dist="38100" dir="2700000" algn="tl">
                    <a:srgbClr val="C0C0C0"/>
                  </a:outerShdw>
                </a:effectLst>
              </a:rPr>
              <a:t>by Child Welfare</a:t>
            </a:r>
          </a:p>
          <a:p>
            <a:r>
              <a:rPr lang="en-US" sz="2000"/>
              <a:t>The biggest problem that I as a person has noticed is the breakdown of families and the involvement of child welfare with our children. Most Sudanese children have been taken away from their parents . . .</a:t>
            </a:r>
            <a:endParaRPr lang="en-US">
              <a:solidFill>
                <a:schemeClr val="accent2"/>
              </a:solidFill>
            </a:endParaRPr>
          </a:p>
          <a:p>
            <a:pPr>
              <a:buFont typeface="Wingdings" pitchFamily="2" charset="2"/>
              <a:buNone/>
            </a:pPr>
            <a:r>
              <a:rPr lang="en-US" sz="1200"/>
              <a:t>	- Calgary Male Participant </a:t>
            </a:r>
          </a:p>
          <a:p>
            <a:pPr>
              <a:buFont typeface="Wingdings" pitchFamily="2" charset="2"/>
              <a:buNone/>
            </a:pPr>
            <a:endParaRPr lang="en-US" sz="1000"/>
          </a:p>
          <a:p>
            <a:r>
              <a:rPr lang="en-US" sz="2000"/>
              <a:t>We Sudanese come here and we have lots of problems now with child welfare because whatever happens in families, child welfare came and took the children and separated families which we do not have in our culture.</a:t>
            </a:r>
          </a:p>
          <a:p>
            <a:pPr>
              <a:buFont typeface="Wingdings" pitchFamily="2" charset="2"/>
              <a:buNone/>
            </a:pPr>
            <a:r>
              <a:rPr lang="en-US" sz="1200"/>
              <a:t>	- Calgary Female Participant</a:t>
            </a:r>
            <a:endParaRPr lang="en-CA" sz="12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9A2861D6-0024-4B01-9502-660EE455F2C5}" type="slidenum">
              <a:rPr lang="en-US"/>
              <a:pPr/>
              <a:t>33</a:t>
            </a:fld>
            <a:endParaRPr lang="en-US"/>
          </a:p>
        </p:txBody>
      </p:sp>
      <p:sp>
        <p:nvSpPr>
          <p:cNvPr id="69634" name="Rectangle 2"/>
          <p:cNvSpPr>
            <a:spLocks noGrp="1" noChangeArrowheads="1"/>
          </p:cNvSpPr>
          <p:nvPr>
            <p:ph type="title"/>
          </p:nvPr>
        </p:nvSpPr>
        <p:spPr/>
        <p:txBody>
          <a:bodyPr/>
          <a:lstStyle/>
          <a:p>
            <a:r>
              <a:rPr lang="en-US"/>
              <a:t>Apprehension</a:t>
            </a:r>
            <a:endParaRPr lang="en-CA"/>
          </a:p>
        </p:txBody>
      </p:sp>
      <p:sp>
        <p:nvSpPr>
          <p:cNvPr id="69635" name="Rectangle 3"/>
          <p:cNvSpPr>
            <a:spLocks noGrp="1" noChangeArrowheads="1"/>
          </p:cNvSpPr>
          <p:nvPr>
            <p:ph type="body" idx="1"/>
          </p:nvPr>
        </p:nvSpPr>
        <p:spPr/>
        <p:txBody>
          <a:bodyPr/>
          <a:lstStyle/>
          <a:p>
            <a:r>
              <a:rPr lang="en-US"/>
              <a:t>. . . any simple method we use to discipline our children is interpreted as abuse and they are removed from the family.</a:t>
            </a:r>
          </a:p>
          <a:p>
            <a:pPr lvl="1">
              <a:buFont typeface="Wingdings" pitchFamily="2" charset="2"/>
              <a:buNone/>
            </a:pPr>
            <a:r>
              <a:rPr lang="en-US" sz="1200"/>
              <a:t>- Sudanese Female (Community Forum I – Calgary)</a:t>
            </a:r>
          </a:p>
          <a:p>
            <a:pPr>
              <a:buFontTx/>
              <a:buNone/>
            </a:pPr>
            <a:endParaRPr lang="en-US" sz="1200"/>
          </a:p>
          <a:p>
            <a:pPr>
              <a:buFont typeface="Wingdings" pitchFamily="2" charset="2"/>
              <a:buChar char="q"/>
            </a:pPr>
            <a:r>
              <a:rPr lang="en-US"/>
              <a:t>Thirty children have been taken away by social workers from Sudanese families. This problem is rampant in the Sudanese community. I will die emotionally if my children are taken from me. </a:t>
            </a:r>
          </a:p>
          <a:p>
            <a:pPr lvl="1">
              <a:buFontTx/>
              <a:buNone/>
            </a:pPr>
            <a:r>
              <a:rPr lang="en-US" sz="1200"/>
              <a:t>- Sudanese Male (Community Forum I – Calgary)</a:t>
            </a:r>
          </a:p>
          <a:p>
            <a:pPr>
              <a:buFontTx/>
              <a:buNone/>
            </a:pPr>
            <a:endParaRPr lang="en-CA" sz="12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11C0CD3-D555-4310-B3CA-F13D0B224899}" type="slidenum">
              <a:rPr lang="en-US"/>
              <a:pPr/>
              <a:t>34</a:t>
            </a:fld>
            <a:endParaRPr lang="en-US"/>
          </a:p>
        </p:txBody>
      </p:sp>
      <p:sp>
        <p:nvSpPr>
          <p:cNvPr id="58370" name="Rectangle 2"/>
          <p:cNvSpPr>
            <a:spLocks noGrp="1" noChangeArrowheads="1"/>
          </p:cNvSpPr>
          <p:nvPr>
            <p:ph type="title"/>
          </p:nvPr>
        </p:nvSpPr>
        <p:spPr/>
        <p:txBody>
          <a:bodyPr/>
          <a:lstStyle/>
          <a:p>
            <a:r>
              <a:rPr lang="en-US"/>
              <a:t>Relationship with Child Welfare</a:t>
            </a:r>
            <a:endParaRPr lang="en-CA"/>
          </a:p>
        </p:txBody>
      </p:sp>
      <p:sp>
        <p:nvSpPr>
          <p:cNvPr id="58371" name="Rectangle 3"/>
          <p:cNvSpPr>
            <a:spLocks noGrp="1" noChangeArrowheads="1"/>
          </p:cNvSpPr>
          <p:nvPr>
            <p:ph type="body" idx="1"/>
          </p:nvPr>
        </p:nvSpPr>
        <p:spPr/>
        <p:txBody>
          <a:bodyPr/>
          <a:lstStyle/>
          <a:p>
            <a:r>
              <a:rPr lang="en-US"/>
              <a:t>With child welfare, they have issues because of cultural misunderstanding. So that is a big issue. </a:t>
            </a:r>
          </a:p>
          <a:p>
            <a:pPr lvl="1">
              <a:buFontTx/>
              <a:buNone/>
            </a:pPr>
            <a:r>
              <a:rPr lang="en-US" sz="1200"/>
              <a:t>- Calgary Female Participant</a:t>
            </a:r>
          </a:p>
          <a:p>
            <a:pPr>
              <a:buFontTx/>
              <a:buChar char="-"/>
            </a:pPr>
            <a:endParaRPr lang="en-US" sz="1200"/>
          </a:p>
          <a:p>
            <a:pPr>
              <a:buFont typeface="Wingdings" pitchFamily="2" charset="2"/>
              <a:buChar char="q"/>
            </a:pPr>
            <a:r>
              <a:rPr lang="en-US"/>
              <a:t>Our community has so many difficulties, especially dealing with child welfare. Kids are being taken away from families . . . They [families and community] could have used the Sudanese way of solving problems. </a:t>
            </a:r>
          </a:p>
          <a:p>
            <a:pPr>
              <a:buFontTx/>
              <a:buChar char="-"/>
            </a:pPr>
            <a:r>
              <a:rPr lang="en-US" sz="1200"/>
              <a:t>- Calgary Male Participant</a:t>
            </a:r>
            <a:endParaRPr lang="en-CA" sz="12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D208ECF-FFA4-4246-B635-C1130E09DF3C}" type="slidenum">
              <a:rPr lang="en-US"/>
              <a:pPr/>
              <a:t>35</a:t>
            </a:fld>
            <a:endParaRPr lang="en-US"/>
          </a:p>
        </p:txBody>
      </p:sp>
      <p:sp>
        <p:nvSpPr>
          <p:cNvPr id="59394" name="Rectangle 2"/>
          <p:cNvSpPr>
            <a:spLocks noGrp="1" noChangeArrowheads="1"/>
          </p:cNvSpPr>
          <p:nvPr>
            <p:ph type="title"/>
          </p:nvPr>
        </p:nvSpPr>
        <p:spPr/>
        <p:txBody>
          <a:bodyPr/>
          <a:lstStyle/>
          <a:p>
            <a:r>
              <a:rPr lang="en-US"/>
              <a:t>Relationship with Child Welfare</a:t>
            </a:r>
            <a:endParaRPr lang="en-CA"/>
          </a:p>
        </p:txBody>
      </p:sp>
      <p:sp>
        <p:nvSpPr>
          <p:cNvPr id="59395" name="Rectangle 3"/>
          <p:cNvSpPr>
            <a:spLocks noGrp="1" noChangeArrowheads="1"/>
          </p:cNvSpPr>
          <p:nvPr>
            <p:ph type="body" idx="1"/>
          </p:nvPr>
        </p:nvSpPr>
        <p:spPr/>
        <p:txBody>
          <a:bodyPr/>
          <a:lstStyle/>
          <a:p>
            <a:pPr>
              <a:buFont typeface="Wingdings" pitchFamily="2" charset="2"/>
              <a:buNone/>
            </a:pPr>
            <a:endParaRPr lang="en-US"/>
          </a:p>
          <a:p>
            <a:r>
              <a:rPr lang="en-US"/>
              <a:t>Instead of coming in the house, interfering and then taking the kids or your wife away from you, they should ask the elders or leaders of the community. </a:t>
            </a:r>
          </a:p>
          <a:p>
            <a:pPr lvl="1">
              <a:buFontTx/>
              <a:buNone/>
            </a:pPr>
            <a:r>
              <a:rPr lang="en-US" sz="1200"/>
              <a:t>- Brooks Male Participant </a:t>
            </a:r>
          </a:p>
          <a:p>
            <a:pPr>
              <a:buFontTx/>
              <a:buChar char="-"/>
            </a:pPr>
            <a:endParaRPr lang="en-CA" sz="12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7B3EEFE-2234-4544-A111-D66B139727F1}" type="slidenum">
              <a:rPr lang="en-US"/>
              <a:pPr/>
              <a:t>36</a:t>
            </a:fld>
            <a:endParaRPr lang="en-US"/>
          </a:p>
        </p:txBody>
      </p:sp>
      <p:sp>
        <p:nvSpPr>
          <p:cNvPr id="60418" name="Rectangle 2"/>
          <p:cNvSpPr>
            <a:spLocks noGrp="1" noChangeArrowheads="1"/>
          </p:cNvSpPr>
          <p:nvPr>
            <p:ph type="title"/>
          </p:nvPr>
        </p:nvSpPr>
        <p:spPr/>
        <p:txBody>
          <a:bodyPr/>
          <a:lstStyle/>
          <a:p>
            <a:r>
              <a:rPr lang="en-US"/>
              <a:t>Recommended Solutions</a:t>
            </a:r>
            <a:endParaRPr lang="en-CA"/>
          </a:p>
        </p:txBody>
      </p:sp>
      <p:sp>
        <p:nvSpPr>
          <p:cNvPr id="60419" name="Rectangle 3"/>
          <p:cNvSpPr>
            <a:spLocks noGrp="1" noChangeArrowheads="1"/>
          </p:cNvSpPr>
          <p:nvPr>
            <p:ph type="body" idx="1"/>
          </p:nvPr>
        </p:nvSpPr>
        <p:spPr/>
        <p:txBody>
          <a:bodyPr/>
          <a:lstStyle/>
          <a:p>
            <a:r>
              <a:rPr lang="en-US"/>
              <a:t>Collaboration with the Child Welfare system</a:t>
            </a:r>
          </a:p>
          <a:p>
            <a:r>
              <a:rPr lang="en-US"/>
              <a:t>Sudanese staff employed by Child Welfare</a:t>
            </a:r>
          </a:p>
          <a:p>
            <a:r>
              <a:rPr lang="en-US"/>
              <a:t>Child Welfare staff acquiring knowledge of Sudanese culture</a:t>
            </a:r>
          </a:p>
          <a:p>
            <a:r>
              <a:rPr lang="en-US"/>
              <a:t>Use of Sudanese translators</a:t>
            </a:r>
          </a:p>
          <a:p>
            <a:r>
              <a:rPr lang="en-US"/>
              <a:t>Provision of services in first language</a:t>
            </a:r>
          </a:p>
          <a:p>
            <a:r>
              <a:rPr lang="en-US"/>
              <a:t>Community/family problem solving</a:t>
            </a:r>
            <a:endParaRPr lang="en-CA"/>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2BE7D39-296B-4F14-B2D2-A9B5D904C250}" type="slidenum">
              <a:rPr lang="en-US"/>
              <a:pPr/>
              <a:t>37</a:t>
            </a:fld>
            <a:endParaRPr lang="en-US"/>
          </a:p>
        </p:txBody>
      </p:sp>
      <p:sp>
        <p:nvSpPr>
          <p:cNvPr id="61442" name="Rectangle 2"/>
          <p:cNvSpPr>
            <a:spLocks noGrp="1" noChangeArrowheads="1"/>
          </p:cNvSpPr>
          <p:nvPr>
            <p:ph type="title"/>
          </p:nvPr>
        </p:nvSpPr>
        <p:spPr/>
        <p:txBody>
          <a:bodyPr/>
          <a:lstStyle/>
          <a:p>
            <a:r>
              <a:rPr lang="en-US"/>
              <a:t>Recommended Solutions</a:t>
            </a:r>
            <a:endParaRPr lang="en-CA"/>
          </a:p>
        </p:txBody>
      </p:sp>
      <p:sp>
        <p:nvSpPr>
          <p:cNvPr id="61443" name="Rectangle 3"/>
          <p:cNvSpPr>
            <a:spLocks noGrp="1" noChangeArrowheads="1"/>
          </p:cNvSpPr>
          <p:nvPr>
            <p:ph type="body" idx="1"/>
          </p:nvPr>
        </p:nvSpPr>
        <p:spPr/>
        <p:txBody>
          <a:bodyPr/>
          <a:lstStyle/>
          <a:p>
            <a:r>
              <a:rPr lang="en-US"/>
              <a:t>Collaboration with Child Welfare System</a:t>
            </a:r>
          </a:p>
          <a:p>
            <a:pPr>
              <a:buFont typeface="Wingdings" pitchFamily="2" charset="2"/>
              <a:buNone/>
            </a:pPr>
            <a:endParaRPr lang="en-US" sz="1200"/>
          </a:p>
          <a:p>
            <a:pPr>
              <a:buFont typeface="Wingdings" pitchFamily="2" charset="2"/>
              <a:buNone/>
            </a:pPr>
            <a:r>
              <a:rPr lang="en-US"/>
              <a:t>	Well, the only way we can do it is if we can work hand-in-hand with child welfare. If child welfare can provide educational workshops for the Sudanese families, then our people can work in preventing child welfare from coming to take kids away from their parents. So we need at least some educational workshops from places like child welfare, family law, or even from the police. </a:t>
            </a:r>
          </a:p>
          <a:p>
            <a:pPr>
              <a:buFont typeface="Wingdings" pitchFamily="2" charset="2"/>
              <a:buNone/>
            </a:pPr>
            <a:r>
              <a:rPr lang="en-US" sz="1200"/>
              <a:t>	- Calgary Male Participant </a:t>
            </a:r>
            <a:endParaRPr lang="en-CA" sz="12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D643A5AC-D224-4566-8A02-EA74EE67DBB1}" type="slidenum">
              <a:rPr lang="en-US"/>
              <a:pPr/>
              <a:t>38</a:t>
            </a:fld>
            <a:endParaRPr lang="en-US"/>
          </a:p>
        </p:txBody>
      </p:sp>
      <p:sp>
        <p:nvSpPr>
          <p:cNvPr id="62466" name="Rectangle 2"/>
          <p:cNvSpPr>
            <a:spLocks noGrp="1" noChangeArrowheads="1"/>
          </p:cNvSpPr>
          <p:nvPr>
            <p:ph type="title"/>
          </p:nvPr>
        </p:nvSpPr>
        <p:spPr/>
        <p:txBody>
          <a:bodyPr/>
          <a:lstStyle/>
          <a:p>
            <a:r>
              <a:rPr lang="en-US"/>
              <a:t>Recommended Solutions</a:t>
            </a:r>
            <a:endParaRPr lang="en-CA"/>
          </a:p>
        </p:txBody>
      </p:sp>
      <p:sp>
        <p:nvSpPr>
          <p:cNvPr id="62467" name="Rectangle 3"/>
          <p:cNvSpPr>
            <a:spLocks noGrp="1" noChangeArrowheads="1"/>
          </p:cNvSpPr>
          <p:nvPr>
            <p:ph type="body" idx="1"/>
          </p:nvPr>
        </p:nvSpPr>
        <p:spPr/>
        <p:txBody>
          <a:bodyPr/>
          <a:lstStyle/>
          <a:p>
            <a:pPr>
              <a:lnSpc>
                <a:spcPct val="90000"/>
              </a:lnSpc>
            </a:pPr>
            <a:r>
              <a:rPr lang="en-US" sz="2000"/>
              <a:t>Sudanese staff in child welfare system</a:t>
            </a:r>
          </a:p>
          <a:p>
            <a:pPr>
              <a:lnSpc>
                <a:spcPct val="90000"/>
              </a:lnSpc>
              <a:buFont typeface="Wingdings" pitchFamily="2" charset="2"/>
              <a:buNone/>
            </a:pPr>
            <a:endParaRPr lang="en-US" sz="1000"/>
          </a:p>
          <a:p>
            <a:pPr>
              <a:lnSpc>
                <a:spcPct val="90000"/>
              </a:lnSpc>
              <a:buFont typeface="Wingdings" pitchFamily="2" charset="2"/>
              <a:buNone/>
            </a:pPr>
            <a:r>
              <a:rPr lang="en-US" sz="2000"/>
              <a:t>	Outreach workers are needed. They should go to the homes and see how we are living. How the children are being treated.</a:t>
            </a:r>
          </a:p>
          <a:p>
            <a:pPr lvl="1">
              <a:lnSpc>
                <a:spcPct val="90000"/>
              </a:lnSpc>
              <a:buFont typeface="Wingdings" pitchFamily="2" charset="2"/>
              <a:buNone/>
            </a:pPr>
            <a:r>
              <a:rPr lang="en-US" sz="1200"/>
              <a:t>- Brooks Female Participant</a:t>
            </a:r>
          </a:p>
          <a:p>
            <a:pPr>
              <a:lnSpc>
                <a:spcPct val="90000"/>
              </a:lnSpc>
              <a:buFont typeface="Wingdings" pitchFamily="2" charset="2"/>
              <a:buNone/>
            </a:pPr>
            <a:r>
              <a:rPr lang="en-US" sz="2000"/>
              <a:t> </a:t>
            </a:r>
          </a:p>
          <a:p>
            <a:pPr>
              <a:lnSpc>
                <a:spcPct val="90000"/>
              </a:lnSpc>
              <a:buFont typeface="Wingdings" pitchFamily="2" charset="2"/>
              <a:buNone/>
            </a:pPr>
            <a:r>
              <a:rPr lang="en-US" sz="1000"/>
              <a:t>	</a:t>
            </a:r>
            <a:r>
              <a:rPr lang="en-US" sz="2000"/>
              <a:t>Sudanese social workers with the social services, including child welfare. This may make it easier for the system [child welfare] to understand us. This huge apprehension would not happen again because there would be understanding and dialogue and bringing information forward . . . The system would be aware and create a program that response to their needs. </a:t>
            </a:r>
          </a:p>
          <a:p>
            <a:pPr>
              <a:lnSpc>
                <a:spcPct val="90000"/>
              </a:lnSpc>
              <a:buFont typeface="Wingdings" pitchFamily="2" charset="2"/>
              <a:buNone/>
            </a:pPr>
            <a:r>
              <a:rPr lang="en-US" sz="1200"/>
              <a:t>	- Calgary Male Participant</a:t>
            </a:r>
            <a:endParaRPr lang="en-CA" sz="12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1253A19-E0C4-4928-A0F1-82C19A6B7F6C}" type="slidenum">
              <a:rPr lang="en-US"/>
              <a:pPr/>
              <a:t>39</a:t>
            </a:fld>
            <a:endParaRPr lang="en-US"/>
          </a:p>
        </p:txBody>
      </p:sp>
      <p:sp>
        <p:nvSpPr>
          <p:cNvPr id="63490" name="Rectangle 2"/>
          <p:cNvSpPr>
            <a:spLocks noGrp="1" noChangeArrowheads="1"/>
          </p:cNvSpPr>
          <p:nvPr>
            <p:ph type="title"/>
          </p:nvPr>
        </p:nvSpPr>
        <p:spPr/>
        <p:txBody>
          <a:bodyPr/>
          <a:lstStyle/>
          <a:p>
            <a:r>
              <a:rPr lang="en-US"/>
              <a:t>Recommended Solution</a:t>
            </a:r>
            <a:endParaRPr lang="en-CA"/>
          </a:p>
        </p:txBody>
      </p:sp>
      <p:sp>
        <p:nvSpPr>
          <p:cNvPr id="63491" name="Rectangle 3"/>
          <p:cNvSpPr>
            <a:spLocks noGrp="1" noChangeArrowheads="1"/>
          </p:cNvSpPr>
          <p:nvPr>
            <p:ph type="body" idx="1"/>
          </p:nvPr>
        </p:nvSpPr>
        <p:spPr/>
        <p:txBody>
          <a:bodyPr/>
          <a:lstStyle/>
          <a:p>
            <a:r>
              <a:rPr lang="en-US"/>
              <a:t>Knowledge of Sudanese Culture</a:t>
            </a:r>
            <a:br>
              <a:rPr lang="en-US"/>
            </a:br>
            <a:r>
              <a:rPr lang="en-US" sz="1200"/>
              <a:t/>
            </a:r>
            <a:br>
              <a:rPr lang="en-US" sz="1200"/>
            </a:br>
            <a:r>
              <a:rPr lang="en-US"/>
              <a:t>Child welfare workers have to understand our culture and the importance of respect . . . And that’s a very important issue parents are facing here as our younger kids are starting to behave more Canadian. They do not have respect towards the elderly people. </a:t>
            </a:r>
          </a:p>
          <a:p>
            <a:pPr>
              <a:buFont typeface="Wingdings" pitchFamily="2" charset="2"/>
              <a:buNone/>
            </a:pPr>
            <a:r>
              <a:rPr lang="en-US" sz="1200"/>
              <a:t>	</a:t>
            </a:r>
          </a:p>
          <a:p>
            <a:pPr lvl="1">
              <a:buFont typeface="Wingdings" pitchFamily="2" charset="2"/>
              <a:buNone/>
            </a:pPr>
            <a:r>
              <a:rPr lang="en-US" sz="1200"/>
              <a:t>- Calgary Male Participant</a:t>
            </a:r>
          </a:p>
          <a:p>
            <a:pPr>
              <a:buFont typeface="Wingdings" pitchFamily="2" charset="2"/>
              <a:buNone/>
            </a:pPr>
            <a:endParaRPr lang="en-US" sz="1200"/>
          </a:p>
          <a:p>
            <a:endParaRPr lang="en-C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5BE8D20-241A-49A5-8DED-9C692E667715}" type="slidenum">
              <a:rPr lang="en-US"/>
              <a:pPr/>
              <a:t>4</a:t>
            </a:fld>
            <a:endParaRPr lang="en-US"/>
          </a:p>
        </p:txBody>
      </p:sp>
      <p:sp>
        <p:nvSpPr>
          <p:cNvPr id="91138" name="Rectangle 2"/>
          <p:cNvSpPr>
            <a:spLocks noGrp="1" noChangeArrowheads="1"/>
          </p:cNvSpPr>
          <p:nvPr>
            <p:ph type="title"/>
          </p:nvPr>
        </p:nvSpPr>
        <p:spPr/>
        <p:txBody>
          <a:bodyPr/>
          <a:lstStyle/>
          <a:p>
            <a:r>
              <a:rPr lang="en-US"/>
              <a:t>Study Objectives</a:t>
            </a:r>
            <a:endParaRPr lang="en-CA"/>
          </a:p>
        </p:txBody>
      </p:sp>
      <p:sp>
        <p:nvSpPr>
          <p:cNvPr id="91139" name="Rectangle 3"/>
          <p:cNvSpPr>
            <a:spLocks noGrp="1" noChangeArrowheads="1"/>
          </p:cNvSpPr>
          <p:nvPr>
            <p:ph type="body" idx="1"/>
          </p:nvPr>
        </p:nvSpPr>
        <p:spPr/>
        <p:txBody>
          <a:bodyPr/>
          <a:lstStyle/>
          <a:p>
            <a:r>
              <a:rPr lang="en-US"/>
              <a:t>To examine the barriers limiting Sudanese integration in Canadian society</a:t>
            </a:r>
          </a:p>
          <a:p>
            <a:r>
              <a:rPr lang="en-US"/>
              <a:t>To explore supports that are available and used by Sudanese in each community</a:t>
            </a:r>
          </a:p>
          <a:p>
            <a:r>
              <a:rPr lang="en-US"/>
              <a:t>To identify service priorities with Sudanese community organizations and service providers</a:t>
            </a:r>
            <a:endParaRPr lang="en-CA"/>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C2816C7-9E02-4357-861E-90B76E790D40}" type="slidenum">
              <a:rPr lang="en-US"/>
              <a:pPr/>
              <a:t>40</a:t>
            </a:fld>
            <a:endParaRPr lang="en-US"/>
          </a:p>
        </p:txBody>
      </p:sp>
      <p:sp>
        <p:nvSpPr>
          <p:cNvPr id="64514" name="Rectangle 2"/>
          <p:cNvSpPr>
            <a:spLocks noGrp="1" noChangeArrowheads="1"/>
          </p:cNvSpPr>
          <p:nvPr>
            <p:ph type="title"/>
          </p:nvPr>
        </p:nvSpPr>
        <p:spPr/>
        <p:txBody>
          <a:bodyPr/>
          <a:lstStyle/>
          <a:p>
            <a:r>
              <a:rPr lang="en-US"/>
              <a:t>Recommended Solution</a:t>
            </a:r>
            <a:endParaRPr lang="en-CA"/>
          </a:p>
        </p:txBody>
      </p:sp>
      <p:sp>
        <p:nvSpPr>
          <p:cNvPr id="64515" name="Rectangle 3"/>
          <p:cNvSpPr>
            <a:spLocks noGrp="1" noChangeArrowheads="1"/>
          </p:cNvSpPr>
          <p:nvPr>
            <p:ph type="body" idx="1"/>
          </p:nvPr>
        </p:nvSpPr>
        <p:spPr/>
        <p:txBody>
          <a:bodyPr/>
          <a:lstStyle/>
          <a:p>
            <a:r>
              <a:rPr lang="en-US"/>
              <a:t>Use of Sudanese Translators</a:t>
            </a:r>
            <a:br>
              <a:rPr lang="en-US"/>
            </a:br>
            <a:r>
              <a:rPr lang="en-US" sz="1200"/>
              <a:t/>
            </a:r>
            <a:br>
              <a:rPr lang="en-US" sz="1200"/>
            </a:br>
            <a:r>
              <a:rPr lang="en-US"/>
              <a:t>Sudanese translators who can translate English to their language to the people who do not know English. </a:t>
            </a:r>
          </a:p>
          <a:p>
            <a:pPr>
              <a:buFont typeface="Wingdings" pitchFamily="2" charset="2"/>
              <a:buNone/>
            </a:pPr>
            <a:r>
              <a:rPr lang="en-US" sz="1200"/>
              <a:t>	- Calgary Male Participant</a:t>
            </a:r>
          </a:p>
          <a:p>
            <a:pPr>
              <a:buFont typeface="Wingdings" pitchFamily="2" charset="2"/>
              <a:buNone/>
            </a:pPr>
            <a:endParaRPr lang="en-US" sz="1200"/>
          </a:p>
          <a:p>
            <a:pPr>
              <a:buFont typeface="Wingdings" pitchFamily="2" charset="2"/>
              <a:buNone/>
            </a:pPr>
            <a:r>
              <a:rPr lang="en-US" sz="1200"/>
              <a:t>	</a:t>
            </a:r>
            <a:r>
              <a:rPr lang="en-US"/>
              <a:t>They should have some translators for child welfare, people who can translate the language, ethnic language.</a:t>
            </a:r>
          </a:p>
          <a:p>
            <a:pPr>
              <a:buFont typeface="Wingdings" pitchFamily="2" charset="2"/>
              <a:buNone/>
            </a:pPr>
            <a:r>
              <a:rPr lang="en-US"/>
              <a:t>	</a:t>
            </a:r>
            <a:r>
              <a:rPr lang="en-US" sz="1200"/>
              <a:t>- Brooks Male Participant</a:t>
            </a:r>
            <a:endParaRPr lang="en-CA" sz="12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27CA7CD-BF40-49E9-899B-911905828625}" type="slidenum">
              <a:rPr lang="en-US"/>
              <a:pPr/>
              <a:t>41</a:t>
            </a:fld>
            <a:endParaRPr lang="en-US"/>
          </a:p>
        </p:txBody>
      </p:sp>
      <p:sp>
        <p:nvSpPr>
          <p:cNvPr id="65538" name="Rectangle 2"/>
          <p:cNvSpPr>
            <a:spLocks noGrp="1" noChangeArrowheads="1"/>
          </p:cNvSpPr>
          <p:nvPr>
            <p:ph type="title"/>
          </p:nvPr>
        </p:nvSpPr>
        <p:spPr/>
        <p:txBody>
          <a:bodyPr/>
          <a:lstStyle/>
          <a:p>
            <a:r>
              <a:rPr lang="en-US"/>
              <a:t>Recommended Solution</a:t>
            </a:r>
            <a:endParaRPr lang="en-CA"/>
          </a:p>
        </p:txBody>
      </p:sp>
      <p:sp>
        <p:nvSpPr>
          <p:cNvPr id="65539" name="Rectangle 3"/>
          <p:cNvSpPr>
            <a:spLocks noGrp="1" noChangeArrowheads="1"/>
          </p:cNvSpPr>
          <p:nvPr>
            <p:ph type="body" idx="1"/>
          </p:nvPr>
        </p:nvSpPr>
        <p:spPr/>
        <p:txBody>
          <a:bodyPr/>
          <a:lstStyle/>
          <a:p>
            <a:r>
              <a:rPr lang="en-US"/>
              <a:t>Provision of Services in First Language</a:t>
            </a:r>
            <a:br>
              <a:rPr lang="en-US"/>
            </a:br>
            <a:r>
              <a:rPr lang="en-US" sz="1200"/>
              <a:t/>
            </a:r>
            <a:br>
              <a:rPr lang="en-US" sz="1200"/>
            </a:br>
            <a:r>
              <a:rPr lang="en-US"/>
              <a:t>We have many languages in Sudan . . . if services can be provided for the majority, for example, the Dinka, the Nuer, and Arabic. </a:t>
            </a:r>
          </a:p>
          <a:p>
            <a:pPr>
              <a:buFont typeface="Wingdings" pitchFamily="2" charset="2"/>
              <a:buNone/>
            </a:pPr>
            <a:r>
              <a:rPr lang="en-US" sz="1200"/>
              <a:t>	- Calgary Female Participant</a:t>
            </a:r>
            <a:endParaRPr lang="en-CA" sz="12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770AEB6-A654-4968-B8E6-B6C2B0D7843C}" type="slidenum">
              <a:rPr lang="en-US"/>
              <a:pPr/>
              <a:t>42</a:t>
            </a:fld>
            <a:endParaRPr lang="en-US"/>
          </a:p>
        </p:txBody>
      </p:sp>
      <p:sp>
        <p:nvSpPr>
          <p:cNvPr id="66562" name="Rectangle 2"/>
          <p:cNvSpPr>
            <a:spLocks noGrp="1" noChangeArrowheads="1"/>
          </p:cNvSpPr>
          <p:nvPr>
            <p:ph type="title"/>
          </p:nvPr>
        </p:nvSpPr>
        <p:spPr/>
        <p:txBody>
          <a:bodyPr/>
          <a:lstStyle/>
          <a:p>
            <a:r>
              <a:rPr lang="en-US"/>
              <a:t>Recommended Solution</a:t>
            </a:r>
            <a:endParaRPr lang="en-CA"/>
          </a:p>
        </p:txBody>
      </p:sp>
      <p:sp>
        <p:nvSpPr>
          <p:cNvPr id="66563" name="Rectangle 3"/>
          <p:cNvSpPr>
            <a:spLocks noGrp="1" noChangeArrowheads="1"/>
          </p:cNvSpPr>
          <p:nvPr>
            <p:ph type="body" idx="1"/>
          </p:nvPr>
        </p:nvSpPr>
        <p:spPr/>
        <p:txBody>
          <a:bodyPr/>
          <a:lstStyle/>
          <a:p>
            <a:r>
              <a:rPr lang="en-US"/>
              <a:t>Community Solving Problem </a:t>
            </a:r>
            <a:br>
              <a:rPr lang="en-US"/>
            </a:br>
            <a:r>
              <a:rPr lang="en-US" sz="1200"/>
              <a:t/>
            </a:r>
            <a:br>
              <a:rPr lang="en-US" sz="1200"/>
            </a:br>
            <a:r>
              <a:rPr lang="en-US"/>
              <a:t>The only solution for us to deal with the problem with child welfare is for the problems to be solved through the community, that is the only solution that the Sudanese can feel happy, can feel healthy. </a:t>
            </a:r>
          </a:p>
          <a:p>
            <a:pPr>
              <a:buFont typeface="Wingdings" pitchFamily="2" charset="2"/>
              <a:buNone/>
            </a:pPr>
            <a:r>
              <a:rPr lang="en-US" sz="1200"/>
              <a:t>	- Calgary Female Participant</a:t>
            </a:r>
          </a:p>
          <a:p>
            <a:pPr>
              <a:buFont typeface="Wingdings" pitchFamily="2" charset="2"/>
              <a:buNone/>
            </a:pPr>
            <a:r>
              <a:rPr lang="en-US" sz="1200"/>
              <a:t/>
            </a:r>
            <a:br>
              <a:rPr lang="en-US" sz="1200"/>
            </a:br>
            <a:r>
              <a:rPr lang="en-US"/>
              <a:t>Family problems – we try to solve them by our community, not going to the government and making them more difficult.</a:t>
            </a:r>
          </a:p>
          <a:p>
            <a:pPr lvl="1">
              <a:buFont typeface="Wingdings" pitchFamily="2" charset="2"/>
              <a:buNone/>
            </a:pPr>
            <a:r>
              <a:rPr lang="en-US" sz="1200"/>
              <a:t>- Brooks Male Participant</a:t>
            </a:r>
            <a:endParaRPr lang="en-CA"/>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161FC4E-3387-4035-8019-82420A21CA7E}" type="slidenum">
              <a:rPr lang="en-US"/>
              <a:pPr/>
              <a:t>43</a:t>
            </a:fld>
            <a:endParaRPr lang="en-US"/>
          </a:p>
        </p:txBody>
      </p:sp>
      <p:sp>
        <p:nvSpPr>
          <p:cNvPr id="67586" name="Rectangle 2"/>
          <p:cNvSpPr>
            <a:spLocks noGrp="1" noChangeArrowheads="1"/>
          </p:cNvSpPr>
          <p:nvPr>
            <p:ph type="title"/>
          </p:nvPr>
        </p:nvSpPr>
        <p:spPr/>
        <p:txBody>
          <a:bodyPr/>
          <a:lstStyle/>
          <a:p>
            <a:r>
              <a:rPr lang="en-US"/>
              <a:t>Conclusion</a:t>
            </a:r>
            <a:endParaRPr lang="en-CA"/>
          </a:p>
        </p:txBody>
      </p:sp>
      <p:sp>
        <p:nvSpPr>
          <p:cNvPr id="67587" name="Rectangle 3"/>
          <p:cNvSpPr>
            <a:spLocks noGrp="1" noChangeArrowheads="1"/>
          </p:cNvSpPr>
          <p:nvPr>
            <p:ph type="body" idx="1"/>
          </p:nvPr>
        </p:nvSpPr>
        <p:spPr/>
        <p:txBody>
          <a:bodyPr/>
          <a:lstStyle/>
          <a:p>
            <a:r>
              <a:rPr lang="en-US"/>
              <a:t>There needs to be ongoing dialogue between the “community” and child welfare representatives</a:t>
            </a:r>
          </a:p>
          <a:p>
            <a:r>
              <a:rPr lang="en-US"/>
              <a:t>Challenge: Who represents the Sudanese community</a:t>
            </a:r>
          </a:p>
          <a:p>
            <a:r>
              <a:rPr lang="en-US"/>
              <a:t>Hiring of Sudanese as care aides as well as professional social workers may decrease the tension that exists between the two parties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DBA904D-D3BC-41EA-A2D3-11730AC70750}" type="slidenum">
              <a:rPr lang="en-US"/>
              <a:pPr/>
              <a:t>5</a:t>
            </a:fld>
            <a:endParaRPr lang="en-US"/>
          </a:p>
        </p:txBody>
      </p:sp>
      <p:sp>
        <p:nvSpPr>
          <p:cNvPr id="87042" name="Rectangle 2"/>
          <p:cNvSpPr>
            <a:spLocks noGrp="1" noChangeArrowheads="1"/>
          </p:cNvSpPr>
          <p:nvPr>
            <p:ph type="title"/>
          </p:nvPr>
        </p:nvSpPr>
        <p:spPr/>
        <p:txBody>
          <a:bodyPr/>
          <a:lstStyle/>
          <a:p>
            <a:r>
              <a:rPr lang="en-US"/>
              <a:t>Contextual Information</a:t>
            </a:r>
            <a:endParaRPr lang="en-CA"/>
          </a:p>
        </p:txBody>
      </p:sp>
      <p:sp>
        <p:nvSpPr>
          <p:cNvPr id="87043" name="Rectangle 3"/>
          <p:cNvSpPr>
            <a:spLocks noGrp="1" noChangeArrowheads="1"/>
          </p:cNvSpPr>
          <p:nvPr>
            <p:ph type="body" idx="1"/>
          </p:nvPr>
        </p:nvSpPr>
        <p:spPr/>
        <p:txBody>
          <a:bodyPr/>
          <a:lstStyle/>
          <a:p>
            <a:r>
              <a:rPr lang="en-US"/>
              <a:t>Sudanese started coming to Canada on a steady in the early 1990s</a:t>
            </a:r>
          </a:p>
          <a:p>
            <a:r>
              <a:rPr lang="en-US"/>
              <a:t>Most left Southern Sudan as a result of the ongoing civil war (Ethiopia, Uganda, Chad, Kenya)</a:t>
            </a:r>
          </a:p>
          <a:p>
            <a:r>
              <a:rPr lang="en-US"/>
              <a:t>2 million people killed, more than 4 million were uprooted</a:t>
            </a:r>
          </a:p>
          <a:p>
            <a:r>
              <a:rPr lang="en-US"/>
              <a:t>Thousands of children separated from their parents</a:t>
            </a:r>
          </a:p>
          <a:p>
            <a:r>
              <a:rPr lang="en-US"/>
              <a:t>Region suffered from a series of droughts/  acts of environmental destruction</a:t>
            </a:r>
            <a:endParaRPr lang="en-C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6FDEB63-AC6C-408A-929E-C2230B3316E6}" type="slidenum">
              <a:rPr lang="en-US"/>
              <a:pPr/>
              <a:t>6</a:t>
            </a:fld>
            <a:endParaRPr lang="en-US"/>
          </a:p>
        </p:txBody>
      </p:sp>
      <p:sp>
        <p:nvSpPr>
          <p:cNvPr id="88066" name="Rectangle 2"/>
          <p:cNvSpPr>
            <a:spLocks noGrp="1" noChangeArrowheads="1"/>
          </p:cNvSpPr>
          <p:nvPr>
            <p:ph type="title"/>
          </p:nvPr>
        </p:nvSpPr>
        <p:spPr/>
        <p:txBody>
          <a:bodyPr/>
          <a:lstStyle/>
          <a:p>
            <a:r>
              <a:rPr lang="en-US"/>
              <a:t>Contextual Information</a:t>
            </a:r>
            <a:endParaRPr lang="en-CA"/>
          </a:p>
        </p:txBody>
      </p:sp>
      <p:sp>
        <p:nvSpPr>
          <p:cNvPr id="88067" name="Rectangle 3"/>
          <p:cNvSpPr>
            <a:spLocks noGrp="1" noChangeArrowheads="1"/>
          </p:cNvSpPr>
          <p:nvPr>
            <p:ph type="body" idx="1"/>
          </p:nvPr>
        </p:nvSpPr>
        <p:spPr/>
        <p:txBody>
          <a:bodyPr/>
          <a:lstStyle/>
          <a:p>
            <a:r>
              <a:rPr lang="en-US"/>
              <a:t>Limited economic, health, and educational resources in the south</a:t>
            </a:r>
          </a:p>
          <a:p>
            <a:r>
              <a:rPr lang="en-US"/>
              <a:t>Southern Sudanese women and children have been forced into slavery</a:t>
            </a:r>
          </a:p>
          <a:p>
            <a:pPr>
              <a:buFont typeface="Wingdings" pitchFamily="2" charset="2"/>
              <a:buNone/>
            </a:pPr>
            <a:endParaRPr lang="en-US" sz="1400"/>
          </a:p>
          <a:p>
            <a:pPr>
              <a:buFont typeface="Wingdings" pitchFamily="2" charset="2"/>
              <a:buNone/>
            </a:pPr>
            <a:r>
              <a:rPr lang="en-US" sz="1400"/>
              <a:t>Simich et al., 2006</a:t>
            </a:r>
            <a:endParaRPr lang="en-CA"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D5C2E8FD-67CA-4995-986F-54C733A13D24}" type="slidenum">
              <a:rPr lang="en-US"/>
              <a:pPr/>
              <a:t>7</a:t>
            </a:fld>
            <a:endParaRPr lang="en-US"/>
          </a:p>
        </p:txBody>
      </p:sp>
      <p:sp>
        <p:nvSpPr>
          <p:cNvPr id="89090" name="Rectangle 2"/>
          <p:cNvSpPr>
            <a:spLocks noGrp="1" noChangeArrowheads="1"/>
          </p:cNvSpPr>
          <p:nvPr>
            <p:ph type="title"/>
          </p:nvPr>
        </p:nvSpPr>
        <p:spPr/>
        <p:txBody>
          <a:bodyPr/>
          <a:lstStyle/>
          <a:p>
            <a:r>
              <a:rPr lang="en-US"/>
              <a:t>Sudanese Society</a:t>
            </a:r>
            <a:endParaRPr lang="en-CA"/>
          </a:p>
        </p:txBody>
      </p:sp>
      <p:sp>
        <p:nvSpPr>
          <p:cNvPr id="89091" name="Rectangle 3"/>
          <p:cNvSpPr>
            <a:spLocks noGrp="1" noChangeArrowheads="1"/>
          </p:cNvSpPr>
          <p:nvPr>
            <p:ph type="body" idx="1"/>
          </p:nvPr>
        </p:nvSpPr>
        <p:spPr/>
        <p:txBody>
          <a:bodyPr/>
          <a:lstStyle/>
          <a:p>
            <a:pPr>
              <a:buFont typeface="Wingdings" pitchFamily="2" charset="2"/>
              <a:buNone/>
            </a:pPr>
            <a:r>
              <a:rPr lang="en-US"/>
              <a:t>Binary categorization has typically been used to </a:t>
            </a:r>
          </a:p>
          <a:p>
            <a:pPr>
              <a:buFont typeface="Wingdings" pitchFamily="2" charset="2"/>
              <a:buNone/>
            </a:pPr>
            <a:r>
              <a:rPr lang="en-US"/>
              <a:t>describe Sudanese society</a:t>
            </a:r>
          </a:p>
          <a:p>
            <a:r>
              <a:rPr lang="en-US" i="1">
                <a:solidFill>
                  <a:schemeClr val="accent2"/>
                </a:solidFill>
                <a:effectLst>
                  <a:outerShdw blurRad="38100" dist="38100" dir="2700000" algn="tl">
                    <a:srgbClr val="C0C0C0"/>
                  </a:outerShdw>
                </a:effectLst>
              </a:rPr>
              <a:t>Geographic Region:</a:t>
            </a:r>
            <a:r>
              <a:rPr lang="en-US"/>
              <a:t> North versus South</a:t>
            </a:r>
          </a:p>
          <a:p>
            <a:r>
              <a:rPr lang="en-US" i="1">
                <a:solidFill>
                  <a:schemeClr val="accent2"/>
                </a:solidFill>
                <a:effectLst>
                  <a:outerShdw blurRad="38100" dist="38100" dir="2700000" algn="tl">
                    <a:srgbClr val="C0C0C0"/>
                  </a:outerShdw>
                </a:effectLst>
              </a:rPr>
              <a:t>Ethnicity:</a:t>
            </a:r>
            <a:r>
              <a:rPr lang="en-US" i="1"/>
              <a:t> </a:t>
            </a:r>
            <a:r>
              <a:rPr lang="en-US"/>
              <a:t>Arab versus African</a:t>
            </a:r>
          </a:p>
          <a:p>
            <a:r>
              <a:rPr lang="en-US" i="1">
                <a:solidFill>
                  <a:schemeClr val="accent2"/>
                </a:solidFill>
                <a:effectLst>
                  <a:outerShdw blurRad="38100" dist="38100" dir="2700000" algn="tl">
                    <a:srgbClr val="C0C0C0"/>
                  </a:outerShdw>
                </a:effectLst>
              </a:rPr>
              <a:t>Religion:</a:t>
            </a:r>
            <a:r>
              <a:rPr lang="en-US" i="1"/>
              <a:t>  </a:t>
            </a:r>
            <a:r>
              <a:rPr lang="en-US"/>
              <a:t>Muslim versus Christian</a:t>
            </a:r>
          </a:p>
          <a:p>
            <a:pPr lvl="1">
              <a:buFont typeface="Wingdings" pitchFamily="2" charset="2"/>
              <a:buNone/>
            </a:pPr>
            <a:endParaRPr lang="en-US" sz="1400" i="1"/>
          </a:p>
          <a:p>
            <a:pPr>
              <a:buFont typeface="Wingdings" pitchFamily="2" charset="2"/>
              <a:buNone/>
            </a:pPr>
            <a:r>
              <a:rPr lang="en-US" sz="1400"/>
              <a:t>Abusharaf, 1997; Deng, 1995</a:t>
            </a:r>
            <a:endParaRPr lang="en-CA"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30FE984-0152-4B52-B80B-A18E30D95662}" type="slidenum">
              <a:rPr lang="en-US"/>
              <a:pPr/>
              <a:t>8</a:t>
            </a:fld>
            <a:endParaRPr lang="en-US"/>
          </a:p>
        </p:txBody>
      </p:sp>
      <p:sp>
        <p:nvSpPr>
          <p:cNvPr id="20482" name="Rectangle 2"/>
          <p:cNvSpPr>
            <a:spLocks noGrp="1" noChangeArrowheads="1"/>
          </p:cNvSpPr>
          <p:nvPr>
            <p:ph type="title"/>
          </p:nvPr>
        </p:nvSpPr>
        <p:spPr/>
        <p:txBody>
          <a:bodyPr/>
          <a:lstStyle/>
          <a:p>
            <a:r>
              <a:rPr lang="en-US"/>
              <a:t>Brooks Context</a:t>
            </a:r>
          </a:p>
        </p:txBody>
      </p:sp>
      <p:sp>
        <p:nvSpPr>
          <p:cNvPr id="20483" name="Rectangle 3"/>
          <p:cNvSpPr>
            <a:spLocks noGrp="1" noChangeArrowheads="1"/>
          </p:cNvSpPr>
          <p:nvPr>
            <p:ph type="body" idx="1"/>
          </p:nvPr>
        </p:nvSpPr>
        <p:spPr/>
        <p:txBody>
          <a:bodyPr/>
          <a:lstStyle/>
          <a:p>
            <a:r>
              <a:rPr lang="en-US"/>
              <a:t>Small city in the province of Alberta, Canada</a:t>
            </a:r>
          </a:p>
          <a:p>
            <a:r>
              <a:rPr lang="en-US"/>
              <a:t>2006: 12,498 residents</a:t>
            </a:r>
          </a:p>
          <a:p>
            <a:r>
              <a:rPr lang="en-US"/>
              <a:t>Increasing multicultural nature unlike other similar-sized cities in the province</a:t>
            </a:r>
          </a:p>
          <a:p>
            <a:r>
              <a:rPr lang="en-US"/>
              <a:t>Large immigrant population of Africans/Middle Easterners</a:t>
            </a:r>
          </a:p>
          <a:p>
            <a:r>
              <a:rPr lang="en-US"/>
              <a:t>Influx of individuals from eastern Canada</a:t>
            </a:r>
          </a:p>
          <a:p>
            <a:r>
              <a:rPr lang="en-US"/>
              <a:t>Oil and meat packing are the major industries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C44279F-A97F-4134-B5E0-EF68C62EE672}" type="slidenum">
              <a:rPr lang="en-US"/>
              <a:pPr/>
              <a:t>9</a:t>
            </a:fld>
            <a:endParaRPr lang="en-US"/>
          </a:p>
        </p:txBody>
      </p:sp>
      <p:sp>
        <p:nvSpPr>
          <p:cNvPr id="23554" name="Rectangle 2"/>
          <p:cNvSpPr>
            <a:spLocks noGrp="1" noChangeArrowheads="1"/>
          </p:cNvSpPr>
          <p:nvPr>
            <p:ph type="title"/>
          </p:nvPr>
        </p:nvSpPr>
        <p:spPr/>
        <p:txBody>
          <a:bodyPr/>
          <a:lstStyle/>
          <a:p>
            <a:r>
              <a:rPr lang="en-US"/>
              <a:t>Sudanese Community</a:t>
            </a:r>
            <a:br>
              <a:rPr lang="en-US"/>
            </a:br>
            <a:r>
              <a:rPr lang="en-US"/>
              <a:t>in Brooks, Alberta</a:t>
            </a:r>
          </a:p>
        </p:txBody>
      </p:sp>
      <p:sp>
        <p:nvSpPr>
          <p:cNvPr id="23555" name="Rectangle 3"/>
          <p:cNvSpPr>
            <a:spLocks noGrp="1" noChangeArrowheads="1"/>
          </p:cNvSpPr>
          <p:nvPr>
            <p:ph type="body" idx="1"/>
          </p:nvPr>
        </p:nvSpPr>
        <p:spPr/>
        <p:txBody>
          <a:bodyPr/>
          <a:lstStyle/>
          <a:p>
            <a:r>
              <a:rPr lang="en-US"/>
              <a:t>Brooks is home to approximately 1,500 Sudanese</a:t>
            </a:r>
          </a:p>
          <a:p>
            <a:r>
              <a:rPr lang="en-US"/>
              <a:t>Employment is not a major problem – majority work at Lakeside Packers (a major employer in the area)</a:t>
            </a:r>
          </a:p>
          <a:p>
            <a:r>
              <a:rPr lang="en-US"/>
              <a:t>Service providers report that the most serious social issues include alcoholism, gambling, and domestic conflict</a:t>
            </a:r>
          </a:p>
          <a:p>
            <a:r>
              <a:rPr lang="en-US"/>
              <a:t>Increasing number of Sudanese experiencing post-traumatic stress and other psychological disorders</a:t>
            </a:r>
          </a:p>
        </p:txBody>
      </p:sp>
    </p:spTree>
  </p:cSld>
  <p:clrMapOvr>
    <a:masterClrMapping/>
  </p:clrMapOvr>
</p:sld>
</file>

<file path=ppt/theme/theme1.xml><?xml version="1.0" encoding="utf-8"?>
<a:theme xmlns:a="http://schemas.openxmlformats.org/drawingml/2006/main" name="Australia 2007">
  <a:themeElements>
    <a:clrScheme name="Australia 2007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Australia 2007">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Australia 2007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Australia 2007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Australia 2007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Australia 2007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Australia 2007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Australia 2007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Australia 2007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Australia 2007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Australia 2007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Australia 2007</Template>
  <TotalTime>3321</TotalTime>
  <Words>1666</Words>
  <Application>Microsoft Office PowerPoint</Application>
  <PresentationFormat>On-screen Show (4:3)</PresentationFormat>
  <Paragraphs>297</Paragraphs>
  <Slides>43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Verdana</vt:lpstr>
      <vt:lpstr>Times New Roman</vt:lpstr>
      <vt:lpstr>Wingdings</vt:lpstr>
      <vt:lpstr>Australia 2007</vt:lpstr>
      <vt:lpstr>Conflict and Disdain: Sudanese Communities in Alberta and the Child Welfare System </vt:lpstr>
      <vt:lpstr>Studies Involving the Sudanese in Calgary/Brooks</vt:lpstr>
      <vt:lpstr>Study Objectives</vt:lpstr>
      <vt:lpstr>Study Objectives</vt:lpstr>
      <vt:lpstr>Contextual Information</vt:lpstr>
      <vt:lpstr>Contextual Information</vt:lpstr>
      <vt:lpstr>Sudanese Society</vt:lpstr>
      <vt:lpstr>Brooks Context</vt:lpstr>
      <vt:lpstr>Sudanese Community in Brooks, Alberta</vt:lpstr>
      <vt:lpstr>Calgary Context</vt:lpstr>
      <vt:lpstr>Sudanese Community  in Calgary, Alberta</vt:lpstr>
      <vt:lpstr>Related Literature</vt:lpstr>
      <vt:lpstr>Related Literature</vt:lpstr>
      <vt:lpstr>Related Literature</vt:lpstr>
      <vt:lpstr>Related Literature</vt:lpstr>
      <vt:lpstr>Related Literature</vt:lpstr>
      <vt:lpstr>Related Literature</vt:lpstr>
      <vt:lpstr>Methodology</vt:lpstr>
      <vt:lpstr>Recruitment Strategies</vt:lpstr>
      <vt:lpstr>Profile of Participants</vt:lpstr>
      <vt:lpstr>Data Collection</vt:lpstr>
      <vt:lpstr>Data Analysis</vt:lpstr>
      <vt:lpstr>Slide 23</vt:lpstr>
      <vt:lpstr>Core Sudanese Family Values</vt:lpstr>
      <vt:lpstr>Education </vt:lpstr>
      <vt:lpstr>Importance of Respect</vt:lpstr>
      <vt:lpstr>Importance of Respect</vt:lpstr>
      <vt:lpstr>Changing Relationship Between Sudanese Parents and Children</vt:lpstr>
      <vt:lpstr>Changing Relationship Between Sudanese Parents and Their Children</vt:lpstr>
      <vt:lpstr>Changing Relationship Between Sudanese Parents and Their Children</vt:lpstr>
      <vt:lpstr>Changing Relationship Between Sudanese Parents and Their Children</vt:lpstr>
      <vt:lpstr>Salient Issue</vt:lpstr>
      <vt:lpstr>Apprehension</vt:lpstr>
      <vt:lpstr>Relationship with Child Welfare</vt:lpstr>
      <vt:lpstr>Relationship with Child Welfare</vt:lpstr>
      <vt:lpstr>Recommended Solutions</vt:lpstr>
      <vt:lpstr>Recommended Solutions</vt:lpstr>
      <vt:lpstr>Recommended Solutions</vt:lpstr>
      <vt:lpstr>Recommended Solution</vt:lpstr>
      <vt:lpstr>Recommended Solution</vt:lpstr>
      <vt:lpstr>Recommended Solution</vt:lpstr>
      <vt:lpstr>Recommended Solution</vt:lpstr>
      <vt:lpstr>Conclusion</vt:lpstr>
    </vt:vector>
  </TitlesOfParts>
  <Company>University of Calgary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Australia</dc:title>
  <dc:creator>Dave</dc:creator>
  <cp:lastModifiedBy>Lenise</cp:lastModifiedBy>
  <cp:revision>25</cp:revision>
  <dcterms:created xsi:type="dcterms:W3CDTF">2007-09-30T23:11:46Z</dcterms:created>
  <dcterms:modified xsi:type="dcterms:W3CDTF">2010-01-26T17:19:09Z</dcterms:modified>
</cp:coreProperties>
</file>