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3"/>
  </p:notesMasterIdLst>
  <p:handoutMasterIdLst>
    <p:handoutMasterId r:id="rId24"/>
  </p:handoutMasterIdLst>
  <p:sldIdLst>
    <p:sldId id="256" r:id="rId2"/>
    <p:sldId id="271" r:id="rId3"/>
    <p:sldId id="281" r:id="rId4"/>
    <p:sldId id="266" r:id="rId5"/>
    <p:sldId id="275" r:id="rId6"/>
    <p:sldId id="283" r:id="rId7"/>
    <p:sldId id="311" r:id="rId8"/>
    <p:sldId id="284" r:id="rId9"/>
    <p:sldId id="288" r:id="rId10"/>
    <p:sldId id="289" r:id="rId11"/>
    <p:sldId id="291" r:id="rId12"/>
    <p:sldId id="290" r:id="rId13"/>
    <p:sldId id="304" r:id="rId14"/>
    <p:sldId id="294" r:id="rId15"/>
    <p:sldId id="303" r:id="rId16"/>
    <p:sldId id="302" r:id="rId17"/>
    <p:sldId id="309" r:id="rId18"/>
    <p:sldId id="307" r:id="rId19"/>
    <p:sldId id="305" r:id="rId20"/>
    <p:sldId id="306" r:id="rId21"/>
    <p:sldId id="31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52"/>
    <a:srgbClr val="FF00FF"/>
    <a:srgbClr val="990000"/>
    <a:srgbClr val="00FF00"/>
    <a:srgbClr val="663300"/>
    <a:srgbClr val="FFCCFF"/>
    <a:srgbClr val="99FFCC"/>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9" autoAdjust="0"/>
    <p:restoredTop sz="85835"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42" y="10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8C7145-14F6-41B9-AD97-0F6022A40BB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2A51E6B7-93AE-46FC-9626-5879A5C7C23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45510F7-0CBD-4C65-9313-46B4C9FAC3FD}" type="slidenum">
              <a:rPr lang="en-US"/>
              <a:pPr/>
              <a:t>1</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endParaRPr lang="en-CA" smtClean="0"/>
          </a:p>
        </p:txBody>
      </p:sp>
      <p:sp>
        <p:nvSpPr>
          <p:cNvPr id="41988" name="Slide Number Placeholder 3"/>
          <p:cNvSpPr>
            <a:spLocks noGrp="1"/>
          </p:cNvSpPr>
          <p:nvPr>
            <p:ph type="sldNum" sz="quarter" idx="5"/>
          </p:nvPr>
        </p:nvSpPr>
        <p:spPr>
          <a:noFill/>
        </p:spPr>
        <p:txBody>
          <a:bodyPr/>
          <a:lstStyle/>
          <a:p>
            <a:fld id="{B3C06E32-A17B-47FB-9492-CBA2604180E7}"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p:spPr>
        <p:txBody>
          <a:bodyPr/>
          <a:lstStyle/>
          <a:p>
            <a:endParaRPr lang="en-CA" smtClean="0"/>
          </a:p>
        </p:txBody>
      </p:sp>
      <p:sp>
        <p:nvSpPr>
          <p:cNvPr id="43012" name="Slide Number Placeholder 3"/>
          <p:cNvSpPr>
            <a:spLocks noGrp="1"/>
          </p:cNvSpPr>
          <p:nvPr>
            <p:ph type="sldNum" sz="quarter" idx="5"/>
          </p:nvPr>
        </p:nvSpPr>
        <p:spPr>
          <a:noFill/>
        </p:spPr>
        <p:txBody>
          <a:bodyPr/>
          <a:lstStyle/>
          <a:p>
            <a:fld id="{1E7D7530-FA0A-4268-BC47-C5C97F6A9EB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p:spPr>
        <p:txBody>
          <a:bodyPr/>
          <a:lstStyle/>
          <a:p>
            <a:endParaRPr lang="en-CA" smtClean="0"/>
          </a:p>
        </p:txBody>
      </p:sp>
      <p:sp>
        <p:nvSpPr>
          <p:cNvPr id="44036" name="Slide Number Placeholder 3"/>
          <p:cNvSpPr>
            <a:spLocks noGrp="1"/>
          </p:cNvSpPr>
          <p:nvPr>
            <p:ph type="sldNum" sz="quarter" idx="5"/>
          </p:nvPr>
        </p:nvSpPr>
        <p:spPr>
          <a:noFill/>
        </p:spPr>
        <p:txBody>
          <a:bodyPr/>
          <a:lstStyle/>
          <a:p>
            <a:fld id="{9D98B000-1E30-43EE-A643-9DB7FD4DC92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p:spPr>
        <p:txBody>
          <a:bodyPr/>
          <a:lstStyle/>
          <a:p>
            <a:endParaRPr lang="en-CA" smtClean="0"/>
          </a:p>
        </p:txBody>
      </p:sp>
      <p:sp>
        <p:nvSpPr>
          <p:cNvPr id="45060" name="Slide Number Placeholder 3"/>
          <p:cNvSpPr>
            <a:spLocks noGrp="1"/>
          </p:cNvSpPr>
          <p:nvPr>
            <p:ph type="sldNum" sz="quarter" idx="5"/>
          </p:nvPr>
        </p:nvSpPr>
        <p:spPr>
          <a:noFill/>
        </p:spPr>
        <p:txBody>
          <a:bodyPr/>
          <a:lstStyle/>
          <a:p>
            <a:fld id="{E64124C8-1A18-49C3-8B6C-E84D8C015183}"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endParaRPr lang="en-CA" smtClean="0"/>
          </a:p>
        </p:txBody>
      </p:sp>
      <p:sp>
        <p:nvSpPr>
          <p:cNvPr id="46084" name="Slide Number Placeholder 3"/>
          <p:cNvSpPr>
            <a:spLocks noGrp="1"/>
          </p:cNvSpPr>
          <p:nvPr>
            <p:ph type="sldNum" sz="quarter" idx="5"/>
          </p:nvPr>
        </p:nvSpPr>
        <p:spPr>
          <a:noFill/>
        </p:spPr>
        <p:txBody>
          <a:bodyPr/>
          <a:lstStyle/>
          <a:p>
            <a:fld id="{08669A27-3579-44EC-AF59-D50C6462D25D}" type="slidenum">
              <a:rPr lang="en-CA"/>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p:spPr>
        <p:txBody>
          <a:bodyPr/>
          <a:lstStyle/>
          <a:p>
            <a:endParaRPr lang="en-CA" smtClean="0"/>
          </a:p>
        </p:txBody>
      </p:sp>
      <p:sp>
        <p:nvSpPr>
          <p:cNvPr id="47108" name="Slide Number Placeholder 3"/>
          <p:cNvSpPr>
            <a:spLocks noGrp="1"/>
          </p:cNvSpPr>
          <p:nvPr>
            <p:ph type="sldNum" sz="quarter" idx="5"/>
          </p:nvPr>
        </p:nvSpPr>
        <p:spPr>
          <a:noFill/>
        </p:spPr>
        <p:txBody>
          <a:bodyPr/>
          <a:lstStyle/>
          <a:p>
            <a:fld id="{890CB617-2487-429B-A8BA-1BB1C0094103}" type="slidenum">
              <a:rPr lang="en-CA"/>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CA" smtClean="0"/>
          </a:p>
        </p:txBody>
      </p:sp>
      <p:sp>
        <p:nvSpPr>
          <p:cNvPr id="48132" name="Slide Number Placeholder 3"/>
          <p:cNvSpPr>
            <a:spLocks noGrp="1"/>
          </p:cNvSpPr>
          <p:nvPr>
            <p:ph type="sldNum" sz="quarter" idx="5"/>
          </p:nvPr>
        </p:nvSpPr>
        <p:spPr>
          <a:noFill/>
        </p:spPr>
        <p:txBody>
          <a:bodyPr/>
          <a:lstStyle/>
          <a:p>
            <a:fld id="{BAA117EA-856F-4C72-8285-31FB3F35514B}" type="slidenum">
              <a:rPr lang="en-CA"/>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E010C8A-941F-441B-A09E-D58A46894B3C}" type="slidenum">
              <a:rPr lang="en-US"/>
              <a:pPr/>
              <a:t>17</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xfrm>
            <a:off x="152400" y="4191000"/>
            <a:ext cx="6553200" cy="4953000"/>
          </a:xfrm>
          <a:noFill/>
          <a:ln w="9525"/>
        </p:spPr>
        <p:txBody>
          <a:bodyPr/>
          <a:lstStyle/>
          <a:p>
            <a:endParaRPr lang="en-U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CA" smtClean="0"/>
          </a:p>
        </p:txBody>
      </p:sp>
      <p:sp>
        <p:nvSpPr>
          <p:cNvPr id="50180" name="Slide Number Placeholder 3"/>
          <p:cNvSpPr>
            <a:spLocks noGrp="1"/>
          </p:cNvSpPr>
          <p:nvPr>
            <p:ph type="sldNum" sz="quarter" idx="5"/>
          </p:nvPr>
        </p:nvSpPr>
        <p:spPr>
          <a:noFill/>
        </p:spPr>
        <p:txBody>
          <a:bodyPr/>
          <a:lstStyle/>
          <a:p>
            <a:fld id="{72482A0E-5180-4BAA-A2ED-B22A4677646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p:spPr>
        <p:txBody>
          <a:bodyPr/>
          <a:lstStyle/>
          <a:p>
            <a:endParaRPr lang="en-CA" smtClean="0"/>
          </a:p>
        </p:txBody>
      </p:sp>
      <p:sp>
        <p:nvSpPr>
          <p:cNvPr id="51204" name="Slide Number Placeholder 3"/>
          <p:cNvSpPr>
            <a:spLocks noGrp="1"/>
          </p:cNvSpPr>
          <p:nvPr>
            <p:ph type="sldNum" sz="quarter" idx="5"/>
          </p:nvPr>
        </p:nvSpPr>
        <p:spPr>
          <a:noFill/>
        </p:spPr>
        <p:txBody>
          <a:bodyPr/>
          <a:lstStyle/>
          <a:p>
            <a:fld id="{E6ED6BA7-0D4D-45F5-BF46-AFE38827A9C6}"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90655E7-82B8-4DD9-990B-0DF8D45FD781}" type="slidenum">
              <a:rPr lang="en-US"/>
              <a:pPr/>
              <a:t>2</a:t>
            </a:fld>
            <a:endParaRPr 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xfrm>
            <a:off x="152400" y="4191000"/>
            <a:ext cx="6553200" cy="4800600"/>
          </a:xfrm>
          <a:noFill/>
          <a:ln w="9525"/>
        </p:spPr>
        <p:txBody>
          <a:bodyPr/>
          <a:lstStyle/>
          <a:p>
            <a:endParaRPr lang="en-US" sz="1400" smtClean="0"/>
          </a:p>
          <a:p>
            <a:endParaRPr lang="en-US" sz="1400" smtClean="0"/>
          </a:p>
          <a:p>
            <a:endParaRPr lang="en-US" sz="1400" smtClean="0"/>
          </a:p>
          <a:p>
            <a:endParaRPr lang="en-US" sz="1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CA" smtClean="0"/>
          </a:p>
        </p:txBody>
      </p:sp>
      <p:sp>
        <p:nvSpPr>
          <p:cNvPr id="52228" name="Slide Number Placeholder 3"/>
          <p:cNvSpPr>
            <a:spLocks noGrp="1"/>
          </p:cNvSpPr>
          <p:nvPr>
            <p:ph type="sldNum" sz="quarter" idx="5"/>
          </p:nvPr>
        </p:nvSpPr>
        <p:spPr>
          <a:noFill/>
        </p:spPr>
        <p:txBody>
          <a:bodyPr/>
          <a:lstStyle/>
          <a:p>
            <a:fld id="{B43F667D-E6BD-4A6F-999C-3E77E123D24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3E6F90B-E4A5-4CDD-BE51-770CC3562E9C}" type="slidenum">
              <a:rPr lang="zh-TW" altLang="en-US"/>
              <a:pPr/>
              <a:t>21</a:t>
            </a:fld>
            <a:endParaRPr lang="en-US" altLang="zh-TW"/>
          </a:p>
        </p:txBody>
      </p:sp>
      <p:sp>
        <p:nvSpPr>
          <p:cNvPr id="53251" name="Rectangle 2"/>
          <p:cNvSpPr>
            <a:spLocks noRot="1" noChangeArrowheads="1" noTextEdit="1"/>
          </p:cNvSpPr>
          <p:nvPr>
            <p:ph type="sldImg"/>
          </p:nvPr>
        </p:nvSpPr>
        <p:spPr>
          <a:xfrm>
            <a:off x="1143000" y="687388"/>
            <a:ext cx="4572000" cy="3429000"/>
          </a:xfrm>
          <a:ln/>
        </p:spPr>
      </p:sp>
      <p:sp>
        <p:nvSpPr>
          <p:cNvPr id="53252" name="Rectangle 3"/>
          <p:cNvSpPr>
            <a:spLocks noGrp="1" noChangeArrowheads="1"/>
          </p:cNvSpPr>
          <p:nvPr>
            <p:ph type="body" idx="1"/>
          </p:nvPr>
        </p:nvSpPr>
        <p:spPr>
          <a:noFill/>
          <a:ln w="9525"/>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0259B51-A324-4495-86C6-BDDABBCAC80D}" type="slidenum">
              <a:rPr lang="en-US"/>
              <a:pPr/>
              <a:t>3</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xfrm>
            <a:off x="152400" y="4191000"/>
            <a:ext cx="6553200" cy="4800600"/>
          </a:xfrm>
          <a:noFill/>
          <a:ln w="9525"/>
        </p:spPr>
        <p:txBody>
          <a:bodyPr/>
          <a:lstStyle/>
          <a:p>
            <a:r>
              <a:rPr lang="en-US" sz="1400" smtClean="0"/>
              <a:t>Family and friend care continues to be an important  issue in policy, practice and research, as population aging continues and the government has been emphasizing community-based care for seniors.  However, at the same time the supply of family/friend care is less certain for several reasons. For example, increased women’s labor force participation, smaller families, more geographic mobility of family members could mean less capacity in the family/friend care sector. Geographic distance is especially challenging for immigrant families.</a:t>
            </a:r>
          </a:p>
          <a:p>
            <a:endParaRPr lang="en-US" sz="1400" smtClean="0"/>
          </a:p>
          <a:p>
            <a:r>
              <a:rPr lang="en-US" sz="1400" smtClean="0"/>
              <a:t>Canada receives over 200,000 immigrants each year, and both the number and diversity of immigrants are increasing. </a:t>
            </a:r>
          </a:p>
          <a:p>
            <a:r>
              <a:rPr lang="en-US" sz="1400" smtClean="0"/>
              <a:t>Immigrants currently makes up about 20% of Canadian population, and this proportion is projected to increase. Trends in immigration rates and patterns raise new questions about family and friend care.</a:t>
            </a:r>
          </a:p>
          <a:p>
            <a:r>
              <a:rPr lang="en-US" sz="1400" smtClean="0"/>
              <a:t>Immigrant caregivers are often faced with challenges to fulfill cultural expectations of care while adjusting to the new care environment including new health care system and public policy related to caregiving. </a:t>
            </a:r>
          </a:p>
          <a:p>
            <a:r>
              <a:rPr lang="en-US" sz="1400" smtClean="0"/>
              <a:t>Also, lack of knowledge and information on health care, and language barrier may make it harder for them to access formal care services when caring for seniors.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35F815C-3FF6-4803-86E7-8603050C3B82}" type="slidenum">
              <a:rPr lang="en-US"/>
              <a:pPr/>
              <a:t>4</a:t>
            </a:fld>
            <a:endParaRPr 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xfrm>
            <a:off x="304800" y="4419600"/>
            <a:ext cx="6248400" cy="4495800"/>
          </a:xfrm>
          <a:noFill/>
          <a:ln w="9525"/>
        </p:spPr>
        <p:txBody>
          <a:bodyPr/>
          <a:lstStyle/>
          <a:p>
            <a:pPr marL="180975" indent="-180975">
              <a:buFontTx/>
              <a:buChar char="•"/>
            </a:pPr>
            <a:r>
              <a:rPr lang="en-US" sz="1400" smtClean="0"/>
              <a:t>Most older adults, regardless of ethnicity, had small care networks. Mean size range from 1.4 to 1.7. We performed a test for significance for the size by ethnic groups, and it was not significant. </a:t>
            </a:r>
          </a:p>
          <a:p>
            <a:pPr marL="180975" indent="-180975">
              <a:buFontTx/>
              <a:buChar char="•"/>
            </a:pPr>
            <a:r>
              <a:rPr lang="en-US" sz="1400" smtClean="0"/>
              <a:t>Small size may be related to the types of tasks that were included. </a:t>
            </a:r>
          </a:p>
          <a:p>
            <a:pPr lvl="1">
              <a:buFontTx/>
              <a:buChar char="•"/>
            </a:pPr>
            <a:r>
              <a:rPr lang="en-US" sz="1600" smtClean="0"/>
              <a:t>The tasks included are: </a:t>
            </a:r>
            <a:r>
              <a:rPr lang="en-US" sz="1400" smtClean="0"/>
              <a:t>Inside Home, Outside Home, Transportation, Personal Care. People who only provided emotional support, checking up, and care management were not includes as care network members. </a:t>
            </a:r>
          </a:p>
          <a:p>
            <a:pPr marL="180975" indent="-180975">
              <a:buFontTx/>
              <a:buChar char="•"/>
            </a:pPr>
            <a:r>
              <a:rPr lang="en-US" sz="1400" smtClean="0"/>
              <a:t>So, we believe that the size of care networks in this data set is likely to be an underestimation of the actual size. </a:t>
            </a:r>
          </a:p>
          <a:p>
            <a:pPr marL="180975" indent="-180975">
              <a:buFontTx/>
              <a:buChar char="•"/>
            </a:pPr>
            <a:endParaRPr lang="en-US" sz="1400" smtClean="0"/>
          </a:p>
          <a:p>
            <a:pPr marL="180975" indent="-180975">
              <a:buFontTx/>
              <a:buChar char="•"/>
            </a:pPr>
            <a:r>
              <a:rPr lang="en-US" sz="1400" smtClean="0"/>
              <a:t>Next is the gender composition of care network members. This is % of female dominated networks in each ethnic groups. About 51% of East European older adults had female dominated networks, compared to 74% for East and Southeast Asian older adults.   </a:t>
            </a:r>
          </a:p>
          <a:p>
            <a:pPr marL="180975" indent="-180975">
              <a:buFontTx/>
              <a:buChar char="•"/>
            </a:pPr>
            <a:r>
              <a:rPr lang="en-US" sz="1400" smtClean="0"/>
              <a:t>The last one is about proximity composition. This is % of care networks with at least one member living with the older adult. About 42% of French older adults had one of the care network members living with them, compared to about 84% for E/SE Asians.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03973E0-57EA-47F8-B0DB-7B59D97EBB25}" type="slidenum">
              <a:rPr lang="en-US"/>
              <a:pPr/>
              <a:t>5</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xfrm>
            <a:off x="304800" y="4343400"/>
            <a:ext cx="6324600" cy="4419600"/>
          </a:xfrm>
          <a:noFill/>
          <a:ln w="9525"/>
        </p:spPr>
        <p:txBody>
          <a:bodyPr/>
          <a:lstStyle/>
          <a:p>
            <a:r>
              <a:rPr lang="en-US" sz="1400" smtClean="0"/>
              <a:t>Next, we further looked at types of care networks by ethnic groups. Here, the type of care networks is based on relationship composition. </a:t>
            </a:r>
          </a:p>
          <a:p>
            <a:r>
              <a:rPr lang="en-US" sz="1400" smtClean="0"/>
              <a:t>1: Network with only close kin members</a:t>
            </a:r>
          </a:p>
          <a:p>
            <a:r>
              <a:rPr lang="en-US" sz="1400" smtClean="0"/>
              <a:t>2: with close kin and other kin members</a:t>
            </a:r>
          </a:p>
          <a:p>
            <a:r>
              <a:rPr lang="en-US" sz="1400" smtClean="0"/>
              <a:t>3: also includes friends and neighbors </a:t>
            </a:r>
          </a:p>
          <a:p>
            <a:endParaRPr lang="en-US" sz="1400" smtClean="0"/>
          </a:p>
          <a:p>
            <a:r>
              <a:rPr lang="en-US" sz="1400" smtClean="0"/>
              <a:t>Before reading this graph, I need to inform you what the star means for the last two groups (E/SE Asian and Aboriginal groups). The blue section includes both orange and blue, and we are unable to disclose the specific numbers for the two categories due to small sample sizes.</a:t>
            </a:r>
          </a:p>
          <a:p>
            <a:endParaRPr lang="en-US" sz="1400" smtClean="0"/>
          </a:p>
          <a:p>
            <a:r>
              <a:rPr lang="en-US" sz="1400" smtClean="0"/>
              <a:t>You can see some patters in the graph, for South European and E/SE Asian groups over 80% of older adults had care networks consisted with only close kin members. Other groups had a little more diversity in the types of networks. </a:t>
            </a:r>
          </a:p>
          <a:p>
            <a:r>
              <a:rPr lang="en-US" sz="1400" smtClean="0"/>
              <a:t>Test for significance for the networks types by ethnic groups was significant, but it might not be very reliable because the size some ethnic groups were fairly small. </a:t>
            </a:r>
          </a:p>
          <a:p>
            <a:endParaRPr lang="en-US" sz="1400"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0A3C4ED-FE7F-4FB7-9320-F7952DF7A6D8}" type="slidenum">
              <a:rPr lang="en-US"/>
              <a:pPr/>
              <a:t>6</a:t>
            </a:fld>
            <a:endParaRPr lang="en-US"/>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xfrm>
            <a:off x="304800" y="4419600"/>
            <a:ext cx="6248400" cy="4495800"/>
          </a:xfrm>
          <a:noFill/>
          <a:ln w="9525"/>
        </p:spPr>
        <p:txBody>
          <a:bodyPr/>
          <a:lstStyle/>
          <a:p>
            <a:r>
              <a:rPr lang="en-US" sz="1400" smtClean="0"/>
              <a:t>Looking at the characteristics of care network, the proportion of female is much larger for recent immigrants (62%) compared to other two groups. </a:t>
            </a:r>
            <a:r>
              <a:rPr lang="en-US" sz="1400" smtClean="0">
                <a:solidFill>
                  <a:srgbClr val="FF0000"/>
                </a:solidFill>
              </a:rPr>
              <a:t>  </a:t>
            </a:r>
          </a:p>
          <a:p>
            <a:r>
              <a:rPr lang="en-US" smtClean="0">
                <a:solidFill>
                  <a:srgbClr val="FF0000"/>
                </a:solidFill>
              </a:rPr>
              <a:t>   </a:t>
            </a:r>
          </a:p>
          <a:p>
            <a:r>
              <a:rPr lang="en-US" sz="1400" smtClean="0"/>
              <a:t>With respect to the relationship between care receivers and members of networks, slightly higher proportion of members in network for recent immigrant are made up by close kin (76% for recent immigrant as compared to 70% those who are born in Canada).</a:t>
            </a:r>
            <a:r>
              <a:rPr lang="en-US" smtClean="0"/>
              <a:t>  </a:t>
            </a:r>
            <a:r>
              <a:rPr lang="en-US" sz="1400" smtClean="0"/>
              <a:t>This finding is consistent with the literature that associates immigrants with weaker social  tie. Linking this point to social capital, perhaps, it takes time for them to build social capital. </a:t>
            </a:r>
            <a:endParaRPr lang="en-US" sz="1400" smtClean="0">
              <a:solidFill>
                <a:srgbClr val="FF0000"/>
              </a:solidFill>
            </a:endParaRPr>
          </a:p>
          <a:p>
            <a:r>
              <a:rPr lang="en-US" sz="1400" smtClean="0"/>
              <a:t>For employment status, recent immigrant has lower rate of employed caregivers than other two groups. Only 31% of members in recent immigrants’ networks were employed</a:t>
            </a:r>
            <a:r>
              <a:rPr lang="en-US" smtClean="0"/>
              <a:t>. </a:t>
            </a:r>
          </a:p>
          <a:p>
            <a:r>
              <a:rPr lang="en-US" sz="1400" smtClean="0"/>
              <a:t>Does it mean: 1) more recent immigrants are not able to find a job so that they are more likely to take up a caring role? 2) recent immigrants are holding on to stronger familial values regarding their obligations to provide care to the elderly in their family? Or more recent immigrant caregivers are women, probably wives of the (economic) immigrant and so not employed.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F58437B-C020-440D-AB82-2DC4EEF8C5C9}" type="slidenum">
              <a:rPr lang="en-US"/>
              <a:pPr/>
              <a:t>7</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xfrm>
            <a:off x="304800" y="4267200"/>
            <a:ext cx="6248400" cy="4495800"/>
          </a:xfrm>
          <a:noFill/>
          <a:ln w="9525"/>
        </p:spPr>
        <p:txBody>
          <a:bodyPr/>
          <a:lstStyle/>
          <a:p>
            <a:r>
              <a:rPr lang="en-US" sz="1400" smtClean="0"/>
              <a:t>This is the results from multinomial regression. The reference group was close kin only group. </a:t>
            </a:r>
          </a:p>
          <a:p>
            <a:r>
              <a:rPr lang="en-US" sz="1400" smtClean="0"/>
              <a:t>-Ethnic groups-----Living status were entered as IV.</a:t>
            </a:r>
          </a:p>
          <a:p>
            <a:r>
              <a:rPr lang="en-US" sz="1400" smtClean="0"/>
              <a:t>-Canadian was the reference groups for ethnic groups.</a:t>
            </a:r>
          </a:p>
          <a:p>
            <a:r>
              <a:rPr lang="en-US" sz="1400" smtClean="0"/>
              <a:t>-Health status was coded as 4 levels, and the healthiest level was the reference group.</a:t>
            </a:r>
          </a:p>
          <a:p>
            <a:r>
              <a:rPr lang="en-US" sz="1400" smtClean="0"/>
              <a:t>-For other IV, coding are on the screen, and the group with star was the reference groups for each IV.</a:t>
            </a:r>
          </a:p>
          <a:p>
            <a:endParaRPr lang="en-US" sz="1400" smtClean="0"/>
          </a:p>
          <a:p>
            <a:r>
              <a:rPr lang="en-US" sz="1400" smtClean="0"/>
              <a:t>Gender and Marital status of older adults were significant predictors for both types of networks. </a:t>
            </a:r>
          </a:p>
          <a:p>
            <a:r>
              <a:rPr lang="en-US" sz="1400" b="1" i="1" smtClean="0"/>
              <a:t>Female</a:t>
            </a:r>
            <a:r>
              <a:rPr lang="en-US" sz="1400" smtClean="0"/>
              <a:t> were more like to include other kin and non-kin in their care networks. </a:t>
            </a:r>
          </a:p>
          <a:p>
            <a:r>
              <a:rPr lang="en-US" sz="1400" smtClean="0"/>
              <a:t>Also, </a:t>
            </a:r>
            <a:r>
              <a:rPr lang="en-US" sz="1400" b="1" i="1" smtClean="0"/>
              <a:t>married</a:t>
            </a:r>
            <a:r>
              <a:rPr lang="en-US" sz="1400" b="1" smtClean="0"/>
              <a:t> </a:t>
            </a:r>
            <a:r>
              <a:rPr lang="en-US" sz="1400" smtClean="0"/>
              <a:t>older adults were more likely to include other kin and non-kin in their care networks. </a:t>
            </a:r>
          </a:p>
          <a:p>
            <a:r>
              <a:rPr lang="en-US" sz="1400" smtClean="0"/>
              <a:t>Those who are older than 85 and who are living alone were more likely to include non-kin members.</a:t>
            </a:r>
          </a:p>
          <a:p>
            <a:r>
              <a:rPr lang="en-US" sz="1400" smtClean="0"/>
              <a:t>As you can see, ethnicity was not a significant determinants for care network types.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2AE261-EEB3-4400-BA58-59429D105796}" type="slidenum">
              <a:rPr lang="en-US"/>
              <a:pPr/>
              <a:t>8</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xfrm>
            <a:off x="152400" y="4343400"/>
            <a:ext cx="6553200" cy="4495800"/>
          </a:xfrm>
          <a:noFill/>
          <a:ln w="9525"/>
        </p:spPr>
        <p:txBody>
          <a:bodyPr/>
          <a:lstStyle/>
          <a:p>
            <a:pPr>
              <a:lnSpc>
                <a:spcPct val="90000"/>
              </a:lnSpc>
            </a:pPr>
            <a:r>
              <a:rPr lang="en-US" sz="1400" smtClean="0">
                <a:solidFill>
                  <a:schemeClr val="accent2"/>
                </a:solidFill>
              </a:rPr>
              <a:t> </a:t>
            </a:r>
            <a:r>
              <a:rPr lang="en-US" sz="1400" smtClean="0"/>
              <a:t>This table includes results from ANOVA and shows means of care received by immigrant status. </a:t>
            </a:r>
          </a:p>
          <a:p>
            <a:pPr>
              <a:lnSpc>
                <a:spcPct val="90000"/>
              </a:lnSpc>
            </a:pPr>
            <a:r>
              <a:rPr lang="en-US" sz="1400" smtClean="0"/>
              <a:t>Recent immigrants received the highest average hours of care the most number of tasks from their family and friends network (and fewer tasks from formal care networks) .  </a:t>
            </a:r>
          </a:p>
          <a:p>
            <a:pPr>
              <a:lnSpc>
                <a:spcPct val="90000"/>
              </a:lnSpc>
            </a:pPr>
            <a:r>
              <a:rPr lang="en-US" smtClean="0"/>
              <a:t>Are they less healthy??? –No, they are not</a:t>
            </a:r>
          </a:p>
          <a:p>
            <a:pPr>
              <a:lnSpc>
                <a:spcPct val="90000"/>
              </a:lnSpc>
            </a:pPr>
            <a:r>
              <a:rPr lang="en-US" smtClean="0"/>
              <a:t>May be the care they required was related to instrumental? E.g. transportation, translation, adjustment to the new Canadian system??</a:t>
            </a:r>
          </a:p>
          <a:p>
            <a:pPr>
              <a:lnSpc>
                <a:spcPct val="90000"/>
              </a:lnSpc>
            </a:pPr>
            <a:r>
              <a:rPr lang="en-US" sz="1400" smtClean="0"/>
              <a:t>For levels of access to formal care,  recent immigrant received in average the least hours and number of tasks, but these differences were </a:t>
            </a:r>
            <a:r>
              <a:rPr lang="en-US" sz="1400" b="1" smtClean="0"/>
              <a:t>not significant</a:t>
            </a:r>
            <a:r>
              <a:rPr lang="en-US" sz="1400" smtClean="0"/>
              <a:t>.</a:t>
            </a:r>
            <a:r>
              <a:rPr lang="en-US" smtClean="0"/>
              <a:t>  </a:t>
            </a:r>
          </a:p>
          <a:p>
            <a:pPr>
              <a:lnSpc>
                <a:spcPct val="90000"/>
              </a:lnSpc>
            </a:pPr>
            <a:r>
              <a:rPr lang="en-US" smtClean="0"/>
              <a:t>How about the variable on either receiving or not receiving formal care (i.e. 0 or 1), any significant differences? If yes, what would be the reasons? _No change here. </a:t>
            </a:r>
          </a:p>
          <a:p>
            <a:pPr>
              <a:lnSpc>
                <a:spcPct val="90000"/>
              </a:lnSpc>
            </a:pPr>
            <a:endParaRPr lang="en-US" sz="1400" smtClean="0"/>
          </a:p>
          <a:p>
            <a:pPr>
              <a:lnSpc>
                <a:spcPct val="90000"/>
              </a:lnSpc>
            </a:pPr>
            <a:r>
              <a:rPr lang="en-US" sz="1400" smtClean="0"/>
              <a:t>We also performed Analysis of Covariance to control for care receivers’ level of disability.</a:t>
            </a:r>
          </a:p>
          <a:p>
            <a:pPr>
              <a:lnSpc>
                <a:spcPct val="90000"/>
              </a:lnSpc>
            </a:pPr>
            <a:r>
              <a:rPr lang="en-US" sz="1400" smtClean="0"/>
              <a:t>Amount and number of tasks received by family/friend care network significantly varied by immigrant status even when level of disability was controlled for.  </a:t>
            </a:r>
          </a:p>
          <a:p>
            <a:pPr>
              <a:lnSpc>
                <a:spcPct val="90000"/>
              </a:lnSpc>
            </a:pPr>
            <a:endParaRPr lang="en-US" smtClean="0"/>
          </a:p>
          <a:p>
            <a:pPr>
              <a:lnSpc>
                <a:spcPct val="90000"/>
              </a:lnSpc>
            </a:pPr>
            <a:endParaRPr lang="en-US" sz="1400" smtClean="0"/>
          </a:p>
          <a:p>
            <a:pPr>
              <a:lnSpc>
                <a:spcPct val="90000"/>
              </a:lnSpc>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CA" smtClean="0"/>
          </a:p>
        </p:txBody>
      </p:sp>
      <p:sp>
        <p:nvSpPr>
          <p:cNvPr id="40964" name="Slide Number Placeholder 3"/>
          <p:cNvSpPr>
            <a:spLocks noGrp="1"/>
          </p:cNvSpPr>
          <p:nvPr>
            <p:ph type="sldNum" sz="quarter" idx="5"/>
          </p:nvPr>
        </p:nvSpPr>
        <p:spPr>
          <a:noFill/>
        </p:spPr>
        <p:txBody>
          <a:bodyPr/>
          <a:lstStyle/>
          <a:p>
            <a:fld id="{7AFD68D7-F550-417E-A834-2168F7FCFED8}"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invGray">
          <a:xfrm>
            <a:off x="0" y="1981200"/>
            <a:ext cx="9144000" cy="457200"/>
          </a:xfrm>
          <a:prstGeom prst="rect">
            <a:avLst/>
          </a:prstGeom>
          <a:gradFill rotWithShape="0">
            <a:gsLst>
              <a:gs pos="0">
                <a:srgbClr val="4E1887"/>
              </a:gs>
              <a:gs pos="100000">
                <a:srgbClr val="0C69C6"/>
              </a:gs>
            </a:gsLst>
            <a:lin ang="0" scaled="1"/>
          </a:gradFill>
          <a:ln w="9525">
            <a:noFill/>
            <a:miter lim="800000"/>
            <a:headEnd/>
            <a:tailEnd/>
          </a:ln>
          <a:effectLst/>
        </p:spPr>
        <p:txBody>
          <a:bodyPr/>
          <a:lstStyle/>
          <a:p>
            <a:endParaRPr lang="en-CA">
              <a:solidFill>
                <a:srgbClr val="005252"/>
              </a:solidFill>
            </a:endParaRPr>
          </a:p>
        </p:txBody>
      </p:sp>
      <p:sp>
        <p:nvSpPr>
          <p:cNvPr id="5" name="Rectangle 72"/>
          <p:cNvSpPr>
            <a:spLocks noChangeArrowheads="1"/>
          </p:cNvSpPr>
          <p:nvPr userDrawn="1"/>
        </p:nvSpPr>
        <p:spPr bwMode="auto">
          <a:xfrm>
            <a:off x="0" y="6019800"/>
            <a:ext cx="9144000" cy="539750"/>
          </a:xfrm>
          <a:prstGeom prst="rect">
            <a:avLst/>
          </a:prstGeom>
          <a:gradFill rotWithShape="0">
            <a:gsLst>
              <a:gs pos="0">
                <a:srgbClr val="4E1887"/>
              </a:gs>
              <a:gs pos="100000">
                <a:srgbClr val="0A50A1"/>
              </a:gs>
            </a:gsLst>
            <a:lin ang="0" scaled="1"/>
          </a:gradFill>
          <a:ln w="12700" cap="sq">
            <a:noFill/>
            <a:miter lim="800000"/>
            <a:headEnd type="none" w="sm" len="sm"/>
            <a:tailEnd type="none" w="sm" len="sm"/>
          </a:ln>
          <a:effectLst/>
        </p:spPr>
        <p:txBody>
          <a:bodyPr wrap="none" anchor="ctr"/>
          <a:lstStyle/>
          <a:p>
            <a:pPr algn="ctr"/>
            <a:endParaRPr lang="en-US"/>
          </a:p>
        </p:txBody>
      </p:sp>
      <p:sp>
        <p:nvSpPr>
          <p:cNvPr id="6" name="AutoShape 82" descr="Picture (Metafile)"/>
          <p:cNvSpPr>
            <a:spLocks noChangeAspect="1" noChangeArrowheads="1"/>
          </p:cNvSpPr>
          <p:nvPr userDrawn="1"/>
        </p:nvSpPr>
        <p:spPr bwMode="auto">
          <a:xfrm>
            <a:off x="168275" y="46038"/>
            <a:ext cx="304800" cy="304800"/>
          </a:xfrm>
          <a:prstGeom prst="rect">
            <a:avLst/>
          </a:prstGeom>
          <a:noFill/>
        </p:spPr>
        <p:txBody>
          <a:bodyPr/>
          <a:lstStyle/>
          <a:p>
            <a:endParaRPr lang="en-CA"/>
          </a:p>
        </p:txBody>
      </p:sp>
      <p:graphicFrame>
        <p:nvGraphicFramePr>
          <p:cNvPr id="7" name="Object 4"/>
          <p:cNvGraphicFramePr>
            <a:graphicFrameLocks noChangeAspect="1"/>
          </p:cNvGraphicFramePr>
          <p:nvPr/>
        </p:nvGraphicFramePr>
        <p:xfrm>
          <a:off x="7848600" y="6096000"/>
          <a:ext cx="1111250" cy="609600"/>
        </p:xfrm>
        <a:graphic>
          <a:graphicData uri="http://schemas.openxmlformats.org/presentationml/2006/ole">
            <p:oleObj spid="_x0000_s65538" name="Bitmap Image" r:id="rId3" imgW="3371429" imgH="2076740" progId="Paint.Picture">
              <p:embed/>
            </p:oleObj>
          </a:graphicData>
        </a:graphic>
      </p:graphicFrame>
      <p:sp>
        <p:nvSpPr>
          <p:cNvPr id="8" name="Rectangle 7"/>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2B64C9E9-67F0-4E79-91F5-8FA3B701F084}" type="slidenum">
              <a:rPr lang="en-US" sz="1600"/>
              <a:pPr/>
              <a:t>‹#›</a:t>
            </a:fld>
            <a:endParaRPr lang="en-US" sz="1600"/>
          </a:p>
        </p:txBody>
      </p:sp>
      <p:sp>
        <p:nvSpPr>
          <p:cNvPr id="3100" name="Rectangle 28"/>
          <p:cNvSpPr>
            <a:spLocks noGrp="1" noChangeArrowheads="1"/>
          </p:cNvSpPr>
          <p:nvPr>
            <p:ph type="ctrTitle" sz="quarter"/>
          </p:nvPr>
        </p:nvSpPr>
        <p:spPr>
          <a:xfrm>
            <a:off x="685800" y="304800"/>
            <a:ext cx="7772400" cy="1143000"/>
          </a:xfrm>
        </p:spPr>
        <p:txBody>
          <a:bodyPr/>
          <a:lstStyle>
            <a:lvl1pPr>
              <a:defRPr/>
            </a:lvl1pPr>
          </a:lstStyle>
          <a:p>
            <a:r>
              <a:rPr lang="en-US"/>
              <a:t>Click to edit Master title style</a:t>
            </a:r>
          </a:p>
        </p:txBody>
      </p:sp>
      <p:sp>
        <p:nvSpPr>
          <p:cNvPr id="3101" name="Rectangle 29"/>
          <p:cNvSpPr>
            <a:spLocks noGrp="1" noChangeArrowheads="1"/>
          </p:cNvSpPr>
          <p:nvPr>
            <p:ph type="subTitle" sz="quarter" idx="1"/>
          </p:nvPr>
        </p:nvSpPr>
        <p:spPr>
          <a:xfrm>
            <a:off x="1981200" y="3124200"/>
            <a:ext cx="6400800" cy="1752600"/>
          </a:xfrm>
        </p:spPr>
        <p:txBody>
          <a:bodyPr/>
          <a:lstStyle>
            <a:lvl1pPr marL="0" indent="0" algn="ctr">
              <a:buFontTx/>
              <a:buNone/>
              <a:defRPr/>
            </a:lvl1pPr>
          </a:lstStyle>
          <a:p>
            <a:r>
              <a:rPr lang="en-US"/>
              <a:t>Click to edit Master subtitle style</a:t>
            </a:r>
          </a:p>
          <a:p>
            <a:r>
              <a:rPr lang="en-US"/>
              <a:t>[authors]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1413" y="190500"/>
            <a:ext cx="1943100" cy="54768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92113" y="190500"/>
            <a:ext cx="5676900"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3"/>
          <p:cNvSpPr>
            <a:spLocks noChangeArrowheads="1"/>
          </p:cNvSpPr>
          <p:nvPr/>
        </p:nvSpPr>
        <p:spPr bwMode="invGray">
          <a:xfrm>
            <a:off x="0" y="1295400"/>
            <a:ext cx="9144000" cy="76200"/>
          </a:xfrm>
          <a:prstGeom prst="rect">
            <a:avLst/>
          </a:prstGeom>
          <a:gradFill rotWithShape="0">
            <a:gsLst>
              <a:gs pos="0">
                <a:srgbClr val="4E1887"/>
              </a:gs>
              <a:gs pos="100000">
                <a:srgbClr val="0C69C6"/>
              </a:gs>
            </a:gsLst>
            <a:lin ang="0" scaled="1"/>
          </a:gradFill>
          <a:ln w="9525">
            <a:noFill/>
            <a:miter lim="800000"/>
            <a:headEnd/>
            <a:tailEnd/>
          </a:ln>
          <a:effectLst/>
        </p:spPr>
        <p:txBody>
          <a:bodyPr/>
          <a:lstStyle/>
          <a:p>
            <a:endParaRPr lang="en-CA"/>
          </a:p>
        </p:txBody>
      </p:sp>
      <p:sp>
        <p:nvSpPr>
          <p:cNvPr id="5" name="Rectangle 52"/>
          <p:cNvSpPr>
            <a:spLocks noChangeArrowheads="1"/>
          </p:cNvSpPr>
          <p:nvPr userDrawn="1"/>
        </p:nvSpPr>
        <p:spPr bwMode="auto">
          <a:xfrm>
            <a:off x="0" y="6089650"/>
            <a:ext cx="8991600" cy="539750"/>
          </a:xfrm>
          <a:prstGeom prst="rect">
            <a:avLst/>
          </a:prstGeom>
          <a:gradFill rotWithShape="0">
            <a:gsLst>
              <a:gs pos="0">
                <a:srgbClr val="4E1887"/>
              </a:gs>
              <a:gs pos="100000">
                <a:srgbClr val="0A50A1"/>
              </a:gs>
            </a:gsLst>
            <a:lin ang="0" scaled="1"/>
          </a:gradFill>
          <a:ln w="12700" cap="sq">
            <a:noFill/>
            <a:miter lim="800000"/>
            <a:headEnd type="none" w="sm" len="sm"/>
            <a:tailEnd type="none" w="sm" len="sm"/>
          </a:ln>
          <a:effectLst/>
        </p:spPr>
        <p:txBody>
          <a:bodyPr wrap="none" anchor="ctr"/>
          <a:lstStyle/>
          <a:p>
            <a:pPr algn="ctr"/>
            <a:endParaRPr lang="en-US"/>
          </a:p>
        </p:txBody>
      </p:sp>
      <p:graphicFrame>
        <p:nvGraphicFramePr>
          <p:cNvPr id="6" name="Object 4"/>
          <p:cNvGraphicFramePr>
            <a:graphicFrameLocks noChangeAspect="1"/>
          </p:cNvGraphicFramePr>
          <p:nvPr/>
        </p:nvGraphicFramePr>
        <p:xfrm>
          <a:off x="7848600" y="6096000"/>
          <a:ext cx="1111250" cy="609600"/>
        </p:xfrm>
        <a:graphic>
          <a:graphicData uri="http://schemas.openxmlformats.org/presentationml/2006/ole">
            <p:oleObj spid="_x0000_s67586" name="Bitmap Image" r:id="rId3" imgW="3371429" imgH="2076740" progId="Paint.Picture">
              <p:embed/>
            </p:oleObj>
          </a:graphicData>
        </a:graphic>
      </p:graphicFrame>
      <p:sp>
        <p:nvSpPr>
          <p:cNvPr id="7" name="Rectangle 12"/>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9575D9DC-559B-41F2-9A3B-1BC88227D958}" type="slidenum">
              <a:rPr lang="en-US" sz="1600"/>
              <a:pPr/>
              <a:t>‹#›</a:t>
            </a:fld>
            <a:endParaRPr lang="en-US" sz="1600"/>
          </a:p>
        </p:txBody>
      </p:sp>
      <p:sp>
        <p:nvSpPr>
          <p:cNvPr id="8" name="Rectangle 7"/>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B07B1220-1D1F-446E-9CC1-6997E9887F2D}" type="slidenum">
              <a:rPr lang="en-US" sz="1600"/>
              <a:pPr/>
              <a:t>‹#›</a:t>
            </a:fld>
            <a:endParaRPr lang="en-US" sz="1600"/>
          </a:p>
        </p:txBody>
      </p:sp>
      <p:sp>
        <p:nvSpPr>
          <p:cNvPr id="2" name="Title 1"/>
          <p:cNvSpPr>
            <a:spLocks noGrp="1"/>
          </p:cNvSpPr>
          <p:nvPr>
            <p:ph type="title"/>
          </p:nvPr>
        </p:nvSpPr>
        <p:spPr>
          <a:xfrm>
            <a:off x="533400" y="190500"/>
            <a:ext cx="7162800" cy="1143000"/>
          </a:xfrm>
        </p:spPr>
        <p:txBody>
          <a:bodyPr/>
          <a:lstStyle/>
          <a:p>
            <a:r>
              <a:rPr lang="en-US" dirty="0" smtClean="0"/>
              <a:t>Click to edit Master title style</a:t>
            </a:r>
            <a:endParaRPr lang="en-CA" dirty="0"/>
          </a:p>
        </p:txBody>
      </p:sp>
      <p:sp>
        <p:nvSpPr>
          <p:cNvPr id="3" name="Table Placeholder 2"/>
          <p:cNvSpPr>
            <a:spLocks noGrp="1"/>
          </p:cNvSpPr>
          <p:nvPr>
            <p:ph type="tbl" idx="1"/>
          </p:nvPr>
        </p:nvSpPr>
        <p:spPr>
          <a:xfrm>
            <a:off x="392113" y="1552575"/>
            <a:ext cx="7772400" cy="4114800"/>
          </a:xfrm>
        </p:spPr>
        <p:txBody>
          <a:bodyPr/>
          <a:lstStyle/>
          <a:p>
            <a:pPr lvl="0"/>
            <a:endParaRPr lang="en-CA" noProof="0" smtClean="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
            <a:ext cx="7391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392113" y="1552575"/>
            <a:ext cx="7772400" cy="4114800"/>
          </a:xfrm>
        </p:spPr>
        <p:txBody>
          <a:bodyPr/>
          <a:lstStyle/>
          <a:p>
            <a:pPr lvl="0"/>
            <a:endParaRPr lang="en-CA" noProof="0" smtClean="0"/>
          </a:p>
        </p:txBody>
      </p:sp>
      <p:sp>
        <p:nvSpPr>
          <p:cNvPr id="4"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3"/>
          <p:cNvSpPr>
            <a:spLocks noChangeArrowheads="1"/>
          </p:cNvSpPr>
          <p:nvPr/>
        </p:nvSpPr>
        <p:spPr bwMode="invGray">
          <a:xfrm>
            <a:off x="0" y="1295400"/>
            <a:ext cx="9144000" cy="76200"/>
          </a:xfrm>
          <a:prstGeom prst="rect">
            <a:avLst/>
          </a:prstGeom>
          <a:gradFill rotWithShape="0">
            <a:gsLst>
              <a:gs pos="0">
                <a:srgbClr val="4E1887"/>
              </a:gs>
              <a:gs pos="100000">
                <a:srgbClr val="0C69C6"/>
              </a:gs>
            </a:gsLst>
            <a:lin ang="0" scaled="1"/>
          </a:gradFill>
          <a:ln w="9525">
            <a:noFill/>
            <a:miter lim="800000"/>
            <a:headEnd/>
            <a:tailEnd/>
          </a:ln>
          <a:effectLst/>
        </p:spPr>
        <p:txBody>
          <a:bodyPr/>
          <a:lstStyle/>
          <a:p>
            <a:endParaRPr lang="en-CA"/>
          </a:p>
        </p:txBody>
      </p:sp>
      <p:sp>
        <p:nvSpPr>
          <p:cNvPr id="3" name="Rectangle 52"/>
          <p:cNvSpPr>
            <a:spLocks noChangeArrowheads="1"/>
          </p:cNvSpPr>
          <p:nvPr userDrawn="1"/>
        </p:nvSpPr>
        <p:spPr bwMode="auto">
          <a:xfrm>
            <a:off x="0" y="6089650"/>
            <a:ext cx="8991600" cy="539750"/>
          </a:xfrm>
          <a:prstGeom prst="rect">
            <a:avLst/>
          </a:prstGeom>
          <a:gradFill rotWithShape="0">
            <a:gsLst>
              <a:gs pos="0">
                <a:srgbClr val="4E1887"/>
              </a:gs>
              <a:gs pos="100000">
                <a:srgbClr val="0A50A1"/>
              </a:gs>
            </a:gsLst>
            <a:lin ang="0" scaled="1"/>
          </a:gradFill>
          <a:ln w="12700" cap="sq">
            <a:noFill/>
            <a:miter lim="800000"/>
            <a:headEnd type="none" w="sm" len="sm"/>
            <a:tailEnd type="none" w="sm" len="sm"/>
          </a:ln>
          <a:effectLst/>
        </p:spPr>
        <p:txBody>
          <a:bodyPr wrap="none" anchor="ctr"/>
          <a:lstStyle/>
          <a:p>
            <a:pPr algn="ctr"/>
            <a:endParaRPr lang="en-US"/>
          </a:p>
        </p:txBody>
      </p:sp>
      <p:graphicFrame>
        <p:nvGraphicFramePr>
          <p:cNvPr id="4" name="Object 4"/>
          <p:cNvGraphicFramePr>
            <a:graphicFrameLocks noChangeAspect="1"/>
          </p:cNvGraphicFramePr>
          <p:nvPr/>
        </p:nvGraphicFramePr>
        <p:xfrm>
          <a:off x="7848600" y="6096000"/>
          <a:ext cx="1111250" cy="609600"/>
        </p:xfrm>
        <a:graphic>
          <a:graphicData uri="http://schemas.openxmlformats.org/presentationml/2006/ole">
            <p:oleObj spid="_x0000_s68610" name="Bitmap Image" r:id="rId3" imgW="3371429" imgH="2076740" progId="Paint.Picture">
              <p:embed/>
            </p:oleObj>
          </a:graphicData>
        </a:graphic>
      </p:graphicFrame>
      <p:sp>
        <p:nvSpPr>
          <p:cNvPr id="5" name="Rectangle 12"/>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373F8E4D-866D-484D-B491-6FEDD2B8E996}" type="slidenum">
              <a:rPr lang="en-US" sz="1600"/>
              <a:pPr/>
              <a:t>‹#›</a:t>
            </a:fld>
            <a:endParaRPr lang="en-US" sz="1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p:nvSpPr>
        <p:spPr bwMode="invGray">
          <a:xfrm>
            <a:off x="0" y="1295400"/>
            <a:ext cx="9144000" cy="76200"/>
          </a:xfrm>
          <a:prstGeom prst="rect">
            <a:avLst/>
          </a:prstGeom>
          <a:gradFill rotWithShape="0">
            <a:gsLst>
              <a:gs pos="0">
                <a:srgbClr val="4E1887"/>
              </a:gs>
              <a:gs pos="100000">
                <a:srgbClr val="0C69C6"/>
              </a:gs>
            </a:gsLst>
            <a:lin ang="0" scaled="1"/>
          </a:gradFill>
          <a:ln w="9525">
            <a:noFill/>
            <a:miter lim="800000"/>
            <a:headEnd/>
            <a:tailEnd/>
          </a:ln>
          <a:effectLst/>
        </p:spPr>
        <p:txBody>
          <a:bodyPr/>
          <a:lstStyle/>
          <a:p>
            <a:endParaRPr lang="en-CA"/>
          </a:p>
        </p:txBody>
      </p:sp>
      <p:sp>
        <p:nvSpPr>
          <p:cNvPr id="5" name="Rectangle 52"/>
          <p:cNvSpPr>
            <a:spLocks noChangeArrowheads="1"/>
          </p:cNvSpPr>
          <p:nvPr userDrawn="1"/>
        </p:nvSpPr>
        <p:spPr bwMode="auto">
          <a:xfrm>
            <a:off x="0" y="6089650"/>
            <a:ext cx="8991600" cy="539750"/>
          </a:xfrm>
          <a:prstGeom prst="rect">
            <a:avLst/>
          </a:prstGeom>
          <a:gradFill rotWithShape="0">
            <a:gsLst>
              <a:gs pos="0">
                <a:srgbClr val="4E1887"/>
              </a:gs>
              <a:gs pos="100000">
                <a:srgbClr val="0A50A1"/>
              </a:gs>
            </a:gsLst>
            <a:lin ang="0" scaled="1"/>
          </a:gradFill>
          <a:ln w="12700" cap="sq">
            <a:noFill/>
            <a:miter lim="800000"/>
            <a:headEnd type="none" w="sm" len="sm"/>
            <a:tailEnd type="none" w="sm" len="sm"/>
          </a:ln>
          <a:effectLst/>
        </p:spPr>
        <p:txBody>
          <a:bodyPr wrap="none" anchor="ctr"/>
          <a:lstStyle/>
          <a:p>
            <a:pPr algn="ctr"/>
            <a:endParaRPr lang="en-US"/>
          </a:p>
        </p:txBody>
      </p:sp>
      <p:graphicFrame>
        <p:nvGraphicFramePr>
          <p:cNvPr id="6" name="Object 4"/>
          <p:cNvGraphicFramePr>
            <a:graphicFrameLocks noChangeAspect="1"/>
          </p:cNvGraphicFramePr>
          <p:nvPr/>
        </p:nvGraphicFramePr>
        <p:xfrm>
          <a:off x="7848600" y="6096000"/>
          <a:ext cx="1111250" cy="609600"/>
        </p:xfrm>
        <a:graphic>
          <a:graphicData uri="http://schemas.openxmlformats.org/presentationml/2006/ole">
            <p:oleObj spid="_x0000_s66562" name="Bitmap Image" r:id="rId3" imgW="3371429" imgH="2076740" progId="Paint.Picture">
              <p:embed/>
            </p:oleObj>
          </a:graphicData>
        </a:graphic>
      </p:graphicFrame>
      <p:sp>
        <p:nvSpPr>
          <p:cNvPr id="7" name="Rectangle 12"/>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E2D9193F-507D-46BC-B6FE-6F7B538B9FEB}" type="slidenum">
              <a:rPr lang="en-US" sz="1600"/>
              <a:pPr/>
              <a:t>‹#›</a:t>
            </a:fld>
            <a:endParaRPr lang="en-US" sz="1600"/>
          </a:p>
        </p:txBody>
      </p:sp>
      <p:sp>
        <p:nvSpPr>
          <p:cNvPr id="8" name="Rectangle 7"/>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602212EC-BCA8-4245-91DD-091DF32EB855}" type="slidenum">
              <a:rPr lang="en-US" sz="1600"/>
              <a:pPr/>
              <a:t>‹#›</a:t>
            </a:fld>
            <a:endParaRPr lang="en-US" sz="1600"/>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9" name="Rectangle 21"/>
          <p:cNvSpPr>
            <a:spLocks noGrp="1" noChangeArrowheads="1"/>
          </p:cNvSpPr>
          <p:nvPr>
            <p:ph type="sldNum" sz="quarter" idx="10"/>
          </p:nvPr>
        </p:nvSpPr>
        <p:spPr/>
        <p:txBody>
          <a:bodyPr/>
          <a:lstStyle>
            <a:lvl1pPr>
              <a:defRPr/>
            </a:lvl1p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92113" y="15525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354513" y="15525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C7FBA"/>
            </a:gs>
            <a:gs pos="100000">
              <a:srgbClr val="0A50A1"/>
            </a:gs>
          </a:gsLst>
          <a:lin ang="5400000" scaled="1"/>
        </a:gradFill>
        <a:effectLst/>
      </p:bgPr>
    </p:bg>
    <p:spTree>
      <p:nvGrpSpPr>
        <p:cNvPr id="1" name=""/>
        <p:cNvGrpSpPr/>
        <p:nvPr/>
      </p:nvGrpSpPr>
      <p:grpSpPr>
        <a:xfrm>
          <a:off x="0" y="0"/>
          <a:ext cx="0" cy="0"/>
          <a:chOff x="0" y="0"/>
          <a:chExt cx="0" cy="0"/>
        </a:xfrm>
      </p:grpSpPr>
      <p:sp>
        <p:nvSpPr>
          <p:cNvPr id="2061" name="Rectangle 13"/>
          <p:cNvSpPr>
            <a:spLocks noChangeArrowheads="1"/>
          </p:cNvSpPr>
          <p:nvPr/>
        </p:nvSpPr>
        <p:spPr bwMode="invGray">
          <a:xfrm>
            <a:off x="0" y="1295400"/>
            <a:ext cx="9144000" cy="76200"/>
          </a:xfrm>
          <a:prstGeom prst="rect">
            <a:avLst/>
          </a:prstGeom>
          <a:gradFill rotWithShape="0">
            <a:gsLst>
              <a:gs pos="0">
                <a:srgbClr val="4E1887"/>
              </a:gs>
              <a:gs pos="100000">
                <a:srgbClr val="0C69C6"/>
              </a:gs>
            </a:gsLst>
            <a:lin ang="0" scaled="1"/>
          </a:gradFill>
          <a:ln w="9525">
            <a:noFill/>
            <a:miter lim="800000"/>
            <a:headEnd/>
            <a:tailEnd/>
          </a:ln>
          <a:effectLst/>
        </p:spPr>
        <p:txBody>
          <a:bodyPr/>
          <a:lstStyle/>
          <a:p>
            <a:endParaRPr lang="en-CA"/>
          </a:p>
        </p:txBody>
      </p:sp>
      <p:sp>
        <p:nvSpPr>
          <p:cNvPr id="1029" name="Rectangle 17"/>
          <p:cNvSpPr>
            <a:spLocks noGrp="1" noChangeArrowheads="1"/>
          </p:cNvSpPr>
          <p:nvPr>
            <p:ph type="title"/>
          </p:nvPr>
        </p:nvSpPr>
        <p:spPr bwMode="auto">
          <a:xfrm>
            <a:off x="533400" y="190500"/>
            <a:ext cx="7391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18"/>
          <p:cNvSpPr>
            <a:spLocks noGrp="1" noChangeArrowheads="1"/>
          </p:cNvSpPr>
          <p:nvPr>
            <p:ph type="body" idx="1"/>
          </p:nvPr>
        </p:nvSpPr>
        <p:spPr bwMode="auto">
          <a:xfrm>
            <a:off x="392113" y="1552575"/>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9" name="Rectangle 21"/>
          <p:cNvSpPr>
            <a:spLocks noGrp="1" noChangeArrowheads="1"/>
          </p:cNvSpPr>
          <p:nvPr>
            <p:ph type="sldNum" sz="quarter" idx="4"/>
          </p:nvPr>
        </p:nvSpPr>
        <p:spPr bwMode="auto">
          <a:xfrm>
            <a:off x="8382000" y="6324600"/>
            <a:ext cx="76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5252"/>
                </a:solidFill>
                <a:latin typeface="Gill Sans MT" pitchFamily="34" charset="0"/>
              </a:defRPr>
            </a:lvl1pPr>
          </a:lstStyle>
          <a:p>
            <a:endParaRPr lang="en-CA"/>
          </a:p>
        </p:txBody>
      </p:sp>
      <p:sp>
        <p:nvSpPr>
          <p:cNvPr id="2100" name="Rectangle 52"/>
          <p:cNvSpPr>
            <a:spLocks noChangeArrowheads="1"/>
          </p:cNvSpPr>
          <p:nvPr userDrawn="1"/>
        </p:nvSpPr>
        <p:spPr bwMode="auto">
          <a:xfrm>
            <a:off x="0" y="6089650"/>
            <a:ext cx="8991600" cy="539750"/>
          </a:xfrm>
          <a:prstGeom prst="rect">
            <a:avLst/>
          </a:prstGeom>
          <a:gradFill rotWithShape="0">
            <a:gsLst>
              <a:gs pos="0">
                <a:srgbClr val="4E1887"/>
              </a:gs>
              <a:gs pos="100000">
                <a:srgbClr val="0A50A1"/>
              </a:gs>
            </a:gsLst>
            <a:lin ang="0" scaled="1"/>
          </a:gradFill>
          <a:ln w="12700" cap="sq">
            <a:noFill/>
            <a:miter lim="800000"/>
            <a:headEnd type="none" w="sm" len="sm"/>
            <a:tailEnd type="none" w="sm" len="sm"/>
          </a:ln>
          <a:effectLst/>
        </p:spPr>
        <p:txBody>
          <a:bodyPr wrap="none" anchor="ctr"/>
          <a:lstStyle/>
          <a:p>
            <a:pPr algn="ctr"/>
            <a:endParaRPr lang="en-US"/>
          </a:p>
        </p:txBody>
      </p:sp>
      <p:graphicFrame>
        <p:nvGraphicFramePr>
          <p:cNvPr id="1026" name="Object 4"/>
          <p:cNvGraphicFramePr>
            <a:graphicFrameLocks noChangeAspect="1"/>
          </p:cNvGraphicFramePr>
          <p:nvPr/>
        </p:nvGraphicFramePr>
        <p:xfrm>
          <a:off x="7848600" y="6096000"/>
          <a:ext cx="1111250" cy="609600"/>
        </p:xfrm>
        <a:graphic>
          <a:graphicData uri="http://schemas.openxmlformats.org/presentationml/2006/ole">
            <p:oleObj spid="_x0000_s1026" name="Bitmap Image" r:id="rId17" imgW="3371429" imgH="2076740" progId="Paint.Picture">
              <p:embed/>
            </p:oleObj>
          </a:graphicData>
        </a:graphic>
      </p:graphicFrame>
      <p:sp>
        <p:nvSpPr>
          <p:cNvPr id="8" name="Rectangle 12"/>
          <p:cNvSpPr>
            <a:spLocks noChangeArrowheads="1"/>
          </p:cNvSpPr>
          <p:nvPr userDrawn="1"/>
        </p:nvSpPr>
        <p:spPr bwMode="auto">
          <a:xfrm>
            <a:off x="8610600" y="152400"/>
            <a:ext cx="425450" cy="338138"/>
          </a:xfrm>
          <a:prstGeom prst="rect">
            <a:avLst/>
          </a:prstGeom>
          <a:noFill/>
          <a:ln w="9525">
            <a:noFill/>
            <a:miter lim="800000"/>
            <a:headEnd/>
            <a:tailEnd/>
          </a:ln>
          <a:effectLst/>
        </p:spPr>
        <p:txBody>
          <a:bodyPr wrap="none">
            <a:spAutoFit/>
          </a:bodyPr>
          <a:lstStyle/>
          <a:p>
            <a:fld id="{389F0087-84DF-414B-A012-7764E1677135}" type="slidenum">
              <a:rPr lang="en-US" sz="1600"/>
              <a:pPr/>
              <a:t>‹#›</a:t>
            </a:fld>
            <a:endParaRPr lang="en-US" sz="1600"/>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4" r:id="rId12"/>
    <p:sldLayoutId id="2147483811" r:id="rId13"/>
    <p:sldLayoutId id="2147483815" r:id="rId14"/>
  </p:sldLayoutIdLst>
  <p:txStyles>
    <p:titleStyle>
      <a:lvl1pPr algn="l" rtl="0" eaLnBrk="0" fontAlgn="base" hangingPunct="0">
        <a:spcBef>
          <a:spcPct val="0"/>
        </a:spcBef>
        <a:spcAft>
          <a:spcPct val="0"/>
        </a:spcAft>
        <a:defRPr kumimoji="1" sz="3600">
          <a:solidFill>
            <a:schemeClr val="tx1"/>
          </a:solidFill>
          <a:latin typeface="+mj-lt"/>
          <a:ea typeface="+mj-ea"/>
          <a:cs typeface="+mj-cs"/>
        </a:defRPr>
      </a:lvl1pPr>
      <a:lvl2pPr algn="l" rtl="0" eaLnBrk="0" fontAlgn="base" hangingPunct="0">
        <a:spcBef>
          <a:spcPct val="0"/>
        </a:spcBef>
        <a:spcAft>
          <a:spcPct val="0"/>
        </a:spcAft>
        <a:defRPr kumimoji="1" sz="3600">
          <a:solidFill>
            <a:schemeClr val="tx1"/>
          </a:solidFill>
          <a:latin typeface="Gill Sans MT" pitchFamily="34" charset="0"/>
        </a:defRPr>
      </a:lvl2pPr>
      <a:lvl3pPr algn="l" rtl="0" eaLnBrk="0" fontAlgn="base" hangingPunct="0">
        <a:spcBef>
          <a:spcPct val="0"/>
        </a:spcBef>
        <a:spcAft>
          <a:spcPct val="0"/>
        </a:spcAft>
        <a:defRPr kumimoji="1" sz="3600">
          <a:solidFill>
            <a:schemeClr val="tx1"/>
          </a:solidFill>
          <a:latin typeface="Gill Sans MT" pitchFamily="34" charset="0"/>
        </a:defRPr>
      </a:lvl3pPr>
      <a:lvl4pPr algn="l" rtl="0" eaLnBrk="0" fontAlgn="base" hangingPunct="0">
        <a:spcBef>
          <a:spcPct val="0"/>
        </a:spcBef>
        <a:spcAft>
          <a:spcPct val="0"/>
        </a:spcAft>
        <a:defRPr kumimoji="1" sz="3600">
          <a:solidFill>
            <a:schemeClr val="tx1"/>
          </a:solidFill>
          <a:latin typeface="Gill Sans MT" pitchFamily="34" charset="0"/>
        </a:defRPr>
      </a:lvl4pPr>
      <a:lvl5pPr algn="l" rtl="0" eaLnBrk="0" fontAlgn="base" hangingPunct="0">
        <a:spcBef>
          <a:spcPct val="0"/>
        </a:spcBef>
        <a:spcAft>
          <a:spcPct val="0"/>
        </a:spcAft>
        <a:defRPr kumimoji="1" sz="3600">
          <a:solidFill>
            <a:schemeClr val="tx1"/>
          </a:solidFill>
          <a:latin typeface="Gill Sans MT" pitchFamily="34" charset="0"/>
        </a:defRPr>
      </a:lvl5pPr>
      <a:lvl6pPr marL="457200" algn="l" rtl="0" eaLnBrk="0" fontAlgn="base" hangingPunct="0">
        <a:spcBef>
          <a:spcPct val="0"/>
        </a:spcBef>
        <a:spcAft>
          <a:spcPct val="0"/>
        </a:spcAft>
        <a:defRPr kumimoji="1" sz="3600">
          <a:solidFill>
            <a:schemeClr val="tx1"/>
          </a:solidFill>
          <a:latin typeface="Gill Sans MT" pitchFamily="34" charset="0"/>
        </a:defRPr>
      </a:lvl6pPr>
      <a:lvl7pPr marL="914400" algn="l" rtl="0" eaLnBrk="0" fontAlgn="base" hangingPunct="0">
        <a:spcBef>
          <a:spcPct val="0"/>
        </a:spcBef>
        <a:spcAft>
          <a:spcPct val="0"/>
        </a:spcAft>
        <a:defRPr kumimoji="1" sz="3600">
          <a:solidFill>
            <a:schemeClr val="tx1"/>
          </a:solidFill>
          <a:latin typeface="Gill Sans MT" pitchFamily="34" charset="0"/>
        </a:defRPr>
      </a:lvl7pPr>
      <a:lvl8pPr marL="1371600" algn="l" rtl="0" eaLnBrk="0" fontAlgn="base" hangingPunct="0">
        <a:spcBef>
          <a:spcPct val="0"/>
        </a:spcBef>
        <a:spcAft>
          <a:spcPct val="0"/>
        </a:spcAft>
        <a:defRPr kumimoji="1" sz="3600">
          <a:solidFill>
            <a:schemeClr val="tx1"/>
          </a:solidFill>
          <a:latin typeface="Gill Sans MT" pitchFamily="34" charset="0"/>
        </a:defRPr>
      </a:lvl8pPr>
      <a:lvl9pPr marL="1828800" algn="l" rtl="0" eaLnBrk="0" fontAlgn="base" hangingPunct="0">
        <a:spcBef>
          <a:spcPct val="0"/>
        </a:spcBef>
        <a:spcAft>
          <a:spcPct val="0"/>
        </a:spcAft>
        <a:defRPr kumimoji="1" sz="3600">
          <a:solidFill>
            <a:schemeClr val="tx1"/>
          </a:solidFill>
          <a:latin typeface="Gill Sans MT" pitchFamily="34" charset="0"/>
        </a:defRPr>
      </a:lvl9pPr>
    </p:titleStyle>
    <p:bodyStyle>
      <a:lvl1pPr marL="457200" indent="-457200" algn="l" rtl="0" eaLnBrk="0" fontAlgn="base" hangingPunct="0">
        <a:spcBef>
          <a:spcPct val="20000"/>
        </a:spcBef>
        <a:spcAft>
          <a:spcPct val="0"/>
        </a:spcAft>
        <a:buClr>
          <a:srgbClr val="FD8B35"/>
        </a:buClr>
        <a:buBlip>
          <a:blip r:embed="rId18"/>
        </a:buBlip>
        <a:defRPr kumimoji="1" sz="2800">
          <a:solidFill>
            <a:schemeClr val="tx1"/>
          </a:solidFill>
          <a:latin typeface="+mn-lt"/>
          <a:ea typeface="+mn-ea"/>
          <a:cs typeface="+mn-cs"/>
        </a:defRPr>
      </a:lvl1pPr>
      <a:lvl2pPr marL="857250" indent="-285750" algn="l" rtl="0" eaLnBrk="0" fontAlgn="base" hangingPunct="0">
        <a:spcBef>
          <a:spcPct val="20000"/>
        </a:spcBef>
        <a:spcAft>
          <a:spcPct val="0"/>
        </a:spcAft>
        <a:buBlip>
          <a:blip r:embed="rId18"/>
        </a:buBlip>
        <a:defRPr kumimoji="1" sz="2400">
          <a:solidFill>
            <a:schemeClr val="tx1"/>
          </a:solidFill>
          <a:latin typeface="Times New Roman" pitchFamily="18" charset="0"/>
        </a:defRPr>
      </a:lvl2pPr>
      <a:lvl3pPr marL="1200150" indent="-228600" algn="l" rtl="0" eaLnBrk="0" fontAlgn="base" hangingPunct="0">
        <a:spcBef>
          <a:spcPct val="20000"/>
        </a:spcBef>
        <a:spcAft>
          <a:spcPct val="0"/>
        </a:spcAft>
        <a:buBlip>
          <a:blip r:embed="rId18"/>
        </a:buBlip>
        <a:defRPr kumimoji="1" sz="2400">
          <a:solidFill>
            <a:schemeClr val="tx1"/>
          </a:solidFill>
          <a:latin typeface="Times New Roman" pitchFamily="18" charset="0"/>
        </a:defRPr>
      </a:lvl3pPr>
      <a:lvl4pPr marL="1600200" indent="-228600" algn="l" rtl="0" eaLnBrk="0" fontAlgn="base" hangingPunct="0">
        <a:spcBef>
          <a:spcPct val="20000"/>
        </a:spcBef>
        <a:spcAft>
          <a:spcPct val="0"/>
        </a:spcAft>
        <a:buBlip>
          <a:blip r:embed="rId18"/>
        </a:buBlip>
        <a:defRPr kumimoji="1" sz="2000">
          <a:solidFill>
            <a:schemeClr val="tx1"/>
          </a:solidFill>
          <a:latin typeface="Times New Roman" pitchFamily="18" charset="0"/>
        </a:defRPr>
      </a:lvl4pPr>
      <a:lvl5pPr marL="2057400" indent="-228600" algn="l" rtl="0" eaLnBrk="0" fontAlgn="base" hangingPunct="0">
        <a:spcBef>
          <a:spcPct val="20000"/>
        </a:spcBef>
        <a:spcAft>
          <a:spcPct val="0"/>
        </a:spcAft>
        <a:buBlip>
          <a:blip r:embed="rId18"/>
        </a:buBlip>
        <a:defRPr kumimoji="1" sz="2000">
          <a:solidFill>
            <a:schemeClr val="tx1"/>
          </a:solidFill>
          <a:latin typeface="Times New Roman" pitchFamily="18" charset="0"/>
        </a:defRPr>
      </a:lvl5pPr>
      <a:lvl6pPr marL="2514600" indent="-228600" algn="l" rtl="0" eaLnBrk="0" fontAlgn="base" hangingPunct="0">
        <a:spcBef>
          <a:spcPct val="20000"/>
        </a:spcBef>
        <a:spcAft>
          <a:spcPct val="0"/>
        </a:spcAft>
        <a:buBlip>
          <a:blip r:embed="rId18"/>
        </a:buBlip>
        <a:defRPr kumimoji="1">
          <a:solidFill>
            <a:schemeClr val="tx1"/>
          </a:solidFill>
          <a:latin typeface="Times New Roman" pitchFamily="18" charset="0"/>
        </a:defRPr>
      </a:lvl6pPr>
      <a:lvl7pPr marL="2971800" indent="-228600" algn="l" rtl="0" eaLnBrk="0" fontAlgn="base" hangingPunct="0">
        <a:spcBef>
          <a:spcPct val="20000"/>
        </a:spcBef>
        <a:spcAft>
          <a:spcPct val="0"/>
        </a:spcAft>
        <a:buBlip>
          <a:blip r:embed="rId18"/>
        </a:buBlip>
        <a:defRPr kumimoji="1">
          <a:solidFill>
            <a:schemeClr val="tx1"/>
          </a:solidFill>
          <a:latin typeface="Times New Roman" pitchFamily="18" charset="0"/>
        </a:defRPr>
      </a:lvl7pPr>
      <a:lvl8pPr marL="3429000" indent="-228600" algn="l" rtl="0" eaLnBrk="0" fontAlgn="base" hangingPunct="0">
        <a:spcBef>
          <a:spcPct val="20000"/>
        </a:spcBef>
        <a:spcAft>
          <a:spcPct val="0"/>
        </a:spcAft>
        <a:buBlip>
          <a:blip r:embed="rId18"/>
        </a:buBlip>
        <a:defRPr kumimoji="1">
          <a:solidFill>
            <a:schemeClr val="tx1"/>
          </a:solidFill>
          <a:latin typeface="Times New Roman" pitchFamily="18" charset="0"/>
        </a:defRPr>
      </a:lvl8pPr>
      <a:lvl9pPr marL="3886200" indent="-228600" algn="l" rtl="0" eaLnBrk="0" fontAlgn="base" hangingPunct="0">
        <a:spcBef>
          <a:spcPct val="20000"/>
        </a:spcBef>
        <a:spcAft>
          <a:spcPct val="0"/>
        </a:spcAft>
        <a:buBlip>
          <a:blip r:embed="rId18"/>
        </a:buBlip>
        <a:defRPr kumimoji="1">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457200" y="533400"/>
            <a:ext cx="7772400" cy="1143000"/>
          </a:xfrm>
        </p:spPr>
        <p:txBody>
          <a:bodyPr/>
          <a:lstStyle/>
          <a:p>
            <a:pPr algn="ctr"/>
            <a:r>
              <a:rPr lang="en-CA" sz="4000" smtClean="0"/>
              <a:t>Family caring for aging immigrants</a:t>
            </a:r>
          </a:p>
        </p:txBody>
      </p:sp>
      <p:sp>
        <p:nvSpPr>
          <p:cNvPr id="6148" name="Rectangle 3"/>
          <p:cNvSpPr>
            <a:spLocks noGrp="1" noChangeArrowheads="1"/>
          </p:cNvSpPr>
          <p:nvPr>
            <p:ph type="subTitle" idx="1"/>
          </p:nvPr>
        </p:nvSpPr>
        <p:spPr>
          <a:xfrm>
            <a:off x="533400" y="2667000"/>
            <a:ext cx="5562600" cy="1524000"/>
          </a:xfrm>
        </p:spPr>
        <p:txBody>
          <a:bodyPr/>
          <a:lstStyle/>
          <a:p>
            <a:pPr algn="l"/>
            <a:r>
              <a:rPr lang="en-US" sz="2000" smtClean="0"/>
              <a:t>Daniel W.L. Lai, PhD</a:t>
            </a:r>
          </a:p>
          <a:p>
            <a:pPr algn="l"/>
            <a:r>
              <a:rPr lang="en-US" sz="2000" smtClean="0"/>
              <a:t>Professor </a:t>
            </a:r>
          </a:p>
          <a:p>
            <a:pPr algn="l"/>
            <a:r>
              <a:rPr lang="en-US" sz="2000" smtClean="0"/>
              <a:t>Associate Dean (Research &amp; Partnerships)</a:t>
            </a:r>
          </a:p>
          <a:p>
            <a:pPr algn="l"/>
            <a:r>
              <a:rPr lang="en-US" sz="2000" smtClean="0"/>
              <a:t>Faculty of Social Work, University of Calgary</a:t>
            </a:r>
          </a:p>
          <a:p>
            <a:pPr algn="l"/>
            <a:endParaRPr lang="en-CA" sz="2400" smtClean="0"/>
          </a:p>
        </p:txBody>
      </p:sp>
      <p:graphicFrame>
        <p:nvGraphicFramePr>
          <p:cNvPr id="6146" name="Object 7"/>
          <p:cNvGraphicFramePr>
            <a:graphicFrameLocks noChangeAspect="1"/>
          </p:cNvGraphicFramePr>
          <p:nvPr/>
        </p:nvGraphicFramePr>
        <p:xfrm>
          <a:off x="6019800" y="2667000"/>
          <a:ext cx="2895600" cy="1930400"/>
        </p:xfrm>
        <a:graphic>
          <a:graphicData uri="http://schemas.openxmlformats.org/presentationml/2006/ole">
            <p:oleObj spid="_x0000_s6146" name="Document" r:id="rId4" imgW="3648600" imgH="2432160" progId="Word.Document.8">
              <p:embed/>
            </p:oleObj>
          </a:graphicData>
        </a:graphic>
      </p:graphicFrame>
      <p:sp>
        <p:nvSpPr>
          <p:cNvPr id="6149" name="TextBox 4"/>
          <p:cNvSpPr txBox="1">
            <a:spLocks noChangeArrowheads="1"/>
          </p:cNvSpPr>
          <p:nvPr/>
        </p:nvSpPr>
        <p:spPr bwMode="auto">
          <a:xfrm>
            <a:off x="533400" y="4648200"/>
            <a:ext cx="6934200" cy="1477963"/>
          </a:xfrm>
          <a:prstGeom prst="rect">
            <a:avLst/>
          </a:prstGeom>
          <a:noFill/>
          <a:ln w="9525">
            <a:noFill/>
            <a:miter lim="800000"/>
            <a:headEnd/>
            <a:tailEnd/>
          </a:ln>
        </p:spPr>
        <p:txBody>
          <a:bodyPr>
            <a:spAutoFit/>
          </a:bodyPr>
          <a:lstStyle/>
          <a:p>
            <a:r>
              <a:rPr lang="en-US" sz="1800" b="1"/>
              <a:t>PRAIRIE METROPOLIS CENTRE: </a:t>
            </a:r>
            <a:r>
              <a:rPr lang="en-US" sz="1800" i="1"/>
              <a:t>A Centre of Excellence for Research on Immigration, Integration, and Diversity</a:t>
            </a:r>
            <a:endParaRPr lang="en-CA" sz="1800"/>
          </a:p>
          <a:p>
            <a:r>
              <a:rPr lang="en-US" sz="1800" b="1"/>
              <a:t> </a:t>
            </a:r>
            <a:endParaRPr lang="en-CA" sz="1800"/>
          </a:p>
          <a:p>
            <a:r>
              <a:rPr lang="en-US" sz="1800" b="1"/>
              <a:t>Calgary Research Symposium</a:t>
            </a:r>
            <a:br>
              <a:rPr lang="en-US" sz="1800" b="1"/>
            </a:br>
            <a:r>
              <a:rPr lang="en-US" sz="1800"/>
              <a:t>University of Calgary - Olympic Volunteer Centre, </a:t>
            </a:r>
            <a:r>
              <a:rPr lang="en-US" sz="1800" b="1" i="1"/>
              <a:t>October 27, 2009</a:t>
            </a:r>
            <a:endParaRPr lang="en-CA"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90500"/>
            <a:ext cx="7924800" cy="1143000"/>
          </a:xfrm>
        </p:spPr>
        <p:txBody>
          <a:bodyPr/>
          <a:lstStyle/>
          <a:p>
            <a:r>
              <a:rPr lang="en-US" sz="2200" smtClean="0"/>
              <a:t>Lai, D.W.L., &amp; Leonenko, W. (2007). Effects of caregiving on employment and economic costs of Chinese family caregivers in Canada. </a:t>
            </a:r>
            <a:r>
              <a:rPr lang="en-US" sz="2200" i="1" smtClean="0"/>
              <a:t>Journal of Family and Economic Issues</a:t>
            </a:r>
            <a:r>
              <a:rPr lang="en-US" sz="2200" smtClean="0"/>
              <a:t>, </a:t>
            </a:r>
            <a:r>
              <a:rPr lang="en-US" sz="2200" i="1" smtClean="0"/>
              <a:t>28</a:t>
            </a:r>
            <a:r>
              <a:rPr lang="en-US" sz="2200" smtClean="0"/>
              <a:t>(2), 411-428.</a:t>
            </a:r>
            <a:endParaRPr lang="en-CA" sz="2200" smtClean="0"/>
          </a:p>
        </p:txBody>
      </p:sp>
      <p:sp>
        <p:nvSpPr>
          <p:cNvPr id="19459" name="Content Placeholder 2"/>
          <p:cNvSpPr>
            <a:spLocks noGrp="1"/>
          </p:cNvSpPr>
          <p:nvPr>
            <p:ph idx="1"/>
          </p:nvPr>
        </p:nvSpPr>
        <p:spPr>
          <a:xfrm>
            <a:off x="990600" y="1447800"/>
            <a:ext cx="7913688" cy="4114800"/>
          </a:xfrm>
        </p:spPr>
        <p:txBody>
          <a:bodyPr/>
          <a:lstStyle/>
          <a:p>
            <a:r>
              <a:rPr lang="en-US" sz="2400" smtClean="0"/>
              <a:t>Caregiver’s age, financial adequacy, employment, caring for an additional care receiver, and providing higher levels of assistance in activities of daily living (ADL), were the predictors for the high level economic costs perceived by Chinese family caregivers .</a:t>
            </a:r>
          </a:p>
          <a:p>
            <a:endParaRPr lang="en-CA" sz="2400" smtClean="0"/>
          </a:p>
          <a:p>
            <a:r>
              <a:rPr lang="en-US" sz="2400" smtClean="0"/>
              <a:t>For Chinese family caregivers who were 45 to 65 years old, 2.9% reported having left their paid position due to their duties as a caregiver. This proportion is higher than the 2% reported by the general Canadian caregivers within the same age range in another national study (Decima, 2002).</a:t>
            </a:r>
            <a:endParaRPr lang="en-CA" sz="2400" smtClean="0"/>
          </a:p>
        </p:txBody>
      </p:sp>
      <p:pic>
        <p:nvPicPr>
          <p:cNvPr id="19460" name="Picture 11" descr="j0178999"/>
          <p:cNvPicPr>
            <a:picLocks noChangeAspect="1" noChangeArrowheads="1"/>
          </p:cNvPicPr>
          <p:nvPr/>
        </p:nvPicPr>
        <p:blipFill>
          <a:blip r:embed="rId3"/>
          <a:srcRect/>
          <a:stretch>
            <a:fillRect/>
          </a:stretch>
        </p:blipFill>
        <p:spPr bwMode="auto">
          <a:xfrm>
            <a:off x="228600" y="4800600"/>
            <a:ext cx="11684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1752600"/>
            <a:ext cx="8447088" cy="4086225"/>
          </a:xfrm>
        </p:spPr>
        <p:txBody>
          <a:bodyPr/>
          <a:lstStyle/>
          <a:p>
            <a:r>
              <a:rPr lang="en-US" sz="2600" smtClean="0"/>
              <a:t>In Calgary (i.e. Statesman Study), immigrant caregivers are younger in age, have a higher level of education, and have a larger household size than non-immigrant caregivers. </a:t>
            </a:r>
          </a:p>
          <a:p>
            <a:endParaRPr lang="en-US" sz="2600" smtClean="0"/>
          </a:p>
          <a:p>
            <a:r>
              <a:rPr lang="en-US" sz="2600" smtClean="0"/>
              <a:t>More immigrant caregivers (48.5%) were the primary caregiver than non-immigrant caregivers (35.3%).</a:t>
            </a:r>
          </a:p>
          <a:p>
            <a:endParaRPr lang="en-US" sz="2600" smtClean="0"/>
          </a:p>
          <a:p>
            <a:r>
              <a:rPr lang="en-US" sz="2600" smtClean="0"/>
              <a:t>More immigrant caregivers (18.3%) provided care to more than one senior than non-immigrant caregivers (8.7%).</a:t>
            </a:r>
            <a:endParaRPr lang="en-CA" sz="2600" smtClean="0"/>
          </a:p>
        </p:txBody>
      </p:sp>
      <p:sp>
        <p:nvSpPr>
          <p:cNvPr id="20483" name="Title 1"/>
          <p:cNvSpPr>
            <a:spLocks noGrp="1"/>
          </p:cNvSpPr>
          <p:nvPr>
            <p:ph type="title"/>
          </p:nvPr>
        </p:nvSpPr>
        <p:spPr>
          <a:xfrm>
            <a:off x="381000" y="152400"/>
            <a:ext cx="8534400" cy="1143000"/>
          </a:xfrm>
        </p:spPr>
        <p:txBody>
          <a:bodyPr/>
          <a:lstStyle/>
          <a:p>
            <a:r>
              <a:rPr lang="en-US" sz="2600" smtClean="0"/>
              <a:t>Lai, D.W.L. (2007). </a:t>
            </a:r>
            <a:r>
              <a:rPr lang="en-US" sz="2600" i="1" smtClean="0"/>
              <a:t>Statesman Seniors’ Caregivers Survey: Executive Summary</a:t>
            </a:r>
            <a:r>
              <a:rPr lang="en-US" sz="2600" smtClean="0"/>
              <a:t>. Calgary, AB: Faculty of Social Work, University of Calgary.</a:t>
            </a:r>
            <a:endParaRPr lang="en-CA" sz="2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CA" smtClean="0"/>
          </a:p>
        </p:txBody>
      </p:sp>
      <p:sp>
        <p:nvSpPr>
          <p:cNvPr id="21507" name="Content Placeholder 2"/>
          <p:cNvSpPr>
            <a:spLocks noGrp="1"/>
          </p:cNvSpPr>
          <p:nvPr>
            <p:ph idx="1"/>
          </p:nvPr>
        </p:nvSpPr>
        <p:spPr>
          <a:xfrm>
            <a:off x="392113" y="1552575"/>
            <a:ext cx="8370887" cy="4114800"/>
          </a:xfrm>
        </p:spPr>
        <p:txBody>
          <a:bodyPr/>
          <a:lstStyle/>
          <a:p>
            <a:r>
              <a:rPr lang="en-US" smtClean="0"/>
              <a:t>Immigrant caregivers vs non-immigrant caregivers:</a:t>
            </a:r>
          </a:p>
          <a:p>
            <a:pPr lvl="1"/>
            <a:endParaRPr lang="en-US" sz="2600" smtClean="0"/>
          </a:p>
          <a:p>
            <a:pPr lvl="1"/>
            <a:r>
              <a:rPr lang="en-US" sz="2600" smtClean="0"/>
              <a:t>Lower life satisfaction </a:t>
            </a:r>
            <a:r>
              <a:rPr lang="en-CA" sz="2600" smtClean="0"/>
              <a:t>(3.91 vs. 4.10)</a:t>
            </a:r>
            <a:endParaRPr lang="en-US" sz="2600" smtClean="0"/>
          </a:p>
          <a:p>
            <a:pPr lvl="1"/>
            <a:r>
              <a:rPr lang="en-US" sz="2600" smtClean="0"/>
              <a:t>Higher life stress </a:t>
            </a:r>
            <a:r>
              <a:rPr lang="en-CA" sz="2600" smtClean="0"/>
              <a:t>(2.89 vs. 2.68)</a:t>
            </a:r>
            <a:r>
              <a:rPr lang="en-US" sz="2600" smtClean="0"/>
              <a:t> </a:t>
            </a:r>
          </a:p>
          <a:p>
            <a:pPr lvl="1"/>
            <a:r>
              <a:rPr lang="en-US" sz="2600" smtClean="0"/>
              <a:t>Higher economic costs of caregiving </a:t>
            </a:r>
            <a:r>
              <a:rPr lang="en-CA" sz="2600" smtClean="0"/>
              <a:t>(1.69 vs. 1.47)</a:t>
            </a:r>
            <a:endParaRPr lang="en-US" sz="2600" smtClean="0"/>
          </a:p>
          <a:p>
            <a:pPr lvl="1"/>
            <a:r>
              <a:rPr lang="en-US" sz="2600" smtClean="0"/>
              <a:t>More barriers to accessing services </a:t>
            </a:r>
            <a:r>
              <a:rPr lang="en-CA" sz="2600" smtClean="0"/>
              <a:t>(3.88 vs. 2.94)</a:t>
            </a:r>
          </a:p>
        </p:txBody>
      </p:sp>
      <p:pic>
        <p:nvPicPr>
          <p:cNvPr id="21508" name="Picture 6" descr="j0422365"/>
          <p:cNvPicPr>
            <a:picLocks noChangeAspect="1" noChangeArrowheads="1"/>
          </p:cNvPicPr>
          <p:nvPr/>
        </p:nvPicPr>
        <p:blipFill>
          <a:blip r:embed="rId3"/>
          <a:srcRect/>
          <a:stretch>
            <a:fillRect/>
          </a:stretch>
        </p:blipFill>
        <p:spPr bwMode="auto">
          <a:xfrm>
            <a:off x="228600" y="4716463"/>
            <a:ext cx="1752600" cy="116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04800" y="1676400"/>
            <a:ext cx="7086600" cy="3657600"/>
          </a:xfrm>
        </p:spPr>
        <p:txBody>
          <a:bodyPr/>
          <a:lstStyle/>
          <a:p>
            <a:pPr marL="393700" indent="-393700">
              <a:buFontTx/>
              <a:buNone/>
            </a:pPr>
            <a:r>
              <a:rPr lang="en-US" smtClean="0"/>
              <a:t>Lai, D.W.L. (2008, June). </a:t>
            </a:r>
            <a:r>
              <a:rPr lang="en-US" i="1" smtClean="0"/>
              <a:t>Ethno-cultural context of caregiving</a:t>
            </a:r>
            <a:r>
              <a:rPr lang="en-US" smtClean="0"/>
              <a:t>. A presentation at the Caregiving and Employment: Moving policy and practice forward. A policy workshop of Hidden Costs Invisible Contributions (HCIC) Research Program. Co-sponsored by Human Resources and Social Development Canada (HRSDC) and Policy Research Initiative (PRI). Ottawa, Crowne Plaza Ottawa, June 17.</a:t>
            </a:r>
            <a:endParaRPr lang="en-CA" smtClean="0"/>
          </a:p>
        </p:txBody>
      </p:sp>
      <p:pic>
        <p:nvPicPr>
          <p:cNvPr id="22531" name="Picture 8" descr="j0178608"/>
          <p:cNvPicPr>
            <a:picLocks noChangeAspect="1" noChangeArrowheads="1"/>
          </p:cNvPicPr>
          <p:nvPr/>
        </p:nvPicPr>
        <p:blipFill>
          <a:blip r:embed="rId3"/>
          <a:srcRect/>
          <a:stretch>
            <a:fillRect/>
          </a:stretch>
        </p:blipFill>
        <p:spPr bwMode="auto">
          <a:xfrm>
            <a:off x="7543800" y="609600"/>
            <a:ext cx="13970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990600"/>
          <a:ext cx="8229600" cy="4449763"/>
        </p:xfrm>
        <a:graphic>
          <a:graphicData uri="http://schemas.openxmlformats.org/drawingml/2006/table">
            <a:tbl>
              <a:tblPr/>
              <a:tblGrid>
                <a:gridCol w="4876800"/>
                <a:gridCol w="1665288"/>
                <a:gridCol w="1687512"/>
              </a:tblGrid>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DD"/>
                          </a:solidFill>
                          <a:effectLst/>
                          <a:latin typeface="Gill Sans MT" pitchFamily="34" charset="0"/>
                        </a:rPr>
                        <a:t>Access Barriers</a:t>
                      </a:r>
                      <a:endParaRPr kumimoji="0" lang="en-CA" sz="24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Immigrants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Non-immigrants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Not knowing existing services</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45.6%</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32.7%</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Worry about being seen as having problems</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29.4%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17.3%</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Professionals do not understand caregivers’ culture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26.5%</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8.1%</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Professionals do not speak caregivers’ language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30.9%</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9.2%</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Not having the transportation to go using the service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22.1%</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11.4%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23584" name="Rectangle 7"/>
          <p:cNvSpPr>
            <a:spLocks noChangeArrowheads="1"/>
          </p:cNvSpPr>
          <p:nvPr/>
        </p:nvSpPr>
        <p:spPr bwMode="auto">
          <a:xfrm>
            <a:off x="228600" y="6096000"/>
            <a:ext cx="6172200" cy="523875"/>
          </a:xfrm>
          <a:prstGeom prst="rect">
            <a:avLst/>
          </a:prstGeom>
          <a:noFill/>
          <a:ln w="9525">
            <a:noFill/>
            <a:miter lim="800000"/>
            <a:headEnd/>
            <a:tailEnd/>
          </a:ln>
        </p:spPr>
        <p:txBody>
          <a:bodyPr>
            <a:spAutoFit/>
          </a:bodyPr>
          <a:lstStyle/>
          <a:p>
            <a:r>
              <a:rPr lang="en-US" sz="1400"/>
              <a:t>Data Source: Lai, D.W.L. (2007). Statesman Seniors’ Caregivers Survey: Executive Summary. Calgary, AB: Faculty of Social Work, University of Calgary. </a:t>
            </a:r>
            <a:endParaRPr lang="en-CA"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533400"/>
          <a:ext cx="8305800" cy="5400675"/>
        </p:xfrm>
        <a:graphic>
          <a:graphicData uri="http://schemas.openxmlformats.org/drawingml/2006/table">
            <a:tbl>
              <a:tblPr/>
              <a:tblGrid>
                <a:gridCol w="5029200"/>
                <a:gridCol w="1676400"/>
                <a:gridCol w="1600200"/>
              </a:tblGrid>
              <a:tr h="673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Immigrants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Non-immigrants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Provided 10 hours or more of care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3.2%</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2.6%</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Spending unpaid time looking after children</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57.6%</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53.3%</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Not speaking either one official language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4.8%</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Working full time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80.1%</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75.6%</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Household income adjusted for household size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$20664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$23293</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Personal annual income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$28922</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$28012</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Personal income &lt; low income cut off</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17.4%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11.9%</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24616" name="Rectangle 5"/>
          <p:cNvSpPr>
            <a:spLocks noChangeArrowheads="1"/>
          </p:cNvSpPr>
          <p:nvPr/>
        </p:nvSpPr>
        <p:spPr bwMode="auto">
          <a:xfrm>
            <a:off x="457200" y="6096000"/>
            <a:ext cx="3465513" cy="461963"/>
          </a:xfrm>
          <a:prstGeom prst="rect">
            <a:avLst/>
          </a:prstGeom>
          <a:noFill/>
          <a:ln w="9525">
            <a:noFill/>
            <a:miter lim="800000"/>
            <a:headEnd/>
            <a:tailEnd/>
          </a:ln>
        </p:spPr>
        <p:txBody>
          <a:bodyPr wrap="none">
            <a:spAutoFit/>
          </a:bodyPr>
          <a:lstStyle/>
          <a:p>
            <a:r>
              <a:rPr lang="en-US"/>
              <a:t>Data source: 2006 Census </a:t>
            </a: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609600"/>
          <a:ext cx="8534400" cy="4991735"/>
        </p:xfrm>
        <a:graphic>
          <a:graphicData uri="http://schemas.openxmlformats.org/drawingml/2006/table">
            <a:tbl>
              <a:tblPr/>
              <a:tblGrid>
                <a:gridCol w="5324475"/>
                <a:gridCol w="1565275"/>
                <a:gridCol w="1644650"/>
              </a:tblGrid>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Visible minority caregivers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DD"/>
                          </a:solidFill>
                          <a:effectLst/>
                          <a:latin typeface="Gill Sans MT" pitchFamily="34" charset="0"/>
                        </a:rPr>
                        <a:t>Non-visible minority caregivers</a:t>
                      </a:r>
                      <a:endParaRPr kumimoji="0" lang="en-CA" sz="2000" b="1" i="0" u="none" strike="noStrike" cap="none" normalizeH="0" baseline="0" smtClean="0">
                        <a:ln>
                          <a:noFill/>
                        </a:ln>
                        <a:solidFill>
                          <a:srgbClr val="FFFFDD"/>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Working full time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78.8%</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76.1%</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Spending unpaid time looking after children</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64.4%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52.9%</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Household income adjusted for household size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$17553</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$23444</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Personal annual income</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$22435</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$29305</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Personal income &lt; low income cut off</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21.5%</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11.9%</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Not speaking one of the official languages</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6.6%</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Gill Sans MT" pitchFamily="34" charset="0"/>
                        </a:rPr>
                        <a:t>.3%</a:t>
                      </a:r>
                      <a:endParaRPr kumimoji="0" lang="en-CA" sz="24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
        <p:nvSpPr>
          <p:cNvPr id="25636" name="Rectangle 5"/>
          <p:cNvSpPr>
            <a:spLocks noChangeArrowheads="1"/>
          </p:cNvSpPr>
          <p:nvPr/>
        </p:nvSpPr>
        <p:spPr bwMode="auto">
          <a:xfrm>
            <a:off x="457200" y="6096000"/>
            <a:ext cx="3465513" cy="461963"/>
          </a:xfrm>
          <a:prstGeom prst="rect">
            <a:avLst/>
          </a:prstGeom>
          <a:noFill/>
          <a:ln w="9525">
            <a:noFill/>
            <a:miter lim="800000"/>
            <a:headEnd/>
            <a:tailEnd/>
          </a:ln>
        </p:spPr>
        <p:txBody>
          <a:bodyPr wrap="none">
            <a:spAutoFit/>
          </a:bodyPr>
          <a:lstStyle/>
          <a:p>
            <a:r>
              <a:rPr lang="en-US"/>
              <a:t>Data source: 2006 Census </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Implications</a:t>
            </a:r>
          </a:p>
        </p:txBody>
      </p:sp>
      <p:sp>
        <p:nvSpPr>
          <p:cNvPr id="26627" name="Rectangle 3"/>
          <p:cNvSpPr>
            <a:spLocks noGrp="1" noChangeArrowheads="1"/>
          </p:cNvSpPr>
          <p:nvPr>
            <p:ph type="body" idx="1"/>
          </p:nvPr>
        </p:nvSpPr>
        <p:spPr>
          <a:xfrm>
            <a:off x="2438400" y="1524000"/>
            <a:ext cx="6553200" cy="4724400"/>
          </a:xfrm>
        </p:spPr>
        <p:txBody>
          <a:bodyPr/>
          <a:lstStyle/>
          <a:p>
            <a:pPr>
              <a:lnSpc>
                <a:spcPct val="90000"/>
              </a:lnSpc>
            </a:pPr>
            <a:r>
              <a:rPr lang="en-US" smtClean="0"/>
              <a:t>As the composition of the care network varies by immigrant status, there maybe different needs for support depending on immigrant status and gender.</a:t>
            </a:r>
          </a:p>
          <a:p>
            <a:pPr>
              <a:lnSpc>
                <a:spcPct val="90000"/>
              </a:lnSpc>
              <a:spcBef>
                <a:spcPct val="50000"/>
              </a:spcBef>
            </a:pPr>
            <a:r>
              <a:rPr lang="en-US" smtClean="0"/>
              <a:t>There is a need to further examine the associations between immigration and care with bigger sample sizes.   </a:t>
            </a:r>
          </a:p>
          <a:p>
            <a:pPr>
              <a:lnSpc>
                <a:spcPct val="90000"/>
              </a:lnSpc>
              <a:spcBef>
                <a:spcPct val="50000"/>
              </a:spcBef>
            </a:pPr>
            <a:r>
              <a:rPr lang="en-US" smtClean="0"/>
              <a:t>Future study needs to consider heterogeneity among immigrants by incorporating the influence of cultural variables into the analysis. </a:t>
            </a:r>
          </a:p>
          <a:p>
            <a:pPr>
              <a:lnSpc>
                <a:spcPct val="90000"/>
              </a:lnSpc>
            </a:pPr>
            <a:endParaRPr lang="en-US" smtClean="0"/>
          </a:p>
        </p:txBody>
      </p:sp>
      <p:pic>
        <p:nvPicPr>
          <p:cNvPr id="26628" name="Picture 2"/>
          <p:cNvPicPr>
            <a:picLocks noChangeAspect="1" noChangeArrowheads="1"/>
          </p:cNvPicPr>
          <p:nvPr/>
        </p:nvPicPr>
        <p:blipFill>
          <a:blip r:embed="rId3"/>
          <a:srcRect/>
          <a:stretch>
            <a:fillRect/>
          </a:stretch>
        </p:blipFill>
        <p:spPr bwMode="auto">
          <a:xfrm>
            <a:off x="228600" y="1447800"/>
            <a:ext cx="1981200" cy="2925763"/>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CA" smtClean="0"/>
          </a:p>
        </p:txBody>
      </p:sp>
      <p:sp>
        <p:nvSpPr>
          <p:cNvPr id="27651" name="Content Placeholder 2"/>
          <p:cNvSpPr>
            <a:spLocks noGrp="1"/>
          </p:cNvSpPr>
          <p:nvPr>
            <p:ph idx="1"/>
          </p:nvPr>
        </p:nvSpPr>
        <p:spPr>
          <a:xfrm>
            <a:off x="392113" y="1552575"/>
            <a:ext cx="6389687" cy="4114800"/>
          </a:xfrm>
        </p:spPr>
        <p:txBody>
          <a:bodyPr/>
          <a:lstStyle/>
          <a:p>
            <a:r>
              <a:rPr lang="en-US" sz="2600" smtClean="0"/>
              <a:t>The disadvantaged socio-economic status and barriers that are often reported by immigrant and visible minority caregivers revealed the adjustment challenges, access barriers, and mental and physical health concerns (Wong &amp; Tsang, 2004). </a:t>
            </a:r>
          </a:p>
          <a:p>
            <a:endParaRPr lang="en-US" sz="2600" smtClean="0"/>
          </a:p>
          <a:p>
            <a:r>
              <a:rPr lang="en-US" sz="2600" smtClean="0"/>
              <a:t>All these challenges result in a “double-jeopardy” phenomenon facing caregivers who are also immigrants, adding another layer of complications and burdens.</a:t>
            </a:r>
            <a:endParaRPr lang="en-CA" sz="2600" smtClean="0"/>
          </a:p>
          <a:p>
            <a:pPr>
              <a:buFontTx/>
              <a:buNone/>
            </a:pPr>
            <a:endParaRPr lang="en-CA" smtClean="0"/>
          </a:p>
        </p:txBody>
      </p:sp>
      <p:pic>
        <p:nvPicPr>
          <p:cNvPr id="27652" name="Picture 8" descr="j0438815"/>
          <p:cNvPicPr>
            <a:picLocks noChangeAspect="1" noChangeArrowheads="1"/>
          </p:cNvPicPr>
          <p:nvPr/>
        </p:nvPicPr>
        <p:blipFill>
          <a:blip r:embed="rId3"/>
          <a:srcRect/>
          <a:stretch>
            <a:fillRect/>
          </a:stretch>
        </p:blipFill>
        <p:spPr bwMode="auto">
          <a:xfrm>
            <a:off x="6781800" y="2438400"/>
            <a:ext cx="2136775"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CA" smtClean="0"/>
          </a:p>
        </p:txBody>
      </p:sp>
      <p:sp>
        <p:nvSpPr>
          <p:cNvPr id="28675" name="Content Placeholder 2"/>
          <p:cNvSpPr>
            <a:spLocks noGrp="1"/>
          </p:cNvSpPr>
          <p:nvPr>
            <p:ph idx="1"/>
          </p:nvPr>
        </p:nvSpPr>
        <p:spPr>
          <a:xfrm>
            <a:off x="2362200" y="1552575"/>
            <a:ext cx="6477000" cy="4314825"/>
          </a:xfrm>
        </p:spPr>
        <p:txBody>
          <a:bodyPr/>
          <a:lstStyle/>
          <a:p>
            <a:r>
              <a:rPr lang="en-US" sz="2600" smtClean="0"/>
              <a:t>Structural circumstances such as family structure, living environment, housing, employment, and economy, often do not allow traditional filial piety to be nurtured. </a:t>
            </a:r>
          </a:p>
          <a:p>
            <a:endParaRPr lang="en-US" sz="2600" smtClean="0"/>
          </a:p>
          <a:p>
            <a:r>
              <a:rPr lang="en-US" sz="2600" smtClean="0"/>
              <a:t>Policies should consider the limitations and challenges that individual family caregivers face, particularly immigrant and visible minority caregivers, and should not take filial piety or obligations for granted. </a:t>
            </a:r>
          </a:p>
        </p:txBody>
      </p:sp>
      <p:pic>
        <p:nvPicPr>
          <p:cNvPr id="28676" name="Picture 5" descr="j0289853"/>
          <p:cNvPicPr>
            <a:picLocks noChangeAspect="1" noChangeArrowheads="1"/>
          </p:cNvPicPr>
          <p:nvPr/>
        </p:nvPicPr>
        <p:blipFill>
          <a:blip r:embed="rId3"/>
          <a:srcRect/>
          <a:stretch>
            <a:fillRect/>
          </a:stretch>
        </p:blipFill>
        <p:spPr bwMode="auto">
          <a:xfrm>
            <a:off x="457200" y="2209800"/>
            <a:ext cx="1908175" cy="127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Context</a:t>
            </a:r>
          </a:p>
        </p:txBody>
      </p:sp>
      <p:sp>
        <p:nvSpPr>
          <p:cNvPr id="12291" name="Rectangle 3"/>
          <p:cNvSpPr>
            <a:spLocks noGrp="1" noChangeArrowheads="1"/>
          </p:cNvSpPr>
          <p:nvPr>
            <p:ph type="body" idx="1"/>
          </p:nvPr>
        </p:nvSpPr>
        <p:spPr>
          <a:xfrm>
            <a:off x="228600" y="1600200"/>
            <a:ext cx="7239000" cy="4191000"/>
          </a:xfrm>
        </p:spPr>
        <p:txBody>
          <a:bodyPr/>
          <a:lstStyle/>
          <a:p>
            <a:pPr>
              <a:lnSpc>
                <a:spcPct val="85000"/>
              </a:lnSpc>
              <a:spcBef>
                <a:spcPct val="75000"/>
              </a:spcBef>
            </a:pPr>
            <a:r>
              <a:rPr lang="en-US" sz="2400" smtClean="0"/>
              <a:t>Research, policies, and programs for immigrants often treat older adults as a homogeneous group </a:t>
            </a:r>
          </a:p>
          <a:p>
            <a:pPr>
              <a:lnSpc>
                <a:spcPct val="85000"/>
              </a:lnSpc>
              <a:spcBef>
                <a:spcPct val="75000"/>
              </a:spcBef>
            </a:pPr>
            <a:r>
              <a:rPr lang="en-US" sz="2400" smtClean="0"/>
              <a:t>Aging immigrants are the minorities in minorities</a:t>
            </a:r>
          </a:p>
          <a:p>
            <a:pPr>
              <a:lnSpc>
                <a:spcPct val="85000"/>
              </a:lnSpc>
              <a:spcBef>
                <a:spcPct val="75000"/>
              </a:spcBef>
            </a:pPr>
            <a:r>
              <a:rPr lang="en-US" sz="2400" smtClean="0"/>
              <a:t>Care for aging immigrants has become an emerging research focus, due to the increase of the aging population in culturally diverse and immigrant communities</a:t>
            </a:r>
          </a:p>
          <a:p>
            <a:pPr>
              <a:lnSpc>
                <a:spcPct val="85000"/>
              </a:lnSpc>
              <a:spcBef>
                <a:spcPct val="75000"/>
              </a:spcBef>
            </a:pPr>
            <a:r>
              <a:rPr lang="en-US" sz="2400" smtClean="0"/>
              <a:t>Research on aging immigrants is closely linked with immigrant families – important role in family caring (caregiving) </a:t>
            </a:r>
          </a:p>
          <a:p>
            <a:pPr>
              <a:lnSpc>
                <a:spcPct val="85000"/>
              </a:lnSpc>
              <a:spcBef>
                <a:spcPct val="75000"/>
              </a:spcBef>
            </a:pPr>
            <a:endParaRPr lang="en-US" sz="2400" smtClean="0"/>
          </a:p>
          <a:p>
            <a:pPr>
              <a:lnSpc>
                <a:spcPct val="85000"/>
              </a:lnSpc>
              <a:spcBef>
                <a:spcPct val="75000"/>
              </a:spcBef>
              <a:buFontTx/>
              <a:buNone/>
            </a:pPr>
            <a:r>
              <a:rPr lang="en-US" sz="2000" smtClean="0"/>
              <a:t>				</a:t>
            </a:r>
            <a:endParaRPr lang="en-US" sz="1800" smtClean="0"/>
          </a:p>
          <a:p>
            <a:pPr lvl="1">
              <a:lnSpc>
                <a:spcPct val="90000"/>
              </a:lnSpc>
            </a:pPr>
            <a:endParaRPr lang="en-US" sz="1800" smtClean="0"/>
          </a:p>
        </p:txBody>
      </p:sp>
      <p:pic>
        <p:nvPicPr>
          <p:cNvPr id="12292" name="Picture 10" descr="j0407487"/>
          <p:cNvPicPr>
            <a:picLocks noChangeAspect="1" noChangeArrowheads="1"/>
          </p:cNvPicPr>
          <p:nvPr/>
        </p:nvPicPr>
        <p:blipFill>
          <a:blip r:embed="rId3"/>
          <a:srcRect/>
          <a:stretch>
            <a:fillRect/>
          </a:stretch>
        </p:blipFill>
        <p:spPr bwMode="auto">
          <a:xfrm>
            <a:off x="7543800" y="2971800"/>
            <a:ext cx="1397000" cy="209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CA" smtClean="0"/>
          </a:p>
        </p:txBody>
      </p:sp>
      <p:sp>
        <p:nvSpPr>
          <p:cNvPr id="29699" name="Content Placeholder 2"/>
          <p:cNvSpPr>
            <a:spLocks noGrp="1"/>
          </p:cNvSpPr>
          <p:nvPr>
            <p:ph idx="1"/>
          </p:nvPr>
        </p:nvSpPr>
        <p:spPr>
          <a:xfrm>
            <a:off x="2514600" y="2209800"/>
            <a:ext cx="6172200" cy="3048000"/>
          </a:xfrm>
        </p:spPr>
        <p:txBody>
          <a:bodyPr/>
          <a:lstStyle/>
          <a:p>
            <a:r>
              <a:rPr lang="en-CA" smtClean="0"/>
              <a:t>Financial support, employment policies, availability of support services for family caregivers should also attend to the unique socio-cultural circumstances of immigrant and visible minority family caregivers.</a:t>
            </a:r>
          </a:p>
        </p:txBody>
      </p:sp>
      <p:pic>
        <p:nvPicPr>
          <p:cNvPr id="29700" name="Picture 3"/>
          <p:cNvPicPr>
            <a:picLocks noChangeAspect="1" noChangeArrowheads="1"/>
          </p:cNvPicPr>
          <p:nvPr/>
        </p:nvPicPr>
        <p:blipFill>
          <a:blip r:embed="rId3"/>
          <a:srcRect/>
          <a:stretch>
            <a:fillRect/>
          </a:stretch>
        </p:blipFill>
        <p:spPr bwMode="auto">
          <a:xfrm>
            <a:off x="304800" y="2286000"/>
            <a:ext cx="2008188" cy="1600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952875" y="2381250"/>
            <a:ext cx="1665288" cy="1295400"/>
          </a:xfrm>
          <a:prstGeom prst="ellipse">
            <a:avLst/>
          </a:prstGeom>
          <a:solidFill>
            <a:srgbClr val="3366FF"/>
          </a:solidFill>
          <a:ln w="9525">
            <a:solidFill>
              <a:schemeClr val="tx1"/>
            </a:solidFill>
            <a:round/>
            <a:headEnd/>
            <a:tailEnd/>
          </a:ln>
        </p:spPr>
        <p:txBody>
          <a:bodyPr wrap="none" lIns="91413" tIns="45707" rIns="91413" bIns="45707" anchor="ctr"/>
          <a:lstStyle/>
          <a:p>
            <a:pPr algn="ctr" defTabSz="912813"/>
            <a:endParaRPr lang="en-US" sz="1800">
              <a:latin typeface="Arial" charset="0"/>
            </a:endParaRPr>
          </a:p>
          <a:p>
            <a:pPr algn="ctr" defTabSz="912813"/>
            <a:r>
              <a:rPr lang="en-US" sz="1600">
                <a:latin typeface="Arial" charset="0"/>
              </a:rPr>
              <a:t>Family</a:t>
            </a:r>
          </a:p>
          <a:p>
            <a:pPr algn="ctr" defTabSz="912813"/>
            <a:r>
              <a:rPr lang="en-US" sz="1600">
                <a:latin typeface="Arial" charset="0"/>
              </a:rPr>
              <a:t> Caregivers</a:t>
            </a:r>
          </a:p>
          <a:p>
            <a:pPr algn="ctr" defTabSz="912813"/>
            <a:endParaRPr lang="en-US" sz="1800">
              <a:latin typeface="Arial" charset="0"/>
            </a:endParaRPr>
          </a:p>
        </p:txBody>
      </p:sp>
      <p:sp>
        <p:nvSpPr>
          <p:cNvPr id="30723" name="Text Box 17"/>
          <p:cNvSpPr txBox="1">
            <a:spLocks noChangeArrowheads="1"/>
          </p:cNvSpPr>
          <p:nvPr/>
        </p:nvSpPr>
        <p:spPr bwMode="auto">
          <a:xfrm>
            <a:off x="684213" y="333375"/>
            <a:ext cx="7775575" cy="369888"/>
          </a:xfrm>
          <a:prstGeom prst="rect">
            <a:avLst/>
          </a:prstGeom>
          <a:noFill/>
          <a:ln w="9525">
            <a:noFill/>
            <a:miter lim="800000"/>
            <a:headEnd/>
            <a:tailEnd/>
          </a:ln>
        </p:spPr>
        <p:txBody>
          <a:bodyPr lIns="91413" tIns="45707" rIns="91413" bIns="45707">
            <a:spAutoFit/>
          </a:bodyPr>
          <a:lstStyle/>
          <a:p>
            <a:pPr defTabSz="912813">
              <a:spcBef>
                <a:spcPct val="50000"/>
              </a:spcBef>
            </a:pPr>
            <a:endParaRPr lang="en-CA" sz="1800">
              <a:latin typeface="Arial" charset="0"/>
            </a:endParaRPr>
          </a:p>
        </p:txBody>
      </p:sp>
      <p:sp>
        <p:nvSpPr>
          <p:cNvPr id="30724" name="Rectangle 18"/>
          <p:cNvSpPr>
            <a:spLocks noChangeArrowheads="1"/>
          </p:cNvSpPr>
          <p:nvPr/>
        </p:nvSpPr>
        <p:spPr bwMode="auto">
          <a:xfrm>
            <a:off x="609600" y="188913"/>
            <a:ext cx="8077200" cy="954087"/>
          </a:xfrm>
          <a:prstGeom prst="rect">
            <a:avLst/>
          </a:prstGeom>
          <a:noFill/>
          <a:ln w="9525">
            <a:noFill/>
            <a:miter lim="800000"/>
            <a:headEnd/>
            <a:tailEnd/>
          </a:ln>
        </p:spPr>
        <p:txBody>
          <a:bodyPr lIns="92048" tIns="46025" rIns="92048" bIns="46025" anchor="ctr"/>
          <a:lstStyle/>
          <a:p>
            <a:pPr algn="ctr" defTabSz="912813"/>
            <a:endParaRPr kumimoji="1" lang="en-US" sz="2800">
              <a:solidFill>
                <a:srgbClr val="4E1887"/>
              </a:solidFill>
              <a:latin typeface="Gill Sans MT" pitchFamily="34" charset="0"/>
            </a:endParaRPr>
          </a:p>
        </p:txBody>
      </p:sp>
      <p:sp>
        <p:nvSpPr>
          <p:cNvPr id="2053" name="Rectangle 22"/>
          <p:cNvSpPr>
            <a:spLocks noChangeArrowheads="1"/>
          </p:cNvSpPr>
          <p:nvPr/>
        </p:nvSpPr>
        <p:spPr bwMode="auto">
          <a:xfrm>
            <a:off x="1500188" y="285750"/>
            <a:ext cx="6696075" cy="360363"/>
          </a:xfrm>
          <a:prstGeom prst="rect">
            <a:avLst/>
          </a:prstGeom>
          <a:solidFill>
            <a:schemeClr val="accent6"/>
          </a:solidFill>
          <a:ln w="9525">
            <a:solidFill>
              <a:schemeClr val="tx1"/>
            </a:solidFill>
            <a:miter lim="800000"/>
            <a:headEnd/>
            <a:tailEnd/>
          </a:ln>
        </p:spPr>
        <p:txBody>
          <a:bodyPr wrap="none" lIns="91413" tIns="45707" rIns="91413" bIns="45707" anchor="ctr"/>
          <a:lstStyle/>
          <a:p>
            <a:pPr algn="ctr" defTabSz="913915">
              <a:defRPr/>
            </a:pPr>
            <a:r>
              <a:rPr kumimoji="1" lang="en-US" sz="2000" dirty="0">
                <a:solidFill>
                  <a:schemeClr val="bg2"/>
                </a:solidFill>
              </a:rPr>
              <a:t>Immigration, Culture, and Caregiving: Research and Practice</a:t>
            </a:r>
            <a:r>
              <a:rPr lang="en-US" sz="2000" dirty="0">
                <a:solidFill>
                  <a:schemeClr val="bg2"/>
                </a:solidFill>
                <a:latin typeface="Arial" charset="0"/>
              </a:rPr>
              <a:t> </a:t>
            </a:r>
          </a:p>
        </p:txBody>
      </p:sp>
      <p:sp>
        <p:nvSpPr>
          <p:cNvPr id="30726" name="WordArt 38"/>
          <p:cNvSpPr>
            <a:spLocks noChangeArrowheads="1" noChangeShapeType="1" noTextEdit="1"/>
          </p:cNvSpPr>
          <p:nvPr/>
        </p:nvSpPr>
        <p:spPr bwMode="auto">
          <a:xfrm>
            <a:off x="2643188" y="785813"/>
            <a:ext cx="3879850" cy="398462"/>
          </a:xfrm>
          <a:prstGeom prst="rect">
            <a:avLst/>
          </a:prstGeom>
        </p:spPr>
        <p:txBody>
          <a:bodyPr wrap="none" fromWordArt="1">
            <a:prstTxWarp prst="textCanDown">
              <a:avLst>
                <a:gd name="adj" fmla="val 33333"/>
              </a:avLst>
            </a:prstTxWarp>
          </a:bodyPr>
          <a:lstStyle/>
          <a:p>
            <a:pPr algn="ctr"/>
            <a:r>
              <a:rPr lang="en-US" sz="1200" kern="10">
                <a:ln w="9525">
                  <a:solidFill>
                    <a:srgbClr val="000000"/>
                  </a:solidFill>
                  <a:round/>
                  <a:headEnd/>
                  <a:tailEnd/>
                </a:ln>
                <a:solidFill>
                  <a:srgbClr val="000000"/>
                </a:solidFill>
                <a:latin typeface="Times New Roman"/>
                <a:cs typeface="Times New Roman"/>
              </a:rPr>
              <a:t>Effects of Culture on Caregiving</a:t>
            </a:r>
          </a:p>
        </p:txBody>
      </p:sp>
      <p:sp>
        <p:nvSpPr>
          <p:cNvPr id="30727" name="Rectangle 22"/>
          <p:cNvSpPr>
            <a:spLocks noChangeArrowheads="1"/>
          </p:cNvSpPr>
          <p:nvPr/>
        </p:nvSpPr>
        <p:spPr bwMode="auto">
          <a:xfrm>
            <a:off x="166688" y="5478463"/>
            <a:ext cx="4368800" cy="352425"/>
          </a:xfrm>
          <a:prstGeom prst="rect">
            <a:avLst/>
          </a:prstGeom>
          <a:solidFill>
            <a:srgbClr val="FFFF00"/>
          </a:solidFill>
          <a:ln w="9525">
            <a:solidFill>
              <a:schemeClr val="tx1"/>
            </a:solidFill>
            <a:miter lim="800000"/>
            <a:headEnd/>
            <a:tailEnd/>
          </a:ln>
        </p:spPr>
        <p:txBody>
          <a:bodyPr wrap="none" lIns="91413" tIns="45707" rIns="91413" bIns="45707" anchor="ctr"/>
          <a:lstStyle/>
          <a:p>
            <a:pPr algn="ctr" defTabSz="912813"/>
            <a:r>
              <a:rPr lang="en-US" sz="1300" b="1">
                <a:solidFill>
                  <a:srgbClr val="4A206A"/>
                </a:solidFill>
                <a:latin typeface="Arial" charset="0"/>
              </a:rPr>
              <a:t>Systemic Discrimination and Challenges</a:t>
            </a:r>
          </a:p>
        </p:txBody>
      </p:sp>
      <p:sp>
        <p:nvSpPr>
          <p:cNvPr id="30728" name="TextBox 25"/>
          <p:cNvSpPr txBox="1">
            <a:spLocks noChangeArrowheads="1"/>
          </p:cNvSpPr>
          <p:nvPr/>
        </p:nvSpPr>
        <p:spPr bwMode="auto">
          <a:xfrm>
            <a:off x="2428875" y="1214438"/>
            <a:ext cx="4381500" cy="768350"/>
          </a:xfrm>
          <a:prstGeom prst="rect">
            <a:avLst/>
          </a:prstGeom>
          <a:solidFill>
            <a:schemeClr val="tx1"/>
          </a:solidFill>
          <a:ln w="9525">
            <a:noFill/>
            <a:miter lim="800000"/>
            <a:headEnd/>
            <a:tailEnd/>
          </a:ln>
        </p:spPr>
        <p:txBody>
          <a:bodyPr lIns="30184" tIns="15092" rIns="30184" bIns="15092">
            <a:spAutoFit/>
          </a:bodyPr>
          <a:lstStyle/>
          <a:p>
            <a:r>
              <a:rPr lang="en-US" sz="1600">
                <a:solidFill>
                  <a:schemeClr val="bg2"/>
                </a:solidFill>
              </a:rPr>
              <a:t>Immigrant status, country of origin, languages, race, ethnic origin, ethnicity, cultural norms, cultural values and beliefs, religion/spirituality</a:t>
            </a:r>
          </a:p>
        </p:txBody>
      </p:sp>
      <p:sp>
        <p:nvSpPr>
          <p:cNvPr id="30729" name="Oval 2"/>
          <p:cNvSpPr>
            <a:spLocks noChangeArrowheads="1"/>
          </p:cNvSpPr>
          <p:nvPr/>
        </p:nvSpPr>
        <p:spPr bwMode="auto">
          <a:xfrm>
            <a:off x="3429000" y="3357563"/>
            <a:ext cx="1665288" cy="1295400"/>
          </a:xfrm>
          <a:prstGeom prst="ellipse">
            <a:avLst/>
          </a:prstGeom>
          <a:solidFill>
            <a:srgbClr val="3366FF"/>
          </a:solidFill>
          <a:ln w="9525">
            <a:solidFill>
              <a:schemeClr val="tx1"/>
            </a:solidFill>
            <a:round/>
            <a:headEnd/>
            <a:tailEnd/>
          </a:ln>
        </p:spPr>
        <p:txBody>
          <a:bodyPr wrap="none" lIns="91413" tIns="45707" rIns="91413" bIns="45707" anchor="ctr"/>
          <a:lstStyle/>
          <a:p>
            <a:pPr algn="ctr" defTabSz="912813"/>
            <a:endParaRPr lang="en-US" sz="1800">
              <a:latin typeface="Arial" charset="0"/>
            </a:endParaRPr>
          </a:p>
          <a:p>
            <a:pPr algn="ctr" defTabSz="912813"/>
            <a:r>
              <a:rPr lang="en-US" sz="1600">
                <a:latin typeface="Arial" charset="0"/>
              </a:rPr>
              <a:t>Older Adults</a:t>
            </a:r>
          </a:p>
          <a:p>
            <a:pPr algn="ctr" defTabSz="912813"/>
            <a:endParaRPr lang="en-US" sz="1800">
              <a:latin typeface="Arial" charset="0"/>
            </a:endParaRPr>
          </a:p>
        </p:txBody>
      </p:sp>
      <p:sp>
        <p:nvSpPr>
          <p:cNvPr id="30730" name="TextBox 28"/>
          <p:cNvSpPr txBox="1">
            <a:spLocks noChangeArrowheads="1"/>
          </p:cNvSpPr>
          <p:nvPr/>
        </p:nvSpPr>
        <p:spPr bwMode="auto">
          <a:xfrm>
            <a:off x="5562600" y="5638800"/>
            <a:ext cx="3446463" cy="1122363"/>
          </a:xfrm>
          <a:prstGeom prst="rect">
            <a:avLst/>
          </a:prstGeom>
          <a:solidFill>
            <a:srgbClr val="4A206A"/>
          </a:solidFill>
          <a:ln w="9525">
            <a:noFill/>
            <a:miter lim="800000"/>
            <a:headEnd/>
            <a:tailEnd/>
          </a:ln>
        </p:spPr>
        <p:txBody>
          <a:bodyPr lIns="30184" tIns="15092" rIns="30184" bIns="15092">
            <a:spAutoFit/>
          </a:bodyPr>
          <a:lstStyle/>
          <a:p>
            <a:r>
              <a:rPr lang="en-US" sz="1500" b="1" u="sng"/>
              <a:t>Practice and Policy Implications</a:t>
            </a:r>
          </a:p>
          <a:p>
            <a:pPr>
              <a:buFont typeface="Arial" charset="0"/>
              <a:buChar char="•"/>
            </a:pPr>
            <a:r>
              <a:rPr lang="en-US" sz="1400"/>
              <a:t>Cultural competence</a:t>
            </a:r>
          </a:p>
          <a:p>
            <a:pPr>
              <a:buFont typeface="Arial" charset="0"/>
              <a:buChar char="•"/>
            </a:pPr>
            <a:r>
              <a:rPr lang="en-US" sz="1400"/>
              <a:t>Aware of structural issues</a:t>
            </a:r>
          </a:p>
          <a:p>
            <a:pPr>
              <a:buFont typeface="Arial" charset="0"/>
              <a:buChar char="•"/>
            </a:pPr>
            <a:r>
              <a:rPr lang="en-US" sz="1400"/>
              <a:t>Access to informal and formal support and resources</a:t>
            </a:r>
            <a:endParaRPr lang="en-US" sz="1200"/>
          </a:p>
        </p:txBody>
      </p:sp>
      <p:sp>
        <p:nvSpPr>
          <p:cNvPr id="30731" name="TextBox 31"/>
          <p:cNvSpPr txBox="1">
            <a:spLocks noChangeArrowheads="1"/>
          </p:cNvSpPr>
          <p:nvPr/>
        </p:nvSpPr>
        <p:spPr bwMode="auto">
          <a:xfrm>
            <a:off x="357188" y="2214563"/>
            <a:ext cx="2381250" cy="1092200"/>
          </a:xfrm>
          <a:prstGeom prst="rect">
            <a:avLst/>
          </a:prstGeom>
          <a:solidFill>
            <a:srgbClr val="CC0099"/>
          </a:solidFill>
          <a:ln w="9525">
            <a:noFill/>
            <a:miter lim="800000"/>
            <a:headEnd/>
            <a:tailEnd/>
          </a:ln>
        </p:spPr>
        <p:txBody>
          <a:bodyPr lIns="30184" tIns="15092" rIns="30184" bIns="15092">
            <a:spAutoFit/>
          </a:bodyPr>
          <a:lstStyle/>
          <a:p>
            <a:r>
              <a:rPr lang="en-US" sz="1500" b="1" u="sng"/>
              <a:t>Motivation and Rationales</a:t>
            </a:r>
          </a:p>
          <a:p>
            <a:pPr>
              <a:buFont typeface="Arial" charset="0"/>
              <a:buChar char="•"/>
            </a:pPr>
            <a:r>
              <a:rPr lang="en-US" sz="1400"/>
              <a:t>Affection, love, intimacy</a:t>
            </a:r>
          </a:p>
          <a:p>
            <a:pPr>
              <a:buFont typeface="Arial" charset="0"/>
              <a:buChar char="•"/>
            </a:pPr>
            <a:r>
              <a:rPr lang="en-US" sz="1400"/>
              <a:t>Reciprocity </a:t>
            </a:r>
          </a:p>
          <a:p>
            <a:pPr>
              <a:buFont typeface="Arial" charset="0"/>
              <a:buChar char="•"/>
            </a:pPr>
            <a:r>
              <a:rPr lang="en-US" sz="1400"/>
              <a:t>Filial piety and obligation</a:t>
            </a:r>
          </a:p>
          <a:p>
            <a:endParaRPr lang="en-US" sz="1200"/>
          </a:p>
        </p:txBody>
      </p:sp>
      <p:sp>
        <p:nvSpPr>
          <p:cNvPr id="30732" name="TextBox 39"/>
          <p:cNvSpPr txBox="1">
            <a:spLocks noChangeArrowheads="1"/>
          </p:cNvSpPr>
          <p:nvPr/>
        </p:nvSpPr>
        <p:spPr bwMode="auto">
          <a:xfrm>
            <a:off x="357188" y="3500438"/>
            <a:ext cx="2381250" cy="1122362"/>
          </a:xfrm>
          <a:prstGeom prst="rect">
            <a:avLst/>
          </a:prstGeom>
          <a:solidFill>
            <a:srgbClr val="CC0099"/>
          </a:solidFill>
          <a:ln w="9525">
            <a:noFill/>
            <a:miter lim="800000"/>
            <a:headEnd/>
            <a:tailEnd/>
          </a:ln>
        </p:spPr>
        <p:txBody>
          <a:bodyPr lIns="30184" tIns="15092" rIns="30184" bIns="15092">
            <a:spAutoFit/>
          </a:bodyPr>
          <a:lstStyle/>
          <a:p>
            <a:r>
              <a:rPr lang="en-US" sz="1500" b="1" u="sng"/>
              <a:t>Roles and Responsibilies</a:t>
            </a:r>
          </a:p>
          <a:p>
            <a:pPr>
              <a:buFont typeface="Arial" charset="0"/>
              <a:buChar char="•"/>
            </a:pPr>
            <a:r>
              <a:rPr lang="en-US" sz="1400"/>
              <a:t>Daughters and sons</a:t>
            </a:r>
          </a:p>
          <a:p>
            <a:pPr>
              <a:buFont typeface="Arial" charset="0"/>
              <a:buChar char="•"/>
            </a:pPr>
            <a:r>
              <a:rPr lang="en-US" sz="1400"/>
              <a:t>Wives</a:t>
            </a:r>
          </a:p>
          <a:p>
            <a:pPr>
              <a:buFont typeface="Arial" charset="0"/>
              <a:buChar char="•"/>
            </a:pPr>
            <a:r>
              <a:rPr lang="en-US" sz="1400"/>
              <a:t>Daughters-in-law</a:t>
            </a:r>
          </a:p>
          <a:p>
            <a:pPr>
              <a:buFont typeface="Arial" charset="0"/>
              <a:buChar char="•"/>
            </a:pPr>
            <a:r>
              <a:rPr lang="en-US" sz="1400"/>
              <a:t>Spousal roles</a:t>
            </a:r>
          </a:p>
        </p:txBody>
      </p:sp>
      <p:sp>
        <p:nvSpPr>
          <p:cNvPr id="30733" name="TextBox 40"/>
          <p:cNvSpPr txBox="1">
            <a:spLocks noChangeArrowheads="1"/>
          </p:cNvSpPr>
          <p:nvPr/>
        </p:nvSpPr>
        <p:spPr bwMode="auto">
          <a:xfrm>
            <a:off x="6572250" y="3500438"/>
            <a:ext cx="2381250" cy="1122362"/>
          </a:xfrm>
          <a:prstGeom prst="rect">
            <a:avLst/>
          </a:prstGeom>
          <a:solidFill>
            <a:srgbClr val="CC0099"/>
          </a:solidFill>
          <a:ln w="9525">
            <a:noFill/>
            <a:miter lim="800000"/>
            <a:headEnd/>
            <a:tailEnd/>
          </a:ln>
        </p:spPr>
        <p:txBody>
          <a:bodyPr lIns="30184" tIns="15092" rIns="30184" bIns="15092">
            <a:spAutoFit/>
          </a:bodyPr>
          <a:lstStyle/>
          <a:p>
            <a:r>
              <a:rPr lang="en-US" sz="1500" b="1" u="sng"/>
              <a:t>Use of Formal Services</a:t>
            </a:r>
          </a:p>
          <a:p>
            <a:pPr>
              <a:buFont typeface="Arial" charset="0"/>
              <a:buChar char="•"/>
            </a:pPr>
            <a:r>
              <a:rPr lang="en-US" sz="1400"/>
              <a:t>Underutilization</a:t>
            </a:r>
          </a:p>
          <a:p>
            <a:pPr>
              <a:buFont typeface="Arial" charset="0"/>
              <a:buChar char="•"/>
            </a:pPr>
            <a:r>
              <a:rPr lang="en-US" sz="1400"/>
              <a:t>Myths and misunderstandings</a:t>
            </a:r>
          </a:p>
          <a:p>
            <a:pPr>
              <a:buFont typeface="Arial" charset="0"/>
              <a:buChar char="•"/>
            </a:pPr>
            <a:r>
              <a:rPr lang="en-US" sz="1400"/>
              <a:t>Access barriers</a:t>
            </a:r>
          </a:p>
          <a:p>
            <a:pPr>
              <a:buFont typeface="Arial" charset="0"/>
              <a:buChar char="•"/>
            </a:pPr>
            <a:r>
              <a:rPr lang="en-US" sz="1400"/>
              <a:t>Availability of services</a:t>
            </a:r>
          </a:p>
        </p:txBody>
      </p:sp>
      <p:sp>
        <p:nvSpPr>
          <p:cNvPr id="30734" name="TextBox 41"/>
          <p:cNvSpPr txBox="1">
            <a:spLocks noChangeArrowheads="1"/>
          </p:cNvSpPr>
          <p:nvPr/>
        </p:nvSpPr>
        <p:spPr bwMode="auto">
          <a:xfrm>
            <a:off x="6572250" y="2147888"/>
            <a:ext cx="2381250" cy="1122362"/>
          </a:xfrm>
          <a:prstGeom prst="rect">
            <a:avLst/>
          </a:prstGeom>
          <a:solidFill>
            <a:srgbClr val="CC0099"/>
          </a:solidFill>
          <a:ln w="9525">
            <a:noFill/>
            <a:miter lim="800000"/>
            <a:headEnd/>
            <a:tailEnd/>
          </a:ln>
        </p:spPr>
        <p:txBody>
          <a:bodyPr lIns="30184" tIns="15092" rIns="30184" bIns="15092">
            <a:spAutoFit/>
          </a:bodyPr>
          <a:lstStyle/>
          <a:p>
            <a:r>
              <a:rPr lang="en-US" sz="1500" b="1" u="sng"/>
              <a:t>Caregiving Outcomes</a:t>
            </a:r>
          </a:p>
          <a:p>
            <a:pPr>
              <a:buFont typeface="Arial" charset="0"/>
              <a:buChar char="•"/>
            </a:pPr>
            <a:r>
              <a:rPr lang="en-US" sz="1400"/>
              <a:t>Stress and burden</a:t>
            </a:r>
          </a:p>
          <a:p>
            <a:pPr>
              <a:buFont typeface="Arial" charset="0"/>
              <a:buChar char="•"/>
            </a:pPr>
            <a:r>
              <a:rPr lang="en-US" sz="1400"/>
              <a:t>Depression and mental health</a:t>
            </a:r>
          </a:p>
          <a:p>
            <a:pPr>
              <a:buFont typeface="Arial" charset="0"/>
              <a:buChar char="•"/>
            </a:pPr>
            <a:r>
              <a:rPr lang="en-US" sz="1400"/>
              <a:t>Economic, financial, social </a:t>
            </a:r>
          </a:p>
          <a:p>
            <a:pPr>
              <a:buFont typeface="Arial" charset="0"/>
              <a:buNone/>
            </a:pPr>
            <a:r>
              <a:rPr lang="en-US" sz="1400"/>
              <a:t> consequences</a:t>
            </a:r>
          </a:p>
        </p:txBody>
      </p:sp>
      <p:sp>
        <p:nvSpPr>
          <p:cNvPr id="30735" name="Rectangle 22"/>
          <p:cNvSpPr>
            <a:spLocks noChangeArrowheads="1"/>
          </p:cNvSpPr>
          <p:nvPr/>
        </p:nvSpPr>
        <p:spPr bwMode="auto">
          <a:xfrm>
            <a:off x="333375" y="5921375"/>
            <a:ext cx="4368800" cy="352425"/>
          </a:xfrm>
          <a:prstGeom prst="rect">
            <a:avLst/>
          </a:prstGeom>
          <a:solidFill>
            <a:srgbClr val="FFFF00"/>
          </a:solidFill>
          <a:ln w="9525">
            <a:solidFill>
              <a:schemeClr val="tx1"/>
            </a:solidFill>
            <a:miter lim="800000"/>
            <a:headEnd/>
            <a:tailEnd/>
          </a:ln>
        </p:spPr>
        <p:txBody>
          <a:bodyPr wrap="none" lIns="91413" tIns="45707" rIns="91413" bIns="45707" anchor="ctr"/>
          <a:lstStyle/>
          <a:p>
            <a:pPr algn="ctr" defTabSz="912813"/>
            <a:r>
              <a:rPr lang="en-US" sz="1300" b="1">
                <a:solidFill>
                  <a:srgbClr val="4A206A"/>
                </a:solidFill>
                <a:latin typeface="Arial" charset="0"/>
              </a:rPr>
              <a:t>Aging process and changes to older adults</a:t>
            </a:r>
          </a:p>
        </p:txBody>
      </p:sp>
      <p:sp>
        <p:nvSpPr>
          <p:cNvPr id="30736" name="Rectangle 22"/>
          <p:cNvSpPr>
            <a:spLocks noChangeArrowheads="1"/>
          </p:cNvSpPr>
          <p:nvPr/>
        </p:nvSpPr>
        <p:spPr bwMode="auto">
          <a:xfrm>
            <a:off x="714375" y="6340475"/>
            <a:ext cx="4368800" cy="352425"/>
          </a:xfrm>
          <a:prstGeom prst="rect">
            <a:avLst/>
          </a:prstGeom>
          <a:solidFill>
            <a:srgbClr val="FFFF00"/>
          </a:solidFill>
          <a:ln w="9525">
            <a:solidFill>
              <a:schemeClr val="tx1"/>
            </a:solidFill>
            <a:miter lim="800000"/>
            <a:headEnd/>
            <a:tailEnd/>
          </a:ln>
        </p:spPr>
        <p:txBody>
          <a:bodyPr wrap="none" lIns="91413" tIns="45707" rIns="91413" bIns="45707" anchor="ctr"/>
          <a:lstStyle/>
          <a:p>
            <a:pPr algn="ctr" defTabSz="912813"/>
            <a:r>
              <a:rPr lang="en-US" sz="1300" b="1">
                <a:solidFill>
                  <a:srgbClr val="4A206A"/>
                </a:solidFill>
                <a:latin typeface="Arial" charset="0"/>
              </a:rPr>
              <a:t>Family caregivers’ other roles and responsibilities</a:t>
            </a:r>
          </a:p>
        </p:txBody>
      </p:sp>
      <p:sp>
        <p:nvSpPr>
          <p:cNvPr id="30737" name="Right Arrow 22"/>
          <p:cNvSpPr>
            <a:spLocks noChangeArrowheads="1"/>
          </p:cNvSpPr>
          <p:nvPr/>
        </p:nvSpPr>
        <p:spPr bwMode="auto">
          <a:xfrm rot="2902198">
            <a:off x="7937500" y="4881563"/>
            <a:ext cx="806450" cy="577850"/>
          </a:xfrm>
          <a:prstGeom prst="rightArrow">
            <a:avLst>
              <a:gd name="adj1" fmla="val 50000"/>
              <a:gd name="adj2" fmla="val 49990"/>
            </a:avLst>
          </a:prstGeom>
          <a:solidFill>
            <a:schemeClr val="accent2"/>
          </a:solidFill>
          <a:ln w="25400" algn="ctr">
            <a:solidFill>
              <a:srgbClr val="006F6F"/>
            </a:solidFill>
            <a:miter lim="800000"/>
            <a:headEnd/>
            <a:tailEnd/>
          </a:ln>
        </p:spPr>
        <p:txBody>
          <a:bodyPr rot="10800000" vert="eaVert" lIns="30184" tIns="15092" rIns="30184" bIns="15092" anchor="ctr"/>
          <a:lstStyle/>
          <a:p>
            <a:pPr algn="ctr"/>
            <a:endParaRPr lang="en-US">
              <a:solidFill>
                <a:srgbClr val="FFFFDD"/>
              </a:solidFill>
              <a:latin typeface="Gill Sans MT" pitchFamily="34" charset="0"/>
            </a:endParaRPr>
          </a:p>
        </p:txBody>
      </p:sp>
      <p:sp>
        <p:nvSpPr>
          <p:cNvPr id="30738" name="Right Arrow 25"/>
          <p:cNvSpPr>
            <a:spLocks noChangeArrowheads="1"/>
          </p:cNvSpPr>
          <p:nvPr/>
        </p:nvSpPr>
        <p:spPr bwMode="auto">
          <a:xfrm rot="10800000">
            <a:off x="5715000" y="3286125"/>
            <a:ext cx="852488" cy="273050"/>
          </a:xfrm>
          <a:prstGeom prst="rightArrow">
            <a:avLst>
              <a:gd name="adj1" fmla="val 50000"/>
              <a:gd name="adj2" fmla="val 49997"/>
            </a:avLst>
          </a:prstGeom>
          <a:solidFill>
            <a:schemeClr val="tx1"/>
          </a:solidFill>
          <a:ln w="25400" algn="ctr">
            <a:solidFill>
              <a:srgbClr val="006F6F"/>
            </a:solidFill>
            <a:miter lim="800000"/>
            <a:headEnd/>
            <a:tailEnd/>
          </a:ln>
        </p:spPr>
        <p:txBody>
          <a:bodyPr rot="10800000" lIns="30184" tIns="15092" rIns="30184" bIns="15092" anchor="ctr"/>
          <a:lstStyle/>
          <a:p>
            <a:pPr algn="ctr"/>
            <a:endParaRPr lang="en-US">
              <a:solidFill>
                <a:srgbClr val="FFFFDD"/>
              </a:solidFill>
              <a:latin typeface="Gill Sans MT" pitchFamily="34" charset="0"/>
            </a:endParaRPr>
          </a:p>
        </p:txBody>
      </p:sp>
      <p:sp>
        <p:nvSpPr>
          <p:cNvPr id="30739" name="Right Arrow 28"/>
          <p:cNvSpPr>
            <a:spLocks noChangeArrowheads="1"/>
          </p:cNvSpPr>
          <p:nvPr/>
        </p:nvSpPr>
        <p:spPr bwMode="auto">
          <a:xfrm rot="2902198">
            <a:off x="6977857" y="4882356"/>
            <a:ext cx="806450" cy="576263"/>
          </a:xfrm>
          <a:prstGeom prst="rightArrow">
            <a:avLst>
              <a:gd name="adj1" fmla="val 50000"/>
              <a:gd name="adj2" fmla="val 49991"/>
            </a:avLst>
          </a:prstGeom>
          <a:solidFill>
            <a:schemeClr val="accent2"/>
          </a:solidFill>
          <a:ln w="25400" algn="ctr">
            <a:solidFill>
              <a:srgbClr val="006F6F"/>
            </a:solidFill>
            <a:miter lim="800000"/>
            <a:headEnd/>
            <a:tailEnd/>
          </a:ln>
        </p:spPr>
        <p:txBody>
          <a:bodyPr rot="10800000" vert="eaVert" lIns="30184" tIns="15092" rIns="30184" bIns="15092" anchor="ctr"/>
          <a:lstStyle/>
          <a:p>
            <a:pPr algn="ctr"/>
            <a:endParaRPr lang="en-US">
              <a:solidFill>
                <a:srgbClr val="FFFFDD"/>
              </a:solidFill>
              <a:latin typeface="Gill Sans MT" pitchFamily="34" charset="0"/>
            </a:endParaRPr>
          </a:p>
        </p:txBody>
      </p:sp>
      <p:sp>
        <p:nvSpPr>
          <p:cNvPr id="30740" name="Right Arrow 29"/>
          <p:cNvSpPr>
            <a:spLocks noChangeArrowheads="1"/>
          </p:cNvSpPr>
          <p:nvPr/>
        </p:nvSpPr>
        <p:spPr bwMode="auto">
          <a:xfrm rot="2902198">
            <a:off x="5945188" y="4881563"/>
            <a:ext cx="806450" cy="577850"/>
          </a:xfrm>
          <a:prstGeom prst="rightArrow">
            <a:avLst>
              <a:gd name="adj1" fmla="val 50000"/>
              <a:gd name="adj2" fmla="val 49990"/>
            </a:avLst>
          </a:prstGeom>
          <a:solidFill>
            <a:schemeClr val="accent2"/>
          </a:solidFill>
          <a:ln w="25400" algn="ctr">
            <a:solidFill>
              <a:srgbClr val="006F6F"/>
            </a:solidFill>
            <a:miter lim="800000"/>
            <a:headEnd/>
            <a:tailEnd/>
          </a:ln>
        </p:spPr>
        <p:txBody>
          <a:bodyPr rot="10800000" vert="eaVert" lIns="30184" tIns="15092" rIns="30184" bIns="15092" anchor="ctr"/>
          <a:lstStyle/>
          <a:p>
            <a:pPr algn="ctr"/>
            <a:endParaRPr lang="en-US">
              <a:solidFill>
                <a:srgbClr val="FFFFDD"/>
              </a:solidFill>
              <a:latin typeface="Gill Sans MT" pitchFamily="34" charset="0"/>
            </a:endParaRPr>
          </a:p>
        </p:txBody>
      </p:sp>
      <p:sp>
        <p:nvSpPr>
          <p:cNvPr id="40" name="Right Arrow 39"/>
          <p:cNvSpPr/>
          <p:nvPr/>
        </p:nvSpPr>
        <p:spPr>
          <a:xfrm rot="19027675">
            <a:off x="1157288" y="4768850"/>
            <a:ext cx="823912" cy="565150"/>
          </a:xfrm>
          <a:prstGeom prst="rightArrow">
            <a:avLst/>
          </a:prstGeom>
          <a:solidFill>
            <a:srgbClr val="E93909"/>
          </a:solidFill>
        </p:spPr>
        <p:style>
          <a:lnRef idx="2">
            <a:schemeClr val="accent1">
              <a:shade val="50000"/>
            </a:schemeClr>
          </a:lnRef>
          <a:fillRef idx="1">
            <a:schemeClr val="accent1"/>
          </a:fillRef>
          <a:effectRef idx="0">
            <a:schemeClr val="accent1"/>
          </a:effectRef>
          <a:fontRef idx="minor">
            <a:schemeClr val="lt1"/>
          </a:fontRef>
        </p:style>
        <p:txBody>
          <a:bodyPr lIns="30184" tIns="15092" rIns="30184" bIns="15092" anchor="ctr"/>
          <a:lstStyle/>
          <a:p>
            <a:pPr algn="ctr"/>
            <a:endParaRPr lang="en-US">
              <a:solidFill>
                <a:srgbClr val="FFFFDD"/>
              </a:solidFill>
            </a:endParaRPr>
          </a:p>
        </p:txBody>
      </p:sp>
      <p:sp>
        <p:nvSpPr>
          <p:cNvPr id="41" name="Right Arrow 40"/>
          <p:cNvSpPr/>
          <p:nvPr/>
        </p:nvSpPr>
        <p:spPr>
          <a:xfrm rot="19027675">
            <a:off x="2157413" y="4768850"/>
            <a:ext cx="823912" cy="565150"/>
          </a:xfrm>
          <a:prstGeom prst="rightArrow">
            <a:avLst/>
          </a:prstGeom>
          <a:solidFill>
            <a:srgbClr val="E93909"/>
          </a:solidFill>
        </p:spPr>
        <p:style>
          <a:lnRef idx="2">
            <a:schemeClr val="accent1">
              <a:shade val="50000"/>
            </a:schemeClr>
          </a:lnRef>
          <a:fillRef idx="1">
            <a:schemeClr val="accent1"/>
          </a:fillRef>
          <a:effectRef idx="0">
            <a:schemeClr val="accent1"/>
          </a:effectRef>
          <a:fontRef idx="minor">
            <a:schemeClr val="lt1"/>
          </a:fontRef>
        </p:style>
        <p:txBody>
          <a:bodyPr lIns="30184" tIns="15092" rIns="30184" bIns="15092" anchor="ctr"/>
          <a:lstStyle/>
          <a:p>
            <a:pPr algn="ctr"/>
            <a:endParaRPr lang="en-US">
              <a:solidFill>
                <a:srgbClr val="FFFFDD"/>
              </a:solidFill>
            </a:endParaRPr>
          </a:p>
        </p:txBody>
      </p:sp>
      <p:sp>
        <p:nvSpPr>
          <p:cNvPr id="42" name="Right Arrow 41"/>
          <p:cNvSpPr/>
          <p:nvPr/>
        </p:nvSpPr>
        <p:spPr>
          <a:xfrm rot="19027675">
            <a:off x="3157538" y="4768850"/>
            <a:ext cx="823912" cy="565150"/>
          </a:xfrm>
          <a:prstGeom prst="rightArrow">
            <a:avLst/>
          </a:prstGeom>
          <a:solidFill>
            <a:srgbClr val="E93909"/>
          </a:solidFill>
        </p:spPr>
        <p:style>
          <a:lnRef idx="2">
            <a:schemeClr val="accent1">
              <a:shade val="50000"/>
            </a:schemeClr>
          </a:lnRef>
          <a:fillRef idx="1">
            <a:schemeClr val="accent1"/>
          </a:fillRef>
          <a:effectRef idx="0">
            <a:schemeClr val="accent1"/>
          </a:effectRef>
          <a:fontRef idx="minor">
            <a:schemeClr val="lt1"/>
          </a:fontRef>
        </p:style>
        <p:txBody>
          <a:bodyPr lIns="30184" tIns="15092" rIns="30184" bIns="15092" anchor="ctr"/>
          <a:lstStyle/>
          <a:p>
            <a:pPr algn="ctr"/>
            <a:endParaRPr lang="en-US">
              <a:solidFill>
                <a:srgbClr val="FFFFDD"/>
              </a:solidFill>
            </a:endParaRPr>
          </a:p>
        </p:txBody>
      </p:sp>
      <p:sp>
        <p:nvSpPr>
          <p:cNvPr id="25" name="Right Arrow 24"/>
          <p:cNvSpPr/>
          <p:nvPr/>
        </p:nvSpPr>
        <p:spPr>
          <a:xfrm>
            <a:off x="2786063" y="3214688"/>
            <a:ext cx="904875" cy="2730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0184" tIns="15092" rIns="30184" bIns="15092" anchor="ctr"/>
          <a:lstStyle/>
          <a:p>
            <a:pPr algn="ctr"/>
            <a:endParaRPr lang="en-US">
              <a:solidFill>
                <a:srgbClr val="FFFFDD"/>
              </a:solidFill>
            </a:endParaRPr>
          </a:p>
        </p:txBody>
      </p:sp>
      <p:sp>
        <p:nvSpPr>
          <p:cNvPr id="30745" name="Rectangle 31"/>
          <p:cNvSpPr>
            <a:spLocks noChangeArrowheads="1"/>
          </p:cNvSpPr>
          <p:nvPr/>
        </p:nvSpPr>
        <p:spPr bwMode="auto">
          <a:xfrm>
            <a:off x="1619250" y="1714500"/>
            <a:ext cx="792163" cy="141288"/>
          </a:xfrm>
          <a:prstGeom prst="rect">
            <a:avLst/>
          </a:prstGeom>
          <a:solidFill>
            <a:schemeClr val="tx1"/>
          </a:solidFill>
          <a:ln w="9525">
            <a:noFill/>
            <a:miter lim="800000"/>
            <a:headEnd/>
            <a:tailEnd/>
          </a:ln>
        </p:spPr>
        <p:txBody>
          <a:bodyPr wrap="none" lIns="30184" tIns="15092" rIns="30184" bIns="15092" anchor="ctr"/>
          <a:lstStyle/>
          <a:p>
            <a:endParaRPr lang="en-US"/>
          </a:p>
        </p:txBody>
      </p:sp>
      <p:sp>
        <p:nvSpPr>
          <p:cNvPr id="30746" name="Rectangle 32"/>
          <p:cNvSpPr>
            <a:spLocks noChangeArrowheads="1"/>
          </p:cNvSpPr>
          <p:nvPr/>
        </p:nvSpPr>
        <p:spPr bwMode="auto">
          <a:xfrm>
            <a:off x="6780213" y="1668463"/>
            <a:ext cx="792162" cy="139700"/>
          </a:xfrm>
          <a:prstGeom prst="rect">
            <a:avLst/>
          </a:prstGeom>
          <a:solidFill>
            <a:schemeClr val="tx1"/>
          </a:solidFill>
          <a:ln w="9525">
            <a:noFill/>
            <a:miter lim="800000"/>
            <a:headEnd/>
            <a:tailEnd/>
          </a:ln>
        </p:spPr>
        <p:txBody>
          <a:bodyPr wrap="none" lIns="30184" tIns="15092" rIns="30184" bIns="15092" anchor="ctr"/>
          <a:lstStyle/>
          <a:p>
            <a:endParaRPr lang="en-US"/>
          </a:p>
        </p:txBody>
      </p:sp>
      <p:sp>
        <p:nvSpPr>
          <p:cNvPr id="30747" name="Right Arrow 24"/>
          <p:cNvSpPr>
            <a:spLocks noChangeArrowheads="1"/>
          </p:cNvSpPr>
          <p:nvPr/>
        </p:nvSpPr>
        <p:spPr bwMode="auto">
          <a:xfrm rot="5400000">
            <a:off x="7265988" y="1735138"/>
            <a:ext cx="457200" cy="323850"/>
          </a:xfrm>
          <a:prstGeom prst="rightArrow">
            <a:avLst>
              <a:gd name="adj1" fmla="val 50000"/>
              <a:gd name="adj2" fmla="val 22301"/>
            </a:avLst>
          </a:prstGeom>
          <a:solidFill>
            <a:schemeClr val="tx1"/>
          </a:solidFill>
          <a:ln w="25400" algn="ctr">
            <a:noFill/>
            <a:miter lim="800000"/>
            <a:headEnd/>
            <a:tailEnd/>
          </a:ln>
        </p:spPr>
        <p:txBody>
          <a:bodyPr rot="10800000" vert="eaVert" lIns="30184" tIns="15092" rIns="30184" bIns="15092" anchor="ctr"/>
          <a:lstStyle/>
          <a:p>
            <a:pPr algn="ctr"/>
            <a:endParaRPr lang="en-US">
              <a:solidFill>
                <a:srgbClr val="FFFFDD"/>
              </a:solidFill>
              <a:latin typeface="Gill Sans MT" pitchFamily="34" charset="0"/>
            </a:endParaRPr>
          </a:p>
        </p:txBody>
      </p:sp>
      <p:sp>
        <p:nvSpPr>
          <p:cNvPr id="30748" name="Right Arrow 24"/>
          <p:cNvSpPr>
            <a:spLocks noChangeArrowheads="1"/>
          </p:cNvSpPr>
          <p:nvPr/>
        </p:nvSpPr>
        <p:spPr bwMode="auto">
          <a:xfrm rot="5400000">
            <a:off x="1468438" y="1830388"/>
            <a:ext cx="458787" cy="300037"/>
          </a:xfrm>
          <a:prstGeom prst="rightArrow">
            <a:avLst>
              <a:gd name="adj1" fmla="val 50000"/>
              <a:gd name="adj2" fmla="val 23432"/>
            </a:avLst>
          </a:prstGeom>
          <a:solidFill>
            <a:schemeClr val="tx1"/>
          </a:solidFill>
          <a:ln w="25400" algn="ctr">
            <a:noFill/>
            <a:miter lim="800000"/>
            <a:headEnd/>
            <a:tailEnd/>
          </a:ln>
        </p:spPr>
        <p:txBody>
          <a:bodyPr rot="10800000" vert="eaVert" lIns="30184" tIns="15092" rIns="30184" bIns="15092" anchor="ctr"/>
          <a:lstStyle/>
          <a:p>
            <a:pPr algn="ctr"/>
            <a:endParaRPr lang="en-US">
              <a:solidFill>
                <a:srgbClr val="FFFFDD"/>
              </a:solidFill>
              <a:latin typeface="Gill Sans MT" pitchFamily="34" charset="0"/>
            </a:endParaRPr>
          </a:p>
        </p:txBody>
      </p:sp>
      <p:sp>
        <p:nvSpPr>
          <p:cNvPr id="30749" name="Rectangle 36"/>
          <p:cNvSpPr>
            <a:spLocks noChangeArrowheads="1"/>
          </p:cNvSpPr>
          <p:nvPr/>
        </p:nvSpPr>
        <p:spPr bwMode="auto">
          <a:xfrm rot="5400000">
            <a:off x="7465219" y="3321844"/>
            <a:ext cx="214313" cy="142875"/>
          </a:xfrm>
          <a:prstGeom prst="rect">
            <a:avLst/>
          </a:prstGeom>
          <a:solidFill>
            <a:schemeClr val="tx1"/>
          </a:solidFill>
          <a:ln w="9525">
            <a:solidFill>
              <a:schemeClr val="tx1"/>
            </a:solidFill>
            <a:miter lim="800000"/>
            <a:headEnd/>
            <a:tailEnd/>
          </a:ln>
        </p:spPr>
        <p:txBody>
          <a:bodyPr wrap="none" lIns="30184" tIns="15092" rIns="30184" bIns="15092" anchor="ctr"/>
          <a:lstStyle/>
          <a:p>
            <a:endParaRPr lang="en-US"/>
          </a:p>
        </p:txBody>
      </p:sp>
      <p:sp>
        <p:nvSpPr>
          <p:cNvPr id="30750" name="Rectangle 37"/>
          <p:cNvSpPr>
            <a:spLocks noChangeArrowheads="1"/>
          </p:cNvSpPr>
          <p:nvPr/>
        </p:nvSpPr>
        <p:spPr bwMode="auto">
          <a:xfrm rot="5400000">
            <a:off x="1607344" y="3321844"/>
            <a:ext cx="214313" cy="142875"/>
          </a:xfrm>
          <a:prstGeom prst="rect">
            <a:avLst/>
          </a:prstGeom>
          <a:solidFill>
            <a:schemeClr val="tx1"/>
          </a:solidFill>
          <a:ln w="9525">
            <a:solidFill>
              <a:schemeClr val="tx1"/>
            </a:solidFill>
            <a:miter lim="800000"/>
            <a:headEnd/>
            <a:tailEnd/>
          </a:ln>
        </p:spPr>
        <p:txBody>
          <a:bodyPr wrap="none" lIns="30184" tIns="15092" rIns="30184" bIns="15092"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8600" y="1447800"/>
            <a:ext cx="6553200" cy="4495800"/>
          </a:xfrm>
        </p:spPr>
        <p:txBody>
          <a:bodyPr/>
          <a:lstStyle/>
          <a:p>
            <a:pPr>
              <a:spcBef>
                <a:spcPct val="50000"/>
              </a:spcBef>
            </a:pPr>
            <a:r>
              <a:rPr lang="en-US" sz="2400" smtClean="0"/>
              <a:t>Trends in immigration rates and patterns raise new questions and  research focuses about family/friend care because immigrant caregivers may face special challenges:</a:t>
            </a:r>
          </a:p>
          <a:p>
            <a:pPr lvl="1"/>
            <a:r>
              <a:rPr lang="en-US" smtClean="0">
                <a:latin typeface="Gill Sans MT" pitchFamily="34" charset="0"/>
              </a:rPr>
              <a:t>cultural expectations (Spitzer et al., 2003)</a:t>
            </a:r>
          </a:p>
          <a:p>
            <a:pPr lvl="1"/>
            <a:r>
              <a:rPr lang="en-US" smtClean="0">
                <a:latin typeface="Gill Sans MT" pitchFamily="34" charset="0"/>
              </a:rPr>
              <a:t>adjusting to the new care environment (Spitzer et al., 2003)</a:t>
            </a:r>
          </a:p>
          <a:p>
            <a:pPr lvl="1"/>
            <a:r>
              <a:rPr lang="en-US" smtClean="0">
                <a:latin typeface="Gill Sans MT" pitchFamily="34" charset="0"/>
              </a:rPr>
              <a:t>loss of social network due to immigration (Salaff &amp; Greve, 2004)</a:t>
            </a:r>
          </a:p>
          <a:p>
            <a:pPr lvl="1"/>
            <a:r>
              <a:rPr lang="en-US" smtClean="0">
                <a:latin typeface="Gill Sans MT" pitchFamily="34" charset="0"/>
              </a:rPr>
              <a:t>lack of knowledge of health care system in the new country (Deri, 2005).</a:t>
            </a:r>
            <a:r>
              <a:rPr lang="en-US" smtClean="0"/>
              <a:t> </a:t>
            </a:r>
          </a:p>
          <a:p>
            <a:endParaRPr lang="en-US" sz="2400" smtClean="0"/>
          </a:p>
          <a:p>
            <a:pPr lvl="1"/>
            <a:endParaRPr lang="en-US" sz="2000" smtClean="0"/>
          </a:p>
        </p:txBody>
      </p:sp>
      <p:pic>
        <p:nvPicPr>
          <p:cNvPr id="13315" name="Picture 3"/>
          <p:cNvPicPr>
            <a:picLocks noChangeAspect="1" noChangeArrowheads="1"/>
          </p:cNvPicPr>
          <p:nvPr/>
        </p:nvPicPr>
        <p:blipFill>
          <a:blip r:embed="rId3"/>
          <a:srcRect/>
          <a:stretch>
            <a:fillRect/>
          </a:stretch>
        </p:blipFill>
        <p:spPr bwMode="auto">
          <a:xfrm>
            <a:off x="6953250" y="1371600"/>
            <a:ext cx="2190750" cy="1752600"/>
          </a:xfrm>
          <a:prstGeom prst="rect">
            <a:avLst/>
          </a:prstGeom>
          <a:noFill/>
          <a:ln w="12700" cap="sq">
            <a:noFill/>
            <a:miter lim="800000"/>
            <a:headEnd type="none" w="sm" len="sm"/>
            <a:tailEnd type="none" w="sm" len="sm"/>
          </a:ln>
        </p:spPr>
      </p:pic>
      <p:pic>
        <p:nvPicPr>
          <p:cNvPr id="13316" name="Picture 4"/>
          <p:cNvPicPr>
            <a:picLocks noChangeAspect="1" noChangeArrowheads="1"/>
          </p:cNvPicPr>
          <p:nvPr/>
        </p:nvPicPr>
        <p:blipFill>
          <a:blip r:embed="rId4"/>
          <a:srcRect/>
          <a:stretch>
            <a:fillRect/>
          </a:stretch>
        </p:blipFill>
        <p:spPr bwMode="auto">
          <a:xfrm>
            <a:off x="6953250" y="2819400"/>
            <a:ext cx="2190750" cy="1598613"/>
          </a:xfrm>
          <a:prstGeom prst="rect">
            <a:avLst/>
          </a:prstGeom>
          <a:noFill/>
          <a:ln w="12700" cap="sq">
            <a:noFill/>
            <a:miter lim="800000"/>
            <a:headEnd type="none" w="sm" len="sm"/>
            <a:tailEnd type="none" w="sm" len="sm"/>
          </a:ln>
        </p:spPr>
      </p:pic>
      <p:pic>
        <p:nvPicPr>
          <p:cNvPr id="13317" name="Picture 5"/>
          <p:cNvPicPr>
            <a:picLocks noChangeAspect="1" noChangeArrowheads="1"/>
          </p:cNvPicPr>
          <p:nvPr/>
        </p:nvPicPr>
        <p:blipFill>
          <a:blip r:embed="rId5"/>
          <a:srcRect/>
          <a:stretch>
            <a:fillRect/>
          </a:stretch>
        </p:blipFill>
        <p:spPr bwMode="auto">
          <a:xfrm>
            <a:off x="6934200" y="4191000"/>
            <a:ext cx="2209800" cy="149542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610600" cy="990600"/>
          </a:xfrm>
        </p:spPr>
        <p:txBody>
          <a:bodyPr/>
          <a:lstStyle/>
          <a:p>
            <a:pPr>
              <a:lnSpc>
                <a:spcPct val="85000"/>
              </a:lnSpc>
              <a:spcBef>
                <a:spcPct val="75000"/>
              </a:spcBef>
            </a:pPr>
            <a:r>
              <a:rPr lang="en-US" sz="2400" smtClean="0"/>
              <a:t>How do the characteristics of older adults’ care networks vary across ethnic groups? (2002 GSS &amp; 2001 CCHS 1.1) </a:t>
            </a:r>
            <a:br>
              <a:rPr lang="en-US" sz="2400" smtClean="0"/>
            </a:br>
            <a:r>
              <a:rPr lang="en-US" sz="2400" smtClean="0"/>
              <a:t>Yoshino, Fast,  Dosman, Keating, &amp; Lai (2008)</a:t>
            </a:r>
          </a:p>
        </p:txBody>
      </p:sp>
      <p:graphicFrame>
        <p:nvGraphicFramePr>
          <p:cNvPr id="18624" name="Group 192"/>
          <p:cNvGraphicFramePr>
            <a:graphicFrameLocks noGrp="1"/>
          </p:cNvGraphicFramePr>
          <p:nvPr>
            <p:ph idx="1"/>
          </p:nvPr>
        </p:nvGraphicFramePr>
        <p:xfrm>
          <a:off x="228600" y="1371600"/>
          <a:ext cx="8763000" cy="4574350"/>
        </p:xfrm>
        <a:graphic>
          <a:graphicData uri="http://schemas.openxmlformats.org/drawingml/2006/table">
            <a:tbl>
              <a:tblPr/>
              <a:tblGrid>
                <a:gridCol w="2133600"/>
                <a:gridCol w="1524000"/>
                <a:gridCol w="1600200"/>
                <a:gridCol w="1371600"/>
                <a:gridCol w="2133600"/>
              </a:tblGrid>
              <a:tr h="854075">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dirty="0" smtClean="0">
                          <a:ln>
                            <a:noFill/>
                          </a:ln>
                          <a:solidFill>
                            <a:schemeClr val="tx1"/>
                          </a:solidFill>
                          <a:effectLst/>
                          <a:latin typeface="Gill Sans MT" pitchFamily="34" charset="0"/>
                        </a:rPr>
                        <a:t>Ethnic groups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Size (mean)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Female </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Close kin</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Same household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783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Canadian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48.1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British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53.3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42.6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French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41.8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307975">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West European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64.9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44.2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9563">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East European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77.1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52.2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South Europe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80.7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653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E &amp; SE Asian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74.2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84.7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83.8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2703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dirty="0" smtClean="0">
                          <a:ln>
                            <a:noFill/>
                          </a:ln>
                          <a:solidFill>
                            <a:schemeClr val="tx1"/>
                          </a:solidFill>
                          <a:effectLst/>
                          <a:latin typeface="Gill Sans MT" pitchFamily="34" charset="0"/>
                        </a:rPr>
                        <a:t>Aboriginal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59.0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4401" name="Rectangle 66"/>
          <p:cNvSpPr>
            <a:spLocks noChangeArrowheads="1"/>
          </p:cNvSpPr>
          <p:nvPr/>
        </p:nvSpPr>
        <p:spPr bwMode="auto">
          <a:xfrm>
            <a:off x="228600" y="6019800"/>
            <a:ext cx="7467600" cy="646113"/>
          </a:xfrm>
          <a:prstGeom prst="rect">
            <a:avLst/>
          </a:prstGeom>
          <a:noFill/>
          <a:ln w="9525">
            <a:noFill/>
            <a:miter lim="800000"/>
            <a:headEnd/>
            <a:tailEnd/>
          </a:ln>
        </p:spPr>
        <p:txBody>
          <a:bodyPr>
            <a:spAutoFit/>
          </a:bodyPr>
          <a:lstStyle/>
          <a:p>
            <a:r>
              <a:rPr lang="en-US" sz="1800"/>
              <a:t>2,407 respondents age 65+ who received help with one or more tasks in the previous year because of their long term health or physical limitations</a:t>
            </a:r>
            <a:endParaRPr lang="en-CA" sz="1800"/>
          </a:p>
        </p:txBody>
      </p:sp>
      <p:sp>
        <p:nvSpPr>
          <p:cNvPr id="14402" name="Slide Number Placeholder 4"/>
          <p:cNvSpPr>
            <a:spLocks noGrp="1"/>
          </p:cNvSpPr>
          <p:nvPr>
            <p:ph type="sldNum" sz="quarter" idx="4294967295"/>
          </p:nvPr>
        </p:nvSpPr>
        <p:spPr>
          <a:noFill/>
        </p:spPr>
        <p:txBody>
          <a:bodyPr/>
          <a:lstStyle/>
          <a:p>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a:xfrm>
            <a:off x="533400" y="190500"/>
            <a:ext cx="8458200" cy="1143000"/>
          </a:xfrm>
        </p:spPr>
        <p:txBody>
          <a:bodyPr/>
          <a:lstStyle/>
          <a:p>
            <a:r>
              <a:rPr lang="en-US" sz="3200" smtClean="0"/>
              <a:t>Types of Network (Relationship)</a:t>
            </a:r>
            <a:br>
              <a:rPr lang="en-US" sz="3200" smtClean="0"/>
            </a:br>
            <a:r>
              <a:rPr lang="en-US" sz="3200" smtClean="0"/>
              <a:t>by Ethnic Groups</a:t>
            </a:r>
          </a:p>
        </p:txBody>
      </p:sp>
      <p:graphicFrame>
        <p:nvGraphicFramePr>
          <p:cNvPr id="7170" name="Object 4"/>
          <p:cNvGraphicFramePr>
            <a:graphicFrameLocks noChangeAspect="1"/>
          </p:cNvGraphicFramePr>
          <p:nvPr>
            <p:ph idx="1"/>
          </p:nvPr>
        </p:nvGraphicFramePr>
        <p:xfrm>
          <a:off x="228600" y="1524000"/>
          <a:ext cx="8745538" cy="4295775"/>
        </p:xfrm>
        <a:graphic>
          <a:graphicData uri="http://schemas.openxmlformats.org/presentationml/2006/ole">
            <p:oleObj spid="_x0000_s7170" name="Chart" r:id="rId4" imgW="7563002" imgH="3714902" progId="MSGraph.Chart.8">
              <p:embed followColorScheme="full"/>
            </p:oleObj>
          </a:graphicData>
        </a:graphic>
      </p:graphicFrame>
      <p:sp>
        <p:nvSpPr>
          <p:cNvPr id="7172" name="Text Box 7"/>
          <p:cNvSpPr txBox="1">
            <a:spLocks noChangeArrowheads="1"/>
          </p:cNvSpPr>
          <p:nvPr/>
        </p:nvSpPr>
        <p:spPr bwMode="auto">
          <a:xfrm>
            <a:off x="6629400" y="1981200"/>
            <a:ext cx="381000" cy="457200"/>
          </a:xfrm>
          <a:prstGeom prst="rect">
            <a:avLst/>
          </a:prstGeom>
          <a:noFill/>
          <a:ln w="12700" cap="sq">
            <a:noFill/>
            <a:miter lim="800000"/>
            <a:headEnd type="none" w="sm" len="sm"/>
            <a:tailEnd type="none" w="sm" len="sm"/>
          </a:ln>
        </p:spPr>
        <p:txBody>
          <a:bodyPr>
            <a:spAutoFit/>
          </a:bodyPr>
          <a:lstStyle/>
          <a:p>
            <a:pPr>
              <a:spcBef>
                <a:spcPct val="50000"/>
              </a:spcBef>
            </a:pPr>
            <a:r>
              <a:rPr lang="en-US"/>
              <a:t>*</a:t>
            </a:r>
          </a:p>
        </p:txBody>
      </p:sp>
      <p:sp>
        <p:nvSpPr>
          <p:cNvPr id="7173" name="Text Box 8"/>
          <p:cNvSpPr txBox="1">
            <a:spLocks noChangeArrowheads="1"/>
          </p:cNvSpPr>
          <p:nvPr/>
        </p:nvSpPr>
        <p:spPr bwMode="auto">
          <a:xfrm>
            <a:off x="7391400" y="2133600"/>
            <a:ext cx="381000" cy="457200"/>
          </a:xfrm>
          <a:prstGeom prst="rect">
            <a:avLst/>
          </a:prstGeom>
          <a:noFill/>
          <a:ln w="12700" cap="sq">
            <a:noFill/>
            <a:miter lim="800000"/>
            <a:headEnd type="none" w="sm" len="sm"/>
            <a:tailEnd type="none" w="sm" len="sm"/>
          </a:ln>
        </p:spPr>
        <p:txBody>
          <a:bodyPr>
            <a:spAutoFit/>
          </a:bodyPr>
          <a:lstStyle/>
          <a:p>
            <a:pPr>
              <a:spcBef>
                <a:spcPct val="50000"/>
              </a:spcBef>
            </a:pPr>
            <a:r>
              <a:rPr lang="en-US"/>
              <a:t>*</a:t>
            </a:r>
          </a:p>
        </p:txBody>
      </p:sp>
      <p:sp>
        <p:nvSpPr>
          <p:cNvPr id="7174" name="Text Box 9"/>
          <p:cNvSpPr txBox="1">
            <a:spLocks noChangeArrowheads="1"/>
          </p:cNvSpPr>
          <p:nvPr/>
        </p:nvSpPr>
        <p:spPr bwMode="auto">
          <a:xfrm>
            <a:off x="2209800" y="6096000"/>
            <a:ext cx="4419600" cy="457200"/>
          </a:xfrm>
          <a:prstGeom prst="rect">
            <a:avLst/>
          </a:prstGeom>
          <a:noFill/>
          <a:ln w="12700" cap="sq">
            <a:noFill/>
            <a:miter lim="800000"/>
            <a:headEnd type="none" w="sm" len="sm"/>
            <a:tailEnd type="none" w="sm" len="sm"/>
          </a:ln>
        </p:spPr>
        <p:txBody>
          <a:bodyPr>
            <a:spAutoFit/>
          </a:bodyPr>
          <a:lstStyle/>
          <a:p>
            <a:pPr marL="179388" indent="-179388">
              <a:spcBef>
                <a:spcPct val="50000"/>
              </a:spcBef>
            </a:pPr>
            <a:r>
              <a:rPr lang="en-US"/>
              <a:t>* </a:t>
            </a:r>
            <a:r>
              <a:rPr lang="en-US" sz="1400">
                <a:latin typeface="Gill Sans MT" pitchFamily="34" charset="0"/>
              </a:rPr>
              <a:t>Includes number of other kin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smtClean="0"/>
              <a:t>Characteristics of Care Network by Immigrant Status</a:t>
            </a:r>
          </a:p>
        </p:txBody>
      </p:sp>
      <p:graphicFrame>
        <p:nvGraphicFramePr>
          <p:cNvPr id="18516" name="Group 84"/>
          <p:cNvGraphicFramePr>
            <a:graphicFrameLocks noGrp="1"/>
          </p:cNvGraphicFramePr>
          <p:nvPr>
            <p:ph idx="1"/>
          </p:nvPr>
        </p:nvGraphicFramePr>
        <p:xfrm>
          <a:off x="457200" y="1676400"/>
          <a:ext cx="8153400" cy="3967099"/>
        </p:xfrm>
        <a:graphic>
          <a:graphicData uri="http://schemas.openxmlformats.org/drawingml/2006/table">
            <a:tbl>
              <a:tblPr/>
              <a:tblGrid>
                <a:gridCol w="2971800"/>
                <a:gridCol w="1550988"/>
                <a:gridCol w="1624012"/>
                <a:gridCol w="2006600"/>
              </a:tblGrid>
              <a:tr h="8382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None/>
                        <a:tabLst/>
                      </a:pPr>
                      <a:r>
                        <a:rPr kumimoji="1" lang="en-US" sz="2400" b="0" i="0" u="none" strike="noStrike" cap="none" normalizeH="0" baseline="0" smtClean="0">
                          <a:ln>
                            <a:noFill/>
                          </a:ln>
                          <a:solidFill>
                            <a:schemeClr val="tx1"/>
                          </a:solidFill>
                          <a:effectLst/>
                          <a:latin typeface="Gill Sans MT" pitchFamily="34" charset="0"/>
                        </a:rPr>
                        <a:t>Networks size and  characteristics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Canada-born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Immigrants 15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Recent Immigrants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Size (mean)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1.55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1.58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Women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close kin (%)</a:t>
                      </a:r>
                    </a:p>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Other kin</a:t>
                      </a:r>
                    </a:p>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Friends/neighbors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70</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12</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73</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11</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76</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a:t>
                      </a:r>
                    </a:p>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 typeface="Wingdings" pitchFamily="2" charset="2"/>
                        <a:buChar char="Ø"/>
                        <a:tabLst/>
                      </a:pPr>
                      <a:r>
                        <a:rPr kumimoji="1" lang="en-US" sz="2400" b="0" i="0" u="none" strike="noStrike" cap="none" normalizeH="0" baseline="0" smtClean="0">
                          <a:ln>
                            <a:noFill/>
                          </a:ln>
                          <a:solidFill>
                            <a:schemeClr val="tx1"/>
                          </a:solidFill>
                          <a:effectLst/>
                          <a:latin typeface="Gill Sans MT" pitchFamily="34" charset="0"/>
                        </a:rPr>
                        <a:t>Employed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44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46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31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5395" name="Slide Number Placeholder 3"/>
          <p:cNvSpPr>
            <a:spLocks noGrp="1"/>
          </p:cNvSpPr>
          <p:nvPr>
            <p:ph type="sldNum" sz="quarter" idx="4294967295"/>
          </p:nvPr>
        </p:nvSpPr>
        <p:spPr>
          <a:noFill/>
        </p:spPr>
        <p:txBody>
          <a:bodyPr/>
          <a:lstStyle/>
          <a:p>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90500"/>
            <a:ext cx="7010400" cy="723900"/>
          </a:xfrm>
        </p:spPr>
        <p:txBody>
          <a:bodyPr/>
          <a:lstStyle/>
          <a:p>
            <a:r>
              <a:rPr lang="en-US" smtClean="0"/>
              <a:t>Predictors of types of care networks</a:t>
            </a:r>
          </a:p>
        </p:txBody>
      </p:sp>
      <p:graphicFrame>
        <p:nvGraphicFramePr>
          <p:cNvPr id="70739" name="Group 83"/>
          <p:cNvGraphicFramePr>
            <a:graphicFrameLocks noGrp="1"/>
          </p:cNvGraphicFramePr>
          <p:nvPr>
            <p:ph idx="1"/>
          </p:nvPr>
        </p:nvGraphicFramePr>
        <p:xfrm>
          <a:off x="228600" y="838200"/>
          <a:ext cx="8077200" cy="4937760"/>
        </p:xfrm>
        <a:graphic>
          <a:graphicData uri="http://schemas.openxmlformats.org/drawingml/2006/table">
            <a:tbl>
              <a:tblPr/>
              <a:tblGrid>
                <a:gridCol w="3124200"/>
                <a:gridCol w="2590800"/>
                <a:gridCol w="2362200"/>
              </a:tblGrid>
              <a:tr h="4572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Variables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Includes Other Kin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Includes Non-kin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Ethnic group </a:t>
                      </a:r>
                      <a:r>
                        <a:rPr kumimoji="1" lang="en-US" sz="1800" b="0" i="0" u="none" strike="noStrike" cap="none" normalizeH="0" baseline="0" smtClean="0">
                          <a:ln>
                            <a:noFill/>
                          </a:ln>
                          <a:solidFill>
                            <a:schemeClr val="tx1"/>
                          </a:solidFill>
                          <a:effectLst/>
                          <a:latin typeface="Gill Sans MT" pitchFamily="34" charset="0"/>
                        </a:rPr>
                        <a:t>(8)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Immigrant status </a:t>
                      </a:r>
                      <a:r>
                        <a:rPr kumimoji="1" lang="en-US" sz="1800" b="0" i="0" u="none" strike="noStrike" cap="none" normalizeH="0" baseline="0" smtClean="0">
                          <a:ln>
                            <a:noFill/>
                          </a:ln>
                          <a:solidFill>
                            <a:schemeClr val="tx1"/>
                          </a:solidFill>
                          <a:effectLst/>
                          <a:latin typeface="Gill Sans MT" pitchFamily="34" charset="0"/>
                        </a:rPr>
                        <a:t>(Yes or no*)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Age </a:t>
                      </a:r>
                      <a:r>
                        <a:rPr kumimoji="1" lang="en-US" sz="1800" b="0" i="0" u="none" strike="noStrike" cap="none" normalizeH="0" baseline="0" smtClean="0">
                          <a:ln>
                            <a:noFill/>
                          </a:ln>
                          <a:solidFill>
                            <a:schemeClr val="tx1"/>
                          </a:solidFill>
                          <a:effectLst/>
                          <a:latin typeface="Gill Sans MT" pitchFamily="34" charset="0"/>
                        </a:rPr>
                        <a:t>(65-74*, 75-84, 85+)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 (age 85+)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Gender </a:t>
                      </a:r>
                      <a:r>
                        <a:rPr kumimoji="1" lang="en-US" sz="1800" b="0" i="0" u="none" strike="noStrike" cap="none" normalizeH="0" baseline="0" smtClean="0">
                          <a:ln>
                            <a:noFill/>
                          </a:ln>
                          <a:solidFill>
                            <a:schemeClr val="tx1"/>
                          </a:solidFill>
                          <a:effectLst/>
                          <a:latin typeface="Gill Sans MT" pitchFamily="34" charset="0"/>
                        </a:rPr>
                        <a:t>(Male* or Female)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Marital status </a:t>
                      </a:r>
                      <a:r>
                        <a:rPr kumimoji="1" lang="en-US" sz="1800" b="0" i="0" u="none" strike="noStrike" cap="none" normalizeH="0" baseline="0" smtClean="0">
                          <a:ln>
                            <a:noFill/>
                          </a:ln>
                          <a:solidFill>
                            <a:schemeClr val="tx1"/>
                          </a:solidFill>
                          <a:effectLst/>
                          <a:latin typeface="Gill Sans MT" pitchFamily="34" charset="0"/>
                        </a:rPr>
                        <a:t>(Married or unattached*)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Health status </a:t>
                      </a:r>
                      <a:r>
                        <a:rPr kumimoji="1" lang="en-US" sz="1800" b="0" i="0" u="none" strike="noStrike" cap="none" normalizeH="0" baseline="0" smtClean="0">
                          <a:ln>
                            <a:noFill/>
                          </a:ln>
                          <a:solidFill>
                            <a:schemeClr val="tx1"/>
                          </a:solidFill>
                          <a:effectLst/>
                          <a:latin typeface="Gill Sans MT" pitchFamily="34" charset="0"/>
                        </a:rPr>
                        <a:t>(4 levels)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Education </a:t>
                      </a:r>
                      <a:r>
                        <a:rPr kumimoji="1" lang="en-US" sz="1800" b="0" i="0" u="none" strike="noStrike" cap="none" normalizeH="0" baseline="0" smtClean="0">
                          <a:ln>
                            <a:noFill/>
                          </a:ln>
                          <a:solidFill>
                            <a:schemeClr val="tx1"/>
                          </a:solidFill>
                          <a:effectLst/>
                          <a:latin typeface="Gill Sans MT" pitchFamily="34" charset="0"/>
                        </a:rPr>
                        <a:t>(High school graduate or not*)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Living alone </a:t>
                      </a:r>
                      <a:r>
                        <a:rPr kumimoji="1" lang="en-US" sz="1800" b="0" i="0" u="none" strike="noStrike" cap="none" normalizeH="0" baseline="0" smtClean="0">
                          <a:ln>
                            <a:noFill/>
                          </a:ln>
                          <a:solidFill>
                            <a:schemeClr val="tx1"/>
                          </a:solidFill>
                          <a:effectLst/>
                          <a:latin typeface="Gill Sans MT" pitchFamily="34" charset="0"/>
                        </a:rPr>
                        <a:t>(Yes or no*)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6429" name="Rectangle 71"/>
          <p:cNvSpPr>
            <a:spLocks noChangeArrowheads="1"/>
          </p:cNvSpPr>
          <p:nvPr/>
        </p:nvSpPr>
        <p:spPr bwMode="invGray">
          <a:xfrm>
            <a:off x="0" y="1295400"/>
            <a:ext cx="9144000" cy="76200"/>
          </a:xfrm>
          <a:prstGeom prst="rect">
            <a:avLst/>
          </a:prstGeom>
          <a:gradFill rotWithShape="0">
            <a:gsLst>
              <a:gs pos="0">
                <a:srgbClr val="4E1887"/>
              </a:gs>
              <a:gs pos="100000">
                <a:srgbClr val="0C69C6"/>
              </a:gs>
            </a:gsLst>
            <a:lin ang="0" scaled="1"/>
          </a:gradFill>
          <a:ln w="9525">
            <a:noFill/>
            <a:miter lim="800000"/>
            <a:headEnd/>
            <a:tailEnd/>
          </a:ln>
        </p:spPr>
        <p:txBody>
          <a:bodyPr/>
          <a:lstStyle/>
          <a:p>
            <a:endParaRPr lang="en-CA"/>
          </a:p>
        </p:txBody>
      </p:sp>
      <p:sp>
        <p:nvSpPr>
          <p:cNvPr id="16430" name="Text Box 72"/>
          <p:cNvSpPr txBox="1">
            <a:spLocks noChangeArrowheads="1"/>
          </p:cNvSpPr>
          <p:nvPr/>
        </p:nvSpPr>
        <p:spPr bwMode="auto">
          <a:xfrm>
            <a:off x="0" y="6172200"/>
            <a:ext cx="8001000"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a:latin typeface="Gill Sans MT" pitchFamily="34" charset="0"/>
              </a:rPr>
              <a:t>In the multinomial regression, close kin only was the reference group (+ p &lt; .05, ++ p &lt; .01, +++ p &lt; .001)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smtClean="0"/>
              <a:t>Care Provided by Care Network by Immigrant Status</a:t>
            </a:r>
          </a:p>
        </p:txBody>
      </p:sp>
      <p:graphicFrame>
        <p:nvGraphicFramePr>
          <p:cNvPr id="20530" name="Group 50"/>
          <p:cNvGraphicFramePr>
            <a:graphicFrameLocks noGrp="1"/>
          </p:cNvGraphicFramePr>
          <p:nvPr>
            <p:ph idx="1"/>
          </p:nvPr>
        </p:nvGraphicFramePr>
        <p:xfrm>
          <a:off x="228600" y="1524000"/>
          <a:ext cx="8458200" cy="4165283"/>
        </p:xfrm>
        <a:graphic>
          <a:graphicData uri="http://schemas.openxmlformats.org/drawingml/2006/table">
            <a:tbl>
              <a:tblPr/>
              <a:tblGrid>
                <a:gridCol w="2362200"/>
                <a:gridCol w="1905000"/>
                <a:gridCol w="2209800"/>
                <a:gridCol w="1981200"/>
              </a:tblGrid>
              <a:tr h="7620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endParaRPr kumimoji="1" lang="en-US" sz="2400" b="0" i="0" u="none" strike="noStrike" cap="none" normalizeH="0" baseline="0" smtClean="0">
                        <a:ln>
                          <a:noFill/>
                        </a:ln>
                        <a:solidFill>
                          <a:schemeClr val="tx1"/>
                        </a:solidFill>
                        <a:effectLst/>
                        <a:latin typeface="Gill Sans MT"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Canada born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Immigrants +15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Recent Immigrants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Family/friends Care </a:t>
                      </a:r>
                      <a:r>
                        <a:rPr kumimoji="1" lang="en-US" sz="2200" b="0" i="0" u="none" strike="noStrike" cap="none" normalizeH="0" baseline="0" smtClean="0">
                          <a:ln>
                            <a:noFill/>
                          </a:ln>
                          <a:solidFill>
                            <a:schemeClr val="tx1"/>
                          </a:solidFill>
                          <a:effectLst/>
                          <a:latin typeface="Gill Sans MT" pitchFamily="34" charset="0"/>
                        </a:rPr>
                        <a:t>(hour/wk)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6.8 </a:t>
                      </a:r>
                      <a:r>
                        <a:rPr kumimoji="1" lang="en-US" sz="3200" b="0" i="0" u="none" strike="noStrike" cap="none" normalizeH="0" baseline="30000" smtClean="0">
                          <a:ln>
                            <a:noFill/>
                          </a:ln>
                          <a:solidFill>
                            <a:schemeClr val="tx1"/>
                          </a:solidFill>
                          <a:effectLst/>
                          <a:latin typeface="Gill Sans MT" pitchFamily="34" charset="0"/>
                        </a:rPr>
                        <a:t>a,b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9.5 </a:t>
                      </a:r>
                      <a:r>
                        <a:rPr kumimoji="1" lang="en-US" sz="3200" b="0" i="0" u="none" strike="noStrike" cap="none" normalizeH="0" baseline="30000" smtClean="0">
                          <a:ln>
                            <a:noFill/>
                          </a:ln>
                          <a:solidFill>
                            <a:schemeClr val="tx1"/>
                          </a:solidFill>
                          <a:effectLst/>
                          <a:latin typeface="Gill Sans MT" pitchFamily="34" charset="0"/>
                        </a:rPr>
                        <a:t>a</a:t>
                      </a:r>
                      <a:r>
                        <a:rPr kumimoji="1" lang="en-US" sz="3200" b="0" i="0" u="none" strike="noStrike" cap="none" normalizeH="0" baseline="0" smtClean="0">
                          <a:ln>
                            <a:noFill/>
                          </a:ln>
                          <a:solidFill>
                            <a:schemeClr val="tx1"/>
                          </a:solidFill>
                          <a:effectLst/>
                          <a:latin typeface="Gill Sans MT"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14.6 </a:t>
                      </a:r>
                      <a:r>
                        <a:rPr kumimoji="1" lang="en-US" sz="3200" b="0" i="0" u="none" strike="noStrike" cap="none" normalizeH="0" baseline="30000" smtClean="0">
                          <a:ln>
                            <a:noFill/>
                          </a:ln>
                          <a:solidFill>
                            <a:schemeClr val="tx1"/>
                          </a:solidFill>
                          <a:effectLst/>
                          <a:latin typeface="Gill Sans MT" pitchFamily="34" charset="0"/>
                        </a:rPr>
                        <a: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8509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Number of Tasks (fam/fri)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2.58 </a:t>
                      </a:r>
                      <a:r>
                        <a:rPr kumimoji="1" lang="en-US" sz="3200" b="0" i="0" u="none" strike="noStrike" cap="none" normalizeH="0" baseline="30000" smtClean="0">
                          <a:ln>
                            <a:noFill/>
                          </a:ln>
                          <a:solidFill>
                            <a:schemeClr val="tx1"/>
                          </a:solidFill>
                          <a:effectLst/>
                          <a:latin typeface="Gill Sans MT" pitchFamily="34" charset="0"/>
                        </a:rPr>
                        <a:t>a,b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2.96 </a:t>
                      </a:r>
                      <a:r>
                        <a:rPr kumimoji="1" lang="en-US" sz="3200" b="0" i="0" u="none" strike="noStrike" cap="none" normalizeH="0" baseline="30000" smtClean="0">
                          <a:ln>
                            <a:noFill/>
                          </a:ln>
                          <a:solidFill>
                            <a:schemeClr val="tx1"/>
                          </a:solidFill>
                          <a:effectLst/>
                          <a:latin typeface="Gill Sans MT" pitchFamily="34" charset="0"/>
                        </a:rPr>
                        <a:t>a,c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4.58 </a:t>
                      </a:r>
                      <a:r>
                        <a:rPr kumimoji="1" lang="en-US" sz="3200" b="0" i="0" u="none" strike="noStrike" cap="none" normalizeH="0" baseline="30000" smtClean="0">
                          <a:ln>
                            <a:noFill/>
                          </a:ln>
                          <a:solidFill>
                            <a:schemeClr val="tx1"/>
                          </a:solidFill>
                          <a:effectLst/>
                          <a:latin typeface="Gill Sans MT" pitchFamily="34" charset="0"/>
                        </a:rPr>
                        <a:t>b,c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8255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Formal care (h/wk)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000">
                <a:tc>
                  <a:txBody>
                    <a:bodyPr/>
                    <a:lstStyle/>
                    <a:p>
                      <a:pPr marL="0" marR="0" lvl="0" indent="0" algn="l"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Number of Tasks (formal)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D8B35"/>
                        </a:buClr>
                        <a:buSzTx/>
                        <a:buFontTx/>
                        <a:buNone/>
                        <a:tabLst/>
                      </a:pPr>
                      <a:r>
                        <a:rPr kumimoji="1" lang="en-US" sz="2400" b="0" i="0" u="none" strike="noStrike" cap="none" normalizeH="0" baseline="0" smtClean="0">
                          <a:ln>
                            <a:noFill/>
                          </a:ln>
                          <a:solidFill>
                            <a:schemeClr val="tx1"/>
                          </a:solidFill>
                          <a:effectLst/>
                          <a:latin typeface="Gill Sans MT" pitchFamily="34" charset="0"/>
                        </a:rPr>
                        <a:t>0.3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7443" name="Slide Number Placeholder 3"/>
          <p:cNvSpPr>
            <a:spLocks noGrp="1"/>
          </p:cNvSpPr>
          <p:nvPr>
            <p:ph type="sldNum" sz="quarter" idx="4294967295"/>
          </p:nvPr>
        </p:nvSpPr>
        <p:spPr>
          <a:noFill/>
        </p:spPr>
        <p:txBody>
          <a:bodyPr/>
          <a:lstStyle/>
          <a:p>
            <a:endParaRPr lang="en-CA"/>
          </a:p>
        </p:txBody>
      </p:sp>
      <p:sp>
        <p:nvSpPr>
          <p:cNvPr id="17444" name="Rectangle 4"/>
          <p:cNvSpPr>
            <a:spLocks noChangeArrowheads="1"/>
          </p:cNvSpPr>
          <p:nvPr/>
        </p:nvSpPr>
        <p:spPr bwMode="auto">
          <a:xfrm>
            <a:off x="304800" y="6019800"/>
            <a:ext cx="7696200" cy="584200"/>
          </a:xfrm>
          <a:prstGeom prst="rect">
            <a:avLst/>
          </a:prstGeom>
          <a:noFill/>
          <a:ln w="9525">
            <a:noFill/>
            <a:miter lim="800000"/>
            <a:headEnd/>
            <a:tailEnd/>
          </a:ln>
        </p:spPr>
        <p:txBody>
          <a:bodyPr>
            <a:spAutoFit/>
          </a:bodyPr>
          <a:lstStyle/>
          <a:p>
            <a:r>
              <a:rPr lang="en-US" sz="1600"/>
              <a:t>Significant mean differences between:  a=Canadian born vs. Immigrants+15, b=Canadian born vs. Recent immigrant, c=Immigrant+15 vs. Recent Immigrant) </a:t>
            </a:r>
            <a:endParaRPr lang="en-CA"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90500"/>
            <a:ext cx="7620000" cy="1143000"/>
          </a:xfrm>
        </p:spPr>
        <p:txBody>
          <a:bodyPr/>
          <a:lstStyle/>
          <a:p>
            <a:pPr marL="342900" indent="-342900"/>
            <a:r>
              <a:rPr lang="en-US" sz="2200" smtClean="0">
                <a:latin typeface="Times New Roman" pitchFamily="18" charset="0"/>
                <a:ea typeface="新細明體" pitchFamily="18" charset="-120"/>
              </a:rPr>
              <a:t>Lai, D.W.L. (2007). Cultural predictors of caregiving burden of Chinese-Canadian family caregivers. </a:t>
            </a:r>
            <a:r>
              <a:rPr lang="en-US" sz="2200" i="1" smtClean="0">
                <a:latin typeface="Times New Roman" pitchFamily="18" charset="0"/>
                <a:ea typeface="新細明體" pitchFamily="18" charset="-120"/>
              </a:rPr>
              <a:t>Canadian Journal on Aging, 26</a:t>
            </a:r>
            <a:r>
              <a:rPr lang="en-US" sz="2200" smtClean="0">
                <a:latin typeface="Times New Roman" pitchFamily="18" charset="0"/>
                <a:ea typeface="新細明體" pitchFamily="18" charset="-120"/>
              </a:rPr>
              <a:t>(suppl.1), 133-148.</a:t>
            </a:r>
            <a:endParaRPr lang="en-CA" sz="2200" smtClean="0">
              <a:latin typeface="Times New Roman" pitchFamily="18" charset="0"/>
              <a:ea typeface="新細明體" pitchFamily="18" charset="-120"/>
            </a:endParaRPr>
          </a:p>
        </p:txBody>
      </p:sp>
      <p:sp>
        <p:nvSpPr>
          <p:cNvPr id="18435" name="Content Placeholder 2"/>
          <p:cNvSpPr>
            <a:spLocks noGrp="1"/>
          </p:cNvSpPr>
          <p:nvPr>
            <p:ph idx="1"/>
          </p:nvPr>
        </p:nvSpPr>
        <p:spPr>
          <a:xfrm>
            <a:off x="1219200" y="1447800"/>
            <a:ext cx="7696200" cy="4953000"/>
          </a:xfrm>
        </p:spPr>
        <p:txBody>
          <a:bodyPr/>
          <a:lstStyle/>
          <a:p>
            <a:r>
              <a:rPr lang="en-US" sz="2400" smtClean="0"/>
              <a:t>Being an immigrant, having a Western and non-Western religion as compared to having no religion, and having a lower level of filial piety, were the significantly related to higher caregiving burden. </a:t>
            </a:r>
          </a:p>
          <a:p>
            <a:endParaRPr lang="en-US" sz="2400" smtClean="0"/>
          </a:p>
          <a:p>
            <a:r>
              <a:rPr lang="en-US" sz="2400" smtClean="0"/>
              <a:t>Caregivers who are younger and those who are less financially adequate reported a higher level of caregiving burden. Those who cared for care receivers reporting more health problems or more caring needs in ADL and IADL also reported being more burdened. All the predictors explained a total of 44.8 per cent of the variance in caregiving burden.</a:t>
            </a:r>
            <a:endParaRPr lang="en-CA" sz="2400" smtClean="0"/>
          </a:p>
        </p:txBody>
      </p:sp>
      <p:pic>
        <p:nvPicPr>
          <p:cNvPr id="18436" name="Picture 2"/>
          <p:cNvPicPr>
            <a:picLocks noChangeAspect="1" noChangeArrowheads="1"/>
          </p:cNvPicPr>
          <p:nvPr/>
        </p:nvPicPr>
        <p:blipFill>
          <a:blip r:embed="rId3"/>
          <a:srcRect/>
          <a:stretch>
            <a:fillRect/>
          </a:stretch>
        </p:blipFill>
        <p:spPr bwMode="auto">
          <a:xfrm>
            <a:off x="228600" y="5257800"/>
            <a:ext cx="1263650" cy="1143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RAPPpresentation2">
  <a:themeElements>
    <a:clrScheme name="">
      <a:dk1>
        <a:srgbClr val="000000"/>
      </a:dk1>
      <a:lt1>
        <a:srgbClr val="FFFFDD"/>
      </a:lt1>
      <a:dk2>
        <a:srgbClr val="006666"/>
      </a:dk2>
      <a:lt2>
        <a:srgbClr val="CBCBCB"/>
      </a:lt2>
      <a:accent1>
        <a:srgbClr val="009999"/>
      </a:accent1>
      <a:accent2>
        <a:srgbClr val="FF9933"/>
      </a:accent2>
      <a:accent3>
        <a:srgbClr val="AAB8B8"/>
      </a:accent3>
      <a:accent4>
        <a:srgbClr val="DADABD"/>
      </a:accent4>
      <a:accent5>
        <a:srgbClr val="AACACA"/>
      </a:accent5>
      <a:accent6>
        <a:srgbClr val="E78A2D"/>
      </a:accent6>
      <a:hlink>
        <a:srgbClr val="330099"/>
      </a:hlink>
      <a:folHlink>
        <a:srgbClr val="CBCBCB"/>
      </a:folHlink>
    </a:clrScheme>
    <a:fontScheme name="Template.RAPPpresentation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RAPPpresentation2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Template.RAPPpresentation2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Template.RAPPpresentation2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Designs\Ricepaper.pot</Template>
  <TotalTime>2343</TotalTime>
  <Words>2776</Words>
  <Application>Microsoft Office PowerPoint</Application>
  <PresentationFormat>On-screen Show (4:3)</PresentationFormat>
  <Paragraphs>343</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30" baseType="lpstr">
      <vt:lpstr>Times New Roman</vt:lpstr>
      <vt:lpstr>Arial</vt:lpstr>
      <vt:lpstr>Gill Sans MT</vt:lpstr>
      <vt:lpstr>Wingdings</vt:lpstr>
      <vt:lpstr>新細明體</vt:lpstr>
      <vt:lpstr>Template.RAPPpresentation2</vt:lpstr>
      <vt:lpstr>Bitmap Image</vt:lpstr>
      <vt:lpstr>Microsoft Word Document</vt:lpstr>
      <vt:lpstr>Microsoft Graph Chart</vt:lpstr>
      <vt:lpstr>Family caring for aging immigrants</vt:lpstr>
      <vt:lpstr>Context</vt:lpstr>
      <vt:lpstr>Slide 3</vt:lpstr>
      <vt:lpstr>How do the characteristics of older adults’ care networks vary across ethnic groups? (2002 GSS &amp; 2001 CCHS 1.1)  Yoshino, Fast,  Dosman, Keating, &amp; Lai (2008)</vt:lpstr>
      <vt:lpstr>Types of Network (Relationship) by Ethnic Groups</vt:lpstr>
      <vt:lpstr>Characteristics of Care Network by Immigrant Status</vt:lpstr>
      <vt:lpstr>Predictors of types of care networks</vt:lpstr>
      <vt:lpstr>Care Provided by Care Network by Immigrant Status</vt:lpstr>
      <vt:lpstr>Lai, D.W.L. (2007). Cultural predictors of caregiving burden of Chinese-Canadian family caregivers. Canadian Journal on Aging, 26(suppl.1), 133-148.</vt:lpstr>
      <vt:lpstr>Lai, D.W.L., &amp; Leonenko, W. (2007). Effects of caregiving on employment and economic costs of Chinese family caregivers in Canada. Journal of Family and Economic Issues, 28(2), 411-428.</vt:lpstr>
      <vt:lpstr>Lai, D.W.L. (2007). Statesman Seniors’ Caregivers Survey: Executive Summary. Calgary, AB: Faculty of Social Work, University of Calgary.</vt:lpstr>
      <vt:lpstr>Slide 12</vt:lpstr>
      <vt:lpstr>Slide 13</vt:lpstr>
      <vt:lpstr>Slide 14</vt:lpstr>
      <vt:lpstr>Slide 15</vt:lpstr>
      <vt:lpstr>Slide 16</vt:lpstr>
      <vt:lpstr>Implications</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dc:creator>
  <cp:lastModifiedBy>Lenise</cp:lastModifiedBy>
  <cp:revision>208</cp:revision>
  <dcterms:created xsi:type="dcterms:W3CDTF">2003-05-20T14:35:37Z</dcterms:created>
  <dcterms:modified xsi:type="dcterms:W3CDTF">2010-01-26T17:17:24Z</dcterms:modified>
</cp:coreProperties>
</file>