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4"/>
  </p:notesMasterIdLst>
  <p:sldIdLst>
    <p:sldId id="256" r:id="rId2"/>
    <p:sldId id="301" r:id="rId3"/>
    <p:sldId id="302" r:id="rId4"/>
    <p:sldId id="303" r:id="rId5"/>
    <p:sldId id="312" r:id="rId6"/>
    <p:sldId id="304" r:id="rId7"/>
    <p:sldId id="305" r:id="rId8"/>
    <p:sldId id="306" r:id="rId9"/>
    <p:sldId id="281" r:id="rId10"/>
    <p:sldId id="307" r:id="rId11"/>
    <p:sldId id="310" r:id="rId12"/>
    <p:sldId id="308" r:id="rId13"/>
    <p:sldId id="282" r:id="rId14"/>
    <p:sldId id="283" r:id="rId15"/>
    <p:sldId id="293" r:id="rId16"/>
    <p:sldId id="289" r:id="rId17"/>
    <p:sldId id="290" r:id="rId18"/>
    <p:sldId id="291" r:id="rId19"/>
    <p:sldId id="292" r:id="rId20"/>
    <p:sldId id="294" r:id="rId21"/>
    <p:sldId id="288" r:id="rId22"/>
    <p:sldId id="30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E8867C-7510-44C0-9780-E2F77E325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31CAD-1242-4FCB-9128-B6646D132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CD191-57D3-422B-BF4C-4A9923BFC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AB9E4-BE1F-4C5F-B90F-B91E22C76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8A492-0F43-4E0B-8035-B05BA4019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5D82A-98D6-4A93-BF9B-69CC0E970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9E0AD-F173-4597-AEC6-8DA8ADBD5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3AB88-F4BD-4B9C-8345-0BC9B3567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03822-A46C-41AA-BF30-629671944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1F9A9-F677-4A24-820D-383546D80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FE295-7A61-465B-9C0E-A96F9AD5B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E1030-7611-49F6-970A-0AF01415F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8CE689-CAFF-43A6-8D4C-24311D87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0AF84B-0D6B-4E7E-81B4-9967B5EBD2C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371600"/>
            <a:ext cx="8385175" cy="1431925"/>
          </a:xfrm>
        </p:spPr>
        <p:txBody>
          <a:bodyPr/>
          <a:lstStyle/>
          <a:p>
            <a:pPr algn="l" eaLnBrk="1" hangingPunct="1"/>
            <a:r>
              <a:rPr lang="en-CA" sz="3000" smtClean="0"/>
              <a:t>The Role of Foreign Credentials and Ethnic Ties in Immigrants’ Economic Performance</a:t>
            </a:r>
            <a:endParaRPr lang="en-US" sz="300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9938" y="3738563"/>
            <a:ext cx="6578600" cy="18938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Peter S. Li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Department of Sociology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University of Saskatchewan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Canada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2CD5C1-821B-467E-B043-EB932F4DC6E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Measurements of Some Key Concepts</a:t>
            </a:r>
            <a:endParaRPr lang="en-US" sz="280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sz="2400" smtClean="0"/>
              <a:t>Education=years of schooling</a:t>
            </a:r>
          </a:p>
          <a:p>
            <a:pPr eaLnBrk="1" hangingPunct="1"/>
            <a:r>
              <a:rPr lang="en-CA" sz="2400" smtClean="0"/>
              <a:t>Visible Minority (VM)=1 if non-white</a:t>
            </a:r>
          </a:p>
          <a:p>
            <a:pPr eaLnBrk="1" hangingPunct="1"/>
            <a:r>
              <a:rPr lang="en-CA" sz="2400" smtClean="0"/>
              <a:t>Foreign credentials (FC)=1 if earned outside of Canada </a:t>
            </a:r>
          </a:p>
          <a:p>
            <a:pPr eaLnBrk="1" hangingPunct="1"/>
            <a:r>
              <a:rPr lang="en-CA" sz="2400" smtClean="0"/>
              <a:t>Non-white foreign credentials (human capital deficit) =VM x FC</a:t>
            </a:r>
          </a:p>
          <a:p>
            <a:pPr eaLnBrk="1" hangingPunct="1"/>
            <a:r>
              <a:rPr lang="en-CA" sz="2400" smtClean="0"/>
              <a:t>Ethnic ties or ethnic social capital (dummy variables):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Friends same ethnic ancestry (all/most; half; few)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Coworkers same ethnic ancestry (all/most; half; few)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Belong to organization members same ancestry (all/most; half; few; don’t belong)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A83B39-1F9F-4FF5-BE37-DD241270C90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Measurement of Years in Canada or Work Experience for Immgirants</a:t>
            </a:r>
            <a:endParaRPr lang="en-US" sz="280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(1) Years in Canada=Age – Age at immigration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(2) Work experience=Age - 5 – Years of schooling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(3) Work experience=Foreign Exp (FE)+Can Exp (CE)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(4) FE=Age at immigration - 5 – Years of schooling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	[If FE is less than 1, then no FE, or FE=0]</a:t>
            </a:r>
          </a:p>
          <a:p>
            <a:pPr eaLnBrk="1" hangingPunct="1">
              <a:lnSpc>
                <a:spcPct val="90000"/>
              </a:lnSpc>
            </a:pPr>
            <a:endParaRPr lang="en-CA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(5) Canadian exp (CE)=Work experience – FE=(2)-(4)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=Age - 5 – Years of schooling – (age at immigration – 5 – Years of schooling)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=Age – Age at immigration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sz="2400" smtClean="0"/>
              <a:t>=Years in Canada</a:t>
            </a:r>
          </a:p>
          <a:p>
            <a:pPr eaLnBrk="1" hangingPunct="1">
              <a:lnSpc>
                <a:spcPct val="90000"/>
              </a:lnSpc>
            </a:pPr>
            <a:endParaRPr lang="en-CA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1876FA-FB71-4DE4-832E-068061030B1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Measurement of Compensatory Effect of Ethnic Ties for Human Capital Deficit: Example</a:t>
            </a:r>
            <a:endParaRPr lang="en-US" sz="28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CA" sz="2400" smtClean="0"/>
              <a:t>Dummy variables for ethnic friends:</a:t>
            </a:r>
          </a:p>
          <a:p>
            <a:pPr eaLnBrk="1" hangingPunct="1">
              <a:buFontTx/>
              <a:buNone/>
            </a:pPr>
            <a:r>
              <a:rPr lang="en-CA" sz="2400" smtClean="0"/>
              <a:t>D1: all/most friends same ethnic ancestry</a:t>
            </a:r>
          </a:p>
          <a:p>
            <a:pPr eaLnBrk="1" hangingPunct="1">
              <a:buFontTx/>
              <a:buNone/>
            </a:pPr>
            <a:r>
              <a:rPr lang="en-CA" sz="2400" smtClean="0"/>
              <a:t>D2: half friends same ethnic ancestry</a:t>
            </a:r>
          </a:p>
          <a:p>
            <a:pPr eaLnBrk="1" hangingPunct="1">
              <a:buFontTx/>
              <a:buNone/>
            </a:pPr>
            <a:r>
              <a:rPr lang="en-CA" sz="2400" smtClean="0"/>
              <a:t>Reference category: few or none</a:t>
            </a:r>
          </a:p>
          <a:p>
            <a:pPr eaLnBrk="1" hangingPunct="1">
              <a:buFontTx/>
              <a:buNone/>
            </a:pPr>
            <a:r>
              <a:rPr lang="en-CA" sz="2400" smtClean="0"/>
              <a:t> </a:t>
            </a:r>
          </a:p>
          <a:p>
            <a:pPr eaLnBrk="1" hangingPunct="1">
              <a:buFontTx/>
              <a:buNone/>
            </a:pPr>
            <a:r>
              <a:rPr lang="en-CA" sz="2400" smtClean="0"/>
              <a:t>Compensatory effect of all/most friends</a:t>
            </a:r>
          </a:p>
          <a:p>
            <a:pPr eaLnBrk="1" hangingPunct="1">
              <a:buFontTx/>
              <a:buNone/>
            </a:pPr>
            <a:r>
              <a:rPr lang="en-CA" sz="2400" smtClean="0"/>
              <a:t>=D1 x VM x FC</a:t>
            </a:r>
          </a:p>
          <a:p>
            <a:pPr eaLnBrk="1" hangingPunct="1">
              <a:buFontTx/>
              <a:buNone/>
            </a:pPr>
            <a:r>
              <a:rPr lang="en-CA" sz="2400" smtClean="0"/>
              <a:t>[If effect is + and significant=support for compensatory effect; - and significant=further penalty; not significant=no effect]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5B2ED3-071A-45F5-AF50-C11B109AD2F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en-CA" sz="2800" smtClean="0"/>
              <a:t>Specification</a:t>
            </a:r>
            <a:endParaRPr lang="en-US" sz="280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D.V. Immigrants’ employment earnings in 2000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I.V.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Ethnic origin (6 dummy variables, ref. group--British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Number of weeks worked in 2000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Worked full-time or part-time (1,0)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CMA (Census Metropolitan Area-- 1,0)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Total years of schooling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Foreign credentials (1,0)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Foreign credentials x visible minority status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Speak official languages (1,0)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CA" sz="2400" smtClean="0"/>
              <a:t>Years of Foreign experience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10"/>
            </a:pPr>
            <a:r>
              <a:rPr lang="en-CA" sz="2400" smtClean="0"/>
              <a:t>Years in Canada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10"/>
            </a:pPr>
            <a:r>
              <a:rPr lang="en-CA" sz="2400" smtClean="0"/>
              <a:t>All/most friends with same ethnic ancestry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CA" sz="24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CA" sz="24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CA" sz="24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87D7B7-32BA-4F55-84AA-2932C637A4B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CA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12. Half friends with same ethnic ancestry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13. All/most coworkers with same ethnic ancestry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14. Half coworkerss with same ethnic ancestry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15. All/most members in organization same ethnic ancestry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16. Half members in organization same ethnic ancestry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17. Few/none members in organization same ethnic ancestry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18. VM, foreign credential x All/most friends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19. VM, foreign credential x Half friends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20. VM, foreign credential x All/most coworkers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21. VM, foreign credential x Half coworkers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22. VM, foreign credential x All/most members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21. VM, foreign credential x Half members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sz="2400" smtClean="0"/>
              <a:t>22. VM, foreign credential x Few/none members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18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B3F9A4-7FA6-488B-9F13-F6EC4824BBC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Four Models for Men and Women</a:t>
            </a:r>
            <a:endParaRPr lang="en-US" sz="280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en-CA" sz="2400" smtClean="0"/>
              <a:t>Effect of ethnic/racial origin on earnings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en-CA" sz="2400" smtClean="0"/>
              <a:t>Effect of ethnic/racial origin + human capital on earnings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en-CA" sz="2400" smtClean="0"/>
              <a:t>Effect of ethnic/racial origin +human capital + social capital on earnings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en-CA" sz="2400" smtClean="0"/>
              <a:t>Effect of ethnic/racial origin +human capital + social capital on earnings + interaction effects on earnings</a:t>
            </a:r>
            <a:endParaRPr lang="en-US" sz="2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5DE638-F1A0-41AB-8505-C4DDC641E3A9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838200"/>
            <a:ext cx="8686800" cy="5534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2DCA3-A289-40A3-A967-306307AB224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09600"/>
            <a:ext cx="8534400" cy="57467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23AA30-ADF5-4E9B-8B02-9C307F4BCA10}" type="slidenum">
              <a:rPr lang="en-US" smtClean="0"/>
              <a:pPr/>
              <a:t>18</a:t>
            </a:fld>
            <a:endParaRPr lang="en-US" smtClean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8534400" cy="5540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4F40A6-F3F5-4E49-82D0-EF22DFC81BFC}" type="slidenum">
              <a:rPr lang="en-US" smtClean="0"/>
              <a:pPr/>
              <a:t>19</a:t>
            </a:fld>
            <a:endParaRPr lang="en-US" smtClean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8458200" cy="57229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AF1053-53C3-4285-9DC2-4016E7C62F2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Questions Human Capital in Immigration Research</a:t>
            </a:r>
            <a:endParaRPr lang="en-US" sz="280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sz="2400" smtClean="0"/>
              <a:t>Why some immigrants do not perform well in the labour market?  Why recent cohorts of immigrants earned less than earlier cohorts relative to the native born despite higher education?</a:t>
            </a:r>
          </a:p>
          <a:p>
            <a:pPr eaLnBrk="1" hangingPunct="1">
              <a:buFontTx/>
              <a:buNone/>
            </a:pPr>
            <a:endParaRPr lang="en-CA" sz="2400" smtClean="0"/>
          </a:p>
          <a:p>
            <a:pPr eaLnBrk="1" hangingPunct="1">
              <a:buFontTx/>
              <a:buNone/>
            </a:pPr>
            <a:r>
              <a:rPr lang="en-CA" sz="2400" smtClean="0"/>
              <a:t>(1) Devaluation of immigrants’ foreign credentials, especially for non-white (interpretation varies)</a:t>
            </a:r>
          </a:p>
          <a:p>
            <a:pPr eaLnBrk="1" hangingPunct="1">
              <a:buFontTx/>
              <a:buNone/>
            </a:pPr>
            <a:r>
              <a:rPr lang="en-CA" sz="2400" smtClean="0"/>
              <a:t>(2) Compositional shift of new immigrant cohorts made up of an increasingly large proportion of Asians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4ED4CC-C511-41C2-8A1F-0562E6C44DA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CA" sz="2800" smtClean="0"/>
              <a:t>Key Findings</a:t>
            </a:r>
            <a:endParaRPr lang="en-US" sz="280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/>
            <a:r>
              <a:rPr lang="en-CA" sz="2400" smtClean="0"/>
              <a:t>VM immigrant men earned less than British immigrants, 18K less for Chinese and Black and 13K less for S Asian</a:t>
            </a:r>
          </a:p>
          <a:p>
            <a:pPr eaLnBrk="1" hangingPunct="1"/>
            <a:r>
              <a:rPr lang="en-CA" sz="2400" smtClean="0"/>
              <a:t>When human capital, work features controlled, disparities reduced, but VM men still earned less</a:t>
            </a:r>
          </a:p>
          <a:p>
            <a:pPr eaLnBrk="1" hangingPunct="1"/>
            <a:r>
              <a:rPr lang="en-CA" sz="2400" smtClean="0"/>
              <a:t>When social capital controlled, earnings rank order the same but smaller differences.  Net effect of social capital varies---association with levels of friends same ancestry has no effect, but men with all/most coworkers suffer worst earnings penalty.  But those belonging to organization with all/most members same ancestry earned more than those not belong to organization</a:t>
            </a:r>
          </a:p>
          <a:p>
            <a:pPr eaLnBrk="1" hangingPunct="1"/>
            <a:r>
              <a:rPr lang="en-CA" sz="2400" smtClean="0"/>
              <a:t>Most interactions have no effect, except VM foreign credentials x all/most member same ancestry (-12K)</a:t>
            </a:r>
          </a:p>
          <a:p>
            <a:pPr eaLnBrk="1" hangingPunct="1">
              <a:buFontTx/>
              <a:buNone/>
            </a:pPr>
            <a:endParaRPr lang="en-CA" sz="2400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5C30E7-3599-438C-AA3B-DE7F802F46F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CA" sz="2800" smtClean="0"/>
              <a:t>Empirical Conclusions</a:t>
            </a:r>
            <a:endParaRPr lang="en-US" sz="280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CA" sz="2400" smtClean="0"/>
              <a:t>Literatures identified 2 factors to explain declining earnings of immigrants: devaluation of foreign credentials and shifting origin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CA" sz="2400" smtClean="0"/>
              <a:t>Substantial variations in gross earnings among different origins, but much difference due to human capital and work features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CA" sz="2400" smtClean="0"/>
              <a:t>Foreign credentials of majority members brings a premium, those of VM, a penalty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CA" sz="2400" smtClean="0"/>
              <a:t>Effects of forms of social capital on earnings weak; overall suggest an assimilation effect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CA" sz="2400" smtClean="0"/>
              <a:t>No evidence of negative effect of foreign credentials held by VM can be mitigated by social capital</a:t>
            </a:r>
            <a:endParaRPr lang="en-US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38CB75-B1AA-4943-AF2E-60B87239DFE4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Theoretical Conclusions</a:t>
            </a:r>
            <a:endParaRPr lang="en-US" sz="280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sz="2400" smtClean="0"/>
              <a:t>Foreign credentials of immigrants are racialized in that the racial background of holders of foreign credentials is being evaluated along with credentials</a:t>
            </a:r>
          </a:p>
          <a:p>
            <a:pPr eaLnBrk="1" hangingPunct="1">
              <a:buFontTx/>
              <a:buNone/>
            </a:pPr>
            <a:endParaRPr lang="en-CA" sz="2400" smtClean="0"/>
          </a:p>
          <a:p>
            <a:pPr eaLnBrk="1" hangingPunct="1"/>
            <a:r>
              <a:rPr lang="en-CA" sz="2400" smtClean="0"/>
              <a:t>Despite the emphasis on the positive economic effects of social capital in the literature, this study fails to find evidence to indicate that ethnic social capital can be used as a substitute for human capital in the process of immigrants adjusting to Canadian labour market</a:t>
            </a:r>
            <a:endParaRPr lang="en-US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999B1B-D60D-445A-8484-87F6C225988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Implications</a:t>
            </a:r>
            <a:endParaRPr lang="en-US" sz="28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sz="2400" smtClean="0"/>
              <a:t>Credential devaluation and compositional shift imply that earlier immigrant cohorts, mainly from Europe and US, had credentials more valued in Canada, and recent ones, mainly from Asian, African and non-European sources, had undervalued credentials</a:t>
            </a:r>
          </a:p>
          <a:p>
            <a:pPr eaLnBrk="1" hangingPunct="1">
              <a:lnSpc>
                <a:spcPct val="90000"/>
              </a:lnSpc>
            </a:pPr>
            <a:r>
              <a:rPr lang="en-CA" sz="2400" smtClean="0"/>
              <a:t>A larger composition of immigrants from non-European sources will result in a larger pool of immigrants whose credentials are undervalued</a:t>
            </a:r>
          </a:p>
          <a:p>
            <a:pPr eaLnBrk="1" hangingPunct="1">
              <a:lnSpc>
                <a:spcPct val="90000"/>
              </a:lnSpc>
            </a:pPr>
            <a:r>
              <a:rPr lang="en-CA" sz="2400" smtClean="0"/>
              <a:t>The above explain to some degree why recent cohorts earn less than earlier ones because more recent immigrants are more likely to carry a “human capital deficit”</a:t>
            </a:r>
            <a:endParaRPr lang="en-US" sz="2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B33964-D21E-4A76-8A79-9B2A71024EC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Debates on Social Capital</a:t>
            </a:r>
            <a:endParaRPr lang="en-US" sz="28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CA" sz="2400" smtClean="0"/>
              <a:t>General agreement</a:t>
            </a:r>
          </a:p>
          <a:p>
            <a:pPr eaLnBrk="1" hangingPunct="1"/>
            <a:r>
              <a:rPr lang="en-CA" sz="2400" smtClean="0"/>
              <a:t>A individual’s social capital or connections to a social group can provide group-based resources to enable individual economic gains (Bourdieu, Coleman, Granovetter)</a:t>
            </a:r>
          </a:p>
          <a:p>
            <a:pPr eaLnBrk="1" hangingPunct="1">
              <a:buFontTx/>
              <a:buNone/>
            </a:pPr>
            <a:r>
              <a:rPr lang="en-CA" sz="2400" smtClean="0"/>
              <a:t>Disagreements:</a:t>
            </a:r>
          </a:p>
          <a:p>
            <a:pPr eaLnBrk="1" hangingPunct="1"/>
            <a:r>
              <a:rPr lang="en-CA" sz="2400" smtClean="0"/>
              <a:t>Researchers stress different aspects of social capital: trust (Putnam), social network or ties (Granovetter, Lin, Burt) group solidarity &amp; reciprocity (Portes)</a:t>
            </a:r>
          </a:p>
          <a:p>
            <a:pPr eaLnBrk="1" hangingPunct="1"/>
            <a:r>
              <a:rPr lang="en-CA" sz="2400" smtClean="0"/>
              <a:t>The upside and downside of social capital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AFD1B5-ABA5-4FF0-B0FB-4D2DADDADB8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The Nature of Social Capital</a:t>
            </a:r>
            <a:endParaRPr lang="en-US" sz="280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sz="2800" smtClean="0"/>
              <a:t>Two components: (1) social relations developed in a social context; (2) potential resourcefulness of these relations that can be used like capital</a:t>
            </a:r>
          </a:p>
          <a:p>
            <a:pPr eaLnBrk="1" hangingPunct="1">
              <a:lnSpc>
                <a:spcPct val="90000"/>
              </a:lnSpc>
            </a:pPr>
            <a:endParaRPr lang="en-CA" sz="2800" smtClean="0"/>
          </a:p>
          <a:p>
            <a:pPr eaLnBrk="1" hangingPunct="1">
              <a:lnSpc>
                <a:spcPct val="90000"/>
              </a:lnSpc>
            </a:pPr>
            <a:r>
              <a:rPr lang="en-CA" sz="2800" smtClean="0"/>
              <a:t>Social capital is specific to the social context in which individuals are located, effectiveness linked to the particular collective capacity and social structure</a:t>
            </a:r>
          </a:p>
          <a:p>
            <a:pPr eaLnBrk="1" hangingPunct="1">
              <a:lnSpc>
                <a:spcPct val="90000"/>
              </a:lnSpc>
            </a:pPr>
            <a:endParaRPr lang="en-CA" sz="2800" smtClean="0"/>
          </a:p>
          <a:p>
            <a:pPr eaLnBrk="1" hangingPunct="1">
              <a:lnSpc>
                <a:spcPct val="90000"/>
              </a:lnSpc>
            </a:pPr>
            <a:r>
              <a:rPr lang="en-CA" sz="2800" smtClean="0"/>
              <a:t>Social capital can be enabling and limiting; it has potential and limit 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BD85CD-864A-4948-84AA-E8EF216A49E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Debates on Ethnic Ties or Social Capital</a:t>
            </a:r>
            <a:endParaRPr lang="en-US" sz="280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sz="2400" smtClean="0"/>
              <a:t>Some immigrants mobilize social relations to overcome hardships and to advance economic interests  (ethnic entrepreneurship theory, enclave thesis)</a:t>
            </a:r>
          </a:p>
          <a:p>
            <a:pPr eaLnBrk="1" hangingPunct="1"/>
            <a:r>
              <a:rPr lang="en-CA" sz="2400" smtClean="0"/>
              <a:t>Literature also reports penalty of ethnic connectedness – The more ethnically connected, the less assimilated.  Also, Wiley’s ethnic entrapment thesis</a:t>
            </a:r>
          </a:p>
          <a:p>
            <a:pPr eaLnBrk="1" hangingPunct="1"/>
            <a:r>
              <a:rPr lang="en-CA" sz="2400" smtClean="0"/>
              <a:t>Is ethnic connectedness or attachment enabling or disabling?  Can ethnic social capital be used to compensate for human capital deficiencies?</a:t>
            </a:r>
            <a:endParaRPr lang="en-US" sz="2400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879FEE-CC91-4492-9E3E-FC6271DBD43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Ethnic Diversity Survey</a:t>
            </a:r>
            <a:endParaRPr lang="en-US" sz="28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sz="2400" smtClean="0"/>
              <a:t>Post 2001 Census survey by Canadian Heritage and Statistics Canada</a:t>
            </a:r>
          </a:p>
          <a:p>
            <a:pPr eaLnBrk="1" hangingPunct="1"/>
            <a:r>
              <a:rPr lang="en-CA" sz="2400" smtClean="0"/>
              <a:t>Telephone interviews between April-August 2002</a:t>
            </a:r>
          </a:p>
          <a:p>
            <a:pPr eaLnBrk="1" hangingPunct="1"/>
            <a:r>
              <a:rPr lang="en-CA" sz="2400" smtClean="0"/>
              <a:t>Respondents selected from those who completed 2001 Census long form (2B)</a:t>
            </a:r>
          </a:p>
          <a:p>
            <a:pPr eaLnBrk="1" hangingPunct="1"/>
            <a:r>
              <a:rPr lang="en-CA" sz="2400" smtClean="0"/>
              <a:t>Target population persons age 15 or over living in private dwellings in 10 provinces, excluding Aboriginal origins</a:t>
            </a:r>
          </a:p>
          <a:p>
            <a:pPr eaLnBrk="1" hangingPunct="1"/>
            <a:r>
              <a:rPr lang="en-CA" sz="2400" smtClean="0"/>
              <a:t>Sample of 42,476 unweighted cases represents 23,092,642 weighted persons</a:t>
            </a:r>
          </a:p>
          <a:p>
            <a:pPr eaLnBrk="1" hangingPunct="1"/>
            <a:r>
              <a:rPr lang="en-CA" sz="2400" smtClean="0"/>
              <a:t>A Public Use Sample File was released to universities, and an analytic file was released to RDC</a:t>
            </a:r>
            <a:endParaRPr lang="en-US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CDCE92-AE7D-47E7-861A-5E8D655BE5E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Working Sample</a:t>
            </a:r>
            <a:endParaRPr lang="en-US" sz="280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CA" sz="2400" smtClean="0"/>
              <a:t>Excluded</a:t>
            </a:r>
          </a:p>
          <a:p>
            <a:pPr eaLnBrk="1" hangingPunct="1"/>
            <a:r>
              <a:rPr lang="en-CA" sz="2400" smtClean="0"/>
              <a:t>5.2% did not complete survey or eliminated in interview (e.g. Aboriginal origin)</a:t>
            </a:r>
          </a:p>
          <a:p>
            <a:pPr eaLnBrk="1" hangingPunct="1"/>
            <a:r>
              <a:rPr lang="en-CA" sz="2400" smtClean="0"/>
              <a:t>Unpaid family workers or those did not answer working or not</a:t>
            </a:r>
          </a:p>
          <a:p>
            <a:pPr eaLnBrk="1" hangingPunct="1">
              <a:buFontTx/>
              <a:buNone/>
            </a:pPr>
            <a:r>
              <a:rPr lang="en-CA" sz="2400" smtClean="0"/>
              <a:t>Included</a:t>
            </a:r>
          </a:p>
          <a:p>
            <a:pPr eaLnBrk="1" hangingPunct="1"/>
            <a:r>
              <a:rPr lang="en-CA" sz="2400" smtClean="0"/>
              <a:t>Only immigrants</a:t>
            </a:r>
          </a:p>
          <a:p>
            <a:pPr eaLnBrk="1" hangingPunct="1"/>
            <a:r>
              <a:rPr lang="en-CA" sz="2400" smtClean="0"/>
              <a:t>25-64 years of age</a:t>
            </a:r>
          </a:p>
          <a:p>
            <a:pPr eaLnBrk="1" hangingPunct="1">
              <a:buFontTx/>
              <a:buNone/>
            </a:pPr>
            <a:r>
              <a:rPr lang="en-CA" sz="2400" smtClean="0"/>
              <a:t>Working sample has 2.56 million weighted cases, 53% men, 47% women</a:t>
            </a:r>
          </a:p>
          <a:p>
            <a:pPr eaLnBrk="1" hangingPunct="1">
              <a:buFontTx/>
              <a:buNone/>
            </a:pPr>
            <a:endParaRPr lang="en-CA" sz="2400" smtClean="0"/>
          </a:p>
          <a:p>
            <a:pPr eaLnBrk="1" hangingPunct="1"/>
            <a:endParaRPr lang="en-CA" sz="2400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9ECCBC-C51A-4621-8B19-34A91A1AAF4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800" smtClean="0"/>
              <a:t>Model</a:t>
            </a:r>
            <a:endParaRPr lang="en-US" sz="280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CA" sz="2400" smtClean="0"/>
          </a:p>
          <a:p>
            <a:pPr eaLnBrk="1" hangingPunct="1">
              <a:buFontTx/>
              <a:buNone/>
            </a:pPr>
            <a:r>
              <a:rPr lang="en-CA" sz="2400" smtClean="0"/>
              <a:t>Earnings = function of 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(1) Majority/minority ethnic categories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(2) Human capital and work-related features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(3) Ethnic social capital</a:t>
            </a:r>
          </a:p>
          <a:p>
            <a:pPr eaLnBrk="1" hangingPunct="1">
              <a:buFontTx/>
              <a:buNone/>
            </a:pPr>
            <a:r>
              <a:rPr lang="en-CA" sz="2400" smtClean="0"/>
              <a:t>	(4) Interaction between ethnic social capital and “human   capital deficit”</a:t>
            </a:r>
          </a:p>
          <a:p>
            <a:pPr eaLnBrk="1" hangingPunct="1">
              <a:buFontTx/>
              <a:buNone/>
            </a:pPr>
            <a:endParaRPr lang="en-CA" sz="2400" smtClean="0"/>
          </a:p>
          <a:p>
            <a:pPr eaLnBrk="1" hangingPunct="1">
              <a:buFontTx/>
              <a:buNone/>
            </a:pPr>
            <a:r>
              <a:rPr lang="en-CA" sz="2400" smtClean="0"/>
              <a:t>Separate estimations were made for men and women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Words>1248</Words>
  <Application>Microsoft PowerPoint</Application>
  <PresentationFormat>On-screen Show (4:3)</PresentationFormat>
  <Paragraphs>158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Default Design</vt:lpstr>
      <vt:lpstr>The Role of Foreign Credentials and Ethnic Ties in Immigrants’ Economic Performance</vt:lpstr>
      <vt:lpstr>Questions Human Capital in Immigration Research</vt:lpstr>
      <vt:lpstr>Implications</vt:lpstr>
      <vt:lpstr>Debates on Social Capital</vt:lpstr>
      <vt:lpstr>The Nature of Social Capital</vt:lpstr>
      <vt:lpstr>Debates on Ethnic Ties or Social Capital</vt:lpstr>
      <vt:lpstr>Ethnic Diversity Survey</vt:lpstr>
      <vt:lpstr>Working Sample</vt:lpstr>
      <vt:lpstr>Model</vt:lpstr>
      <vt:lpstr>Measurements of Some Key Concepts</vt:lpstr>
      <vt:lpstr>Measurement of Years in Canada or Work Experience for Immgirants</vt:lpstr>
      <vt:lpstr>Measurement of Compensatory Effect of Ethnic Ties for Human Capital Deficit: Example</vt:lpstr>
      <vt:lpstr>Specification</vt:lpstr>
      <vt:lpstr>Slide 14</vt:lpstr>
      <vt:lpstr>Four Models for Men and Women</vt:lpstr>
      <vt:lpstr>Slide 16</vt:lpstr>
      <vt:lpstr>Slide 17</vt:lpstr>
      <vt:lpstr>Slide 18</vt:lpstr>
      <vt:lpstr>Slide 19</vt:lpstr>
      <vt:lpstr>Key Findings</vt:lpstr>
      <vt:lpstr>Empirical Conclusions</vt:lpstr>
      <vt:lpstr>Theoretical Conclusions</vt:lpstr>
    </vt:vector>
  </TitlesOfParts>
  <Company>University of Saskatchewan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Potential and Limit of Social Capital: Social Connectedness and Economic Outcomes for Immigrants and Ethnic Minorities</dc:title>
  <dc:creator>Peter Li</dc:creator>
  <cp:lastModifiedBy>Lenise</cp:lastModifiedBy>
  <cp:revision>48</cp:revision>
  <dcterms:created xsi:type="dcterms:W3CDTF">2003-09-08T22:13:02Z</dcterms:created>
  <dcterms:modified xsi:type="dcterms:W3CDTF">2010-05-17T17:47:24Z</dcterms:modified>
</cp:coreProperties>
</file>