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7" r:id="rId2"/>
    <p:sldId id="258" r:id="rId3"/>
    <p:sldId id="273" r:id="rId4"/>
    <p:sldId id="259" r:id="rId5"/>
    <p:sldId id="263" r:id="rId6"/>
    <p:sldId id="260" r:id="rId7"/>
    <p:sldId id="261" r:id="rId8"/>
    <p:sldId id="264" r:id="rId9"/>
    <p:sldId id="262" r:id="rId10"/>
    <p:sldId id="265" r:id="rId11"/>
    <p:sldId id="266" r:id="rId12"/>
    <p:sldId id="274" r:id="rId13"/>
    <p:sldId id="267" r:id="rId14"/>
    <p:sldId id="268" r:id="rId15"/>
    <p:sldId id="269" r:id="rId16"/>
    <p:sldId id="270" r:id="rId17"/>
    <p:sldId id="271" r:id="rId18"/>
    <p:sldId id="27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42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CF66E2-85A2-4BFB-8889-5297E25F3892}" type="datetimeFigureOut">
              <a:rPr lang="en-US" smtClean="0"/>
              <a:pPr/>
              <a:t>1/26/2010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08341D-F842-40AF-9925-2B9634D1502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D372FA19-5386-4702-824A-5041F7A4BC86}" type="slidenum">
              <a:rPr lang="en-US" smtClean="0">
                <a:cs typeface="Arial" charset="0"/>
              </a:rPr>
              <a:pPr/>
              <a:t>1</a:t>
            </a:fld>
            <a:endParaRPr lang="en-US" smtClean="0">
              <a:cs typeface="Arial"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smtClean="0">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8189D8F3-4D51-4D36-8BAC-1273E98769E9}" type="slidenum">
              <a:rPr lang="en-US" smtClean="0">
                <a:cs typeface="Arial" charset="0"/>
              </a:rPr>
              <a:pPr/>
              <a:t>14</a:t>
            </a:fld>
            <a:endParaRPr lang="en-US" smtClean="0">
              <a:cs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r>
              <a:rPr lang="en-US" altLang="ko-KR" sz="1000" dirty="0" smtClean="0">
                <a:ea typeface="굴림" pitchFamily="34" charset="-127"/>
                <a:cs typeface="Arial" charset="0"/>
              </a:rPr>
              <a:t>Research findings into the care practices of maternity nurses and the ways in which they respond to the needs of immigrant/refugee women of African origin is vital to promoting positive outcomes.  By</a:t>
            </a:r>
            <a:r>
              <a:rPr lang="en-US" altLang="ko-KR" sz="1000" baseline="0" dirty="0" smtClean="0">
                <a:ea typeface="굴림" pitchFamily="34" charset="-127"/>
                <a:cs typeface="Arial" charset="0"/>
              </a:rPr>
              <a:t> improving therapeutic communication &amp; care decision making, nurses can increase precision of their assessments (pain control, patient coping skills, etc.) and streamline patient teaching activities.</a:t>
            </a:r>
            <a:r>
              <a:rPr lang="en-US" altLang="ko-KR" sz="1000" dirty="0" smtClean="0">
                <a:ea typeface="굴림" pitchFamily="34" charset="-127"/>
                <a:cs typeface="Arial" charset="0"/>
              </a:rPr>
              <a:t>  By exploring this particular research question, both individual and institutional/systemic barriers and influences in caring for immigrant/refugee women will be revealed.  Uncovering specific themes can give direction by which effective positive changes at both levels can be made to address maternity health needs while addressing the unique socio-cultural context in which African immigrant/refugee women live and the multiple factors that influence their health as they transition into their new lives (Reitmanova &amp; Gustafson, 2008).  </a:t>
            </a:r>
          </a:p>
          <a:p>
            <a:pPr eaLnBrk="1" hangingPunct="1"/>
            <a:r>
              <a:rPr lang="en-US" sz="1000" dirty="0" smtClean="0">
                <a:cs typeface="Arial" charset="0"/>
              </a:rPr>
              <a:t>As </a:t>
            </a:r>
            <a:r>
              <a:rPr lang="en-US" sz="1000" dirty="0" err="1" smtClean="0">
                <a:cs typeface="Arial" charset="0"/>
              </a:rPr>
              <a:t>Meleis</a:t>
            </a:r>
            <a:r>
              <a:rPr lang="en-US" sz="1000" dirty="0" smtClean="0">
                <a:cs typeface="Arial" charset="0"/>
              </a:rPr>
              <a:t> (1996) states, </a:t>
            </a:r>
          </a:p>
          <a:p>
            <a:pPr eaLnBrk="1" hangingPunct="1"/>
            <a:r>
              <a:rPr lang="en-US" sz="1000" dirty="0" smtClean="0">
                <a:cs typeface="Arial" charset="0"/>
              </a:rPr>
              <a:t>“</a:t>
            </a:r>
            <a:r>
              <a:rPr lang="en-US" sz="1000" i="1" dirty="0" smtClean="0">
                <a:cs typeface="Arial" charset="0"/>
              </a:rPr>
              <a:t>The nursing literature is rich with accounts of how health and illness responses tend to be defined and manifested through cultural lenses.  There is a need to explore and examine the extent to which these accounts have facilitated the delivery of quality care and the ways by which they provide a framework for clinicians and patients to achieve their goals. In addition, there is the need to examine how these descriptions may have constrained the delivery of care by providing stereotypical frameworks of these populations.  Synthesis of the findings related to specific populations could drive the development of a shared framework for understanding human beings as wholes.  There is a need for synthesis, integration, and critical reflection about this knowledge (¶ </a:t>
            </a:r>
            <a:r>
              <a:rPr lang="en-US" sz="1000" dirty="0" smtClean="0">
                <a:cs typeface="Arial" charset="0"/>
              </a:rPr>
              <a:t>19).”</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36904F7F-1947-418B-A4C4-61C9B868890E}" type="slidenum">
              <a:rPr lang="en-US" smtClean="0">
                <a:cs typeface="Arial" charset="0"/>
              </a:rPr>
              <a:pPr/>
              <a:t>15</a:t>
            </a:fld>
            <a:endParaRPr lang="en-US" smtClean="0">
              <a:cs typeface="Arial" charset="0"/>
            </a:endParaRPr>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r>
              <a:rPr lang="en-US" i="1" smtClean="0">
                <a:cs typeface="Arial" charset="0"/>
              </a:rPr>
              <a:t>Dissemination</a:t>
            </a:r>
            <a:endParaRPr lang="en-US" smtClean="0">
              <a:cs typeface="Arial" charset="0"/>
            </a:endParaRPr>
          </a:p>
          <a:p>
            <a:pPr eaLnBrk="1" hangingPunct="1"/>
            <a:r>
              <a:rPr lang="en-US" smtClean="0">
                <a:cs typeface="Arial" charset="0"/>
              </a:rPr>
              <a:t>Information revealed in the study will be disseminated to the following groups:</a:t>
            </a:r>
            <a:endParaRPr lang="en-US" i="1" smtClean="0">
              <a:cs typeface="Arial" charset="0"/>
            </a:endParaRPr>
          </a:p>
          <a:p>
            <a:pPr eaLnBrk="1" hangingPunct="1"/>
            <a:r>
              <a:rPr lang="en-US" i="1" smtClean="0">
                <a:cs typeface="Arial" charset="0"/>
              </a:rPr>
              <a:t>	User groups.  </a:t>
            </a:r>
            <a:r>
              <a:rPr lang="en-US" smtClean="0">
                <a:cs typeface="Arial" charset="0"/>
              </a:rPr>
              <a:t>Presentations will be made to</a:t>
            </a:r>
            <a:r>
              <a:rPr lang="en-US" i="1" smtClean="0">
                <a:cs typeface="Arial" charset="0"/>
              </a:rPr>
              <a:t> </a:t>
            </a:r>
            <a:r>
              <a:rPr lang="en-US" smtClean="0">
                <a:cs typeface="Arial" charset="0"/>
              </a:rPr>
              <a:t>immigrant receiving community groups such as Catholic Social Services, The Mennonite Centre for Immigrants and the Multicultural Health Brokers Association.</a:t>
            </a:r>
            <a:endParaRPr lang="en-US" i="1" smtClean="0">
              <a:cs typeface="Arial" charset="0"/>
            </a:endParaRPr>
          </a:p>
          <a:p>
            <a:pPr eaLnBrk="1" hangingPunct="1"/>
            <a:r>
              <a:rPr lang="en-US" i="1" smtClean="0">
                <a:cs typeface="Arial" charset="0"/>
              </a:rPr>
              <a:t>	Practitioners.</a:t>
            </a:r>
            <a:r>
              <a:rPr lang="en-US" smtClean="0">
                <a:cs typeface="Arial" charset="0"/>
              </a:rPr>
              <a:t> Workshops will be conducted with maternity nurses in the Capital Health Region. </a:t>
            </a:r>
            <a:endParaRPr lang="en-US" i="1" smtClean="0">
              <a:cs typeface="Arial" charset="0"/>
            </a:endParaRPr>
          </a:p>
          <a:p>
            <a:pPr eaLnBrk="1" hangingPunct="1"/>
            <a:r>
              <a:rPr lang="en-US" i="1" smtClean="0">
                <a:cs typeface="Arial" charset="0"/>
              </a:rPr>
              <a:t>	Publications. </a:t>
            </a:r>
            <a:r>
              <a:rPr lang="en-US" smtClean="0">
                <a:cs typeface="Arial" charset="0"/>
              </a:rPr>
              <a:t>Requests for publication of research findings will be made to high quality international research journals including Canadian Nurse, the International Journal of Prairie Metropolis Centre, and Ethnicity and Health</a:t>
            </a:r>
            <a:endParaRPr lang="en-US" i="1" smtClean="0">
              <a:cs typeface="Arial" charset="0"/>
            </a:endParaRPr>
          </a:p>
          <a:p>
            <a:pPr eaLnBrk="1" hangingPunct="1"/>
            <a:r>
              <a:rPr lang="en-US" i="1" smtClean="0">
                <a:cs typeface="Arial" charset="0"/>
              </a:rPr>
              <a:t>	</a:t>
            </a:r>
          </a:p>
          <a:p>
            <a:pPr eaLnBrk="1" hangingPunct="1"/>
            <a:r>
              <a:rPr lang="en-US" i="1" smtClean="0">
                <a:cs typeface="Arial" charset="0"/>
              </a:rPr>
              <a:t>Policy makers. </a:t>
            </a:r>
            <a:r>
              <a:rPr lang="en-US" smtClean="0">
                <a:cs typeface="Arial" charset="0"/>
              </a:rPr>
              <a:t>A presentation will be made at the March 2009 PMC Conference in Calgary as part of an abstract submitted by my supervisor – Dr. Gina Higginbottom </a:t>
            </a:r>
            <a:r>
              <a:rPr lang="en-US" i="1" smtClean="0">
                <a:cs typeface="Arial" charset="0"/>
              </a:rPr>
              <a:t>Welcoming Communities: integration into a new ethno-cultural context.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0E78C05F-DCCF-4C37-B43E-909977069320}" type="slidenum">
              <a:rPr lang="en-US"/>
              <a:pPr/>
              <a:t>16</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43F94C64-C9C5-4925-B135-87009577D380}" type="slidenum">
              <a:rPr lang="en-US"/>
              <a:pPr/>
              <a:t>17</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313F477C-BA97-479F-8D1E-60D733598815}" type="slidenum">
              <a:rPr lang="en-US"/>
              <a:pPr/>
              <a:t>18</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pPr eaLnBrk="1" hangingPunct="1"/>
            <a:endParaRPr lang="en-US" smtClean="0">
              <a:cs typeface="Arial" charset="0"/>
            </a:endParaRPr>
          </a:p>
        </p:txBody>
      </p:sp>
      <p:sp>
        <p:nvSpPr>
          <p:cNvPr id="48132" name="Slide Number Placeholder 3"/>
          <p:cNvSpPr>
            <a:spLocks noGrp="1"/>
          </p:cNvSpPr>
          <p:nvPr>
            <p:ph type="sldNum" sz="quarter" idx="5"/>
          </p:nvPr>
        </p:nvSpPr>
        <p:spPr>
          <a:noFill/>
        </p:spPr>
        <p:txBody>
          <a:bodyPr/>
          <a:lstStyle/>
          <a:p>
            <a:fld id="{A7EE85E9-9543-4607-A86F-97642B8A543E}" type="slidenum">
              <a:rPr lang="en-US" smtClean="0">
                <a:cs typeface="Arial" charset="0"/>
              </a:rPr>
              <a:pPr/>
              <a:t>2</a:t>
            </a:fld>
            <a:endParaRPr lang="en-US" smtClean="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pPr eaLnBrk="1" hangingPunct="1"/>
            <a:r>
              <a:rPr lang="en-US" dirty="0" smtClean="0">
                <a:cs typeface="Arial" charset="0"/>
              </a:rPr>
              <a:t>Detailed information will be elicited from participants (maternity nurses) in relation to the ‘ethno-cultural details’ of their maternity patients. Indeed knowledge (or lack of knowledge) of the country of origin may be an important dimension of the cultural knowledge maternity nurse hold concerning care delivery and answering the research question.</a:t>
            </a:r>
          </a:p>
          <a:p>
            <a:pPr eaLnBrk="1" hangingPunct="1"/>
            <a:endParaRPr lang="en-US" dirty="0" smtClean="0">
              <a:cs typeface="Arial" charset="0"/>
            </a:endParaRPr>
          </a:p>
          <a:p>
            <a:pPr eaLnBrk="1" hangingPunct="1"/>
            <a:r>
              <a:rPr lang="en-US" dirty="0" smtClean="0">
                <a:cs typeface="Arial" charset="0"/>
              </a:rPr>
              <a:t>Read from </a:t>
            </a:r>
            <a:r>
              <a:rPr lang="en-US" dirty="0" err="1" smtClean="0">
                <a:cs typeface="Arial" charset="0"/>
              </a:rPr>
              <a:t>Tettey</a:t>
            </a:r>
            <a:r>
              <a:rPr lang="en-US" dirty="0" smtClean="0">
                <a:cs typeface="Arial" charset="0"/>
              </a:rPr>
              <a:t> &amp; </a:t>
            </a:r>
            <a:r>
              <a:rPr lang="en-US" dirty="0" err="1" smtClean="0">
                <a:cs typeface="Arial" charset="0"/>
              </a:rPr>
              <a:t>Puplampu</a:t>
            </a:r>
            <a:r>
              <a:rPr lang="en-US" dirty="0" smtClean="0">
                <a:cs typeface="Arial" charset="0"/>
              </a:rPr>
              <a:t>, 2005</a:t>
            </a:r>
          </a:p>
        </p:txBody>
      </p:sp>
      <p:sp>
        <p:nvSpPr>
          <p:cNvPr id="49156" name="Slide Number Placeholder 3"/>
          <p:cNvSpPr>
            <a:spLocks noGrp="1"/>
          </p:cNvSpPr>
          <p:nvPr>
            <p:ph type="sldNum" sz="quarter" idx="5"/>
          </p:nvPr>
        </p:nvSpPr>
        <p:spPr>
          <a:noFill/>
        </p:spPr>
        <p:txBody>
          <a:bodyPr/>
          <a:lstStyle/>
          <a:p>
            <a:fld id="{98CFB21F-F33A-4A65-9017-9E39CB02966F}" type="slidenum">
              <a:rPr lang="en-US" smtClean="0">
                <a:cs typeface="Arial" charset="0"/>
              </a:rPr>
              <a:pPr/>
              <a:t>4</a:t>
            </a:fld>
            <a:endParaRPr lang="en-US" smtClean="0">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67703B46-38A9-4ECA-96DD-54929566DD34}" type="slidenum">
              <a:rPr lang="en-US" smtClean="0">
                <a:cs typeface="Arial" charset="0"/>
              </a:rPr>
              <a:pPr/>
              <a:t>5</a:t>
            </a:fld>
            <a:endParaRPr lang="en-US" smtClean="0">
              <a:cs typeface="Arial"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lnSpc>
                <a:spcPct val="90000"/>
              </a:lnSpc>
            </a:pPr>
            <a:r>
              <a:rPr lang="en-US" altLang="ko-KR" sz="1000" dirty="0" smtClean="0">
                <a:ea typeface="굴림" pitchFamily="34" charset="-127"/>
                <a:cs typeface="Arial" charset="0"/>
              </a:rPr>
              <a:t>Maternity services are a vital portion of our Canadian health services that are utilized to provide healthy beginnings for immigrant populations.  There are a variety of elements that are critical to effective provision of maternity care that revolve around the fundamental step of establishing rapport and communication(Meddings &amp; Haith-Cooper, 2008).  The process of care from initial admission assessments to ongoing labor and delivery and postpartum support are affected by the nurse’s ability to understand the client’s experience (Meddings &amp; Haith-Cooper, 2008).  Challenges exist within the nurse’s ability to establish rapport and communication when placed in a cultural context (Meddings &amp; Haith-Cooper, 2008; Reitmanova &amp; Gustafson, 2008; Harper </a:t>
            </a:r>
            <a:r>
              <a:rPr lang="en-US" altLang="ko-KR" sz="1000" dirty="0" err="1" smtClean="0">
                <a:ea typeface="굴림" pitchFamily="34" charset="-127"/>
                <a:cs typeface="Arial" charset="0"/>
              </a:rPr>
              <a:t>Bulman</a:t>
            </a:r>
            <a:r>
              <a:rPr lang="en-US" altLang="ko-KR" sz="1000" dirty="0" smtClean="0">
                <a:ea typeface="굴림" pitchFamily="34" charset="-127"/>
                <a:cs typeface="Arial" charset="0"/>
              </a:rPr>
              <a:t> &amp; McCourt, 2002).  A variety of factors may interplay between nurses and maternity clients of diverse ethnic origins to create disconnect from the ideals of effective communication such as language barriers, intercultural differences, pre and post immigration experiences (Reitmanova &amp; Gustafson, 2008; Harper </a:t>
            </a:r>
            <a:r>
              <a:rPr lang="en-US" altLang="ko-KR" sz="1000" dirty="0" err="1" smtClean="0">
                <a:ea typeface="굴림" pitchFamily="34" charset="-127"/>
                <a:cs typeface="Arial" charset="0"/>
              </a:rPr>
              <a:t>Bulman</a:t>
            </a:r>
            <a:r>
              <a:rPr lang="en-US" altLang="ko-KR" sz="1000" dirty="0" smtClean="0">
                <a:ea typeface="굴림" pitchFamily="34" charset="-127"/>
                <a:cs typeface="Arial" charset="0"/>
              </a:rPr>
              <a:t> &amp; McCourt, 2002; Meddings &amp; Haith-Cooper, 2008.  This incongruence or lack of commonality between the nurse and client can have damaging effects on the establishment of a trusting relationship and impacts the choices and decisions made by women in the nurse’s care which may result in adverse emotional and physical outcomes and cultural pain which is described as “suffering, discomfort, or being greatly offended by an individual or group who shows lack of sensitivity toward another’s cultural experience (Meddings &amp; Haith-Cooper, 2008,p. 34)”  There may be additional challenges for refugee women of African origin during the intrapartum period as women may have experienced female genital cutting or female circumcision (Harper </a:t>
            </a:r>
            <a:r>
              <a:rPr lang="en-US" altLang="ko-KR" sz="1000" dirty="0" err="1" smtClean="0">
                <a:ea typeface="굴림" pitchFamily="34" charset="-127"/>
                <a:cs typeface="Arial" charset="0"/>
              </a:rPr>
              <a:t>Bulman</a:t>
            </a:r>
            <a:r>
              <a:rPr lang="en-US" altLang="ko-KR" sz="1000" dirty="0" smtClean="0">
                <a:ea typeface="굴림" pitchFamily="34" charset="-127"/>
                <a:cs typeface="Arial" charset="0"/>
              </a:rPr>
              <a:t> &amp; McCourt, 2002). Reversal procedures are available which both maternity nurses and refugee women of African origin may have limited knowledge of.  Challenges in providing culturally congruent care lie not only in relation to interpersonal relationships but in the larger institutional context.  Health care institutions are also increasingly challenged to ensure nurses and other health care providers are equipped to provide culturally congruent care.  </a:t>
            </a:r>
            <a:r>
              <a:rPr lang="en-US" altLang="ko-KR" sz="1000" dirty="0" err="1" smtClean="0">
                <a:ea typeface="굴림" pitchFamily="34" charset="-127"/>
                <a:cs typeface="Arial" charset="0"/>
              </a:rPr>
              <a:t>Jeffreys</a:t>
            </a:r>
            <a:r>
              <a:rPr lang="en-US" altLang="ko-KR" sz="1000" dirty="0" smtClean="0">
                <a:ea typeface="굴림" pitchFamily="34" charset="-127"/>
                <a:cs typeface="Arial" charset="0"/>
              </a:rPr>
              <a:t> (2006) notes that “heightened patient acuity levels, the nursing shortage, poor nurse retention, inadequate staffing, rapidly changing culturally diverse patient populations, managed care, and limited resources create numerous, ongoing challenges for HCIs [Health Care Institutions](p.118).” </a:t>
            </a:r>
          </a:p>
          <a:p>
            <a:pPr eaLnBrk="1" hangingPunct="1">
              <a:lnSpc>
                <a:spcPct val="80000"/>
              </a:lnSpc>
            </a:pPr>
            <a:r>
              <a:rPr lang="en-US" sz="2800" b="1" dirty="0" smtClean="0">
                <a:solidFill>
                  <a:schemeClr val="accent1"/>
                </a:solidFill>
              </a:rPr>
              <a:t>Scoping need at local area hospital</a:t>
            </a:r>
          </a:p>
          <a:p>
            <a:pPr lvl="1" eaLnBrk="1" hangingPunct="1">
              <a:lnSpc>
                <a:spcPct val="80000"/>
              </a:lnSpc>
            </a:pPr>
            <a:r>
              <a:rPr lang="en-US" sz="2400" b="1" dirty="0" smtClean="0">
                <a:solidFill>
                  <a:schemeClr val="accent1"/>
                </a:solidFill>
              </a:rPr>
              <a:t>Discussions with multicultural services coordinator as to population needs</a:t>
            </a:r>
          </a:p>
          <a:p>
            <a:pPr lvl="1" eaLnBrk="1" hangingPunct="1">
              <a:lnSpc>
                <a:spcPct val="80000"/>
              </a:lnSpc>
              <a:buFontTx/>
              <a:buNone/>
            </a:pPr>
            <a:endParaRPr lang="en-US" sz="2400" b="1" dirty="0" smtClean="0">
              <a:solidFill>
                <a:schemeClr val="accent1"/>
              </a:solidFill>
            </a:endParaRPr>
          </a:p>
          <a:p>
            <a:pPr eaLnBrk="1" hangingPunct="1">
              <a:lnSpc>
                <a:spcPct val="80000"/>
              </a:lnSpc>
            </a:pPr>
            <a:r>
              <a:rPr lang="en-US" sz="2800" b="1" dirty="0" smtClean="0">
                <a:solidFill>
                  <a:schemeClr val="accent1"/>
                </a:solidFill>
              </a:rPr>
              <a:t>Use of summary statistics from 2006 Census</a:t>
            </a:r>
          </a:p>
          <a:p>
            <a:pPr eaLnBrk="1" hangingPunct="1">
              <a:lnSpc>
                <a:spcPct val="80000"/>
              </a:lnSpc>
              <a:buFontTx/>
              <a:buNone/>
            </a:pPr>
            <a:endParaRPr lang="en-US" sz="2800" b="1" dirty="0" smtClean="0">
              <a:solidFill>
                <a:schemeClr val="accent1"/>
              </a:solidFill>
            </a:endParaRPr>
          </a:p>
          <a:p>
            <a:pPr eaLnBrk="1" hangingPunct="1">
              <a:lnSpc>
                <a:spcPct val="80000"/>
              </a:lnSpc>
            </a:pPr>
            <a:r>
              <a:rPr lang="en-US" sz="2800" b="1" dirty="0" smtClean="0">
                <a:solidFill>
                  <a:schemeClr val="accent1"/>
                </a:solidFill>
              </a:rPr>
              <a:t>Review of literature which shows a variety of health and social needs of African immigrant/refugees</a:t>
            </a:r>
          </a:p>
          <a:p>
            <a:pPr lvl="1" eaLnBrk="1" hangingPunct="1">
              <a:lnSpc>
                <a:spcPct val="80000"/>
              </a:lnSpc>
            </a:pPr>
            <a:r>
              <a:rPr lang="en-US" sz="2400" b="1" dirty="0" smtClean="0">
                <a:solidFill>
                  <a:schemeClr val="accent1"/>
                </a:solidFill>
              </a:rPr>
              <a:t>Stewart (2003), Reitmanova &amp; Gustafson (2007), Johnson et al (2004)</a:t>
            </a:r>
          </a:p>
          <a:p>
            <a:pPr eaLnBrk="1" hangingPunct="1">
              <a:lnSpc>
                <a:spcPct val="90000"/>
              </a:lnSpc>
            </a:pPr>
            <a:endParaRPr lang="en-US" sz="1000" dirty="0" smtClean="0">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83F6BB7E-65C2-4E60-9A93-9EE55A7A0D75}" type="slidenum">
              <a:rPr lang="en-US" smtClean="0">
                <a:cs typeface="Arial" charset="0"/>
              </a:rPr>
              <a:pPr/>
              <a:t>6</a:t>
            </a:fld>
            <a:endParaRPr lang="en-US" smtClean="0">
              <a:cs typeface="Arial"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r>
              <a:rPr lang="en-US" dirty="0" smtClean="0">
                <a:cs typeface="Arial" charset="0"/>
              </a:rPr>
              <a:t>The challenge for health care professionals in regards to culturally congruent care and culturally safe care is to understand the diverse nature of immigrants and the need to become responsive to their heterogeneous cultural expressions.  Nurses are professionally and ethically challenged with providing specific culturally congruent and safe care.  Culturally congruent care involves facilitating and enabling an individual’s acts or decisions within a cultural context in order to provide meaningful, beneficial care that leads to health and well-being (Leininger, 1995).  Culturally safe care involves the awareness of power imbalances, institutional discrimination, and the nature of interpersonal relationships and how these forces create systematic inadequacies in the receipt of care by ethnic minorities (Ogilvie et al., 2008).  In order to provide culturally congruent and culturally safe care, one must be culturally competent.  Culture is a dynamic and complex concept. </a:t>
            </a:r>
          </a:p>
          <a:p>
            <a:pPr eaLnBrk="1" hangingPunct="1"/>
            <a:r>
              <a:rPr lang="en-US" dirty="0" err="1" smtClean="0">
                <a:cs typeface="Arial" charset="0"/>
              </a:rPr>
              <a:t>Meleis</a:t>
            </a:r>
            <a:r>
              <a:rPr lang="en-US" dirty="0" smtClean="0">
                <a:cs typeface="Arial" charset="0"/>
              </a:rPr>
              <a:t> (1996) defines culture from a nursing perspective as, </a:t>
            </a:r>
          </a:p>
          <a:p>
            <a:pPr eaLnBrk="1" hangingPunct="1"/>
            <a:r>
              <a:rPr lang="en-US" dirty="0" smtClean="0">
                <a:cs typeface="Arial" charset="0"/>
              </a:rPr>
              <a:t>“</a:t>
            </a:r>
            <a:r>
              <a:rPr lang="en-US" i="1" dirty="0" smtClean="0">
                <a:cs typeface="Arial" charset="0"/>
              </a:rPr>
              <a:t>the sum of ethnic, racial, gender, sexual, and economic experiences that frame the values, beliefs, and responses of individuals, families, and communities.  Culture is affected by structures and discourses that may promote or deny all aspects of that culture, and these structures and discourses become interwoven and imbedded in the responses and experiences of individuals to health and illness.  Cultures cannot be examined, explored, or understood outside their politics and their histories, nor should they be extracted from the power structures of any group (¶</a:t>
            </a:r>
            <a:r>
              <a:rPr lang="en-US" dirty="0" smtClean="0">
                <a:cs typeface="Arial" charset="0"/>
              </a:rPr>
              <a:t> 18).” </a:t>
            </a:r>
          </a:p>
          <a:p>
            <a:pPr eaLnBrk="1" hangingPunct="1"/>
            <a:r>
              <a:rPr lang="en-US" dirty="0" smtClean="0">
                <a:cs typeface="Arial" charset="0"/>
              </a:rPr>
              <a:t>This rich, multi-dimensional definition of culture captures an integrated network of meanings that are responsible for influencing peoples’ responses to health and illness.  In this sense, nurses need to move away from static concepts of culture towards being more open and flexible as we come to understand our culturally diverse patients.  Delving deeper into the depth of these definitions of culture and cultural safety allows nurses to critical reflect on our practices and more accurately orient our knowledge to carry out culturally congruent care.</a:t>
            </a:r>
          </a:p>
          <a:p>
            <a:pPr eaLnBrk="1" hangingPunct="1"/>
            <a:endParaRPr lang="en-US" dirty="0" smtClean="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9DA7BA4D-6E60-4A10-83AE-6C9E612635C1}" type="slidenum">
              <a:rPr lang="en-US" smtClean="0">
                <a:cs typeface="Arial" charset="0"/>
              </a:rPr>
              <a:pPr/>
              <a:t>7</a:t>
            </a:fld>
            <a:endParaRPr lang="en-US" smtClean="0">
              <a:cs typeface="Arial"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lang="en-US" altLang="ko-KR" smtClean="0">
                <a:ea typeface="굴림" pitchFamily="34" charset="-127"/>
                <a:cs typeface="Arial" charset="0"/>
              </a:rPr>
              <a:t>In the ever changing cultural milieu, nurses are required to adapt care provisions to new cultural encounters.  Given the complexity of information needed to integrate and synthesize effective, culturally congruent and safe care, it is a challenging imperative placed on the nurse to keep current with diverse patient needs.  Within the standards of nursing care, there is a degree of professional responsibility to provide safe, ethical, competent care to all individuals who seek health care.  The values as stated through the Canadian Nurses Association’s </a:t>
            </a:r>
            <a:r>
              <a:rPr lang="en-US" altLang="ko-KR" i="1" smtClean="0">
                <a:ea typeface="굴림" pitchFamily="34" charset="-127"/>
                <a:cs typeface="Arial" charset="0"/>
              </a:rPr>
              <a:t>Code of Ethics,</a:t>
            </a:r>
            <a:r>
              <a:rPr lang="en-US" altLang="ko-KR" smtClean="0">
                <a:ea typeface="굴림" pitchFamily="34" charset="-127"/>
                <a:cs typeface="Arial" charset="0"/>
              </a:rPr>
              <a:t> directly and indirectly communicate the professional responsibility of nurses to strive for culturally congruent care.  The values of providing safe, ethical, competent care, choice, health and well-being, confidentiality, dignity, justice, accountability, and quality practice environments all play into the motivation of nurses to engage in the process of becoming culturally competent. </a:t>
            </a:r>
          </a:p>
          <a:p>
            <a:pPr eaLnBrk="1" hangingPunct="1"/>
            <a:endParaRPr lang="en-US" altLang="ko-KR" smtClean="0">
              <a:ea typeface="굴림" pitchFamily="34" charset="-127"/>
              <a:cs typeface="Arial" charset="0"/>
            </a:endParaRPr>
          </a:p>
          <a:p>
            <a:pPr eaLnBrk="1" hangingPunct="1"/>
            <a:endParaRPr lang="en-US" smtClean="0">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B32DB9B6-4483-40AC-A5ED-5CB02BFFFA90}" type="slidenum">
              <a:rPr lang="en-US" smtClean="0">
                <a:cs typeface="Arial" charset="0"/>
              </a:rPr>
              <a:pPr/>
              <a:t>8</a:t>
            </a:fld>
            <a:endParaRPr lang="en-US" smtClean="0">
              <a:cs typeface="Arial"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n-US" sz="1000" smtClean="0">
                <a:cs typeface="Arial" charset="0"/>
              </a:rPr>
              <a:t>After detailed discussions with multicultural care services coordinator within the Capital Health region, the following research questioned proposed is: What are maternity nurses’ understandings and/or knowledge of caring for refugee women of African origin?  The aim of such a question is to provide insight into the various ways maternity nurses fulfill perinatal care for refugee women of African origin.  The broader term of refugee women of African origin is used not to denote a sense of homogeneity amongst the multitude of distinct ethnic groups and their unique characteristics but for the purpose of having participants describe their level of knowledge and/or understanding without pre-constructed points of reference which may potentially bias responses.  Detailed information will be elicited from participants (maternity nurses) in relation to the country of origin of their maternity patients. Indeed knowledge (or lack of knowledge) of the country of origin may be an important dimension of the cultural knowledge maternity nurse hold concerning care delivery and answering the research question.  The objectives of the proposed study are: </a:t>
            </a:r>
          </a:p>
          <a:p>
            <a:pPr eaLnBrk="1" hangingPunct="1"/>
            <a:r>
              <a:rPr lang="en-US" sz="1000" smtClean="0">
                <a:cs typeface="Arial" charset="0"/>
              </a:rPr>
              <a:t>To identify the gaps in cultural knowledge and the unique culturally specific needs of refugee women of African origin </a:t>
            </a:r>
          </a:p>
          <a:p>
            <a:pPr eaLnBrk="1" hangingPunct="1"/>
            <a:r>
              <a:rPr lang="en-US" sz="1000" smtClean="0">
                <a:cs typeface="Arial" charset="0"/>
              </a:rPr>
              <a:t>To guide and support nurses to incorporate a culturally sensitive approach to care and health focus into their everyday practice and ultimately a culturally safe environment (via integration of the findings into the Cultural Awareness programs offered at the health care unit).</a:t>
            </a:r>
          </a:p>
          <a:p>
            <a:pPr eaLnBrk="1" hangingPunct="1"/>
            <a:r>
              <a:rPr lang="en-US" sz="1000" smtClean="0">
                <a:cs typeface="Arial" charset="0"/>
              </a:rPr>
              <a:t>To mitigate adverse outcomes in refugee women of African origin (psychological, physical, emotional)</a:t>
            </a:r>
            <a:endParaRPr lang="en-US" altLang="ko-KR" sz="1000" smtClean="0">
              <a:ea typeface="굴림" pitchFamily="34" charset="-127"/>
              <a:cs typeface="Arial" charset="0"/>
            </a:endParaRPr>
          </a:p>
          <a:p>
            <a:pPr eaLnBrk="1" hangingPunct="1"/>
            <a:r>
              <a:rPr lang="en-US" altLang="ko-KR" sz="1000" smtClean="0">
                <a:ea typeface="굴림" pitchFamily="34" charset="-127"/>
                <a:cs typeface="Arial" charset="0"/>
              </a:rPr>
              <a:t>The end goal or purpose of gaining such insights would be to provide maternity nurses with a richer understanding of refugee women of African origin in order to ensure that through the application of effective, culturally congruent care healthy maternal outcomes are achieved. </a:t>
            </a:r>
            <a:endParaRPr lang="en-US" sz="1000" smtClean="0">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pPr eaLnBrk="1" hangingPunct="1"/>
            <a:r>
              <a:rPr lang="en-US" dirty="0" smtClean="0">
                <a:cs typeface="Arial" charset="0"/>
              </a:rPr>
              <a:t>Gauging from</a:t>
            </a:r>
            <a:r>
              <a:rPr lang="en-US" baseline="0" dirty="0" smtClean="0">
                <a:cs typeface="Arial" charset="0"/>
              </a:rPr>
              <a:t> a nursing perspective how we are doing at integrating health services for newcomers (Welcoming Communities). This research study is also relevant to the Metropolis domain of Family, Children and Youth in that I am looking at </a:t>
            </a:r>
            <a:r>
              <a:rPr lang="en-US" sz="1200" kern="1200" dirty="0" smtClean="0">
                <a:solidFill>
                  <a:schemeClr val="tx1"/>
                </a:solidFill>
                <a:latin typeface="+mn-lt"/>
                <a:ea typeface="+mn-ea"/>
                <a:cs typeface="+mn-cs"/>
              </a:rPr>
              <a:t>he role of health institutions in supporting families in making successful transitions for full inclusion and participation is an important area of research as well.</a:t>
            </a:r>
            <a:endParaRPr lang="en-US" dirty="0" smtClean="0">
              <a:cs typeface="Arial" charset="0"/>
            </a:endParaRPr>
          </a:p>
        </p:txBody>
      </p:sp>
      <p:sp>
        <p:nvSpPr>
          <p:cNvPr id="51204" name="Slide Number Placeholder 3"/>
          <p:cNvSpPr>
            <a:spLocks noGrp="1"/>
          </p:cNvSpPr>
          <p:nvPr>
            <p:ph type="sldNum" sz="quarter" idx="5"/>
          </p:nvPr>
        </p:nvSpPr>
        <p:spPr>
          <a:noFill/>
        </p:spPr>
        <p:txBody>
          <a:bodyPr/>
          <a:lstStyle/>
          <a:p>
            <a:fld id="{3DDF9358-8332-4845-8860-019E406E23C9}" type="slidenum">
              <a:rPr lang="en-US" smtClean="0">
                <a:cs typeface="Arial" charset="0"/>
              </a:rPr>
              <a:pPr/>
              <a:t>9</a:t>
            </a:fld>
            <a:endParaRPr lang="en-US" smtClean="0">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Analyzing</a:t>
            </a:r>
            <a:r>
              <a:rPr lang="en-US" baseline="0" dirty="0" smtClean="0"/>
              <a:t> ethno-cultural information is not for the purpose of constructing the ‘Other’, it is, as the expert clinician, to use this and all information gathered to accurately acknowledge each individual and discern what is most relevant to achieve well-being.</a:t>
            </a:r>
            <a:endParaRPr lang="en-US" dirty="0"/>
          </a:p>
        </p:txBody>
      </p:sp>
      <p:sp>
        <p:nvSpPr>
          <p:cNvPr id="4" name="Slide Number Placeholder 3"/>
          <p:cNvSpPr>
            <a:spLocks noGrp="1"/>
          </p:cNvSpPr>
          <p:nvPr>
            <p:ph type="sldNum" sz="quarter" idx="10"/>
          </p:nvPr>
        </p:nvSpPr>
        <p:spPr/>
        <p:txBody>
          <a:bodyPr/>
          <a:lstStyle/>
          <a:p>
            <a:fld id="{0508341D-F842-40AF-9925-2B9634D15026}"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865201F7-4D9B-438C-9107-ADBC948D20D6}" type="datetimeFigureOut">
              <a:rPr lang="en-US" smtClean="0"/>
              <a:pPr/>
              <a:t>1/26/2010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26C7AA-A891-41AD-B5BC-26614E1FFE31}"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5201F7-4D9B-438C-9107-ADBC948D20D6}" type="datetimeFigureOut">
              <a:rPr lang="en-US" smtClean="0"/>
              <a:pPr/>
              <a:t>1/26/2010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26C7AA-A891-41AD-B5BC-26614E1FFE3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5201F7-4D9B-438C-9107-ADBC948D20D6}" type="datetimeFigureOut">
              <a:rPr lang="en-US" smtClean="0"/>
              <a:pPr/>
              <a:t>1/26/2010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6426C7AA-A891-41AD-B5BC-26614E1FFE3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5201F7-4D9B-438C-9107-ADBC948D20D6}" type="datetimeFigureOut">
              <a:rPr lang="en-US" smtClean="0"/>
              <a:pPr/>
              <a:t>1/26/2010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26C7AA-A891-41AD-B5BC-26614E1FFE3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65201F7-4D9B-438C-9107-ADBC948D20D6}" type="datetimeFigureOut">
              <a:rPr lang="en-US" smtClean="0"/>
              <a:pPr/>
              <a:t>1/26/2010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26C7AA-A891-41AD-B5BC-26614E1FFE3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65201F7-4D9B-438C-9107-ADBC948D20D6}" type="datetimeFigureOut">
              <a:rPr lang="en-US" smtClean="0"/>
              <a:pPr/>
              <a:t>1/26/2010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26C7AA-A891-41AD-B5BC-26614E1FFE3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65201F7-4D9B-438C-9107-ADBC948D20D6}" type="datetimeFigureOut">
              <a:rPr lang="en-US" smtClean="0"/>
              <a:pPr/>
              <a:t>1/26/2010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26C7AA-A891-41AD-B5BC-26614E1FFE3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65201F7-4D9B-438C-9107-ADBC948D20D6}" type="datetimeFigureOut">
              <a:rPr lang="en-US" smtClean="0"/>
              <a:pPr/>
              <a:t>1/26/2010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26C7AA-A891-41AD-B5BC-26614E1FFE3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5201F7-4D9B-438C-9107-ADBC948D20D6}" type="datetimeFigureOut">
              <a:rPr lang="en-US" smtClean="0"/>
              <a:pPr/>
              <a:t>1/26/2010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26C7AA-A891-41AD-B5BC-26614E1FFE3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65201F7-4D9B-438C-9107-ADBC948D20D6}" type="datetimeFigureOut">
              <a:rPr lang="en-US" smtClean="0"/>
              <a:pPr/>
              <a:t>1/26/2010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26C7AA-A891-41AD-B5BC-26614E1FFE31}"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865201F7-4D9B-438C-9107-ADBC948D20D6}" type="datetimeFigureOut">
              <a:rPr lang="en-US" smtClean="0"/>
              <a:pPr/>
              <a:t>1/26/2010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6426C7AA-A891-41AD-B5BC-26614E1FFE3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65201F7-4D9B-438C-9107-ADBC948D20D6}" type="datetimeFigureOut">
              <a:rPr lang="en-US" smtClean="0"/>
              <a:pPr/>
              <a:t>1/26/2010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6426C7AA-A891-41AD-B5BC-26614E1FFE3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newsimg.bbc.co.uk/media/images/44393000/jpg/_44393491_baby_getty203b.jp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hyperlink" Target="http://employment.alberta.ca/documents/WIA/WIA-M_policy_framework.pdf" TargetMode="External"/><Relationship Id="rId3" Type="http://schemas.openxmlformats.org/officeDocument/2006/relationships/hyperlink" Target="http://www.pch.gc.ca/progs/multi/respect_e.cfm" TargetMode="External"/><Relationship Id="rId7" Type="http://schemas.openxmlformats.org/officeDocument/2006/relationships/hyperlink" Target="http://www.nurses.ab.ca/Carna-Admin/Uploads/Nursing%20Practice%20Standards_1.pdf"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www.qualres.org/HomeGuid-3868.html" TargetMode="External"/><Relationship Id="rId5" Type="http://schemas.openxmlformats.org/officeDocument/2006/relationships/hyperlink" Target="http://www.edmonton.ca/CityGov/CommServices/SocialPlan/Immigrants.pdf" TargetMode="External"/><Relationship Id="rId4" Type="http://schemas.openxmlformats.org/officeDocument/2006/relationships/hyperlink" Target="http://www.cic.gc.ca/english/resources/publications/settlement/framework-minorities.asp"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hc-sc.gc.ca/sr-sr/pubs/hpr-rpms/wp-dt/2001-0105-immigration/intro_e.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www.statcan.ca/english/freepub/89-621-XIE/89-621-XIE2007010.pdf"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12.statcan.ca/english/census06/analysis/immcit/prairies.cf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pcerii.metropolis.net/ViennaConference/stewart.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images.google.ca/imgres?imgurl=http://www.interracial-introductions.com/inter%20racial%20hands.bmp&amp;imgrefurl=http://www.interracial-introductions.com/invitation.html&amp;h=427&amp;w=640&amp;sz=801&amp;hl=en&amp;start=87&amp;usg=__we_FtvPQ1aZa9haRY-vRyOm31Jw=&amp;tbnid=rjANUWTVnslYfM:&amp;tbnh=91&amp;tbnw=137&amp;prev=/images?q=African+Women&amp;start=72&amp;gbv=2&amp;ndsp=18&amp;hl=en&amp;sa=N"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images.google.ca/imgres?imgurl=http://torrents.bittorrent.com/sugarlicks/b0fdcb86286eb55b68d01283d379486704b5ee64/xlarge.jpg&amp;imgrefurl=http://www.bittorrent.com/users/sugarlicks/torrent/Saama_Productions/b0fdcb86286eb55b68d01283d379486704b5ee64?csrc=search-rss&amp;h=210&amp;w=320&amp;sz=13&amp;hl=en&amp;start=317&amp;tbnid=_GMGNcuXPS8N7M:&amp;tbnh=77&amp;tbnw=118&amp;prev=/images?q=Multicultural+People&amp;start=300&amp;gbv=2&amp;ndsp=20&amp;hl=en&amp;sa=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85786" y="714356"/>
            <a:ext cx="7772400" cy="1470025"/>
          </a:xfrm>
        </p:spPr>
        <p:txBody>
          <a:bodyPr>
            <a:normAutofit fontScale="90000"/>
          </a:bodyPr>
          <a:lstStyle/>
          <a:p>
            <a:pPr eaLnBrk="1" hangingPunct="1"/>
            <a:r>
              <a:rPr lang="en-US" sz="4000" dirty="0" smtClean="0"/>
              <a:t>Exploring Understanding and/or Knowledge of Maternity Nurses in Caring for Refugee Women of African Origin </a:t>
            </a:r>
          </a:p>
        </p:txBody>
      </p:sp>
      <p:sp>
        <p:nvSpPr>
          <p:cNvPr id="2051" name="Rectangle 3"/>
          <p:cNvSpPr>
            <a:spLocks noGrp="1" noChangeArrowheads="1"/>
          </p:cNvSpPr>
          <p:nvPr>
            <p:ph type="subTitle" idx="1"/>
          </p:nvPr>
        </p:nvSpPr>
        <p:spPr>
          <a:xfrm>
            <a:off x="4643438" y="3357562"/>
            <a:ext cx="4240213" cy="1536700"/>
          </a:xfrm>
        </p:spPr>
        <p:txBody>
          <a:bodyPr>
            <a:normAutofit/>
          </a:bodyPr>
          <a:lstStyle/>
          <a:p>
            <a:pPr marL="609600" indent="-609600" eaLnBrk="1" hangingPunct="1"/>
            <a:r>
              <a:rPr lang="en-US" sz="2400" b="1" dirty="0" smtClean="0">
                <a:solidFill>
                  <a:srgbClr val="CC0066"/>
                </a:solidFill>
              </a:rPr>
              <a:t>A. Shireen Bell</a:t>
            </a:r>
          </a:p>
          <a:p>
            <a:pPr marL="609600" indent="-609600" eaLnBrk="1" hangingPunct="1"/>
            <a:r>
              <a:rPr lang="en-US" sz="2400" b="1" dirty="0" smtClean="0">
                <a:solidFill>
                  <a:srgbClr val="CC0066"/>
                </a:solidFill>
              </a:rPr>
              <a:t>Master’s Thesis</a:t>
            </a:r>
          </a:p>
          <a:p>
            <a:pPr marL="609600" indent="-609600" eaLnBrk="1" hangingPunct="1"/>
            <a:r>
              <a:rPr lang="en-US" sz="2400" b="1" dirty="0" smtClean="0">
                <a:solidFill>
                  <a:srgbClr val="CC0066"/>
                </a:solidFill>
              </a:rPr>
              <a:t>Faculty of Nursing</a:t>
            </a:r>
          </a:p>
          <a:p>
            <a:pPr marL="609600" indent="-609600" eaLnBrk="1" hangingPunct="1"/>
            <a:r>
              <a:rPr lang="en-US" sz="2400" b="1" dirty="0" smtClean="0">
                <a:solidFill>
                  <a:srgbClr val="CC0066"/>
                </a:solidFill>
              </a:rPr>
              <a:t>University of Alberta</a:t>
            </a:r>
          </a:p>
        </p:txBody>
      </p:sp>
      <p:pic>
        <p:nvPicPr>
          <p:cNvPr id="2052" name="Picture 12" descr="bld082019"/>
          <p:cNvPicPr>
            <a:picLocks noChangeAspect="1" noChangeArrowheads="1"/>
          </p:cNvPicPr>
          <p:nvPr/>
        </p:nvPicPr>
        <p:blipFill>
          <a:blip r:embed="rId3" cstate="print"/>
          <a:srcRect/>
          <a:stretch>
            <a:fillRect/>
          </a:stretch>
        </p:blipFill>
        <p:spPr bwMode="auto">
          <a:xfrm>
            <a:off x="323850" y="3429000"/>
            <a:ext cx="3810000" cy="3219450"/>
          </a:xfrm>
          <a:prstGeom prst="rect">
            <a:avLst/>
          </a:prstGeom>
          <a:noFill/>
          <a:ln w="57150">
            <a:solidFill>
              <a:srgbClr val="800080"/>
            </a:solidFill>
            <a:prstDash val="sysDot"/>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Design	</a:t>
            </a:r>
            <a:endParaRPr lang="en-US" dirty="0"/>
          </a:p>
        </p:txBody>
      </p:sp>
      <p:sp>
        <p:nvSpPr>
          <p:cNvPr id="3" name="Content Placeholder 2"/>
          <p:cNvSpPr>
            <a:spLocks noGrp="1"/>
          </p:cNvSpPr>
          <p:nvPr>
            <p:ph idx="1"/>
          </p:nvPr>
        </p:nvSpPr>
        <p:spPr/>
        <p:txBody>
          <a:bodyPr>
            <a:normAutofit/>
          </a:bodyPr>
          <a:lstStyle/>
          <a:p>
            <a:r>
              <a:rPr lang="en-US" b="1" dirty="0" smtClean="0"/>
              <a:t>Methodology: Focused Ethnography</a:t>
            </a:r>
          </a:p>
          <a:p>
            <a:r>
              <a:rPr lang="en-US" b="1" dirty="0" smtClean="0"/>
              <a:t>Methods: Purposive sample, semi-structured interviews</a:t>
            </a:r>
          </a:p>
          <a:p>
            <a:pPr lvl="1"/>
            <a:r>
              <a:rPr lang="en-US" b="1" dirty="0" smtClean="0"/>
              <a:t>3 Albertan hospitals</a:t>
            </a:r>
          </a:p>
          <a:p>
            <a:pPr lvl="1"/>
            <a:r>
              <a:rPr lang="en-US" b="1" dirty="0" smtClean="0"/>
              <a:t>RN &amp; LPN’s of varying experiential levels</a:t>
            </a:r>
          </a:p>
          <a:p>
            <a:pPr lvl="1"/>
            <a:r>
              <a:rPr lang="en-US" b="1" dirty="0" err="1" smtClean="0"/>
              <a:t>Relfexivity</a:t>
            </a:r>
            <a:endParaRPr lang="en-US" b="1" dirty="0" smtClean="0"/>
          </a:p>
          <a:p>
            <a:r>
              <a:rPr lang="en-US" b="1" dirty="0" smtClean="0"/>
              <a:t>Analysis: Ethnographic analysis as outlined by Roper &amp; </a:t>
            </a:r>
            <a:r>
              <a:rPr lang="en-US" b="1" dirty="0" err="1" smtClean="0"/>
              <a:t>Shapira</a:t>
            </a:r>
            <a:r>
              <a:rPr lang="en-US" b="1" dirty="0" smtClean="0"/>
              <a:t> (2000) with Atlas </a:t>
            </a:r>
            <a:r>
              <a:rPr lang="en-US" b="1" dirty="0" err="1" smtClean="0"/>
              <a:t>ti</a:t>
            </a:r>
            <a:r>
              <a:rPr lang="en-US" altLang="ko-KR" b="1" dirty="0" smtClean="0">
                <a:solidFill>
                  <a:schemeClr val="accent1"/>
                </a:solidFill>
                <a:ea typeface="굴림" pitchFamily="34" charset="-127"/>
              </a:rPr>
              <a:t> ©</a:t>
            </a:r>
            <a:endParaRPr lang="en-US" b="1" dirty="0" smtClean="0"/>
          </a:p>
          <a:p>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Nursing perceptions</a:t>
            </a:r>
          </a:p>
          <a:p>
            <a:pPr lvl="1"/>
            <a:r>
              <a:rPr lang="en-US" b="1" dirty="0" smtClean="0"/>
              <a:t>Characterization of immigrant/refugee women</a:t>
            </a:r>
          </a:p>
          <a:p>
            <a:pPr lvl="1"/>
            <a:r>
              <a:rPr lang="en-US" b="1" dirty="0" smtClean="0"/>
              <a:t>Limited awareness of heterogeneity of African women (i.e. recognition of Francophone identity)</a:t>
            </a:r>
          </a:p>
          <a:p>
            <a:pPr lvl="1"/>
            <a:r>
              <a:rPr lang="en-US" b="1" dirty="0" smtClean="0"/>
              <a:t>No awareness or dialogue relating to cultural safety</a:t>
            </a:r>
          </a:p>
          <a:p>
            <a:pPr lvl="1"/>
            <a:r>
              <a:rPr lang="en-US" b="1" dirty="0" smtClean="0"/>
              <a:t>Use of sign language and family for communication</a:t>
            </a:r>
          </a:p>
          <a:p>
            <a:pPr lvl="1">
              <a:buNone/>
            </a:pPr>
            <a:endParaRPr lang="en-US" b="1" dirty="0" smtClean="0"/>
          </a:p>
          <a:p>
            <a:r>
              <a:rPr lang="en-US" b="1" dirty="0" smtClean="0"/>
              <a:t>Overall acceptance and adaptation of ethno-culturally distinct practices and desire to learn more about newcomer populations</a:t>
            </a:r>
          </a:p>
          <a:p>
            <a:endParaRPr lang="en-US" b="1" dirty="0" smtClean="0"/>
          </a:p>
          <a:p>
            <a:pPr>
              <a:buNone/>
            </a:pPr>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Workload and time constraints affect nurses’ ability to provide tailored care (Truncated discharge times; prioritization of physiological)</a:t>
            </a:r>
          </a:p>
          <a:p>
            <a:endParaRPr lang="en-US" b="1" dirty="0" smtClean="0"/>
          </a:p>
          <a:p>
            <a:r>
              <a:rPr lang="en-US" b="1" dirty="0" smtClean="0"/>
              <a:t>Lack of facility and community based resources to support patient care, ongoing ethno-cultural education, quick access to interpretive services, &amp; ethno-cultural liaisons </a:t>
            </a:r>
            <a:r>
              <a:rPr lang="en-US" b="1" dirty="0" smtClean="0">
                <a:solidFill>
                  <a:srgbClr val="FF0000"/>
                </a:solidFill>
              </a:rPr>
              <a:t>(&amp;/or limited knowledge of)</a:t>
            </a:r>
          </a:p>
          <a:p>
            <a:endParaRPr lang="en-US" b="1" dirty="0" smtClean="0"/>
          </a:p>
          <a:p>
            <a:r>
              <a:rPr lang="en-US" b="1" dirty="0" smtClean="0"/>
              <a:t>No formal records of ethno-cultural information – only language spoken is most recorded; reliance on nurse-to-nurse verbal reports of information gleaned</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b="1" u="sng" dirty="0" smtClean="0"/>
              <a:t>Nursing Education – Transcultural Nursing</a:t>
            </a:r>
          </a:p>
          <a:p>
            <a:r>
              <a:rPr lang="en-US" b="1" dirty="0" smtClean="0"/>
              <a:t>De-emphasizing narrowly defined application of transcultural nursing</a:t>
            </a:r>
          </a:p>
          <a:p>
            <a:pPr lvl="1"/>
            <a:r>
              <a:rPr lang="en-US" b="1" dirty="0" smtClean="0"/>
              <a:t>Discuss adverse conceptualizations that create separation &amp; distance between the nurse &amp; patient</a:t>
            </a:r>
          </a:p>
          <a:p>
            <a:pPr lvl="1"/>
            <a:r>
              <a:rPr lang="en-US" b="1" dirty="0" smtClean="0"/>
              <a:t>Create a dialogue on cultural safety &amp; the complex nature of culture</a:t>
            </a:r>
          </a:p>
          <a:p>
            <a:endParaRPr lang="en-US" b="1" dirty="0" smtClean="0"/>
          </a:p>
          <a:p>
            <a:r>
              <a:rPr lang="en-US" b="1" u="sng" dirty="0" smtClean="0"/>
              <a:t>Optimizing Application of Ethnocultural Info</a:t>
            </a:r>
          </a:p>
          <a:p>
            <a:pPr lvl="1"/>
            <a:r>
              <a:rPr lang="en-US" b="1" dirty="0" smtClean="0"/>
              <a:t>Equipping nurses to ‘refine’ critical reflection and interpretive skills (especially important in a limited clinical time frame)</a:t>
            </a:r>
          </a:p>
          <a:p>
            <a:endParaRPr lang="en-US" b="1"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a:bodyPr>
          <a:lstStyle/>
          <a:p>
            <a:pPr eaLnBrk="1" hangingPunct="1"/>
            <a:r>
              <a:rPr lang="en-US" dirty="0" smtClean="0"/>
              <a:t>Implications for Practice</a:t>
            </a:r>
          </a:p>
        </p:txBody>
      </p:sp>
      <p:sp>
        <p:nvSpPr>
          <p:cNvPr id="30723" name="Rectangle 3"/>
          <p:cNvSpPr>
            <a:spLocks noGrp="1" noChangeArrowheads="1"/>
          </p:cNvSpPr>
          <p:nvPr>
            <p:ph idx="1"/>
          </p:nvPr>
        </p:nvSpPr>
        <p:spPr>
          <a:xfrm>
            <a:off x="457200" y="1600200"/>
            <a:ext cx="7615262" cy="4686320"/>
          </a:xfrm>
        </p:spPr>
        <p:txBody>
          <a:bodyPr>
            <a:normAutofit/>
          </a:bodyPr>
          <a:lstStyle/>
          <a:p>
            <a:pPr eaLnBrk="1" hangingPunct="1"/>
            <a:r>
              <a:rPr lang="en-US" altLang="ko-KR" b="1" dirty="0" smtClean="0">
                <a:ea typeface="굴림" pitchFamily="34" charset="-127"/>
              </a:rPr>
              <a:t>This research study has the potential to affect positive learning outcomes amongst nurses such as broader and deeper understanding of ethno-cultural competencies which could lead to </a:t>
            </a:r>
          </a:p>
          <a:p>
            <a:r>
              <a:rPr lang="en-US" altLang="ko-KR" sz="2600" b="1" i="1" dirty="0" smtClean="0">
                <a:solidFill>
                  <a:srgbClr val="C00000"/>
                </a:solidFill>
                <a:ea typeface="굴림" pitchFamily="34" charset="-127"/>
              </a:rPr>
              <a:t>Improved care decision-making in ethno-cultural encounters (e.g. streamlined patient teaching)</a:t>
            </a:r>
          </a:p>
          <a:p>
            <a:pPr>
              <a:buNone/>
            </a:pPr>
            <a:endParaRPr lang="en-US" altLang="ko-KR" sz="2600" b="1" dirty="0" smtClean="0">
              <a:solidFill>
                <a:schemeClr val="accent1"/>
              </a:solidFill>
              <a:ea typeface="굴림" pitchFamily="34" charset="-127"/>
            </a:endParaRPr>
          </a:p>
          <a:p>
            <a:pPr eaLnBrk="1" hangingPunct="1"/>
            <a:r>
              <a:rPr lang="en-US" altLang="ko-KR" sz="2600" b="1" i="1" dirty="0" smtClean="0">
                <a:solidFill>
                  <a:srgbClr val="C00000"/>
                </a:solidFill>
                <a:ea typeface="굴림" pitchFamily="34" charset="-127"/>
              </a:rPr>
              <a:t>Improved therapeutic communication &amp; subsequent nurse-client relationships</a:t>
            </a:r>
          </a:p>
        </p:txBody>
      </p:sp>
      <p:pic>
        <p:nvPicPr>
          <p:cNvPr id="30724" name="Picture 5" descr="_44393491_baby_getty203b">
            <a:hlinkClick r:id="rId3"/>
          </p:cNvPr>
          <p:cNvPicPr>
            <a:picLocks noChangeAspect="1" noChangeArrowheads="1"/>
          </p:cNvPicPr>
          <p:nvPr/>
        </p:nvPicPr>
        <p:blipFill>
          <a:blip r:embed="rId4" cstate="print">
            <a:grayscl/>
          </a:blip>
          <a:srcRect/>
          <a:stretch>
            <a:fillRect/>
          </a:stretch>
        </p:blipFill>
        <p:spPr bwMode="auto">
          <a:xfrm>
            <a:off x="7286644" y="5429264"/>
            <a:ext cx="1647825" cy="123983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Dissemination</a:t>
            </a:r>
          </a:p>
        </p:txBody>
      </p:sp>
      <p:sp>
        <p:nvSpPr>
          <p:cNvPr id="31747" name="Rectangle 3"/>
          <p:cNvSpPr>
            <a:spLocks noGrp="1" noChangeArrowheads="1"/>
          </p:cNvSpPr>
          <p:nvPr>
            <p:ph idx="1"/>
          </p:nvPr>
        </p:nvSpPr>
        <p:spPr/>
        <p:txBody>
          <a:bodyPr/>
          <a:lstStyle/>
          <a:p>
            <a:pPr eaLnBrk="1" hangingPunct="1"/>
            <a:r>
              <a:rPr lang="en-US" b="1" dirty="0" smtClean="0"/>
              <a:t>Prairie Metropolis Centre</a:t>
            </a:r>
          </a:p>
          <a:p>
            <a:pPr lvl="1"/>
            <a:r>
              <a:rPr lang="en-US" b="1" dirty="0" smtClean="0"/>
              <a:t>Welcoming Communities &amp; Children, Family, and Youth</a:t>
            </a:r>
          </a:p>
          <a:p>
            <a:pPr eaLnBrk="1" hangingPunct="1"/>
            <a:r>
              <a:rPr lang="en-US" b="1" dirty="0" smtClean="0"/>
              <a:t>Practitioners</a:t>
            </a:r>
          </a:p>
          <a:p>
            <a:pPr lvl="1"/>
            <a:r>
              <a:rPr lang="en-US" b="1" dirty="0" smtClean="0"/>
              <a:t>Maternity nurses &amp; facility educators as well as administrators</a:t>
            </a:r>
          </a:p>
          <a:p>
            <a:pPr eaLnBrk="1" hangingPunct="1"/>
            <a:r>
              <a:rPr lang="en-US" b="1" dirty="0" smtClean="0"/>
              <a:t>Community Agencies</a:t>
            </a:r>
          </a:p>
          <a:p>
            <a:pPr lvl="1"/>
            <a:r>
              <a:rPr lang="en-US" b="1" dirty="0" smtClean="0"/>
              <a:t>Multicultural Brokers Association</a:t>
            </a:r>
          </a:p>
          <a:p>
            <a:pPr eaLnBrk="1" hangingPunct="1"/>
            <a:r>
              <a:rPr lang="en-US" b="1" dirty="0" smtClean="0"/>
              <a:t>Publications</a:t>
            </a:r>
          </a:p>
        </p:txBody>
      </p:sp>
      <p:pic>
        <p:nvPicPr>
          <p:cNvPr id="31748" name="Picture 4" descr="cancerstamp2"/>
          <p:cNvPicPr>
            <a:picLocks noChangeAspect="1" noChangeArrowheads="1"/>
          </p:cNvPicPr>
          <p:nvPr/>
        </p:nvPicPr>
        <p:blipFill>
          <a:blip r:embed="rId3" cstate="print"/>
          <a:srcRect/>
          <a:stretch>
            <a:fillRect/>
          </a:stretch>
        </p:blipFill>
        <p:spPr bwMode="auto">
          <a:xfrm>
            <a:off x="6856122" y="5072074"/>
            <a:ext cx="2029116" cy="16128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References</a:t>
            </a:r>
          </a:p>
        </p:txBody>
      </p:sp>
      <p:sp>
        <p:nvSpPr>
          <p:cNvPr id="34819" name="Rectangle 3"/>
          <p:cNvSpPr>
            <a:spLocks noGrp="1" noChangeArrowheads="1"/>
          </p:cNvSpPr>
          <p:nvPr>
            <p:ph idx="1"/>
          </p:nvPr>
        </p:nvSpPr>
        <p:spPr/>
        <p:txBody>
          <a:bodyPr/>
          <a:lstStyle/>
          <a:p>
            <a:pPr eaLnBrk="1" hangingPunct="1">
              <a:lnSpc>
                <a:spcPct val="80000"/>
              </a:lnSpc>
            </a:pPr>
            <a:r>
              <a:rPr lang="en-US" sz="1400" dirty="0" smtClean="0"/>
              <a:t>Brach, C. &amp; Fraser, I. (2000). Can cultural competency reduce racial and ethnic health disparities? A review and conceptual model. </a:t>
            </a:r>
            <a:r>
              <a:rPr lang="en-US" sz="1400" i="1" dirty="0" smtClean="0"/>
              <a:t>Medical Care Research and Review, 57(Suppl. 1)</a:t>
            </a:r>
            <a:r>
              <a:rPr lang="en-US" sz="1400" dirty="0" smtClean="0"/>
              <a:t>, 181-217. </a:t>
            </a:r>
          </a:p>
          <a:p>
            <a:pPr eaLnBrk="1" hangingPunct="1">
              <a:lnSpc>
                <a:spcPct val="80000"/>
              </a:lnSpc>
            </a:pPr>
            <a:r>
              <a:rPr lang="en-US" sz="1400" dirty="0" smtClean="0"/>
              <a:t>Canadian Heritage. (2008). </a:t>
            </a:r>
            <a:r>
              <a:rPr lang="en-US" sz="1400" i="1" dirty="0" smtClean="0"/>
              <a:t>Canadian diversity: Respecting our differences. </a:t>
            </a:r>
            <a:r>
              <a:rPr lang="en-US" sz="1400" dirty="0" smtClean="0"/>
              <a:t>Retrieved on June 3, 2008 from </a:t>
            </a:r>
            <a:r>
              <a:rPr lang="en-US" sz="1400" dirty="0" smtClean="0">
                <a:hlinkClick r:id="rId3"/>
              </a:rPr>
              <a:t>http://www.pch.gc.ca/progs/multi/respect_e.cfm</a:t>
            </a:r>
            <a:endParaRPr lang="en-US" sz="1400" dirty="0" smtClean="0"/>
          </a:p>
          <a:p>
            <a:pPr eaLnBrk="1" hangingPunct="1">
              <a:lnSpc>
                <a:spcPct val="80000"/>
              </a:lnSpc>
            </a:pPr>
            <a:r>
              <a:rPr lang="en-US" sz="1400" dirty="0" smtClean="0"/>
              <a:t>Browne, A.J., </a:t>
            </a:r>
            <a:r>
              <a:rPr lang="en-US" sz="1400" dirty="0" err="1" smtClean="0"/>
              <a:t>Varcoe</a:t>
            </a:r>
            <a:r>
              <a:rPr lang="en-US" sz="1400" dirty="0" smtClean="0"/>
              <a:t>, C., </a:t>
            </a:r>
            <a:r>
              <a:rPr lang="en-US" sz="1400" dirty="0" err="1" smtClean="0"/>
              <a:t>Smye</a:t>
            </a:r>
            <a:r>
              <a:rPr lang="en-US" sz="1400" dirty="0" smtClean="0"/>
              <a:t>, V., Reimer-Kirkham, S., </a:t>
            </a:r>
            <a:r>
              <a:rPr lang="en-US" sz="1400" dirty="0" err="1" smtClean="0"/>
              <a:t>Lynam</a:t>
            </a:r>
            <a:r>
              <a:rPr lang="en-US" sz="1400" dirty="0" smtClean="0"/>
              <a:t>, M. J., Wong, S. (2009). Cultural safety and the challenges of translating critically oriented knowledge in practice. </a:t>
            </a:r>
            <a:r>
              <a:rPr lang="en-US" sz="1400" i="1" dirty="0" smtClean="0"/>
              <a:t>Nursing </a:t>
            </a:r>
            <a:r>
              <a:rPr lang="en-US" sz="1400" i="1" dirty="0" err="1" smtClean="0"/>
              <a:t>Philosopy</a:t>
            </a:r>
            <a:r>
              <a:rPr lang="en-US" sz="1400" i="1" dirty="0" smtClean="0"/>
              <a:t>, 10,</a:t>
            </a:r>
            <a:r>
              <a:rPr lang="en-US" sz="1400" dirty="0" smtClean="0"/>
              <a:t> 167-179.</a:t>
            </a:r>
          </a:p>
          <a:p>
            <a:pPr eaLnBrk="1" hangingPunct="1">
              <a:lnSpc>
                <a:spcPct val="80000"/>
              </a:lnSpc>
            </a:pPr>
            <a:r>
              <a:rPr lang="en-US" sz="1400" dirty="0" smtClean="0"/>
              <a:t>Citizenship and Immigration Canada. 2005.</a:t>
            </a:r>
            <a:r>
              <a:rPr lang="en-US" sz="1400" b="1" dirty="0" smtClean="0"/>
              <a:t> </a:t>
            </a:r>
            <a:r>
              <a:rPr lang="en-US" sz="1400" i="1" dirty="0" smtClean="0"/>
              <a:t>Annual report to Parliament on</a:t>
            </a:r>
          </a:p>
          <a:p>
            <a:pPr eaLnBrk="1" hangingPunct="1">
              <a:lnSpc>
                <a:spcPct val="80000"/>
              </a:lnSpc>
            </a:pPr>
            <a:r>
              <a:rPr lang="en-US" sz="1400" i="1" dirty="0" smtClean="0"/>
              <a:t>          immigration 2005</a:t>
            </a:r>
            <a:r>
              <a:rPr lang="en-US" sz="1400" dirty="0" smtClean="0"/>
              <a:t>.  Retrieved May 31, 2008 from http://www.cic.gc.ca/english/pdf/pub/immigration2005_e.pdf -search='Annual%20Report%20to%20Parliament.</a:t>
            </a:r>
          </a:p>
          <a:p>
            <a:pPr eaLnBrk="1" hangingPunct="1">
              <a:lnSpc>
                <a:spcPct val="80000"/>
              </a:lnSpc>
            </a:pPr>
            <a:r>
              <a:rPr lang="en-US" sz="1400" dirty="0" smtClean="0"/>
              <a:t>Citizenship and Immigration Canada. 2003. Strategic framework to foster immigration to Francophone minority communities. Retrieved January 16, 2010 from </a:t>
            </a:r>
            <a:r>
              <a:rPr lang="en-US" sz="1400" dirty="0" smtClean="0">
                <a:hlinkClick r:id="rId4"/>
              </a:rPr>
              <a:t>http://www.cic.gc.ca/english/resources/publications/settlement/framework-minorities.asp</a:t>
            </a:r>
            <a:endParaRPr lang="en-US" sz="1400" dirty="0" smtClean="0"/>
          </a:p>
          <a:p>
            <a:pPr eaLnBrk="1" hangingPunct="1">
              <a:lnSpc>
                <a:spcPct val="80000"/>
              </a:lnSpc>
            </a:pPr>
            <a:r>
              <a:rPr lang="en-US" sz="1400" dirty="0" smtClean="0"/>
              <a:t>City of Edmonton. (2006). </a:t>
            </a:r>
            <a:r>
              <a:rPr lang="en-US" sz="1400" i="1" dirty="0" smtClean="0"/>
              <a:t>Edmonton social plan: New Canadians and visible minorities. </a:t>
            </a:r>
            <a:r>
              <a:rPr lang="en-US" sz="1400" dirty="0" smtClean="0"/>
              <a:t>Retrieved May 31, 2008 from </a:t>
            </a:r>
            <a:r>
              <a:rPr lang="en-US" sz="1400" dirty="0" smtClean="0">
                <a:hlinkClick r:id="rId5"/>
              </a:rPr>
              <a:t>http://www.edmonton.ca/CityGov/CommServices/SocialPlan/Immigrants.pdf</a:t>
            </a:r>
            <a:endParaRPr lang="en-US" sz="1400" dirty="0" smtClean="0"/>
          </a:p>
          <a:p>
            <a:pPr eaLnBrk="1" hangingPunct="1">
              <a:lnSpc>
                <a:spcPct val="80000"/>
              </a:lnSpc>
            </a:pPr>
            <a:r>
              <a:rPr lang="en-US" sz="1400" dirty="0" smtClean="0"/>
              <a:t>Cohen, D., Crabtree, B. (2006). </a:t>
            </a:r>
            <a:r>
              <a:rPr lang="en-US" sz="1400" i="1" dirty="0" smtClean="0"/>
              <a:t>Qualitative research guidelines project.</a:t>
            </a:r>
            <a:r>
              <a:rPr lang="en-US" sz="1400" dirty="0" smtClean="0"/>
              <a:t> Retrieved from the Robert Wood Johnson website on September 22, 2008 from </a:t>
            </a:r>
            <a:r>
              <a:rPr lang="en-US" sz="1400" dirty="0" smtClean="0">
                <a:hlinkClick r:id="rId6"/>
              </a:rPr>
              <a:t>http://www.qualres.org/HomeGuid-3868.html</a:t>
            </a:r>
            <a:endParaRPr lang="en-US" sz="1400" dirty="0" smtClean="0"/>
          </a:p>
          <a:p>
            <a:pPr eaLnBrk="1" hangingPunct="1">
              <a:lnSpc>
                <a:spcPct val="80000"/>
              </a:lnSpc>
            </a:pPr>
            <a:r>
              <a:rPr lang="en-US" sz="1400" dirty="0" smtClean="0"/>
              <a:t>College &amp; Association of Registered Nurses of Alberta. (2005). </a:t>
            </a:r>
            <a:r>
              <a:rPr lang="en-US" sz="1400" i="1" dirty="0" smtClean="0"/>
              <a:t>Nursing practice standards.</a:t>
            </a:r>
            <a:r>
              <a:rPr lang="en-US" sz="1400" dirty="0" smtClean="0"/>
              <a:t> Retrieved from the CARNA website  on May 15, 2008 from </a:t>
            </a:r>
            <a:r>
              <a:rPr lang="en-US" sz="1400" dirty="0" smtClean="0">
                <a:hlinkClick r:id="rId7"/>
              </a:rPr>
              <a:t>http://www.nurses.ab.ca/Carna-Admin/Uploads/Nursing%20Practice%20Standards_1.pdf</a:t>
            </a:r>
            <a:endParaRPr lang="en-US" sz="1400" dirty="0" smtClean="0"/>
          </a:p>
          <a:p>
            <a:pPr eaLnBrk="1" hangingPunct="1">
              <a:lnSpc>
                <a:spcPct val="80000"/>
              </a:lnSpc>
            </a:pPr>
            <a:r>
              <a:rPr lang="en-US" sz="1400" dirty="0" err="1" smtClean="0"/>
              <a:t>Dearnley</a:t>
            </a:r>
            <a:r>
              <a:rPr lang="en-US" sz="1400" dirty="0" smtClean="0"/>
              <a:t>, C. (2005). A reflection on the use of semi-structured interviews. </a:t>
            </a:r>
            <a:r>
              <a:rPr lang="en-US" sz="1400" i="1" dirty="0" smtClean="0"/>
              <a:t>Nurseresearcher,13(1), </a:t>
            </a:r>
            <a:r>
              <a:rPr lang="en-US" sz="1400" dirty="0" smtClean="0"/>
              <a:t>19-28.</a:t>
            </a:r>
          </a:p>
          <a:p>
            <a:pPr eaLnBrk="1" hangingPunct="1">
              <a:lnSpc>
                <a:spcPct val="80000"/>
              </a:lnSpc>
            </a:pPr>
            <a:r>
              <a:rPr lang="en-US" sz="1400" dirty="0" smtClean="0"/>
              <a:t>Government of Alberta. (2005). </a:t>
            </a:r>
            <a:r>
              <a:rPr lang="en-US" sz="1400" i="1" dirty="0" smtClean="0"/>
              <a:t>Supporting immigrants and immigration to Alberta.</a:t>
            </a:r>
            <a:r>
              <a:rPr lang="en-US" sz="1400" dirty="0" smtClean="0"/>
              <a:t> Retrieved October 1, 2007, from </a:t>
            </a:r>
            <a:r>
              <a:rPr lang="en-US" sz="1400" dirty="0" smtClean="0">
                <a:hlinkClick r:id="rId8"/>
              </a:rPr>
              <a:t>http://employment.alberta.ca/documents/WIA/WIA-M_policy_framework.pdf</a:t>
            </a:r>
            <a:endParaRPr lang="en-US" sz="1400" dirty="0" smtClean="0"/>
          </a:p>
          <a:p>
            <a:pPr eaLnBrk="1" hangingPunct="1">
              <a:lnSpc>
                <a:spcPct val="80000"/>
              </a:lnSpc>
            </a:pPr>
            <a:r>
              <a:rPr lang="en-US" sz="1400" dirty="0" smtClean="0"/>
              <a:t>Guest, G., </a:t>
            </a:r>
            <a:r>
              <a:rPr lang="en-US" sz="1400" dirty="0" err="1" smtClean="0"/>
              <a:t>Bunce</a:t>
            </a:r>
            <a:r>
              <a:rPr lang="en-US" sz="1400" dirty="0" smtClean="0"/>
              <a:t>, A., &amp; Johnson, L. (2006, February). How many interviews are enough? An experiment with data saturation and variability. </a:t>
            </a:r>
            <a:r>
              <a:rPr lang="en-US" sz="1400" i="1" dirty="0" smtClean="0"/>
              <a:t>Field Methods</a:t>
            </a:r>
            <a:r>
              <a:rPr lang="en-US" sz="1400" dirty="0" smtClean="0"/>
              <a:t>, </a:t>
            </a:r>
            <a:r>
              <a:rPr lang="en-US" sz="1400" i="1" dirty="0" smtClean="0"/>
              <a:t>18</a:t>
            </a:r>
            <a:r>
              <a:rPr lang="en-US" sz="1400" dirty="0" smtClean="0"/>
              <a:t>(1), 59-82.</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mtClean="0"/>
              <a:t>References</a:t>
            </a:r>
          </a:p>
        </p:txBody>
      </p:sp>
      <p:sp>
        <p:nvSpPr>
          <p:cNvPr id="35843" name="Rectangle 3"/>
          <p:cNvSpPr>
            <a:spLocks noGrp="1" noChangeArrowheads="1"/>
          </p:cNvSpPr>
          <p:nvPr>
            <p:ph idx="1"/>
          </p:nvPr>
        </p:nvSpPr>
        <p:spPr/>
        <p:txBody>
          <a:bodyPr/>
          <a:lstStyle/>
          <a:p>
            <a:pPr eaLnBrk="1" hangingPunct="1">
              <a:lnSpc>
                <a:spcPct val="80000"/>
              </a:lnSpc>
            </a:pPr>
            <a:r>
              <a:rPr lang="en-US" sz="1400" dirty="0" smtClean="0"/>
              <a:t>Gustafson, D.L. (2005). Transcultural nursing theory from a critical cultural perspective. </a:t>
            </a:r>
            <a:r>
              <a:rPr lang="en-US" sz="1400" i="1" dirty="0" smtClean="0"/>
              <a:t>Advances in Nursing Science, 28</a:t>
            </a:r>
            <a:r>
              <a:rPr lang="en-US" sz="1400" dirty="0" smtClean="0"/>
              <a:t>(1), 2-16.</a:t>
            </a:r>
          </a:p>
          <a:p>
            <a:pPr eaLnBrk="1" hangingPunct="1">
              <a:lnSpc>
                <a:spcPct val="80000"/>
              </a:lnSpc>
            </a:pPr>
            <a:r>
              <a:rPr lang="en-US" sz="1400" dirty="0" smtClean="0"/>
              <a:t>Higginbottom, G. (2004, September). Sampling issues in qualitative research. </a:t>
            </a:r>
            <a:r>
              <a:rPr lang="en-US" sz="1400" i="1" dirty="0" smtClean="0"/>
              <a:t>Nurse Researcher</a:t>
            </a:r>
            <a:r>
              <a:rPr lang="en-US" sz="1400" dirty="0" smtClean="0"/>
              <a:t>, </a:t>
            </a:r>
            <a:r>
              <a:rPr lang="en-US" sz="1400" i="1" dirty="0" smtClean="0"/>
              <a:t>12</a:t>
            </a:r>
            <a:r>
              <a:rPr lang="en-US" sz="1400" dirty="0" smtClean="0"/>
              <a:t>(1), 7-19.</a:t>
            </a:r>
          </a:p>
          <a:p>
            <a:pPr eaLnBrk="1" hangingPunct="1">
              <a:lnSpc>
                <a:spcPct val="80000"/>
              </a:lnSpc>
            </a:pPr>
            <a:r>
              <a:rPr lang="en-US" sz="1400" dirty="0" smtClean="0"/>
              <a:t>Higginbottom, G.M.A. (2006). ‘Pressure of life’: Ethnicity as a mediating factor in mid-life and older peoples’ experience of high blood pressure. </a:t>
            </a:r>
            <a:r>
              <a:rPr lang="en-US" sz="1400" i="1" dirty="0" smtClean="0"/>
              <a:t>Sociology of Health &amp; </a:t>
            </a:r>
            <a:r>
              <a:rPr lang="en-US" sz="1400" i="1" dirty="0" err="1" smtClean="0"/>
              <a:t>Ilness</a:t>
            </a:r>
            <a:r>
              <a:rPr lang="en-US" sz="1400" i="1" dirty="0" smtClean="0"/>
              <a:t>, 28</a:t>
            </a:r>
            <a:r>
              <a:rPr lang="en-US" sz="1400" dirty="0" smtClean="0"/>
              <a:t>(5), 583-610.</a:t>
            </a:r>
          </a:p>
          <a:p>
            <a:pPr eaLnBrk="1" hangingPunct="1">
              <a:lnSpc>
                <a:spcPct val="80000"/>
              </a:lnSpc>
            </a:pPr>
            <a:r>
              <a:rPr lang="en-US" sz="1400" dirty="0" smtClean="0"/>
              <a:t>Hyman, I. (2001). </a:t>
            </a:r>
            <a:r>
              <a:rPr lang="en-US" sz="1400" i="1" dirty="0" smtClean="0"/>
              <a:t>Immigration and health.</a:t>
            </a:r>
            <a:r>
              <a:rPr lang="en-US" sz="1400" dirty="0" smtClean="0"/>
              <a:t>  Retrieved from Health Canada website on October 2, 2007 from </a:t>
            </a:r>
            <a:r>
              <a:rPr lang="en-US" sz="1400" dirty="0" smtClean="0">
                <a:hlinkClick r:id="rId3"/>
              </a:rPr>
              <a:t>http://www.hc-sc.gc.ca/sr-sr/pubs/hpr-rpms/wp-dt/2001-0105-immigration/intro_e.html</a:t>
            </a:r>
            <a:endParaRPr lang="en-US" sz="1400" dirty="0" smtClean="0"/>
          </a:p>
          <a:p>
            <a:pPr eaLnBrk="1" hangingPunct="1">
              <a:lnSpc>
                <a:spcPct val="80000"/>
              </a:lnSpc>
            </a:pPr>
            <a:r>
              <a:rPr lang="en-US" sz="1400" dirty="0" smtClean="0"/>
              <a:t>Harper </a:t>
            </a:r>
            <a:r>
              <a:rPr lang="en-US" sz="1400" dirty="0" err="1" smtClean="0"/>
              <a:t>Bulman</a:t>
            </a:r>
            <a:r>
              <a:rPr lang="en-US" sz="1400" dirty="0" smtClean="0"/>
              <a:t>, K., McCourt, C. (2002). Somali refugee women’s experience of maternity care in west London: A case study. </a:t>
            </a:r>
            <a:r>
              <a:rPr lang="en-US" sz="1400" i="1" dirty="0" smtClean="0"/>
              <a:t>Critical Public </a:t>
            </a:r>
            <a:r>
              <a:rPr lang="en-US" sz="1400" i="1" dirty="0" err="1" smtClean="0"/>
              <a:t>Heatlth</a:t>
            </a:r>
            <a:r>
              <a:rPr lang="en-US" sz="1400" i="1" dirty="0" smtClean="0"/>
              <a:t>, 12(4)</a:t>
            </a:r>
            <a:r>
              <a:rPr lang="en-US" sz="1400" dirty="0" smtClean="0"/>
              <a:t>, 365-380.</a:t>
            </a:r>
          </a:p>
          <a:p>
            <a:pPr eaLnBrk="1" hangingPunct="1">
              <a:lnSpc>
                <a:spcPct val="80000"/>
              </a:lnSpc>
            </a:pPr>
            <a:r>
              <a:rPr lang="en-US" sz="1400" dirty="0" err="1" smtClean="0"/>
              <a:t>Jeffreys</a:t>
            </a:r>
            <a:r>
              <a:rPr lang="en-US" sz="1400" dirty="0" smtClean="0"/>
              <a:t>, M.R. (2006). </a:t>
            </a:r>
            <a:r>
              <a:rPr lang="en-US" sz="1400" i="1" dirty="0" smtClean="0"/>
              <a:t>Teaching cultural competence in nursing and health care: Inquiry, action and innovation</a:t>
            </a:r>
            <a:r>
              <a:rPr lang="en-US" sz="1400" dirty="0" smtClean="0"/>
              <a:t>. New York, New York: Springer Publication, Inc.</a:t>
            </a:r>
          </a:p>
          <a:p>
            <a:pPr eaLnBrk="1" hangingPunct="1">
              <a:lnSpc>
                <a:spcPct val="80000"/>
              </a:lnSpc>
            </a:pPr>
            <a:r>
              <a:rPr lang="en-US" sz="1400" dirty="0" smtClean="0"/>
              <a:t>Johnson, J., </a:t>
            </a:r>
            <a:r>
              <a:rPr lang="en-US" sz="1400" dirty="0" err="1" smtClean="0"/>
              <a:t>Bottorff</a:t>
            </a:r>
            <a:r>
              <a:rPr lang="en-US" sz="1400" dirty="0" smtClean="0"/>
              <a:t>, J., Browne, A., </a:t>
            </a:r>
            <a:r>
              <a:rPr lang="en-US" sz="1400" dirty="0" err="1" smtClean="0"/>
              <a:t>Grewal</a:t>
            </a:r>
            <a:r>
              <a:rPr lang="en-US" sz="1400" dirty="0" smtClean="0"/>
              <a:t>, S., Hilton, B., &amp; Clarke, H. (2004, April). </a:t>
            </a:r>
            <a:r>
              <a:rPr lang="en-US" sz="1400" dirty="0" err="1" smtClean="0"/>
              <a:t>Othering</a:t>
            </a:r>
            <a:r>
              <a:rPr lang="en-US" sz="1400" dirty="0" smtClean="0"/>
              <a:t> and being </a:t>
            </a:r>
            <a:r>
              <a:rPr lang="en-US" sz="1400" dirty="0" err="1" smtClean="0"/>
              <a:t>othered</a:t>
            </a:r>
            <a:r>
              <a:rPr lang="en-US" sz="1400" dirty="0" smtClean="0"/>
              <a:t> in the context of health care services. </a:t>
            </a:r>
            <a:r>
              <a:rPr lang="en-US" sz="1400" i="1" dirty="0" smtClean="0"/>
              <a:t>Health Communication</a:t>
            </a:r>
            <a:r>
              <a:rPr lang="en-US" sz="1400" dirty="0" smtClean="0"/>
              <a:t>, </a:t>
            </a:r>
            <a:r>
              <a:rPr lang="en-US" sz="1400" i="1" dirty="0" smtClean="0"/>
              <a:t>16</a:t>
            </a:r>
            <a:r>
              <a:rPr lang="en-US" sz="1400" dirty="0" smtClean="0"/>
              <a:t>(2), 253-271.</a:t>
            </a:r>
          </a:p>
          <a:p>
            <a:pPr eaLnBrk="1" hangingPunct="1">
              <a:lnSpc>
                <a:spcPct val="80000"/>
              </a:lnSpc>
            </a:pPr>
            <a:r>
              <a:rPr lang="en-US" sz="1400" dirty="0" err="1" smtClean="0"/>
              <a:t>Kleinman</a:t>
            </a:r>
            <a:r>
              <a:rPr lang="en-US" sz="1400" dirty="0" smtClean="0"/>
              <a:t>, A. (2006). Anthropology in the clinic: The problem of cultural competency and how to fix it. </a:t>
            </a:r>
            <a:r>
              <a:rPr lang="en-US" sz="1400" i="1" dirty="0" err="1" smtClean="0"/>
              <a:t>PLoS</a:t>
            </a:r>
            <a:r>
              <a:rPr lang="en-US" sz="1400" i="1" dirty="0" smtClean="0"/>
              <a:t> Medicine, 3</a:t>
            </a:r>
            <a:r>
              <a:rPr lang="en-US" sz="1400" dirty="0" smtClean="0"/>
              <a:t>(10) e294.</a:t>
            </a:r>
          </a:p>
          <a:p>
            <a:pPr eaLnBrk="1" hangingPunct="1">
              <a:lnSpc>
                <a:spcPct val="80000"/>
              </a:lnSpc>
            </a:pPr>
            <a:r>
              <a:rPr lang="en-US" sz="1400" dirty="0" smtClean="0"/>
              <a:t>Leininger, M. (1995). </a:t>
            </a:r>
            <a:r>
              <a:rPr lang="en-US" sz="1400" i="1" dirty="0" smtClean="0"/>
              <a:t>Transcultural nursing: Concepts, theories, research &amp; practices </a:t>
            </a:r>
            <a:r>
              <a:rPr lang="en-US" sz="1400" dirty="0" smtClean="0"/>
              <a:t>(2nd ed.)</a:t>
            </a:r>
            <a:r>
              <a:rPr lang="en-US" sz="1400" i="1" dirty="0" smtClean="0"/>
              <a:t>.</a:t>
            </a:r>
            <a:r>
              <a:rPr lang="en-US" sz="1400" dirty="0" smtClean="0"/>
              <a:t> New York: McGraw-Hill.</a:t>
            </a:r>
          </a:p>
          <a:p>
            <a:pPr eaLnBrk="1" hangingPunct="1">
              <a:lnSpc>
                <a:spcPct val="80000"/>
              </a:lnSpc>
            </a:pPr>
            <a:r>
              <a:rPr lang="en-US" sz="1400" dirty="0" smtClean="0"/>
              <a:t>Lindsay, C. (2007). </a:t>
            </a:r>
            <a:r>
              <a:rPr lang="en-US" sz="1400" i="1" dirty="0" smtClean="0"/>
              <a:t>The African Community in Canada.</a:t>
            </a:r>
            <a:r>
              <a:rPr lang="en-US" sz="1400" dirty="0" smtClean="0"/>
              <a:t> Retrieved from the Stats Canada website on September 23, 2008 from </a:t>
            </a:r>
            <a:r>
              <a:rPr lang="en-US" sz="1400" dirty="0" smtClean="0">
                <a:hlinkClick r:id="rId4"/>
              </a:rPr>
              <a:t>http://www.statcan.ca/english/freepub/89-621-XIE/89-621-XIE2007010.pdf</a:t>
            </a:r>
            <a:endParaRPr lang="en-US" sz="1400" dirty="0" smtClean="0"/>
          </a:p>
          <a:p>
            <a:pPr eaLnBrk="1" hangingPunct="1">
              <a:lnSpc>
                <a:spcPct val="80000"/>
              </a:lnSpc>
            </a:pPr>
            <a:r>
              <a:rPr lang="en-US" sz="1400" dirty="0" smtClean="0"/>
              <a:t>Meddings, F., Haith-Cooper, M. (2008). Culture and communication in ethically appropriate care. </a:t>
            </a:r>
            <a:r>
              <a:rPr lang="en-US" sz="1400" i="1" dirty="0" smtClean="0"/>
              <a:t>Nursing Ethics, 15(1)</a:t>
            </a:r>
            <a:r>
              <a:rPr lang="en-US" sz="1400" dirty="0" smtClean="0"/>
              <a:t>, 52-61.</a:t>
            </a:r>
          </a:p>
          <a:p>
            <a:pPr eaLnBrk="1" hangingPunct="1">
              <a:lnSpc>
                <a:spcPct val="80000"/>
              </a:lnSpc>
            </a:pPr>
            <a:r>
              <a:rPr lang="en-US" sz="1400" dirty="0" err="1" smtClean="0"/>
              <a:t>Meleis</a:t>
            </a:r>
            <a:r>
              <a:rPr lang="en-US" sz="1400" dirty="0" smtClean="0"/>
              <a:t>, A.I. (1996). Culturally competent scholarship: substance and rigor. </a:t>
            </a:r>
            <a:r>
              <a:rPr lang="en-US" sz="1400" i="1" dirty="0" smtClean="0"/>
              <a:t>Diversity in Health Care, 19</a:t>
            </a:r>
            <a:r>
              <a:rPr lang="en-US" sz="1400" dirty="0" smtClean="0"/>
              <a:t>(2), 1-16.</a:t>
            </a:r>
          </a:p>
          <a:p>
            <a:pPr eaLnBrk="1" hangingPunct="1">
              <a:lnSpc>
                <a:spcPct val="80000"/>
              </a:lnSpc>
            </a:pPr>
            <a:endParaRPr lang="en-US" sz="1400" dirty="0" smtClean="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References</a:t>
            </a:r>
          </a:p>
        </p:txBody>
      </p:sp>
      <p:sp>
        <p:nvSpPr>
          <p:cNvPr id="36867" name="Rectangle 3"/>
          <p:cNvSpPr>
            <a:spLocks noGrp="1" noChangeArrowheads="1"/>
          </p:cNvSpPr>
          <p:nvPr>
            <p:ph idx="1"/>
          </p:nvPr>
        </p:nvSpPr>
        <p:spPr/>
        <p:txBody>
          <a:bodyPr/>
          <a:lstStyle/>
          <a:p>
            <a:pPr eaLnBrk="1" hangingPunct="1">
              <a:lnSpc>
                <a:spcPct val="80000"/>
              </a:lnSpc>
            </a:pPr>
            <a:r>
              <a:rPr lang="en-US" sz="1600" dirty="0" smtClean="0"/>
              <a:t>Ogilvie, L., Burgess-Pinto, E., Caulfield, C. (2008). Challenges and approaches to newcomer health research. Journal of Transcultural Nursing, 19(1), 64-73.</a:t>
            </a:r>
          </a:p>
          <a:p>
            <a:pPr eaLnBrk="1" hangingPunct="1">
              <a:lnSpc>
                <a:spcPct val="80000"/>
              </a:lnSpc>
            </a:pPr>
            <a:r>
              <a:rPr lang="en-US" sz="1600" dirty="0" smtClean="0"/>
              <a:t>Reitmanova, S., Gustafson, D. (2008). They can't understand it: maternity health and care needs of immigrant Muslim women in St. John's, Newfoundland. </a:t>
            </a:r>
            <a:r>
              <a:rPr lang="en-US" sz="1600" i="1" dirty="0" smtClean="0"/>
              <a:t>Maternal &amp; Child Health Journal</a:t>
            </a:r>
            <a:r>
              <a:rPr lang="en-US" sz="1600" dirty="0" smtClean="0"/>
              <a:t>, </a:t>
            </a:r>
            <a:r>
              <a:rPr lang="en-US" sz="1600" i="1" dirty="0" smtClean="0"/>
              <a:t>12</a:t>
            </a:r>
            <a:r>
              <a:rPr lang="en-US" sz="1600" dirty="0" smtClean="0"/>
              <a:t>(1), 101-111.</a:t>
            </a:r>
          </a:p>
          <a:p>
            <a:pPr eaLnBrk="1" hangingPunct="1">
              <a:lnSpc>
                <a:spcPct val="80000"/>
              </a:lnSpc>
            </a:pPr>
            <a:r>
              <a:rPr lang="en-US" sz="1600" dirty="0" smtClean="0"/>
              <a:t>Richards, L. (2005). Handling qualitative data: A practical guide. Thousand Oaks, CA: Sage Publications.</a:t>
            </a:r>
          </a:p>
          <a:p>
            <a:pPr eaLnBrk="1" hangingPunct="1">
              <a:lnSpc>
                <a:spcPct val="80000"/>
              </a:lnSpc>
            </a:pPr>
            <a:r>
              <a:rPr lang="en-US" sz="1600" dirty="0" err="1" smtClean="0"/>
              <a:t>Roper,J.M</a:t>
            </a:r>
            <a:r>
              <a:rPr lang="en-US" sz="1600" dirty="0" smtClean="0"/>
              <a:t>., </a:t>
            </a:r>
            <a:r>
              <a:rPr lang="en-US" sz="1600" dirty="0" err="1" smtClean="0"/>
              <a:t>Shapira</a:t>
            </a:r>
            <a:r>
              <a:rPr lang="en-US" sz="1600" dirty="0" smtClean="0"/>
              <a:t>, J. (2000). Ethnography in nursing research. Thousand Oaks, CA: Sage Publications</a:t>
            </a:r>
          </a:p>
          <a:p>
            <a:pPr eaLnBrk="1" hangingPunct="1">
              <a:lnSpc>
                <a:spcPct val="80000"/>
              </a:lnSpc>
            </a:pPr>
            <a:r>
              <a:rPr lang="en-US" sz="1600" dirty="0" err="1" smtClean="0"/>
              <a:t>Serrant</a:t>
            </a:r>
            <a:r>
              <a:rPr lang="en-US" sz="1600" dirty="0" smtClean="0"/>
              <a:t>-Green, L. (2001). Transcultural nursing education: A view from within</a:t>
            </a:r>
            <a:r>
              <a:rPr lang="en-US" sz="1600" i="1" dirty="0" smtClean="0"/>
              <a:t>. Nurse Education Today, 21</a:t>
            </a:r>
            <a:r>
              <a:rPr lang="en-US" sz="1600" dirty="0" smtClean="0"/>
              <a:t>, 670-678.</a:t>
            </a:r>
          </a:p>
          <a:p>
            <a:pPr eaLnBrk="1" hangingPunct="1">
              <a:lnSpc>
                <a:spcPct val="80000"/>
              </a:lnSpc>
            </a:pPr>
            <a:r>
              <a:rPr lang="en-US" sz="1600" dirty="0" smtClean="0"/>
              <a:t>Statistics Canada. . (2006). </a:t>
            </a:r>
            <a:r>
              <a:rPr lang="en-US" sz="1600" i="1" dirty="0" smtClean="0"/>
              <a:t>Dynamics of immigrants’ health in Canada: Evidence from the national population health survey. </a:t>
            </a:r>
            <a:r>
              <a:rPr lang="en-US" sz="1600" dirty="0" smtClean="0"/>
              <a:t>Retrieved April 4, 2008 from </a:t>
            </a:r>
            <a:r>
              <a:rPr lang="en-US" sz="1600" dirty="0" smtClean="0">
                <a:hlinkClick r:id="rId3"/>
              </a:rPr>
              <a:t>http://www12.statcan.ca/english/census06/analysis/immcit/prairies.cfm</a:t>
            </a:r>
            <a:endParaRPr lang="en-US" sz="1600" dirty="0" smtClean="0"/>
          </a:p>
          <a:p>
            <a:pPr eaLnBrk="1" hangingPunct="1">
              <a:lnSpc>
                <a:spcPct val="80000"/>
              </a:lnSpc>
            </a:pPr>
            <a:r>
              <a:rPr lang="en-US" sz="1600" dirty="0" smtClean="0"/>
              <a:t>Stewart, M.J. (2003). Immigrants and Refugees: Perspectives on Supportive Policies, Programs, and Practices. Retrieved on June 1, 2008 from </a:t>
            </a:r>
            <a:r>
              <a:rPr lang="en-US" sz="1600" dirty="0" smtClean="0">
                <a:hlinkClick r:id="rId4"/>
              </a:rPr>
              <a:t>http://pcerii.metropolis.net/ViennaConference%5Cstewart.pdf</a:t>
            </a:r>
            <a:endParaRPr lang="en-US" sz="1600" dirty="0" smtClean="0"/>
          </a:p>
          <a:p>
            <a:pPr eaLnBrk="1" hangingPunct="1">
              <a:lnSpc>
                <a:spcPct val="80000"/>
              </a:lnSpc>
            </a:pPr>
            <a:r>
              <a:rPr lang="en-US" sz="1600" dirty="0" smtClean="0"/>
              <a:t>Streubert Speziale, H. J., Rinaldi Carpenter, D. (2007). </a:t>
            </a:r>
            <a:r>
              <a:rPr lang="en-US" sz="1600" i="1" dirty="0" smtClean="0"/>
              <a:t>Qualitative research in nursing: A humanistic imperative.</a:t>
            </a:r>
            <a:r>
              <a:rPr lang="en-US" sz="1600" dirty="0" smtClean="0"/>
              <a:t> Philadelphia, PA: Lippincott, Williams, &amp; Wilkins.</a:t>
            </a:r>
          </a:p>
          <a:p>
            <a:pPr eaLnBrk="1" hangingPunct="1">
              <a:lnSpc>
                <a:spcPct val="80000"/>
              </a:lnSpc>
            </a:pPr>
            <a:r>
              <a:rPr lang="en-US" sz="1600" dirty="0" smtClean="0"/>
              <a:t>Swanson, J.M. (2001). Questions in Use. In J.M. Morse, J.M. Swanson, A.J. </a:t>
            </a:r>
            <a:r>
              <a:rPr lang="en-US" sz="1600" dirty="0" err="1" smtClean="0"/>
              <a:t>Kuzel</a:t>
            </a:r>
            <a:r>
              <a:rPr lang="en-US" sz="1600" dirty="0" smtClean="0"/>
              <a:t> (Eds.), The Nature of Qualitative Evidence (pp. 75-110). Thousand Oaks, CA: Sage Publications.</a:t>
            </a:r>
          </a:p>
          <a:p>
            <a:pPr eaLnBrk="1" hangingPunct="1">
              <a:lnSpc>
                <a:spcPct val="80000"/>
              </a:lnSpc>
            </a:pPr>
            <a:endParaRPr lang="en-US" sz="1600" dirty="0" smtClean="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smtClean="0"/>
              <a:t>Acknowledgements</a:t>
            </a:r>
          </a:p>
        </p:txBody>
      </p:sp>
      <p:sp>
        <p:nvSpPr>
          <p:cNvPr id="3075" name="Content Placeholder 2"/>
          <p:cNvSpPr>
            <a:spLocks noGrp="1"/>
          </p:cNvSpPr>
          <p:nvPr>
            <p:ph idx="1"/>
          </p:nvPr>
        </p:nvSpPr>
        <p:spPr/>
        <p:txBody>
          <a:bodyPr/>
          <a:lstStyle/>
          <a:p>
            <a:pPr eaLnBrk="1" hangingPunct="1"/>
            <a:r>
              <a:rPr lang="en-US" dirty="0" smtClean="0"/>
              <a:t>Prairie Metropolis Centre – Receipt of Graduate Student Award</a:t>
            </a:r>
          </a:p>
          <a:p>
            <a:r>
              <a:rPr lang="en-US" dirty="0" smtClean="0"/>
              <a:t>Dr. Gina Higginbottom &amp; Faculty of Nursing – University of Alberta</a:t>
            </a:r>
          </a:p>
          <a:p>
            <a:r>
              <a:rPr lang="en-US" dirty="0" smtClean="0"/>
              <a:t>Nurse Interviewees</a:t>
            </a:r>
          </a:p>
          <a:p>
            <a:pPr eaLnBrk="1" hangingPunct="1"/>
            <a:r>
              <a:rPr lang="en-US" dirty="0" smtClean="0"/>
              <a:t>My Family</a:t>
            </a:r>
          </a:p>
          <a:p>
            <a:pPr eaLnBrk="1" hangingPunct="1"/>
            <a:endParaRPr lang="en-US" dirty="0" smtClean="0"/>
          </a:p>
        </p:txBody>
      </p:sp>
      <p:pic>
        <p:nvPicPr>
          <p:cNvPr id="3076" name="Picture 8" descr="cover-202"/>
          <p:cNvPicPr>
            <a:picLocks noChangeAspect="1" noChangeArrowheads="1"/>
          </p:cNvPicPr>
          <p:nvPr/>
        </p:nvPicPr>
        <p:blipFill>
          <a:blip r:embed="rId3" cstate="print"/>
          <a:srcRect/>
          <a:stretch>
            <a:fillRect/>
          </a:stretch>
        </p:blipFill>
        <p:spPr bwMode="auto">
          <a:xfrm>
            <a:off x="6372225" y="4292600"/>
            <a:ext cx="2560638" cy="2406650"/>
          </a:xfrm>
          <a:prstGeom prst="rect">
            <a:avLst/>
          </a:prstGeom>
          <a:noFill/>
          <a:ln w="57150">
            <a:solidFill>
              <a:srgbClr val="0000FF"/>
            </a:solidFill>
            <a:prstDash val="sysDot"/>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Background Brief</a:t>
            </a:r>
          </a:p>
          <a:p>
            <a:r>
              <a:rPr lang="en-US" dirty="0" smtClean="0"/>
              <a:t>Research Design</a:t>
            </a:r>
          </a:p>
          <a:p>
            <a:r>
              <a:rPr lang="en-US" dirty="0" smtClean="0"/>
              <a:t>Highlight of Findings</a:t>
            </a:r>
          </a:p>
          <a:p>
            <a:r>
              <a:rPr lang="en-US" dirty="0" smtClean="0"/>
              <a:t>Implications for education &amp; practice</a:t>
            </a:r>
          </a:p>
          <a:p>
            <a:r>
              <a:rPr lang="en-US" dirty="0" smtClean="0"/>
              <a:t>Dissemination</a:t>
            </a:r>
          </a:p>
          <a:p>
            <a:r>
              <a:rPr lang="en-US" dirty="0" smtClean="0"/>
              <a:t>References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normAutofit/>
          </a:bodyPr>
          <a:lstStyle/>
          <a:p>
            <a:pPr eaLnBrk="1" hangingPunct="1"/>
            <a:r>
              <a:rPr lang="en-US" smtClean="0"/>
              <a:t>Terminology- African Origin??</a:t>
            </a:r>
          </a:p>
        </p:txBody>
      </p:sp>
      <p:sp>
        <p:nvSpPr>
          <p:cNvPr id="4099" name="Content Placeholder 2"/>
          <p:cNvSpPr>
            <a:spLocks noGrp="1"/>
          </p:cNvSpPr>
          <p:nvPr>
            <p:ph idx="1"/>
          </p:nvPr>
        </p:nvSpPr>
        <p:spPr/>
        <p:txBody>
          <a:bodyPr>
            <a:normAutofit/>
          </a:bodyPr>
          <a:lstStyle/>
          <a:p>
            <a:pPr eaLnBrk="1" hangingPunct="1">
              <a:spcBef>
                <a:spcPct val="50000"/>
              </a:spcBef>
            </a:pPr>
            <a:r>
              <a:rPr lang="en-US" sz="2800" b="1" dirty="0" smtClean="0"/>
              <a:t>The broad term African is adopted to enable an exploration of maternity nurses’ experiences of caring for immigrant/refugee women ,including Francophone, from the African continent. It is acknowledged that  the term embraces an enormous range of ethno-cultural orientations, nationality, traditions and linguistic groups. </a:t>
            </a:r>
          </a:p>
          <a:p>
            <a:pPr eaLnBrk="1" hangingPunct="1">
              <a:spcBef>
                <a:spcPct val="50000"/>
              </a:spcBef>
            </a:pPr>
            <a:r>
              <a:rPr lang="en-US" sz="2800" b="1" dirty="0" smtClean="0"/>
              <a:t>It not meant to be reductionist but is simply a framework for capturing the views of maternity  nurses’ care experiences.</a:t>
            </a:r>
            <a:endParaRPr lang="en-US" sz="2800" dirty="0"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hangingPunct="1"/>
            <a:r>
              <a:rPr lang="en-US" sz="4000" dirty="0" smtClean="0"/>
              <a:t>Establishing a Case for this Research Topic</a:t>
            </a:r>
          </a:p>
        </p:txBody>
      </p:sp>
      <p:sp>
        <p:nvSpPr>
          <p:cNvPr id="11267" name="Rectangle 3"/>
          <p:cNvSpPr>
            <a:spLocks noGrp="1" noChangeArrowheads="1"/>
          </p:cNvSpPr>
          <p:nvPr>
            <p:ph idx="1"/>
          </p:nvPr>
        </p:nvSpPr>
        <p:spPr/>
        <p:txBody>
          <a:bodyPr>
            <a:normAutofit fontScale="85000" lnSpcReduction="10000"/>
          </a:bodyPr>
          <a:lstStyle/>
          <a:p>
            <a:pPr eaLnBrk="1" hangingPunct="1"/>
            <a:r>
              <a:rPr lang="en-US" altLang="ko-KR" sz="3300" dirty="0" smtClean="0">
                <a:ea typeface="굴림" pitchFamily="34" charset="-127"/>
              </a:rPr>
              <a:t>There are a variety of elements that are critical to effective provision of maternity care that revolve around the fundamental step of establishing rapport and communication </a:t>
            </a:r>
            <a:r>
              <a:rPr lang="en-US" altLang="ko-KR" sz="2400" dirty="0" smtClean="0">
                <a:ea typeface="굴림" pitchFamily="34" charset="-127"/>
              </a:rPr>
              <a:t>(</a:t>
            </a:r>
            <a:r>
              <a:rPr lang="en-US" altLang="ko-KR" sz="2400" dirty="0" err="1" smtClean="0">
                <a:ea typeface="굴림" pitchFamily="34" charset="-127"/>
              </a:rPr>
              <a:t>Jeffreys</a:t>
            </a:r>
            <a:r>
              <a:rPr lang="en-US" altLang="ko-KR" sz="2400" dirty="0" smtClean="0">
                <a:ea typeface="굴림" pitchFamily="34" charset="-127"/>
              </a:rPr>
              <a:t> (2006),Harper </a:t>
            </a:r>
            <a:r>
              <a:rPr lang="en-US" altLang="ko-KR" sz="2400" dirty="0" err="1" smtClean="0">
                <a:ea typeface="굴림" pitchFamily="34" charset="-127"/>
              </a:rPr>
              <a:t>Bulman</a:t>
            </a:r>
            <a:r>
              <a:rPr lang="en-US" altLang="ko-KR" sz="2400" dirty="0" smtClean="0">
                <a:ea typeface="굴림" pitchFamily="34" charset="-127"/>
              </a:rPr>
              <a:t> &amp; McCourt 2002,Meddings &amp; Haith-Cooper, 2008, Reitmanova &amp; Gustafson (2008), Stewart (2003)).</a:t>
            </a:r>
            <a:r>
              <a:rPr lang="en-US" altLang="ko-KR" dirty="0" smtClean="0">
                <a:ea typeface="굴림" pitchFamily="34" charset="-127"/>
              </a:rPr>
              <a:t> </a:t>
            </a:r>
          </a:p>
          <a:p>
            <a:pPr lvl="1">
              <a:buFont typeface="Arial" pitchFamily="34" charset="0"/>
              <a:buChar char="•"/>
            </a:pPr>
            <a:r>
              <a:rPr lang="en-US" b="1" dirty="0" smtClean="0">
                <a:solidFill>
                  <a:srgbClr val="0070C0"/>
                </a:solidFill>
              </a:rPr>
              <a:t>Language &amp; intercultural differences </a:t>
            </a:r>
          </a:p>
          <a:p>
            <a:pPr lvl="1">
              <a:buFont typeface="Arial" pitchFamily="34" charset="0"/>
              <a:buChar char="•"/>
            </a:pPr>
            <a:r>
              <a:rPr lang="en-US" b="1" dirty="0" smtClean="0">
                <a:solidFill>
                  <a:srgbClr val="0070C0"/>
                </a:solidFill>
              </a:rPr>
              <a:t>Recognizing systemic challenges nurses face in acute care hospitals including availability of resources</a:t>
            </a:r>
          </a:p>
          <a:p>
            <a:pPr lvl="1">
              <a:buFont typeface="Arial" pitchFamily="34" charset="0"/>
              <a:buChar char="•"/>
            </a:pPr>
            <a:r>
              <a:rPr lang="en-US" b="1" dirty="0" smtClean="0">
                <a:solidFill>
                  <a:srgbClr val="0070C0"/>
                </a:solidFill>
              </a:rPr>
              <a:t>Understanding the influences of pre and post immigration experiences, social positioning, power differentials</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Role of Health Professionals</a:t>
            </a:r>
          </a:p>
        </p:txBody>
      </p:sp>
      <p:sp>
        <p:nvSpPr>
          <p:cNvPr id="7171" name="Rectangle 5"/>
          <p:cNvSpPr>
            <a:spLocks noGrp="1" noChangeArrowheads="1"/>
          </p:cNvSpPr>
          <p:nvPr>
            <p:ph idx="1"/>
          </p:nvPr>
        </p:nvSpPr>
        <p:spPr/>
        <p:txBody>
          <a:bodyPr/>
          <a:lstStyle/>
          <a:p>
            <a:pPr eaLnBrk="1" hangingPunct="1"/>
            <a:r>
              <a:rPr lang="en-US" dirty="0" smtClean="0"/>
              <a:t>Understanding the ethno-culturally diverse nature of our patients</a:t>
            </a:r>
          </a:p>
          <a:p>
            <a:pPr lvl="1" eaLnBrk="1" hangingPunct="1"/>
            <a:r>
              <a:rPr lang="en-US" b="1" dirty="0" smtClean="0"/>
              <a:t>Providing a culturally safe environment</a:t>
            </a:r>
          </a:p>
          <a:p>
            <a:pPr lvl="1" eaLnBrk="1" hangingPunct="1"/>
            <a:r>
              <a:rPr lang="en-US" b="1" dirty="0" smtClean="0"/>
              <a:t>Providing culturally congruent care</a:t>
            </a:r>
          </a:p>
          <a:p>
            <a:pPr lvl="1" eaLnBrk="1" hangingPunct="1"/>
            <a:r>
              <a:rPr lang="en-US" b="1" dirty="0" smtClean="0"/>
              <a:t>Being responsive to heterogeneous ethno-cultural expressions</a:t>
            </a:r>
          </a:p>
          <a:p>
            <a:pPr lvl="1" eaLnBrk="1" hangingPunct="1"/>
            <a:r>
              <a:rPr lang="en-US" b="1" dirty="0" smtClean="0"/>
              <a:t>Viewing culture and cultural competency, cultural safety as  fluid, dynamic &amp; complex concepts</a:t>
            </a:r>
          </a:p>
          <a:p>
            <a:pPr lvl="1" eaLnBrk="1" hangingPunct="1"/>
            <a:endParaRPr lang="en-US" b="1" dirty="0" smtClean="0">
              <a:solidFill>
                <a:schemeClr val="accent1"/>
              </a:solidFill>
            </a:endParaRPr>
          </a:p>
        </p:txBody>
      </p:sp>
      <p:pic>
        <p:nvPicPr>
          <p:cNvPr id="7172" name="Picture 7" descr="inter%2520racial%2520hands">
            <a:hlinkClick r:id="rId3"/>
          </p:cNvPr>
          <p:cNvPicPr>
            <a:picLocks noChangeAspect="1" noChangeArrowheads="1"/>
          </p:cNvPicPr>
          <p:nvPr/>
        </p:nvPicPr>
        <p:blipFill>
          <a:blip r:embed="rId4" cstate="print"/>
          <a:srcRect/>
          <a:stretch>
            <a:fillRect/>
          </a:stretch>
        </p:blipFill>
        <p:spPr bwMode="auto">
          <a:xfrm>
            <a:off x="7358082" y="5805488"/>
            <a:ext cx="1584325" cy="105251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Role of Health Professionals</a:t>
            </a:r>
          </a:p>
        </p:txBody>
      </p:sp>
      <p:sp>
        <p:nvSpPr>
          <p:cNvPr id="8195" name="Rectangle 3"/>
          <p:cNvSpPr>
            <a:spLocks noGrp="1" noChangeArrowheads="1"/>
          </p:cNvSpPr>
          <p:nvPr>
            <p:ph idx="1"/>
          </p:nvPr>
        </p:nvSpPr>
        <p:spPr/>
        <p:txBody>
          <a:bodyPr/>
          <a:lstStyle/>
          <a:p>
            <a:pPr eaLnBrk="1" hangingPunct="1"/>
            <a:r>
              <a:rPr lang="en-US" dirty="0" smtClean="0"/>
              <a:t>CARNA  Nursing Practice Standards (2005)</a:t>
            </a:r>
          </a:p>
          <a:p>
            <a:pPr lvl="1" eaLnBrk="1" hangingPunct="1"/>
            <a:r>
              <a:rPr lang="en-US" b="1" dirty="0" smtClean="0"/>
              <a:t>“Nurses must not discriminate in the provision of nursing care based on a person’s race, ethnicity, culture, spiritual beliefs, social or marital status, sex, sexual orientation, age, health status, lifestyle, mental or physical disability, and/or ability to pay (p. 16).”</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Research Design</a:t>
            </a:r>
          </a:p>
        </p:txBody>
      </p:sp>
      <p:sp>
        <p:nvSpPr>
          <p:cNvPr id="13315" name="Rectangle 3"/>
          <p:cNvSpPr>
            <a:spLocks noGrp="1" noChangeArrowheads="1"/>
          </p:cNvSpPr>
          <p:nvPr>
            <p:ph idx="1"/>
          </p:nvPr>
        </p:nvSpPr>
        <p:spPr/>
        <p:txBody>
          <a:bodyPr/>
          <a:lstStyle/>
          <a:p>
            <a:pPr eaLnBrk="1" hangingPunct="1"/>
            <a:r>
              <a:rPr lang="en-US" b="1" dirty="0" smtClean="0"/>
              <a:t>Research Question</a:t>
            </a:r>
          </a:p>
          <a:p>
            <a:pPr lvl="1" eaLnBrk="1" hangingPunct="1"/>
            <a:r>
              <a:rPr lang="en-US" altLang="ko-KR" b="1" i="1" dirty="0" smtClean="0">
                <a:solidFill>
                  <a:srgbClr val="CC0066"/>
                </a:solidFill>
                <a:ea typeface="굴림" pitchFamily="34" charset="-127"/>
              </a:rPr>
              <a:t>What are maternity nurses’ understandings and/or knowledge of caring for immigrant/refugee women of African origin?</a:t>
            </a:r>
            <a:r>
              <a:rPr lang="en-US" altLang="ko-KR" dirty="0" smtClean="0">
                <a:ea typeface="굴림" pitchFamily="34" charset="-127"/>
              </a:rPr>
              <a:t> </a:t>
            </a:r>
            <a:endParaRPr lang="en-US" dirty="0" smtClean="0"/>
          </a:p>
        </p:txBody>
      </p:sp>
      <p:pic>
        <p:nvPicPr>
          <p:cNvPr id="13316" name="Picture 4" descr="xlarge">
            <a:hlinkClick r:id="rId3"/>
          </p:cNvPr>
          <p:cNvPicPr>
            <a:picLocks noChangeAspect="1" noChangeArrowheads="1"/>
          </p:cNvPicPr>
          <p:nvPr/>
        </p:nvPicPr>
        <p:blipFill>
          <a:blip r:embed="rId4" cstate="print"/>
          <a:srcRect/>
          <a:stretch>
            <a:fillRect/>
          </a:stretch>
        </p:blipFill>
        <p:spPr bwMode="auto">
          <a:xfrm>
            <a:off x="6877050" y="5445125"/>
            <a:ext cx="1873250" cy="1222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smtClean="0"/>
              <a:t>Research Objectives</a:t>
            </a:r>
          </a:p>
        </p:txBody>
      </p:sp>
      <p:sp>
        <p:nvSpPr>
          <p:cNvPr id="6147" name="Content Placeholder 2"/>
          <p:cNvSpPr>
            <a:spLocks noGrp="1"/>
          </p:cNvSpPr>
          <p:nvPr>
            <p:ph idx="1"/>
          </p:nvPr>
        </p:nvSpPr>
        <p:spPr/>
        <p:txBody>
          <a:bodyPr/>
          <a:lstStyle/>
          <a:p>
            <a:pPr eaLnBrk="1" hangingPunct="1"/>
            <a:r>
              <a:rPr lang="en-US" altLang="ko-KR" b="1" dirty="0" smtClean="0">
                <a:ea typeface="굴림" pitchFamily="34" charset="-127"/>
              </a:rPr>
              <a:t>To describe nurses’ ethno-cultural knowledge and experiences</a:t>
            </a:r>
          </a:p>
          <a:p>
            <a:pPr eaLnBrk="1" hangingPunct="1">
              <a:buNone/>
            </a:pPr>
            <a:r>
              <a:rPr lang="en-US" altLang="ko-KR" b="1" dirty="0" smtClean="0">
                <a:ea typeface="굴림" pitchFamily="34" charset="-127"/>
              </a:rPr>
              <a:t>  </a:t>
            </a:r>
            <a:endParaRPr lang="en-US" dirty="0" smtClean="0"/>
          </a:p>
          <a:p>
            <a:pPr eaLnBrk="1" hangingPunct="1"/>
            <a:r>
              <a:rPr lang="en-US" altLang="ko-KR" b="1" dirty="0" smtClean="0">
                <a:ea typeface="굴림" pitchFamily="34" charset="-127"/>
              </a:rPr>
              <a:t>To explore nurses’ perception of barriers and challenges in providing care  </a:t>
            </a:r>
          </a:p>
          <a:p>
            <a:pPr eaLnBrk="1" hangingPunct="1">
              <a:buNone/>
            </a:pPr>
            <a:endParaRPr lang="en-US" dirty="0" smtClean="0"/>
          </a:p>
          <a:p>
            <a:pPr eaLnBrk="1" hangingPunct="1"/>
            <a:r>
              <a:rPr lang="en-US" altLang="ko-KR" b="1" dirty="0" smtClean="0">
                <a:ea typeface="굴림" pitchFamily="34" charset="-127"/>
              </a:rPr>
              <a:t>To explore nurses’ perception of barriers and challenges patients face in seeking and receiving maternity care</a:t>
            </a:r>
            <a:endParaRPr lang="en-US" dirty="0" smtClean="0"/>
          </a:p>
          <a:p>
            <a:pPr eaLnBrk="1" hangingPunct="1"/>
            <a:endParaRPr lang="en-US" dirty="0" smtClean="0"/>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251</TotalTime>
  <Words>3437</Words>
  <Application>Microsoft Office PowerPoint</Application>
  <PresentationFormat>On-screen Show (4:3)</PresentationFormat>
  <Paragraphs>169</Paragraphs>
  <Slides>18</Slides>
  <Notes>14</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Module</vt:lpstr>
      <vt:lpstr>Exploring Understanding and/or Knowledge of Maternity Nurses in Caring for Refugee Women of African Origin </vt:lpstr>
      <vt:lpstr>Acknowledgements</vt:lpstr>
      <vt:lpstr>Overview</vt:lpstr>
      <vt:lpstr>Terminology- African Origin??</vt:lpstr>
      <vt:lpstr>Establishing a Case for this Research Topic</vt:lpstr>
      <vt:lpstr>Role of Health Professionals</vt:lpstr>
      <vt:lpstr>Role of Health Professionals</vt:lpstr>
      <vt:lpstr>Research Design</vt:lpstr>
      <vt:lpstr>Research Objectives</vt:lpstr>
      <vt:lpstr>Research Design </vt:lpstr>
      <vt:lpstr>Findings</vt:lpstr>
      <vt:lpstr>Findings</vt:lpstr>
      <vt:lpstr>Implications</vt:lpstr>
      <vt:lpstr>Implications for Practice</vt:lpstr>
      <vt:lpstr>Dissemination</vt:lpstr>
      <vt:lpstr>References</vt:lpstr>
      <vt:lpstr>References</vt:lpstr>
      <vt:lpstr>References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Understanding and/or Knowledge of Maternity Nurses in Caring for Refugee Women of African Origin </dc:title>
  <dc:creator> </dc:creator>
  <cp:lastModifiedBy>Lenise</cp:lastModifiedBy>
  <cp:revision>5</cp:revision>
  <dcterms:created xsi:type="dcterms:W3CDTF">2010-01-17T21:51:32Z</dcterms:created>
  <dcterms:modified xsi:type="dcterms:W3CDTF">2010-01-26T17:02:27Z</dcterms:modified>
</cp:coreProperties>
</file>