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1pPr>
    <a:lvl2pPr marL="428625" indent="-215900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2pPr>
    <a:lvl3pPr marL="644525" indent="-214313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3pPr>
    <a:lvl4pPr marL="860425" indent="-212725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4pPr>
    <a:lvl5pPr marL="1076325" indent="-215900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204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D6C3A2E5-A29B-4F78-9B50-E13B3D2A3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3F5267-0B08-4B07-992D-C8E01DAC780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B6AB6D1-F0EA-4176-A757-98C1DB2F510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F631FA3-B3D7-4AB0-96F0-95CED726417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69F76C-A5AC-4A9C-8A10-48EEEB75D74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C469E4F-B331-4C9F-BFE6-23E9CA2F551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D560EEB-A32B-4D0C-BEE0-06BD26CBF6D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B8E55C8-DEEA-403D-99B9-24DB1C2B56D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9860A05-FDA0-442F-B91A-409A44ABC58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812E7F-DBDD-4401-A857-B4D57B5F394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1937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5200" cy="47196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2A90DBA-BFE8-41E3-AAFD-7BA9BA5BB76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150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D1A2584-700B-4394-83DF-1271F3074CE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376056E-9F37-4914-B8D5-AEF56129FD8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C1C04A2-F2FF-4660-9787-823AA209CE8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7B97303-93C8-432B-AA48-D0CB357B113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F368D-54A4-4B9D-A049-63515C869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0ADB5-C528-468D-BCDE-15D888BEA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5362" cy="6353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353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D4C21-0BED-48BA-9FE4-7C9023D47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6212" cy="1257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B3332-41AD-422B-8E9D-96F8038A9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D4032-32E4-4DB4-A0C5-7E4432AE5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22D9D-6126-4E38-A141-DCA38A476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339975"/>
            <a:ext cx="4456112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1750" y="2339975"/>
            <a:ext cx="44577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387C9-8475-4AF3-AFDA-86D15FF59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46B9B-3F58-447A-9CE2-434E5DEF2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94028-817F-4F5E-A611-6445499FE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3A432-7BDE-47BE-B45B-9E702CE38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6F246-7845-462B-9B45-1B21FF20C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C2AA-6633-4615-806B-EE00EF90F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2339975"/>
            <a:ext cx="9066212" cy="431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DBC030F-2EAC-4539-91DC-B4952509C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2pPr>
      <a:lvl3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3pPr>
      <a:lvl4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4pPr>
      <a:lvl5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5pPr>
      <a:lvl6pPr marL="4572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6pPr>
      <a:lvl7pPr marL="9144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7pPr>
      <a:lvl8pPr marL="1371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8pPr>
      <a:lvl9pPr marL="18288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9pPr>
    </p:titleStyle>
    <p:bodyStyle>
      <a:lvl1pPr marL="428625" indent="-323850" algn="l" defTabSz="449263" rtl="0" eaLnBrk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FF9966"/>
        </a:buClr>
        <a:buSzPct val="45000"/>
        <a:buFont typeface="Wingdings" charset="2"/>
        <a:buChar char="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860425" indent="-285750" algn="l" defTabSz="449263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FF9966"/>
        </a:buClr>
        <a:buSzPct val="75000"/>
        <a:buFont typeface="Symbol" charset="2"/>
        <a:buChar char=""/>
        <a:defRPr sz="2800">
          <a:solidFill>
            <a:srgbClr val="FFFFFF"/>
          </a:solidFill>
          <a:latin typeface="+mn-lt"/>
          <a:cs typeface="+mn-cs"/>
        </a:defRPr>
      </a:lvl2pPr>
      <a:lvl3pPr marL="1292225" indent="-214313" algn="l" defTabSz="449263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FF9966"/>
        </a:buClr>
        <a:buSzPct val="45000"/>
        <a:buFont typeface="Wingdings" charset="2"/>
        <a:buChar char=""/>
        <a:defRPr sz="2400">
          <a:solidFill>
            <a:srgbClr val="FFFFFF"/>
          </a:solidFill>
          <a:latin typeface="+mn-lt"/>
          <a:cs typeface="+mn-cs"/>
        </a:defRPr>
      </a:lvl3pPr>
      <a:lvl4pPr marL="1724025" indent="-212725" algn="l" defTabSz="449263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FF9966"/>
        </a:buClr>
        <a:buSzPct val="75000"/>
        <a:buFont typeface="Symbol" charset="2"/>
        <a:buChar char=""/>
        <a:defRPr sz="2000">
          <a:solidFill>
            <a:srgbClr val="FFFFFF"/>
          </a:solidFill>
          <a:latin typeface="+mn-lt"/>
          <a:cs typeface="+mn-cs"/>
        </a:defRPr>
      </a:lvl4pPr>
      <a:lvl5pPr marL="2155825" indent="-214313" algn="l" defTabSz="449263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FF9966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cs typeface="+mn-cs"/>
        </a:defRPr>
      </a:lvl5pPr>
      <a:lvl6pPr marL="2613025" indent="-214313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FF9966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cs typeface="+mn-cs"/>
        </a:defRPr>
      </a:lvl6pPr>
      <a:lvl7pPr marL="3070225" indent="-214313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FF9966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cs typeface="+mn-cs"/>
        </a:defRPr>
      </a:lvl7pPr>
      <a:lvl8pPr marL="3527425" indent="-214313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FF9966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cs typeface="+mn-cs"/>
        </a:defRPr>
      </a:lvl8pPr>
      <a:lvl9pPr marL="3984625" indent="-214313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FF9966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262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4400">
                <a:solidFill>
                  <a:srgbClr val="000000"/>
                </a:solidFill>
                <a:latin typeface="Times New Roman" pitchFamily="16" charset="0"/>
              </a:rPr>
              <a:t>Revisiting the EAL classroom in 2009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503238" y="2339975"/>
            <a:ext cx="9070975" cy="4230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28625" indent="-323850" algn="ctr">
              <a:lnSpc>
                <a:spcPct val="102000"/>
              </a:lnSpc>
              <a:spcAft>
                <a:spcPts val="1425"/>
              </a:spcAft>
              <a:buClr>
                <a:srgbClr val="FF9966"/>
              </a:buClr>
              <a:tabLst>
                <a:tab pos="428625" algn="l"/>
                <a:tab pos="876300" algn="l"/>
                <a:tab pos="1325563" algn="l"/>
                <a:tab pos="1774825" algn="l"/>
                <a:tab pos="2224088" algn="l"/>
                <a:tab pos="2673350" algn="l"/>
                <a:tab pos="3122613" algn="l"/>
                <a:tab pos="3571875" algn="l"/>
                <a:tab pos="4021138" algn="l"/>
                <a:tab pos="4470400" algn="l"/>
                <a:tab pos="4919663" algn="l"/>
                <a:tab pos="5368925" algn="l"/>
                <a:tab pos="5818188" algn="l"/>
                <a:tab pos="6267450" algn="l"/>
                <a:tab pos="6716713" algn="l"/>
                <a:tab pos="7165975" algn="l"/>
                <a:tab pos="7615238" algn="l"/>
                <a:tab pos="8064500" algn="l"/>
                <a:tab pos="8513763" algn="l"/>
                <a:tab pos="8963025" algn="l"/>
                <a:tab pos="9412288" algn="l"/>
              </a:tabLst>
            </a:pPr>
            <a:endParaRPr lang="en-US" sz="4000">
              <a:solidFill>
                <a:srgbClr val="FFFFFF"/>
              </a:solidFill>
              <a:latin typeface="Times New Roman" pitchFamily="16" charset="0"/>
            </a:endParaRPr>
          </a:p>
          <a:p>
            <a:pPr marL="428625" indent="-323850" algn="ctr">
              <a:lnSpc>
                <a:spcPct val="102000"/>
              </a:lnSpc>
              <a:spcAft>
                <a:spcPts val="1425"/>
              </a:spcAft>
              <a:buClr>
                <a:srgbClr val="FF9966"/>
              </a:buClr>
              <a:tabLst>
                <a:tab pos="428625" algn="l"/>
                <a:tab pos="876300" algn="l"/>
                <a:tab pos="1325563" algn="l"/>
                <a:tab pos="1774825" algn="l"/>
                <a:tab pos="2224088" algn="l"/>
                <a:tab pos="2673350" algn="l"/>
                <a:tab pos="3122613" algn="l"/>
                <a:tab pos="3571875" algn="l"/>
                <a:tab pos="4021138" algn="l"/>
                <a:tab pos="4470400" algn="l"/>
                <a:tab pos="4919663" algn="l"/>
                <a:tab pos="5368925" algn="l"/>
                <a:tab pos="5818188" algn="l"/>
                <a:tab pos="6267450" algn="l"/>
                <a:tab pos="6716713" algn="l"/>
                <a:tab pos="7165975" algn="l"/>
                <a:tab pos="7615238" algn="l"/>
                <a:tab pos="8064500" algn="l"/>
                <a:tab pos="8513763" algn="l"/>
                <a:tab pos="8963025" algn="l"/>
                <a:tab pos="9412288" algn="l"/>
              </a:tabLst>
            </a:pPr>
            <a:r>
              <a:rPr lang="en-US" sz="4000">
                <a:solidFill>
                  <a:srgbClr val="FFFFFF"/>
                </a:solidFill>
                <a:latin typeface="Times New Roman" pitchFamily="16" charset="0"/>
              </a:rPr>
              <a:t>Our successes and challenges in the last year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Challenges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012950"/>
            <a:ext cx="9069387" cy="4972050"/>
          </a:xfrm>
        </p:spPr>
        <p:txBody>
          <a:bodyPr anchor="ctr"/>
          <a:lstStyle/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Trauma affects youth's behaviour in school: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Run to EAL class when fearful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Constantly plan where to sit &amp; walk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Unable to concentrate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Sleepy in class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High absenteeism 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Show no emotion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Involved in high risk behaviour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Challenges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386013"/>
            <a:ext cx="9069387" cy="4227512"/>
          </a:xfrm>
        </p:spPr>
        <p:txBody>
          <a:bodyPr anchor="ctr"/>
          <a:lstStyle/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Behaviours misunderstood &amp; students thought to be: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Uncooperative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Unmotivated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Disrespectful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Ungrateful for opportunity</a:t>
            </a:r>
          </a:p>
          <a:p>
            <a:pPr marL="0" indent="0" eaLnBrk="1">
              <a:lnSpc>
                <a:spcPct val="200000"/>
              </a:lnSpc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 smtClean="0">
                <a:solidFill>
                  <a:srgbClr val="000000"/>
                </a:solidFill>
                <a:latin typeface="Calibri" pitchFamily="32" charset="0"/>
              </a:rPr>
              <a:t> 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z="2000" smtClean="0"/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Successes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765300"/>
            <a:ext cx="9069387" cy="5468938"/>
          </a:xfrm>
        </p:spPr>
        <p:txBody>
          <a:bodyPr anchor="ctr"/>
          <a:lstStyle/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Growing interest in EAL students: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SODS chosen for WMCI annual fund-raising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IWS &amp; WMCI multicultural drumming group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7 undergraduate volunteers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A graduate student's computer-assisted project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Microsoft Canada providing MP3s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1</a:t>
            </a:r>
            <a:r>
              <a:rPr lang="en-CA" baseline="33000" smtClean="0"/>
              <a:t>st</a:t>
            </a:r>
            <a:r>
              <a:rPr lang="en-CA" smtClean="0"/>
              <a:t> STF summer short course for EAL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SK TEAL growing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  3</a:t>
            </a:r>
            <a:r>
              <a:rPr lang="en-CA" baseline="33000" smtClean="0"/>
              <a:t>rd</a:t>
            </a:r>
            <a:r>
              <a:rPr lang="en-CA" smtClean="0"/>
              <a:t> Moving Forward Conference: June 2010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/>
          <a:lstStyle/>
          <a:p>
            <a:pPr eaLnBrk="1">
              <a:lnSpc>
                <a:spcPct val="104000"/>
              </a:lnSpc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600" smtClean="0">
                <a:latin typeface="Arial" charset="0"/>
              </a:rPr>
              <a:t>Samite Mulondo: Musicians for World Harmony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384425"/>
            <a:ext cx="9070975" cy="4230688"/>
          </a:xfrm>
        </p:spPr>
        <p:txBody>
          <a:bodyPr anchor="ctr"/>
          <a:lstStyle/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4000" smtClean="0"/>
              <a:t>We are often encouraged to feed and house  those who have been affected by 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4000" smtClean="0"/>
              <a:t>war and disease.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4000" smtClean="0"/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4000" smtClean="0"/>
              <a:t>But we often neglect healing the soul.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Opportunities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384425"/>
            <a:ext cx="9069387" cy="4227513"/>
          </a:xfrm>
        </p:spPr>
        <p:txBody>
          <a:bodyPr anchor="ctr"/>
          <a:lstStyle/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Risk accumulates; opportunity ameliorates.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Garbarino &amp; Kostelny, 1996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mtClean="0"/>
              <a:t>Successes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339975"/>
            <a:ext cx="9070975" cy="4230688"/>
          </a:xfrm>
        </p:spPr>
        <p:txBody>
          <a:bodyPr/>
          <a:lstStyle/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mtClean="0"/>
              <a:t>ESL changed to EAL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mtClean="0"/>
              <a:t>A beginner class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mtClean="0"/>
              <a:t>An intermediate class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mtClean="0"/>
              <a:t>A sheltered Grade 10 English class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mtClean="0"/>
              <a:t>A numeracy class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Challenges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339975"/>
            <a:ext cx="9069387" cy="4227513"/>
          </a:xfrm>
        </p:spPr>
        <p:txBody>
          <a:bodyPr/>
          <a:lstStyle/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CA" smtClean="0"/>
              <a:t>16 – 22 year old students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CA" smtClean="0"/>
              <a:t>Low first-language education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CA" smtClean="0"/>
              <a:t>Beyond intermediate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CA" smtClean="0"/>
              <a:t>Not ready for English 10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CA" smtClean="0"/>
              <a:t>Low math skills</a:t>
            </a:r>
          </a:p>
          <a:p>
            <a:pPr eaLnBrk="1">
              <a:buFont typeface="Wingdings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CA" smtClean="0"/>
          </a:p>
          <a:p>
            <a:pPr eaLnBrk="1">
              <a:buFont typeface="Wingdings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CA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7800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We are concerned because...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339975"/>
            <a:ext cx="9067800" cy="4227513"/>
          </a:xfrm>
        </p:spPr>
        <p:txBody>
          <a:bodyPr/>
          <a:lstStyle/>
          <a:p>
            <a:pPr marL="0" indent="0" algn="ctr" eaLnBrk="1">
              <a:buClr>
                <a:srgbClr val="000000"/>
              </a:buClr>
              <a:buFont typeface="Wingdings" charset="2"/>
              <a:buNone/>
              <a:tabLst>
                <a:tab pos="17463" algn="l"/>
                <a:tab pos="466725" algn="l"/>
                <a:tab pos="915988" algn="l"/>
                <a:tab pos="1365250" algn="l"/>
                <a:tab pos="1814513" algn="l"/>
                <a:tab pos="2263775" algn="l"/>
                <a:tab pos="2713038" algn="l"/>
                <a:tab pos="3162300" algn="l"/>
                <a:tab pos="3611563" algn="l"/>
                <a:tab pos="4060825" algn="l"/>
                <a:tab pos="4510088" algn="l"/>
                <a:tab pos="4959350" algn="l"/>
                <a:tab pos="5408613" algn="l"/>
                <a:tab pos="5857875" algn="l"/>
                <a:tab pos="6307138" algn="l"/>
                <a:tab pos="6756400" algn="l"/>
                <a:tab pos="7205663" algn="l"/>
                <a:tab pos="7654925" algn="l"/>
                <a:tab pos="8104188" algn="l"/>
                <a:tab pos="8553450" algn="l"/>
                <a:tab pos="8686800" algn="l"/>
              </a:tabLst>
            </a:pPr>
            <a:r>
              <a:rPr lang="en-CA" smtClean="0"/>
              <a:t>Risk accumulates</a:t>
            </a:r>
          </a:p>
          <a:p>
            <a:pPr marL="0" indent="0" algn="ctr" eaLnBrk="1">
              <a:buClr>
                <a:srgbClr val="000000"/>
              </a:buClr>
              <a:buFont typeface="Wingdings" charset="2"/>
              <a:buNone/>
              <a:tabLst>
                <a:tab pos="17463" algn="l"/>
                <a:tab pos="466725" algn="l"/>
                <a:tab pos="915988" algn="l"/>
                <a:tab pos="1365250" algn="l"/>
                <a:tab pos="1814513" algn="l"/>
                <a:tab pos="2263775" algn="l"/>
                <a:tab pos="2713038" algn="l"/>
                <a:tab pos="3162300" algn="l"/>
                <a:tab pos="3611563" algn="l"/>
                <a:tab pos="4060825" algn="l"/>
                <a:tab pos="4510088" algn="l"/>
                <a:tab pos="4959350" algn="l"/>
                <a:tab pos="5408613" algn="l"/>
                <a:tab pos="5857875" algn="l"/>
                <a:tab pos="6307138" algn="l"/>
                <a:tab pos="6756400" algn="l"/>
                <a:tab pos="7205663" algn="l"/>
                <a:tab pos="7654925" algn="l"/>
                <a:tab pos="8104188" algn="l"/>
                <a:tab pos="8553450" algn="l"/>
                <a:tab pos="8686800" algn="l"/>
              </a:tabLst>
            </a:pPr>
            <a:endParaRPr lang="en-CA" smtClean="0"/>
          </a:p>
          <a:p>
            <a:pPr marL="0" indent="0" algn="ctr" eaLnBrk="1">
              <a:buClr>
                <a:srgbClr val="000000"/>
              </a:buClr>
              <a:buFont typeface="Wingdings" charset="2"/>
              <a:buNone/>
              <a:tabLst>
                <a:tab pos="17463" algn="l"/>
                <a:tab pos="466725" algn="l"/>
                <a:tab pos="915988" algn="l"/>
                <a:tab pos="1365250" algn="l"/>
                <a:tab pos="1814513" algn="l"/>
                <a:tab pos="2263775" algn="l"/>
                <a:tab pos="2713038" algn="l"/>
                <a:tab pos="3162300" algn="l"/>
                <a:tab pos="3611563" algn="l"/>
                <a:tab pos="4060825" algn="l"/>
                <a:tab pos="4510088" algn="l"/>
                <a:tab pos="4959350" algn="l"/>
                <a:tab pos="5408613" algn="l"/>
                <a:tab pos="5857875" algn="l"/>
                <a:tab pos="6307138" algn="l"/>
                <a:tab pos="6756400" algn="l"/>
                <a:tab pos="7205663" algn="l"/>
                <a:tab pos="7654925" algn="l"/>
                <a:tab pos="8104188" algn="l"/>
                <a:tab pos="8553450" algn="l"/>
                <a:tab pos="8686800" algn="l"/>
              </a:tabLst>
            </a:pPr>
            <a:r>
              <a:rPr lang="en-CA" smtClean="0"/>
              <a:t>Garbarino &amp; Kostelny, 1996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en-CA" smtClean="0"/>
              <a:t>Social needs	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1946275"/>
            <a:ext cx="9069388" cy="5468938"/>
          </a:xfrm>
        </p:spPr>
        <p:txBody>
          <a:bodyPr anchor="ctr"/>
          <a:lstStyle/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“Home, school and community environments influence the wellbeing and success of immigrant children and youth” (Van Ngo &amp; Schleifer, 2005).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Rather than individual counselling, promote interventions in the community &amp; avoid institutionalizing children. (Machel, 2001)</a:t>
            </a:r>
            <a:r>
              <a:rPr lang="ar-SA" smtClean="0"/>
              <a:t>‏</a:t>
            </a:r>
            <a:endParaRPr lang="en-CA" smtClean="0"/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Successes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384425"/>
            <a:ext cx="9069387" cy="4227513"/>
          </a:xfrm>
        </p:spPr>
        <p:txBody>
          <a:bodyPr anchor="ctr"/>
          <a:lstStyle/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SSWIS: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Makes contact with parents, translators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Takes youth to appointments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Helps obtain subsidized bus and leisure passes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Soccer Clinic grant from City of Saskatoon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Youth learn to be soccer coaches 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Challenges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384425"/>
            <a:ext cx="9069387" cy="4227513"/>
          </a:xfrm>
        </p:spPr>
        <p:txBody>
          <a:bodyPr anchor="ctr"/>
          <a:lstStyle/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SSWIS needed at least ½ time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Barriers to youth being involved in sport: </a:t>
            </a:r>
          </a:p>
          <a:p>
            <a:pPr marL="212725" lvl="1" indent="0" eaLnBrk="1"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z="3200" smtClean="0"/>
              <a:t>How &amp; when to register</a:t>
            </a:r>
          </a:p>
          <a:p>
            <a:pPr marL="212725" lvl="1" indent="0" eaLnBrk="1"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z="3200" smtClean="0"/>
              <a:t>Cost</a:t>
            </a:r>
          </a:p>
          <a:p>
            <a:pPr marL="212725" lvl="1" indent="0" eaLnBrk="1"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z="3200" smtClean="0"/>
              <a:t>Transportation to events</a:t>
            </a:r>
          </a:p>
          <a:p>
            <a:pPr marL="212725" lvl="1" indent="0" eaLnBrk="1"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z="3200" smtClean="0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Emotional needs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384425"/>
            <a:ext cx="9069387" cy="4227513"/>
          </a:xfrm>
        </p:spPr>
        <p:txBody>
          <a:bodyPr anchor="ctr"/>
          <a:lstStyle/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The New Canadian Children and Youth Study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2005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“Assuming that all refugee children have been 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exposed to horror, why are the rates of PTSD </a:t>
            </a:r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always less than 100%?”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69900" y="360363"/>
            <a:ext cx="9069388" cy="2339975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Symptoms of Trauma</a:t>
            </a:r>
            <a:br>
              <a:rPr lang="en-CA" smtClean="0"/>
            </a:br>
            <a:r>
              <a:rPr lang="en-CA" smtClean="0"/>
              <a:t>in</a:t>
            </a:r>
            <a:br>
              <a:rPr lang="en-CA" smtClean="0"/>
            </a:br>
            <a:r>
              <a:rPr lang="en-CA" smtClean="0"/>
              <a:t>3 Main Categories 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2384425"/>
            <a:ext cx="9069387" cy="4227513"/>
          </a:xfrm>
        </p:spPr>
        <p:txBody>
          <a:bodyPr anchor="ctr"/>
          <a:lstStyle/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b="1" smtClean="0"/>
              <a:t>Hyperarousal</a:t>
            </a:r>
            <a:r>
              <a:rPr lang="en-CA" smtClean="0"/>
              <a:t>: go into permanent alert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b="1" smtClean="0"/>
              <a:t>Intrusive thoughts</a:t>
            </a:r>
            <a:r>
              <a:rPr lang="en-CA" smtClean="0"/>
              <a:t>: nightmares, flashbacks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b="1" smtClean="0"/>
              <a:t>Numbing</a:t>
            </a:r>
            <a:r>
              <a:rPr lang="en-CA" smtClean="0"/>
              <a:t>: detachment, suspension of initiative 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  &amp; critical judgement</a:t>
            </a:r>
          </a:p>
          <a:p>
            <a:pPr marL="0" indent="0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CA" smtClean="0"/>
          </a:p>
          <a:p>
            <a:pPr marL="0" indent="0" algn="ctr" eaLnBrk="1">
              <a:spcAft>
                <a:spcPct val="0"/>
              </a:spcAft>
              <a:buClr>
                <a:srgbClr val="000000"/>
              </a:buClr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CA" smtClean="0"/>
              <a:t>Judith Lewis Herman, 2001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397</Words>
  <PresentationFormat>Custom</PresentationFormat>
  <Paragraphs>102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Unicode MS</vt:lpstr>
      <vt:lpstr>Wingdings</vt:lpstr>
      <vt:lpstr>Times New Roman</vt:lpstr>
      <vt:lpstr>Symbol</vt:lpstr>
      <vt:lpstr>Calibri</vt:lpstr>
      <vt:lpstr>Office Theme</vt:lpstr>
      <vt:lpstr>Slide 1</vt:lpstr>
      <vt:lpstr>Successes</vt:lpstr>
      <vt:lpstr>Challenges</vt:lpstr>
      <vt:lpstr>We are concerned because...</vt:lpstr>
      <vt:lpstr>Social needs </vt:lpstr>
      <vt:lpstr>Successes</vt:lpstr>
      <vt:lpstr>Challenges</vt:lpstr>
      <vt:lpstr>Emotional needs</vt:lpstr>
      <vt:lpstr>Symptoms of Trauma in 3 Main Categories </vt:lpstr>
      <vt:lpstr>Challenges</vt:lpstr>
      <vt:lpstr>Challenges</vt:lpstr>
      <vt:lpstr>Successes</vt:lpstr>
      <vt:lpstr>Samite Mulondo: Musicians for World Harmony</vt:lpstr>
      <vt:lpstr>Opportunities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Sunrise</dc:title>
  <dc:creator>Koreen Geres</dc:creator>
  <dc:description>Template created by Sun Microsystems</dc:description>
  <cp:lastModifiedBy>Lenise</cp:lastModifiedBy>
  <cp:revision>17</cp:revision>
  <dcterms:modified xsi:type="dcterms:W3CDTF">2009-10-15T16:44:39Z</dcterms:modified>
</cp:coreProperties>
</file>