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24"/>
  </p:notesMasterIdLst>
  <p:sldIdLst>
    <p:sldId id="256" r:id="rId2"/>
    <p:sldId id="280" r:id="rId3"/>
    <p:sldId id="258" r:id="rId4"/>
    <p:sldId id="261" r:id="rId5"/>
    <p:sldId id="262" r:id="rId6"/>
    <p:sldId id="263" r:id="rId7"/>
    <p:sldId id="265" r:id="rId8"/>
    <p:sldId id="266" r:id="rId9"/>
    <p:sldId id="281" r:id="rId10"/>
    <p:sldId id="259" r:id="rId11"/>
    <p:sldId id="269" r:id="rId12"/>
    <p:sldId id="283" r:id="rId13"/>
    <p:sldId id="273" r:id="rId14"/>
    <p:sldId id="271" r:id="rId15"/>
    <p:sldId id="260" r:id="rId16"/>
    <p:sldId id="288" r:id="rId17"/>
    <p:sldId id="276" r:id="rId18"/>
    <p:sldId id="275" r:id="rId19"/>
    <p:sldId id="286" r:id="rId20"/>
    <p:sldId id="287" r:id="rId21"/>
    <p:sldId id="277" r:id="rId22"/>
    <p:sldId id="270" r:id="rId23"/>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8216" autoAdjust="0"/>
  </p:normalViewPr>
  <p:slideViewPr>
    <p:cSldViewPr>
      <p:cViewPr>
        <p:scale>
          <a:sx n="50" d="100"/>
          <a:sy n="50" d="100"/>
        </p:scale>
        <p:origin x="-1740" y="-8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defTabSz="923925">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defTabSz="923925">
              <a:defRPr sz="1200" smtClean="0">
                <a:latin typeface="Arial" charset="0"/>
              </a:defRPr>
            </a:lvl1pPr>
          </a:lstStyle>
          <a:p>
            <a:pPr>
              <a:defRPr/>
            </a:pPr>
            <a:endParaRPr lang="en-US"/>
          </a:p>
        </p:txBody>
      </p:sp>
      <p:sp>
        <p:nvSpPr>
          <p:cNvPr id="25604" name="Rectangle 4"/>
          <p:cNvSpPr>
            <a:spLocks noRo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defTabSz="923925">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defTabSz="923925">
              <a:defRPr sz="1200" smtClean="0">
                <a:latin typeface="Arial" charset="0"/>
              </a:defRPr>
            </a:lvl1pPr>
          </a:lstStyle>
          <a:p>
            <a:pPr>
              <a:defRPr/>
            </a:pPr>
            <a:fld id="{EA8288DE-6D95-4291-9890-4638BA73182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384174F-804B-49D6-9EBD-383F4DF12362}" type="slidenum">
              <a:rPr lang="en-US"/>
              <a:pPr/>
              <a:t>1</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EDCD5351-D579-4A3C-8961-9ADE77FDA513}" type="slidenum">
              <a:rPr lang="en-US"/>
              <a:pPr/>
              <a:t>10</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t>* Following Wasserman and Faust in their book </a:t>
            </a:r>
            <a:r>
              <a:rPr lang="en-US" i="1" smtClean="0"/>
              <a:t>Social Network Analysis, Methods and Applications</a:t>
            </a:r>
            <a:r>
              <a:rPr lang="en-US" smtClean="0"/>
              <a:t>, I have regarded social network as a research methodology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42A4BD8-5690-46C5-A161-7D3537B030E7}" type="slidenum">
              <a:rPr lang="en-US"/>
              <a:pPr/>
              <a:t>11</a:t>
            </a:fld>
            <a:endParaRPr 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7550DCD2-CCBE-42DF-A9DD-5EB8C58AECCA}" type="slidenum">
              <a:rPr lang="en-US"/>
              <a:pPr/>
              <a:t>12</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B430370-725D-4735-8444-752E0A888227}" type="slidenum">
              <a:rPr lang="en-US"/>
              <a:pPr/>
              <a:t>13</a:t>
            </a:fld>
            <a:endParaRPr 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smtClean="0"/>
              <a:t> Relational concepts, which are defined by the project’s theoretical framework, are mathematically defined as well by social network analysis tools. In other words, this method searches for the existence and characteristics of repeated and regular patterns in relationships. This is the power of network analysis: “the ability to model the relationships among systems of actors” (Wasserman &amp; Faust, 1994, p. 19).</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3ACFFEC7-FAA3-426A-9DD7-D5507E183882}" type="slidenum">
              <a:rPr lang="en-US"/>
              <a:pPr/>
              <a:t>14</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B5F87F5-D02F-4E38-AE37-A3BD73D3AEC8}" type="slidenum">
              <a:rPr lang="en-US"/>
              <a:pPr/>
              <a:t>15</a:t>
            </a:fld>
            <a:endParaRPr 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D205D9D-2496-4741-9709-B4C53C51270A}" type="slidenum">
              <a:rPr lang="en-US"/>
              <a:pPr/>
              <a:t>16</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CA" smtClean="0"/>
              <a:t>Recall</a:t>
            </a:r>
          </a:p>
          <a:p>
            <a:pPr eaLnBrk="1" hangingPunct="1"/>
            <a:r>
              <a:rPr lang="en-CA" smtClean="0"/>
              <a:t>Link to the next slide </a:t>
            </a: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AE0C0496-1837-4A08-A7CF-D63AC7384A0C}" type="slidenum">
              <a:rPr lang="en-US"/>
              <a:pPr/>
              <a:t>17</a:t>
            </a:fld>
            <a:endParaRPr 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49169B56-3332-4E5F-898A-F2E5797EF65D}" type="slidenum">
              <a:rPr lang="en-US"/>
              <a:pPr/>
              <a:t>18</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GB" smtClean="0"/>
              <a:t>The Iranians in Sheffield can be divided into two different groups based on the time that they left Iran. The first group left Iran in the late 1970s and early 1980s.</a:t>
            </a:r>
          </a:p>
          <a:p>
            <a:pPr eaLnBrk="1" hangingPunct="1">
              <a:lnSpc>
                <a:spcPct val="80000"/>
              </a:lnSpc>
            </a:pPr>
            <a:r>
              <a:rPr lang="en-GB" sz="1000" smtClean="0"/>
              <a:t>1980s the claims that “others” made about Iranians changed as a result of the revolution and the negative image which was made of Ayatollah Khomeini’s leadership =&gt; external factors had a big impact on the Iranians’ ethnic identification =&gt; Iranians accepted this new shape and tried to hide their ethnic identity =&gt; a clear boundary between English people and Iranians was formed =&gt; a thin ethnic identity which is more assigned than asserted</a:t>
            </a:r>
          </a:p>
          <a:p>
            <a:pPr eaLnBrk="1" hangingPunct="1">
              <a:lnSpc>
                <a:spcPct val="80000"/>
              </a:lnSpc>
            </a:pPr>
            <a:endParaRPr lang="en-GB" sz="1000" smtClean="0"/>
          </a:p>
          <a:p>
            <a:pPr eaLnBrk="1" hangingPunct="1">
              <a:spcBef>
                <a:spcPct val="0"/>
              </a:spcBef>
            </a:pPr>
            <a:r>
              <a:rPr lang="en-GB" smtClean="0"/>
              <a:t>During the 1908s almost no one left Iran</a:t>
            </a:r>
          </a:p>
          <a:p>
            <a:pPr eaLnBrk="1" hangingPunct="1">
              <a:spcBef>
                <a:spcPct val="0"/>
              </a:spcBef>
            </a:pPr>
            <a:r>
              <a:rPr lang="en-GB" smtClean="0"/>
              <a:t>The second group left the country later, after the 8-year war and during Rafsanjani’s and Khatami’s presidencies, in the very late 1980s and after that..</a:t>
            </a:r>
          </a:p>
          <a:p>
            <a:pPr eaLnBrk="1" hangingPunct="1">
              <a:lnSpc>
                <a:spcPct val="80000"/>
              </a:lnSpc>
            </a:pPr>
            <a:r>
              <a:rPr lang="en-GB" sz="1000" smtClean="0"/>
              <a:t>1990s: Changes in the political relationships between Iran and western countries during Rafsanjani’s and Khatami’s presidencies =&gt;Iran’s political situation today is not as sensitive=&gt; the role of “others” in shaping Iranian identity is less active =&gt; a thick identity which is more asserted than assigned </a:t>
            </a:r>
          </a:p>
          <a:p>
            <a:pPr eaLnBrk="1" hangingPunct="1">
              <a:lnSpc>
                <a:spcPct val="80000"/>
              </a:lnSpc>
            </a:pPr>
            <a:endParaRPr lang="en-GB" sz="1000" smtClean="0"/>
          </a:p>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FB2053E4-5BA2-442F-8F54-7B23F7CB21E5}" type="slidenum">
              <a:rPr lang="en-US"/>
              <a:pPr/>
              <a:t>19</a:t>
            </a:fld>
            <a:endParaRPr 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6C28455-0CDE-4174-AEFC-682CC5A82FB7}" type="slidenum">
              <a:rPr lang="en-US"/>
              <a:pPr/>
              <a:t>2</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CA" smtClean="0"/>
              <a:t>Since March 2008 I have been to come up with an ontological, epistemological, and methodological standpoint. And these are what I’ve came up with up to now: </a:t>
            </a:r>
          </a:p>
          <a:p>
            <a:pPr eaLnBrk="1" hangingPunct="1"/>
            <a:r>
              <a:rPr lang="en-CA" smtClean="0"/>
              <a:t>1- Theoretical side: Charles Tilly’s transactional model (my ontological and epistemological standpoint toward the issue of identity) </a:t>
            </a:r>
          </a:p>
          <a:p>
            <a:pPr eaLnBrk="1" hangingPunct="1"/>
            <a:r>
              <a:rPr lang="en-CA" smtClean="0"/>
              <a:t>2- Methodological side: social network as a methodology which is convergent with Tilly’s theory </a:t>
            </a:r>
          </a:p>
          <a:p>
            <a:pPr eaLnBrk="1" hangingPunct="1"/>
            <a:r>
              <a:rPr lang="en-CA" smtClean="0"/>
              <a:t>3- Application: I am going to apply this theory and method on Iranians and Francephones </a:t>
            </a:r>
            <a:endParaRPr lang="en-US" smtClean="0"/>
          </a:p>
          <a:p>
            <a:pPr eaLnBrk="1" hangingPunct="1"/>
            <a:r>
              <a:rPr lang="en-CA" smtClean="0"/>
              <a:t> I have divided my presentation into the above three parts.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5FB1F6F3-6017-4916-A904-07A124CB41B6}" type="slidenum">
              <a:rPr lang="en-US"/>
              <a:pPr/>
              <a:t>20</a:t>
            </a:fld>
            <a:endParaRPr 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F64D533-414C-44A5-ABED-BF2B6F54C799}" type="slidenum">
              <a:rPr lang="en-US"/>
              <a:pPr/>
              <a:t>21</a:t>
            </a:fld>
            <a:endParaRPr lang="en-US"/>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lnSpc>
                <a:spcPct val="80000"/>
              </a:lnSpc>
              <a:spcBef>
                <a:spcPct val="0"/>
              </a:spcBef>
            </a:pPr>
            <a:r>
              <a:rPr lang="en-GB" sz="1100" smtClean="0"/>
              <a:t>The main research question is about the comprehensiveness of Iranian identity for the first and second group. For the first group of Iranians, those who left Iran in the 1980s and before, Iranian identity is assumed to be less important. Although people in both of the groups feel Iranian, the extent to which they are practically Iranian does not seem to be the same.  It is expected that for those who have lived longest in the UK, those who have lived in the UK during Ayatollah Khomeini’s leadership in Iran, those who have lived with a non-Iranian partner, those who have half-Persian children, those who have been a part of the economic mainstream, and those who came to the UK alone and as individuals (not as a family), the experience of being Iranian should have been thin. This hypothesis considers the extent to which those different groups of Iranians, who left Iran earlier and later, are different in being Iranian practically (in their distinctive cultural practices) or the same in feeling Iranian (in their sense of ethnic distinction). </a:t>
            </a:r>
          </a:p>
          <a:p>
            <a:pPr eaLnBrk="1" hangingPunct="1">
              <a:lnSpc>
                <a:spcPct val="80000"/>
              </a:lnSpc>
              <a:spcBef>
                <a:spcPct val="0"/>
              </a:spcBef>
            </a:pPr>
            <a:endParaRPr lang="en-GB" sz="1100" smtClean="0"/>
          </a:p>
          <a:p>
            <a:pPr eaLnBrk="1" hangingPunct="1">
              <a:lnSpc>
                <a:spcPct val="80000"/>
              </a:lnSpc>
              <a:spcBef>
                <a:spcPct val="0"/>
              </a:spcBef>
            </a:pPr>
            <a:r>
              <a:rPr lang="en-GB" sz="1100" b="1" smtClean="0"/>
              <a:t>Social capital:</a:t>
            </a:r>
            <a:r>
              <a:rPr lang="en-GB" sz="1100" smtClean="0"/>
              <a:t> The two groups are expected to have different dimensions of social capital: the first group, who have been in the UK for more than twenty years, are presumed to have different kinds of ties with other members of the network and with outsiders as a result of living in the UK for years and experiencing a period of thin and assigned identity. They are assumed to play an intermediary role between Iranians and non-Iranians. In contrast, the second group are presumed to have more dense friendship, work, and family ties within the network.</a:t>
            </a:r>
          </a:p>
          <a:p>
            <a:pPr eaLnBrk="1" hangingPunct="1">
              <a:lnSpc>
                <a:spcPct val="80000"/>
              </a:lnSpc>
              <a:spcBef>
                <a:spcPct val="0"/>
              </a:spcBef>
            </a:pPr>
            <a:r>
              <a:rPr lang="en-GB" sz="1100" b="1" smtClean="0"/>
              <a:t>Local/cultural human capital:</a:t>
            </a:r>
            <a:r>
              <a:rPr lang="en-GB" sz="1100" smtClean="0"/>
              <a:t> Local human capital refers to different skills which help people to interact with outsiders. The first group are supposed to have more developed local human capital in comparison with the second group. </a:t>
            </a:r>
          </a:p>
          <a:p>
            <a:pPr eaLnBrk="1" hangingPunct="1">
              <a:lnSpc>
                <a:spcPct val="80000"/>
              </a:lnSpc>
            </a:pPr>
            <a:endParaRPr lang="en-CA" sz="1000" smtClean="0"/>
          </a:p>
          <a:p>
            <a:pPr eaLnBrk="1" hangingPunct="1">
              <a:lnSpc>
                <a:spcPct val="80000"/>
              </a:lnSpc>
            </a:pPr>
            <a:r>
              <a:rPr lang="en-GB" sz="1000" smtClean="0"/>
              <a:t>The social capital of the first group is less developed than that of the second group (different kinds of ties);</a:t>
            </a:r>
          </a:p>
          <a:p>
            <a:pPr eaLnBrk="1" hangingPunct="1">
              <a:lnSpc>
                <a:spcPct val="80000"/>
              </a:lnSpc>
            </a:pPr>
            <a:r>
              <a:rPr lang="en-GB" sz="1000" smtClean="0"/>
              <a:t>The human capital of the first group is more developed than that of the second group</a:t>
            </a:r>
            <a:endParaRPr lang="en-US" sz="10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83D6321-0687-458E-B8BC-7B4C3211395A}" type="slidenum">
              <a:rPr lang="en-US"/>
              <a:pPr/>
              <a:t>22</a:t>
            </a:fld>
            <a:endParaRPr lang="en-US"/>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9843860-827F-4896-8883-B4B3D992EBA5}" type="slidenum">
              <a:rPr lang="en-US"/>
              <a:pPr/>
              <a:t>3</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54E0CA7-3797-45BC-8BC3-1D969DC3C310}" type="slidenum">
              <a:rPr lang="en-US"/>
              <a:pPr/>
              <a:t>4</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lnSpc>
                <a:spcPct val="90000"/>
              </a:lnSpc>
            </a:pPr>
            <a:r>
              <a:rPr lang="en-US" smtClean="0"/>
              <a:t>The general explanation of social phenomena is divided into three types: phenomenological individualism or dispositional explanations, holism or systemic explanations, and what I call alternative explanations. The analysis of the first two types of explanations is founded on the concept of individual and structure respectively. </a:t>
            </a:r>
          </a:p>
          <a:p>
            <a:pPr eaLnBrk="1" hangingPunct="1">
              <a:lnSpc>
                <a:spcPct val="90000"/>
              </a:lnSpc>
            </a:pPr>
            <a:r>
              <a:rPr lang="en-US" smtClean="0"/>
              <a:t>The core assumption of phenomenological individualism is that single individual parts determine the nature of wholes, and therefore sociology does not have an autonomous existence in their opinion and can be reduced to psychology.</a:t>
            </a:r>
          </a:p>
          <a:p>
            <a:pPr eaLnBrk="1" hangingPunct="1">
              <a:lnSpc>
                <a:spcPct val="90000"/>
              </a:lnSpc>
            </a:pPr>
            <a:r>
              <a:rPr lang="en-US" smtClean="0"/>
              <a:t>But, holism assumes that a whole is more than the sum of its parts, and determines the nature of its parts. Wholes have independent needs, aims, and interests. Wholes “have their own self-sustaining logic” (Tilly, 1998, p. 40).</a:t>
            </a:r>
          </a:p>
          <a:p>
            <a:pPr eaLnBrk="1" hangingPunct="1">
              <a:lnSpc>
                <a:spcPct val="90000"/>
              </a:lnSpc>
            </a:pPr>
            <a:endParaRPr lang="en-US" smtClean="0"/>
          </a:p>
          <a:p>
            <a:pPr eaLnBrk="1" hangingPunct="1">
              <a:lnSpc>
                <a:spcPct val="90000"/>
              </a:lnSpc>
            </a:pPr>
            <a:endParaRPr lang="en-US" smtClean="0"/>
          </a:p>
          <a:p>
            <a:pPr eaLnBrk="1" hangingPunct="1">
              <a:lnSpc>
                <a:spcPct val="90000"/>
              </a:lnSpc>
            </a:pPr>
            <a:r>
              <a:rPr lang="en-US" smtClean="0"/>
              <a:t>However, the alternative explanations such as mechanism explanation, transactional model, relational realism, methodological individualism, and structuration theory do not believe in the separation of individual and structure, and each of them develops a different way to integrate these two. </a:t>
            </a:r>
          </a:p>
          <a:p>
            <a:pPr eaLnBrk="1" hangingPunct="1">
              <a:lnSpc>
                <a:spcPct val="90000"/>
              </a:lnSpc>
            </a:pPr>
            <a:endParaRPr lang="en-US" smtClean="0"/>
          </a:p>
          <a:p>
            <a:pPr eaLnBrk="1" hangingPunct="1">
              <a:lnSpc>
                <a:spcPct val="90000"/>
              </a:lnSpc>
            </a:pPr>
            <a:r>
              <a:rPr lang="en-US" smtClean="0"/>
              <a:t>So, what I call alternative explanations are best understood as a response to the limitations of these two.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888DAE15-D794-435A-9296-335B8618C1FF}" type="slidenum">
              <a:rPr lang="en-US"/>
              <a:pPr/>
              <a:t>5</a:t>
            </a:fld>
            <a:endParaRPr 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22F3CB9-572C-4D91-B896-172AE340BB50}" type="slidenum">
              <a:rPr lang="en-US"/>
              <a:pPr/>
              <a:t>6</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smtClean="0"/>
              <a:t>What does Tilly mean by transaction? </a:t>
            </a:r>
          </a:p>
          <a:p>
            <a:pPr eaLnBrk="1" hangingPunct="1"/>
            <a:endParaRPr lang="en-US" smtClean="0"/>
          </a:p>
          <a:p>
            <a:pPr eaLnBrk="1" hangingPunct="1"/>
            <a:r>
              <a:rPr lang="en-US" smtClean="0"/>
              <a:t>Dispositional and systematic explanation perpetuates the idea that a social actor first thinks something, and then interacts over that thing with another actor. </a:t>
            </a:r>
          </a:p>
          <a:p>
            <a:pPr eaLnBrk="1" hangingPunct="1"/>
            <a:endParaRPr lang="en-US" smtClean="0"/>
          </a:p>
          <a:p>
            <a:pPr eaLnBrk="1" hangingPunct="1"/>
            <a:endParaRPr lang="en-US" smtClean="0"/>
          </a:p>
          <a:p>
            <a:pPr eaLnBrk="1" hangingPunct="1"/>
            <a:r>
              <a:rPr lang="en-US" b="1" smtClean="0"/>
              <a:t>Click: </a:t>
            </a:r>
            <a:r>
              <a:rPr lang="en-US" smtClean="0"/>
              <a:t>But in transactional explanation the point is that social actors form each other in transactions, and frequently actors do not know how transactions are going to end until they watch how the other responds. The transaction is the core element and transactional explanations build out interpretation </a:t>
            </a:r>
            <a:r>
              <a:rPr lang="en-US" i="1" smtClean="0"/>
              <a:t>from</a:t>
            </a:r>
            <a:r>
              <a:rPr lang="en-US" smtClean="0"/>
              <a:t> transaction </a:t>
            </a:r>
            <a:r>
              <a:rPr lang="en-US" i="1" smtClean="0"/>
              <a:t>to</a:t>
            </a:r>
            <a:r>
              <a:rPr lang="en-US" smtClean="0"/>
              <a:t> individuals, with the idea that the “individual is an accumulation of the residue of numerous transactions” (Tilly, 2007).</a:t>
            </a:r>
          </a:p>
          <a:p>
            <a:pPr eaLnBrk="1" hangingPunct="1"/>
            <a:endParaRPr lang="en-CA"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C4D5AB59-FD8B-4497-9922-9FD2DB5A4010}" type="slidenum">
              <a:rPr lang="en-US"/>
              <a:pPr/>
              <a:t>7</a:t>
            </a:fld>
            <a:endParaRPr 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   Then, Tilly also talks about a shift from observing single interactions at a small scale to a pattern of interaction. It is possible to take an interaction at a small scale and to compound that particular interaction and other similar ones into descriptions of what Tilly calls performances. Tilly (2007) provides the example of a weaver shouting at a master in London. Similar interactions in this example mean all the interactions that occur when all the weavers are coming out and shouting at the masters, and when after a while another group of weavers from the same section of London appear and do something like a repeat performance, and this is when social scientists can start compounding: they can compound these performances into the picture of a whole pattern of interaction in a place like Great Britain over a long period of time. By analogy, among those individual interactions and relations which consist of a subordinate dissing the super-ordinate, it is perfectly possible to abstract a pattern of interaction. </a:t>
            </a:r>
          </a:p>
          <a:p>
            <a:pPr eaLnBrk="1" hangingPunct="1"/>
            <a:r>
              <a:rPr lang="en-CA" smtClean="0"/>
              <a:t>Think about silent racism as a pattern of interaction and think about what is called low level of assimilation as a pattern of interactions. </a:t>
            </a:r>
            <a:endParaRPr lang="en-US" smtClean="0"/>
          </a:p>
          <a:p>
            <a:pPr eaLnBrk="1" hangingPunct="1"/>
            <a:endParaRPr lang="en-CA"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8EC5EF7-B64B-4B55-9619-7311E8ED248E}" type="slidenum">
              <a:rPr lang="en-US"/>
              <a:pPr/>
              <a:t>8</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smtClean="0"/>
              <a:t>    Cause and effect analysis in relational realism differs from the common perception of it.</a:t>
            </a:r>
          </a:p>
          <a:p>
            <a:pPr eaLnBrk="1" hangingPunct="1"/>
            <a:r>
              <a:rPr lang="en-US" smtClean="0"/>
              <a:t> Tilly (1998) remarks that, for reasons which might lie in the early stages of the socialization process or in cultural immersion, people usually recognize and remember their own experiences as a ‘standard story’. What is a standard story? In a standard story individuals or collectives cause each others’ actions and outcomes. </a:t>
            </a:r>
          </a:p>
          <a:p>
            <a:pPr eaLnBrk="1" hangingPunct="1"/>
            <a:r>
              <a:rPr lang="en-US" b="1" smtClean="0"/>
              <a:t>Click: </a:t>
            </a:r>
            <a:r>
              <a:rPr lang="en-US" smtClean="0"/>
              <a:t>However, in relational realism the linear cause and effect chain cannot be seen, and individuals, and also collectives, are seen instead as changing products of interactions; as a result, there are a number of concepts which play a crucial part in transactional explanation stories but not in ‘standard stories’, including among others indirect effects, unintended effects, and cumulative effects. incremental effects, environmental effects, feedback, mistakes, repairs, and unanticipated consequences that result from interpersonal transactions” (Tilly, 2005, p. 7).</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29940451-E644-4AB4-811C-5C102049A18F}" type="slidenum">
              <a:rPr lang="en-US"/>
              <a:pPr/>
              <a:t>9</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mtClean="0"/>
              <a:t>The concept of identity is based on the idea that there are boundaries which separate </a:t>
            </a:r>
            <a:r>
              <a:rPr lang="en-US" i="1" smtClean="0"/>
              <a:t>us</a:t>
            </a:r>
            <a:r>
              <a:rPr lang="en-US" smtClean="0"/>
              <a:t> from </a:t>
            </a:r>
            <a:r>
              <a:rPr lang="en-US" i="1" smtClean="0"/>
              <a:t>others</a:t>
            </a:r>
            <a:r>
              <a:rPr lang="en-US" smtClean="0"/>
              <a:t>.  People have internal relations and external relations, and people make collective stories about boundaries, in-group relations and out-group relations. “Together, boundaries, cross-boundary relations, within-boundary relations, and stories make up collective identities” (Tilly, 2005, p. 8). Because of the public and relational nature of identity, each actor has multiple identities for each tie or network to which s/he is attached; racial or ethnic identity, gender identity, and socio-economic class identity are among the most famous examples.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GB"/>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GB"/>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GB"/>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GB"/>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GB"/>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GB"/>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GB"/>
            </a:p>
          </p:txBody>
        </p:sp>
      </p:grpSp>
      <p:sp>
        <p:nvSpPr>
          <p:cNvPr id="4404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4404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21C480A7-0D77-4BFA-87B9-0DEA67C57B8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5DD7DCD-5153-486E-BB7C-A9D91D966C1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2B52BE6-D1FB-4E50-A1B3-018D14FE8AC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85F57F3-D9B2-44C1-8DA4-A1610EB3980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FBFF5C8-4DFD-4F7B-BF76-890EF36BEED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32E967D-1955-4106-98AB-B5C25A13931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9A0373F-38D2-4617-9870-C7DD3BEC428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65CAA340-6D81-4DBC-9D48-04C11FBDD0E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62797CCD-0CB5-4DBA-AB70-82E90D4DE81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0BF3AEA5-E72E-4D1D-87FB-7191CCF0C5E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03E857B-5A61-4DB6-BF12-52AEAB979CE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8A92162-3828-4EE4-AD2F-AFE8C6C04CD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a:p>
        </p:txBody>
      </p:sp>
      <p:sp>
        <p:nvSpPr>
          <p:cNvPr id="4301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a:p>
        </p:txBody>
      </p:sp>
      <p:sp>
        <p:nvSpPr>
          <p:cNvPr id="4301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a:p>
        </p:txBody>
      </p:sp>
      <p:sp>
        <p:nvSpPr>
          <p:cNvPr id="4301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a:p>
        </p:txBody>
      </p:sp>
      <p:sp>
        <p:nvSpPr>
          <p:cNvPr id="4301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a:p>
        </p:txBody>
      </p:sp>
      <p:sp>
        <p:nvSpPr>
          <p:cNvPr id="4301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en-US" sz="2400"/>
          </a:p>
        </p:txBody>
      </p:sp>
      <p:sp>
        <p:nvSpPr>
          <p:cNvPr id="4301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endParaRPr lang="en-US"/>
          </a:p>
        </p:txBody>
      </p:sp>
      <p:sp>
        <p:nvSpPr>
          <p:cNvPr id="4302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en-US"/>
          </a:p>
        </p:txBody>
      </p:sp>
      <p:sp>
        <p:nvSpPr>
          <p:cNvPr id="4302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E91C3935-1A01-4B53-91FB-8E67CD6FBE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youtube.com/watch?v=HjESyyQ16AI&amp;feature=PlayList&amp;p=73ABDF5D9781DF91&amp;index=5"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CA" smtClean="0"/>
              <a:t>Patterned Interaction and Identity construction </a:t>
            </a:r>
            <a:endParaRPr lang="en-US" smtClean="0"/>
          </a:p>
        </p:txBody>
      </p:sp>
      <p:sp>
        <p:nvSpPr>
          <p:cNvPr id="3075" name="Rectangle 3"/>
          <p:cNvSpPr>
            <a:spLocks noGrp="1" noChangeArrowheads="1"/>
          </p:cNvSpPr>
          <p:nvPr>
            <p:ph type="subTitle" idx="1"/>
          </p:nvPr>
        </p:nvSpPr>
        <p:spPr>
          <a:xfrm>
            <a:off x="1371600" y="3886200"/>
            <a:ext cx="6400800" cy="685800"/>
          </a:xfrm>
        </p:spPr>
        <p:txBody>
          <a:bodyPr/>
          <a:lstStyle/>
          <a:p>
            <a:pPr algn="l" eaLnBrk="1" hangingPunct="1"/>
            <a:r>
              <a:rPr lang="en-CA" smtClean="0"/>
              <a:t>Iranian Network </a:t>
            </a:r>
            <a:endParaRPr lang="en-US" smtClean="0"/>
          </a:p>
        </p:txBody>
      </p:sp>
      <p:sp>
        <p:nvSpPr>
          <p:cNvPr id="3076" name="Rectangle 4"/>
          <p:cNvSpPr>
            <a:spLocks noChangeArrowheads="1"/>
          </p:cNvSpPr>
          <p:nvPr/>
        </p:nvSpPr>
        <p:spPr bwMode="auto">
          <a:xfrm>
            <a:off x="6019800" y="5410200"/>
            <a:ext cx="2667000" cy="685800"/>
          </a:xfrm>
          <a:prstGeom prst="rect">
            <a:avLst/>
          </a:prstGeom>
          <a:noFill/>
          <a:ln w="9525">
            <a:noFill/>
            <a:miter lim="800000"/>
            <a:headEnd/>
            <a:tailEnd/>
          </a:ln>
        </p:spPr>
        <p:txBody>
          <a:bodyPr/>
          <a:lstStyle/>
          <a:p>
            <a:pPr algn="r">
              <a:spcBef>
                <a:spcPct val="20000"/>
              </a:spcBef>
              <a:buClr>
                <a:schemeClr val="folHlink"/>
              </a:buClr>
              <a:buSzPct val="60000"/>
              <a:buFont typeface="Wingdings" pitchFamily="2" charset="2"/>
              <a:buNone/>
            </a:pPr>
            <a:r>
              <a:rPr lang="en-CA" sz="1200"/>
              <a:t>Kosar Karimi Pour</a:t>
            </a:r>
          </a:p>
          <a:p>
            <a:pPr algn="r">
              <a:spcBef>
                <a:spcPct val="20000"/>
              </a:spcBef>
              <a:buClr>
                <a:schemeClr val="folHlink"/>
              </a:buClr>
              <a:buSzPct val="60000"/>
              <a:buFont typeface="Wingdings" pitchFamily="2" charset="2"/>
              <a:buNone/>
            </a:pPr>
            <a:r>
              <a:rPr lang="en-CA" sz="1200"/>
              <a:t>MA Sociology Candidate </a:t>
            </a:r>
          </a:p>
          <a:p>
            <a:pPr algn="r">
              <a:spcBef>
                <a:spcPct val="20000"/>
              </a:spcBef>
              <a:buClr>
                <a:schemeClr val="folHlink"/>
              </a:buClr>
              <a:buSzPct val="60000"/>
              <a:buFont typeface="Wingdings" pitchFamily="2" charset="2"/>
              <a:buNone/>
            </a:pPr>
            <a:r>
              <a:rPr lang="en-CA" sz="1200"/>
              <a:t>University of Regina </a:t>
            </a:r>
          </a:p>
          <a:p>
            <a:pPr algn="r">
              <a:spcBef>
                <a:spcPct val="20000"/>
              </a:spcBef>
              <a:buClr>
                <a:schemeClr val="folHlink"/>
              </a:buClr>
              <a:buSzPct val="60000"/>
              <a:buFont typeface="Wingdings" pitchFamily="2" charset="2"/>
              <a:buNone/>
            </a:pPr>
            <a:r>
              <a:rPr lang="en-CA" sz="1200"/>
              <a:t>Fall 2009</a:t>
            </a:r>
            <a:endParaRPr lang="en-US" sz="12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hangingPunct="1"/>
            <a:endParaRPr lang="en-US" smtClean="0"/>
          </a:p>
        </p:txBody>
      </p:sp>
      <p:sp>
        <p:nvSpPr>
          <p:cNvPr id="12291" name="Rectangle 5"/>
          <p:cNvSpPr>
            <a:spLocks noChangeArrowheads="1"/>
          </p:cNvSpPr>
          <p:nvPr/>
        </p:nvSpPr>
        <p:spPr bwMode="auto">
          <a:xfrm>
            <a:off x="457200" y="3200400"/>
            <a:ext cx="8229600" cy="2362200"/>
          </a:xfrm>
          <a:prstGeom prst="rect">
            <a:avLst/>
          </a:prstGeom>
          <a:noFill/>
          <a:ln w="9525">
            <a:noFill/>
            <a:miter lim="800000"/>
            <a:headEnd/>
            <a:tailEnd/>
          </a:ln>
        </p:spPr>
        <p:txBody>
          <a:bodyPr anchor="b"/>
          <a:lstStyle/>
          <a:p>
            <a:r>
              <a:rPr lang="en-CA" sz="1600">
                <a:solidFill>
                  <a:schemeClr val="tx2"/>
                </a:solidFill>
              </a:rPr>
              <a:t>1- Theoretical side: Charles Tilly’s transactional model</a:t>
            </a:r>
            <a:br>
              <a:rPr lang="en-CA" sz="1600">
                <a:solidFill>
                  <a:schemeClr val="tx2"/>
                </a:solidFill>
              </a:rPr>
            </a:br>
            <a:r>
              <a:rPr lang="en-CA" sz="3600">
                <a:solidFill>
                  <a:schemeClr val="tx2"/>
                </a:solidFill>
              </a:rPr>
              <a:t>2- Methodological side: Social Network as a methodology which is convergent with Tilly’s theory </a:t>
            </a:r>
            <a:br>
              <a:rPr lang="en-CA" sz="3600">
                <a:solidFill>
                  <a:schemeClr val="tx2"/>
                </a:solidFill>
              </a:rPr>
            </a:br>
            <a:r>
              <a:rPr lang="en-CA" sz="1600">
                <a:solidFill>
                  <a:schemeClr val="tx2"/>
                </a:solidFill>
              </a:rPr>
              <a:t>3- Application</a:t>
            </a:r>
            <a:r>
              <a:rPr lang="en-US" sz="1600">
                <a:solidFill>
                  <a:schemeClr val="tx2"/>
                </a:solidFill>
              </a:rPr>
              <a:t/>
            </a:r>
            <a:br>
              <a:rPr lang="en-US" sz="1600">
                <a:solidFill>
                  <a:schemeClr val="tx2"/>
                </a:solidFill>
              </a:rPr>
            </a:br>
            <a:endParaRPr lang="en-US" sz="160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600" smtClean="0"/>
              <a:t>Social Network is the most appropriate research method when</a:t>
            </a:r>
          </a:p>
        </p:txBody>
      </p:sp>
      <p:sp>
        <p:nvSpPr>
          <p:cNvPr id="13315" name="Rectangle 3"/>
          <p:cNvSpPr>
            <a:spLocks noGrp="1" noChangeArrowheads="1"/>
          </p:cNvSpPr>
          <p:nvPr>
            <p:ph type="body" idx="1"/>
          </p:nvPr>
        </p:nvSpPr>
        <p:spPr/>
        <p:txBody>
          <a:bodyPr/>
          <a:lstStyle/>
          <a:p>
            <a:pPr algn="just" eaLnBrk="1" hangingPunct="1">
              <a:lnSpc>
                <a:spcPct val="90000"/>
              </a:lnSpc>
            </a:pPr>
            <a:r>
              <a:rPr lang="en-US" smtClean="0"/>
              <a:t>The emphasis is on the </a:t>
            </a:r>
            <a:r>
              <a:rPr lang="en-US" i="1" smtClean="0"/>
              <a:t>relational variables</a:t>
            </a:r>
            <a:r>
              <a:rPr lang="en-US" smtClean="0"/>
              <a:t> rather than </a:t>
            </a:r>
            <a:r>
              <a:rPr lang="en-US" i="1" smtClean="0"/>
              <a:t>attributes</a:t>
            </a:r>
            <a:r>
              <a:rPr lang="en-US" smtClean="0"/>
              <a:t> </a:t>
            </a:r>
          </a:p>
          <a:p>
            <a:pPr algn="just" eaLnBrk="1" hangingPunct="1">
              <a:lnSpc>
                <a:spcPct val="90000"/>
              </a:lnSpc>
            </a:pPr>
            <a:r>
              <a:rPr lang="en-US" smtClean="0"/>
              <a:t>The structural relations play a more important role in the observed behavior, perceptions, and beliefs than attributes</a:t>
            </a:r>
          </a:p>
          <a:p>
            <a:pPr algn="just" eaLnBrk="1" hangingPunct="1">
              <a:lnSpc>
                <a:spcPct val="90000"/>
              </a:lnSpc>
            </a:pPr>
            <a:r>
              <a:rPr lang="en-US" smtClean="0"/>
              <a:t>The theoretical concepts are relationally defined and in the theoretical framework the processes are expressed as relational processes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Grp="1" noChangeArrowheads="1"/>
          </p:cNvSpPr>
          <p:nvPr>
            <p:ph type="title"/>
          </p:nvPr>
        </p:nvSpPr>
        <p:spPr/>
        <p:txBody>
          <a:bodyPr/>
          <a:lstStyle/>
          <a:p>
            <a:pPr eaLnBrk="1" hangingPunct="1"/>
            <a:r>
              <a:rPr lang="en-US" sz="2400" smtClean="0"/>
              <a:t>Your close friends are ones with whom you spend much of your spare time, for example, you regularly meet them for a drink,</a:t>
            </a:r>
            <a:r>
              <a:rPr lang="en-GB" sz="2400" smtClean="0"/>
              <a:t> and you feel comfortable with them. Name your close friends.  </a:t>
            </a:r>
            <a:endParaRPr lang="en-US" smtClean="0"/>
          </a:p>
        </p:txBody>
      </p:sp>
      <p:pic>
        <p:nvPicPr>
          <p:cNvPr id="14339" name="Picture 13"/>
          <p:cNvPicPr>
            <a:picLocks noChangeAspect="1" noChangeArrowheads="1"/>
          </p:cNvPicPr>
          <p:nvPr>
            <p:ph idx="1"/>
          </p:nvPr>
        </p:nvPicPr>
        <p:blipFill>
          <a:blip r:embed="rId3"/>
          <a:srcRect/>
          <a:stretch>
            <a:fillRect/>
          </a:stretch>
        </p:blipFill>
        <p:spPr>
          <a:xfrm>
            <a:off x="1765300" y="2017713"/>
            <a:ext cx="6607175" cy="4114800"/>
          </a:xfr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CA" smtClean="0"/>
              <a:t>The power of network analysis </a:t>
            </a:r>
            <a:endParaRPr lang="en-US" smtClean="0"/>
          </a:p>
        </p:txBody>
      </p:sp>
      <p:sp>
        <p:nvSpPr>
          <p:cNvPr id="15363" name="Rectangle 3"/>
          <p:cNvSpPr>
            <a:spLocks noGrp="1" noChangeArrowheads="1"/>
          </p:cNvSpPr>
          <p:nvPr>
            <p:ph type="body" idx="1"/>
          </p:nvPr>
        </p:nvSpPr>
        <p:spPr/>
        <p:txBody>
          <a:bodyPr/>
          <a:lstStyle/>
          <a:p>
            <a:pPr marL="0" indent="0" algn="ctr" eaLnBrk="1" hangingPunct="1">
              <a:buFont typeface="Wingdings" pitchFamily="2" charset="2"/>
              <a:buNone/>
            </a:pPr>
            <a:endParaRPr lang="en-US" smtClean="0"/>
          </a:p>
          <a:p>
            <a:pPr marL="0" indent="0" algn="ctr" eaLnBrk="1" hangingPunct="1">
              <a:buFont typeface="Wingdings" pitchFamily="2" charset="2"/>
              <a:buNone/>
            </a:pPr>
            <a:endParaRPr lang="en-US" smtClean="0"/>
          </a:p>
          <a:p>
            <a:pPr marL="0" indent="0" algn="ctr" eaLnBrk="1" hangingPunct="1">
              <a:buFont typeface="Wingdings" pitchFamily="2" charset="2"/>
              <a:buNone/>
            </a:pPr>
            <a:r>
              <a:rPr lang="en-US" smtClean="0"/>
              <a:t>“The ability to model the relationships among systems of actors” </a:t>
            </a:r>
          </a:p>
          <a:p>
            <a:pPr marL="0" indent="0" algn="r" eaLnBrk="1" hangingPunct="1">
              <a:buFont typeface="Wingdings" pitchFamily="2" charset="2"/>
              <a:buNone/>
            </a:pPr>
            <a:endParaRPr lang="en-US" sz="2000" smtClean="0"/>
          </a:p>
          <a:p>
            <a:pPr marL="0" indent="0" algn="r" eaLnBrk="1" hangingPunct="1">
              <a:buFont typeface="Wingdings" pitchFamily="2" charset="2"/>
              <a:buNone/>
            </a:pPr>
            <a:r>
              <a:rPr lang="en-US" sz="2000" smtClean="0"/>
              <a:t>Wasserman &amp; Faust, 1994, p. 19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smtClean="0"/>
          </a:p>
        </p:txBody>
      </p:sp>
      <p:sp>
        <p:nvSpPr>
          <p:cNvPr id="16387" name="Rectangle 3"/>
          <p:cNvSpPr>
            <a:spLocks noGrp="1" noChangeArrowheads="1"/>
          </p:cNvSpPr>
          <p:nvPr>
            <p:ph type="body" idx="1"/>
          </p:nvPr>
        </p:nvSpPr>
        <p:spPr/>
        <p:txBody>
          <a:bodyPr/>
          <a:lstStyle/>
          <a:p>
            <a:pPr marL="0" indent="0" algn="ctr" eaLnBrk="1" hangingPunct="1">
              <a:buFont typeface="Wingdings" pitchFamily="2" charset="2"/>
              <a:buNone/>
            </a:pPr>
            <a:endParaRPr lang="en-CA" altLang="zh-CN" smtClean="0">
              <a:ea typeface="宋体" pitchFamily="2" charset="-122"/>
            </a:endParaRPr>
          </a:p>
          <a:p>
            <a:pPr marL="0" indent="0" algn="ctr" eaLnBrk="1" hangingPunct="1">
              <a:buFont typeface="Wingdings" pitchFamily="2" charset="2"/>
              <a:buNone/>
            </a:pPr>
            <a:endParaRPr lang="en-CA" altLang="zh-CN" smtClean="0">
              <a:ea typeface="宋体" pitchFamily="2" charset="-122"/>
            </a:endParaRPr>
          </a:p>
          <a:p>
            <a:pPr marL="0" indent="0" algn="ctr" eaLnBrk="1" hangingPunct="1">
              <a:buFont typeface="Wingdings" pitchFamily="2" charset="2"/>
              <a:buNone/>
            </a:pPr>
            <a:r>
              <a:rPr lang="en-CA" altLang="zh-CN" smtClean="0">
                <a:ea typeface="宋体" pitchFamily="2" charset="-122"/>
              </a:rPr>
              <a:t>The convergence of Tilly</a:t>
            </a:r>
            <a:r>
              <a:rPr lang="en-CA" altLang="zh-CN" smtClean="0">
                <a:latin typeface="Arial" charset="0"/>
                <a:ea typeface="宋体" pitchFamily="2" charset="-122"/>
              </a:rPr>
              <a:t>’</a:t>
            </a:r>
            <a:r>
              <a:rPr lang="en-CA" altLang="zh-CN" smtClean="0">
                <a:ea typeface="宋体" pitchFamily="2" charset="-122"/>
              </a:rPr>
              <a:t>s thoughts with Social Network </a:t>
            </a:r>
            <a:r>
              <a:rPr lang="en-US" altLang="zh-CN" smtClean="0">
                <a:ea typeface="宋体" pitchFamily="2" charset="-122"/>
              </a:rPr>
              <a:t> </a:t>
            </a: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ChangeArrowheads="1"/>
          </p:cNvSpPr>
          <p:nvPr/>
        </p:nvSpPr>
        <p:spPr bwMode="auto">
          <a:xfrm>
            <a:off x="457200" y="3200400"/>
            <a:ext cx="8229600" cy="2362200"/>
          </a:xfrm>
          <a:prstGeom prst="rect">
            <a:avLst/>
          </a:prstGeom>
          <a:noFill/>
          <a:ln w="9525">
            <a:noFill/>
            <a:miter lim="800000"/>
            <a:headEnd/>
            <a:tailEnd/>
          </a:ln>
        </p:spPr>
        <p:txBody>
          <a:bodyPr anchor="b"/>
          <a:lstStyle/>
          <a:p>
            <a:r>
              <a:rPr lang="en-CA" sz="1600">
                <a:solidFill>
                  <a:schemeClr val="tx2"/>
                </a:solidFill>
              </a:rPr>
              <a:t>1- Theoretical side: Charles Tilly’s transactional model</a:t>
            </a:r>
            <a:br>
              <a:rPr lang="en-CA" sz="1600">
                <a:solidFill>
                  <a:schemeClr val="tx2"/>
                </a:solidFill>
              </a:rPr>
            </a:br>
            <a:r>
              <a:rPr lang="en-CA" sz="1600">
                <a:solidFill>
                  <a:schemeClr val="tx2"/>
                </a:solidFill>
              </a:rPr>
              <a:t>2- Methodological side: Social Network as a methodology which is convergent with Tilly’s theory </a:t>
            </a:r>
            <a:br>
              <a:rPr lang="en-CA" sz="1600">
                <a:solidFill>
                  <a:schemeClr val="tx2"/>
                </a:solidFill>
              </a:rPr>
            </a:br>
            <a:r>
              <a:rPr lang="en-CA" sz="3600">
                <a:solidFill>
                  <a:schemeClr val="tx2"/>
                </a:solidFill>
              </a:rPr>
              <a:t>3- Application</a:t>
            </a:r>
            <a:r>
              <a:rPr lang="en-US" sz="3600">
                <a:solidFill>
                  <a:schemeClr val="tx2"/>
                </a:solidFill>
              </a:rPr>
              <a:t/>
            </a:r>
            <a:br>
              <a:rPr lang="en-US" sz="3600">
                <a:solidFill>
                  <a:schemeClr val="tx2"/>
                </a:solidFill>
              </a:rPr>
            </a:br>
            <a:endParaRPr lang="en-US" sz="360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CA" smtClean="0"/>
              <a:t>What does make up collective identity? </a:t>
            </a:r>
            <a:endParaRPr lang="en-US" smtClean="0"/>
          </a:p>
        </p:txBody>
      </p:sp>
      <p:sp>
        <p:nvSpPr>
          <p:cNvPr id="18435" name="Rectangle 3"/>
          <p:cNvSpPr>
            <a:spLocks noGrp="1" noChangeArrowheads="1"/>
          </p:cNvSpPr>
          <p:nvPr>
            <p:ph type="body" idx="1"/>
          </p:nvPr>
        </p:nvSpPr>
        <p:spPr/>
        <p:txBody>
          <a:bodyPr/>
          <a:lstStyle/>
          <a:p>
            <a:pPr eaLnBrk="1" hangingPunct="1"/>
            <a:r>
              <a:rPr lang="en-US" smtClean="0"/>
              <a:t>Boundaries</a:t>
            </a:r>
          </a:p>
          <a:p>
            <a:pPr eaLnBrk="1" hangingPunct="1"/>
            <a:r>
              <a:rPr lang="en-US" smtClean="0"/>
              <a:t>Cross-boundary relations </a:t>
            </a:r>
          </a:p>
          <a:p>
            <a:pPr eaLnBrk="1" hangingPunct="1"/>
            <a:r>
              <a:rPr lang="en-US" smtClean="0"/>
              <a:t>Within-boundary relations </a:t>
            </a:r>
          </a:p>
          <a:p>
            <a:pPr eaLnBrk="1" hangingPunct="1"/>
            <a:r>
              <a:rPr lang="en-US" smtClean="0"/>
              <a:t>Stories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Diagram 2"/>
          <p:cNvPicPr>
            <a:picLocks noChangeArrowheads="1"/>
          </p:cNvPicPr>
          <p:nvPr>
            <p:ph idx="1"/>
          </p:nvPr>
        </p:nvPicPr>
        <p:blipFill>
          <a:blip r:embed="rId3"/>
          <a:srcRect l="-34641" r="-34837"/>
          <a:stretch>
            <a:fillRect/>
          </a:stretch>
        </p:blipFill>
        <p:spPr>
          <a:xfrm>
            <a:off x="0" y="685800"/>
            <a:ext cx="9144000" cy="5562600"/>
          </a:xfr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30" name="Rectangle 26"/>
          <p:cNvSpPr>
            <a:spLocks noGrp="1" noChangeArrowheads="1"/>
          </p:cNvSpPr>
          <p:nvPr>
            <p:ph type="title"/>
          </p:nvPr>
        </p:nvSpPr>
        <p:spPr/>
        <p:txBody>
          <a:bodyPr/>
          <a:lstStyle/>
          <a:p>
            <a:pPr eaLnBrk="1" hangingPunct="1"/>
            <a:r>
              <a:rPr lang="en-GB" smtClean="0"/>
              <a:t>Two different stories:</a:t>
            </a:r>
            <a:endParaRPr lang="en-US" smtClean="0"/>
          </a:p>
        </p:txBody>
      </p:sp>
      <p:sp>
        <p:nvSpPr>
          <p:cNvPr id="3" name="Content Placeholder 2"/>
          <p:cNvSpPr>
            <a:spLocks noGrp="1"/>
          </p:cNvSpPr>
          <p:nvPr>
            <p:ph type="body" sz="half" idx="1"/>
          </p:nvPr>
        </p:nvSpPr>
        <p:spPr>
          <a:xfrm>
            <a:off x="1182688" y="2017713"/>
            <a:ext cx="7427912" cy="4114800"/>
          </a:xfrm>
        </p:spPr>
        <p:txBody>
          <a:bodyPr/>
          <a:lstStyle/>
          <a:p>
            <a:pPr lvl="1" eaLnBrk="1" hangingPunct="1"/>
            <a:r>
              <a:rPr lang="en-GB" sz="2400" smtClean="0"/>
              <a:t>Early 1980s and before (Islamic Revolution: 1979)</a:t>
            </a:r>
          </a:p>
          <a:p>
            <a:pPr lvl="1" eaLnBrk="1" hangingPunct="1"/>
            <a:r>
              <a:rPr lang="en-GB" sz="2400" smtClean="0"/>
              <a:t>Early 1990s 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7130"/>
                                        </p:tgtEl>
                                        <p:attrNameLst>
                                          <p:attrName>style.visibility</p:attrName>
                                        </p:attrNameLst>
                                      </p:cBhvr>
                                      <p:to>
                                        <p:strVal val="visible"/>
                                      </p:to>
                                    </p:set>
                                    <p:animEffect transition="in" filter="dissolve">
                                      <p:cBhvr>
                                        <p:cTn id="7" dur="500"/>
                                        <p:tgtEl>
                                          <p:spTgt spid="4713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30"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2400" smtClean="0"/>
              <a:t>Your close friends are ones with whom you spend much of your spare time, for example, you regularly meet them for a drink,</a:t>
            </a:r>
            <a:r>
              <a:rPr lang="en-GB" sz="2400" smtClean="0"/>
              <a:t> and you feel comfortable with them. Name your close friends.  </a:t>
            </a:r>
            <a:endParaRPr lang="en-US" smtClean="0"/>
          </a:p>
        </p:txBody>
      </p:sp>
      <p:pic>
        <p:nvPicPr>
          <p:cNvPr id="21507" name="Picture 13"/>
          <p:cNvPicPr>
            <a:picLocks noChangeAspect="1" noChangeArrowheads="1"/>
          </p:cNvPicPr>
          <p:nvPr>
            <p:ph idx="1"/>
          </p:nvPr>
        </p:nvPicPr>
        <p:blipFill>
          <a:blip r:embed="rId3"/>
          <a:srcRect/>
          <a:stretch>
            <a:fillRect/>
          </a:stretch>
        </p:blipFill>
        <p:spPr>
          <a:xfrm>
            <a:off x="1765300" y="2017713"/>
            <a:ext cx="6607175" cy="4114800"/>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CA" smtClean="0"/>
              <a:t>Ethnic identity</a:t>
            </a:r>
            <a:endParaRPr lang="en-US" smtClean="0"/>
          </a:p>
        </p:txBody>
      </p:sp>
      <p:sp>
        <p:nvSpPr>
          <p:cNvPr id="4099" name="Rectangle 4"/>
          <p:cNvSpPr>
            <a:spLocks noGrp="1" noChangeArrowheads="1"/>
          </p:cNvSpPr>
          <p:nvPr>
            <p:ph type="body" idx="1"/>
          </p:nvPr>
        </p:nvSpPr>
        <p:spPr/>
        <p:txBody>
          <a:bodyPr/>
          <a:lstStyle/>
          <a:p>
            <a:pPr eaLnBrk="1" hangingPunct="1">
              <a:buFont typeface="Wingdings" pitchFamily="2" charset="2"/>
              <a:buNone/>
            </a:pPr>
            <a:r>
              <a:rPr lang="en-CA" smtClean="0"/>
              <a:t>1- Theoretical side: Charles Tilly’s transactional model</a:t>
            </a:r>
          </a:p>
          <a:p>
            <a:pPr eaLnBrk="1" hangingPunct="1">
              <a:buFont typeface="Wingdings" pitchFamily="2" charset="2"/>
              <a:buNone/>
            </a:pPr>
            <a:r>
              <a:rPr lang="en-CA" smtClean="0"/>
              <a:t>2- Methodological side: Social Network as a methodology which is convergent with Tilly’s theory </a:t>
            </a:r>
          </a:p>
          <a:p>
            <a:pPr eaLnBrk="1" hangingPunct="1">
              <a:buFont typeface="Wingdings" pitchFamily="2" charset="2"/>
              <a:buNone/>
            </a:pPr>
            <a:r>
              <a:rPr lang="en-CA" smtClean="0"/>
              <a:t>3- Application</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2400" smtClean="0"/>
              <a:t>Your close friends are ones with whom you spend much of your spare time, for example, you regularly meet them for a drink,</a:t>
            </a:r>
            <a:r>
              <a:rPr lang="en-GB" sz="2400" smtClean="0"/>
              <a:t> and you feel comfortable with them. </a:t>
            </a:r>
            <a:endParaRPr lang="en-US" smtClean="0"/>
          </a:p>
        </p:txBody>
      </p:sp>
      <p:pic>
        <p:nvPicPr>
          <p:cNvPr id="22531" name="Picture 16"/>
          <p:cNvPicPr>
            <a:picLocks noChangeAspect="1" noChangeArrowheads="1"/>
          </p:cNvPicPr>
          <p:nvPr>
            <p:ph idx="1"/>
          </p:nvPr>
        </p:nvPicPr>
        <p:blipFill>
          <a:blip r:embed="rId3"/>
          <a:srcRect/>
          <a:stretch>
            <a:fillRect/>
          </a:stretch>
        </p:blipFill>
        <p:spPr>
          <a:xfrm>
            <a:off x="1317625" y="2017713"/>
            <a:ext cx="6607175" cy="4114800"/>
          </a:xfr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CA" smtClean="0"/>
              <a:t>The question is</a:t>
            </a:r>
            <a:endParaRPr lang="en-US" smtClean="0"/>
          </a:p>
        </p:txBody>
      </p:sp>
      <p:sp>
        <p:nvSpPr>
          <p:cNvPr id="23555" name="Rectangle 3"/>
          <p:cNvSpPr>
            <a:spLocks noGrp="1" noChangeArrowheads="1"/>
          </p:cNvSpPr>
          <p:nvPr>
            <p:ph type="body" idx="1"/>
          </p:nvPr>
        </p:nvSpPr>
        <p:spPr/>
        <p:txBody>
          <a:bodyPr/>
          <a:lstStyle/>
          <a:p>
            <a:pPr marL="0" indent="0" eaLnBrk="1" hangingPunct="1">
              <a:buFont typeface="Wingdings" pitchFamily="2" charset="2"/>
              <a:buNone/>
            </a:pPr>
            <a:r>
              <a:rPr lang="en-GB" smtClean="0"/>
              <a:t>Is there any difference between the comprehensiveness of Iranian identity of the first and second group?</a:t>
            </a:r>
          </a:p>
          <a:p>
            <a:pPr marL="0" indent="0" eaLnBrk="1" hangingPunct="1"/>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CA" smtClean="0"/>
              <a:t>Bibliography </a:t>
            </a:r>
            <a:endParaRPr lang="en-US" smtClean="0"/>
          </a:p>
        </p:txBody>
      </p:sp>
      <p:sp>
        <p:nvSpPr>
          <p:cNvPr id="24579" name="Rectangle 3"/>
          <p:cNvSpPr>
            <a:spLocks noGrp="1" noChangeArrowheads="1"/>
          </p:cNvSpPr>
          <p:nvPr>
            <p:ph type="body" idx="1"/>
          </p:nvPr>
        </p:nvSpPr>
        <p:spPr/>
        <p:txBody>
          <a:bodyPr/>
          <a:lstStyle/>
          <a:p>
            <a:pPr eaLnBrk="1" hangingPunct="1">
              <a:lnSpc>
                <a:spcPct val="80000"/>
              </a:lnSpc>
            </a:pPr>
            <a:r>
              <a:rPr lang="en-GB" sz="1600" smtClean="0"/>
              <a:t>Cornell, S., &amp; Hartmann, D. (2007). </a:t>
            </a:r>
            <a:r>
              <a:rPr lang="en-GB" sz="1600" i="1" smtClean="0"/>
              <a:t>Ethnicity and race: making indentities in a changing world.</a:t>
            </a:r>
            <a:r>
              <a:rPr lang="en-GB" sz="1600" smtClean="0"/>
              <a:t> Tousand Oaks: Pine Forge Press.</a:t>
            </a:r>
            <a:endParaRPr lang="en-US" sz="1600" smtClean="0"/>
          </a:p>
          <a:p>
            <a:pPr eaLnBrk="1" hangingPunct="1">
              <a:lnSpc>
                <a:spcPct val="80000"/>
              </a:lnSpc>
            </a:pPr>
            <a:r>
              <a:rPr lang="en-US" sz="1600" smtClean="0"/>
              <a:t>Diani, M. (2007). ‘The relational element in Charles Tilly’s recent (and not so recent) work’. </a:t>
            </a:r>
            <a:r>
              <a:rPr lang="en-US" sz="1600" i="1" smtClean="0"/>
              <a:t>Social Networks</a:t>
            </a:r>
            <a:r>
              <a:rPr lang="en-US" sz="1600" smtClean="0"/>
              <a:t>, 316-232.</a:t>
            </a:r>
          </a:p>
          <a:p>
            <a:pPr eaLnBrk="1" hangingPunct="1">
              <a:lnSpc>
                <a:spcPct val="80000"/>
              </a:lnSpc>
            </a:pPr>
            <a:r>
              <a:rPr lang="en-US" sz="1600" smtClean="0"/>
              <a:t>Hughes, J., &amp; Sharrock, W. (1997). </a:t>
            </a:r>
            <a:r>
              <a:rPr lang="en-US" sz="1600" i="1" smtClean="0"/>
              <a:t>The philosophy of Social Research.</a:t>
            </a:r>
            <a:r>
              <a:rPr lang="en-US" sz="1600" smtClean="0"/>
              <a:t> Essex: Longman.</a:t>
            </a:r>
          </a:p>
          <a:p>
            <a:pPr eaLnBrk="1" hangingPunct="1">
              <a:lnSpc>
                <a:spcPct val="80000"/>
              </a:lnSpc>
            </a:pPr>
            <a:r>
              <a:rPr lang="en-US" sz="1600" smtClean="0"/>
              <a:t>Ritzer, G., &amp; Douglas, J. G. (2003). </a:t>
            </a:r>
            <a:r>
              <a:rPr lang="en-US" sz="1600" i="1" smtClean="0"/>
              <a:t>Sociological Theory.</a:t>
            </a:r>
            <a:r>
              <a:rPr lang="en-US" sz="1600" smtClean="0"/>
              <a:t> New York: McGraw-Hill.</a:t>
            </a:r>
          </a:p>
          <a:p>
            <a:pPr eaLnBrk="1" hangingPunct="1">
              <a:lnSpc>
                <a:spcPct val="80000"/>
              </a:lnSpc>
            </a:pPr>
            <a:r>
              <a:rPr lang="en-US" sz="1600" smtClean="0"/>
              <a:t>Scott, J. (2007). </a:t>
            </a:r>
            <a:r>
              <a:rPr lang="en-US" sz="1600" i="1" smtClean="0"/>
              <a:t>Social Network Analysis.</a:t>
            </a:r>
            <a:r>
              <a:rPr lang="en-US" sz="1600" smtClean="0"/>
              <a:t> London: Sage.</a:t>
            </a:r>
          </a:p>
          <a:p>
            <a:pPr eaLnBrk="1" hangingPunct="1">
              <a:lnSpc>
                <a:spcPct val="80000"/>
              </a:lnSpc>
            </a:pPr>
            <a:r>
              <a:rPr lang="en-US" sz="1600" smtClean="0"/>
              <a:t>Senge, P. M. (1992). </a:t>
            </a:r>
            <a:r>
              <a:rPr lang="en-US" sz="1600" i="1" smtClean="0"/>
              <a:t>The fifth discipline: the art and practice of the learning organization.</a:t>
            </a:r>
            <a:r>
              <a:rPr lang="en-US" sz="1600" smtClean="0"/>
              <a:t> London: Century Business.</a:t>
            </a:r>
          </a:p>
          <a:p>
            <a:pPr eaLnBrk="1" hangingPunct="1">
              <a:lnSpc>
                <a:spcPct val="80000"/>
              </a:lnSpc>
            </a:pPr>
            <a:r>
              <a:rPr lang="en-US" sz="1600" smtClean="0"/>
              <a:t>Tilly, C. (2005). </a:t>
            </a:r>
            <a:r>
              <a:rPr lang="en-US" sz="1600" i="1" smtClean="0"/>
              <a:t>Identities, boundaries, and social ties.</a:t>
            </a:r>
            <a:r>
              <a:rPr lang="en-US" sz="1600" smtClean="0"/>
              <a:t> Boulder: Paradigm Publishers.</a:t>
            </a:r>
          </a:p>
          <a:p>
            <a:pPr eaLnBrk="1" hangingPunct="1">
              <a:lnSpc>
                <a:spcPct val="80000"/>
              </a:lnSpc>
            </a:pPr>
            <a:r>
              <a:rPr lang="en-US" sz="1600" smtClean="0"/>
              <a:t>Tilly, C. (1998). ‘Micro, Macro, or Megrim?’ In J. E. Schlumbohm, </a:t>
            </a:r>
            <a:r>
              <a:rPr lang="en-US" sz="1600" i="1" smtClean="0"/>
              <a:t>Mikrogeschichte, Makrogeschichte: komplementär oder inkommensurabel?</a:t>
            </a:r>
            <a:r>
              <a:rPr lang="en-US" sz="1600" smtClean="0"/>
              <a:t> (pp. 33-54). Göttingen : Wallstein Verlag.</a:t>
            </a:r>
          </a:p>
          <a:p>
            <a:pPr eaLnBrk="1" hangingPunct="1">
              <a:lnSpc>
                <a:spcPct val="80000"/>
              </a:lnSpc>
            </a:pPr>
            <a:r>
              <a:rPr lang="en-US" sz="1600" smtClean="0"/>
              <a:t>Tilly, C. (2007, Sep 15). Paradigms and research programs in the social sciences. (D. Little, Interviewer). From </a:t>
            </a:r>
            <a:r>
              <a:rPr lang="en-US" sz="1600" smtClean="0">
                <a:hlinkClick r:id="rId3"/>
              </a:rPr>
              <a:t>http://www.youtube.com/watch?v=HjESyyQ16AI&amp;feature=PlayList&amp;p=73ABDF5D9781DF91&amp;index=5</a:t>
            </a:r>
            <a:r>
              <a:rPr lang="en-US" sz="1600" smtClean="0"/>
              <a:t> (Accessed: Sep 2009)</a:t>
            </a:r>
          </a:p>
          <a:p>
            <a:pPr eaLnBrk="1" hangingPunct="1">
              <a:lnSpc>
                <a:spcPct val="80000"/>
              </a:lnSpc>
            </a:pPr>
            <a:r>
              <a:rPr lang="en-US" sz="1600" smtClean="0"/>
              <a:t>Wasserman, S., &amp; Faust, K. (1994). </a:t>
            </a:r>
            <a:r>
              <a:rPr lang="en-US" sz="1600" i="1" smtClean="0"/>
              <a:t>Social network analysis, Methods and applications.</a:t>
            </a:r>
            <a:r>
              <a:rPr lang="en-US" sz="1600" smtClean="0"/>
              <a:t> Cambridge: Cambridge University Press.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657600"/>
            <a:ext cx="8229600" cy="2362200"/>
          </a:xfrm>
        </p:spPr>
        <p:txBody>
          <a:bodyPr/>
          <a:lstStyle/>
          <a:p>
            <a:pPr eaLnBrk="1" hangingPunct="1"/>
            <a:r>
              <a:rPr lang="en-CA" sz="3600" smtClean="0"/>
              <a:t>1- Theoretical side: Charles Tilly’s transactional model</a:t>
            </a:r>
            <a:br>
              <a:rPr lang="en-CA" sz="3600" smtClean="0"/>
            </a:br>
            <a:r>
              <a:rPr lang="en-CA" sz="1400" smtClean="0"/>
              <a:t>2- Methodological side: Social Network as a methodology which is convergent with Tilly’s theory </a:t>
            </a:r>
            <a:br>
              <a:rPr lang="en-CA" sz="1400" smtClean="0"/>
            </a:br>
            <a:r>
              <a:rPr lang="en-CA" sz="1400" smtClean="0"/>
              <a:t>3- Application</a:t>
            </a:r>
            <a:r>
              <a:rPr lang="en-US" sz="1400" smtClean="0"/>
              <a:t/>
            </a:r>
            <a:br>
              <a:rPr lang="en-US" sz="1400" smtClean="0"/>
            </a:br>
            <a:endParaRPr lang="en-US"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CA" sz="4000" smtClean="0"/>
              <a:t>The general explanation of social phenomena </a:t>
            </a:r>
            <a:endParaRPr lang="en-US" sz="4000" smtClean="0"/>
          </a:p>
        </p:txBody>
      </p:sp>
      <p:sp>
        <p:nvSpPr>
          <p:cNvPr id="6147" name="Rectangle 3"/>
          <p:cNvSpPr>
            <a:spLocks noGrp="1" noChangeArrowheads="1"/>
          </p:cNvSpPr>
          <p:nvPr>
            <p:ph type="body" idx="1"/>
          </p:nvPr>
        </p:nvSpPr>
        <p:spPr/>
        <p:txBody>
          <a:bodyPr/>
          <a:lstStyle/>
          <a:p>
            <a:pPr eaLnBrk="1" hangingPunct="1"/>
            <a:r>
              <a:rPr lang="en-CA" altLang="zh-CN" smtClean="0">
                <a:ea typeface="宋体" pitchFamily="2" charset="-122"/>
              </a:rPr>
              <a:t>Phenomenological individualism or dispositional explanations</a:t>
            </a:r>
          </a:p>
          <a:p>
            <a:pPr eaLnBrk="1" hangingPunct="1"/>
            <a:r>
              <a:rPr lang="en-CA" altLang="zh-CN" smtClean="0">
                <a:ea typeface="宋体" pitchFamily="2" charset="-122"/>
              </a:rPr>
              <a:t>Holism or systemic explanations</a:t>
            </a:r>
          </a:p>
          <a:p>
            <a:pPr eaLnBrk="1" hangingPunct="1"/>
            <a:r>
              <a:rPr lang="en-CA" altLang="zh-CN" smtClean="0">
                <a:ea typeface="宋体" pitchFamily="2" charset="-122"/>
              </a:rPr>
              <a:t>Alternative explanations </a:t>
            </a:r>
            <a:endParaRPr lang="en-US" sz="2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CA" smtClean="0"/>
              <a:t>Transactional explanation  </a:t>
            </a:r>
            <a:br>
              <a:rPr lang="en-CA" smtClean="0"/>
            </a:br>
            <a:r>
              <a:rPr lang="en-CA" sz="3200" smtClean="0"/>
              <a:t>Charles Tilly’s alternative explanation </a:t>
            </a:r>
            <a:endParaRPr lang="en-US" sz="3200" smtClean="0"/>
          </a:p>
        </p:txBody>
      </p:sp>
      <p:sp>
        <p:nvSpPr>
          <p:cNvPr id="7171" name="Rectangle 3"/>
          <p:cNvSpPr>
            <a:spLocks noGrp="1" noChangeArrowheads="1"/>
          </p:cNvSpPr>
          <p:nvPr>
            <p:ph type="body" idx="1"/>
          </p:nvPr>
        </p:nvSpPr>
        <p:spPr/>
        <p:txBody>
          <a:bodyPr/>
          <a:lstStyle/>
          <a:p>
            <a:pPr marL="0" indent="0" algn="ctr" eaLnBrk="1" hangingPunct="1">
              <a:buFont typeface="Wingdings" pitchFamily="2" charset="2"/>
              <a:buNone/>
            </a:pPr>
            <a:endParaRPr lang="en-CA" altLang="zh-CN" smtClean="0">
              <a:ea typeface="宋体" pitchFamily="2" charset="-122"/>
            </a:endParaRPr>
          </a:p>
          <a:p>
            <a:pPr marL="0" indent="0" algn="ctr" eaLnBrk="1" hangingPunct="1">
              <a:buFont typeface="Wingdings" pitchFamily="2" charset="2"/>
              <a:buNone/>
            </a:pPr>
            <a:endParaRPr lang="en-CA" altLang="zh-CN" smtClean="0">
              <a:ea typeface="宋体" pitchFamily="2" charset="-122"/>
            </a:endParaRPr>
          </a:p>
          <a:p>
            <a:pPr marL="0" indent="0" algn="dist" eaLnBrk="1" hangingPunct="1">
              <a:buFont typeface="Wingdings" pitchFamily="2" charset="2"/>
              <a:buNone/>
            </a:pPr>
            <a:r>
              <a:rPr lang="en-CA" altLang="zh-CN" smtClean="0">
                <a:ea typeface="宋体" pitchFamily="2" charset="-122"/>
              </a:rPr>
              <a:t>In transactional explanation </a:t>
            </a:r>
            <a:r>
              <a:rPr lang="en-CA" altLang="zh-CN" smtClean="0">
                <a:latin typeface="Arial" charset="0"/>
                <a:ea typeface="宋体" pitchFamily="2" charset="-122"/>
              </a:rPr>
              <a:t>“</a:t>
            </a:r>
            <a:r>
              <a:rPr lang="en-CA" altLang="zh-CN" smtClean="0">
                <a:ea typeface="宋体" pitchFamily="2" charset="-122"/>
              </a:rPr>
              <a:t>transactions, interactions, social ties, and conversations constitute the central stuff of social life</a:t>
            </a:r>
            <a:r>
              <a:rPr lang="en-CA" altLang="zh-CN" smtClean="0">
                <a:latin typeface="Arial" charset="0"/>
                <a:ea typeface="宋体" pitchFamily="2" charset="-122"/>
              </a:rPr>
              <a:t>”</a:t>
            </a:r>
            <a:r>
              <a:rPr lang="en-CA" altLang="zh-CN" smtClean="0">
                <a:ea typeface="宋体" pitchFamily="2" charset="-122"/>
              </a:rPr>
              <a:t>. </a:t>
            </a:r>
            <a:r>
              <a:rPr lang="en-US" altLang="zh-CN" smtClean="0">
                <a:ea typeface="宋体" pitchFamily="2" charset="-122"/>
              </a:rPr>
              <a:t> </a:t>
            </a:r>
          </a:p>
          <a:p>
            <a:pPr marL="0" indent="0" algn="r" eaLnBrk="1" hangingPunct="1">
              <a:buFont typeface="Wingdings" pitchFamily="2" charset="2"/>
              <a:buNone/>
            </a:pPr>
            <a:endParaRPr lang="en-US" sz="1800" smtClean="0"/>
          </a:p>
          <a:p>
            <a:pPr marL="0" indent="0" algn="r" eaLnBrk="1" hangingPunct="1">
              <a:buFont typeface="Wingdings" pitchFamily="2" charset="2"/>
              <a:buNone/>
            </a:pPr>
            <a:r>
              <a:rPr lang="en-US" sz="1800" smtClean="0"/>
              <a:t>Tilly, 1998, p. 41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CA" altLang="zh-CN" smtClean="0">
                <a:ea typeface="宋体" pitchFamily="2" charset="-122"/>
              </a:rPr>
              <a:t> </a:t>
            </a:r>
            <a:r>
              <a:rPr lang="en-CA" altLang="zh-CN" smtClean="0">
                <a:latin typeface="Arial" charset="0"/>
                <a:ea typeface="宋体" pitchFamily="2" charset="-122"/>
              </a:rPr>
              <a:t>    </a:t>
            </a:r>
            <a:r>
              <a:rPr lang="en-CA" altLang="zh-CN" smtClean="0">
                <a:ea typeface="宋体" pitchFamily="2" charset="-122"/>
              </a:rPr>
              <a:t>What does Tilly mean by transaction</a:t>
            </a:r>
            <a:r>
              <a:rPr lang="en-US" altLang="zh-CN" smtClean="0">
                <a:ea typeface="宋体" pitchFamily="2" charset="-122"/>
              </a:rPr>
              <a:t> or interaction?</a:t>
            </a:r>
            <a:endParaRPr lang="en-US" smtClean="0"/>
          </a:p>
        </p:txBody>
      </p:sp>
      <p:sp>
        <p:nvSpPr>
          <p:cNvPr id="11278" name="Rectangle 14"/>
          <p:cNvSpPr>
            <a:spLocks noGrp="1" noChangeArrowheads="1"/>
          </p:cNvSpPr>
          <p:nvPr>
            <p:ph type="body" idx="1"/>
          </p:nvPr>
        </p:nvSpPr>
        <p:spPr>
          <a:xfrm>
            <a:off x="1182688" y="2017713"/>
            <a:ext cx="7269162" cy="3948112"/>
          </a:xfrm>
        </p:spPr>
        <p:txBody>
          <a:bodyPr/>
          <a:lstStyle/>
          <a:p>
            <a:pPr eaLnBrk="1" hangingPunct="1"/>
            <a:r>
              <a:rPr lang="en-CA" sz="3600" smtClean="0"/>
              <a:t>Dispositional and systematic explanation: </a:t>
            </a:r>
          </a:p>
          <a:p>
            <a:pPr lvl="1" eaLnBrk="1" hangingPunct="1"/>
            <a:r>
              <a:rPr lang="en-US" sz="2400" smtClean="0"/>
              <a:t>A social actor first thinks something, and then interacts over that thing with another actor. </a:t>
            </a:r>
          </a:p>
          <a:p>
            <a:pPr eaLnBrk="1" hangingPunct="1"/>
            <a:r>
              <a:rPr lang="en-CA" sz="3600" smtClean="0"/>
              <a:t>Transactional explanation: </a:t>
            </a:r>
          </a:p>
          <a:p>
            <a:pPr lvl="1" eaLnBrk="1" hangingPunct="1"/>
            <a:r>
              <a:rPr lang="en-US" sz="2400" smtClean="0"/>
              <a:t>Social actors form each other in transactions</a:t>
            </a:r>
          </a:p>
          <a:p>
            <a:pPr lvl="1" eaLnBrk="1" hangingPunct="1"/>
            <a:r>
              <a:rPr lang="en-US" sz="2400" smtClean="0"/>
              <a:t>Individual is an accumulation of the residue of numerous transactions</a:t>
            </a:r>
          </a:p>
        </p:txBody>
      </p:sp>
      <p:sp>
        <p:nvSpPr>
          <p:cNvPr id="8196" name="Rectangle 16"/>
          <p:cNvSpPr>
            <a:spLocks noChangeArrowheads="1"/>
          </p:cNvSpPr>
          <p:nvPr/>
        </p:nvSpPr>
        <p:spPr bwMode="auto">
          <a:xfrm>
            <a:off x="5638800" y="1600200"/>
            <a:ext cx="1981200" cy="762000"/>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endParaRPr lang="en-US" sz="3200"/>
          </a:p>
        </p:txBody>
      </p:sp>
      <p:sp>
        <p:nvSpPr>
          <p:cNvPr id="8197" name="Rectangle 17"/>
          <p:cNvSpPr>
            <a:spLocks noChangeArrowheads="1"/>
          </p:cNvSpPr>
          <p:nvPr/>
        </p:nvSpPr>
        <p:spPr bwMode="auto">
          <a:xfrm>
            <a:off x="4191000" y="1676400"/>
            <a:ext cx="1143000" cy="762000"/>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endParaRPr 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dissolve">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8">
                                            <p:txEl>
                                              <p:pRg st="0" end="0"/>
                                            </p:txEl>
                                          </p:spTgt>
                                        </p:tgtEl>
                                        <p:attrNameLst>
                                          <p:attrName>style.visibility</p:attrName>
                                        </p:attrNameLst>
                                      </p:cBhvr>
                                      <p:to>
                                        <p:strVal val="visible"/>
                                      </p:to>
                                    </p:set>
                                    <p:animEffect transition="in" filter="dissolve">
                                      <p:cBhvr>
                                        <p:cTn id="12" dur="500"/>
                                        <p:tgtEl>
                                          <p:spTgt spid="11278">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1278">
                                            <p:txEl>
                                              <p:pRg st="1" end="1"/>
                                            </p:txEl>
                                          </p:spTgt>
                                        </p:tgtEl>
                                        <p:attrNameLst>
                                          <p:attrName>style.visibility</p:attrName>
                                        </p:attrNameLst>
                                      </p:cBhvr>
                                      <p:to>
                                        <p:strVal val="visible"/>
                                      </p:to>
                                    </p:set>
                                    <p:animEffect transition="in" filter="dissolve">
                                      <p:cBhvr>
                                        <p:cTn id="15" dur="500"/>
                                        <p:tgtEl>
                                          <p:spTgt spid="1127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1278">
                                            <p:txEl>
                                              <p:pRg st="2" end="2"/>
                                            </p:txEl>
                                          </p:spTgt>
                                        </p:tgtEl>
                                        <p:attrNameLst>
                                          <p:attrName>style.visibility</p:attrName>
                                        </p:attrNameLst>
                                      </p:cBhvr>
                                      <p:to>
                                        <p:strVal val="visible"/>
                                      </p:to>
                                    </p:set>
                                    <p:animEffect transition="in" filter="dissolve">
                                      <p:cBhvr>
                                        <p:cTn id="20" dur="500"/>
                                        <p:tgtEl>
                                          <p:spTgt spid="11278">
                                            <p:txEl>
                                              <p:pRg st="2" end="2"/>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1278">
                                            <p:txEl>
                                              <p:pRg st="3" end="3"/>
                                            </p:txEl>
                                          </p:spTgt>
                                        </p:tgtEl>
                                        <p:attrNameLst>
                                          <p:attrName>style.visibility</p:attrName>
                                        </p:attrNameLst>
                                      </p:cBhvr>
                                      <p:to>
                                        <p:strVal val="visible"/>
                                      </p:to>
                                    </p:set>
                                    <p:animEffect transition="in" filter="dissolve">
                                      <p:cBhvr>
                                        <p:cTn id="23" dur="500"/>
                                        <p:tgtEl>
                                          <p:spTgt spid="11278">
                                            <p:txEl>
                                              <p:pRg st="3" end="3"/>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1278">
                                            <p:txEl>
                                              <p:pRg st="4" end="4"/>
                                            </p:txEl>
                                          </p:spTgt>
                                        </p:tgtEl>
                                        <p:attrNameLst>
                                          <p:attrName>style.visibility</p:attrName>
                                        </p:attrNameLst>
                                      </p:cBhvr>
                                      <p:to>
                                        <p:strVal val="visible"/>
                                      </p:to>
                                    </p:set>
                                    <p:animEffect transition="in" filter="dissolve">
                                      <p:cBhvr>
                                        <p:cTn id="26" dur="500"/>
                                        <p:tgtEl>
                                          <p:spTgt spid="112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7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CA" smtClean="0"/>
              <a:t>From single interaction to a pattern of interactions </a:t>
            </a:r>
            <a:endParaRPr lang="en-US" smtClean="0"/>
          </a:p>
        </p:txBody>
      </p:sp>
      <p:sp>
        <p:nvSpPr>
          <p:cNvPr id="9219" name="Rectangle 3"/>
          <p:cNvSpPr>
            <a:spLocks noGrp="1" noChangeArrowheads="1"/>
          </p:cNvSpPr>
          <p:nvPr>
            <p:ph type="body" idx="1"/>
          </p:nvPr>
        </p:nvSpPr>
        <p:spPr/>
        <p:txBody>
          <a:bodyPr/>
          <a:lstStyle/>
          <a:p>
            <a:pPr marL="0" indent="0" eaLnBrk="1" hangingPunct="1">
              <a:buFont typeface="Wingdings" pitchFamily="2" charset="2"/>
              <a:buNone/>
            </a:pPr>
            <a:endParaRPr lang="en-US" smtClean="0"/>
          </a:p>
          <a:p>
            <a:pPr marL="0" indent="0" eaLnBrk="1" hangingPunct="1">
              <a:buFont typeface="Wingdings" pitchFamily="2" charset="2"/>
              <a:buNone/>
            </a:pPr>
            <a:endParaRPr lang="en-US" smtClean="0"/>
          </a:p>
          <a:p>
            <a:pPr marL="0" indent="0" algn="dist" eaLnBrk="1" hangingPunct="1">
              <a:buFont typeface="Wingdings" pitchFamily="2" charset="2"/>
              <a:buNone/>
            </a:pPr>
            <a:r>
              <a:rPr lang="en-US" smtClean="0"/>
              <a:t>An abstract a pattern of interaction from compounding particular interactions.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CA" altLang="zh-CN" sz="4000" smtClean="0">
                <a:ea typeface="宋体" pitchFamily="2" charset="-122"/>
              </a:rPr>
              <a:t>Cause and effect analysis in transactional explanation </a:t>
            </a:r>
            <a:endParaRPr lang="en-US" sz="4000" smtClean="0"/>
          </a:p>
        </p:txBody>
      </p:sp>
      <p:sp>
        <p:nvSpPr>
          <p:cNvPr id="20483" name="Rectangle 3"/>
          <p:cNvSpPr>
            <a:spLocks noGrp="1" noChangeArrowheads="1"/>
          </p:cNvSpPr>
          <p:nvPr>
            <p:ph type="body" idx="1"/>
          </p:nvPr>
        </p:nvSpPr>
        <p:spPr/>
        <p:txBody>
          <a:bodyPr/>
          <a:lstStyle/>
          <a:p>
            <a:pPr eaLnBrk="1" hangingPunct="1">
              <a:lnSpc>
                <a:spcPct val="80000"/>
              </a:lnSpc>
            </a:pPr>
            <a:r>
              <a:rPr lang="en-CA" sz="2800" smtClean="0"/>
              <a:t>A standard story: individuals or collectives cause each others’ action </a:t>
            </a:r>
          </a:p>
          <a:p>
            <a:pPr eaLnBrk="1" hangingPunct="1">
              <a:lnSpc>
                <a:spcPct val="80000"/>
              </a:lnSpc>
            </a:pPr>
            <a:r>
              <a:rPr lang="en-CA" sz="2800" smtClean="0"/>
              <a:t>A transactional explanation story: </a:t>
            </a:r>
            <a:r>
              <a:rPr lang="en-US" sz="2800" smtClean="0"/>
              <a:t>the linear cause and effect chain cannot be seen, and individuals, and also collectives, are seen instead as changing products of interactions</a:t>
            </a:r>
          </a:p>
          <a:p>
            <a:pPr lvl="1" eaLnBrk="1" hangingPunct="1">
              <a:lnSpc>
                <a:spcPct val="80000"/>
              </a:lnSpc>
            </a:pPr>
            <a:r>
              <a:rPr lang="en-US" sz="2400" smtClean="0"/>
              <a:t>Indirect effects, unintended effects, cumulative effects, incremental effects, environmental effects, feedback, mistakes, repairs, and unanticipated consequences that result from interpersonal transactions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dissolve">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dissolve">
                                      <p:cBhvr>
                                        <p:cTn id="12" dur="500"/>
                                        <p:tgtEl>
                                          <p:spTgt spid="204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dissolve">
                                      <p:cBhvr>
                                        <p:cTn id="17" dur="500"/>
                                        <p:tgtEl>
                                          <p:spTgt spid="20483">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0483">
                                            <p:txEl>
                                              <p:pRg st="2" end="2"/>
                                            </p:txEl>
                                          </p:spTgt>
                                        </p:tgtEl>
                                        <p:attrNameLst>
                                          <p:attrName>style.visibility</p:attrName>
                                        </p:attrNameLst>
                                      </p:cBhvr>
                                      <p:to>
                                        <p:strVal val="visible"/>
                                      </p:to>
                                    </p:set>
                                    <p:animEffect transition="in" filter="dissolve">
                                      <p:cBhvr>
                                        <p:cTn id="20" dur="50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CA" smtClean="0"/>
              <a:t>What does make up collective identity? </a:t>
            </a:r>
            <a:endParaRPr lang="en-US" smtClean="0"/>
          </a:p>
        </p:txBody>
      </p:sp>
      <p:sp>
        <p:nvSpPr>
          <p:cNvPr id="11267" name="Rectangle 3"/>
          <p:cNvSpPr>
            <a:spLocks noGrp="1" noChangeArrowheads="1"/>
          </p:cNvSpPr>
          <p:nvPr>
            <p:ph type="body" idx="1"/>
          </p:nvPr>
        </p:nvSpPr>
        <p:spPr/>
        <p:txBody>
          <a:bodyPr/>
          <a:lstStyle/>
          <a:p>
            <a:pPr eaLnBrk="1" hangingPunct="1"/>
            <a:r>
              <a:rPr lang="en-US" smtClean="0"/>
              <a:t>Boundaries</a:t>
            </a:r>
          </a:p>
          <a:p>
            <a:pPr eaLnBrk="1" hangingPunct="1"/>
            <a:r>
              <a:rPr lang="en-US" smtClean="0"/>
              <a:t>Cross-boundary relations </a:t>
            </a:r>
          </a:p>
          <a:p>
            <a:pPr eaLnBrk="1" hangingPunct="1"/>
            <a:r>
              <a:rPr lang="en-US" smtClean="0"/>
              <a:t>Within-boundary relations </a:t>
            </a:r>
          </a:p>
          <a:p>
            <a:pPr eaLnBrk="1" hangingPunct="1"/>
            <a:r>
              <a:rPr lang="en-US" smtClean="0"/>
              <a:t>Stories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434</TotalTime>
  <Words>1828</Words>
  <Application>Microsoft PowerPoint</Application>
  <PresentationFormat>On-screen Show (4:3)</PresentationFormat>
  <Paragraphs>143</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Tahoma</vt:lpstr>
      <vt:lpstr>Arial</vt:lpstr>
      <vt:lpstr>Wingdings</vt:lpstr>
      <vt:lpstr>宋体</vt:lpstr>
      <vt:lpstr>Blends</vt:lpstr>
      <vt:lpstr>Patterned Interaction and Identity construction </vt:lpstr>
      <vt:lpstr>Ethnic identity</vt:lpstr>
      <vt:lpstr>1- Theoretical side: Charles Tilly’s transactional model 2- Methodological side: Social Network as a methodology which is convergent with Tilly’s theory  3- Application </vt:lpstr>
      <vt:lpstr>The general explanation of social phenomena </vt:lpstr>
      <vt:lpstr>Transactional explanation   Charles Tilly’s alternative explanation </vt:lpstr>
      <vt:lpstr>     What does Tilly mean by transaction or interaction?</vt:lpstr>
      <vt:lpstr>From single interaction to a pattern of interactions </vt:lpstr>
      <vt:lpstr>Cause and effect analysis in transactional explanation </vt:lpstr>
      <vt:lpstr>What does make up collective identity? </vt:lpstr>
      <vt:lpstr>Slide 10</vt:lpstr>
      <vt:lpstr>Social Network is the most appropriate research method when</vt:lpstr>
      <vt:lpstr>Your close friends are ones with whom you spend much of your spare time, for example, you regularly meet them for a drink, and you feel comfortable with them. Name your close friends.  </vt:lpstr>
      <vt:lpstr>The power of network analysis </vt:lpstr>
      <vt:lpstr>Slide 14</vt:lpstr>
      <vt:lpstr>Slide 15</vt:lpstr>
      <vt:lpstr>What does make up collective identity? </vt:lpstr>
      <vt:lpstr>Slide 17</vt:lpstr>
      <vt:lpstr>Two different stories:</vt:lpstr>
      <vt:lpstr>Your close friends are ones with whom you spend much of your spare time, for example, you regularly meet them for a drink, and you feel comfortable with them. Name your close friends.  </vt:lpstr>
      <vt:lpstr>Your close friends are ones with whom you spend much of your spare time, for example, you regularly meet them for a drink, and you feel comfortable with them. </vt:lpstr>
      <vt:lpstr>The question is</vt:lpstr>
      <vt:lpstr>Bibliography </vt:lpstr>
    </vt:vector>
  </TitlesOfParts>
  <Company>UofR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karimipk</dc:creator>
  <cp:lastModifiedBy>Lenise</cp:lastModifiedBy>
  <cp:revision>10</cp:revision>
  <dcterms:created xsi:type="dcterms:W3CDTF">2009-10-26T01:37:59Z</dcterms:created>
  <dcterms:modified xsi:type="dcterms:W3CDTF">2009-11-02T16:28:08Z</dcterms:modified>
</cp:coreProperties>
</file>