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12"/>
  </p:handoutMasterIdLst>
  <p:sldIdLst>
    <p:sldId id="280" r:id="rId2"/>
    <p:sldId id="259" r:id="rId3"/>
    <p:sldId id="258" r:id="rId4"/>
    <p:sldId id="282" r:id="rId5"/>
    <p:sldId id="263" r:id="rId6"/>
    <p:sldId id="264" r:id="rId7"/>
    <p:sldId id="283" r:id="rId8"/>
    <p:sldId id="266" r:id="rId9"/>
    <p:sldId id="281" r:id="rId10"/>
    <p:sldId id="272" r:id="rId11"/>
  </p:sldIdLst>
  <p:sldSz cx="9144000" cy="6858000" type="screen4x3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4090" autoAdjust="0"/>
    <p:restoredTop sz="90929"/>
  </p:normalViewPr>
  <p:slideViewPr>
    <p:cSldViewPr>
      <p:cViewPr varScale="1">
        <p:scale>
          <a:sx n="98" d="100"/>
          <a:sy n="98" d="100"/>
        </p:scale>
        <p:origin x="-90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325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endParaRPr lang="en-CA"/>
          </a:p>
        </p:txBody>
      </p:sp>
      <p:sp>
        <p:nvSpPr>
          <p:cNvPr id="5325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325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658D8671-1F55-45D5-86C9-A6DE7BB8E858}" type="slidenum">
              <a:rPr lang="en-CA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21" name="Group 7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6146" name="Group 2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6147" name="Rectangle 3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148" name="Group 4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6149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0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1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2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3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4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5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6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7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8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59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0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1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2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3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4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5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6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7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8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69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0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1" name="Line 27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2" name="Line 28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3" name="Line 29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4" name="Line 30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5" name="Line 31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6" name="Line 32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7" name="Line 33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8" name="Line 34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79" name="Line 35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0" name="Line 36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1" name="Line 37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2" name="Line 38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3" name="Line 39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4" name="Line 40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5" name="Line 41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6" name="Line 42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7" name="Line 43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8" name="Line 44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89" name="Line 45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0" name="Line 46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1" name="Line 47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2" name="Line 48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3" name="Line 49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4" name="Line 50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5" name="Line 51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6" name="Line 52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7" name="Line 53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8" name="Line 54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99" name="Line 55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200" name="Line 56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20" name="Group 76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6209" name="Line 65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07" name="Line 63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08" name="Line 64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10" name="Arc 66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219" name="Group 75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6211" name="Line 67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12" name="Line 68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13" name="Arc 69"/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6215" name="Rectangle 7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216" name="Rectangle 7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217" name="Rectangle 7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F80458C-6CB2-49F0-AE62-1D40DBC3F2E9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45B425-F7BD-48E6-86C4-E0302CB7C54C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AEE9FC-FE97-4A90-9479-A77468CB87CA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DD22E-5D96-4EFB-8FB8-C3BA40712762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01B4C6-C04F-422B-AF15-4654D666F36B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983A2-9383-4FDD-8852-1406A79F2CC9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991B2A-3F29-4C39-BD23-7309800296BA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B3C13-A338-4D4A-BDAF-22ACC3C64707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1CFA6-6E9F-4BFC-B097-901EC4880BC8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888D35-FB9C-4161-B7C7-277E84A4F49F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60793-BF49-498B-AE4B-075820168CF1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27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28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29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0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1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2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3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4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5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6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7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8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9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0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1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51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52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0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81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2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83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84" name="Line 60"/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Arc 62"/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8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title style</a:t>
            </a:r>
          </a:p>
        </p:txBody>
      </p:sp>
      <p:sp>
        <p:nvSpPr>
          <p:cNvPr id="108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1092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CA"/>
          </a:p>
        </p:txBody>
      </p:sp>
      <p:sp>
        <p:nvSpPr>
          <p:cNvPr id="1093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CA"/>
          </a:p>
        </p:txBody>
      </p:sp>
      <p:sp>
        <p:nvSpPr>
          <p:cNvPr id="1094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858E98B-6DBB-45B8-ABC7-0543602CBDFE}" type="slidenum">
              <a:rPr lang="en-CA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600200"/>
            <a:ext cx="7924800" cy="1371600"/>
          </a:xfrm>
        </p:spPr>
        <p:txBody>
          <a:bodyPr/>
          <a:lstStyle/>
          <a:p>
            <a:r>
              <a:rPr lang="en-US" sz="4000">
                <a:latin typeface="Bookman Old Style" pitchFamily="18" charset="0"/>
              </a:rPr>
              <a:t>Recent Senior Immigrants’ Social Integration In Canada</a:t>
            </a:r>
            <a:endParaRPr lang="en-CA" sz="4000">
              <a:latin typeface="Bookman Old Style" pitchFamily="18" charset="0"/>
            </a:endParaRPr>
          </a:p>
        </p:txBody>
      </p:sp>
      <p:sp>
        <p:nvSpPr>
          <p:cNvPr id="624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581400"/>
            <a:ext cx="6324600" cy="1447800"/>
          </a:xfrm>
        </p:spPr>
        <p:txBody>
          <a:bodyPr/>
          <a:lstStyle/>
          <a:p>
            <a:pPr algn="ctr"/>
            <a:r>
              <a:rPr lang="en-US" sz="2400">
                <a:latin typeface="Bookman Old Style" pitchFamily="18" charset="0"/>
              </a:rPr>
              <a:t>Prairie Metropolis Centre Research Symposium</a:t>
            </a:r>
          </a:p>
          <a:p>
            <a:pPr algn="ctr"/>
            <a:r>
              <a:rPr lang="en-US" sz="2400">
                <a:latin typeface="Bookman Old Style" pitchFamily="18" charset="0"/>
              </a:rPr>
              <a:t>October 26</a:t>
            </a:r>
            <a:r>
              <a:rPr lang="en-US" sz="2400" baseline="30000">
                <a:latin typeface="Bookman Old Style" pitchFamily="18" charset="0"/>
              </a:rPr>
              <a:t>th</a:t>
            </a:r>
            <a:r>
              <a:rPr lang="en-US" sz="2400">
                <a:latin typeface="Bookman Old Style" pitchFamily="18" charset="0"/>
              </a:rPr>
              <a:t>, 2009</a:t>
            </a:r>
          </a:p>
          <a:p>
            <a:pPr algn="ctr"/>
            <a:r>
              <a:rPr lang="en-US" sz="2400">
                <a:latin typeface="Bookman Old Style" pitchFamily="18" charset="0"/>
              </a:rPr>
              <a:t>Presenter: Adam Belton</a:t>
            </a:r>
            <a:endParaRPr lang="en-CA" sz="2400">
              <a:latin typeface="Bookman Old Style" pitchFamily="18" charset="0"/>
            </a:endParaRPr>
          </a:p>
        </p:txBody>
      </p:sp>
      <p:pic>
        <p:nvPicPr>
          <p:cNvPr id="62469" name="Picture 5" descr="C:\Documents and Settings\Adam Belton.SPARKY\Desktop\UR_logo_2c_lor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5486400"/>
            <a:ext cx="2479675" cy="695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153400" cy="1143000"/>
          </a:xfrm>
        </p:spPr>
        <p:txBody>
          <a:bodyPr/>
          <a:lstStyle/>
          <a:p>
            <a:r>
              <a:rPr lang="en-US"/>
              <a:t>Where Now? </a:t>
            </a:r>
            <a:endParaRPr lang="en-CA"/>
          </a:p>
        </p:txBody>
      </p:sp>
      <p:sp>
        <p:nvSpPr>
          <p:cNvPr id="501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4419600"/>
          </a:xfrm>
        </p:spPr>
        <p:txBody>
          <a:bodyPr/>
          <a:lstStyle/>
          <a:p>
            <a:pPr marL="609600" indent="-609600"/>
            <a:r>
              <a:rPr lang="en-US"/>
              <a:t>To conclude … demographic changes require we re-evaluate both policy and societal supports given the increasing levels of immigration to Canada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en-US"/>
              <a:t>Thank you for listening. 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en-US"/>
              <a:t>Questions?</a:t>
            </a:r>
            <a:endParaRPr lang="en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066800"/>
          </a:xfrm>
        </p:spPr>
        <p:txBody>
          <a:bodyPr/>
          <a:lstStyle/>
          <a:p>
            <a:r>
              <a:rPr lang="en-US"/>
              <a:t>Focus of Today’s Talk:</a:t>
            </a:r>
            <a:endParaRPr lang="en-CA"/>
          </a:p>
        </p:txBody>
      </p:sp>
      <p:sp>
        <p:nvSpPr>
          <p:cNvPr id="368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4267200"/>
          </a:xfrm>
        </p:spPr>
        <p:txBody>
          <a:bodyPr/>
          <a:lstStyle/>
          <a:p>
            <a:r>
              <a:rPr lang="en-US"/>
              <a:t> Main research focus is ‘social security’ of recent senior immigrants (OAS, CPP)</a:t>
            </a:r>
            <a:endParaRPr lang="en-US" sz="1200"/>
          </a:p>
          <a:p>
            <a:pPr>
              <a:buFont typeface="Wingdings" pitchFamily="2" charset="2"/>
              <a:buNone/>
            </a:pPr>
            <a:endParaRPr lang="en-US" sz="1200"/>
          </a:p>
          <a:p>
            <a:r>
              <a:rPr lang="en-US"/>
              <a:t> Today </a:t>
            </a:r>
            <a:r>
              <a:rPr lang="en-US">
                <a:sym typeface="Wingdings" pitchFamily="2" charset="2"/>
              </a:rPr>
              <a:t> Focusing on social integration</a:t>
            </a:r>
          </a:p>
          <a:p>
            <a:pPr lvl="1"/>
            <a:r>
              <a:rPr lang="en-US"/>
              <a:t>Demographic changes in immigration</a:t>
            </a:r>
          </a:p>
          <a:p>
            <a:pPr lvl="2"/>
            <a:r>
              <a:rPr lang="en-US" sz="2200"/>
              <a:t>Family Reunification Program </a:t>
            </a:r>
            <a:r>
              <a:rPr lang="en-US" sz="2200">
                <a:sym typeface="Wingdings" pitchFamily="2" charset="2"/>
              </a:rPr>
              <a:t> senior immigrants</a:t>
            </a:r>
            <a:endParaRPr lang="en-US" sz="2200"/>
          </a:p>
          <a:p>
            <a:pPr lvl="1"/>
            <a:r>
              <a:rPr lang="en-US"/>
              <a:t>Social Aspects</a:t>
            </a:r>
          </a:p>
          <a:p>
            <a:pPr lvl="2"/>
            <a:r>
              <a:rPr lang="en-US" sz="2200"/>
              <a:t>Knowledge of Official Languages</a:t>
            </a:r>
          </a:p>
          <a:p>
            <a:pPr lvl="2"/>
            <a:r>
              <a:rPr lang="en-US" sz="2200"/>
              <a:t>Overcrowded Housing</a:t>
            </a:r>
            <a:endParaRPr lang="en-US"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924800" cy="990600"/>
          </a:xfrm>
        </p:spPr>
        <p:txBody>
          <a:bodyPr/>
          <a:lstStyle/>
          <a:p>
            <a:r>
              <a:rPr lang="en-US" sz="3600"/>
              <a:t>Demographics and Recent Changes</a:t>
            </a:r>
            <a:endParaRPr lang="en-CA" sz="3600"/>
          </a:p>
        </p:txBody>
      </p:sp>
      <p:sp>
        <p:nvSpPr>
          <p:cNvPr id="358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924800" cy="3810000"/>
          </a:xfrm>
        </p:spPr>
        <p:txBody>
          <a:bodyPr/>
          <a:lstStyle/>
          <a:p>
            <a:r>
              <a:rPr lang="en-US"/>
              <a:t>Canada receives ~250,000 immigrant/yr.</a:t>
            </a:r>
          </a:p>
          <a:p>
            <a:pPr lvl="1"/>
            <a:r>
              <a:rPr lang="en-US"/>
              <a:t>Family Class ~ 65,000</a:t>
            </a:r>
          </a:p>
          <a:p>
            <a:pPr lvl="1"/>
            <a:r>
              <a:rPr lang="en-US"/>
              <a:t>Parents and grandparents ~ 17,000 </a:t>
            </a:r>
          </a:p>
          <a:p>
            <a:r>
              <a:rPr lang="en-US"/>
              <a:t> Historical European Source Countries:</a:t>
            </a:r>
          </a:p>
          <a:p>
            <a:pPr lvl="1"/>
            <a:r>
              <a:rPr lang="en-US"/>
              <a:t>U.K., Italy, and the U.S.</a:t>
            </a:r>
          </a:p>
          <a:p>
            <a:r>
              <a:rPr lang="en-US"/>
              <a:t> 2007 Major Source Countries in Asia:</a:t>
            </a:r>
          </a:p>
          <a:p>
            <a:pPr lvl="1"/>
            <a:r>
              <a:rPr lang="en-US"/>
              <a:t>China &amp; India (11%), Philippines (8%)</a:t>
            </a:r>
            <a:endParaRPr lang="en-CA"/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5181600" y="5791200"/>
            <a:ext cx="3581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Citizenship and Immigration Canada, 2007, 2008</a:t>
            </a:r>
            <a:endParaRPr lang="en-C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990600"/>
          </a:xfrm>
        </p:spPr>
        <p:txBody>
          <a:bodyPr/>
          <a:lstStyle/>
          <a:p>
            <a:r>
              <a:rPr lang="en-US" sz="4000"/>
              <a:t>Canadian Immigration 1901-2006</a:t>
            </a:r>
            <a:endParaRPr lang="en-CA" sz="4000"/>
          </a:p>
        </p:txBody>
      </p:sp>
      <p:sp>
        <p:nvSpPr>
          <p:cNvPr id="696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81000" y="5715000"/>
            <a:ext cx="8458200" cy="685800"/>
          </a:xfrm>
        </p:spPr>
        <p:txBody>
          <a:bodyPr/>
          <a:lstStyle/>
          <a:p>
            <a:r>
              <a:rPr lang="en-US" sz="2400"/>
              <a:t>Immigrant population proportion near pre-depression level</a:t>
            </a:r>
            <a:endParaRPr lang="en-CA" sz="2400"/>
          </a:p>
        </p:txBody>
      </p:sp>
      <p:pic>
        <p:nvPicPr>
          <p:cNvPr id="69636" name="Picture 4" descr="G:\Conference Materials\Prairie Metropolis Symposium\censu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524000"/>
            <a:ext cx="6899275" cy="3738563"/>
          </a:xfrm>
          <a:prstGeom prst="rect">
            <a:avLst/>
          </a:prstGeom>
          <a:noFill/>
        </p:spPr>
      </p:pic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6324600" y="5257800"/>
            <a:ext cx="2057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Statistics Canada</a:t>
            </a:r>
            <a:endParaRPr lang="en-C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066800"/>
          </a:xfrm>
        </p:spPr>
        <p:txBody>
          <a:bodyPr/>
          <a:lstStyle/>
          <a:p>
            <a:r>
              <a:rPr lang="en-US"/>
              <a:t>Family Reunification Program:</a:t>
            </a:r>
            <a:endParaRPr lang="en-CA"/>
          </a:p>
        </p:txBody>
      </p:sp>
      <p:sp>
        <p:nvSpPr>
          <p:cNvPr id="409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4495800"/>
          </a:xfrm>
        </p:spPr>
        <p:txBody>
          <a:bodyPr/>
          <a:lstStyle/>
          <a:p>
            <a:r>
              <a:rPr lang="en-US" sz="3000"/>
              <a:t>Intended to reunify non-spousal family members with those already immigrated</a:t>
            </a:r>
          </a:p>
          <a:p>
            <a:pPr>
              <a:buFont typeface="Wingdings" pitchFamily="2" charset="2"/>
              <a:buNone/>
            </a:pPr>
            <a:r>
              <a:rPr lang="en-US" sz="3000" u="sng"/>
              <a:t>Problematic Rules:</a:t>
            </a:r>
          </a:p>
          <a:p>
            <a:r>
              <a:rPr lang="en-US" sz="3000"/>
              <a:t>10-year sponsorship period for family</a:t>
            </a:r>
          </a:p>
          <a:p>
            <a:r>
              <a:rPr lang="en-US" sz="3000"/>
              <a:t>Min. income for sponsorship ~ LICO</a:t>
            </a:r>
          </a:p>
          <a:p>
            <a:r>
              <a:rPr lang="en-US" sz="3000"/>
              <a:t>10-year min. residency for OAS/GIS</a:t>
            </a:r>
          </a:p>
          <a:p>
            <a:r>
              <a:rPr lang="en-US" sz="3000"/>
              <a:t>Canada does not have ISSAs with many of recent major source countries</a:t>
            </a:r>
            <a:endParaRPr lang="en-CA" sz="3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066800"/>
          </a:xfrm>
        </p:spPr>
        <p:txBody>
          <a:bodyPr/>
          <a:lstStyle/>
          <a:p>
            <a:r>
              <a:rPr lang="en-US" sz="3600"/>
              <a:t>Half Spoke Neither English or French</a:t>
            </a:r>
            <a:endParaRPr lang="en-CA" sz="3600"/>
          </a:p>
        </p:txBody>
      </p:sp>
      <p:sp>
        <p:nvSpPr>
          <p:cNvPr id="41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2133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Less than half of recent senior immigrants arriving between 1996 and 2001 spoke either official language. </a:t>
            </a:r>
            <a:endParaRPr lang="en-CA"/>
          </a:p>
        </p:txBody>
      </p:sp>
      <p:graphicFrame>
        <p:nvGraphicFramePr>
          <p:cNvPr id="42022" name="Group 38"/>
          <p:cNvGraphicFramePr>
            <a:graphicFrameLocks noGrp="1"/>
          </p:cNvGraphicFramePr>
          <p:nvPr/>
        </p:nvGraphicFramePr>
        <p:xfrm>
          <a:off x="609600" y="4114800"/>
          <a:ext cx="7924800" cy="1219200"/>
        </p:xfrm>
        <a:graphic>
          <a:graphicData uri="http://schemas.openxmlformats.org/drawingml/2006/table">
            <a:tbl>
              <a:tblPr/>
              <a:tblGrid>
                <a:gridCol w="1828800"/>
                <a:gridCol w="1524000"/>
                <a:gridCol w="1524000"/>
                <a:gridCol w="1524000"/>
                <a:gridCol w="15240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Age 65-74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Age 75-84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Age 25-34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Age 35-44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Immigrated 1996-2001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53%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54%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Familial Support</a:t>
            </a:r>
            <a:endParaRPr lang="en-CA"/>
          </a:p>
        </p:txBody>
      </p:sp>
      <p:sp>
        <p:nvSpPr>
          <p:cNvPr id="727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Reliance on family members for linguistic support (as well as financial, social, etc.) might be one of the reasons for the importance of reunification for family-class immigrants: “over 90% of who chose their final destinations based on where their spouse, partner or family members live”. </a:t>
            </a:r>
            <a:r>
              <a:rPr lang="en-US" sz="2000"/>
              <a:t>(Statistics Canada 2003: </a:t>
            </a:r>
            <a:r>
              <a:rPr lang="en-US" sz="2000" i="1"/>
              <a:t>Longitudinal Survey of Immigrants to Canada: process, progress and prospects</a:t>
            </a:r>
            <a:r>
              <a:rPr lang="en-US" sz="2000"/>
              <a:t>, p. 16)</a:t>
            </a:r>
            <a:endParaRPr lang="en-CA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924800" cy="990600"/>
          </a:xfrm>
        </p:spPr>
        <p:txBody>
          <a:bodyPr/>
          <a:lstStyle/>
          <a:p>
            <a:r>
              <a:rPr lang="en-US" sz="3600"/>
              <a:t>Seniors’ Primary Language At Home</a:t>
            </a:r>
            <a:endParaRPr lang="en-CA" sz="3600"/>
          </a:p>
        </p:txBody>
      </p:sp>
      <p:graphicFrame>
        <p:nvGraphicFramePr>
          <p:cNvPr id="44089" name="Group 57"/>
          <p:cNvGraphicFramePr>
            <a:graphicFrameLocks noGrp="1"/>
          </p:cNvGraphicFramePr>
          <p:nvPr/>
        </p:nvGraphicFramePr>
        <p:xfrm>
          <a:off x="609600" y="1524000"/>
          <a:ext cx="8001000" cy="4699000"/>
        </p:xfrm>
        <a:graphic>
          <a:graphicData uri="http://schemas.openxmlformats.org/drawingml/2006/table">
            <a:tbl>
              <a:tblPr/>
              <a:tblGrid>
                <a:gridCol w="2608263"/>
                <a:gridCol w="1795462"/>
                <a:gridCol w="1798638"/>
                <a:gridCol w="1798637"/>
              </a:tblGrid>
              <a:tr h="784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Eng./Fr.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Chinese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Alt. Asian (A)/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Alt. Euro. (E)</a:t>
                      </a:r>
                      <a:endParaRPr kumimoji="0" lang="en-C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1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Canadian-born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88%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6% (E)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Imm. Pre-1981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63%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18%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19% (E)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Imm. 1981-’90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26%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26%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18% (A)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1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Imm. 1991-’95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40%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17% (A)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Imm. ’96-2001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22% (A)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090" name="Text Box 58"/>
          <p:cNvSpPr txBox="1">
            <a:spLocks noChangeArrowheads="1"/>
          </p:cNvSpPr>
          <p:nvPr/>
        </p:nvSpPr>
        <p:spPr bwMode="auto">
          <a:xfrm>
            <a:off x="5943600" y="6248400"/>
            <a:ext cx="2667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Statistics Canada, 2001 Census</a:t>
            </a:r>
            <a:endParaRPr lang="en-CA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990600"/>
          </a:xfrm>
        </p:spPr>
        <p:txBody>
          <a:bodyPr/>
          <a:lstStyle/>
          <a:p>
            <a:r>
              <a:rPr lang="en-US" sz="4000"/>
              <a:t>Housing Overcrowding</a:t>
            </a:r>
            <a:endParaRPr lang="en-CA" sz="4000"/>
          </a:p>
        </p:txBody>
      </p:sp>
      <p:graphicFrame>
        <p:nvGraphicFramePr>
          <p:cNvPr id="65589" name="Group 53"/>
          <p:cNvGraphicFramePr>
            <a:graphicFrameLocks noGrp="1"/>
          </p:cNvGraphicFramePr>
          <p:nvPr/>
        </p:nvGraphicFramePr>
        <p:xfrm>
          <a:off x="609600" y="1524000"/>
          <a:ext cx="7467600" cy="3976688"/>
        </p:xfrm>
        <a:graphic>
          <a:graphicData uri="http://schemas.openxmlformats.org/drawingml/2006/table">
            <a:tbl>
              <a:tblPr/>
              <a:tblGrid>
                <a:gridCol w="1947863"/>
                <a:gridCol w="1379537"/>
                <a:gridCol w="1381125"/>
                <a:gridCol w="1311275"/>
                <a:gridCol w="1447800"/>
              </a:tblGrid>
              <a:tr h="987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Age 55-64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Age 65-74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Age 75-84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Age 85 or older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Canadian-born</a:t>
                      </a:r>
                      <a:endParaRPr kumimoji="0" lang="en-C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0.3%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0.2%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0.2%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0.1%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5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Immigrated 1991 - 2001</a:t>
                      </a:r>
                      <a:endParaRPr kumimoji="0" lang="en-C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16.7%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14.3%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9.8%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15.7%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7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Immigrated 1996 - 2001</a:t>
                      </a:r>
                      <a:endParaRPr kumimoji="0" lang="en-C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19.2%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16.7%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13.3%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25.6%</a:t>
                      </a: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5590" name="Text Box 54"/>
          <p:cNvSpPr txBox="1">
            <a:spLocks noChangeArrowheads="1"/>
          </p:cNvSpPr>
          <p:nvPr/>
        </p:nvSpPr>
        <p:spPr bwMode="auto">
          <a:xfrm>
            <a:off x="5791200" y="5486400"/>
            <a:ext cx="2362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Statistics Canada, 2001 Census</a:t>
            </a:r>
            <a:endParaRPr lang="en-C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858</TotalTime>
  <Words>473</Words>
  <Application>Microsoft PowerPoint</Application>
  <PresentationFormat>On-screen Show (4:3)</PresentationFormat>
  <Paragraphs>96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Times New Roman</vt:lpstr>
      <vt:lpstr>Tahoma</vt:lpstr>
      <vt:lpstr>Wingdings</vt:lpstr>
      <vt:lpstr>Bookman Old Style</vt:lpstr>
      <vt:lpstr>Blueprint</vt:lpstr>
      <vt:lpstr>Recent Senior Immigrants’ Social Integration In Canada</vt:lpstr>
      <vt:lpstr>Focus of Today’s Talk:</vt:lpstr>
      <vt:lpstr>Demographics and Recent Changes</vt:lpstr>
      <vt:lpstr>Canadian Immigration 1901-2006</vt:lpstr>
      <vt:lpstr>Family Reunification Program:</vt:lpstr>
      <vt:lpstr>Half Spoke Neither English or French</vt:lpstr>
      <vt:lpstr>Familial Support</vt:lpstr>
      <vt:lpstr>Seniors’ Primary Language At Home</vt:lpstr>
      <vt:lpstr>Housing Overcrowding</vt:lpstr>
      <vt:lpstr>Where Now?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Ethnography and Qualitative Methodological Issues</dc:title>
  <dc:creator>Adam B</dc:creator>
  <cp:lastModifiedBy>Lenise</cp:lastModifiedBy>
  <cp:revision>29</cp:revision>
  <cp:lastPrinted>1601-01-01T00:00:00Z</cp:lastPrinted>
  <dcterms:created xsi:type="dcterms:W3CDTF">2009-01-14T03:21:08Z</dcterms:created>
  <dcterms:modified xsi:type="dcterms:W3CDTF">2009-11-02T16:25:30Z</dcterms:modified>
</cp:coreProperties>
</file>