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3"/>
  </p:notesMasterIdLst>
  <p:handoutMasterIdLst>
    <p:handoutMasterId r:id="rId34"/>
  </p:handoutMasterIdLst>
  <p:sldIdLst>
    <p:sldId id="400" r:id="rId3"/>
    <p:sldId id="432" r:id="rId4"/>
    <p:sldId id="433" r:id="rId5"/>
    <p:sldId id="434" r:id="rId6"/>
    <p:sldId id="435" r:id="rId7"/>
    <p:sldId id="436" r:id="rId8"/>
    <p:sldId id="437" r:id="rId9"/>
    <p:sldId id="438" r:id="rId10"/>
    <p:sldId id="439" r:id="rId11"/>
    <p:sldId id="440" r:id="rId12"/>
    <p:sldId id="441" r:id="rId13"/>
    <p:sldId id="442" r:id="rId14"/>
    <p:sldId id="443" r:id="rId15"/>
    <p:sldId id="444" r:id="rId16"/>
    <p:sldId id="445" r:id="rId17"/>
    <p:sldId id="446" r:id="rId18"/>
    <p:sldId id="447" r:id="rId19"/>
    <p:sldId id="448" r:id="rId20"/>
    <p:sldId id="449" r:id="rId21"/>
    <p:sldId id="450" r:id="rId22"/>
    <p:sldId id="451" r:id="rId23"/>
    <p:sldId id="452" r:id="rId24"/>
    <p:sldId id="453" r:id="rId25"/>
    <p:sldId id="454" r:id="rId26"/>
    <p:sldId id="455" r:id="rId27"/>
    <p:sldId id="456" r:id="rId28"/>
    <p:sldId id="457" r:id="rId29"/>
    <p:sldId id="458" r:id="rId30"/>
    <p:sldId id="459" r:id="rId31"/>
    <p:sldId id="460" r:id="rId32"/>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CC"/>
    <a:srgbClr val="0000FF"/>
    <a:srgbClr val="006600"/>
    <a:srgbClr val="000066"/>
    <a:srgbClr val="99CCFF"/>
    <a:srgbClr val="CCFFFF"/>
    <a:srgbClr val="003300"/>
    <a:srgbClr val="072B61"/>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2060" autoAdjust="0"/>
  </p:normalViewPr>
  <p:slideViewPr>
    <p:cSldViewPr>
      <p:cViewPr varScale="1">
        <p:scale>
          <a:sx n="113" d="100"/>
          <a:sy n="113" d="100"/>
        </p:scale>
        <p:origin x="1512" y="96"/>
      </p:cViewPr>
      <p:guideLst>
        <p:guide orient="horz" pos="2160"/>
        <p:guide pos="2880"/>
      </p:guideLst>
    </p:cSldViewPr>
  </p:slideViewPr>
  <p:notesTextViewPr>
    <p:cViewPr>
      <p:scale>
        <a:sx n="100" d="100"/>
        <a:sy n="100" d="100"/>
      </p:scale>
      <p:origin x="0" y="0"/>
    </p:cViewPr>
  </p:notesTextViewPr>
  <p:notesViewPr>
    <p:cSldViewPr>
      <p:cViewPr varScale="1">
        <p:scale>
          <a:sx n="79" d="100"/>
          <a:sy n="79" d="100"/>
        </p:scale>
        <p:origin x="-3984" y="-96"/>
      </p:cViewPr>
      <p:guideLst>
        <p:guide orient="horz" pos="3107"/>
        <p:guide pos="212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9565" cy="493395"/>
          </a:xfrm>
          <a:prstGeom prst="rect">
            <a:avLst/>
          </a:prstGeom>
        </p:spPr>
        <p:txBody>
          <a:bodyPr vert="horz" lIns="91065" tIns="45533" rIns="91065" bIns="45533" rtlCol="0"/>
          <a:lstStyle>
            <a:lvl1pPr algn="l">
              <a:defRPr sz="1200"/>
            </a:lvl1pPr>
          </a:lstStyle>
          <a:p>
            <a:endParaRPr lang="en-SG" dirty="0"/>
          </a:p>
        </p:txBody>
      </p:sp>
      <p:sp>
        <p:nvSpPr>
          <p:cNvPr id="3" name="Date Placeholder 2"/>
          <p:cNvSpPr>
            <a:spLocks noGrp="1"/>
          </p:cNvSpPr>
          <p:nvPr>
            <p:ph type="dt" sz="quarter" idx="1"/>
          </p:nvPr>
        </p:nvSpPr>
        <p:spPr>
          <a:xfrm>
            <a:off x="3814626" y="1"/>
            <a:ext cx="2919565" cy="493395"/>
          </a:xfrm>
          <a:prstGeom prst="rect">
            <a:avLst/>
          </a:prstGeom>
        </p:spPr>
        <p:txBody>
          <a:bodyPr vert="horz" lIns="91065" tIns="45533" rIns="91065" bIns="45533" rtlCol="0"/>
          <a:lstStyle>
            <a:lvl1pPr algn="r">
              <a:defRPr sz="1200"/>
            </a:lvl1pPr>
          </a:lstStyle>
          <a:p>
            <a:fld id="{0BE4D0EC-23C6-4B22-AED3-07590AC08A47}" type="datetimeFigureOut">
              <a:rPr lang="en-SG" smtClean="0"/>
              <a:t>27/6/2016</a:t>
            </a:fld>
            <a:endParaRPr lang="en-SG" dirty="0"/>
          </a:p>
        </p:txBody>
      </p:sp>
      <p:sp>
        <p:nvSpPr>
          <p:cNvPr id="4" name="Footer Placeholder 3"/>
          <p:cNvSpPr>
            <a:spLocks noGrp="1"/>
          </p:cNvSpPr>
          <p:nvPr>
            <p:ph type="ftr" sz="quarter" idx="2"/>
          </p:nvPr>
        </p:nvSpPr>
        <p:spPr>
          <a:xfrm>
            <a:off x="0" y="9371332"/>
            <a:ext cx="2919565" cy="493394"/>
          </a:xfrm>
          <a:prstGeom prst="rect">
            <a:avLst/>
          </a:prstGeom>
        </p:spPr>
        <p:txBody>
          <a:bodyPr vert="horz" lIns="91065" tIns="45533" rIns="91065" bIns="45533" rtlCol="0" anchor="b"/>
          <a:lstStyle>
            <a:lvl1pPr algn="l">
              <a:defRPr sz="1200"/>
            </a:lvl1pPr>
          </a:lstStyle>
          <a:p>
            <a:endParaRPr lang="en-SG" dirty="0"/>
          </a:p>
        </p:txBody>
      </p:sp>
      <p:sp>
        <p:nvSpPr>
          <p:cNvPr id="5" name="Slide Number Placeholder 4"/>
          <p:cNvSpPr>
            <a:spLocks noGrp="1"/>
          </p:cNvSpPr>
          <p:nvPr>
            <p:ph type="sldNum" sz="quarter" idx="3"/>
          </p:nvPr>
        </p:nvSpPr>
        <p:spPr>
          <a:xfrm>
            <a:off x="3814626" y="9371332"/>
            <a:ext cx="2919565" cy="493394"/>
          </a:xfrm>
          <a:prstGeom prst="rect">
            <a:avLst/>
          </a:prstGeom>
        </p:spPr>
        <p:txBody>
          <a:bodyPr vert="horz" lIns="91065" tIns="45533" rIns="91065" bIns="45533" rtlCol="0" anchor="b"/>
          <a:lstStyle>
            <a:lvl1pPr algn="r">
              <a:defRPr sz="1200"/>
            </a:lvl1pPr>
          </a:lstStyle>
          <a:p>
            <a:fld id="{BB29E938-9F69-4F1C-B166-5A826CEDC4DF}" type="slidenum">
              <a:rPr lang="en-SG" smtClean="0"/>
              <a:t>‹#›</a:t>
            </a:fld>
            <a:endParaRPr lang="en-SG" dirty="0"/>
          </a:p>
        </p:txBody>
      </p:sp>
    </p:spTree>
    <p:extLst>
      <p:ext uri="{BB962C8B-B14F-4D97-AF65-F5344CB8AC3E}">
        <p14:creationId xmlns:p14="http://schemas.microsoft.com/office/powerpoint/2010/main" val="723747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8830" cy="493316"/>
          </a:xfrm>
          <a:prstGeom prst="rect">
            <a:avLst/>
          </a:prstGeom>
        </p:spPr>
        <p:txBody>
          <a:bodyPr vert="horz" lIns="91065" tIns="45533" rIns="91065" bIns="45533" rtlCol="0"/>
          <a:lstStyle>
            <a:lvl1pPr algn="l">
              <a:defRPr sz="1200"/>
            </a:lvl1pPr>
          </a:lstStyle>
          <a:p>
            <a:endParaRPr lang="en-US" dirty="0"/>
          </a:p>
        </p:txBody>
      </p:sp>
      <p:sp>
        <p:nvSpPr>
          <p:cNvPr id="3" name="Date Placeholder 2"/>
          <p:cNvSpPr>
            <a:spLocks noGrp="1"/>
          </p:cNvSpPr>
          <p:nvPr>
            <p:ph type="dt" idx="1"/>
          </p:nvPr>
        </p:nvSpPr>
        <p:spPr>
          <a:xfrm>
            <a:off x="3815375" y="0"/>
            <a:ext cx="2918830" cy="493316"/>
          </a:xfrm>
          <a:prstGeom prst="rect">
            <a:avLst/>
          </a:prstGeom>
        </p:spPr>
        <p:txBody>
          <a:bodyPr vert="horz" lIns="91065" tIns="45533" rIns="91065" bIns="45533" rtlCol="0"/>
          <a:lstStyle>
            <a:lvl1pPr algn="r">
              <a:defRPr sz="1200"/>
            </a:lvl1pPr>
          </a:lstStyle>
          <a:p>
            <a:fld id="{190FFBDE-83D9-4653-9ED8-3BCA81CCBDE2}" type="datetimeFigureOut">
              <a:rPr lang="en-US" smtClean="0"/>
              <a:pPr/>
              <a:t>6/27/2016</a:t>
            </a:fld>
            <a:endParaRPr lang="en-US" dirty="0"/>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065" tIns="45533" rIns="91065" bIns="45533" rtlCol="0" anchor="ctr"/>
          <a:lstStyle/>
          <a:p>
            <a:endParaRPr lang="en-US" dirty="0"/>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065" tIns="45533" rIns="91065" bIns="455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1285"/>
            <a:ext cx="2918830" cy="493316"/>
          </a:xfrm>
          <a:prstGeom prst="rect">
            <a:avLst/>
          </a:prstGeom>
        </p:spPr>
        <p:txBody>
          <a:bodyPr vert="horz" lIns="91065" tIns="45533" rIns="91065" bIns="455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5375" y="9371285"/>
            <a:ext cx="2918830" cy="493316"/>
          </a:xfrm>
          <a:prstGeom prst="rect">
            <a:avLst/>
          </a:prstGeom>
        </p:spPr>
        <p:txBody>
          <a:bodyPr vert="horz" lIns="91065" tIns="45533" rIns="91065" bIns="45533" rtlCol="0" anchor="b"/>
          <a:lstStyle>
            <a:lvl1pPr algn="r">
              <a:defRPr sz="1200"/>
            </a:lvl1pPr>
          </a:lstStyle>
          <a:p>
            <a:fld id="{96C8B578-DF7B-4E00-84B5-46808300EDC5}" type="slidenum">
              <a:rPr lang="en-US" smtClean="0"/>
              <a:pPr/>
              <a:t>‹#›</a:t>
            </a:fld>
            <a:endParaRPr lang="en-US" dirty="0"/>
          </a:p>
        </p:txBody>
      </p:sp>
    </p:spTree>
    <p:extLst>
      <p:ext uri="{BB962C8B-B14F-4D97-AF65-F5344CB8AC3E}">
        <p14:creationId xmlns:p14="http://schemas.microsoft.com/office/powerpoint/2010/main" val="2548602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5905261B-5CB6-460D-83C7-3F8B9AFD42A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153639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12</a:t>
            </a:fld>
            <a:endParaRPr lang="en-GB"/>
          </a:p>
        </p:txBody>
      </p:sp>
    </p:spTree>
    <p:extLst>
      <p:ext uri="{BB962C8B-B14F-4D97-AF65-F5344CB8AC3E}">
        <p14:creationId xmlns:p14="http://schemas.microsoft.com/office/powerpoint/2010/main" val="2173703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13</a:t>
            </a:fld>
            <a:endParaRPr lang="en-GB"/>
          </a:p>
        </p:txBody>
      </p:sp>
    </p:spTree>
    <p:extLst>
      <p:ext uri="{BB962C8B-B14F-4D97-AF65-F5344CB8AC3E}">
        <p14:creationId xmlns:p14="http://schemas.microsoft.com/office/powerpoint/2010/main" val="3964667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14</a:t>
            </a:fld>
            <a:endParaRPr lang="en-GB"/>
          </a:p>
        </p:txBody>
      </p:sp>
    </p:spTree>
    <p:extLst>
      <p:ext uri="{BB962C8B-B14F-4D97-AF65-F5344CB8AC3E}">
        <p14:creationId xmlns:p14="http://schemas.microsoft.com/office/powerpoint/2010/main" val="811455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This is when part will weigh the most. </a:t>
            </a:r>
          </a:p>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16</a:t>
            </a:fld>
            <a:endParaRPr lang="en-GB"/>
          </a:p>
        </p:txBody>
      </p:sp>
    </p:spTree>
    <p:extLst>
      <p:ext uri="{BB962C8B-B14F-4D97-AF65-F5344CB8AC3E}">
        <p14:creationId xmlns:p14="http://schemas.microsoft.com/office/powerpoint/2010/main" val="3608780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17</a:t>
            </a:fld>
            <a:endParaRPr lang="en-GB"/>
          </a:p>
        </p:txBody>
      </p:sp>
    </p:spTree>
    <p:extLst>
      <p:ext uri="{BB962C8B-B14F-4D97-AF65-F5344CB8AC3E}">
        <p14:creationId xmlns:p14="http://schemas.microsoft.com/office/powerpoint/2010/main" val="153731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18</a:t>
            </a:fld>
            <a:endParaRPr lang="en-GB"/>
          </a:p>
        </p:txBody>
      </p:sp>
    </p:spTree>
    <p:extLst>
      <p:ext uri="{BB962C8B-B14F-4D97-AF65-F5344CB8AC3E}">
        <p14:creationId xmlns:p14="http://schemas.microsoft.com/office/powerpoint/2010/main" val="37062190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19</a:t>
            </a:fld>
            <a:endParaRPr lang="en-GB"/>
          </a:p>
        </p:txBody>
      </p:sp>
    </p:spTree>
    <p:extLst>
      <p:ext uri="{BB962C8B-B14F-4D97-AF65-F5344CB8AC3E}">
        <p14:creationId xmlns:p14="http://schemas.microsoft.com/office/powerpoint/2010/main" val="4089686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20</a:t>
            </a:fld>
            <a:endParaRPr lang="en-GB"/>
          </a:p>
        </p:txBody>
      </p:sp>
    </p:spTree>
    <p:extLst>
      <p:ext uri="{BB962C8B-B14F-4D97-AF65-F5344CB8AC3E}">
        <p14:creationId xmlns:p14="http://schemas.microsoft.com/office/powerpoint/2010/main" val="2932388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i="0"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21</a:t>
            </a:fld>
            <a:endParaRPr lang="en-GB"/>
          </a:p>
        </p:txBody>
      </p:sp>
    </p:spTree>
    <p:extLst>
      <p:ext uri="{BB962C8B-B14F-4D97-AF65-F5344CB8AC3E}">
        <p14:creationId xmlns:p14="http://schemas.microsoft.com/office/powerpoint/2010/main" val="4291999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22</a:t>
            </a:fld>
            <a:endParaRPr lang="en-GB"/>
          </a:p>
        </p:txBody>
      </p:sp>
    </p:spTree>
    <p:extLst>
      <p:ext uri="{BB962C8B-B14F-4D97-AF65-F5344CB8AC3E}">
        <p14:creationId xmlns:p14="http://schemas.microsoft.com/office/powerpoint/2010/main" val="22331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9588"/>
            <a:ext cx="3398837" cy="2549525"/>
          </a:xfrm>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3</a:t>
            </a:fld>
            <a:endParaRPr lang="en-GB"/>
          </a:p>
        </p:txBody>
      </p:sp>
    </p:spTree>
    <p:extLst>
      <p:ext uri="{BB962C8B-B14F-4D97-AF65-F5344CB8AC3E}">
        <p14:creationId xmlns:p14="http://schemas.microsoft.com/office/powerpoint/2010/main" val="8336106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23</a:t>
            </a:fld>
            <a:endParaRPr lang="en-GB"/>
          </a:p>
        </p:txBody>
      </p:sp>
    </p:spTree>
    <p:extLst>
      <p:ext uri="{BB962C8B-B14F-4D97-AF65-F5344CB8AC3E}">
        <p14:creationId xmlns:p14="http://schemas.microsoft.com/office/powerpoint/2010/main" val="2523819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24</a:t>
            </a:fld>
            <a:endParaRPr lang="en-GB"/>
          </a:p>
        </p:txBody>
      </p:sp>
    </p:spTree>
    <p:extLst>
      <p:ext uri="{BB962C8B-B14F-4D97-AF65-F5344CB8AC3E}">
        <p14:creationId xmlns:p14="http://schemas.microsoft.com/office/powerpoint/2010/main" val="32301284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25</a:t>
            </a:fld>
            <a:endParaRPr lang="en-GB"/>
          </a:p>
        </p:txBody>
      </p:sp>
    </p:spTree>
    <p:extLst>
      <p:ext uri="{BB962C8B-B14F-4D97-AF65-F5344CB8AC3E}">
        <p14:creationId xmlns:p14="http://schemas.microsoft.com/office/powerpoint/2010/main" val="2777735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26</a:t>
            </a:fld>
            <a:endParaRPr lang="en-GB"/>
          </a:p>
        </p:txBody>
      </p:sp>
    </p:spTree>
    <p:extLst>
      <p:ext uri="{BB962C8B-B14F-4D97-AF65-F5344CB8AC3E}">
        <p14:creationId xmlns:p14="http://schemas.microsoft.com/office/powerpoint/2010/main" val="29653618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29</a:t>
            </a:fld>
            <a:endParaRPr lang="en-GB"/>
          </a:p>
        </p:txBody>
      </p:sp>
    </p:spTree>
    <p:extLst>
      <p:ext uri="{BB962C8B-B14F-4D97-AF65-F5344CB8AC3E}">
        <p14:creationId xmlns:p14="http://schemas.microsoft.com/office/powerpoint/2010/main" val="307972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p>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4</a:t>
            </a:fld>
            <a:endParaRPr lang="en-GB"/>
          </a:p>
        </p:txBody>
      </p:sp>
    </p:spTree>
    <p:extLst>
      <p:ext uri="{BB962C8B-B14F-4D97-AF65-F5344CB8AC3E}">
        <p14:creationId xmlns:p14="http://schemas.microsoft.com/office/powerpoint/2010/main" val="3025398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5</a:t>
            </a:fld>
            <a:endParaRPr lang="en-GB"/>
          </a:p>
        </p:txBody>
      </p:sp>
    </p:spTree>
    <p:extLst>
      <p:ext uri="{BB962C8B-B14F-4D97-AF65-F5344CB8AC3E}">
        <p14:creationId xmlns:p14="http://schemas.microsoft.com/office/powerpoint/2010/main" val="3720998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2400" dirty="0"/>
          </a:p>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6</a:t>
            </a:fld>
            <a:endParaRPr lang="en-GB"/>
          </a:p>
        </p:txBody>
      </p:sp>
    </p:spTree>
    <p:extLst>
      <p:ext uri="{BB962C8B-B14F-4D97-AF65-F5344CB8AC3E}">
        <p14:creationId xmlns:p14="http://schemas.microsoft.com/office/powerpoint/2010/main" val="3529224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7</a:t>
            </a:fld>
            <a:endParaRPr lang="en-GB"/>
          </a:p>
        </p:txBody>
      </p:sp>
    </p:spTree>
    <p:extLst>
      <p:ext uri="{BB962C8B-B14F-4D97-AF65-F5344CB8AC3E}">
        <p14:creationId xmlns:p14="http://schemas.microsoft.com/office/powerpoint/2010/main" val="4091305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SG" b="1"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8</a:t>
            </a:fld>
            <a:endParaRPr lang="en-GB"/>
          </a:p>
        </p:txBody>
      </p:sp>
    </p:spTree>
    <p:extLst>
      <p:ext uri="{BB962C8B-B14F-4D97-AF65-F5344CB8AC3E}">
        <p14:creationId xmlns:p14="http://schemas.microsoft.com/office/powerpoint/2010/main" val="4237445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i="0" u="none" strike="noStrike" kern="1200" baseline="0" dirty="0">
              <a:solidFill>
                <a:schemeClr val="tx1"/>
              </a:solidFill>
              <a:latin typeface="Arial" charset="0"/>
              <a:ea typeface="+mn-ea"/>
              <a:cs typeface="Arial" charset="0"/>
            </a:endParaRPr>
          </a:p>
          <a:p>
            <a:endParaRPr lang="en-SG"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9</a:t>
            </a:fld>
            <a:endParaRPr lang="en-GB"/>
          </a:p>
        </p:txBody>
      </p:sp>
    </p:spTree>
    <p:extLst>
      <p:ext uri="{BB962C8B-B14F-4D97-AF65-F5344CB8AC3E}">
        <p14:creationId xmlns:p14="http://schemas.microsoft.com/office/powerpoint/2010/main" val="1620534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Just like other written languages have grammar, GD&amp;T as part of engineering drawing language</a:t>
            </a:r>
            <a:r>
              <a:rPr lang="en-US" baseline="0" dirty="0"/>
              <a:t> has defined standard. </a:t>
            </a:r>
            <a:endParaRPr lang="en-SG" dirty="0"/>
          </a:p>
          <a:p>
            <a:pPr marL="457200" indent="-457200">
              <a:buFont typeface="+mj-lt"/>
              <a:buAutoNum type="arabicPeriod"/>
            </a:pPr>
            <a:r>
              <a:rPr lang="en-US" sz="1200" dirty="0"/>
              <a:t>BS ISO 5459:2011 </a:t>
            </a:r>
            <a:r>
              <a:rPr lang="en-SG" sz="1200" dirty="0">
                <a:latin typeface="Arial" charset="0"/>
                <a:cs typeface="Arial" charset="0"/>
              </a:rPr>
              <a:t>Geometrical product specifications (GPS) — Geometrical </a:t>
            </a:r>
            <a:r>
              <a:rPr lang="en-SG" sz="1200" dirty="0" err="1">
                <a:latin typeface="Arial" charset="0"/>
                <a:cs typeface="Arial" charset="0"/>
              </a:rPr>
              <a:t>tolerancing</a:t>
            </a:r>
            <a:r>
              <a:rPr lang="en-SG" sz="1200" dirty="0">
                <a:latin typeface="Arial" charset="0"/>
                <a:cs typeface="Arial" charset="0"/>
              </a:rPr>
              <a:t> — </a:t>
            </a:r>
            <a:r>
              <a:rPr lang="en-SG" sz="1200" dirty="0" err="1">
                <a:latin typeface="Arial" charset="0"/>
                <a:cs typeface="Arial" charset="0"/>
              </a:rPr>
              <a:t>Datums</a:t>
            </a:r>
            <a:r>
              <a:rPr lang="en-SG" sz="1200" dirty="0">
                <a:latin typeface="Arial" charset="0"/>
                <a:cs typeface="Arial" charset="0"/>
              </a:rPr>
              <a:t> and datum systems</a:t>
            </a:r>
          </a:p>
          <a:p>
            <a:pPr marL="457200" indent="-457200">
              <a:buFont typeface="+mj-lt"/>
              <a:buAutoNum type="arabicPeriod"/>
            </a:pPr>
            <a:r>
              <a:rPr lang="en-US" sz="1200" dirty="0"/>
              <a:t>BS ISO 1101:2005. </a:t>
            </a:r>
            <a:r>
              <a:rPr lang="en-SG" sz="1200" dirty="0">
                <a:latin typeface="Arial" charset="0"/>
                <a:cs typeface="Arial" charset="0"/>
              </a:rPr>
              <a:t>Geometrical Product Specifications (GPS) — Geometrical </a:t>
            </a:r>
            <a:r>
              <a:rPr lang="en-SG" sz="1200" dirty="0" err="1">
                <a:latin typeface="Arial" charset="0"/>
                <a:cs typeface="Arial" charset="0"/>
              </a:rPr>
              <a:t>tolerancing</a:t>
            </a:r>
            <a:r>
              <a:rPr lang="en-SG" sz="1200" dirty="0">
                <a:latin typeface="Arial" charset="0"/>
                <a:cs typeface="Arial" charset="0"/>
              </a:rPr>
              <a:t> — Tolerances of form, orientation, location and run-out</a:t>
            </a:r>
          </a:p>
          <a:p>
            <a:pPr lvl="1">
              <a:lnSpc>
                <a:spcPct val="90000"/>
              </a:lnSpc>
            </a:pPr>
            <a:endParaRPr lang="en-US" sz="1200" dirty="0">
              <a:latin typeface="Arial" charset="0"/>
              <a:cs typeface="Arial" charset="0"/>
            </a:endParaRPr>
          </a:p>
          <a:p>
            <a:pPr lvl="1">
              <a:lnSpc>
                <a:spcPct val="90000"/>
              </a:lnSpc>
            </a:pPr>
            <a:r>
              <a:rPr lang="en-US" sz="2400" dirty="0"/>
              <a:t>MMC for a shaft is the largest allowable size.</a:t>
            </a:r>
          </a:p>
          <a:p>
            <a:pPr lvl="2">
              <a:lnSpc>
                <a:spcPct val="90000"/>
              </a:lnSpc>
            </a:pPr>
            <a:r>
              <a:rPr lang="en-US" sz="2000" b="1" dirty="0"/>
              <a:t>MMC of </a:t>
            </a:r>
            <a:r>
              <a:rPr lang="en-US" sz="2000" b="1" dirty="0">
                <a:cs typeface="Times New Roman" pitchFamily="18" charset="0"/>
              </a:rPr>
              <a:t>Ø24 ± 0.5?</a:t>
            </a:r>
            <a:r>
              <a:rPr lang="en-US" sz="2000" b="1" dirty="0"/>
              <a:t> </a:t>
            </a:r>
          </a:p>
          <a:p>
            <a:pPr lvl="1">
              <a:lnSpc>
                <a:spcPct val="90000"/>
              </a:lnSpc>
            </a:pPr>
            <a:r>
              <a:rPr lang="en-US" sz="2400" dirty="0"/>
              <a:t>MMC for a  hole is the smallest allowable size.</a:t>
            </a:r>
          </a:p>
          <a:p>
            <a:pPr lvl="2">
              <a:lnSpc>
                <a:spcPct val="90000"/>
              </a:lnSpc>
            </a:pPr>
            <a:r>
              <a:rPr lang="en-US" sz="2000" b="1" dirty="0"/>
              <a:t>MMC of </a:t>
            </a:r>
            <a:r>
              <a:rPr lang="en-US" sz="2000" b="1" dirty="0">
                <a:cs typeface="Times New Roman" pitchFamily="18" charset="0"/>
              </a:rPr>
              <a:t>Ø25 ± 0.5?</a:t>
            </a:r>
            <a:r>
              <a:rPr lang="en-US" sz="2000" b="1" dirty="0"/>
              <a:t> </a:t>
            </a:r>
          </a:p>
          <a:p>
            <a:pPr marL="457200" indent="-457200">
              <a:buFont typeface="+mj-lt"/>
              <a:buAutoNum type="arabicPeriod"/>
            </a:pPr>
            <a:endParaRPr lang="en-SG" sz="1200" dirty="0"/>
          </a:p>
        </p:txBody>
      </p:sp>
      <p:sp>
        <p:nvSpPr>
          <p:cNvPr id="4" name="Slide Number Placeholder 3"/>
          <p:cNvSpPr>
            <a:spLocks noGrp="1"/>
          </p:cNvSpPr>
          <p:nvPr>
            <p:ph type="sldNum" sz="quarter" idx="10"/>
          </p:nvPr>
        </p:nvSpPr>
        <p:spPr/>
        <p:txBody>
          <a:bodyPr/>
          <a:lstStyle/>
          <a:p>
            <a:fld id="{7D96767C-9955-494E-BF08-6112C16C03DC}" type="slidenum">
              <a:rPr lang="en-GB" smtClean="0"/>
              <a:pPr/>
              <a:t>11</a:t>
            </a:fld>
            <a:endParaRPr lang="en-GB"/>
          </a:p>
        </p:txBody>
      </p:sp>
    </p:spTree>
    <p:extLst>
      <p:ext uri="{BB962C8B-B14F-4D97-AF65-F5344CB8AC3E}">
        <p14:creationId xmlns:p14="http://schemas.microsoft.com/office/powerpoint/2010/main" val="761157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lvl1pPr>
              <a:defRPr/>
            </a:lvl1pPr>
          </a:lstStyle>
          <a:p>
            <a:pPr>
              <a:defRPr/>
            </a:pPr>
            <a:fld id="{D18979D8-A2CC-46E7-A2A8-871FA419FD28}"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2873225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lvl1pPr>
              <a:defRPr/>
            </a:lvl1pPr>
          </a:lstStyle>
          <a:p>
            <a:pPr>
              <a:defRPr/>
            </a:pPr>
            <a:fld id="{C99A5683-E636-447E-A6F0-D6AE384FD0D2}"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149405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lvl1pPr>
              <a:defRPr/>
            </a:lvl1pPr>
          </a:lstStyle>
          <a:p>
            <a:pPr>
              <a:defRPr/>
            </a:pPr>
            <a:fld id="{6D7A0D0D-FEE8-427E-85EE-A22B9BF0C3DD}"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3375153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CA0A155D-8B9A-4E04-AB4F-BD6830D8924C}" type="datetime1">
              <a:rPr lang="en-US" smtClean="0"/>
              <a:t>6/27/2016</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US"/>
              <a:t>MEC E 265, Spring 2016, Dr. Ahmed Qureshi</a:t>
            </a:r>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948586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6507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48091" y="599725"/>
            <a:ext cx="8238707" cy="650738"/>
          </a:xfrm>
        </p:spPr>
        <p:txBody>
          <a:bodyPr/>
          <a:lstStyle/>
          <a:p>
            <a:r>
              <a:rPr lang="en-US" dirty="0"/>
              <a:t>Click to edit Master title style</a:t>
            </a:r>
          </a:p>
        </p:txBody>
      </p:sp>
      <p:sp>
        <p:nvSpPr>
          <p:cNvPr id="3" name="Content Placeholder 2"/>
          <p:cNvSpPr>
            <a:spLocks noGrp="1"/>
          </p:cNvSpPr>
          <p:nvPr>
            <p:ph idx="1"/>
          </p:nvPr>
        </p:nvSpPr>
        <p:spPr>
          <a:xfrm>
            <a:off x="448090" y="1250462"/>
            <a:ext cx="8238708" cy="5072183"/>
          </a:xfrm>
        </p:spPr>
        <p:txBody>
          <a:bodyPr anchor="t"/>
          <a:lstStyle>
            <a:lvl1pPr algn="l">
              <a:defRPr/>
            </a:lvl1pPr>
            <a:lvl2pPr algn="l">
              <a:defRPr/>
            </a:lvl2pPr>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5606219" y="6409429"/>
            <a:ext cx="2133600" cy="365125"/>
          </a:xfrm>
        </p:spPr>
        <p:txBody>
          <a:bodyPr/>
          <a:lstStyle/>
          <a:p>
            <a:fld id="{84081D17-9C0B-407B-B5FC-FE9948E2290D}" type="datetime1">
              <a:rPr lang="en-US" smtClean="0"/>
              <a:t>6/27/2016</a:t>
            </a:fld>
            <a:endParaRPr lang="en-US" dirty="0"/>
          </a:p>
        </p:txBody>
      </p:sp>
      <p:sp>
        <p:nvSpPr>
          <p:cNvPr id="5" name="Footer Placeholder 4"/>
          <p:cNvSpPr>
            <a:spLocks noGrp="1"/>
          </p:cNvSpPr>
          <p:nvPr>
            <p:ph type="ftr" sz="quarter" idx="11"/>
          </p:nvPr>
        </p:nvSpPr>
        <p:spPr>
          <a:xfrm>
            <a:off x="448091" y="6409428"/>
            <a:ext cx="4981618" cy="365125"/>
          </a:xfrm>
        </p:spPr>
        <p:txBody>
          <a:bodyPr/>
          <a:lstStyle/>
          <a:p>
            <a:r>
              <a:rPr lang="en-US" dirty="0"/>
              <a:t>MEC E 265, Spring 2016, Dr. Ahmed Qureshi</a:t>
            </a:r>
          </a:p>
        </p:txBody>
      </p:sp>
      <p:sp>
        <p:nvSpPr>
          <p:cNvPr id="6" name="Slide Number Placeholder 5"/>
          <p:cNvSpPr>
            <a:spLocks noGrp="1"/>
          </p:cNvSpPr>
          <p:nvPr>
            <p:ph type="sldNum" sz="quarter" idx="12"/>
          </p:nvPr>
        </p:nvSpPr>
        <p:spPr>
          <a:xfrm>
            <a:off x="7916330" y="6409429"/>
            <a:ext cx="77046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8803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6507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48091" y="599725"/>
            <a:ext cx="8238707" cy="650738"/>
          </a:xfrm>
        </p:spPr>
        <p:txBody>
          <a:bodyPr/>
          <a:lstStyle/>
          <a:p>
            <a:r>
              <a:rPr lang="en-US" dirty="0"/>
              <a:t>Click to edit Master title style</a:t>
            </a:r>
          </a:p>
        </p:txBody>
      </p:sp>
      <p:sp>
        <p:nvSpPr>
          <p:cNvPr id="3" name="Content Placeholder 2"/>
          <p:cNvSpPr>
            <a:spLocks noGrp="1"/>
          </p:cNvSpPr>
          <p:nvPr>
            <p:ph idx="1"/>
          </p:nvPr>
        </p:nvSpPr>
        <p:spPr>
          <a:xfrm>
            <a:off x="448090" y="1250462"/>
            <a:ext cx="4131931" cy="5072183"/>
          </a:xfrm>
        </p:spPr>
        <p:txBody>
          <a:bodyPr anchor="t"/>
          <a:lstStyle>
            <a:lvl1pPr algn="l">
              <a:defRPr/>
            </a:lvl1pPr>
            <a:lvl2pPr algn="l">
              <a:defRPr/>
            </a:lvl2pPr>
            <a:lvl3pPr algn="l">
              <a:defRPr/>
            </a:lvl3pPr>
            <a:lvl4pPr algn="l">
              <a:defRPr/>
            </a:lvl4pPr>
            <a:lvl5pPr algn="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5606219" y="6409429"/>
            <a:ext cx="2133600" cy="365125"/>
          </a:xfrm>
        </p:spPr>
        <p:txBody>
          <a:bodyPr/>
          <a:lstStyle/>
          <a:p>
            <a:fld id="{A2828403-C679-42C4-817F-67D216AFC14A}" type="datetime1">
              <a:rPr lang="en-US" smtClean="0"/>
              <a:t>6/27/2016</a:t>
            </a:fld>
            <a:endParaRPr lang="en-US" dirty="0"/>
          </a:p>
        </p:txBody>
      </p:sp>
      <p:sp>
        <p:nvSpPr>
          <p:cNvPr id="5" name="Footer Placeholder 4"/>
          <p:cNvSpPr>
            <a:spLocks noGrp="1"/>
          </p:cNvSpPr>
          <p:nvPr>
            <p:ph type="ftr" sz="quarter" idx="11"/>
          </p:nvPr>
        </p:nvSpPr>
        <p:spPr>
          <a:xfrm>
            <a:off x="448091" y="6409428"/>
            <a:ext cx="4981618" cy="365125"/>
          </a:xfrm>
        </p:spPr>
        <p:txBody>
          <a:bodyPr/>
          <a:lstStyle/>
          <a:p>
            <a:r>
              <a:rPr lang="en-US"/>
              <a:t>MEC E 265, Spring 2016, Dr. Ahmed Qureshi</a:t>
            </a:r>
            <a:endParaRPr lang="en-US" dirty="0"/>
          </a:p>
        </p:txBody>
      </p:sp>
      <p:sp>
        <p:nvSpPr>
          <p:cNvPr id="6" name="Slide Number Placeholder 5"/>
          <p:cNvSpPr>
            <a:spLocks noGrp="1"/>
          </p:cNvSpPr>
          <p:nvPr>
            <p:ph type="sldNum" sz="quarter" idx="12"/>
          </p:nvPr>
        </p:nvSpPr>
        <p:spPr>
          <a:xfrm>
            <a:off x="7916330" y="6409429"/>
            <a:ext cx="770468" cy="365125"/>
          </a:xfrm>
        </p:spPr>
        <p:txBody>
          <a:bodyPr/>
          <a:lstStyle/>
          <a:p>
            <a:fld id="{D57F1E4F-1CFF-5643-939E-217C01CDF565}" type="slidenum">
              <a:rPr lang="en-US" smtClean="0"/>
              <a:pPr/>
              <a:t>‹#›</a:t>
            </a:fld>
            <a:endParaRPr lang="en-US" dirty="0"/>
          </a:p>
        </p:txBody>
      </p:sp>
      <p:sp>
        <p:nvSpPr>
          <p:cNvPr id="8" name="Content Placeholder 2"/>
          <p:cNvSpPr>
            <a:spLocks noGrp="1" noChangeAspect="1"/>
          </p:cNvSpPr>
          <p:nvPr>
            <p:ph idx="13"/>
          </p:nvPr>
        </p:nvSpPr>
        <p:spPr>
          <a:xfrm>
            <a:off x="4588089" y="1250462"/>
            <a:ext cx="4098709" cy="5072183"/>
          </a:xfrm>
          <a:ln>
            <a:solidFill>
              <a:schemeClr val="accent1"/>
            </a:solidFill>
          </a:ln>
          <a:effectLst>
            <a:softEdge rad="0"/>
          </a:effectLst>
        </p:spPr>
        <p:txBody>
          <a:bodyPr lIns="0" tIns="0" rIns="0" bIns="0" anchor="t"/>
          <a:lstStyle>
            <a:lvl1pPr marL="0" indent="0" algn="l">
              <a:buNone/>
              <a:defRPr/>
            </a:lvl1pPr>
            <a:lvl2pPr algn="l">
              <a:defRPr/>
            </a:lvl2pPr>
            <a:lvl3pPr algn="l">
              <a:defRPr/>
            </a:lvl3pPr>
            <a:lvl4pPr algn="l">
              <a:defRPr/>
            </a:lvl4pPr>
            <a:lvl5pPr algn="l">
              <a:defRPr/>
            </a:lvl5pPr>
          </a:lstStyle>
          <a:p>
            <a:pPr lvl="0"/>
            <a:endParaRPr lang="en-US" dirty="0"/>
          </a:p>
        </p:txBody>
      </p:sp>
    </p:spTree>
    <p:extLst>
      <p:ext uri="{BB962C8B-B14F-4D97-AF65-F5344CB8AC3E}">
        <p14:creationId xmlns:p14="http://schemas.microsoft.com/office/powerpoint/2010/main" val="4160561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AFEEE6-F8F0-4DC3-9E44-67FC547F658D}" type="datetime1">
              <a:rPr lang="en-US" smtClean="0"/>
              <a:t>6/27/2016</a:t>
            </a:fld>
            <a:endParaRPr lang="en-US" dirty="0"/>
          </a:p>
        </p:txBody>
      </p:sp>
      <p:sp>
        <p:nvSpPr>
          <p:cNvPr id="3" name="Footer Placeholder 2"/>
          <p:cNvSpPr>
            <a:spLocks noGrp="1"/>
          </p:cNvSpPr>
          <p:nvPr>
            <p:ph type="ftr" sz="quarter" idx="11"/>
          </p:nvPr>
        </p:nvSpPr>
        <p:spPr/>
        <p:txBody>
          <a:bodyPr/>
          <a:lstStyle/>
          <a:p>
            <a:r>
              <a:rPr lang="en-US"/>
              <a:t>MEC E 265, Spring 2016, Dr. Ahmed Qureshi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2433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BD6AEF-9585-4197-9534-91F447CD7D21}" type="datetime1">
              <a:rPr lang="en-US" smtClean="0"/>
              <a:t>6/27/2016</a:t>
            </a:fld>
            <a:endParaRPr lang="en-US" dirty="0"/>
          </a:p>
        </p:txBody>
      </p:sp>
      <p:sp>
        <p:nvSpPr>
          <p:cNvPr id="5" name="Footer Placeholder 4"/>
          <p:cNvSpPr>
            <a:spLocks noGrp="1"/>
          </p:cNvSpPr>
          <p:nvPr>
            <p:ph type="ftr" sz="quarter" idx="11"/>
          </p:nvPr>
        </p:nvSpPr>
        <p:spPr/>
        <p:txBody>
          <a:bodyPr/>
          <a:lstStyle/>
          <a:p>
            <a:r>
              <a:rPr lang="en-US"/>
              <a:t>MEC E 265, Spring 2016, Dr. Ahmed Qureshi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3026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EA112E81-3325-4528-BCFE-AA9073144359}" type="datetime1">
              <a:rPr lang="en-US" smtClean="0"/>
              <a:t>6/27/2016</a:t>
            </a:fld>
            <a:endParaRPr lang="en-US" dirty="0"/>
          </a:p>
        </p:txBody>
      </p:sp>
      <p:sp>
        <p:nvSpPr>
          <p:cNvPr id="5" name="Footer Placeholder 4"/>
          <p:cNvSpPr>
            <a:spLocks noGrp="1"/>
          </p:cNvSpPr>
          <p:nvPr>
            <p:ph type="ftr" sz="quarter" idx="11"/>
          </p:nvPr>
        </p:nvSpPr>
        <p:spPr>
          <a:xfrm>
            <a:off x="581192" y="5951810"/>
            <a:ext cx="5922209" cy="365125"/>
          </a:xfrm>
        </p:spPr>
        <p:txBody>
          <a:bodyPr/>
          <a:lstStyle/>
          <a:p>
            <a:r>
              <a:rPr lang="en-US"/>
              <a:t>MEC E 265, Spring 2016, Dr. Ahmed Qureshi</a:t>
            </a:r>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293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cxnSp>
        <p:nvCxnSpPr>
          <p:cNvPr id="4" name="直線接點 6"/>
          <p:cNvCxnSpPr/>
          <p:nvPr/>
        </p:nvCxnSpPr>
        <p:spPr>
          <a:xfrm>
            <a:off x="428625" y="1000125"/>
            <a:ext cx="8286750" cy="1588"/>
          </a:xfrm>
          <a:prstGeom prst="line">
            <a:avLst/>
          </a:prstGeom>
        </p:spPr>
        <p:style>
          <a:lnRef idx="1">
            <a:schemeClr val="dk1"/>
          </a:lnRef>
          <a:fillRef idx="0">
            <a:schemeClr val="dk1"/>
          </a:fillRef>
          <a:effectRef idx="0">
            <a:schemeClr val="dk1"/>
          </a:effectRef>
          <a:fontRef idx="minor">
            <a:schemeClr val="tx1"/>
          </a:fontRef>
        </p:style>
      </p:cxnSp>
      <p:sp>
        <p:nvSpPr>
          <p:cNvPr id="5" name="投影片編號版面配置區 9"/>
          <p:cNvSpPr txBox="1">
            <a:spLocks/>
          </p:cNvSpPr>
          <p:nvPr/>
        </p:nvSpPr>
        <p:spPr>
          <a:xfrm>
            <a:off x="4140200" y="6237288"/>
            <a:ext cx="785813" cy="476250"/>
          </a:xfrm>
          <a:prstGeom prst="rect">
            <a:avLst/>
          </a:prstGeom>
        </p:spPr>
        <p:txBody>
          <a:bodyPr anchor="b"/>
          <a:lstStyle>
            <a:lvl1pPr algn="just">
              <a:defRPr>
                <a:solidFill>
                  <a:schemeClr val="tx1"/>
                </a:solidFill>
              </a:defRPr>
            </a:lvl1pPr>
          </a:lstStyle>
          <a:p>
            <a:pPr algn="ctr">
              <a:defRPr/>
            </a:pPr>
            <a:fld id="{2A4E2DF7-0382-4C3B-A901-82FD240761EE}" type="slidenum">
              <a:rPr lang="zh-TW" altLang="en-US" sz="1200" smtClean="0">
                <a:solidFill>
                  <a:prstClr val="black"/>
                </a:solidFill>
              </a:rPr>
              <a:pPr algn="ctr">
                <a:defRPr/>
              </a:pPr>
              <a:t>‹#›</a:t>
            </a:fld>
            <a:endParaRPr lang="zh-TW" altLang="en-US" sz="1200" dirty="0">
              <a:solidFill>
                <a:prstClr val="black"/>
              </a:solidFill>
            </a:endParaRPr>
          </a:p>
        </p:txBody>
      </p:sp>
      <p:sp>
        <p:nvSpPr>
          <p:cNvPr id="2" name="標題 1"/>
          <p:cNvSpPr>
            <a:spLocks noGrp="1"/>
          </p:cNvSpPr>
          <p:nvPr>
            <p:ph type="title"/>
          </p:nvPr>
        </p:nvSpPr>
        <p:spPr>
          <a:xfrm>
            <a:off x="457200" y="285728"/>
            <a:ext cx="8229600" cy="714380"/>
          </a:xfrm>
        </p:spPr>
        <p:txBody>
          <a:bodyPr>
            <a:noAutofit/>
          </a:bodyPr>
          <a:lstStyle>
            <a:lvl1pPr algn="l">
              <a:defRPr sz="3200" b="0" baseline="0">
                <a:latin typeface="Cooper Black" pitchFamily="18" charset="0"/>
                <a:ea typeface="Arial Unicode MS" pitchFamily="34" charset="-120"/>
                <a:cs typeface="Arial Unicode MS" pitchFamily="34" charset="-120"/>
              </a:defRPr>
            </a:lvl1pPr>
          </a:lstStyle>
          <a:p>
            <a:r>
              <a:rPr lang="zh-TW" altLang="en-US" dirty="0"/>
              <a:t>按一下以編輯母片標題樣式</a:t>
            </a:r>
          </a:p>
        </p:txBody>
      </p:sp>
      <p:sp>
        <p:nvSpPr>
          <p:cNvPr id="3" name="內容版面配置區 2"/>
          <p:cNvSpPr>
            <a:spLocks noGrp="1"/>
          </p:cNvSpPr>
          <p:nvPr>
            <p:ph idx="1"/>
          </p:nvPr>
        </p:nvSpPr>
        <p:spPr>
          <a:xfrm>
            <a:off x="457200" y="1214422"/>
            <a:ext cx="8229600" cy="4525963"/>
          </a:xfrm>
        </p:spPr>
        <p:txBody>
          <a:bodyPr/>
          <a:lstStyle>
            <a:lvl1pPr>
              <a:lnSpc>
                <a:spcPct val="90000"/>
              </a:lnSpc>
              <a:spcBef>
                <a:spcPts val="600"/>
              </a:spcBef>
              <a:spcAft>
                <a:spcPts val="600"/>
              </a:spcAft>
              <a:defRPr sz="2000" baseline="0">
                <a:latin typeface="Arial Unicode MS" pitchFamily="34" charset="-120"/>
                <a:ea typeface="Arial Unicode MS" pitchFamily="34" charset="-120"/>
                <a:cs typeface="Arial Unicode MS" pitchFamily="34" charset="-120"/>
              </a:defRPr>
            </a:lvl1pPr>
            <a:lvl2pPr marL="741600">
              <a:spcBef>
                <a:spcPts val="200"/>
              </a:spcBef>
              <a:spcAft>
                <a:spcPts val="200"/>
              </a:spcAft>
              <a:buFont typeface="Wingdings" pitchFamily="2" charset="2"/>
              <a:buChar char="ü"/>
              <a:defRPr sz="1600" baseline="0">
                <a:latin typeface="Arial Unicode MS" pitchFamily="34" charset="-120"/>
                <a:ea typeface="Arial Unicode MS" pitchFamily="34" charset="-120"/>
                <a:cs typeface="Arial Unicode MS" pitchFamily="34" charset="-120"/>
              </a:defRPr>
            </a:lvl2pPr>
            <a:lvl3pPr>
              <a:defRPr>
                <a:latin typeface="微軟正黑體" pitchFamily="34" charset="-120"/>
                <a:ea typeface="微軟正黑體" pitchFamily="34" charset="-120"/>
              </a:defRPr>
            </a:lvl3pPr>
            <a:lvl4pPr>
              <a:defRPr>
                <a:latin typeface="微軟正黑體" pitchFamily="34" charset="-120"/>
                <a:ea typeface="微軟正黑體" pitchFamily="34" charset="-120"/>
              </a:defRPr>
            </a:lvl4pPr>
            <a:lvl5pPr>
              <a:defRPr>
                <a:latin typeface="微軟正黑體" pitchFamily="34" charset="-120"/>
                <a:ea typeface="微軟正黑體" pitchFamily="34" charset="-120"/>
              </a:defRPr>
            </a:lvl5pPr>
          </a:lstStyle>
          <a:p>
            <a:pPr lvl="0"/>
            <a:r>
              <a:rPr lang="zh-TW" altLang="en-US" dirty="0"/>
              <a:t>按一下以編輯母片文字樣式</a:t>
            </a:r>
          </a:p>
          <a:p>
            <a:pPr lvl="1"/>
            <a:r>
              <a:rPr lang="zh-TW" altLang="en-US" dirty="0"/>
              <a:t>第二層</a:t>
            </a:r>
          </a:p>
        </p:txBody>
      </p:sp>
      <p:sp>
        <p:nvSpPr>
          <p:cNvPr id="6" name="頁尾版面配置區 4"/>
          <p:cNvSpPr>
            <a:spLocks noGrp="1"/>
          </p:cNvSpPr>
          <p:nvPr>
            <p:ph type="ftr" sz="quarter" idx="10"/>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1420187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lvl1pPr>
              <a:defRPr/>
            </a:lvl1pPr>
          </a:lstStyle>
          <a:p>
            <a:pPr>
              <a:defRPr/>
            </a:pPr>
            <a:fld id="{F594F470-47CA-49A4-9BAC-B2B9B6886319}"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3098053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Cooper Black" pitchFamily="18" charset="0"/>
              </a:defRPr>
            </a:lvl1pPr>
          </a:lstStyle>
          <a:p>
            <a:r>
              <a:rPr lang="zh-TW" altLang="en-US" dirty="0"/>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000"/>
            </a:lvl1pPr>
            <a:lvl2pPr marL="741600">
              <a:defRPr sz="18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dirty="0"/>
              <a:t>按一下以編輯母片文字樣式</a:t>
            </a:r>
          </a:p>
          <a:p>
            <a:pPr lvl="1"/>
            <a:r>
              <a:rPr lang="zh-TW" altLang="en-US" dirty="0"/>
              <a:t>第二層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zh-TW" altLang="en-US" dirty="0"/>
          </a:p>
        </p:txBody>
      </p:sp>
      <p:sp>
        <p:nvSpPr>
          <p:cNvPr id="5" name="日期版面配置區 3"/>
          <p:cNvSpPr>
            <a:spLocks noGrp="1"/>
          </p:cNvSpPr>
          <p:nvPr>
            <p:ph type="dt" sz="half" idx="10"/>
          </p:nvPr>
        </p:nvSpPr>
        <p:spPr/>
        <p:txBody>
          <a:bodyPr/>
          <a:lstStyle>
            <a:lvl1pPr>
              <a:defRPr/>
            </a:lvl1pPr>
          </a:lstStyle>
          <a:p>
            <a:pPr>
              <a:defRPr/>
            </a:pPr>
            <a:fld id="{BE6AED23-9985-47B6-88DC-DB53EFFDFB93}"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3769246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3"/>
          <p:cNvSpPr>
            <a:spLocks noGrp="1"/>
          </p:cNvSpPr>
          <p:nvPr>
            <p:ph type="dt" sz="half" idx="10"/>
          </p:nvPr>
        </p:nvSpPr>
        <p:spPr/>
        <p:txBody>
          <a:bodyPr/>
          <a:lstStyle>
            <a:lvl1pPr>
              <a:defRPr/>
            </a:lvl1pPr>
          </a:lstStyle>
          <a:p>
            <a:pPr>
              <a:defRPr/>
            </a:pPr>
            <a:fld id="{62BC95FA-D4C2-460B-A5C6-3CFA8F289FFC}"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8"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4075273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3"/>
          <p:cNvSpPr>
            <a:spLocks noGrp="1"/>
          </p:cNvSpPr>
          <p:nvPr>
            <p:ph type="dt" sz="half" idx="10"/>
          </p:nvPr>
        </p:nvSpPr>
        <p:spPr/>
        <p:txBody>
          <a:bodyPr/>
          <a:lstStyle>
            <a:lvl1pPr>
              <a:defRPr/>
            </a:lvl1pPr>
          </a:lstStyle>
          <a:p>
            <a:pPr>
              <a:defRPr/>
            </a:pPr>
            <a:fld id="{B95DF868-9897-475A-91DD-2459FE4478C2}"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4"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1846018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C6748A6A-C933-4908-BA3F-E7408ECDDD48}"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3"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2938969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2885790F-D4B7-4850-AE5A-33B958E709F4}"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1165537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a:t>按一下圖示以新增圖片</a:t>
            </a:r>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3"/>
          <p:cNvSpPr>
            <a:spLocks noGrp="1"/>
          </p:cNvSpPr>
          <p:nvPr>
            <p:ph type="dt" sz="half" idx="10"/>
          </p:nvPr>
        </p:nvSpPr>
        <p:spPr/>
        <p:txBody>
          <a:bodyPr/>
          <a:lstStyle>
            <a:lvl1pPr>
              <a:defRPr/>
            </a:lvl1pPr>
          </a:lstStyle>
          <a:p>
            <a:pPr>
              <a:defRPr/>
            </a:pPr>
            <a:fld id="{BF978239-352C-42F1-8970-9317FB6BDFE8}"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350119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F86A1404-C2AB-4211-AE34-D5FA6E7C04DE}" type="datetimeFigureOut">
              <a:rPr lang="zh-TW" altLang="en-US">
                <a:solidFill>
                  <a:prstClr val="black">
                    <a:tint val="75000"/>
                  </a:prstClr>
                </a:solidFill>
              </a:rPr>
              <a:pPr>
                <a:defRPr/>
              </a:pPr>
              <a:t>2016/6/27</a:t>
            </a:fld>
            <a:endParaRPr lang="zh-TW" altLang="en-US">
              <a:solidFill>
                <a:prstClr val="black">
                  <a:tint val="75000"/>
                </a:prstClr>
              </a:solidFill>
            </a:endParaRPr>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TW" altLang="en-US">
              <a:solidFill>
                <a:prstClr val="black">
                  <a:tint val="75000"/>
                </a:prstClr>
              </a:solidFill>
            </a:endParaRPr>
          </a:p>
        </p:txBody>
      </p:sp>
    </p:spTree>
    <p:extLst>
      <p:ext uri="{BB962C8B-B14F-4D97-AF65-F5344CB8AC3E}">
        <p14:creationId xmlns:p14="http://schemas.microsoft.com/office/powerpoint/2010/main" val="7763743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3200" kern="1200">
          <a:solidFill>
            <a:schemeClr val="tx1"/>
          </a:solidFill>
          <a:latin typeface="Cooper Black" pitchFamily="18" charset="0"/>
          <a:ea typeface="+mj-ea"/>
          <a:cs typeface="+mj-cs"/>
        </a:defRPr>
      </a:lvl1pPr>
      <a:lvl2pPr algn="ctr" rtl="0" fontAlgn="base">
        <a:spcBef>
          <a:spcPct val="0"/>
        </a:spcBef>
        <a:spcAft>
          <a:spcPct val="0"/>
        </a:spcAft>
        <a:defRPr sz="3200">
          <a:solidFill>
            <a:schemeClr val="tx1"/>
          </a:solidFill>
          <a:latin typeface="Cooper Black"/>
          <a:ea typeface="新細明體" pitchFamily="18" charset="-120"/>
        </a:defRPr>
      </a:lvl2pPr>
      <a:lvl3pPr algn="ctr" rtl="0" fontAlgn="base">
        <a:spcBef>
          <a:spcPct val="0"/>
        </a:spcBef>
        <a:spcAft>
          <a:spcPct val="0"/>
        </a:spcAft>
        <a:defRPr sz="3200">
          <a:solidFill>
            <a:schemeClr val="tx1"/>
          </a:solidFill>
          <a:latin typeface="Cooper Black"/>
          <a:ea typeface="新細明體" pitchFamily="18" charset="-120"/>
        </a:defRPr>
      </a:lvl3pPr>
      <a:lvl4pPr algn="ctr" rtl="0" fontAlgn="base">
        <a:spcBef>
          <a:spcPct val="0"/>
        </a:spcBef>
        <a:spcAft>
          <a:spcPct val="0"/>
        </a:spcAft>
        <a:defRPr sz="3200">
          <a:solidFill>
            <a:schemeClr val="tx1"/>
          </a:solidFill>
          <a:latin typeface="Cooper Black"/>
          <a:ea typeface="新細明體" pitchFamily="18" charset="-120"/>
        </a:defRPr>
      </a:lvl4pPr>
      <a:lvl5pPr algn="ctr" rtl="0" fontAlgn="base">
        <a:spcBef>
          <a:spcPct val="0"/>
        </a:spcBef>
        <a:spcAft>
          <a:spcPct val="0"/>
        </a:spcAft>
        <a:defRPr sz="3200">
          <a:solidFill>
            <a:schemeClr val="tx1"/>
          </a:solidFill>
          <a:latin typeface="Cooper Black"/>
          <a:ea typeface="新細明體" pitchFamily="18" charset="-120"/>
        </a:defRPr>
      </a:lvl5pPr>
      <a:lvl6pPr marL="457200" algn="ctr" rtl="0" fontAlgn="base">
        <a:spcBef>
          <a:spcPct val="0"/>
        </a:spcBef>
        <a:spcAft>
          <a:spcPct val="0"/>
        </a:spcAft>
        <a:defRPr sz="3200">
          <a:solidFill>
            <a:schemeClr val="tx1"/>
          </a:solidFill>
          <a:latin typeface="Cooper Black"/>
          <a:ea typeface="新細明體" pitchFamily="18" charset="-120"/>
        </a:defRPr>
      </a:lvl6pPr>
      <a:lvl7pPr marL="914400" algn="ctr" rtl="0" fontAlgn="base">
        <a:spcBef>
          <a:spcPct val="0"/>
        </a:spcBef>
        <a:spcAft>
          <a:spcPct val="0"/>
        </a:spcAft>
        <a:defRPr sz="3200">
          <a:solidFill>
            <a:schemeClr val="tx1"/>
          </a:solidFill>
          <a:latin typeface="Cooper Black"/>
          <a:ea typeface="新細明體" pitchFamily="18" charset="-120"/>
        </a:defRPr>
      </a:lvl7pPr>
      <a:lvl8pPr marL="1371600" algn="ctr" rtl="0" fontAlgn="base">
        <a:spcBef>
          <a:spcPct val="0"/>
        </a:spcBef>
        <a:spcAft>
          <a:spcPct val="0"/>
        </a:spcAft>
        <a:defRPr sz="3200">
          <a:solidFill>
            <a:schemeClr val="tx1"/>
          </a:solidFill>
          <a:latin typeface="Cooper Black"/>
          <a:ea typeface="新細明體" pitchFamily="18" charset="-120"/>
        </a:defRPr>
      </a:lvl8pPr>
      <a:lvl9pPr marL="1828800" algn="ctr" rtl="0" fontAlgn="base">
        <a:spcBef>
          <a:spcPct val="0"/>
        </a:spcBef>
        <a:spcAft>
          <a:spcPct val="0"/>
        </a:spcAft>
        <a:defRPr sz="3200">
          <a:solidFill>
            <a:schemeClr val="tx1"/>
          </a:solidFill>
          <a:latin typeface="Cooper Black"/>
          <a:ea typeface="新細明體" pitchFamily="18" charset="-120"/>
        </a:defRPr>
      </a:lvl9pPr>
    </p:titleStyle>
    <p:bodyStyle>
      <a:lvl1pPr marL="341313" indent="-341313" algn="l" rtl="0" fontAlgn="base">
        <a:lnSpc>
          <a:spcPct val="90000"/>
        </a:lnSpc>
        <a:spcBef>
          <a:spcPts val="600"/>
        </a:spcBef>
        <a:spcAft>
          <a:spcPts val="600"/>
        </a:spcAft>
        <a:buFont typeface="Arial" charset="0"/>
        <a:buChar char="•"/>
        <a:defRPr sz="2000" kern="1200">
          <a:solidFill>
            <a:schemeClr val="tx1"/>
          </a:solidFill>
          <a:latin typeface="Arial Unicode MS" pitchFamily="34" charset="-120"/>
          <a:ea typeface="Arial Unicode MS" pitchFamily="34" charset="-120"/>
          <a:cs typeface="Arial Unicode MS" pitchFamily="34" charset="-120"/>
        </a:defRPr>
      </a:lvl1pPr>
      <a:lvl2pPr marL="341313" indent="-341313" algn="l" rtl="0" fontAlgn="base">
        <a:lnSpc>
          <a:spcPct val="90000"/>
        </a:lnSpc>
        <a:spcBef>
          <a:spcPts val="600"/>
        </a:spcBef>
        <a:spcAft>
          <a:spcPts val="600"/>
        </a:spcAft>
        <a:buFont typeface="Wingdings" pitchFamily="2" charset="2"/>
        <a:buChar char="ü"/>
        <a:defRPr kern="1200">
          <a:solidFill>
            <a:schemeClr val="tx1"/>
          </a:solidFill>
          <a:latin typeface="Arial Unicode MS" pitchFamily="34" charset="-120"/>
          <a:ea typeface="Arial Unicode MS" pitchFamily="34" charset="-120"/>
          <a:cs typeface="Arial Unicode MS" pitchFamily="34" charset="-120"/>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Arial Unicode M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Arial Unicode M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Arial Unicode M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295A45D8-453D-49C6-8BC9-B41FCB75B8ED}" type="datetime1">
              <a:rPr lang="en-US" smtClean="0"/>
              <a:t>6/27/2016</a:t>
            </a:fld>
            <a:endParaRPr lang="en-US" dirty="0"/>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r>
              <a:rPr lang="en-US"/>
              <a:t>MEC E 265, Spring 2016, Dr. Ahmed Qureshi</a:t>
            </a:r>
            <a:endParaRPr lang="en-US" dirty="0"/>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smtClean="0"/>
              <a:pPr/>
              <a:t>‹#›</a:t>
            </a:fld>
            <a:endParaRPr lang="en-US" dirty="0"/>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8643364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Lst>
  <p:hf hdr="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4.emf"/></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47.png"/><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MEC E 265</a:t>
            </a:r>
            <a:br>
              <a:rPr lang="en-US" dirty="0"/>
            </a:br>
            <a:r>
              <a:rPr lang="en-US" dirty="0"/>
              <a:t>Engineering graphics and Cad</a:t>
            </a:r>
          </a:p>
        </p:txBody>
      </p:sp>
      <p:sp>
        <p:nvSpPr>
          <p:cNvPr id="3" name="Subtitle 2"/>
          <p:cNvSpPr>
            <a:spLocks noGrp="1"/>
          </p:cNvSpPr>
          <p:nvPr>
            <p:ph type="subTitle" idx="1"/>
          </p:nvPr>
        </p:nvSpPr>
        <p:spPr/>
        <p:txBody>
          <a:bodyPr>
            <a:normAutofit fontScale="92500" lnSpcReduction="20000"/>
          </a:bodyPr>
          <a:lstStyle/>
          <a:p>
            <a:r>
              <a:rPr lang="en-US" dirty="0"/>
              <a:t>Lecture  XV</a:t>
            </a:r>
          </a:p>
          <a:p>
            <a:r>
              <a:rPr lang="en-US" dirty="0"/>
              <a:t>Dr.  Ahmed Qureshi</a:t>
            </a:r>
          </a:p>
        </p:txBody>
      </p:sp>
      <p:sp>
        <p:nvSpPr>
          <p:cNvPr id="4" name="Date Placeholder 3"/>
          <p:cNvSpPr>
            <a:spLocks noGrp="1"/>
          </p:cNvSpPr>
          <p:nvPr>
            <p:ph type="dt" sz="half"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A46CCA8-F305-4CBC-8FFC-F887D71BA45C}"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6/27/2016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MEC E 265, Spring 2016, Dr. Ahmed Qureshi</a:t>
            </a:r>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57F1E4F-1CFF-5643-939E-217C01CDF56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TextBox 6"/>
          <p:cNvSpPr txBox="1"/>
          <p:nvPr/>
        </p:nvSpPr>
        <p:spPr>
          <a:xfrm>
            <a:off x="521925" y="3131630"/>
            <a:ext cx="5226941" cy="25853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5400" b="0" i="0" u="none" strike="noStrike" kern="0" cap="none" spc="0" normalizeH="0" baseline="0" noProof="0" dirty="0">
                <a:ln>
                  <a:noFill/>
                </a:ln>
                <a:solidFill>
                  <a:schemeClr val="bg1"/>
                </a:solidFill>
                <a:effectLst/>
                <a:uLnTx/>
                <a:uFillTx/>
              </a:rPr>
              <a:t>Geometric Dimensioning and Tolerancing</a:t>
            </a:r>
          </a:p>
        </p:txBody>
      </p:sp>
    </p:spTree>
    <p:extLst>
      <p:ext uri="{BB962C8B-B14F-4D97-AF65-F5344CB8AC3E}">
        <p14:creationId xmlns:p14="http://schemas.microsoft.com/office/powerpoint/2010/main" val="2246175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Gauging</a:t>
            </a:r>
            <a:endParaRPr lang="en-SG" dirty="0"/>
          </a:p>
        </p:txBody>
      </p:sp>
      <p:pic>
        <p:nvPicPr>
          <p:cNvPr id="109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214487"/>
            <a:ext cx="3960440" cy="5656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5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2132856"/>
            <a:ext cx="2568424" cy="335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1267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2"/>
            <a:ext cx="7975600" cy="795337"/>
          </a:xfrm>
        </p:spPr>
        <p:txBody>
          <a:bodyPr/>
          <a:lstStyle/>
          <a:p>
            <a:r>
              <a:rPr lang="en-US" dirty="0"/>
              <a:t>Terms used in Geometric </a:t>
            </a:r>
            <a:r>
              <a:rPr lang="en-US" dirty="0" err="1"/>
              <a:t>Tolerancing</a:t>
            </a:r>
            <a:endParaRPr lang="en-SG" dirty="0"/>
          </a:p>
        </p:txBody>
      </p:sp>
      <p:sp>
        <p:nvSpPr>
          <p:cNvPr id="3" name="Content Placeholder 2"/>
          <p:cNvSpPr>
            <a:spLocks noGrp="1"/>
          </p:cNvSpPr>
          <p:nvPr>
            <p:ph idx="1"/>
          </p:nvPr>
        </p:nvSpPr>
        <p:spPr>
          <a:xfrm>
            <a:off x="251520" y="1268760"/>
            <a:ext cx="8646163" cy="5400600"/>
          </a:xfrm>
        </p:spPr>
        <p:txBody>
          <a:bodyPr/>
          <a:lstStyle/>
          <a:p>
            <a:pPr>
              <a:lnSpc>
                <a:spcPct val="90000"/>
              </a:lnSpc>
              <a:spcBef>
                <a:spcPts val="0"/>
              </a:spcBef>
              <a:spcAft>
                <a:spcPts val="1200"/>
              </a:spcAft>
            </a:pPr>
            <a:r>
              <a:rPr lang="en-US" sz="2200" b="1" dirty="0"/>
              <a:t>Feature: </a:t>
            </a:r>
            <a:r>
              <a:rPr lang="en-US" sz="2200" dirty="0"/>
              <a:t>the general term used to identify part of or a portion of a component., e.g. surface, axis of a cylinder, etc.</a:t>
            </a:r>
          </a:p>
          <a:p>
            <a:pPr>
              <a:lnSpc>
                <a:spcPct val="90000"/>
              </a:lnSpc>
              <a:spcBef>
                <a:spcPts val="0"/>
              </a:spcBef>
              <a:spcAft>
                <a:spcPts val="1200"/>
              </a:spcAft>
            </a:pPr>
            <a:r>
              <a:rPr lang="en-US" sz="2200" b="1" dirty="0"/>
              <a:t>Datum</a:t>
            </a:r>
            <a:r>
              <a:rPr lang="en-US" sz="2200" dirty="0"/>
              <a:t> is a point, line, plane, or other surface from which dimensions are measured or to which geometric tolerances are referenced.</a:t>
            </a:r>
          </a:p>
          <a:p>
            <a:pPr>
              <a:lnSpc>
                <a:spcPct val="90000"/>
              </a:lnSpc>
              <a:spcBef>
                <a:spcPts val="0"/>
              </a:spcBef>
              <a:spcAft>
                <a:spcPts val="1200"/>
              </a:spcAft>
            </a:pPr>
            <a:r>
              <a:rPr lang="en-US" sz="2200" b="1" dirty="0"/>
              <a:t>Maximum Material Condition (MMC):</a:t>
            </a:r>
            <a:r>
              <a:rPr lang="en-US" sz="2200" dirty="0"/>
              <a:t> The condition where a size feature contains the maximum amount of material within the stated limits of size. i.e., largest shaft and smallest hole.</a:t>
            </a:r>
          </a:p>
          <a:p>
            <a:pPr>
              <a:lnSpc>
                <a:spcPct val="90000"/>
              </a:lnSpc>
              <a:spcBef>
                <a:spcPts val="0"/>
              </a:spcBef>
              <a:spcAft>
                <a:spcPts val="1200"/>
              </a:spcAft>
            </a:pPr>
            <a:r>
              <a:rPr lang="en-US" sz="2200" b="1" dirty="0"/>
              <a:t>Least Material Condition (LMC): </a:t>
            </a:r>
            <a:r>
              <a:rPr lang="en-US" sz="2200" dirty="0"/>
              <a:t>The condition where a size feature contains the least amount of material within the stated limits of size. i.e., smallest shaft and largest hole.</a:t>
            </a:r>
          </a:p>
          <a:p>
            <a:pPr>
              <a:lnSpc>
                <a:spcPct val="90000"/>
              </a:lnSpc>
            </a:pPr>
            <a:r>
              <a:rPr lang="en-US" sz="2200" b="1" dirty="0"/>
              <a:t>Virtual size: </a:t>
            </a:r>
            <a:r>
              <a:rPr lang="en-US" sz="2200" dirty="0"/>
              <a:t>the dimension of the overall envelope of perfect form which touches the highest point of a feature</a:t>
            </a:r>
          </a:p>
        </p:txBody>
      </p:sp>
    </p:spTree>
    <p:extLst>
      <p:ext uri="{BB962C8B-B14F-4D97-AF65-F5344CB8AC3E}">
        <p14:creationId xmlns:p14="http://schemas.microsoft.com/office/powerpoint/2010/main" val="837417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113" y="457200"/>
            <a:ext cx="7975600" cy="795337"/>
          </a:xfrm>
        </p:spPr>
        <p:txBody>
          <a:bodyPr/>
          <a:lstStyle/>
          <a:p>
            <a:r>
              <a:rPr lang="en-US" dirty="0"/>
              <a:t>Symbols for geometric characteristics</a:t>
            </a:r>
            <a:endParaRPr lang="en-SG" dirty="0"/>
          </a:p>
        </p:txBody>
      </p:sp>
      <p:pic>
        <p:nvPicPr>
          <p:cNvPr id="993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253993"/>
            <a:ext cx="7177608" cy="5603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2534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Symbols for geometric characteristics</a:t>
            </a:r>
            <a:endParaRPr lang="en-SG" dirty="0"/>
          </a:p>
        </p:txBody>
      </p:sp>
      <p:sp>
        <p:nvSpPr>
          <p:cNvPr id="4" name="Rectangle 1027"/>
          <p:cNvSpPr txBox="1">
            <a:spLocks noChangeArrowheads="1"/>
          </p:cNvSpPr>
          <p:nvPr/>
        </p:nvSpPr>
        <p:spPr bwMode="auto">
          <a:xfrm>
            <a:off x="971600" y="1484785"/>
            <a:ext cx="7056784" cy="41764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pPr lvl="1"/>
            <a:r>
              <a:rPr lang="en-US" sz="2400" dirty="0"/>
              <a:t>Maximum Material Condition MMC</a:t>
            </a:r>
          </a:p>
          <a:p>
            <a:pPr lvl="1"/>
            <a:r>
              <a:rPr lang="en-US" sz="2400" dirty="0"/>
              <a:t>Least Material Condition LMC</a:t>
            </a:r>
          </a:p>
          <a:p>
            <a:pPr lvl="1"/>
            <a:r>
              <a:rPr lang="en-US" sz="2400" dirty="0"/>
              <a:t>Diametrical (Cylindrical) Tolerance Zone or Feature</a:t>
            </a:r>
          </a:p>
          <a:p>
            <a:pPr lvl="1"/>
            <a:r>
              <a:rPr lang="en-US" sz="2400" dirty="0"/>
              <a:t>Datum Feature Symbol </a:t>
            </a:r>
          </a:p>
          <a:p>
            <a:pPr lvl="1"/>
            <a:r>
              <a:rPr lang="en-US" sz="2400" dirty="0"/>
              <a:t>Feature Control Frame</a:t>
            </a:r>
          </a:p>
        </p:txBody>
      </p:sp>
      <p:pic>
        <p:nvPicPr>
          <p:cNvPr id="6" name="Picture 1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260" y="1923747"/>
            <a:ext cx="508992" cy="50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8145" y="4082194"/>
            <a:ext cx="2828884"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0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021" y="1503848"/>
            <a:ext cx="499470" cy="473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35"/>
          <p:cNvPicPr>
            <a:picLocks noChangeAspect="1" noChangeArrowheads="1"/>
          </p:cNvPicPr>
          <p:nvPr/>
        </p:nvPicPr>
        <p:blipFill rotWithShape="1">
          <a:blip r:embed="rId6">
            <a:extLst>
              <a:ext uri="{28A0092B-C50C-407E-A947-70E740481C1C}">
                <a14:useLocalDpi xmlns:a14="http://schemas.microsoft.com/office/drawing/2010/main" val="0"/>
              </a:ext>
            </a:extLst>
          </a:blip>
          <a:srcRect t="17286"/>
          <a:stretch/>
        </p:blipFill>
        <p:spPr bwMode="auto">
          <a:xfrm>
            <a:off x="1053874" y="2474779"/>
            <a:ext cx="486132" cy="450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61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2631" b="50000"/>
          <a:stretch/>
        </p:blipFill>
        <p:spPr bwMode="auto">
          <a:xfrm>
            <a:off x="971600" y="3140968"/>
            <a:ext cx="486039" cy="57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3013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 Control Frame</a:t>
            </a:r>
            <a:endParaRPr lang="en-SG" dirty="0"/>
          </a:p>
        </p:txBody>
      </p:sp>
      <p:sp>
        <p:nvSpPr>
          <p:cNvPr id="4" name="Rectangle 3"/>
          <p:cNvSpPr txBox="1">
            <a:spLocks noChangeArrowheads="1"/>
          </p:cNvSpPr>
          <p:nvPr/>
        </p:nvSpPr>
        <p:spPr bwMode="auto">
          <a:xfrm>
            <a:off x="317376" y="1155917"/>
            <a:ext cx="8503096" cy="51534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pPr>
              <a:lnSpc>
                <a:spcPct val="90000"/>
              </a:lnSpc>
              <a:spcAft>
                <a:spcPct val="35000"/>
              </a:spcAft>
            </a:pPr>
            <a:r>
              <a:rPr lang="en-US" sz="2800" dirty="0"/>
              <a:t>Uses feature control frames to indicate tolerance</a:t>
            </a:r>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endParaRPr lang="en-US" sz="2000" dirty="0"/>
          </a:p>
          <a:p>
            <a:pPr>
              <a:lnSpc>
                <a:spcPct val="90000"/>
              </a:lnSpc>
            </a:pPr>
            <a:r>
              <a:rPr lang="en-US" sz="2400" dirty="0"/>
              <a:t>Reads as: </a:t>
            </a:r>
            <a:r>
              <a:rPr lang="en-SG" sz="2400" dirty="0">
                <a:latin typeface="Arial" charset="0"/>
                <a:cs typeface="Arial" charset="0"/>
              </a:rPr>
              <a:t>The specified </a:t>
            </a:r>
            <a:r>
              <a:rPr lang="en-SG" sz="2400" dirty="0">
                <a:solidFill>
                  <a:srgbClr val="FF0000"/>
                </a:solidFill>
                <a:latin typeface="Arial" charset="0"/>
                <a:cs typeface="Arial" charset="0"/>
              </a:rPr>
              <a:t>feature</a:t>
            </a:r>
            <a:r>
              <a:rPr lang="en-SG" sz="2400" dirty="0">
                <a:latin typeface="Arial" charset="0"/>
                <a:cs typeface="Arial" charset="0"/>
              </a:rPr>
              <a:t> must lie </a:t>
            </a:r>
            <a:r>
              <a:rPr lang="en-SG" sz="2400" i="1" dirty="0">
                <a:solidFill>
                  <a:srgbClr val="FF0000"/>
                </a:solidFill>
                <a:latin typeface="Arial" charset="0"/>
                <a:cs typeface="Arial" charset="0"/>
              </a:rPr>
              <a:t>perpendicular</a:t>
            </a:r>
            <a:r>
              <a:rPr lang="en-SG" sz="2400" i="1" dirty="0">
                <a:latin typeface="Arial" charset="0"/>
                <a:cs typeface="Arial" charset="0"/>
              </a:rPr>
              <a:t> </a:t>
            </a:r>
            <a:r>
              <a:rPr lang="en-SG" sz="2400" dirty="0">
                <a:latin typeface="Arial" charset="0"/>
                <a:cs typeface="Arial" charset="0"/>
              </a:rPr>
              <a:t>within a tolerance zone of </a:t>
            </a:r>
            <a:r>
              <a:rPr lang="en-SG" sz="2400" i="1" dirty="0">
                <a:latin typeface="Arial" charset="0"/>
                <a:cs typeface="Arial" charset="0"/>
              </a:rPr>
              <a:t>0.05 diameter </a:t>
            </a:r>
            <a:r>
              <a:rPr lang="en-SG" sz="2400" dirty="0">
                <a:latin typeface="Arial" charset="0"/>
                <a:cs typeface="Arial" charset="0"/>
              </a:rPr>
              <a:t>at the </a:t>
            </a:r>
            <a:r>
              <a:rPr lang="en-SG" sz="2400" i="1" dirty="0">
                <a:latin typeface="Arial" charset="0"/>
                <a:cs typeface="Arial" charset="0"/>
              </a:rPr>
              <a:t>maximum material condition</a:t>
            </a:r>
            <a:r>
              <a:rPr lang="en-SG" sz="2400" dirty="0">
                <a:latin typeface="Arial" charset="0"/>
                <a:cs typeface="Arial" charset="0"/>
              </a:rPr>
              <a:t>, relative to </a:t>
            </a:r>
            <a:r>
              <a:rPr lang="en-SG" sz="2400" i="1" dirty="0">
                <a:solidFill>
                  <a:srgbClr val="FF0000"/>
                </a:solidFill>
                <a:latin typeface="Arial" charset="0"/>
                <a:cs typeface="Arial" charset="0"/>
              </a:rPr>
              <a:t>datum</a:t>
            </a:r>
            <a:r>
              <a:rPr lang="en-SG" sz="2400" i="1" dirty="0">
                <a:latin typeface="Arial" charset="0"/>
                <a:cs typeface="Arial" charset="0"/>
              </a:rPr>
              <a:t> axis C</a:t>
            </a:r>
            <a:r>
              <a:rPr lang="en-SG" sz="2400" dirty="0">
                <a:latin typeface="Arial" charset="0"/>
                <a:cs typeface="Arial" charset="0"/>
              </a:rPr>
              <a:t>. </a:t>
            </a:r>
          </a:p>
          <a:p>
            <a:pPr marL="0" indent="0">
              <a:lnSpc>
                <a:spcPct val="90000"/>
              </a:lnSpc>
              <a:buNone/>
            </a:pPr>
            <a:endParaRPr lang="en-US" sz="2400" dirty="0"/>
          </a:p>
        </p:txBody>
      </p:sp>
      <p:pic>
        <p:nvPicPr>
          <p:cNvPr id="1105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645188"/>
            <a:ext cx="5904656" cy="3258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1718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1027"/>
          <p:cNvSpPr>
            <a:spLocks noGrp="1" noChangeArrowheads="1"/>
          </p:cNvSpPr>
          <p:nvPr>
            <p:ph type="body" idx="1"/>
          </p:nvPr>
        </p:nvSpPr>
        <p:spPr>
          <a:xfrm>
            <a:off x="148564" y="1196754"/>
            <a:ext cx="8743915" cy="2443163"/>
          </a:xfrm>
        </p:spPr>
        <p:txBody>
          <a:bodyPr/>
          <a:lstStyle/>
          <a:p>
            <a:pPr>
              <a:lnSpc>
                <a:spcPct val="90000"/>
              </a:lnSpc>
            </a:pPr>
            <a:r>
              <a:rPr lang="en-US" sz="2800" dirty="0" err="1"/>
              <a:t>Datums</a:t>
            </a:r>
            <a:r>
              <a:rPr lang="en-US" sz="2800" dirty="0"/>
              <a:t> are features (points, axis, and planes) on the object that are used as reference surfaces from which other measurements are made. Used in designing, tooling, manufacturing, inspecting, and assembling.</a:t>
            </a:r>
          </a:p>
          <a:p>
            <a:pPr lvl="1">
              <a:lnSpc>
                <a:spcPct val="90000"/>
              </a:lnSpc>
            </a:pPr>
            <a:r>
              <a:rPr lang="en-US" sz="2400" dirty="0"/>
              <a:t>not every GD&amp;T feature requires a datum, i.e., Flatness</a:t>
            </a:r>
          </a:p>
        </p:txBody>
      </p:sp>
      <p:grpSp>
        <p:nvGrpSpPr>
          <p:cNvPr id="54297" name="Group 1049"/>
          <p:cNvGrpSpPr>
            <a:grpSpLocks/>
          </p:cNvGrpSpPr>
          <p:nvPr/>
        </p:nvGrpSpPr>
        <p:grpSpPr bwMode="auto">
          <a:xfrm>
            <a:off x="1907705" y="3566326"/>
            <a:ext cx="4104456" cy="3233354"/>
            <a:chOff x="875" y="3344"/>
            <a:chExt cx="2503" cy="2047"/>
          </a:xfrm>
        </p:grpSpPr>
        <p:grpSp>
          <p:nvGrpSpPr>
            <p:cNvPr id="54298" name="Group 1050"/>
            <p:cNvGrpSpPr>
              <a:grpSpLocks/>
            </p:cNvGrpSpPr>
            <p:nvPr/>
          </p:nvGrpSpPr>
          <p:grpSpPr bwMode="auto">
            <a:xfrm>
              <a:off x="1006" y="3344"/>
              <a:ext cx="2372" cy="1971"/>
              <a:chOff x="1078" y="3157"/>
              <a:chExt cx="2372" cy="1971"/>
            </a:xfrm>
          </p:grpSpPr>
          <p:grpSp>
            <p:nvGrpSpPr>
              <p:cNvPr id="54299" name="Group 1051"/>
              <p:cNvGrpSpPr>
                <a:grpSpLocks/>
              </p:cNvGrpSpPr>
              <p:nvPr/>
            </p:nvGrpSpPr>
            <p:grpSpPr bwMode="auto">
              <a:xfrm>
                <a:off x="1078" y="3157"/>
                <a:ext cx="2372" cy="1971"/>
                <a:chOff x="1078" y="3157"/>
                <a:chExt cx="2372" cy="1971"/>
              </a:xfrm>
            </p:grpSpPr>
            <p:pic>
              <p:nvPicPr>
                <p:cNvPr id="54300" name="Picture 1052"/>
                <p:cNvPicPr>
                  <a:picLocks noChangeArrowheads="1"/>
                </p:cNvPicPr>
                <p:nvPr/>
              </p:nvPicPr>
              <p:blipFill>
                <a:blip r:embed="rId2" cstate="print">
                  <a:extLst>
                    <a:ext uri="{28A0092B-C50C-407E-A947-70E740481C1C}">
                      <a14:useLocalDpi xmlns:a14="http://schemas.microsoft.com/office/drawing/2010/main" val="0"/>
                    </a:ext>
                  </a:extLst>
                </a:blip>
                <a:srcRect b="15625"/>
                <a:stretch>
                  <a:fillRect/>
                </a:stretch>
              </p:blipFill>
              <p:spPr bwMode="auto">
                <a:xfrm>
                  <a:off x="1078" y="3157"/>
                  <a:ext cx="2372" cy="1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301" name="Rectangle 1053"/>
                <p:cNvSpPr>
                  <a:spLocks noChangeArrowheads="1"/>
                </p:cNvSpPr>
                <p:nvPr/>
              </p:nvSpPr>
              <p:spPr bwMode="auto">
                <a:xfrm>
                  <a:off x="2628" y="3797"/>
                  <a:ext cx="516" cy="684"/>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endParaRPr lang="en-SG"/>
                </a:p>
              </p:txBody>
            </p:sp>
            <p:grpSp>
              <p:nvGrpSpPr>
                <p:cNvPr id="54302" name="Group 1054"/>
                <p:cNvGrpSpPr>
                  <a:grpSpLocks/>
                </p:cNvGrpSpPr>
                <p:nvPr/>
              </p:nvGrpSpPr>
              <p:grpSpPr bwMode="auto">
                <a:xfrm>
                  <a:off x="2646" y="4229"/>
                  <a:ext cx="312" cy="132"/>
                  <a:chOff x="3270" y="4164"/>
                  <a:chExt cx="312" cy="132"/>
                </a:xfrm>
              </p:grpSpPr>
              <p:sp>
                <p:nvSpPr>
                  <p:cNvPr id="54303" name="Line 1055"/>
                  <p:cNvSpPr>
                    <a:spLocks noChangeShapeType="1"/>
                  </p:cNvSpPr>
                  <p:nvPr/>
                </p:nvSpPr>
                <p:spPr bwMode="auto">
                  <a:xfrm flipV="1">
                    <a:off x="3270" y="4170"/>
                    <a:ext cx="31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sp>
                <p:nvSpPr>
                  <p:cNvPr id="54304" name="Line 1056"/>
                  <p:cNvSpPr>
                    <a:spLocks noChangeShapeType="1"/>
                  </p:cNvSpPr>
                  <p:nvPr/>
                </p:nvSpPr>
                <p:spPr bwMode="auto">
                  <a:xfrm>
                    <a:off x="3510" y="4164"/>
                    <a:ext cx="0" cy="132"/>
                  </a:xfrm>
                  <a:prstGeom prst="line">
                    <a:avLst/>
                  </a:prstGeom>
                  <a:noFill/>
                  <a:ln w="12700">
                    <a:solidFill>
                      <a:schemeClr val="tx1"/>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grpSp>
            <p:grpSp>
              <p:nvGrpSpPr>
                <p:cNvPr id="54305" name="Group 1057"/>
                <p:cNvGrpSpPr>
                  <a:grpSpLocks/>
                </p:cNvGrpSpPr>
                <p:nvPr/>
              </p:nvGrpSpPr>
              <p:grpSpPr bwMode="auto">
                <a:xfrm>
                  <a:off x="2646" y="4619"/>
                  <a:ext cx="312" cy="132"/>
                  <a:chOff x="3276" y="4554"/>
                  <a:chExt cx="312" cy="132"/>
                </a:xfrm>
              </p:grpSpPr>
              <p:sp>
                <p:nvSpPr>
                  <p:cNvPr id="54306" name="Line 1058"/>
                  <p:cNvSpPr>
                    <a:spLocks noChangeShapeType="1"/>
                  </p:cNvSpPr>
                  <p:nvPr/>
                </p:nvSpPr>
                <p:spPr bwMode="auto">
                  <a:xfrm>
                    <a:off x="3276" y="4686"/>
                    <a:ext cx="31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sp>
                <p:nvSpPr>
                  <p:cNvPr id="54307" name="Line 1059"/>
                  <p:cNvSpPr>
                    <a:spLocks noChangeShapeType="1"/>
                  </p:cNvSpPr>
                  <p:nvPr/>
                </p:nvSpPr>
                <p:spPr bwMode="auto">
                  <a:xfrm flipV="1">
                    <a:off x="3516" y="4554"/>
                    <a:ext cx="0" cy="132"/>
                  </a:xfrm>
                  <a:prstGeom prst="line">
                    <a:avLst/>
                  </a:prstGeom>
                  <a:noFill/>
                  <a:ln w="12700">
                    <a:solidFill>
                      <a:schemeClr val="tx1"/>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grpSp>
            <p:sp>
              <p:nvSpPr>
                <p:cNvPr id="54308" name="Text Box 1060"/>
                <p:cNvSpPr txBox="1">
                  <a:spLocks noChangeArrowheads="1"/>
                </p:cNvSpPr>
                <p:nvPr/>
              </p:nvSpPr>
              <p:spPr bwMode="auto">
                <a:xfrm>
                  <a:off x="2670" y="4404"/>
                  <a:ext cx="420" cy="168"/>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 tIns="9144" rIns="9144" bIns="9144">
                  <a:spAutoFit/>
                </a:bodyPr>
                <a:lstStyle/>
                <a:p>
                  <a:pPr>
                    <a:spcBef>
                      <a:spcPct val="50000"/>
                    </a:spcBef>
                    <a:buFont typeface="Monotype Sorts" pitchFamily="2" charset="2"/>
                    <a:buNone/>
                  </a:pPr>
                  <a:r>
                    <a:rPr lang="en-US" sz="1600" b="0" i="0">
                      <a:solidFill>
                        <a:schemeClr val="accent1"/>
                      </a:solidFill>
                      <a:latin typeface="Albertus Extra Bold" pitchFamily="34" charset="0"/>
                    </a:rPr>
                    <a:t>1.000</a:t>
                  </a:r>
                </a:p>
              </p:txBody>
            </p:sp>
          </p:grpSp>
          <p:sp>
            <p:nvSpPr>
              <p:cNvPr id="54309" name="Line 1061"/>
              <p:cNvSpPr>
                <a:spLocks noChangeShapeType="1"/>
              </p:cNvSpPr>
              <p:nvPr/>
            </p:nvSpPr>
            <p:spPr bwMode="auto">
              <a:xfrm>
                <a:off x="1866" y="3977"/>
                <a:ext cx="90" cy="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sp>
            <p:nvSpPr>
              <p:cNvPr id="54310" name="Line 1062"/>
              <p:cNvSpPr>
                <a:spLocks noChangeShapeType="1"/>
              </p:cNvSpPr>
              <p:nvPr/>
            </p:nvSpPr>
            <p:spPr bwMode="auto">
              <a:xfrm>
                <a:off x="1986" y="3983"/>
                <a:ext cx="312" cy="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sp>
            <p:nvSpPr>
              <p:cNvPr id="54311" name="Line 1063"/>
              <p:cNvSpPr>
                <a:spLocks noChangeShapeType="1"/>
              </p:cNvSpPr>
              <p:nvPr/>
            </p:nvSpPr>
            <p:spPr bwMode="auto">
              <a:xfrm>
                <a:off x="2334" y="3983"/>
                <a:ext cx="594" cy="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endParaRPr lang="en-SG"/>
              </a:p>
            </p:txBody>
          </p:sp>
        </p:grpSp>
        <p:sp>
          <p:nvSpPr>
            <p:cNvPr id="54312" name="AutoShape 1064"/>
            <p:cNvSpPr>
              <a:spLocks noChangeArrowheads="1"/>
            </p:cNvSpPr>
            <p:nvPr/>
          </p:nvSpPr>
          <p:spPr bwMode="auto">
            <a:xfrm rot="19800000">
              <a:off x="875" y="4871"/>
              <a:ext cx="325" cy="184"/>
            </a:xfrm>
            <a:prstGeom prst="rightArrow">
              <a:avLst>
                <a:gd name="adj1" fmla="val 50000"/>
                <a:gd name="adj2" fmla="val 88323"/>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SG"/>
            </a:p>
          </p:txBody>
        </p:sp>
        <p:sp>
          <p:nvSpPr>
            <p:cNvPr id="54313" name="AutoShape 1065"/>
            <p:cNvSpPr>
              <a:spLocks noChangeArrowheads="1"/>
            </p:cNvSpPr>
            <p:nvPr/>
          </p:nvSpPr>
          <p:spPr bwMode="auto">
            <a:xfrm rot="1440000">
              <a:off x="2507" y="5207"/>
              <a:ext cx="276" cy="184"/>
            </a:xfrm>
            <a:prstGeom prst="leftArrow">
              <a:avLst>
                <a:gd name="adj1" fmla="val 50000"/>
                <a:gd name="adj2" fmla="val 74993"/>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SG"/>
            </a:p>
          </p:txBody>
        </p:sp>
      </p:grpSp>
      <p:sp>
        <p:nvSpPr>
          <p:cNvPr id="2" name="Title 1"/>
          <p:cNvSpPr>
            <a:spLocks noGrp="1"/>
          </p:cNvSpPr>
          <p:nvPr>
            <p:ph type="title"/>
          </p:nvPr>
        </p:nvSpPr>
        <p:spPr/>
        <p:txBody>
          <a:bodyPr/>
          <a:lstStyle/>
          <a:p>
            <a:r>
              <a:rPr lang="en-US" dirty="0"/>
              <a:t>Datum</a:t>
            </a:r>
            <a:endParaRPr lang="en-SG" dirty="0"/>
          </a:p>
        </p:txBody>
      </p:sp>
    </p:spTree>
    <p:extLst>
      <p:ext uri="{BB962C8B-B14F-4D97-AF65-F5344CB8AC3E}">
        <p14:creationId xmlns:p14="http://schemas.microsoft.com/office/powerpoint/2010/main" val="2915284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015"/>
            <a:ext cx="7975600" cy="795337"/>
          </a:xfrm>
        </p:spPr>
        <p:txBody>
          <a:bodyPr/>
          <a:lstStyle/>
          <a:p>
            <a:r>
              <a:rPr lang="en-US" dirty="0"/>
              <a:t>Maximum Material Principle </a:t>
            </a:r>
            <a:endParaRPr lang="en-SG" dirty="0"/>
          </a:p>
        </p:txBody>
      </p:sp>
      <p:sp>
        <p:nvSpPr>
          <p:cNvPr id="3" name="Content Placeholder 2"/>
          <p:cNvSpPr>
            <a:spLocks noGrp="1"/>
          </p:cNvSpPr>
          <p:nvPr>
            <p:ph idx="1"/>
          </p:nvPr>
        </p:nvSpPr>
        <p:spPr>
          <a:xfrm>
            <a:off x="323528" y="1268760"/>
            <a:ext cx="8568952" cy="3456384"/>
          </a:xfrm>
        </p:spPr>
        <p:txBody>
          <a:bodyPr>
            <a:normAutofit lnSpcReduction="10000"/>
          </a:bodyPr>
          <a:lstStyle/>
          <a:p>
            <a:pPr>
              <a:spcAft>
                <a:spcPts val="1200"/>
              </a:spcAft>
            </a:pPr>
            <a:r>
              <a:rPr lang="en-US" sz="2000" dirty="0"/>
              <a:t>It recognizes the fact that the allowable errors in geometry of two mating features may be allowed to increase as the size of the features decreases from the maximum material condition (MMC) to the least material condition (LMC).</a:t>
            </a:r>
          </a:p>
          <a:p>
            <a:pPr>
              <a:spcAft>
                <a:spcPts val="1200"/>
              </a:spcAft>
            </a:pPr>
            <a:r>
              <a:rPr lang="en-US" sz="2000" dirty="0"/>
              <a:t>When the symbol       is not used. The allowable geometric tolerance applied regardless of feature size, and </a:t>
            </a:r>
            <a:r>
              <a:rPr lang="en-US" sz="2000" b="1" dirty="0"/>
              <a:t>no relationship is intended to exist</a:t>
            </a:r>
            <a:r>
              <a:rPr lang="en-US" sz="2000" dirty="0"/>
              <a:t> between the feature size and geometric tolerance</a:t>
            </a:r>
          </a:p>
          <a:p>
            <a:r>
              <a:rPr lang="en-US" sz="2000" dirty="0"/>
              <a:t>When the symbol       is included with the geometric tolerance. It means that </a:t>
            </a:r>
            <a:r>
              <a:rPr lang="en-US" sz="2000" b="1" dirty="0"/>
              <a:t>when the feature is at its maximum material condition an extra geometry tolerance may be allowed</a:t>
            </a:r>
            <a:r>
              <a:rPr lang="en-US" sz="2000" dirty="0"/>
              <a:t>.</a:t>
            </a:r>
          </a:p>
          <a:p>
            <a:endParaRPr lang="en-SG" sz="2000" dirty="0"/>
          </a:p>
        </p:txBody>
      </p:sp>
      <p:pic>
        <p:nvPicPr>
          <p:cNvPr id="4" name="Picture 10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9752" y="2562492"/>
            <a:ext cx="432048" cy="409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0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9752" y="3629292"/>
            <a:ext cx="432048" cy="409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5157192"/>
            <a:ext cx="2391215" cy="617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490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 Features </a:t>
            </a:r>
            <a:endParaRPr lang="en-SG" dirty="0"/>
          </a:p>
        </p:txBody>
      </p:sp>
      <p:sp>
        <p:nvSpPr>
          <p:cNvPr id="4" name="Rectangle 3"/>
          <p:cNvSpPr txBox="1">
            <a:spLocks noChangeArrowheads="1"/>
          </p:cNvSpPr>
          <p:nvPr/>
        </p:nvSpPr>
        <p:spPr bwMode="auto">
          <a:xfrm>
            <a:off x="435536" y="1196754"/>
            <a:ext cx="7431360" cy="12241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r>
              <a:rPr lang="en-US" sz="2800" dirty="0"/>
              <a:t>Individual Features</a:t>
            </a:r>
          </a:p>
          <a:p>
            <a:r>
              <a:rPr lang="en-US" sz="2800" dirty="0"/>
              <a:t>No Datum Reference</a:t>
            </a:r>
            <a:endParaRPr lang="en-US" dirty="0"/>
          </a:p>
          <a:p>
            <a:pPr lvl="1">
              <a:buFontTx/>
              <a:buNone/>
            </a:pPr>
            <a:r>
              <a:rPr lang="en-US" dirty="0"/>
              <a:t>		           </a:t>
            </a:r>
          </a:p>
        </p:txBody>
      </p:sp>
      <p:grpSp>
        <p:nvGrpSpPr>
          <p:cNvPr id="5" name="Group 285"/>
          <p:cNvGrpSpPr>
            <a:grpSpLocks/>
          </p:cNvGrpSpPr>
          <p:nvPr/>
        </p:nvGrpSpPr>
        <p:grpSpPr bwMode="auto">
          <a:xfrm>
            <a:off x="1490377" y="2077364"/>
            <a:ext cx="5476875" cy="1830390"/>
            <a:chOff x="463" y="1686"/>
            <a:chExt cx="3450" cy="1153"/>
          </a:xfrm>
        </p:grpSpPr>
        <p:grpSp>
          <p:nvGrpSpPr>
            <p:cNvPr id="6" name="Group 160"/>
            <p:cNvGrpSpPr>
              <a:grpSpLocks noChangeAspect="1"/>
            </p:cNvGrpSpPr>
            <p:nvPr/>
          </p:nvGrpSpPr>
          <p:grpSpPr bwMode="auto">
            <a:xfrm>
              <a:off x="463" y="1899"/>
              <a:ext cx="1136" cy="940"/>
              <a:chOff x="476" y="3575"/>
              <a:chExt cx="1194" cy="988"/>
            </a:xfrm>
          </p:grpSpPr>
          <p:grpSp>
            <p:nvGrpSpPr>
              <p:cNvPr id="59" name="Group 66"/>
              <p:cNvGrpSpPr>
                <a:grpSpLocks noChangeAspect="1"/>
              </p:cNvGrpSpPr>
              <p:nvPr/>
            </p:nvGrpSpPr>
            <p:grpSpPr bwMode="auto">
              <a:xfrm>
                <a:off x="499" y="3575"/>
                <a:ext cx="1120" cy="553"/>
                <a:chOff x="379" y="1878"/>
                <a:chExt cx="1120" cy="553"/>
              </a:xfrm>
            </p:grpSpPr>
            <p:grpSp>
              <p:nvGrpSpPr>
                <p:cNvPr id="63" name="Group 67"/>
                <p:cNvGrpSpPr>
                  <a:grpSpLocks noChangeAspect="1"/>
                </p:cNvGrpSpPr>
                <p:nvPr/>
              </p:nvGrpSpPr>
              <p:grpSpPr bwMode="auto">
                <a:xfrm>
                  <a:off x="379" y="1878"/>
                  <a:ext cx="1119" cy="552"/>
                  <a:chOff x="379" y="1878"/>
                  <a:chExt cx="1119" cy="552"/>
                </a:xfrm>
              </p:grpSpPr>
              <p:sp>
                <p:nvSpPr>
                  <p:cNvPr id="73" name="Line 68"/>
                  <p:cNvSpPr>
                    <a:spLocks noChangeAspect="1" noChangeShapeType="1"/>
                  </p:cNvSpPr>
                  <p:nvPr/>
                </p:nvSpPr>
                <p:spPr bwMode="auto">
                  <a:xfrm>
                    <a:off x="379" y="2175"/>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4" name="Line 69"/>
                  <p:cNvSpPr>
                    <a:spLocks noChangeAspect="1" noChangeShapeType="1"/>
                  </p:cNvSpPr>
                  <p:nvPr/>
                </p:nvSpPr>
                <p:spPr bwMode="auto">
                  <a:xfrm>
                    <a:off x="653" y="2175"/>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5" name="Line 70"/>
                  <p:cNvSpPr>
                    <a:spLocks noChangeAspect="1" noChangeShapeType="1"/>
                  </p:cNvSpPr>
                  <p:nvPr/>
                </p:nvSpPr>
                <p:spPr bwMode="auto">
                  <a:xfrm>
                    <a:off x="735" y="2175"/>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6" name="Line 71"/>
                  <p:cNvSpPr>
                    <a:spLocks noChangeAspect="1" noChangeShapeType="1"/>
                  </p:cNvSpPr>
                  <p:nvPr/>
                </p:nvSpPr>
                <p:spPr bwMode="auto">
                  <a:xfrm>
                    <a:off x="817" y="2175"/>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7" name="Line 72"/>
                  <p:cNvSpPr>
                    <a:spLocks noChangeAspect="1" noChangeShapeType="1"/>
                  </p:cNvSpPr>
                  <p:nvPr/>
                </p:nvSpPr>
                <p:spPr bwMode="auto">
                  <a:xfrm flipV="1">
                    <a:off x="1050" y="2109"/>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8" name="Line 73"/>
                  <p:cNvSpPr>
                    <a:spLocks noChangeAspect="1" noChangeShapeType="1"/>
                  </p:cNvSpPr>
                  <p:nvPr/>
                </p:nvSpPr>
                <p:spPr bwMode="auto">
                  <a:xfrm flipV="1">
                    <a:off x="1219" y="2073"/>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9" name="Line 74"/>
                  <p:cNvSpPr>
                    <a:spLocks noChangeAspect="1" noChangeShapeType="1"/>
                  </p:cNvSpPr>
                  <p:nvPr/>
                </p:nvSpPr>
                <p:spPr bwMode="auto">
                  <a:xfrm flipV="1">
                    <a:off x="1292" y="2036"/>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0" name="Line 75"/>
                  <p:cNvSpPr>
                    <a:spLocks noChangeAspect="1" noChangeShapeType="1"/>
                  </p:cNvSpPr>
                  <p:nvPr/>
                </p:nvSpPr>
                <p:spPr bwMode="auto">
                  <a:xfrm flipV="1">
                    <a:off x="1366" y="1952"/>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1" name="Line 76"/>
                  <p:cNvSpPr>
                    <a:spLocks noChangeAspect="1" noChangeShapeType="1"/>
                  </p:cNvSpPr>
                  <p:nvPr/>
                </p:nvSpPr>
                <p:spPr bwMode="auto">
                  <a:xfrm flipH="1">
                    <a:off x="1265" y="1952"/>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2" name="Line 77"/>
                  <p:cNvSpPr>
                    <a:spLocks noChangeAspect="1" noChangeShapeType="1"/>
                  </p:cNvSpPr>
                  <p:nvPr/>
                </p:nvSpPr>
                <p:spPr bwMode="auto">
                  <a:xfrm flipH="1">
                    <a:off x="1183" y="1952"/>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3" name="Line 78"/>
                  <p:cNvSpPr>
                    <a:spLocks noChangeAspect="1" noChangeShapeType="1"/>
                  </p:cNvSpPr>
                  <p:nvPr/>
                </p:nvSpPr>
                <p:spPr bwMode="auto">
                  <a:xfrm flipH="1">
                    <a:off x="1101" y="1952"/>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4" name="Line 79"/>
                  <p:cNvSpPr>
                    <a:spLocks noChangeAspect="1" noChangeShapeType="1"/>
                  </p:cNvSpPr>
                  <p:nvPr/>
                </p:nvSpPr>
                <p:spPr bwMode="auto">
                  <a:xfrm flipH="1">
                    <a:off x="827" y="1952"/>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5" name="Line 80"/>
                  <p:cNvSpPr>
                    <a:spLocks noChangeAspect="1" noChangeShapeType="1"/>
                  </p:cNvSpPr>
                  <p:nvPr/>
                </p:nvSpPr>
                <p:spPr bwMode="auto">
                  <a:xfrm flipH="1">
                    <a:off x="695" y="1952"/>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6" name="Line 81"/>
                  <p:cNvSpPr>
                    <a:spLocks noChangeAspect="1" noChangeShapeType="1"/>
                  </p:cNvSpPr>
                  <p:nvPr/>
                </p:nvSpPr>
                <p:spPr bwMode="auto">
                  <a:xfrm flipH="1">
                    <a:off x="621" y="2036"/>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7" name="Line 82"/>
                  <p:cNvSpPr>
                    <a:spLocks noChangeAspect="1" noChangeShapeType="1"/>
                  </p:cNvSpPr>
                  <p:nvPr/>
                </p:nvSpPr>
                <p:spPr bwMode="auto">
                  <a:xfrm flipH="1">
                    <a:off x="548" y="2073"/>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8" name="Line 83"/>
                  <p:cNvSpPr>
                    <a:spLocks noChangeAspect="1" noChangeShapeType="1"/>
                  </p:cNvSpPr>
                  <p:nvPr/>
                </p:nvSpPr>
                <p:spPr bwMode="auto">
                  <a:xfrm flipH="1">
                    <a:off x="379" y="2109"/>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89" name="Line 84"/>
                  <p:cNvSpPr>
                    <a:spLocks noChangeAspect="1" noChangeShapeType="1"/>
                  </p:cNvSpPr>
                  <p:nvPr/>
                </p:nvSpPr>
                <p:spPr bwMode="auto">
                  <a:xfrm>
                    <a:off x="379" y="2101"/>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0" name="Line 85"/>
                  <p:cNvSpPr>
                    <a:spLocks noChangeAspect="1" noChangeShapeType="1"/>
                  </p:cNvSpPr>
                  <p:nvPr/>
                </p:nvSpPr>
                <p:spPr bwMode="auto">
                  <a:xfrm>
                    <a:off x="653" y="2101"/>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1" name="Line 86"/>
                  <p:cNvSpPr>
                    <a:spLocks noChangeAspect="1" noChangeShapeType="1"/>
                  </p:cNvSpPr>
                  <p:nvPr/>
                </p:nvSpPr>
                <p:spPr bwMode="auto">
                  <a:xfrm>
                    <a:off x="735" y="2101"/>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2" name="Line 87"/>
                  <p:cNvSpPr>
                    <a:spLocks noChangeAspect="1" noChangeShapeType="1"/>
                  </p:cNvSpPr>
                  <p:nvPr/>
                </p:nvSpPr>
                <p:spPr bwMode="auto">
                  <a:xfrm>
                    <a:off x="817" y="2101"/>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3" name="Line 88"/>
                  <p:cNvSpPr>
                    <a:spLocks noChangeAspect="1" noChangeShapeType="1"/>
                  </p:cNvSpPr>
                  <p:nvPr/>
                </p:nvSpPr>
                <p:spPr bwMode="auto">
                  <a:xfrm flipV="1">
                    <a:off x="1050" y="2035"/>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4" name="Line 89"/>
                  <p:cNvSpPr>
                    <a:spLocks noChangeAspect="1" noChangeShapeType="1"/>
                  </p:cNvSpPr>
                  <p:nvPr/>
                </p:nvSpPr>
                <p:spPr bwMode="auto">
                  <a:xfrm flipV="1">
                    <a:off x="1219" y="1999"/>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5" name="Line 90"/>
                  <p:cNvSpPr>
                    <a:spLocks noChangeAspect="1" noChangeShapeType="1"/>
                  </p:cNvSpPr>
                  <p:nvPr/>
                </p:nvSpPr>
                <p:spPr bwMode="auto">
                  <a:xfrm flipV="1">
                    <a:off x="1292" y="1962"/>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6" name="Line 91"/>
                  <p:cNvSpPr>
                    <a:spLocks noChangeAspect="1" noChangeShapeType="1"/>
                  </p:cNvSpPr>
                  <p:nvPr/>
                </p:nvSpPr>
                <p:spPr bwMode="auto">
                  <a:xfrm flipV="1">
                    <a:off x="1366" y="1878"/>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7" name="Line 92"/>
                  <p:cNvSpPr>
                    <a:spLocks noChangeAspect="1" noChangeShapeType="1"/>
                  </p:cNvSpPr>
                  <p:nvPr/>
                </p:nvSpPr>
                <p:spPr bwMode="auto">
                  <a:xfrm flipH="1">
                    <a:off x="1265" y="1878"/>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8" name="Line 93"/>
                  <p:cNvSpPr>
                    <a:spLocks noChangeAspect="1" noChangeShapeType="1"/>
                  </p:cNvSpPr>
                  <p:nvPr/>
                </p:nvSpPr>
                <p:spPr bwMode="auto">
                  <a:xfrm flipH="1">
                    <a:off x="1183" y="1878"/>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99" name="Line 94"/>
                  <p:cNvSpPr>
                    <a:spLocks noChangeAspect="1" noChangeShapeType="1"/>
                  </p:cNvSpPr>
                  <p:nvPr/>
                </p:nvSpPr>
                <p:spPr bwMode="auto">
                  <a:xfrm flipH="1">
                    <a:off x="1101" y="1878"/>
                    <a:ext cx="4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0" name="Line 95"/>
                  <p:cNvSpPr>
                    <a:spLocks noChangeAspect="1" noChangeShapeType="1"/>
                  </p:cNvSpPr>
                  <p:nvPr/>
                </p:nvSpPr>
                <p:spPr bwMode="auto">
                  <a:xfrm flipH="1">
                    <a:off x="827" y="1878"/>
                    <a:ext cx="233"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1" name="Line 96"/>
                  <p:cNvSpPr>
                    <a:spLocks noChangeAspect="1" noChangeShapeType="1"/>
                  </p:cNvSpPr>
                  <p:nvPr/>
                </p:nvSpPr>
                <p:spPr bwMode="auto">
                  <a:xfrm flipH="1">
                    <a:off x="695" y="1878"/>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2" name="Line 97"/>
                  <p:cNvSpPr>
                    <a:spLocks noChangeAspect="1" noChangeShapeType="1"/>
                  </p:cNvSpPr>
                  <p:nvPr/>
                </p:nvSpPr>
                <p:spPr bwMode="auto">
                  <a:xfrm flipH="1">
                    <a:off x="621" y="1962"/>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3" name="Line 98"/>
                  <p:cNvSpPr>
                    <a:spLocks noChangeAspect="1" noChangeShapeType="1"/>
                  </p:cNvSpPr>
                  <p:nvPr/>
                </p:nvSpPr>
                <p:spPr bwMode="auto">
                  <a:xfrm flipH="1">
                    <a:off x="548" y="1999"/>
                    <a:ext cx="37" cy="1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4" name="Line 99"/>
                  <p:cNvSpPr>
                    <a:spLocks noChangeAspect="1" noChangeShapeType="1"/>
                  </p:cNvSpPr>
                  <p:nvPr/>
                </p:nvSpPr>
                <p:spPr bwMode="auto">
                  <a:xfrm flipH="1">
                    <a:off x="379" y="2035"/>
                    <a:ext cx="132" cy="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05" name="Line 100"/>
                  <p:cNvSpPr>
                    <a:spLocks noChangeAspect="1" noChangeShapeType="1"/>
                  </p:cNvSpPr>
                  <p:nvPr/>
                </p:nvSpPr>
                <p:spPr bwMode="auto">
                  <a:xfrm flipV="1">
                    <a:off x="379" y="2138"/>
                    <a:ext cx="1" cy="2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grpSp>
            <p:grpSp>
              <p:nvGrpSpPr>
                <p:cNvPr id="64" name="Group 101"/>
                <p:cNvGrpSpPr>
                  <a:grpSpLocks noChangeAspect="1"/>
                </p:cNvGrpSpPr>
                <p:nvPr/>
              </p:nvGrpSpPr>
              <p:grpSpPr bwMode="auto">
                <a:xfrm>
                  <a:off x="379" y="1915"/>
                  <a:ext cx="1120" cy="516"/>
                  <a:chOff x="379" y="1915"/>
                  <a:chExt cx="1120" cy="516"/>
                </a:xfrm>
              </p:grpSpPr>
              <p:sp>
                <p:nvSpPr>
                  <p:cNvPr id="65" name="Line 102"/>
                  <p:cNvSpPr>
                    <a:spLocks noChangeAspect="1" noChangeShapeType="1"/>
                  </p:cNvSpPr>
                  <p:nvPr/>
                </p:nvSpPr>
                <p:spPr bwMode="auto">
                  <a:xfrm>
                    <a:off x="1498" y="1915"/>
                    <a:ext cx="1" cy="29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66" name="Line 103"/>
                  <p:cNvSpPr>
                    <a:spLocks noChangeAspect="1" noChangeShapeType="1"/>
                  </p:cNvSpPr>
                  <p:nvPr/>
                </p:nvSpPr>
                <p:spPr bwMode="auto">
                  <a:xfrm flipH="1">
                    <a:off x="1050" y="2207"/>
                    <a:ext cx="448" cy="22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67" name="Line 104"/>
                  <p:cNvSpPr>
                    <a:spLocks noChangeAspect="1" noChangeShapeType="1"/>
                  </p:cNvSpPr>
                  <p:nvPr/>
                </p:nvSpPr>
                <p:spPr bwMode="auto">
                  <a:xfrm flipH="1">
                    <a:off x="379" y="2430"/>
                    <a:ext cx="671"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68" name="Line 105"/>
                  <p:cNvSpPr>
                    <a:spLocks noChangeAspect="1" noChangeShapeType="1"/>
                  </p:cNvSpPr>
                  <p:nvPr/>
                </p:nvSpPr>
                <p:spPr bwMode="auto">
                  <a:xfrm flipH="1">
                    <a:off x="1050" y="2138"/>
                    <a:ext cx="1" cy="29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69" name="Line 106"/>
                  <p:cNvSpPr>
                    <a:spLocks noChangeAspect="1" noChangeShapeType="1"/>
                  </p:cNvSpPr>
                  <p:nvPr/>
                </p:nvSpPr>
                <p:spPr bwMode="auto">
                  <a:xfrm flipH="1">
                    <a:off x="379" y="1915"/>
                    <a:ext cx="448" cy="22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0" name="Line 107"/>
                  <p:cNvSpPr>
                    <a:spLocks noChangeAspect="1" noChangeShapeType="1"/>
                  </p:cNvSpPr>
                  <p:nvPr/>
                </p:nvSpPr>
                <p:spPr bwMode="auto">
                  <a:xfrm flipH="1">
                    <a:off x="827" y="1915"/>
                    <a:ext cx="671"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1" name="Line 108"/>
                  <p:cNvSpPr>
                    <a:spLocks noChangeAspect="1" noChangeShapeType="1"/>
                  </p:cNvSpPr>
                  <p:nvPr/>
                </p:nvSpPr>
                <p:spPr bwMode="auto">
                  <a:xfrm flipV="1">
                    <a:off x="1050" y="1915"/>
                    <a:ext cx="448" cy="22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72" name="Line 109"/>
                  <p:cNvSpPr>
                    <a:spLocks noChangeAspect="1" noChangeShapeType="1"/>
                  </p:cNvSpPr>
                  <p:nvPr/>
                </p:nvSpPr>
                <p:spPr bwMode="auto">
                  <a:xfrm>
                    <a:off x="379" y="2138"/>
                    <a:ext cx="671"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grpSp>
          </p:grpSp>
          <p:grpSp>
            <p:nvGrpSpPr>
              <p:cNvPr id="60" name="Group 159"/>
              <p:cNvGrpSpPr>
                <a:grpSpLocks noChangeAspect="1"/>
              </p:cNvGrpSpPr>
              <p:nvPr/>
            </p:nvGrpSpPr>
            <p:grpSpPr bwMode="auto">
              <a:xfrm>
                <a:off x="476" y="4259"/>
                <a:ext cx="1194" cy="304"/>
                <a:chOff x="476" y="4259"/>
                <a:chExt cx="1194" cy="304"/>
              </a:xfrm>
            </p:grpSpPr>
            <p:pic>
              <p:nvPicPr>
                <p:cNvPr id="61"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 y="4308"/>
                  <a:ext cx="269"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Rectangle 158"/>
                <p:cNvSpPr>
                  <a:spLocks noChangeAspect="1" noChangeArrowheads="1"/>
                </p:cNvSpPr>
                <p:nvPr/>
              </p:nvSpPr>
              <p:spPr bwMode="auto">
                <a:xfrm>
                  <a:off x="779" y="4259"/>
                  <a:ext cx="891"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buFont typeface="Monotype Sorts" pitchFamily="2" charset="2"/>
                    <a:buNone/>
                  </a:pPr>
                  <a:r>
                    <a:rPr lang="en-US" sz="2400" b="0" i="0">
                      <a:latin typeface="Arial" pitchFamily="34" charset="0"/>
                    </a:rPr>
                    <a:t>Flatness</a:t>
                  </a:r>
                </a:p>
              </p:txBody>
            </p:sp>
          </p:grpSp>
        </p:grpSp>
        <p:grpSp>
          <p:nvGrpSpPr>
            <p:cNvPr id="7" name="Group 163"/>
            <p:cNvGrpSpPr>
              <a:grpSpLocks noChangeAspect="1"/>
            </p:cNvGrpSpPr>
            <p:nvPr/>
          </p:nvGrpSpPr>
          <p:grpSpPr bwMode="auto">
            <a:xfrm>
              <a:off x="2451" y="1686"/>
              <a:ext cx="1462" cy="1152"/>
              <a:chOff x="1995" y="3427"/>
              <a:chExt cx="1536" cy="1211"/>
            </a:xfrm>
          </p:grpSpPr>
          <p:grpSp>
            <p:nvGrpSpPr>
              <p:cNvPr id="8" name="Group 110"/>
              <p:cNvGrpSpPr>
                <a:grpSpLocks noChangeAspect="1"/>
              </p:cNvGrpSpPr>
              <p:nvPr/>
            </p:nvGrpSpPr>
            <p:grpSpPr bwMode="auto">
              <a:xfrm>
                <a:off x="2145" y="3427"/>
                <a:ext cx="1215" cy="845"/>
                <a:chOff x="525" y="1569"/>
                <a:chExt cx="1350" cy="939"/>
              </a:xfrm>
            </p:grpSpPr>
            <p:sp>
              <p:nvSpPr>
                <p:cNvPr id="12" name="Line 111"/>
                <p:cNvSpPr>
                  <a:spLocks noChangeAspect="1" noChangeShapeType="1"/>
                </p:cNvSpPr>
                <p:nvPr/>
              </p:nvSpPr>
              <p:spPr bwMode="auto">
                <a:xfrm flipV="1">
                  <a:off x="1462" y="1995"/>
                  <a:ext cx="276" cy="166"/>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3" name="Line 112"/>
                <p:cNvSpPr>
                  <a:spLocks noChangeAspect="1" noChangeShapeType="1"/>
                </p:cNvSpPr>
                <p:nvPr/>
              </p:nvSpPr>
              <p:spPr bwMode="auto">
                <a:xfrm flipH="1">
                  <a:off x="1358" y="1995"/>
                  <a:ext cx="380"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 name="Line 113"/>
                <p:cNvSpPr>
                  <a:spLocks noChangeAspect="1" noChangeShapeType="1"/>
                </p:cNvSpPr>
                <p:nvPr/>
              </p:nvSpPr>
              <p:spPr bwMode="auto">
                <a:xfrm flipH="1">
                  <a:off x="1240" y="1995"/>
                  <a:ext cx="59"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 name="Line 114"/>
                <p:cNvSpPr>
                  <a:spLocks noChangeAspect="1" noChangeShapeType="1"/>
                </p:cNvSpPr>
                <p:nvPr/>
              </p:nvSpPr>
              <p:spPr bwMode="auto">
                <a:xfrm flipH="1">
                  <a:off x="802" y="1995"/>
                  <a:ext cx="380"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 name="Line 115"/>
                <p:cNvSpPr>
                  <a:spLocks noChangeAspect="1" noChangeShapeType="1"/>
                </p:cNvSpPr>
                <p:nvPr/>
              </p:nvSpPr>
              <p:spPr bwMode="auto">
                <a:xfrm flipH="1">
                  <a:off x="1082" y="2161"/>
                  <a:ext cx="380"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7" name="Line 116"/>
                <p:cNvSpPr>
                  <a:spLocks noChangeAspect="1" noChangeShapeType="1"/>
                </p:cNvSpPr>
                <p:nvPr/>
              </p:nvSpPr>
              <p:spPr bwMode="auto">
                <a:xfrm flipH="1">
                  <a:off x="964" y="2161"/>
                  <a:ext cx="59"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 name="Line 117"/>
                <p:cNvSpPr>
                  <a:spLocks noChangeAspect="1" noChangeShapeType="1"/>
                </p:cNvSpPr>
                <p:nvPr/>
              </p:nvSpPr>
              <p:spPr bwMode="auto">
                <a:xfrm flipH="1">
                  <a:off x="525" y="2161"/>
                  <a:ext cx="381"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9" name="Line 118"/>
                <p:cNvSpPr>
                  <a:spLocks noChangeAspect="1" noChangeShapeType="1"/>
                </p:cNvSpPr>
                <p:nvPr/>
              </p:nvSpPr>
              <p:spPr bwMode="auto">
                <a:xfrm flipV="1">
                  <a:off x="525" y="1995"/>
                  <a:ext cx="276" cy="166"/>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 name="Line 119"/>
                <p:cNvSpPr>
                  <a:spLocks noChangeAspect="1" noChangeShapeType="1"/>
                </p:cNvSpPr>
                <p:nvPr/>
              </p:nvSpPr>
              <p:spPr bwMode="auto">
                <a:xfrm flipH="1">
                  <a:off x="1548" y="1940"/>
                  <a:ext cx="190"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 name="Line 120"/>
                <p:cNvSpPr>
                  <a:spLocks noChangeAspect="1" noChangeShapeType="1"/>
                </p:cNvSpPr>
                <p:nvPr/>
              </p:nvSpPr>
              <p:spPr bwMode="auto">
                <a:xfrm flipV="1">
                  <a:off x="1462" y="1940"/>
                  <a:ext cx="276" cy="16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2" name="Line 121"/>
                <p:cNvSpPr>
                  <a:spLocks noChangeAspect="1" noChangeShapeType="1"/>
                </p:cNvSpPr>
                <p:nvPr/>
              </p:nvSpPr>
              <p:spPr bwMode="auto">
                <a:xfrm flipH="1">
                  <a:off x="1141" y="2105"/>
                  <a:ext cx="32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3" name="Line 122"/>
                <p:cNvSpPr>
                  <a:spLocks noChangeAspect="1" noChangeShapeType="1"/>
                </p:cNvSpPr>
                <p:nvPr/>
              </p:nvSpPr>
              <p:spPr bwMode="auto">
                <a:xfrm flipH="1">
                  <a:off x="1023" y="2105"/>
                  <a:ext cx="59"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4" name="Line 123"/>
                <p:cNvSpPr>
                  <a:spLocks noChangeAspect="1" noChangeShapeType="1"/>
                </p:cNvSpPr>
                <p:nvPr/>
              </p:nvSpPr>
              <p:spPr bwMode="auto">
                <a:xfrm flipH="1">
                  <a:off x="906" y="2105"/>
                  <a:ext cx="58"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5" name="Line 124"/>
                <p:cNvSpPr>
                  <a:spLocks noChangeAspect="1" noChangeShapeType="1"/>
                </p:cNvSpPr>
                <p:nvPr/>
              </p:nvSpPr>
              <p:spPr bwMode="auto">
                <a:xfrm flipH="1">
                  <a:off x="525" y="2105"/>
                  <a:ext cx="322"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6" name="Line 125"/>
                <p:cNvSpPr>
                  <a:spLocks noChangeAspect="1" noChangeShapeType="1"/>
                </p:cNvSpPr>
                <p:nvPr/>
              </p:nvSpPr>
              <p:spPr bwMode="auto">
                <a:xfrm flipH="1">
                  <a:off x="1416" y="2050"/>
                  <a:ext cx="322"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7" name="Line 126"/>
                <p:cNvSpPr>
                  <a:spLocks noChangeAspect="1" noChangeShapeType="1"/>
                </p:cNvSpPr>
                <p:nvPr/>
              </p:nvSpPr>
              <p:spPr bwMode="auto">
                <a:xfrm flipH="1">
                  <a:off x="1299" y="2050"/>
                  <a:ext cx="59"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8" name="Line 127"/>
                <p:cNvSpPr>
                  <a:spLocks noChangeAspect="1" noChangeShapeType="1"/>
                </p:cNvSpPr>
                <p:nvPr/>
              </p:nvSpPr>
              <p:spPr bwMode="auto">
                <a:xfrm flipH="1">
                  <a:off x="1181" y="2050"/>
                  <a:ext cx="59"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9" name="Line 128"/>
                <p:cNvSpPr>
                  <a:spLocks noChangeAspect="1" noChangeShapeType="1"/>
                </p:cNvSpPr>
                <p:nvPr/>
              </p:nvSpPr>
              <p:spPr bwMode="auto">
                <a:xfrm flipH="1">
                  <a:off x="801" y="2050"/>
                  <a:ext cx="32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0" name="Line 129"/>
                <p:cNvSpPr>
                  <a:spLocks noChangeAspect="1" noChangeShapeType="1"/>
                </p:cNvSpPr>
                <p:nvPr/>
              </p:nvSpPr>
              <p:spPr bwMode="auto">
                <a:xfrm flipV="1">
                  <a:off x="1462" y="2050"/>
                  <a:ext cx="276" cy="1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1" name="Line 130"/>
                <p:cNvSpPr>
                  <a:spLocks noChangeAspect="1" noChangeShapeType="1"/>
                </p:cNvSpPr>
                <p:nvPr/>
              </p:nvSpPr>
              <p:spPr bwMode="auto">
                <a:xfrm flipH="1">
                  <a:off x="1141" y="2216"/>
                  <a:ext cx="32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2" name="Line 131"/>
                <p:cNvSpPr>
                  <a:spLocks noChangeAspect="1" noChangeShapeType="1"/>
                </p:cNvSpPr>
                <p:nvPr/>
              </p:nvSpPr>
              <p:spPr bwMode="auto">
                <a:xfrm flipH="1">
                  <a:off x="1023" y="2216"/>
                  <a:ext cx="59"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3" name="Line 132"/>
                <p:cNvSpPr>
                  <a:spLocks noChangeAspect="1" noChangeShapeType="1"/>
                </p:cNvSpPr>
                <p:nvPr/>
              </p:nvSpPr>
              <p:spPr bwMode="auto">
                <a:xfrm flipH="1">
                  <a:off x="906" y="2216"/>
                  <a:ext cx="58"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4" name="Line 133"/>
                <p:cNvSpPr>
                  <a:spLocks noChangeAspect="1" noChangeShapeType="1"/>
                </p:cNvSpPr>
                <p:nvPr/>
              </p:nvSpPr>
              <p:spPr bwMode="auto">
                <a:xfrm flipH="1">
                  <a:off x="525" y="2216"/>
                  <a:ext cx="322"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5" name="Line 134"/>
                <p:cNvSpPr>
                  <a:spLocks noChangeAspect="1" noChangeShapeType="1"/>
                </p:cNvSpPr>
                <p:nvPr/>
              </p:nvSpPr>
              <p:spPr bwMode="auto">
                <a:xfrm flipV="1">
                  <a:off x="525" y="2050"/>
                  <a:ext cx="276" cy="16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6" name="Line 135"/>
                <p:cNvSpPr>
                  <a:spLocks noChangeAspect="1" noChangeShapeType="1"/>
                </p:cNvSpPr>
                <p:nvPr/>
              </p:nvSpPr>
              <p:spPr bwMode="auto">
                <a:xfrm flipV="1">
                  <a:off x="525" y="2062"/>
                  <a:ext cx="73" cy="43"/>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7" name="Line 136"/>
                <p:cNvSpPr>
                  <a:spLocks noChangeAspect="1" noChangeShapeType="1"/>
                </p:cNvSpPr>
                <p:nvPr/>
              </p:nvSpPr>
              <p:spPr bwMode="auto">
                <a:xfrm flipV="1">
                  <a:off x="625" y="2030"/>
                  <a:ext cx="27" cy="1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8" name="Line 137"/>
                <p:cNvSpPr>
                  <a:spLocks noChangeAspect="1" noChangeShapeType="1"/>
                </p:cNvSpPr>
                <p:nvPr/>
              </p:nvSpPr>
              <p:spPr bwMode="auto">
                <a:xfrm flipV="1">
                  <a:off x="678" y="1998"/>
                  <a:ext cx="27" cy="1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grpSp>
              <p:nvGrpSpPr>
                <p:cNvPr id="39" name="Group 138"/>
                <p:cNvGrpSpPr>
                  <a:grpSpLocks noChangeAspect="1"/>
                </p:cNvGrpSpPr>
                <p:nvPr/>
              </p:nvGrpSpPr>
              <p:grpSpPr bwMode="auto">
                <a:xfrm>
                  <a:off x="525" y="1569"/>
                  <a:ext cx="1350" cy="939"/>
                  <a:chOff x="525" y="1569"/>
                  <a:chExt cx="1350" cy="939"/>
                </a:xfrm>
              </p:grpSpPr>
              <p:sp>
                <p:nvSpPr>
                  <p:cNvPr id="40" name="Line 139"/>
                  <p:cNvSpPr>
                    <a:spLocks noChangeAspect="1" noChangeShapeType="1"/>
                  </p:cNvSpPr>
                  <p:nvPr/>
                </p:nvSpPr>
                <p:spPr bwMode="auto">
                  <a:xfrm flipH="1" flipV="1">
                    <a:off x="525" y="1817"/>
                    <a:ext cx="937" cy="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1" name="Line 140"/>
                  <p:cNvSpPr>
                    <a:spLocks noChangeAspect="1" noChangeShapeType="1"/>
                  </p:cNvSpPr>
                  <p:nvPr/>
                </p:nvSpPr>
                <p:spPr bwMode="auto">
                  <a:xfrm>
                    <a:off x="525" y="1816"/>
                    <a:ext cx="1" cy="16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2" name="Line 141"/>
                  <p:cNvSpPr>
                    <a:spLocks noChangeAspect="1" noChangeShapeType="1"/>
                  </p:cNvSpPr>
                  <p:nvPr/>
                </p:nvSpPr>
                <p:spPr bwMode="auto">
                  <a:xfrm flipV="1">
                    <a:off x="525" y="1979"/>
                    <a:ext cx="937" cy="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3" name="Line 142"/>
                  <p:cNvSpPr>
                    <a:spLocks noChangeAspect="1" noChangeShapeType="1"/>
                  </p:cNvSpPr>
                  <p:nvPr/>
                </p:nvSpPr>
                <p:spPr bwMode="auto">
                  <a:xfrm flipH="1">
                    <a:off x="935" y="1569"/>
                    <a:ext cx="939"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4" name="Line 143"/>
                  <p:cNvSpPr>
                    <a:spLocks noChangeAspect="1" noChangeShapeType="1"/>
                  </p:cNvSpPr>
                  <p:nvPr/>
                </p:nvSpPr>
                <p:spPr bwMode="auto">
                  <a:xfrm flipH="1">
                    <a:off x="525" y="1569"/>
                    <a:ext cx="410" cy="24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5" name="Line 144"/>
                  <p:cNvSpPr>
                    <a:spLocks noChangeAspect="1" noChangeShapeType="1"/>
                  </p:cNvSpPr>
                  <p:nvPr/>
                </p:nvSpPr>
                <p:spPr bwMode="auto">
                  <a:xfrm flipH="1" flipV="1">
                    <a:off x="1463" y="2340"/>
                    <a:ext cx="2" cy="16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6" name="Line 145"/>
                  <p:cNvSpPr>
                    <a:spLocks noChangeAspect="1" noChangeShapeType="1"/>
                  </p:cNvSpPr>
                  <p:nvPr/>
                </p:nvSpPr>
                <p:spPr bwMode="auto">
                  <a:xfrm flipV="1">
                    <a:off x="1462" y="2175"/>
                    <a:ext cx="276" cy="16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7" name="Line 146"/>
                  <p:cNvSpPr>
                    <a:spLocks noChangeAspect="1" noChangeShapeType="1"/>
                  </p:cNvSpPr>
                  <p:nvPr/>
                </p:nvSpPr>
                <p:spPr bwMode="auto">
                  <a:xfrm flipV="1">
                    <a:off x="1738" y="1816"/>
                    <a:ext cx="1" cy="359"/>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8" name="Line 147"/>
                  <p:cNvSpPr>
                    <a:spLocks noChangeAspect="1" noChangeShapeType="1"/>
                  </p:cNvSpPr>
                  <p:nvPr/>
                </p:nvSpPr>
                <p:spPr bwMode="auto">
                  <a:xfrm flipH="1">
                    <a:off x="1462" y="1816"/>
                    <a:ext cx="276" cy="16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9" name="Line 148"/>
                  <p:cNvSpPr>
                    <a:spLocks noChangeAspect="1" noChangeShapeType="1"/>
                  </p:cNvSpPr>
                  <p:nvPr/>
                </p:nvSpPr>
                <p:spPr bwMode="auto">
                  <a:xfrm flipH="1" flipV="1">
                    <a:off x="1463" y="1819"/>
                    <a:ext cx="2" cy="159"/>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0" name="Line 149"/>
                  <p:cNvSpPr>
                    <a:spLocks noChangeAspect="1" noChangeShapeType="1"/>
                  </p:cNvSpPr>
                  <p:nvPr/>
                </p:nvSpPr>
                <p:spPr bwMode="auto">
                  <a:xfrm flipV="1">
                    <a:off x="1462" y="1569"/>
                    <a:ext cx="412" cy="24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1" name="Line 150"/>
                  <p:cNvSpPr>
                    <a:spLocks noChangeAspect="1" noChangeShapeType="1"/>
                  </p:cNvSpPr>
                  <p:nvPr/>
                </p:nvSpPr>
                <p:spPr bwMode="auto">
                  <a:xfrm>
                    <a:off x="1874" y="1569"/>
                    <a:ext cx="1" cy="689"/>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2" name="Line 151"/>
                  <p:cNvSpPr>
                    <a:spLocks noChangeAspect="1" noChangeShapeType="1"/>
                  </p:cNvSpPr>
                  <p:nvPr/>
                </p:nvSpPr>
                <p:spPr bwMode="auto">
                  <a:xfrm flipH="1">
                    <a:off x="1462" y="2258"/>
                    <a:ext cx="412" cy="24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3" name="Line 152"/>
                  <p:cNvSpPr>
                    <a:spLocks noChangeAspect="1" noChangeShapeType="1"/>
                  </p:cNvSpPr>
                  <p:nvPr/>
                </p:nvSpPr>
                <p:spPr bwMode="auto">
                  <a:xfrm flipH="1">
                    <a:off x="525" y="2505"/>
                    <a:ext cx="937"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4" name="Line 153"/>
                  <p:cNvSpPr>
                    <a:spLocks noChangeAspect="1" noChangeShapeType="1"/>
                  </p:cNvSpPr>
                  <p:nvPr/>
                </p:nvSpPr>
                <p:spPr bwMode="auto">
                  <a:xfrm flipV="1">
                    <a:off x="525" y="2340"/>
                    <a:ext cx="1" cy="16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5" name="Line 154"/>
                  <p:cNvSpPr>
                    <a:spLocks noChangeAspect="1" noChangeShapeType="1"/>
                  </p:cNvSpPr>
                  <p:nvPr/>
                </p:nvSpPr>
                <p:spPr bwMode="auto">
                  <a:xfrm>
                    <a:off x="525" y="2340"/>
                    <a:ext cx="937"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6" name="Line 155"/>
                  <p:cNvSpPr>
                    <a:spLocks noChangeAspect="1" noChangeShapeType="1"/>
                  </p:cNvSpPr>
                  <p:nvPr/>
                </p:nvSpPr>
                <p:spPr bwMode="auto">
                  <a:xfrm flipH="1">
                    <a:off x="801" y="2175"/>
                    <a:ext cx="937"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7" name="Line 156"/>
                  <p:cNvSpPr>
                    <a:spLocks noChangeAspect="1" noChangeShapeType="1"/>
                  </p:cNvSpPr>
                  <p:nvPr/>
                </p:nvSpPr>
                <p:spPr bwMode="auto">
                  <a:xfrm flipV="1">
                    <a:off x="801" y="1981"/>
                    <a:ext cx="1" cy="194"/>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8" name="Line 157"/>
                  <p:cNvSpPr>
                    <a:spLocks noChangeAspect="1" noChangeShapeType="1"/>
                  </p:cNvSpPr>
                  <p:nvPr/>
                </p:nvSpPr>
                <p:spPr bwMode="auto">
                  <a:xfrm flipH="1">
                    <a:off x="525" y="2175"/>
                    <a:ext cx="276" cy="16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grpSp>
          </p:grpSp>
          <p:grpSp>
            <p:nvGrpSpPr>
              <p:cNvPr id="9" name="Group 162"/>
              <p:cNvGrpSpPr>
                <a:grpSpLocks noChangeAspect="1"/>
              </p:cNvGrpSpPr>
              <p:nvPr/>
            </p:nvGrpSpPr>
            <p:grpSpPr bwMode="auto">
              <a:xfrm>
                <a:off x="1995" y="4334"/>
                <a:ext cx="1536" cy="304"/>
                <a:chOff x="2237" y="4334"/>
                <a:chExt cx="1536" cy="304"/>
              </a:xfrm>
            </p:grpSpPr>
            <p:pic>
              <p:nvPicPr>
                <p:cNvPr id="10" name="Picture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7" y="4440"/>
                  <a:ext cx="263" cy="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61"/>
                <p:cNvSpPr>
                  <a:spLocks noChangeAspect="1" noChangeArrowheads="1"/>
                </p:cNvSpPr>
                <p:nvPr/>
              </p:nvSpPr>
              <p:spPr bwMode="auto">
                <a:xfrm>
                  <a:off x="2519" y="4334"/>
                  <a:ext cx="1254"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buSzTx/>
                    <a:buFontTx/>
                    <a:buNone/>
                  </a:pPr>
                  <a:r>
                    <a:rPr lang="en-US" sz="2400" b="0" i="0" dirty="0">
                      <a:latin typeface="Arial" pitchFamily="34" charset="0"/>
                    </a:rPr>
                    <a:t>Straightness</a:t>
                  </a:r>
                </a:p>
              </p:txBody>
            </p:sp>
          </p:grpSp>
        </p:grpSp>
      </p:grpSp>
      <p:grpSp>
        <p:nvGrpSpPr>
          <p:cNvPr id="106" name="Group 284"/>
          <p:cNvGrpSpPr>
            <a:grpSpLocks/>
          </p:cNvGrpSpPr>
          <p:nvPr/>
        </p:nvGrpSpPr>
        <p:grpSpPr bwMode="auto">
          <a:xfrm>
            <a:off x="1329434" y="4242577"/>
            <a:ext cx="5643563" cy="1701800"/>
            <a:chOff x="387" y="2935"/>
            <a:chExt cx="3555" cy="1072"/>
          </a:xfrm>
        </p:grpSpPr>
        <p:grpSp>
          <p:nvGrpSpPr>
            <p:cNvPr id="107" name="Group 283"/>
            <p:cNvGrpSpPr>
              <a:grpSpLocks/>
            </p:cNvGrpSpPr>
            <p:nvPr/>
          </p:nvGrpSpPr>
          <p:grpSpPr bwMode="auto">
            <a:xfrm>
              <a:off x="2418" y="2935"/>
              <a:ext cx="1524" cy="1072"/>
              <a:chOff x="2253" y="2935"/>
              <a:chExt cx="1524" cy="1072"/>
            </a:xfrm>
          </p:grpSpPr>
          <p:grpSp>
            <p:nvGrpSpPr>
              <p:cNvPr id="153" name="Group 282"/>
              <p:cNvGrpSpPr>
                <a:grpSpLocks/>
              </p:cNvGrpSpPr>
              <p:nvPr/>
            </p:nvGrpSpPr>
            <p:grpSpPr bwMode="auto">
              <a:xfrm>
                <a:off x="2253" y="3718"/>
                <a:ext cx="1524" cy="289"/>
                <a:chOff x="2253" y="3718"/>
                <a:chExt cx="1524" cy="289"/>
              </a:xfrm>
            </p:grpSpPr>
            <p:pic>
              <p:nvPicPr>
                <p:cNvPr id="223"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3" y="3771"/>
                  <a:ext cx="249" cy="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4" name="Text Box 64"/>
                <p:cNvSpPr txBox="1">
                  <a:spLocks noChangeAspect="1" noChangeArrowheads="1"/>
                </p:cNvSpPr>
                <p:nvPr/>
              </p:nvSpPr>
              <p:spPr bwMode="auto">
                <a:xfrm>
                  <a:off x="2626" y="3718"/>
                  <a:ext cx="1151"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buSzTx/>
                    <a:buFontTx/>
                    <a:buNone/>
                  </a:pPr>
                  <a:r>
                    <a:rPr lang="en-US" sz="2400" b="0" i="0" dirty="0" err="1">
                      <a:latin typeface="Arial" pitchFamily="34" charset="0"/>
                    </a:rPr>
                    <a:t>Cylindricity</a:t>
                  </a:r>
                  <a:endParaRPr lang="en-US" sz="2400" b="0" i="0" dirty="0">
                    <a:latin typeface="Arial" pitchFamily="34" charset="0"/>
                  </a:endParaRPr>
                </a:p>
              </p:txBody>
            </p:sp>
          </p:grpSp>
          <p:grpSp>
            <p:nvGrpSpPr>
              <p:cNvPr id="154" name="Group 205"/>
              <p:cNvGrpSpPr>
                <a:grpSpLocks noChangeAspect="1"/>
              </p:cNvGrpSpPr>
              <p:nvPr/>
            </p:nvGrpSpPr>
            <p:grpSpPr bwMode="auto">
              <a:xfrm>
                <a:off x="2372" y="2935"/>
                <a:ext cx="1239" cy="727"/>
                <a:chOff x="1732" y="1858"/>
                <a:chExt cx="1043" cy="612"/>
              </a:xfrm>
            </p:grpSpPr>
            <p:grpSp>
              <p:nvGrpSpPr>
                <p:cNvPr id="155" name="Group 206"/>
                <p:cNvGrpSpPr>
                  <a:grpSpLocks noChangeAspect="1"/>
                </p:cNvGrpSpPr>
                <p:nvPr/>
              </p:nvGrpSpPr>
              <p:grpSpPr bwMode="auto">
                <a:xfrm>
                  <a:off x="1732" y="1858"/>
                  <a:ext cx="1043" cy="612"/>
                  <a:chOff x="1732" y="1858"/>
                  <a:chExt cx="1043" cy="612"/>
                </a:xfrm>
              </p:grpSpPr>
              <p:sp>
                <p:nvSpPr>
                  <p:cNvPr id="162" name="Line 207"/>
                  <p:cNvSpPr>
                    <a:spLocks noChangeAspect="1" noChangeShapeType="1"/>
                  </p:cNvSpPr>
                  <p:nvPr/>
                </p:nvSpPr>
                <p:spPr bwMode="auto">
                  <a:xfrm>
                    <a:off x="1743" y="2250"/>
                    <a:ext cx="149"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3" name="Line 208"/>
                  <p:cNvSpPr>
                    <a:spLocks noChangeAspect="1" noChangeShapeType="1"/>
                  </p:cNvSpPr>
                  <p:nvPr/>
                </p:nvSpPr>
                <p:spPr bwMode="auto">
                  <a:xfrm>
                    <a:off x="1933" y="2250"/>
                    <a:ext cx="41"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4" name="Line 209"/>
                  <p:cNvSpPr>
                    <a:spLocks noChangeAspect="1" noChangeShapeType="1"/>
                  </p:cNvSpPr>
                  <p:nvPr/>
                </p:nvSpPr>
                <p:spPr bwMode="auto">
                  <a:xfrm>
                    <a:off x="2015" y="2250"/>
                    <a:ext cx="149"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5" name="Line 210"/>
                  <p:cNvSpPr>
                    <a:spLocks noChangeAspect="1" noChangeShapeType="1"/>
                  </p:cNvSpPr>
                  <p:nvPr/>
                </p:nvSpPr>
                <p:spPr bwMode="auto">
                  <a:xfrm flipV="1">
                    <a:off x="1952" y="2313"/>
                    <a:ext cx="1" cy="14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6" name="Line 211"/>
                  <p:cNvSpPr>
                    <a:spLocks noChangeAspect="1" noChangeShapeType="1"/>
                  </p:cNvSpPr>
                  <p:nvPr/>
                </p:nvSpPr>
                <p:spPr bwMode="auto">
                  <a:xfrm flipV="1">
                    <a:off x="1952" y="2231"/>
                    <a:ext cx="1" cy="4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7" name="Line 212"/>
                  <p:cNvSpPr>
                    <a:spLocks noChangeAspect="1" noChangeShapeType="1"/>
                  </p:cNvSpPr>
                  <p:nvPr/>
                </p:nvSpPr>
                <p:spPr bwMode="auto">
                  <a:xfrm flipV="1">
                    <a:off x="1952" y="2049"/>
                    <a:ext cx="1" cy="14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8" name="Line 213"/>
                  <p:cNvSpPr>
                    <a:spLocks noChangeAspect="1" noChangeShapeType="1"/>
                  </p:cNvSpPr>
                  <p:nvPr/>
                </p:nvSpPr>
                <p:spPr bwMode="auto">
                  <a:xfrm flipV="1">
                    <a:off x="1910" y="2227"/>
                    <a:ext cx="120" cy="3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9" name="Line 214"/>
                  <p:cNvSpPr>
                    <a:spLocks noChangeAspect="1" noChangeShapeType="1"/>
                  </p:cNvSpPr>
                  <p:nvPr/>
                </p:nvSpPr>
                <p:spPr bwMode="auto">
                  <a:xfrm flipV="1">
                    <a:off x="2070" y="2204"/>
                    <a:ext cx="39" cy="12"/>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70" name="Line 215"/>
                  <p:cNvSpPr>
                    <a:spLocks noChangeAspect="1" noChangeShapeType="1"/>
                  </p:cNvSpPr>
                  <p:nvPr/>
                </p:nvSpPr>
                <p:spPr bwMode="auto">
                  <a:xfrm flipV="1">
                    <a:off x="2148" y="2135"/>
                    <a:ext cx="197" cy="5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71" name="Line 216"/>
                  <p:cNvSpPr>
                    <a:spLocks noChangeAspect="1" noChangeShapeType="1"/>
                  </p:cNvSpPr>
                  <p:nvPr/>
                </p:nvSpPr>
                <p:spPr bwMode="auto">
                  <a:xfrm flipV="1">
                    <a:off x="2385" y="2112"/>
                    <a:ext cx="39" cy="12"/>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72" name="Line 217"/>
                  <p:cNvSpPr>
                    <a:spLocks noChangeAspect="1" noChangeShapeType="1"/>
                  </p:cNvSpPr>
                  <p:nvPr/>
                </p:nvSpPr>
                <p:spPr bwMode="auto">
                  <a:xfrm flipV="1">
                    <a:off x="2463" y="2066"/>
                    <a:ext cx="121" cy="3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73" name="Freeform 218"/>
                  <p:cNvSpPr>
                    <a:spLocks noChangeAspect="1"/>
                  </p:cNvSpPr>
                  <p:nvPr/>
                </p:nvSpPr>
                <p:spPr bwMode="auto">
                  <a:xfrm>
                    <a:off x="2553" y="1934"/>
                    <a:ext cx="141" cy="140"/>
                  </a:xfrm>
                  <a:custGeom>
                    <a:avLst/>
                    <a:gdLst>
                      <a:gd name="T0" fmla="*/ 1130 w 1130"/>
                      <a:gd name="T1" fmla="*/ 1125 h 1125"/>
                      <a:gd name="T2" fmla="*/ 1044 w 1130"/>
                      <a:gd name="T3" fmla="*/ 694 h 1125"/>
                      <a:gd name="T4" fmla="*/ 799 w 1130"/>
                      <a:gd name="T5" fmla="*/ 329 h 1125"/>
                      <a:gd name="T6" fmla="*/ 432 w 1130"/>
                      <a:gd name="T7" fmla="*/ 85 h 1125"/>
                      <a:gd name="T8" fmla="*/ 0 w 1130"/>
                      <a:gd name="T9" fmla="*/ 0 h 1125"/>
                    </a:gdLst>
                    <a:ahLst/>
                    <a:cxnLst>
                      <a:cxn ang="0">
                        <a:pos x="T0" y="T1"/>
                      </a:cxn>
                      <a:cxn ang="0">
                        <a:pos x="T2" y="T3"/>
                      </a:cxn>
                      <a:cxn ang="0">
                        <a:pos x="T4" y="T5"/>
                      </a:cxn>
                      <a:cxn ang="0">
                        <a:pos x="T6" y="T7"/>
                      </a:cxn>
                      <a:cxn ang="0">
                        <a:pos x="T8" y="T9"/>
                      </a:cxn>
                    </a:cxnLst>
                    <a:rect l="0" t="0" r="r" b="b"/>
                    <a:pathLst>
                      <a:path w="1130" h="1125">
                        <a:moveTo>
                          <a:pt x="1130" y="1125"/>
                        </a:moveTo>
                        <a:lnTo>
                          <a:pt x="1044" y="694"/>
                        </a:lnTo>
                        <a:lnTo>
                          <a:pt x="799" y="329"/>
                        </a:lnTo>
                        <a:lnTo>
                          <a:pt x="432" y="85"/>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4" name="Freeform 219"/>
                  <p:cNvSpPr>
                    <a:spLocks noChangeAspect="1"/>
                  </p:cNvSpPr>
                  <p:nvPr/>
                </p:nvSpPr>
                <p:spPr bwMode="auto">
                  <a:xfrm>
                    <a:off x="2471" y="1942"/>
                    <a:ext cx="39" cy="21"/>
                  </a:xfrm>
                  <a:custGeom>
                    <a:avLst/>
                    <a:gdLst>
                      <a:gd name="T0" fmla="*/ 306 w 306"/>
                      <a:gd name="T1" fmla="*/ 0 h 164"/>
                      <a:gd name="T2" fmla="*/ 220 w 306"/>
                      <a:gd name="T3" fmla="*/ 17 h 164"/>
                      <a:gd name="T4" fmla="*/ 0 w 306"/>
                      <a:gd name="T5" fmla="*/ 164 h 164"/>
                    </a:gdLst>
                    <a:ahLst/>
                    <a:cxnLst>
                      <a:cxn ang="0">
                        <a:pos x="T0" y="T1"/>
                      </a:cxn>
                      <a:cxn ang="0">
                        <a:pos x="T2" y="T3"/>
                      </a:cxn>
                      <a:cxn ang="0">
                        <a:pos x="T4" y="T5"/>
                      </a:cxn>
                    </a:cxnLst>
                    <a:rect l="0" t="0" r="r" b="b"/>
                    <a:pathLst>
                      <a:path w="306" h="164">
                        <a:moveTo>
                          <a:pt x="306" y="0"/>
                        </a:moveTo>
                        <a:lnTo>
                          <a:pt x="220" y="17"/>
                        </a:lnTo>
                        <a:lnTo>
                          <a:pt x="0" y="164"/>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5" name="Freeform 220"/>
                  <p:cNvSpPr>
                    <a:spLocks noChangeAspect="1"/>
                  </p:cNvSpPr>
                  <p:nvPr/>
                </p:nvSpPr>
                <p:spPr bwMode="auto">
                  <a:xfrm>
                    <a:off x="2420" y="1993"/>
                    <a:ext cx="21" cy="38"/>
                  </a:xfrm>
                  <a:custGeom>
                    <a:avLst/>
                    <a:gdLst>
                      <a:gd name="T0" fmla="*/ 164 w 164"/>
                      <a:gd name="T1" fmla="*/ 0 h 305"/>
                      <a:gd name="T2" fmla="*/ 17 w 164"/>
                      <a:gd name="T3" fmla="*/ 219 h 305"/>
                      <a:gd name="T4" fmla="*/ 0 w 164"/>
                      <a:gd name="T5" fmla="*/ 305 h 305"/>
                    </a:gdLst>
                    <a:ahLst/>
                    <a:cxnLst>
                      <a:cxn ang="0">
                        <a:pos x="T0" y="T1"/>
                      </a:cxn>
                      <a:cxn ang="0">
                        <a:pos x="T2" y="T3"/>
                      </a:cxn>
                      <a:cxn ang="0">
                        <a:pos x="T4" y="T5"/>
                      </a:cxn>
                    </a:cxnLst>
                    <a:rect l="0" t="0" r="r" b="b"/>
                    <a:pathLst>
                      <a:path w="164" h="305">
                        <a:moveTo>
                          <a:pt x="164" y="0"/>
                        </a:moveTo>
                        <a:lnTo>
                          <a:pt x="17" y="219"/>
                        </a:lnTo>
                        <a:lnTo>
                          <a:pt x="0" y="30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6" name="Freeform 221"/>
                  <p:cNvSpPr>
                    <a:spLocks noChangeAspect="1"/>
                  </p:cNvSpPr>
                  <p:nvPr/>
                </p:nvSpPr>
                <p:spPr bwMode="auto">
                  <a:xfrm>
                    <a:off x="2412" y="2074"/>
                    <a:ext cx="141" cy="141"/>
                  </a:xfrm>
                  <a:custGeom>
                    <a:avLst/>
                    <a:gdLst>
                      <a:gd name="T0" fmla="*/ 0 w 1131"/>
                      <a:gd name="T1" fmla="*/ 0 h 1124"/>
                      <a:gd name="T2" fmla="*/ 86 w 1131"/>
                      <a:gd name="T3" fmla="*/ 431 h 1124"/>
                      <a:gd name="T4" fmla="*/ 331 w 1131"/>
                      <a:gd name="T5" fmla="*/ 795 h 1124"/>
                      <a:gd name="T6" fmla="*/ 698 w 1131"/>
                      <a:gd name="T7" fmla="*/ 1039 h 1124"/>
                      <a:gd name="T8" fmla="*/ 1131 w 1131"/>
                      <a:gd name="T9" fmla="*/ 1124 h 1124"/>
                    </a:gdLst>
                    <a:ahLst/>
                    <a:cxnLst>
                      <a:cxn ang="0">
                        <a:pos x="T0" y="T1"/>
                      </a:cxn>
                      <a:cxn ang="0">
                        <a:pos x="T2" y="T3"/>
                      </a:cxn>
                      <a:cxn ang="0">
                        <a:pos x="T4" y="T5"/>
                      </a:cxn>
                      <a:cxn ang="0">
                        <a:pos x="T6" y="T7"/>
                      </a:cxn>
                      <a:cxn ang="0">
                        <a:pos x="T8" y="T9"/>
                      </a:cxn>
                    </a:cxnLst>
                    <a:rect l="0" t="0" r="r" b="b"/>
                    <a:pathLst>
                      <a:path w="1131" h="1124">
                        <a:moveTo>
                          <a:pt x="0" y="0"/>
                        </a:moveTo>
                        <a:lnTo>
                          <a:pt x="86" y="431"/>
                        </a:lnTo>
                        <a:lnTo>
                          <a:pt x="331" y="795"/>
                        </a:lnTo>
                        <a:lnTo>
                          <a:pt x="698" y="1039"/>
                        </a:lnTo>
                        <a:lnTo>
                          <a:pt x="1131" y="1124"/>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7" name="Freeform 222"/>
                  <p:cNvSpPr>
                    <a:spLocks noChangeAspect="1"/>
                  </p:cNvSpPr>
                  <p:nvPr/>
                </p:nvSpPr>
                <p:spPr bwMode="auto">
                  <a:xfrm>
                    <a:off x="2596" y="2186"/>
                    <a:ext cx="39" cy="21"/>
                  </a:xfrm>
                  <a:custGeom>
                    <a:avLst/>
                    <a:gdLst>
                      <a:gd name="T0" fmla="*/ 0 w 306"/>
                      <a:gd name="T1" fmla="*/ 164 h 164"/>
                      <a:gd name="T2" fmla="*/ 86 w 306"/>
                      <a:gd name="T3" fmla="*/ 146 h 164"/>
                      <a:gd name="T4" fmla="*/ 306 w 306"/>
                      <a:gd name="T5" fmla="*/ 0 h 164"/>
                    </a:gdLst>
                    <a:ahLst/>
                    <a:cxnLst>
                      <a:cxn ang="0">
                        <a:pos x="T0" y="T1"/>
                      </a:cxn>
                      <a:cxn ang="0">
                        <a:pos x="T2" y="T3"/>
                      </a:cxn>
                      <a:cxn ang="0">
                        <a:pos x="T4" y="T5"/>
                      </a:cxn>
                    </a:cxnLst>
                    <a:rect l="0" t="0" r="r" b="b"/>
                    <a:pathLst>
                      <a:path w="306" h="164">
                        <a:moveTo>
                          <a:pt x="0" y="164"/>
                        </a:moveTo>
                        <a:lnTo>
                          <a:pt x="86" y="146"/>
                        </a:lnTo>
                        <a:lnTo>
                          <a:pt x="306"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8" name="Freeform 223"/>
                  <p:cNvSpPr>
                    <a:spLocks noChangeAspect="1"/>
                  </p:cNvSpPr>
                  <p:nvPr/>
                </p:nvSpPr>
                <p:spPr bwMode="auto">
                  <a:xfrm>
                    <a:off x="2665" y="2118"/>
                    <a:ext cx="21" cy="38"/>
                  </a:xfrm>
                  <a:custGeom>
                    <a:avLst/>
                    <a:gdLst>
                      <a:gd name="T0" fmla="*/ 0 w 165"/>
                      <a:gd name="T1" fmla="*/ 305 h 305"/>
                      <a:gd name="T2" fmla="*/ 148 w 165"/>
                      <a:gd name="T3" fmla="*/ 87 h 305"/>
                      <a:gd name="T4" fmla="*/ 165 w 165"/>
                      <a:gd name="T5" fmla="*/ 0 h 305"/>
                    </a:gdLst>
                    <a:ahLst/>
                    <a:cxnLst>
                      <a:cxn ang="0">
                        <a:pos x="T0" y="T1"/>
                      </a:cxn>
                      <a:cxn ang="0">
                        <a:pos x="T2" y="T3"/>
                      </a:cxn>
                      <a:cxn ang="0">
                        <a:pos x="T4" y="T5"/>
                      </a:cxn>
                    </a:cxnLst>
                    <a:rect l="0" t="0" r="r" b="b"/>
                    <a:pathLst>
                      <a:path w="165" h="305">
                        <a:moveTo>
                          <a:pt x="0" y="305"/>
                        </a:moveTo>
                        <a:lnTo>
                          <a:pt x="148" y="87"/>
                        </a:lnTo>
                        <a:lnTo>
                          <a:pt x="165"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79" name="Line 224"/>
                  <p:cNvSpPr>
                    <a:spLocks noChangeAspect="1" noChangeShapeType="1"/>
                  </p:cNvSpPr>
                  <p:nvPr/>
                </p:nvSpPr>
                <p:spPr bwMode="auto">
                  <a:xfrm>
                    <a:off x="2694" y="2074"/>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0" name="Freeform 225"/>
                  <p:cNvSpPr>
                    <a:spLocks noChangeAspect="1"/>
                  </p:cNvSpPr>
                  <p:nvPr/>
                </p:nvSpPr>
                <p:spPr bwMode="auto">
                  <a:xfrm>
                    <a:off x="2662" y="1886"/>
                    <a:ext cx="112" cy="188"/>
                  </a:xfrm>
                  <a:custGeom>
                    <a:avLst/>
                    <a:gdLst>
                      <a:gd name="T0" fmla="*/ 892 w 892"/>
                      <a:gd name="T1" fmla="*/ 1505 h 1505"/>
                      <a:gd name="T2" fmla="*/ 806 w 892"/>
                      <a:gd name="T3" fmla="*/ 961 h 1505"/>
                      <a:gd name="T4" fmla="*/ 555 w 892"/>
                      <a:gd name="T5" fmla="*/ 472 h 1505"/>
                      <a:gd name="T6" fmla="*/ 164 w 892"/>
                      <a:gd name="T7" fmla="*/ 82 h 1505"/>
                      <a:gd name="T8" fmla="*/ 0 w 892"/>
                      <a:gd name="T9" fmla="*/ 0 h 1505"/>
                    </a:gdLst>
                    <a:ahLst/>
                    <a:cxnLst>
                      <a:cxn ang="0">
                        <a:pos x="T0" y="T1"/>
                      </a:cxn>
                      <a:cxn ang="0">
                        <a:pos x="T2" y="T3"/>
                      </a:cxn>
                      <a:cxn ang="0">
                        <a:pos x="T4" y="T5"/>
                      </a:cxn>
                      <a:cxn ang="0">
                        <a:pos x="T6" y="T7"/>
                      </a:cxn>
                      <a:cxn ang="0">
                        <a:pos x="T8" y="T9"/>
                      </a:cxn>
                    </a:cxnLst>
                    <a:rect l="0" t="0" r="r" b="b"/>
                    <a:pathLst>
                      <a:path w="892" h="1505">
                        <a:moveTo>
                          <a:pt x="892" y="1505"/>
                        </a:moveTo>
                        <a:lnTo>
                          <a:pt x="806" y="961"/>
                        </a:lnTo>
                        <a:lnTo>
                          <a:pt x="555" y="472"/>
                        </a:lnTo>
                        <a:lnTo>
                          <a:pt x="164" y="82"/>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81" name="Line 226"/>
                  <p:cNvSpPr>
                    <a:spLocks noChangeAspect="1" noChangeShapeType="1"/>
                  </p:cNvSpPr>
                  <p:nvPr/>
                </p:nvSpPr>
                <p:spPr bwMode="auto">
                  <a:xfrm flipH="1" flipV="1">
                    <a:off x="2576" y="1858"/>
                    <a:ext cx="45" cy="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2" name="Line 227"/>
                  <p:cNvSpPr>
                    <a:spLocks noChangeAspect="1" noChangeShapeType="1"/>
                  </p:cNvSpPr>
                  <p:nvPr/>
                </p:nvSpPr>
                <p:spPr bwMode="auto">
                  <a:xfrm flipH="1">
                    <a:off x="2485" y="1858"/>
                    <a:ext cx="45" cy="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3" name="Freeform 228"/>
                  <p:cNvSpPr>
                    <a:spLocks noChangeAspect="1"/>
                  </p:cNvSpPr>
                  <p:nvPr/>
                </p:nvSpPr>
                <p:spPr bwMode="auto">
                  <a:xfrm>
                    <a:off x="2332" y="1886"/>
                    <a:ext cx="112" cy="188"/>
                  </a:xfrm>
                  <a:custGeom>
                    <a:avLst/>
                    <a:gdLst>
                      <a:gd name="T0" fmla="*/ 892 w 892"/>
                      <a:gd name="T1" fmla="*/ 0 h 1505"/>
                      <a:gd name="T2" fmla="*/ 728 w 892"/>
                      <a:gd name="T3" fmla="*/ 82 h 1505"/>
                      <a:gd name="T4" fmla="*/ 338 w 892"/>
                      <a:gd name="T5" fmla="*/ 472 h 1505"/>
                      <a:gd name="T6" fmla="*/ 86 w 892"/>
                      <a:gd name="T7" fmla="*/ 961 h 1505"/>
                      <a:gd name="T8" fmla="*/ 0 w 892"/>
                      <a:gd name="T9" fmla="*/ 1505 h 1505"/>
                    </a:gdLst>
                    <a:ahLst/>
                    <a:cxnLst>
                      <a:cxn ang="0">
                        <a:pos x="T0" y="T1"/>
                      </a:cxn>
                      <a:cxn ang="0">
                        <a:pos x="T2" y="T3"/>
                      </a:cxn>
                      <a:cxn ang="0">
                        <a:pos x="T4" y="T5"/>
                      </a:cxn>
                      <a:cxn ang="0">
                        <a:pos x="T6" y="T7"/>
                      </a:cxn>
                      <a:cxn ang="0">
                        <a:pos x="T8" y="T9"/>
                      </a:cxn>
                    </a:cxnLst>
                    <a:rect l="0" t="0" r="r" b="b"/>
                    <a:pathLst>
                      <a:path w="892" h="1505">
                        <a:moveTo>
                          <a:pt x="892" y="0"/>
                        </a:moveTo>
                        <a:lnTo>
                          <a:pt x="728" y="82"/>
                        </a:lnTo>
                        <a:lnTo>
                          <a:pt x="338" y="472"/>
                        </a:lnTo>
                        <a:lnTo>
                          <a:pt x="86" y="961"/>
                        </a:lnTo>
                        <a:lnTo>
                          <a:pt x="0" y="150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84" name="Freeform 229"/>
                  <p:cNvSpPr>
                    <a:spLocks noChangeAspect="1"/>
                  </p:cNvSpPr>
                  <p:nvPr/>
                </p:nvSpPr>
                <p:spPr bwMode="auto">
                  <a:xfrm>
                    <a:off x="2339" y="2120"/>
                    <a:ext cx="14" cy="43"/>
                  </a:xfrm>
                  <a:custGeom>
                    <a:avLst/>
                    <a:gdLst>
                      <a:gd name="T0" fmla="*/ 0 w 113"/>
                      <a:gd name="T1" fmla="*/ 0 h 344"/>
                      <a:gd name="T2" fmla="*/ 29 w 113"/>
                      <a:gd name="T3" fmla="*/ 180 h 344"/>
                      <a:gd name="T4" fmla="*/ 113 w 113"/>
                      <a:gd name="T5" fmla="*/ 344 h 344"/>
                    </a:gdLst>
                    <a:ahLst/>
                    <a:cxnLst>
                      <a:cxn ang="0">
                        <a:pos x="T0" y="T1"/>
                      </a:cxn>
                      <a:cxn ang="0">
                        <a:pos x="T2" y="T3"/>
                      </a:cxn>
                      <a:cxn ang="0">
                        <a:pos x="T4" y="T5"/>
                      </a:cxn>
                    </a:cxnLst>
                    <a:rect l="0" t="0" r="r" b="b"/>
                    <a:pathLst>
                      <a:path w="113" h="344">
                        <a:moveTo>
                          <a:pt x="0" y="0"/>
                        </a:moveTo>
                        <a:lnTo>
                          <a:pt x="29" y="180"/>
                        </a:lnTo>
                        <a:lnTo>
                          <a:pt x="113" y="344"/>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85" name="Line 230"/>
                  <p:cNvSpPr>
                    <a:spLocks noChangeAspect="1" noChangeShapeType="1"/>
                  </p:cNvSpPr>
                  <p:nvPr/>
                </p:nvSpPr>
                <p:spPr bwMode="auto">
                  <a:xfrm>
                    <a:off x="2374" y="2204"/>
                    <a:ext cx="33" cy="3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6" name="Freeform 231"/>
                  <p:cNvSpPr>
                    <a:spLocks noChangeAspect="1"/>
                  </p:cNvSpPr>
                  <p:nvPr/>
                </p:nvSpPr>
                <p:spPr bwMode="auto">
                  <a:xfrm>
                    <a:off x="2444" y="2263"/>
                    <a:ext cx="218" cy="31"/>
                  </a:xfrm>
                  <a:custGeom>
                    <a:avLst/>
                    <a:gdLst>
                      <a:gd name="T0" fmla="*/ 0 w 1748"/>
                      <a:gd name="T1" fmla="*/ 0 h 252"/>
                      <a:gd name="T2" fmla="*/ 328 w 1748"/>
                      <a:gd name="T3" fmla="*/ 166 h 252"/>
                      <a:gd name="T4" fmla="*/ 875 w 1748"/>
                      <a:gd name="T5" fmla="*/ 252 h 252"/>
                      <a:gd name="T6" fmla="*/ 1420 w 1748"/>
                      <a:gd name="T7" fmla="*/ 166 h 252"/>
                      <a:gd name="T8" fmla="*/ 1748 w 1748"/>
                      <a:gd name="T9" fmla="*/ 0 h 252"/>
                    </a:gdLst>
                    <a:ahLst/>
                    <a:cxnLst>
                      <a:cxn ang="0">
                        <a:pos x="T0" y="T1"/>
                      </a:cxn>
                      <a:cxn ang="0">
                        <a:pos x="T2" y="T3"/>
                      </a:cxn>
                      <a:cxn ang="0">
                        <a:pos x="T4" y="T5"/>
                      </a:cxn>
                      <a:cxn ang="0">
                        <a:pos x="T6" y="T7"/>
                      </a:cxn>
                      <a:cxn ang="0">
                        <a:pos x="T8" y="T9"/>
                      </a:cxn>
                    </a:cxnLst>
                    <a:rect l="0" t="0" r="r" b="b"/>
                    <a:pathLst>
                      <a:path w="1748" h="252">
                        <a:moveTo>
                          <a:pt x="0" y="0"/>
                        </a:moveTo>
                        <a:lnTo>
                          <a:pt x="328" y="166"/>
                        </a:lnTo>
                        <a:lnTo>
                          <a:pt x="875" y="252"/>
                        </a:lnTo>
                        <a:lnTo>
                          <a:pt x="1420" y="166"/>
                        </a:lnTo>
                        <a:lnTo>
                          <a:pt x="1748"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87" name="Line 232"/>
                  <p:cNvSpPr>
                    <a:spLocks noChangeAspect="1" noChangeShapeType="1"/>
                  </p:cNvSpPr>
                  <p:nvPr/>
                </p:nvSpPr>
                <p:spPr bwMode="auto">
                  <a:xfrm flipV="1">
                    <a:off x="2699" y="2204"/>
                    <a:ext cx="32" cy="3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8" name="Freeform 233"/>
                  <p:cNvSpPr>
                    <a:spLocks noChangeAspect="1"/>
                  </p:cNvSpPr>
                  <p:nvPr/>
                </p:nvSpPr>
                <p:spPr bwMode="auto">
                  <a:xfrm>
                    <a:off x="2752" y="2120"/>
                    <a:ext cx="14" cy="43"/>
                  </a:xfrm>
                  <a:custGeom>
                    <a:avLst/>
                    <a:gdLst>
                      <a:gd name="T0" fmla="*/ 0 w 112"/>
                      <a:gd name="T1" fmla="*/ 344 h 344"/>
                      <a:gd name="T2" fmla="*/ 83 w 112"/>
                      <a:gd name="T3" fmla="*/ 180 h 344"/>
                      <a:gd name="T4" fmla="*/ 112 w 112"/>
                      <a:gd name="T5" fmla="*/ 0 h 344"/>
                    </a:gdLst>
                    <a:ahLst/>
                    <a:cxnLst>
                      <a:cxn ang="0">
                        <a:pos x="T0" y="T1"/>
                      </a:cxn>
                      <a:cxn ang="0">
                        <a:pos x="T2" y="T3"/>
                      </a:cxn>
                      <a:cxn ang="0">
                        <a:pos x="T4" y="T5"/>
                      </a:cxn>
                    </a:cxnLst>
                    <a:rect l="0" t="0" r="r" b="b"/>
                    <a:pathLst>
                      <a:path w="112" h="344">
                        <a:moveTo>
                          <a:pt x="0" y="344"/>
                        </a:moveTo>
                        <a:lnTo>
                          <a:pt x="83" y="180"/>
                        </a:lnTo>
                        <a:lnTo>
                          <a:pt x="112"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89" name="Line 234"/>
                  <p:cNvSpPr>
                    <a:spLocks noChangeAspect="1" noChangeShapeType="1"/>
                  </p:cNvSpPr>
                  <p:nvPr/>
                </p:nvSpPr>
                <p:spPr bwMode="auto">
                  <a:xfrm>
                    <a:off x="2774" y="2074"/>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90" name="Freeform 235"/>
                  <p:cNvSpPr>
                    <a:spLocks noChangeAspect="1"/>
                  </p:cNvSpPr>
                  <p:nvPr/>
                </p:nvSpPr>
                <p:spPr bwMode="auto">
                  <a:xfrm>
                    <a:off x="1952" y="2110"/>
                    <a:ext cx="142" cy="140"/>
                  </a:xfrm>
                  <a:custGeom>
                    <a:avLst/>
                    <a:gdLst>
                      <a:gd name="T0" fmla="*/ 1129 w 1129"/>
                      <a:gd name="T1" fmla="*/ 1125 h 1125"/>
                      <a:gd name="T2" fmla="*/ 1044 w 1129"/>
                      <a:gd name="T3" fmla="*/ 694 h 1125"/>
                      <a:gd name="T4" fmla="*/ 798 w 1129"/>
                      <a:gd name="T5" fmla="*/ 329 h 1125"/>
                      <a:gd name="T6" fmla="*/ 431 w 1129"/>
                      <a:gd name="T7" fmla="*/ 85 h 1125"/>
                      <a:gd name="T8" fmla="*/ 0 w 1129"/>
                      <a:gd name="T9" fmla="*/ 0 h 1125"/>
                    </a:gdLst>
                    <a:ahLst/>
                    <a:cxnLst>
                      <a:cxn ang="0">
                        <a:pos x="T0" y="T1"/>
                      </a:cxn>
                      <a:cxn ang="0">
                        <a:pos x="T2" y="T3"/>
                      </a:cxn>
                      <a:cxn ang="0">
                        <a:pos x="T4" y="T5"/>
                      </a:cxn>
                      <a:cxn ang="0">
                        <a:pos x="T6" y="T7"/>
                      </a:cxn>
                      <a:cxn ang="0">
                        <a:pos x="T8" y="T9"/>
                      </a:cxn>
                    </a:cxnLst>
                    <a:rect l="0" t="0" r="r" b="b"/>
                    <a:pathLst>
                      <a:path w="1129" h="1125">
                        <a:moveTo>
                          <a:pt x="1129" y="1125"/>
                        </a:moveTo>
                        <a:lnTo>
                          <a:pt x="1044" y="694"/>
                        </a:lnTo>
                        <a:lnTo>
                          <a:pt x="798" y="329"/>
                        </a:lnTo>
                        <a:lnTo>
                          <a:pt x="431" y="85"/>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1" name="Freeform 236"/>
                  <p:cNvSpPr>
                    <a:spLocks noChangeAspect="1"/>
                  </p:cNvSpPr>
                  <p:nvPr/>
                </p:nvSpPr>
                <p:spPr bwMode="auto">
                  <a:xfrm>
                    <a:off x="1871" y="2118"/>
                    <a:ext cx="38" cy="21"/>
                  </a:xfrm>
                  <a:custGeom>
                    <a:avLst/>
                    <a:gdLst>
                      <a:gd name="T0" fmla="*/ 307 w 307"/>
                      <a:gd name="T1" fmla="*/ 0 h 164"/>
                      <a:gd name="T2" fmla="*/ 220 w 307"/>
                      <a:gd name="T3" fmla="*/ 17 h 164"/>
                      <a:gd name="T4" fmla="*/ 0 w 307"/>
                      <a:gd name="T5" fmla="*/ 164 h 164"/>
                    </a:gdLst>
                    <a:ahLst/>
                    <a:cxnLst>
                      <a:cxn ang="0">
                        <a:pos x="T0" y="T1"/>
                      </a:cxn>
                      <a:cxn ang="0">
                        <a:pos x="T2" y="T3"/>
                      </a:cxn>
                      <a:cxn ang="0">
                        <a:pos x="T4" y="T5"/>
                      </a:cxn>
                    </a:cxnLst>
                    <a:rect l="0" t="0" r="r" b="b"/>
                    <a:pathLst>
                      <a:path w="307" h="164">
                        <a:moveTo>
                          <a:pt x="307" y="0"/>
                        </a:moveTo>
                        <a:lnTo>
                          <a:pt x="220" y="17"/>
                        </a:lnTo>
                        <a:lnTo>
                          <a:pt x="0" y="164"/>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2" name="Freeform 237"/>
                  <p:cNvSpPr>
                    <a:spLocks noChangeAspect="1"/>
                  </p:cNvSpPr>
                  <p:nvPr/>
                </p:nvSpPr>
                <p:spPr bwMode="auto">
                  <a:xfrm>
                    <a:off x="1820" y="2169"/>
                    <a:ext cx="20" cy="38"/>
                  </a:xfrm>
                  <a:custGeom>
                    <a:avLst/>
                    <a:gdLst>
                      <a:gd name="T0" fmla="*/ 165 w 165"/>
                      <a:gd name="T1" fmla="*/ 0 h 305"/>
                      <a:gd name="T2" fmla="*/ 17 w 165"/>
                      <a:gd name="T3" fmla="*/ 218 h 305"/>
                      <a:gd name="T4" fmla="*/ 0 w 165"/>
                      <a:gd name="T5" fmla="*/ 305 h 305"/>
                    </a:gdLst>
                    <a:ahLst/>
                    <a:cxnLst>
                      <a:cxn ang="0">
                        <a:pos x="T0" y="T1"/>
                      </a:cxn>
                      <a:cxn ang="0">
                        <a:pos x="T2" y="T3"/>
                      </a:cxn>
                      <a:cxn ang="0">
                        <a:pos x="T4" y="T5"/>
                      </a:cxn>
                    </a:cxnLst>
                    <a:rect l="0" t="0" r="r" b="b"/>
                    <a:pathLst>
                      <a:path w="165" h="305">
                        <a:moveTo>
                          <a:pt x="165" y="0"/>
                        </a:moveTo>
                        <a:lnTo>
                          <a:pt x="17" y="218"/>
                        </a:lnTo>
                        <a:lnTo>
                          <a:pt x="0" y="30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3" name="Freeform 238"/>
                  <p:cNvSpPr>
                    <a:spLocks noChangeAspect="1"/>
                  </p:cNvSpPr>
                  <p:nvPr/>
                </p:nvSpPr>
                <p:spPr bwMode="auto">
                  <a:xfrm>
                    <a:off x="1811" y="2250"/>
                    <a:ext cx="141" cy="141"/>
                  </a:xfrm>
                  <a:custGeom>
                    <a:avLst/>
                    <a:gdLst>
                      <a:gd name="T0" fmla="*/ 0 w 1132"/>
                      <a:gd name="T1" fmla="*/ 0 h 1125"/>
                      <a:gd name="T2" fmla="*/ 86 w 1132"/>
                      <a:gd name="T3" fmla="*/ 431 h 1125"/>
                      <a:gd name="T4" fmla="*/ 332 w 1132"/>
                      <a:gd name="T5" fmla="*/ 796 h 1125"/>
                      <a:gd name="T6" fmla="*/ 699 w 1132"/>
                      <a:gd name="T7" fmla="*/ 1040 h 1125"/>
                      <a:gd name="T8" fmla="*/ 1132 w 1132"/>
                      <a:gd name="T9" fmla="*/ 1125 h 1125"/>
                    </a:gdLst>
                    <a:ahLst/>
                    <a:cxnLst>
                      <a:cxn ang="0">
                        <a:pos x="T0" y="T1"/>
                      </a:cxn>
                      <a:cxn ang="0">
                        <a:pos x="T2" y="T3"/>
                      </a:cxn>
                      <a:cxn ang="0">
                        <a:pos x="T4" y="T5"/>
                      </a:cxn>
                      <a:cxn ang="0">
                        <a:pos x="T6" y="T7"/>
                      </a:cxn>
                      <a:cxn ang="0">
                        <a:pos x="T8" y="T9"/>
                      </a:cxn>
                    </a:cxnLst>
                    <a:rect l="0" t="0" r="r" b="b"/>
                    <a:pathLst>
                      <a:path w="1132" h="1125">
                        <a:moveTo>
                          <a:pt x="0" y="0"/>
                        </a:moveTo>
                        <a:lnTo>
                          <a:pt x="86" y="431"/>
                        </a:lnTo>
                        <a:lnTo>
                          <a:pt x="332" y="796"/>
                        </a:lnTo>
                        <a:lnTo>
                          <a:pt x="699" y="1040"/>
                        </a:lnTo>
                        <a:lnTo>
                          <a:pt x="1132" y="112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4" name="Freeform 239"/>
                  <p:cNvSpPr>
                    <a:spLocks noChangeAspect="1"/>
                  </p:cNvSpPr>
                  <p:nvPr/>
                </p:nvSpPr>
                <p:spPr bwMode="auto">
                  <a:xfrm>
                    <a:off x="1996" y="2362"/>
                    <a:ext cx="38" cy="20"/>
                  </a:xfrm>
                  <a:custGeom>
                    <a:avLst/>
                    <a:gdLst>
                      <a:gd name="T0" fmla="*/ 0 w 307"/>
                      <a:gd name="T1" fmla="*/ 163 h 163"/>
                      <a:gd name="T2" fmla="*/ 86 w 307"/>
                      <a:gd name="T3" fmla="*/ 147 h 163"/>
                      <a:gd name="T4" fmla="*/ 307 w 307"/>
                      <a:gd name="T5" fmla="*/ 0 h 163"/>
                    </a:gdLst>
                    <a:ahLst/>
                    <a:cxnLst>
                      <a:cxn ang="0">
                        <a:pos x="T0" y="T1"/>
                      </a:cxn>
                      <a:cxn ang="0">
                        <a:pos x="T2" y="T3"/>
                      </a:cxn>
                      <a:cxn ang="0">
                        <a:pos x="T4" y="T5"/>
                      </a:cxn>
                    </a:cxnLst>
                    <a:rect l="0" t="0" r="r" b="b"/>
                    <a:pathLst>
                      <a:path w="307" h="163">
                        <a:moveTo>
                          <a:pt x="0" y="163"/>
                        </a:moveTo>
                        <a:lnTo>
                          <a:pt x="86" y="147"/>
                        </a:lnTo>
                        <a:lnTo>
                          <a:pt x="307"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5" name="Freeform 240"/>
                  <p:cNvSpPr>
                    <a:spLocks noChangeAspect="1"/>
                  </p:cNvSpPr>
                  <p:nvPr/>
                </p:nvSpPr>
                <p:spPr bwMode="auto">
                  <a:xfrm>
                    <a:off x="2065" y="2293"/>
                    <a:ext cx="20" cy="38"/>
                  </a:xfrm>
                  <a:custGeom>
                    <a:avLst/>
                    <a:gdLst>
                      <a:gd name="T0" fmla="*/ 0 w 165"/>
                      <a:gd name="T1" fmla="*/ 305 h 305"/>
                      <a:gd name="T2" fmla="*/ 148 w 165"/>
                      <a:gd name="T3" fmla="*/ 87 h 305"/>
                      <a:gd name="T4" fmla="*/ 165 w 165"/>
                      <a:gd name="T5" fmla="*/ 0 h 305"/>
                    </a:gdLst>
                    <a:ahLst/>
                    <a:cxnLst>
                      <a:cxn ang="0">
                        <a:pos x="T0" y="T1"/>
                      </a:cxn>
                      <a:cxn ang="0">
                        <a:pos x="T2" y="T3"/>
                      </a:cxn>
                      <a:cxn ang="0">
                        <a:pos x="T4" y="T5"/>
                      </a:cxn>
                    </a:cxnLst>
                    <a:rect l="0" t="0" r="r" b="b"/>
                    <a:pathLst>
                      <a:path w="165" h="305">
                        <a:moveTo>
                          <a:pt x="0" y="305"/>
                        </a:moveTo>
                        <a:lnTo>
                          <a:pt x="148" y="87"/>
                        </a:lnTo>
                        <a:lnTo>
                          <a:pt x="165"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6" name="Line 241"/>
                  <p:cNvSpPr>
                    <a:spLocks noChangeAspect="1" noChangeShapeType="1"/>
                  </p:cNvSpPr>
                  <p:nvPr/>
                </p:nvSpPr>
                <p:spPr bwMode="auto">
                  <a:xfrm>
                    <a:off x="2094" y="2250"/>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97" name="Freeform 242"/>
                  <p:cNvSpPr>
                    <a:spLocks noChangeAspect="1"/>
                  </p:cNvSpPr>
                  <p:nvPr/>
                </p:nvSpPr>
                <p:spPr bwMode="auto">
                  <a:xfrm>
                    <a:off x="2062" y="2062"/>
                    <a:ext cx="111" cy="188"/>
                  </a:xfrm>
                  <a:custGeom>
                    <a:avLst/>
                    <a:gdLst>
                      <a:gd name="T0" fmla="*/ 892 w 892"/>
                      <a:gd name="T1" fmla="*/ 1505 h 1505"/>
                      <a:gd name="T2" fmla="*/ 806 w 892"/>
                      <a:gd name="T3" fmla="*/ 961 h 1505"/>
                      <a:gd name="T4" fmla="*/ 555 w 892"/>
                      <a:gd name="T5" fmla="*/ 472 h 1505"/>
                      <a:gd name="T6" fmla="*/ 164 w 892"/>
                      <a:gd name="T7" fmla="*/ 83 h 1505"/>
                      <a:gd name="T8" fmla="*/ 0 w 892"/>
                      <a:gd name="T9" fmla="*/ 0 h 1505"/>
                    </a:gdLst>
                    <a:ahLst/>
                    <a:cxnLst>
                      <a:cxn ang="0">
                        <a:pos x="T0" y="T1"/>
                      </a:cxn>
                      <a:cxn ang="0">
                        <a:pos x="T2" y="T3"/>
                      </a:cxn>
                      <a:cxn ang="0">
                        <a:pos x="T4" y="T5"/>
                      </a:cxn>
                      <a:cxn ang="0">
                        <a:pos x="T6" y="T7"/>
                      </a:cxn>
                      <a:cxn ang="0">
                        <a:pos x="T8" y="T9"/>
                      </a:cxn>
                    </a:cxnLst>
                    <a:rect l="0" t="0" r="r" b="b"/>
                    <a:pathLst>
                      <a:path w="892" h="1505">
                        <a:moveTo>
                          <a:pt x="892" y="1505"/>
                        </a:moveTo>
                        <a:lnTo>
                          <a:pt x="806" y="961"/>
                        </a:lnTo>
                        <a:lnTo>
                          <a:pt x="555" y="472"/>
                        </a:lnTo>
                        <a:lnTo>
                          <a:pt x="164" y="83"/>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98" name="Line 243"/>
                  <p:cNvSpPr>
                    <a:spLocks noChangeAspect="1" noChangeShapeType="1"/>
                  </p:cNvSpPr>
                  <p:nvPr/>
                </p:nvSpPr>
                <p:spPr bwMode="auto">
                  <a:xfrm flipH="1" flipV="1">
                    <a:off x="1975" y="2034"/>
                    <a:ext cx="46" cy="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99" name="Line 244"/>
                  <p:cNvSpPr>
                    <a:spLocks noChangeAspect="1" noChangeShapeType="1"/>
                  </p:cNvSpPr>
                  <p:nvPr/>
                </p:nvSpPr>
                <p:spPr bwMode="auto">
                  <a:xfrm flipH="1">
                    <a:off x="1884" y="2034"/>
                    <a:ext cx="46" cy="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0" name="Freeform 245"/>
                  <p:cNvSpPr>
                    <a:spLocks noChangeAspect="1"/>
                  </p:cNvSpPr>
                  <p:nvPr/>
                </p:nvSpPr>
                <p:spPr bwMode="auto">
                  <a:xfrm>
                    <a:off x="1732" y="2062"/>
                    <a:ext cx="111" cy="188"/>
                  </a:xfrm>
                  <a:custGeom>
                    <a:avLst/>
                    <a:gdLst>
                      <a:gd name="T0" fmla="*/ 892 w 892"/>
                      <a:gd name="T1" fmla="*/ 0 h 1505"/>
                      <a:gd name="T2" fmla="*/ 728 w 892"/>
                      <a:gd name="T3" fmla="*/ 83 h 1505"/>
                      <a:gd name="T4" fmla="*/ 337 w 892"/>
                      <a:gd name="T5" fmla="*/ 472 h 1505"/>
                      <a:gd name="T6" fmla="*/ 87 w 892"/>
                      <a:gd name="T7" fmla="*/ 961 h 1505"/>
                      <a:gd name="T8" fmla="*/ 0 w 892"/>
                      <a:gd name="T9" fmla="*/ 1505 h 1505"/>
                    </a:gdLst>
                    <a:ahLst/>
                    <a:cxnLst>
                      <a:cxn ang="0">
                        <a:pos x="T0" y="T1"/>
                      </a:cxn>
                      <a:cxn ang="0">
                        <a:pos x="T2" y="T3"/>
                      </a:cxn>
                      <a:cxn ang="0">
                        <a:pos x="T4" y="T5"/>
                      </a:cxn>
                      <a:cxn ang="0">
                        <a:pos x="T6" y="T7"/>
                      </a:cxn>
                      <a:cxn ang="0">
                        <a:pos x="T8" y="T9"/>
                      </a:cxn>
                    </a:cxnLst>
                    <a:rect l="0" t="0" r="r" b="b"/>
                    <a:pathLst>
                      <a:path w="892" h="1505">
                        <a:moveTo>
                          <a:pt x="892" y="0"/>
                        </a:moveTo>
                        <a:lnTo>
                          <a:pt x="728" y="83"/>
                        </a:lnTo>
                        <a:lnTo>
                          <a:pt x="337" y="472"/>
                        </a:lnTo>
                        <a:lnTo>
                          <a:pt x="87" y="961"/>
                        </a:lnTo>
                        <a:lnTo>
                          <a:pt x="0" y="150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201" name="Freeform 246"/>
                  <p:cNvSpPr>
                    <a:spLocks noChangeAspect="1"/>
                  </p:cNvSpPr>
                  <p:nvPr/>
                </p:nvSpPr>
                <p:spPr bwMode="auto">
                  <a:xfrm>
                    <a:off x="1739" y="2295"/>
                    <a:ext cx="14" cy="43"/>
                  </a:xfrm>
                  <a:custGeom>
                    <a:avLst/>
                    <a:gdLst>
                      <a:gd name="T0" fmla="*/ 0 w 113"/>
                      <a:gd name="T1" fmla="*/ 0 h 344"/>
                      <a:gd name="T2" fmla="*/ 30 w 113"/>
                      <a:gd name="T3" fmla="*/ 181 h 344"/>
                      <a:gd name="T4" fmla="*/ 113 w 113"/>
                      <a:gd name="T5" fmla="*/ 344 h 344"/>
                    </a:gdLst>
                    <a:ahLst/>
                    <a:cxnLst>
                      <a:cxn ang="0">
                        <a:pos x="T0" y="T1"/>
                      </a:cxn>
                      <a:cxn ang="0">
                        <a:pos x="T2" y="T3"/>
                      </a:cxn>
                      <a:cxn ang="0">
                        <a:pos x="T4" y="T5"/>
                      </a:cxn>
                    </a:cxnLst>
                    <a:rect l="0" t="0" r="r" b="b"/>
                    <a:pathLst>
                      <a:path w="113" h="344">
                        <a:moveTo>
                          <a:pt x="0" y="0"/>
                        </a:moveTo>
                        <a:lnTo>
                          <a:pt x="30" y="181"/>
                        </a:lnTo>
                        <a:lnTo>
                          <a:pt x="113" y="344"/>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202" name="Line 247"/>
                  <p:cNvSpPr>
                    <a:spLocks noChangeAspect="1" noChangeShapeType="1"/>
                  </p:cNvSpPr>
                  <p:nvPr/>
                </p:nvSpPr>
                <p:spPr bwMode="auto">
                  <a:xfrm>
                    <a:off x="1774" y="2379"/>
                    <a:ext cx="32" cy="33"/>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3" name="Freeform 248"/>
                  <p:cNvSpPr>
                    <a:spLocks noChangeAspect="1"/>
                  </p:cNvSpPr>
                  <p:nvPr/>
                </p:nvSpPr>
                <p:spPr bwMode="auto">
                  <a:xfrm>
                    <a:off x="1843" y="2438"/>
                    <a:ext cx="219" cy="32"/>
                  </a:xfrm>
                  <a:custGeom>
                    <a:avLst/>
                    <a:gdLst>
                      <a:gd name="T0" fmla="*/ 0 w 1748"/>
                      <a:gd name="T1" fmla="*/ 0 h 252"/>
                      <a:gd name="T2" fmla="*/ 328 w 1748"/>
                      <a:gd name="T3" fmla="*/ 167 h 252"/>
                      <a:gd name="T4" fmla="*/ 875 w 1748"/>
                      <a:gd name="T5" fmla="*/ 252 h 252"/>
                      <a:gd name="T6" fmla="*/ 1420 w 1748"/>
                      <a:gd name="T7" fmla="*/ 167 h 252"/>
                      <a:gd name="T8" fmla="*/ 1748 w 1748"/>
                      <a:gd name="T9" fmla="*/ 0 h 252"/>
                    </a:gdLst>
                    <a:ahLst/>
                    <a:cxnLst>
                      <a:cxn ang="0">
                        <a:pos x="T0" y="T1"/>
                      </a:cxn>
                      <a:cxn ang="0">
                        <a:pos x="T2" y="T3"/>
                      </a:cxn>
                      <a:cxn ang="0">
                        <a:pos x="T4" y="T5"/>
                      </a:cxn>
                      <a:cxn ang="0">
                        <a:pos x="T6" y="T7"/>
                      </a:cxn>
                      <a:cxn ang="0">
                        <a:pos x="T8" y="T9"/>
                      </a:cxn>
                    </a:cxnLst>
                    <a:rect l="0" t="0" r="r" b="b"/>
                    <a:pathLst>
                      <a:path w="1748" h="252">
                        <a:moveTo>
                          <a:pt x="0" y="0"/>
                        </a:moveTo>
                        <a:lnTo>
                          <a:pt x="328" y="167"/>
                        </a:lnTo>
                        <a:lnTo>
                          <a:pt x="875" y="252"/>
                        </a:lnTo>
                        <a:lnTo>
                          <a:pt x="1420" y="167"/>
                        </a:lnTo>
                        <a:lnTo>
                          <a:pt x="1748"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204" name="Line 249"/>
                  <p:cNvSpPr>
                    <a:spLocks noChangeAspect="1" noChangeShapeType="1"/>
                  </p:cNvSpPr>
                  <p:nvPr/>
                </p:nvSpPr>
                <p:spPr bwMode="auto">
                  <a:xfrm flipV="1">
                    <a:off x="2098" y="2379"/>
                    <a:ext cx="33" cy="33"/>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5" name="Freeform 250"/>
                  <p:cNvSpPr>
                    <a:spLocks noChangeAspect="1"/>
                  </p:cNvSpPr>
                  <p:nvPr/>
                </p:nvSpPr>
                <p:spPr bwMode="auto">
                  <a:xfrm>
                    <a:off x="2152" y="2295"/>
                    <a:ext cx="14" cy="43"/>
                  </a:xfrm>
                  <a:custGeom>
                    <a:avLst/>
                    <a:gdLst>
                      <a:gd name="T0" fmla="*/ 0 w 113"/>
                      <a:gd name="T1" fmla="*/ 344 h 344"/>
                      <a:gd name="T2" fmla="*/ 84 w 113"/>
                      <a:gd name="T3" fmla="*/ 181 h 344"/>
                      <a:gd name="T4" fmla="*/ 113 w 113"/>
                      <a:gd name="T5" fmla="*/ 0 h 344"/>
                    </a:gdLst>
                    <a:ahLst/>
                    <a:cxnLst>
                      <a:cxn ang="0">
                        <a:pos x="T0" y="T1"/>
                      </a:cxn>
                      <a:cxn ang="0">
                        <a:pos x="T2" y="T3"/>
                      </a:cxn>
                      <a:cxn ang="0">
                        <a:pos x="T4" y="T5"/>
                      </a:cxn>
                    </a:cxnLst>
                    <a:rect l="0" t="0" r="r" b="b"/>
                    <a:pathLst>
                      <a:path w="113" h="344">
                        <a:moveTo>
                          <a:pt x="0" y="344"/>
                        </a:moveTo>
                        <a:lnTo>
                          <a:pt x="84" y="181"/>
                        </a:lnTo>
                        <a:lnTo>
                          <a:pt x="113"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206" name="Line 251"/>
                  <p:cNvSpPr>
                    <a:spLocks noChangeAspect="1" noChangeShapeType="1"/>
                  </p:cNvSpPr>
                  <p:nvPr/>
                </p:nvSpPr>
                <p:spPr bwMode="auto">
                  <a:xfrm>
                    <a:off x="2173" y="2250"/>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7" name="Line 252"/>
                  <p:cNvSpPr>
                    <a:spLocks noChangeAspect="1" noChangeShapeType="1"/>
                  </p:cNvSpPr>
                  <p:nvPr/>
                </p:nvSpPr>
                <p:spPr bwMode="auto">
                  <a:xfrm flipH="1">
                    <a:off x="2289" y="1864"/>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8" name="Line 253"/>
                  <p:cNvSpPr>
                    <a:spLocks noChangeAspect="1" noChangeShapeType="1"/>
                  </p:cNvSpPr>
                  <p:nvPr/>
                </p:nvSpPr>
                <p:spPr bwMode="auto">
                  <a:xfrm flipH="1">
                    <a:off x="2210" y="1934"/>
                    <a:ext cx="39" cy="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09" name="Line 254"/>
                  <p:cNvSpPr>
                    <a:spLocks noChangeAspect="1" noChangeShapeType="1"/>
                  </p:cNvSpPr>
                  <p:nvPr/>
                </p:nvSpPr>
                <p:spPr bwMode="auto">
                  <a:xfrm flipH="1">
                    <a:off x="2131" y="1957"/>
                    <a:ext cx="40" cy="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0" name="Line 255"/>
                  <p:cNvSpPr>
                    <a:spLocks noChangeAspect="1" noChangeShapeType="1"/>
                  </p:cNvSpPr>
                  <p:nvPr/>
                </p:nvSpPr>
                <p:spPr bwMode="auto">
                  <a:xfrm flipH="1">
                    <a:off x="1890" y="1980"/>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1" name="Line 256"/>
                  <p:cNvSpPr>
                    <a:spLocks noChangeAspect="1" noChangeShapeType="1"/>
                  </p:cNvSpPr>
                  <p:nvPr/>
                </p:nvSpPr>
                <p:spPr bwMode="auto">
                  <a:xfrm flipH="1">
                    <a:off x="2413" y="2285"/>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2" name="Line 257"/>
                  <p:cNvSpPr>
                    <a:spLocks noChangeAspect="1" noChangeShapeType="1"/>
                  </p:cNvSpPr>
                  <p:nvPr/>
                </p:nvSpPr>
                <p:spPr bwMode="auto">
                  <a:xfrm flipH="1">
                    <a:off x="2335" y="2356"/>
                    <a:ext cx="39" cy="1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3" name="Line 258"/>
                  <p:cNvSpPr>
                    <a:spLocks noChangeAspect="1" noChangeShapeType="1"/>
                  </p:cNvSpPr>
                  <p:nvPr/>
                </p:nvSpPr>
                <p:spPr bwMode="auto">
                  <a:xfrm flipH="1">
                    <a:off x="2256" y="2379"/>
                    <a:ext cx="39" cy="1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4" name="Line 259"/>
                  <p:cNvSpPr>
                    <a:spLocks noChangeAspect="1" noChangeShapeType="1"/>
                  </p:cNvSpPr>
                  <p:nvPr/>
                </p:nvSpPr>
                <p:spPr bwMode="auto">
                  <a:xfrm flipH="1">
                    <a:off x="2015" y="2402"/>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5" name="Line 260"/>
                  <p:cNvSpPr>
                    <a:spLocks noChangeAspect="1" noChangeShapeType="1"/>
                  </p:cNvSpPr>
                  <p:nvPr/>
                </p:nvSpPr>
                <p:spPr bwMode="auto">
                  <a:xfrm flipH="1">
                    <a:off x="2311" y="1940"/>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6" name="Line 261"/>
                  <p:cNvSpPr>
                    <a:spLocks noChangeAspect="1" noChangeShapeType="1"/>
                  </p:cNvSpPr>
                  <p:nvPr/>
                </p:nvSpPr>
                <p:spPr bwMode="auto">
                  <a:xfrm flipH="1">
                    <a:off x="2232" y="2010"/>
                    <a:ext cx="40" cy="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7" name="Line 262"/>
                  <p:cNvSpPr>
                    <a:spLocks noChangeAspect="1" noChangeShapeType="1"/>
                  </p:cNvSpPr>
                  <p:nvPr/>
                </p:nvSpPr>
                <p:spPr bwMode="auto">
                  <a:xfrm flipH="1">
                    <a:off x="2154" y="2033"/>
                    <a:ext cx="39" cy="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8" name="Line 263"/>
                  <p:cNvSpPr>
                    <a:spLocks noChangeAspect="1" noChangeShapeType="1"/>
                  </p:cNvSpPr>
                  <p:nvPr/>
                </p:nvSpPr>
                <p:spPr bwMode="auto">
                  <a:xfrm flipH="1">
                    <a:off x="1913" y="2056"/>
                    <a:ext cx="201"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9" name="Line 264"/>
                  <p:cNvSpPr>
                    <a:spLocks noChangeAspect="1" noChangeShapeType="1"/>
                  </p:cNvSpPr>
                  <p:nvPr/>
                </p:nvSpPr>
                <p:spPr bwMode="auto">
                  <a:xfrm flipH="1">
                    <a:off x="2391" y="2209"/>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20" name="Line 265"/>
                  <p:cNvSpPr>
                    <a:spLocks noChangeAspect="1" noChangeShapeType="1"/>
                  </p:cNvSpPr>
                  <p:nvPr/>
                </p:nvSpPr>
                <p:spPr bwMode="auto">
                  <a:xfrm flipH="1">
                    <a:off x="2312" y="2280"/>
                    <a:ext cx="40" cy="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21" name="Line 266"/>
                  <p:cNvSpPr>
                    <a:spLocks noChangeAspect="1" noChangeShapeType="1"/>
                  </p:cNvSpPr>
                  <p:nvPr/>
                </p:nvSpPr>
                <p:spPr bwMode="auto">
                  <a:xfrm flipH="1">
                    <a:off x="2233" y="2303"/>
                    <a:ext cx="40" cy="1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22" name="Line 267"/>
                  <p:cNvSpPr>
                    <a:spLocks noChangeAspect="1" noChangeShapeType="1"/>
                  </p:cNvSpPr>
                  <p:nvPr/>
                </p:nvSpPr>
                <p:spPr bwMode="auto">
                  <a:xfrm flipH="1">
                    <a:off x="1992" y="2326"/>
                    <a:ext cx="202" cy="5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grpSp>
            <p:grpSp>
              <p:nvGrpSpPr>
                <p:cNvPr id="156" name="Group 268"/>
                <p:cNvGrpSpPr>
                  <a:grpSpLocks noChangeAspect="1"/>
                </p:cNvGrpSpPr>
                <p:nvPr/>
              </p:nvGrpSpPr>
              <p:grpSpPr bwMode="auto">
                <a:xfrm>
                  <a:off x="1775" y="1899"/>
                  <a:ext cx="954" cy="527"/>
                  <a:chOff x="1775" y="1899"/>
                  <a:chExt cx="954" cy="527"/>
                </a:xfrm>
              </p:grpSpPr>
              <p:sp>
                <p:nvSpPr>
                  <p:cNvPr id="157" name="Line 269"/>
                  <p:cNvSpPr>
                    <a:spLocks noChangeAspect="1" noChangeShapeType="1"/>
                  </p:cNvSpPr>
                  <p:nvPr/>
                </p:nvSpPr>
                <p:spPr bwMode="auto">
                  <a:xfrm flipH="1">
                    <a:off x="1903" y="1906"/>
                    <a:ext cx="600" cy="17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8" name="Freeform 270"/>
                  <p:cNvSpPr>
                    <a:spLocks noChangeAspect="1"/>
                  </p:cNvSpPr>
                  <p:nvPr/>
                </p:nvSpPr>
                <p:spPr bwMode="auto">
                  <a:xfrm>
                    <a:off x="2503" y="1899"/>
                    <a:ext cx="226" cy="344"/>
                  </a:xfrm>
                  <a:custGeom>
                    <a:avLst/>
                    <a:gdLst>
                      <a:gd name="T0" fmla="*/ 797 w 1811"/>
                      <a:gd name="T1" fmla="*/ 2755 h 2755"/>
                      <a:gd name="T2" fmla="*/ 1197 w 1811"/>
                      <a:gd name="T3" fmla="*/ 2566 h 2755"/>
                      <a:gd name="T4" fmla="*/ 1518 w 1811"/>
                      <a:gd name="T5" fmla="*/ 2264 h 2755"/>
                      <a:gd name="T6" fmla="*/ 1729 w 1811"/>
                      <a:gd name="T7" fmla="*/ 1878 h 2755"/>
                      <a:gd name="T8" fmla="*/ 1811 w 1811"/>
                      <a:gd name="T9" fmla="*/ 1445 h 2755"/>
                      <a:gd name="T10" fmla="*/ 1754 w 1811"/>
                      <a:gd name="T11" fmla="*/ 1009 h 2755"/>
                      <a:gd name="T12" fmla="*/ 1565 w 1811"/>
                      <a:gd name="T13" fmla="*/ 611 h 2755"/>
                      <a:gd name="T14" fmla="*/ 1260 w 1811"/>
                      <a:gd name="T15" fmla="*/ 291 h 2755"/>
                      <a:gd name="T16" fmla="*/ 873 w 1811"/>
                      <a:gd name="T17" fmla="*/ 81 h 2755"/>
                      <a:gd name="T18" fmla="*/ 438 w 1811"/>
                      <a:gd name="T19" fmla="*/ 0 h 2755"/>
                      <a:gd name="T20" fmla="*/ 0 w 1811"/>
                      <a:gd name="T21" fmla="*/ 57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1" h="2755">
                        <a:moveTo>
                          <a:pt x="797" y="2755"/>
                        </a:moveTo>
                        <a:lnTo>
                          <a:pt x="1197" y="2566"/>
                        </a:lnTo>
                        <a:lnTo>
                          <a:pt x="1518" y="2264"/>
                        </a:lnTo>
                        <a:lnTo>
                          <a:pt x="1729" y="1878"/>
                        </a:lnTo>
                        <a:lnTo>
                          <a:pt x="1811" y="1445"/>
                        </a:lnTo>
                        <a:lnTo>
                          <a:pt x="1754" y="1009"/>
                        </a:lnTo>
                        <a:lnTo>
                          <a:pt x="1565" y="611"/>
                        </a:lnTo>
                        <a:lnTo>
                          <a:pt x="1260" y="291"/>
                        </a:lnTo>
                        <a:lnTo>
                          <a:pt x="873" y="81"/>
                        </a:lnTo>
                        <a:lnTo>
                          <a:pt x="438" y="0"/>
                        </a:lnTo>
                        <a:lnTo>
                          <a:pt x="0" y="57"/>
                        </a:lnTo>
                      </a:path>
                    </a:pathLst>
                  </a:custGeom>
                  <a:noFill/>
                  <a:ln w="285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59" name="Line 271"/>
                  <p:cNvSpPr>
                    <a:spLocks noChangeAspect="1" noChangeShapeType="1"/>
                  </p:cNvSpPr>
                  <p:nvPr/>
                </p:nvSpPr>
                <p:spPr bwMode="auto">
                  <a:xfrm flipH="1">
                    <a:off x="2002" y="2243"/>
                    <a:ext cx="601" cy="17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0" name="Freeform 272"/>
                  <p:cNvSpPr>
                    <a:spLocks noChangeAspect="1"/>
                  </p:cNvSpPr>
                  <p:nvPr/>
                </p:nvSpPr>
                <p:spPr bwMode="auto">
                  <a:xfrm>
                    <a:off x="1902" y="2074"/>
                    <a:ext cx="226" cy="345"/>
                  </a:xfrm>
                  <a:custGeom>
                    <a:avLst/>
                    <a:gdLst>
                      <a:gd name="T0" fmla="*/ 797 w 1806"/>
                      <a:gd name="T1" fmla="*/ 2757 h 2757"/>
                      <a:gd name="T2" fmla="*/ 1195 w 1806"/>
                      <a:gd name="T3" fmla="*/ 2567 h 2757"/>
                      <a:gd name="T4" fmla="*/ 1516 w 1806"/>
                      <a:gd name="T5" fmla="*/ 2264 h 2757"/>
                      <a:gd name="T6" fmla="*/ 1726 w 1806"/>
                      <a:gd name="T7" fmla="*/ 1878 h 2757"/>
                      <a:gd name="T8" fmla="*/ 1806 w 1806"/>
                      <a:gd name="T9" fmla="*/ 1446 h 2757"/>
                      <a:gd name="T10" fmla="*/ 1749 w 1806"/>
                      <a:gd name="T11" fmla="*/ 1010 h 2757"/>
                      <a:gd name="T12" fmla="*/ 1560 w 1806"/>
                      <a:gd name="T13" fmla="*/ 613 h 2757"/>
                      <a:gd name="T14" fmla="*/ 1258 w 1806"/>
                      <a:gd name="T15" fmla="*/ 294 h 2757"/>
                      <a:gd name="T16" fmla="*/ 871 w 1806"/>
                      <a:gd name="T17" fmla="*/ 82 h 2757"/>
                      <a:gd name="T18" fmla="*/ 438 w 1806"/>
                      <a:gd name="T19" fmla="*/ 0 h 2757"/>
                      <a:gd name="T20" fmla="*/ 0 w 1806"/>
                      <a:gd name="T21" fmla="*/ 55 h 2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6" h="2757">
                        <a:moveTo>
                          <a:pt x="797" y="2757"/>
                        </a:moveTo>
                        <a:lnTo>
                          <a:pt x="1195" y="2567"/>
                        </a:lnTo>
                        <a:lnTo>
                          <a:pt x="1516" y="2264"/>
                        </a:lnTo>
                        <a:lnTo>
                          <a:pt x="1726" y="1878"/>
                        </a:lnTo>
                        <a:lnTo>
                          <a:pt x="1806" y="1446"/>
                        </a:lnTo>
                        <a:lnTo>
                          <a:pt x="1749" y="1010"/>
                        </a:lnTo>
                        <a:lnTo>
                          <a:pt x="1560" y="613"/>
                        </a:lnTo>
                        <a:lnTo>
                          <a:pt x="1258" y="294"/>
                        </a:lnTo>
                        <a:lnTo>
                          <a:pt x="871" y="82"/>
                        </a:lnTo>
                        <a:lnTo>
                          <a:pt x="438" y="0"/>
                        </a:lnTo>
                        <a:lnTo>
                          <a:pt x="0" y="55"/>
                        </a:lnTo>
                      </a:path>
                    </a:pathLst>
                  </a:custGeom>
                  <a:noFill/>
                  <a:ln w="285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61" name="Freeform 273"/>
                  <p:cNvSpPr>
                    <a:spLocks noChangeAspect="1"/>
                  </p:cNvSpPr>
                  <p:nvPr/>
                </p:nvSpPr>
                <p:spPr bwMode="auto">
                  <a:xfrm>
                    <a:off x="1775" y="2081"/>
                    <a:ext cx="227" cy="345"/>
                  </a:xfrm>
                  <a:custGeom>
                    <a:avLst/>
                    <a:gdLst>
                      <a:gd name="T0" fmla="*/ 1023 w 1820"/>
                      <a:gd name="T1" fmla="*/ 0 h 2761"/>
                      <a:gd name="T2" fmla="*/ 620 w 1820"/>
                      <a:gd name="T3" fmla="*/ 188 h 2761"/>
                      <a:gd name="T4" fmla="*/ 296 w 1820"/>
                      <a:gd name="T5" fmla="*/ 489 h 2761"/>
                      <a:gd name="T6" fmla="*/ 82 w 1820"/>
                      <a:gd name="T7" fmla="*/ 877 h 2761"/>
                      <a:gd name="T8" fmla="*/ 0 w 1820"/>
                      <a:gd name="T9" fmla="*/ 1312 h 2761"/>
                      <a:gd name="T10" fmla="*/ 57 w 1820"/>
                      <a:gd name="T11" fmla="*/ 1750 h 2761"/>
                      <a:gd name="T12" fmla="*/ 248 w 1820"/>
                      <a:gd name="T13" fmla="*/ 2150 h 2761"/>
                      <a:gd name="T14" fmla="*/ 554 w 1820"/>
                      <a:gd name="T15" fmla="*/ 2471 h 2761"/>
                      <a:gd name="T16" fmla="*/ 944 w 1820"/>
                      <a:gd name="T17" fmla="*/ 2681 h 2761"/>
                      <a:gd name="T18" fmla="*/ 1381 w 1820"/>
                      <a:gd name="T19" fmla="*/ 2761 h 2761"/>
                      <a:gd name="T20" fmla="*/ 1820 w 1820"/>
                      <a:gd name="T21" fmla="*/ 2702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0" h="2761">
                        <a:moveTo>
                          <a:pt x="1023" y="0"/>
                        </a:moveTo>
                        <a:lnTo>
                          <a:pt x="620" y="188"/>
                        </a:lnTo>
                        <a:lnTo>
                          <a:pt x="296" y="489"/>
                        </a:lnTo>
                        <a:lnTo>
                          <a:pt x="82" y="877"/>
                        </a:lnTo>
                        <a:lnTo>
                          <a:pt x="0" y="1312"/>
                        </a:lnTo>
                        <a:lnTo>
                          <a:pt x="57" y="1750"/>
                        </a:lnTo>
                        <a:lnTo>
                          <a:pt x="248" y="2150"/>
                        </a:lnTo>
                        <a:lnTo>
                          <a:pt x="554" y="2471"/>
                        </a:lnTo>
                        <a:lnTo>
                          <a:pt x="944" y="2681"/>
                        </a:lnTo>
                        <a:lnTo>
                          <a:pt x="1381" y="2761"/>
                        </a:lnTo>
                        <a:lnTo>
                          <a:pt x="1820" y="2702"/>
                        </a:lnTo>
                      </a:path>
                    </a:pathLst>
                  </a:custGeom>
                  <a:noFill/>
                  <a:ln w="285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grpSp>
          </p:grpSp>
        </p:grpSp>
        <p:grpSp>
          <p:nvGrpSpPr>
            <p:cNvPr id="108" name="Group 278"/>
            <p:cNvGrpSpPr>
              <a:grpSpLocks noChangeAspect="1"/>
            </p:cNvGrpSpPr>
            <p:nvPr/>
          </p:nvGrpSpPr>
          <p:grpSpPr bwMode="auto">
            <a:xfrm>
              <a:off x="387" y="2940"/>
              <a:ext cx="1375" cy="1067"/>
              <a:chOff x="387" y="3777"/>
              <a:chExt cx="1451" cy="1126"/>
            </a:xfrm>
          </p:grpSpPr>
          <p:grpSp>
            <p:nvGrpSpPr>
              <p:cNvPr id="109" name="Group 164"/>
              <p:cNvGrpSpPr>
                <a:grpSpLocks noChangeAspect="1"/>
              </p:cNvGrpSpPr>
              <p:nvPr/>
            </p:nvGrpSpPr>
            <p:grpSpPr bwMode="auto">
              <a:xfrm>
                <a:off x="454" y="3777"/>
                <a:ext cx="1244" cy="694"/>
                <a:chOff x="2239" y="1515"/>
                <a:chExt cx="1376" cy="768"/>
              </a:xfrm>
            </p:grpSpPr>
            <p:grpSp>
              <p:nvGrpSpPr>
                <p:cNvPr id="113" name="Group 165"/>
                <p:cNvGrpSpPr>
                  <a:grpSpLocks noChangeAspect="1"/>
                </p:cNvGrpSpPr>
                <p:nvPr/>
              </p:nvGrpSpPr>
              <p:grpSpPr bwMode="auto">
                <a:xfrm>
                  <a:off x="2239" y="1571"/>
                  <a:ext cx="1167" cy="712"/>
                  <a:chOff x="2239" y="1571"/>
                  <a:chExt cx="1167" cy="712"/>
                </a:xfrm>
              </p:grpSpPr>
              <p:sp>
                <p:nvSpPr>
                  <p:cNvPr id="122" name="Line 166"/>
                  <p:cNvSpPr>
                    <a:spLocks noChangeAspect="1" noChangeShapeType="1"/>
                  </p:cNvSpPr>
                  <p:nvPr/>
                </p:nvSpPr>
                <p:spPr bwMode="auto">
                  <a:xfrm>
                    <a:off x="2239" y="1995"/>
                    <a:ext cx="211"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3" name="Line 167"/>
                  <p:cNvSpPr>
                    <a:spLocks noChangeAspect="1" noChangeShapeType="1"/>
                  </p:cNvSpPr>
                  <p:nvPr/>
                </p:nvSpPr>
                <p:spPr bwMode="auto">
                  <a:xfrm>
                    <a:off x="2501" y="1995"/>
                    <a:ext cx="51"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4" name="Line 168"/>
                  <p:cNvSpPr>
                    <a:spLocks noChangeAspect="1" noChangeShapeType="1"/>
                  </p:cNvSpPr>
                  <p:nvPr/>
                </p:nvSpPr>
                <p:spPr bwMode="auto">
                  <a:xfrm>
                    <a:off x="2604" y="1995"/>
                    <a:ext cx="211" cy="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5" name="Line 169"/>
                  <p:cNvSpPr>
                    <a:spLocks noChangeAspect="1" noChangeShapeType="1"/>
                  </p:cNvSpPr>
                  <p:nvPr/>
                </p:nvSpPr>
                <p:spPr bwMode="auto">
                  <a:xfrm flipV="1">
                    <a:off x="2527" y="2072"/>
                    <a:ext cx="1" cy="21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6" name="Line 170"/>
                  <p:cNvSpPr>
                    <a:spLocks noChangeAspect="1" noChangeShapeType="1"/>
                  </p:cNvSpPr>
                  <p:nvPr/>
                </p:nvSpPr>
                <p:spPr bwMode="auto">
                  <a:xfrm flipV="1">
                    <a:off x="2527" y="1969"/>
                    <a:ext cx="1" cy="52"/>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7" name="Line 171"/>
                  <p:cNvSpPr>
                    <a:spLocks noChangeAspect="1" noChangeShapeType="1"/>
                  </p:cNvSpPr>
                  <p:nvPr/>
                </p:nvSpPr>
                <p:spPr bwMode="auto">
                  <a:xfrm flipV="1">
                    <a:off x="2527" y="1707"/>
                    <a:ext cx="1" cy="211"/>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8" name="Freeform 172"/>
                  <p:cNvSpPr>
                    <a:spLocks noChangeAspect="1"/>
                  </p:cNvSpPr>
                  <p:nvPr/>
                </p:nvSpPr>
                <p:spPr bwMode="auto">
                  <a:xfrm>
                    <a:off x="2964" y="1679"/>
                    <a:ext cx="192" cy="192"/>
                  </a:xfrm>
                  <a:custGeom>
                    <a:avLst/>
                    <a:gdLst>
                      <a:gd name="T0" fmla="*/ 1343 w 1343"/>
                      <a:gd name="T1" fmla="*/ 1344 h 1344"/>
                      <a:gd name="T2" fmla="*/ 1241 w 1343"/>
                      <a:gd name="T3" fmla="*/ 829 h 1344"/>
                      <a:gd name="T4" fmla="*/ 949 w 1343"/>
                      <a:gd name="T5" fmla="*/ 394 h 1344"/>
                      <a:gd name="T6" fmla="*/ 514 w 1343"/>
                      <a:gd name="T7" fmla="*/ 103 h 1344"/>
                      <a:gd name="T8" fmla="*/ 0 w 1343"/>
                      <a:gd name="T9" fmla="*/ 0 h 1344"/>
                    </a:gdLst>
                    <a:ahLst/>
                    <a:cxnLst>
                      <a:cxn ang="0">
                        <a:pos x="T0" y="T1"/>
                      </a:cxn>
                      <a:cxn ang="0">
                        <a:pos x="T2" y="T3"/>
                      </a:cxn>
                      <a:cxn ang="0">
                        <a:pos x="T4" y="T5"/>
                      </a:cxn>
                      <a:cxn ang="0">
                        <a:pos x="T6" y="T7"/>
                      </a:cxn>
                      <a:cxn ang="0">
                        <a:pos x="T8" y="T9"/>
                      </a:cxn>
                    </a:cxnLst>
                    <a:rect l="0" t="0" r="r" b="b"/>
                    <a:pathLst>
                      <a:path w="1343" h="1344">
                        <a:moveTo>
                          <a:pt x="1343" y="1344"/>
                        </a:moveTo>
                        <a:lnTo>
                          <a:pt x="1241" y="829"/>
                        </a:lnTo>
                        <a:lnTo>
                          <a:pt x="949" y="394"/>
                        </a:lnTo>
                        <a:lnTo>
                          <a:pt x="514" y="103"/>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29" name="Freeform 173"/>
                  <p:cNvSpPr>
                    <a:spLocks noChangeAspect="1"/>
                  </p:cNvSpPr>
                  <p:nvPr/>
                </p:nvSpPr>
                <p:spPr bwMode="auto">
                  <a:xfrm>
                    <a:off x="2853" y="1690"/>
                    <a:ext cx="52" cy="28"/>
                  </a:xfrm>
                  <a:custGeom>
                    <a:avLst/>
                    <a:gdLst>
                      <a:gd name="T0" fmla="*/ 364 w 364"/>
                      <a:gd name="T1" fmla="*/ 0 h 195"/>
                      <a:gd name="T2" fmla="*/ 260 w 364"/>
                      <a:gd name="T3" fmla="*/ 21 h 195"/>
                      <a:gd name="T4" fmla="*/ 0 w 364"/>
                      <a:gd name="T5" fmla="*/ 195 h 195"/>
                    </a:gdLst>
                    <a:ahLst/>
                    <a:cxnLst>
                      <a:cxn ang="0">
                        <a:pos x="T0" y="T1"/>
                      </a:cxn>
                      <a:cxn ang="0">
                        <a:pos x="T2" y="T3"/>
                      </a:cxn>
                      <a:cxn ang="0">
                        <a:pos x="T4" y="T5"/>
                      </a:cxn>
                    </a:cxnLst>
                    <a:rect l="0" t="0" r="r" b="b"/>
                    <a:pathLst>
                      <a:path w="364" h="195">
                        <a:moveTo>
                          <a:pt x="364" y="0"/>
                        </a:moveTo>
                        <a:lnTo>
                          <a:pt x="260" y="21"/>
                        </a:lnTo>
                        <a:lnTo>
                          <a:pt x="0" y="19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0" name="Freeform 174"/>
                  <p:cNvSpPr>
                    <a:spLocks noChangeAspect="1"/>
                  </p:cNvSpPr>
                  <p:nvPr/>
                </p:nvSpPr>
                <p:spPr bwMode="auto">
                  <a:xfrm>
                    <a:off x="2784" y="1760"/>
                    <a:ext cx="28" cy="52"/>
                  </a:xfrm>
                  <a:custGeom>
                    <a:avLst/>
                    <a:gdLst>
                      <a:gd name="T0" fmla="*/ 196 w 196"/>
                      <a:gd name="T1" fmla="*/ 0 h 363"/>
                      <a:gd name="T2" fmla="*/ 21 w 196"/>
                      <a:gd name="T3" fmla="*/ 260 h 363"/>
                      <a:gd name="T4" fmla="*/ 0 w 196"/>
                      <a:gd name="T5" fmla="*/ 363 h 363"/>
                    </a:gdLst>
                    <a:ahLst/>
                    <a:cxnLst>
                      <a:cxn ang="0">
                        <a:pos x="T0" y="T1"/>
                      </a:cxn>
                      <a:cxn ang="0">
                        <a:pos x="T2" y="T3"/>
                      </a:cxn>
                      <a:cxn ang="0">
                        <a:pos x="T4" y="T5"/>
                      </a:cxn>
                    </a:cxnLst>
                    <a:rect l="0" t="0" r="r" b="b"/>
                    <a:pathLst>
                      <a:path w="196" h="363">
                        <a:moveTo>
                          <a:pt x="196" y="0"/>
                        </a:moveTo>
                        <a:lnTo>
                          <a:pt x="21" y="260"/>
                        </a:lnTo>
                        <a:lnTo>
                          <a:pt x="0" y="363"/>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1" name="Freeform 175"/>
                  <p:cNvSpPr>
                    <a:spLocks noChangeAspect="1"/>
                  </p:cNvSpPr>
                  <p:nvPr/>
                </p:nvSpPr>
                <p:spPr bwMode="auto">
                  <a:xfrm>
                    <a:off x="2772" y="1871"/>
                    <a:ext cx="192" cy="192"/>
                  </a:xfrm>
                  <a:custGeom>
                    <a:avLst/>
                    <a:gdLst>
                      <a:gd name="T0" fmla="*/ 0 w 1344"/>
                      <a:gd name="T1" fmla="*/ 0 h 1345"/>
                      <a:gd name="T2" fmla="*/ 103 w 1344"/>
                      <a:gd name="T3" fmla="*/ 515 h 1345"/>
                      <a:gd name="T4" fmla="*/ 394 w 1344"/>
                      <a:gd name="T5" fmla="*/ 951 h 1345"/>
                      <a:gd name="T6" fmla="*/ 829 w 1344"/>
                      <a:gd name="T7" fmla="*/ 1241 h 1345"/>
                      <a:gd name="T8" fmla="*/ 1344 w 1344"/>
                      <a:gd name="T9" fmla="*/ 1345 h 1345"/>
                    </a:gdLst>
                    <a:ahLst/>
                    <a:cxnLst>
                      <a:cxn ang="0">
                        <a:pos x="T0" y="T1"/>
                      </a:cxn>
                      <a:cxn ang="0">
                        <a:pos x="T2" y="T3"/>
                      </a:cxn>
                      <a:cxn ang="0">
                        <a:pos x="T4" y="T5"/>
                      </a:cxn>
                      <a:cxn ang="0">
                        <a:pos x="T6" y="T7"/>
                      </a:cxn>
                      <a:cxn ang="0">
                        <a:pos x="T8" y="T9"/>
                      </a:cxn>
                    </a:cxnLst>
                    <a:rect l="0" t="0" r="r" b="b"/>
                    <a:pathLst>
                      <a:path w="1344" h="1345">
                        <a:moveTo>
                          <a:pt x="0" y="0"/>
                        </a:moveTo>
                        <a:lnTo>
                          <a:pt x="103" y="515"/>
                        </a:lnTo>
                        <a:lnTo>
                          <a:pt x="394" y="951"/>
                        </a:lnTo>
                        <a:lnTo>
                          <a:pt x="829" y="1241"/>
                        </a:lnTo>
                        <a:lnTo>
                          <a:pt x="1344" y="1345"/>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2" name="Freeform 176"/>
                  <p:cNvSpPr>
                    <a:spLocks noChangeAspect="1"/>
                  </p:cNvSpPr>
                  <p:nvPr/>
                </p:nvSpPr>
                <p:spPr bwMode="auto">
                  <a:xfrm>
                    <a:off x="3023" y="2023"/>
                    <a:ext cx="52" cy="28"/>
                  </a:xfrm>
                  <a:custGeom>
                    <a:avLst/>
                    <a:gdLst>
                      <a:gd name="T0" fmla="*/ 0 w 365"/>
                      <a:gd name="T1" fmla="*/ 194 h 194"/>
                      <a:gd name="T2" fmla="*/ 103 w 365"/>
                      <a:gd name="T3" fmla="*/ 173 h 194"/>
                      <a:gd name="T4" fmla="*/ 365 w 365"/>
                      <a:gd name="T5" fmla="*/ 0 h 194"/>
                    </a:gdLst>
                    <a:ahLst/>
                    <a:cxnLst>
                      <a:cxn ang="0">
                        <a:pos x="T0" y="T1"/>
                      </a:cxn>
                      <a:cxn ang="0">
                        <a:pos x="T2" y="T3"/>
                      </a:cxn>
                      <a:cxn ang="0">
                        <a:pos x="T4" y="T5"/>
                      </a:cxn>
                    </a:cxnLst>
                    <a:rect l="0" t="0" r="r" b="b"/>
                    <a:pathLst>
                      <a:path w="365" h="194">
                        <a:moveTo>
                          <a:pt x="0" y="194"/>
                        </a:moveTo>
                        <a:lnTo>
                          <a:pt x="103" y="173"/>
                        </a:lnTo>
                        <a:lnTo>
                          <a:pt x="365"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3" name="Freeform 177"/>
                  <p:cNvSpPr>
                    <a:spLocks noChangeAspect="1"/>
                  </p:cNvSpPr>
                  <p:nvPr/>
                </p:nvSpPr>
                <p:spPr bwMode="auto">
                  <a:xfrm>
                    <a:off x="3116" y="1929"/>
                    <a:ext cx="28" cy="52"/>
                  </a:xfrm>
                  <a:custGeom>
                    <a:avLst/>
                    <a:gdLst>
                      <a:gd name="T0" fmla="*/ 0 w 195"/>
                      <a:gd name="T1" fmla="*/ 364 h 364"/>
                      <a:gd name="T2" fmla="*/ 175 w 195"/>
                      <a:gd name="T3" fmla="*/ 103 h 364"/>
                      <a:gd name="T4" fmla="*/ 195 w 195"/>
                      <a:gd name="T5" fmla="*/ 0 h 364"/>
                    </a:gdLst>
                    <a:ahLst/>
                    <a:cxnLst>
                      <a:cxn ang="0">
                        <a:pos x="T0" y="T1"/>
                      </a:cxn>
                      <a:cxn ang="0">
                        <a:pos x="T2" y="T3"/>
                      </a:cxn>
                      <a:cxn ang="0">
                        <a:pos x="T4" y="T5"/>
                      </a:cxn>
                    </a:cxnLst>
                    <a:rect l="0" t="0" r="r" b="b"/>
                    <a:pathLst>
                      <a:path w="195" h="364">
                        <a:moveTo>
                          <a:pt x="0" y="364"/>
                        </a:moveTo>
                        <a:lnTo>
                          <a:pt x="175" y="103"/>
                        </a:lnTo>
                        <a:lnTo>
                          <a:pt x="195"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4" name="Line 178"/>
                  <p:cNvSpPr>
                    <a:spLocks noChangeAspect="1" noChangeShapeType="1"/>
                  </p:cNvSpPr>
                  <p:nvPr/>
                </p:nvSpPr>
                <p:spPr bwMode="auto">
                  <a:xfrm>
                    <a:off x="3156" y="1871"/>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35" name="Freeform 179"/>
                  <p:cNvSpPr>
                    <a:spLocks noChangeAspect="1"/>
                  </p:cNvSpPr>
                  <p:nvPr/>
                </p:nvSpPr>
                <p:spPr bwMode="auto">
                  <a:xfrm>
                    <a:off x="3173" y="1661"/>
                    <a:ext cx="91" cy="210"/>
                  </a:xfrm>
                  <a:custGeom>
                    <a:avLst/>
                    <a:gdLst>
                      <a:gd name="T0" fmla="*/ 632 w 632"/>
                      <a:gd name="T1" fmla="*/ 1467 h 1467"/>
                      <a:gd name="T2" fmla="*/ 530 w 632"/>
                      <a:gd name="T3" fmla="*/ 818 h 1467"/>
                      <a:gd name="T4" fmla="*/ 232 w 632"/>
                      <a:gd name="T5" fmla="*/ 233 h 1467"/>
                      <a:gd name="T6" fmla="*/ 0 w 632"/>
                      <a:gd name="T7" fmla="*/ 0 h 1467"/>
                    </a:gdLst>
                    <a:ahLst/>
                    <a:cxnLst>
                      <a:cxn ang="0">
                        <a:pos x="T0" y="T1"/>
                      </a:cxn>
                      <a:cxn ang="0">
                        <a:pos x="T2" y="T3"/>
                      </a:cxn>
                      <a:cxn ang="0">
                        <a:pos x="T4" y="T5"/>
                      </a:cxn>
                      <a:cxn ang="0">
                        <a:pos x="T6" y="T7"/>
                      </a:cxn>
                    </a:cxnLst>
                    <a:rect l="0" t="0" r="r" b="b"/>
                    <a:pathLst>
                      <a:path w="632" h="1467">
                        <a:moveTo>
                          <a:pt x="632" y="1467"/>
                        </a:moveTo>
                        <a:lnTo>
                          <a:pt x="530" y="818"/>
                        </a:lnTo>
                        <a:lnTo>
                          <a:pt x="232" y="233"/>
                        </a:lnTo>
                        <a:lnTo>
                          <a:pt x="0"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6" name="Line 180"/>
                  <p:cNvSpPr>
                    <a:spLocks noChangeAspect="1" noChangeShapeType="1"/>
                  </p:cNvSpPr>
                  <p:nvPr/>
                </p:nvSpPr>
                <p:spPr bwMode="auto">
                  <a:xfrm flipH="1" flipV="1">
                    <a:off x="3098" y="1607"/>
                    <a:ext cx="42" cy="2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37" name="Line 181"/>
                  <p:cNvSpPr>
                    <a:spLocks noChangeAspect="1" noChangeShapeType="1"/>
                  </p:cNvSpPr>
                  <p:nvPr/>
                </p:nvSpPr>
                <p:spPr bwMode="auto">
                  <a:xfrm flipH="1" flipV="1">
                    <a:off x="3010" y="1578"/>
                    <a:ext cx="47" cy="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38" name="Freeform 182"/>
                  <p:cNvSpPr>
                    <a:spLocks noChangeAspect="1"/>
                  </p:cNvSpPr>
                  <p:nvPr/>
                </p:nvSpPr>
                <p:spPr bwMode="auto">
                  <a:xfrm>
                    <a:off x="2755" y="1571"/>
                    <a:ext cx="209" cy="90"/>
                  </a:xfrm>
                  <a:custGeom>
                    <a:avLst/>
                    <a:gdLst>
                      <a:gd name="T0" fmla="*/ 1465 w 1465"/>
                      <a:gd name="T1" fmla="*/ 0 h 633"/>
                      <a:gd name="T2" fmla="*/ 816 w 1465"/>
                      <a:gd name="T3" fmla="*/ 102 h 633"/>
                      <a:gd name="T4" fmla="*/ 231 w 1465"/>
                      <a:gd name="T5" fmla="*/ 401 h 633"/>
                      <a:gd name="T6" fmla="*/ 0 w 1465"/>
                      <a:gd name="T7" fmla="*/ 633 h 633"/>
                    </a:gdLst>
                    <a:ahLst/>
                    <a:cxnLst>
                      <a:cxn ang="0">
                        <a:pos x="T0" y="T1"/>
                      </a:cxn>
                      <a:cxn ang="0">
                        <a:pos x="T2" y="T3"/>
                      </a:cxn>
                      <a:cxn ang="0">
                        <a:pos x="T4" y="T5"/>
                      </a:cxn>
                      <a:cxn ang="0">
                        <a:pos x="T6" y="T7"/>
                      </a:cxn>
                    </a:cxnLst>
                    <a:rect l="0" t="0" r="r" b="b"/>
                    <a:pathLst>
                      <a:path w="1465" h="633">
                        <a:moveTo>
                          <a:pt x="1465" y="0"/>
                        </a:moveTo>
                        <a:lnTo>
                          <a:pt x="816" y="102"/>
                        </a:lnTo>
                        <a:lnTo>
                          <a:pt x="231" y="401"/>
                        </a:lnTo>
                        <a:lnTo>
                          <a:pt x="0" y="633"/>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39" name="Line 183"/>
                  <p:cNvSpPr>
                    <a:spLocks noChangeAspect="1" noChangeShapeType="1"/>
                  </p:cNvSpPr>
                  <p:nvPr/>
                </p:nvSpPr>
                <p:spPr bwMode="auto">
                  <a:xfrm flipH="1">
                    <a:off x="2700" y="1694"/>
                    <a:ext cx="21" cy="4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0" name="Line 184"/>
                  <p:cNvSpPr>
                    <a:spLocks noChangeAspect="1" noChangeShapeType="1"/>
                  </p:cNvSpPr>
                  <p:nvPr/>
                </p:nvSpPr>
                <p:spPr bwMode="auto">
                  <a:xfrm flipH="1">
                    <a:off x="2671" y="1778"/>
                    <a:ext cx="8" cy="4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1" name="Freeform 185"/>
                  <p:cNvSpPr>
                    <a:spLocks noChangeAspect="1"/>
                  </p:cNvSpPr>
                  <p:nvPr/>
                </p:nvSpPr>
                <p:spPr bwMode="auto">
                  <a:xfrm>
                    <a:off x="2664" y="1871"/>
                    <a:ext cx="91" cy="209"/>
                  </a:xfrm>
                  <a:custGeom>
                    <a:avLst/>
                    <a:gdLst>
                      <a:gd name="T0" fmla="*/ 0 w 634"/>
                      <a:gd name="T1" fmla="*/ 0 h 1467"/>
                      <a:gd name="T2" fmla="*/ 103 w 634"/>
                      <a:gd name="T3" fmla="*/ 649 h 1467"/>
                      <a:gd name="T4" fmla="*/ 401 w 634"/>
                      <a:gd name="T5" fmla="*/ 1234 h 1467"/>
                      <a:gd name="T6" fmla="*/ 634 w 634"/>
                      <a:gd name="T7" fmla="*/ 1467 h 1467"/>
                    </a:gdLst>
                    <a:ahLst/>
                    <a:cxnLst>
                      <a:cxn ang="0">
                        <a:pos x="T0" y="T1"/>
                      </a:cxn>
                      <a:cxn ang="0">
                        <a:pos x="T2" y="T3"/>
                      </a:cxn>
                      <a:cxn ang="0">
                        <a:pos x="T4" y="T5"/>
                      </a:cxn>
                      <a:cxn ang="0">
                        <a:pos x="T6" y="T7"/>
                      </a:cxn>
                    </a:cxnLst>
                    <a:rect l="0" t="0" r="r" b="b"/>
                    <a:pathLst>
                      <a:path w="634" h="1467">
                        <a:moveTo>
                          <a:pt x="0" y="0"/>
                        </a:moveTo>
                        <a:lnTo>
                          <a:pt x="103" y="649"/>
                        </a:lnTo>
                        <a:lnTo>
                          <a:pt x="401" y="1234"/>
                        </a:lnTo>
                        <a:lnTo>
                          <a:pt x="634" y="1467"/>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42" name="Line 186"/>
                  <p:cNvSpPr>
                    <a:spLocks noChangeAspect="1" noChangeShapeType="1"/>
                  </p:cNvSpPr>
                  <p:nvPr/>
                </p:nvSpPr>
                <p:spPr bwMode="auto">
                  <a:xfrm>
                    <a:off x="2788" y="2113"/>
                    <a:ext cx="42" cy="2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3" name="Line 187"/>
                  <p:cNvSpPr>
                    <a:spLocks noChangeAspect="1" noChangeShapeType="1"/>
                  </p:cNvSpPr>
                  <p:nvPr/>
                </p:nvSpPr>
                <p:spPr bwMode="auto">
                  <a:xfrm>
                    <a:off x="2871" y="2156"/>
                    <a:ext cx="47" cy="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4" name="Freeform 188"/>
                  <p:cNvSpPr>
                    <a:spLocks noChangeAspect="1"/>
                  </p:cNvSpPr>
                  <p:nvPr/>
                </p:nvSpPr>
                <p:spPr bwMode="auto">
                  <a:xfrm>
                    <a:off x="2964" y="2080"/>
                    <a:ext cx="209" cy="91"/>
                  </a:xfrm>
                  <a:custGeom>
                    <a:avLst/>
                    <a:gdLst>
                      <a:gd name="T0" fmla="*/ 0 w 1466"/>
                      <a:gd name="T1" fmla="*/ 633 h 633"/>
                      <a:gd name="T2" fmla="*/ 648 w 1466"/>
                      <a:gd name="T3" fmla="*/ 531 h 633"/>
                      <a:gd name="T4" fmla="*/ 1233 w 1466"/>
                      <a:gd name="T5" fmla="*/ 232 h 633"/>
                      <a:gd name="T6" fmla="*/ 1466 w 1466"/>
                      <a:gd name="T7" fmla="*/ 0 h 633"/>
                    </a:gdLst>
                    <a:ahLst/>
                    <a:cxnLst>
                      <a:cxn ang="0">
                        <a:pos x="T0" y="T1"/>
                      </a:cxn>
                      <a:cxn ang="0">
                        <a:pos x="T2" y="T3"/>
                      </a:cxn>
                      <a:cxn ang="0">
                        <a:pos x="T4" y="T5"/>
                      </a:cxn>
                      <a:cxn ang="0">
                        <a:pos x="T6" y="T7"/>
                      </a:cxn>
                    </a:cxnLst>
                    <a:rect l="0" t="0" r="r" b="b"/>
                    <a:pathLst>
                      <a:path w="1466" h="633">
                        <a:moveTo>
                          <a:pt x="0" y="633"/>
                        </a:moveTo>
                        <a:lnTo>
                          <a:pt x="648" y="531"/>
                        </a:lnTo>
                        <a:lnTo>
                          <a:pt x="1233" y="232"/>
                        </a:lnTo>
                        <a:lnTo>
                          <a:pt x="1466" y="0"/>
                        </a:lnTo>
                      </a:path>
                    </a:pathLst>
                  </a:custGeom>
                  <a:noFill/>
                  <a:ln w="19050"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45" name="Line 189"/>
                  <p:cNvSpPr>
                    <a:spLocks noChangeAspect="1" noChangeShapeType="1"/>
                  </p:cNvSpPr>
                  <p:nvPr/>
                </p:nvSpPr>
                <p:spPr bwMode="auto">
                  <a:xfrm flipV="1">
                    <a:off x="3207" y="2005"/>
                    <a:ext cx="21" cy="4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6" name="Line 190"/>
                  <p:cNvSpPr>
                    <a:spLocks noChangeAspect="1" noChangeShapeType="1"/>
                  </p:cNvSpPr>
                  <p:nvPr/>
                </p:nvSpPr>
                <p:spPr bwMode="auto">
                  <a:xfrm flipV="1">
                    <a:off x="3249" y="1917"/>
                    <a:ext cx="7" cy="4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7" name="Line 191"/>
                  <p:cNvSpPr>
                    <a:spLocks noChangeAspect="1" noChangeShapeType="1"/>
                  </p:cNvSpPr>
                  <p:nvPr/>
                </p:nvSpPr>
                <p:spPr bwMode="auto">
                  <a:xfrm>
                    <a:off x="3264" y="1871"/>
                    <a:ext cx="1" cy="1"/>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8" name="Line 192"/>
                  <p:cNvSpPr>
                    <a:spLocks noChangeAspect="1" noChangeShapeType="1"/>
                  </p:cNvSpPr>
                  <p:nvPr/>
                </p:nvSpPr>
                <p:spPr bwMode="auto">
                  <a:xfrm flipH="1">
                    <a:off x="3221" y="1744"/>
                    <a:ext cx="185" cy="53"/>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49" name="Line 193"/>
                  <p:cNvSpPr>
                    <a:spLocks noChangeAspect="1" noChangeShapeType="1"/>
                  </p:cNvSpPr>
                  <p:nvPr/>
                </p:nvSpPr>
                <p:spPr bwMode="auto">
                  <a:xfrm flipH="1">
                    <a:off x="3122" y="1811"/>
                    <a:ext cx="50" cy="14"/>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0" name="Line 194"/>
                  <p:cNvSpPr>
                    <a:spLocks noChangeAspect="1" noChangeShapeType="1"/>
                  </p:cNvSpPr>
                  <p:nvPr/>
                </p:nvSpPr>
                <p:spPr bwMode="auto">
                  <a:xfrm flipH="1">
                    <a:off x="2827" y="1839"/>
                    <a:ext cx="246" cy="7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1" name="Line 195"/>
                  <p:cNvSpPr>
                    <a:spLocks noChangeAspect="1" noChangeShapeType="1"/>
                  </p:cNvSpPr>
                  <p:nvPr/>
                </p:nvSpPr>
                <p:spPr bwMode="auto">
                  <a:xfrm flipH="1">
                    <a:off x="2729" y="1923"/>
                    <a:ext cx="49" cy="14"/>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2" name="Line 196"/>
                  <p:cNvSpPr>
                    <a:spLocks noChangeAspect="1" noChangeShapeType="1"/>
                  </p:cNvSpPr>
                  <p:nvPr/>
                </p:nvSpPr>
                <p:spPr bwMode="auto">
                  <a:xfrm flipH="1">
                    <a:off x="2494" y="1951"/>
                    <a:ext cx="186" cy="53"/>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SG"/>
                  </a:p>
                </p:txBody>
              </p:sp>
            </p:grpSp>
            <p:grpSp>
              <p:nvGrpSpPr>
                <p:cNvPr id="114" name="Group 197"/>
                <p:cNvGrpSpPr>
                  <a:grpSpLocks noChangeAspect="1"/>
                </p:cNvGrpSpPr>
                <p:nvPr/>
              </p:nvGrpSpPr>
              <p:grpSpPr bwMode="auto">
                <a:xfrm>
                  <a:off x="2288" y="1515"/>
                  <a:ext cx="1327" cy="718"/>
                  <a:chOff x="2288" y="1515"/>
                  <a:chExt cx="1327" cy="718"/>
                </a:xfrm>
              </p:grpSpPr>
              <p:sp>
                <p:nvSpPr>
                  <p:cNvPr id="115" name="Freeform 198"/>
                  <p:cNvSpPr>
                    <a:spLocks noChangeAspect="1"/>
                  </p:cNvSpPr>
                  <p:nvPr/>
                </p:nvSpPr>
                <p:spPr bwMode="auto">
                  <a:xfrm>
                    <a:off x="2295" y="1757"/>
                    <a:ext cx="334" cy="177"/>
                  </a:xfrm>
                  <a:custGeom>
                    <a:avLst/>
                    <a:gdLst>
                      <a:gd name="T0" fmla="*/ 2339 w 2339"/>
                      <a:gd name="T1" fmla="*/ 143 h 1236"/>
                      <a:gd name="T2" fmla="*/ 1871 w 2339"/>
                      <a:gd name="T3" fmla="*/ 2 h 1236"/>
                      <a:gd name="T4" fmla="*/ 1383 w 2339"/>
                      <a:gd name="T5" fmla="*/ 0 h 1236"/>
                      <a:gd name="T6" fmla="*/ 914 w 2339"/>
                      <a:gd name="T7" fmla="*/ 141 h 1236"/>
                      <a:gd name="T8" fmla="*/ 505 w 2339"/>
                      <a:gd name="T9" fmla="*/ 409 h 1236"/>
                      <a:gd name="T10" fmla="*/ 192 w 2339"/>
                      <a:gd name="T11" fmla="*/ 786 h 1236"/>
                      <a:gd name="T12" fmla="*/ 0 w 2339"/>
                      <a:gd name="T13" fmla="*/ 1236 h 1236"/>
                    </a:gdLst>
                    <a:ahLst/>
                    <a:cxnLst>
                      <a:cxn ang="0">
                        <a:pos x="T0" y="T1"/>
                      </a:cxn>
                      <a:cxn ang="0">
                        <a:pos x="T2" y="T3"/>
                      </a:cxn>
                      <a:cxn ang="0">
                        <a:pos x="T4" y="T5"/>
                      </a:cxn>
                      <a:cxn ang="0">
                        <a:pos x="T6" y="T7"/>
                      </a:cxn>
                      <a:cxn ang="0">
                        <a:pos x="T8" y="T9"/>
                      </a:cxn>
                      <a:cxn ang="0">
                        <a:pos x="T10" y="T11"/>
                      </a:cxn>
                      <a:cxn ang="0">
                        <a:pos x="T12" y="T13"/>
                      </a:cxn>
                    </a:cxnLst>
                    <a:rect l="0" t="0" r="r" b="b"/>
                    <a:pathLst>
                      <a:path w="2339" h="1236">
                        <a:moveTo>
                          <a:pt x="2339" y="143"/>
                        </a:moveTo>
                        <a:lnTo>
                          <a:pt x="1871" y="2"/>
                        </a:lnTo>
                        <a:lnTo>
                          <a:pt x="1383" y="0"/>
                        </a:lnTo>
                        <a:lnTo>
                          <a:pt x="914" y="141"/>
                        </a:lnTo>
                        <a:lnTo>
                          <a:pt x="505" y="409"/>
                        </a:lnTo>
                        <a:lnTo>
                          <a:pt x="192" y="786"/>
                        </a:lnTo>
                        <a:lnTo>
                          <a:pt x="0" y="1236"/>
                        </a:lnTo>
                      </a:path>
                    </a:pathLst>
                  </a:custGeom>
                  <a:noFill/>
                  <a:ln w="28575"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grpSp>
                <p:nvGrpSpPr>
                  <p:cNvPr id="116" name="Group 199"/>
                  <p:cNvGrpSpPr>
                    <a:grpSpLocks noChangeAspect="1"/>
                  </p:cNvGrpSpPr>
                  <p:nvPr/>
                </p:nvGrpSpPr>
                <p:grpSpPr bwMode="auto">
                  <a:xfrm>
                    <a:off x="2288" y="1515"/>
                    <a:ext cx="1327" cy="718"/>
                    <a:chOff x="2288" y="1515"/>
                    <a:chExt cx="1327" cy="718"/>
                  </a:xfrm>
                </p:grpSpPr>
                <p:sp>
                  <p:nvSpPr>
                    <p:cNvPr id="117" name="Line 200"/>
                    <p:cNvSpPr>
                      <a:spLocks noChangeAspect="1" noChangeShapeType="1"/>
                    </p:cNvSpPr>
                    <p:nvPr/>
                  </p:nvSpPr>
                  <p:spPr bwMode="auto">
                    <a:xfrm flipV="1">
                      <a:off x="2460" y="1524"/>
                      <a:ext cx="848" cy="24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18" name="Freeform 201"/>
                    <p:cNvSpPr>
                      <a:spLocks noChangeAspect="1"/>
                    </p:cNvSpPr>
                    <p:nvPr/>
                  </p:nvSpPr>
                  <p:spPr bwMode="auto">
                    <a:xfrm>
                      <a:off x="2288" y="1778"/>
                      <a:ext cx="476" cy="455"/>
                    </a:xfrm>
                    <a:custGeom>
                      <a:avLst/>
                      <a:gdLst>
                        <a:gd name="T0" fmla="*/ 51 w 3332"/>
                        <a:gd name="T1" fmla="*/ 1093 h 3189"/>
                        <a:gd name="T2" fmla="*/ 0 w 3332"/>
                        <a:gd name="T3" fmla="*/ 1632 h 3189"/>
                        <a:gd name="T4" fmla="*/ 121 w 3332"/>
                        <a:gd name="T5" fmla="*/ 2159 h 3189"/>
                        <a:gd name="T6" fmla="*/ 405 w 3332"/>
                        <a:gd name="T7" fmla="*/ 2619 h 3189"/>
                        <a:gd name="T8" fmla="*/ 821 w 3332"/>
                        <a:gd name="T9" fmla="*/ 2965 h 3189"/>
                        <a:gd name="T10" fmla="*/ 1325 w 3332"/>
                        <a:gd name="T11" fmla="*/ 3162 h 3189"/>
                        <a:gd name="T12" fmla="*/ 1865 w 3332"/>
                        <a:gd name="T13" fmla="*/ 3189 h 3189"/>
                        <a:gd name="T14" fmla="*/ 2385 w 3332"/>
                        <a:gd name="T15" fmla="*/ 3042 h 3189"/>
                        <a:gd name="T16" fmla="*/ 2832 w 3332"/>
                        <a:gd name="T17" fmla="*/ 2737 h 3189"/>
                        <a:gd name="T18" fmla="*/ 3158 w 3332"/>
                        <a:gd name="T19" fmla="*/ 2306 h 3189"/>
                        <a:gd name="T20" fmla="*/ 3331 w 3332"/>
                        <a:gd name="T21" fmla="*/ 1793 h 3189"/>
                        <a:gd name="T22" fmla="*/ 3332 w 3332"/>
                        <a:gd name="T23" fmla="*/ 1252 h 3189"/>
                        <a:gd name="T24" fmla="*/ 3162 w 3332"/>
                        <a:gd name="T25" fmla="*/ 739 h 3189"/>
                        <a:gd name="T26" fmla="*/ 2836 w 3332"/>
                        <a:gd name="T27" fmla="*/ 307 h 3189"/>
                        <a:gd name="T28" fmla="*/ 2392 w 3332"/>
                        <a:gd name="T29" fmla="*/ 0 h 3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2" h="3189">
                          <a:moveTo>
                            <a:pt x="51" y="1093"/>
                          </a:moveTo>
                          <a:lnTo>
                            <a:pt x="0" y="1632"/>
                          </a:lnTo>
                          <a:lnTo>
                            <a:pt x="121" y="2159"/>
                          </a:lnTo>
                          <a:lnTo>
                            <a:pt x="405" y="2619"/>
                          </a:lnTo>
                          <a:lnTo>
                            <a:pt x="821" y="2965"/>
                          </a:lnTo>
                          <a:lnTo>
                            <a:pt x="1325" y="3162"/>
                          </a:lnTo>
                          <a:lnTo>
                            <a:pt x="1865" y="3189"/>
                          </a:lnTo>
                          <a:lnTo>
                            <a:pt x="2385" y="3042"/>
                          </a:lnTo>
                          <a:lnTo>
                            <a:pt x="2832" y="2737"/>
                          </a:lnTo>
                          <a:lnTo>
                            <a:pt x="3158" y="2306"/>
                          </a:lnTo>
                          <a:lnTo>
                            <a:pt x="3331" y="1793"/>
                          </a:lnTo>
                          <a:lnTo>
                            <a:pt x="3332" y="1252"/>
                          </a:lnTo>
                          <a:lnTo>
                            <a:pt x="3162" y="739"/>
                          </a:lnTo>
                          <a:lnTo>
                            <a:pt x="2836" y="307"/>
                          </a:lnTo>
                          <a:lnTo>
                            <a:pt x="2392" y="0"/>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19" name="Line 202"/>
                    <p:cNvSpPr>
                      <a:spLocks noChangeAspect="1" noChangeShapeType="1"/>
                    </p:cNvSpPr>
                    <p:nvPr/>
                  </p:nvSpPr>
                  <p:spPr bwMode="auto">
                    <a:xfrm flipV="1">
                      <a:off x="2597" y="1985"/>
                      <a:ext cx="846" cy="23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20" name="Freeform 203"/>
                    <p:cNvSpPr>
                      <a:spLocks noChangeAspect="1"/>
                    </p:cNvSpPr>
                    <p:nvPr/>
                  </p:nvSpPr>
                  <p:spPr bwMode="auto">
                    <a:xfrm>
                      <a:off x="3308" y="1515"/>
                      <a:ext cx="307" cy="470"/>
                    </a:xfrm>
                    <a:custGeom>
                      <a:avLst/>
                      <a:gdLst>
                        <a:gd name="T0" fmla="*/ 947 w 2152"/>
                        <a:gd name="T1" fmla="*/ 3291 h 3291"/>
                        <a:gd name="T2" fmla="*/ 1422 w 2152"/>
                        <a:gd name="T3" fmla="*/ 3065 h 3291"/>
                        <a:gd name="T4" fmla="*/ 1803 w 2152"/>
                        <a:gd name="T5" fmla="*/ 2705 h 3291"/>
                        <a:gd name="T6" fmla="*/ 2055 w 2152"/>
                        <a:gd name="T7" fmla="*/ 2243 h 3291"/>
                        <a:gd name="T8" fmla="*/ 2152 w 2152"/>
                        <a:gd name="T9" fmla="*/ 1726 h 3291"/>
                        <a:gd name="T10" fmla="*/ 2084 w 2152"/>
                        <a:gd name="T11" fmla="*/ 1205 h 3291"/>
                        <a:gd name="T12" fmla="*/ 1858 w 2152"/>
                        <a:gd name="T13" fmla="*/ 731 h 3291"/>
                        <a:gd name="T14" fmla="*/ 1498 w 2152"/>
                        <a:gd name="T15" fmla="*/ 349 h 3291"/>
                        <a:gd name="T16" fmla="*/ 1036 w 2152"/>
                        <a:gd name="T17" fmla="*/ 96 h 3291"/>
                        <a:gd name="T18" fmla="*/ 521 w 2152"/>
                        <a:gd name="T19" fmla="*/ 0 h 3291"/>
                        <a:gd name="T20" fmla="*/ 0 w 2152"/>
                        <a:gd name="T21" fmla="*/ 67 h 3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2" h="3291">
                          <a:moveTo>
                            <a:pt x="947" y="3291"/>
                          </a:moveTo>
                          <a:lnTo>
                            <a:pt x="1422" y="3065"/>
                          </a:lnTo>
                          <a:lnTo>
                            <a:pt x="1803" y="2705"/>
                          </a:lnTo>
                          <a:lnTo>
                            <a:pt x="2055" y="2243"/>
                          </a:lnTo>
                          <a:lnTo>
                            <a:pt x="2152" y="1726"/>
                          </a:lnTo>
                          <a:lnTo>
                            <a:pt x="2084" y="1205"/>
                          </a:lnTo>
                          <a:lnTo>
                            <a:pt x="1858" y="731"/>
                          </a:lnTo>
                          <a:lnTo>
                            <a:pt x="1498" y="349"/>
                          </a:lnTo>
                          <a:lnTo>
                            <a:pt x="1036" y="96"/>
                          </a:lnTo>
                          <a:lnTo>
                            <a:pt x="521" y="0"/>
                          </a:lnTo>
                          <a:lnTo>
                            <a:pt x="0" y="67"/>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sp>
                  <p:nvSpPr>
                    <p:cNvPr id="121" name="Freeform 204"/>
                    <p:cNvSpPr>
                      <a:spLocks noChangeAspect="1"/>
                    </p:cNvSpPr>
                    <p:nvPr/>
                  </p:nvSpPr>
                  <p:spPr bwMode="auto">
                    <a:xfrm>
                      <a:off x="2896" y="1631"/>
                      <a:ext cx="308" cy="470"/>
                    </a:xfrm>
                    <a:custGeom>
                      <a:avLst/>
                      <a:gdLst>
                        <a:gd name="T0" fmla="*/ 947 w 2152"/>
                        <a:gd name="T1" fmla="*/ 3291 h 3291"/>
                        <a:gd name="T2" fmla="*/ 1422 w 2152"/>
                        <a:gd name="T3" fmla="*/ 3065 h 3291"/>
                        <a:gd name="T4" fmla="*/ 1805 w 2152"/>
                        <a:gd name="T5" fmla="*/ 2705 h 3291"/>
                        <a:gd name="T6" fmla="*/ 2056 w 2152"/>
                        <a:gd name="T7" fmla="*/ 2243 h 3291"/>
                        <a:gd name="T8" fmla="*/ 2152 w 2152"/>
                        <a:gd name="T9" fmla="*/ 1726 h 3291"/>
                        <a:gd name="T10" fmla="*/ 2085 w 2152"/>
                        <a:gd name="T11" fmla="*/ 1205 h 3291"/>
                        <a:gd name="T12" fmla="*/ 1860 w 2152"/>
                        <a:gd name="T13" fmla="*/ 730 h 3291"/>
                        <a:gd name="T14" fmla="*/ 1499 w 2152"/>
                        <a:gd name="T15" fmla="*/ 349 h 3291"/>
                        <a:gd name="T16" fmla="*/ 1038 w 2152"/>
                        <a:gd name="T17" fmla="*/ 96 h 3291"/>
                        <a:gd name="T18" fmla="*/ 521 w 2152"/>
                        <a:gd name="T19" fmla="*/ 0 h 3291"/>
                        <a:gd name="T20" fmla="*/ 0 w 2152"/>
                        <a:gd name="T21" fmla="*/ 67 h 3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2" h="3291">
                          <a:moveTo>
                            <a:pt x="947" y="3291"/>
                          </a:moveTo>
                          <a:lnTo>
                            <a:pt x="1422" y="3065"/>
                          </a:lnTo>
                          <a:lnTo>
                            <a:pt x="1805" y="2705"/>
                          </a:lnTo>
                          <a:lnTo>
                            <a:pt x="2056" y="2243"/>
                          </a:lnTo>
                          <a:lnTo>
                            <a:pt x="2152" y="1726"/>
                          </a:lnTo>
                          <a:lnTo>
                            <a:pt x="2085" y="1205"/>
                          </a:lnTo>
                          <a:lnTo>
                            <a:pt x="1860" y="730"/>
                          </a:lnTo>
                          <a:lnTo>
                            <a:pt x="1499" y="349"/>
                          </a:lnTo>
                          <a:lnTo>
                            <a:pt x="1038" y="96"/>
                          </a:lnTo>
                          <a:lnTo>
                            <a:pt x="521" y="0"/>
                          </a:lnTo>
                          <a:lnTo>
                            <a:pt x="0" y="67"/>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SG"/>
                    </a:p>
                  </p:txBody>
                </p:sp>
              </p:grpSp>
            </p:grpSp>
          </p:grpSp>
          <p:grpSp>
            <p:nvGrpSpPr>
              <p:cNvPr id="110" name="Group 275"/>
              <p:cNvGrpSpPr>
                <a:grpSpLocks noChangeAspect="1"/>
              </p:cNvGrpSpPr>
              <p:nvPr/>
            </p:nvGrpSpPr>
            <p:grpSpPr bwMode="auto">
              <a:xfrm>
                <a:off x="387" y="4598"/>
                <a:ext cx="1451" cy="305"/>
                <a:chOff x="691" y="4609"/>
                <a:chExt cx="1451" cy="305"/>
              </a:xfrm>
            </p:grpSpPr>
            <p:pic>
              <p:nvPicPr>
                <p:cNvPr id="111" name="Picture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1" y="4629"/>
                  <a:ext cx="216" cy="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 name="Rectangle 274"/>
                <p:cNvSpPr>
                  <a:spLocks noChangeAspect="1" noChangeArrowheads="1"/>
                </p:cNvSpPr>
                <p:nvPr/>
              </p:nvSpPr>
              <p:spPr bwMode="auto">
                <a:xfrm>
                  <a:off x="1004" y="4609"/>
                  <a:ext cx="1138" cy="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spcBef>
                      <a:spcPct val="50000"/>
                    </a:spcBef>
                    <a:buSzTx/>
                    <a:buFontTx/>
                    <a:buNone/>
                  </a:pPr>
                  <a:r>
                    <a:rPr lang="en-US" sz="2400" b="0" i="0">
                      <a:latin typeface="Arial" pitchFamily="34" charset="0"/>
                    </a:rPr>
                    <a:t>Circularity</a:t>
                  </a:r>
                </a:p>
              </p:txBody>
            </p:sp>
          </p:grpSp>
        </p:grpSp>
      </p:grpSp>
    </p:spTree>
    <p:extLst>
      <p:ext uri="{BB962C8B-B14F-4D97-AF65-F5344CB8AC3E}">
        <p14:creationId xmlns:p14="http://schemas.microsoft.com/office/powerpoint/2010/main" val="959564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188640"/>
            <a:ext cx="7975600" cy="795337"/>
          </a:xfrm>
        </p:spPr>
        <p:txBody>
          <a:bodyPr/>
          <a:lstStyle/>
          <a:p>
            <a:r>
              <a:rPr lang="en-US" dirty="0"/>
              <a:t>Form Features - Flatness Example </a:t>
            </a:r>
            <a:endParaRPr lang="en-SG" dirty="0"/>
          </a:p>
        </p:txBody>
      </p:sp>
      <p:sp>
        <p:nvSpPr>
          <p:cNvPr id="5" name="Text Box 228"/>
          <p:cNvSpPr txBox="1">
            <a:spLocks noChangeArrowheads="1"/>
          </p:cNvSpPr>
          <p:nvPr/>
        </p:nvSpPr>
        <p:spPr bwMode="auto">
          <a:xfrm>
            <a:off x="251520" y="1412776"/>
            <a:ext cx="8703869"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pPr>
            <a:r>
              <a:rPr lang="en-US" sz="2400" dirty="0"/>
              <a:t>A flatness tolerance is used to control the flatness of a surface. </a:t>
            </a:r>
          </a:p>
        </p:txBody>
      </p:sp>
      <p:pic>
        <p:nvPicPr>
          <p:cNvPr id="1136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0000">
            <a:off x="277087" y="2351636"/>
            <a:ext cx="3927904" cy="208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46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929" y="2564861"/>
            <a:ext cx="4611460" cy="1663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755576" y="4365104"/>
            <a:ext cx="7344816" cy="1015663"/>
          </a:xfrm>
          <a:prstGeom prst="rect">
            <a:avLst/>
          </a:prstGeom>
        </p:spPr>
        <p:txBody>
          <a:bodyPr wrap="square">
            <a:spAutoFit/>
          </a:bodyPr>
          <a:lstStyle/>
          <a:p>
            <a:pPr algn="l">
              <a:spcBef>
                <a:spcPct val="50000"/>
              </a:spcBef>
              <a:buFont typeface="Monotype Sorts" pitchFamily="2" charset="2"/>
              <a:buNone/>
            </a:pPr>
            <a:r>
              <a:rPr lang="en-US" sz="2000" dirty="0">
                <a:latin typeface="Arial" pitchFamily="34" charset="0"/>
              </a:rPr>
              <a:t>Flatness as stated on drawing: The flatness of the feature (the surface) must be within 0.02 tolerance zone (i.e. between two parallel planes 0.02 apart).</a:t>
            </a:r>
          </a:p>
        </p:txBody>
      </p:sp>
    </p:spTree>
    <p:extLst>
      <p:ext uri="{BB962C8B-B14F-4D97-AF65-F5344CB8AC3E}">
        <p14:creationId xmlns:p14="http://schemas.microsoft.com/office/powerpoint/2010/main" val="1498869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188640"/>
            <a:ext cx="7975600" cy="795337"/>
          </a:xfrm>
        </p:spPr>
        <p:txBody>
          <a:bodyPr/>
          <a:lstStyle/>
          <a:p>
            <a:r>
              <a:rPr lang="en-US" dirty="0"/>
              <a:t>Form Features – Straightness Example </a:t>
            </a:r>
            <a:endParaRPr lang="en-SG" dirty="0"/>
          </a:p>
        </p:txBody>
      </p:sp>
      <p:sp>
        <p:nvSpPr>
          <p:cNvPr id="5" name="Text Box 228"/>
          <p:cNvSpPr txBox="1">
            <a:spLocks noChangeArrowheads="1"/>
          </p:cNvSpPr>
          <p:nvPr/>
        </p:nvSpPr>
        <p:spPr bwMode="auto">
          <a:xfrm>
            <a:off x="177737" y="1268760"/>
            <a:ext cx="8703869" cy="2351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pPr>
            <a:r>
              <a:rPr lang="en-US" sz="2400" dirty="0"/>
              <a:t>A straightness tolerance may be used to control </a:t>
            </a:r>
          </a:p>
          <a:p>
            <a:pPr marL="342900" indent="-342900" algn="l">
              <a:spcBef>
                <a:spcPts val="600"/>
              </a:spcBef>
              <a:buFont typeface="Wingdings" pitchFamily="2" charset="2"/>
              <a:buChar char="§"/>
            </a:pPr>
            <a:r>
              <a:rPr lang="en-US" sz="2400" dirty="0"/>
              <a:t>straightness of a line</a:t>
            </a:r>
          </a:p>
          <a:p>
            <a:pPr marL="342900" indent="-342900" algn="l">
              <a:spcBef>
                <a:spcPts val="600"/>
              </a:spcBef>
              <a:buFont typeface="Wingdings" pitchFamily="2" charset="2"/>
              <a:buChar char="§"/>
            </a:pPr>
            <a:r>
              <a:rPr lang="en-US" sz="2400" dirty="0"/>
              <a:t>straightness of an axis in a single plane</a:t>
            </a:r>
          </a:p>
          <a:p>
            <a:pPr marL="342900" indent="-342900" algn="l">
              <a:spcBef>
                <a:spcPts val="600"/>
              </a:spcBef>
              <a:buFont typeface="Wingdings" pitchFamily="2" charset="2"/>
              <a:buChar char="§"/>
            </a:pPr>
            <a:r>
              <a:rPr lang="en-US" sz="2400" dirty="0"/>
              <a:t>straightness of the axes of solids of revolution</a:t>
            </a:r>
          </a:p>
          <a:p>
            <a:pPr algn="l">
              <a:spcBef>
                <a:spcPct val="50000"/>
              </a:spcBef>
            </a:pPr>
            <a:endParaRPr lang="en-US" sz="2400" dirty="0"/>
          </a:p>
        </p:txBody>
      </p:sp>
      <p:sp>
        <p:nvSpPr>
          <p:cNvPr id="3" name="Rectangle 2"/>
          <p:cNvSpPr/>
          <p:nvPr/>
        </p:nvSpPr>
        <p:spPr>
          <a:xfrm>
            <a:off x="-4540" y="5487093"/>
            <a:ext cx="2992364" cy="1200329"/>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Any actual line on the top surface must lie between two horizontal parallel lines 0.02 mm apart</a:t>
            </a:r>
          </a:p>
        </p:txBody>
      </p:sp>
      <p:pic>
        <p:nvPicPr>
          <p:cNvPr id="1157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000">
            <a:off x="7196" y="3351735"/>
            <a:ext cx="2465808" cy="1366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000">
            <a:off x="-27648" y="4746539"/>
            <a:ext cx="2507393" cy="795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1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60000">
            <a:off x="2791066" y="3478563"/>
            <a:ext cx="2994549" cy="1230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000">
            <a:off x="2788126" y="4698514"/>
            <a:ext cx="2810087" cy="891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2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0000">
            <a:off x="5785780" y="3321856"/>
            <a:ext cx="3222051" cy="1251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2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7447" y="4735201"/>
            <a:ext cx="3295367" cy="750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2960985" y="5486087"/>
            <a:ext cx="2992364" cy="1200329"/>
          </a:xfrm>
          <a:prstGeom prst="rect">
            <a:avLst/>
          </a:prstGeom>
        </p:spPr>
        <p:txBody>
          <a:bodyPr wrap="square">
            <a:spAutoFit/>
          </a:bodyPr>
          <a:lstStyle/>
          <a:p>
            <a:pPr algn="l">
              <a:spcBef>
                <a:spcPct val="50000"/>
              </a:spcBef>
            </a:pPr>
            <a:r>
              <a:rPr lang="en-US" dirty="0">
                <a:latin typeface="Arial" pitchFamily="34" charset="0"/>
              </a:rPr>
              <a:t>Any longitudinal line of the surface must lie between two parallel lines 0.02 mm apart</a:t>
            </a:r>
          </a:p>
        </p:txBody>
      </p:sp>
      <p:sp>
        <p:nvSpPr>
          <p:cNvPr id="17" name="Rectangle 16"/>
          <p:cNvSpPr/>
          <p:nvPr/>
        </p:nvSpPr>
        <p:spPr>
          <a:xfrm>
            <a:off x="5988948" y="5486086"/>
            <a:ext cx="2992364" cy="1200329"/>
          </a:xfrm>
          <a:prstGeom prst="rect">
            <a:avLst/>
          </a:prstGeom>
          <a:solidFill>
            <a:srgbClr val="FFFFFF"/>
          </a:solidFill>
        </p:spPr>
        <p:txBody>
          <a:bodyPr wrap="square">
            <a:spAutoFit/>
          </a:bodyPr>
          <a:lstStyle/>
          <a:p>
            <a:pPr algn="l">
              <a:spcBef>
                <a:spcPct val="50000"/>
              </a:spcBef>
            </a:pPr>
            <a:r>
              <a:rPr lang="en-US" dirty="0">
                <a:latin typeface="Arial" pitchFamily="34" charset="0"/>
              </a:rPr>
              <a:t>The axis of cylinder A only must lie within a cylindrical tolerance zone of 0.02mm diameter</a:t>
            </a:r>
          </a:p>
        </p:txBody>
      </p:sp>
    </p:spTree>
    <p:extLst>
      <p:ext uri="{BB962C8B-B14F-4D97-AF65-F5344CB8AC3E}">
        <p14:creationId xmlns:p14="http://schemas.microsoft.com/office/powerpoint/2010/main" val="4259095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Three Categories of Dimensioning</a:t>
            </a:r>
            <a:endParaRPr lang="en-SG" sz="3600" dirty="0"/>
          </a:p>
        </p:txBody>
      </p:sp>
      <p:sp>
        <p:nvSpPr>
          <p:cNvPr id="5" name="Text Box 3"/>
          <p:cNvSpPr txBox="1">
            <a:spLocks noChangeArrowheads="1"/>
          </p:cNvSpPr>
          <p:nvPr/>
        </p:nvSpPr>
        <p:spPr bwMode="auto">
          <a:xfrm>
            <a:off x="251520" y="1268762"/>
            <a:ext cx="8424936"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2800" dirty="0">
                <a:solidFill>
                  <a:srgbClr val="000000"/>
                </a:solidFill>
                <a:latin typeface="Arial" pitchFamily="34" charset="0"/>
              </a:rPr>
              <a:t>Dimensioning can be divided into three categories: </a:t>
            </a:r>
          </a:p>
          <a:p>
            <a:pPr lvl="1" algn="l">
              <a:buFontTx/>
              <a:buChar char="•"/>
            </a:pPr>
            <a:r>
              <a:rPr lang="en-US" sz="2800" dirty="0">
                <a:solidFill>
                  <a:srgbClr val="000000"/>
                </a:solidFill>
                <a:latin typeface="Arial" pitchFamily="34" charset="0"/>
              </a:rPr>
              <a:t> General (size) dimensioning </a:t>
            </a:r>
          </a:p>
          <a:p>
            <a:pPr lvl="1" algn="l">
              <a:buFontTx/>
              <a:buChar char="•"/>
            </a:pPr>
            <a:r>
              <a:rPr lang="en-US" sz="2800" dirty="0">
                <a:solidFill>
                  <a:srgbClr val="FF0000"/>
                </a:solidFill>
                <a:latin typeface="Arial" pitchFamily="34" charset="0"/>
              </a:rPr>
              <a:t> Geometric dimensioning</a:t>
            </a:r>
          </a:p>
          <a:p>
            <a:pPr lvl="1" algn="l">
              <a:buFontTx/>
              <a:buChar char="•"/>
            </a:pPr>
            <a:r>
              <a:rPr lang="en-US" sz="2800" dirty="0">
                <a:solidFill>
                  <a:srgbClr val="000000"/>
                </a:solidFill>
                <a:latin typeface="Arial" pitchFamily="34" charset="0"/>
              </a:rPr>
              <a:t> Surface texture </a:t>
            </a:r>
          </a:p>
          <a:p>
            <a:pPr lvl="1" algn="l"/>
            <a:endParaRPr lang="en-US" sz="2800" dirty="0">
              <a:solidFill>
                <a:srgbClr val="000000"/>
              </a:solidFill>
              <a:latin typeface="Arial" pitchFamily="34" charset="0"/>
            </a:endParaRPr>
          </a:p>
        </p:txBody>
      </p:sp>
      <p:sp>
        <p:nvSpPr>
          <p:cNvPr id="3" name="Rectangle 2"/>
          <p:cNvSpPr/>
          <p:nvPr/>
        </p:nvSpPr>
        <p:spPr>
          <a:xfrm>
            <a:off x="0" y="3212976"/>
            <a:ext cx="8820472" cy="3116238"/>
          </a:xfrm>
          <a:prstGeom prst="rect">
            <a:avLst/>
          </a:prstGeom>
        </p:spPr>
        <p:txBody>
          <a:bodyPr wrap="square">
            <a:spAutoFit/>
          </a:bodyPr>
          <a:lstStyle/>
          <a:p>
            <a:pPr marL="800100" lvl="1" indent="-342900" algn="l">
              <a:buFont typeface="Wingdings" pitchFamily="2" charset="2"/>
              <a:buChar char="§"/>
            </a:pPr>
            <a:r>
              <a:rPr lang="en-US" sz="2400" dirty="0">
                <a:solidFill>
                  <a:srgbClr val="000000"/>
                </a:solidFill>
                <a:latin typeface="Arial" pitchFamily="34" charset="0"/>
              </a:rPr>
              <a:t>The following notes provides information necessary to </a:t>
            </a:r>
            <a:r>
              <a:rPr lang="en-US" sz="2400" b="1" dirty="0">
                <a:solidFill>
                  <a:srgbClr val="000000"/>
                </a:solidFill>
                <a:latin typeface="Arial" pitchFamily="34" charset="0"/>
              </a:rPr>
              <a:t>begin</a:t>
            </a:r>
            <a:r>
              <a:rPr lang="en-US" sz="2400" dirty="0">
                <a:solidFill>
                  <a:srgbClr val="000000"/>
                </a:solidFill>
                <a:latin typeface="Arial" pitchFamily="34" charset="0"/>
              </a:rPr>
              <a:t> to understand geometric dimensioning and </a:t>
            </a:r>
            <a:r>
              <a:rPr lang="en-US" sz="2400" dirty="0" err="1">
                <a:solidFill>
                  <a:srgbClr val="000000"/>
                </a:solidFill>
                <a:latin typeface="Arial" pitchFamily="34" charset="0"/>
              </a:rPr>
              <a:t>tolerancing</a:t>
            </a:r>
            <a:endParaRPr lang="en-US" sz="2400" dirty="0">
              <a:solidFill>
                <a:srgbClr val="000000"/>
              </a:solidFill>
              <a:latin typeface="Arial" pitchFamily="34" charset="0"/>
            </a:endParaRPr>
          </a:p>
          <a:p>
            <a:pPr marL="800100" lvl="1" indent="-342900" algn="l">
              <a:buFont typeface="Wingdings" pitchFamily="2" charset="2"/>
              <a:buChar char="§"/>
            </a:pPr>
            <a:r>
              <a:rPr lang="en-SG" sz="2400" dirty="0">
                <a:solidFill>
                  <a:srgbClr val="000000"/>
                </a:solidFill>
                <a:latin typeface="Arial" pitchFamily="34" charset="0"/>
              </a:rPr>
              <a:t>The note is an outline in nature to provide general guidance. This subject is complex and it is wise to consult the standards and have a clear understanding of what is required when including geometric tolerances on technical drawings.</a:t>
            </a:r>
            <a:endParaRPr lang="en-US" sz="2400" dirty="0">
              <a:solidFill>
                <a:srgbClr val="000000"/>
              </a:solidFill>
              <a:latin typeface="Arial" pitchFamily="34" charset="0"/>
            </a:endParaRPr>
          </a:p>
        </p:txBody>
      </p:sp>
    </p:spTree>
    <p:extLst>
      <p:ext uri="{BB962C8B-B14F-4D97-AF65-F5344CB8AC3E}">
        <p14:creationId xmlns:p14="http://schemas.microsoft.com/office/powerpoint/2010/main" val="2235417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347663"/>
            <a:ext cx="7975600" cy="795337"/>
          </a:xfrm>
        </p:spPr>
        <p:txBody>
          <a:bodyPr/>
          <a:lstStyle/>
          <a:p>
            <a:r>
              <a:rPr lang="en-US" dirty="0"/>
              <a:t>Form Features – Straightness at MMC</a:t>
            </a:r>
            <a:endParaRPr lang="en-SG" dirty="0"/>
          </a:p>
        </p:txBody>
      </p:sp>
      <p:pic>
        <p:nvPicPr>
          <p:cNvPr id="1167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7" y="1215460"/>
            <a:ext cx="3056283" cy="139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7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899" y="2727042"/>
            <a:ext cx="2596055" cy="312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74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18837" y="1219200"/>
            <a:ext cx="3303642" cy="4823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50856" y="1502861"/>
            <a:ext cx="2210253" cy="338554"/>
          </a:xfrm>
          <a:prstGeom prst="rect">
            <a:avLst/>
          </a:prstGeom>
          <a:solidFill>
            <a:srgbClr val="FFFFFF"/>
          </a:solidFill>
        </p:spPr>
        <p:txBody>
          <a:bodyPr wrap="square" rtlCol="0">
            <a:spAutoFit/>
          </a:bodyPr>
          <a:lstStyle/>
          <a:p>
            <a:pPr algn="l"/>
            <a:r>
              <a:rPr lang="en-US" sz="1600" dirty="0"/>
              <a:t>Meanings: </a:t>
            </a:r>
            <a:endParaRPr lang="en-SG" sz="1600" dirty="0"/>
          </a:p>
        </p:txBody>
      </p:sp>
      <p:sp>
        <p:nvSpPr>
          <p:cNvPr id="18" name="TextBox 17"/>
          <p:cNvSpPr txBox="1"/>
          <p:nvPr/>
        </p:nvSpPr>
        <p:spPr>
          <a:xfrm>
            <a:off x="6784483" y="1985268"/>
            <a:ext cx="2226094" cy="1323439"/>
          </a:xfrm>
          <a:prstGeom prst="rect">
            <a:avLst/>
          </a:prstGeom>
          <a:solidFill>
            <a:srgbClr val="FFFFFF"/>
          </a:solidFill>
        </p:spPr>
        <p:txBody>
          <a:bodyPr wrap="square" rtlCol="0">
            <a:spAutoFit/>
          </a:bodyPr>
          <a:lstStyle/>
          <a:p>
            <a:pPr algn="l"/>
            <a:r>
              <a:rPr lang="en-US" sz="1600" dirty="0"/>
              <a:t>(a) The maximum diameter of the shaft with perfect form is shown in a gage with a </a:t>
            </a:r>
            <a:r>
              <a:rPr lang="el-GR" sz="1600" dirty="0"/>
              <a:t>Φ</a:t>
            </a:r>
            <a:r>
              <a:rPr lang="en-US" sz="1600" dirty="0"/>
              <a:t>16.04 hole </a:t>
            </a:r>
            <a:endParaRPr lang="en-SG" sz="1600" dirty="0"/>
          </a:p>
        </p:txBody>
      </p:sp>
      <p:sp>
        <p:nvSpPr>
          <p:cNvPr id="19" name="TextBox 18"/>
          <p:cNvSpPr txBox="1"/>
          <p:nvPr/>
        </p:nvSpPr>
        <p:spPr>
          <a:xfrm>
            <a:off x="6863556" y="3392380"/>
            <a:ext cx="2115344" cy="1569660"/>
          </a:xfrm>
          <a:prstGeom prst="rect">
            <a:avLst/>
          </a:prstGeom>
          <a:solidFill>
            <a:srgbClr val="FFFFFF"/>
          </a:solidFill>
        </p:spPr>
        <p:txBody>
          <a:bodyPr wrap="square" rtlCol="0">
            <a:spAutoFit/>
          </a:bodyPr>
          <a:lstStyle/>
          <a:p>
            <a:pPr algn="l"/>
            <a:r>
              <a:rPr lang="en-US" sz="1600" dirty="0"/>
              <a:t>(b) With the shaft at maximum diameter (16), the gage will accept the shaft with </a:t>
            </a:r>
            <a:r>
              <a:rPr lang="en-US" sz="1600" dirty="0" err="1"/>
              <a:t>upto</a:t>
            </a:r>
            <a:r>
              <a:rPr lang="en-US" sz="1600" dirty="0"/>
              <a:t> 0.04 variation in straightness.</a:t>
            </a:r>
            <a:endParaRPr lang="en-SG" sz="1600" dirty="0"/>
          </a:p>
        </p:txBody>
      </p:sp>
      <p:sp>
        <p:nvSpPr>
          <p:cNvPr id="20" name="TextBox 19"/>
          <p:cNvSpPr txBox="1"/>
          <p:nvPr/>
        </p:nvSpPr>
        <p:spPr>
          <a:xfrm>
            <a:off x="6850856" y="5077928"/>
            <a:ext cx="2093349" cy="1569660"/>
          </a:xfrm>
          <a:prstGeom prst="rect">
            <a:avLst/>
          </a:prstGeom>
          <a:solidFill>
            <a:srgbClr val="FFFFFF"/>
          </a:solidFill>
        </p:spPr>
        <p:txBody>
          <a:bodyPr wrap="square" rtlCol="0">
            <a:spAutoFit/>
          </a:bodyPr>
          <a:lstStyle/>
          <a:p>
            <a:pPr algn="l"/>
            <a:r>
              <a:rPr lang="en-US" sz="1600" dirty="0"/>
              <a:t>(c) With the shaft at minimum diameter (15.89), the gage will accept the shaft with </a:t>
            </a:r>
            <a:r>
              <a:rPr lang="en-US" sz="1600" dirty="0" err="1"/>
              <a:t>upto</a:t>
            </a:r>
            <a:r>
              <a:rPr lang="en-US" sz="1600" dirty="0"/>
              <a:t> 0.15 variation in straightness.</a:t>
            </a:r>
            <a:endParaRPr lang="en-SG" sz="1600" dirty="0"/>
          </a:p>
        </p:txBody>
      </p:sp>
      <p:sp>
        <p:nvSpPr>
          <p:cNvPr id="21" name="TextBox 20"/>
          <p:cNvSpPr txBox="1"/>
          <p:nvPr/>
        </p:nvSpPr>
        <p:spPr>
          <a:xfrm>
            <a:off x="150484" y="5862758"/>
            <a:ext cx="6480720" cy="1077218"/>
          </a:xfrm>
          <a:prstGeom prst="rect">
            <a:avLst/>
          </a:prstGeom>
          <a:noFill/>
        </p:spPr>
        <p:txBody>
          <a:bodyPr wrap="square" rtlCol="0">
            <a:spAutoFit/>
          </a:bodyPr>
          <a:lstStyle/>
          <a:p>
            <a:pPr algn="l"/>
            <a:r>
              <a:rPr lang="en-US" sz="1600" dirty="0"/>
              <a:t>The derived median line of the feature actual local size must lie within a cylindrical tolerance zone of 0.04 diameter at MMC. As each actual local size departs from MMC, an increase in the diameter tolerance cylinder is allowed which is equal to the amount of such departure</a:t>
            </a:r>
            <a:endParaRPr lang="en-SG" sz="1600" dirty="0"/>
          </a:p>
        </p:txBody>
      </p:sp>
    </p:spTree>
    <p:extLst>
      <p:ext uri="{BB962C8B-B14F-4D97-AF65-F5344CB8AC3E}">
        <p14:creationId xmlns:p14="http://schemas.microsoft.com/office/powerpoint/2010/main" val="3703476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423863"/>
            <a:ext cx="7975600" cy="795337"/>
          </a:xfrm>
        </p:spPr>
        <p:txBody>
          <a:bodyPr/>
          <a:lstStyle/>
          <a:p>
            <a:r>
              <a:rPr lang="en-US" dirty="0"/>
              <a:t>Form Features – Circularity (Roundness)</a:t>
            </a:r>
            <a:endParaRPr lang="en-SG" dirty="0"/>
          </a:p>
        </p:txBody>
      </p:sp>
      <p:sp>
        <p:nvSpPr>
          <p:cNvPr id="5" name="Text Box 228"/>
          <p:cNvSpPr txBox="1">
            <a:spLocks noChangeArrowheads="1"/>
          </p:cNvSpPr>
          <p:nvPr/>
        </p:nvSpPr>
        <p:spPr bwMode="auto">
          <a:xfrm>
            <a:off x="177737" y="1268760"/>
            <a:ext cx="8703869" cy="119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pPr>
            <a:r>
              <a:rPr lang="en-US" sz="2400" dirty="0"/>
              <a:t>A circularity tolerance specifies the width of an annular tolerance zone bounded by two concentric circles in the same plane, within which the circumference of the feature must lie. </a:t>
            </a:r>
          </a:p>
        </p:txBody>
      </p:sp>
      <p:sp>
        <p:nvSpPr>
          <p:cNvPr id="3" name="Rectangle 2"/>
          <p:cNvSpPr/>
          <p:nvPr/>
        </p:nvSpPr>
        <p:spPr>
          <a:xfrm>
            <a:off x="177737" y="5487093"/>
            <a:ext cx="7096820" cy="646331"/>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Any cross-section of the cylinder perpendicular to the axis must lie between two concentric circles of radial distance 0.25 mm apart</a:t>
            </a:r>
          </a:p>
        </p:txBody>
      </p:sp>
      <p:pic>
        <p:nvPicPr>
          <p:cNvPr id="1177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075" y="2513540"/>
            <a:ext cx="4279430" cy="244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776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9425" y="2563844"/>
            <a:ext cx="4614575" cy="2922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8701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347663"/>
            <a:ext cx="7975600" cy="795337"/>
          </a:xfrm>
        </p:spPr>
        <p:txBody>
          <a:bodyPr/>
          <a:lstStyle/>
          <a:p>
            <a:r>
              <a:rPr lang="en-US" dirty="0"/>
              <a:t>Form Features – </a:t>
            </a:r>
            <a:r>
              <a:rPr lang="en-US" dirty="0" err="1"/>
              <a:t>Cylindricity</a:t>
            </a:r>
            <a:endParaRPr lang="en-SG" dirty="0"/>
          </a:p>
        </p:txBody>
      </p:sp>
      <p:sp>
        <p:nvSpPr>
          <p:cNvPr id="5" name="Text Box 228"/>
          <p:cNvSpPr txBox="1">
            <a:spLocks noChangeArrowheads="1"/>
          </p:cNvSpPr>
          <p:nvPr/>
        </p:nvSpPr>
        <p:spPr bwMode="auto">
          <a:xfrm>
            <a:off x="177737" y="1268760"/>
            <a:ext cx="8703869" cy="1567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pPr>
            <a:r>
              <a:rPr lang="en-US" sz="2400" dirty="0"/>
              <a:t>A </a:t>
            </a:r>
            <a:r>
              <a:rPr lang="en-US" sz="2400" dirty="0" err="1"/>
              <a:t>cylindricity</a:t>
            </a:r>
            <a:r>
              <a:rPr lang="en-US" sz="2400" dirty="0"/>
              <a:t> tolerance specifies a tolerance zone consisting of an annular space between two co-axial cylinders having a difference in radii equal to specified tolerance within which the entire cylindrical surface the feature must lie. </a:t>
            </a:r>
          </a:p>
        </p:txBody>
      </p:sp>
      <p:sp>
        <p:nvSpPr>
          <p:cNvPr id="3" name="Rectangle 2"/>
          <p:cNvSpPr/>
          <p:nvPr/>
        </p:nvSpPr>
        <p:spPr>
          <a:xfrm>
            <a:off x="827584" y="4840762"/>
            <a:ext cx="7096820" cy="923330"/>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The cylindrical surface of the part must lie between two cylindrical surfaces co-axial with each other and a radial distance of 0.25 mm apart</a:t>
            </a:r>
          </a:p>
        </p:txBody>
      </p:sp>
      <p:pic>
        <p:nvPicPr>
          <p:cNvPr id="1187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913425"/>
            <a:ext cx="3860865" cy="1811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878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5228" y="2980685"/>
            <a:ext cx="4230229" cy="1532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1507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Orientation Features - Parallelism</a:t>
            </a:r>
            <a:endParaRPr lang="en-SG" dirty="0"/>
          </a:p>
        </p:txBody>
      </p:sp>
      <p:sp>
        <p:nvSpPr>
          <p:cNvPr id="4" name="Text Box 53"/>
          <p:cNvSpPr txBox="1">
            <a:spLocks noChangeArrowheads="1"/>
          </p:cNvSpPr>
          <p:nvPr/>
        </p:nvSpPr>
        <p:spPr bwMode="auto">
          <a:xfrm>
            <a:off x="323528" y="1259683"/>
            <a:ext cx="8280920" cy="1320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buFont typeface="Monotype Sorts" pitchFamily="2" charset="2"/>
              <a:buNone/>
            </a:pPr>
            <a:r>
              <a:rPr lang="en-US" sz="2000" i="0" dirty="0">
                <a:latin typeface="Arial" pitchFamily="34" charset="0"/>
              </a:rPr>
              <a:t>A parallelism tolerance is used to control the orientation of features related to one another by an angle of zero degree. The feature to be controlled may be an axis or a plane surface, and the datum to which it is orientated may also be axis or a plane surface. </a:t>
            </a:r>
          </a:p>
        </p:txBody>
      </p:sp>
      <p:pic>
        <p:nvPicPr>
          <p:cNvPr id="1198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210"/>
          <a:stretch/>
        </p:blipFill>
        <p:spPr bwMode="auto">
          <a:xfrm>
            <a:off x="539552" y="2794638"/>
            <a:ext cx="2902648" cy="2196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8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4270" y="2755267"/>
            <a:ext cx="4104154" cy="2859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Rectangle 79"/>
          <p:cNvSpPr/>
          <p:nvPr/>
        </p:nvSpPr>
        <p:spPr>
          <a:xfrm>
            <a:off x="277098" y="5733256"/>
            <a:ext cx="6624736" cy="646331"/>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The surface of the part must lie between two parallel planes 0.12 mm apart which are parallel to datum plane A. </a:t>
            </a:r>
          </a:p>
        </p:txBody>
      </p:sp>
    </p:spTree>
    <p:extLst>
      <p:ext uri="{BB962C8B-B14F-4D97-AF65-F5344CB8AC3E}">
        <p14:creationId xmlns:p14="http://schemas.microsoft.com/office/powerpoint/2010/main" val="3780430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Orientation Features - Parallelism</a:t>
            </a:r>
            <a:endParaRPr lang="en-SG" dirty="0"/>
          </a:p>
        </p:txBody>
      </p:sp>
      <p:sp>
        <p:nvSpPr>
          <p:cNvPr id="4" name="Text Box 53"/>
          <p:cNvSpPr txBox="1">
            <a:spLocks noChangeArrowheads="1"/>
          </p:cNvSpPr>
          <p:nvPr/>
        </p:nvSpPr>
        <p:spPr bwMode="auto">
          <a:xfrm>
            <a:off x="323528" y="1259683"/>
            <a:ext cx="8280920" cy="1320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buFont typeface="Monotype Sorts" pitchFamily="2" charset="2"/>
              <a:buNone/>
            </a:pPr>
            <a:r>
              <a:rPr lang="en-US" sz="2000" i="0" dirty="0">
                <a:latin typeface="Arial" pitchFamily="34" charset="0"/>
              </a:rPr>
              <a:t>A parallelism tolerance is used to control the orientation of features related to one another by an angle of zero degree. The feature to be controlled may be an axis or a plane surface, and the datum to which it is orientated may also be axis or a plane surface. </a:t>
            </a:r>
          </a:p>
        </p:txBody>
      </p:sp>
      <p:sp>
        <p:nvSpPr>
          <p:cNvPr id="80" name="Rectangle 79"/>
          <p:cNvSpPr/>
          <p:nvPr/>
        </p:nvSpPr>
        <p:spPr>
          <a:xfrm>
            <a:off x="277098" y="5733256"/>
            <a:ext cx="6624736" cy="923330"/>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The axis of the top hole must lie inside a cylindrical tolerance zone 0.2 mm diameter which has its axis parallel to the other hole axis, datum A </a:t>
            </a:r>
          </a:p>
        </p:txBody>
      </p:sp>
      <p:pic>
        <p:nvPicPr>
          <p:cNvPr id="1208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098" y="2580557"/>
            <a:ext cx="3310846" cy="2828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83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2579986"/>
            <a:ext cx="2829385" cy="2829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4955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347663"/>
            <a:ext cx="7975600" cy="795337"/>
          </a:xfrm>
        </p:spPr>
        <p:txBody>
          <a:bodyPr/>
          <a:lstStyle/>
          <a:p>
            <a:r>
              <a:rPr lang="en-US" dirty="0"/>
              <a:t>Location Features - Concentricity</a:t>
            </a:r>
            <a:endParaRPr lang="en-SG" dirty="0"/>
          </a:p>
        </p:txBody>
      </p:sp>
      <p:sp>
        <p:nvSpPr>
          <p:cNvPr id="4" name="Text Box 53"/>
          <p:cNvSpPr txBox="1">
            <a:spLocks noChangeArrowheads="1"/>
          </p:cNvSpPr>
          <p:nvPr/>
        </p:nvSpPr>
        <p:spPr bwMode="auto">
          <a:xfrm>
            <a:off x="323528" y="1259683"/>
            <a:ext cx="8280920" cy="1013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buFont typeface="Monotype Sorts" pitchFamily="2" charset="2"/>
              <a:buNone/>
            </a:pPr>
            <a:r>
              <a:rPr lang="en-US" sz="2000" i="0" dirty="0">
                <a:latin typeface="Arial" pitchFamily="34" charset="0"/>
              </a:rPr>
              <a:t>A concentricity tolerance is used to control a condition in which two or more features such as circles, spheres, cylinders, cones or hexagons are required to share a common </a:t>
            </a:r>
            <a:r>
              <a:rPr lang="en-US" sz="2000" i="0" dirty="0" err="1">
                <a:latin typeface="Arial" pitchFamily="34" charset="0"/>
              </a:rPr>
              <a:t>centre</a:t>
            </a:r>
            <a:r>
              <a:rPr lang="en-US" sz="2000" i="0" dirty="0">
                <a:latin typeface="Arial" pitchFamily="34" charset="0"/>
              </a:rPr>
              <a:t> or axis.</a:t>
            </a:r>
          </a:p>
        </p:txBody>
      </p:sp>
      <p:sp>
        <p:nvSpPr>
          <p:cNvPr id="80" name="Rectangle 79"/>
          <p:cNvSpPr/>
          <p:nvPr/>
        </p:nvSpPr>
        <p:spPr>
          <a:xfrm>
            <a:off x="163737" y="5380672"/>
            <a:ext cx="4486685" cy="1200329"/>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The axis of the right-hand end of the shaft must lie within a cylinder 0.06 diameter, which is co-axis with datum A, the axis of the left hand end of the shaft. </a:t>
            </a:r>
          </a:p>
        </p:txBody>
      </p:sp>
      <p:pic>
        <p:nvPicPr>
          <p:cNvPr id="12186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000">
            <a:off x="179512" y="2315690"/>
            <a:ext cx="4464495" cy="1846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186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000">
            <a:off x="297564" y="4305873"/>
            <a:ext cx="4469408" cy="105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186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60000">
            <a:off x="4675731" y="2478165"/>
            <a:ext cx="4340637" cy="1719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186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0779" y="4446925"/>
            <a:ext cx="3979589" cy="775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4727895" y="5402253"/>
            <a:ext cx="4236308" cy="923330"/>
          </a:xfrm>
          <a:prstGeom prst="rect">
            <a:avLst/>
          </a:prstGeom>
          <a:solidFill>
            <a:srgbClr val="FFFFFF"/>
          </a:solidFill>
        </p:spPr>
        <p:txBody>
          <a:bodyPr wrap="square">
            <a:spAutoFit/>
          </a:bodyPr>
          <a:lstStyle/>
          <a:p>
            <a:pPr algn="l">
              <a:spcBef>
                <a:spcPct val="50000"/>
              </a:spcBef>
              <a:buFont typeface="Monotype Sorts" pitchFamily="2" charset="2"/>
              <a:buNone/>
            </a:pPr>
            <a:r>
              <a:rPr lang="en-US" dirty="0">
                <a:latin typeface="Arial" pitchFamily="34" charset="0"/>
              </a:rPr>
              <a:t>The axis of the left-hand and right-hand cylinder ends of the shaft must lie within a cylinder 0.06 diameter</a:t>
            </a:r>
          </a:p>
        </p:txBody>
      </p:sp>
    </p:spTree>
    <p:extLst>
      <p:ext uri="{BB962C8B-B14F-4D97-AF65-F5344CB8AC3E}">
        <p14:creationId xmlns:p14="http://schemas.microsoft.com/office/powerpoint/2010/main" val="1543592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840" y="423863"/>
            <a:ext cx="7975600" cy="795337"/>
          </a:xfrm>
        </p:spPr>
        <p:txBody>
          <a:bodyPr/>
          <a:lstStyle/>
          <a:p>
            <a:r>
              <a:rPr lang="en-US" dirty="0"/>
              <a:t>Location Features - Position</a:t>
            </a:r>
            <a:endParaRPr lang="en-SG" dirty="0"/>
          </a:p>
        </p:txBody>
      </p:sp>
      <p:sp>
        <p:nvSpPr>
          <p:cNvPr id="4" name="Text Box 53"/>
          <p:cNvSpPr txBox="1">
            <a:spLocks noChangeArrowheads="1"/>
          </p:cNvSpPr>
          <p:nvPr/>
        </p:nvSpPr>
        <p:spPr bwMode="auto">
          <a:xfrm>
            <a:off x="323528" y="1259683"/>
            <a:ext cx="8280920"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l">
              <a:spcBef>
                <a:spcPct val="50000"/>
              </a:spcBef>
              <a:buFont typeface="Monotype Sorts" pitchFamily="2" charset="2"/>
              <a:buNone/>
            </a:pPr>
            <a:r>
              <a:rPr lang="en-US" sz="2400" i="0" dirty="0">
                <a:latin typeface="Arial" pitchFamily="34" charset="0"/>
              </a:rPr>
              <a:t>A position tolerance is used to control the location of a feature by limiting its deviation from a specified true position</a:t>
            </a:r>
          </a:p>
        </p:txBody>
      </p:sp>
      <p:sp>
        <p:nvSpPr>
          <p:cNvPr id="80" name="Rectangle 79"/>
          <p:cNvSpPr/>
          <p:nvPr/>
        </p:nvSpPr>
        <p:spPr>
          <a:xfrm>
            <a:off x="163737" y="5380672"/>
            <a:ext cx="6928543" cy="923330"/>
          </a:xfrm>
          <a:prstGeom prst="rect">
            <a:avLst/>
          </a:prstGeom>
        </p:spPr>
        <p:txBody>
          <a:bodyPr wrap="square">
            <a:spAutoFit/>
          </a:bodyPr>
          <a:lstStyle/>
          <a:p>
            <a:pPr algn="l">
              <a:spcBef>
                <a:spcPct val="50000"/>
              </a:spcBef>
              <a:buFont typeface="Monotype Sorts" pitchFamily="2" charset="2"/>
              <a:buNone/>
            </a:pPr>
            <a:r>
              <a:rPr lang="en-US" dirty="0">
                <a:latin typeface="Arial" pitchFamily="34" charset="0"/>
              </a:rPr>
              <a:t>The axis of each hole must be contained within a cylinder 0.05 diameter through the thickness of the material. Each axis being in its true position in relation to the datum plane A and datum hole B</a:t>
            </a:r>
          </a:p>
        </p:txBody>
      </p:sp>
      <p:pic>
        <p:nvPicPr>
          <p:cNvPr id="1228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20" y="2202371"/>
            <a:ext cx="4906323" cy="306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8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6926" y="2240205"/>
            <a:ext cx="2892425" cy="149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88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3717901"/>
            <a:ext cx="304006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3506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2100" cy="695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827584" y="-99392"/>
            <a:ext cx="7975600" cy="795337"/>
          </a:xfrm>
        </p:spPr>
        <p:txBody>
          <a:bodyPr/>
          <a:lstStyle/>
          <a:p>
            <a:r>
              <a:rPr lang="en-SG" dirty="0">
                <a:solidFill>
                  <a:schemeClr val="tx1"/>
                </a:solidFill>
              </a:rPr>
              <a:t>Analysis of geometric tolerances</a:t>
            </a:r>
          </a:p>
        </p:txBody>
      </p:sp>
    </p:spTree>
    <p:extLst>
      <p:ext uri="{BB962C8B-B14F-4D97-AF65-F5344CB8AC3E}">
        <p14:creationId xmlns:p14="http://schemas.microsoft.com/office/powerpoint/2010/main" val="1393929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SG"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2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827584" y="-99392"/>
            <a:ext cx="7975600" cy="795337"/>
          </a:xfrm>
        </p:spPr>
        <p:txBody>
          <a:bodyPr/>
          <a:lstStyle/>
          <a:p>
            <a:r>
              <a:rPr lang="en-SG" dirty="0">
                <a:solidFill>
                  <a:schemeClr val="tx1"/>
                </a:solidFill>
              </a:rPr>
              <a:t>Analysis of geometric tolerances</a:t>
            </a:r>
          </a:p>
        </p:txBody>
      </p:sp>
    </p:spTree>
    <p:extLst>
      <p:ext uri="{BB962C8B-B14F-4D97-AF65-F5344CB8AC3E}">
        <p14:creationId xmlns:p14="http://schemas.microsoft.com/office/powerpoint/2010/main" val="35073255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en-SG" dirty="0"/>
          </a:p>
        </p:txBody>
      </p:sp>
      <p:sp>
        <p:nvSpPr>
          <p:cNvPr id="3" name="Content Placeholder 2"/>
          <p:cNvSpPr>
            <a:spLocks noGrp="1"/>
          </p:cNvSpPr>
          <p:nvPr>
            <p:ph idx="1"/>
          </p:nvPr>
        </p:nvSpPr>
        <p:spPr>
          <a:xfrm>
            <a:off x="323528" y="1412776"/>
            <a:ext cx="8568952" cy="4680520"/>
          </a:xfrm>
        </p:spPr>
        <p:txBody>
          <a:bodyPr/>
          <a:lstStyle/>
          <a:p>
            <a:pPr eaLnBrk="1" hangingPunct="1"/>
            <a:r>
              <a:rPr lang="en-US" dirty="0"/>
              <a:t>Dimensional tolerances control size and geometric tolerances control shape and position.</a:t>
            </a:r>
          </a:p>
          <a:p>
            <a:pPr eaLnBrk="1" hangingPunct="1"/>
            <a:r>
              <a:rPr lang="en-US" dirty="0"/>
              <a:t>GD&amp;T should be used to refine the relationship between feature and form.</a:t>
            </a:r>
          </a:p>
          <a:p>
            <a:pPr eaLnBrk="1" hangingPunct="1"/>
            <a:r>
              <a:rPr lang="en-US" dirty="0"/>
              <a:t>GD&amp;T should open tolerances. MMC should reduce part cost.</a:t>
            </a:r>
          </a:p>
          <a:p>
            <a:pPr eaLnBrk="1" hangingPunct="1"/>
            <a:r>
              <a:rPr lang="en-US" dirty="0"/>
              <a:t>It is not necessary to use geometric tolerances for every feature on a part drawing. </a:t>
            </a:r>
          </a:p>
          <a:p>
            <a:endParaRPr lang="en-SG" dirty="0"/>
          </a:p>
        </p:txBody>
      </p:sp>
    </p:spTree>
    <p:extLst>
      <p:ext uri="{BB962C8B-B14F-4D97-AF65-F5344CB8AC3E}">
        <p14:creationId xmlns:p14="http://schemas.microsoft.com/office/powerpoint/2010/main" val="120576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a simple shaft</a:t>
            </a:r>
            <a:endParaRPr lang="en-SG" dirty="0"/>
          </a:p>
        </p:txBody>
      </p:sp>
      <p:sp>
        <p:nvSpPr>
          <p:cNvPr id="3" name="Content Placeholder 2"/>
          <p:cNvSpPr>
            <a:spLocks noGrp="1"/>
          </p:cNvSpPr>
          <p:nvPr>
            <p:ph idx="1"/>
          </p:nvPr>
        </p:nvSpPr>
        <p:spPr>
          <a:xfrm>
            <a:off x="374754" y="5229929"/>
            <a:ext cx="7594198" cy="1152128"/>
          </a:xfrm>
        </p:spPr>
        <p:txBody>
          <a:bodyPr>
            <a:normAutofit fontScale="92500" lnSpcReduction="10000"/>
          </a:bodyPr>
          <a:lstStyle/>
          <a:p>
            <a:pPr marL="0" lvl="0" indent="0">
              <a:buNone/>
            </a:pPr>
            <a:r>
              <a:rPr lang="en-US" sz="2400" dirty="0"/>
              <a:t>A shaft may be within tolerance as far as the diameter dimension is concerned, but it could be useless if it is not acceptably straight within its length.</a:t>
            </a:r>
            <a:endParaRPr lang="en-SG" sz="2400" dirty="0"/>
          </a:p>
          <a:p>
            <a:pPr marL="0" indent="0">
              <a:buNone/>
            </a:pPr>
            <a:endParaRPr lang="en-SG" dirty="0"/>
          </a:p>
        </p:txBody>
      </p:sp>
      <p:pic>
        <p:nvPicPr>
          <p:cNvPr id="993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350" y="1473605"/>
            <a:ext cx="4162320"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61035" y="3313718"/>
            <a:ext cx="7919125" cy="369332"/>
          </a:xfrm>
          <a:prstGeom prst="rect">
            <a:avLst/>
          </a:prstGeom>
        </p:spPr>
        <p:txBody>
          <a:bodyPr wrap="square">
            <a:spAutoFit/>
          </a:bodyPr>
          <a:lstStyle/>
          <a:p>
            <a:r>
              <a:rPr lang="en-SG" dirty="0"/>
              <a:t>Shaft must fit into a hole with a Ø.260 inch mating envelope</a:t>
            </a:r>
          </a:p>
        </p:txBody>
      </p:sp>
      <p:sp>
        <p:nvSpPr>
          <p:cNvPr id="6" name="Rectangle 5"/>
          <p:cNvSpPr/>
          <p:nvPr/>
        </p:nvSpPr>
        <p:spPr>
          <a:xfrm>
            <a:off x="1165067" y="1217879"/>
            <a:ext cx="2864887" cy="369332"/>
          </a:xfrm>
          <a:prstGeom prst="rect">
            <a:avLst/>
          </a:prstGeom>
        </p:spPr>
        <p:txBody>
          <a:bodyPr wrap="none">
            <a:spAutoFit/>
          </a:bodyPr>
          <a:lstStyle/>
          <a:p>
            <a:r>
              <a:rPr lang="en-SG" dirty="0"/>
              <a:t>Example of a Simple shaft</a:t>
            </a:r>
          </a:p>
        </p:txBody>
      </p:sp>
      <p:pic>
        <p:nvPicPr>
          <p:cNvPr id="993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9" y="1156539"/>
            <a:ext cx="4486932" cy="2157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txBox="1">
            <a:spLocks/>
          </p:cNvSpPr>
          <p:nvPr/>
        </p:nvSpPr>
        <p:spPr bwMode="auto">
          <a:xfrm>
            <a:off x="266281" y="3683050"/>
            <a:ext cx="8712968" cy="15841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r>
              <a:rPr lang="en-US" sz="2000" dirty="0"/>
              <a:t>Linear/angular dimensions and tolerances are used to define part size </a:t>
            </a:r>
          </a:p>
          <a:p>
            <a:r>
              <a:rPr lang="en-US" sz="2000" dirty="0"/>
              <a:t>Shaft can be lobed or bent but still meet size dimension requirement</a:t>
            </a:r>
          </a:p>
          <a:p>
            <a:r>
              <a:rPr lang="en-US" sz="2000" dirty="0"/>
              <a:t>There is no form control for “roundness”</a:t>
            </a:r>
          </a:p>
          <a:p>
            <a:r>
              <a:rPr lang="en-US" sz="2000" dirty="0"/>
              <a:t>There is also no form control for “straightness”</a:t>
            </a:r>
          </a:p>
          <a:p>
            <a:pPr marL="0" indent="0">
              <a:buFont typeface="Wingdings" pitchFamily="2" charset="2"/>
              <a:buNone/>
            </a:pPr>
            <a:r>
              <a:rPr lang="en-US" sz="2400" dirty="0"/>
              <a:t> </a:t>
            </a:r>
            <a:endParaRPr lang="en-SG" dirty="0"/>
          </a:p>
        </p:txBody>
      </p:sp>
    </p:spTree>
    <p:extLst>
      <p:ext uri="{BB962C8B-B14F-4D97-AF65-F5344CB8AC3E}">
        <p14:creationId xmlns:p14="http://schemas.microsoft.com/office/powerpoint/2010/main" val="28382765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a:t>Reference Standards</a:t>
            </a:r>
          </a:p>
        </p:txBody>
      </p:sp>
      <p:sp>
        <p:nvSpPr>
          <p:cNvPr id="3" name="Content Placeholder 2"/>
          <p:cNvSpPr>
            <a:spLocks noGrp="1"/>
          </p:cNvSpPr>
          <p:nvPr>
            <p:ph idx="1"/>
          </p:nvPr>
        </p:nvSpPr>
        <p:spPr>
          <a:xfrm>
            <a:off x="323528" y="1268761"/>
            <a:ext cx="8496944" cy="4083050"/>
          </a:xfrm>
        </p:spPr>
        <p:txBody>
          <a:bodyPr/>
          <a:lstStyle/>
          <a:p>
            <a:r>
              <a:rPr lang="en-SG" dirty="0"/>
              <a:t>BS ISO 1101:2005 Technical Drawings - Geometrical </a:t>
            </a:r>
            <a:r>
              <a:rPr lang="en-SG" dirty="0" err="1"/>
              <a:t>tolerancing</a:t>
            </a:r>
            <a:r>
              <a:rPr lang="en-SG" dirty="0"/>
              <a:t> - </a:t>
            </a:r>
            <a:r>
              <a:rPr lang="en-SG" dirty="0" err="1"/>
              <a:t>Tolerancing</a:t>
            </a:r>
            <a:r>
              <a:rPr lang="en-SG" dirty="0"/>
              <a:t> of form, orientation, location and run-out - Generalities, definitions, symbols, indications on drawings.</a:t>
            </a:r>
          </a:p>
          <a:p>
            <a:r>
              <a:rPr lang="en-SG" dirty="0"/>
              <a:t>BS ISO 5459: 2011 Technical Drawings - Geometrical </a:t>
            </a:r>
            <a:r>
              <a:rPr lang="en-SG" dirty="0" err="1"/>
              <a:t>tolerancing</a:t>
            </a:r>
            <a:r>
              <a:rPr lang="en-SG" dirty="0"/>
              <a:t> - </a:t>
            </a:r>
            <a:r>
              <a:rPr lang="en-SG" dirty="0" err="1"/>
              <a:t>Datums</a:t>
            </a:r>
            <a:r>
              <a:rPr lang="en-SG" dirty="0"/>
              <a:t> and datum-systems for geometrical tolerances.</a:t>
            </a:r>
          </a:p>
        </p:txBody>
      </p:sp>
    </p:spTree>
    <p:extLst>
      <p:ext uri="{BB962C8B-B14F-4D97-AF65-F5344CB8AC3E}">
        <p14:creationId xmlns:p14="http://schemas.microsoft.com/office/powerpoint/2010/main" val="3756379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a simple shaft</a:t>
            </a:r>
            <a:endParaRPr lang="en-SG" dirty="0"/>
          </a:p>
        </p:txBody>
      </p:sp>
      <p:pic>
        <p:nvPicPr>
          <p:cNvPr id="993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72551"/>
            <a:ext cx="3995936" cy="1921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13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4" y="1272552"/>
            <a:ext cx="4310980" cy="49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79512" y="3502749"/>
            <a:ext cx="4493470" cy="646331"/>
          </a:xfrm>
          <a:prstGeom prst="rect">
            <a:avLst/>
          </a:prstGeom>
          <a:noFill/>
        </p:spPr>
        <p:txBody>
          <a:bodyPr wrap="square" rtlCol="0">
            <a:spAutoFit/>
          </a:bodyPr>
          <a:lstStyle/>
          <a:p>
            <a:pPr algn="l"/>
            <a:r>
              <a:rPr lang="en-US" dirty="0"/>
              <a:t>All three shafts are subject to Conical, Concave/Convex, and Bending errors</a:t>
            </a:r>
            <a:endParaRPr lang="en-SG" dirty="0"/>
          </a:p>
        </p:txBody>
      </p:sp>
      <p:sp>
        <p:nvSpPr>
          <p:cNvPr id="6" name="Rectangle 5"/>
          <p:cNvSpPr/>
          <p:nvPr/>
        </p:nvSpPr>
        <p:spPr>
          <a:xfrm>
            <a:off x="174576" y="4305870"/>
            <a:ext cx="4572000" cy="923330"/>
          </a:xfrm>
          <a:prstGeom prst="rect">
            <a:avLst/>
          </a:prstGeom>
        </p:spPr>
        <p:txBody>
          <a:bodyPr>
            <a:spAutoFit/>
          </a:bodyPr>
          <a:lstStyle/>
          <a:p>
            <a:pPr algn="l"/>
            <a:r>
              <a:rPr lang="en-US" dirty="0"/>
              <a:t>All three cases are acceptable in terms of size dimension requirement, but some parts may not be functional well. </a:t>
            </a:r>
            <a:endParaRPr lang="en-SG" dirty="0"/>
          </a:p>
        </p:txBody>
      </p:sp>
      <p:sp>
        <p:nvSpPr>
          <p:cNvPr id="7" name="Rectangle 6"/>
          <p:cNvSpPr/>
          <p:nvPr/>
        </p:nvSpPr>
        <p:spPr>
          <a:xfrm>
            <a:off x="179512" y="5313728"/>
            <a:ext cx="4572000" cy="923330"/>
          </a:xfrm>
          <a:prstGeom prst="rect">
            <a:avLst/>
          </a:prstGeom>
        </p:spPr>
        <p:txBody>
          <a:bodyPr>
            <a:spAutoFit/>
          </a:bodyPr>
          <a:lstStyle/>
          <a:p>
            <a:pPr algn="l"/>
            <a:r>
              <a:rPr lang="en-US" dirty="0"/>
              <a:t>we need geometric </a:t>
            </a:r>
            <a:r>
              <a:rPr lang="en-US" dirty="0" err="1"/>
              <a:t>tolerancing</a:t>
            </a:r>
            <a:r>
              <a:rPr lang="en-US" dirty="0"/>
              <a:t> to define geometry characters, for example, straightness, roundness, etc.</a:t>
            </a:r>
          </a:p>
        </p:txBody>
      </p:sp>
    </p:spTree>
    <p:extLst>
      <p:ext uri="{BB962C8B-B14F-4D97-AF65-F5344CB8AC3E}">
        <p14:creationId xmlns:p14="http://schemas.microsoft.com/office/powerpoint/2010/main" val="4124329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920" y="457200"/>
            <a:ext cx="8892480" cy="795337"/>
          </a:xfrm>
        </p:spPr>
        <p:txBody>
          <a:bodyPr>
            <a:normAutofit fontScale="90000"/>
          </a:bodyPr>
          <a:lstStyle/>
          <a:p>
            <a:r>
              <a:rPr lang="en-US" dirty="0"/>
              <a:t>Geometric Dimensioning &amp; </a:t>
            </a:r>
            <a:r>
              <a:rPr lang="en-US" dirty="0" err="1"/>
              <a:t>Tolerancing</a:t>
            </a:r>
            <a:r>
              <a:rPr lang="en-US" dirty="0"/>
              <a:t> (GD&amp;T)</a:t>
            </a:r>
            <a:endParaRPr lang="en-SG" dirty="0"/>
          </a:p>
        </p:txBody>
      </p:sp>
      <p:sp>
        <p:nvSpPr>
          <p:cNvPr id="4" name="Rectangle 3"/>
          <p:cNvSpPr txBox="1">
            <a:spLocks noChangeArrowheads="1"/>
          </p:cNvSpPr>
          <p:nvPr/>
        </p:nvSpPr>
        <p:spPr bwMode="auto">
          <a:xfrm>
            <a:off x="251520" y="1124744"/>
            <a:ext cx="864096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pPr>
              <a:spcAft>
                <a:spcPts val="0"/>
              </a:spcAft>
            </a:pPr>
            <a:r>
              <a:rPr lang="en-US" sz="2400" dirty="0"/>
              <a:t>GD&amp;T is a means of dimensioning &amp; </a:t>
            </a:r>
            <a:r>
              <a:rPr lang="en-US" sz="2400" dirty="0" err="1"/>
              <a:t>tolerancing</a:t>
            </a:r>
            <a:r>
              <a:rPr lang="en-US" sz="2400" dirty="0"/>
              <a:t> a drawing which considers the </a:t>
            </a:r>
            <a:r>
              <a:rPr lang="en-US" sz="2400" b="1" dirty="0"/>
              <a:t>function </a:t>
            </a:r>
            <a:r>
              <a:rPr lang="en-US" sz="2400" dirty="0"/>
              <a:t>of the part and how this </a:t>
            </a:r>
            <a:r>
              <a:rPr lang="en-US" sz="2400" b="1" dirty="0"/>
              <a:t>part functions with related parts</a:t>
            </a:r>
            <a:r>
              <a:rPr lang="en-US" sz="2400" dirty="0"/>
              <a:t>. </a:t>
            </a:r>
          </a:p>
          <a:p>
            <a:pPr lvl="1">
              <a:spcAft>
                <a:spcPct val="35000"/>
              </a:spcAft>
            </a:pPr>
            <a:r>
              <a:rPr lang="en-US" sz="2400" dirty="0"/>
              <a:t>This allows a drawing to contain a more defined feature more accurately, without increasing tolerances. </a:t>
            </a:r>
          </a:p>
          <a:p>
            <a:pPr>
              <a:spcBef>
                <a:spcPts val="0"/>
              </a:spcBef>
              <a:spcAft>
                <a:spcPct val="35000"/>
              </a:spcAft>
            </a:pPr>
            <a:r>
              <a:rPr lang="en-US" sz="2400" dirty="0">
                <a:solidFill>
                  <a:schemeClr val="accent2"/>
                </a:solidFill>
              </a:rPr>
              <a:t>GD&amp;T is a system (</a:t>
            </a:r>
            <a:r>
              <a:rPr lang="en-SG" sz="2400" dirty="0">
                <a:solidFill>
                  <a:schemeClr val="accent2"/>
                </a:solidFill>
              </a:rPr>
              <a:t>a symbolic language) </a:t>
            </a:r>
            <a:r>
              <a:rPr lang="en-US" sz="2400" dirty="0">
                <a:solidFill>
                  <a:schemeClr val="accent2"/>
                </a:solidFill>
              </a:rPr>
              <a:t>that uses standard symbols to indicate tolerances that are based on the feature’s geometry.</a:t>
            </a:r>
          </a:p>
          <a:p>
            <a:pPr>
              <a:lnSpc>
                <a:spcPct val="90000"/>
              </a:lnSpc>
              <a:spcAft>
                <a:spcPts val="600"/>
              </a:spcAft>
            </a:pPr>
            <a:r>
              <a:rPr lang="en-US" sz="2400" dirty="0"/>
              <a:t>GD&amp;T practices are specified in </a:t>
            </a:r>
          </a:p>
          <a:p>
            <a:pPr marL="457200" indent="-457200">
              <a:spcBef>
                <a:spcPts val="0"/>
              </a:spcBef>
              <a:buFont typeface="+mj-lt"/>
              <a:buAutoNum type="arabicPeriod"/>
            </a:pPr>
            <a:r>
              <a:rPr lang="en-US" sz="1800" dirty="0">
                <a:solidFill>
                  <a:schemeClr val="accent2"/>
                </a:solidFill>
              </a:rPr>
              <a:t>BS ISO 5459:2011 </a:t>
            </a:r>
            <a:r>
              <a:rPr lang="en-SG" sz="1800" dirty="0">
                <a:solidFill>
                  <a:schemeClr val="accent2"/>
                </a:solidFill>
                <a:latin typeface="Arial" charset="0"/>
                <a:cs typeface="Arial" charset="0"/>
              </a:rPr>
              <a:t>Geometrical product specifications (GPS) — Geometrical </a:t>
            </a:r>
            <a:r>
              <a:rPr lang="en-SG" sz="1800" dirty="0" err="1">
                <a:solidFill>
                  <a:schemeClr val="accent2"/>
                </a:solidFill>
                <a:latin typeface="Arial" charset="0"/>
                <a:cs typeface="Arial" charset="0"/>
              </a:rPr>
              <a:t>tolerancing</a:t>
            </a:r>
            <a:r>
              <a:rPr lang="en-SG" sz="1800" dirty="0">
                <a:solidFill>
                  <a:schemeClr val="accent2"/>
                </a:solidFill>
                <a:latin typeface="Arial" charset="0"/>
                <a:cs typeface="Arial" charset="0"/>
              </a:rPr>
              <a:t> — </a:t>
            </a:r>
            <a:r>
              <a:rPr lang="en-SG" sz="1800" dirty="0" err="1">
                <a:solidFill>
                  <a:schemeClr val="accent2"/>
                </a:solidFill>
                <a:latin typeface="Arial" charset="0"/>
                <a:cs typeface="Arial" charset="0"/>
              </a:rPr>
              <a:t>Datums</a:t>
            </a:r>
            <a:r>
              <a:rPr lang="en-SG" sz="1800" dirty="0">
                <a:solidFill>
                  <a:schemeClr val="accent2"/>
                </a:solidFill>
                <a:latin typeface="Arial" charset="0"/>
                <a:cs typeface="Arial" charset="0"/>
              </a:rPr>
              <a:t> and datum systems</a:t>
            </a:r>
          </a:p>
          <a:p>
            <a:pPr marL="457200" indent="-457200">
              <a:buFont typeface="+mj-lt"/>
              <a:buAutoNum type="arabicPeriod"/>
            </a:pPr>
            <a:r>
              <a:rPr lang="en-US" sz="1800" dirty="0">
                <a:solidFill>
                  <a:schemeClr val="accent2"/>
                </a:solidFill>
              </a:rPr>
              <a:t>BS ISO 1101:2005. </a:t>
            </a:r>
            <a:r>
              <a:rPr lang="en-SG" sz="1800" dirty="0">
                <a:solidFill>
                  <a:schemeClr val="accent2"/>
                </a:solidFill>
                <a:latin typeface="Arial" charset="0"/>
                <a:cs typeface="Arial" charset="0"/>
              </a:rPr>
              <a:t>Geometrical Product Specifications (GPS) — Geometrical </a:t>
            </a:r>
            <a:r>
              <a:rPr lang="en-SG" sz="1800" dirty="0" err="1">
                <a:solidFill>
                  <a:schemeClr val="accent2"/>
                </a:solidFill>
                <a:latin typeface="Arial" charset="0"/>
                <a:cs typeface="Arial" charset="0"/>
              </a:rPr>
              <a:t>tolerancing</a:t>
            </a:r>
            <a:r>
              <a:rPr lang="en-SG" sz="1800" dirty="0">
                <a:solidFill>
                  <a:schemeClr val="accent2"/>
                </a:solidFill>
                <a:latin typeface="Arial" charset="0"/>
                <a:cs typeface="Arial" charset="0"/>
              </a:rPr>
              <a:t> — Tolerances of form, orientation, location and run-out</a:t>
            </a:r>
            <a:endParaRPr lang="en-SG" sz="1800" dirty="0">
              <a:solidFill>
                <a:schemeClr val="accent2"/>
              </a:solidFill>
            </a:endParaRPr>
          </a:p>
          <a:p>
            <a:pPr>
              <a:lnSpc>
                <a:spcPct val="90000"/>
              </a:lnSpc>
              <a:spcAft>
                <a:spcPct val="35000"/>
              </a:spcAft>
            </a:pPr>
            <a:endParaRPr lang="en-US" sz="2400" dirty="0"/>
          </a:p>
          <a:p>
            <a:pPr>
              <a:lnSpc>
                <a:spcPct val="90000"/>
              </a:lnSpc>
              <a:spcAft>
                <a:spcPct val="35000"/>
              </a:spcAft>
            </a:pPr>
            <a:endParaRPr lang="en-US" sz="2800" dirty="0"/>
          </a:p>
        </p:txBody>
      </p:sp>
    </p:spTree>
    <p:extLst>
      <p:ext uri="{BB962C8B-B14F-4D97-AF65-F5344CB8AC3E}">
        <p14:creationId xmlns:p14="http://schemas.microsoft.com/office/powerpoint/2010/main" val="1981317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Without Using GD&amp;T</a:t>
            </a:r>
            <a:endParaRPr lang="en-SG" dirty="0"/>
          </a:p>
        </p:txBody>
      </p:sp>
      <p:sp>
        <p:nvSpPr>
          <p:cNvPr id="4" name="Rectangle 1027"/>
          <p:cNvSpPr txBox="1">
            <a:spLocks noChangeArrowheads="1"/>
          </p:cNvSpPr>
          <p:nvPr/>
        </p:nvSpPr>
        <p:spPr bwMode="auto">
          <a:xfrm>
            <a:off x="107504" y="1227174"/>
            <a:ext cx="6537107" cy="52261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pPr>
              <a:lnSpc>
                <a:spcPct val="90000"/>
              </a:lnSpc>
            </a:pPr>
            <a:r>
              <a:rPr lang="en-US" sz="2400" dirty="0"/>
              <a:t>Given table height</a:t>
            </a:r>
          </a:p>
          <a:p>
            <a:pPr marL="0" indent="0">
              <a:lnSpc>
                <a:spcPct val="90000"/>
              </a:lnSpc>
              <a:buNone/>
            </a:pPr>
            <a:r>
              <a:rPr lang="en-US" sz="2400" dirty="0"/>
              <a:t>                 </a:t>
            </a:r>
            <a:r>
              <a:rPr lang="en-US" sz="2400" dirty="0">
                <a:solidFill>
                  <a:srgbClr val="FF0000"/>
                </a:solidFill>
              </a:rPr>
              <a:t>27±1 inch</a:t>
            </a:r>
          </a:p>
          <a:p>
            <a:pPr>
              <a:lnSpc>
                <a:spcPct val="90000"/>
              </a:lnSpc>
            </a:pPr>
            <a:endParaRPr lang="en-US" sz="2400" dirty="0"/>
          </a:p>
          <a:p>
            <a:pPr>
              <a:lnSpc>
                <a:spcPct val="90000"/>
              </a:lnSpc>
            </a:pPr>
            <a:r>
              <a:rPr lang="en-US" sz="2400" dirty="0"/>
              <a:t>However, all surfaces have a degree of waviness, or smoothness. For example, the surface of wood is much wavier (rough) than the surface of a piece of glass.</a:t>
            </a:r>
          </a:p>
          <a:p>
            <a:pPr lvl="1">
              <a:lnSpc>
                <a:spcPct val="90000"/>
              </a:lnSpc>
            </a:pPr>
            <a:r>
              <a:rPr lang="en-US" sz="2000" dirty="0"/>
              <a:t>As the table height is dimensioned, these tables  would pass inspection.</a:t>
            </a:r>
          </a:p>
          <a:p>
            <a:pPr>
              <a:lnSpc>
                <a:spcPct val="90000"/>
              </a:lnSpc>
            </a:pPr>
            <a:endParaRPr lang="en-US" sz="1200" dirty="0"/>
          </a:p>
          <a:p>
            <a:pPr>
              <a:lnSpc>
                <a:spcPct val="90000"/>
              </a:lnSpc>
            </a:pPr>
            <a:endParaRPr lang="en-US" sz="1200" dirty="0"/>
          </a:p>
          <a:p>
            <a:pPr>
              <a:lnSpc>
                <a:spcPct val="90000"/>
              </a:lnSpc>
            </a:pPr>
            <a:r>
              <a:rPr lang="en-US" sz="2400" dirty="0"/>
              <a:t>If top must be flatter, you could  tighten the tolerance to </a:t>
            </a:r>
            <a:r>
              <a:rPr lang="en-US" sz="2400" dirty="0">
                <a:cs typeface="Times New Roman" pitchFamily="18" charset="0"/>
              </a:rPr>
              <a:t>±0.03.</a:t>
            </a:r>
            <a:r>
              <a:rPr lang="en-US" sz="2800" dirty="0">
                <a:cs typeface="Times New Roman" pitchFamily="18" charset="0"/>
              </a:rPr>
              <a:t>  </a:t>
            </a:r>
            <a:r>
              <a:rPr lang="en-US" sz="2400" dirty="0">
                <a:solidFill>
                  <a:srgbClr val="FF0000"/>
                </a:solidFill>
              </a:rPr>
              <a:t>27±</a:t>
            </a:r>
            <a:r>
              <a:rPr lang="en-US" sz="2400" dirty="0">
                <a:solidFill>
                  <a:srgbClr val="FF0000"/>
                </a:solidFill>
                <a:cs typeface="Times New Roman" pitchFamily="18" charset="0"/>
              </a:rPr>
              <a:t>0.03</a:t>
            </a:r>
            <a:r>
              <a:rPr lang="en-US" sz="2400" dirty="0">
                <a:solidFill>
                  <a:srgbClr val="FF0000"/>
                </a:solidFill>
              </a:rPr>
              <a:t> inch</a:t>
            </a:r>
            <a:endParaRPr lang="en-US" sz="2800" dirty="0">
              <a:cs typeface="Times New Roman" pitchFamily="18" charset="0"/>
            </a:endParaRPr>
          </a:p>
          <a:p>
            <a:pPr lvl="1">
              <a:lnSpc>
                <a:spcPct val="90000"/>
              </a:lnSpc>
            </a:pPr>
            <a:r>
              <a:rPr lang="en-US" sz="2000" dirty="0">
                <a:cs typeface="Times New Roman" pitchFamily="18" charset="0"/>
              </a:rPr>
              <a:t>However, now the height is restricted to 26.97 to 27.03 meaning good tables would be rejected.</a:t>
            </a:r>
            <a:endParaRPr lang="en-US" sz="2400" dirty="0"/>
          </a:p>
        </p:txBody>
      </p:sp>
      <p:pic>
        <p:nvPicPr>
          <p:cNvPr id="5" name="Picture 10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5578" y="1227175"/>
            <a:ext cx="2133600"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031"/>
          <p:cNvPicPr>
            <a:picLocks noChangeAspect="1" noChangeArrowheads="1"/>
          </p:cNvPicPr>
          <p:nvPr/>
        </p:nvPicPr>
        <p:blipFill>
          <a:blip r:embed="rId4">
            <a:extLst>
              <a:ext uri="{28A0092B-C50C-407E-A947-70E740481C1C}">
                <a14:useLocalDpi xmlns:a14="http://schemas.microsoft.com/office/drawing/2010/main" val="0"/>
              </a:ext>
            </a:extLst>
          </a:blip>
          <a:srcRect t="4391"/>
          <a:stretch>
            <a:fillRect/>
          </a:stretch>
        </p:blipFill>
        <p:spPr bwMode="auto">
          <a:xfrm>
            <a:off x="6604445" y="2852936"/>
            <a:ext cx="2432051"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1032"/>
          <p:cNvSpPr txBox="1">
            <a:spLocks noChangeArrowheads="1"/>
          </p:cNvSpPr>
          <p:nvPr/>
        </p:nvSpPr>
        <p:spPr bwMode="auto">
          <a:xfrm>
            <a:off x="3798459" y="1406735"/>
            <a:ext cx="2947119"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spcBef>
                <a:spcPct val="50000"/>
              </a:spcBef>
              <a:buFont typeface="Monotype Sorts" pitchFamily="2" charset="2"/>
              <a:buNone/>
            </a:pPr>
            <a:r>
              <a:rPr lang="en-US" sz="1600" b="0" i="0" dirty="0">
                <a:latin typeface="Arial" pitchFamily="34" charset="0"/>
              </a:rPr>
              <a:t>Assume all 4 legs will be cut to length at the same time.</a:t>
            </a:r>
          </a:p>
        </p:txBody>
      </p:sp>
      <p:grpSp>
        <p:nvGrpSpPr>
          <p:cNvPr id="8" name="Group 1034"/>
          <p:cNvGrpSpPr>
            <a:grpSpLocks/>
          </p:cNvGrpSpPr>
          <p:nvPr/>
        </p:nvGrpSpPr>
        <p:grpSpPr bwMode="auto">
          <a:xfrm>
            <a:off x="6604445" y="4513262"/>
            <a:ext cx="2432051" cy="1398588"/>
            <a:chOff x="1080" y="1841"/>
            <a:chExt cx="3830" cy="2201"/>
          </a:xfrm>
        </p:grpSpPr>
        <p:pic>
          <p:nvPicPr>
            <p:cNvPr id="9" name="Picture 1035"/>
            <p:cNvPicPr>
              <a:picLocks noChangeAspect="1" noChangeArrowheads="1"/>
            </p:cNvPicPr>
            <p:nvPr/>
          </p:nvPicPr>
          <p:blipFill>
            <a:blip r:embed="rId5">
              <a:extLst>
                <a:ext uri="{28A0092B-C50C-407E-A947-70E740481C1C}">
                  <a14:useLocalDpi xmlns:a14="http://schemas.microsoft.com/office/drawing/2010/main" val="0"/>
                </a:ext>
              </a:extLst>
            </a:blip>
            <a:srcRect t="4683"/>
            <a:stretch>
              <a:fillRect/>
            </a:stretch>
          </p:blipFill>
          <p:spPr bwMode="auto">
            <a:xfrm>
              <a:off x="1080" y="1926"/>
              <a:ext cx="3830" cy="2116"/>
            </a:xfrm>
            <a:prstGeom prst="rect">
              <a:avLst/>
            </a:prstGeom>
            <a:noFill/>
            <a:ln>
              <a:noFill/>
            </a:ln>
            <a:effectLst/>
            <a:extLst>
              <a:ext uri="{909E8E84-426E-40DD-AFC4-6F175D3DCCD1}">
                <a14:hiddenFill xmlns:a14="http://schemas.microsoft.com/office/drawing/2010/main">
                  <a:solidFill>
                    <a:srgbClr val="474747"/>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ECECE"/>
                    </a:outerShdw>
                  </a:effectLst>
                </a14:hiddenEffects>
              </a:ext>
            </a:extLst>
          </p:spPr>
        </p:pic>
        <p:grpSp>
          <p:nvGrpSpPr>
            <p:cNvPr id="10" name="Group 1036"/>
            <p:cNvGrpSpPr>
              <a:grpSpLocks/>
            </p:cNvGrpSpPr>
            <p:nvPr/>
          </p:nvGrpSpPr>
          <p:grpSpPr bwMode="auto">
            <a:xfrm>
              <a:off x="1177" y="1841"/>
              <a:ext cx="3593" cy="484"/>
              <a:chOff x="1177" y="1841"/>
              <a:chExt cx="3593" cy="484"/>
            </a:xfrm>
          </p:grpSpPr>
          <p:grpSp>
            <p:nvGrpSpPr>
              <p:cNvPr id="11" name="Group 1037"/>
              <p:cNvGrpSpPr>
                <a:grpSpLocks/>
              </p:cNvGrpSpPr>
              <p:nvPr/>
            </p:nvGrpSpPr>
            <p:grpSpPr bwMode="auto">
              <a:xfrm>
                <a:off x="1177" y="1841"/>
                <a:ext cx="3593" cy="484"/>
                <a:chOff x="1177" y="1841"/>
                <a:chExt cx="3593" cy="484"/>
              </a:xfrm>
            </p:grpSpPr>
            <p:grpSp>
              <p:nvGrpSpPr>
                <p:cNvPr id="13" name="Group 1038"/>
                <p:cNvGrpSpPr>
                  <a:grpSpLocks/>
                </p:cNvGrpSpPr>
                <p:nvPr/>
              </p:nvGrpSpPr>
              <p:grpSpPr bwMode="auto">
                <a:xfrm>
                  <a:off x="1320" y="1841"/>
                  <a:ext cx="3450" cy="424"/>
                  <a:chOff x="1320" y="1841"/>
                  <a:chExt cx="3450" cy="424"/>
                </a:xfrm>
              </p:grpSpPr>
              <p:sp>
                <p:nvSpPr>
                  <p:cNvPr id="15" name="Rectangle 1039"/>
                  <p:cNvSpPr>
                    <a:spLocks noChangeArrowheads="1"/>
                  </p:cNvSpPr>
                  <p:nvPr/>
                </p:nvSpPr>
                <p:spPr bwMode="auto">
                  <a:xfrm>
                    <a:off x="1320" y="1841"/>
                    <a:ext cx="2137" cy="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SG"/>
                  </a:p>
                </p:txBody>
              </p:sp>
              <p:grpSp>
                <p:nvGrpSpPr>
                  <p:cNvPr id="16" name="Group 1040"/>
                  <p:cNvGrpSpPr>
                    <a:grpSpLocks/>
                  </p:cNvGrpSpPr>
                  <p:nvPr/>
                </p:nvGrpSpPr>
                <p:grpSpPr bwMode="auto">
                  <a:xfrm>
                    <a:off x="1328" y="2018"/>
                    <a:ext cx="3442" cy="247"/>
                    <a:chOff x="1328" y="2018"/>
                    <a:chExt cx="3442" cy="247"/>
                  </a:xfrm>
                </p:grpSpPr>
                <p:sp>
                  <p:nvSpPr>
                    <p:cNvPr id="17" name="Line 1041"/>
                    <p:cNvSpPr>
                      <a:spLocks noChangeShapeType="1"/>
                    </p:cNvSpPr>
                    <p:nvPr/>
                  </p:nvSpPr>
                  <p:spPr bwMode="auto">
                    <a:xfrm flipH="1" flipV="1">
                      <a:off x="1524" y="2018"/>
                      <a:ext cx="3246"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8" name="Line 1042"/>
                    <p:cNvSpPr>
                      <a:spLocks noChangeShapeType="1"/>
                    </p:cNvSpPr>
                    <p:nvPr/>
                  </p:nvSpPr>
                  <p:spPr bwMode="auto">
                    <a:xfrm flipH="1" flipV="1">
                      <a:off x="3498" y="2198"/>
                      <a:ext cx="449"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grpSp>
                  <p:nvGrpSpPr>
                    <p:cNvPr id="19" name="Group 1043"/>
                    <p:cNvGrpSpPr>
                      <a:grpSpLocks/>
                    </p:cNvGrpSpPr>
                    <p:nvPr/>
                  </p:nvGrpSpPr>
                  <p:grpSpPr bwMode="auto">
                    <a:xfrm>
                      <a:off x="1328" y="2025"/>
                      <a:ext cx="2137" cy="240"/>
                      <a:chOff x="1328" y="2025"/>
                      <a:chExt cx="2137" cy="240"/>
                    </a:xfrm>
                  </p:grpSpPr>
                  <p:sp>
                    <p:nvSpPr>
                      <p:cNvPr id="20" name="Line 1044"/>
                      <p:cNvSpPr>
                        <a:spLocks noChangeShapeType="1"/>
                      </p:cNvSpPr>
                      <p:nvPr/>
                    </p:nvSpPr>
                    <p:spPr bwMode="auto">
                      <a:xfrm flipV="1">
                        <a:off x="1328" y="2033"/>
                        <a:ext cx="8" cy="2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1" name="Line 1045"/>
                      <p:cNvSpPr>
                        <a:spLocks noChangeShapeType="1"/>
                      </p:cNvSpPr>
                      <p:nvPr/>
                    </p:nvSpPr>
                    <p:spPr bwMode="auto">
                      <a:xfrm flipH="1" flipV="1">
                        <a:off x="1328" y="2025"/>
                        <a:ext cx="2137"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grpSp>
              </p:grpSp>
            </p:grpSp>
            <p:sp>
              <p:nvSpPr>
                <p:cNvPr id="14" name="Rectangle 1046"/>
                <p:cNvSpPr>
                  <a:spLocks noChangeArrowheads="1"/>
                </p:cNvSpPr>
                <p:nvPr/>
              </p:nvSpPr>
              <p:spPr bwMode="auto">
                <a:xfrm>
                  <a:off x="1177" y="1995"/>
                  <a:ext cx="143" cy="3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SG"/>
                </a:p>
              </p:txBody>
            </p:sp>
          </p:grpSp>
          <p:sp>
            <p:nvSpPr>
              <p:cNvPr id="12" name="Rectangle 1047"/>
              <p:cNvSpPr>
                <a:spLocks noChangeArrowheads="1"/>
              </p:cNvSpPr>
              <p:nvPr/>
            </p:nvSpPr>
            <p:spPr bwMode="auto">
              <a:xfrm>
                <a:off x="3443" y="2085"/>
                <a:ext cx="71"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SG"/>
              </a:p>
            </p:txBody>
          </p:sp>
        </p:grpSp>
      </p:grpSp>
      <p:sp>
        <p:nvSpPr>
          <p:cNvPr id="22" name="Text Box 1048"/>
          <p:cNvSpPr txBox="1">
            <a:spLocks noChangeArrowheads="1"/>
          </p:cNvSpPr>
          <p:nvPr/>
        </p:nvSpPr>
        <p:spPr bwMode="auto">
          <a:xfrm>
            <a:off x="7691207" y="4352502"/>
            <a:ext cx="381000" cy="243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spcBef>
                <a:spcPct val="50000"/>
              </a:spcBef>
              <a:buFont typeface="Monotype Sorts" pitchFamily="2" charset="2"/>
              <a:buNone/>
            </a:pPr>
            <a:r>
              <a:rPr lang="en-US" sz="1000" i="0" dirty="0"/>
              <a:t>or</a:t>
            </a:r>
          </a:p>
        </p:txBody>
      </p:sp>
    </p:spTree>
    <p:extLst>
      <p:ext uri="{BB962C8B-B14F-4D97-AF65-F5344CB8AC3E}">
        <p14:creationId xmlns:p14="http://schemas.microsoft.com/office/powerpoint/2010/main" val="339376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GD&amp;T</a:t>
            </a:r>
            <a:endParaRPr lang="en-SG" dirty="0"/>
          </a:p>
        </p:txBody>
      </p:sp>
      <p:sp>
        <p:nvSpPr>
          <p:cNvPr id="5" name="Rectangle 3"/>
          <p:cNvSpPr txBox="1">
            <a:spLocks noChangeArrowheads="1"/>
          </p:cNvSpPr>
          <p:nvPr/>
        </p:nvSpPr>
        <p:spPr bwMode="auto">
          <a:xfrm>
            <a:off x="108173" y="1130328"/>
            <a:ext cx="5975995" cy="28027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5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500">
                <a:solidFill>
                  <a:schemeClr val="tx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cs typeface="+mn-cs"/>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Font typeface="Wingdings" pitchFamily="2" charset="2"/>
              <a:buChar char="§"/>
              <a:defRPr sz="2000">
                <a:solidFill>
                  <a:schemeClr val="tx1"/>
                </a:solidFill>
                <a:latin typeface="+mn-lt"/>
                <a:cs typeface="+mn-cs"/>
              </a:defRPr>
            </a:lvl9pPr>
          </a:lstStyle>
          <a:p>
            <a:r>
              <a:rPr lang="en-US" dirty="0">
                <a:cs typeface="Times New Roman" pitchFamily="18" charset="0"/>
              </a:rPr>
              <a:t>You can have both, by using GD&amp;T.</a:t>
            </a:r>
          </a:p>
          <a:p>
            <a:pPr lvl="1"/>
            <a:r>
              <a:rPr lang="en-US" dirty="0">
                <a:cs typeface="Times New Roman" pitchFamily="18" charset="0"/>
              </a:rPr>
              <a:t>The table height may any height between 26 and 28 inches.</a:t>
            </a:r>
          </a:p>
          <a:p>
            <a:pPr lvl="1"/>
            <a:r>
              <a:rPr lang="en-US" dirty="0">
                <a:cs typeface="Times New Roman" pitchFamily="18" charset="0"/>
              </a:rPr>
              <a:t>The table top must be flat within 0.06. (±0.03)</a:t>
            </a:r>
          </a:p>
          <a:p>
            <a:endParaRPr lang="en-US"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5179" y="1174039"/>
            <a:ext cx="2637656" cy="257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59"/>
          <p:cNvGrpSpPr>
            <a:grpSpLocks noChangeAspect="1"/>
          </p:cNvGrpSpPr>
          <p:nvPr/>
        </p:nvGrpSpPr>
        <p:grpSpPr bwMode="auto">
          <a:xfrm>
            <a:off x="3203848" y="3635362"/>
            <a:ext cx="2440783" cy="2071688"/>
            <a:chOff x="1691" y="4283"/>
            <a:chExt cx="1025" cy="870"/>
          </a:xfrm>
        </p:grpSpPr>
        <p:grpSp>
          <p:nvGrpSpPr>
            <p:cNvPr id="8" name="Group 6"/>
            <p:cNvGrpSpPr>
              <a:grpSpLocks/>
            </p:cNvGrpSpPr>
            <p:nvPr/>
          </p:nvGrpSpPr>
          <p:grpSpPr bwMode="auto">
            <a:xfrm>
              <a:off x="1868" y="4586"/>
              <a:ext cx="810" cy="567"/>
              <a:chOff x="1402" y="2101"/>
              <a:chExt cx="2026" cy="1417"/>
            </a:xfrm>
          </p:grpSpPr>
          <p:sp>
            <p:nvSpPr>
              <p:cNvPr id="19" name="Rectangle 7"/>
              <p:cNvSpPr>
                <a:spLocks noChangeArrowheads="1"/>
              </p:cNvSpPr>
              <p:nvPr/>
            </p:nvSpPr>
            <p:spPr bwMode="auto">
              <a:xfrm>
                <a:off x="1402" y="2101"/>
                <a:ext cx="143" cy="1409"/>
              </a:xfrm>
              <a:prstGeom prst="rect">
                <a:avLst/>
              </a:prstGeom>
              <a:solidFill>
                <a:srgbClr val="FFFFFF"/>
              </a:solidFill>
              <a:ln w="9525">
                <a:solidFill>
                  <a:srgbClr val="000000"/>
                </a:solidFill>
                <a:miter lim="800000"/>
                <a:headEnd/>
                <a:tailEnd/>
              </a:ln>
            </p:spPr>
            <p:txBody>
              <a:bodyPr/>
              <a:lstStyle/>
              <a:p>
                <a:endParaRPr lang="en-SG"/>
              </a:p>
            </p:txBody>
          </p:sp>
          <p:sp>
            <p:nvSpPr>
              <p:cNvPr id="20" name="Rectangle 8"/>
              <p:cNvSpPr>
                <a:spLocks noChangeArrowheads="1"/>
              </p:cNvSpPr>
              <p:nvPr/>
            </p:nvSpPr>
            <p:spPr bwMode="auto">
              <a:xfrm>
                <a:off x="2662" y="2101"/>
                <a:ext cx="143" cy="1409"/>
              </a:xfrm>
              <a:prstGeom prst="rect">
                <a:avLst/>
              </a:prstGeom>
              <a:solidFill>
                <a:srgbClr val="FFFFFF"/>
              </a:solidFill>
              <a:ln w="9525">
                <a:solidFill>
                  <a:srgbClr val="000000"/>
                </a:solidFill>
                <a:miter lim="800000"/>
                <a:headEnd/>
                <a:tailEnd/>
              </a:ln>
            </p:spPr>
            <p:txBody>
              <a:bodyPr/>
              <a:lstStyle/>
              <a:p>
                <a:endParaRPr lang="en-SG"/>
              </a:p>
            </p:txBody>
          </p:sp>
          <p:sp>
            <p:nvSpPr>
              <p:cNvPr id="21" name="Line 9"/>
              <p:cNvSpPr>
                <a:spLocks noChangeShapeType="1"/>
              </p:cNvSpPr>
              <p:nvPr/>
            </p:nvSpPr>
            <p:spPr bwMode="auto">
              <a:xfrm>
                <a:off x="2850" y="3503"/>
                <a:ext cx="5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2" name="Line 10"/>
              <p:cNvSpPr>
                <a:spLocks noChangeShapeType="1"/>
              </p:cNvSpPr>
              <p:nvPr/>
            </p:nvSpPr>
            <p:spPr bwMode="auto">
              <a:xfrm>
                <a:off x="3353" y="2858"/>
                <a:ext cx="0" cy="660"/>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grpSp>
        <p:sp>
          <p:nvSpPr>
            <p:cNvPr id="9" name="Text Box 11"/>
            <p:cNvSpPr txBox="1">
              <a:spLocks noChangeArrowheads="1"/>
            </p:cNvSpPr>
            <p:nvPr/>
          </p:nvSpPr>
          <p:spPr bwMode="auto">
            <a:xfrm>
              <a:off x="2606" y="4781"/>
              <a:ext cx="110"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27 </a:t>
              </a:r>
              <a:endParaRPr lang="en-US"/>
            </a:p>
          </p:txBody>
        </p:sp>
        <p:grpSp>
          <p:nvGrpSpPr>
            <p:cNvPr id="10" name="Group 58"/>
            <p:cNvGrpSpPr>
              <a:grpSpLocks/>
            </p:cNvGrpSpPr>
            <p:nvPr/>
          </p:nvGrpSpPr>
          <p:grpSpPr bwMode="auto">
            <a:xfrm>
              <a:off x="1691" y="4283"/>
              <a:ext cx="990" cy="498"/>
              <a:chOff x="1691" y="4283"/>
              <a:chExt cx="990" cy="498"/>
            </a:xfrm>
          </p:grpSpPr>
          <p:sp>
            <p:nvSpPr>
              <p:cNvPr id="11" name="Rectangle 14"/>
              <p:cNvSpPr>
                <a:spLocks noChangeArrowheads="1"/>
              </p:cNvSpPr>
              <p:nvPr/>
            </p:nvSpPr>
            <p:spPr bwMode="auto">
              <a:xfrm>
                <a:off x="1785" y="4529"/>
                <a:ext cx="737" cy="57"/>
              </a:xfrm>
              <a:prstGeom prst="rect">
                <a:avLst/>
              </a:prstGeom>
              <a:solidFill>
                <a:srgbClr val="FFFFFF"/>
              </a:solidFill>
              <a:ln w="9525">
                <a:solidFill>
                  <a:srgbClr val="000000"/>
                </a:solidFill>
                <a:miter lim="800000"/>
                <a:headEnd/>
                <a:tailEnd/>
              </a:ln>
            </p:spPr>
            <p:txBody>
              <a:bodyPr/>
              <a:lstStyle/>
              <a:p>
                <a:endParaRPr lang="en-SG"/>
              </a:p>
            </p:txBody>
          </p:sp>
          <p:sp>
            <p:nvSpPr>
              <p:cNvPr id="12" name="Line 15"/>
              <p:cNvSpPr>
                <a:spLocks noChangeShapeType="1"/>
              </p:cNvSpPr>
              <p:nvPr/>
            </p:nvSpPr>
            <p:spPr bwMode="auto">
              <a:xfrm>
                <a:off x="2537" y="4532"/>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3" name="Line 16"/>
              <p:cNvSpPr>
                <a:spLocks noChangeShapeType="1"/>
              </p:cNvSpPr>
              <p:nvPr/>
            </p:nvSpPr>
            <p:spPr bwMode="auto">
              <a:xfrm flipV="1">
                <a:off x="2645" y="4529"/>
                <a:ext cx="0" cy="25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14" name="Line 17"/>
              <p:cNvSpPr>
                <a:spLocks noChangeShapeType="1"/>
              </p:cNvSpPr>
              <p:nvPr/>
            </p:nvSpPr>
            <p:spPr bwMode="auto">
              <a:xfrm>
                <a:off x="1727" y="4544"/>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5" name="Line 18"/>
              <p:cNvSpPr>
                <a:spLocks noChangeShapeType="1"/>
              </p:cNvSpPr>
              <p:nvPr/>
            </p:nvSpPr>
            <p:spPr bwMode="auto">
              <a:xfrm>
                <a:off x="1727" y="4514"/>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16" name="Line 19"/>
              <p:cNvSpPr>
                <a:spLocks noChangeShapeType="1"/>
              </p:cNvSpPr>
              <p:nvPr/>
            </p:nvSpPr>
            <p:spPr bwMode="auto">
              <a:xfrm flipV="1">
                <a:off x="1744" y="4542"/>
                <a:ext cx="1" cy="105"/>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17" name="Line 20"/>
              <p:cNvSpPr>
                <a:spLocks noChangeShapeType="1"/>
              </p:cNvSpPr>
              <p:nvPr/>
            </p:nvSpPr>
            <p:spPr bwMode="auto">
              <a:xfrm flipH="1">
                <a:off x="1743" y="4397"/>
                <a:ext cx="0" cy="118"/>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sp>
            <p:nvSpPr>
              <p:cNvPr id="18" name="Text Box 21"/>
              <p:cNvSpPr txBox="1">
                <a:spLocks noChangeArrowheads="1"/>
              </p:cNvSpPr>
              <p:nvPr/>
            </p:nvSpPr>
            <p:spPr bwMode="auto">
              <a:xfrm>
                <a:off x="1691" y="4283"/>
                <a:ext cx="136"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.06</a:t>
                </a:r>
                <a:endParaRPr lang="en-US"/>
              </a:p>
            </p:txBody>
          </p:sp>
        </p:grpSp>
      </p:grpSp>
      <p:grpSp>
        <p:nvGrpSpPr>
          <p:cNvPr id="23" name="Group 57"/>
          <p:cNvGrpSpPr>
            <a:grpSpLocks noChangeAspect="1"/>
          </p:cNvGrpSpPr>
          <p:nvPr/>
        </p:nvGrpSpPr>
        <p:grpSpPr bwMode="auto">
          <a:xfrm>
            <a:off x="374371" y="3789039"/>
            <a:ext cx="2448000" cy="1934516"/>
            <a:chOff x="415" y="4343"/>
            <a:chExt cx="1025" cy="810"/>
          </a:xfrm>
        </p:grpSpPr>
        <p:grpSp>
          <p:nvGrpSpPr>
            <p:cNvPr id="24" name="Group 23"/>
            <p:cNvGrpSpPr>
              <a:grpSpLocks/>
            </p:cNvGrpSpPr>
            <p:nvPr/>
          </p:nvGrpSpPr>
          <p:grpSpPr bwMode="auto">
            <a:xfrm>
              <a:off x="592" y="4646"/>
              <a:ext cx="810" cy="507"/>
              <a:chOff x="1402" y="2101"/>
              <a:chExt cx="2026" cy="1417"/>
            </a:xfrm>
          </p:grpSpPr>
          <p:sp>
            <p:nvSpPr>
              <p:cNvPr id="35" name="Rectangle 24"/>
              <p:cNvSpPr>
                <a:spLocks noChangeArrowheads="1"/>
              </p:cNvSpPr>
              <p:nvPr/>
            </p:nvSpPr>
            <p:spPr bwMode="auto">
              <a:xfrm>
                <a:off x="1402" y="2101"/>
                <a:ext cx="143" cy="1409"/>
              </a:xfrm>
              <a:prstGeom prst="rect">
                <a:avLst/>
              </a:prstGeom>
              <a:solidFill>
                <a:srgbClr val="FFFFFF"/>
              </a:solidFill>
              <a:ln w="9525">
                <a:solidFill>
                  <a:srgbClr val="000000"/>
                </a:solidFill>
                <a:miter lim="800000"/>
                <a:headEnd/>
                <a:tailEnd/>
              </a:ln>
            </p:spPr>
            <p:txBody>
              <a:bodyPr/>
              <a:lstStyle/>
              <a:p>
                <a:endParaRPr lang="en-SG"/>
              </a:p>
            </p:txBody>
          </p:sp>
          <p:sp>
            <p:nvSpPr>
              <p:cNvPr id="36" name="Rectangle 25"/>
              <p:cNvSpPr>
                <a:spLocks noChangeArrowheads="1"/>
              </p:cNvSpPr>
              <p:nvPr/>
            </p:nvSpPr>
            <p:spPr bwMode="auto">
              <a:xfrm>
                <a:off x="2662" y="2101"/>
                <a:ext cx="113" cy="1409"/>
              </a:xfrm>
              <a:prstGeom prst="rect">
                <a:avLst/>
              </a:prstGeom>
              <a:solidFill>
                <a:srgbClr val="FFFFFF"/>
              </a:solidFill>
              <a:ln w="9525">
                <a:solidFill>
                  <a:srgbClr val="000000"/>
                </a:solidFill>
                <a:miter lim="800000"/>
                <a:headEnd/>
                <a:tailEnd/>
              </a:ln>
            </p:spPr>
            <p:txBody>
              <a:bodyPr/>
              <a:lstStyle/>
              <a:p>
                <a:endParaRPr lang="en-SG"/>
              </a:p>
            </p:txBody>
          </p:sp>
          <p:sp>
            <p:nvSpPr>
              <p:cNvPr id="37" name="Line 26"/>
              <p:cNvSpPr>
                <a:spLocks noChangeShapeType="1"/>
              </p:cNvSpPr>
              <p:nvPr/>
            </p:nvSpPr>
            <p:spPr bwMode="auto">
              <a:xfrm>
                <a:off x="2850" y="3503"/>
                <a:ext cx="5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8" name="Line 27"/>
              <p:cNvSpPr>
                <a:spLocks noChangeShapeType="1"/>
              </p:cNvSpPr>
              <p:nvPr/>
            </p:nvSpPr>
            <p:spPr bwMode="auto">
              <a:xfrm>
                <a:off x="3353" y="2858"/>
                <a:ext cx="0" cy="660"/>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grpSp>
        <p:sp>
          <p:nvSpPr>
            <p:cNvPr id="25" name="Text Box 28"/>
            <p:cNvSpPr txBox="1">
              <a:spLocks noChangeArrowheads="1"/>
            </p:cNvSpPr>
            <p:nvPr/>
          </p:nvSpPr>
          <p:spPr bwMode="auto">
            <a:xfrm>
              <a:off x="1330" y="4841"/>
              <a:ext cx="110"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26 </a:t>
              </a:r>
              <a:endParaRPr lang="en-US"/>
            </a:p>
          </p:txBody>
        </p:sp>
        <p:grpSp>
          <p:nvGrpSpPr>
            <p:cNvPr id="26" name="Group 56"/>
            <p:cNvGrpSpPr>
              <a:grpSpLocks/>
            </p:cNvGrpSpPr>
            <p:nvPr/>
          </p:nvGrpSpPr>
          <p:grpSpPr bwMode="auto">
            <a:xfrm>
              <a:off x="415" y="4343"/>
              <a:ext cx="990" cy="498"/>
              <a:chOff x="415" y="4343"/>
              <a:chExt cx="990" cy="498"/>
            </a:xfrm>
          </p:grpSpPr>
          <p:sp>
            <p:nvSpPr>
              <p:cNvPr id="27" name="Rectangle 31"/>
              <p:cNvSpPr>
                <a:spLocks noChangeArrowheads="1"/>
              </p:cNvSpPr>
              <p:nvPr/>
            </p:nvSpPr>
            <p:spPr bwMode="auto">
              <a:xfrm>
                <a:off x="509" y="4589"/>
                <a:ext cx="737" cy="57"/>
              </a:xfrm>
              <a:prstGeom prst="rect">
                <a:avLst/>
              </a:prstGeom>
              <a:solidFill>
                <a:srgbClr val="FFFFFF"/>
              </a:solidFill>
              <a:ln w="9525">
                <a:solidFill>
                  <a:srgbClr val="000000"/>
                </a:solidFill>
                <a:miter lim="800000"/>
                <a:headEnd/>
                <a:tailEnd/>
              </a:ln>
            </p:spPr>
            <p:txBody>
              <a:bodyPr/>
              <a:lstStyle/>
              <a:p>
                <a:endParaRPr lang="en-SG"/>
              </a:p>
            </p:txBody>
          </p:sp>
          <p:sp>
            <p:nvSpPr>
              <p:cNvPr id="28" name="Line 32"/>
              <p:cNvSpPr>
                <a:spLocks noChangeShapeType="1"/>
              </p:cNvSpPr>
              <p:nvPr/>
            </p:nvSpPr>
            <p:spPr bwMode="auto">
              <a:xfrm>
                <a:off x="1261" y="4592"/>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29" name="Line 33"/>
              <p:cNvSpPr>
                <a:spLocks noChangeShapeType="1"/>
              </p:cNvSpPr>
              <p:nvPr/>
            </p:nvSpPr>
            <p:spPr bwMode="auto">
              <a:xfrm flipV="1">
                <a:off x="1369" y="4589"/>
                <a:ext cx="0" cy="25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30" name="Line 34"/>
              <p:cNvSpPr>
                <a:spLocks noChangeShapeType="1"/>
              </p:cNvSpPr>
              <p:nvPr/>
            </p:nvSpPr>
            <p:spPr bwMode="auto">
              <a:xfrm>
                <a:off x="451" y="4604"/>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1" name="Line 35"/>
              <p:cNvSpPr>
                <a:spLocks noChangeShapeType="1"/>
              </p:cNvSpPr>
              <p:nvPr/>
            </p:nvSpPr>
            <p:spPr bwMode="auto">
              <a:xfrm>
                <a:off x="451" y="4574"/>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32" name="Line 36"/>
              <p:cNvSpPr>
                <a:spLocks noChangeShapeType="1"/>
              </p:cNvSpPr>
              <p:nvPr/>
            </p:nvSpPr>
            <p:spPr bwMode="auto">
              <a:xfrm flipV="1">
                <a:off x="468" y="4602"/>
                <a:ext cx="1" cy="105"/>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33" name="Line 37"/>
              <p:cNvSpPr>
                <a:spLocks noChangeShapeType="1"/>
              </p:cNvSpPr>
              <p:nvPr/>
            </p:nvSpPr>
            <p:spPr bwMode="auto">
              <a:xfrm flipH="1">
                <a:off x="467" y="4457"/>
                <a:ext cx="0" cy="118"/>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sp>
            <p:nvSpPr>
              <p:cNvPr id="34" name="Text Box 38"/>
              <p:cNvSpPr txBox="1">
                <a:spLocks noChangeArrowheads="1"/>
              </p:cNvSpPr>
              <p:nvPr/>
            </p:nvSpPr>
            <p:spPr bwMode="auto">
              <a:xfrm>
                <a:off x="415" y="4343"/>
                <a:ext cx="136"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.06</a:t>
                </a:r>
                <a:endParaRPr lang="en-US"/>
              </a:p>
            </p:txBody>
          </p:sp>
        </p:grpSp>
      </p:grpSp>
      <p:grpSp>
        <p:nvGrpSpPr>
          <p:cNvPr id="39" name="Group 61"/>
          <p:cNvGrpSpPr>
            <a:grpSpLocks noChangeAspect="1"/>
          </p:cNvGrpSpPr>
          <p:nvPr/>
        </p:nvGrpSpPr>
        <p:grpSpPr bwMode="auto">
          <a:xfrm>
            <a:off x="5931177" y="3508220"/>
            <a:ext cx="2443163" cy="2209800"/>
            <a:chOff x="3012" y="4225"/>
            <a:chExt cx="1026" cy="928"/>
          </a:xfrm>
        </p:grpSpPr>
        <p:grpSp>
          <p:nvGrpSpPr>
            <p:cNvPr id="40" name="Group 40"/>
            <p:cNvGrpSpPr>
              <a:grpSpLocks/>
            </p:cNvGrpSpPr>
            <p:nvPr/>
          </p:nvGrpSpPr>
          <p:grpSpPr bwMode="auto">
            <a:xfrm>
              <a:off x="3189" y="4529"/>
              <a:ext cx="811" cy="624"/>
              <a:chOff x="1402" y="2101"/>
              <a:chExt cx="2026" cy="1417"/>
            </a:xfrm>
          </p:grpSpPr>
          <p:sp>
            <p:nvSpPr>
              <p:cNvPr id="51" name="Rectangle 41"/>
              <p:cNvSpPr>
                <a:spLocks noChangeArrowheads="1"/>
              </p:cNvSpPr>
              <p:nvPr/>
            </p:nvSpPr>
            <p:spPr bwMode="auto">
              <a:xfrm>
                <a:off x="1402" y="2101"/>
                <a:ext cx="143" cy="1409"/>
              </a:xfrm>
              <a:prstGeom prst="rect">
                <a:avLst/>
              </a:prstGeom>
              <a:solidFill>
                <a:srgbClr val="FFFFFF"/>
              </a:solidFill>
              <a:ln w="9525">
                <a:solidFill>
                  <a:srgbClr val="000000"/>
                </a:solidFill>
                <a:miter lim="800000"/>
                <a:headEnd/>
                <a:tailEnd/>
              </a:ln>
            </p:spPr>
            <p:txBody>
              <a:bodyPr/>
              <a:lstStyle/>
              <a:p>
                <a:endParaRPr lang="en-SG"/>
              </a:p>
            </p:txBody>
          </p:sp>
          <p:sp>
            <p:nvSpPr>
              <p:cNvPr id="52" name="Rectangle 42"/>
              <p:cNvSpPr>
                <a:spLocks noChangeArrowheads="1"/>
              </p:cNvSpPr>
              <p:nvPr/>
            </p:nvSpPr>
            <p:spPr bwMode="auto">
              <a:xfrm>
                <a:off x="2662" y="2101"/>
                <a:ext cx="143" cy="1409"/>
              </a:xfrm>
              <a:prstGeom prst="rect">
                <a:avLst/>
              </a:prstGeom>
              <a:solidFill>
                <a:srgbClr val="FFFFFF"/>
              </a:solidFill>
              <a:ln w="9525">
                <a:solidFill>
                  <a:srgbClr val="000000"/>
                </a:solidFill>
                <a:miter lim="800000"/>
                <a:headEnd/>
                <a:tailEnd/>
              </a:ln>
            </p:spPr>
            <p:txBody>
              <a:bodyPr/>
              <a:lstStyle/>
              <a:p>
                <a:endParaRPr lang="en-SG"/>
              </a:p>
            </p:txBody>
          </p:sp>
          <p:sp>
            <p:nvSpPr>
              <p:cNvPr id="53" name="Line 43"/>
              <p:cNvSpPr>
                <a:spLocks noChangeShapeType="1"/>
              </p:cNvSpPr>
              <p:nvPr/>
            </p:nvSpPr>
            <p:spPr bwMode="auto">
              <a:xfrm>
                <a:off x="2850" y="3503"/>
                <a:ext cx="5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54" name="Line 44"/>
              <p:cNvSpPr>
                <a:spLocks noChangeShapeType="1"/>
              </p:cNvSpPr>
              <p:nvPr/>
            </p:nvSpPr>
            <p:spPr bwMode="auto">
              <a:xfrm>
                <a:off x="3353" y="2858"/>
                <a:ext cx="0" cy="660"/>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grpSp>
        <p:sp>
          <p:nvSpPr>
            <p:cNvPr id="41" name="Text Box 45"/>
            <p:cNvSpPr txBox="1">
              <a:spLocks noChangeArrowheads="1"/>
            </p:cNvSpPr>
            <p:nvPr/>
          </p:nvSpPr>
          <p:spPr bwMode="auto">
            <a:xfrm>
              <a:off x="3927" y="4739"/>
              <a:ext cx="111"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28 </a:t>
              </a:r>
              <a:endParaRPr lang="en-US"/>
            </a:p>
          </p:txBody>
        </p:sp>
        <p:grpSp>
          <p:nvGrpSpPr>
            <p:cNvPr id="42" name="Group 60"/>
            <p:cNvGrpSpPr>
              <a:grpSpLocks/>
            </p:cNvGrpSpPr>
            <p:nvPr/>
          </p:nvGrpSpPr>
          <p:grpSpPr bwMode="auto">
            <a:xfrm>
              <a:off x="3012" y="4225"/>
              <a:ext cx="990" cy="499"/>
              <a:chOff x="3012" y="4225"/>
              <a:chExt cx="990" cy="499"/>
            </a:xfrm>
          </p:grpSpPr>
          <p:sp>
            <p:nvSpPr>
              <p:cNvPr id="43" name="Rectangle 48"/>
              <p:cNvSpPr>
                <a:spLocks noChangeArrowheads="1"/>
              </p:cNvSpPr>
              <p:nvPr/>
            </p:nvSpPr>
            <p:spPr bwMode="auto">
              <a:xfrm>
                <a:off x="3106" y="4472"/>
                <a:ext cx="737" cy="57"/>
              </a:xfrm>
              <a:prstGeom prst="rect">
                <a:avLst/>
              </a:prstGeom>
              <a:solidFill>
                <a:srgbClr val="FFFFFF"/>
              </a:solidFill>
              <a:ln w="9525">
                <a:solidFill>
                  <a:srgbClr val="000000"/>
                </a:solidFill>
                <a:miter lim="800000"/>
                <a:headEnd/>
                <a:tailEnd/>
              </a:ln>
            </p:spPr>
            <p:txBody>
              <a:bodyPr/>
              <a:lstStyle/>
              <a:p>
                <a:endParaRPr lang="en-SG"/>
              </a:p>
            </p:txBody>
          </p:sp>
          <p:sp>
            <p:nvSpPr>
              <p:cNvPr id="44" name="Line 49"/>
              <p:cNvSpPr>
                <a:spLocks noChangeShapeType="1"/>
              </p:cNvSpPr>
              <p:nvPr/>
            </p:nvSpPr>
            <p:spPr bwMode="auto">
              <a:xfrm>
                <a:off x="3858" y="4475"/>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5" name="Line 50"/>
              <p:cNvSpPr>
                <a:spLocks noChangeShapeType="1"/>
              </p:cNvSpPr>
              <p:nvPr/>
            </p:nvSpPr>
            <p:spPr bwMode="auto">
              <a:xfrm flipV="1">
                <a:off x="3966" y="4472"/>
                <a:ext cx="0" cy="25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46" name="Line 51"/>
              <p:cNvSpPr>
                <a:spLocks noChangeShapeType="1"/>
              </p:cNvSpPr>
              <p:nvPr/>
            </p:nvSpPr>
            <p:spPr bwMode="auto">
              <a:xfrm>
                <a:off x="3048" y="4487"/>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7" name="Line 52"/>
              <p:cNvSpPr>
                <a:spLocks noChangeShapeType="1"/>
              </p:cNvSpPr>
              <p:nvPr/>
            </p:nvSpPr>
            <p:spPr bwMode="auto">
              <a:xfrm>
                <a:off x="3048" y="4457"/>
                <a:ext cx="849" cy="0"/>
              </a:xfrm>
              <a:prstGeom prst="line">
                <a:avLst/>
              </a:prstGeom>
              <a:noFill/>
              <a:ln w="9525">
                <a:solidFill>
                  <a:srgbClr val="FF00FF"/>
                </a:solidFill>
                <a:round/>
                <a:headEnd/>
                <a:tailEnd/>
              </a:ln>
              <a:extLst>
                <a:ext uri="{909E8E84-426E-40DD-AFC4-6F175D3DCCD1}">
                  <a14:hiddenFill xmlns:a14="http://schemas.microsoft.com/office/drawing/2010/main">
                    <a:noFill/>
                  </a14:hiddenFill>
                </a:ext>
              </a:extLst>
            </p:spPr>
            <p:txBody>
              <a:bodyPr/>
              <a:lstStyle/>
              <a:p>
                <a:endParaRPr lang="en-SG"/>
              </a:p>
            </p:txBody>
          </p:sp>
          <p:sp>
            <p:nvSpPr>
              <p:cNvPr id="48" name="Line 53"/>
              <p:cNvSpPr>
                <a:spLocks noChangeShapeType="1"/>
              </p:cNvSpPr>
              <p:nvPr/>
            </p:nvSpPr>
            <p:spPr bwMode="auto">
              <a:xfrm flipV="1">
                <a:off x="3065" y="4485"/>
                <a:ext cx="1" cy="10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en-SG"/>
              </a:p>
            </p:txBody>
          </p:sp>
          <p:sp>
            <p:nvSpPr>
              <p:cNvPr id="49" name="Line 54"/>
              <p:cNvSpPr>
                <a:spLocks noChangeShapeType="1"/>
              </p:cNvSpPr>
              <p:nvPr/>
            </p:nvSpPr>
            <p:spPr bwMode="auto">
              <a:xfrm flipH="1">
                <a:off x="3064" y="4340"/>
                <a:ext cx="0" cy="117"/>
              </a:xfrm>
              <a:prstGeom prst="line">
                <a:avLst/>
              </a:prstGeom>
              <a:noFill/>
              <a:ln w="9525">
                <a:solidFill>
                  <a:srgbClr val="0000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G"/>
              </a:p>
            </p:txBody>
          </p:sp>
          <p:sp>
            <p:nvSpPr>
              <p:cNvPr id="50" name="Text Box 55"/>
              <p:cNvSpPr txBox="1">
                <a:spLocks noChangeArrowheads="1"/>
              </p:cNvSpPr>
              <p:nvPr/>
            </p:nvSpPr>
            <p:spPr bwMode="auto">
              <a:xfrm>
                <a:off x="3012" y="4225"/>
                <a:ext cx="136" cy="1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9144" rIns="9144" bIns="9144"/>
              <a:lstStyle/>
              <a:p>
                <a:pPr>
                  <a:buFont typeface="Monotype Sorts" pitchFamily="2" charset="2"/>
                  <a:buNone/>
                </a:pPr>
                <a:r>
                  <a:rPr lang="en-US" sz="1000" b="0" i="0"/>
                  <a:t>.06</a:t>
                </a:r>
                <a:endParaRPr lang="en-US"/>
              </a:p>
            </p:txBody>
          </p:sp>
        </p:grpSp>
      </p:grpSp>
      <p:sp>
        <p:nvSpPr>
          <p:cNvPr id="55" name="Oval 54"/>
          <p:cNvSpPr/>
          <p:nvPr/>
        </p:nvSpPr>
        <p:spPr>
          <a:xfrm>
            <a:off x="6412691" y="1130326"/>
            <a:ext cx="1650504" cy="930522"/>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
        <p:nvSpPr>
          <p:cNvPr id="56" name="TextBox 55"/>
          <p:cNvSpPr txBox="1"/>
          <p:nvPr/>
        </p:nvSpPr>
        <p:spPr>
          <a:xfrm>
            <a:off x="1245559" y="5789076"/>
            <a:ext cx="466795" cy="369332"/>
          </a:xfrm>
          <a:prstGeom prst="rect">
            <a:avLst/>
          </a:prstGeom>
          <a:noFill/>
        </p:spPr>
        <p:txBody>
          <a:bodyPr wrap="none" rtlCol="0">
            <a:spAutoFit/>
          </a:bodyPr>
          <a:lstStyle/>
          <a:p>
            <a:r>
              <a:rPr lang="en-US" dirty="0"/>
              <a:t>(a)</a:t>
            </a:r>
            <a:endParaRPr lang="en-SG" dirty="0"/>
          </a:p>
        </p:txBody>
      </p:sp>
      <p:sp>
        <p:nvSpPr>
          <p:cNvPr id="57" name="TextBox 56"/>
          <p:cNvSpPr txBox="1"/>
          <p:nvPr/>
        </p:nvSpPr>
        <p:spPr>
          <a:xfrm>
            <a:off x="4071779" y="5789076"/>
            <a:ext cx="466795" cy="369332"/>
          </a:xfrm>
          <a:prstGeom prst="rect">
            <a:avLst/>
          </a:prstGeom>
          <a:noFill/>
        </p:spPr>
        <p:txBody>
          <a:bodyPr wrap="none" rtlCol="0">
            <a:spAutoFit/>
          </a:bodyPr>
          <a:lstStyle/>
          <a:p>
            <a:r>
              <a:rPr lang="en-US" dirty="0"/>
              <a:t>(b)</a:t>
            </a:r>
            <a:endParaRPr lang="en-SG" dirty="0"/>
          </a:p>
        </p:txBody>
      </p:sp>
      <p:sp>
        <p:nvSpPr>
          <p:cNvPr id="58" name="TextBox 57"/>
          <p:cNvSpPr txBox="1"/>
          <p:nvPr/>
        </p:nvSpPr>
        <p:spPr>
          <a:xfrm>
            <a:off x="6794345" y="5723555"/>
            <a:ext cx="466795" cy="369332"/>
          </a:xfrm>
          <a:prstGeom prst="rect">
            <a:avLst/>
          </a:prstGeom>
          <a:noFill/>
        </p:spPr>
        <p:txBody>
          <a:bodyPr wrap="none" rtlCol="0">
            <a:spAutoFit/>
          </a:bodyPr>
          <a:lstStyle/>
          <a:p>
            <a:r>
              <a:rPr lang="en-US" dirty="0"/>
              <a:t>(c)</a:t>
            </a:r>
            <a:endParaRPr lang="en-SG" dirty="0"/>
          </a:p>
        </p:txBody>
      </p:sp>
      <p:sp>
        <p:nvSpPr>
          <p:cNvPr id="59" name="Rectangle 58"/>
          <p:cNvSpPr/>
          <p:nvPr/>
        </p:nvSpPr>
        <p:spPr>
          <a:xfrm>
            <a:off x="218406" y="6148429"/>
            <a:ext cx="6418559" cy="646331"/>
          </a:xfrm>
          <a:prstGeom prst="rect">
            <a:avLst/>
          </a:prstGeom>
        </p:spPr>
        <p:txBody>
          <a:bodyPr wrap="square">
            <a:spAutoFit/>
          </a:bodyPr>
          <a:lstStyle/>
          <a:p>
            <a:pPr algn="l"/>
            <a:r>
              <a:rPr lang="en-US" dirty="0"/>
              <a:t>All three cases are acceptable since they’ve met both size and geometric requirement. </a:t>
            </a:r>
            <a:endParaRPr lang="en-SG" dirty="0"/>
          </a:p>
        </p:txBody>
      </p:sp>
    </p:spTree>
    <p:extLst>
      <p:ext uri="{BB962C8B-B14F-4D97-AF65-F5344CB8AC3E}">
        <p14:creationId xmlns:p14="http://schemas.microsoft.com/office/powerpoint/2010/main" val="3972126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dissolve">
                                      <p:cBhvr>
                                        <p:cTn id="10" dur="500"/>
                                        <p:tgtEl>
                                          <p:spTgt spid="39"/>
                                        </p:tgtEl>
                                      </p:cBhvr>
                                    </p:animEffect>
                                  </p:childTnLst>
                                </p:cTn>
                              </p:par>
                              <p:par>
                                <p:cTn id="11" presetID="9"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GD&amp;T Important</a:t>
            </a:r>
            <a:endParaRPr lang="en-SG" dirty="0"/>
          </a:p>
        </p:txBody>
      </p:sp>
      <p:sp>
        <p:nvSpPr>
          <p:cNvPr id="3" name="Content Placeholder 2"/>
          <p:cNvSpPr>
            <a:spLocks noGrp="1"/>
          </p:cNvSpPr>
          <p:nvPr>
            <p:ph idx="1"/>
          </p:nvPr>
        </p:nvSpPr>
        <p:spPr>
          <a:xfrm>
            <a:off x="323528" y="1268761"/>
            <a:ext cx="8640960" cy="4392488"/>
          </a:xfrm>
        </p:spPr>
        <p:txBody>
          <a:bodyPr/>
          <a:lstStyle/>
          <a:p>
            <a:pPr>
              <a:lnSpc>
                <a:spcPct val="90000"/>
              </a:lnSpc>
            </a:pPr>
            <a:r>
              <a:rPr lang="en-US" sz="2800" dirty="0"/>
              <a:t>Saves money and time</a:t>
            </a:r>
          </a:p>
          <a:p>
            <a:pPr lvl="1">
              <a:lnSpc>
                <a:spcPct val="90000"/>
              </a:lnSpc>
            </a:pPr>
            <a:r>
              <a:rPr lang="en-SG" dirty="0"/>
              <a:t>It saves money by providing manufacturing with the maximum functional tolerances.</a:t>
            </a:r>
          </a:p>
          <a:p>
            <a:pPr>
              <a:lnSpc>
                <a:spcPct val="90000"/>
              </a:lnSpc>
            </a:pPr>
            <a:r>
              <a:rPr lang="en-US" sz="2800" dirty="0"/>
              <a:t>Ensures design, dimension, and tolerance requirements as they relate to the actual function</a:t>
            </a:r>
          </a:p>
          <a:p>
            <a:pPr>
              <a:lnSpc>
                <a:spcPct val="90000"/>
              </a:lnSpc>
            </a:pPr>
            <a:r>
              <a:rPr lang="en-US" sz="2800" dirty="0"/>
              <a:t>Ensures interchangeability of mating parts at the assembly</a:t>
            </a:r>
          </a:p>
          <a:p>
            <a:pPr>
              <a:lnSpc>
                <a:spcPct val="90000"/>
              </a:lnSpc>
            </a:pPr>
            <a:r>
              <a:rPr lang="en-US" sz="2800" dirty="0"/>
              <a:t>Provides uniformity – common engineering language, it is a universal understanding of the symbols instead of words</a:t>
            </a:r>
          </a:p>
          <a:p>
            <a:endParaRPr lang="en-SG" dirty="0"/>
          </a:p>
        </p:txBody>
      </p:sp>
    </p:spTree>
    <p:extLst>
      <p:ext uri="{BB962C8B-B14F-4D97-AF65-F5344CB8AC3E}">
        <p14:creationId xmlns:p14="http://schemas.microsoft.com/office/powerpoint/2010/main" val="1672207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to use GD&amp;T</a:t>
            </a:r>
            <a:endParaRPr lang="en-SG" dirty="0"/>
          </a:p>
        </p:txBody>
      </p:sp>
      <p:sp>
        <p:nvSpPr>
          <p:cNvPr id="3" name="Content Placeholder 2"/>
          <p:cNvSpPr>
            <a:spLocks noGrp="1"/>
          </p:cNvSpPr>
          <p:nvPr>
            <p:ph idx="1"/>
          </p:nvPr>
        </p:nvSpPr>
        <p:spPr>
          <a:xfrm>
            <a:off x="251520" y="1196752"/>
            <a:ext cx="8568951" cy="5256583"/>
          </a:xfrm>
        </p:spPr>
        <p:txBody>
          <a:bodyPr/>
          <a:lstStyle/>
          <a:p>
            <a:pPr>
              <a:spcBef>
                <a:spcPts val="0"/>
              </a:spcBef>
              <a:spcAft>
                <a:spcPts val="1200"/>
              </a:spcAft>
            </a:pPr>
            <a:r>
              <a:rPr lang="en-US" sz="2800" dirty="0"/>
              <a:t>When part features are critical to a function or interchangeability</a:t>
            </a:r>
          </a:p>
          <a:p>
            <a:pPr>
              <a:lnSpc>
                <a:spcPct val="90000"/>
              </a:lnSpc>
              <a:spcBef>
                <a:spcPts val="0"/>
              </a:spcBef>
              <a:spcAft>
                <a:spcPts val="1200"/>
              </a:spcAft>
            </a:pPr>
            <a:r>
              <a:rPr lang="en-US" sz="2800" dirty="0">
                <a:solidFill>
                  <a:schemeClr val="accent2"/>
                </a:solidFill>
              </a:rPr>
              <a:t>When functional gauging is desirable</a:t>
            </a:r>
          </a:p>
          <a:p>
            <a:pPr>
              <a:spcBef>
                <a:spcPts val="0"/>
              </a:spcBef>
              <a:spcAft>
                <a:spcPts val="1200"/>
              </a:spcAft>
            </a:pPr>
            <a:r>
              <a:rPr lang="en-US" sz="2800" dirty="0"/>
              <a:t>When datum references are desirable to ensure consistency between design, manufacturing and inspection</a:t>
            </a:r>
          </a:p>
          <a:p>
            <a:pPr>
              <a:lnSpc>
                <a:spcPct val="90000"/>
              </a:lnSpc>
              <a:spcBef>
                <a:spcPts val="0"/>
              </a:spcBef>
              <a:spcAft>
                <a:spcPts val="1200"/>
              </a:spcAft>
            </a:pPr>
            <a:r>
              <a:rPr lang="en-US" sz="2800" dirty="0">
                <a:solidFill>
                  <a:schemeClr val="accent2"/>
                </a:solidFill>
              </a:rPr>
              <a:t>When standard interpretation or tolerance is not already implied</a:t>
            </a:r>
          </a:p>
          <a:p>
            <a:pPr marL="0" indent="0">
              <a:lnSpc>
                <a:spcPct val="90000"/>
              </a:lnSpc>
              <a:spcBef>
                <a:spcPts val="0"/>
              </a:spcBef>
              <a:spcAft>
                <a:spcPts val="1200"/>
              </a:spcAft>
              <a:buNone/>
            </a:pPr>
            <a:endParaRPr lang="en-US" sz="2800" dirty="0">
              <a:solidFill>
                <a:schemeClr val="accent2"/>
              </a:solidFill>
            </a:endParaRPr>
          </a:p>
        </p:txBody>
      </p:sp>
      <p:sp>
        <p:nvSpPr>
          <p:cNvPr id="4" name="Rectangle 3"/>
          <p:cNvSpPr/>
          <p:nvPr/>
        </p:nvSpPr>
        <p:spPr>
          <a:xfrm>
            <a:off x="323528" y="5229200"/>
            <a:ext cx="6480720" cy="1015663"/>
          </a:xfrm>
          <a:prstGeom prst="rect">
            <a:avLst/>
          </a:prstGeom>
        </p:spPr>
        <p:txBody>
          <a:bodyPr wrap="square">
            <a:spAutoFit/>
          </a:bodyPr>
          <a:lstStyle/>
          <a:p>
            <a:pPr algn="l"/>
            <a:r>
              <a:rPr lang="en-US" sz="2000" dirty="0"/>
              <a:t>Note that the indication of geometric tolerances on a drawing should not imply the use of any particular method of production, measurement or gauging.</a:t>
            </a:r>
          </a:p>
        </p:txBody>
      </p:sp>
    </p:spTree>
    <p:extLst>
      <p:ext uri="{BB962C8B-B14F-4D97-AF65-F5344CB8AC3E}">
        <p14:creationId xmlns:p14="http://schemas.microsoft.com/office/powerpoint/2010/main" val="224439752"/>
      </p:ext>
    </p:extLst>
  </p:cSld>
  <p:clrMapOvr>
    <a:masterClrMapping/>
  </p:clrMapOvr>
</p:sld>
</file>

<file path=ppt/theme/theme1.xml><?xml version="1.0" encoding="utf-8"?>
<a:theme xmlns:a="http://schemas.openxmlformats.org/drawingml/2006/main" name="SOLA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12975</TotalTime>
  <Words>2002</Words>
  <Application>Microsoft Office PowerPoint</Application>
  <PresentationFormat>On-screen Show (4:3)</PresentationFormat>
  <Paragraphs>196</Paragraphs>
  <Slides>30</Slides>
  <Notes>24</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30</vt:i4>
      </vt:variant>
    </vt:vector>
  </HeadingPairs>
  <TitlesOfParts>
    <vt:vector size="45" baseType="lpstr">
      <vt:lpstr>Arial Unicode MS</vt:lpstr>
      <vt:lpstr>微軟正黑體</vt:lpstr>
      <vt:lpstr>新細明體</vt:lpstr>
      <vt:lpstr>Albertus Extra Bold</vt:lpstr>
      <vt:lpstr>Arial</vt:lpstr>
      <vt:lpstr>Calibri</vt:lpstr>
      <vt:lpstr>Cooper Black</vt:lpstr>
      <vt:lpstr>Corbel</vt:lpstr>
      <vt:lpstr>Gill Sans MT</vt:lpstr>
      <vt:lpstr>Monotype Sorts</vt:lpstr>
      <vt:lpstr>Times New Roman</vt:lpstr>
      <vt:lpstr>Wingdings</vt:lpstr>
      <vt:lpstr>Wingdings 2</vt:lpstr>
      <vt:lpstr>SOLAB</vt:lpstr>
      <vt:lpstr>Dividend</vt:lpstr>
      <vt:lpstr>MEC E 265 Engineering graphics and Cad</vt:lpstr>
      <vt:lpstr>Three Categories of Dimensioning</vt:lpstr>
      <vt:lpstr>Example – a simple shaft</vt:lpstr>
      <vt:lpstr>Example – a simple shaft</vt:lpstr>
      <vt:lpstr>Geometric Dimensioning &amp; Tolerancing (GD&amp;T)</vt:lpstr>
      <vt:lpstr>Without Using GD&amp;T</vt:lpstr>
      <vt:lpstr>Using GD&amp;T</vt:lpstr>
      <vt:lpstr>Why is GD&amp;T Important</vt:lpstr>
      <vt:lpstr>When to use GD&amp;T</vt:lpstr>
      <vt:lpstr>Gauging</vt:lpstr>
      <vt:lpstr>Terms used in Geometric Tolerancing</vt:lpstr>
      <vt:lpstr>Symbols for geometric characteristics</vt:lpstr>
      <vt:lpstr>Symbols for geometric characteristics</vt:lpstr>
      <vt:lpstr>Feature Control Frame</vt:lpstr>
      <vt:lpstr>Datum</vt:lpstr>
      <vt:lpstr>Maximum Material Principle </vt:lpstr>
      <vt:lpstr>Form Features </vt:lpstr>
      <vt:lpstr>Form Features - Flatness Example </vt:lpstr>
      <vt:lpstr>Form Features – Straightness Example </vt:lpstr>
      <vt:lpstr>Form Features – Straightness at MMC</vt:lpstr>
      <vt:lpstr>Form Features – Circularity (Roundness)</vt:lpstr>
      <vt:lpstr>Form Features – Cylindricity</vt:lpstr>
      <vt:lpstr>Orientation Features - Parallelism</vt:lpstr>
      <vt:lpstr>Orientation Features - Parallelism</vt:lpstr>
      <vt:lpstr>Location Features - Concentricity</vt:lpstr>
      <vt:lpstr>Location Features - Position</vt:lpstr>
      <vt:lpstr>Analysis of geometric tolerances</vt:lpstr>
      <vt:lpstr>Analysis of geometric tolerances</vt:lpstr>
      <vt:lpstr>Summary</vt:lpstr>
      <vt:lpstr>Reference Standards</vt:lpstr>
    </vt:vector>
  </TitlesOfParts>
  <Company>Sony Electronics,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MEC2106 Engineering Professional, Legal and Financial Context</dc:title>
  <dc:creator>Sony Customer</dc:creator>
  <cp:lastModifiedBy>Ahmed Qureshi</cp:lastModifiedBy>
  <cp:revision>370</cp:revision>
  <cp:lastPrinted>2014-10-09T04:49:46Z</cp:lastPrinted>
  <dcterms:created xsi:type="dcterms:W3CDTF">2011-08-16T04:17:07Z</dcterms:created>
  <dcterms:modified xsi:type="dcterms:W3CDTF">2016-06-27T23:11:42Z</dcterms:modified>
</cp:coreProperties>
</file>