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1" r:id="rId3"/>
    <p:sldMasterId id="2147483654" r:id="rId4"/>
    <p:sldMasterId id="2147483655" r:id="rId5"/>
    <p:sldMasterId id="2147483656" r:id="rId6"/>
    <p:sldMasterId id="2147483657" r:id="rId7"/>
    <p:sldMasterId id="2147483658" r:id="rId8"/>
    <p:sldMasterId id="2147483659" r:id="rId9"/>
    <p:sldMasterId id="2147483660" r:id="rId10"/>
    <p:sldMasterId id="2147483661" r:id="rId11"/>
    <p:sldMasterId id="2147483662" r:id="rId12"/>
  </p:sldMasterIdLst>
  <p:notesMasterIdLst>
    <p:notesMasterId r:id="rId56"/>
  </p:notesMasterIdLst>
  <p:sldIdLst>
    <p:sldId id="256" r:id="rId13"/>
    <p:sldId id="267" r:id="rId14"/>
    <p:sldId id="334" r:id="rId15"/>
    <p:sldId id="336" r:id="rId16"/>
    <p:sldId id="342" r:id="rId17"/>
    <p:sldId id="337" r:id="rId18"/>
    <p:sldId id="344" r:id="rId19"/>
    <p:sldId id="269" r:id="rId20"/>
    <p:sldId id="274" r:id="rId21"/>
    <p:sldId id="268" r:id="rId22"/>
    <p:sldId id="354" r:id="rId23"/>
    <p:sldId id="271" r:id="rId24"/>
    <p:sldId id="266" r:id="rId25"/>
    <p:sldId id="277" r:id="rId26"/>
    <p:sldId id="264" r:id="rId27"/>
    <p:sldId id="355" r:id="rId28"/>
    <p:sldId id="356" r:id="rId29"/>
    <p:sldId id="358" r:id="rId30"/>
    <p:sldId id="357" r:id="rId31"/>
    <p:sldId id="278" r:id="rId32"/>
    <p:sldId id="296" r:id="rId33"/>
    <p:sldId id="298" r:id="rId34"/>
    <p:sldId id="281" r:id="rId35"/>
    <p:sldId id="323" r:id="rId36"/>
    <p:sldId id="261" r:id="rId37"/>
    <p:sldId id="257" r:id="rId38"/>
    <p:sldId id="364" r:id="rId39"/>
    <p:sldId id="363" r:id="rId40"/>
    <p:sldId id="365" r:id="rId41"/>
    <p:sldId id="366" r:id="rId42"/>
    <p:sldId id="367" r:id="rId43"/>
    <p:sldId id="368" r:id="rId44"/>
    <p:sldId id="369" r:id="rId45"/>
    <p:sldId id="370" r:id="rId46"/>
    <p:sldId id="371" r:id="rId47"/>
    <p:sldId id="280" r:id="rId48"/>
    <p:sldId id="259" r:id="rId49"/>
    <p:sldId id="373" r:id="rId50"/>
    <p:sldId id="374" r:id="rId51"/>
    <p:sldId id="262" r:id="rId52"/>
    <p:sldId id="375" r:id="rId53"/>
    <p:sldId id="270" r:id="rId54"/>
    <p:sldId id="275" r:id="rId55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624" y="4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98241985522234"/>
          <c:y val="5.9322033898305086E-2"/>
          <c:w val="0.75904860392967943"/>
          <c:h val="0.789830508474576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Cost</c:v>
                </c:pt>
              </c:strCache>
            </c:strRef>
          </c:tx>
          <c:spPr>
            <a:ln w="101600">
              <a:solidFill>
                <a:srgbClr val="62B0FF"/>
              </a:solidFill>
              <a:prstDash val="solid"/>
            </a:ln>
          </c:spPr>
          <c:marker>
            <c:symbol val="none"/>
          </c:marker>
          <c:cat>
            <c:strRef>
              <c:f>Sheet1!$A$2:$A$471</c:f>
              <c:strCache>
                <c:ptCount val="47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469">
                  <c:v> 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2.7753999999999999</c:v>
                </c:pt>
                <c:pt idx="1">
                  <c:v>1.2317</c:v>
                </c:pt>
                <c:pt idx="2">
                  <c:v>1.3845000000000001</c:v>
                </c:pt>
                <c:pt idx="3">
                  <c:v>1.3996</c:v>
                </c:pt>
                <c:pt idx="4">
                  <c:v>1.5448</c:v>
                </c:pt>
                <c:pt idx="5">
                  <c:v>1.6649</c:v>
                </c:pt>
                <c:pt idx="6">
                  <c:v>1.9152</c:v>
                </c:pt>
                <c:pt idx="7">
                  <c:v>1.9890000000000001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Congestion Cost</c:v>
                </c:pt>
              </c:strCache>
            </c:strRef>
          </c:tx>
          <c:spPr>
            <a:ln w="101600">
              <a:solidFill>
                <a:srgbClr val="80FF00"/>
              </a:solidFill>
              <a:prstDash val="solid"/>
            </a:ln>
          </c:spPr>
          <c:marker>
            <c:symbol val="none"/>
          </c:marker>
          <c:cat>
            <c:strRef>
              <c:f>Sheet1!$A$2:$A$471</c:f>
              <c:strCache>
                <c:ptCount val="47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469">
                  <c:v> 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2.6554000000000002</c:v>
                </c:pt>
                <c:pt idx="1">
                  <c:v>0.94174999999999998</c:v>
                </c:pt>
                <c:pt idx="2">
                  <c:v>0.97453999999999996</c:v>
                </c:pt>
                <c:pt idx="3">
                  <c:v>0.79959000000000002</c:v>
                </c:pt>
                <c:pt idx="4">
                  <c:v>0.77478999999999998</c:v>
                </c:pt>
                <c:pt idx="5">
                  <c:v>0.62490000000000001</c:v>
                </c:pt>
                <c:pt idx="6">
                  <c:v>0.68525000000000003</c:v>
                </c:pt>
                <c:pt idx="7">
                  <c:v>0.58899999999999997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Opening Cost</c:v>
                </c:pt>
              </c:strCache>
            </c:strRef>
          </c:tx>
          <c:spPr>
            <a:ln w="101600"/>
          </c:spPr>
          <c:marker>
            <c:symbol val="none"/>
          </c:marker>
          <c:val>
            <c:numRef>
              <c:f>Sheet1!$D$2:$D$9</c:f>
              <c:numCache>
                <c:formatCode>General</c:formatCode>
                <c:ptCount val="8"/>
                <c:pt idx="0">
                  <c:v>0.12</c:v>
                </c:pt>
                <c:pt idx="1">
                  <c:v>0.28999999999999998</c:v>
                </c:pt>
                <c:pt idx="2">
                  <c:v>0.41</c:v>
                </c:pt>
                <c:pt idx="3">
                  <c:v>0.6</c:v>
                </c:pt>
                <c:pt idx="4">
                  <c:v>0.77</c:v>
                </c:pt>
                <c:pt idx="5">
                  <c:v>1.04</c:v>
                </c:pt>
                <c:pt idx="6">
                  <c:v>1.23</c:v>
                </c:pt>
                <c:pt idx="7">
                  <c:v>1.4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3808752"/>
        <c:axId val="473805224"/>
      </c:lineChart>
      <c:catAx>
        <c:axId val="47380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9038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135" b="0" i="0" u="none" strike="noStrike" baseline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defRPr>
            </a:pPr>
            <a:endParaRPr lang="zh-CN"/>
          </a:p>
        </c:txPr>
        <c:crossAx val="473805224"/>
        <c:crosses val="autoZero"/>
        <c:auto val="1"/>
        <c:lblAlgn val="ctr"/>
        <c:lblOffset val="100"/>
        <c:tickLblSkip val="144"/>
        <c:tickMarkSkip val="1"/>
        <c:noMultiLvlLbl val="0"/>
      </c:catAx>
      <c:valAx>
        <c:axId val="473805224"/>
        <c:scaling>
          <c:orientation val="minMax"/>
        </c:scaling>
        <c:delete val="0"/>
        <c:axPos val="l"/>
        <c:majorGridlines>
          <c:spPr>
            <a:ln w="9038">
              <a:solidFill>
                <a:srgbClr val="AAAAAA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4519">
            <a:noFill/>
          </a:ln>
        </c:spPr>
        <c:txPr>
          <a:bodyPr rot="0" vert="horz"/>
          <a:lstStyle/>
          <a:p>
            <a:pPr>
              <a:defRPr sz="2135" b="0" i="0" u="none" strike="noStrike" baseline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defRPr>
            </a:pPr>
            <a:endParaRPr lang="zh-CN"/>
          </a:p>
        </c:txPr>
        <c:crossAx val="473808752"/>
        <c:crosses val="autoZero"/>
        <c:crossBetween val="midCat"/>
      </c:valAx>
      <c:spPr>
        <a:noFill/>
        <a:ln w="18075">
          <a:noFill/>
        </a:ln>
      </c:spPr>
    </c:plotArea>
    <c:legend>
      <c:legendPos val="t"/>
      <c:layout/>
      <c:overlay val="0"/>
      <c:spPr>
        <a:noFill/>
        <a:ln w="18075">
          <a:noFill/>
        </a:ln>
      </c:spPr>
      <c:txPr>
        <a:bodyPr/>
        <a:lstStyle/>
        <a:p>
          <a:pPr>
            <a:defRPr sz="2355" b="0" i="0" u="none" strike="noStrike" baseline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62" b="0" i="0" u="none" strike="noStrike" baseline="0">
          <a:solidFill>
            <a:srgbClr val="000000"/>
          </a:solidFill>
          <a:latin typeface="Helvetica Neue Light"/>
          <a:ea typeface="Helvetica Neue Light"/>
          <a:cs typeface="Helvetica Neue Ligh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98241985522234"/>
          <c:y val="5.9322033898305086E-2"/>
          <c:w val="0.75904860392967943"/>
          <c:h val="0.789830508474576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Cost</c:v>
                </c:pt>
              </c:strCache>
            </c:strRef>
          </c:tx>
          <c:spPr>
            <a:ln w="101600">
              <a:solidFill>
                <a:srgbClr val="62B0FF"/>
              </a:solidFill>
              <a:prstDash val="solid"/>
            </a:ln>
          </c:spPr>
          <c:marker>
            <c:symbol val="none"/>
          </c:marker>
          <c:cat>
            <c:strRef>
              <c:f>Sheet1!$A$2:$A$471</c:f>
              <c:strCache>
                <c:ptCount val="47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469">
                  <c:v> 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2.7360713566857102</c:v>
                </c:pt>
                <c:pt idx="1">
                  <c:v>1.93755333321345</c:v>
                </c:pt>
                <c:pt idx="2">
                  <c:v>1.74237048331388</c:v>
                </c:pt>
                <c:pt idx="3">
                  <c:v>1.72192634296727</c:v>
                </c:pt>
                <c:pt idx="4">
                  <c:v>1.7577691751453</c:v>
                </c:pt>
                <c:pt idx="5">
                  <c:v>1.87464613137779</c:v>
                </c:pt>
                <c:pt idx="6">
                  <c:v>1.99641263245228</c:v>
                </c:pt>
                <c:pt idx="7">
                  <c:v>2.1490361677174299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Congestion Cost</c:v>
                </c:pt>
              </c:strCache>
            </c:strRef>
          </c:tx>
          <c:spPr>
            <a:ln w="101600">
              <a:solidFill>
                <a:srgbClr val="80FF00"/>
              </a:solidFill>
              <a:prstDash val="solid"/>
            </a:ln>
          </c:spPr>
          <c:marker>
            <c:symbol val="none"/>
          </c:marker>
          <c:cat>
            <c:strRef>
              <c:f>Sheet1!$A$2:$A$471</c:f>
              <c:strCache>
                <c:ptCount val="47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469">
                  <c:v> 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2.5615713566857101</c:v>
                </c:pt>
                <c:pt idx="1">
                  <c:v>1.5818533332134499</c:v>
                </c:pt>
                <c:pt idx="2">
                  <c:v>1.2175704833138801</c:v>
                </c:pt>
                <c:pt idx="3">
                  <c:v>1.01212634296727</c:v>
                </c:pt>
                <c:pt idx="4">
                  <c:v>0.87606917514530402</c:v>
                </c:pt>
                <c:pt idx="5">
                  <c:v>0.827446131377785</c:v>
                </c:pt>
                <c:pt idx="6">
                  <c:v>0.78181263245228705</c:v>
                </c:pt>
                <c:pt idx="7">
                  <c:v>0.74903616771742698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Opening Cost</c:v>
                </c:pt>
              </c:strCache>
            </c:strRef>
          </c:tx>
          <c:spPr>
            <a:ln w="101600"/>
          </c:spPr>
          <c:marker>
            <c:symbol val="none"/>
          </c:marker>
          <c:val>
            <c:numRef>
              <c:f>Sheet1!$D$2:$D$9</c:f>
              <c:numCache>
                <c:formatCode>General</c:formatCode>
                <c:ptCount val="8"/>
                <c:pt idx="0">
                  <c:v>0.17449999999999999</c:v>
                </c:pt>
                <c:pt idx="1">
                  <c:v>0.35570000000000002</c:v>
                </c:pt>
                <c:pt idx="2">
                  <c:v>0.52480000000000004</c:v>
                </c:pt>
                <c:pt idx="3">
                  <c:v>0.70979999999999999</c:v>
                </c:pt>
                <c:pt idx="4">
                  <c:v>0.88170000000000004</c:v>
                </c:pt>
                <c:pt idx="5">
                  <c:v>1.0471999999999999</c:v>
                </c:pt>
                <c:pt idx="6">
                  <c:v>1.2145999999999999</c:v>
                </c:pt>
                <c:pt idx="7">
                  <c:v>1.4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5481144"/>
        <c:axId val="475481536"/>
      </c:lineChart>
      <c:catAx>
        <c:axId val="475481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9038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135" b="0" i="0" u="none" strike="noStrike" baseline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defRPr>
            </a:pPr>
            <a:endParaRPr lang="zh-CN"/>
          </a:p>
        </c:txPr>
        <c:crossAx val="475481536"/>
        <c:crosses val="autoZero"/>
        <c:auto val="1"/>
        <c:lblAlgn val="ctr"/>
        <c:lblOffset val="100"/>
        <c:tickLblSkip val="144"/>
        <c:tickMarkSkip val="1"/>
        <c:noMultiLvlLbl val="0"/>
      </c:catAx>
      <c:valAx>
        <c:axId val="475481536"/>
        <c:scaling>
          <c:orientation val="minMax"/>
        </c:scaling>
        <c:delete val="0"/>
        <c:axPos val="l"/>
        <c:majorGridlines>
          <c:spPr>
            <a:ln w="9038">
              <a:solidFill>
                <a:srgbClr val="AAAAAA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4519">
            <a:noFill/>
          </a:ln>
        </c:spPr>
        <c:txPr>
          <a:bodyPr rot="0" vert="horz"/>
          <a:lstStyle/>
          <a:p>
            <a:pPr>
              <a:defRPr sz="2135" b="0" i="0" u="none" strike="noStrike" baseline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</a:defRPr>
            </a:pPr>
            <a:endParaRPr lang="zh-CN"/>
          </a:p>
        </c:txPr>
        <c:crossAx val="475481144"/>
        <c:crosses val="autoZero"/>
        <c:crossBetween val="midCat"/>
      </c:valAx>
      <c:spPr>
        <a:noFill/>
        <a:ln w="18075">
          <a:noFill/>
        </a:ln>
      </c:spPr>
    </c:plotArea>
    <c:legend>
      <c:legendPos val="t"/>
      <c:layout/>
      <c:overlay val="0"/>
      <c:spPr>
        <a:noFill/>
        <a:ln w="18075">
          <a:noFill/>
        </a:ln>
      </c:spPr>
      <c:txPr>
        <a:bodyPr/>
        <a:lstStyle/>
        <a:p>
          <a:pPr>
            <a:defRPr sz="2355" b="0" i="0" u="none" strike="noStrike" baseline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62" b="0" i="0" u="none" strike="noStrike" baseline="0">
          <a:solidFill>
            <a:srgbClr val="000000"/>
          </a:solidFill>
          <a:latin typeface="Helvetica Neue Light"/>
          <a:ea typeface="Helvetica Neue Light"/>
          <a:cs typeface="Helvetica Neue Light"/>
        </a:defRPr>
      </a:pPr>
      <a:endParaRPr lang="zh-CN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6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7845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ts val="2400"/>
              </a:spcBef>
              <a:defRPr/>
            </a:pPr>
            <a:r>
              <a:rPr lang="en-US" altLang="zh-CN" sz="2400" smtClean="0">
                <a:effectLst>
                  <a:outerShdw blurRad="38100" dist="38100" dir="2700000" algn="tl">
                    <a:srgbClr val="C0C0C0"/>
                  </a:outerShdw>
                </a:effectLst>
                <a:sym typeface="Helvetica Neue Light" charset="0"/>
              </a:rPr>
              <a:t>Cloud is an expert in demand estimationPredictive autoscaling: prepare in advanceQuantitative risk management via statisticsLoad direction, fault toleranceCloud can multiplex the demand now, leading to reduced service cost and prices.</a:t>
            </a:r>
          </a:p>
        </p:txBody>
      </p:sp>
    </p:spTree>
    <p:extLst>
      <p:ext uri="{BB962C8B-B14F-4D97-AF65-F5344CB8AC3E}">
        <p14:creationId xmlns:p14="http://schemas.microsoft.com/office/powerpoint/2010/main" val="1124070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2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sz="2200" smtClean="0">
                <a:latin typeface="Lucida Grande" charset="0"/>
                <a:sym typeface="Lucida Grande" charset="0"/>
              </a:rPr>
              <a:t>w_i is not necessarily 1</a:t>
            </a:r>
          </a:p>
        </p:txBody>
      </p:sp>
    </p:spTree>
    <p:extLst>
      <p:ext uri="{BB962C8B-B14F-4D97-AF65-F5344CB8AC3E}">
        <p14:creationId xmlns:p14="http://schemas.microsoft.com/office/powerpoint/2010/main" val="8215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85D2D-440A-497C-A441-4892720CC4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794204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42939-8874-4BF2-B7D9-8947C3C659B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9256688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F415D-7E59-418D-8D6F-556438DA9E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4262784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A1EB3-7936-4986-88A4-B99250D4F0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8305109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A12FC-1A24-4F5E-BBB6-653B975F86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74407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87400" y="8013700"/>
            <a:ext cx="5638800" cy="1562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78600" y="8013700"/>
            <a:ext cx="5638800" cy="1562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68BF8-2613-4C7C-877B-08AB9E918A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5663315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820B-B05E-431A-BCD5-BEE4D86F608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3876307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C6A5F-2636-4166-BEBC-B4EF99139C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2055337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348B2-6138-4F34-B812-CF8B1F5EEA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4983547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B131B-1B85-4F23-9297-F456E8737C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0114196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Helvetica Neue Light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76EB6-116A-4440-A2F9-3D389783A7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407747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50F36-5B92-487B-B71C-BF38460229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04298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264650" y="1371600"/>
            <a:ext cx="2825750" cy="6502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87400" y="1371600"/>
            <a:ext cx="8324850" cy="6502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1AD99-4919-45E2-9742-83D457ABB1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5373020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59900" y="6807200"/>
            <a:ext cx="2857500" cy="2768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87400" y="6807200"/>
            <a:ext cx="8420100" cy="2768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A859F-9CD3-4558-8163-D4411011EB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6289459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7679-EB6F-4019-A4DD-0B3CB4EE9E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636948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25CA7-457F-410F-8D5B-95C7894BA75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0048869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E8A07-0D00-4279-A5A6-03DFD96BF8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8953945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2495550" cy="5715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35350" y="2768600"/>
            <a:ext cx="2495550" cy="5715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EEED6-F3F3-4911-9DB6-D8E0C5B1CD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6442333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9340E-B29E-45F9-8537-2887B46549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4245897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EBC76-96C4-4EFD-A7DA-AFCDF2820F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4983104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590ED-88E5-4198-8244-4BF287F0AD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9526540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87387-7D35-4EB7-A8F4-653DF943A9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9484965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Helvetica Neue Light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7B755-E581-4F21-99AD-0D8404DB86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93680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464E9-4F53-4EBC-A8C3-2F113DFD92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0685059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48800-1DF3-4D4B-8803-620521E5BB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4877292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7DAA8-BF96-41EE-A6C6-6F8032CC88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6891784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3D6FA-986A-4B70-88BF-F6EABE861F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2105141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C1576-A040-4070-B97A-AA0456F8C7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1200869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40BAD-CDB0-4839-A4EC-A80B7E87281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7328530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2495550" cy="5715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35350" y="2768600"/>
            <a:ext cx="2495550" cy="5715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03795-9E22-47CF-80A7-072AEAC3AC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7829976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139FD-F30C-46AB-B135-BEEF48B512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5948109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00376-6662-4002-AB09-6466493DE1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2357978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4AD76-BC6A-46FA-B3F0-D5367C1168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6718879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AD5B2-E0E4-4224-AC81-5CCCFB6E9C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81829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1F842-7ADC-463B-AEF0-C2D709180E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7665267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Helvetica Neue Light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553CB-0D54-4E34-B24F-8E8C07F6EF6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0584496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236CF-9873-4D35-AC6A-A4AC5FEBA5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4341448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2C78E-8A86-442E-99BB-100FEBDA7F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92511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1D132-A0AE-422E-A669-BF0ACBB3FC4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134176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5638800" cy="5715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638800" cy="5715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49729-24C2-42FE-B4CC-400FFA0BDE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690414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D5045-9B35-4416-9173-7BA8751B61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11702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BD4D6-02CD-4843-ADC8-4D682B8FF5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289052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2314C-02BA-4077-B7E5-E56858C80F6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665433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2E976-3A51-4221-B8FE-849A4D1A87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7517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1DA8A-6383-4966-BBF5-1F37535968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278555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Helvetica Neue Light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FFB80-59A1-4F9B-9893-52C0688BFB6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758889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B0E0B-5996-4FA1-BF9A-25B460BAFB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132488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6A639-2E79-4195-BC0A-202FA21955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98548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9457B-1309-4BAF-A98B-714FA91EB8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636740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6A325-FFA3-4FA0-B039-163923C0616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576769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90AFD-F40E-4AB4-B7CC-7DD343CF77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646542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11126-658A-4957-A1FE-9A0ED392EA2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751904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74E8D-0920-413B-943B-937AC988B1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722016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1A61-7FAB-4311-B263-206A7E47D4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127283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E9686-570F-44BF-89A4-018C57DDDAE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881245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0BB09-9EA7-42F6-AF97-81289F0DF8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655490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970F9-5ECC-4F76-8EE2-BCD7575542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374030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Helvetica Neue Light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28A5-E86F-44D8-AD5F-B7888E8D459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125123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687CE-BDA2-4DC1-9989-6D08894158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680234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59900" y="2597150"/>
            <a:ext cx="2857500" cy="61880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87400" y="2597150"/>
            <a:ext cx="842010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9127-1F73-431C-9DAB-4C6AC5FB7A4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755613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0B2FB-F745-43F7-83A8-A3B519501F0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452043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C2D85-4472-40DF-B407-4444D41D45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425145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7F2FC-BB3A-430E-A82A-942696C224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999317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73900" y="2768600"/>
            <a:ext cx="2495550" cy="5715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721850" y="2768600"/>
            <a:ext cx="2495550" cy="5715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39095-222E-473B-8395-80A60734DE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139764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D987F-947D-444E-96CF-4C3A53F80D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816266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61698-F531-4087-A154-58E1D45F71A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29654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87400" y="4864100"/>
            <a:ext cx="5575300" cy="3009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15100" y="4864100"/>
            <a:ext cx="5575300" cy="3009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99CA1-03AF-4E5C-BA05-BDC1D18774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099955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54525-FF95-45F4-A08B-9C5058BD57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604151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E4E82-9AA2-466F-92C0-7C83F5286B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348324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Helvetica Neue Light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2A066-C113-44EF-BDBB-069B3A8B78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77992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76171-3F4C-4E6A-A712-1F743146BC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578055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29851-5006-4DA7-9274-DD7AD64F32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597209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330D4-983E-4D96-BE1F-6DF529F7625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392473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FAA5E-C5C3-4DF3-A3CA-144570B3E4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724758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DFE17-3D4F-440A-9B60-0DF31FA23EA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935936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73900" y="2768600"/>
            <a:ext cx="2495550" cy="5715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721850" y="2768600"/>
            <a:ext cx="2495550" cy="5715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2626B-B24D-475F-BC17-64B279A1EB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741208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F7E45-C154-4B84-86DA-277ACD74A68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084871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2A613-1E3A-40EF-9C0E-21CED490F0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052498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15E65-9F5F-471E-A73A-9F44A45283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042117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797E0-4345-4C57-90F8-CD7106C01C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532943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90094-83C2-425A-BBDE-730B10AD64B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053715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Helvetica Neue Light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907E8-D265-4772-8860-F0075C16E5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567733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3190C-5B99-4034-B4FA-0DED551599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908761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6CFE5-BA34-4EDA-8FD3-5D6367765D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596187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D3C68-2083-4224-B40B-888D965445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236952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59D9F-59AF-4E4C-A00D-15FBA89990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757898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E985-BF73-4564-934E-3BCABDA866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478958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5638800" cy="5715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638800" cy="5715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6990F-B917-4CBE-8FBF-CF784C696D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08207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687B8-D5CA-40DA-BFED-60512A9A33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836661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57BB4-8E2B-4275-8377-59AD846245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646801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6BE4B-7D3E-40F5-91A2-E09C3F42C2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879541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CFA98-8ADA-4D89-BC0D-C293B866CA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53491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80A9F-E140-465F-93E1-84025722F9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143091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Helvetica Neue Light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6E53D-F2DE-4265-A81D-7DAB6146CD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722899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6C04F-FA46-44A1-8CB4-A6F4DE5C69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628348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A5492-2A47-47F6-B494-992897F082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366985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BA5AC-0AEE-48A4-B48F-FE6DCA193C9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097755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60E9B-6C68-48CC-812E-0AF51AF098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582570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4FC90-C1D1-4ECC-A5EA-2B248E316F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26421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799E6-6476-42A2-8E31-1E0021F00E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921076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87400" y="1371600"/>
            <a:ext cx="5638800" cy="7010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78600" y="1371600"/>
            <a:ext cx="5638800" cy="7010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F6E72-3698-404C-B38B-BDFF641E7D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778012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F8462-409D-4ED0-A2CE-66D73935A9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744136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5E28-9C5A-4502-8C59-DF749F4C8DC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712288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8977C-54D1-4FB5-9BD3-62E568288F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639216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43651-F186-491E-B6A1-10A3AB15DF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692787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Helvetica Neue Light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85720-2673-4B29-8DDD-009D9D737B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899532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BA832-E25C-424B-9193-1640859D25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869086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59900" y="519113"/>
            <a:ext cx="2857500" cy="786288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87400" y="519113"/>
            <a:ext cx="8420100" cy="78628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946CE-8C12-486E-8F64-337668AAA8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588701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F7576-80CA-4435-8A43-ED24DC3304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642076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CC1E4-B256-485B-BC57-9279F1A927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99712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A7A7-D89D-45DE-A276-C30A3AB21C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3721719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753F4-D371-444D-A105-E4EA47282DF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645218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35471-B23C-4C44-A55F-BA8D879917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956440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86DB6-62F1-4B89-B49B-CB3D2A0D7F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266457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B5DF3-169F-45CB-9824-55745CBEFB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159659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DC92F-15B0-4E68-B844-EAB11AB017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211132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70A2D-9959-4225-B79E-D450F361B4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318521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Helvetica Neue Light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ED353-B695-4EE8-A760-E10E58D6CD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059651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A3F9E-0C28-4793-B1A6-ADBCC646E2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7216710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5312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531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81E33-C70B-4C0C-A7F3-F602B9D5E6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3381412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A778D-AE0E-4A60-82A5-0933D44BAE6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979118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Helvetica Neue Light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33569-46F7-4C86-85E4-A10348F5991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4079772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A98B6-F16D-43D9-863A-E6ECE45D36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509322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80BC7-1F75-4FC2-8AC4-EA9FCAEE6EA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4858404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87400" y="4876800"/>
            <a:ext cx="2495550" cy="3009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35350" y="4876800"/>
            <a:ext cx="2495550" cy="3009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EE30C-7CCD-4380-B77F-16AD8F1761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2313912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9374C-29E3-40D4-9800-91A95CF90A8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587449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A89C3-F4CA-4BE9-BA8A-22AEF060BB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433185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EF7EB-15DA-4049-B955-5917DC039A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7722752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D0E07-D181-477A-A570-3880D56C28F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0917895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Helvetica Neue Light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FE951-9763-4B2A-BA0A-80C13C91C8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9702384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71347-3324-4DAB-8382-D6E7774B36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1912037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645025" y="1384300"/>
            <a:ext cx="1285875" cy="6502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87400" y="1384300"/>
            <a:ext cx="3705225" cy="6502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03798-D2C5-434B-B6D8-C1FA8EE5A1B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49698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1371600"/>
            <a:ext cx="11303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4864100"/>
            <a:ext cx="113030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Helvetica Neue Light" charset="0"/>
              </a:rPr>
              <a:t>Second level</a:t>
            </a:r>
          </a:p>
          <a:p>
            <a:pPr lvl="2"/>
            <a:r>
              <a:rPr lang="en-US" altLang="zh-CN" smtClean="0">
                <a:sym typeface="Helvetica Neue Light" charset="0"/>
              </a:rPr>
              <a:t>Third level</a:t>
            </a:r>
          </a:p>
          <a:p>
            <a:pPr lvl="3"/>
            <a:r>
              <a:rPr lang="en-US" altLang="zh-CN" smtClean="0">
                <a:sym typeface="Helvetica Neue Light" charset="0"/>
              </a:rPr>
              <a:t>Fourth level</a:t>
            </a:r>
          </a:p>
          <a:p>
            <a:pPr lvl="4"/>
            <a:r>
              <a:rPr lang="en-US" altLang="zh-CN" smtClean="0">
                <a:sym typeface="Helvetica Neue Light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34900" y="9309100"/>
            <a:ext cx="3127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chemeClr val="tx1"/>
                </a:solidFill>
                <a:effectLst/>
                <a:latin typeface="Helvetica Neue" charset="0"/>
                <a:ea typeface="宋体" panose="02010600030101010101" pitchFamily="2" charset="-122"/>
                <a:sym typeface="Helvetica Neue" charset="0"/>
              </a:defRPr>
            </a:lvl1pPr>
          </a:lstStyle>
          <a:p>
            <a:pPr>
              <a:defRPr/>
            </a:pPr>
            <a:fld id="{B8F5886E-25FA-43E3-B91E-DC793287B7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algn="l" rtl="0" eaLnBrk="0" fontAlgn="base" hangingPunct="0">
        <a:spcBef>
          <a:spcPts val="12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algn="l" rtl="0" eaLnBrk="0" fontAlgn="base" hangingPunct="0">
        <a:spcBef>
          <a:spcPts val="12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algn="l" rtl="0" eaLnBrk="0" fontAlgn="base" hangingPunct="0">
        <a:spcBef>
          <a:spcPts val="12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algn="l" rtl="0" eaLnBrk="0" fontAlgn="base" hangingPunct="0">
        <a:spcBef>
          <a:spcPts val="12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6807200"/>
            <a:ext cx="11430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8013700"/>
            <a:ext cx="11430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Helvetica Neue Light" charset="0"/>
              </a:rPr>
              <a:t>Second level</a:t>
            </a:r>
          </a:p>
          <a:p>
            <a:pPr lvl="2"/>
            <a:r>
              <a:rPr lang="en-US" altLang="zh-CN" smtClean="0">
                <a:sym typeface="Helvetica Neue Light" charset="0"/>
              </a:rPr>
              <a:t>Third level</a:t>
            </a:r>
          </a:p>
          <a:p>
            <a:pPr lvl="3"/>
            <a:r>
              <a:rPr lang="en-US" altLang="zh-CN" smtClean="0">
                <a:sym typeface="Helvetica Neue Light" charset="0"/>
              </a:rPr>
              <a:t>Fourth level</a:t>
            </a:r>
          </a:p>
          <a:p>
            <a:pPr lvl="4"/>
            <a:r>
              <a:rPr lang="en-US" altLang="zh-CN" smtClean="0">
                <a:sym typeface="Helvetica Neue Light" charset="0"/>
              </a:rPr>
              <a:t>Fifth level</a:t>
            </a:r>
          </a:p>
        </p:txBody>
      </p:sp>
      <p:sp>
        <p:nvSpPr>
          <p:cNvPr id="1331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34900" y="9309100"/>
            <a:ext cx="3127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chemeClr val="tx1"/>
                </a:solidFill>
                <a:effectLst/>
                <a:latin typeface="Helvetica Neue" charset="0"/>
                <a:ea typeface="宋体" panose="02010600030101010101" pitchFamily="2" charset="-122"/>
                <a:sym typeface="Helvetica Neue" charset="0"/>
              </a:defRPr>
            </a:lvl1pPr>
          </a:lstStyle>
          <a:p>
            <a:pPr>
              <a:defRPr/>
            </a:pPr>
            <a:fld id="{1EB7DCF0-3296-4A72-AAC2-D2AFC72E5E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68600"/>
            <a:ext cx="5143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Helvetica Neue Light" charset="0"/>
              </a:rPr>
              <a:t>Second level</a:t>
            </a:r>
          </a:p>
          <a:p>
            <a:pPr lvl="2"/>
            <a:r>
              <a:rPr lang="en-US" altLang="zh-CN" smtClean="0">
                <a:sym typeface="Helvetica Neue Light" charset="0"/>
              </a:rPr>
              <a:t>Third level</a:t>
            </a:r>
          </a:p>
          <a:p>
            <a:pPr lvl="3"/>
            <a:r>
              <a:rPr lang="en-US" altLang="zh-CN" smtClean="0">
                <a:sym typeface="Helvetica Neue Light" charset="0"/>
              </a:rPr>
              <a:t>Fourth level</a:t>
            </a:r>
          </a:p>
          <a:p>
            <a:pPr lvl="4"/>
            <a:r>
              <a:rPr lang="en-US" altLang="zh-CN" smtClean="0">
                <a:sym typeface="Helvetica Neue Light" charset="0"/>
              </a:rPr>
              <a:t>Fifth level</a:t>
            </a:r>
          </a:p>
        </p:txBody>
      </p:sp>
      <p:sp>
        <p:nvSpPr>
          <p:cNvPr id="1433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34900" y="9309100"/>
            <a:ext cx="3127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chemeClr val="tx1"/>
                </a:solidFill>
                <a:effectLst/>
                <a:latin typeface="Helvetica Neue" charset="0"/>
                <a:ea typeface="宋体" panose="02010600030101010101" pitchFamily="2" charset="-122"/>
                <a:sym typeface="Helvetica Neue" charset="0"/>
              </a:defRPr>
            </a:lvl1pPr>
          </a:lstStyle>
          <a:p>
            <a:pPr>
              <a:defRPr/>
            </a:pPr>
            <a:fld id="{3544103C-AD47-49A0-A974-A5838FBCF2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68600"/>
            <a:ext cx="5143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Helvetica Neue Light" charset="0"/>
              </a:rPr>
              <a:t>Second level</a:t>
            </a:r>
          </a:p>
          <a:p>
            <a:pPr lvl="2"/>
            <a:r>
              <a:rPr lang="en-US" altLang="zh-CN" smtClean="0">
                <a:sym typeface="Helvetica Neue Light" charset="0"/>
              </a:rPr>
              <a:t>Third level</a:t>
            </a:r>
          </a:p>
          <a:p>
            <a:pPr lvl="3"/>
            <a:r>
              <a:rPr lang="en-US" altLang="zh-CN" smtClean="0">
                <a:sym typeface="Helvetica Neue Light" charset="0"/>
              </a:rPr>
              <a:t>Fourth level</a:t>
            </a:r>
          </a:p>
          <a:p>
            <a:pPr lvl="4"/>
            <a:r>
              <a:rPr lang="en-US" altLang="zh-CN" smtClean="0">
                <a:sym typeface="Helvetica Neue Light" charset="0"/>
              </a:rPr>
              <a:t>Fifth level</a:t>
            </a:r>
          </a:p>
        </p:txBody>
      </p:sp>
      <p:sp>
        <p:nvSpPr>
          <p:cNvPr id="1536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34900" y="9309100"/>
            <a:ext cx="3127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chemeClr val="tx1"/>
                </a:solidFill>
                <a:effectLst/>
                <a:latin typeface="Helvetica Neue" charset="0"/>
                <a:ea typeface="宋体" panose="02010600030101010101" pitchFamily="2" charset="-122"/>
                <a:sym typeface="Helvetica Neue" charset="0"/>
              </a:defRPr>
            </a:lvl1pPr>
          </a:lstStyle>
          <a:p>
            <a:pPr>
              <a:defRPr/>
            </a:pPr>
            <a:fld id="{8815C6BD-E2E8-40A4-80F3-36F59E99DE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68600"/>
            <a:ext cx="1143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Helvetica Neue Light" charset="0"/>
              </a:rPr>
              <a:t>Second level</a:t>
            </a:r>
          </a:p>
          <a:p>
            <a:pPr lvl="2"/>
            <a:r>
              <a:rPr lang="en-US" altLang="zh-CN" smtClean="0">
                <a:sym typeface="Helvetica Neue Light" charset="0"/>
              </a:rPr>
              <a:t>Third level</a:t>
            </a:r>
          </a:p>
          <a:p>
            <a:pPr lvl="3"/>
            <a:r>
              <a:rPr lang="en-US" altLang="zh-CN" smtClean="0">
                <a:sym typeface="Helvetica Neue Light" charset="0"/>
              </a:rPr>
              <a:t>Fourth level</a:t>
            </a:r>
          </a:p>
          <a:p>
            <a:pPr lvl="4"/>
            <a:r>
              <a:rPr lang="en-US" altLang="zh-CN" smtClean="0">
                <a:sym typeface="Helvetica Neue Light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34900" y="9309100"/>
            <a:ext cx="3127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chemeClr val="tx1"/>
                </a:solidFill>
                <a:effectLst/>
                <a:latin typeface="Helvetica Neue" charset="0"/>
                <a:ea typeface="宋体" panose="02010600030101010101" pitchFamily="2" charset="-122"/>
                <a:sym typeface="Helvetica Neue" charset="0"/>
              </a:defRPr>
            </a:lvl1pPr>
          </a:lstStyle>
          <a:p>
            <a:pPr>
              <a:defRPr/>
            </a:pPr>
            <a:fld id="{4783F398-4659-47FB-9408-32273133E2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4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4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4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4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4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36576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34900" y="9309100"/>
            <a:ext cx="3127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chemeClr val="tx1"/>
                </a:solidFill>
                <a:effectLst/>
                <a:latin typeface="Helvetica Neue" charset="0"/>
                <a:ea typeface="宋体" panose="02010600030101010101" pitchFamily="2" charset="-122"/>
                <a:sym typeface="Helvetica Neue" charset="0"/>
              </a:defRPr>
            </a:lvl1pPr>
          </a:lstStyle>
          <a:p>
            <a:pPr>
              <a:defRPr/>
            </a:pPr>
            <a:fld id="{57938A74-3BA8-40DB-8BB4-4658609EE7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eaLnBrk="0" fontAlgn="base" hangingPunct="0">
        <a:spcBef>
          <a:spcPts val="24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algn="l" rtl="0" eaLnBrk="0" fontAlgn="base" hangingPunct="0">
        <a:spcBef>
          <a:spcPts val="24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algn="l" rtl="0" eaLnBrk="0" fontAlgn="base" hangingPunct="0">
        <a:spcBef>
          <a:spcPts val="24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algn="l" rtl="0" eaLnBrk="0" fontAlgn="base" hangingPunct="0">
        <a:spcBef>
          <a:spcPts val="24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algn="l" rtl="0" eaLnBrk="0" fontAlgn="base" hangingPunct="0">
        <a:spcBef>
          <a:spcPts val="24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3900" y="2768600"/>
            <a:ext cx="5143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Helvetica Neue Light" charset="0"/>
              </a:rPr>
              <a:t>Second level</a:t>
            </a:r>
          </a:p>
          <a:p>
            <a:pPr lvl="2"/>
            <a:r>
              <a:rPr lang="en-US" altLang="zh-CN" smtClean="0">
                <a:sym typeface="Helvetica Neue Light" charset="0"/>
              </a:rPr>
              <a:t>Third level</a:t>
            </a:r>
          </a:p>
          <a:p>
            <a:pPr lvl="3"/>
            <a:r>
              <a:rPr lang="en-US" altLang="zh-CN" smtClean="0">
                <a:sym typeface="Helvetica Neue Light" charset="0"/>
              </a:rPr>
              <a:t>Fourth level</a:t>
            </a:r>
          </a:p>
          <a:p>
            <a:pPr lvl="4"/>
            <a:r>
              <a:rPr lang="en-US" altLang="zh-CN" smtClean="0">
                <a:sym typeface="Helvetica Neue Light" charset="0"/>
              </a:rPr>
              <a:t>Fifth level</a:t>
            </a:r>
          </a:p>
        </p:txBody>
      </p:sp>
      <p:sp>
        <p:nvSpPr>
          <p:cNvPr id="717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34900" y="9309100"/>
            <a:ext cx="3127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chemeClr val="tx1"/>
                </a:solidFill>
                <a:effectLst/>
                <a:latin typeface="Helvetica Neue" charset="0"/>
                <a:ea typeface="宋体" panose="02010600030101010101" pitchFamily="2" charset="-122"/>
                <a:sym typeface="Helvetica Neue" charset="0"/>
              </a:defRPr>
            </a:lvl1pPr>
          </a:lstStyle>
          <a:p>
            <a:pPr>
              <a:defRPr/>
            </a:pPr>
            <a:fld id="{EE79D07C-E26A-41A7-ABB4-1471DAB441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3900" y="2768600"/>
            <a:ext cx="5143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Helvetica Neue Light" charset="0"/>
              </a:rPr>
              <a:t>Second level</a:t>
            </a:r>
          </a:p>
          <a:p>
            <a:pPr lvl="2"/>
            <a:r>
              <a:rPr lang="en-US" altLang="zh-CN" smtClean="0">
                <a:sym typeface="Helvetica Neue Light" charset="0"/>
              </a:rPr>
              <a:t>Third level</a:t>
            </a:r>
          </a:p>
          <a:p>
            <a:pPr lvl="3"/>
            <a:r>
              <a:rPr lang="en-US" altLang="zh-CN" smtClean="0">
                <a:sym typeface="Helvetica Neue Light" charset="0"/>
              </a:rPr>
              <a:t>Fourth level</a:t>
            </a:r>
          </a:p>
          <a:p>
            <a:pPr lvl="4"/>
            <a:r>
              <a:rPr lang="en-US" altLang="zh-CN" smtClean="0">
                <a:sym typeface="Helvetica Neue Light" charset="0"/>
              </a:rPr>
              <a:t>Fifth level</a:t>
            </a:r>
          </a:p>
        </p:txBody>
      </p:sp>
      <p:sp>
        <p:nvSpPr>
          <p:cNvPr id="819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34900" y="9309100"/>
            <a:ext cx="3127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chemeClr val="tx1"/>
                </a:solidFill>
                <a:effectLst/>
                <a:latin typeface="Helvetica Neue" charset="0"/>
                <a:ea typeface="宋体" panose="02010600030101010101" pitchFamily="2" charset="-122"/>
                <a:sym typeface="Helvetica Neue" charset="0"/>
              </a:defRPr>
            </a:lvl1pPr>
          </a:lstStyle>
          <a:p>
            <a:pPr>
              <a:defRPr/>
            </a:pPr>
            <a:fld id="{3778D7DE-47A3-4BB8-9760-DF9E9ED1CD7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68600"/>
            <a:ext cx="1143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Helvetica Neue Light" charset="0"/>
              </a:rPr>
              <a:t>Second level</a:t>
            </a:r>
          </a:p>
          <a:p>
            <a:pPr lvl="2"/>
            <a:r>
              <a:rPr lang="en-US" altLang="zh-CN" smtClean="0">
                <a:sym typeface="Helvetica Neue Light" charset="0"/>
              </a:rPr>
              <a:t>Third level</a:t>
            </a:r>
          </a:p>
          <a:p>
            <a:pPr lvl="3"/>
            <a:r>
              <a:rPr lang="en-US" altLang="zh-CN" smtClean="0">
                <a:sym typeface="Helvetica Neue Light" charset="0"/>
              </a:rPr>
              <a:t>Fourth level</a:t>
            </a:r>
          </a:p>
          <a:p>
            <a:pPr lvl="4"/>
            <a:r>
              <a:rPr lang="en-US" altLang="zh-CN" smtClean="0">
                <a:sym typeface="Helvetica Neue Light" charset="0"/>
              </a:rPr>
              <a:t>Fifth level</a:t>
            </a:r>
          </a:p>
        </p:txBody>
      </p:sp>
      <p:sp>
        <p:nvSpPr>
          <p:cNvPr id="921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34900" y="9309100"/>
            <a:ext cx="3127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chemeClr val="tx1"/>
                </a:solidFill>
                <a:effectLst/>
                <a:latin typeface="Helvetica Neue" charset="0"/>
                <a:ea typeface="宋体" panose="02010600030101010101" pitchFamily="2" charset="-122"/>
                <a:sym typeface="Helvetica Neue" charset="0"/>
              </a:defRPr>
            </a:lvl1pPr>
          </a:lstStyle>
          <a:p>
            <a:pPr>
              <a:defRPr/>
            </a:pPr>
            <a:fld id="{33FB57B4-FFB2-4DF9-BC54-64561EA4FB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1371600"/>
            <a:ext cx="11430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Helvetica Neue Light" charset="0"/>
              </a:rPr>
              <a:t>Second level</a:t>
            </a:r>
          </a:p>
          <a:p>
            <a:pPr lvl="2"/>
            <a:r>
              <a:rPr lang="en-US" altLang="zh-CN" smtClean="0">
                <a:sym typeface="Helvetica Neue Light" charset="0"/>
              </a:rPr>
              <a:t>Third level</a:t>
            </a:r>
          </a:p>
          <a:p>
            <a:pPr lvl="3"/>
            <a:r>
              <a:rPr lang="en-US" altLang="zh-CN" smtClean="0">
                <a:sym typeface="Helvetica Neue Light" charset="0"/>
              </a:rPr>
              <a:t>Fourth level</a:t>
            </a:r>
          </a:p>
          <a:p>
            <a:pPr lvl="4"/>
            <a:r>
              <a:rPr lang="en-US" altLang="zh-CN" smtClean="0">
                <a:sym typeface="Helvetica Neue Light" charset="0"/>
              </a:rPr>
              <a:t>Fifth level</a:t>
            </a:r>
          </a:p>
        </p:txBody>
      </p:sp>
      <p:sp>
        <p:nvSpPr>
          <p:cNvPr id="1024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34900" y="9309100"/>
            <a:ext cx="3127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chemeClr val="tx1"/>
                </a:solidFill>
                <a:effectLst/>
                <a:latin typeface="Helvetica Neue" charset="0"/>
                <a:ea typeface="宋体" panose="02010600030101010101" pitchFamily="2" charset="-122"/>
                <a:sym typeface="Helvetica Neue" charset="0"/>
              </a:defRPr>
            </a:lvl1pPr>
          </a:lstStyle>
          <a:p>
            <a:pPr>
              <a:defRPr/>
            </a:pPr>
            <a:fld id="{4BFAF15F-8FDA-4D4C-8D56-677694F4A2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36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eaLnBrk="0" fontAlgn="base" hangingPunct="0">
        <a:spcBef>
          <a:spcPts val="36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eaLnBrk="0" fontAlgn="base" hangingPunct="0">
        <a:spcBef>
          <a:spcPts val="36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eaLnBrk="0" fontAlgn="base" hangingPunct="0">
        <a:spcBef>
          <a:spcPts val="36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eaLnBrk="0" fontAlgn="base" hangingPunct="0">
        <a:spcBef>
          <a:spcPts val="36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1266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34900" y="9309100"/>
            <a:ext cx="3127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chemeClr val="tx1"/>
                </a:solidFill>
                <a:effectLst/>
                <a:latin typeface="Helvetica Neue" charset="0"/>
                <a:ea typeface="宋体" panose="02010600030101010101" pitchFamily="2" charset="-122"/>
                <a:sym typeface="Helvetica Neue" charset="0"/>
              </a:defRPr>
            </a:lvl1pPr>
          </a:lstStyle>
          <a:p>
            <a:pPr>
              <a:defRPr/>
            </a:pPr>
            <a:fld id="{8A94430B-D630-4C0E-92BD-AF3579D8FA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509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95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7399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84400" indent="-406400" algn="l" rtl="0" eaLnBrk="0" fontAlgn="base" hangingPunct="0">
        <a:spcBef>
          <a:spcPts val="2400"/>
        </a:spcBef>
        <a:spcAft>
          <a:spcPct val="0"/>
        </a:spcAft>
        <a:buSzPct val="46000"/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1384300"/>
            <a:ext cx="51435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4876800"/>
            <a:ext cx="51435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Helvetica Neue Light" charset="0"/>
              </a:rPr>
              <a:t>Second level</a:t>
            </a:r>
          </a:p>
          <a:p>
            <a:pPr lvl="2"/>
            <a:r>
              <a:rPr lang="en-US" altLang="zh-CN" smtClean="0">
                <a:sym typeface="Helvetica Neue Light" charset="0"/>
              </a:rPr>
              <a:t>Third level</a:t>
            </a:r>
          </a:p>
          <a:p>
            <a:pPr lvl="3"/>
            <a:r>
              <a:rPr lang="en-US" altLang="zh-CN" smtClean="0">
                <a:sym typeface="Helvetica Neue Light" charset="0"/>
              </a:rPr>
              <a:t>Fourth level</a:t>
            </a:r>
          </a:p>
          <a:p>
            <a:pPr lvl="4"/>
            <a:r>
              <a:rPr lang="en-US" altLang="zh-CN" smtClean="0">
                <a:sym typeface="Helvetica Neue Light" charset="0"/>
              </a:rPr>
              <a:t>Fifth level</a:t>
            </a:r>
          </a:p>
        </p:txBody>
      </p:sp>
      <p:sp>
        <p:nvSpPr>
          <p:cNvPr id="1229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534900" y="9309100"/>
            <a:ext cx="3127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chemeClr val="tx1"/>
                </a:solidFill>
                <a:effectLst/>
                <a:latin typeface="Helvetica Neue" charset="0"/>
                <a:ea typeface="宋体" panose="02010600030101010101" pitchFamily="2" charset="-122"/>
                <a:sym typeface="Helvetica Neue" charset="0"/>
              </a:defRPr>
            </a:lvl1pPr>
          </a:lstStyle>
          <a:p>
            <a:pPr>
              <a:defRPr/>
            </a:pPr>
            <a:fld id="{52191AC7-9644-4360-8189-0A76014111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algn="l" rtl="0" eaLnBrk="0" fontAlgn="base" hangingPunct="0">
        <a:spcBef>
          <a:spcPts val="12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algn="l" rtl="0" eaLnBrk="0" fontAlgn="base" hangingPunct="0">
        <a:spcBef>
          <a:spcPts val="12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algn="l" rtl="0" eaLnBrk="0" fontAlgn="base" hangingPunct="0">
        <a:spcBef>
          <a:spcPts val="12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algn="l" rtl="0" eaLnBrk="0" fontAlgn="base" hangingPunct="0">
        <a:spcBef>
          <a:spcPts val="1200"/>
        </a:spcBef>
        <a:spcAft>
          <a:spcPct val="0"/>
        </a:spcAft>
        <a:defRPr sz="4200" kern="12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3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6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1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9A6E4B26-273D-4366-AD81-DC9B63D22AB1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1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-292100" y="1347788"/>
            <a:ext cx="135763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sym typeface="Helvetica Neue Light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5800" smtClean="0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Min-Cost Live Webcast under Joint Pricing of Data, Congestion and Virtualized Servers</a:t>
            </a:r>
            <a:endParaRPr lang="en-US" altLang="zh-CN" sz="5800" dirty="0">
              <a:solidFill>
                <a:srgbClr val="00FFFF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0" y="5884863"/>
            <a:ext cx="13004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Helvetica Neue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宋体" panose="02010600030101010101" pitchFamily="2" charset="-122"/>
                <a:sym typeface="Helvetica Neue" charset="0"/>
              </a:rPr>
              <a:t>Rui Zhu</a:t>
            </a:r>
            <a:r>
              <a:rPr lang="en-US" altLang="zh-CN" sz="4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宋体" panose="02010600030101010101" pitchFamily="2" charset="-122"/>
                <a:sym typeface="Helvetica Neue" charset="0"/>
              </a:rPr>
              <a:t>1</a:t>
            </a:r>
            <a:r>
              <a:rPr lang="en-US" altLang="zh-CN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, </a:t>
            </a:r>
            <a:r>
              <a:rPr lang="en-US" altLang="zh-CN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宋体" panose="02010600030101010101" pitchFamily="2" charset="-122"/>
                <a:sym typeface="Helvetica Neue" charset="0"/>
              </a:rPr>
              <a:t>Di Niu1, </a:t>
            </a:r>
            <a:r>
              <a:rPr lang="en-US" altLang="zh-CN" sz="4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宋体" panose="02010600030101010101" pitchFamily="2" charset="-122"/>
                <a:sym typeface="Helvetica Neue" charset="0"/>
              </a:rPr>
              <a:t>Baochun</a:t>
            </a:r>
            <a:r>
              <a:rPr lang="en-US" altLang="zh-CN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宋体" panose="02010600030101010101" pitchFamily="2" charset="-122"/>
                <a:sym typeface="Helvetica Neue" charset="0"/>
              </a:rPr>
              <a:t> Li</a:t>
            </a:r>
            <a:r>
              <a:rPr lang="en-US" altLang="zh-CN" sz="4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宋体" panose="02010600030101010101" pitchFamily="2" charset="-122"/>
                <a:sym typeface="Helvetica Neue" charset="0"/>
              </a:rPr>
              <a:t>2</a:t>
            </a:r>
            <a:r>
              <a:rPr lang="en-US" altLang="zh-CN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/>
            </a:r>
            <a:br>
              <a:rPr lang="en-US" altLang="zh-CN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</a:br>
            <a:endParaRPr lang="en-US" altLang="zh-CN" sz="4800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  <a:p>
            <a:pPr algn="ctr" eaLnBrk="1" hangingPunct="1">
              <a:defRPr/>
            </a:pPr>
            <a:r>
              <a:rPr lang="en-US" altLang="zh-CN" sz="4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宋体" panose="02010600030101010101" pitchFamily="2" charset="-122"/>
              </a:rPr>
              <a:t>1</a:t>
            </a:r>
            <a:r>
              <a:rPr lang="en-US" altLang="zh-CN" sz="3900" i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Department of Electrical and Computer Engineering</a:t>
            </a:r>
          </a:p>
          <a:p>
            <a:pPr algn="ctr" eaLnBrk="1" hangingPunct="1">
              <a:defRPr/>
            </a:pPr>
            <a:r>
              <a:rPr lang="en-US" altLang="zh-CN" sz="3900" i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University of Alberta</a:t>
            </a:r>
          </a:p>
          <a:p>
            <a:pPr algn="ctr" eaLnBrk="1" hangingPunct="1">
              <a:defRPr/>
            </a:pPr>
            <a:r>
              <a:rPr lang="en-US" altLang="zh-CN" sz="4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宋体" panose="02010600030101010101" pitchFamily="2" charset="-122"/>
              </a:rPr>
              <a:t>2</a:t>
            </a:r>
            <a:r>
              <a:rPr lang="en-US" altLang="zh-CN" sz="3900" i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Department of Electrical and Computer Engineering</a:t>
            </a:r>
          </a:p>
          <a:p>
            <a:pPr algn="ctr" eaLnBrk="1" hangingPunct="1">
              <a:defRPr/>
            </a:pPr>
            <a:r>
              <a:rPr lang="en-US" altLang="zh-CN" sz="3900" i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University of Toronto</a:t>
            </a:r>
          </a:p>
          <a:p>
            <a:pPr algn="ctr" eaLnBrk="1" hangingPunct="1">
              <a:defRPr/>
            </a:pPr>
            <a:endParaRPr lang="en-US" altLang="zh-CN" sz="3900" i="1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BF93539C-C191-4C57-91F0-9C4BBFA74B64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10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6" name="云形 5"/>
          <p:cNvSpPr/>
          <p:nvPr/>
        </p:nvSpPr>
        <p:spPr bwMode="auto">
          <a:xfrm rot="396293">
            <a:off x="2192338" y="2195513"/>
            <a:ext cx="7542212" cy="5616575"/>
          </a:xfrm>
          <a:prstGeom prst="cloud">
            <a:avLst/>
          </a:prstGeom>
          <a:solidFill>
            <a:schemeClr val="tx1">
              <a:lumMod val="50000"/>
              <a:alpha val="50000"/>
            </a:schemeClr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ea typeface="宋体" panose="02010600030101010101" pitchFamily="2" charset="-122"/>
              </a:rPr>
              <a:t>System model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271621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55245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27051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5513388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395446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385921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1927225"/>
            <a:ext cx="13970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4971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50" y="611505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225" y="3976688"/>
            <a:ext cx="147955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4079875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5951538"/>
            <a:ext cx="1535112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直接箭头连接符 19"/>
          <p:cNvCxnSpPr/>
          <p:nvPr/>
        </p:nvCxnSpPr>
        <p:spPr bwMode="auto">
          <a:xfrm flipH="1">
            <a:off x="9055100" y="2543175"/>
            <a:ext cx="1293813" cy="1411288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17" idx="1"/>
          </p:cNvCxnSpPr>
          <p:nvPr/>
        </p:nvCxnSpPr>
        <p:spPr bwMode="auto">
          <a:xfrm flipH="1" flipV="1">
            <a:off x="9055100" y="4716463"/>
            <a:ext cx="1127125" cy="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16" idx="1"/>
          </p:cNvCxnSpPr>
          <p:nvPr/>
        </p:nvCxnSpPr>
        <p:spPr bwMode="auto">
          <a:xfrm flipH="1" flipV="1">
            <a:off x="8950325" y="5299075"/>
            <a:ext cx="1292225" cy="1425575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 bwMode="auto">
          <a:xfrm flipH="1" flipV="1">
            <a:off x="7223125" y="3446463"/>
            <a:ext cx="806450" cy="100965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 bwMode="auto">
          <a:xfrm flipH="1">
            <a:off x="5062538" y="3446463"/>
            <a:ext cx="1295400" cy="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 bwMode="auto">
          <a:xfrm flipH="1">
            <a:off x="3787775" y="3716338"/>
            <a:ext cx="2570163" cy="1000125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 bwMode="auto">
          <a:xfrm flipH="1">
            <a:off x="5062538" y="6316663"/>
            <a:ext cx="1295400" cy="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 bwMode="auto">
          <a:xfrm flipH="1">
            <a:off x="7223125" y="5130800"/>
            <a:ext cx="869950" cy="1185863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endCxn id="19" idx="3"/>
          </p:cNvCxnSpPr>
          <p:nvPr/>
        </p:nvCxnSpPr>
        <p:spPr bwMode="auto">
          <a:xfrm flipH="1">
            <a:off x="1927225" y="6316663"/>
            <a:ext cx="2198688" cy="403225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 bwMode="auto">
          <a:xfrm flipH="1" flipV="1">
            <a:off x="1741488" y="3040063"/>
            <a:ext cx="2384425" cy="40640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endCxn id="18" idx="3"/>
          </p:cNvCxnSpPr>
          <p:nvPr/>
        </p:nvCxnSpPr>
        <p:spPr bwMode="auto">
          <a:xfrm flipH="1" flipV="1">
            <a:off x="1773238" y="4689475"/>
            <a:ext cx="847725" cy="26988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9542463" y="7334250"/>
            <a:ext cx="2495550" cy="7381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altLang="zh-CN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Source</a:t>
            </a:r>
            <a:endParaRPr lang="zh-CN" altLang="en-US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348163" y="7269163"/>
            <a:ext cx="3606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altLang="zh-CN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CDN Servers</a:t>
            </a:r>
            <a:endParaRPr lang="zh-CN" altLang="en-US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09563" y="7450138"/>
            <a:ext cx="1804987" cy="7397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altLang="zh-CN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Client</a:t>
            </a:r>
            <a:endParaRPr lang="zh-CN" altLang="en-US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8B0BD832-D465-49BF-A68A-DF457C48F998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11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10" name="云形 9"/>
          <p:cNvSpPr/>
          <p:nvPr/>
        </p:nvSpPr>
        <p:spPr bwMode="auto">
          <a:xfrm>
            <a:off x="1965325" y="2201863"/>
            <a:ext cx="8640763" cy="5184775"/>
          </a:xfrm>
          <a:prstGeom prst="cloud">
            <a:avLst/>
          </a:prstGeom>
          <a:solidFill>
            <a:schemeClr val="tx1">
              <a:lumMod val="50000"/>
              <a:alpha val="50000"/>
            </a:schemeClr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 flipV="1">
            <a:off x="4341813" y="3463925"/>
            <a:ext cx="3744912" cy="58738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接连接符 11"/>
          <p:cNvCxnSpPr/>
          <p:nvPr/>
        </p:nvCxnSpPr>
        <p:spPr bwMode="auto">
          <a:xfrm flipV="1">
            <a:off x="4611688" y="6096000"/>
            <a:ext cx="3762375" cy="288925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接连接符 12"/>
          <p:cNvCxnSpPr/>
          <p:nvPr/>
        </p:nvCxnSpPr>
        <p:spPr bwMode="auto">
          <a:xfrm>
            <a:off x="4054475" y="3897313"/>
            <a:ext cx="198438" cy="2139950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接连接符 13"/>
          <p:cNvCxnSpPr/>
          <p:nvPr/>
        </p:nvCxnSpPr>
        <p:spPr bwMode="auto">
          <a:xfrm flipH="1" flipV="1">
            <a:off x="8555038" y="3897313"/>
            <a:ext cx="107950" cy="1785937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接连接符 14"/>
          <p:cNvCxnSpPr/>
          <p:nvPr/>
        </p:nvCxnSpPr>
        <p:spPr bwMode="auto">
          <a:xfrm>
            <a:off x="4252913" y="3767138"/>
            <a:ext cx="1760537" cy="873125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接连接符 15"/>
          <p:cNvCxnSpPr/>
          <p:nvPr/>
        </p:nvCxnSpPr>
        <p:spPr bwMode="auto">
          <a:xfrm flipV="1">
            <a:off x="6573838" y="3833813"/>
            <a:ext cx="1693862" cy="841375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接连接符 16"/>
          <p:cNvCxnSpPr/>
          <p:nvPr/>
        </p:nvCxnSpPr>
        <p:spPr bwMode="auto">
          <a:xfrm>
            <a:off x="6573838" y="4962525"/>
            <a:ext cx="1873250" cy="792163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接连接符 17"/>
          <p:cNvCxnSpPr/>
          <p:nvPr/>
        </p:nvCxnSpPr>
        <p:spPr bwMode="auto">
          <a:xfrm flipV="1">
            <a:off x="4489450" y="5035550"/>
            <a:ext cx="1524000" cy="1073150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椭圆 18"/>
          <p:cNvSpPr/>
          <p:nvPr/>
        </p:nvSpPr>
        <p:spPr bwMode="auto">
          <a:xfrm>
            <a:off x="3819525" y="5961063"/>
            <a:ext cx="865188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altLang="zh-CN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F</a:t>
            </a:r>
            <a:endParaRPr lang="zh-CN" altLang="en-US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3622675" y="3090863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altLang="zh-CN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F</a:t>
            </a:r>
            <a:endParaRPr lang="zh-CN" altLang="en-US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5854700" y="4386263"/>
            <a:ext cx="863600" cy="865187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altLang="zh-CN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S</a:t>
            </a:r>
            <a:endParaRPr lang="zh-CN" altLang="en-US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8015288" y="3109913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altLang="zh-CN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F</a:t>
            </a:r>
            <a:endParaRPr lang="zh-CN" altLang="en-US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8267700" y="5548313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altLang="zh-CN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F</a:t>
            </a:r>
            <a:endParaRPr lang="zh-CN" altLang="en-US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1414463" y="2254250"/>
            <a:ext cx="720725" cy="620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876300" y="5930900"/>
            <a:ext cx="720725" cy="619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1041400" y="7027863"/>
            <a:ext cx="720725" cy="6207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10606088" y="6767513"/>
            <a:ext cx="720725" cy="619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10247313" y="2413000"/>
            <a:ext cx="719137" cy="620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10966450" y="3863975"/>
            <a:ext cx="720725" cy="620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11025188" y="5080000"/>
            <a:ext cx="719137" cy="619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smtClean="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cxnSp>
        <p:nvCxnSpPr>
          <p:cNvPr id="31" name="直接箭头连接符 30"/>
          <p:cNvCxnSpPr>
            <a:endCxn id="20" idx="5"/>
          </p:cNvCxnSpPr>
          <p:nvPr/>
        </p:nvCxnSpPr>
        <p:spPr bwMode="auto">
          <a:xfrm flipH="1" flipV="1">
            <a:off x="4359275" y="3829050"/>
            <a:ext cx="1550988" cy="763588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 bwMode="auto">
          <a:xfrm flipV="1">
            <a:off x="4486275" y="3452813"/>
            <a:ext cx="3502025" cy="79375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 bwMode="auto">
          <a:xfrm flipH="1">
            <a:off x="4564063" y="5092700"/>
            <a:ext cx="1346200" cy="95885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 bwMode="auto">
          <a:xfrm>
            <a:off x="8555038" y="3973513"/>
            <a:ext cx="107950" cy="157480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cxnSpLocks noChangeShapeType="1"/>
            <a:endCxn id="24" idx="3"/>
          </p:cNvCxnSpPr>
          <p:nvPr/>
        </p:nvCxnSpPr>
        <p:spPr bwMode="auto">
          <a:xfrm flipH="1" flipV="1">
            <a:off x="2135188" y="2563813"/>
            <a:ext cx="1487487" cy="831850"/>
          </a:xfrm>
          <a:prstGeom prst="straightConnector1">
            <a:avLst/>
          </a:prstGeom>
          <a:noFill/>
          <a:ln w="1016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直接箭头连接符 35"/>
          <p:cNvCxnSpPr>
            <a:cxnSpLocks noChangeShapeType="1"/>
            <a:stCxn id="19" idx="2"/>
            <a:endCxn id="25" idx="3"/>
          </p:cNvCxnSpPr>
          <p:nvPr/>
        </p:nvCxnSpPr>
        <p:spPr bwMode="auto">
          <a:xfrm flipH="1" flipV="1">
            <a:off x="1597025" y="6240463"/>
            <a:ext cx="2222500" cy="152400"/>
          </a:xfrm>
          <a:prstGeom prst="straightConnector1">
            <a:avLst/>
          </a:prstGeom>
          <a:noFill/>
          <a:ln w="1016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直接箭头连接符 36"/>
          <p:cNvCxnSpPr>
            <a:cxnSpLocks noChangeShapeType="1"/>
            <a:stCxn id="19" idx="3"/>
            <a:endCxn id="26" idx="3"/>
          </p:cNvCxnSpPr>
          <p:nvPr/>
        </p:nvCxnSpPr>
        <p:spPr bwMode="auto">
          <a:xfrm flipH="1">
            <a:off x="1762125" y="6699250"/>
            <a:ext cx="2184400" cy="639763"/>
          </a:xfrm>
          <a:prstGeom prst="straightConnector1">
            <a:avLst/>
          </a:prstGeom>
          <a:noFill/>
          <a:ln w="1016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箭头连接符 37"/>
          <p:cNvCxnSpPr>
            <a:cxnSpLocks noChangeShapeType="1"/>
            <a:endCxn id="27" idx="1"/>
          </p:cNvCxnSpPr>
          <p:nvPr/>
        </p:nvCxnSpPr>
        <p:spPr bwMode="auto">
          <a:xfrm>
            <a:off x="8966200" y="6283325"/>
            <a:ext cx="1639888" cy="793750"/>
          </a:xfrm>
          <a:prstGeom prst="straightConnector1">
            <a:avLst/>
          </a:prstGeom>
          <a:noFill/>
          <a:ln w="1016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直接箭头连接符 38"/>
          <p:cNvCxnSpPr>
            <a:cxnSpLocks noChangeShapeType="1"/>
            <a:endCxn id="30" idx="1"/>
          </p:cNvCxnSpPr>
          <p:nvPr/>
        </p:nvCxnSpPr>
        <p:spPr bwMode="auto">
          <a:xfrm flipV="1">
            <a:off x="9131300" y="5389563"/>
            <a:ext cx="1893888" cy="365125"/>
          </a:xfrm>
          <a:prstGeom prst="straightConnector1">
            <a:avLst/>
          </a:prstGeom>
          <a:noFill/>
          <a:ln w="1016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箭头连接符 39"/>
          <p:cNvCxnSpPr>
            <a:cxnSpLocks noChangeShapeType="1"/>
            <a:endCxn id="29" idx="1"/>
          </p:cNvCxnSpPr>
          <p:nvPr/>
        </p:nvCxnSpPr>
        <p:spPr bwMode="auto">
          <a:xfrm>
            <a:off x="8855075" y="3632200"/>
            <a:ext cx="2111375" cy="542925"/>
          </a:xfrm>
          <a:prstGeom prst="straightConnector1">
            <a:avLst/>
          </a:prstGeom>
          <a:noFill/>
          <a:ln w="1016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直接箭头连接符 40"/>
          <p:cNvCxnSpPr>
            <a:cxnSpLocks noChangeShapeType="1"/>
            <a:endCxn id="28" idx="1"/>
          </p:cNvCxnSpPr>
          <p:nvPr/>
        </p:nvCxnSpPr>
        <p:spPr bwMode="auto">
          <a:xfrm flipV="1">
            <a:off x="8818563" y="2722563"/>
            <a:ext cx="1428750" cy="654050"/>
          </a:xfrm>
          <a:prstGeom prst="straightConnector1">
            <a:avLst/>
          </a:prstGeom>
          <a:noFill/>
          <a:ln w="1016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文本框 41"/>
          <p:cNvSpPr txBox="1"/>
          <p:nvPr/>
        </p:nvSpPr>
        <p:spPr>
          <a:xfrm>
            <a:off x="2541588" y="7613650"/>
            <a:ext cx="7680325" cy="203200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  <a:round/>
          </a:ln>
        </p:spPr>
        <p:txBody>
          <a:bodyPr>
            <a:spAutoFit/>
          </a:bodyPr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altLang="zh-CN" b="1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Objective: </a:t>
            </a:r>
            <a:r>
              <a:rPr lang="en-US" altLang="zh-CN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minimize the total cost including data transferring, congestion and server opening</a:t>
            </a:r>
            <a:endParaRPr lang="zh-CN" altLang="en-US" b="1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4C1ED4E8-EFB9-4725-A548-1E1AC559A4E9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12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22" name="Rectangle 1"/>
          <p:cNvSpPr>
            <a:spLocks noGrp="1" noChangeArrowheads="1"/>
          </p:cNvSpPr>
          <p:nvPr>
            <p:ph type="title"/>
          </p:nvPr>
        </p:nvSpPr>
        <p:spPr>
          <a:xfrm>
            <a:off x="787400" y="254000"/>
            <a:ext cx="10223500" cy="1511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ea typeface="宋体" panose="02010600030101010101" pitchFamily="2" charset="-122"/>
              </a:rPr>
              <a:t>Formulating the problem</a:t>
            </a:r>
          </a:p>
        </p:txBody>
      </p:sp>
      <p:graphicFrame>
        <p:nvGraphicFramePr>
          <p:cNvPr id="28676" name="对象 1"/>
          <p:cNvGraphicFramePr>
            <a:graphicFrameLocks noChangeAspect="1"/>
          </p:cNvGraphicFramePr>
          <p:nvPr/>
        </p:nvGraphicFramePr>
        <p:xfrm>
          <a:off x="1030288" y="1765300"/>
          <a:ext cx="8208962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Equation" r:id="rId3" imgW="2247900" imgH="355600" progId="Equation.DSMT4">
                  <p:embed/>
                </p:oleObj>
              </mc:Choice>
              <mc:Fallback>
                <p:oleObj name="Equation" r:id="rId3" imgW="2247900" imgH="3556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1765300"/>
                        <a:ext cx="8208962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对象 4"/>
          <p:cNvGraphicFramePr>
            <a:graphicFrameLocks noChangeAspect="1"/>
          </p:cNvGraphicFramePr>
          <p:nvPr/>
        </p:nvGraphicFramePr>
        <p:xfrm>
          <a:off x="1965325" y="2994025"/>
          <a:ext cx="10440988" cy="596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name="Equation" r:id="rId5" imgW="2667000" imgH="1524000" progId="Equation.DSMT4">
                  <p:embed/>
                </p:oleObj>
              </mc:Choice>
              <mc:Fallback>
                <p:oleObj name="Equation" r:id="rId5" imgW="2667000" imgH="15240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5" y="2994025"/>
                        <a:ext cx="10440988" cy="596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对象 23"/>
          <p:cNvGraphicFramePr>
            <a:graphicFrameLocks noChangeAspect="1"/>
          </p:cNvGraphicFramePr>
          <p:nvPr/>
        </p:nvGraphicFramePr>
        <p:xfrm>
          <a:off x="1101725" y="3148013"/>
          <a:ext cx="792163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Equation" r:id="rId7" imgW="203024" imgH="164957" progId="Equation.DSMT4">
                  <p:embed/>
                </p:oleObj>
              </mc:Choice>
              <mc:Fallback>
                <p:oleObj name="Equation" r:id="rId7" imgW="203024" imgH="164957" progId="Equation.DSMT4">
                  <p:embed/>
                  <p:pic>
                    <p:nvPicPr>
                      <p:cNvPr id="0" name="对象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3148013"/>
                        <a:ext cx="792163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直接连接符 25"/>
          <p:cNvCxnSpPr>
            <a:cxnSpLocks noChangeShapeType="1"/>
          </p:cNvCxnSpPr>
          <p:nvPr/>
        </p:nvCxnSpPr>
        <p:spPr bwMode="auto">
          <a:xfrm>
            <a:off x="3046413" y="2573338"/>
            <a:ext cx="1008062" cy="0"/>
          </a:xfrm>
          <a:prstGeom prst="line">
            <a:avLst/>
          </a:prstGeom>
          <a:noFill/>
          <a:ln w="10160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3262313" y="2646363"/>
            <a:ext cx="56165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Server congestion</a:t>
            </a:r>
            <a:endParaRPr lang="zh-CN" altLang="en-US" sz="44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cxnSp>
        <p:nvCxnSpPr>
          <p:cNvPr id="28" name="直接连接符 27"/>
          <p:cNvCxnSpPr>
            <a:cxnSpLocks noChangeShapeType="1"/>
          </p:cNvCxnSpPr>
          <p:nvPr/>
        </p:nvCxnSpPr>
        <p:spPr bwMode="auto">
          <a:xfrm>
            <a:off x="7797800" y="2609850"/>
            <a:ext cx="1441450" cy="0"/>
          </a:xfrm>
          <a:prstGeom prst="line">
            <a:avLst/>
          </a:prstGeom>
          <a:noFill/>
          <a:ln w="10160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8202613" y="2684463"/>
            <a:ext cx="5616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Service congestion</a:t>
            </a:r>
            <a:endParaRPr lang="zh-CN" altLang="en-US" sz="44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B471A590-9C03-4A78-8348-1158D4B5D5B2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13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18" name="Rectangle 1"/>
          <p:cNvSpPr>
            <a:spLocks noGrp="1" noChangeArrowheads="1"/>
          </p:cNvSpPr>
          <p:nvPr>
            <p:ph type="title"/>
          </p:nvPr>
        </p:nvSpPr>
        <p:spPr>
          <a:xfrm>
            <a:off x="787400" y="254000"/>
            <a:ext cx="10223500" cy="1511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ea typeface="宋体" panose="02010600030101010101" pitchFamily="2" charset="-122"/>
              </a:rPr>
              <a:t>Formulating the problem</a:t>
            </a:r>
          </a:p>
        </p:txBody>
      </p:sp>
      <p:graphicFrame>
        <p:nvGraphicFramePr>
          <p:cNvPr id="29700" name="对象 1"/>
          <p:cNvGraphicFramePr>
            <a:graphicFrameLocks noChangeAspect="1"/>
          </p:cNvGraphicFramePr>
          <p:nvPr/>
        </p:nvGraphicFramePr>
        <p:xfrm>
          <a:off x="1030288" y="1765300"/>
          <a:ext cx="8208962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0" name="Equation" r:id="rId3" imgW="2247900" imgH="355600" progId="Equation.DSMT4">
                  <p:embed/>
                </p:oleObj>
              </mc:Choice>
              <mc:Fallback>
                <p:oleObj name="Equation" r:id="rId3" imgW="2247900" imgH="3556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1765300"/>
                        <a:ext cx="8208962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对象 4"/>
          <p:cNvGraphicFramePr>
            <a:graphicFrameLocks noChangeAspect="1"/>
          </p:cNvGraphicFramePr>
          <p:nvPr/>
        </p:nvGraphicFramePr>
        <p:xfrm>
          <a:off x="1965325" y="2994025"/>
          <a:ext cx="10440988" cy="596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Equation" r:id="rId5" imgW="2667000" imgH="1524000" progId="Equation.DSMT4">
                  <p:embed/>
                </p:oleObj>
              </mc:Choice>
              <mc:Fallback>
                <p:oleObj name="Equation" r:id="rId5" imgW="2667000" imgH="15240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5" y="2994025"/>
                        <a:ext cx="10440988" cy="596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对象 23"/>
          <p:cNvGraphicFramePr>
            <a:graphicFrameLocks noChangeAspect="1"/>
          </p:cNvGraphicFramePr>
          <p:nvPr/>
        </p:nvGraphicFramePr>
        <p:xfrm>
          <a:off x="1101725" y="3148013"/>
          <a:ext cx="792163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Equation" r:id="rId7" imgW="203024" imgH="164957" progId="Equation.DSMT4">
                  <p:embed/>
                </p:oleObj>
              </mc:Choice>
              <mc:Fallback>
                <p:oleObj name="Equation" r:id="rId7" imgW="203024" imgH="164957" progId="Equation.DSMT4">
                  <p:embed/>
                  <p:pic>
                    <p:nvPicPr>
                      <p:cNvPr id="0" name="对象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3148013"/>
                        <a:ext cx="792163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直接连接符 21"/>
          <p:cNvCxnSpPr>
            <a:cxnSpLocks noChangeShapeType="1"/>
          </p:cNvCxnSpPr>
          <p:nvPr/>
        </p:nvCxnSpPr>
        <p:spPr bwMode="auto">
          <a:xfrm>
            <a:off x="5207000" y="2573338"/>
            <a:ext cx="1008063" cy="0"/>
          </a:xfrm>
          <a:prstGeom prst="line">
            <a:avLst/>
          </a:prstGeom>
          <a:noFill/>
          <a:ln w="10160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5386388" y="2606675"/>
            <a:ext cx="56165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Opening cost</a:t>
            </a:r>
            <a:endParaRPr lang="zh-CN" altLang="en-US" sz="44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7EDB5F2B-3C6B-4FF6-905A-54BF04CDB219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14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17" name="Rectangle 1"/>
          <p:cNvSpPr>
            <a:spLocks noGrp="1" noChangeArrowheads="1"/>
          </p:cNvSpPr>
          <p:nvPr>
            <p:ph type="title"/>
          </p:nvPr>
        </p:nvSpPr>
        <p:spPr>
          <a:xfrm>
            <a:off x="787400" y="254000"/>
            <a:ext cx="10223500" cy="1511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ea typeface="宋体" panose="02010600030101010101" pitchFamily="2" charset="-122"/>
              </a:rPr>
              <a:t>Formulating the problem</a:t>
            </a:r>
          </a:p>
        </p:txBody>
      </p:sp>
      <p:graphicFrame>
        <p:nvGraphicFramePr>
          <p:cNvPr id="30724" name="对象 1"/>
          <p:cNvGraphicFramePr>
            <a:graphicFrameLocks noChangeAspect="1"/>
          </p:cNvGraphicFramePr>
          <p:nvPr/>
        </p:nvGraphicFramePr>
        <p:xfrm>
          <a:off x="1030288" y="1765300"/>
          <a:ext cx="8208962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Equation" r:id="rId3" imgW="2247900" imgH="355600" progId="Equation.DSMT4">
                  <p:embed/>
                </p:oleObj>
              </mc:Choice>
              <mc:Fallback>
                <p:oleObj name="Equation" r:id="rId3" imgW="2247900" imgH="3556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1765300"/>
                        <a:ext cx="8208962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对象 4"/>
          <p:cNvGraphicFramePr>
            <a:graphicFrameLocks noChangeAspect="1"/>
          </p:cNvGraphicFramePr>
          <p:nvPr/>
        </p:nvGraphicFramePr>
        <p:xfrm>
          <a:off x="1965325" y="2994025"/>
          <a:ext cx="10440988" cy="596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Equation" r:id="rId5" imgW="2667000" imgH="1524000" progId="Equation.DSMT4">
                  <p:embed/>
                </p:oleObj>
              </mc:Choice>
              <mc:Fallback>
                <p:oleObj name="Equation" r:id="rId5" imgW="2667000" imgH="15240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5" y="2994025"/>
                        <a:ext cx="10440988" cy="596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对象 23"/>
          <p:cNvGraphicFramePr>
            <a:graphicFrameLocks noChangeAspect="1"/>
          </p:cNvGraphicFramePr>
          <p:nvPr/>
        </p:nvGraphicFramePr>
        <p:xfrm>
          <a:off x="1101725" y="3148013"/>
          <a:ext cx="792163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Equation" r:id="rId7" imgW="203024" imgH="164957" progId="Equation.DSMT4">
                  <p:embed/>
                </p:oleObj>
              </mc:Choice>
              <mc:Fallback>
                <p:oleObj name="Equation" r:id="rId7" imgW="203024" imgH="164957" progId="Equation.DSMT4">
                  <p:embed/>
                  <p:pic>
                    <p:nvPicPr>
                      <p:cNvPr id="0" name="对象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3148013"/>
                        <a:ext cx="792163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直接连接符 20"/>
          <p:cNvCxnSpPr>
            <a:cxnSpLocks noChangeShapeType="1"/>
          </p:cNvCxnSpPr>
          <p:nvPr/>
        </p:nvCxnSpPr>
        <p:spPr bwMode="auto">
          <a:xfrm>
            <a:off x="3333750" y="3868738"/>
            <a:ext cx="3600450" cy="0"/>
          </a:xfrm>
          <a:prstGeom prst="line">
            <a:avLst/>
          </a:prstGeom>
          <a:noFill/>
          <a:ln w="10160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4068763" y="3824288"/>
            <a:ext cx="69564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Optimal solution is a tree</a:t>
            </a:r>
            <a:endParaRPr lang="zh-CN" altLang="en-US" sz="44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cxnSp>
        <p:nvCxnSpPr>
          <p:cNvPr id="23" name="直接连接符 22"/>
          <p:cNvCxnSpPr>
            <a:cxnSpLocks noChangeShapeType="1"/>
          </p:cNvCxnSpPr>
          <p:nvPr/>
        </p:nvCxnSpPr>
        <p:spPr bwMode="auto">
          <a:xfrm>
            <a:off x="3103563" y="5326063"/>
            <a:ext cx="3600450" cy="0"/>
          </a:xfrm>
          <a:prstGeom prst="line">
            <a:avLst/>
          </a:prstGeom>
          <a:noFill/>
          <a:ln w="10160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3838575" y="5281613"/>
            <a:ext cx="86963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Each client belongs to one server</a:t>
            </a:r>
            <a:endParaRPr lang="zh-CN" altLang="en-US" sz="44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A8BEBBDB-1EA4-4F3F-99C0-0399ED8092E0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15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17" name="Rectangle 1"/>
          <p:cNvSpPr>
            <a:spLocks noGrp="1" noChangeArrowheads="1"/>
          </p:cNvSpPr>
          <p:nvPr>
            <p:ph type="title"/>
          </p:nvPr>
        </p:nvSpPr>
        <p:spPr>
          <a:xfrm>
            <a:off x="787400" y="254000"/>
            <a:ext cx="10223500" cy="1511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ea typeface="宋体" panose="02010600030101010101" pitchFamily="2" charset="-122"/>
              </a:rPr>
              <a:t>The data cost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533400" y="1841500"/>
            <a:ext cx="11430000" cy="74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marL="4064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1pPr>
            <a:lvl2pPr marL="8001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2pPr>
            <a:lvl3pPr marL="12446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3pPr>
            <a:lvl4pPr marL="16891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4pPr>
            <a:lvl5pPr marL="21336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altLang="zh-CN" smtClean="0">
                <a:ea typeface="宋体" panose="02010600030101010101" pitchFamily="2" charset="-122"/>
              </a:rPr>
              <a:t>The total data transferred per unit time is proportional to the total number of selected edges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altLang="zh-CN" sz="4400" smtClean="0">
                <a:ea typeface="宋体" panose="02010600030101010101" pitchFamily="2" charset="-122"/>
              </a:rPr>
              <a:t>Given the video bit rate </a:t>
            </a:r>
            <a:r>
              <a:rPr lang="en-US" altLang="zh-CN" sz="4400" i="1" smtClean="0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4400" smtClean="0">
                <a:ea typeface="宋体" panose="02010600030101010101" pitchFamily="2" charset="-122"/>
              </a:rPr>
              <a:t>, the total data transferred is 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endParaRPr lang="en-US" altLang="zh-CN" sz="4400" smtClean="0">
              <a:ea typeface="宋体" panose="02010600030101010101" pitchFamily="2" charset="-122"/>
            </a:endParaRP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altLang="zh-CN" sz="4400" smtClean="0">
                <a:ea typeface="宋体" panose="02010600030101010101" pitchFamily="2" charset="-122"/>
              </a:rPr>
              <a:t>Since nr is a constant, this cost can be incorporated into the server opening cost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endParaRPr lang="en-US" altLang="zh-CN" dirty="0">
              <a:ea typeface="宋体" panose="02010600030101010101" pitchFamily="2" charset="-122"/>
            </a:endParaRPr>
          </a:p>
        </p:txBody>
      </p:sp>
      <p:graphicFrame>
        <p:nvGraphicFramePr>
          <p:cNvPr id="31749" name="对象 1"/>
          <p:cNvGraphicFramePr>
            <a:graphicFrameLocks noChangeAspect="1"/>
          </p:cNvGraphicFramePr>
          <p:nvPr/>
        </p:nvGraphicFramePr>
        <p:xfrm>
          <a:off x="4459288" y="5556250"/>
          <a:ext cx="2879725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Equation" r:id="rId4" imgW="698197" imgH="342751" progId="Equation.DSMT4">
                  <p:embed/>
                </p:oleObj>
              </mc:Choice>
              <mc:Fallback>
                <p:oleObj name="Equation" r:id="rId4" imgW="698197" imgH="342751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5556250"/>
                        <a:ext cx="2879725" cy="141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1B2C899E-D80D-4B2E-B4C1-A7650A4CC1F3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16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85825" y="2860675"/>
            <a:ext cx="11303000" cy="3505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8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Unfortunately, it is a hard problem.</a:t>
            </a:r>
            <a:endParaRPr lang="zh-CN" altLang="en-US" sz="8000" dirty="0" smtClean="0">
              <a:solidFill>
                <a:srgbClr val="FFC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E3788353-F54A-4016-90BC-F18B59F4B9FC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17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787400" y="508000"/>
            <a:ext cx="114300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Helvetica Neue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altLang="zh-CN" sz="64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Let’s start by ignoring the opening cost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87400" y="2828925"/>
            <a:ext cx="11430000" cy="623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marL="406400" indent="-406400" algn="l" rtl="0" eaLnBrk="0" fontAlgn="base" hangingPunct="0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1pPr>
            <a:lvl2pPr marL="800100" indent="-406400" algn="l" rtl="0" eaLnBrk="0" fontAlgn="base" hangingPunct="0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2pPr>
            <a:lvl3pPr marL="1244600" indent="-406400" algn="l" rtl="0" eaLnBrk="0" fontAlgn="base" hangingPunct="0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3pPr>
            <a:lvl4pPr marL="1689100" indent="-406400" algn="l" rtl="0" eaLnBrk="0" fontAlgn="base" hangingPunct="0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4pPr>
            <a:lvl5pPr marL="2133600" indent="-406400" algn="l" rtl="0" eaLnBrk="0" fontAlgn="base" hangingPunct="0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zh-CN" sz="4800" dirty="0" smtClean="0">
                <a:ea typeface="宋体" panose="02010600030101010101" pitchFamily="2" charset="-122"/>
              </a:rPr>
              <a:t>Then, </a:t>
            </a:r>
            <a:r>
              <a:rPr lang="en-US" altLang="zh-CN" sz="4800" i="1" dirty="0" smtClean="0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4800" i="1" baseline="-25000" dirty="0" smtClean="0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4800" i="1" dirty="0" smtClean="0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4800" dirty="0" smtClean="0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4800" dirty="0" smtClean="0">
                <a:ea typeface="宋体" panose="02010600030101010101" pitchFamily="2" charset="-122"/>
              </a:rPr>
              <a:t> for all relay servers.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zh-CN" sz="4800" dirty="0" smtClean="0">
                <a:ea typeface="宋体" panose="02010600030101010101" pitchFamily="2" charset="-122"/>
              </a:rPr>
              <a:t>Only congestion cost are considered.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zh-CN" sz="4800" dirty="0" smtClean="0">
                <a:ea typeface="宋体" panose="02010600030101010101" pitchFamily="2" charset="-122"/>
              </a:rPr>
              <a:t>Equivalent with an very famous hard problem, Steiner Tree. (NP-hard, even within 1.0105)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CN" sz="3600" i="1" dirty="0" smtClean="0">
                <a:ea typeface="宋体" panose="02010600030101010101" pitchFamily="2" charset="-122"/>
              </a:rPr>
              <a:t>M. </a:t>
            </a:r>
            <a:r>
              <a:rPr lang="en-US" altLang="zh-CN" sz="3600" i="1" dirty="0" err="1" smtClean="0">
                <a:ea typeface="宋体" panose="02010600030101010101" pitchFamily="2" charset="-122"/>
              </a:rPr>
              <a:t>Chlebik</a:t>
            </a:r>
            <a:r>
              <a:rPr lang="en-US" altLang="zh-CN" sz="3600" i="1" dirty="0" smtClean="0">
                <a:ea typeface="宋体" panose="02010600030101010101" pitchFamily="2" charset="-122"/>
              </a:rPr>
              <a:t>, J. </a:t>
            </a:r>
            <a:r>
              <a:rPr lang="en-US" altLang="zh-CN" sz="3600" i="1" dirty="0" err="1" smtClean="0">
                <a:ea typeface="宋体" panose="02010600030101010101" pitchFamily="2" charset="-122"/>
              </a:rPr>
              <a:t>Chlebikova</a:t>
            </a:r>
            <a:r>
              <a:rPr lang="en-US" altLang="zh-CN" sz="3600" i="1" dirty="0" smtClean="0">
                <a:ea typeface="宋体" panose="02010600030101010101" pitchFamily="2" charset="-122"/>
              </a:rPr>
              <a:t>.</a:t>
            </a:r>
            <a:r>
              <a:rPr lang="en-US" altLang="zh-CN" sz="3600" dirty="0">
                <a:ea typeface="宋体" panose="02010600030101010101" pitchFamily="2" charset="-122"/>
              </a:rPr>
              <a:t/>
            </a:r>
            <a:br>
              <a:rPr lang="en-US" altLang="zh-CN" sz="3600" dirty="0">
                <a:ea typeface="宋体" panose="02010600030101010101" pitchFamily="2" charset="-122"/>
              </a:rPr>
            </a:br>
            <a:r>
              <a:rPr lang="en-US" altLang="zh-CN" sz="3600" dirty="0" smtClean="0">
                <a:solidFill>
                  <a:srgbClr val="8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The Steiner Tree problem on graphs: </a:t>
            </a:r>
            <a:r>
              <a:rPr lang="en-US" altLang="zh-CN" sz="3600" dirty="0" err="1" smtClean="0">
                <a:solidFill>
                  <a:srgbClr val="8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Inapproximability</a:t>
            </a:r>
            <a:r>
              <a:rPr lang="en-US" altLang="zh-CN" sz="3600" dirty="0" smtClean="0">
                <a:solidFill>
                  <a:srgbClr val="8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 results.</a:t>
            </a:r>
            <a:r>
              <a:rPr lang="en-US" altLang="zh-CN" sz="3600" dirty="0" smtClean="0">
                <a:solidFill>
                  <a:srgbClr val="62B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3600" b="1" dirty="0" smtClean="0">
                <a:latin typeface="Helvetica Neue" charset="0"/>
                <a:ea typeface="宋体" panose="02010600030101010101" pitchFamily="2" charset="-122"/>
                <a:sym typeface="Helvetica Neue" charset="0"/>
              </a:rPr>
              <a:t>Theoretical Computer Science, 2008</a:t>
            </a:r>
            <a:endParaRPr lang="en-US" altLang="zh-CN" sz="3600" dirty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anose="02010600030101010101" pitchFamily="2" charset="-122"/>
              </a:rPr>
              <a:t>If we don’t consider the inter-server connection</a:t>
            </a: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F65B4D32-D0DA-49E7-A93A-90B214E013B3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18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87400" y="2828925"/>
            <a:ext cx="11430000" cy="623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marL="406400" indent="-406400" algn="l" rtl="0" eaLnBrk="0" fontAlgn="base" hangingPunct="0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1pPr>
            <a:lvl2pPr marL="800100" indent="-406400" algn="l" rtl="0" eaLnBrk="0" fontAlgn="base" hangingPunct="0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2pPr>
            <a:lvl3pPr marL="1244600" indent="-406400" algn="l" rtl="0" eaLnBrk="0" fontAlgn="base" hangingPunct="0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3pPr>
            <a:lvl4pPr marL="1689100" indent="-406400" algn="l" rtl="0" eaLnBrk="0" fontAlgn="base" hangingPunct="0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4pPr>
            <a:lvl5pPr marL="2133600" indent="-406400" algn="l" rtl="0" eaLnBrk="0" fontAlgn="base" hangingPunct="0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zh-CN" sz="4800" dirty="0" smtClean="0">
                <a:ea typeface="宋体" panose="02010600030101010101" pitchFamily="2" charset="-122"/>
              </a:rPr>
              <a:t>Case 1: No cost for inter-server connections.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zh-CN" sz="4800" dirty="0" smtClean="0">
                <a:ea typeface="宋体" panose="02010600030101010101" pitchFamily="2" charset="-122"/>
              </a:rPr>
              <a:t>Case 2: No inter-server connections are permitted.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zh-CN" sz="4800" dirty="0" smtClean="0">
                <a:ea typeface="宋体" panose="02010600030101010101" pitchFamily="2" charset="-122"/>
              </a:rPr>
              <a:t>In both case, they are equivalent with </a:t>
            </a:r>
            <a:r>
              <a:rPr lang="en-US" altLang="zh-CN" sz="4800" dirty="0" err="1" smtClean="0">
                <a:ea typeface="宋体" panose="02010600030101010101" pitchFamily="2" charset="-122"/>
              </a:rPr>
              <a:t>Uncapacitated</a:t>
            </a:r>
            <a:r>
              <a:rPr lang="en-US" altLang="zh-CN" sz="4800" dirty="0" smtClean="0">
                <a:ea typeface="宋体" panose="02010600030101010101" pitchFamily="2" charset="-122"/>
              </a:rPr>
              <a:t> Facility Location problem, another NP-hard problem.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57208F7A-1F75-49AB-A400-1ADF21737FC2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19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787400" y="508000"/>
            <a:ext cx="114300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Helvetica Neue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altLang="zh-CN" sz="64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No server number constraint?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87400" y="2828925"/>
            <a:ext cx="11430000" cy="623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marL="406400" indent="-406400" algn="l" rtl="0" eaLnBrk="0" fontAlgn="base" hangingPunct="0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1pPr>
            <a:lvl2pPr marL="800100" indent="-406400" algn="l" rtl="0" eaLnBrk="0" fontAlgn="base" hangingPunct="0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2pPr>
            <a:lvl3pPr marL="1244600" indent="-406400" algn="l" rtl="0" eaLnBrk="0" fontAlgn="base" hangingPunct="0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3pPr>
            <a:lvl4pPr marL="1689100" indent="-406400" algn="l" rtl="0" eaLnBrk="0" fontAlgn="base" hangingPunct="0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4pPr>
            <a:lvl5pPr marL="2133600" indent="-406400" algn="l" rtl="0" eaLnBrk="0" fontAlgn="base" hangingPunct="0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zh-CN" sz="4800" dirty="0" smtClean="0">
                <a:ea typeface="宋体" panose="02010600030101010101" pitchFamily="2" charset="-122"/>
              </a:rPr>
              <a:t>Well, it is called Node-Weighted Steiner Tree problem (NWST).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387CC8EA-07A7-4A67-BB26-536718CE4327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2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ea typeface="宋体" panose="02010600030101010101" pitchFamily="2" charset="-122"/>
              </a:rPr>
              <a:t>Roadmap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87400" y="2768600"/>
            <a:ext cx="122047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marL="4064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1pPr>
            <a:lvl2pPr marL="8001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2pPr>
            <a:lvl3pPr marL="12446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3pPr>
            <a:lvl4pPr marL="16891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4pPr>
            <a:lvl5pPr marL="21336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zh-CN" sz="4800" b="1" i="1" smtClean="0">
                <a:latin typeface="Helvetica Neue" charset="0"/>
                <a:ea typeface="宋体" panose="02010600030101010101" pitchFamily="2" charset="-122"/>
                <a:sym typeface="Helvetica Neue" charset="0"/>
              </a:rPr>
              <a:t>Part 1</a:t>
            </a:r>
            <a:r>
              <a:rPr lang="en-US" altLang="zh-CN" sz="4800" b="1" smtClean="0">
                <a:latin typeface="Helvetica Neue" charset="0"/>
                <a:ea typeface="宋体" panose="02010600030101010101" pitchFamily="2" charset="-122"/>
                <a:sym typeface="Helvetica Neue" charset="0"/>
              </a:rPr>
              <a:t> </a:t>
            </a:r>
            <a:r>
              <a:rPr lang="en-US" altLang="zh-CN" sz="4800" smtClean="0">
                <a:ea typeface="宋体" panose="02010600030101010101" pitchFamily="2" charset="-122"/>
              </a:rPr>
              <a:t>A joint pricing of data, congestion and virtualized servers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zh-CN" sz="4800" b="1" i="1" smtClean="0">
                <a:latin typeface="Helvetica Neue" charset="0"/>
                <a:ea typeface="宋体" panose="02010600030101010101" pitchFamily="2" charset="-122"/>
                <a:sym typeface="Helvetica Neue" charset="0"/>
              </a:rPr>
              <a:t>Part 2</a:t>
            </a:r>
            <a:r>
              <a:rPr lang="en-US" altLang="zh-CN" sz="4800" smtClean="0">
                <a:ea typeface="宋体" panose="02010600030101010101" pitchFamily="2" charset="-122"/>
              </a:rPr>
              <a:t> Min-cost multicast as k-NWST</a:t>
            </a:r>
          </a:p>
          <a:p>
            <a:pPr marL="850900" lvl="1" eaLnBrk="1" hangingPunct="1">
              <a:buFontTx/>
              <a:buBlip>
                <a:blip r:embed="rId2"/>
              </a:buBlip>
              <a:defRPr/>
            </a:pPr>
            <a:r>
              <a:rPr lang="en-US" altLang="zh-CN" sz="4800" smtClean="0">
                <a:ea typeface="宋体" panose="02010600030101010101" pitchFamily="2" charset="-122"/>
              </a:rPr>
              <a:t>The first PTAS proposed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zh-CN" sz="4800" b="1" i="1" smtClean="0">
                <a:latin typeface="Helvetica Neue" charset="0"/>
                <a:ea typeface="宋体" panose="02010600030101010101" pitchFamily="2" charset="-122"/>
                <a:sym typeface="Helvetica Neue" charset="0"/>
              </a:rPr>
              <a:t>Part 3</a:t>
            </a:r>
            <a:r>
              <a:rPr lang="en-US" altLang="zh-CN" sz="4800" smtClean="0">
                <a:ea typeface="宋体" panose="02010600030101010101" pitchFamily="2" charset="-122"/>
              </a:rPr>
              <a:t> Trace-driven simulations</a:t>
            </a:r>
            <a:endParaRPr lang="en-US" altLang="zh-CN" sz="4800" dirty="0">
              <a:ea typeface="宋体" panose="02010600030101010101" pitchFamily="2" charset="-122"/>
            </a:endParaRPr>
          </a:p>
        </p:txBody>
      </p:sp>
      <p:sp>
        <p:nvSpPr>
          <p:cNvPr id="10" name="Rectangle 3"/>
          <p:cNvSpPr>
            <a:spLocks/>
          </p:cNvSpPr>
          <p:nvPr/>
        </p:nvSpPr>
        <p:spPr bwMode="auto">
          <a:xfrm>
            <a:off x="838200" y="3333750"/>
            <a:ext cx="121729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406400" indent="-406400" algn="l">
              <a:defRPr sz="1200">
                <a:solidFill>
                  <a:schemeClr val="tx1"/>
                </a:solidFill>
                <a:latin typeface="Helvetica Neue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9pPr>
          </a:lstStyle>
          <a:p>
            <a:pPr eaLnBrk="1" hangingPunct="1">
              <a:spcBef>
                <a:spcPts val="2400"/>
              </a:spcBef>
              <a:buSzPct val="46000"/>
              <a:buFontTx/>
              <a:buBlip>
                <a:blip r:embed="rId2"/>
              </a:buBlip>
              <a:defRPr/>
            </a:pPr>
            <a:r>
              <a:rPr lang="en-US" altLang="zh-CN" sz="4800" b="1" i="1" dirty="0" smtClean="0">
                <a:solidFill>
                  <a:srgbClr val="80FF00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Helvetica Neue" charset="0"/>
                <a:ea typeface="宋体" panose="02010600030101010101" pitchFamily="2" charset="-122"/>
                <a:sym typeface="Helvetica Neue" charset="0"/>
              </a:rPr>
              <a:t>Part 1</a:t>
            </a:r>
            <a:r>
              <a:rPr lang="en-US" altLang="zh-CN" sz="4800" b="1" dirty="0" smtClean="0">
                <a:solidFill>
                  <a:srgbClr val="80FF00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Helvetica Neue" charset="0"/>
                <a:ea typeface="宋体" panose="02010600030101010101" pitchFamily="2" charset="-122"/>
                <a:sym typeface="Helvetica Neue" charset="0"/>
              </a:rPr>
              <a:t> </a:t>
            </a:r>
            <a:r>
              <a:rPr lang="en-US" altLang="zh-CN" sz="4800" dirty="0" smtClean="0">
                <a:solidFill>
                  <a:srgbClr val="80FF00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ea typeface="宋体" panose="02010600030101010101" pitchFamily="2" charset="-122"/>
              </a:rPr>
              <a:t>A joint pricing of data, congestion and virtualized servers</a:t>
            </a:r>
            <a:endParaRPr lang="en-US" altLang="zh-CN" sz="4200" dirty="0" smtClean="0">
              <a:solidFill>
                <a:srgbClr val="80FF00"/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  <p:bldP spid="1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9048FA97-349F-4DCA-9CC3-DB50BA410B8C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20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21" name="Rectangle 1"/>
          <p:cNvSpPr>
            <a:spLocks/>
          </p:cNvSpPr>
          <p:nvPr/>
        </p:nvSpPr>
        <p:spPr bwMode="auto">
          <a:xfrm>
            <a:off x="787400" y="508000"/>
            <a:ext cx="114300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Helvetica Neue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altLang="zh-CN" sz="64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NWST – Existing Results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787400" y="2828925"/>
            <a:ext cx="11430000" cy="623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marL="406400" indent="-406400" algn="l" rtl="0" eaLnBrk="0" fontAlgn="base" hangingPunct="0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1pPr>
            <a:lvl2pPr marL="800100" indent="-406400" algn="l" rtl="0" eaLnBrk="0" fontAlgn="base" hangingPunct="0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2pPr>
            <a:lvl3pPr marL="1244600" indent="-406400" algn="l" rtl="0" eaLnBrk="0" fontAlgn="base" hangingPunct="0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3pPr>
            <a:lvl4pPr marL="1689100" indent="-406400" algn="l" rtl="0" eaLnBrk="0" fontAlgn="base" hangingPunct="0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4pPr>
            <a:lvl5pPr marL="2133600" indent="-406400" algn="l" rtl="0" eaLnBrk="0" fontAlgn="base" hangingPunct="0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altLang="zh-CN" sz="4800" dirty="0" smtClean="0">
                <a:ea typeface="宋体" panose="02010600030101010101" pitchFamily="2" charset="-122"/>
              </a:rPr>
              <a:t>NP-hard to approximate within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CN" sz="3600" i="1" dirty="0" err="1" smtClean="0">
                <a:ea typeface="宋体" panose="02010600030101010101" pitchFamily="2" charset="-122"/>
              </a:rPr>
              <a:t>C.Lund</a:t>
            </a:r>
            <a:r>
              <a:rPr lang="en-US" altLang="zh-CN" sz="3600" i="1" dirty="0" smtClean="0">
                <a:ea typeface="宋体" panose="02010600030101010101" pitchFamily="2" charset="-122"/>
              </a:rPr>
              <a:t>, M. </a:t>
            </a:r>
            <a:r>
              <a:rPr lang="en-US" altLang="zh-CN" sz="3600" i="1" dirty="0" err="1" smtClean="0">
                <a:ea typeface="宋体" panose="02010600030101010101" pitchFamily="2" charset="-122"/>
              </a:rPr>
              <a:t>Yannakakis</a:t>
            </a:r>
            <a:r>
              <a:rPr lang="en-US" altLang="zh-CN" sz="3600" dirty="0">
                <a:ea typeface="宋体" panose="02010600030101010101" pitchFamily="2" charset="-122"/>
              </a:rPr>
              <a:t/>
            </a:r>
            <a:br>
              <a:rPr lang="en-US" altLang="zh-CN" sz="3600" dirty="0">
                <a:ea typeface="宋体" panose="02010600030101010101" pitchFamily="2" charset="-122"/>
              </a:rPr>
            </a:br>
            <a:r>
              <a:rPr lang="en-US" altLang="zh-CN" sz="3600" dirty="0" smtClean="0">
                <a:solidFill>
                  <a:srgbClr val="8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On the hardness of approximating minimization problems.</a:t>
            </a:r>
            <a:r>
              <a:rPr lang="en-US" altLang="zh-CN" sz="3600" dirty="0" smtClean="0">
                <a:solidFill>
                  <a:srgbClr val="62B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3600" b="1" dirty="0" smtClean="0">
                <a:latin typeface="Helvetica Neue" charset="0"/>
                <a:ea typeface="宋体" panose="02010600030101010101" pitchFamily="2" charset="-122"/>
                <a:sym typeface="Helvetica Neue" charset="0"/>
              </a:rPr>
              <a:t>Journal of the ACM, 1994</a:t>
            </a:r>
            <a:endParaRPr lang="en-US" altLang="zh-CN" sz="4800" dirty="0" smtClean="0">
              <a:ea typeface="宋体" panose="02010600030101010101" pitchFamily="2" charset="-122"/>
            </a:endParaRP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altLang="zh-CN" sz="4800" dirty="0" smtClean="0">
                <a:ea typeface="宋体" panose="02010600030101010101" pitchFamily="2" charset="-122"/>
              </a:rPr>
              <a:t>Currently best known ratio: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CN" sz="3600" i="1" dirty="0" smtClean="0">
                <a:ea typeface="宋体" panose="02010600030101010101" pitchFamily="2" charset="-122"/>
              </a:rPr>
              <a:t>S. </a:t>
            </a:r>
            <a:r>
              <a:rPr lang="en-US" altLang="zh-CN" sz="3600" i="1" dirty="0" err="1" smtClean="0">
                <a:ea typeface="宋体" panose="02010600030101010101" pitchFamily="2" charset="-122"/>
              </a:rPr>
              <a:t>Guha</a:t>
            </a:r>
            <a:r>
              <a:rPr lang="en-US" altLang="zh-CN" sz="3600" i="1" dirty="0" smtClean="0">
                <a:ea typeface="宋体" panose="02010600030101010101" pitchFamily="2" charset="-122"/>
              </a:rPr>
              <a:t>, S. </a:t>
            </a:r>
            <a:r>
              <a:rPr lang="en-US" altLang="zh-CN" sz="3600" i="1" dirty="0" err="1" smtClean="0">
                <a:ea typeface="宋体" panose="02010600030101010101" pitchFamily="2" charset="-122"/>
              </a:rPr>
              <a:t>Khuller</a:t>
            </a:r>
            <a:r>
              <a:rPr lang="en-US" altLang="zh-CN" sz="3600" i="1" dirty="0" smtClean="0">
                <a:ea typeface="宋体" panose="02010600030101010101" pitchFamily="2" charset="-122"/>
              </a:rPr>
              <a:t>.</a:t>
            </a:r>
            <a:r>
              <a:rPr lang="en-US" altLang="zh-CN" sz="3600" dirty="0">
                <a:ea typeface="宋体" panose="02010600030101010101" pitchFamily="2" charset="-122"/>
              </a:rPr>
              <a:t/>
            </a:r>
            <a:br>
              <a:rPr lang="en-US" altLang="zh-CN" sz="3600" dirty="0">
                <a:ea typeface="宋体" panose="02010600030101010101" pitchFamily="2" charset="-122"/>
              </a:rPr>
            </a:br>
            <a:r>
              <a:rPr lang="en-US" altLang="zh-CN" sz="3600" dirty="0" smtClean="0">
                <a:solidFill>
                  <a:srgbClr val="8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Improved methods for approximating node weighted Steiner trees and connected dominating sets.</a:t>
            </a:r>
            <a:r>
              <a:rPr lang="en-US" altLang="zh-CN" sz="3600" dirty="0" smtClean="0">
                <a:solidFill>
                  <a:srgbClr val="62B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sz="3600" b="1" dirty="0" smtClean="0">
                <a:latin typeface="Helvetica Neue" charset="0"/>
                <a:ea typeface="宋体" panose="02010600030101010101" pitchFamily="2" charset="-122"/>
                <a:sym typeface="Helvetica Neue" charset="0"/>
              </a:rPr>
              <a:t>Information and Computation, 1999</a:t>
            </a:r>
            <a:endParaRPr lang="en-US" altLang="zh-CN" sz="3600" dirty="0" smtClean="0">
              <a:ea typeface="宋体" panose="02010600030101010101" pitchFamily="2" charset="-122"/>
            </a:endParaRPr>
          </a:p>
        </p:txBody>
      </p:sp>
      <p:graphicFrame>
        <p:nvGraphicFramePr>
          <p:cNvPr id="36869" name="对象 6"/>
          <p:cNvGraphicFramePr>
            <a:graphicFrameLocks noChangeAspect="1"/>
          </p:cNvGraphicFramePr>
          <p:nvPr/>
        </p:nvGraphicFramePr>
        <p:xfrm>
          <a:off x="9620250" y="2860675"/>
          <a:ext cx="228282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Equation" r:id="rId4" imgW="647419" imgH="203112" progId="Equation.DSMT4">
                  <p:embed/>
                </p:oleObj>
              </mc:Choice>
              <mc:Fallback>
                <p:oleObj name="Equation" r:id="rId4" imgW="647419" imgH="203112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0" y="2860675"/>
                        <a:ext cx="2282825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对象 7"/>
          <p:cNvGraphicFramePr>
            <a:graphicFrameLocks noChangeAspect="1"/>
          </p:cNvGraphicFramePr>
          <p:nvPr/>
        </p:nvGraphicFramePr>
        <p:xfrm>
          <a:off x="8680450" y="5911850"/>
          <a:ext cx="18796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" name="Equation" r:id="rId6" imgW="532937" imgH="177646" progId="Equation.DSMT4">
                  <p:embed/>
                </p:oleObj>
              </mc:Choice>
              <mc:Fallback>
                <p:oleObj name="Equation" r:id="rId6" imgW="532937" imgH="177646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0450" y="5911850"/>
                        <a:ext cx="1879600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15FD459B-8F8A-4237-A71E-97DA6E6D2D9C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21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26" name="Rectangle 1"/>
          <p:cNvSpPr>
            <a:spLocks noGrp="1" noChangeArrowheads="1"/>
          </p:cNvSpPr>
          <p:nvPr>
            <p:ph type="title"/>
          </p:nvPr>
        </p:nvSpPr>
        <p:spPr>
          <a:xfrm>
            <a:off x="787400" y="254000"/>
            <a:ext cx="10223500" cy="1511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ea typeface="宋体" panose="02010600030101010101" pitchFamily="2" charset="-122"/>
              </a:rPr>
              <a:t>The linear relaxation</a:t>
            </a:r>
          </a:p>
        </p:txBody>
      </p:sp>
      <p:graphicFrame>
        <p:nvGraphicFramePr>
          <p:cNvPr id="37892" name="对象 1"/>
          <p:cNvGraphicFramePr>
            <a:graphicFrameLocks noChangeAspect="1"/>
          </p:cNvGraphicFramePr>
          <p:nvPr/>
        </p:nvGraphicFramePr>
        <p:xfrm>
          <a:off x="1030288" y="1765300"/>
          <a:ext cx="8208962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" name="Equation" r:id="rId3" imgW="2247900" imgH="355600" progId="Equation.DSMT4">
                  <p:embed/>
                </p:oleObj>
              </mc:Choice>
              <mc:Fallback>
                <p:oleObj name="Equation" r:id="rId3" imgW="2247900" imgH="3556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1765300"/>
                        <a:ext cx="8208962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对象 4"/>
          <p:cNvGraphicFramePr>
            <a:graphicFrameLocks noChangeAspect="1"/>
          </p:cNvGraphicFramePr>
          <p:nvPr/>
        </p:nvGraphicFramePr>
        <p:xfrm>
          <a:off x="2212975" y="2994025"/>
          <a:ext cx="9944100" cy="596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" name="Equation" r:id="rId5" imgW="2540000" imgH="1524000" progId="Equation.DSMT4">
                  <p:embed/>
                </p:oleObj>
              </mc:Choice>
              <mc:Fallback>
                <p:oleObj name="Equation" r:id="rId5" imgW="2540000" imgH="15240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5" y="2994025"/>
                        <a:ext cx="9944100" cy="596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对象 23"/>
          <p:cNvGraphicFramePr>
            <a:graphicFrameLocks noChangeAspect="1"/>
          </p:cNvGraphicFramePr>
          <p:nvPr/>
        </p:nvGraphicFramePr>
        <p:xfrm>
          <a:off x="1101725" y="3148013"/>
          <a:ext cx="792163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2" name="Equation" r:id="rId7" imgW="203024" imgH="164957" progId="Equation.DSMT4">
                  <p:embed/>
                </p:oleObj>
              </mc:Choice>
              <mc:Fallback>
                <p:oleObj name="Equation" r:id="rId7" imgW="203024" imgH="164957" progId="Equation.DSMT4">
                  <p:embed/>
                  <p:pic>
                    <p:nvPicPr>
                      <p:cNvPr id="0" name="对象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3148013"/>
                        <a:ext cx="792163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9B63B5E5-EF71-4E03-A466-255E42112EC1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22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38" name="Rectangle 16"/>
          <p:cNvSpPr>
            <a:spLocks/>
          </p:cNvSpPr>
          <p:nvPr/>
        </p:nvSpPr>
        <p:spPr bwMode="auto">
          <a:xfrm>
            <a:off x="850900" y="2408238"/>
            <a:ext cx="41402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9pPr>
          </a:lstStyle>
          <a:p>
            <a:pPr eaLnBrk="1" hangingPunct="1">
              <a:spcBef>
                <a:spcPts val="2400"/>
              </a:spcBef>
              <a:defRPr/>
            </a:pPr>
            <a:r>
              <a:rPr lang="en-US" altLang="zh-CN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Original problem</a:t>
            </a:r>
          </a:p>
        </p:txBody>
      </p:sp>
      <p:sp>
        <p:nvSpPr>
          <p:cNvPr id="3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ea typeface="宋体" panose="02010600030101010101" pitchFamily="2" charset="-122"/>
              </a:rPr>
              <a:t>A PTAS for k-NWST</a:t>
            </a:r>
            <a:endParaRPr lang="zh-CN" altLang="en-US" smtClean="0">
              <a:ea typeface="宋体" panose="02010600030101010101" pitchFamily="2" charset="-122"/>
            </a:endParaRPr>
          </a:p>
        </p:txBody>
      </p:sp>
      <p:graphicFrame>
        <p:nvGraphicFramePr>
          <p:cNvPr id="38917" name="对象 20"/>
          <p:cNvGraphicFramePr>
            <a:graphicFrameLocks noChangeAspect="1"/>
          </p:cNvGraphicFramePr>
          <p:nvPr/>
        </p:nvGraphicFramePr>
        <p:xfrm>
          <a:off x="1557338" y="3221038"/>
          <a:ext cx="9888537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Equation" r:id="rId3" imgW="2806700" imgH="711200" progId="Equation.DSMT4">
                  <p:embed/>
                </p:oleObj>
              </mc:Choice>
              <mc:Fallback>
                <p:oleObj name="Equation" r:id="rId3" imgW="2806700" imgH="711200" progId="Equation.DSMT4">
                  <p:embed/>
                  <p:pic>
                    <p:nvPicPr>
                      <p:cNvPr id="0" name="对象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3221038"/>
                        <a:ext cx="9888537" cy="250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对象 21"/>
          <p:cNvGraphicFramePr>
            <a:graphicFrameLocks noChangeAspect="1"/>
          </p:cNvGraphicFramePr>
          <p:nvPr/>
        </p:nvGraphicFramePr>
        <p:xfrm>
          <a:off x="309563" y="7108825"/>
          <a:ext cx="1252855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Equation" r:id="rId5" imgW="3556000" imgH="355600" progId="Equation.DSMT4">
                  <p:embed/>
                </p:oleObj>
              </mc:Choice>
              <mc:Fallback>
                <p:oleObj name="Equation" r:id="rId5" imgW="3556000" imgH="355600" progId="Equation.DSMT4">
                  <p:embed/>
                  <p:pic>
                    <p:nvPicPr>
                      <p:cNvPr id="0" name="对象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7108825"/>
                        <a:ext cx="1252855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16"/>
          <p:cNvSpPr>
            <a:spLocks/>
          </p:cNvSpPr>
          <p:nvPr/>
        </p:nvSpPr>
        <p:spPr bwMode="auto">
          <a:xfrm>
            <a:off x="850900" y="6154738"/>
            <a:ext cx="65611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9pPr>
          </a:lstStyle>
          <a:p>
            <a:pPr eaLnBrk="1" hangingPunct="1">
              <a:spcBef>
                <a:spcPts val="2400"/>
              </a:spcBef>
              <a:defRPr/>
            </a:pPr>
            <a:r>
              <a:rPr lang="en-US" altLang="zh-CN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The </a:t>
            </a:r>
            <a:r>
              <a:rPr lang="en-US" altLang="zh-CN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Lagrangian</a:t>
            </a:r>
            <a:r>
              <a:rPr lang="en-US" altLang="zh-CN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 relaxation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445DE3A0-2305-4CE8-9CC6-ECB079003D25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23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33" name="Rectangle 1"/>
          <p:cNvSpPr>
            <a:spLocks/>
          </p:cNvSpPr>
          <p:nvPr/>
        </p:nvSpPr>
        <p:spPr bwMode="auto">
          <a:xfrm>
            <a:off x="938213" y="3327400"/>
            <a:ext cx="11747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Helvetica Neue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9pPr>
          </a:lstStyle>
          <a:p>
            <a:pPr eaLnBrk="1" hangingPunct="1">
              <a:spcBef>
                <a:spcPts val="2400"/>
              </a:spcBef>
              <a:defRPr/>
            </a:pPr>
            <a:r>
              <a:rPr lang="en-US" altLang="zh-CN" sz="4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Lagrange multiplier </a:t>
            </a:r>
            <a:r>
              <a:rPr lang="el-GR" altLang="zh-CN" sz="4200" i="1" dirty="0" smtClean="0">
                <a:solidFill>
                  <a:srgbClr val="8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" panose="02020603050405020304" pitchFamily="18" charset="0"/>
              </a:rPr>
              <a:t>λ</a:t>
            </a:r>
            <a:r>
              <a:rPr lang="en-US" altLang="zh-CN" sz="4200" i="1" baseline="-6000" dirty="0" smtClean="0">
                <a:solidFill>
                  <a:srgbClr val="8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anose="02020603050405020304" pitchFamily="18" charset="0"/>
                <a:ea typeface="宋体" panose="02010600030101010101" pitchFamily="2" charset="-122"/>
                <a:cs typeface="Times" panose="02020603050405020304" pitchFamily="18" charset="0"/>
                <a:sym typeface="Times" panose="02020603050405020304" pitchFamily="18" charset="0"/>
              </a:rPr>
              <a:t> </a:t>
            </a:r>
            <a:r>
              <a:rPr lang="en-US" altLang="zh-CN" sz="4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as opening cost: </a:t>
            </a:r>
            <a:r>
              <a:rPr lang="en-US" altLang="zh-CN" sz="4200" i="1" dirty="0" smtClean="0">
                <a:solidFill>
                  <a:srgbClr val="8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anose="02020603050405020304" pitchFamily="18" charset="0"/>
                <a:ea typeface="宋体" panose="02010600030101010101" pitchFamily="2" charset="-122"/>
                <a:cs typeface="Times" panose="02020603050405020304" pitchFamily="18" charset="0"/>
                <a:sym typeface="Times" panose="02020603050405020304" pitchFamily="18" charset="0"/>
              </a:rPr>
              <a:t>f</a:t>
            </a:r>
            <a:r>
              <a:rPr lang="en-US" altLang="zh-CN" sz="4200" i="1" baseline="-25000" dirty="0" smtClean="0">
                <a:solidFill>
                  <a:srgbClr val="8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anose="02020603050405020304" pitchFamily="18" charset="0"/>
                <a:ea typeface="宋体" panose="02010600030101010101" pitchFamily="2" charset="-122"/>
                <a:cs typeface="Times" panose="02020603050405020304" pitchFamily="18" charset="0"/>
                <a:sym typeface="Times" panose="02020603050405020304" pitchFamily="18" charset="0"/>
              </a:rPr>
              <a:t>i</a:t>
            </a:r>
            <a:r>
              <a:rPr lang="en-US" altLang="zh-CN" sz="4200" i="1" dirty="0" smtClean="0">
                <a:solidFill>
                  <a:srgbClr val="8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anose="02020603050405020304" pitchFamily="18" charset="0"/>
                <a:ea typeface="宋体" panose="02010600030101010101" pitchFamily="2" charset="-122"/>
                <a:cs typeface="Times" panose="02020603050405020304" pitchFamily="18" charset="0"/>
                <a:sym typeface="Times" panose="02020603050405020304" pitchFamily="18" charset="0"/>
              </a:rPr>
              <a:t>’ </a:t>
            </a:r>
            <a:r>
              <a:rPr lang="en-US" altLang="zh-CN" sz="4200" dirty="0" smtClean="0">
                <a:solidFill>
                  <a:srgbClr val="8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anose="02020603050405020304" pitchFamily="18" charset="0"/>
                <a:ea typeface="宋体" panose="02010600030101010101" pitchFamily="2" charset="-122"/>
                <a:cs typeface="Times" panose="02020603050405020304" pitchFamily="18" charset="0"/>
                <a:sym typeface="Times" panose="02020603050405020304" pitchFamily="18" charset="0"/>
              </a:rPr>
              <a:t>:=</a:t>
            </a:r>
            <a:r>
              <a:rPr lang="en-US" altLang="zh-CN" sz="4200" i="1" dirty="0" smtClean="0">
                <a:solidFill>
                  <a:srgbClr val="8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anose="02020603050405020304" pitchFamily="18" charset="0"/>
                <a:ea typeface="宋体" panose="02010600030101010101" pitchFamily="2" charset="-122"/>
                <a:cs typeface="Times" panose="02020603050405020304" pitchFamily="18" charset="0"/>
                <a:sym typeface="Times" panose="02020603050405020304" pitchFamily="18" charset="0"/>
              </a:rPr>
              <a:t> f</a:t>
            </a:r>
            <a:r>
              <a:rPr lang="en-US" altLang="zh-CN" sz="4200" i="1" baseline="-6000" dirty="0" smtClean="0">
                <a:solidFill>
                  <a:srgbClr val="8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anose="02020603050405020304" pitchFamily="18" charset="0"/>
                <a:ea typeface="宋体" panose="02010600030101010101" pitchFamily="2" charset="-122"/>
                <a:cs typeface="Times" panose="02020603050405020304" pitchFamily="18" charset="0"/>
                <a:sym typeface="Times" panose="02020603050405020304" pitchFamily="18" charset="0"/>
              </a:rPr>
              <a:t>i </a:t>
            </a:r>
            <a:r>
              <a:rPr lang="en-US" altLang="zh-CN" sz="4200" i="1" dirty="0" smtClean="0">
                <a:solidFill>
                  <a:srgbClr val="8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anose="02020603050405020304" pitchFamily="18" charset="0"/>
                <a:ea typeface="宋体" panose="02010600030101010101" pitchFamily="2" charset="-122"/>
                <a:cs typeface="Times" panose="02020603050405020304" pitchFamily="18" charset="0"/>
                <a:sym typeface="Times" panose="02020603050405020304" pitchFamily="18" charset="0"/>
              </a:rPr>
              <a:t>+</a:t>
            </a:r>
            <a:r>
              <a:rPr lang="el-GR" altLang="zh-CN" sz="4200" i="1" dirty="0" smtClean="0">
                <a:solidFill>
                  <a:srgbClr val="8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" panose="02020603050405020304" pitchFamily="18" charset="0"/>
              </a:rPr>
              <a:t> </a:t>
            </a:r>
            <a:r>
              <a:rPr lang="el-GR" altLang="zh-CN" sz="4200" i="1" dirty="0">
                <a:solidFill>
                  <a:srgbClr val="8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" panose="02020603050405020304" pitchFamily="18" charset="0"/>
              </a:rPr>
              <a:t>λ</a:t>
            </a:r>
            <a:endParaRPr lang="en-US" altLang="zh-CN" sz="4200" i="1" baseline="-6000" dirty="0" smtClean="0">
              <a:solidFill>
                <a:srgbClr val="80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anose="02020603050405020304" pitchFamily="18" charset="0"/>
              <a:ea typeface="宋体" panose="02010600030101010101" pitchFamily="2" charset="-122"/>
              <a:cs typeface="Times" panose="02020603050405020304" pitchFamily="18" charset="0"/>
              <a:sym typeface="Times" panose="02020603050405020304" pitchFamily="18" charset="0"/>
            </a:endParaRPr>
          </a:p>
        </p:txBody>
      </p:sp>
      <p:grpSp>
        <p:nvGrpSpPr>
          <p:cNvPr id="34" name="Group 15"/>
          <p:cNvGrpSpPr>
            <a:grpSpLocks/>
          </p:cNvGrpSpPr>
          <p:nvPr/>
        </p:nvGrpSpPr>
        <p:grpSpPr bwMode="auto">
          <a:xfrm>
            <a:off x="914400" y="4810125"/>
            <a:ext cx="11166475" cy="1509713"/>
            <a:chOff x="0" y="24"/>
            <a:chExt cx="7034" cy="951"/>
          </a:xfrm>
        </p:grpSpPr>
        <p:sp>
          <p:nvSpPr>
            <p:cNvPr id="35" name="Rectangle 10"/>
            <p:cNvSpPr>
              <a:spLocks/>
            </p:cNvSpPr>
            <p:nvPr/>
          </p:nvSpPr>
          <p:spPr bwMode="auto">
            <a:xfrm>
              <a:off x="0" y="24"/>
              <a:ext cx="344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9pPr>
            </a:lstStyle>
            <a:p>
              <a:pPr eaLnBrk="1" hangingPunct="1">
                <a:spcBef>
                  <a:spcPts val="2400"/>
                </a:spcBef>
                <a:defRPr/>
              </a:pPr>
              <a:r>
                <a:rPr lang="en-US" altLang="zh-CN" sz="42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宋体" panose="02010600030101010101" pitchFamily="2" charset="-122"/>
                  <a:sym typeface="Helvetica Neue" charset="0"/>
                </a:rPr>
                <a:t>Subroutine Algorithm</a:t>
              </a:r>
              <a:r>
                <a:rPr lang="en-US" altLang="zh-CN" sz="4200" i="1" baseline="30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宋体" panose="02010600030101010101" pitchFamily="2" charset="-122"/>
                  <a:sym typeface="Helvetica Neue" charset="0"/>
                </a:rPr>
                <a:t>1</a:t>
              </a:r>
              <a:r>
                <a:rPr lang="en-US" altLang="zh-CN" sz="42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宋体" panose="02010600030101010101" pitchFamily="2" charset="-122"/>
                  <a:sym typeface="Helvetica Neue" charset="0"/>
                </a:rPr>
                <a:t>:</a:t>
              </a:r>
            </a:p>
          </p:txBody>
        </p:sp>
        <p:sp>
          <p:nvSpPr>
            <p:cNvPr id="36" name="Rectangle 13"/>
            <p:cNvSpPr>
              <a:spLocks/>
            </p:cNvSpPr>
            <p:nvPr/>
          </p:nvSpPr>
          <p:spPr bwMode="auto">
            <a:xfrm>
              <a:off x="32" y="568"/>
              <a:ext cx="700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9pPr>
            </a:lstStyle>
            <a:p>
              <a:pPr eaLnBrk="1" hangingPunct="1">
                <a:spcBef>
                  <a:spcPts val="2400"/>
                </a:spcBef>
                <a:defRPr/>
              </a:pPr>
              <a:r>
                <a:rPr lang="en-US" altLang="zh-CN" sz="4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anose="02010600030101010101" pitchFamily="2" charset="-122"/>
                </a:rPr>
                <a:t>A PTAS for NWST with additional opening cost</a:t>
              </a:r>
            </a:p>
          </p:txBody>
        </p:sp>
      </p:grpSp>
      <p:graphicFrame>
        <p:nvGraphicFramePr>
          <p:cNvPr id="39941" name="对象 25"/>
          <p:cNvGraphicFramePr>
            <a:graphicFrameLocks noChangeAspect="1"/>
          </p:cNvGraphicFramePr>
          <p:nvPr/>
        </p:nvGraphicFramePr>
        <p:xfrm>
          <a:off x="319088" y="825500"/>
          <a:ext cx="12528550" cy="259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Equation" r:id="rId3" imgW="3556000" imgH="736600" progId="Equation.DSMT4">
                  <p:embed/>
                </p:oleObj>
              </mc:Choice>
              <mc:Fallback>
                <p:oleObj name="Equation" r:id="rId3" imgW="3556000" imgH="736600" progId="Equation.DSMT4">
                  <p:embed/>
                  <p:pic>
                    <p:nvPicPr>
                      <p:cNvPr id="0" name="对象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825500"/>
                        <a:ext cx="12528550" cy="259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942" name="直接连接符 2"/>
          <p:cNvCxnSpPr>
            <a:cxnSpLocks noChangeShapeType="1"/>
          </p:cNvCxnSpPr>
          <p:nvPr/>
        </p:nvCxnSpPr>
        <p:spPr bwMode="auto">
          <a:xfrm>
            <a:off x="10895013" y="2212975"/>
            <a:ext cx="1511300" cy="719138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9943" name="对象 5"/>
          <p:cNvGraphicFramePr>
            <a:graphicFrameLocks noChangeAspect="1"/>
          </p:cNvGraphicFramePr>
          <p:nvPr/>
        </p:nvGraphicFramePr>
        <p:xfrm>
          <a:off x="4075113" y="6537325"/>
          <a:ext cx="50165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name="Equation" r:id="rId5" imgW="1206500" imgH="203200" progId="Equation.DSMT4">
                  <p:embed/>
                </p:oleObj>
              </mc:Choice>
              <mc:Fallback>
                <p:oleObj name="Equation" r:id="rId5" imgW="1206500" imgH="2032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113" y="6537325"/>
                        <a:ext cx="50165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矩形 39"/>
          <p:cNvSpPr/>
          <p:nvPr/>
        </p:nvSpPr>
        <p:spPr>
          <a:xfrm>
            <a:off x="914400" y="7689850"/>
            <a:ext cx="1062355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2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1</a:t>
            </a:r>
            <a:r>
              <a:rPr lang="en-US" altLang="zh-CN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P. Klein, R. Ravi.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/>
            </a:r>
            <a:b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</a:br>
            <a:r>
              <a:rPr lang="en-US" altLang="zh-CN" sz="3200" dirty="0">
                <a:solidFill>
                  <a:srgbClr val="8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A nearly best-possible approximation algorithm for node-weighted Steiner trees. 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charset="0"/>
                <a:ea typeface="宋体" panose="02010600030101010101" pitchFamily="2" charset="-122"/>
                <a:sym typeface="Helvetica Neue" charset="0"/>
              </a:rPr>
              <a:t>J. Algorithm, 1995</a:t>
            </a:r>
            <a:endParaRPr lang="en-US" altLang="zh-C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4D4487F6-7DE2-42A9-8A2E-5B4F569AF8B5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24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ea typeface="宋体" panose="02010600030101010101" pitchFamily="2" charset="-122"/>
              </a:rPr>
              <a:t>A PTAS for our problem</a:t>
            </a:r>
            <a:endParaRPr lang="zh-CN" altLang="en-US" smtClean="0">
              <a:ea typeface="宋体" panose="02010600030101010101" pitchFamily="2" charset="-122"/>
            </a:endParaRPr>
          </a:p>
        </p:txBody>
      </p:sp>
      <p:grpSp>
        <p:nvGrpSpPr>
          <p:cNvPr id="12" name="Group 24"/>
          <p:cNvGrpSpPr>
            <a:grpSpLocks/>
          </p:cNvGrpSpPr>
          <p:nvPr/>
        </p:nvGrpSpPr>
        <p:grpSpPr bwMode="auto">
          <a:xfrm>
            <a:off x="3343275" y="2268538"/>
            <a:ext cx="5864225" cy="1604962"/>
            <a:chOff x="555" y="296"/>
            <a:chExt cx="1503" cy="411"/>
          </a:xfrm>
        </p:grpSpPr>
        <p:sp>
          <p:nvSpPr>
            <p:cNvPr id="13" name="Rectangle 21"/>
            <p:cNvSpPr>
              <a:spLocks/>
            </p:cNvSpPr>
            <p:nvPr/>
          </p:nvSpPr>
          <p:spPr bwMode="auto">
            <a:xfrm>
              <a:off x="555" y="297"/>
              <a:ext cx="1421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36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anose="02010600030101010101" pitchFamily="2" charset="-122"/>
                </a:rPr>
                <a:t>Searching for proper</a:t>
              </a:r>
              <a:r>
                <a:rPr lang="en-US" altLang="zh-CN" sz="36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anose="02010600030101010101" pitchFamily="2" charset="-122"/>
                </a:rPr>
                <a:t> Lagrange multiplier </a:t>
              </a:r>
              <a:r>
                <a:rPr lang="el-GR" altLang="zh-CN" sz="3600" i="1" dirty="0" smtClean="0">
                  <a:solidFill>
                    <a:srgbClr val="80FF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Times" panose="02020603050405020304" pitchFamily="18" charset="0"/>
                </a:rPr>
                <a:t>λ</a:t>
              </a:r>
              <a:r>
                <a:rPr lang="en-US" altLang="zh-CN" sz="36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14" name="Oval 22"/>
            <p:cNvSpPr>
              <a:spLocks/>
            </p:cNvSpPr>
            <p:nvPr/>
          </p:nvSpPr>
          <p:spPr bwMode="auto">
            <a:xfrm>
              <a:off x="1662" y="296"/>
              <a:ext cx="396" cy="396"/>
            </a:xfrm>
            <a:prstGeom prst="ellipse">
              <a:avLst/>
            </a:prstGeom>
            <a:gradFill rotWithShape="0">
              <a:gsLst>
                <a:gs pos="0">
                  <a:srgbClr val="0082E5">
                    <a:alpha val="75000"/>
                  </a:srgbClr>
                </a:gs>
                <a:gs pos="100000">
                  <a:srgbClr val="0057E5">
                    <a:alpha val="64999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4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 Black Condensed" charset="0"/>
                  <a:ea typeface="宋体" panose="02010600030101010101" pitchFamily="2" charset="-122"/>
                  <a:sym typeface="Helvetica Neue Black Condensed" charset="0"/>
                </a:rPr>
                <a:t>1</a:t>
              </a:r>
            </a:p>
          </p:txBody>
        </p:sp>
      </p:grpSp>
      <p:sp>
        <p:nvSpPr>
          <p:cNvPr id="15" name="AutoShape 6"/>
          <p:cNvSpPr>
            <a:spLocks/>
          </p:cNvSpPr>
          <p:nvPr/>
        </p:nvSpPr>
        <p:spPr bwMode="auto">
          <a:xfrm rot="16200000">
            <a:off x="8543131" y="3844132"/>
            <a:ext cx="1944687" cy="552450"/>
          </a:xfrm>
          <a:custGeom>
            <a:avLst/>
            <a:gdLst/>
            <a:ahLst/>
            <a:cxnLst/>
            <a:rect l="0" t="0" r="r" b="b"/>
            <a:pathLst>
              <a:path w="21600" h="9642">
                <a:moveTo>
                  <a:pt x="0" y="141"/>
                </a:moveTo>
                <a:cubicBezTo>
                  <a:pt x="12261" y="21600"/>
                  <a:pt x="21600" y="0"/>
                  <a:pt x="21600" y="0"/>
                </a:cubicBezTo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0966" name="对象 15"/>
          <p:cNvGraphicFramePr>
            <a:graphicFrameLocks noChangeAspect="1"/>
          </p:cNvGraphicFramePr>
          <p:nvPr/>
        </p:nvGraphicFramePr>
        <p:xfrm>
          <a:off x="9837738" y="3155950"/>
          <a:ext cx="2713037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7" name="Equation" r:id="rId3" imgW="774364" imgH="457002" progId="Equation.DSMT4">
                  <p:embed/>
                </p:oleObj>
              </mc:Choice>
              <mc:Fallback>
                <p:oleObj name="Equation" r:id="rId3" imgW="774364" imgH="457002" progId="Equation.DSMT4">
                  <p:embed/>
                  <p:pic>
                    <p:nvPicPr>
                      <p:cNvPr id="0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7738" y="3155950"/>
                        <a:ext cx="2713037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对象 17"/>
          <p:cNvGraphicFramePr>
            <a:graphicFrameLocks noChangeAspect="1"/>
          </p:cNvGraphicFramePr>
          <p:nvPr/>
        </p:nvGraphicFramePr>
        <p:xfrm>
          <a:off x="3989388" y="5783263"/>
          <a:ext cx="36226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8" name="Equation" r:id="rId5" imgW="927100" imgH="228600" progId="Equation.DSMT4">
                  <p:embed/>
                </p:oleObj>
              </mc:Choice>
              <mc:Fallback>
                <p:oleObj name="Equation" r:id="rId5" imgW="927100" imgH="228600" progId="Equation.DSMT4">
                  <p:embed/>
                  <p:pic>
                    <p:nvPicPr>
                      <p:cNvPr id="0" name="对象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388" y="5783263"/>
                        <a:ext cx="362267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968" name="组合 18"/>
          <p:cNvGrpSpPr>
            <a:grpSpLocks/>
          </p:cNvGrpSpPr>
          <p:nvPr/>
        </p:nvGrpSpPr>
        <p:grpSpPr bwMode="auto">
          <a:xfrm>
            <a:off x="3105150" y="4597400"/>
            <a:ext cx="6324600" cy="1600200"/>
            <a:chOff x="3335040" y="5062737"/>
            <a:chExt cx="6324677" cy="1600849"/>
          </a:xfrm>
        </p:grpSpPr>
        <p:sp>
          <p:nvSpPr>
            <p:cNvPr id="19" name="Rectangle 21"/>
            <p:cNvSpPr>
              <a:spLocks/>
            </p:cNvSpPr>
            <p:nvPr/>
          </p:nvSpPr>
          <p:spPr bwMode="auto">
            <a:xfrm>
              <a:off x="3335040" y="5062737"/>
              <a:ext cx="6262764" cy="1600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36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anose="02010600030101010101" pitchFamily="2" charset="-122"/>
                </a:rPr>
                <a:t>Convex combination of </a:t>
              </a:r>
            </a:p>
            <a:p>
              <a:pPr eaLnBrk="1" hangingPunct="1">
                <a:defRPr/>
              </a:pPr>
              <a:r>
                <a:rPr lang="en-US" altLang="zh-CN" sz="36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</a:t>
              </a:r>
              <a:r>
                <a:rPr lang="en-US" altLang="zh-CN" sz="36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36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anose="02010600030101010101" pitchFamily="2" charset="-122"/>
                </a:rPr>
                <a:t> and </a:t>
              </a:r>
              <a:r>
                <a:rPr lang="en-US" altLang="zh-CN" sz="36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</a:t>
              </a:r>
              <a:r>
                <a:rPr lang="en-US" altLang="zh-CN" sz="36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0" name="Oval 22"/>
            <p:cNvSpPr>
              <a:spLocks/>
            </p:cNvSpPr>
            <p:nvPr/>
          </p:nvSpPr>
          <p:spPr bwMode="auto">
            <a:xfrm>
              <a:off x="8115061" y="5092912"/>
              <a:ext cx="1544656" cy="1546852"/>
            </a:xfrm>
            <a:prstGeom prst="ellipse">
              <a:avLst/>
            </a:prstGeom>
            <a:gradFill rotWithShape="0">
              <a:gsLst>
                <a:gs pos="0">
                  <a:srgbClr val="0082E5">
                    <a:alpha val="75000"/>
                  </a:srgbClr>
                </a:gs>
                <a:gs pos="100000">
                  <a:srgbClr val="0057E5">
                    <a:alpha val="64999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4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 Black Condensed" charset="0"/>
                  <a:ea typeface="宋体" panose="02010600030101010101" pitchFamily="2" charset="-122"/>
                  <a:sym typeface="Helvetica Neue Black Condensed" charset="0"/>
                </a:rPr>
                <a:t>2</a:t>
              </a:r>
              <a:endParaRPr lang="en-US" altLang="zh-CN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 Black Condensed" charset="0"/>
                <a:ea typeface="宋体" panose="02010600030101010101" pitchFamily="2" charset="-122"/>
                <a:sym typeface="Helvetica Neue Black Condensed" charset="0"/>
              </a:endParaRPr>
            </a:p>
          </p:txBody>
        </p:sp>
      </p:grpSp>
      <p:sp>
        <p:nvSpPr>
          <p:cNvPr id="21" name="AutoShape 6"/>
          <p:cNvSpPr>
            <a:spLocks/>
          </p:cNvSpPr>
          <p:nvPr/>
        </p:nvSpPr>
        <p:spPr bwMode="auto">
          <a:xfrm rot="16200000">
            <a:off x="8620919" y="6385719"/>
            <a:ext cx="1944688" cy="552450"/>
          </a:xfrm>
          <a:custGeom>
            <a:avLst/>
            <a:gdLst/>
            <a:ahLst/>
            <a:cxnLst/>
            <a:rect l="0" t="0" r="r" b="b"/>
            <a:pathLst>
              <a:path w="21600" h="9642">
                <a:moveTo>
                  <a:pt x="0" y="141"/>
                </a:moveTo>
                <a:cubicBezTo>
                  <a:pt x="12261" y="21600"/>
                  <a:pt x="21600" y="0"/>
                  <a:pt x="21600" y="0"/>
                </a:cubicBezTo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970" name="组合 26"/>
          <p:cNvGrpSpPr>
            <a:grpSpLocks/>
          </p:cNvGrpSpPr>
          <p:nvPr/>
        </p:nvGrpSpPr>
        <p:grpSpPr bwMode="auto">
          <a:xfrm>
            <a:off x="1381125" y="7042150"/>
            <a:ext cx="7985125" cy="1600200"/>
            <a:chOff x="1254601" y="6980057"/>
            <a:chExt cx="7984103" cy="1600849"/>
          </a:xfrm>
        </p:grpSpPr>
        <p:sp>
          <p:nvSpPr>
            <p:cNvPr id="23" name="Rectangle 21"/>
            <p:cNvSpPr>
              <a:spLocks/>
            </p:cNvSpPr>
            <p:nvPr/>
          </p:nvSpPr>
          <p:spPr bwMode="auto">
            <a:xfrm>
              <a:off x="1254601" y="6980057"/>
              <a:ext cx="6358711" cy="1600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36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anose="02010600030101010101" pitchFamily="2" charset="-122"/>
                </a:rPr>
                <a:t>If </a:t>
              </a:r>
              <a:r>
                <a:rPr lang="el-GR" altLang="zh-CN" sz="36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μ</a:t>
              </a:r>
              <a:r>
                <a:rPr lang="en-US" altLang="zh-CN" sz="36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36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&gt;</a:t>
              </a:r>
              <a:r>
                <a:rPr lang="en-US" altLang="zh-CN" sz="36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1/2</a:t>
              </a:r>
              <a:r>
                <a:rPr lang="en-US" altLang="zh-CN" sz="36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宋体" panose="02010600030101010101" pitchFamily="2" charset="-122"/>
                  <a:cs typeface="Times New Roman" panose="02020603050405020304" pitchFamily="18" charset="0"/>
                </a:rPr>
                <a:t>, output </a:t>
              </a:r>
              <a:r>
                <a:rPr lang="en-US" altLang="zh-CN" sz="36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</a:t>
              </a:r>
              <a:r>
                <a:rPr lang="en-US" altLang="zh-CN" sz="36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36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宋体" panose="02010600030101010101" pitchFamily="2" charset="-122"/>
                  <a:cs typeface="Times New Roman" panose="02020603050405020304" pitchFamily="18" charset="0"/>
                </a:rPr>
                <a:t>. </a:t>
              </a:r>
            </a:p>
            <a:p>
              <a:pPr eaLnBrk="1" hangingPunct="1">
                <a:defRPr/>
              </a:pPr>
              <a:r>
                <a:rPr lang="en-US" altLang="zh-CN" sz="36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宋体" panose="02010600030101010101" pitchFamily="2" charset="-122"/>
                  <a:cs typeface="Times New Roman" panose="02020603050405020304" pitchFamily="18" charset="0"/>
                </a:rPr>
                <a:t>Otherwise, select some nodes in </a:t>
              </a:r>
              <a:r>
                <a:rPr lang="en-US" altLang="zh-CN" sz="36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</a:t>
              </a:r>
              <a:r>
                <a:rPr lang="en-US" altLang="zh-CN" sz="36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 </a:t>
              </a:r>
              <a:r>
                <a:rPr lang="en-US" altLang="zh-CN" sz="36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宋体" panose="02010600030101010101" pitchFamily="2" charset="-122"/>
                  <a:cs typeface="Times New Roman" panose="02020603050405020304" pitchFamily="18" charset="0"/>
                </a:rPr>
                <a:t>and add them in </a:t>
              </a:r>
              <a:r>
                <a:rPr lang="en-US" altLang="zh-CN" sz="36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</a:t>
              </a:r>
              <a:r>
                <a:rPr lang="en-US" altLang="zh-CN" sz="36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en-US" altLang="zh-CN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Oval 22"/>
            <p:cNvSpPr>
              <a:spLocks/>
            </p:cNvSpPr>
            <p:nvPr/>
          </p:nvSpPr>
          <p:spPr bwMode="auto">
            <a:xfrm>
              <a:off x="7694265" y="7013409"/>
              <a:ext cx="1544439" cy="1546852"/>
            </a:xfrm>
            <a:prstGeom prst="ellipse">
              <a:avLst/>
            </a:prstGeom>
            <a:gradFill rotWithShape="0">
              <a:gsLst>
                <a:gs pos="0">
                  <a:srgbClr val="0082E5">
                    <a:alpha val="75000"/>
                  </a:srgbClr>
                </a:gs>
                <a:gs pos="100000">
                  <a:srgbClr val="0057E5">
                    <a:alpha val="64999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4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 Black Condensed" charset="0"/>
                  <a:ea typeface="宋体" panose="02010600030101010101" pitchFamily="2" charset="-122"/>
                  <a:sym typeface="Helvetica Neue Black Condensed" charset="0"/>
                </a:rPr>
                <a:t>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45387A14-9830-4E37-8BA9-210206683092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25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anose="02010600030101010101" pitchFamily="2" charset="-122"/>
              </a:rPr>
              <a:t>Step 1: find proper </a:t>
            </a:r>
            <a:r>
              <a:rPr lang="el-GR" altLang="zh-CN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zh-CN" altLang="en-US" i="1" smtClean="0">
              <a:ea typeface="宋体" panose="02010600030101010101" pitchFamily="2" charset="-122"/>
            </a:endParaRPr>
          </a:p>
        </p:txBody>
      </p:sp>
      <p:sp>
        <p:nvSpPr>
          <p:cNvPr id="4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anose="02010600030101010101" pitchFamily="2" charset="-122"/>
              </a:rPr>
              <a:t>For sufficiently large </a:t>
            </a:r>
            <a:r>
              <a:rPr lang="el-GR" altLang="zh-CN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, the opening cost dominates</a:t>
            </a:r>
          </a:p>
          <a:p>
            <a:pPr eaLnBrk="1" hangingPunct="1"/>
            <a:r>
              <a:rPr lang="en-US" altLang="zh-CN" smtClean="0">
                <a:ea typeface="宋体" panose="02010600030101010101" pitchFamily="2" charset="-122"/>
                <a:cs typeface="Times New Roman" panose="02020603050405020304" pitchFamily="18" charset="0"/>
              </a:rPr>
              <a:t>For sufficiently small </a:t>
            </a:r>
            <a:r>
              <a:rPr lang="el-GR" altLang="zh-CN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smtClean="0">
                <a:ea typeface="宋体" panose="02010600030101010101" pitchFamily="2" charset="-122"/>
              </a:rPr>
              <a:t>, the cost depends on congestion, making more to open</a:t>
            </a:r>
          </a:p>
          <a:p>
            <a:pPr eaLnBrk="1" hangingPunct="1"/>
            <a:r>
              <a:rPr lang="en-US" altLang="zh-CN" smtClean="0">
                <a:ea typeface="宋体" panose="02010600030101010101" pitchFamily="2" charset="-122"/>
              </a:rPr>
              <a:t>The binary search can find two trees near the server constraint</a:t>
            </a:r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EF475C2C-F558-4C11-ACCA-002C2D87C905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26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25" name="标题 1"/>
          <p:cNvSpPr txBox="1">
            <a:spLocks/>
          </p:cNvSpPr>
          <p:nvPr/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7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sym typeface="Helvetica Neue Light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altLang="zh-CN" sz="6600" smtClean="0">
                <a:ea typeface="宋体" panose="02010600030101010101" pitchFamily="2" charset="-122"/>
              </a:rPr>
              <a:t>Step 2: Convex combination</a:t>
            </a:r>
            <a:endParaRPr lang="zh-CN" altLang="en-US" sz="6600" i="1" smtClean="0">
              <a:ea typeface="宋体" panose="02010600030101010101" pitchFamily="2" charset="-122"/>
            </a:endParaRPr>
          </a:p>
        </p:txBody>
      </p:sp>
      <p:grpSp>
        <p:nvGrpSpPr>
          <p:cNvPr id="43012" name="组合 5"/>
          <p:cNvGrpSpPr>
            <a:grpSpLocks/>
          </p:cNvGrpSpPr>
          <p:nvPr/>
        </p:nvGrpSpPr>
        <p:grpSpPr bwMode="auto">
          <a:xfrm>
            <a:off x="787400" y="2239963"/>
            <a:ext cx="11430000" cy="3054350"/>
            <a:chOff x="787400" y="1993900"/>
            <a:chExt cx="11430000" cy="2605228"/>
          </a:xfrm>
        </p:grpSpPr>
        <p:sp>
          <p:nvSpPr>
            <p:cNvPr id="27" name="Rectangle 2"/>
            <p:cNvSpPr txBox="1">
              <a:spLocks noChangeArrowheads="1"/>
            </p:cNvSpPr>
            <p:nvPr/>
          </p:nvSpPr>
          <p:spPr bwMode="auto">
            <a:xfrm>
              <a:off x="787400" y="1993900"/>
              <a:ext cx="11430000" cy="1003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>
              <a:lvl1pPr marL="406400" indent="-406400">
                <a:spcBef>
                  <a:spcPts val="2400"/>
                </a:spcBef>
                <a:buSzPct val="46000"/>
                <a:buChar char="•"/>
                <a:defRPr sz="4600">
                  <a:solidFill>
                    <a:schemeClr val="tx1"/>
                  </a:solidFill>
                  <a:latin typeface="Helvetica Neue Light" charset="0"/>
                  <a:ea typeface="ヒラギノ角ゴ ProN W3" charset="0"/>
                  <a:cs typeface="ヒラギノ角ゴ ProN W3" charset="0"/>
                  <a:sym typeface="Helvetica Neue Light" charset="0"/>
                </a:defRPr>
              </a:lvl1pPr>
              <a:lvl2pPr marL="800100" indent="-406400">
                <a:spcBef>
                  <a:spcPts val="2400"/>
                </a:spcBef>
                <a:buSzPct val="46000"/>
                <a:buChar char="•"/>
                <a:defRPr sz="4600">
                  <a:solidFill>
                    <a:schemeClr val="tx1"/>
                  </a:solidFill>
                  <a:latin typeface="Helvetica Neue Light" charset="0"/>
                  <a:ea typeface="ヒラギノ角ゴ ProN W3" charset="0"/>
                  <a:cs typeface="ヒラギノ角ゴ ProN W3" charset="0"/>
                  <a:sym typeface="Helvetica Neue Light" charset="0"/>
                </a:defRPr>
              </a:lvl2pPr>
              <a:lvl3pPr marL="1244600" indent="-406400">
                <a:spcBef>
                  <a:spcPts val="2400"/>
                </a:spcBef>
                <a:buSzPct val="46000"/>
                <a:buChar char="•"/>
                <a:defRPr sz="4600">
                  <a:solidFill>
                    <a:schemeClr val="tx1"/>
                  </a:solidFill>
                  <a:latin typeface="Helvetica Neue Light" charset="0"/>
                  <a:ea typeface="ヒラギノ角ゴ ProN W3" charset="0"/>
                  <a:cs typeface="ヒラギノ角ゴ ProN W3" charset="0"/>
                  <a:sym typeface="Helvetica Neue Light" charset="0"/>
                </a:defRPr>
              </a:lvl3pPr>
              <a:lvl4pPr marL="1689100" indent="-406400">
                <a:spcBef>
                  <a:spcPts val="2400"/>
                </a:spcBef>
                <a:buSzPct val="46000"/>
                <a:buChar char="•"/>
                <a:defRPr sz="4600">
                  <a:solidFill>
                    <a:schemeClr val="tx1"/>
                  </a:solidFill>
                  <a:latin typeface="Helvetica Neue Light" charset="0"/>
                  <a:ea typeface="ヒラギノ角ゴ ProN W3" charset="0"/>
                  <a:cs typeface="ヒラギノ角ゴ ProN W3" charset="0"/>
                  <a:sym typeface="Helvetica Neue Light" charset="0"/>
                </a:defRPr>
              </a:lvl4pPr>
              <a:lvl5pPr marL="2133600" indent="-406400">
                <a:spcBef>
                  <a:spcPts val="2400"/>
                </a:spcBef>
                <a:buSzPct val="46000"/>
                <a:buChar char="•"/>
                <a:defRPr sz="4600">
                  <a:solidFill>
                    <a:schemeClr val="tx1"/>
                  </a:solidFill>
                  <a:latin typeface="Helvetica Neue Light" charset="0"/>
                  <a:ea typeface="ヒラギノ角ゴ ProN W3" charset="0"/>
                  <a:cs typeface="ヒラギノ角ゴ ProN W3" charset="0"/>
                  <a:sym typeface="Helvetica Neue Light" charset="0"/>
                </a:defRPr>
              </a:lvl5pPr>
              <a:lvl6pPr marL="2590800" indent="-406400" eaLnBrk="0" fontAlgn="base" hangingPunct="0">
                <a:spcBef>
                  <a:spcPts val="2400"/>
                </a:spcBef>
                <a:spcAft>
                  <a:spcPct val="0"/>
                </a:spcAft>
                <a:buSzPct val="46000"/>
                <a:buChar char="•"/>
                <a:defRPr sz="4600">
                  <a:solidFill>
                    <a:schemeClr val="tx1"/>
                  </a:solidFill>
                  <a:latin typeface="Helvetica Neue Light" charset="0"/>
                  <a:ea typeface="ヒラギノ角ゴ ProN W3" charset="0"/>
                  <a:cs typeface="ヒラギノ角ゴ ProN W3" charset="0"/>
                  <a:sym typeface="Helvetica Neue Light" charset="0"/>
                </a:defRPr>
              </a:lvl6pPr>
              <a:lvl7pPr marL="3048000" indent="-406400" eaLnBrk="0" fontAlgn="base" hangingPunct="0">
                <a:spcBef>
                  <a:spcPts val="2400"/>
                </a:spcBef>
                <a:spcAft>
                  <a:spcPct val="0"/>
                </a:spcAft>
                <a:buSzPct val="46000"/>
                <a:buChar char="•"/>
                <a:defRPr sz="4600">
                  <a:solidFill>
                    <a:schemeClr val="tx1"/>
                  </a:solidFill>
                  <a:latin typeface="Helvetica Neue Light" charset="0"/>
                  <a:ea typeface="ヒラギノ角ゴ ProN W3" charset="0"/>
                  <a:cs typeface="ヒラギノ角ゴ ProN W3" charset="0"/>
                  <a:sym typeface="Helvetica Neue Light" charset="0"/>
                </a:defRPr>
              </a:lvl7pPr>
              <a:lvl8pPr marL="3505200" indent="-406400" eaLnBrk="0" fontAlgn="base" hangingPunct="0">
                <a:spcBef>
                  <a:spcPts val="2400"/>
                </a:spcBef>
                <a:spcAft>
                  <a:spcPct val="0"/>
                </a:spcAft>
                <a:buSzPct val="46000"/>
                <a:buChar char="•"/>
                <a:defRPr sz="4600">
                  <a:solidFill>
                    <a:schemeClr val="tx1"/>
                  </a:solidFill>
                  <a:latin typeface="Helvetica Neue Light" charset="0"/>
                  <a:ea typeface="ヒラギノ角ゴ ProN W3" charset="0"/>
                  <a:cs typeface="ヒラギノ角ゴ ProN W3" charset="0"/>
                  <a:sym typeface="Helvetica Neue Light" charset="0"/>
                </a:defRPr>
              </a:lvl8pPr>
              <a:lvl9pPr marL="3962400" indent="-406400" eaLnBrk="0" fontAlgn="base" hangingPunct="0">
                <a:spcBef>
                  <a:spcPts val="2400"/>
                </a:spcBef>
                <a:spcAft>
                  <a:spcPct val="0"/>
                </a:spcAft>
                <a:buSzPct val="46000"/>
                <a:buChar char="•"/>
                <a:defRPr sz="4600">
                  <a:solidFill>
                    <a:schemeClr val="tx1"/>
                  </a:solidFill>
                  <a:latin typeface="Helvetica Neue Light" charset="0"/>
                  <a:ea typeface="ヒラギノ角ゴ ProN W3" charset="0"/>
                  <a:cs typeface="ヒラギノ角ゴ ProN W3" charset="0"/>
                  <a:sym typeface="Helvetica Neue Light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anose="02010600030101010101" pitchFamily="2" charset="-122"/>
                </a:rPr>
                <a:t>Convex combination of </a:t>
              </a:r>
              <a:r>
                <a:rPr lang="en-US" altLang="zh-CN" i="1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</a:t>
              </a:r>
              <a:r>
                <a:rPr lang="en-US" altLang="zh-CN" baseline="-2500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anose="02010600030101010101" pitchFamily="2" charset="-122"/>
                </a:rPr>
                <a:t> and </a:t>
              </a:r>
              <a:r>
                <a:rPr lang="en-US" altLang="zh-CN" i="1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</a:t>
              </a:r>
              <a:r>
                <a:rPr lang="en-US" altLang="zh-CN" baseline="-2500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zh-CN" altLang="en-US" baseline="-250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018" name="对象 7"/>
            <p:cNvGraphicFramePr>
              <a:graphicFrameLocks noChangeAspect="1"/>
            </p:cNvGraphicFramePr>
            <p:nvPr/>
          </p:nvGraphicFramePr>
          <p:xfrm>
            <a:off x="2027323" y="2934474"/>
            <a:ext cx="9155598" cy="1664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4" name="Equation" r:id="rId3" imgW="2514600" imgH="457200" progId="Equation.DSMT4">
                    <p:embed/>
                  </p:oleObj>
                </mc:Choice>
                <mc:Fallback>
                  <p:oleObj name="Equation" r:id="rId3" imgW="2514600" imgH="457200" progId="Equation.DSMT4">
                    <p:embed/>
                    <p:pic>
                      <p:nvPicPr>
                        <p:cNvPr id="0" name="对象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7323" y="2934474"/>
                          <a:ext cx="9155598" cy="16646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013" name="组合 8"/>
          <p:cNvGrpSpPr>
            <a:grpSpLocks/>
          </p:cNvGrpSpPr>
          <p:nvPr/>
        </p:nvGrpSpPr>
        <p:grpSpPr bwMode="auto">
          <a:xfrm>
            <a:off x="1066800" y="5745163"/>
            <a:ext cx="11139488" cy="1787525"/>
            <a:chOff x="787400" y="4754049"/>
            <a:chExt cx="11139268" cy="1787813"/>
          </a:xfrm>
        </p:grpSpPr>
        <p:sp>
          <p:nvSpPr>
            <p:cNvPr id="30" name="Rectangle 5"/>
            <p:cNvSpPr>
              <a:spLocks/>
            </p:cNvSpPr>
            <p:nvPr/>
          </p:nvSpPr>
          <p:spPr bwMode="auto">
            <a:xfrm>
              <a:off x="787400" y="4768338"/>
              <a:ext cx="11139268" cy="1724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 Light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 Light" charset="0"/>
                </a:defRPr>
              </a:lvl9pPr>
            </a:lstStyle>
            <a:p>
              <a:pPr eaLnBrk="1" hangingPunct="1">
                <a:spcBef>
                  <a:spcPts val="2400"/>
                </a:spcBef>
                <a:defRPr/>
              </a:pPr>
              <a:r>
                <a:rPr lang="en-US" altLang="zh-CN" sz="46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anose="02010600030101010101" pitchFamily="2" charset="-122"/>
                </a:rPr>
                <a:t>w</a:t>
              </a:r>
              <a:r>
                <a:rPr lang="en-US" altLang="zh-CN" sz="46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anose="02010600030101010101" pitchFamily="2" charset="-122"/>
                </a:rPr>
                <a:t>here			   is the total opening cost</a:t>
              </a:r>
            </a:p>
            <a:p>
              <a:pPr eaLnBrk="1" hangingPunct="1">
                <a:spcBef>
                  <a:spcPts val="2400"/>
                </a:spcBef>
                <a:defRPr/>
              </a:pPr>
              <a:r>
                <a:rPr lang="en-US" altLang="zh-CN" sz="46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anose="02010600030101010101" pitchFamily="2" charset="-122"/>
                </a:rPr>
                <a:t>				   is the </a:t>
              </a:r>
              <a:r>
                <a:rPr lang="en-US" altLang="zh-CN" sz="46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anose="02010600030101010101" pitchFamily="2" charset="-122"/>
                </a:rPr>
                <a:t>total </a:t>
              </a:r>
              <a:r>
                <a:rPr lang="en-US" altLang="zh-CN" sz="46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anose="02010600030101010101" pitchFamily="2" charset="-122"/>
                </a:rPr>
                <a:t>congestion </a:t>
              </a:r>
              <a:r>
                <a:rPr lang="en-US" altLang="zh-CN" sz="4600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anose="02010600030101010101" pitchFamily="2" charset="-122"/>
                </a:rPr>
                <a:t>cost</a:t>
              </a:r>
              <a:endParaRPr lang="en-US" altLang="zh-CN" sz="46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endParaRPr>
            </a:p>
          </p:txBody>
        </p:sp>
        <p:graphicFrame>
          <p:nvGraphicFramePr>
            <p:cNvPr id="43015" name="对象 10"/>
            <p:cNvGraphicFramePr>
              <a:graphicFrameLocks noChangeAspect="1"/>
            </p:cNvGraphicFramePr>
            <p:nvPr/>
          </p:nvGraphicFramePr>
          <p:xfrm>
            <a:off x="2397944" y="4754049"/>
            <a:ext cx="2533064" cy="9119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5" name="Equation" r:id="rId5" imgW="634725" imgH="228501" progId="Equation.DSMT4">
                    <p:embed/>
                  </p:oleObj>
                </mc:Choice>
                <mc:Fallback>
                  <p:oleObj name="Equation" r:id="rId5" imgW="634725" imgH="228501" progId="Equation.DSMT4">
                    <p:embed/>
                    <p:pic>
                      <p:nvPicPr>
                        <p:cNvPr id="0" name="对象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7944" y="4754049"/>
                          <a:ext cx="2533064" cy="9119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16" name="对象 11"/>
            <p:cNvGraphicFramePr>
              <a:graphicFrameLocks noChangeAspect="1"/>
            </p:cNvGraphicFramePr>
            <p:nvPr/>
          </p:nvGraphicFramePr>
          <p:xfrm>
            <a:off x="3057758" y="5630637"/>
            <a:ext cx="1873250" cy="911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6" name="Equation" r:id="rId7" imgW="469900" imgH="228600" progId="Equation.DSMT4">
                    <p:embed/>
                  </p:oleObj>
                </mc:Choice>
                <mc:Fallback>
                  <p:oleObj name="Equation" r:id="rId7" imgW="469900" imgH="228600" progId="Equation.DSMT4">
                    <p:embed/>
                    <p:pic>
                      <p:nvPicPr>
                        <p:cNvPr id="0" name="对象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7758" y="5630637"/>
                          <a:ext cx="1873250" cy="911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C613C687-518B-427D-A326-B9AEDE40651D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27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885825" y="3508375"/>
            <a:ext cx="114300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  <a:sym typeface="Helvetica Neue Light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altLang="zh-CN" sz="7200" dirty="0" smtClean="0"/>
              <a:t>Step 3: Merge </a:t>
            </a:r>
            <a:r>
              <a:rPr lang="en-US" altLang="zh-CN" sz="7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7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7200" dirty="0" smtClean="0"/>
              <a:t> and </a:t>
            </a:r>
            <a:r>
              <a:rPr lang="en-US" altLang="zh-CN" sz="7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7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7200" dirty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FB8A4DDA-68B3-46DA-A2EC-DB685A612120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28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cxnSp>
        <p:nvCxnSpPr>
          <p:cNvPr id="18" name="直接连接符 17"/>
          <p:cNvCxnSpPr/>
          <p:nvPr/>
        </p:nvCxnSpPr>
        <p:spPr bwMode="auto">
          <a:xfrm flipH="1">
            <a:off x="11969750" y="4522788"/>
            <a:ext cx="168275" cy="1879600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1"/>
          <p:cNvSpPr>
            <a:spLocks noGrp="1" noChangeArrowheads="1"/>
          </p:cNvSpPr>
          <p:nvPr>
            <p:ph type="title"/>
          </p:nvPr>
        </p:nvSpPr>
        <p:spPr>
          <a:xfrm>
            <a:off x="787400" y="254000"/>
            <a:ext cx="11430000" cy="1701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6000" smtClean="0">
                <a:ea typeface="宋体" panose="02010600030101010101" pitchFamily="2" charset="-122"/>
              </a:rPr>
              <a:t>Target: select </a:t>
            </a:r>
            <a:r>
              <a:rPr lang="en-US" altLang="zh-CN" sz="6000" i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60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6000" i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6000" baseline="-250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6000" smtClean="0">
                <a:ea typeface="宋体" panose="02010600030101010101" pitchFamily="2" charset="-122"/>
              </a:rPr>
              <a:t> nodes from </a:t>
            </a:r>
            <a:r>
              <a:rPr lang="en-US" altLang="zh-CN" sz="6000" i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6000" baseline="-250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z="9600" smtClean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0" name="直接连接符 19"/>
          <p:cNvCxnSpPr/>
          <p:nvPr/>
        </p:nvCxnSpPr>
        <p:spPr bwMode="auto">
          <a:xfrm>
            <a:off x="1652588" y="3603625"/>
            <a:ext cx="1935162" cy="1350963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接连接符 20"/>
          <p:cNvCxnSpPr/>
          <p:nvPr/>
        </p:nvCxnSpPr>
        <p:spPr bwMode="auto">
          <a:xfrm flipH="1">
            <a:off x="1797050" y="5351463"/>
            <a:ext cx="1790700" cy="792162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接连接符 21"/>
          <p:cNvCxnSpPr/>
          <p:nvPr/>
        </p:nvCxnSpPr>
        <p:spPr bwMode="auto">
          <a:xfrm flipH="1">
            <a:off x="3930650" y="3289300"/>
            <a:ext cx="582613" cy="1665288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椭圆 22"/>
          <p:cNvSpPr/>
          <p:nvPr/>
        </p:nvSpPr>
        <p:spPr bwMode="auto">
          <a:xfrm>
            <a:off x="1130300" y="5905500"/>
            <a:ext cx="865188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933450" y="3035300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4164013" y="2603500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3444875" y="4778375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9132888" y="2732088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cxnSp>
        <p:nvCxnSpPr>
          <p:cNvPr id="28" name="直接连接符 27"/>
          <p:cNvCxnSpPr/>
          <p:nvPr/>
        </p:nvCxnSpPr>
        <p:spPr bwMode="auto">
          <a:xfrm>
            <a:off x="7480300" y="4522788"/>
            <a:ext cx="4191000" cy="2082800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椭圆 28"/>
          <p:cNvSpPr/>
          <p:nvPr/>
        </p:nvSpPr>
        <p:spPr bwMode="auto">
          <a:xfrm>
            <a:off x="11706225" y="3778250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cxnSp>
        <p:nvCxnSpPr>
          <p:cNvPr id="30" name="直接连接符 29"/>
          <p:cNvCxnSpPr/>
          <p:nvPr/>
        </p:nvCxnSpPr>
        <p:spPr bwMode="auto">
          <a:xfrm flipV="1">
            <a:off x="7480300" y="4325938"/>
            <a:ext cx="4456113" cy="2135187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矩形 17"/>
          <p:cNvSpPr>
            <a:spLocks noChangeArrowheads="1"/>
          </p:cNvSpPr>
          <p:nvPr/>
        </p:nvSpPr>
        <p:spPr bwMode="auto">
          <a:xfrm>
            <a:off x="2522538" y="2603500"/>
            <a:ext cx="7159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4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4400" baseline="-25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32" name="矩形 18"/>
          <p:cNvSpPr>
            <a:spLocks noChangeArrowheads="1"/>
          </p:cNvSpPr>
          <p:nvPr/>
        </p:nvSpPr>
        <p:spPr bwMode="auto">
          <a:xfrm>
            <a:off x="10696575" y="2259013"/>
            <a:ext cx="7175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4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4400" baseline="-25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33" name="椭圆 32"/>
          <p:cNvSpPr/>
          <p:nvPr/>
        </p:nvSpPr>
        <p:spPr bwMode="auto">
          <a:xfrm>
            <a:off x="6842125" y="6243638"/>
            <a:ext cx="865188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cxnSp>
        <p:nvCxnSpPr>
          <p:cNvPr id="34" name="直接连接符 33"/>
          <p:cNvCxnSpPr/>
          <p:nvPr/>
        </p:nvCxnSpPr>
        <p:spPr bwMode="auto">
          <a:xfrm flipH="1">
            <a:off x="7339013" y="3259138"/>
            <a:ext cx="1928812" cy="979487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椭圆 34"/>
          <p:cNvSpPr/>
          <p:nvPr/>
        </p:nvSpPr>
        <p:spPr bwMode="auto">
          <a:xfrm>
            <a:off x="6789738" y="4100513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cxnSp>
        <p:nvCxnSpPr>
          <p:cNvPr id="36" name="直接连接符 35"/>
          <p:cNvCxnSpPr/>
          <p:nvPr/>
        </p:nvCxnSpPr>
        <p:spPr bwMode="auto">
          <a:xfrm flipH="1">
            <a:off x="9996488" y="6851650"/>
            <a:ext cx="1698625" cy="158750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椭圆 36"/>
          <p:cNvSpPr/>
          <p:nvPr/>
        </p:nvSpPr>
        <p:spPr bwMode="auto">
          <a:xfrm>
            <a:off x="9267825" y="6605588"/>
            <a:ext cx="865188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38" name="椭圆 37"/>
          <p:cNvSpPr/>
          <p:nvPr/>
        </p:nvSpPr>
        <p:spPr bwMode="auto">
          <a:xfrm>
            <a:off x="11503025" y="6283325"/>
            <a:ext cx="865188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CA08850E-A310-4CAD-A231-10076B527FB6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29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787400" y="254000"/>
            <a:ext cx="11430000" cy="1701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6000" dirty="0"/>
              <a:t>Double edges of </a:t>
            </a:r>
            <a:r>
              <a:rPr lang="en-US" altLang="zh-CN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6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6200" dirty="0" smtClean="0"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1652588" y="3603625"/>
            <a:ext cx="1935162" cy="1350963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 flipH="1">
            <a:off x="1797050" y="5351463"/>
            <a:ext cx="1790700" cy="792162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接连接符 7"/>
          <p:cNvCxnSpPr/>
          <p:nvPr/>
        </p:nvCxnSpPr>
        <p:spPr bwMode="auto">
          <a:xfrm flipH="1">
            <a:off x="3930650" y="3289300"/>
            <a:ext cx="582613" cy="1665288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椭圆 8"/>
          <p:cNvSpPr/>
          <p:nvPr/>
        </p:nvSpPr>
        <p:spPr bwMode="auto">
          <a:xfrm>
            <a:off x="1130300" y="5905500"/>
            <a:ext cx="865188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933450" y="3035300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4164013" y="2603500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3444875" y="4778375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9132888" y="2732088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11706225" y="3778250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522538" y="2603500"/>
            <a:ext cx="7159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4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4400" baseline="-25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0696575" y="2259013"/>
            <a:ext cx="7175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4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4400" baseline="-25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6842125" y="6243638"/>
            <a:ext cx="865188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6789738" y="4100513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9267825" y="6605588"/>
            <a:ext cx="865188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11503025" y="6283325"/>
            <a:ext cx="865188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cxnSp>
        <p:nvCxnSpPr>
          <p:cNvPr id="46099" name="直接箭头连接符 20"/>
          <p:cNvCxnSpPr>
            <a:cxnSpLocks noChangeShapeType="1"/>
          </p:cNvCxnSpPr>
          <p:nvPr/>
        </p:nvCxnSpPr>
        <p:spPr bwMode="auto">
          <a:xfrm flipH="1">
            <a:off x="7442200" y="3236913"/>
            <a:ext cx="1825625" cy="966787"/>
          </a:xfrm>
          <a:prstGeom prst="straightConnector1">
            <a:avLst/>
          </a:prstGeom>
          <a:noFill/>
          <a:ln w="63500" algn="ctr">
            <a:solidFill>
              <a:srgbClr val="FFC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00" name="直接箭头连接符 21"/>
          <p:cNvCxnSpPr>
            <a:cxnSpLocks noChangeShapeType="1"/>
          </p:cNvCxnSpPr>
          <p:nvPr/>
        </p:nvCxnSpPr>
        <p:spPr bwMode="auto">
          <a:xfrm flipH="1">
            <a:off x="7594600" y="3389313"/>
            <a:ext cx="1825625" cy="966787"/>
          </a:xfrm>
          <a:prstGeom prst="straightConnector1">
            <a:avLst/>
          </a:prstGeom>
          <a:noFill/>
          <a:ln w="63500" algn="ctr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01" name="直接箭头连接符 22"/>
          <p:cNvCxnSpPr>
            <a:cxnSpLocks noChangeShapeType="1"/>
          </p:cNvCxnSpPr>
          <p:nvPr/>
        </p:nvCxnSpPr>
        <p:spPr bwMode="auto">
          <a:xfrm flipH="1">
            <a:off x="7589838" y="4171950"/>
            <a:ext cx="4195762" cy="2216150"/>
          </a:xfrm>
          <a:prstGeom prst="straightConnector1">
            <a:avLst/>
          </a:prstGeom>
          <a:noFill/>
          <a:ln w="63500" algn="ctr">
            <a:solidFill>
              <a:srgbClr val="FFC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02" name="直接箭头连接符 23"/>
          <p:cNvCxnSpPr>
            <a:cxnSpLocks noChangeShapeType="1"/>
          </p:cNvCxnSpPr>
          <p:nvPr/>
        </p:nvCxnSpPr>
        <p:spPr bwMode="auto">
          <a:xfrm flipH="1">
            <a:off x="7635875" y="4389438"/>
            <a:ext cx="4195763" cy="2216150"/>
          </a:xfrm>
          <a:prstGeom prst="straightConnector1">
            <a:avLst/>
          </a:prstGeom>
          <a:noFill/>
          <a:ln w="63500" algn="ctr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03" name="直接箭头连接符 24"/>
          <p:cNvCxnSpPr>
            <a:cxnSpLocks noChangeShapeType="1"/>
          </p:cNvCxnSpPr>
          <p:nvPr/>
        </p:nvCxnSpPr>
        <p:spPr bwMode="auto">
          <a:xfrm>
            <a:off x="7510463" y="4732338"/>
            <a:ext cx="4073525" cy="1925637"/>
          </a:xfrm>
          <a:prstGeom prst="straightConnector1">
            <a:avLst/>
          </a:prstGeom>
          <a:noFill/>
          <a:ln w="63500" algn="ctr">
            <a:solidFill>
              <a:srgbClr val="FFC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04" name="直接箭头连接符 25"/>
          <p:cNvCxnSpPr>
            <a:cxnSpLocks noChangeShapeType="1"/>
          </p:cNvCxnSpPr>
          <p:nvPr/>
        </p:nvCxnSpPr>
        <p:spPr bwMode="auto">
          <a:xfrm>
            <a:off x="7581900" y="4606925"/>
            <a:ext cx="4073525" cy="1925638"/>
          </a:xfrm>
          <a:prstGeom prst="straightConnector1">
            <a:avLst/>
          </a:prstGeom>
          <a:noFill/>
          <a:ln w="63500" algn="ctr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05" name="直接箭头连接符 26"/>
          <p:cNvCxnSpPr>
            <a:cxnSpLocks noChangeShapeType="1"/>
            <a:stCxn id="19" idx="6"/>
            <a:endCxn id="20" idx="2"/>
          </p:cNvCxnSpPr>
          <p:nvPr/>
        </p:nvCxnSpPr>
        <p:spPr bwMode="auto">
          <a:xfrm flipV="1">
            <a:off x="10133013" y="6715125"/>
            <a:ext cx="1370012" cy="322263"/>
          </a:xfrm>
          <a:prstGeom prst="straightConnector1">
            <a:avLst/>
          </a:prstGeom>
          <a:noFill/>
          <a:ln w="63500" algn="ctr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06" name="直接箭头连接符 27"/>
          <p:cNvCxnSpPr>
            <a:cxnSpLocks noChangeShapeType="1"/>
          </p:cNvCxnSpPr>
          <p:nvPr/>
        </p:nvCxnSpPr>
        <p:spPr bwMode="auto">
          <a:xfrm flipV="1">
            <a:off x="10133013" y="6880225"/>
            <a:ext cx="1370012" cy="323850"/>
          </a:xfrm>
          <a:prstGeom prst="straightConnector1">
            <a:avLst/>
          </a:prstGeom>
          <a:noFill/>
          <a:ln w="63500" algn="ctr">
            <a:solidFill>
              <a:srgbClr val="FFC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07" name="直接箭头连接符 28"/>
          <p:cNvCxnSpPr>
            <a:cxnSpLocks noChangeShapeType="1"/>
          </p:cNvCxnSpPr>
          <p:nvPr/>
        </p:nvCxnSpPr>
        <p:spPr bwMode="auto">
          <a:xfrm flipH="1">
            <a:off x="11780838" y="4597400"/>
            <a:ext cx="185737" cy="1720850"/>
          </a:xfrm>
          <a:prstGeom prst="straightConnector1">
            <a:avLst/>
          </a:prstGeom>
          <a:noFill/>
          <a:ln w="63500" algn="ctr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08" name="直接箭头连接符 29"/>
          <p:cNvCxnSpPr>
            <a:cxnSpLocks noChangeShapeType="1"/>
          </p:cNvCxnSpPr>
          <p:nvPr/>
        </p:nvCxnSpPr>
        <p:spPr bwMode="auto">
          <a:xfrm flipH="1">
            <a:off x="12006263" y="4589463"/>
            <a:ext cx="184150" cy="1719262"/>
          </a:xfrm>
          <a:prstGeom prst="straightConnector1">
            <a:avLst/>
          </a:prstGeom>
          <a:noFill/>
          <a:ln w="63500" algn="ctr">
            <a:solidFill>
              <a:srgbClr val="FFC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376F5E56-E1F9-4A6D-B5BD-5E0C661B6CCE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3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pic>
        <p:nvPicPr>
          <p:cNvPr id="174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309563"/>
            <a:ext cx="10693400" cy="750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1"/>
          <p:cNvSpPr>
            <a:spLocks noGrp="1" noChangeArrowheads="1"/>
          </p:cNvSpPr>
          <p:nvPr>
            <p:ph type="title"/>
          </p:nvPr>
        </p:nvSpPr>
        <p:spPr>
          <a:xfrm>
            <a:off x="571500" y="88900"/>
            <a:ext cx="56515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800" dirty="0" smtClean="0">
                <a:ea typeface="宋体" panose="02010600030101010101" pitchFamily="2" charset="-122"/>
              </a:rPr>
              <a:t>Live Webcast</a:t>
            </a: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3454400" y="4100513"/>
            <a:ext cx="2887663" cy="2409825"/>
            <a:chOff x="0" y="0"/>
            <a:chExt cx="1819" cy="1518"/>
          </a:xfrm>
        </p:grpSpPr>
        <p:pic>
          <p:nvPicPr>
            <p:cNvPr id="1742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" y="0"/>
              <a:ext cx="1464" cy="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0"/>
              <a:ext cx="1152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4" name="Group 15"/>
          <p:cNvGrpSpPr>
            <a:grpSpLocks/>
          </p:cNvGrpSpPr>
          <p:nvPr/>
        </p:nvGrpSpPr>
        <p:grpSpPr bwMode="auto">
          <a:xfrm>
            <a:off x="6862763" y="4117975"/>
            <a:ext cx="4111625" cy="3032125"/>
            <a:chOff x="0" y="0"/>
            <a:chExt cx="2589" cy="1909"/>
          </a:xfrm>
        </p:grpSpPr>
        <p:pic>
          <p:nvPicPr>
            <p:cNvPr id="17418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72" cy="1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458"/>
              <a:ext cx="1920" cy="1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" y="972"/>
              <a:ext cx="944" cy="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Rectangle 16"/>
          <p:cNvSpPr>
            <a:spLocks/>
          </p:cNvSpPr>
          <p:nvPr/>
        </p:nvSpPr>
        <p:spPr bwMode="auto">
          <a:xfrm>
            <a:off x="457200" y="7264400"/>
            <a:ext cx="120904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Helvetica Neue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altLang="zh-CN" sz="4200" dirty="0" smtClean="0">
                <a:solidFill>
                  <a:srgbClr val="8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Problem:</a:t>
            </a:r>
            <a:r>
              <a:rPr lang="en-US" altLang="zh-CN" sz="4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 Large amount of data transferring</a:t>
            </a:r>
          </a:p>
          <a:p>
            <a:pPr eaLnBrk="1" hangingPunct="1">
              <a:defRPr/>
            </a:pPr>
            <a:r>
              <a:rPr lang="en-US" altLang="zh-CN" sz="4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Significantly contributing to traffic congestion</a:t>
            </a:r>
          </a:p>
          <a:p>
            <a:pPr eaLnBrk="1" hangingPunct="1">
              <a:defRPr/>
            </a:pPr>
            <a:r>
              <a:rPr lang="en-US" altLang="zh-CN" sz="4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Engaging many server resources, etc.</a:t>
            </a:r>
          </a:p>
        </p:txBody>
      </p:sp>
      <p:pic>
        <p:nvPicPr>
          <p:cNvPr id="17416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1628775"/>
            <a:ext cx="27638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9" descr="http://4.bp.blogspot.com/-zHYdzGkvwE0/U4oViCR8orI/AAAAAAAAAFk/RFEoI793ucs/s1600/fifa-world-cup-wallpaper-hd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1689100"/>
            <a:ext cx="37719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4C128C2F-6F14-4904-95F4-AC1A0064023A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30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 flipH="1">
            <a:off x="11969750" y="4522788"/>
            <a:ext cx="168275" cy="1879600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787400" y="254000"/>
            <a:ext cx="11430000" cy="1701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6000" dirty="0"/>
              <a:t>Find the Euler tour and shortcut to tour</a:t>
            </a:r>
          </a:p>
        </p:txBody>
      </p:sp>
      <p:cxnSp>
        <p:nvCxnSpPr>
          <p:cNvPr id="7" name="直接连接符 6"/>
          <p:cNvCxnSpPr/>
          <p:nvPr/>
        </p:nvCxnSpPr>
        <p:spPr bwMode="auto">
          <a:xfrm>
            <a:off x="1652588" y="3603625"/>
            <a:ext cx="1935162" cy="1350963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接连接符 7"/>
          <p:cNvCxnSpPr/>
          <p:nvPr/>
        </p:nvCxnSpPr>
        <p:spPr bwMode="auto">
          <a:xfrm flipH="1">
            <a:off x="1797050" y="5351463"/>
            <a:ext cx="1790700" cy="792162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直接连接符 8"/>
          <p:cNvCxnSpPr/>
          <p:nvPr/>
        </p:nvCxnSpPr>
        <p:spPr bwMode="auto">
          <a:xfrm flipH="1">
            <a:off x="3930650" y="3289300"/>
            <a:ext cx="582613" cy="1665288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椭圆 9"/>
          <p:cNvSpPr/>
          <p:nvPr/>
        </p:nvSpPr>
        <p:spPr bwMode="auto">
          <a:xfrm>
            <a:off x="1130300" y="5905500"/>
            <a:ext cx="865188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933450" y="3035300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4164013" y="2603500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3444875" y="4778375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 bwMode="auto">
          <a:xfrm>
            <a:off x="7172325" y="4892675"/>
            <a:ext cx="49213" cy="1444625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接连接符 14"/>
          <p:cNvCxnSpPr/>
          <p:nvPr/>
        </p:nvCxnSpPr>
        <p:spPr bwMode="auto">
          <a:xfrm>
            <a:off x="7600950" y="6715125"/>
            <a:ext cx="1758950" cy="276225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522538" y="2603500"/>
            <a:ext cx="7159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4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4400" baseline="-25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0696575" y="2259013"/>
            <a:ext cx="7175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4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4400" baseline="-25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6842125" y="6243638"/>
            <a:ext cx="865188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 bwMode="auto">
          <a:xfrm flipH="1">
            <a:off x="7339013" y="3259138"/>
            <a:ext cx="1928812" cy="979487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椭圆 19"/>
          <p:cNvSpPr/>
          <p:nvPr/>
        </p:nvSpPr>
        <p:spPr bwMode="auto">
          <a:xfrm>
            <a:off x="6789738" y="4100513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 flipH="1">
            <a:off x="9996488" y="6851650"/>
            <a:ext cx="1698625" cy="158750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椭圆 21"/>
          <p:cNvSpPr/>
          <p:nvPr/>
        </p:nvSpPr>
        <p:spPr bwMode="auto">
          <a:xfrm>
            <a:off x="9267825" y="6605588"/>
            <a:ext cx="865188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11503025" y="6283325"/>
            <a:ext cx="865188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cxnSp>
        <p:nvCxnSpPr>
          <p:cNvPr id="24" name="直接连接符 23"/>
          <p:cNvCxnSpPr/>
          <p:nvPr/>
        </p:nvCxnSpPr>
        <p:spPr bwMode="auto">
          <a:xfrm>
            <a:off x="9844088" y="3267075"/>
            <a:ext cx="1946275" cy="833438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椭圆 24"/>
          <p:cNvSpPr/>
          <p:nvPr/>
        </p:nvSpPr>
        <p:spPr bwMode="auto">
          <a:xfrm>
            <a:off x="9132888" y="2732088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11706225" y="3778250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E8B298B5-5E66-4465-AB43-818FE46B6609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31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 flipH="1">
            <a:off x="11969750" y="4522788"/>
            <a:ext cx="168275" cy="1879600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787400" y="254000"/>
            <a:ext cx="11430000" cy="1701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6000" dirty="0"/>
              <a:t>Find the Euler tour and shortcut to tour</a:t>
            </a:r>
          </a:p>
        </p:txBody>
      </p:sp>
      <p:cxnSp>
        <p:nvCxnSpPr>
          <p:cNvPr id="7" name="直接连接符 6"/>
          <p:cNvCxnSpPr/>
          <p:nvPr/>
        </p:nvCxnSpPr>
        <p:spPr bwMode="auto">
          <a:xfrm>
            <a:off x="1652588" y="3603625"/>
            <a:ext cx="1935162" cy="1350963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接连接符 7"/>
          <p:cNvCxnSpPr/>
          <p:nvPr/>
        </p:nvCxnSpPr>
        <p:spPr bwMode="auto">
          <a:xfrm flipH="1">
            <a:off x="1797050" y="5351463"/>
            <a:ext cx="1790700" cy="792162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直接连接符 8"/>
          <p:cNvCxnSpPr/>
          <p:nvPr/>
        </p:nvCxnSpPr>
        <p:spPr bwMode="auto">
          <a:xfrm flipH="1">
            <a:off x="3930650" y="3289300"/>
            <a:ext cx="582613" cy="1665288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椭圆 9"/>
          <p:cNvSpPr/>
          <p:nvPr/>
        </p:nvSpPr>
        <p:spPr bwMode="auto">
          <a:xfrm>
            <a:off x="1130300" y="5905500"/>
            <a:ext cx="865188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933450" y="3035300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4164013" y="2603500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3444875" y="4778375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 bwMode="auto">
          <a:xfrm>
            <a:off x="7172325" y="4892675"/>
            <a:ext cx="49213" cy="1444625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接连接符 14"/>
          <p:cNvCxnSpPr/>
          <p:nvPr/>
        </p:nvCxnSpPr>
        <p:spPr bwMode="auto">
          <a:xfrm>
            <a:off x="7600950" y="6715125"/>
            <a:ext cx="1758950" cy="276225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522538" y="2603500"/>
            <a:ext cx="7159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4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4400" baseline="-25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0696575" y="2259013"/>
            <a:ext cx="7175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4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4400" baseline="-25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6842125" y="6243638"/>
            <a:ext cx="865188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 bwMode="auto">
          <a:xfrm flipH="1">
            <a:off x="7339013" y="3259138"/>
            <a:ext cx="1928812" cy="979487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椭圆 19"/>
          <p:cNvSpPr/>
          <p:nvPr/>
        </p:nvSpPr>
        <p:spPr bwMode="auto">
          <a:xfrm>
            <a:off x="6789738" y="4100513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 flipH="1">
            <a:off x="9996488" y="6851650"/>
            <a:ext cx="1698625" cy="158750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椭圆 21"/>
          <p:cNvSpPr/>
          <p:nvPr/>
        </p:nvSpPr>
        <p:spPr bwMode="auto">
          <a:xfrm>
            <a:off x="9267825" y="6605588"/>
            <a:ext cx="865188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11503025" y="6283325"/>
            <a:ext cx="865188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cxnSp>
        <p:nvCxnSpPr>
          <p:cNvPr id="24" name="直接连接符 23"/>
          <p:cNvCxnSpPr/>
          <p:nvPr/>
        </p:nvCxnSpPr>
        <p:spPr bwMode="auto">
          <a:xfrm>
            <a:off x="9844088" y="3267075"/>
            <a:ext cx="1946275" cy="833438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椭圆 24"/>
          <p:cNvSpPr/>
          <p:nvPr/>
        </p:nvSpPr>
        <p:spPr bwMode="auto">
          <a:xfrm>
            <a:off x="9132888" y="2732088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11706225" y="3778250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232025" y="2643188"/>
            <a:ext cx="9463088" cy="590867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cs typeface="Times New Roman" panose="02020603050405020304" pitchFamily="18" charset="0"/>
              </a:rPr>
              <a:t>Average cost:</a:t>
            </a:r>
          </a:p>
          <a:p>
            <a:pPr algn="ctr" eaLnBrk="1" hangingPunct="1">
              <a:defRPr/>
            </a:pPr>
            <a:endParaRPr lang="en-US" altLang="zh-CN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zh-CN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cs typeface="Times New Roman" panose="02020603050405020304" pitchFamily="18" charset="0"/>
              </a:rPr>
              <a:t>Then, we have:</a:t>
            </a:r>
          </a:p>
          <a:p>
            <a:pPr algn="ctr" eaLnBrk="1" hangingPunct="1">
              <a:defRPr/>
            </a:pPr>
            <a:endParaRPr lang="en-US" altLang="zh-CN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altLang="zh-CN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altLang="zh-CN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altLang="zh-CN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altLang="zh-CN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zh-CN" alt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8154" name="对象 27"/>
          <p:cNvGraphicFramePr>
            <a:graphicFrameLocks noChangeAspect="1"/>
          </p:cNvGraphicFramePr>
          <p:nvPr/>
        </p:nvGraphicFramePr>
        <p:xfrm>
          <a:off x="4495800" y="3227388"/>
          <a:ext cx="4529138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6" name="Equation" r:id="rId3" imgW="1066800" imgH="228600" progId="Equation.DSMT4">
                  <p:embed/>
                </p:oleObj>
              </mc:Choice>
              <mc:Fallback>
                <p:oleObj name="Equation" r:id="rId3" imgW="1066800" imgH="228600" progId="Equation.DSMT4">
                  <p:embed/>
                  <p:pic>
                    <p:nvPicPr>
                      <p:cNvPr id="0" name="对象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227388"/>
                        <a:ext cx="4529138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5" name="对象 28"/>
          <p:cNvGraphicFramePr>
            <a:graphicFrameLocks noChangeAspect="1"/>
          </p:cNvGraphicFramePr>
          <p:nvPr/>
        </p:nvGraphicFramePr>
        <p:xfrm>
          <a:off x="2655888" y="4543425"/>
          <a:ext cx="8629650" cy="382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7" name="Equation" r:id="rId5" imgW="2032000" imgH="901700" progId="Equation.DSMT4">
                  <p:embed/>
                </p:oleObj>
              </mc:Choice>
              <mc:Fallback>
                <p:oleObj name="Equation" r:id="rId5" imgW="2032000" imgH="901700" progId="Equation.DSMT4">
                  <p:embed/>
                  <p:pic>
                    <p:nvPicPr>
                      <p:cNvPr id="0" name="对象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8" y="4543425"/>
                        <a:ext cx="8629650" cy="382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4C58A5C2-BFC9-4633-A191-517C8C4E9636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32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 flipH="1">
            <a:off x="11969750" y="4522788"/>
            <a:ext cx="168275" cy="1879600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787400" y="254000"/>
            <a:ext cx="11430000" cy="1701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6000" dirty="0"/>
              <a:t>Connect </a:t>
            </a:r>
            <a:r>
              <a:rPr lang="en-US" altLang="zh-CN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6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6000" dirty="0" smtClean="0"/>
              <a:t> </a:t>
            </a:r>
            <a:r>
              <a:rPr lang="en-US" altLang="zh-CN" sz="6000" dirty="0"/>
              <a:t>to the cheapest path of tour</a:t>
            </a:r>
          </a:p>
        </p:txBody>
      </p:sp>
      <p:cxnSp>
        <p:nvCxnSpPr>
          <p:cNvPr id="49157" name="直接连接符 6"/>
          <p:cNvCxnSpPr>
            <a:cxnSpLocks noChangeShapeType="1"/>
          </p:cNvCxnSpPr>
          <p:nvPr/>
        </p:nvCxnSpPr>
        <p:spPr bwMode="auto">
          <a:xfrm>
            <a:off x="1652588" y="3603625"/>
            <a:ext cx="1935162" cy="1350963"/>
          </a:xfrm>
          <a:prstGeom prst="line">
            <a:avLst/>
          </a:prstGeom>
          <a:noFill/>
          <a:ln w="254000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58" name="直接连接符 7"/>
          <p:cNvCxnSpPr>
            <a:cxnSpLocks noChangeShapeType="1"/>
          </p:cNvCxnSpPr>
          <p:nvPr/>
        </p:nvCxnSpPr>
        <p:spPr bwMode="auto">
          <a:xfrm flipH="1">
            <a:off x="1797050" y="5351463"/>
            <a:ext cx="1790700" cy="792162"/>
          </a:xfrm>
          <a:prstGeom prst="line">
            <a:avLst/>
          </a:prstGeom>
          <a:noFill/>
          <a:ln w="254000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59" name="直接连接符 8"/>
          <p:cNvCxnSpPr>
            <a:cxnSpLocks noChangeShapeType="1"/>
          </p:cNvCxnSpPr>
          <p:nvPr/>
        </p:nvCxnSpPr>
        <p:spPr bwMode="auto">
          <a:xfrm flipH="1">
            <a:off x="3930650" y="3289300"/>
            <a:ext cx="582613" cy="1665288"/>
          </a:xfrm>
          <a:prstGeom prst="line">
            <a:avLst/>
          </a:prstGeom>
          <a:noFill/>
          <a:ln w="254000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椭圆 9"/>
          <p:cNvSpPr/>
          <p:nvPr/>
        </p:nvSpPr>
        <p:spPr bwMode="auto">
          <a:xfrm>
            <a:off x="1130300" y="5905500"/>
            <a:ext cx="865188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933450" y="3035300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4164013" y="2603500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cxnSp>
        <p:nvCxnSpPr>
          <p:cNvPr id="49163" name="直接连接符 12"/>
          <p:cNvCxnSpPr>
            <a:cxnSpLocks noChangeShapeType="1"/>
          </p:cNvCxnSpPr>
          <p:nvPr/>
        </p:nvCxnSpPr>
        <p:spPr bwMode="auto">
          <a:xfrm>
            <a:off x="7172325" y="4892675"/>
            <a:ext cx="49213" cy="1444625"/>
          </a:xfrm>
          <a:prstGeom prst="line">
            <a:avLst/>
          </a:prstGeom>
          <a:noFill/>
          <a:ln w="254000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接连接符 13"/>
          <p:cNvCxnSpPr/>
          <p:nvPr/>
        </p:nvCxnSpPr>
        <p:spPr bwMode="auto">
          <a:xfrm>
            <a:off x="7600950" y="6715125"/>
            <a:ext cx="1758950" cy="276225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522538" y="2603500"/>
            <a:ext cx="7159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4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4400" baseline="-25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0696575" y="2259013"/>
            <a:ext cx="7175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4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4400" baseline="-25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6842125" y="6243638"/>
            <a:ext cx="865188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cxnSp>
        <p:nvCxnSpPr>
          <p:cNvPr id="49168" name="直接连接符 17"/>
          <p:cNvCxnSpPr>
            <a:cxnSpLocks noChangeShapeType="1"/>
          </p:cNvCxnSpPr>
          <p:nvPr/>
        </p:nvCxnSpPr>
        <p:spPr bwMode="auto">
          <a:xfrm flipH="1">
            <a:off x="7339013" y="3259138"/>
            <a:ext cx="1928812" cy="979487"/>
          </a:xfrm>
          <a:prstGeom prst="line">
            <a:avLst/>
          </a:prstGeom>
          <a:noFill/>
          <a:ln w="254000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椭圆 18"/>
          <p:cNvSpPr/>
          <p:nvPr/>
        </p:nvSpPr>
        <p:spPr bwMode="auto">
          <a:xfrm>
            <a:off x="6789738" y="4100513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cxnSp>
        <p:nvCxnSpPr>
          <p:cNvPr id="20" name="直接连接符 19"/>
          <p:cNvCxnSpPr/>
          <p:nvPr/>
        </p:nvCxnSpPr>
        <p:spPr bwMode="auto">
          <a:xfrm flipH="1">
            <a:off x="9996488" y="6851650"/>
            <a:ext cx="1698625" cy="158750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椭圆 20"/>
          <p:cNvSpPr/>
          <p:nvPr/>
        </p:nvSpPr>
        <p:spPr bwMode="auto">
          <a:xfrm>
            <a:off x="9267825" y="6605588"/>
            <a:ext cx="865188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11503025" y="6283325"/>
            <a:ext cx="865188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cxnSp>
        <p:nvCxnSpPr>
          <p:cNvPr id="23" name="直接连接符 22"/>
          <p:cNvCxnSpPr/>
          <p:nvPr/>
        </p:nvCxnSpPr>
        <p:spPr bwMode="auto">
          <a:xfrm>
            <a:off x="9844088" y="3267075"/>
            <a:ext cx="1946275" cy="833438"/>
          </a:xfrm>
          <a:prstGeom prst="line">
            <a:avLst/>
          </a:prstGeom>
          <a:gradFill rotWithShape="0">
            <a:gsLst>
              <a:gs pos="0">
                <a:srgbClr val="0082E5">
                  <a:alpha val="75000"/>
                </a:srgbClr>
              </a:gs>
              <a:gs pos="100000">
                <a:srgbClr val="0057E5">
                  <a:alpha val="64999"/>
                </a:srgbClr>
              </a:gs>
            </a:gsLst>
            <a:lin ang="5400000" scaled="1"/>
          </a:gradFill>
          <a:ln w="2540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椭圆 23"/>
          <p:cNvSpPr/>
          <p:nvPr/>
        </p:nvSpPr>
        <p:spPr bwMode="auto">
          <a:xfrm>
            <a:off x="9132888" y="2732088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11706225" y="3778250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cxnSp>
        <p:nvCxnSpPr>
          <p:cNvPr id="49176" name="直接连接符 25"/>
          <p:cNvCxnSpPr>
            <a:cxnSpLocks noChangeShapeType="1"/>
          </p:cNvCxnSpPr>
          <p:nvPr/>
        </p:nvCxnSpPr>
        <p:spPr bwMode="auto">
          <a:xfrm flipV="1">
            <a:off x="4198938" y="4641850"/>
            <a:ext cx="2728912" cy="568325"/>
          </a:xfrm>
          <a:prstGeom prst="line">
            <a:avLst/>
          </a:prstGeom>
          <a:noFill/>
          <a:ln w="254000" algn="ctr">
            <a:solidFill>
              <a:srgbClr val="FFC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椭圆 26"/>
          <p:cNvSpPr/>
          <p:nvPr/>
        </p:nvSpPr>
        <p:spPr bwMode="auto">
          <a:xfrm>
            <a:off x="3444875" y="4778375"/>
            <a:ext cx="863600" cy="8636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0D0D6C5E-681F-4614-8DDD-AAA4FDBF6D00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33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787400" y="508000"/>
            <a:ext cx="114300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Helvetica Neue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altLang="zh-CN" sz="64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The total server cost</a:t>
            </a:r>
          </a:p>
        </p:txBody>
      </p:sp>
      <p:graphicFrame>
        <p:nvGraphicFramePr>
          <p:cNvPr id="50180" name="对象 1"/>
          <p:cNvGraphicFramePr>
            <a:graphicFrameLocks noChangeAspect="1"/>
          </p:cNvGraphicFramePr>
          <p:nvPr/>
        </p:nvGraphicFramePr>
        <p:xfrm>
          <a:off x="1452563" y="3148013"/>
          <a:ext cx="10764837" cy="338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name="Equation" r:id="rId3" imgW="2908300" imgH="914400" progId="Equation.DSMT4">
                  <p:embed/>
                </p:oleObj>
              </mc:Choice>
              <mc:Fallback>
                <p:oleObj name="Equation" r:id="rId3" imgW="2908300" imgH="9144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563" y="3148013"/>
                        <a:ext cx="10764837" cy="338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99057AEB-58F0-4C58-BFF2-58E9FFA7580D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34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787400" y="254000"/>
            <a:ext cx="11430000" cy="1701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6200" dirty="0" smtClean="0">
                <a:ea typeface="宋体" panose="02010600030101010101" pitchFamily="2" charset="-122"/>
              </a:rPr>
              <a:t>The upper bound for total cost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87400" y="1993900"/>
            <a:ext cx="114300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marL="406400" indent="-406400" algn="l" rtl="0" eaLnBrk="0" fontAlgn="base" hangingPunct="0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1pPr>
            <a:lvl2pPr marL="800100" indent="-406400" algn="l" rtl="0" eaLnBrk="0" fontAlgn="base" hangingPunct="0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2pPr>
            <a:lvl3pPr marL="1244600" indent="-406400" algn="l" rtl="0" eaLnBrk="0" fontAlgn="base" hangingPunct="0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3pPr>
            <a:lvl4pPr marL="1689100" indent="-406400" algn="l" rtl="0" eaLnBrk="0" fontAlgn="base" hangingPunct="0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4pPr>
            <a:lvl5pPr marL="2133600" indent="-406400" algn="l" rtl="0" eaLnBrk="0" fontAlgn="base" hangingPunct="0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altLang="zh-CN" smtClean="0">
                <a:ea typeface="宋体" panose="02010600030101010101" pitchFamily="2" charset="-122"/>
              </a:rPr>
              <a:t>Since							, we have</a:t>
            </a:r>
            <a:endParaRPr lang="en-US" altLang="zh-CN" dirty="0" smtClean="0">
              <a:ea typeface="宋体" panose="02010600030101010101" pitchFamily="2" charset="-122"/>
            </a:endParaRPr>
          </a:p>
        </p:txBody>
      </p:sp>
      <p:graphicFrame>
        <p:nvGraphicFramePr>
          <p:cNvPr id="51205" name="对象 6"/>
          <p:cNvGraphicFramePr>
            <a:graphicFrameLocks noChangeAspect="1"/>
          </p:cNvGraphicFramePr>
          <p:nvPr/>
        </p:nvGraphicFramePr>
        <p:xfrm>
          <a:off x="2844800" y="2117725"/>
          <a:ext cx="6181725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7" name="Equation" r:id="rId4" imgW="1574800" imgH="228600" progId="Equation.DSMT4">
                  <p:embed/>
                </p:oleObj>
              </mc:Choice>
              <mc:Fallback>
                <p:oleObj name="Equation" r:id="rId4" imgW="1574800" imgH="2286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2117725"/>
                        <a:ext cx="6181725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对象 7"/>
          <p:cNvGraphicFramePr>
            <a:graphicFrameLocks noChangeAspect="1"/>
          </p:cNvGraphicFramePr>
          <p:nvPr/>
        </p:nvGraphicFramePr>
        <p:xfrm>
          <a:off x="312738" y="3138488"/>
          <a:ext cx="12692062" cy="507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8" name="Equation" r:id="rId6" imgW="3429000" imgH="1371600" progId="Equation.DSMT4">
                  <p:embed/>
                </p:oleObj>
              </mc:Choice>
              <mc:Fallback>
                <p:oleObj name="Equation" r:id="rId6" imgW="3429000" imgH="13716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3138488"/>
                        <a:ext cx="12692062" cy="507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93549E62-4150-4237-A580-C6D8A6E222FC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35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1533525" y="3652838"/>
            <a:ext cx="105029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Helvetica Neue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altLang="zh-CN" sz="4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宋体" panose="02010600030101010101" pitchFamily="2" charset="-122"/>
                <a:sym typeface="Helvetica Neue" charset="0"/>
              </a:rPr>
              <a:t>Conclusion (Approximation Ratio)</a:t>
            </a:r>
            <a:r>
              <a:rPr lang="en-US" altLang="zh-CN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/>
            </a:r>
            <a:br>
              <a:rPr lang="en-US" altLang="zh-CN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</a:br>
            <a:r>
              <a:rPr lang="en-US" altLang="zh-CN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Our PTAS can approximate </a:t>
            </a:r>
            <a:r>
              <a:rPr lang="en-US" altLang="zh-CN" sz="4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  <a:ea typeface="宋体" panose="02010600030101010101" pitchFamily="2" charset="-122"/>
                <a:cs typeface="Times" panose="02020603050405020304" pitchFamily="18" charset="0"/>
                <a:sym typeface="Times" panose="02020603050405020304" pitchFamily="18" charset="0"/>
              </a:rPr>
              <a:t>k-</a:t>
            </a:r>
            <a:r>
              <a:rPr lang="en-US" altLang="zh-CN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  <a:sym typeface="Times" panose="02020603050405020304" pitchFamily="18" charset="0"/>
              </a:rPr>
              <a:t>NWST with a ratio of </a:t>
            </a:r>
            <a:endParaRPr lang="en-US" altLang="zh-CN" sz="4800" i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" panose="02020603050405020304" pitchFamily="18" charset="0"/>
              <a:ea typeface="宋体" panose="02010600030101010101" pitchFamily="2" charset="-122"/>
              <a:cs typeface="Times" panose="02020603050405020304" pitchFamily="18" charset="0"/>
              <a:sym typeface="Times" panose="02020603050405020304" pitchFamily="18" charset="0"/>
            </a:endParaRPr>
          </a:p>
        </p:txBody>
      </p:sp>
      <p:graphicFrame>
        <p:nvGraphicFramePr>
          <p:cNvPr id="52228" name="对象 1"/>
          <p:cNvGraphicFramePr>
            <a:graphicFrameLocks noChangeAspect="1"/>
          </p:cNvGraphicFramePr>
          <p:nvPr/>
        </p:nvGraphicFramePr>
        <p:xfrm>
          <a:off x="2901950" y="5668963"/>
          <a:ext cx="746918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Equation" r:id="rId3" imgW="1675673" imgH="177723" progId="Equation.DSMT4">
                  <p:embed/>
                </p:oleObj>
              </mc:Choice>
              <mc:Fallback>
                <p:oleObj name="Equation" r:id="rId3" imgW="1675673" imgH="177723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5668963"/>
                        <a:ext cx="7469188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EC239AF1-3793-404F-A62E-5470E6AF02EA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36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ea typeface="宋体" panose="02010600030101010101" pitchFamily="2" charset="-122"/>
              </a:rPr>
              <a:t>Roadmap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87400" y="2768600"/>
            <a:ext cx="122047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marL="4064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1pPr>
            <a:lvl2pPr marL="8001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2pPr>
            <a:lvl3pPr marL="12446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3pPr>
            <a:lvl4pPr marL="16891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4pPr>
            <a:lvl5pPr marL="21336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zh-CN" sz="4800" b="1" i="1" smtClean="0">
                <a:latin typeface="Helvetica Neue" charset="0"/>
                <a:ea typeface="宋体" panose="02010600030101010101" pitchFamily="2" charset="-122"/>
                <a:sym typeface="Helvetica Neue" charset="0"/>
              </a:rPr>
              <a:t>Part 1</a:t>
            </a:r>
            <a:r>
              <a:rPr lang="en-US" altLang="zh-CN" sz="4800" b="1" smtClean="0">
                <a:latin typeface="Helvetica Neue" charset="0"/>
                <a:ea typeface="宋体" panose="02010600030101010101" pitchFamily="2" charset="-122"/>
                <a:sym typeface="Helvetica Neue" charset="0"/>
              </a:rPr>
              <a:t> </a:t>
            </a:r>
            <a:r>
              <a:rPr lang="en-US" altLang="zh-CN" sz="4800" smtClean="0">
                <a:ea typeface="宋体" panose="02010600030101010101" pitchFamily="2" charset="-122"/>
              </a:rPr>
              <a:t>A joint pricing of data, congestion and virtualized servers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zh-CN" sz="4800" b="1" i="1" smtClean="0">
                <a:latin typeface="Helvetica Neue" charset="0"/>
                <a:ea typeface="宋体" panose="02010600030101010101" pitchFamily="2" charset="-122"/>
                <a:sym typeface="Helvetica Neue" charset="0"/>
              </a:rPr>
              <a:t>Part 2</a:t>
            </a:r>
            <a:r>
              <a:rPr lang="en-US" altLang="zh-CN" sz="4800" smtClean="0">
                <a:ea typeface="宋体" panose="02010600030101010101" pitchFamily="2" charset="-122"/>
              </a:rPr>
              <a:t> Min-cost multicast as k-NWST</a:t>
            </a:r>
          </a:p>
          <a:p>
            <a:pPr marL="850900" lvl="1" eaLnBrk="1" hangingPunct="1">
              <a:buFontTx/>
              <a:buBlip>
                <a:blip r:embed="rId2"/>
              </a:buBlip>
              <a:defRPr/>
            </a:pPr>
            <a:r>
              <a:rPr lang="en-US" altLang="zh-CN" sz="4800" smtClean="0">
                <a:ea typeface="宋体" panose="02010600030101010101" pitchFamily="2" charset="-122"/>
              </a:rPr>
              <a:t>The first PTAS proposed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zh-CN" sz="4800" b="1" i="1" smtClean="0">
                <a:solidFill>
                  <a:srgbClr val="8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宋体" panose="02010600030101010101" pitchFamily="2" charset="-122"/>
                <a:sym typeface="Helvetica Neue" charset="0"/>
              </a:rPr>
              <a:t>Part 3</a:t>
            </a:r>
            <a:r>
              <a:rPr lang="en-US" altLang="zh-CN" sz="4800" smtClean="0">
                <a:solidFill>
                  <a:srgbClr val="8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 Trace-driven simulations</a:t>
            </a:r>
            <a:endParaRPr lang="en-US" altLang="zh-CN" sz="4800" dirty="0">
              <a:solidFill>
                <a:srgbClr val="80FF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F0255863-7F55-4A30-965D-7A6E17C66341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37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3900" y="355600"/>
            <a:ext cx="11518900" cy="207292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6100" dirty="0">
                <a:ea typeface="宋体" panose="02010600030101010101" pitchFamily="2" charset="-122"/>
              </a:rPr>
              <a:t>Inter-server and server-client delay traces</a:t>
            </a:r>
            <a:endParaRPr lang="en-US" altLang="zh-CN" sz="6100" dirty="0" smtClean="0">
              <a:ea typeface="宋体" panose="02010600030101010101" pitchFamily="2" charset="-122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8800" y="2428528"/>
            <a:ext cx="12077700" cy="700757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  <a:defRPr/>
            </a:pPr>
            <a:r>
              <a:rPr lang="en-US" altLang="zh-CN" sz="4900" dirty="0">
                <a:ea typeface="宋体" panose="02010600030101010101" pitchFamily="2" charset="-122"/>
              </a:rPr>
              <a:t>Traces collected from </a:t>
            </a:r>
            <a:r>
              <a:rPr lang="en-US" altLang="zh-CN" sz="4900" dirty="0" err="1">
                <a:ea typeface="宋体" panose="02010600030101010101" pitchFamily="2" charset="-122"/>
              </a:rPr>
              <a:t>PlanetLab</a:t>
            </a:r>
            <a:r>
              <a:rPr lang="en-US" altLang="zh-CN" sz="4900" dirty="0">
                <a:ea typeface="宋体" panose="02010600030101010101" pitchFamily="2" charset="-122"/>
              </a:rPr>
              <a:t> and from the Seattle project</a:t>
            </a:r>
          </a:p>
          <a:p>
            <a:pPr lvl="1" eaLnBrk="1" hangingPunct="1">
              <a:spcBef>
                <a:spcPct val="0"/>
              </a:spcBef>
              <a:buFontTx/>
              <a:buBlip>
                <a:blip r:embed="rId2"/>
              </a:buBlip>
              <a:defRPr/>
            </a:pPr>
            <a:r>
              <a:rPr lang="en-US" altLang="zh-CN" sz="4900" dirty="0" smtClean="0">
                <a:ea typeface="宋体" panose="02010600030101010101" pitchFamily="2" charset="-122"/>
              </a:rPr>
              <a:t>Monitor </a:t>
            </a:r>
            <a:r>
              <a:rPr lang="en-US" altLang="zh-CN" sz="4900" dirty="0">
                <a:ea typeface="宋体" panose="02010600030101010101" pitchFamily="2" charset="-122"/>
              </a:rPr>
              <a:t>the RTTs among 8 Planet nodes for a 15-day period</a:t>
            </a:r>
          </a:p>
          <a:p>
            <a:pPr lvl="1" eaLnBrk="1" hangingPunct="1">
              <a:spcBef>
                <a:spcPct val="0"/>
              </a:spcBef>
              <a:buFontTx/>
              <a:buBlip>
                <a:blip r:embed="rId2"/>
              </a:buBlip>
              <a:defRPr/>
            </a:pPr>
            <a:r>
              <a:rPr lang="en-US" altLang="zh-CN" sz="4900" dirty="0">
                <a:ea typeface="宋体" panose="02010600030101010101" pitchFamily="2" charset="-122"/>
              </a:rPr>
              <a:t>Monitor the RTTs from the 8 Planet nodes to 19 Seattle </a:t>
            </a:r>
            <a:r>
              <a:rPr lang="en-US" altLang="zh-CN" sz="4900" dirty="0" smtClean="0">
                <a:ea typeface="宋体" panose="02010600030101010101" pitchFamily="2" charset="-122"/>
              </a:rPr>
              <a:t>nodes</a:t>
            </a:r>
            <a:endParaRPr lang="en-US" altLang="zh-CN" sz="49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F0255863-7F55-4A30-965D-7A6E17C66341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38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3900" y="355600"/>
            <a:ext cx="11518900" cy="207292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6100" dirty="0" smtClean="0">
                <a:ea typeface="宋体" panose="02010600030101010101" pitchFamily="2" charset="-122"/>
              </a:rPr>
              <a:t>Opening cost assignment</a:t>
            </a:r>
            <a:endParaRPr lang="en-US" altLang="zh-CN" sz="6100" dirty="0" smtClean="0">
              <a:ea typeface="宋体" panose="02010600030101010101" pitchFamily="2" charset="-122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8800" y="2428528"/>
            <a:ext cx="12077700" cy="700757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  <a:defRPr/>
            </a:pPr>
            <a:r>
              <a:rPr lang="en-US" altLang="zh-CN" sz="5400" dirty="0"/>
              <a:t>The opening costs (including data) for CDN edge nodes are from pricing policy by Amazon Web </a:t>
            </a:r>
            <a:r>
              <a:rPr lang="en-US" altLang="zh-CN" sz="5400" dirty="0" smtClean="0"/>
              <a:t>Service (Amazon </a:t>
            </a:r>
            <a:r>
              <a:rPr lang="en-US" altLang="zh-CN" sz="5400" dirty="0" err="1" smtClean="0"/>
              <a:t>CloudFront</a:t>
            </a:r>
            <a:r>
              <a:rPr lang="en-US" altLang="zh-CN" sz="5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531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F0255863-7F55-4A30-965D-7A6E17C66341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39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3900" y="355600"/>
            <a:ext cx="11518900" cy="207292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6100" dirty="0" smtClean="0">
                <a:ea typeface="宋体" panose="02010600030101010101" pitchFamily="2" charset="-122"/>
              </a:rPr>
              <a:t>Baseline Algorithm</a:t>
            </a:r>
            <a:endParaRPr lang="en-US" altLang="zh-CN" sz="6100" dirty="0" smtClean="0">
              <a:ea typeface="宋体" panose="02010600030101010101" pitchFamily="2" charset="-122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8800" y="2428528"/>
            <a:ext cx="12077700" cy="700757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  <a:defRPr/>
            </a:pPr>
            <a:r>
              <a:rPr lang="en-US" altLang="zh-CN" sz="5400" dirty="0" smtClean="0"/>
              <a:t>Randomly </a:t>
            </a:r>
            <a:r>
              <a:rPr lang="en-US" altLang="zh-CN" sz="5400" dirty="0"/>
              <a:t>chooses a subset of servers to </a:t>
            </a:r>
            <a:r>
              <a:rPr lang="en-US" altLang="zh-CN" sz="5400" dirty="0" smtClean="0"/>
              <a:t>open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  <a:defRPr/>
            </a:pPr>
            <a:r>
              <a:rPr lang="en-US" altLang="zh-CN" sz="5400" dirty="0" smtClean="0"/>
              <a:t>With no </a:t>
            </a:r>
            <a:r>
              <a:rPr lang="en-US" altLang="zh-CN" sz="5400" dirty="0"/>
              <a:t>inter-server </a:t>
            </a:r>
            <a:r>
              <a:rPr lang="en-US" altLang="zh-CN" sz="5400" dirty="0" smtClean="0"/>
              <a:t>connections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  <a:defRPr/>
            </a:pPr>
            <a:r>
              <a:rPr lang="en-US" altLang="zh-CN" sz="5400" dirty="0" smtClean="0"/>
              <a:t>Connects </a:t>
            </a:r>
            <a:r>
              <a:rPr lang="en-US" altLang="zh-CN" sz="5400" dirty="0"/>
              <a:t>each client to </a:t>
            </a:r>
            <a:r>
              <a:rPr lang="en-US" altLang="zh-CN" sz="5400" dirty="0" smtClean="0"/>
              <a:t>its closet </a:t>
            </a:r>
            <a:r>
              <a:rPr lang="en-US" altLang="zh-CN" sz="5400" dirty="0"/>
              <a:t>server.</a:t>
            </a:r>
            <a:endParaRPr lang="en-US" altLang="zh-CN" sz="5400" dirty="0" smtClean="0"/>
          </a:p>
        </p:txBody>
      </p:sp>
    </p:spTree>
    <p:extLst>
      <p:ext uri="{BB962C8B-B14F-4D97-AF65-F5344CB8AC3E}">
        <p14:creationId xmlns:p14="http://schemas.microsoft.com/office/powerpoint/2010/main" val="2954005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91558959-8345-4B5D-9A35-EA0A9DE3AF32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4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15" name="Rectangle 1"/>
          <p:cNvSpPr txBox="1">
            <a:spLocks noChangeArrowheads="1"/>
          </p:cNvSpPr>
          <p:nvPr/>
        </p:nvSpPr>
        <p:spPr bwMode="auto">
          <a:xfrm>
            <a:off x="787400" y="2222500"/>
            <a:ext cx="11430000" cy="679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marL="4064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1pPr>
            <a:lvl2pPr marL="8001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2pPr>
            <a:lvl3pPr marL="12446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3pPr>
            <a:lvl4pPr marL="16891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4pPr>
            <a:lvl5pPr marL="21336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zh-CN" smtClean="0">
                <a:solidFill>
                  <a:srgbClr val="8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Charge end users – conventional</a:t>
            </a:r>
          </a:p>
          <a:p>
            <a:pPr marL="850900" lvl="1" eaLnBrk="1" hangingPunct="1">
              <a:buFontTx/>
              <a:buBlip>
                <a:blip r:embed="rId2"/>
              </a:buBlip>
              <a:defRPr/>
            </a:pPr>
            <a:r>
              <a:rPr lang="en-US" altLang="zh-CN" smtClean="0"/>
              <a:t>Monthly flat rate/ Pay-as-you-go/Both</a:t>
            </a:r>
          </a:p>
          <a:p>
            <a:pPr marL="850900" lvl="1" eaLnBrk="1" hangingPunct="1">
              <a:buFontTx/>
              <a:buBlip>
                <a:blip r:embed="rId2"/>
              </a:buBlip>
              <a:defRPr/>
            </a:pPr>
            <a:r>
              <a:rPr lang="en-US" altLang="zh-CN" smtClean="0">
                <a:ea typeface="宋体" panose="02010600030101010101" pitchFamily="2" charset="-122"/>
              </a:rPr>
              <a:t>Excessive burden on clients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zh-CN" smtClean="0">
                <a:solidFill>
                  <a:srgbClr val="8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Charge content/application provider</a:t>
            </a:r>
          </a:p>
          <a:p>
            <a:pPr marL="850900" lvl="1" eaLnBrk="1" hangingPunct="1">
              <a:buFontTx/>
              <a:buBlip>
                <a:blip r:embed="rId2"/>
              </a:buBlip>
              <a:defRPr/>
            </a:pPr>
            <a:r>
              <a:rPr lang="en-US" altLang="zh-CN" smtClean="0">
                <a:ea typeface="宋体" panose="02010600030101010101" pitchFamily="2" charset="-122"/>
              </a:rPr>
              <a:t>Encourage customers to use more</a:t>
            </a:r>
          </a:p>
          <a:p>
            <a:pPr marL="850900" lvl="1" eaLnBrk="1" hangingPunct="1">
              <a:buFontTx/>
              <a:buBlip>
                <a:blip r:embed="rId2"/>
              </a:buBlip>
              <a:defRPr/>
            </a:pPr>
            <a:r>
              <a:rPr lang="en-US" altLang="zh-CN" smtClean="0">
                <a:ea typeface="宋体" panose="02010600030101010101" pitchFamily="2" charset="-122"/>
              </a:rPr>
              <a:t>E.g. Telus: free six-month subscription of Rdio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16" name="Rectangle 2"/>
          <p:cNvSpPr>
            <a:spLocks/>
          </p:cNvSpPr>
          <p:nvPr/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Helvetica Neue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altLang="zh-CN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pricing policies</a:t>
            </a:r>
            <a:endParaRPr lang="en-US" altLang="zh-CN" sz="7200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B14528D0-DA5F-47B8-9D83-5F1EC361F6F5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40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graphicFrame>
        <p:nvGraphicFramePr>
          <p:cNvPr id="2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153744"/>
              </p:ext>
            </p:extLst>
          </p:nvPr>
        </p:nvGraphicFramePr>
        <p:xfrm>
          <a:off x="1158875" y="1866900"/>
          <a:ext cx="11528425" cy="683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066" name="Rectangle 10"/>
          <p:cNvSpPr>
            <a:spLocks/>
          </p:cNvSpPr>
          <p:nvPr/>
        </p:nvSpPr>
        <p:spPr bwMode="auto">
          <a:xfrm rot="16200000">
            <a:off x="-184763" y="4661417"/>
            <a:ext cx="38472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Performance Ratio</a:t>
            </a:r>
          </a:p>
        </p:txBody>
      </p:sp>
      <p:sp>
        <p:nvSpPr>
          <p:cNvPr id="45067" name="Rectangle 11"/>
          <p:cNvSpPr>
            <a:spLocks/>
          </p:cNvSpPr>
          <p:nvPr/>
        </p:nvSpPr>
        <p:spPr bwMode="auto">
          <a:xfrm>
            <a:off x="597744" y="458470"/>
            <a:ext cx="983442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9pPr>
          </a:lstStyle>
          <a:p>
            <a:pPr eaLnBrk="1" hangingPunct="1">
              <a:spcBef>
                <a:spcPts val="2400"/>
              </a:spcBef>
              <a:defRPr/>
            </a:pPr>
            <a:r>
              <a:rPr lang="en-US" altLang="zh-CN" sz="4800" dirty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The cost computed by our algorithm</a:t>
            </a:r>
            <a:endParaRPr lang="en-US" altLang="zh-CN" sz="4800" i="1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45068" name="Rectangle 12"/>
          <p:cNvSpPr>
            <a:spLocks/>
          </p:cNvSpPr>
          <p:nvPr/>
        </p:nvSpPr>
        <p:spPr bwMode="auto">
          <a:xfrm>
            <a:off x="4846216" y="8045152"/>
            <a:ext cx="38728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Number of Servers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B14528D0-DA5F-47B8-9D83-5F1EC361F6F5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41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graphicFrame>
        <p:nvGraphicFramePr>
          <p:cNvPr id="2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861671"/>
              </p:ext>
            </p:extLst>
          </p:nvPr>
        </p:nvGraphicFramePr>
        <p:xfrm>
          <a:off x="1158875" y="1866900"/>
          <a:ext cx="11528425" cy="683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066" name="Rectangle 10"/>
          <p:cNvSpPr>
            <a:spLocks/>
          </p:cNvSpPr>
          <p:nvPr/>
        </p:nvSpPr>
        <p:spPr bwMode="auto">
          <a:xfrm rot="16200000">
            <a:off x="-184763" y="4661417"/>
            <a:ext cx="38472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Performance Ratio</a:t>
            </a:r>
          </a:p>
        </p:txBody>
      </p:sp>
      <p:sp>
        <p:nvSpPr>
          <p:cNvPr id="45067" name="Rectangle 11"/>
          <p:cNvSpPr>
            <a:spLocks/>
          </p:cNvSpPr>
          <p:nvPr/>
        </p:nvSpPr>
        <p:spPr bwMode="auto">
          <a:xfrm>
            <a:off x="597744" y="458470"/>
            <a:ext cx="112386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9pPr>
          </a:lstStyle>
          <a:p>
            <a:pPr eaLnBrk="1" hangingPunct="1">
              <a:spcBef>
                <a:spcPts val="2400"/>
              </a:spcBef>
              <a:defRPr/>
            </a:pPr>
            <a:r>
              <a:rPr lang="en-US" altLang="zh-CN" sz="4800" dirty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The cost computed by </a:t>
            </a:r>
            <a:r>
              <a:rPr lang="en-US" altLang="zh-CN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baseline </a:t>
            </a:r>
            <a:r>
              <a:rPr lang="en-US" altLang="zh-CN" sz="4800" dirty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algorithm</a:t>
            </a:r>
            <a:endParaRPr lang="en-US" altLang="zh-CN" sz="4800" i="1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45068" name="Rectangle 12"/>
          <p:cNvSpPr>
            <a:spLocks/>
          </p:cNvSpPr>
          <p:nvPr/>
        </p:nvSpPr>
        <p:spPr bwMode="auto">
          <a:xfrm>
            <a:off x="4846216" y="8045152"/>
            <a:ext cx="38728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Number of Servers</a:t>
            </a:r>
          </a:p>
        </p:txBody>
      </p:sp>
    </p:spTree>
    <p:extLst>
      <p:ext uri="{BB962C8B-B14F-4D97-AF65-F5344CB8AC3E}">
        <p14:creationId xmlns:p14="http://schemas.microsoft.com/office/powerpoint/2010/main" val="841762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55D0BAEC-BBF2-4374-83B4-E7A173E047ED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42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ea typeface="宋体" panose="02010600030101010101" pitchFamily="2" charset="-122"/>
              </a:rPr>
              <a:t>Conclusions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7400" y="2428528"/>
            <a:ext cx="11430000" cy="7010400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zh-CN" sz="4800" dirty="0" smtClean="0">
                <a:ea typeface="宋体" panose="02010600030101010101" pitchFamily="2" charset="-122"/>
              </a:rPr>
              <a:t>A </a:t>
            </a:r>
            <a:r>
              <a:rPr lang="en-US" altLang="zh-CN" sz="4800" dirty="0">
                <a:ea typeface="宋体" panose="02010600030101010101" pitchFamily="2" charset="-122"/>
              </a:rPr>
              <a:t>joint pricing policy </a:t>
            </a:r>
            <a:r>
              <a:rPr lang="en-US" altLang="zh-CN" sz="4800" dirty="0" smtClean="0">
                <a:ea typeface="宋体" panose="02010600030101010101" pitchFamily="2" charset="-122"/>
              </a:rPr>
              <a:t>of data</a:t>
            </a:r>
            <a:r>
              <a:rPr lang="en-US" altLang="zh-CN" sz="4800" dirty="0">
                <a:ea typeface="宋体" panose="02010600030101010101" pitchFamily="2" charset="-122"/>
              </a:rPr>
              <a:t>, congestion and virtual servers for live webcasting </a:t>
            </a:r>
            <a:r>
              <a:rPr lang="en-US" altLang="zh-CN" sz="4800" dirty="0" smtClean="0">
                <a:ea typeface="宋体" panose="02010600030101010101" pitchFamily="2" charset="-122"/>
              </a:rPr>
              <a:t>application providers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zh-CN" sz="4800" dirty="0" smtClean="0">
                <a:ea typeface="宋体" panose="02010600030101010101" pitchFamily="2" charset="-122"/>
              </a:rPr>
              <a:t>Model the Min-cost multicast and provide the first PTAS for it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zh-CN" sz="4800" dirty="0" smtClean="0">
                <a:ea typeface="宋体" panose="02010600030101010101" pitchFamily="2" charset="-122"/>
              </a:rPr>
              <a:t>Future work:</a:t>
            </a:r>
          </a:p>
          <a:p>
            <a:pPr lvl="1" eaLnBrk="1" hangingPunct="1">
              <a:buFontTx/>
              <a:buBlip>
                <a:blip r:embed="rId2"/>
              </a:buBlip>
              <a:defRPr/>
            </a:pPr>
            <a:r>
              <a:rPr lang="en-US" altLang="zh-CN" dirty="0" smtClean="0">
                <a:ea typeface="宋体" panose="02010600030101010101" pitchFamily="2" charset="-122"/>
              </a:rPr>
              <a:t>Only routing are considered, how about using network coding?</a:t>
            </a:r>
            <a:endParaRPr lang="en-US" altLang="zh-CN" dirty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B0B7BE89-061D-4312-B4F2-1CA70A3E5949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43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56321" name="Rectangle 1"/>
          <p:cNvSpPr>
            <a:spLocks/>
          </p:cNvSpPr>
          <p:nvPr/>
        </p:nvSpPr>
        <p:spPr bwMode="auto">
          <a:xfrm>
            <a:off x="3378200" y="2711450"/>
            <a:ext cx="6248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Helvetica Neue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7200" smtClean="0">
                <a:solidFill>
                  <a:srgbClr val="8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Thank you</a:t>
            </a:r>
          </a:p>
        </p:txBody>
      </p:sp>
      <p:sp>
        <p:nvSpPr>
          <p:cNvPr id="56322" name="Rectangle 2"/>
          <p:cNvSpPr>
            <a:spLocks/>
          </p:cNvSpPr>
          <p:nvPr/>
        </p:nvSpPr>
        <p:spPr bwMode="auto">
          <a:xfrm>
            <a:off x="1955800" y="4584700"/>
            <a:ext cx="9080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Helvetica Neue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64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Rui Zhu</a:t>
            </a:r>
            <a:endParaRPr lang="en-US" altLang="zh-CN" sz="6400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56323" name="Rectangle 3"/>
          <p:cNvSpPr>
            <a:spLocks/>
          </p:cNvSpPr>
          <p:nvPr/>
        </p:nvSpPr>
        <p:spPr bwMode="auto">
          <a:xfrm>
            <a:off x="279400" y="6140450"/>
            <a:ext cx="12433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Helvetica Neue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200" i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Department of Electrical and Computer Engineering</a:t>
            </a:r>
          </a:p>
          <a:p>
            <a:pPr algn="ctr" eaLnBrk="1" hangingPunct="1">
              <a:defRPr/>
            </a:pPr>
            <a:r>
              <a:rPr lang="en-US" altLang="zh-CN" sz="4200" i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University of Toronto</a:t>
            </a:r>
          </a:p>
          <a:p>
            <a:pPr algn="ctr" eaLnBrk="1" hangingPunct="1">
              <a:defRPr/>
            </a:pPr>
            <a:endParaRPr lang="en-US" altLang="zh-CN" sz="3600" i="1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150ED326-18A1-4517-AB29-2858112ADDDA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5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6" name="标题 4"/>
          <p:cNvSpPr>
            <a:spLocks noGrp="1"/>
          </p:cNvSpPr>
          <p:nvPr>
            <p:ph type="title"/>
          </p:nvPr>
        </p:nvSpPr>
        <p:spPr>
          <a:xfrm>
            <a:off x="885825" y="2860675"/>
            <a:ext cx="11303000" cy="3505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8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How should webcast operators pay for the video delivery service?</a:t>
            </a:r>
            <a:endParaRPr lang="zh-CN" altLang="en-US" sz="8000" dirty="0" smtClean="0">
              <a:solidFill>
                <a:srgbClr val="FFC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10A608B2-FB53-4FCE-B031-B11BC675306F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6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16" name="Rectangle 2"/>
          <p:cNvSpPr>
            <a:spLocks/>
          </p:cNvSpPr>
          <p:nvPr/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Helvetica Neue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altLang="zh-CN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road pricing motivation</a:t>
            </a:r>
            <a:endParaRPr lang="en-US" altLang="zh-CN" sz="7200" dirty="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pic>
        <p:nvPicPr>
          <p:cNvPr id="20484" name="Picture 2" descr="http://curingcapital.com/wp-content/uploads/2011/10/network-g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9950"/>
            <a:ext cx="6121400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"/>
          <p:cNvSpPr txBox="1">
            <a:spLocks noChangeArrowheads="1"/>
          </p:cNvSpPr>
          <p:nvPr/>
        </p:nvSpPr>
        <p:spPr bwMode="auto">
          <a:xfrm>
            <a:off x="6502400" y="1984375"/>
            <a:ext cx="6032500" cy="679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marL="4064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1pPr>
            <a:lvl2pPr marL="8001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2pPr>
            <a:lvl3pPr marL="12446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3pPr>
            <a:lvl4pPr marL="16891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4pPr>
            <a:lvl5pPr marL="21336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altLang="zh-CN" sz="4400" dirty="0" smtClean="0">
                <a:ea typeface="宋体" panose="02010600030101010101" pitchFamily="2" charset="-122"/>
              </a:rPr>
              <a:t>Distance traveled pricing</a:t>
            </a:r>
          </a:p>
          <a:p>
            <a:pPr lvl="1" eaLnBrk="1" hangingPunct="1">
              <a:buFontTx/>
              <a:buBlip>
                <a:blip r:embed="rId3"/>
              </a:buBlip>
              <a:defRPr/>
            </a:pPr>
            <a:r>
              <a:rPr lang="en-US" altLang="zh-CN" sz="4400" dirty="0" smtClean="0">
                <a:ea typeface="宋体" panose="02010600030101010101" pitchFamily="2" charset="-122"/>
              </a:rPr>
              <a:t>Transferring data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altLang="zh-CN" sz="4400" dirty="0" smtClean="0">
                <a:ea typeface="宋体" panose="02010600030101010101" pitchFamily="2" charset="-122"/>
              </a:rPr>
              <a:t>Congestion specific pricing</a:t>
            </a:r>
          </a:p>
          <a:p>
            <a:pPr lvl="1" eaLnBrk="1" hangingPunct="1">
              <a:buFontTx/>
              <a:buBlip>
                <a:blip r:embed="rId3"/>
              </a:buBlip>
              <a:defRPr/>
            </a:pPr>
            <a:r>
              <a:rPr lang="en-US" altLang="zh-CN" sz="4400" dirty="0" smtClean="0">
                <a:ea typeface="宋体" panose="02010600030101010101" pitchFamily="2" charset="-122"/>
              </a:rPr>
              <a:t>Congestion degree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5CD5B74B-009C-4BFF-B0A9-B035ABD2521D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7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2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ea typeface="宋体" panose="02010600030101010101" pitchFamily="2" charset="-122"/>
              </a:rPr>
              <a:t>Congestion pricing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787400" y="2500313"/>
            <a:ext cx="11684000" cy="646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marL="4064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1pPr>
            <a:lvl2pPr marL="8001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2pPr>
            <a:lvl3pPr marL="12446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3pPr>
            <a:lvl4pPr marL="16891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4pPr>
            <a:lvl5pPr marL="21336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altLang="zh-CN" sz="4800" smtClean="0">
                <a:ea typeface="宋体" panose="02010600030101010101" pitchFamily="2" charset="-122"/>
              </a:rPr>
              <a:t>Charge the webcast provider</a:t>
            </a:r>
          </a:p>
          <a:p>
            <a:pPr lvl="1" eaLnBrk="1" hangingPunct="1">
              <a:buFontTx/>
              <a:buBlip>
                <a:blip r:embed="rId3"/>
              </a:buBlip>
              <a:defRPr/>
            </a:pPr>
            <a:r>
              <a:rPr lang="en-US" altLang="zh-CN" sz="4800" smtClean="0">
                <a:ea typeface="宋体" panose="02010600030101010101" pitchFamily="2" charset="-122"/>
              </a:rPr>
              <a:t>A </a:t>
            </a:r>
            <a:r>
              <a:rPr lang="en-US" altLang="zh-CN" sz="4800" i="1" smtClean="0">
                <a:ea typeface="宋体" panose="02010600030101010101" pitchFamily="2" charset="-122"/>
              </a:rPr>
              <a:t>per-minute price rate</a:t>
            </a:r>
            <a:r>
              <a:rPr lang="en-US" altLang="zh-CN" sz="4800" smtClean="0">
                <a:ea typeface="宋体" panose="02010600030101010101" pitchFamily="2" charset="-122"/>
              </a:rPr>
              <a:t> on each link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altLang="zh-CN" sz="4800" smtClean="0">
                <a:ea typeface="宋体" panose="02010600030101010101" pitchFamily="2" charset="-122"/>
              </a:rPr>
              <a:t>Pricing rate </a:t>
            </a:r>
            <a:r>
              <a:rPr lang="en-US" altLang="zh-CN" sz="4800" smtClean="0">
                <a:latin typeface="Tiger Expert" panose="020703000202050204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∝</a:t>
            </a:r>
            <a:r>
              <a:rPr lang="en-US" altLang="zh-CN" sz="48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i="1" smtClean="0">
                <a:ea typeface="宋体" panose="02010600030101010101" pitchFamily="2" charset="-122"/>
                <a:cs typeface="Times New Roman" panose="02020603050405020304" pitchFamily="18" charset="0"/>
              </a:rPr>
              <a:t>bandwidth-delay</a:t>
            </a:r>
            <a:r>
              <a:rPr lang="en-US" altLang="zh-CN" sz="4800" smtClean="0">
                <a:ea typeface="宋体" panose="02010600030101010101" pitchFamily="2" charset="-122"/>
                <a:cs typeface="Times New Roman" panose="02020603050405020304" pitchFamily="18" charset="0"/>
              </a:rPr>
              <a:t> product</a:t>
            </a:r>
          </a:p>
          <a:p>
            <a:pPr marL="850900" lvl="2" eaLnBrk="1" hangingPunct="1">
              <a:buFontTx/>
              <a:buBlip>
                <a:blip r:embed="rId3"/>
              </a:buBlip>
              <a:defRPr/>
            </a:pPr>
            <a:r>
              <a:rPr lang="en-US" altLang="zh-CN" sz="4800" smtClean="0">
                <a:ea typeface="宋体" panose="02010600030101010101" pitchFamily="2" charset="-122"/>
              </a:rPr>
              <a:t>Related with the media streaming topology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n-US" altLang="zh-CN" sz="4800" smtClean="0">
                <a:ea typeface="宋体" panose="02010600030101010101" pitchFamily="2" charset="-122"/>
              </a:rPr>
              <a:t>Encourage webcast operator minimize its “waiting data”</a:t>
            </a:r>
            <a:endParaRPr lang="en-US" altLang="zh-CN" sz="4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9B2992ED-BC08-4D94-A301-5DC8B0862F3F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8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8" name="云形 7"/>
          <p:cNvSpPr/>
          <p:nvPr/>
        </p:nvSpPr>
        <p:spPr bwMode="auto">
          <a:xfrm rot="396293">
            <a:off x="2192338" y="2195513"/>
            <a:ext cx="7542212" cy="5616575"/>
          </a:xfrm>
          <a:prstGeom prst="cloud">
            <a:avLst/>
          </a:prstGeom>
          <a:solidFill>
            <a:schemeClr val="tx1">
              <a:lumMod val="50000"/>
              <a:alpha val="50000"/>
            </a:schemeClr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ea typeface="宋体" panose="02010600030101010101" pitchFamily="2" charset="-122"/>
              </a:rPr>
              <a:t>Cost of servers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2776538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55245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27051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545306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395446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385921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1927225"/>
            <a:ext cx="13970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4971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50" y="611505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225" y="3976688"/>
            <a:ext cx="147955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4079875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5951538"/>
            <a:ext cx="1535112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直接箭头连接符 21"/>
          <p:cNvCxnSpPr/>
          <p:nvPr/>
        </p:nvCxnSpPr>
        <p:spPr bwMode="auto">
          <a:xfrm flipH="1">
            <a:off x="9055100" y="2543175"/>
            <a:ext cx="1293813" cy="1411288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19" idx="1"/>
          </p:cNvCxnSpPr>
          <p:nvPr/>
        </p:nvCxnSpPr>
        <p:spPr bwMode="auto">
          <a:xfrm flipH="1" flipV="1">
            <a:off x="9055100" y="4716463"/>
            <a:ext cx="1127125" cy="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8" idx="1"/>
          </p:cNvCxnSpPr>
          <p:nvPr/>
        </p:nvCxnSpPr>
        <p:spPr bwMode="auto">
          <a:xfrm flipH="1" flipV="1">
            <a:off x="8950325" y="5299075"/>
            <a:ext cx="1292225" cy="1425575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 bwMode="auto">
          <a:xfrm flipH="1" flipV="1">
            <a:off x="7239000" y="4106863"/>
            <a:ext cx="790575" cy="34925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 bwMode="auto">
          <a:xfrm flipH="1" flipV="1">
            <a:off x="4703763" y="4229100"/>
            <a:ext cx="3325812" cy="474663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 bwMode="auto">
          <a:xfrm flipH="1">
            <a:off x="3787775" y="4716463"/>
            <a:ext cx="4233863" cy="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 bwMode="auto">
          <a:xfrm flipH="1">
            <a:off x="4703763" y="4762500"/>
            <a:ext cx="3317875" cy="690563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 bwMode="auto">
          <a:xfrm flipH="1">
            <a:off x="6832600" y="5130800"/>
            <a:ext cx="1260475" cy="433388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endCxn id="21" idx="3"/>
          </p:cNvCxnSpPr>
          <p:nvPr/>
        </p:nvCxnSpPr>
        <p:spPr bwMode="auto">
          <a:xfrm flipH="1">
            <a:off x="1927225" y="6167438"/>
            <a:ext cx="2198688" cy="55245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 bwMode="auto">
          <a:xfrm flipH="1" flipV="1">
            <a:off x="1741488" y="3040063"/>
            <a:ext cx="2384425" cy="40640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endCxn id="20" idx="3"/>
          </p:cNvCxnSpPr>
          <p:nvPr/>
        </p:nvCxnSpPr>
        <p:spPr bwMode="auto">
          <a:xfrm flipH="1" flipV="1">
            <a:off x="1773238" y="4689475"/>
            <a:ext cx="847725" cy="26988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9542463" y="7334250"/>
            <a:ext cx="2495550" cy="10763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altLang="zh-CN" sz="320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Download from source</a:t>
            </a:r>
            <a:endParaRPr lang="zh-CN" altLang="en-US" sz="320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382838" y="6915150"/>
            <a:ext cx="3606800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altLang="zh-CN" sz="360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Recoding and resending</a:t>
            </a:r>
            <a:endParaRPr lang="zh-CN" altLang="en-US" sz="360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09563" y="7450138"/>
            <a:ext cx="1804987" cy="7397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altLang="zh-CN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Client</a:t>
            </a:r>
            <a:endParaRPr lang="zh-CN" altLang="en-US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529388" y="6973888"/>
            <a:ext cx="2730500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>
              <a:defRPr/>
            </a:pPr>
            <a:r>
              <a:rPr lang="en-US" altLang="zh-CN" sz="360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Operation cost</a:t>
            </a:r>
            <a:endParaRPr lang="zh-CN" altLang="en-US" sz="3600" smtClean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/>
            <a:fld id="{348CFA83-D7AC-44C1-BF2B-D5396D695EAF}" type="slidenum">
              <a:rPr lang="en-US" altLang="zh-CN" sz="1400">
                <a:solidFill>
                  <a:schemeClr val="tx1"/>
                </a:solidFill>
                <a:latin typeface="Helvetica Neue" charset="0"/>
                <a:ea typeface="宋体" panose="02010600030101010101" pitchFamily="2" charset="-122"/>
                <a:sym typeface="Helvetica Neue" charset="0"/>
              </a:rPr>
              <a:pPr algn="r"/>
              <a:t>9</a:t>
            </a:fld>
            <a:endParaRPr lang="en-US" altLang="zh-CN" sz="1400">
              <a:solidFill>
                <a:schemeClr val="tx1"/>
              </a:solidFill>
              <a:latin typeface="Helvetica Neue" charset="0"/>
              <a:ea typeface="宋体" panose="02010600030101010101" pitchFamily="2" charset="-122"/>
              <a:sym typeface="Helvetica Neue" charset="0"/>
            </a:endParaRPr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ea typeface="宋体" panose="02010600030101010101" pitchFamily="2" charset="-122"/>
              </a:rPr>
              <a:t>Roadmap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87400" y="2768600"/>
            <a:ext cx="122047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marL="4064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1pPr>
            <a:lvl2pPr marL="8001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2pPr>
            <a:lvl3pPr marL="12446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3pPr>
            <a:lvl4pPr marL="16891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4pPr>
            <a:lvl5pPr marL="2133600" indent="-406400" algn="l" rtl="0" fontAlgn="base">
              <a:spcBef>
                <a:spcPts val="2400"/>
              </a:spcBef>
              <a:spcAft>
                <a:spcPct val="0"/>
              </a:spcAft>
              <a:buSzPct val="46000"/>
              <a:buChar char="•"/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zh-CN" sz="4800" b="1" i="1" smtClean="0">
                <a:latin typeface="Helvetica Neue" charset="0"/>
                <a:ea typeface="宋体" panose="02010600030101010101" pitchFamily="2" charset="-122"/>
                <a:sym typeface="Helvetica Neue" charset="0"/>
              </a:rPr>
              <a:t>Part 1</a:t>
            </a:r>
            <a:r>
              <a:rPr lang="en-US" altLang="zh-CN" sz="4800" b="1" smtClean="0">
                <a:latin typeface="Helvetica Neue" charset="0"/>
                <a:ea typeface="宋体" panose="02010600030101010101" pitchFamily="2" charset="-122"/>
                <a:sym typeface="Helvetica Neue" charset="0"/>
              </a:rPr>
              <a:t> </a:t>
            </a:r>
            <a:r>
              <a:rPr lang="en-US" altLang="zh-CN" sz="4800" smtClean="0">
                <a:ea typeface="宋体" panose="02010600030101010101" pitchFamily="2" charset="-122"/>
              </a:rPr>
              <a:t>A joint pricing of data, congestion and virtualized servers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zh-CN" sz="4800" b="1" i="1" smtClean="0">
                <a:solidFill>
                  <a:srgbClr val="8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宋体" panose="02010600030101010101" pitchFamily="2" charset="-122"/>
                <a:sym typeface="Helvetica Neue" charset="0"/>
              </a:rPr>
              <a:t>Part 2</a:t>
            </a:r>
            <a:r>
              <a:rPr lang="en-US" altLang="zh-CN" sz="4800" smtClean="0">
                <a:solidFill>
                  <a:srgbClr val="8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anose="02010600030101010101" pitchFamily="2" charset="-122"/>
              </a:rPr>
              <a:t> Min-cost multicast as k-NWST</a:t>
            </a:r>
          </a:p>
          <a:p>
            <a:pPr marL="850900" lvl="1" eaLnBrk="1" hangingPunct="1">
              <a:buFontTx/>
              <a:buBlip>
                <a:blip r:embed="rId2"/>
              </a:buBlip>
              <a:defRPr/>
            </a:pPr>
            <a:r>
              <a:rPr lang="en-US" altLang="zh-CN" sz="4800" smtClean="0">
                <a:solidFill>
                  <a:srgbClr val="80FF00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ea typeface="宋体" panose="02010600030101010101" pitchFamily="2" charset="-122"/>
              </a:rPr>
              <a:t>The first PTAS proposed</a:t>
            </a:r>
            <a:endParaRPr lang="en-US" altLang="zh-CN" sz="4800" smtClean="0">
              <a:solidFill>
                <a:srgbClr val="80FF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anose="02010600030101010101" pitchFamily="2" charset="-122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altLang="zh-CN" sz="4800" b="1" i="1" smtClean="0">
                <a:latin typeface="Helvetica Neue" charset="0"/>
                <a:ea typeface="宋体" panose="02010600030101010101" pitchFamily="2" charset="-122"/>
                <a:sym typeface="Helvetica Neue" charset="0"/>
              </a:rPr>
              <a:t>Part 3</a:t>
            </a:r>
            <a:r>
              <a:rPr lang="en-US" altLang="zh-CN" sz="4800" smtClean="0">
                <a:ea typeface="宋体" panose="02010600030101010101" pitchFamily="2" charset="-122"/>
              </a:rPr>
              <a:t> Trace-driven simulations</a:t>
            </a:r>
            <a:endParaRPr lang="en-US" altLang="zh-CN" sz="4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ster #13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3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Master #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Pages>0</Pages>
  <Words>920</Words>
  <Characters>0</Characters>
  <Application>Microsoft Office PowerPoint</Application>
  <PresentationFormat>自定义</PresentationFormat>
  <Lines>0</Lines>
  <Paragraphs>212</Paragraphs>
  <Slides>43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66" baseType="lpstr">
      <vt:lpstr>Helvetica Neue Light</vt:lpstr>
      <vt:lpstr>ヒラギノ角ゴ ProN W3</vt:lpstr>
      <vt:lpstr>Arial</vt:lpstr>
      <vt:lpstr>Helvetica Neue</vt:lpstr>
      <vt:lpstr>宋体</vt:lpstr>
      <vt:lpstr>Tiger Expert</vt:lpstr>
      <vt:lpstr>Times New Roman</vt:lpstr>
      <vt:lpstr>Times</vt:lpstr>
      <vt:lpstr>Helvetica Neue Black Condensed</vt:lpstr>
      <vt:lpstr>Lucida Grande</vt:lpstr>
      <vt:lpstr>Title &amp; Subtitle</vt:lpstr>
      <vt:lpstr>Title &amp; Bullets</vt:lpstr>
      <vt:lpstr>Title - Center</vt:lpstr>
      <vt:lpstr>Title &amp; Bullets - Right</vt:lpstr>
      <vt:lpstr>Master #13</vt:lpstr>
      <vt:lpstr>Title &amp; Bullets - 2 Column</vt:lpstr>
      <vt:lpstr>Bullets</vt:lpstr>
      <vt:lpstr>Title - Top</vt:lpstr>
      <vt:lpstr>Photo - Vertical</vt:lpstr>
      <vt:lpstr>Photo - Horizontal</vt:lpstr>
      <vt:lpstr>Title, Bullets &amp; Photo</vt:lpstr>
      <vt:lpstr>Title &amp; Bullets - Left</vt:lpstr>
      <vt:lpstr>MathType 6.0 Equation</vt:lpstr>
      <vt:lpstr>PowerPoint 演示文稿</vt:lpstr>
      <vt:lpstr>Roadmap</vt:lpstr>
      <vt:lpstr>Live Webcast</vt:lpstr>
      <vt:lpstr>PowerPoint 演示文稿</vt:lpstr>
      <vt:lpstr>How should webcast operators pay for the video delivery service?</vt:lpstr>
      <vt:lpstr>PowerPoint 演示文稿</vt:lpstr>
      <vt:lpstr>Congestion pricing</vt:lpstr>
      <vt:lpstr>Cost of servers</vt:lpstr>
      <vt:lpstr>Roadmap</vt:lpstr>
      <vt:lpstr>System model</vt:lpstr>
      <vt:lpstr>PowerPoint 演示文稿</vt:lpstr>
      <vt:lpstr>Formulating the problem</vt:lpstr>
      <vt:lpstr>Formulating the problem</vt:lpstr>
      <vt:lpstr>Formulating the problem</vt:lpstr>
      <vt:lpstr>The data cost</vt:lpstr>
      <vt:lpstr>Unfortunately, it is a hard problem.</vt:lpstr>
      <vt:lpstr>PowerPoint 演示文稿</vt:lpstr>
      <vt:lpstr>If we don’t consider the inter-server connection</vt:lpstr>
      <vt:lpstr>PowerPoint 演示文稿</vt:lpstr>
      <vt:lpstr>PowerPoint 演示文稿</vt:lpstr>
      <vt:lpstr>The linear relaxation</vt:lpstr>
      <vt:lpstr>A PTAS for k-NWST</vt:lpstr>
      <vt:lpstr>PowerPoint 演示文稿</vt:lpstr>
      <vt:lpstr>A PTAS for our problem</vt:lpstr>
      <vt:lpstr>Step 1: find proper λ</vt:lpstr>
      <vt:lpstr>PowerPoint 演示文稿</vt:lpstr>
      <vt:lpstr>PowerPoint 演示文稿</vt:lpstr>
      <vt:lpstr>Target: select k-k1 nodes from P2</vt:lpstr>
      <vt:lpstr>Double edges of P2</vt:lpstr>
      <vt:lpstr>Find the Euler tour and shortcut to tour</vt:lpstr>
      <vt:lpstr>Find the Euler tour and shortcut to tour</vt:lpstr>
      <vt:lpstr>Connect P1 to the cheapest path of tour</vt:lpstr>
      <vt:lpstr>PowerPoint 演示文稿</vt:lpstr>
      <vt:lpstr>The upper bound for total cost</vt:lpstr>
      <vt:lpstr>PowerPoint 演示文稿</vt:lpstr>
      <vt:lpstr>Roadmap</vt:lpstr>
      <vt:lpstr>Inter-server and server-client delay traces</vt:lpstr>
      <vt:lpstr>Opening cost assignment</vt:lpstr>
      <vt:lpstr>Baseline Algorithm</vt:lpstr>
      <vt:lpstr>PowerPoint 演示文稿</vt:lpstr>
      <vt:lpstr>PowerPoint 演示文稿</vt:lpstr>
      <vt:lpstr>Conclusions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Pricing Cloud Bandwidth Reservations under Demand Uncertainty</dc:title>
  <dc:subject/>
  <dc:creator>Stargazer</dc:creator>
  <cp:keywords/>
  <dc:description/>
  <cp:lastModifiedBy>Tyler Rui Zhu</cp:lastModifiedBy>
  <cp:revision>20</cp:revision>
  <dcterms:modified xsi:type="dcterms:W3CDTF">2014-10-23T08:28:29Z</dcterms:modified>
</cp:coreProperties>
</file>