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346400" cy="21396325"/>
  <p:notesSz cx="21126450" cy="27527250"/>
  <p:defaultTextStyle>
    <a:defPPr>
      <a:defRPr lang="en-US"/>
    </a:defPPr>
    <a:lvl1pPr marL="0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58452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16903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075355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33807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792258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150710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509162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867613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1" userDrawn="1">
          <p15:clr>
            <a:srgbClr val="A4A3A4"/>
          </p15:clr>
        </p15:guide>
        <p15:guide id="2" pos="8784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17568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pos="4752" userDrawn="1">
          <p15:clr>
            <a:srgbClr val="A4A3A4"/>
          </p15:clr>
        </p15:guide>
        <p15:guide id="7" pos="9120" userDrawn="1">
          <p15:clr>
            <a:srgbClr val="A4A3A4"/>
          </p15:clr>
        </p15:guide>
        <p15:guide id="8" pos="432" userDrawn="1">
          <p15:clr>
            <a:srgbClr val="A4A3A4"/>
          </p15:clr>
        </p15:guide>
        <p15:guide id="9" pos="13152" userDrawn="1">
          <p15:clr>
            <a:srgbClr val="A4A3A4"/>
          </p15:clr>
        </p15:guide>
        <p15:guide id="10" pos="13392" userDrawn="1">
          <p15:clr>
            <a:srgbClr val="A4A3A4"/>
          </p15:clr>
        </p15:guide>
        <p15:guide id="11" pos="17424" userDrawn="1">
          <p15:clr>
            <a:srgbClr val="A4A3A4"/>
          </p15:clr>
        </p15:guide>
        <p15:guide id="12" orient="horz" pos="2419" userDrawn="1">
          <p15:clr>
            <a:srgbClr val="A4A3A4"/>
          </p15:clr>
        </p15:guide>
        <p15:guide id="13" orient="horz" pos="12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46"/>
    <a:srgbClr val="FFD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69" autoAdjust="0"/>
    <p:restoredTop sz="95052" autoAdjust="0"/>
  </p:normalViewPr>
  <p:slideViewPr>
    <p:cSldViewPr>
      <p:cViewPr>
        <p:scale>
          <a:sx n="60" d="100"/>
          <a:sy n="60" d="100"/>
        </p:scale>
        <p:origin x="-2658" y="42"/>
      </p:cViewPr>
      <p:guideLst>
        <p:guide orient="horz" pos="6691"/>
        <p:guide pos="8784"/>
        <p:guide pos="288"/>
        <p:guide pos="17568"/>
        <p:guide pos="4464"/>
        <p:guide pos="4752"/>
        <p:guide pos="9120"/>
        <p:guide pos="432"/>
        <p:guide pos="13152"/>
        <p:guide pos="13392"/>
        <p:guide pos="17424"/>
        <p:guide orient="horz" pos="2419"/>
        <p:guide orient="horz" pos="120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phen\Documents\School\ECE492\timin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Milliseconds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Sheet1!$A$2:$A$12</c15:sqref>
                  </c15:fullRef>
                </c:ext>
              </c:extLst>
              <c:f>Sheet1!$A$3:$A$4</c:f>
              <c:strCache>
                <c:ptCount val="2"/>
                <c:pt idx="0">
                  <c:v>rectangle without acc.</c:v>
                </c:pt>
                <c:pt idx="1">
                  <c:v>rectangle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Sheet1!$E$2:$E$12</c15:sqref>
                  </c15:fullRef>
                </c:ext>
              </c:extLst>
              <c:f>Sheet1!$E$3:$E$4</c:f>
              <c:numCache>
                <c:formatCode>0.0</c:formatCode>
                <c:ptCount val="2"/>
                <c:pt idx="0">
                  <c:v>130.31261333333333</c:v>
                </c:pt>
                <c:pt idx="1">
                  <c:v>2.2124933333333336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6309528"/>
        <c:axId val="406313448"/>
      </c:barChart>
      <c:catAx>
        <c:axId val="40630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13448"/>
        <c:crosses val="autoZero"/>
        <c:auto val="1"/>
        <c:lblAlgn val="ctr"/>
        <c:lblOffset val="100"/>
        <c:noMultiLvlLbl val="0"/>
      </c:catAx>
      <c:valAx>
        <c:axId val="40631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0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9154795" cy="1376363"/>
          </a:xfrm>
          <a:prstGeom prst="rect">
            <a:avLst/>
          </a:prstGeom>
        </p:spPr>
        <p:txBody>
          <a:bodyPr vert="horz" lIns="278013" tIns="139006" rIns="278013" bIns="139006" rtlCol="0"/>
          <a:lstStyle>
            <a:lvl1pPr algn="l">
              <a:defRPr sz="36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966769" y="0"/>
            <a:ext cx="9154795" cy="1376363"/>
          </a:xfrm>
          <a:prstGeom prst="rect">
            <a:avLst/>
          </a:prstGeom>
        </p:spPr>
        <p:txBody>
          <a:bodyPr vert="horz" lIns="278013" tIns="139006" rIns="278013" bIns="139006" rtlCol="0"/>
          <a:lstStyle>
            <a:lvl1pPr algn="r">
              <a:defRPr sz="3600"/>
            </a:lvl1pPr>
          </a:lstStyle>
          <a:p>
            <a:fld id="{B22375EF-ED23-4B26-B0C2-EC83B2507EAB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25863" y="2063750"/>
            <a:ext cx="13674725" cy="10321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8013" tIns="139006" rIns="278013" bIns="13900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12647" y="13075443"/>
            <a:ext cx="16901159" cy="12387263"/>
          </a:xfrm>
          <a:prstGeom prst="rect">
            <a:avLst/>
          </a:prstGeom>
        </p:spPr>
        <p:txBody>
          <a:bodyPr vert="horz" lIns="278013" tIns="139006" rIns="278013" bIns="1390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6146111"/>
            <a:ext cx="9154795" cy="1376363"/>
          </a:xfrm>
          <a:prstGeom prst="rect">
            <a:avLst/>
          </a:prstGeom>
        </p:spPr>
        <p:txBody>
          <a:bodyPr vert="horz" lIns="278013" tIns="139006" rIns="278013" bIns="139006" rtlCol="0" anchor="b"/>
          <a:lstStyle>
            <a:lvl1pPr algn="l">
              <a:defRPr sz="36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966769" y="26146111"/>
            <a:ext cx="9154795" cy="1376363"/>
          </a:xfrm>
          <a:prstGeom prst="rect">
            <a:avLst/>
          </a:prstGeom>
        </p:spPr>
        <p:txBody>
          <a:bodyPr vert="horz" lIns="278013" tIns="139006" rIns="278013" bIns="139006" rtlCol="0" anchor="b"/>
          <a:lstStyle>
            <a:lvl1pPr algn="r">
              <a:defRPr sz="3600"/>
            </a:lvl1pPr>
          </a:lstStyle>
          <a:p>
            <a:fld id="{804FAE9D-5563-4AA7-B76B-9B216F35F29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40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58452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716903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75355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433807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92258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150710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509162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867613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25863" y="2063750"/>
            <a:ext cx="13674725" cy="10321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colour</a:t>
            </a:r>
            <a:r>
              <a:rPr lang="en-CA" baseline="0" dirty="0" smtClean="0"/>
              <a:t> ideas, </a:t>
            </a:r>
            <a:r>
              <a:rPr lang="en-CA" dirty="0" smtClean="0"/>
              <a:t>University Visual Identity Guidelines</a:t>
            </a:r>
            <a:r>
              <a:rPr lang="en-CA" baseline="0" dirty="0" smtClean="0"/>
              <a:t> can be found here: http</a:t>
            </a:r>
            <a:r>
              <a:rPr lang="en-CA" baseline="0" smtClean="0"/>
              <a:t>://www.toolkit.ualberta.ca/VisualIdentityGuidelines.aspx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AE9D-5563-4AA7-B76B-9B216F35F29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7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980" y="6646730"/>
            <a:ext cx="24094440" cy="458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1960" y="12124584"/>
            <a:ext cx="19842480" cy="5467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5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1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7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3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79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15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50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86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3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3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76833" y="2511101"/>
            <a:ext cx="21683028" cy="53555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7907" y="2511101"/>
            <a:ext cx="64586485" cy="53555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8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0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70" y="13749121"/>
            <a:ext cx="24094440" cy="4249548"/>
          </a:xfrm>
        </p:spPr>
        <p:txBody>
          <a:bodyPr anchor="t"/>
          <a:lstStyle>
            <a:lvl1pPr algn="l">
              <a:defRPr sz="119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170" y="9068677"/>
            <a:ext cx="24094440" cy="4680445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584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1690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3pPr>
            <a:lvl4pPr marL="4075355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3380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79225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1507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50916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86761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1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7909" y="14645588"/>
            <a:ext cx="43134755" cy="4142070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5101" y="14645588"/>
            <a:ext cx="43134758" cy="4142070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7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856845"/>
            <a:ext cx="25511760" cy="3566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2" y="4789411"/>
            <a:ext cx="12524582" cy="1995999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58452" indent="0">
              <a:buNone/>
              <a:defRPr sz="6000" b="1"/>
            </a:lvl2pPr>
            <a:lvl3pPr marL="2716903" indent="0">
              <a:buNone/>
              <a:defRPr sz="5400" b="1"/>
            </a:lvl3pPr>
            <a:lvl4pPr marL="4075355" indent="0">
              <a:buNone/>
              <a:defRPr sz="4700" b="1"/>
            </a:lvl4pPr>
            <a:lvl5pPr marL="5433807" indent="0">
              <a:buNone/>
              <a:defRPr sz="4700" b="1"/>
            </a:lvl5pPr>
            <a:lvl6pPr marL="6792258" indent="0">
              <a:buNone/>
              <a:defRPr sz="4700" b="1"/>
            </a:lvl6pPr>
            <a:lvl7pPr marL="8150710" indent="0">
              <a:buNone/>
              <a:defRPr sz="4700" b="1"/>
            </a:lvl7pPr>
            <a:lvl8pPr marL="9509162" indent="0">
              <a:buNone/>
              <a:defRPr sz="4700" b="1"/>
            </a:lvl8pPr>
            <a:lvl9pPr marL="10867613" indent="0">
              <a:buNone/>
              <a:defRPr sz="4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2" y="6785410"/>
            <a:ext cx="12524582" cy="1232765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9582" y="4789411"/>
            <a:ext cx="12529503" cy="1995999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58452" indent="0">
              <a:buNone/>
              <a:defRPr sz="6000" b="1"/>
            </a:lvl2pPr>
            <a:lvl3pPr marL="2716903" indent="0">
              <a:buNone/>
              <a:defRPr sz="5400" b="1"/>
            </a:lvl3pPr>
            <a:lvl4pPr marL="4075355" indent="0">
              <a:buNone/>
              <a:defRPr sz="4700" b="1"/>
            </a:lvl4pPr>
            <a:lvl5pPr marL="5433807" indent="0">
              <a:buNone/>
              <a:defRPr sz="4700" b="1"/>
            </a:lvl5pPr>
            <a:lvl6pPr marL="6792258" indent="0">
              <a:buNone/>
              <a:defRPr sz="4700" b="1"/>
            </a:lvl6pPr>
            <a:lvl7pPr marL="8150710" indent="0">
              <a:buNone/>
              <a:defRPr sz="4700" b="1"/>
            </a:lvl7pPr>
            <a:lvl8pPr marL="9509162" indent="0">
              <a:buNone/>
              <a:defRPr sz="4700" b="1"/>
            </a:lvl8pPr>
            <a:lvl9pPr marL="10867613" indent="0">
              <a:buNone/>
              <a:defRPr sz="4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9582" y="6785410"/>
            <a:ext cx="12529503" cy="1232765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0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6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2" y="851891"/>
            <a:ext cx="9325770" cy="3625488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2657" y="851893"/>
            <a:ext cx="15846425" cy="18261170"/>
          </a:xfrm>
        </p:spPr>
        <p:txBody>
          <a:bodyPr/>
          <a:lstStyle>
            <a:lvl1pPr>
              <a:defRPr sz="9500"/>
            </a:lvl1pPr>
            <a:lvl2pPr>
              <a:defRPr sz="83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322" y="4477381"/>
            <a:ext cx="9325770" cy="14635682"/>
          </a:xfrm>
        </p:spPr>
        <p:txBody>
          <a:bodyPr/>
          <a:lstStyle>
            <a:lvl1pPr marL="0" indent="0">
              <a:buNone/>
              <a:defRPr sz="4200"/>
            </a:lvl1pPr>
            <a:lvl2pPr marL="1358452" indent="0">
              <a:buNone/>
              <a:defRPr sz="3500"/>
            </a:lvl2pPr>
            <a:lvl3pPr marL="2716903" indent="0">
              <a:buNone/>
              <a:defRPr sz="2900"/>
            </a:lvl3pPr>
            <a:lvl4pPr marL="4075355" indent="0">
              <a:buNone/>
              <a:defRPr sz="2600"/>
            </a:lvl4pPr>
            <a:lvl5pPr marL="5433807" indent="0">
              <a:buNone/>
              <a:defRPr sz="2600"/>
            </a:lvl5pPr>
            <a:lvl6pPr marL="6792258" indent="0">
              <a:buNone/>
              <a:defRPr sz="2600"/>
            </a:lvl6pPr>
            <a:lvl7pPr marL="8150710" indent="0">
              <a:buNone/>
              <a:defRPr sz="2600"/>
            </a:lvl7pPr>
            <a:lvl8pPr marL="9509162" indent="0">
              <a:buNone/>
              <a:defRPr sz="2600"/>
            </a:lvl8pPr>
            <a:lvl9pPr marL="1086761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16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093" y="14977428"/>
            <a:ext cx="17007840" cy="1768169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56093" y="1911801"/>
            <a:ext cx="17007840" cy="12837795"/>
          </a:xfrm>
        </p:spPr>
        <p:txBody>
          <a:bodyPr/>
          <a:lstStyle>
            <a:lvl1pPr marL="0" indent="0">
              <a:buNone/>
              <a:defRPr sz="9500"/>
            </a:lvl1pPr>
            <a:lvl2pPr marL="1358452" indent="0">
              <a:buNone/>
              <a:defRPr sz="8300"/>
            </a:lvl2pPr>
            <a:lvl3pPr marL="2716903" indent="0">
              <a:buNone/>
              <a:defRPr sz="7200"/>
            </a:lvl3pPr>
            <a:lvl4pPr marL="4075355" indent="0">
              <a:buNone/>
              <a:defRPr sz="6000"/>
            </a:lvl4pPr>
            <a:lvl5pPr marL="5433807" indent="0">
              <a:buNone/>
              <a:defRPr sz="6000"/>
            </a:lvl5pPr>
            <a:lvl6pPr marL="6792258" indent="0">
              <a:buNone/>
              <a:defRPr sz="6000"/>
            </a:lvl6pPr>
            <a:lvl7pPr marL="8150710" indent="0">
              <a:buNone/>
              <a:defRPr sz="6000"/>
            </a:lvl7pPr>
            <a:lvl8pPr marL="9509162" indent="0">
              <a:buNone/>
              <a:defRPr sz="6000"/>
            </a:lvl8pPr>
            <a:lvl9pPr marL="10867613" indent="0">
              <a:buNone/>
              <a:defRPr sz="6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093" y="16745597"/>
            <a:ext cx="17007840" cy="2511096"/>
          </a:xfrm>
        </p:spPr>
        <p:txBody>
          <a:bodyPr/>
          <a:lstStyle>
            <a:lvl1pPr marL="0" indent="0">
              <a:buNone/>
              <a:defRPr sz="4200"/>
            </a:lvl1pPr>
            <a:lvl2pPr marL="1358452" indent="0">
              <a:buNone/>
              <a:defRPr sz="3500"/>
            </a:lvl2pPr>
            <a:lvl3pPr marL="2716903" indent="0">
              <a:buNone/>
              <a:defRPr sz="2900"/>
            </a:lvl3pPr>
            <a:lvl4pPr marL="4075355" indent="0">
              <a:buNone/>
              <a:defRPr sz="2600"/>
            </a:lvl4pPr>
            <a:lvl5pPr marL="5433807" indent="0">
              <a:buNone/>
              <a:defRPr sz="2600"/>
            </a:lvl5pPr>
            <a:lvl6pPr marL="6792258" indent="0">
              <a:buNone/>
              <a:defRPr sz="2600"/>
            </a:lvl6pPr>
            <a:lvl7pPr marL="8150710" indent="0">
              <a:buNone/>
              <a:defRPr sz="2600"/>
            </a:lvl7pPr>
            <a:lvl8pPr marL="9509162" indent="0">
              <a:buNone/>
              <a:defRPr sz="2600"/>
            </a:lvl8pPr>
            <a:lvl9pPr marL="1086761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1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20" y="856845"/>
            <a:ext cx="25511760" cy="3566054"/>
          </a:xfrm>
          <a:prstGeom prst="rect">
            <a:avLst/>
          </a:prstGeom>
        </p:spPr>
        <p:txBody>
          <a:bodyPr vert="horz" lIns="271690" tIns="135845" rIns="271690" bIns="1358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4992479"/>
            <a:ext cx="25511760" cy="14120586"/>
          </a:xfrm>
          <a:prstGeom prst="rect">
            <a:avLst/>
          </a:prstGeom>
        </p:spPr>
        <p:txBody>
          <a:bodyPr vert="horz" lIns="271690" tIns="135845" rIns="271690" bIns="1358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7320" y="19831225"/>
            <a:ext cx="66141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l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0084-D16F-4AAA-AB2B-541E9DCDB31E}" type="datetimeFigureOut">
              <a:rPr lang="en-CA" smtClean="0"/>
              <a:pPr/>
              <a:t>2016-04-01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020" y="19831225"/>
            <a:ext cx="89763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ct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14920" y="19831225"/>
            <a:ext cx="66141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4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16903" rtl="0" eaLnBrk="1" latinLnBrk="0" hangingPunct="1">
        <a:spcBef>
          <a:spcPct val="0"/>
        </a:spcBef>
        <a:buNone/>
        <a:defRPr sz="1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8839" indent="-1018839" algn="l" defTabSz="2716903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207484" indent="-849032" algn="l" defTabSz="2716903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3396130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754581" indent="-679226" algn="l" defTabSz="2716903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13033" indent="-679226" algn="l" defTabSz="2716903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471485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829936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188388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546840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52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16903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075355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33807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92258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710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509162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67613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chart" Target="../charts/chart1.xm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457200" y="509437"/>
            <a:ext cx="27432000" cy="2037745"/>
          </a:xfrm>
          <a:prstGeom prst="rect">
            <a:avLst/>
          </a:prstGeom>
          <a:solidFill>
            <a:srgbClr val="00654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9690" tIns="44842" rIns="89690" bIns="44842" anchor="ctr"/>
          <a:lstStyle/>
          <a:p>
            <a:pPr algn="ctr" defTabSz="895492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492 - Computer Engineering Design Project</a:t>
            </a:r>
            <a:endParaRPr lang="en-A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895492"/>
            <a:r>
              <a:rPr lang="en-AU" sz="6000" dirty="0" smtClean="0">
                <a:solidFill>
                  <a:schemeClr val="bg1"/>
                </a:solidFill>
                <a:latin typeface="Arial Black" pitchFamily="34" charset="0"/>
              </a:rPr>
              <a:t>2D GPU Platform with Hardware-Accelerated Features</a:t>
            </a:r>
            <a:endParaRPr lang="en-A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0" name="Group 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97257"/>
              </p:ext>
            </p:extLst>
          </p:nvPr>
        </p:nvGraphicFramePr>
        <p:xfrm>
          <a:off x="457200" y="2453179"/>
          <a:ext cx="27432000" cy="709269"/>
        </p:xfrm>
        <a:graphic>
          <a:graphicData uri="http://schemas.openxmlformats.org/drawingml/2006/table">
            <a:tbl>
              <a:tblPr/>
              <a:tblGrid>
                <a:gridCol w="22021455"/>
                <a:gridCol w="5410545"/>
              </a:tblGrid>
              <a:tr h="709269">
                <a:tc>
                  <a:txBody>
                    <a:bodyPr/>
                    <a:lstStyle/>
                    <a:p>
                      <a:pPr marL="0" marR="0" lvl="0" indent="0" algn="l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Stephen Just, Mason Strong, Stefan Martynkiw</a:t>
                      </a:r>
                    </a:p>
                  </a:txBody>
                  <a:tcPr marL="271572" marR="91562" marT="48973" marB="48973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2016</a:t>
                      </a:r>
                    </a:p>
                  </a:txBody>
                  <a:tcPr marL="271572" marR="91562" marT="48973" marB="489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457200" y="3722538"/>
            <a:ext cx="27432000" cy="15586224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05" tIns="44852" rIns="89705" bIns="44852" anchor="ctr"/>
          <a:lstStyle/>
          <a:p>
            <a:endParaRPr lang="en-CA" dirty="0"/>
          </a:p>
        </p:txBody>
      </p:sp>
      <p:pic>
        <p:nvPicPr>
          <p:cNvPr id="1025" name="Picture 1" descr="http://www.uofaweb.ualberta.ca/CMS/images/common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3" y="8395940"/>
            <a:ext cx="809447" cy="1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4"/>
          <p:cNvSpPr>
            <a:spLocks noChangeArrowheads="1"/>
          </p:cNvSpPr>
          <p:nvPr/>
        </p:nvSpPr>
        <p:spPr bwMode="auto">
          <a:xfrm>
            <a:off x="453543" y="19267819"/>
            <a:ext cx="27439315" cy="1475608"/>
          </a:xfrm>
          <a:prstGeom prst="rect">
            <a:avLst/>
          </a:prstGeom>
          <a:solidFill>
            <a:srgbClr val="00654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9690" tIns="44842" rIns="89690" bIns="44842" anchor="ctr"/>
          <a:lstStyle/>
          <a:p>
            <a:pPr algn="r" defTabSz="895492"/>
            <a:r>
              <a:rPr lang="en-AU" sz="5000" b="1" dirty="0">
                <a:solidFill>
                  <a:schemeClr val="bg1"/>
                </a:solidFill>
                <a:latin typeface="Garamond" pitchFamily="18" charset="0"/>
              </a:rPr>
              <a:t>Department of Electrical &amp; Computer </a:t>
            </a:r>
            <a:r>
              <a:rPr lang="en-AU" sz="5000" b="1" dirty="0" smtClean="0">
                <a:solidFill>
                  <a:schemeClr val="bg1"/>
                </a:solidFill>
                <a:latin typeface="Garamond" pitchFamily="18" charset="0"/>
              </a:rPr>
              <a:t>Engineering  </a:t>
            </a:r>
            <a:endParaRPr lang="en-AU" sz="5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792247" y="13499534"/>
            <a:ext cx="6380239" cy="6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Graphical Features</a:t>
            </a:r>
            <a:endParaRPr lang="en-US" sz="4000" dirty="0"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i="1" dirty="0" smtClean="0"/>
              <a:t>Hardware-Accelerated Features: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Multiple Layer Compositing (via DMA)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SD Card Reading &amp; Bitmap Drawing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Game Controller Input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Color Palette Shifting (256 color→16-bit RGB)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Lines, Circles, Rectangles, Triangles, Rounded Rectangles [1]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i="1" dirty="0" smtClean="0"/>
              <a:t>Partially Hardware-Accelerated Features: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Filled Circles, Filled Triangles, Fonts</a:t>
            </a:r>
          </a:p>
          <a:p>
            <a:pPr marL="342900" indent="-342900" algn="just">
              <a:spcBef>
                <a:spcPts val="6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38" name="Text Box 90"/>
          <p:cNvSpPr txBox="1">
            <a:spLocks noChangeArrowheads="1"/>
          </p:cNvSpPr>
          <p:nvPr/>
        </p:nvSpPr>
        <p:spPr bwMode="auto">
          <a:xfrm>
            <a:off x="708831" y="3887543"/>
            <a:ext cx="6400800" cy="502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Use Case</a:t>
            </a:r>
            <a:endParaRPr lang="en-US" sz="4000" dirty="0"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 produce </a:t>
            </a:r>
            <a:r>
              <a:rPr lang="en-US" dirty="0" smtClean="0"/>
              <a:t>a comprehensive and performant graphics </a:t>
            </a:r>
            <a:r>
              <a:rPr lang="en-US" dirty="0"/>
              <a:t>platform </a:t>
            </a:r>
            <a:r>
              <a:rPr lang="en-US" dirty="0" smtClean="0"/>
              <a:t>capable of outputting 640x480 video with a DE2 board. This video can have 256 on-screen </a:t>
            </a:r>
            <a:r>
              <a:rPr lang="en-US" dirty="0" err="1" smtClean="0"/>
              <a:t>colours</a:t>
            </a:r>
            <a:r>
              <a:rPr lang="en-US" dirty="0" smtClean="0"/>
              <a:t> and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maximum frame rate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60fps.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By </a:t>
            </a:r>
            <a:r>
              <a:rPr lang="en-US" dirty="0" smtClean="0"/>
              <a:t>providing several operations in hardware, our </a:t>
            </a:r>
            <a:r>
              <a:rPr lang="en-US" dirty="0" smtClean="0"/>
              <a:t>platform achieves </a:t>
            </a:r>
            <a:r>
              <a:rPr lang="en-US" dirty="0" smtClean="0"/>
              <a:t>significantly </a:t>
            </a:r>
            <a:r>
              <a:rPr lang="en-US" dirty="0" smtClean="0"/>
              <a:t>faster </a:t>
            </a:r>
            <a:r>
              <a:rPr lang="en-US" dirty="0" smtClean="0"/>
              <a:t>performance than could be achieved in software alone</a:t>
            </a:r>
            <a:r>
              <a:rPr lang="en-US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platform can be combined with other components to extend its capabilities.</a:t>
            </a:r>
            <a:endParaRPr lang="en-US" dirty="0" smtClean="0"/>
          </a:p>
        </p:txBody>
      </p:sp>
      <p:sp>
        <p:nvSpPr>
          <p:cNvPr id="45" name="Text Box 350"/>
          <p:cNvSpPr txBox="1">
            <a:spLocks noChangeArrowheads="1"/>
          </p:cNvSpPr>
          <p:nvPr/>
        </p:nvSpPr>
        <p:spPr bwMode="auto">
          <a:xfrm>
            <a:off x="7741164" y="14569077"/>
            <a:ext cx="594360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 dirty="0"/>
              <a:t>Fig. </a:t>
            </a:r>
            <a:r>
              <a:rPr lang="en-US" b="1" dirty="0" smtClean="0"/>
              <a:t>2. System Block Diagram</a:t>
            </a:r>
            <a:endParaRPr lang="en-US" b="1" u="none" dirty="0"/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1257566" y="3887543"/>
            <a:ext cx="6400800" cy="41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2716903">
              <a:spcBef>
                <a:spcPts val="1000"/>
              </a:spcBef>
              <a:spcAft>
                <a:spcPts val="1000"/>
              </a:spcAft>
            </a:pPr>
            <a:r>
              <a:rPr lang="en-US" sz="4000" dirty="0">
                <a:solidFill>
                  <a:prstClr val="black"/>
                </a:solidFill>
                <a:latin typeface="Arial" charset="0"/>
              </a:rPr>
              <a:t>Benchmarks/Performance</a:t>
            </a:r>
          </a:p>
          <a:p>
            <a:pPr algn="just" defTabSz="2716903">
              <a:spcBef>
                <a:spcPts val="600"/>
              </a:spcBef>
              <a:spcAft>
                <a:spcPts val="1500"/>
              </a:spcAft>
            </a:pPr>
            <a:r>
              <a:rPr lang="en-CA" dirty="0"/>
              <a:t>The performance of our hardware is related to the number of pixels written to </a:t>
            </a:r>
            <a:r>
              <a:rPr lang="en-CA" dirty="0" smtClean="0"/>
              <a:t>a </a:t>
            </a:r>
            <a:r>
              <a:rPr lang="en-CA" dirty="0"/>
              <a:t>framebuffer. Displaying bitmaps is limited </a:t>
            </a:r>
            <a:r>
              <a:rPr lang="en-CA" dirty="0" smtClean="0"/>
              <a:t>by </a:t>
            </a:r>
            <a:r>
              <a:rPr lang="en-CA" dirty="0"/>
              <a:t>SDRAM IO, </a:t>
            </a:r>
            <a:r>
              <a:rPr lang="en-CA" dirty="0" smtClean="0"/>
              <a:t>and </a:t>
            </a:r>
            <a:r>
              <a:rPr lang="en-CA" dirty="0"/>
              <a:t>corresponding layer </a:t>
            </a:r>
            <a:r>
              <a:rPr lang="en-CA" dirty="0" smtClean="0"/>
              <a:t>compositing.</a:t>
            </a:r>
            <a:endParaRPr lang="en-CA" dirty="0"/>
          </a:p>
          <a:p>
            <a:pPr algn="just" defTabSz="2716903">
              <a:spcBef>
                <a:spcPts val="600"/>
              </a:spcBef>
              <a:spcAft>
                <a:spcPts val="1500"/>
              </a:spcAft>
            </a:pPr>
            <a:r>
              <a:rPr lang="en-CA" dirty="0" smtClean="0"/>
              <a:t>Each plotted </a:t>
            </a:r>
            <a:r>
              <a:rPr lang="en-CA" dirty="0"/>
              <a:t>primitive is as large as will fit in the screen size. Our figures </a:t>
            </a:r>
            <a:r>
              <a:rPr lang="en-CA" dirty="0" smtClean="0"/>
              <a:t>illustrate the performance benefits of utilizing the hardware accelerated capabilities on this platform.</a:t>
            </a:r>
            <a:endParaRPr lang="en-CA" sz="1400" dirty="0"/>
          </a:p>
        </p:txBody>
      </p:sp>
      <p:sp>
        <p:nvSpPr>
          <p:cNvPr id="54" name="Text Box 347"/>
          <p:cNvSpPr txBox="1">
            <a:spLocks noChangeArrowheads="1"/>
          </p:cNvSpPr>
          <p:nvPr/>
        </p:nvSpPr>
        <p:spPr bwMode="auto">
          <a:xfrm>
            <a:off x="21388681" y="13288962"/>
            <a:ext cx="6138569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 dirty="0" smtClean="0"/>
              <a:t>Fig. 5. Performance Figures.</a:t>
            </a:r>
            <a:endParaRPr lang="en-US" b="1" u="none" dirty="0"/>
          </a:p>
        </p:txBody>
      </p:sp>
      <p:sp>
        <p:nvSpPr>
          <p:cNvPr id="57" name="Text Box 88"/>
          <p:cNvSpPr txBox="1">
            <a:spLocks noChangeArrowheads="1"/>
          </p:cNvSpPr>
          <p:nvPr/>
        </p:nvSpPr>
        <p:spPr bwMode="auto">
          <a:xfrm>
            <a:off x="14478000" y="3887543"/>
            <a:ext cx="6400800" cy="16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2716903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charset="0"/>
              </a:rPr>
              <a:t>Software </a:t>
            </a:r>
            <a:r>
              <a:rPr lang="en-US" sz="4000" dirty="0">
                <a:solidFill>
                  <a:prstClr val="black"/>
                </a:solidFill>
                <a:latin typeface="Arial" charset="0"/>
              </a:rPr>
              <a:t>Design</a:t>
            </a:r>
          </a:p>
          <a:p>
            <a:pPr algn="just" defTabSz="2716903">
              <a:spcBef>
                <a:spcPts val="600"/>
              </a:spcBef>
              <a:spcAft>
                <a:spcPts val="1500"/>
              </a:spcAft>
            </a:pPr>
            <a:r>
              <a:rPr lang="en-US" dirty="0" smtClean="0"/>
              <a:t>Our custom hardware is exposed to the programmer through an easy-to-use C API. </a:t>
            </a:r>
            <a:endParaRPr lang="en-US" dirty="0"/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7581900" y="3887543"/>
            <a:ext cx="6400800" cy="613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Hardware Design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Each graphics primitive is implemented as a custom CPU instruction that operates on a </a:t>
            </a:r>
            <a:r>
              <a:rPr lang="en-CA" dirty="0" smtClean="0"/>
              <a:t>framebuffer.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CA" dirty="0" smtClean="0"/>
              <a:t>The 512KB SRAM stores a framebuffer that is continuously displayed through the VGA output stages. To eliminate tearing, each graphics primitive operates on a framebuffer in the SDRAM. When the </a:t>
            </a:r>
            <a:r>
              <a:rPr lang="en-CA" i="1" dirty="0" smtClean="0"/>
              <a:t>“frame done”</a:t>
            </a:r>
            <a:r>
              <a:rPr lang="en-CA" dirty="0" smtClean="0"/>
              <a:t> instruction is called, the hardware performs bursting DMA transfers from SDRAM to SRAM during the </a:t>
            </a:r>
            <a:r>
              <a:rPr lang="en-CA" smtClean="0"/>
              <a:t>video blanking period. </a:t>
            </a:r>
            <a:r>
              <a:rPr lang="en-CA" dirty="0" smtClean="0"/>
              <a:t>Layering and compositing are performed on the framebuffers in the SDRAM.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32" name="Text Box 350"/>
          <p:cNvSpPr txBox="1">
            <a:spLocks noChangeArrowheads="1"/>
          </p:cNvSpPr>
          <p:nvPr/>
        </p:nvSpPr>
        <p:spPr bwMode="auto">
          <a:xfrm>
            <a:off x="752267" y="12298362"/>
            <a:ext cx="6381427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none" dirty="0"/>
              <a:t>Fig. </a:t>
            </a:r>
            <a:r>
              <a:rPr lang="en-US" b="1" u="none" dirty="0" smtClean="0"/>
              <a:t>1. Static graphical demonstration showing </a:t>
            </a:r>
            <a:r>
              <a:rPr lang="en-US" b="1" dirty="0"/>
              <a:t>h</a:t>
            </a:r>
            <a:r>
              <a:rPr lang="en-US" b="1" u="none" dirty="0" smtClean="0"/>
              <a:t>ardware primitives.</a:t>
            </a:r>
            <a:endParaRPr lang="en-US" b="1" u="none" dirty="0"/>
          </a:p>
        </p:txBody>
      </p:sp>
      <p:sp>
        <p:nvSpPr>
          <p:cNvPr id="20" name="Freeform 19"/>
          <p:cNvSpPr/>
          <p:nvPr/>
        </p:nvSpPr>
        <p:spPr>
          <a:xfrm rot="20501434">
            <a:off x="10468446" y="17510787"/>
            <a:ext cx="620054" cy="516219"/>
          </a:xfrm>
          <a:custGeom>
            <a:avLst/>
            <a:gdLst>
              <a:gd name="connsiteX0" fmla="*/ 0 w 695850"/>
              <a:gd name="connsiteY0" fmla="*/ 0 h 1158240"/>
              <a:gd name="connsiteX1" fmla="*/ 624840 w 695850"/>
              <a:gd name="connsiteY1" fmla="*/ 525780 h 1158240"/>
              <a:gd name="connsiteX2" fmla="*/ 655320 w 695850"/>
              <a:gd name="connsiteY2" fmla="*/ 1158240 h 1158240"/>
              <a:gd name="connsiteX0" fmla="*/ 0 w 703131"/>
              <a:gd name="connsiteY0" fmla="*/ 0 h 746760"/>
              <a:gd name="connsiteX1" fmla="*/ 624840 w 703131"/>
              <a:gd name="connsiteY1" fmla="*/ 525780 h 746760"/>
              <a:gd name="connsiteX2" fmla="*/ 668113 w 703131"/>
              <a:gd name="connsiteY2" fmla="*/ 746760 h 746760"/>
              <a:gd name="connsiteX0" fmla="*/ 0 w 677323"/>
              <a:gd name="connsiteY0" fmla="*/ 0 h 746760"/>
              <a:gd name="connsiteX1" fmla="*/ 503305 w 677323"/>
              <a:gd name="connsiteY1" fmla="*/ 182880 h 746760"/>
              <a:gd name="connsiteX2" fmla="*/ 668113 w 677323"/>
              <a:gd name="connsiteY2" fmla="*/ 746760 h 746760"/>
              <a:gd name="connsiteX0" fmla="*/ 0 w 716131"/>
              <a:gd name="connsiteY0" fmla="*/ 68658 h 579198"/>
              <a:gd name="connsiteX1" fmla="*/ 541684 w 716131"/>
              <a:gd name="connsiteY1" fmla="*/ 15318 h 579198"/>
              <a:gd name="connsiteX2" fmla="*/ 706492 w 716131"/>
              <a:gd name="connsiteY2" fmla="*/ 579198 h 579198"/>
              <a:gd name="connsiteX0" fmla="*/ 0 w 716131"/>
              <a:gd name="connsiteY0" fmla="*/ 92852 h 603392"/>
              <a:gd name="connsiteX1" fmla="*/ 541684 w 716131"/>
              <a:gd name="connsiteY1" fmla="*/ 39512 h 603392"/>
              <a:gd name="connsiteX2" fmla="*/ 706492 w 716131"/>
              <a:gd name="connsiteY2" fmla="*/ 603392 h 603392"/>
              <a:gd name="connsiteX0" fmla="*/ 0 w 719999"/>
              <a:gd name="connsiteY0" fmla="*/ 30434 h 540974"/>
              <a:gd name="connsiteX1" fmla="*/ 580063 w 719999"/>
              <a:gd name="connsiteY1" fmla="*/ 106634 h 540974"/>
              <a:gd name="connsiteX2" fmla="*/ 706492 w 719999"/>
              <a:gd name="connsiteY2" fmla="*/ 540974 h 540974"/>
              <a:gd name="connsiteX0" fmla="*/ 0 w 706492"/>
              <a:gd name="connsiteY0" fmla="*/ 0 h 510540"/>
              <a:gd name="connsiteX1" fmla="*/ 706492 w 706492"/>
              <a:gd name="connsiteY1" fmla="*/ 510540 h 510540"/>
              <a:gd name="connsiteX0" fmla="*/ 0 w 706492"/>
              <a:gd name="connsiteY0" fmla="*/ 4514 h 515054"/>
              <a:gd name="connsiteX1" fmla="*/ 706492 w 706492"/>
              <a:gd name="connsiteY1" fmla="*/ 515054 h 515054"/>
              <a:gd name="connsiteX0" fmla="*/ 0 w 706757"/>
              <a:gd name="connsiteY0" fmla="*/ 5679 h 516219"/>
              <a:gd name="connsiteX1" fmla="*/ 706492 w 706757"/>
              <a:gd name="connsiteY1" fmla="*/ 516219 h 5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6757" h="516219">
                <a:moveTo>
                  <a:pt x="0" y="5679"/>
                </a:moveTo>
                <a:cubicBezTo>
                  <a:pt x="728034" y="-45121"/>
                  <a:pt x="707668" y="254599"/>
                  <a:pt x="706492" y="516219"/>
                </a:cubicBezTo>
              </a:path>
            </a:pathLst>
          </a:custGeom>
          <a:noFill/>
          <a:ln w="47625">
            <a:solidFill>
              <a:srgbClr val="00654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6200000">
            <a:off x="11832233" y="17297949"/>
            <a:ext cx="451463" cy="708482"/>
          </a:xfrm>
          <a:custGeom>
            <a:avLst/>
            <a:gdLst>
              <a:gd name="connsiteX0" fmla="*/ 0 w 695850"/>
              <a:gd name="connsiteY0" fmla="*/ 0 h 1158240"/>
              <a:gd name="connsiteX1" fmla="*/ 624840 w 695850"/>
              <a:gd name="connsiteY1" fmla="*/ 525780 h 1158240"/>
              <a:gd name="connsiteX2" fmla="*/ 655320 w 695850"/>
              <a:gd name="connsiteY2" fmla="*/ 1158240 h 1158240"/>
              <a:gd name="connsiteX0" fmla="*/ 0 w 703131"/>
              <a:gd name="connsiteY0" fmla="*/ 0 h 746760"/>
              <a:gd name="connsiteX1" fmla="*/ 624840 w 703131"/>
              <a:gd name="connsiteY1" fmla="*/ 525780 h 746760"/>
              <a:gd name="connsiteX2" fmla="*/ 668113 w 703131"/>
              <a:gd name="connsiteY2" fmla="*/ 746760 h 746760"/>
              <a:gd name="connsiteX0" fmla="*/ 0 w 677323"/>
              <a:gd name="connsiteY0" fmla="*/ 0 h 746760"/>
              <a:gd name="connsiteX1" fmla="*/ 503305 w 677323"/>
              <a:gd name="connsiteY1" fmla="*/ 182880 h 746760"/>
              <a:gd name="connsiteX2" fmla="*/ 668113 w 677323"/>
              <a:gd name="connsiteY2" fmla="*/ 746760 h 746760"/>
              <a:gd name="connsiteX0" fmla="*/ 0 w 716131"/>
              <a:gd name="connsiteY0" fmla="*/ 68658 h 579198"/>
              <a:gd name="connsiteX1" fmla="*/ 541684 w 716131"/>
              <a:gd name="connsiteY1" fmla="*/ 15318 h 579198"/>
              <a:gd name="connsiteX2" fmla="*/ 706492 w 716131"/>
              <a:gd name="connsiteY2" fmla="*/ 579198 h 579198"/>
              <a:gd name="connsiteX0" fmla="*/ 0 w 716131"/>
              <a:gd name="connsiteY0" fmla="*/ 92852 h 603392"/>
              <a:gd name="connsiteX1" fmla="*/ 541684 w 716131"/>
              <a:gd name="connsiteY1" fmla="*/ 39512 h 603392"/>
              <a:gd name="connsiteX2" fmla="*/ 706492 w 716131"/>
              <a:gd name="connsiteY2" fmla="*/ 603392 h 603392"/>
              <a:gd name="connsiteX0" fmla="*/ 0 w 719999"/>
              <a:gd name="connsiteY0" fmla="*/ 30434 h 540974"/>
              <a:gd name="connsiteX1" fmla="*/ 580063 w 719999"/>
              <a:gd name="connsiteY1" fmla="*/ 106634 h 540974"/>
              <a:gd name="connsiteX2" fmla="*/ 706492 w 719999"/>
              <a:gd name="connsiteY2" fmla="*/ 540974 h 540974"/>
              <a:gd name="connsiteX0" fmla="*/ 0 w 706492"/>
              <a:gd name="connsiteY0" fmla="*/ 0 h 510540"/>
              <a:gd name="connsiteX1" fmla="*/ 706492 w 706492"/>
              <a:gd name="connsiteY1" fmla="*/ 510540 h 510540"/>
              <a:gd name="connsiteX0" fmla="*/ 0 w 706492"/>
              <a:gd name="connsiteY0" fmla="*/ 4514 h 515054"/>
              <a:gd name="connsiteX1" fmla="*/ 706492 w 706492"/>
              <a:gd name="connsiteY1" fmla="*/ 515054 h 515054"/>
              <a:gd name="connsiteX0" fmla="*/ 0 w 706757"/>
              <a:gd name="connsiteY0" fmla="*/ 5679 h 516219"/>
              <a:gd name="connsiteX1" fmla="*/ 706492 w 706757"/>
              <a:gd name="connsiteY1" fmla="*/ 516219 h 516219"/>
              <a:gd name="connsiteX0" fmla="*/ 0 w 727655"/>
              <a:gd name="connsiteY0" fmla="*/ 5783 h 516323"/>
              <a:gd name="connsiteX1" fmla="*/ 706492 w 727655"/>
              <a:gd name="connsiteY1" fmla="*/ 516323 h 516323"/>
              <a:gd name="connsiteX0" fmla="*/ 0 w 727653"/>
              <a:gd name="connsiteY0" fmla="*/ 5376 h 541846"/>
              <a:gd name="connsiteX1" fmla="*/ 706492 w 727653"/>
              <a:gd name="connsiteY1" fmla="*/ 541846 h 541846"/>
              <a:gd name="connsiteX0" fmla="*/ 0 w 728871"/>
              <a:gd name="connsiteY0" fmla="*/ 0 h 536470"/>
              <a:gd name="connsiteX1" fmla="*/ 706492 w 728871"/>
              <a:gd name="connsiteY1" fmla="*/ 536470 h 53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8871" h="536470">
                <a:moveTo>
                  <a:pt x="0" y="0"/>
                </a:moveTo>
                <a:cubicBezTo>
                  <a:pt x="740684" y="72370"/>
                  <a:pt x="770913" y="268370"/>
                  <a:pt x="706492" y="536470"/>
                </a:cubicBezTo>
              </a:path>
            </a:pathLst>
          </a:custGeom>
          <a:noFill/>
          <a:ln w="47625">
            <a:solidFill>
              <a:srgbClr val="00654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Box 88"/>
          <p:cNvSpPr txBox="1">
            <a:spLocks noChangeArrowheads="1"/>
          </p:cNvSpPr>
          <p:nvPr/>
        </p:nvSpPr>
        <p:spPr bwMode="auto">
          <a:xfrm>
            <a:off x="14508030" y="11913728"/>
            <a:ext cx="6400800" cy="38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2716903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charset="0"/>
              </a:rPr>
              <a:t>Pong </a:t>
            </a:r>
          </a:p>
          <a:p>
            <a:pPr lvl="0" algn="just" defTabSz="271690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 demonstrate the features and capabilities of our graphics platform, we built a version of Pong. This version of Pong uses both controllers, the line-drawing hardware, rectangles, fonts, and bitmaps. </a:t>
            </a:r>
          </a:p>
          <a:p>
            <a:pPr lvl="0" algn="just" defTabSz="2716903"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Several </a:t>
            </a:r>
            <a:r>
              <a:rPr lang="en-US" dirty="0" smtClean="0"/>
              <a:t>“</a:t>
            </a:r>
            <a:r>
              <a:rPr lang="en-US" dirty="0" smtClean="0"/>
              <a:t>undocumented features</a:t>
            </a:r>
            <a:r>
              <a:rPr lang="en-US" dirty="0" smtClean="0"/>
              <a:t>” </a:t>
            </a:r>
            <a:r>
              <a:rPr lang="en-US" dirty="0" smtClean="0"/>
              <a:t>are available by pressing the controller buttons. Discovering all of </a:t>
            </a:r>
            <a:r>
              <a:rPr lang="en-US" dirty="0" smtClean="0"/>
              <a:t>the features</a:t>
            </a:r>
            <a:r>
              <a:rPr lang="en-US" dirty="0" smtClean="0"/>
              <a:t> </a:t>
            </a:r>
            <a:r>
              <a:rPr lang="en-US" dirty="0" smtClean="0"/>
              <a:t>is up to the player.</a:t>
            </a:r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7512564" y="15088961"/>
            <a:ext cx="6400800" cy="19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2716903">
              <a:spcBef>
                <a:spcPct val="50000"/>
              </a:spcBef>
              <a:spcAft>
                <a:spcPts val="1500"/>
              </a:spcAft>
            </a:pPr>
            <a:r>
              <a:rPr lang="en-US" dirty="0"/>
              <a:t>U</a:t>
            </a:r>
            <a:r>
              <a:rPr lang="en-US" dirty="0" smtClean="0"/>
              <a:t>ser input consists of two Sega Genesis controllers, chosen for their interfacing simplicity. [2] A custom hardware block polls the controllers’ state frequently via the GPIO pins. Controllers can be plugged in via a custom adapter board.</a:t>
            </a:r>
            <a:endParaRPr lang="en-CA" dirty="0"/>
          </a:p>
        </p:txBody>
      </p:sp>
      <p:sp>
        <p:nvSpPr>
          <p:cNvPr id="51" name="Text Box 350"/>
          <p:cNvSpPr txBox="1">
            <a:spLocks noChangeArrowheads="1"/>
          </p:cNvSpPr>
          <p:nvPr/>
        </p:nvSpPr>
        <p:spPr bwMode="auto">
          <a:xfrm>
            <a:off x="14458015" y="11383962"/>
            <a:ext cx="637943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none" dirty="0"/>
              <a:t>Fig. </a:t>
            </a:r>
            <a:r>
              <a:rPr lang="en-US" b="1" dirty="0"/>
              <a:t>3</a:t>
            </a:r>
            <a:r>
              <a:rPr lang="en-US" b="1" dirty="0" smtClean="0"/>
              <a:t>. API Usage Example</a:t>
            </a:r>
            <a:endParaRPr lang="en-US" b="1" u="none" dirty="0"/>
          </a:p>
        </p:txBody>
      </p:sp>
      <p:sp>
        <p:nvSpPr>
          <p:cNvPr id="52" name="Text Box 92"/>
          <p:cNvSpPr txBox="1">
            <a:spLocks noChangeArrowheads="1"/>
          </p:cNvSpPr>
          <p:nvPr/>
        </p:nvSpPr>
        <p:spPr bwMode="auto">
          <a:xfrm>
            <a:off x="21257566" y="13974762"/>
            <a:ext cx="6400800" cy="527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>
                <a:latin typeface="Arial" charset="0"/>
              </a:rPr>
              <a:t>Future Work</a:t>
            </a:r>
            <a:endParaRPr lang="en-US" sz="4000" b="1" i="1" dirty="0"/>
          </a:p>
          <a:p>
            <a:pPr algn="just" defTabSz="2716903">
              <a:spcBef>
                <a:spcPts val="600"/>
              </a:spcBef>
              <a:spcAft>
                <a:spcPts val="1500"/>
              </a:spcAft>
            </a:pPr>
            <a:r>
              <a:rPr lang="en-US" dirty="0"/>
              <a:t>Our platform is designed to be extended. Future work can include: creating different applications using the platform, adding support for higher resolutions, adding audio output support, or expanding the capabilities of our graphics primitives .</a:t>
            </a:r>
          </a:p>
          <a:p>
            <a:pPr algn="just" defTabSz="2716903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charset="0"/>
              </a:rPr>
              <a:t>References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[1] J. </a:t>
            </a:r>
            <a:r>
              <a:rPr lang="en-US" sz="1400" dirty="0" err="1"/>
              <a:t>Bresenham</a:t>
            </a:r>
            <a:r>
              <a:rPr lang="en-US" sz="1400" dirty="0"/>
              <a:t>, "Pixel-processing fundamentals," in </a:t>
            </a:r>
            <a:r>
              <a:rPr lang="en-US" sz="1400" i="1" dirty="0"/>
              <a:t>IEEE Computer Graphics and Applications</a:t>
            </a:r>
            <a:r>
              <a:rPr lang="en-US" sz="1400" dirty="0"/>
              <a:t>, vol. 16, no. 1, pp. 74-82, Jan 1996.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sz="1400" dirty="0"/>
              <a:t>[2]C. Rosenberg, "Sega Six Button Controller Hardware Info", </a:t>
            </a:r>
            <a:r>
              <a:rPr lang="en-US" sz="1400" i="1" dirty="0"/>
              <a:t>Cs.cmu.edu</a:t>
            </a:r>
            <a:r>
              <a:rPr lang="en-US" sz="1400" dirty="0"/>
              <a:t>, 1996. [Online]. Available: https://www.cs.cmu.edu/~chuck/infopg/segasix.txt. [Accessed: 18- Jan- 2016].</a:t>
            </a:r>
            <a:endParaRPr lang="en-CA" sz="1400" dirty="0"/>
          </a:p>
        </p:txBody>
      </p:sp>
      <p:sp>
        <p:nvSpPr>
          <p:cNvPr id="56" name="Text Box 350"/>
          <p:cNvSpPr txBox="1">
            <a:spLocks noChangeArrowheads="1"/>
          </p:cNvSpPr>
          <p:nvPr/>
        </p:nvSpPr>
        <p:spPr bwMode="auto">
          <a:xfrm>
            <a:off x="14520730" y="18577806"/>
            <a:ext cx="6379435" cy="40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none" dirty="0"/>
              <a:t>Fig. </a:t>
            </a:r>
            <a:r>
              <a:rPr lang="en-US" sz="2000" b="1" dirty="0" smtClean="0"/>
              <a:t>4. Pong Game Demonstration</a:t>
            </a:r>
            <a:endParaRPr lang="en-US" sz="2000" b="1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4486853" y="5612185"/>
            <a:ext cx="6383094" cy="566308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io.h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&lt;sys/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alt_stdio.h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"sys/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alt_timestamp.h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graphics_commands.h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#include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1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palettes.h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graphics_init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graphics_clear_screen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switch_palette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palette_ega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graphics_draw_rectangle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graphics_get_final_buffer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0, 0, 640, 480, 15);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ALT_CI_CI_FRAME_DONE_0;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//Draw the Frame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graphics_draw_circle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graphics_get_final_buffer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640/2, 480/2, 239, 3, 0);</a:t>
            </a: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graphics_draw_circle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graphics_get_final_buffer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640/2, 480/2, 239, 4, 1);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graphics_draw_line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graphics_get_final_buffer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0, 0, 640, 480, 5);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ALT_CI_CI_FRAME_DONE_0; 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print2screen(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graphics_get_final_buffer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20, 20, 6, 2, </a:t>
            </a:r>
            <a:r>
              <a:rPr lang="en-US" sz="11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"Hello, World!"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graphics_draw_triangle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graphics_get_final_buffer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(), 15, 112, 300, 112, 170, 240, 1, 9);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ALT_CI_CI_FRAME_DONE_0;</a:t>
            </a:r>
          </a:p>
          <a:p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13086" r="15091" b="13177"/>
          <a:stretch/>
        </p:blipFill>
        <p:spPr>
          <a:xfrm>
            <a:off x="15852787" y="15661691"/>
            <a:ext cx="3772578" cy="2961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50205"/>
              </p:ext>
            </p:extLst>
          </p:nvPr>
        </p:nvGraphicFramePr>
        <p:xfrm>
          <a:off x="21324240" y="8488362"/>
          <a:ext cx="3897960" cy="46939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31160"/>
                <a:gridCol w="1066800"/>
              </a:tblGrid>
              <a:tr h="3185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Primitive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 (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 Filled</a:t>
                      </a:r>
                      <a:r>
                        <a:rPr lang="en-US" sz="1600" baseline="0" dirty="0" smtClean="0"/>
                        <a:t> Rectangle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2.21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 Filled Rectangle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130.31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Unfilled Circle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Software-Filled Circle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14.86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Two Software Triangles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66.44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Diagonal 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0.075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 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0.017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“Hello,</a:t>
                      </a:r>
                      <a:r>
                        <a:rPr lang="en-US" sz="1600" baseline="0" dirty="0" smtClean="0"/>
                        <a:t> World!” font </a:t>
                      </a:r>
                      <a:r>
                        <a:rPr lang="en-US" sz="1600" baseline="0" dirty="0" smtClean="0"/>
                        <a:t>(average)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7.73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Layer</a:t>
                      </a:r>
                      <a:r>
                        <a:rPr lang="en-US" sz="1600" baseline="0" dirty="0" smtClean="0"/>
                        <a:t> Copy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5.91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Layer Copy with Transparency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5.91</a:t>
                      </a:r>
                      <a:endParaRPr lang="en-US" sz="1600" dirty="0"/>
                    </a:p>
                  </a:txBody>
                  <a:tcPr/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Palette Switch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Processing</a:t>
                      </a:r>
                      <a:r>
                        <a:rPr lang="en-US" sz="1600" baseline="0" dirty="0" smtClean="0"/>
                        <a:t> Deadline for 60fps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13.16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854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Processing Deadline for 30fps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29.83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61162"/>
            <a:ext cx="4724400" cy="1107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27" y="17998746"/>
            <a:ext cx="2450389" cy="1188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43" y="17080135"/>
            <a:ext cx="2723245" cy="1824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33650" r="17624" b="22097"/>
          <a:stretch/>
        </p:blipFill>
        <p:spPr>
          <a:xfrm>
            <a:off x="12137348" y="16556184"/>
            <a:ext cx="2349505" cy="2483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51" y="9450807"/>
            <a:ext cx="4672026" cy="5196064"/>
          </a:xfrm>
          <a:prstGeom prst="rect">
            <a:avLst/>
          </a:prstGeom>
        </p:spPr>
      </p:pic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560017"/>
              </p:ext>
            </p:extLst>
          </p:nvPr>
        </p:nvGraphicFramePr>
        <p:xfrm>
          <a:off x="25372839" y="8488362"/>
          <a:ext cx="2091993" cy="469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6725" r="6207" b="8823"/>
          <a:stretch/>
        </p:blipFill>
        <p:spPr>
          <a:xfrm>
            <a:off x="1924208" y="9082110"/>
            <a:ext cx="3977468" cy="31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791</Words>
  <Application>Microsoft Office PowerPoint</Application>
  <PresentationFormat>Custom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Consolas</vt:lpstr>
      <vt:lpstr>Garamond</vt:lpstr>
      <vt:lpstr>Times New Roman</vt:lpstr>
      <vt:lpstr>Office Theme</vt:lpstr>
      <vt:lpstr>PowerPoint Presentation</vt:lpstr>
    </vt:vector>
  </TitlesOfParts>
  <Company>University of Alberta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Just;Mason Strong;Stefan Martynkiw</dc:creator>
  <cp:lastModifiedBy>Stephen J</cp:lastModifiedBy>
  <cp:revision>131</cp:revision>
  <cp:lastPrinted>2011-06-10T17:39:26Z</cp:lastPrinted>
  <dcterms:created xsi:type="dcterms:W3CDTF">2010-10-22T20:17:07Z</dcterms:created>
  <dcterms:modified xsi:type="dcterms:W3CDTF">2016-04-01T20:39:47Z</dcterms:modified>
</cp:coreProperties>
</file>