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62" r:id="rId9"/>
    <p:sldId id="261" r:id="rId10"/>
    <p:sldId id="266" r:id="rId11"/>
    <p:sldId id="263" r:id="rId12"/>
    <p:sldId id="264" r:id="rId13"/>
    <p:sldId id="265" r:id="rId14"/>
    <p:sldId id="268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8" autoAdjust="0"/>
    <p:restoredTop sz="94629" autoAdjust="0"/>
  </p:normalViewPr>
  <p:slideViewPr>
    <p:cSldViewPr>
      <p:cViewPr>
        <p:scale>
          <a:sx n="157" d="100"/>
          <a:sy n="157" d="100"/>
        </p:scale>
        <p:origin x="-534" y="1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3109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Introductions + introduce Bob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Motivation: Cody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Goals: Duncan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does it work?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Brittany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How does it work?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dirty="0" smtClean="0"/>
              <a:t>Issues with sim and servos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Hardcoded walking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33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-"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har char="-"/>
              <a:defRPr/>
            </a:lvl2pPr>
            <a:lvl3pPr lvl="2">
              <a:spcBef>
                <a:spcPts val="0"/>
              </a:spcBef>
              <a:buChar char="-"/>
              <a:defRPr/>
            </a:lvl3pPr>
            <a:lvl4pPr lvl="3">
              <a:spcBef>
                <a:spcPts val="0"/>
              </a:spcBef>
              <a:buChar char="-"/>
              <a:defRPr/>
            </a:lvl4pPr>
            <a:lvl5pPr lvl="4">
              <a:spcBef>
                <a:spcPts val="0"/>
              </a:spcBef>
              <a:buChar char="-"/>
              <a:defRPr/>
            </a:lvl5pPr>
            <a:lvl6pPr lvl="5">
              <a:spcBef>
                <a:spcPts val="0"/>
              </a:spcBef>
              <a:buChar char="-"/>
              <a:defRPr/>
            </a:lvl6pPr>
            <a:lvl7pPr lvl="6">
              <a:spcBef>
                <a:spcPts val="0"/>
              </a:spcBef>
              <a:buChar char="-"/>
              <a:defRPr/>
            </a:lvl7pPr>
            <a:lvl8pPr lvl="7">
              <a:spcBef>
                <a:spcPts val="0"/>
              </a:spcBef>
              <a:buChar char="-"/>
              <a:defRPr/>
            </a:lvl8pPr>
            <a:lvl9pPr lvl="8">
              <a:spcBef>
                <a:spcPts val="0"/>
              </a:spcBef>
              <a:buChar char="-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0F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  <a:endParaRPr lang="en" sz="1000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lCqm6OvUonE?rel=0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14050" y="856675"/>
            <a:ext cx="8715900" cy="911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Smart Robotic Quadruped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613225" y="2175450"/>
            <a:ext cx="4246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dk1"/>
                </a:solidFill>
              </a:rPr>
              <a:t>Brittany </a:t>
            </a:r>
            <a:r>
              <a:rPr lang="en" dirty="0">
                <a:solidFill>
                  <a:schemeClr val="dk1"/>
                </a:solidFill>
              </a:rPr>
              <a:t>Lamorie</a:t>
            </a: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Duncan </a:t>
            </a:r>
            <a:r>
              <a:rPr lang="en" dirty="0" smtClean="0">
                <a:solidFill>
                  <a:schemeClr val="dk1"/>
                </a:solidFill>
              </a:rPr>
              <a:t>Prance</a:t>
            </a:r>
          </a:p>
          <a:p>
            <a:r>
              <a:rPr lang="en" dirty="0">
                <a:solidFill>
                  <a:schemeClr val="dk1"/>
                </a:solidFill>
              </a:rPr>
              <a:t>Cody Otto</a:t>
            </a:r>
          </a:p>
          <a:p>
            <a:pPr lvl="0">
              <a:spcBef>
                <a:spcPts val="0"/>
              </a:spcBef>
              <a:buNone/>
            </a:pPr>
            <a:endParaRPr lang="en" dirty="0">
              <a:solidFill>
                <a:schemeClr val="dk1"/>
              </a:solidFill>
            </a:endParaRPr>
          </a:p>
        </p:txBody>
      </p:sp>
      <p:cxnSp>
        <p:nvCxnSpPr>
          <p:cNvPr id="56" name="Shape 56"/>
          <p:cNvCxnSpPr/>
          <p:nvPr/>
        </p:nvCxnSpPr>
        <p:spPr>
          <a:xfrm rot="10800000" flipH="1">
            <a:off x="386250" y="176837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150" y="2175450"/>
            <a:ext cx="3591600" cy="23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82542" y="4562951"/>
            <a:ext cx="1758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With Special </a:t>
            </a:r>
            <a:r>
              <a:rPr lang="en-CA" dirty="0">
                <a:solidFill>
                  <a:schemeClr val="tx1"/>
                </a:solidFill>
              </a:rPr>
              <a:t>G</a:t>
            </a:r>
            <a:r>
              <a:rPr lang="en-CA" dirty="0" smtClean="0">
                <a:solidFill>
                  <a:schemeClr val="tx1"/>
                </a:solidFill>
              </a:rPr>
              <a:t>uest:</a:t>
            </a:r>
          </a:p>
          <a:p>
            <a:pPr algn="ctr"/>
            <a:r>
              <a:rPr lang="en-CA" dirty="0" smtClean="0">
                <a:solidFill>
                  <a:schemeClr val="tx1"/>
                </a:solidFill>
              </a:rPr>
              <a:t>Bob the Robot</a:t>
            </a:r>
            <a:endParaRPr lang="en-C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Learning to Walk Again…..</a:t>
            </a:r>
            <a:endParaRPr lang="en-CA" dirty="0"/>
          </a:p>
        </p:txBody>
      </p:sp>
      <p:pic>
        <p:nvPicPr>
          <p:cNvPr id="4" name="Shape 112"/>
          <p:cNvPicPr preferRelativeResize="0"/>
          <p:nvPr/>
        </p:nvPicPr>
        <p:blipFill rotWithShape="1">
          <a:blip r:embed="rId2">
            <a:alphaModFix/>
          </a:blip>
          <a:srcRect b="27357"/>
          <a:stretch/>
        </p:blipFill>
        <p:spPr>
          <a:xfrm>
            <a:off x="3995936" y="1059582"/>
            <a:ext cx="5185000" cy="3736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hape 113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TextBox 6"/>
          <p:cNvSpPr txBox="1"/>
          <p:nvPr/>
        </p:nvSpPr>
        <p:spPr>
          <a:xfrm>
            <a:off x="191150" y="1804384"/>
            <a:ext cx="3660770" cy="263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The stances shown allow for a total weight shift from front to back legs and back </a:t>
            </a:r>
            <a:r>
              <a:rPr lang="en" sz="1800" dirty="0" smtClean="0">
                <a:solidFill>
                  <a:schemeClr val="tx1"/>
                </a:solidFill>
              </a:rPr>
              <a:t>again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FFFFFF"/>
                </a:solidFill>
              </a:rPr>
              <a:t>3 point balance allows for a large safety margin for the torque of our servos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8" name="Isosceles Triangle 7"/>
          <p:cNvSpPr/>
          <p:nvPr/>
        </p:nvSpPr>
        <p:spPr>
          <a:xfrm rot="10800000">
            <a:off x="7308304" y="1431700"/>
            <a:ext cx="1080120" cy="1068042"/>
          </a:xfrm>
          <a:prstGeom prst="triangle">
            <a:avLst>
              <a:gd name="adj" fmla="val 33181"/>
            </a:avLst>
          </a:prstGeom>
          <a:solidFill>
            <a:schemeClr val="tx1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Isosceles Triangle 8"/>
          <p:cNvSpPr/>
          <p:nvPr/>
        </p:nvSpPr>
        <p:spPr>
          <a:xfrm rot="10800000">
            <a:off x="4499992" y="1491630"/>
            <a:ext cx="1080120" cy="1068042"/>
          </a:xfrm>
          <a:prstGeom prst="triangle">
            <a:avLst>
              <a:gd name="adj" fmla="val 87003"/>
            </a:avLst>
          </a:prstGeom>
          <a:solidFill>
            <a:schemeClr val="tx1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Isosceles Triangle 9"/>
          <p:cNvSpPr/>
          <p:nvPr/>
        </p:nvSpPr>
        <p:spPr>
          <a:xfrm>
            <a:off x="4497354" y="3363838"/>
            <a:ext cx="1080120" cy="1068042"/>
          </a:xfrm>
          <a:prstGeom prst="triangle">
            <a:avLst>
              <a:gd name="adj" fmla="val 27575"/>
            </a:avLst>
          </a:prstGeom>
          <a:solidFill>
            <a:schemeClr val="tx1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Isosceles Triangle 10"/>
          <p:cNvSpPr/>
          <p:nvPr/>
        </p:nvSpPr>
        <p:spPr>
          <a:xfrm>
            <a:off x="7164288" y="3291830"/>
            <a:ext cx="1198533" cy="1140050"/>
          </a:xfrm>
          <a:prstGeom prst="triangle">
            <a:avLst>
              <a:gd name="adj" fmla="val 76351"/>
            </a:avLst>
          </a:prstGeom>
          <a:solidFill>
            <a:schemeClr val="tx1">
              <a:alpha val="4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75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Learning to Walk Again…..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23528" y="1131590"/>
            <a:ext cx="3597000" cy="22322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" dirty="0" smtClean="0">
                <a:solidFill>
                  <a:srgbClr val="FFFFFF"/>
                </a:solidFill>
              </a:rPr>
              <a:t>Simulated </a:t>
            </a:r>
            <a:r>
              <a:rPr lang="en" dirty="0">
                <a:solidFill>
                  <a:srgbClr val="FFFFFF"/>
                </a:solidFill>
              </a:rPr>
              <a:t>and exaggerated weight shifting was necessary to allow for balance during steps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Char char="-"/>
            </a:pPr>
            <a:endParaRPr lang="en" dirty="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113" name="Shape 113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26" name="Picture 2" descr="C:\Users\Brittany\Downloads\tjm--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7654"/>
            <a:ext cx="3240360" cy="18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rittany\Downloads\sTN2u-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2099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657450" y="2285400"/>
            <a:ext cx="18291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DEMO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hape 126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23528" y="445024"/>
            <a:ext cx="23787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Challenges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150" y="1419622"/>
            <a:ext cx="3918642" cy="211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Physical calibration</a:t>
            </a:r>
            <a:endParaRPr lang="en" sz="1800" dirty="0">
              <a:solidFill>
                <a:schemeClr val="tx1"/>
              </a:solidFill>
            </a:endParaRP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Math and </a:t>
            </a:r>
            <a:r>
              <a:rPr lang="en" sz="1800" dirty="0">
                <a:solidFill>
                  <a:schemeClr val="tx1"/>
                </a:solidFill>
              </a:rPr>
              <a:t>precision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Simulation reward system to achieve a proper forward motion</a:t>
            </a:r>
          </a:p>
          <a:p>
            <a:endParaRPr lang="en-CA" dirty="0"/>
          </a:p>
        </p:txBody>
      </p:sp>
      <p:pic>
        <p:nvPicPr>
          <p:cNvPr id="5122" name="Picture 2" descr="C:\Users\Brittany\Downloads\giph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98" y="1923678"/>
            <a:ext cx="3654152" cy="20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7864" y="2139702"/>
            <a:ext cx="2088232" cy="572700"/>
          </a:xfrm>
        </p:spPr>
        <p:txBody>
          <a:bodyPr/>
          <a:lstStyle/>
          <a:p>
            <a:r>
              <a:rPr lang="en-CA" dirty="0" smtClean="0"/>
              <a:t>Questions?</a:t>
            </a:r>
            <a:endParaRPr lang="en-CA" dirty="0"/>
          </a:p>
        </p:txBody>
      </p:sp>
      <p:cxnSp>
        <p:nvCxnSpPr>
          <p:cNvPr id="4" name="Shape 126"/>
          <p:cNvCxnSpPr/>
          <p:nvPr/>
        </p:nvCxnSpPr>
        <p:spPr>
          <a:xfrm rot="10800000" flipH="1">
            <a:off x="395536" y="2859782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7871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7621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Motivation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5181200" y="445025"/>
            <a:ext cx="27621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Goals</a:t>
            </a:r>
          </a:p>
        </p:txBody>
      </p:sp>
      <p:cxnSp>
        <p:nvCxnSpPr>
          <p:cNvPr id="66" name="Shape 66"/>
          <p:cNvCxnSpPr/>
          <p:nvPr/>
        </p:nvCxnSpPr>
        <p:spPr>
          <a:xfrm rot="10800000" flipH="1">
            <a:off x="175825" y="1080600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" name="TextBox 1"/>
          <p:cNvSpPr txBox="1"/>
          <p:nvPr/>
        </p:nvSpPr>
        <p:spPr>
          <a:xfrm>
            <a:off x="175826" y="1275606"/>
            <a:ext cx="4185750" cy="2117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Interest in </a:t>
            </a:r>
            <a:r>
              <a:rPr lang="en" sz="1800" dirty="0" smtClean="0">
                <a:solidFill>
                  <a:schemeClr val="tx1"/>
                </a:solidFill>
              </a:rPr>
              <a:t>robotics </a:t>
            </a:r>
            <a:r>
              <a:rPr lang="en" sz="1800" dirty="0">
                <a:solidFill>
                  <a:schemeClr val="tx1"/>
                </a:solidFill>
              </a:rPr>
              <a:t>and </a:t>
            </a:r>
            <a:r>
              <a:rPr lang="en" sz="1800" dirty="0" smtClean="0">
                <a:solidFill>
                  <a:schemeClr val="tx1"/>
                </a:solidFill>
              </a:rPr>
              <a:t>machine learning</a:t>
            </a:r>
            <a:endParaRPr lang="en" sz="1800" dirty="0">
              <a:solidFill>
                <a:schemeClr val="tx1"/>
              </a:solidFill>
            </a:endParaRP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Walking is an interesting </a:t>
            </a:r>
            <a:r>
              <a:rPr lang="en" sz="1800" dirty="0" smtClean="0">
                <a:solidFill>
                  <a:schemeClr val="tx1"/>
                </a:solidFill>
              </a:rPr>
              <a:t>challenge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ECE 449 Intelligent Systems</a:t>
            </a:r>
            <a:endParaRPr lang="en" sz="18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4939054" y="1297074"/>
            <a:ext cx="3608271" cy="329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Build working </a:t>
            </a:r>
            <a:r>
              <a:rPr lang="en" sz="1800" dirty="0" smtClean="0">
                <a:solidFill>
                  <a:schemeClr val="tx1"/>
                </a:solidFill>
              </a:rPr>
              <a:t>robot</a:t>
            </a:r>
            <a:endParaRPr lang="en" sz="1800" dirty="0">
              <a:solidFill>
                <a:schemeClr val="tx1"/>
              </a:solidFill>
            </a:endParaRPr>
          </a:p>
          <a:p>
            <a:pPr marL="5143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Create accurate simulation of physical robot</a:t>
            </a:r>
          </a:p>
          <a:p>
            <a:pPr marL="5143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Convert </a:t>
            </a:r>
            <a:r>
              <a:rPr lang="en" sz="1800" dirty="0" smtClean="0">
                <a:solidFill>
                  <a:schemeClr val="tx1"/>
                </a:solidFill>
              </a:rPr>
              <a:t>simulation output </a:t>
            </a:r>
            <a:r>
              <a:rPr lang="en" sz="1800" dirty="0">
                <a:solidFill>
                  <a:schemeClr val="tx1"/>
                </a:solidFill>
              </a:rPr>
              <a:t>to </a:t>
            </a:r>
            <a:r>
              <a:rPr lang="en" sz="1800" dirty="0" smtClean="0">
                <a:solidFill>
                  <a:schemeClr val="tx1"/>
                </a:solidFill>
              </a:rPr>
              <a:t>pulse width signals</a:t>
            </a:r>
            <a:endParaRPr lang="en" sz="1800" dirty="0">
              <a:solidFill>
                <a:schemeClr val="tx1"/>
              </a:solidFill>
            </a:endParaRPr>
          </a:p>
          <a:p>
            <a:pPr marL="5143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Hard-code </a:t>
            </a:r>
            <a:r>
              <a:rPr lang="en" sz="1800" dirty="0">
                <a:solidFill>
                  <a:schemeClr val="tx1"/>
                </a:solidFill>
              </a:rPr>
              <a:t>basic motions</a:t>
            </a:r>
          </a:p>
          <a:p>
            <a:pPr marL="5143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Learned walking motion</a:t>
            </a:r>
          </a:p>
          <a:p>
            <a:pPr marL="5143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On board adjustments </a:t>
            </a:r>
          </a:p>
          <a:p>
            <a:endParaRPr lang="en-CA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33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dirty="0"/>
              <a:t>Design Plan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/>
              <a:t>Simulation is run; All learning done on PC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/>
              <a:t>Simulation outputs are converted to </a:t>
            </a:r>
            <a:r>
              <a:rPr lang="en" dirty="0"/>
              <a:t>p</a:t>
            </a:r>
            <a:r>
              <a:rPr lang="en" dirty="0" smtClean="0"/>
              <a:t>ulse width signals</a:t>
            </a:r>
            <a:endParaRPr lang="en" dirty="0"/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/>
              <a:t>Pulse </a:t>
            </a:r>
            <a:r>
              <a:rPr lang="en" dirty="0" smtClean="0"/>
              <a:t>widths </a:t>
            </a:r>
            <a:r>
              <a:rPr lang="en" dirty="0"/>
              <a:t>are saved in memory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/>
              <a:t>On board program reads pulse widths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790325" y="1152475"/>
            <a:ext cx="42633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4" name="Shape 74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3224" y="1071349"/>
            <a:ext cx="4730401" cy="473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Overview</a:t>
            </a:r>
          </a:p>
        </p:txBody>
      </p:sp>
      <p:cxnSp>
        <p:nvCxnSpPr>
          <p:cNvPr id="83" name="Shape 83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" name="TextBox 2"/>
          <p:cNvSpPr txBox="1"/>
          <p:nvPr/>
        </p:nvSpPr>
        <p:spPr>
          <a:xfrm>
            <a:off x="4896262" y="1203598"/>
            <a:ext cx="3666388" cy="2947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" sz="1800" dirty="0">
                <a:solidFill>
                  <a:schemeClr val="tx1"/>
                </a:solidFill>
              </a:rPr>
              <a:t>Current Functionality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Hardcoded Modes</a:t>
            </a:r>
          </a:p>
          <a:p>
            <a:pPr marL="228600" lvl="0"/>
            <a:r>
              <a:rPr lang="en" sz="1800" dirty="0" smtClean="0">
                <a:solidFill>
                  <a:schemeClr val="tx1"/>
                </a:solidFill>
              </a:rPr>
              <a:t>	- Walk</a:t>
            </a:r>
          </a:p>
          <a:p>
            <a:pPr marL="228600" lvl="0"/>
            <a:r>
              <a:rPr lang="en" sz="1800" dirty="0">
                <a:solidFill>
                  <a:schemeClr val="tx1"/>
                </a:solidFill>
              </a:rPr>
              <a:t>	</a:t>
            </a:r>
            <a:r>
              <a:rPr lang="en" sz="1800" dirty="0" smtClean="0">
                <a:solidFill>
                  <a:schemeClr val="tx1"/>
                </a:solidFill>
              </a:rPr>
              <a:t>- Dance</a:t>
            </a:r>
          </a:p>
          <a:p>
            <a:pPr marL="228600" lvl="0"/>
            <a:r>
              <a:rPr lang="en" sz="1800" dirty="0">
                <a:solidFill>
                  <a:schemeClr val="tx1"/>
                </a:solidFill>
              </a:rPr>
              <a:t>	</a:t>
            </a:r>
            <a:r>
              <a:rPr lang="en" sz="1800" dirty="0" smtClean="0">
                <a:solidFill>
                  <a:schemeClr val="tx1"/>
                </a:solidFill>
              </a:rPr>
              <a:t>- Weight Shift</a:t>
            </a:r>
          </a:p>
          <a:p>
            <a:pPr marL="228600" lvl="0">
              <a:spcAft>
                <a:spcPts val="600"/>
              </a:spcAft>
            </a:pPr>
            <a:r>
              <a:rPr lang="en" sz="1800" dirty="0" smtClean="0">
                <a:solidFill>
                  <a:schemeClr val="tx1"/>
                </a:solidFill>
              </a:rPr>
              <a:t>	- Simulation</a:t>
            </a:r>
            <a:endParaRPr lang="en" sz="1800" dirty="0">
              <a:solidFill>
                <a:schemeClr val="tx1"/>
              </a:solidFill>
            </a:endParaRP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tx1"/>
                </a:solidFill>
              </a:rPr>
              <a:t>Simulation output </a:t>
            </a:r>
            <a:r>
              <a:rPr lang="en" sz="1800" dirty="0" smtClean="0">
                <a:solidFill>
                  <a:schemeClr val="tx1"/>
                </a:solidFill>
              </a:rPr>
              <a:t>conversion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Battery powered tether</a:t>
            </a:r>
            <a:endParaRPr lang="en" sz="18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pic>
        <p:nvPicPr>
          <p:cNvPr id="8" name="Picture 2" descr="C:\Users\Brittany\Documents\Capstone\walking\DSC_09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b="4159"/>
          <a:stretch/>
        </p:blipFill>
        <p:spPr bwMode="auto">
          <a:xfrm>
            <a:off x="191149" y="1318082"/>
            <a:ext cx="4080003" cy="290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Simulation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3300" cy="361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/>
              <a:t>Simulation used a combination of ODE and OpenGL for physics simulating, and PyBrain for the machine learning aspect</a:t>
            </a:r>
          </a:p>
          <a:p>
            <a:pPr marL="514350" lvl="0" indent="-285750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/>
              <a:t>The machine learning uses a reward based system, allowing for fine tuned control over learned motion</a:t>
            </a:r>
          </a:p>
          <a:p>
            <a:pPr marL="514350" lvl="0" indent="-285750" rtl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FFFFFF"/>
                </a:solidFill>
              </a:rPr>
              <a:t>The simulation is taught through a combination of neural networks and reinforcement learning</a:t>
            </a:r>
          </a:p>
        </p:txBody>
      </p:sp>
      <p:cxnSp>
        <p:nvCxnSpPr>
          <p:cNvPr id="90" name="Shape 90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21758"/>
          <a:stretch/>
        </p:blipFill>
        <p:spPr>
          <a:xfrm>
            <a:off x="4770399" y="1401300"/>
            <a:ext cx="4061900" cy="291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Simulation</a:t>
            </a:r>
            <a:endParaRPr lang="en-CA" dirty="0"/>
          </a:p>
        </p:txBody>
      </p:sp>
      <p:cxnSp>
        <p:nvCxnSpPr>
          <p:cNvPr id="4" name="Shape 83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74" name="Picture 2" descr="C:\Users\Brittany\Documents\Capstone\video\sims\trial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0" y="1149622"/>
            <a:ext cx="2350142" cy="17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rittany\Documents\Capstone\video\sims\trial74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00" y="1149621"/>
            <a:ext cx="2350142" cy="17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88437" y="185998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Trial 1</a:t>
            </a:r>
            <a:endParaRPr lang="en-CA" sz="1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6544" y="185998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Trial 740</a:t>
            </a:r>
            <a:endParaRPr lang="en-CA" sz="1800" dirty="0">
              <a:solidFill>
                <a:schemeClr val="tx1"/>
              </a:solidFill>
            </a:endParaRPr>
          </a:p>
        </p:txBody>
      </p:sp>
      <p:pic>
        <p:nvPicPr>
          <p:cNvPr id="3076" name="Picture 4" descr="C:\Users\Brittany\Documents\Capstone\video\sims\trial6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00" y="3078371"/>
            <a:ext cx="2350142" cy="17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08304" y="384193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Trial 20000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1470" y="384193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800" dirty="0" smtClean="0">
                <a:solidFill>
                  <a:schemeClr val="tx1"/>
                </a:solidFill>
              </a:rPr>
              <a:t>Trial 10500</a:t>
            </a:r>
            <a:endParaRPr lang="en-CA" sz="1800" dirty="0">
              <a:solidFill>
                <a:schemeClr val="tx1"/>
              </a:solidFill>
            </a:endParaRPr>
          </a:p>
        </p:txBody>
      </p:sp>
      <p:pic>
        <p:nvPicPr>
          <p:cNvPr id="3077" name="Picture 5" descr="C:\Users\Brittany\Documents\Capstone\video\sims\trial131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0" y="3127738"/>
            <a:ext cx="2360202" cy="179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2123728" y="1408137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5-Point Star 14"/>
          <p:cNvSpPr/>
          <p:nvPr/>
        </p:nvSpPr>
        <p:spPr>
          <a:xfrm>
            <a:off x="6372200" y="3395761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5-Point Star 15"/>
          <p:cNvSpPr/>
          <p:nvPr/>
        </p:nvSpPr>
        <p:spPr>
          <a:xfrm>
            <a:off x="6372200" y="1408137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5-Point Star 16"/>
          <p:cNvSpPr/>
          <p:nvPr/>
        </p:nvSpPr>
        <p:spPr>
          <a:xfrm>
            <a:off x="2123728" y="3395761"/>
            <a:ext cx="144016" cy="14401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700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Pulse Width Modulation</a:t>
            </a:r>
            <a:endParaRPr lang="en-CA" dirty="0"/>
          </a:p>
        </p:txBody>
      </p:sp>
      <p:cxnSp>
        <p:nvCxnSpPr>
          <p:cNvPr id="4" name="Shape 90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" name="TextBox 4"/>
          <p:cNvSpPr txBox="1"/>
          <p:nvPr/>
        </p:nvSpPr>
        <p:spPr>
          <a:xfrm>
            <a:off x="395536" y="2001276"/>
            <a:ext cx="3228722" cy="214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chemeClr val="tx1"/>
                </a:solidFill>
              </a:rPr>
              <a:t>Square wave form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800" dirty="0" smtClean="0">
                <a:solidFill>
                  <a:schemeClr val="tx1"/>
                </a:solidFill>
              </a:rPr>
              <a:t>Defines the angle of the servo motor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bkohg.com/picts/servicemanual/Pulsbreite_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7210" b="14705"/>
          <a:stretch/>
        </p:blipFill>
        <p:spPr bwMode="auto">
          <a:xfrm>
            <a:off x="3995936" y="2089192"/>
            <a:ext cx="4736698" cy="179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Converting from Simulation to Real World</a:t>
            </a:r>
            <a:endParaRPr lang="en" dirty="0"/>
          </a:p>
        </p:txBody>
      </p:sp>
      <p:cxnSp>
        <p:nvCxnSpPr>
          <p:cNvPr id="105" name="Shape 105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" name="TextBox 2"/>
          <p:cNvSpPr txBox="1"/>
          <p:nvPr/>
        </p:nvSpPr>
        <p:spPr>
          <a:xfrm>
            <a:off x="191150" y="1622911"/>
            <a:ext cx="3948802" cy="258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Slippage between gears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Varying pulse width ranges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Rotation around differing points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800" dirty="0" smtClean="0">
                <a:solidFill>
                  <a:schemeClr val="tx1"/>
                </a:solidFill>
              </a:rPr>
              <a:t>Degree conversion for ease of use</a:t>
            </a:r>
          </a:p>
          <a:p>
            <a:pPr marL="514350" lvl="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pic>
        <p:nvPicPr>
          <p:cNvPr id="4098" name="Picture 2" descr="C:\Users\Brittany\Documents\Capstone\con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03598"/>
            <a:ext cx="4774255" cy="34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Robot motion versus simulation motion</a:t>
            </a:r>
          </a:p>
        </p:txBody>
      </p:sp>
      <p:cxnSp>
        <p:nvCxnSpPr>
          <p:cNvPr id="4" name="Shape 105"/>
          <p:cNvCxnSpPr/>
          <p:nvPr/>
        </p:nvCxnSpPr>
        <p:spPr>
          <a:xfrm rot="10800000" flipH="1">
            <a:off x="191150" y="1017725"/>
            <a:ext cx="8371500" cy="90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Picture 4" descr="C:\Users\Brittany\Documents\Capstone\video\sims\trial6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23678"/>
            <a:ext cx="2350142" cy="17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Cqm6OvUonE?rel=0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923928" y="1779662"/>
            <a:ext cx="4572000" cy="25717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296</Words>
  <Application>Microsoft Office PowerPoint</Application>
  <PresentationFormat>On-screen Show (16:9)</PresentationFormat>
  <Paragraphs>71</Paragraphs>
  <Slides>14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simple-dark-2</vt:lpstr>
      <vt:lpstr>Smart Robotic Quadruped</vt:lpstr>
      <vt:lpstr>Motivation</vt:lpstr>
      <vt:lpstr>Overview</vt:lpstr>
      <vt:lpstr>Overview</vt:lpstr>
      <vt:lpstr>Simulation</vt:lpstr>
      <vt:lpstr>Simulation</vt:lpstr>
      <vt:lpstr>Pulse Width Modulation</vt:lpstr>
      <vt:lpstr>Converting from Simulation to Real World</vt:lpstr>
      <vt:lpstr>Robot motion versus simulation motion</vt:lpstr>
      <vt:lpstr>Learning to Walk Again…..</vt:lpstr>
      <vt:lpstr>Learning to Walk Again…..</vt:lpstr>
      <vt:lpstr>DEMO</vt:lpstr>
      <vt:lpstr>Challenges  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Robotic Quadruped</dc:title>
  <dc:creator>Brittany</dc:creator>
  <cp:lastModifiedBy>Brittany</cp:lastModifiedBy>
  <cp:revision>24</cp:revision>
  <dcterms:modified xsi:type="dcterms:W3CDTF">2016-04-07T19:16:05Z</dcterms:modified>
</cp:coreProperties>
</file>