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Brittany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Duncan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Dunca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Cody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Cody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youtu.be/M8YjvHYbZ9w?t=15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5.png"/><Relationship Id="rId4" Type="http://schemas.openxmlformats.org/officeDocument/2006/relationships/image" Target="../media/image0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2.png"/><Relationship Id="rId4" Type="http://schemas.openxmlformats.org/officeDocument/2006/relationships/image" Target="../media/image0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0" y="1940250"/>
            <a:ext cx="8520599" cy="12630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600"/>
              <a:t>Smart Robotic Quadruped: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666666"/>
                </a:solidFill>
              </a:rPr>
              <a:t>Using Machine Learning to Optimize Parameters and Control </a:t>
            </a: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5325000" y="4350900"/>
            <a:ext cx="38190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Brittany Lamorie, Cody Otto, Duncan Prance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idx="4294967295" type="body"/>
          </p:nvPr>
        </p:nvSpPr>
        <p:spPr>
          <a:xfrm>
            <a:off x="2444850" y="967725"/>
            <a:ext cx="4254299" cy="3996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b="1" lang="en" sz="1600"/>
              <a:t>Functionality:</a:t>
            </a:r>
          </a:p>
          <a:p>
            <a:pPr indent="-304800" lvl="0" marL="457200" rtl="0">
              <a:lnSpc>
                <a:spcPct val="100000"/>
              </a:lnSpc>
              <a:spcBef>
                <a:spcPts val="0"/>
              </a:spcBef>
              <a:buSzPct val="100000"/>
              <a:buChar char="-"/>
            </a:pPr>
            <a:r>
              <a:rPr lang="en" sz="1200"/>
              <a:t>Taught from computer - Milestones</a:t>
            </a:r>
          </a:p>
          <a:p>
            <a:pPr indent="-304800" lvl="0" marL="457200" rtl="0">
              <a:lnSpc>
                <a:spcPct val="100000"/>
              </a:lnSpc>
              <a:spcBef>
                <a:spcPts val="0"/>
              </a:spcBef>
              <a:buSzPct val="100000"/>
              <a:buChar char="-"/>
            </a:pPr>
            <a:r>
              <a:rPr lang="en" sz="1200"/>
              <a:t>Adjusts on the fly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b="1" lang="en" sz="1600"/>
              <a:t>Motivations:</a:t>
            </a:r>
          </a:p>
          <a:p>
            <a:pPr indent="-304800" lvl="0" marL="457200" rtl="0">
              <a:lnSpc>
                <a:spcPct val="100000"/>
              </a:lnSpc>
              <a:spcBef>
                <a:spcPts val="0"/>
              </a:spcBef>
              <a:buSzPct val="100000"/>
              <a:buChar char="-"/>
            </a:pPr>
            <a:r>
              <a:rPr lang="en" sz="1200"/>
              <a:t>Machine Learning</a:t>
            </a:r>
          </a:p>
          <a:p>
            <a:pPr indent="-304800" lvl="0" marL="457200" rtl="0">
              <a:lnSpc>
                <a:spcPct val="100000"/>
              </a:lnSpc>
              <a:spcBef>
                <a:spcPts val="0"/>
              </a:spcBef>
              <a:buSzPct val="100000"/>
              <a:buChar char="-"/>
            </a:pPr>
            <a:r>
              <a:rPr lang="en" sz="1200"/>
              <a:t>Building a robot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/>
              <a:t>Inspiration:</a:t>
            </a:r>
          </a:p>
          <a:p>
            <a: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sz="1200"/>
              <a:t>Bipedal Simulations done in 2013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/>
              <a:t>Proof of Concept: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u="sng">
                <a:hlinkClick r:id="rId3"/>
              </a:rPr>
              <a:t>https://youtu.be/M8YjvHYbZ9w?t=15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t/>
            </a:r>
            <a:endParaRPr sz="1600"/>
          </a:p>
        </p:txBody>
      </p:sp>
      <p:sp>
        <p:nvSpPr>
          <p:cNvPr id="61" name="Shape 61"/>
          <p:cNvSpPr txBox="1"/>
          <p:nvPr>
            <p:ph idx="4294967295" type="title"/>
          </p:nvPr>
        </p:nvSpPr>
        <p:spPr>
          <a:xfrm>
            <a:off x="311700" y="230950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General Information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0" y="1936550"/>
            <a:ext cx="1269299" cy="14600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/>
              <a:t>Hardware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800"/>
              <a:t>Block </a:t>
            </a:r>
          </a:p>
          <a:p>
            <a:pPr lvl="0">
              <a:spcBef>
                <a:spcPts val="0"/>
              </a:spcBef>
              <a:buNone/>
            </a:pPr>
            <a:r>
              <a:rPr b="1" lang="en" sz="1800"/>
              <a:t>Diagram</a:t>
            </a:r>
          </a:p>
        </p:txBody>
      </p:sp>
      <p:pic>
        <p:nvPicPr>
          <p:cNvPr id="67" name="Shape 67"/>
          <p:cNvPicPr preferRelativeResize="0"/>
          <p:nvPr/>
        </p:nvPicPr>
        <p:blipFill rotWithShape="1">
          <a:blip r:embed="rId3">
            <a:alphaModFix/>
          </a:blip>
          <a:srcRect b="13431" l="0" r="17958" t="4067"/>
          <a:stretch/>
        </p:blipFill>
        <p:spPr>
          <a:xfrm>
            <a:off x="1555050" y="296337"/>
            <a:ext cx="6033900" cy="4550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idx="1" type="body"/>
          </p:nvPr>
        </p:nvSpPr>
        <p:spPr>
          <a:xfrm>
            <a:off x="311550" y="892500"/>
            <a:ext cx="3129600" cy="3536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600"/>
              <a:t>Challenges:</a:t>
            </a:r>
          </a:p>
          <a:p>
            <a:pPr indent="-304800" lvl="0" marL="457200" rtl="0">
              <a:spcBef>
                <a:spcPts val="0"/>
              </a:spcBef>
              <a:buSzPct val="100000"/>
              <a:buChar char="-"/>
            </a:pPr>
            <a:r>
              <a:rPr lang="en" sz="1200"/>
              <a:t>Voltage</a:t>
            </a:r>
          </a:p>
          <a:p>
            <a:pPr indent="-304800" lvl="0" marL="457200" rtl="0">
              <a:spcBef>
                <a:spcPts val="0"/>
              </a:spcBef>
              <a:buSzPct val="100000"/>
              <a:buChar char="-"/>
            </a:pPr>
            <a:r>
              <a:rPr lang="en" sz="1200"/>
              <a:t>Power</a:t>
            </a:r>
          </a:p>
          <a:p>
            <a:pPr indent="-304800" lvl="0" marL="457200" rtl="0">
              <a:spcBef>
                <a:spcPts val="0"/>
              </a:spcBef>
              <a:buSzPct val="100000"/>
              <a:buChar char="-"/>
            </a:pPr>
            <a:r>
              <a:rPr lang="en" sz="1200"/>
              <a:t>Torque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600"/>
              <a:t>Backup Plans:</a:t>
            </a:r>
          </a:p>
          <a:p>
            <a:pPr indent="-304800" lvl="0" marL="457200" rtl="0">
              <a:spcBef>
                <a:spcPts val="0"/>
              </a:spcBef>
              <a:buSzPct val="100000"/>
              <a:buChar char="-"/>
            </a:pPr>
            <a:r>
              <a:rPr lang="en" sz="1200"/>
              <a:t>Tethered</a:t>
            </a:r>
          </a:p>
          <a:p>
            <a:pPr indent="-304800" lvl="0" marL="457200">
              <a:spcBef>
                <a:spcPts val="0"/>
              </a:spcBef>
              <a:buSzPct val="100000"/>
              <a:buChar char="-"/>
            </a:pPr>
            <a:r>
              <a:rPr lang="en" sz="1200"/>
              <a:t>Higher torque/cost servos</a:t>
            </a:r>
          </a:p>
        </p:txBody>
      </p:sp>
      <p:sp>
        <p:nvSpPr>
          <p:cNvPr id="73" name="Shape 73"/>
          <p:cNvSpPr txBox="1"/>
          <p:nvPr>
            <p:ph type="title"/>
          </p:nvPr>
        </p:nvSpPr>
        <p:spPr>
          <a:xfrm>
            <a:off x="249500" y="159900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Hardware</a:t>
            </a:r>
          </a:p>
        </p:txBody>
      </p:sp>
      <p:pic>
        <p:nvPicPr>
          <p:cNvPr id="74" name="Shape 74"/>
          <p:cNvPicPr preferRelativeResize="0"/>
          <p:nvPr/>
        </p:nvPicPr>
        <p:blipFill rotWithShape="1">
          <a:blip r:embed="rId3">
            <a:alphaModFix/>
          </a:blip>
          <a:srcRect b="0" l="1195" r="0" t="2477"/>
          <a:stretch/>
        </p:blipFill>
        <p:spPr>
          <a:xfrm>
            <a:off x="3553350" y="627175"/>
            <a:ext cx="5439624" cy="2498874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Shape 7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41150" y="3302712"/>
            <a:ext cx="5391150" cy="1743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x="7622750" y="2022750"/>
            <a:ext cx="1438200" cy="10979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/>
              <a:t>Data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800"/>
              <a:t>Flow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800"/>
              <a:t>Diagram</a:t>
            </a:r>
          </a:p>
        </p:txBody>
      </p:sp>
      <p:pic>
        <p:nvPicPr>
          <p:cNvPr id="81" name="Shape 81"/>
          <p:cNvPicPr preferRelativeResize="0"/>
          <p:nvPr/>
        </p:nvPicPr>
        <p:blipFill rotWithShape="1">
          <a:blip r:embed="rId3">
            <a:alphaModFix/>
          </a:blip>
          <a:srcRect b="27538" l="8490" r="10102" t="10480"/>
          <a:stretch/>
        </p:blipFill>
        <p:spPr>
          <a:xfrm>
            <a:off x="1578287" y="862200"/>
            <a:ext cx="5987424" cy="3419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x="311700" y="286400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Software</a:t>
            </a:r>
          </a:p>
        </p:txBody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2435850" y="939050"/>
            <a:ext cx="4272300" cy="40484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600"/>
              <a:t>Challenges:</a:t>
            </a:r>
          </a:p>
          <a:p>
            <a:pPr indent="-304800" lvl="0" marL="457200" rtl="0">
              <a:spcBef>
                <a:spcPts val="0"/>
              </a:spcBef>
              <a:buSzPct val="100000"/>
              <a:buChar char="-"/>
            </a:pPr>
            <a:r>
              <a:rPr lang="en" sz="1200"/>
              <a:t>Need to run large amounts of simulations for learning</a:t>
            </a:r>
          </a:p>
          <a:p>
            <a:pPr indent="-304800" lvl="0" marL="457200" rtl="0">
              <a:spcBef>
                <a:spcPts val="0"/>
              </a:spcBef>
              <a:buSzPct val="100000"/>
              <a:buChar char="-"/>
            </a:pPr>
            <a:r>
              <a:rPr lang="en" sz="1200"/>
              <a:t>Making sure that our code is redundant and fault tolerant</a:t>
            </a:r>
          </a:p>
          <a:p>
            <a:pPr indent="-304800" lvl="0" marL="457200" rtl="0">
              <a:spcBef>
                <a:spcPts val="0"/>
              </a:spcBef>
              <a:buSzPct val="100000"/>
              <a:buChar char="-"/>
            </a:pPr>
            <a:r>
              <a:rPr lang="en" sz="1200"/>
              <a:t>Not killing the fragile hardware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 sz="1600"/>
              <a:t>Backup Plans:</a:t>
            </a:r>
          </a:p>
          <a:p>
            <a:pPr indent="-304800" lvl="0" marL="457200" rtl="0">
              <a:spcBef>
                <a:spcPts val="0"/>
              </a:spcBef>
              <a:buSzPct val="100000"/>
              <a:buChar char="-"/>
            </a:pPr>
            <a:r>
              <a:rPr lang="en" sz="1200"/>
              <a:t>Not using machine learning</a:t>
            </a:r>
          </a:p>
          <a:p>
            <a:pPr indent="-304800" lvl="0" marL="457200" rtl="0">
              <a:spcBef>
                <a:spcPts val="0"/>
              </a:spcBef>
              <a:buSzPct val="100000"/>
              <a:buChar char="-"/>
            </a:pPr>
            <a:r>
              <a:rPr lang="en" sz="1200"/>
              <a:t>Confining movement to a set boundary</a:t>
            </a:r>
          </a:p>
          <a:p>
            <a:pPr indent="-304800" lvl="0" marL="457200" rtl="0">
              <a:spcBef>
                <a:spcPts val="0"/>
              </a:spcBef>
              <a:buSzPct val="100000"/>
              <a:buChar char="-"/>
            </a:pPr>
            <a:r>
              <a:rPr lang="en" sz="1200"/>
              <a:t>Physical tethering for power requirements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Test Plan</a:t>
            </a:r>
          </a:p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2449200" y="1125825"/>
            <a:ext cx="4245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Hardware:</a:t>
            </a:r>
          </a:p>
          <a:p>
            <a:pPr indent="-304800" lvl="0" marL="457200" rtl="0">
              <a:spcBef>
                <a:spcPts val="0"/>
              </a:spcBef>
              <a:buSzPct val="100000"/>
              <a:buChar char="-"/>
            </a:pPr>
            <a:r>
              <a:rPr lang="en" sz="1200"/>
              <a:t>Test servo motion</a:t>
            </a:r>
          </a:p>
          <a:p>
            <a:pPr indent="-304800" lvl="0" marL="457200" rtl="0">
              <a:spcBef>
                <a:spcPts val="0"/>
              </a:spcBef>
              <a:buSzPct val="100000"/>
              <a:buChar char="-"/>
            </a:pPr>
            <a:r>
              <a:rPr lang="en" sz="1200"/>
              <a:t>Test single leg</a:t>
            </a:r>
          </a:p>
          <a:p>
            <a:pPr indent="-304800" lvl="0" marL="457200" rtl="0">
              <a:spcBef>
                <a:spcPts val="0"/>
              </a:spcBef>
              <a:buSzPct val="100000"/>
              <a:buChar char="-"/>
            </a:pPr>
            <a:r>
              <a:rPr lang="en" sz="1200"/>
              <a:t>Test weight with full setup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/>
              <a:t>Software:</a:t>
            </a:r>
          </a:p>
          <a:p>
            <a:pPr indent="-304800" lvl="0" marL="457200" rtl="0">
              <a:spcBef>
                <a:spcPts val="0"/>
              </a:spcBef>
              <a:buSzPct val="100000"/>
              <a:buChar char="-"/>
            </a:pPr>
            <a:r>
              <a:rPr lang="en" sz="1200"/>
              <a:t>Test robot fully in simulation software (pre-recorded)</a:t>
            </a:r>
          </a:p>
          <a:p>
            <a:pPr indent="-304800" lvl="0" marL="457200" rtl="0">
              <a:spcBef>
                <a:spcPts val="0"/>
              </a:spcBef>
              <a:buSzPct val="100000"/>
              <a:buChar char="-"/>
            </a:pPr>
            <a:r>
              <a:rPr lang="en" sz="1200"/>
              <a:t>Using working robot to test simulation results for accuracy</a:t>
            </a:r>
          </a:p>
          <a:p>
            <a:pPr indent="-304800" lvl="0" marL="457200" rtl="0">
              <a:spcBef>
                <a:spcPts val="0"/>
              </a:spcBef>
              <a:buSzPct val="100000"/>
              <a:buChar char="-"/>
            </a:pPr>
            <a:r>
              <a:rPr lang="en" sz="1200"/>
              <a:t>Setup learning algorithm and test that the parameters fall inside set boundaries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Code Example</a:t>
            </a:r>
          </a:p>
        </p:txBody>
      </p:sp>
      <p:pic>
        <p:nvPicPr>
          <p:cNvPr id="99" name="Shape 9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0750" y="1261075"/>
            <a:ext cx="4114899" cy="26213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Shape 10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18170" y="1089408"/>
            <a:ext cx="3639850" cy="29646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x="3565650" y="2285400"/>
            <a:ext cx="20126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Questions?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