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9" r:id="rId4"/>
    <p:sldId id="258" r:id="rId5"/>
    <p:sldId id="259" r:id="rId6"/>
    <p:sldId id="260" r:id="rId7"/>
    <p:sldId id="268" r:id="rId8"/>
    <p:sldId id="279" r:id="rId9"/>
    <p:sldId id="280" r:id="rId10"/>
    <p:sldId id="278" r:id="rId11"/>
    <p:sldId id="272" r:id="rId12"/>
    <p:sldId id="273" r:id="rId13"/>
    <p:sldId id="274" r:id="rId14"/>
    <p:sldId id="275" r:id="rId15"/>
    <p:sldId id="266" r:id="rId16"/>
    <p:sldId id="267" r:id="rId17"/>
    <p:sldId id="270"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76" autoAdjust="0"/>
  </p:normalViewPr>
  <p:slideViewPr>
    <p:cSldViewPr>
      <p:cViewPr varScale="1">
        <p:scale>
          <a:sx n="84" d="100"/>
          <a:sy n="84" d="100"/>
        </p:scale>
        <p:origin x="-137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C2265-3B0A-43D8-BDFA-A12C5877744F}" type="datetimeFigureOut">
              <a:rPr lang="zh-CN" altLang="en-US" smtClean="0"/>
              <a:t>2014/2/12</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12B2D9-2A96-4433-B8E5-A8CDFAE57C6F}" type="slidenum">
              <a:rPr lang="zh-CN" altLang="en-US" smtClean="0"/>
              <a:t>‹#›</a:t>
            </a:fld>
            <a:endParaRPr lang="zh-CN" altLang="en-US"/>
          </a:p>
        </p:txBody>
      </p:sp>
    </p:spTree>
    <p:extLst>
      <p:ext uri="{BB962C8B-B14F-4D97-AF65-F5344CB8AC3E}">
        <p14:creationId xmlns:p14="http://schemas.microsoft.com/office/powerpoint/2010/main" val="1827302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6B12B2D9-2A96-4433-B8E5-A8CDFAE57C6F}" type="slidenum">
              <a:rPr lang="zh-CN" altLang="en-US" smtClean="0"/>
              <a:t>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CBF1E91-5DA4-4AD8-8F9A-5C4846D23AB4}" type="datetimeFigureOut">
              <a:rPr lang="en-US" smtClean="0"/>
              <a:pPr/>
              <a:t>2/12/2014</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65996F1E-8FC3-4E05-87A4-83977F927B45}"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4" name="Slide Number Placeholder 13"/>
          <p:cNvSpPr>
            <a:spLocks noGrp="1"/>
          </p:cNvSpPr>
          <p:nvPr>
            <p:ph type="sldNum" sz="quarter" idx="11"/>
          </p:nvPr>
        </p:nvSpPr>
        <p:spPr/>
        <p:txBody>
          <a:bodyPr/>
          <a:lstStyle/>
          <a:p>
            <a:fld id="{65996F1E-8FC3-4E05-87A4-83977F927B45}"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4" name="Slide Number Placeholder 13"/>
          <p:cNvSpPr>
            <a:spLocks noGrp="1"/>
          </p:cNvSpPr>
          <p:nvPr>
            <p:ph type="sldNum" sz="quarter" idx="11"/>
          </p:nvPr>
        </p:nvSpPr>
        <p:spPr/>
        <p:txBody>
          <a:bodyPr/>
          <a:lstStyle/>
          <a:p>
            <a:fld id="{65996F1E-8FC3-4E05-87A4-83977F927B45}"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1" name="Slide Number Placeholder 10"/>
          <p:cNvSpPr>
            <a:spLocks noGrp="1"/>
          </p:cNvSpPr>
          <p:nvPr>
            <p:ph type="sldNum" sz="quarter" idx="11"/>
          </p:nvPr>
        </p:nvSpPr>
        <p:spPr/>
        <p:txBody>
          <a:bodyPr/>
          <a:lstStyle/>
          <a:p>
            <a:fld id="{65996F1E-8FC3-4E05-87A4-83977F927B45}"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7CBF1E91-5DA4-4AD8-8F9A-5C4846D23AB4}" type="datetimeFigureOut">
              <a:rPr lang="en-US" smtClean="0"/>
              <a:pPr/>
              <a:t>2/12/2014</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65996F1E-8FC3-4E05-87A4-83977F927B45}"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3" name="Slide Number Placeholder 12"/>
          <p:cNvSpPr>
            <a:spLocks noGrp="1"/>
          </p:cNvSpPr>
          <p:nvPr>
            <p:ph type="sldNum" sz="quarter" idx="11"/>
          </p:nvPr>
        </p:nvSpPr>
        <p:spPr/>
        <p:txBody>
          <a:bodyPr/>
          <a:lstStyle/>
          <a:p>
            <a:fld id="{65996F1E-8FC3-4E05-87A4-83977F927B4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4" name="Slide Number Placeholder 13"/>
          <p:cNvSpPr>
            <a:spLocks noGrp="1"/>
          </p:cNvSpPr>
          <p:nvPr>
            <p:ph type="sldNum" sz="quarter" idx="11"/>
          </p:nvPr>
        </p:nvSpPr>
        <p:spPr/>
        <p:txBody>
          <a:bodyPr/>
          <a:lstStyle/>
          <a:p>
            <a:fld id="{65996F1E-8FC3-4E05-87A4-83977F927B45}"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0" name="Slide Number Placeholder 9"/>
          <p:cNvSpPr>
            <a:spLocks noGrp="1"/>
          </p:cNvSpPr>
          <p:nvPr>
            <p:ph type="sldNum" sz="quarter" idx="11"/>
          </p:nvPr>
        </p:nvSpPr>
        <p:spPr/>
        <p:txBody>
          <a:bodyPr/>
          <a:lstStyle/>
          <a:p>
            <a:fld id="{65996F1E-8FC3-4E05-87A4-83977F927B45}"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CBF1E91-5DA4-4AD8-8F9A-5C4846D23AB4}" type="datetimeFigureOut">
              <a:rPr lang="en-US" smtClean="0"/>
              <a:pPr/>
              <a:t>2/12/2014</a:t>
            </a:fld>
            <a:endParaRPr lang="en-US"/>
          </a:p>
        </p:txBody>
      </p:sp>
      <p:sp>
        <p:nvSpPr>
          <p:cNvPr id="9" name="Slide Number Placeholder 8"/>
          <p:cNvSpPr>
            <a:spLocks noGrp="1"/>
          </p:cNvSpPr>
          <p:nvPr>
            <p:ph type="sldNum" sz="quarter" idx="11"/>
          </p:nvPr>
        </p:nvSpPr>
        <p:spPr/>
        <p:txBody>
          <a:bodyPr/>
          <a:lstStyle/>
          <a:p>
            <a:fld id="{65996F1E-8FC3-4E05-87A4-83977F927B4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6" name="Slide Number Placeholder 15"/>
          <p:cNvSpPr>
            <a:spLocks noGrp="1"/>
          </p:cNvSpPr>
          <p:nvPr>
            <p:ph type="sldNum" sz="quarter" idx="11"/>
          </p:nvPr>
        </p:nvSpPr>
        <p:spPr/>
        <p:txBody>
          <a:bodyPr/>
          <a:lstStyle/>
          <a:p>
            <a:fld id="{65996F1E-8FC3-4E05-87A4-83977F927B4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7CBF1E91-5DA4-4AD8-8F9A-5C4846D23AB4}" type="datetimeFigureOut">
              <a:rPr lang="en-US" smtClean="0"/>
              <a:pPr/>
              <a:t>2/12/2014</a:t>
            </a:fld>
            <a:endParaRPr lang="en-US"/>
          </a:p>
        </p:txBody>
      </p:sp>
      <p:sp>
        <p:nvSpPr>
          <p:cNvPr id="17" name="Slide Number Placeholder 16"/>
          <p:cNvSpPr>
            <a:spLocks noGrp="1"/>
          </p:cNvSpPr>
          <p:nvPr>
            <p:ph type="sldNum" sz="quarter" idx="11"/>
          </p:nvPr>
        </p:nvSpPr>
        <p:spPr/>
        <p:txBody>
          <a:bodyPr/>
          <a:lstStyle/>
          <a:p>
            <a:fld id="{65996F1E-8FC3-4E05-87A4-83977F927B45}"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65996F1E-8FC3-4E05-87A4-83977F927B45}"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7CBF1E91-5DA4-4AD8-8F9A-5C4846D23AB4}" type="datetimeFigureOut">
              <a:rPr lang="en-US" smtClean="0"/>
              <a:pPr/>
              <a:t>2/12/2014</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lu9@ualberta.ca" TargetMode="External"/><Relationship Id="rId2" Type="http://schemas.openxmlformats.org/officeDocument/2006/relationships/hyperlink" Target="mailto:jrlarson@ualberta.ca" TargetMode="External"/><Relationship Id="rId1" Type="http://schemas.openxmlformats.org/officeDocument/2006/relationships/slideLayout" Target="../slideLayouts/slideLayout1.xml"/><Relationship Id="rId4" Type="http://schemas.openxmlformats.org/officeDocument/2006/relationships/hyperlink" Target="mailto:qliu6@ualberta.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4005064"/>
            <a:ext cx="5285184" cy="2133600"/>
          </a:xfrm>
        </p:spPr>
        <p:txBody>
          <a:bodyPr/>
          <a:lstStyle/>
          <a:p>
            <a:r>
              <a:rPr lang="fr-FR" dirty="0"/>
              <a:t>Jesse </a:t>
            </a:r>
            <a:r>
              <a:rPr lang="fr-FR" dirty="0" err="1"/>
              <a:t>Larson</a:t>
            </a:r>
            <a:r>
              <a:rPr lang="fr-FR"/>
              <a:t>  </a:t>
            </a:r>
            <a:r>
              <a:rPr lang="fr-FR" smtClean="0"/>
              <a:t>(</a:t>
            </a:r>
            <a:r>
              <a:rPr lang="fr-FR" smtClean="0">
                <a:hlinkClick r:id="rId2"/>
              </a:rPr>
              <a:t>jrlarson@ualberta.ca</a:t>
            </a:r>
            <a:r>
              <a:rPr lang="fr-FR" smtClean="0"/>
              <a:t>) IR Communication </a:t>
            </a:r>
            <a:endParaRPr lang="fr-FR"/>
          </a:p>
          <a:p>
            <a:r>
              <a:rPr lang="fr-FR" err="1"/>
              <a:t>Jing</a:t>
            </a:r>
            <a:r>
              <a:rPr lang="fr-FR"/>
              <a:t> </a:t>
            </a:r>
            <a:r>
              <a:rPr lang="fr-FR" smtClean="0"/>
              <a:t>Lu (</a:t>
            </a:r>
            <a:r>
              <a:rPr lang="fr-FR" smtClean="0">
                <a:hlinkClick r:id="rId3"/>
              </a:rPr>
              <a:t>jlu9@ualberta.ca</a:t>
            </a:r>
            <a:r>
              <a:rPr lang="fr-FR" smtClean="0"/>
              <a:t>) Stepper Motors </a:t>
            </a:r>
            <a:endParaRPr lang="fr-FR"/>
          </a:p>
          <a:p>
            <a:r>
              <a:rPr lang="fr-FR" err="1"/>
              <a:t>Qingqing</a:t>
            </a:r>
            <a:r>
              <a:rPr lang="fr-FR"/>
              <a:t> </a:t>
            </a:r>
            <a:r>
              <a:rPr lang="fr-FR" smtClean="0"/>
              <a:t>Liu (</a:t>
            </a:r>
            <a:r>
              <a:rPr lang="fr-FR" smtClean="0">
                <a:hlinkClick r:id="rId4"/>
              </a:rPr>
              <a:t>qliu6@ualberta.ca</a:t>
            </a:r>
            <a:r>
              <a:rPr lang="fr-FR" smtClean="0"/>
              <a:t>) C code</a:t>
            </a:r>
            <a:endParaRPr lang="en-US">
              <a:solidFill>
                <a:srgbClr val="FF0000"/>
              </a:solidFill>
            </a:endParaRPr>
          </a:p>
        </p:txBody>
      </p:sp>
      <p:sp>
        <p:nvSpPr>
          <p:cNvPr id="2" name="Title 1"/>
          <p:cNvSpPr>
            <a:spLocks noGrp="1"/>
          </p:cNvSpPr>
          <p:nvPr>
            <p:ph type="title"/>
          </p:nvPr>
        </p:nvSpPr>
        <p:spPr/>
        <p:txBody>
          <a:bodyPr/>
          <a:lstStyle/>
          <a:p>
            <a:r>
              <a:rPr lang="en-US" smtClean="0"/>
              <a:t>G1</a:t>
            </a:r>
            <a:br>
              <a:rPr lang="en-US" smtClean="0"/>
            </a:br>
            <a:r>
              <a:rPr lang="en-US" err="1" smtClean="0"/>
              <a:t>Duckhunt</a:t>
            </a:r>
            <a:r>
              <a:rPr lang="en-US" smtClean="0"/>
              <a:t> Alarm Clock</a:t>
            </a:r>
            <a:endParaRPr lang="en-US"/>
          </a:p>
        </p:txBody>
      </p:sp>
    </p:spTree>
    <p:extLst>
      <p:ext uri="{BB962C8B-B14F-4D97-AF65-F5344CB8AC3E}">
        <p14:creationId xmlns:p14="http://schemas.microsoft.com/office/powerpoint/2010/main" val="352418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1519" y="446062"/>
            <a:ext cx="3816424" cy="2308324"/>
          </a:xfrm>
          <a:prstGeom prst="rect">
            <a:avLst/>
          </a:prstGeom>
        </p:spPr>
        <p:txBody>
          <a:bodyPr wrap="square">
            <a:spAutoFit/>
          </a:bodyPr>
          <a:lstStyle/>
          <a:p>
            <a:r>
              <a:rPr lang="en-US" dirty="0"/>
              <a:t>C Project</a:t>
            </a:r>
          </a:p>
          <a:p>
            <a:r>
              <a:rPr lang="en-US" dirty="0"/>
              <a:t>-record and calculate the position of “duck” on x axis and y axis</a:t>
            </a:r>
          </a:p>
          <a:p>
            <a:r>
              <a:rPr lang="en-US" dirty="0"/>
              <a:t>-generate acceleration for x axis and y axis</a:t>
            </a:r>
          </a:p>
          <a:p>
            <a:r>
              <a:rPr lang="en-US" dirty="0"/>
              <a:t>-test whether the acceleration is safe</a:t>
            </a:r>
          </a:p>
          <a:p>
            <a:r>
              <a:rPr lang="en-US" dirty="0"/>
              <a:t>-when a reset signal is received, bring up “duck” to original position</a:t>
            </a:r>
          </a:p>
        </p:txBody>
      </p:sp>
      <p:grpSp>
        <p:nvGrpSpPr>
          <p:cNvPr id="5" name="Group 4"/>
          <p:cNvGrpSpPr/>
          <p:nvPr/>
        </p:nvGrpSpPr>
        <p:grpSpPr>
          <a:xfrm>
            <a:off x="611437" y="1225675"/>
            <a:ext cx="7353799" cy="5334775"/>
            <a:chOff x="611437" y="1225675"/>
            <a:chExt cx="7353799" cy="5334775"/>
          </a:xfrm>
        </p:grpSpPr>
        <p:sp>
          <p:nvSpPr>
            <p:cNvPr id="6" name="Shape 181"/>
            <p:cNvSpPr/>
            <p:nvPr/>
          </p:nvSpPr>
          <p:spPr>
            <a:xfrm>
              <a:off x="6213537" y="1225675"/>
              <a:ext cx="1751699" cy="7490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buNone/>
              </a:pPr>
              <a:r>
                <a:rPr lang="fr-FR"/>
                <a:t>SPEAKER</a:t>
              </a:r>
            </a:p>
          </p:txBody>
        </p:sp>
        <p:sp>
          <p:nvSpPr>
            <p:cNvPr id="7" name="Shape 182"/>
            <p:cNvSpPr/>
            <p:nvPr/>
          </p:nvSpPr>
          <p:spPr>
            <a:xfrm>
              <a:off x="611437" y="3413950"/>
              <a:ext cx="1487399" cy="7490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buNone/>
              </a:pPr>
              <a:r>
                <a:rPr lang="fr-FR"/>
                <a:t>STEP MOTOR</a:t>
              </a:r>
            </a:p>
          </p:txBody>
        </p:sp>
        <p:sp>
          <p:nvSpPr>
            <p:cNvPr id="8" name="Shape 183"/>
            <p:cNvSpPr/>
            <p:nvPr/>
          </p:nvSpPr>
          <p:spPr>
            <a:xfrm>
              <a:off x="6279674" y="5717750"/>
              <a:ext cx="1619399" cy="842700"/>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buNone/>
              </a:pPr>
              <a:r>
                <a:rPr lang="fr-FR"/>
                <a:t>RECEIVER</a:t>
              </a:r>
            </a:p>
          </p:txBody>
        </p:sp>
        <p:cxnSp>
          <p:nvCxnSpPr>
            <p:cNvPr id="9" name="Shape 184"/>
            <p:cNvCxnSpPr>
              <a:stCxn id="8" idx="0"/>
            </p:cNvCxnSpPr>
            <p:nvPr/>
          </p:nvCxnSpPr>
          <p:spPr>
            <a:xfrm flipV="1">
              <a:off x="7089374" y="4163049"/>
              <a:ext cx="1" cy="1554701"/>
            </a:xfrm>
            <a:prstGeom prst="straightConnector1">
              <a:avLst/>
            </a:prstGeom>
            <a:noFill/>
            <a:ln w="19050" cap="flat">
              <a:solidFill>
                <a:schemeClr val="dk2"/>
              </a:solidFill>
              <a:prstDash val="solid"/>
              <a:round/>
              <a:headEnd type="none" w="lg" len="lg"/>
              <a:tailEnd type="triangle" w="lg" len="lg"/>
            </a:ln>
          </p:spPr>
        </p:cxnSp>
        <p:cxnSp>
          <p:nvCxnSpPr>
            <p:cNvPr id="10" name="Shape 185"/>
            <p:cNvCxnSpPr>
              <a:endCxn id="6" idx="2"/>
            </p:cNvCxnSpPr>
            <p:nvPr/>
          </p:nvCxnSpPr>
          <p:spPr>
            <a:xfrm flipV="1">
              <a:off x="7089375" y="1974774"/>
              <a:ext cx="12" cy="1439176"/>
            </a:xfrm>
            <a:prstGeom prst="straightConnector1">
              <a:avLst/>
            </a:prstGeom>
            <a:noFill/>
            <a:ln w="19050" cap="flat">
              <a:solidFill>
                <a:schemeClr val="dk2"/>
              </a:solidFill>
              <a:prstDash val="solid"/>
              <a:round/>
              <a:headEnd type="none" w="lg" len="lg"/>
              <a:tailEnd type="triangle" w="lg" len="lg"/>
            </a:ln>
          </p:spPr>
        </p:cxnSp>
        <p:cxnSp>
          <p:nvCxnSpPr>
            <p:cNvPr id="11" name="Shape 188"/>
            <p:cNvCxnSpPr>
              <a:endCxn id="7" idx="3"/>
            </p:cNvCxnSpPr>
            <p:nvPr/>
          </p:nvCxnSpPr>
          <p:spPr>
            <a:xfrm flipH="1">
              <a:off x="2098836" y="3788500"/>
              <a:ext cx="4114689" cy="0"/>
            </a:xfrm>
            <a:prstGeom prst="straightConnector1">
              <a:avLst/>
            </a:prstGeom>
            <a:noFill/>
            <a:ln w="19050" cap="flat">
              <a:solidFill>
                <a:schemeClr val="dk2"/>
              </a:solidFill>
              <a:prstDash val="solid"/>
              <a:round/>
              <a:headEnd type="none" w="lg" len="lg"/>
              <a:tailEnd type="triangle" w="lg" len="lg"/>
            </a:ln>
          </p:spPr>
        </p:cxnSp>
      </p:grpSp>
      <p:sp>
        <p:nvSpPr>
          <p:cNvPr id="26" name="Shape 180"/>
          <p:cNvSpPr/>
          <p:nvPr/>
        </p:nvSpPr>
        <p:spPr>
          <a:xfrm>
            <a:off x="6213525" y="3413950"/>
            <a:ext cx="1751699" cy="749099"/>
          </a:xfrm>
          <a:prstGeom prst="rect">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marL="182880" lvl="0" indent="-68579" rtl="0">
              <a:spcBef>
                <a:spcPts val="360"/>
              </a:spcBef>
              <a:buClr>
                <a:schemeClr val="dk1"/>
              </a:buClr>
              <a:buSzPct val="78571"/>
              <a:buFont typeface="Arial"/>
              <a:buNone/>
            </a:pPr>
            <a:r>
              <a:rPr lang="fr-FR" dirty="0">
                <a:solidFill>
                  <a:schemeClr val="dk1"/>
                </a:solidFill>
              </a:rPr>
              <a:t>DE2 BOARD</a:t>
            </a:r>
          </a:p>
          <a:p>
            <a:endParaRPr lang="fr-FR" dirty="0">
              <a:solidFill>
                <a:schemeClr val="dk1"/>
              </a:solidFill>
            </a:endParaRPr>
          </a:p>
        </p:txBody>
      </p:sp>
      <p:sp>
        <p:nvSpPr>
          <p:cNvPr id="28" name="Rectangle 27"/>
          <p:cNvSpPr/>
          <p:nvPr/>
        </p:nvSpPr>
        <p:spPr>
          <a:xfrm>
            <a:off x="7189945" y="2094197"/>
            <a:ext cx="1630527" cy="1200329"/>
          </a:xfrm>
          <a:prstGeom prst="rect">
            <a:avLst/>
          </a:prstGeom>
        </p:spPr>
        <p:txBody>
          <a:bodyPr wrap="square">
            <a:spAutoFit/>
          </a:bodyPr>
          <a:lstStyle/>
          <a:p>
            <a:r>
              <a:rPr lang="en-US" dirty="0"/>
              <a:t>VHDL</a:t>
            </a:r>
          </a:p>
          <a:p>
            <a:r>
              <a:rPr lang="en-US" dirty="0"/>
              <a:t>-send a signal to turn on/off the speaker</a:t>
            </a:r>
          </a:p>
        </p:txBody>
      </p:sp>
      <p:sp>
        <p:nvSpPr>
          <p:cNvPr id="29" name="Rectangle 28"/>
          <p:cNvSpPr/>
          <p:nvPr/>
        </p:nvSpPr>
        <p:spPr>
          <a:xfrm>
            <a:off x="7189945" y="4365104"/>
            <a:ext cx="1550557" cy="1200329"/>
          </a:xfrm>
          <a:prstGeom prst="rect">
            <a:avLst/>
          </a:prstGeom>
        </p:spPr>
        <p:txBody>
          <a:bodyPr wrap="square">
            <a:spAutoFit/>
          </a:bodyPr>
          <a:lstStyle/>
          <a:p>
            <a:r>
              <a:rPr lang="en-US" dirty="0"/>
              <a:t>VHDL</a:t>
            </a:r>
          </a:p>
          <a:p>
            <a:r>
              <a:rPr lang="en-US" dirty="0" smtClean="0"/>
              <a:t>-process </a:t>
            </a:r>
            <a:r>
              <a:rPr lang="en-US" dirty="0"/>
              <a:t>signal and </a:t>
            </a:r>
            <a:r>
              <a:rPr lang="en-US" dirty="0" smtClean="0"/>
              <a:t>send gun ID</a:t>
            </a:r>
            <a:endParaRPr lang="en-US" dirty="0"/>
          </a:p>
        </p:txBody>
      </p:sp>
      <p:sp>
        <p:nvSpPr>
          <p:cNvPr id="30" name="Rectangle 29"/>
          <p:cNvSpPr/>
          <p:nvPr/>
        </p:nvSpPr>
        <p:spPr>
          <a:xfrm>
            <a:off x="2286000" y="4041938"/>
            <a:ext cx="3816424" cy="646331"/>
          </a:xfrm>
          <a:prstGeom prst="rect">
            <a:avLst/>
          </a:prstGeom>
        </p:spPr>
        <p:txBody>
          <a:bodyPr wrap="square">
            <a:spAutoFit/>
          </a:bodyPr>
          <a:lstStyle/>
          <a:p>
            <a:r>
              <a:rPr lang="en-US" dirty="0"/>
              <a:t>VHDL</a:t>
            </a:r>
          </a:p>
          <a:p>
            <a:r>
              <a:rPr lang="en-US" dirty="0"/>
              <a:t>-realize the controlling of step motors</a:t>
            </a:r>
          </a:p>
        </p:txBody>
      </p:sp>
      <p:sp>
        <p:nvSpPr>
          <p:cNvPr id="31" name="TextBox 30"/>
          <p:cNvSpPr txBox="1"/>
          <p:nvPr/>
        </p:nvSpPr>
        <p:spPr>
          <a:xfrm>
            <a:off x="6796286" y="44624"/>
            <a:ext cx="1944216" cy="954107"/>
          </a:xfrm>
          <a:prstGeom prst="rect">
            <a:avLst/>
          </a:prstGeom>
          <a:noFill/>
        </p:spPr>
        <p:txBody>
          <a:bodyPr wrap="square" rtlCol="0">
            <a:spAutoFit/>
          </a:bodyPr>
          <a:lstStyle/>
          <a:p>
            <a:r>
              <a:rPr lang="en-US" sz="2800" dirty="0" smtClean="0"/>
              <a:t>Software Diagram:</a:t>
            </a:r>
            <a:endParaRPr lang="en-US" sz="2800" dirty="0"/>
          </a:p>
        </p:txBody>
      </p:sp>
    </p:spTree>
    <p:extLst>
      <p:ext uri="{BB962C8B-B14F-4D97-AF65-F5344CB8AC3E}">
        <p14:creationId xmlns:p14="http://schemas.microsoft.com/office/powerpoint/2010/main" val="116464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animBg="1"/>
      <p:bldP spid="28"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571472" y="-285776"/>
            <a:ext cx="7643865" cy="2714644"/>
          </a:xfrm>
          <a:prstGeom prst="rect">
            <a:avLst/>
          </a:prstGeom>
          <a:noFill/>
          <a:ln>
            <a:noFill/>
          </a:ln>
        </p:spPr>
        <p:txBody>
          <a:bodyPr lIns="91425" tIns="45700" rIns="91425" bIns="45700" anchor="ctr" anchorCtr="0">
            <a:noAutofit/>
          </a:bodyPr>
          <a:lstStyle/>
          <a:p>
            <a:pPr marL="0" marR="0" lvl="0" indent="0" algn="r" rtl="0">
              <a:spcBef>
                <a:spcPts val="0"/>
              </a:spcBef>
              <a:buClr>
                <a:schemeClr val="dk1"/>
              </a:buClr>
              <a:buSzPct val="25000"/>
              <a:buFont typeface="Calibri"/>
              <a:buNone/>
            </a:pPr>
            <a:r>
              <a:rPr lang="fr-FR" sz="2800" b="0" i="0" u="none" strike="noStrike" cap="none" baseline="0">
                <a:solidFill>
                  <a:schemeClr val="dk1"/>
                </a:solidFill>
                <a:latin typeface="Calibri"/>
                <a:ea typeface="Calibri"/>
                <a:cs typeface="Calibri"/>
                <a:sym typeface="Calibri"/>
              </a:rPr>
              <a:t>Design </a:t>
            </a:r>
            <a:r>
              <a:rPr lang="fr-FR" sz="2800" b="0" i="0" u="none" strike="noStrike" cap="none" baseline="0" err="1">
                <a:solidFill>
                  <a:schemeClr val="dk1"/>
                </a:solidFill>
                <a:latin typeface="Calibri"/>
                <a:ea typeface="Calibri"/>
                <a:cs typeface="Calibri"/>
                <a:sym typeface="Calibri"/>
              </a:rPr>
              <a:t>Calculation</a:t>
            </a:r>
            <a:endParaRPr lang="fr-FR" sz="2800" b="0" i="0" u="none" strike="noStrike" cap="none" baseline="0">
              <a:solidFill>
                <a:schemeClr val="dk1"/>
              </a:solidFill>
              <a:latin typeface="Calibri"/>
              <a:ea typeface="Calibri"/>
              <a:cs typeface="Calibri"/>
              <a:sym typeface="Calibri"/>
            </a:endParaRPr>
          </a:p>
        </p:txBody>
      </p:sp>
      <p:sp>
        <p:nvSpPr>
          <p:cNvPr id="196" name="Shape 196"/>
          <p:cNvSpPr/>
          <p:nvPr/>
        </p:nvSpPr>
        <p:spPr>
          <a:xfrm>
            <a:off x="2786050" y="2786058"/>
            <a:ext cx="5500726" cy="3500461"/>
          </a:xfrm>
          <a:prstGeom prst="rect">
            <a:avLst/>
          </a:prstGeom>
          <a:solidFill>
            <a:schemeClr val="accent1"/>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197" name="Shape 197"/>
          <p:cNvSpPr/>
          <p:nvPr/>
        </p:nvSpPr>
        <p:spPr>
          <a:xfrm>
            <a:off x="0" y="1928801"/>
            <a:ext cx="714347" cy="428627"/>
          </a:xfrm>
          <a:prstGeom prst="rect">
            <a:avLst/>
          </a:prstGeom>
          <a:solidFill>
            <a:schemeClr val="accent1"/>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198" name="Shape 198"/>
          <p:cNvSpPr/>
          <p:nvPr/>
        </p:nvSpPr>
        <p:spPr>
          <a:xfrm>
            <a:off x="0" y="3143248"/>
            <a:ext cx="714347" cy="500065"/>
          </a:xfrm>
          <a:prstGeom prst="rect">
            <a:avLst/>
          </a:prstGeom>
          <a:solidFill>
            <a:srgbClr val="FFFF00"/>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199" name="Shape 199"/>
          <p:cNvSpPr/>
          <p:nvPr/>
        </p:nvSpPr>
        <p:spPr>
          <a:xfrm>
            <a:off x="3357553" y="3357562"/>
            <a:ext cx="4214841" cy="2357453"/>
          </a:xfrm>
          <a:prstGeom prst="rect">
            <a:avLst/>
          </a:prstGeom>
          <a:solidFill>
            <a:srgbClr val="FFFF00"/>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200" name="Shape 200"/>
          <p:cNvSpPr txBox="1"/>
          <p:nvPr/>
        </p:nvSpPr>
        <p:spPr>
          <a:xfrm>
            <a:off x="1000100" y="1928801"/>
            <a:ext cx="1511951"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1800" b="0" i="0" u="none" strike="noStrike" cap="none" baseline="0">
                <a:solidFill>
                  <a:schemeClr val="dk1"/>
                </a:solidFill>
                <a:latin typeface="Calibri"/>
                <a:ea typeface="Calibri"/>
                <a:cs typeface="Calibri"/>
                <a:sym typeface="Calibri"/>
              </a:rPr>
              <a:t>Moving range</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(2.0m*1.0m)</a:t>
            </a:r>
          </a:p>
        </p:txBody>
      </p:sp>
      <p:sp>
        <p:nvSpPr>
          <p:cNvPr id="201" name="Shape 201"/>
          <p:cNvSpPr txBox="1"/>
          <p:nvPr/>
        </p:nvSpPr>
        <p:spPr>
          <a:xfrm>
            <a:off x="1071537" y="3214685"/>
            <a:ext cx="1393329"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1800" b="0" i="0" u="none" strike="noStrike" cap="none" baseline="0" err="1" smtClean="0">
                <a:solidFill>
                  <a:schemeClr val="dk1"/>
                </a:solidFill>
                <a:latin typeface="Calibri"/>
                <a:ea typeface="Calibri"/>
                <a:cs typeface="Calibri"/>
                <a:sym typeface="Calibri"/>
              </a:rPr>
              <a:t>Safe</a:t>
            </a:r>
            <a:r>
              <a:rPr lang="fr-FR" sz="1800" b="0" i="0" u="none" strike="noStrike" cap="none" baseline="0" smtClean="0">
                <a:solidFill>
                  <a:schemeClr val="dk1"/>
                </a:solidFill>
                <a:latin typeface="Calibri"/>
                <a:ea typeface="Calibri"/>
                <a:cs typeface="Calibri"/>
                <a:sym typeface="Calibri"/>
              </a:rPr>
              <a:t> </a:t>
            </a:r>
            <a:r>
              <a:rPr lang="fr-FR" sz="1800" b="0" i="0" u="none" strike="noStrike" cap="none" baseline="0">
                <a:solidFill>
                  <a:schemeClr val="dk1"/>
                </a:solidFill>
                <a:latin typeface="Calibri"/>
                <a:ea typeface="Calibri"/>
                <a:cs typeface="Calibri"/>
                <a:sym typeface="Calibri"/>
              </a:rPr>
              <a:t>area</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(1.8m*0.8m)</a:t>
            </a:r>
          </a:p>
        </p:txBody>
      </p:sp>
      <p:sp>
        <p:nvSpPr>
          <p:cNvPr id="202" name="Shape 202"/>
          <p:cNvSpPr txBox="1"/>
          <p:nvPr/>
        </p:nvSpPr>
        <p:spPr>
          <a:xfrm>
            <a:off x="3071801" y="1571612"/>
            <a:ext cx="3875548" cy="1157408"/>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1800" b="0" i="0" u="none" strike="noStrike" cap="none" baseline="0" dirty="0">
                <a:solidFill>
                  <a:schemeClr val="dk1"/>
                </a:solidFill>
                <a:latin typeface="Calibri"/>
                <a:ea typeface="Calibri"/>
                <a:cs typeface="Calibri"/>
                <a:sym typeface="Calibri"/>
              </a:rPr>
              <a:t>Variables: </a:t>
            </a:r>
            <a:r>
              <a:rPr lang="fr-FR" sz="1800" b="0" i="0" u="none" strike="noStrike" cap="none" baseline="0" dirty="0" err="1">
                <a:solidFill>
                  <a:schemeClr val="dk1"/>
                </a:solidFill>
                <a:latin typeface="Calibri"/>
                <a:ea typeface="Calibri"/>
                <a:cs typeface="Calibri"/>
                <a:sym typeface="Calibri"/>
              </a:rPr>
              <a:t>acceleration</a:t>
            </a: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err="1">
                <a:solidFill>
                  <a:schemeClr val="dk1"/>
                </a:solidFill>
                <a:latin typeface="Calibri"/>
                <a:ea typeface="Calibri"/>
                <a:cs typeface="Calibri"/>
                <a:sym typeface="Calibri"/>
              </a:rPr>
              <a:t>a_x</a:t>
            </a: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err="1">
                <a:solidFill>
                  <a:schemeClr val="dk1"/>
                </a:solidFill>
                <a:latin typeface="Calibri"/>
                <a:ea typeface="Calibri"/>
                <a:cs typeface="Calibri"/>
                <a:sym typeface="Calibri"/>
              </a:rPr>
              <a:t>a_y</a:t>
            </a:r>
            <a:endParaRPr lang="fr-FR"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err="1">
                <a:solidFill>
                  <a:schemeClr val="dk1"/>
                </a:solidFill>
                <a:latin typeface="Calibri"/>
                <a:ea typeface="Calibri"/>
                <a:cs typeface="Calibri"/>
                <a:sym typeface="Calibri"/>
              </a:rPr>
              <a:t>current</a:t>
            </a:r>
            <a:r>
              <a:rPr lang="fr-FR" sz="1800" b="0" i="0" u="none" strike="noStrike" cap="none" baseline="0" dirty="0">
                <a:solidFill>
                  <a:schemeClr val="dk1"/>
                </a:solidFill>
                <a:latin typeface="Calibri"/>
                <a:ea typeface="Calibri"/>
                <a:cs typeface="Calibri"/>
                <a:sym typeface="Calibri"/>
              </a:rPr>
              <a:t> position    </a:t>
            </a:r>
            <a:r>
              <a:rPr lang="fr-FR" sz="1800" b="0" i="0" u="none" strike="noStrike" cap="none" baseline="0" dirty="0" err="1">
                <a:solidFill>
                  <a:schemeClr val="dk1"/>
                </a:solidFill>
                <a:latin typeface="Calibri"/>
                <a:ea typeface="Calibri"/>
                <a:cs typeface="Calibri"/>
                <a:sym typeface="Calibri"/>
              </a:rPr>
              <a:t>x_curr</a:t>
            </a: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err="1">
                <a:solidFill>
                  <a:schemeClr val="dk1"/>
                </a:solidFill>
                <a:latin typeface="Calibri"/>
                <a:ea typeface="Calibri"/>
                <a:cs typeface="Calibri"/>
                <a:sym typeface="Calibri"/>
              </a:rPr>
              <a:t>y_curr</a:t>
            </a:r>
            <a:endParaRPr lang="fr-FR"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err="1" smtClean="0">
                <a:solidFill>
                  <a:schemeClr val="dk1"/>
                </a:solidFill>
                <a:latin typeface="Calibri"/>
                <a:ea typeface="Calibri"/>
                <a:cs typeface="Calibri"/>
                <a:sym typeface="Calibri"/>
              </a:rPr>
              <a:t>safe</a:t>
            </a:r>
            <a:r>
              <a:rPr lang="fr-FR" sz="1800" b="0" i="0" u="none" strike="noStrike" cap="none" baseline="0" dirty="0" smtClean="0">
                <a:solidFill>
                  <a:schemeClr val="dk1"/>
                </a:solidFill>
                <a:latin typeface="Calibri"/>
                <a:ea typeface="Calibri"/>
                <a:cs typeface="Calibri"/>
                <a:sym typeface="Calibri"/>
              </a:rPr>
              <a:t> </a:t>
            </a:r>
            <a:r>
              <a:rPr lang="fr-FR" sz="1800" b="0" i="0" u="none" strike="noStrike" cap="none" baseline="0" dirty="0">
                <a:solidFill>
                  <a:schemeClr val="dk1"/>
                </a:solidFill>
                <a:latin typeface="Calibri"/>
                <a:ea typeface="Calibri"/>
                <a:cs typeface="Calibri"/>
                <a:sym typeface="Calibri"/>
              </a:rPr>
              <a:t>distance:   </a:t>
            </a:r>
            <a:r>
              <a:rPr lang="fr-FR" dirty="0">
                <a:solidFill>
                  <a:schemeClr val="dk1"/>
                </a:solidFill>
                <a:latin typeface="Calibri"/>
                <a:ea typeface="Calibri"/>
                <a:cs typeface="Calibri"/>
                <a:sym typeface="Calibri"/>
              </a:rPr>
              <a:t>0</a:t>
            </a:r>
            <a:r>
              <a:rPr lang="fr-FR" sz="1800" b="0" i="0" u="none" strike="noStrike" cap="none" baseline="0" dirty="0" smtClean="0">
                <a:solidFill>
                  <a:schemeClr val="dk1"/>
                </a:solidFill>
                <a:latin typeface="Calibri"/>
                <a:ea typeface="Calibri"/>
                <a:cs typeface="Calibri"/>
                <a:sym typeface="Calibri"/>
              </a:rPr>
              <a:t>.9-x_curr</a:t>
            </a:r>
            <a:r>
              <a:rPr lang="fr-FR" sz="1800" b="0" i="0" u="none" strike="noStrike" cap="none" baseline="0" dirty="0">
                <a:solidFill>
                  <a:schemeClr val="dk1"/>
                </a:solidFill>
                <a:latin typeface="Calibri"/>
                <a:ea typeface="Calibri"/>
                <a:cs typeface="Calibri"/>
                <a:sym typeface="Calibri"/>
              </a:rPr>
              <a:t>, </a:t>
            </a:r>
            <a:r>
              <a:rPr lang="fr-FR" sz="1800" b="0" i="0" u="none" strike="noStrike" cap="none" baseline="0" dirty="0" smtClean="0">
                <a:solidFill>
                  <a:schemeClr val="dk1"/>
                </a:solidFill>
                <a:latin typeface="Calibri"/>
                <a:ea typeface="Calibri"/>
                <a:cs typeface="Calibri"/>
                <a:sym typeface="Calibri"/>
              </a:rPr>
              <a:t>0.4-y_curr</a:t>
            </a:r>
            <a:endParaRPr lang="fr-FR" sz="1800" b="0" i="0" u="none" strike="noStrike" cap="none" baseline="0" dirty="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dirty="0">
                <a:solidFill>
                  <a:schemeClr val="dk1"/>
                </a:solidFill>
                <a:latin typeface="Calibri"/>
                <a:ea typeface="Calibri"/>
                <a:cs typeface="Calibri"/>
                <a:sym typeface="Calibri"/>
              </a:rPr>
              <a:t>   </a:t>
            </a:r>
          </a:p>
          <a:p>
            <a:endParaRPr lang="fr-FR" sz="1800" b="0" i="0" u="none" strike="noStrike" cap="none" baseline="0" dirty="0">
              <a:solidFill>
                <a:schemeClr val="dk1"/>
              </a:solidFill>
              <a:latin typeface="Calibri"/>
              <a:ea typeface="Calibri"/>
              <a:cs typeface="Calibri"/>
              <a:sym typeface="Calibri"/>
            </a:endParaRPr>
          </a:p>
        </p:txBody>
      </p:sp>
      <p:cxnSp>
        <p:nvCxnSpPr>
          <p:cNvPr id="3" name="Straight Connector 2"/>
          <p:cNvCxnSpPr>
            <a:stCxn id="196" idx="1"/>
            <a:endCxn id="196" idx="3"/>
          </p:cNvCxnSpPr>
          <p:nvPr/>
        </p:nvCxnSpPr>
        <p:spPr>
          <a:xfrm>
            <a:off x="2786050" y="4536289"/>
            <a:ext cx="550072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196" idx="2"/>
          </p:cNvCxnSpPr>
          <p:nvPr/>
        </p:nvCxnSpPr>
        <p:spPr>
          <a:xfrm flipV="1">
            <a:off x="5536413" y="2786058"/>
            <a:ext cx="0" cy="350046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536413" y="4600873"/>
            <a:ext cx="331731" cy="307777"/>
          </a:xfrm>
          <a:prstGeom prst="rect">
            <a:avLst/>
          </a:prstGeom>
          <a:noFill/>
        </p:spPr>
        <p:txBody>
          <a:bodyPr wrap="square" rtlCol="0">
            <a:spAutoFit/>
          </a:bodyPr>
          <a:lstStyle/>
          <a:p>
            <a:r>
              <a:rPr lang="en-CA" smtClean="0"/>
              <a:t>0</a:t>
            </a:r>
            <a:endParaRPr lang="en-CA"/>
          </a:p>
        </p:txBody>
      </p:sp>
      <p:sp>
        <p:nvSpPr>
          <p:cNvPr id="7" name="TextBox 6"/>
          <p:cNvSpPr txBox="1"/>
          <p:nvPr/>
        </p:nvSpPr>
        <p:spPr>
          <a:xfrm>
            <a:off x="5661568" y="2814575"/>
            <a:ext cx="381890" cy="400110"/>
          </a:xfrm>
          <a:prstGeom prst="rect">
            <a:avLst/>
          </a:prstGeom>
          <a:noFill/>
        </p:spPr>
        <p:txBody>
          <a:bodyPr wrap="square" rtlCol="0">
            <a:spAutoFit/>
          </a:bodyPr>
          <a:lstStyle/>
          <a:p>
            <a:r>
              <a:rPr lang="en-CA" sz="2000" b="1" smtClean="0"/>
              <a:t>y</a:t>
            </a:r>
            <a:endParaRPr lang="en-CA" sz="2000" b="1"/>
          </a:p>
        </p:txBody>
      </p:sp>
      <p:sp>
        <p:nvSpPr>
          <p:cNvPr id="8" name="TextBox 7"/>
          <p:cNvSpPr txBox="1"/>
          <p:nvPr/>
        </p:nvSpPr>
        <p:spPr>
          <a:xfrm>
            <a:off x="7926736" y="4554706"/>
            <a:ext cx="360040" cy="400110"/>
          </a:xfrm>
          <a:prstGeom prst="rect">
            <a:avLst/>
          </a:prstGeom>
          <a:noFill/>
        </p:spPr>
        <p:txBody>
          <a:bodyPr wrap="square" rtlCol="0">
            <a:spAutoFit/>
          </a:bodyPr>
          <a:lstStyle/>
          <a:p>
            <a:r>
              <a:rPr lang="en-CA" sz="2000" b="1" smtClean="0"/>
              <a:t>x</a:t>
            </a:r>
            <a:endParaRPr lang="en-CA" sz="2000" b="1"/>
          </a:p>
        </p:txBody>
      </p:sp>
      <p:sp>
        <p:nvSpPr>
          <p:cNvPr id="9" name="Right Brace 8"/>
          <p:cNvSpPr/>
          <p:nvPr/>
        </p:nvSpPr>
        <p:spPr>
          <a:xfrm rot="16200000">
            <a:off x="3621656" y="3858555"/>
            <a:ext cx="432048" cy="960254"/>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TextBox 9"/>
          <p:cNvSpPr txBox="1"/>
          <p:nvPr/>
        </p:nvSpPr>
        <p:spPr>
          <a:xfrm>
            <a:off x="3808789" y="4554706"/>
            <a:ext cx="1656184" cy="307777"/>
          </a:xfrm>
          <a:prstGeom prst="rect">
            <a:avLst/>
          </a:prstGeom>
          <a:noFill/>
        </p:spPr>
        <p:txBody>
          <a:bodyPr wrap="square" rtlCol="0">
            <a:spAutoFit/>
          </a:bodyPr>
          <a:lstStyle/>
          <a:p>
            <a:r>
              <a:rPr lang="en-CA" smtClean="0"/>
              <a:t>(</a:t>
            </a:r>
            <a:r>
              <a:rPr lang="en-CA" err="1" smtClean="0"/>
              <a:t>x_curr</a:t>
            </a:r>
            <a:r>
              <a:rPr lang="en-CA" smtClean="0"/>
              <a:t>, </a:t>
            </a:r>
            <a:r>
              <a:rPr lang="en-CA" err="1" smtClean="0"/>
              <a:t>y_curr</a:t>
            </a:r>
            <a:r>
              <a:rPr lang="en-CA" smtClean="0"/>
              <a:t>)</a:t>
            </a:r>
            <a:endParaRPr lang="en-CA"/>
          </a:p>
        </p:txBody>
      </p:sp>
      <p:sp>
        <p:nvSpPr>
          <p:cNvPr id="11" name="TextBox 10"/>
          <p:cNvSpPr txBox="1"/>
          <p:nvPr/>
        </p:nvSpPr>
        <p:spPr>
          <a:xfrm>
            <a:off x="3353391" y="3861016"/>
            <a:ext cx="1656184" cy="307777"/>
          </a:xfrm>
          <a:prstGeom prst="rect">
            <a:avLst/>
          </a:prstGeom>
          <a:noFill/>
        </p:spPr>
        <p:txBody>
          <a:bodyPr wrap="square" rtlCol="0">
            <a:spAutoFit/>
          </a:bodyPr>
          <a:lstStyle/>
          <a:p>
            <a:r>
              <a:rPr lang="en-CA" smtClean="0"/>
              <a:t>Safe distance</a:t>
            </a:r>
            <a:endParaRPr lang="en-CA"/>
          </a:p>
        </p:txBody>
      </p:sp>
    </p:spTree>
    <p:extLst>
      <p:ext uri="{BB962C8B-B14F-4D97-AF65-F5344CB8AC3E}">
        <p14:creationId xmlns:p14="http://schemas.microsoft.com/office/powerpoint/2010/main" val="48208902"/>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p:nvPr/>
        </p:nvSpPr>
        <p:spPr>
          <a:xfrm>
            <a:off x="4929189" y="571479"/>
            <a:ext cx="2928584"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2800" b="0" i="0" u="none" strike="noStrike" cap="none" baseline="0">
                <a:solidFill>
                  <a:schemeClr val="dk1"/>
                </a:solidFill>
                <a:latin typeface="Calibri"/>
                <a:ea typeface="Calibri"/>
                <a:cs typeface="Calibri"/>
                <a:sym typeface="Calibri"/>
              </a:rPr>
              <a:t>Design Calculation</a:t>
            </a:r>
          </a:p>
        </p:txBody>
      </p:sp>
      <p:sp>
        <p:nvSpPr>
          <p:cNvPr id="208" name="Shape 208"/>
          <p:cNvSpPr/>
          <p:nvPr/>
        </p:nvSpPr>
        <p:spPr>
          <a:xfrm>
            <a:off x="4758356" y="1844824"/>
            <a:ext cx="4006264" cy="2592288"/>
          </a:xfrm>
          <a:prstGeom prst="rect">
            <a:avLst/>
          </a:prstGeom>
          <a:solidFill>
            <a:schemeClr val="accent1"/>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209" name="Shape 209"/>
          <p:cNvSpPr/>
          <p:nvPr/>
        </p:nvSpPr>
        <p:spPr>
          <a:xfrm>
            <a:off x="5245329" y="2382888"/>
            <a:ext cx="3032318" cy="1516159"/>
          </a:xfrm>
          <a:prstGeom prst="rect">
            <a:avLst/>
          </a:prstGeom>
          <a:solidFill>
            <a:srgbClr val="FFFF00"/>
          </a:solidFill>
          <a:ln w="15875" cap="flat">
            <a:solidFill>
              <a:srgbClr val="6F9219"/>
            </a:solidFill>
            <a:prstDash val="solid"/>
            <a:round/>
            <a:headEnd type="none" w="med" len="med"/>
            <a:tailEnd type="none" w="med" len="med"/>
          </a:ln>
        </p:spPr>
        <p:txBody>
          <a:bodyPr lIns="91425" tIns="45700" rIns="91425" bIns="45700" anchor="ctr" anchorCtr="0">
            <a:noAutofit/>
          </a:bodyPr>
          <a:lstStyle/>
          <a:p>
            <a:endParaRPr/>
          </a:p>
        </p:txBody>
      </p:sp>
      <p:sp>
        <p:nvSpPr>
          <p:cNvPr id="210" name="Shape 210"/>
          <p:cNvSpPr txBox="1"/>
          <p:nvPr/>
        </p:nvSpPr>
        <p:spPr>
          <a:xfrm>
            <a:off x="-28007" y="1326518"/>
            <a:ext cx="4957196" cy="527083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2000" b="1" err="1" smtClean="0">
                <a:solidFill>
                  <a:schemeClr val="dk1"/>
                </a:solidFill>
                <a:latin typeface="Calibri"/>
                <a:ea typeface="Calibri"/>
                <a:cs typeface="Calibri"/>
                <a:sym typeface="Calibri"/>
              </a:rPr>
              <a:t>Generated</a:t>
            </a:r>
            <a:r>
              <a:rPr lang="fr-FR" sz="2000" b="1" smtClean="0">
                <a:solidFill>
                  <a:schemeClr val="dk1"/>
                </a:solidFill>
                <a:latin typeface="Calibri"/>
                <a:ea typeface="Calibri"/>
                <a:cs typeface="Calibri"/>
                <a:sym typeface="Calibri"/>
              </a:rPr>
              <a:t> </a:t>
            </a:r>
            <a:r>
              <a:rPr lang="fr-FR" sz="2000" b="1" err="1" smtClean="0">
                <a:solidFill>
                  <a:schemeClr val="dk1"/>
                </a:solidFill>
                <a:latin typeface="Calibri"/>
                <a:ea typeface="Calibri"/>
                <a:cs typeface="Calibri"/>
                <a:sym typeface="Calibri"/>
              </a:rPr>
              <a:t>random</a:t>
            </a:r>
            <a:r>
              <a:rPr lang="fr-FR" sz="2000" b="1" smtClean="0">
                <a:solidFill>
                  <a:schemeClr val="dk1"/>
                </a:solidFill>
                <a:latin typeface="Calibri"/>
                <a:ea typeface="Calibri"/>
                <a:cs typeface="Calibri"/>
                <a:sym typeface="Calibri"/>
              </a:rPr>
              <a:t> </a:t>
            </a:r>
            <a:r>
              <a:rPr lang="fr-FR" sz="2000" b="1" err="1" smtClean="0">
                <a:solidFill>
                  <a:schemeClr val="dk1"/>
                </a:solidFill>
                <a:latin typeface="Calibri"/>
                <a:ea typeface="Calibri"/>
                <a:cs typeface="Calibri"/>
                <a:sym typeface="Calibri"/>
              </a:rPr>
              <a:t>a</a:t>
            </a:r>
            <a:r>
              <a:rPr lang="fr-FR" sz="2000" b="1" i="0" u="none" strike="noStrike" cap="none" baseline="0" err="1" smtClean="0">
                <a:solidFill>
                  <a:schemeClr val="dk1"/>
                </a:solidFill>
                <a:latin typeface="Calibri"/>
                <a:ea typeface="Calibri"/>
                <a:cs typeface="Calibri"/>
                <a:sym typeface="Calibri"/>
              </a:rPr>
              <a:t>cceleration</a:t>
            </a:r>
            <a:r>
              <a:rPr lang="fr-FR" sz="2000" b="1" i="0" u="none" strike="noStrike" cap="none" baseline="0" smtClean="0">
                <a:solidFill>
                  <a:schemeClr val="dk1"/>
                </a:solidFill>
                <a:latin typeface="Calibri"/>
                <a:ea typeface="Calibri"/>
                <a:cs typeface="Calibri"/>
                <a:sym typeface="Calibri"/>
              </a:rPr>
              <a:t>:</a:t>
            </a:r>
          </a:p>
          <a:p>
            <a:pPr marL="0" marR="0" lvl="0" indent="0" algn="l" rtl="0">
              <a:spcBef>
                <a:spcPts val="0"/>
              </a:spcBef>
              <a:buSzPct val="25000"/>
              <a:buNone/>
            </a:pPr>
            <a:r>
              <a:rPr lang="fr-FR" sz="2000" b="0" i="0" u="none" strike="noStrike" cap="none" baseline="0" err="1" smtClean="0">
                <a:solidFill>
                  <a:schemeClr val="dk1"/>
                </a:solidFill>
                <a:latin typeface="Calibri"/>
                <a:ea typeface="Calibri"/>
                <a:cs typeface="Calibri"/>
                <a:sym typeface="Calibri"/>
              </a:rPr>
              <a:t>a_x_generated</a:t>
            </a:r>
            <a:r>
              <a:rPr lang="fr-FR" sz="2000" b="0" i="0" u="none" strike="noStrike" cap="none" baseline="0">
                <a:solidFill>
                  <a:schemeClr val="dk1"/>
                </a:solidFill>
                <a:latin typeface="Calibri"/>
                <a:ea typeface="Calibri"/>
                <a:cs typeface="Calibri"/>
                <a:sym typeface="Calibri"/>
              </a:rPr>
              <a:t>, </a:t>
            </a:r>
            <a:r>
              <a:rPr lang="fr-FR" sz="2000" b="0" i="0" u="none" strike="noStrike" cap="none" baseline="0" err="1" smtClean="0">
                <a:solidFill>
                  <a:schemeClr val="dk1"/>
                </a:solidFill>
                <a:latin typeface="Calibri"/>
                <a:ea typeface="Calibri"/>
                <a:cs typeface="Calibri"/>
                <a:sym typeface="Calibri"/>
              </a:rPr>
              <a:t>a_y_generated</a:t>
            </a:r>
            <a:endParaRPr lang="fr-FR" sz="2000" b="0" i="0" u="none" strike="noStrike" cap="none" baseline="0">
              <a:solidFill>
                <a:schemeClr val="dk1"/>
              </a:solidFill>
              <a:latin typeface="Calibri"/>
              <a:ea typeface="Calibri"/>
              <a:cs typeface="Calibri"/>
              <a:sym typeface="Calibri"/>
            </a:endParaRPr>
          </a:p>
          <a:p>
            <a:pPr marL="0" marR="0" lvl="0" indent="0" algn="l" rtl="0">
              <a:buSzPct val="25000"/>
              <a:buNone/>
            </a:pPr>
            <a:endParaRPr lang="fr-FR" sz="2000" smtClean="0">
              <a:solidFill>
                <a:schemeClr val="dk1"/>
              </a:solidFill>
              <a:latin typeface="Calibri"/>
              <a:ea typeface="Calibri"/>
              <a:cs typeface="Calibri"/>
              <a:sym typeface="Calibri"/>
            </a:endParaRPr>
          </a:p>
          <a:p>
            <a:pPr marL="0" marR="0" lvl="0" indent="0" algn="l" rtl="0">
              <a:buSzPct val="25000"/>
              <a:buNone/>
            </a:pPr>
            <a:r>
              <a:rPr lang="fr-FR" sz="2000" b="1" err="1" smtClean="0">
                <a:solidFill>
                  <a:schemeClr val="dk1"/>
                </a:solidFill>
                <a:latin typeface="Calibri"/>
                <a:ea typeface="Calibri"/>
                <a:cs typeface="Calibri"/>
                <a:sym typeface="Calibri"/>
              </a:rPr>
              <a:t>Saft</a:t>
            </a:r>
            <a:r>
              <a:rPr lang="fr-FR" sz="2000" b="1" smtClean="0">
                <a:solidFill>
                  <a:schemeClr val="dk1"/>
                </a:solidFill>
                <a:latin typeface="Calibri"/>
                <a:ea typeface="Calibri"/>
                <a:cs typeface="Calibri"/>
                <a:sym typeface="Calibri"/>
              </a:rPr>
              <a:t> </a:t>
            </a:r>
            <a:r>
              <a:rPr lang="fr-FR" sz="2000" b="1" err="1" smtClean="0">
                <a:solidFill>
                  <a:schemeClr val="dk1"/>
                </a:solidFill>
                <a:latin typeface="Calibri"/>
                <a:ea typeface="Calibri"/>
                <a:cs typeface="Calibri"/>
                <a:sym typeface="Calibri"/>
              </a:rPr>
              <a:t>acceleration</a:t>
            </a:r>
            <a:r>
              <a:rPr lang="fr-FR" sz="2000" b="1" smtClean="0">
                <a:solidFill>
                  <a:schemeClr val="dk1"/>
                </a:solidFill>
                <a:latin typeface="Calibri"/>
                <a:ea typeface="Calibri"/>
                <a:cs typeface="Calibri"/>
                <a:sym typeface="Calibri"/>
              </a:rPr>
              <a:t>:</a:t>
            </a:r>
          </a:p>
          <a:p>
            <a:pPr marL="0" marR="0" lvl="0" indent="0" algn="l" rtl="0">
              <a:buSzPct val="25000"/>
              <a:buNone/>
            </a:pPr>
            <a:r>
              <a:rPr lang="fr-FR" sz="2000" err="1" smtClean="0">
                <a:solidFill>
                  <a:schemeClr val="dk1"/>
                </a:solidFill>
                <a:latin typeface="Calibri"/>
                <a:ea typeface="Calibri"/>
                <a:cs typeface="Calibri"/>
                <a:sym typeface="Calibri"/>
              </a:rPr>
              <a:t>a_x</a:t>
            </a:r>
            <a:r>
              <a:rPr lang="fr-FR" sz="2000" smtClean="0">
                <a:solidFill>
                  <a:schemeClr val="dk1"/>
                </a:solidFill>
                <a:latin typeface="Calibri"/>
                <a:ea typeface="Calibri"/>
                <a:cs typeface="Calibri"/>
                <a:sym typeface="Calibri"/>
              </a:rPr>
              <a:t>, </a:t>
            </a:r>
            <a:r>
              <a:rPr lang="fr-FR" sz="2000" err="1" smtClean="0">
                <a:solidFill>
                  <a:schemeClr val="dk1"/>
                </a:solidFill>
                <a:latin typeface="Calibri"/>
                <a:ea typeface="Calibri"/>
                <a:cs typeface="Calibri"/>
                <a:sym typeface="Calibri"/>
              </a:rPr>
              <a:t>a_y</a:t>
            </a:r>
            <a:endParaRPr lang="fr-FR" sz="2000" smtClean="0">
              <a:solidFill>
                <a:schemeClr val="dk1"/>
              </a:solidFill>
              <a:latin typeface="Calibri"/>
              <a:ea typeface="Calibri"/>
              <a:cs typeface="Calibri"/>
              <a:sym typeface="Calibri"/>
            </a:endParaRPr>
          </a:p>
          <a:p>
            <a:pPr marL="0" marR="0" lvl="0" indent="0" algn="l" rtl="0">
              <a:buSzPct val="25000"/>
              <a:buNone/>
            </a:pPr>
            <a:endParaRPr lang="fr-FR" sz="2000">
              <a:solidFill>
                <a:schemeClr val="dk1"/>
              </a:solidFill>
              <a:latin typeface="Calibri"/>
              <a:ea typeface="Calibri"/>
              <a:cs typeface="Calibri"/>
              <a:sym typeface="Calibri"/>
            </a:endParaRPr>
          </a:p>
          <a:p>
            <a:pPr marL="0" marR="0" lvl="0" indent="0" algn="l" rtl="0">
              <a:buSzPct val="25000"/>
              <a:buNone/>
            </a:pPr>
            <a:r>
              <a:rPr lang="fr-FR" sz="2000" b="1" err="1" smtClean="0">
                <a:solidFill>
                  <a:schemeClr val="dk1"/>
                </a:solidFill>
                <a:latin typeface="Calibri"/>
                <a:ea typeface="Calibri"/>
                <a:cs typeface="Calibri"/>
                <a:sym typeface="Calibri"/>
              </a:rPr>
              <a:t>Function</a:t>
            </a:r>
            <a:r>
              <a:rPr lang="fr-FR" sz="2000" b="1" smtClean="0">
                <a:solidFill>
                  <a:schemeClr val="dk1"/>
                </a:solidFill>
                <a:latin typeface="Calibri"/>
                <a:ea typeface="Calibri"/>
                <a:cs typeface="Calibri"/>
                <a:sym typeface="Calibri"/>
              </a:rPr>
              <a:t> to test the </a:t>
            </a:r>
            <a:r>
              <a:rPr lang="fr-FR" sz="2000" b="1" err="1" smtClean="0">
                <a:solidFill>
                  <a:schemeClr val="dk1"/>
                </a:solidFill>
                <a:latin typeface="Calibri"/>
                <a:ea typeface="Calibri"/>
                <a:cs typeface="Calibri"/>
                <a:sym typeface="Calibri"/>
              </a:rPr>
              <a:t>generated</a:t>
            </a:r>
            <a:r>
              <a:rPr lang="fr-FR" sz="2000" b="1" smtClean="0">
                <a:solidFill>
                  <a:schemeClr val="dk1"/>
                </a:solidFill>
                <a:latin typeface="Calibri"/>
                <a:ea typeface="Calibri"/>
                <a:cs typeface="Calibri"/>
                <a:sym typeface="Calibri"/>
              </a:rPr>
              <a:t> </a:t>
            </a:r>
            <a:r>
              <a:rPr lang="fr-FR" sz="2000" b="1" err="1" smtClean="0">
                <a:solidFill>
                  <a:schemeClr val="dk1"/>
                </a:solidFill>
                <a:latin typeface="Calibri"/>
                <a:ea typeface="Calibri"/>
                <a:cs typeface="Calibri"/>
                <a:sym typeface="Calibri"/>
              </a:rPr>
              <a:t>acceleration</a:t>
            </a:r>
            <a:endParaRPr lang="fr-FR" sz="2000" b="1">
              <a:solidFill>
                <a:schemeClr val="dk1"/>
              </a:solidFill>
              <a:latin typeface="Calibri"/>
              <a:ea typeface="Calibri"/>
              <a:cs typeface="Calibri"/>
              <a:sym typeface="Calibri"/>
            </a:endParaRPr>
          </a:p>
          <a:p>
            <a:pPr marL="0" marR="0" lvl="0" indent="0" algn="l" rtl="0">
              <a:buSzPct val="25000"/>
              <a:buNone/>
            </a:pPr>
            <a:r>
              <a:rPr lang="fr-FR" sz="2000" b="0" i="0" u="none" strike="noStrike" cap="none" baseline="0" err="1" smtClean="0">
                <a:solidFill>
                  <a:schemeClr val="dk1"/>
                </a:solidFill>
                <a:latin typeface="Calibri"/>
                <a:ea typeface="Calibri"/>
                <a:cs typeface="Calibri"/>
                <a:sym typeface="Calibri"/>
              </a:rPr>
              <a:t>a_x</a:t>
            </a:r>
            <a:r>
              <a:rPr lang="fr-FR" sz="2000" b="0" i="0" u="none" strike="noStrike" cap="none" baseline="0" smtClean="0">
                <a:solidFill>
                  <a:schemeClr val="dk1"/>
                </a:solidFill>
                <a:latin typeface="Calibri"/>
                <a:ea typeface="Calibri"/>
                <a:cs typeface="Calibri"/>
                <a:sym typeface="Calibri"/>
              </a:rPr>
              <a:t>=2</a:t>
            </a:r>
            <a:r>
              <a:rPr lang="fr-FR" sz="2000" b="0" i="0" u="none" strike="noStrike" cap="none" baseline="0" smtClean="0">
                <a:solidFill>
                  <a:schemeClr val="dk1"/>
                </a:solidFill>
                <a:latin typeface="Calibri"/>
                <a:ea typeface="Calibri"/>
                <a:cs typeface="Calibri"/>
                <a:sym typeface="Calibri"/>
              </a:rPr>
              <a:t>((</a:t>
            </a:r>
            <a:r>
              <a:rPr lang="fr-FR" sz="2000">
                <a:solidFill>
                  <a:schemeClr val="dk1"/>
                </a:solidFill>
                <a:latin typeface="Calibri"/>
                <a:ea typeface="Calibri"/>
                <a:cs typeface="Calibri"/>
                <a:sym typeface="Calibri"/>
              </a:rPr>
              <a:t>0</a:t>
            </a:r>
            <a:r>
              <a:rPr lang="fr-FR" sz="2000" b="0" i="0" u="none" strike="noStrike" cap="none" baseline="0" smtClean="0">
                <a:solidFill>
                  <a:schemeClr val="dk1"/>
                </a:solidFill>
                <a:latin typeface="Calibri"/>
                <a:ea typeface="Calibri"/>
                <a:cs typeface="Calibri"/>
                <a:sym typeface="Calibri"/>
              </a:rPr>
              <a:t>.9-x_curr</a:t>
            </a:r>
            <a:r>
              <a:rPr lang="fr-FR" sz="2000" b="0" i="0" u="none" strike="noStrike" cap="none" baseline="0">
                <a:solidFill>
                  <a:schemeClr val="dk1"/>
                </a:solidFill>
                <a:latin typeface="Calibri"/>
                <a:ea typeface="Calibri"/>
                <a:cs typeface="Calibri"/>
                <a:sym typeface="Calibri"/>
              </a:rPr>
              <a:t>)-Vx)/t^2                       </a:t>
            </a:r>
          </a:p>
          <a:p>
            <a:pPr marL="0" marR="0" lvl="0" indent="0" algn="l" rtl="0">
              <a:buSzPct val="25000"/>
              <a:buNone/>
            </a:pPr>
            <a:r>
              <a:rPr lang="fr-FR" sz="2000" b="0" i="0" u="none" strike="noStrike" cap="none" baseline="0" err="1" smtClean="0">
                <a:solidFill>
                  <a:schemeClr val="dk1"/>
                </a:solidFill>
                <a:latin typeface="Calibri"/>
                <a:ea typeface="Calibri"/>
                <a:cs typeface="Calibri"/>
                <a:sym typeface="Calibri"/>
              </a:rPr>
              <a:t>a_y</a:t>
            </a:r>
            <a:r>
              <a:rPr lang="fr-FR" sz="2000" b="0" i="0" u="none" strike="noStrike" cap="none" baseline="0" smtClean="0">
                <a:solidFill>
                  <a:schemeClr val="dk1"/>
                </a:solidFill>
                <a:latin typeface="Calibri"/>
                <a:ea typeface="Calibri"/>
                <a:cs typeface="Calibri"/>
                <a:sym typeface="Calibri"/>
              </a:rPr>
              <a:t>=2</a:t>
            </a:r>
            <a:r>
              <a:rPr lang="fr-FR" sz="2000" b="0" i="0" u="none" strike="noStrike" cap="none" baseline="0" smtClean="0">
                <a:solidFill>
                  <a:schemeClr val="dk1"/>
                </a:solidFill>
                <a:latin typeface="Calibri"/>
                <a:ea typeface="Calibri"/>
                <a:cs typeface="Calibri"/>
                <a:sym typeface="Calibri"/>
              </a:rPr>
              <a:t>((0.9-y_curr</a:t>
            </a:r>
            <a:r>
              <a:rPr lang="fr-FR" sz="2000" b="0" i="0" u="none" strike="noStrike" cap="none" baseline="0">
                <a:solidFill>
                  <a:schemeClr val="dk1"/>
                </a:solidFill>
                <a:latin typeface="Calibri"/>
                <a:ea typeface="Calibri"/>
                <a:cs typeface="Calibri"/>
                <a:sym typeface="Calibri"/>
              </a:rPr>
              <a:t>)-</a:t>
            </a:r>
            <a:r>
              <a:rPr lang="fr-FR" sz="2000" b="0" i="0" u="none" strike="noStrike" cap="none" baseline="0" err="1">
                <a:solidFill>
                  <a:schemeClr val="dk1"/>
                </a:solidFill>
                <a:latin typeface="Calibri"/>
                <a:ea typeface="Calibri"/>
                <a:cs typeface="Calibri"/>
                <a:sym typeface="Calibri"/>
              </a:rPr>
              <a:t>Vy</a:t>
            </a:r>
            <a:r>
              <a:rPr lang="fr-FR" sz="2000" b="0" i="0" u="none" strike="noStrike" cap="none" baseline="0">
                <a:solidFill>
                  <a:schemeClr val="dk1"/>
                </a:solidFill>
                <a:latin typeface="Calibri"/>
                <a:ea typeface="Calibri"/>
                <a:cs typeface="Calibri"/>
                <a:sym typeface="Calibri"/>
              </a:rPr>
              <a:t>)/t^2</a:t>
            </a:r>
          </a:p>
          <a:p>
            <a:endParaRPr lang="fr-FR" sz="2000" b="0" i="0" u="none" strike="noStrike" cap="none" baseline="0" smtClean="0">
              <a:solidFill>
                <a:schemeClr val="dk1"/>
              </a:solidFill>
              <a:latin typeface="Calibri"/>
              <a:ea typeface="Calibri"/>
              <a:cs typeface="Calibri"/>
              <a:sym typeface="Calibri"/>
            </a:endParaRPr>
          </a:p>
          <a:p>
            <a:r>
              <a:rPr lang="fr-FR" sz="2000" b="0" i="0" u="none" strike="noStrike" cap="none" baseline="0" smtClean="0">
                <a:solidFill>
                  <a:schemeClr val="dk1"/>
                </a:solidFill>
                <a:latin typeface="Calibri"/>
                <a:ea typeface="Calibri"/>
                <a:cs typeface="Calibri"/>
                <a:sym typeface="Calibri"/>
              </a:rPr>
              <a:t>If</a:t>
            </a:r>
            <a:r>
              <a:rPr lang="fr-FR" sz="2000" b="0" i="0" u="none" strike="noStrike" cap="none" baseline="0">
                <a:solidFill>
                  <a:schemeClr val="dk1"/>
                </a:solidFill>
                <a:latin typeface="Calibri"/>
                <a:ea typeface="Calibri"/>
                <a:cs typeface="Calibri"/>
                <a:sym typeface="Calibri"/>
              </a:rPr>
              <a:t>((</a:t>
            </a:r>
            <a:r>
              <a:rPr lang="fr-FR" sz="2000" b="0" i="0" u="none" strike="noStrike" cap="none" baseline="0" err="1">
                <a:solidFill>
                  <a:schemeClr val="dk1"/>
                </a:solidFill>
                <a:latin typeface="Calibri"/>
                <a:ea typeface="Calibri"/>
                <a:cs typeface="Calibri"/>
                <a:sym typeface="Calibri"/>
              </a:rPr>
              <a:t>a_x</a:t>
            </a:r>
            <a:r>
              <a:rPr lang="fr-FR" sz="2000" b="0" i="0" u="none" strike="noStrike" cap="none" baseline="0">
                <a:solidFill>
                  <a:schemeClr val="dk1"/>
                </a:solidFill>
                <a:latin typeface="Calibri"/>
                <a:ea typeface="Calibri"/>
                <a:cs typeface="Calibri"/>
                <a:sym typeface="Calibri"/>
              </a:rPr>
              <a:t>&lt;=</a:t>
            </a:r>
            <a:r>
              <a:rPr lang="fr-FR" sz="2000" b="0" i="0" u="none" strike="noStrike" cap="none" baseline="0" err="1">
                <a:solidFill>
                  <a:schemeClr val="dk1"/>
                </a:solidFill>
                <a:latin typeface="Calibri"/>
                <a:ea typeface="Calibri"/>
                <a:cs typeface="Calibri"/>
                <a:sym typeface="Calibri"/>
              </a:rPr>
              <a:t>a_x_generated</a:t>
            </a:r>
            <a:r>
              <a:rPr lang="fr-FR" sz="2000" b="0" i="0" u="none" strike="noStrike" cap="none" baseline="0" smtClean="0">
                <a:solidFill>
                  <a:schemeClr val="dk1"/>
                </a:solidFill>
                <a:latin typeface="Calibri"/>
                <a:ea typeface="Calibri"/>
                <a:cs typeface="Calibri"/>
                <a:sym typeface="Calibri"/>
              </a:rPr>
              <a:t>)||</a:t>
            </a:r>
          </a:p>
          <a:p>
            <a:r>
              <a:rPr lang="fr-FR" sz="2000">
                <a:solidFill>
                  <a:schemeClr val="dk1"/>
                </a:solidFill>
                <a:latin typeface="Calibri"/>
                <a:ea typeface="Calibri"/>
                <a:cs typeface="Calibri"/>
                <a:sym typeface="Calibri"/>
              </a:rPr>
              <a:t>	</a:t>
            </a:r>
            <a:r>
              <a:rPr lang="fr-FR" sz="2000" b="0" i="0" u="none" strike="noStrike" cap="none" baseline="0" smtClean="0">
                <a:solidFill>
                  <a:schemeClr val="dk1"/>
                </a:solidFill>
                <a:latin typeface="Calibri"/>
                <a:ea typeface="Calibri"/>
                <a:cs typeface="Calibri"/>
                <a:sym typeface="Calibri"/>
              </a:rPr>
              <a:t>(</a:t>
            </a:r>
            <a:r>
              <a:rPr lang="fr-FR" sz="2000" b="0" i="0" u="none" strike="noStrike" cap="none" baseline="0" err="1">
                <a:solidFill>
                  <a:schemeClr val="dk1"/>
                </a:solidFill>
                <a:latin typeface="Calibri"/>
                <a:ea typeface="Calibri"/>
                <a:cs typeface="Calibri"/>
                <a:sym typeface="Calibri"/>
              </a:rPr>
              <a:t>a_y</a:t>
            </a:r>
            <a:r>
              <a:rPr lang="fr-FR" sz="2000" b="0" i="0" u="none" strike="noStrike" cap="none" baseline="0">
                <a:solidFill>
                  <a:schemeClr val="dk1"/>
                </a:solidFill>
                <a:latin typeface="Calibri"/>
                <a:ea typeface="Calibri"/>
                <a:cs typeface="Calibri"/>
                <a:sym typeface="Calibri"/>
              </a:rPr>
              <a:t>&lt;=</a:t>
            </a:r>
            <a:r>
              <a:rPr lang="fr-FR" sz="2000" b="0" i="0" u="none" strike="noStrike" cap="none" baseline="0" err="1">
                <a:solidFill>
                  <a:schemeClr val="dk1"/>
                </a:solidFill>
                <a:latin typeface="Calibri"/>
                <a:ea typeface="Calibri"/>
                <a:cs typeface="Calibri"/>
                <a:sym typeface="Calibri"/>
              </a:rPr>
              <a:t>a_y_generated</a:t>
            </a:r>
            <a:r>
              <a:rPr lang="fr-FR" sz="2000" b="0" i="0" u="none" strike="noStrike" cap="none" baseline="0">
                <a:solidFill>
                  <a:schemeClr val="dk1"/>
                </a:solidFill>
                <a:latin typeface="Calibri"/>
                <a:ea typeface="Calibri"/>
                <a:cs typeface="Calibri"/>
                <a:sym typeface="Calibri"/>
              </a:rPr>
              <a:t>))</a:t>
            </a:r>
          </a:p>
          <a:p>
            <a:pPr lvl="2">
              <a:buSzPct val="25000"/>
            </a:pPr>
            <a:r>
              <a:rPr lang="fr-FR" sz="2000" b="0" i="0" u="none" strike="noStrike" cap="none" baseline="0" smtClean="0">
                <a:solidFill>
                  <a:schemeClr val="dk1"/>
                </a:solidFill>
                <a:latin typeface="Calibri"/>
                <a:ea typeface="Calibri"/>
                <a:cs typeface="Calibri"/>
                <a:sym typeface="Calibri"/>
              </a:rPr>
              <a:t>	{ </a:t>
            </a:r>
            <a:r>
              <a:rPr lang="fr-FR" sz="2000" b="0" i="0" u="none" strike="noStrike" cap="none" baseline="0" err="1">
                <a:solidFill>
                  <a:schemeClr val="dk1"/>
                </a:solidFill>
                <a:latin typeface="Calibri"/>
                <a:ea typeface="Calibri"/>
                <a:cs typeface="Calibri"/>
                <a:sym typeface="Calibri"/>
              </a:rPr>
              <a:t>a_x</a:t>
            </a:r>
            <a:r>
              <a:rPr lang="fr-FR" sz="2000" b="0" i="0" u="none" strike="noStrike" cap="none" baseline="0">
                <a:solidFill>
                  <a:schemeClr val="dk1"/>
                </a:solidFill>
                <a:latin typeface="Calibri"/>
                <a:ea typeface="Calibri"/>
                <a:cs typeface="Calibri"/>
                <a:sym typeface="Calibri"/>
              </a:rPr>
              <a:t>==</a:t>
            </a:r>
            <a:r>
              <a:rPr lang="fr-FR" sz="2000" b="0" i="0" u="none" strike="noStrike" cap="none" baseline="0" err="1">
                <a:solidFill>
                  <a:schemeClr val="dk1"/>
                </a:solidFill>
                <a:latin typeface="Calibri"/>
                <a:ea typeface="Calibri"/>
                <a:cs typeface="Calibri"/>
                <a:sym typeface="Calibri"/>
              </a:rPr>
              <a:t>a_x</a:t>
            </a:r>
            <a:r>
              <a:rPr lang="fr-FR" sz="2000" b="0" i="0" u="none" strike="noStrike" cap="none" baseline="0">
                <a:solidFill>
                  <a:schemeClr val="dk1"/>
                </a:solidFill>
                <a:latin typeface="Calibri"/>
                <a:ea typeface="Calibri"/>
                <a:cs typeface="Calibri"/>
                <a:sym typeface="Calibri"/>
              </a:rPr>
              <a:t>, </a:t>
            </a:r>
            <a:r>
              <a:rPr lang="fr-FR" sz="2000" b="0" i="0" u="none" strike="noStrike" cap="none" baseline="0" err="1">
                <a:solidFill>
                  <a:schemeClr val="dk1"/>
                </a:solidFill>
                <a:latin typeface="Calibri"/>
                <a:ea typeface="Calibri"/>
                <a:cs typeface="Calibri"/>
                <a:sym typeface="Calibri"/>
              </a:rPr>
              <a:t>a_y</a:t>
            </a:r>
            <a:r>
              <a:rPr lang="fr-FR" sz="2000" b="0" i="0" u="none" strike="noStrike" cap="none" baseline="0">
                <a:solidFill>
                  <a:schemeClr val="dk1"/>
                </a:solidFill>
                <a:latin typeface="Calibri"/>
                <a:ea typeface="Calibri"/>
                <a:cs typeface="Calibri"/>
                <a:sym typeface="Calibri"/>
              </a:rPr>
              <a:t>==</a:t>
            </a:r>
            <a:r>
              <a:rPr lang="fr-FR" sz="2000" b="0" i="0" u="none" strike="noStrike" cap="none" baseline="0" err="1">
                <a:solidFill>
                  <a:schemeClr val="dk1"/>
                </a:solidFill>
                <a:latin typeface="Calibri"/>
                <a:ea typeface="Calibri"/>
                <a:cs typeface="Calibri"/>
                <a:sym typeface="Calibri"/>
              </a:rPr>
              <a:t>a_y</a:t>
            </a:r>
            <a:r>
              <a:rPr lang="fr-FR" sz="2000" b="0" i="0" u="none" strike="noStrike" cap="none" baseline="0">
                <a:solidFill>
                  <a:schemeClr val="dk1"/>
                </a:solidFill>
                <a:latin typeface="Calibri"/>
                <a:ea typeface="Calibri"/>
                <a:cs typeface="Calibri"/>
                <a:sym typeface="Calibri"/>
              </a:rPr>
              <a:t>}</a:t>
            </a:r>
          </a:p>
          <a:p>
            <a:pPr marL="0" marR="0" lvl="0" indent="0" algn="l" rtl="0">
              <a:buSzPct val="25000"/>
              <a:buNone/>
            </a:pPr>
            <a:r>
              <a:rPr lang="fr-FR" sz="2000" b="0" i="0" u="none" strike="noStrike" cap="none" baseline="0" err="1" smtClean="0">
                <a:solidFill>
                  <a:schemeClr val="dk1"/>
                </a:solidFill>
                <a:latin typeface="Calibri"/>
                <a:ea typeface="Calibri"/>
                <a:cs typeface="Calibri"/>
                <a:sym typeface="Calibri"/>
              </a:rPr>
              <a:t>else</a:t>
            </a:r>
            <a:endParaRPr lang="fr-FR" sz="2000" b="0" i="0" u="none" strike="noStrike" cap="none" baseline="0">
              <a:solidFill>
                <a:schemeClr val="dk1"/>
              </a:solidFill>
              <a:latin typeface="Calibri"/>
              <a:ea typeface="Calibri"/>
              <a:cs typeface="Calibri"/>
              <a:sym typeface="Calibri"/>
            </a:endParaRPr>
          </a:p>
          <a:p>
            <a:pPr lvl="1">
              <a:buSzPct val="25000"/>
            </a:pPr>
            <a:r>
              <a:rPr lang="fr-FR" sz="2000" b="0" i="0" u="none" strike="noStrike" cap="none" baseline="0" smtClean="0">
                <a:solidFill>
                  <a:schemeClr val="dk1"/>
                </a:solidFill>
                <a:latin typeface="Calibri"/>
                <a:ea typeface="Calibri"/>
                <a:cs typeface="Calibri"/>
                <a:sym typeface="Calibri"/>
              </a:rPr>
              <a:t>	{  </a:t>
            </a:r>
            <a:r>
              <a:rPr lang="fr-FR" sz="2000" b="0" i="0" u="none" strike="noStrike" cap="none" baseline="0" err="1">
                <a:solidFill>
                  <a:schemeClr val="dk1"/>
                </a:solidFill>
                <a:latin typeface="Calibri"/>
                <a:ea typeface="Calibri"/>
                <a:cs typeface="Calibri"/>
                <a:sym typeface="Calibri"/>
              </a:rPr>
              <a:t>regenerated</a:t>
            </a:r>
            <a:r>
              <a:rPr lang="fr-FR" sz="2000" b="0" i="0" u="none" strike="noStrike" cap="none" baseline="0">
                <a:solidFill>
                  <a:schemeClr val="dk1"/>
                </a:solidFill>
                <a:latin typeface="Calibri"/>
                <a:ea typeface="Calibri"/>
                <a:cs typeface="Calibri"/>
                <a:sym typeface="Calibri"/>
              </a:rPr>
              <a:t> new </a:t>
            </a:r>
            <a:r>
              <a:rPr lang="fr-FR" sz="2000" b="0" i="0" u="none" strike="noStrike" cap="none" baseline="0" err="1">
                <a:solidFill>
                  <a:schemeClr val="dk1"/>
                </a:solidFill>
                <a:latin typeface="Calibri"/>
                <a:ea typeface="Calibri"/>
                <a:cs typeface="Calibri"/>
                <a:sym typeface="Calibri"/>
              </a:rPr>
              <a:t>accelerations</a:t>
            </a:r>
            <a:r>
              <a:rPr lang="fr-FR" sz="2000" b="0" i="0" u="none" strike="noStrike" cap="none" baseline="0">
                <a:solidFill>
                  <a:schemeClr val="dk1"/>
                </a:solidFill>
                <a:latin typeface="Calibri"/>
                <a:ea typeface="Calibri"/>
                <a:cs typeface="Calibri"/>
                <a:sym typeface="Calibri"/>
              </a:rPr>
              <a:t> }</a:t>
            </a:r>
          </a:p>
          <a:p>
            <a:endParaRPr lang="fr-FR" sz="2000" b="0" i="0" u="none" strike="noStrike" cap="none" baseline="0">
              <a:solidFill>
                <a:schemeClr val="dk1"/>
              </a:solidFill>
              <a:latin typeface="Calibri"/>
              <a:ea typeface="Calibri"/>
              <a:cs typeface="Calibri"/>
              <a:sym typeface="Calibri"/>
            </a:endParaRPr>
          </a:p>
          <a:p>
            <a:endParaRPr lang="fr-FR" sz="2000" b="0" i="0" u="none" strike="noStrike" cap="none" baseline="0">
              <a:solidFill>
                <a:schemeClr val="dk1"/>
              </a:solidFill>
              <a:latin typeface="Calibri"/>
              <a:ea typeface="Calibri"/>
              <a:cs typeface="Calibri"/>
              <a:sym typeface="Calibri"/>
            </a:endParaRPr>
          </a:p>
          <a:p>
            <a:endParaRPr lang="fr-FR" sz="2000" b="0" i="0" u="none" strike="noStrike" cap="none" baseline="0">
              <a:solidFill>
                <a:schemeClr val="dk1"/>
              </a:solidFill>
              <a:latin typeface="Calibri"/>
              <a:ea typeface="Calibri"/>
              <a:cs typeface="Calibri"/>
              <a:sym typeface="Calibri"/>
            </a:endParaRPr>
          </a:p>
        </p:txBody>
      </p:sp>
      <p:cxnSp>
        <p:nvCxnSpPr>
          <p:cNvPr id="3" name="Straight Connector 2"/>
          <p:cNvCxnSpPr>
            <a:stCxn id="208" idx="1"/>
            <a:endCxn id="208" idx="3"/>
          </p:cNvCxnSpPr>
          <p:nvPr/>
        </p:nvCxnSpPr>
        <p:spPr>
          <a:xfrm>
            <a:off x="4758356" y="3140968"/>
            <a:ext cx="40062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208" idx="0"/>
            <a:endCxn id="208" idx="2"/>
          </p:cNvCxnSpPr>
          <p:nvPr/>
        </p:nvCxnSpPr>
        <p:spPr>
          <a:xfrm>
            <a:off x="6761488" y="1844824"/>
            <a:ext cx="0" cy="25922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61488" y="3140968"/>
            <a:ext cx="186776" cy="307777"/>
          </a:xfrm>
          <a:prstGeom prst="rect">
            <a:avLst/>
          </a:prstGeom>
          <a:noFill/>
        </p:spPr>
        <p:txBody>
          <a:bodyPr wrap="square" rtlCol="0">
            <a:spAutoFit/>
          </a:bodyPr>
          <a:lstStyle/>
          <a:p>
            <a:r>
              <a:rPr lang="en-CA" smtClean="0"/>
              <a:t>0</a:t>
            </a:r>
            <a:endParaRPr lang="en-CA"/>
          </a:p>
        </p:txBody>
      </p:sp>
      <p:sp>
        <p:nvSpPr>
          <p:cNvPr id="7" name="TextBox 6"/>
          <p:cNvSpPr txBox="1"/>
          <p:nvPr/>
        </p:nvSpPr>
        <p:spPr>
          <a:xfrm>
            <a:off x="6393481" y="1844824"/>
            <a:ext cx="368007" cy="400110"/>
          </a:xfrm>
          <a:prstGeom prst="rect">
            <a:avLst/>
          </a:prstGeom>
          <a:noFill/>
        </p:spPr>
        <p:txBody>
          <a:bodyPr wrap="square" rtlCol="0">
            <a:spAutoFit/>
          </a:bodyPr>
          <a:lstStyle/>
          <a:p>
            <a:r>
              <a:rPr lang="en-CA" sz="2000" b="1" smtClean="0"/>
              <a:t>y</a:t>
            </a:r>
            <a:endParaRPr lang="en-CA" sz="2000" b="1"/>
          </a:p>
        </p:txBody>
      </p:sp>
      <p:sp>
        <p:nvSpPr>
          <p:cNvPr id="8" name="TextBox 7"/>
          <p:cNvSpPr txBox="1"/>
          <p:nvPr/>
        </p:nvSpPr>
        <p:spPr>
          <a:xfrm>
            <a:off x="8460432" y="3140968"/>
            <a:ext cx="304188" cy="400110"/>
          </a:xfrm>
          <a:prstGeom prst="rect">
            <a:avLst/>
          </a:prstGeom>
          <a:noFill/>
        </p:spPr>
        <p:txBody>
          <a:bodyPr wrap="square" rtlCol="0">
            <a:spAutoFit/>
          </a:bodyPr>
          <a:lstStyle/>
          <a:p>
            <a:r>
              <a:rPr lang="en-CA" sz="2000" b="1" smtClean="0"/>
              <a:t>x</a:t>
            </a:r>
            <a:endParaRPr lang="en-CA" sz="2000" b="1"/>
          </a:p>
        </p:txBody>
      </p:sp>
    </p:spTree>
    <p:extLst>
      <p:ext uri="{BB962C8B-B14F-4D97-AF65-F5344CB8AC3E}">
        <p14:creationId xmlns:p14="http://schemas.microsoft.com/office/powerpoint/2010/main" val="4237685359"/>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p:nvPr/>
        </p:nvSpPr>
        <p:spPr>
          <a:xfrm>
            <a:off x="5857883" y="785793"/>
            <a:ext cx="2044405"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2800" b="0" i="0" u="none" strike="noStrike" cap="none" baseline="0">
                <a:solidFill>
                  <a:schemeClr val="dk1"/>
                </a:solidFill>
                <a:latin typeface="Calibri"/>
                <a:ea typeface="Calibri"/>
                <a:cs typeface="Calibri"/>
                <a:sym typeface="Calibri"/>
              </a:rPr>
              <a:t>Sample code</a:t>
            </a:r>
          </a:p>
        </p:txBody>
      </p:sp>
      <p:sp>
        <p:nvSpPr>
          <p:cNvPr id="222" name="Shape 222"/>
          <p:cNvSpPr txBox="1"/>
          <p:nvPr/>
        </p:nvSpPr>
        <p:spPr>
          <a:xfrm>
            <a:off x="428595" y="1357298"/>
            <a:ext cx="3143272" cy="538608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2000" b="0" i="0" u="none" strike="noStrike" cap="none" baseline="0">
                <a:solidFill>
                  <a:schemeClr val="dk1"/>
                </a:solidFill>
                <a:latin typeface="Calibri"/>
                <a:ea typeface="Calibri"/>
                <a:cs typeface="Calibri"/>
                <a:sym typeface="Calibri"/>
              </a:rPr>
              <a:t>Define a motor controller:</a:t>
            </a:r>
          </a:p>
          <a:p>
            <a:endParaRPr lang="fr-FR" sz="2000" b="0" i="0" u="none" strike="noStrike" cap="none" baseline="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entity stepper_motor is</a:t>
            </a:r>
          </a:p>
          <a:p>
            <a:endParaRPr lang="fr-FR" sz="1800" b="0" i="0" u="none" strike="noStrike" cap="none" baseline="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port</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phase : out std_logic_vector       (3 downto 0);</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direction    : in std_logic;</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   clk : in  std_logic;</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   reset_n :   in  std_logic; </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     );</a:t>
            </a:r>
          </a:p>
          <a:p>
            <a:endParaRPr lang="fr-FR" sz="1800" b="0" i="0" u="none" strike="noStrike" cap="none" baseline="0">
              <a:solidFill>
                <a:schemeClr val="dk1"/>
              </a:solidFill>
              <a:latin typeface="Calibri"/>
              <a:ea typeface="Calibri"/>
              <a:cs typeface="Calibri"/>
              <a:sym typeface="Calibri"/>
            </a:endParaRP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end stepper_motor;</a:t>
            </a:r>
          </a:p>
          <a:p>
            <a:endParaRPr lang="fr-FR" sz="1800" b="0" i="0" u="none" strike="noStrike" cap="none" baseline="0">
              <a:solidFill>
                <a:schemeClr val="dk1"/>
              </a:solidFill>
              <a:latin typeface="Calibri"/>
              <a:ea typeface="Calibri"/>
              <a:cs typeface="Calibri"/>
              <a:sym typeface="Calibri"/>
            </a:endParaRPr>
          </a:p>
          <a:p>
            <a:endParaRPr lang="fr-FR" sz="1800" b="0" i="0" u="none" strike="noStrike" cap="none" baseline="0">
              <a:solidFill>
                <a:schemeClr val="dk1"/>
              </a:solidFill>
              <a:latin typeface="Calibri"/>
              <a:ea typeface="Calibri"/>
              <a:cs typeface="Calibri"/>
              <a:sym typeface="Calibri"/>
            </a:endParaRPr>
          </a:p>
          <a:p>
            <a:pPr marL="0" marR="0" lvl="0" indent="0" algn="l" rtl="0">
              <a:buSzPct val="25000"/>
              <a:buNone/>
            </a:pPr>
            <a:endParaRPr lang="fr-FR" sz="1800" b="0" i="0" u="none" strike="noStrike" cap="none" baseline="0">
              <a:solidFill>
                <a:schemeClr val="dk1"/>
              </a:solidFill>
              <a:latin typeface="Calibri"/>
              <a:ea typeface="Calibri"/>
              <a:cs typeface="Calibri"/>
              <a:sym typeface="Calibri"/>
            </a:endParaRPr>
          </a:p>
          <a:p>
            <a:endParaRPr lang="fr-FR" sz="1800" b="0" i="0" u="none" strike="noStrike" cap="none" baseline="0">
              <a:solidFill>
                <a:schemeClr val="dk1"/>
              </a:solidFill>
              <a:latin typeface="Calibri"/>
              <a:ea typeface="Calibri"/>
              <a:cs typeface="Calibri"/>
              <a:sym typeface="Calibri"/>
            </a:endParaRPr>
          </a:p>
        </p:txBody>
      </p:sp>
      <p:pic>
        <p:nvPicPr>
          <p:cNvPr id="223" name="Shape 223"/>
          <p:cNvPicPr preferRelativeResize="0"/>
          <p:nvPr/>
        </p:nvPicPr>
        <p:blipFill>
          <a:blip r:embed="rId3"/>
          <a:stretch>
            <a:fillRect/>
          </a:stretch>
        </p:blipFill>
        <p:spPr>
          <a:xfrm>
            <a:off x="4143371" y="1928801"/>
            <a:ext cx="3705052" cy="3014669"/>
          </a:xfrm>
          <a:prstGeom prst="rect">
            <a:avLst/>
          </a:prstGeom>
        </p:spPr>
      </p:pic>
    </p:spTree>
    <p:extLst>
      <p:ext uri="{BB962C8B-B14F-4D97-AF65-F5344CB8AC3E}">
        <p14:creationId xmlns:p14="http://schemas.microsoft.com/office/powerpoint/2010/main" val="3903396623"/>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p:nvPr/>
        </p:nvSpPr>
        <p:spPr>
          <a:xfrm>
            <a:off x="4429123" y="1000108"/>
            <a:ext cx="4246675" cy="563231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1800" b="0" i="0" u="none" strike="noStrike" cap="none" baseline="0">
                <a:solidFill>
                  <a:schemeClr val="dk1"/>
                </a:solidFill>
                <a:latin typeface="Calibri"/>
                <a:ea typeface="Calibri"/>
                <a:cs typeface="Calibri"/>
                <a:sym typeface="Calibri"/>
              </a:rPr>
              <a:t> </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process (step_count)</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begin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case (  step_count) is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"000" =&gt;  phase  &lt;= "0001";   -- 0</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"001" =&gt;  phase  &lt;= "0011";   -- 1</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"010" =&gt;  phase  &lt;= "0010";   -- 2</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"011" =&gt;  phase  &lt;= "0110";   -- 3</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"100" =&gt;  phase  &lt;= "0100";   -- 4</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"101" =&gt;  phase  &lt;= "1100";   -- 5</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"110" =&gt;  phase  &lt;= "1000";   -- 6</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"111" =&gt;  phase  &lt;= "1001";   -- 7</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when  others =&gt; phase  &lt;= "0000";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case;</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process;</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end;</a:t>
            </a:r>
          </a:p>
          <a:p>
            <a:endParaRPr lang="fr-FR" sz="1800" b="0" i="0" u="none" strike="noStrike" cap="none" baseline="0">
              <a:solidFill>
                <a:schemeClr val="dk1"/>
              </a:solidFill>
              <a:latin typeface="Calibri"/>
              <a:ea typeface="Calibri"/>
              <a:cs typeface="Calibri"/>
              <a:sym typeface="Calibri"/>
            </a:endParaRPr>
          </a:p>
        </p:txBody>
      </p:sp>
      <p:sp>
        <p:nvSpPr>
          <p:cNvPr id="229" name="Shape 229"/>
          <p:cNvSpPr txBox="1"/>
          <p:nvPr/>
        </p:nvSpPr>
        <p:spPr>
          <a:xfrm>
            <a:off x="5786446" y="428604"/>
            <a:ext cx="2044405"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2800" b="0" i="0" u="none" strike="noStrike" cap="none" baseline="0">
                <a:solidFill>
                  <a:schemeClr val="dk1"/>
                </a:solidFill>
                <a:latin typeface="Calibri"/>
                <a:ea typeface="Calibri"/>
                <a:cs typeface="Calibri"/>
                <a:sym typeface="Calibri"/>
              </a:rPr>
              <a:t>Sample code</a:t>
            </a:r>
          </a:p>
        </p:txBody>
      </p:sp>
      <p:sp>
        <p:nvSpPr>
          <p:cNvPr id="230" name="Shape 230"/>
          <p:cNvSpPr txBox="1"/>
          <p:nvPr/>
        </p:nvSpPr>
        <p:spPr>
          <a:xfrm>
            <a:off x="285719" y="948690"/>
            <a:ext cx="3925583" cy="59093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r-FR" sz="1800" b="0" i="0" u="none" strike="noStrike" cap="none" baseline="0">
                <a:solidFill>
                  <a:schemeClr val="dk1"/>
                </a:solidFill>
                <a:latin typeface="Calibri"/>
                <a:ea typeface="Calibri"/>
                <a:cs typeface="Calibri"/>
                <a:sym typeface="Calibri"/>
              </a:rPr>
              <a:t>architecture st of stepper is</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signal step_count :std_logic_vector </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     ( 2 downto 0);</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begin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process (rst,clk)</a:t>
            </a:r>
          </a:p>
          <a:p>
            <a:pPr marL="0" marR="0" lvl="0" indent="0" algn="l" rtl="0">
              <a:buSzPct val="25000"/>
              <a:buNone/>
            </a:pPr>
            <a:r>
              <a:rPr lang="fr-FR" sz="1800" b="0" i="0" u="none" strike="noStrike" cap="none" baseline="0">
                <a:solidFill>
                  <a:schemeClr val="dk1"/>
                </a:solidFill>
                <a:latin typeface="Calibri"/>
                <a:ea typeface="Calibri"/>
                <a:cs typeface="Calibri"/>
                <a:sym typeface="Calibri"/>
              </a:rPr>
              <a:t>begin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if rst = '0' then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step_count &lt;= "000";</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else</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if clk'event and clk = '1' then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if direction = '1' then</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step_count &lt;= step_count +1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elsif  direction = '0' then</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step_count &lt;= step_count -1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if;</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if;</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if;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 end if;</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end process;</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a:t>
            </a:r>
            <a:br>
              <a:rPr lang="fr-FR" sz="1800" b="0" i="0" u="none" strike="noStrike" cap="none" baseline="0">
                <a:solidFill>
                  <a:schemeClr val="dk1"/>
                </a:solidFill>
                <a:latin typeface="Calibri"/>
                <a:ea typeface="Calibri"/>
                <a:cs typeface="Calibri"/>
                <a:sym typeface="Calibri"/>
              </a:rPr>
            </a:br>
            <a:r>
              <a:rPr lang="fr-FR" sz="1800" b="0" i="0" u="none" strike="noStrike" cap="none" baseline="0">
                <a:solidFill>
                  <a:schemeClr val="dk1"/>
                </a:solidFill>
                <a:latin typeface="Calibri"/>
                <a:ea typeface="Calibri"/>
                <a:cs typeface="Calibri"/>
                <a:sym typeface="Calibri"/>
              </a:rPr>
              <a:t>   </a:t>
            </a:r>
          </a:p>
        </p:txBody>
      </p:sp>
    </p:spTree>
    <p:extLst>
      <p:ext uri="{BB962C8B-B14F-4D97-AF65-F5344CB8AC3E}">
        <p14:creationId xmlns:p14="http://schemas.microsoft.com/office/powerpoint/2010/main" val="968267667"/>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1000108"/>
            <a:ext cx="1847237" cy="1785104"/>
          </a:xfrm>
          <a:prstGeom prst="rect">
            <a:avLst/>
          </a:prstGeom>
          <a:noFill/>
        </p:spPr>
        <p:txBody>
          <a:bodyPr wrap="none" rtlCol="0">
            <a:spAutoFit/>
          </a:bodyPr>
          <a:lstStyle/>
          <a:p>
            <a:r>
              <a:rPr lang="en-US" altLang="zh-CN" sz="2800" smtClean="0"/>
              <a:t>Challenges:</a:t>
            </a:r>
            <a:endParaRPr lang="en-US" altLang="zh-CN" sz="2800" smtClean="0"/>
          </a:p>
          <a:p>
            <a:endParaRPr lang="en-US" altLang="zh-CN" sz="2800" smtClean="0"/>
          </a:p>
          <a:p>
            <a:pPr marL="342900" indent="-342900"/>
            <a:endParaRPr lang="en-US" altLang="zh-CN" smtClean="0"/>
          </a:p>
          <a:p>
            <a:pPr marL="342900" indent="-342900">
              <a:buAutoNum type="arabicPeriod"/>
            </a:pPr>
            <a:endParaRPr lang="en-US" altLang="zh-CN" smtClean="0"/>
          </a:p>
          <a:p>
            <a:pPr marL="342900" indent="-342900"/>
            <a:r>
              <a:rPr lang="en-US" altLang="zh-CN" smtClean="0"/>
              <a:t> </a:t>
            </a:r>
            <a:endParaRPr lang="zh-CN" altLang="en-US"/>
          </a:p>
        </p:txBody>
      </p:sp>
      <p:sp>
        <p:nvSpPr>
          <p:cNvPr id="2" name="TextBox 1"/>
          <p:cNvSpPr txBox="1"/>
          <p:nvPr/>
        </p:nvSpPr>
        <p:spPr>
          <a:xfrm>
            <a:off x="755576" y="1556792"/>
            <a:ext cx="7344816" cy="2585323"/>
          </a:xfrm>
          <a:prstGeom prst="rect">
            <a:avLst/>
          </a:prstGeom>
          <a:noFill/>
        </p:spPr>
        <p:txBody>
          <a:bodyPr wrap="square" rtlCol="0">
            <a:spAutoFit/>
          </a:bodyPr>
          <a:lstStyle/>
          <a:p>
            <a:r>
              <a:rPr lang="en-US" dirty="0" smtClean="0"/>
              <a:t>1. Deciding on the “best way” to implement the IR game aspect of the clock</a:t>
            </a:r>
          </a:p>
          <a:p>
            <a:r>
              <a:rPr lang="en-US" dirty="0" smtClean="0"/>
              <a:t>2. Finding useable parts:</a:t>
            </a:r>
          </a:p>
          <a:p>
            <a:r>
              <a:rPr lang="en-US" dirty="0"/>
              <a:t>	</a:t>
            </a:r>
            <a:r>
              <a:rPr lang="en-US" dirty="0" smtClean="0"/>
              <a:t>- IR receivers need to have a significant range and must be feasible to connect to, only the most common frequency modulation (38kHz) is available on break out boards. We need two IR links with no cross talk if the sensor bar is to remain a simple relay. very few in stock available receivers meet this requirement.</a:t>
            </a:r>
          </a:p>
          <a:p>
            <a:r>
              <a:rPr lang="en-US" dirty="0" smtClean="0"/>
              <a:t>3. Verifying that the “duck” is actually in the safe communication area</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2160" y="476888"/>
            <a:ext cx="1472775" cy="523220"/>
          </a:xfrm>
          <a:prstGeom prst="rect">
            <a:avLst/>
          </a:prstGeom>
          <a:noFill/>
        </p:spPr>
        <p:txBody>
          <a:bodyPr wrap="none" rtlCol="0">
            <a:spAutoFit/>
          </a:bodyPr>
          <a:lstStyle/>
          <a:p>
            <a:r>
              <a:rPr lang="en-US" altLang="zh-CN" sz="2800" dirty="0" smtClean="0"/>
              <a:t>Test Plan</a:t>
            </a:r>
          </a:p>
        </p:txBody>
      </p:sp>
      <p:sp>
        <p:nvSpPr>
          <p:cNvPr id="5" name="TextBox 4"/>
          <p:cNvSpPr txBox="1"/>
          <p:nvPr/>
        </p:nvSpPr>
        <p:spPr>
          <a:xfrm>
            <a:off x="571472" y="1785926"/>
            <a:ext cx="8248999" cy="2031325"/>
          </a:xfrm>
          <a:prstGeom prst="rect">
            <a:avLst/>
          </a:prstGeom>
          <a:noFill/>
        </p:spPr>
        <p:txBody>
          <a:bodyPr wrap="square" rtlCol="0">
            <a:spAutoFit/>
          </a:bodyPr>
          <a:lstStyle/>
          <a:p>
            <a:pPr marL="342900" indent="-342900">
              <a:buAutoNum type="arabicPeriod"/>
            </a:pPr>
            <a:endParaRPr lang="en-US" altLang="zh-CN" dirty="0" smtClean="0"/>
          </a:p>
          <a:p>
            <a:pPr marL="342900" indent="-342900">
              <a:buAutoNum type="arabicPeriod"/>
            </a:pPr>
            <a:r>
              <a:rPr lang="en-US" altLang="zh-CN" dirty="0" smtClean="0"/>
              <a:t>Confirm the area of the IR communication links, adjust the safe area size if needed.</a:t>
            </a:r>
          </a:p>
          <a:p>
            <a:pPr marL="342900" indent="-342900">
              <a:buAutoNum type="arabicPeriod"/>
            </a:pPr>
            <a:r>
              <a:rPr lang="en-US" altLang="zh-CN" dirty="0" smtClean="0"/>
              <a:t>Motor and Duck: limit the roaming area to inside the safe communication area.</a:t>
            </a:r>
          </a:p>
          <a:p>
            <a:pPr marL="342900" indent="-342900">
              <a:buAutoNum type="arabicPeriod"/>
            </a:pPr>
            <a:r>
              <a:rPr lang="en-US" altLang="zh-CN" dirty="0" smtClean="0"/>
              <a:t>Test that all voltage suppliers have proper output, especially for the battery powered sensor bar.</a:t>
            </a:r>
          </a:p>
          <a:p>
            <a:pPr marL="342900" indent="-342900">
              <a:buAutoNum type="arabicPeriod"/>
            </a:pPr>
            <a:r>
              <a:rPr lang="en-US" altLang="zh-CN" dirty="0" smtClean="0"/>
              <a:t>Test that the speaker is </a:t>
            </a:r>
            <a:r>
              <a:rPr lang="en-US" altLang="zh-CN" dirty="0" smtClean="0"/>
              <a:t>lou</a:t>
            </a:r>
            <a:r>
              <a:rPr lang="en-US" altLang="zh-CN" dirty="0" smtClean="0"/>
              <a:t>d enough to wake someone up.</a:t>
            </a:r>
          </a:p>
          <a:p>
            <a:pPr marL="342900" indent="-342900">
              <a:buAutoNum type="arabicPeriod"/>
            </a:pPr>
            <a:r>
              <a:rPr lang="en-US" altLang="zh-CN" dirty="0" smtClean="0"/>
              <a:t>Test the ranges and bounds of the functions.</a:t>
            </a:r>
            <a:endParaRPr lang="en-US" altLang="zh-C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76800" y="457200"/>
            <a:ext cx="3871664" cy="1027584"/>
          </a:xfrm>
        </p:spPr>
        <p:txBody>
          <a:bodyPr/>
          <a:lstStyle/>
          <a:p>
            <a:r>
              <a:rPr lang="en-US" smtClean="0"/>
              <a:t>Future Application Notes</a:t>
            </a:r>
            <a:endParaRPr lang="en-US"/>
          </a:p>
        </p:txBody>
      </p:sp>
      <p:sp>
        <p:nvSpPr>
          <p:cNvPr id="4" name="TextBox 3"/>
          <p:cNvSpPr txBox="1"/>
          <p:nvPr/>
        </p:nvSpPr>
        <p:spPr>
          <a:xfrm>
            <a:off x="611560" y="2276872"/>
            <a:ext cx="8136904" cy="646331"/>
          </a:xfrm>
          <a:prstGeom prst="rect">
            <a:avLst/>
          </a:prstGeom>
          <a:noFill/>
        </p:spPr>
        <p:txBody>
          <a:bodyPr wrap="square" rtlCol="0">
            <a:spAutoFit/>
          </a:bodyPr>
          <a:lstStyle/>
          <a:p>
            <a:pPr marL="342900" indent="-342900">
              <a:buAutoNum type="arabicPeriod"/>
            </a:pPr>
            <a:r>
              <a:rPr lang="en-US" smtClean="0"/>
              <a:t>How to program a DS1077 as a stand alone oscillator (133 kHz down to 16.2 kHz)</a:t>
            </a:r>
          </a:p>
          <a:p>
            <a:pPr marL="342900" indent="-342900">
              <a:buAutoNum type="arabicPeriod"/>
            </a:pPr>
            <a:r>
              <a:rPr lang="en-US" smtClean="0"/>
              <a:t>How to implement a custom IR communication protocol.</a:t>
            </a:r>
            <a:endParaRPr lang="en-US"/>
          </a:p>
        </p:txBody>
      </p:sp>
    </p:spTree>
    <p:extLst>
      <p:ext uri="{BB962C8B-B14F-4D97-AF65-F5344CB8AC3E}">
        <p14:creationId xmlns:p14="http://schemas.microsoft.com/office/powerpoint/2010/main" val="2670822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1880" y="116632"/>
            <a:ext cx="4492352" cy="955576"/>
          </a:xfrm>
        </p:spPr>
        <p:txBody>
          <a:bodyPr/>
          <a:lstStyle/>
          <a:p>
            <a:r>
              <a:rPr lang="en-US" dirty="0" smtClean="0"/>
              <a:t>Features to Add/Remove</a:t>
            </a:r>
            <a:endParaRPr lang="en-US" dirty="0"/>
          </a:p>
        </p:txBody>
      </p:sp>
      <p:sp>
        <p:nvSpPr>
          <p:cNvPr id="4" name="Rectangle 3"/>
          <p:cNvSpPr/>
          <p:nvPr/>
        </p:nvSpPr>
        <p:spPr>
          <a:xfrm>
            <a:off x="323528" y="1340768"/>
            <a:ext cx="8136904" cy="3693319"/>
          </a:xfrm>
          <a:prstGeom prst="rect">
            <a:avLst/>
          </a:prstGeom>
        </p:spPr>
        <p:txBody>
          <a:bodyPr wrap="square">
            <a:spAutoFit/>
          </a:bodyPr>
          <a:lstStyle/>
          <a:p>
            <a:r>
              <a:rPr lang="en-US" b="1" dirty="0"/>
              <a:t>Possible options to remove:</a:t>
            </a:r>
            <a:endParaRPr lang="en-US" dirty="0"/>
          </a:p>
          <a:p>
            <a:r>
              <a:rPr lang="en-US" b="1" dirty="0"/>
              <a:t>1.</a:t>
            </a:r>
            <a:r>
              <a:rPr lang="en-US" dirty="0"/>
              <a:t> Remove the alarm clock function; it can just be a simple game.</a:t>
            </a:r>
          </a:p>
          <a:p>
            <a:r>
              <a:rPr lang="en-US" b="1" dirty="0"/>
              <a:t>2.</a:t>
            </a:r>
            <a:r>
              <a:rPr lang="en-US" dirty="0"/>
              <a:t> Remove the two player aspect of the game, make only one shotgun.</a:t>
            </a:r>
          </a:p>
          <a:p>
            <a:r>
              <a:rPr lang="en-US" b="1" dirty="0"/>
              <a:t>Possible options to add:</a:t>
            </a:r>
            <a:endParaRPr lang="en-US" dirty="0"/>
          </a:p>
          <a:p>
            <a:r>
              <a:rPr lang="en-US" b="1" dirty="0"/>
              <a:t>1.</a:t>
            </a:r>
            <a:r>
              <a:rPr lang="en-US" dirty="0"/>
              <a:t> Create a friends flight server for the pattern of the duck. Meaning that your alarm clock will fly the same path as your friends duck hunt alarm clock at a different house. Both yours and your friends’ alarm clock will record the time it took each of you to shoot your alarm clock. Fastest times can then be posted at the end of each day encouraging a sense of competition amongst friends to wake up and shoot the clock faster than your friends.</a:t>
            </a:r>
          </a:p>
          <a:p>
            <a:r>
              <a:rPr lang="en-US" b="1" dirty="0"/>
              <a:t>2.</a:t>
            </a:r>
            <a:r>
              <a:rPr lang="en-US" dirty="0"/>
              <a:t> Add a third stepper motor to make the sensor bars movement more stable</a:t>
            </a:r>
            <a:r>
              <a:rPr lang="en-US" dirty="0" smtClean="0"/>
              <a:t>.</a:t>
            </a:r>
          </a:p>
          <a:p>
            <a:r>
              <a:rPr lang="en-US" b="1" dirty="0" smtClean="0"/>
              <a:t>3. </a:t>
            </a:r>
            <a:r>
              <a:rPr lang="en-US" dirty="0" smtClean="0"/>
              <a:t>Add a magnetic contact to dock the sensor bar, so it can enter a low power state.</a:t>
            </a:r>
          </a:p>
          <a:p>
            <a:r>
              <a:rPr lang="en-US" b="1" dirty="0" smtClean="0"/>
              <a:t>4. </a:t>
            </a:r>
            <a:r>
              <a:rPr lang="en-US" dirty="0" smtClean="0"/>
              <a:t>Add a web interface to set alarms for convenience.</a:t>
            </a:r>
            <a:endParaRPr lang="en-US" b="1" dirty="0"/>
          </a:p>
        </p:txBody>
      </p:sp>
    </p:spTree>
    <p:extLst>
      <p:ext uri="{BB962C8B-B14F-4D97-AF65-F5344CB8AC3E}">
        <p14:creationId xmlns:p14="http://schemas.microsoft.com/office/powerpoint/2010/main" val="1707043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64088" y="457200"/>
            <a:ext cx="2332112" cy="739552"/>
          </a:xfrm>
        </p:spPr>
        <p:txBody>
          <a:bodyPr>
            <a:normAutofit/>
          </a:bodyPr>
          <a:lstStyle/>
          <a:p>
            <a:r>
              <a:rPr lang="en-US" dirty="0" smtClean="0"/>
              <a:t>Questions?</a:t>
            </a:r>
            <a:endParaRPr lang="en-US" dirty="0"/>
          </a:p>
        </p:txBody>
      </p:sp>
    </p:spTree>
    <p:extLst>
      <p:ext uri="{BB962C8B-B14F-4D97-AF65-F5344CB8AC3E}">
        <p14:creationId xmlns:p14="http://schemas.microsoft.com/office/powerpoint/2010/main" val="523197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68144" y="303186"/>
            <a:ext cx="2592289" cy="821558"/>
          </a:xfrm>
        </p:spPr>
        <p:txBody>
          <a:bodyPr>
            <a:normAutofit/>
          </a:bodyPr>
          <a:lstStyle/>
          <a:p>
            <a:pPr algn="ctr"/>
            <a:r>
              <a:rPr lang="en-US" smtClean="0"/>
              <a:t>The </a:t>
            </a:r>
            <a:r>
              <a:rPr lang="en-US" smtClean="0"/>
              <a:t>Motivation</a:t>
            </a:r>
            <a:endParaRPr lang="en-US"/>
          </a:p>
        </p:txBody>
      </p:sp>
      <p:sp>
        <p:nvSpPr>
          <p:cNvPr id="4" name="TextBox 3"/>
          <p:cNvSpPr txBox="1"/>
          <p:nvPr/>
        </p:nvSpPr>
        <p:spPr>
          <a:xfrm>
            <a:off x="301307" y="916846"/>
            <a:ext cx="5851376" cy="646331"/>
          </a:xfrm>
          <a:prstGeom prst="rect">
            <a:avLst/>
          </a:prstGeom>
          <a:noFill/>
        </p:spPr>
        <p:txBody>
          <a:bodyPr wrap="square" rtlCol="0">
            <a:spAutoFit/>
          </a:bodyPr>
          <a:lstStyle/>
          <a:p>
            <a:r>
              <a:rPr lang="en-US" smtClean="0"/>
              <a:t>Imagine this: </a:t>
            </a:r>
            <a:endParaRPr lang="en-US" smtClean="0"/>
          </a:p>
          <a:p>
            <a:r>
              <a:rPr lang="en-US" smtClean="0"/>
              <a:t>It’s EARLY in the </a:t>
            </a:r>
            <a:r>
              <a:rPr lang="en-US" smtClean="0"/>
              <a:t>morning, and your alarm sounds.</a:t>
            </a:r>
          </a:p>
        </p:txBody>
      </p:sp>
      <p:sp>
        <p:nvSpPr>
          <p:cNvPr id="5" name="TextBox 4"/>
          <p:cNvSpPr txBox="1"/>
          <p:nvPr/>
        </p:nvSpPr>
        <p:spPr>
          <a:xfrm>
            <a:off x="4881393" y="3212976"/>
            <a:ext cx="3583541" cy="1477328"/>
          </a:xfrm>
          <a:prstGeom prst="rect">
            <a:avLst/>
          </a:prstGeom>
          <a:noFill/>
        </p:spPr>
        <p:txBody>
          <a:bodyPr wrap="square" rtlCol="0">
            <a:spAutoFit/>
          </a:bodyPr>
          <a:lstStyle/>
          <a:p>
            <a:r>
              <a:rPr lang="en-US" dirty="0" smtClean="0"/>
              <a:t>Our Functionality Goal:</a:t>
            </a:r>
          </a:p>
          <a:p>
            <a:r>
              <a:rPr lang="en-US" dirty="0"/>
              <a:t>T</a:t>
            </a:r>
            <a:r>
              <a:rPr lang="en-US" dirty="0" smtClean="0"/>
              <a:t>o build an alarm clock that is capable of</a:t>
            </a:r>
            <a:r>
              <a:rPr lang="en-US" dirty="0" smtClean="0"/>
              <a:t> waking you up, and is fun to turn off. Making it somewhat nicer to wake up.</a:t>
            </a:r>
            <a:endParaRPr lang="en-US" dirty="0"/>
          </a:p>
        </p:txBody>
      </p:sp>
      <p:grpSp>
        <p:nvGrpSpPr>
          <p:cNvPr id="10" name="Group 9"/>
          <p:cNvGrpSpPr/>
          <p:nvPr/>
        </p:nvGrpSpPr>
        <p:grpSpPr>
          <a:xfrm>
            <a:off x="380673" y="1844824"/>
            <a:ext cx="6292492" cy="3021092"/>
            <a:chOff x="380673" y="1844824"/>
            <a:chExt cx="6292492" cy="3021092"/>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0578" y="2214156"/>
              <a:ext cx="3124200" cy="2651760"/>
            </a:xfrm>
            <a:prstGeom prst="rect">
              <a:avLst/>
            </a:prstGeom>
          </p:spPr>
        </p:pic>
        <p:sp>
          <p:nvSpPr>
            <p:cNvPr id="2" name="Rectangle 1"/>
            <p:cNvSpPr/>
            <p:nvPr/>
          </p:nvSpPr>
          <p:spPr>
            <a:xfrm>
              <a:off x="380673" y="1844824"/>
              <a:ext cx="6292492" cy="369332"/>
            </a:xfrm>
            <a:prstGeom prst="rect">
              <a:avLst/>
            </a:prstGeom>
          </p:spPr>
          <p:txBody>
            <a:bodyPr wrap="none">
              <a:spAutoFit/>
            </a:bodyPr>
            <a:lstStyle/>
            <a:p>
              <a:r>
                <a:rPr lang="en-US"/>
                <a:t>H</a:t>
              </a:r>
              <a:r>
                <a:rPr lang="en-US" smtClean="0"/>
                <a:t>ow </a:t>
              </a:r>
              <a:r>
                <a:rPr lang="en-US"/>
                <a:t>many </a:t>
              </a:r>
              <a:r>
                <a:rPr lang="en-US" smtClean="0"/>
                <a:t>of us </a:t>
              </a:r>
              <a:r>
                <a:rPr lang="en-US" smtClean="0"/>
                <a:t>secretly</a:t>
              </a:r>
              <a:r>
                <a:rPr lang="en-US" smtClean="0"/>
                <a:t> </a:t>
              </a:r>
              <a:r>
                <a:rPr lang="en-US" smtClean="0"/>
                <a:t>wish we could </a:t>
              </a:r>
              <a:r>
                <a:rPr lang="en-US" smtClean="0"/>
                <a:t>do </a:t>
              </a:r>
              <a:r>
                <a:rPr lang="en-US" smtClean="0"/>
                <a:t>this to our alarm clock</a:t>
              </a:r>
              <a:endParaRPr lang="en-US"/>
            </a:p>
          </p:txBody>
        </p:sp>
      </p:grpSp>
      <p:sp>
        <p:nvSpPr>
          <p:cNvPr id="8" name="TextBox 7"/>
          <p:cNvSpPr txBox="1"/>
          <p:nvPr/>
        </p:nvSpPr>
        <p:spPr>
          <a:xfrm>
            <a:off x="736588" y="5085184"/>
            <a:ext cx="7344816" cy="646331"/>
          </a:xfrm>
          <a:prstGeom prst="rect">
            <a:avLst/>
          </a:prstGeom>
          <a:noFill/>
        </p:spPr>
        <p:txBody>
          <a:bodyPr wrap="square" rtlCol="0">
            <a:spAutoFit/>
          </a:bodyPr>
          <a:lstStyle/>
          <a:p>
            <a:r>
              <a:rPr lang="en-US" smtClean="0"/>
              <a:t>The Idea:</a:t>
            </a:r>
          </a:p>
          <a:p>
            <a:r>
              <a:rPr lang="en-US"/>
              <a:t>M</a:t>
            </a:r>
            <a:r>
              <a:rPr lang="en-US" smtClean="0"/>
              <a:t>ake a sleeper perform simple and fun game to shut off the alarm clock</a:t>
            </a:r>
            <a:endParaRPr lang="en-US"/>
          </a:p>
        </p:txBody>
      </p:sp>
    </p:spTree>
    <p:extLst>
      <p:ext uri="{BB962C8B-B14F-4D97-AF65-F5344CB8AC3E}">
        <p14:creationId xmlns:p14="http://schemas.microsoft.com/office/powerpoint/2010/main" val="32490720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76056" y="476672"/>
            <a:ext cx="3251448" cy="955576"/>
          </a:xfrm>
        </p:spPr>
        <p:txBody>
          <a:bodyPr>
            <a:normAutofit fontScale="90000"/>
          </a:bodyPr>
          <a:lstStyle/>
          <a:p>
            <a:r>
              <a:rPr lang="en-US" smtClean="0"/>
              <a:t>What our simple game is loosely based on</a:t>
            </a:r>
            <a:endParaRPr lang="en-US"/>
          </a:p>
        </p:txBody>
      </p:sp>
      <p:grpSp>
        <p:nvGrpSpPr>
          <p:cNvPr id="7" name="Group 6"/>
          <p:cNvGrpSpPr/>
          <p:nvPr/>
        </p:nvGrpSpPr>
        <p:grpSpPr>
          <a:xfrm>
            <a:off x="755576" y="1484784"/>
            <a:ext cx="5688632" cy="3803516"/>
            <a:chOff x="755576" y="1484784"/>
            <a:chExt cx="5688632" cy="3803516"/>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988840"/>
              <a:ext cx="4328160" cy="3299460"/>
            </a:xfrm>
            <a:prstGeom prst="rect">
              <a:avLst/>
            </a:prstGeom>
          </p:spPr>
        </p:pic>
        <p:sp>
          <p:nvSpPr>
            <p:cNvPr id="5" name="TextBox 4"/>
            <p:cNvSpPr txBox="1"/>
            <p:nvPr/>
          </p:nvSpPr>
          <p:spPr>
            <a:xfrm>
              <a:off x="755576" y="1484784"/>
              <a:ext cx="5688632" cy="369332"/>
            </a:xfrm>
            <a:prstGeom prst="rect">
              <a:avLst/>
            </a:prstGeom>
            <a:noFill/>
          </p:spPr>
          <p:txBody>
            <a:bodyPr wrap="square" rtlCol="0">
              <a:spAutoFit/>
            </a:bodyPr>
            <a:lstStyle/>
            <a:p>
              <a:r>
                <a:rPr lang="en-US" smtClean="0"/>
                <a:t>If any of you remember this one…</a:t>
              </a:r>
              <a:endParaRPr lang="en-US"/>
            </a:p>
          </p:txBody>
        </p:sp>
      </p:grpSp>
      <p:sp>
        <p:nvSpPr>
          <p:cNvPr id="6" name="Rectangle 5"/>
          <p:cNvSpPr/>
          <p:nvPr/>
        </p:nvSpPr>
        <p:spPr>
          <a:xfrm>
            <a:off x="4355976" y="5517232"/>
            <a:ext cx="4272260" cy="369332"/>
          </a:xfrm>
          <a:prstGeom prst="rect">
            <a:avLst/>
          </a:prstGeom>
        </p:spPr>
        <p:txBody>
          <a:bodyPr wrap="none">
            <a:spAutoFit/>
          </a:bodyPr>
          <a:lstStyle/>
          <a:p>
            <a:r>
              <a:rPr lang="en-US" smtClean="0"/>
              <a:t>We hope to achieve a more realistic version</a:t>
            </a:r>
            <a:endParaRPr lang="en-US"/>
          </a:p>
        </p:txBody>
      </p:sp>
    </p:spTree>
    <p:extLst>
      <p:ext uri="{BB962C8B-B14F-4D97-AF65-F5344CB8AC3E}">
        <p14:creationId xmlns:p14="http://schemas.microsoft.com/office/powerpoint/2010/main" val="380003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762000" y="1817132"/>
            <a:ext cx="7391400" cy="631150"/>
            <a:chOff x="762000" y="1817132"/>
            <a:chExt cx="7391400" cy="631150"/>
          </a:xfrm>
        </p:grpSpPr>
        <p:grpSp>
          <p:nvGrpSpPr>
            <p:cNvPr id="2" name="Group 1"/>
            <p:cNvGrpSpPr/>
            <p:nvPr/>
          </p:nvGrpSpPr>
          <p:grpSpPr>
            <a:xfrm>
              <a:off x="762000" y="1817132"/>
              <a:ext cx="7391400" cy="545068"/>
              <a:chOff x="762000" y="1817132"/>
              <a:chExt cx="7391400" cy="545068"/>
            </a:xfrm>
          </p:grpSpPr>
          <p:sp>
            <p:nvSpPr>
              <p:cNvPr id="44" name="TextBox 43"/>
              <p:cNvSpPr txBox="1"/>
              <p:nvPr/>
            </p:nvSpPr>
            <p:spPr>
              <a:xfrm>
                <a:off x="3322320" y="1817132"/>
                <a:ext cx="2133600" cy="369332"/>
              </a:xfrm>
              <a:prstGeom prst="rect">
                <a:avLst/>
              </a:prstGeom>
              <a:noFill/>
            </p:spPr>
            <p:txBody>
              <a:bodyPr wrap="square" rtlCol="0">
                <a:spAutoFit/>
              </a:bodyPr>
              <a:lstStyle/>
              <a:p>
                <a:r>
                  <a:rPr lang="en-US" smtClean="0"/>
                  <a:t>Ceiling of the room</a:t>
                </a:r>
                <a:endParaRPr lang="en-US"/>
              </a:p>
            </p:txBody>
          </p:sp>
          <p:sp>
            <p:nvSpPr>
              <p:cNvPr id="4" name="Rectangle 3"/>
              <p:cNvSpPr/>
              <p:nvPr/>
            </p:nvSpPr>
            <p:spPr>
              <a:xfrm>
                <a:off x="762000" y="2286000"/>
                <a:ext cx="7391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p:cNvSpPr txBox="1"/>
            <p:nvPr/>
          </p:nvSpPr>
          <p:spPr>
            <a:xfrm>
              <a:off x="5722620" y="2078950"/>
              <a:ext cx="640080" cy="369332"/>
            </a:xfrm>
            <a:prstGeom prst="rect">
              <a:avLst/>
            </a:prstGeom>
            <a:noFill/>
          </p:spPr>
          <p:txBody>
            <a:bodyPr wrap="square" rtlCol="0">
              <a:spAutoFit/>
            </a:bodyPr>
            <a:lstStyle/>
            <a:p>
              <a:r>
                <a:rPr lang="en-US" smtClean="0"/>
                <a:t>2 x 4</a:t>
              </a:r>
              <a:endParaRPr lang="en-US"/>
            </a:p>
          </p:txBody>
        </p:sp>
      </p:grpSp>
      <p:sp>
        <p:nvSpPr>
          <p:cNvPr id="3" name="Title 2"/>
          <p:cNvSpPr>
            <a:spLocks noGrp="1"/>
          </p:cNvSpPr>
          <p:nvPr>
            <p:ph type="title"/>
          </p:nvPr>
        </p:nvSpPr>
        <p:spPr>
          <a:xfrm>
            <a:off x="4876800" y="457200"/>
            <a:ext cx="2819400" cy="1219200"/>
          </a:xfrm>
        </p:spPr>
        <p:txBody>
          <a:bodyPr>
            <a:normAutofit fontScale="90000"/>
          </a:bodyPr>
          <a:lstStyle/>
          <a:p>
            <a:r>
              <a:rPr lang="en-US" smtClean="0"/>
              <a:t>Design: </a:t>
            </a:r>
            <a:br>
              <a:rPr lang="en-US" smtClean="0"/>
            </a:br>
            <a:r>
              <a:rPr lang="en-US" smtClean="0"/>
              <a:t>General </a:t>
            </a:r>
            <a:r>
              <a:rPr lang="en-US" smtClean="0"/>
              <a:t>Structure of the Alarm clock</a:t>
            </a:r>
            <a:endParaRPr lang="en-US"/>
          </a:p>
        </p:txBody>
      </p:sp>
      <p:grpSp>
        <p:nvGrpSpPr>
          <p:cNvPr id="14" name="Group 13"/>
          <p:cNvGrpSpPr/>
          <p:nvPr/>
        </p:nvGrpSpPr>
        <p:grpSpPr>
          <a:xfrm>
            <a:off x="3618368" y="2221468"/>
            <a:ext cx="1447800" cy="369332"/>
            <a:chOff x="3618368" y="2221468"/>
            <a:chExt cx="1447800" cy="369332"/>
          </a:xfrm>
        </p:grpSpPr>
        <p:sp>
          <p:nvSpPr>
            <p:cNvPr id="5" name="Rectangle 4"/>
            <p:cNvSpPr/>
            <p:nvPr/>
          </p:nvSpPr>
          <p:spPr>
            <a:xfrm>
              <a:off x="3618368" y="2324100"/>
              <a:ext cx="1447800" cy="17145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56468" y="2221468"/>
              <a:ext cx="1371600" cy="369332"/>
            </a:xfrm>
            <a:prstGeom prst="rect">
              <a:avLst/>
            </a:prstGeom>
            <a:noFill/>
          </p:spPr>
          <p:txBody>
            <a:bodyPr wrap="square" rtlCol="0">
              <a:spAutoFit/>
            </a:bodyPr>
            <a:lstStyle/>
            <a:p>
              <a:r>
                <a:rPr lang="en-US" smtClean="0"/>
                <a:t>DE2 Board</a:t>
              </a:r>
              <a:endParaRPr lang="en-US"/>
            </a:p>
          </p:txBody>
        </p:sp>
      </p:grpSp>
      <p:grpSp>
        <p:nvGrpSpPr>
          <p:cNvPr id="17" name="Group 16"/>
          <p:cNvGrpSpPr/>
          <p:nvPr/>
        </p:nvGrpSpPr>
        <p:grpSpPr>
          <a:xfrm>
            <a:off x="2461222" y="2324100"/>
            <a:ext cx="944955" cy="665538"/>
            <a:chOff x="2461222" y="2324100"/>
            <a:chExt cx="944955" cy="665538"/>
          </a:xfrm>
        </p:grpSpPr>
        <p:sp>
          <p:nvSpPr>
            <p:cNvPr id="10" name="Rectangle 9"/>
            <p:cNvSpPr/>
            <p:nvPr/>
          </p:nvSpPr>
          <p:spPr>
            <a:xfrm>
              <a:off x="2514600" y="2324100"/>
              <a:ext cx="838200" cy="3810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flipV="1">
              <a:off x="2636445" y="2371725"/>
              <a:ext cx="228600" cy="24765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972554" y="2381250"/>
              <a:ext cx="228600" cy="2286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2461222" y="2620306"/>
              <a:ext cx="944955" cy="369332"/>
            </a:xfrm>
            <a:prstGeom prst="rect">
              <a:avLst/>
            </a:prstGeom>
            <a:noFill/>
          </p:spPr>
          <p:txBody>
            <a:bodyPr wrap="square" rtlCol="0">
              <a:spAutoFit/>
            </a:bodyPr>
            <a:lstStyle/>
            <a:p>
              <a:r>
                <a:rPr lang="en-US" smtClean="0"/>
                <a:t>Speaker</a:t>
              </a:r>
              <a:endParaRPr lang="en-US"/>
            </a:p>
          </p:txBody>
        </p:sp>
      </p:grpSp>
      <p:grpSp>
        <p:nvGrpSpPr>
          <p:cNvPr id="35" name="Group 34"/>
          <p:cNvGrpSpPr/>
          <p:nvPr/>
        </p:nvGrpSpPr>
        <p:grpSpPr>
          <a:xfrm>
            <a:off x="6096000" y="4273433"/>
            <a:ext cx="2133600" cy="1200329"/>
            <a:chOff x="6096000" y="4273433"/>
            <a:chExt cx="2133600" cy="1200329"/>
          </a:xfrm>
        </p:grpSpPr>
        <p:sp>
          <p:nvSpPr>
            <p:cNvPr id="23" name="Rectangle 22"/>
            <p:cNvSpPr/>
            <p:nvPr/>
          </p:nvSpPr>
          <p:spPr>
            <a:xfrm>
              <a:off x="6096000" y="4273433"/>
              <a:ext cx="706582" cy="35329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858000" y="4273433"/>
              <a:ext cx="1371600" cy="1200329"/>
            </a:xfrm>
            <a:prstGeom prst="rect">
              <a:avLst/>
            </a:prstGeom>
            <a:noFill/>
          </p:spPr>
          <p:txBody>
            <a:bodyPr wrap="square" rtlCol="0">
              <a:spAutoFit/>
            </a:bodyPr>
            <a:lstStyle/>
            <a:p>
              <a:r>
                <a:rPr lang="en-US" smtClean="0"/>
                <a:t>Sensor bar. cleverly disguised as a duck</a:t>
              </a:r>
              <a:endParaRPr lang="en-US"/>
            </a:p>
          </p:txBody>
        </p:sp>
      </p:grpSp>
      <p:grpSp>
        <p:nvGrpSpPr>
          <p:cNvPr id="25" name="Group 24"/>
          <p:cNvGrpSpPr/>
          <p:nvPr/>
        </p:nvGrpSpPr>
        <p:grpSpPr>
          <a:xfrm>
            <a:off x="1181100" y="2804972"/>
            <a:ext cx="6710222" cy="1468461"/>
            <a:chOff x="1181100" y="2804972"/>
            <a:chExt cx="6710222" cy="1468461"/>
          </a:xfrm>
        </p:grpSpPr>
        <p:cxnSp>
          <p:nvCxnSpPr>
            <p:cNvPr id="15" name="Straight Connector 14"/>
            <p:cNvCxnSpPr>
              <a:stCxn id="9" idx="4"/>
            </p:cNvCxnSpPr>
            <p:nvPr/>
          </p:nvCxnSpPr>
          <p:spPr>
            <a:xfrm>
              <a:off x="1181100" y="2819400"/>
              <a:ext cx="4914900" cy="1454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7" idx="5"/>
            </p:cNvCxnSpPr>
            <p:nvPr/>
          </p:nvCxnSpPr>
          <p:spPr>
            <a:xfrm flipH="1">
              <a:off x="6802582" y="2804972"/>
              <a:ext cx="1088740" cy="146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1026282">
              <a:off x="2889462" y="3606162"/>
              <a:ext cx="1942438" cy="369332"/>
            </a:xfrm>
            <a:prstGeom prst="rect">
              <a:avLst/>
            </a:prstGeom>
            <a:noFill/>
          </p:spPr>
          <p:txBody>
            <a:bodyPr wrap="square" rtlCol="0">
              <a:spAutoFit/>
            </a:bodyPr>
            <a:lstStyle/>
            <a:p>
              <a:r>
                <a:rPr lang="en-US" smtClean="0"/>
                <a:t>Strong fishing line</a:t>
              </a:r>
              <a:endParaRPr lang="en-US"/>
            </a:p>
          </p:txBody>
        </p:sp>
      </p:grpSp>
      <p:grpSp>
        <p:nvGrpSpPr>
          <p:cNvPr id="54" name="Group 53"/>
          <p:cNvGrpSpPr/>
          <p:nvPr/>
        </p:nvGrpSpPr>
        <p:grpSpPr>
          <a:xfrm>
            <a:off x="3542734" y="2495550"/>
            <a:ext cx="3527258" cy="1769378"/>
            <a:chOff x="3542734" y="2495550"/>
            <a:chExt cx="3527258" cy="1769378"/>
          </a:xfrm>
        </p:grpSpPr>
        <p:grpSp>
          <p:nvGrpSpPr>
            <p:cNvPr id="16" name="Group 15"/>
            <p:cNvGrpSpPr/>
            <p:nvPr/>
          </p:nvGrpSpPr>
          <p:grpSpPr>
            <a:xfrm>
              <a:off x="3542734" y="2495550"/>
              <a:ext cx="1829932" cy="369332"/>
              <a:chOff x="3542734" y="2495550"/>
              <a:chExt cx="1829932" cy="369332"/>
            </a:xfrm>
          </p:grpSpPr>
          <p:sp>
            <p:nvSpPr>
              <p:cNvPr id="13" name="Rectangle 12"/>
              <p:cNvSpPr/>
              <p:nvPr/>
            </p:nvSpPr>
            <p:spPr>
              <a:xfrm>
                <a:off x="4229100" y="2510790"/>
                <a:ext cx="457200" cy="45719"/>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542734" y="2495550"/>
                <a:ext cx="1829932" cy="369332"/>
              </a:xfrm>
              <a:prstGeom prst="rect">
                <a:avLst/>
              </a:prstGeom>
              <a:noFill/>
            </p:spPr>
            <p:txBody>
              <a:bodyPr wrap="square" rtlCol="0">
                <a:spAutoFit/>
              </a:bodyPr>
              <a:lstStyle/>
              <a:p>
                <a:r>
                  <a:rPr lang="en-US" smtClean="0"/>
                  <a:t>Infrared receiver</a:t>
                </a:r>
                <a:endParaRPr lang="en-US"/>
              </a:p>
            </p:txBody>
          </p:sp>
        </p:grpSp>
        <p:sp>
          <p:nvSpPr>
            <p:cNvPr id="51" name="Rectangle 50"/>
            <p:cNvSpPr/>
            <p:nvPr/>
          </p:nvSpPr>
          <p:spPr>
            <a:xfrm>
              <a:off x="5006863" y="3547678"/>
              <a:ext cx="2063129" cy="369332"/>
            </a:xfrm>
            <a:prstGeom prst="rect">
              <a:avLst/>
            </a:prstGeom>
          </p:spPr>
          <p:txBody>
            <a:bodyPr wrap="none">
              <a:spAutoFit/>
            </a:bodyPr>
            <a:lstStyle/>
            <a:p>
              <a:r>
                <a:rPr lang="en-US" smtClean="0"/>
                <a:t>Infrared Transmitter</a:t>
              </a:r>
              <a:endParaRPr lang="en-US"/>
            </a:p>
          </p:txBody>
        </p:sp>
        <p:sp>
          <p:nvSpPr>
            <p:cNvPr id="52" name="Rectangle 51"/>
            <p:cNvSpPr/>
            <p:nvPr/>
          </p:nvSpPr>
          <p:spPr>
            <a:xfrm>
              <a:off x="6449291" y="4195662"/>
              <a:ext cx="76200" cy="69266"/>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503409" y="4299751"/>
            <a:ext cx="6290162" cy="2318481"/>
            <a:chOff x="503409" y="4299751"/>
            <a:chExt cx="6290162" cy="2318481"/>
          </a:xfrm>
        </p:grpSpPr>
        <p:sp>
          <p:nvSpPr>
            <p:cNvPr id="49" name="Rectangle 48"/>
            <p:cNvSpPr/>
            <p:nvPr/>
          </p:nvSpPr>
          <p:spPr>
            <a:xfrm>
              <a:off x="6172200" y="4450080"/>
              <a:ext cx="381000" cy="12192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503409" y="4299751"/>
              <a:ext cx="6290162" cy="2318481"/>
              <a:chOff x="503409" y="4299751"/>
              <a:chExt cx="6290162" cy="2318481"/>
            </a:xfrm>
          </p:grpSpPr>
          <p:sp>
            <p:nvSpPr>
              <p:cNvPr id="50" name="Rectangle 49"/>
              <p:cNvSpPr/>
              <p:nvPr/>
            </p:nvSpPr>
            <p:spPr>
              <a:xfrm>
                <a:off x="5006863" y="4736068"/>
                <a:ext cx="1786708" cy="369332"/>
              </a:xfrm>
              <a:prstGeom prst="rect">
                <a:avLst/>
              </a:prstGeom>
            </p:spPr>
            <p:txBody>
              <a:bodyPr wrap="none">
                <a:spAutoFit/>
              </a:bodyPr>
              <a:lstStyle/>
              <a:p>
                <a:r>
                  <a:rPr lang="en-US" smtClean="0"/>
                  <a:t>Infrared Receiver</a:t>
                </a:r>
                <a:endParaRPr lang="en-US"/>
              </a:p>
            </p:txBody>
          </p:sp>
          <p:grpSp>
            <p:nvGrpSpPr>
              <p:cNvPr id="55" name="Group 54"/>
              <p:cNvGrpSpPr/>
              <p:nvPr/>
            </p:nvGrpSpPr>
            <p:grpSpPr>
              <a:xfrm>
                <a:off x="503409" y="4299751"/>
                <a:ext cx="4992072" cy="2318481"/>
                <a:chOff x="503409" y="4299751"/>
                <a:chExt cx="4992072" cy="2318481"/>
              </a:xfrm>
            </p:grpSpPr>
            <p:grpSp>
              <p:nvGrpSpPr>
                <p:cNvPr id="34" name="Group 33"/>
                <p:cNvGrpSpPr/>
                <p:nvPr/>
              </p:nvGrpSpPr>
              <p:grpSpPr>
                <a:xfrm>
                  <a:off x="503409" y="4299751"/>
                  <a:ext cx="2951242" cy="1948649"/>
                  <a:chOff x="503409" y="4299751"/>
                  <a:chExt cx="2951242" cy="1948649"/>
                </a:xfrm>
              </p:grpSpPr>
              <p:sp>
                <p:nvSpPr>
                  <p:cNvPr id="26" name="Round Single Corner Rectangle 25"/>
                  <p:cNvSpPr/>
                  <p:nvPr/>
                </p:nvSpPr>
                <p:spPr>
                  <a:xfrm>
                    <a:off x="1999306" y="5715000"/>
                    <a:ext cx="1455345" cy="152400"/>
                  </a:xfrm>
                  <a:prstGeom prst="round1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2761306" y="5867400"/>
                    <a:ext cx="457200" cy="7620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 Single Corner Rectangle 27"/>
                  <p:cNvSpPr/>
                  <p:nvPr/>
                </p:nvSpPr>
                <p:spPr>
                  <a:xfrm>
                    <a:off x="1770706" y="5791200"/>
                    <a:ext cx="457200" cy="228600"/>
                  </a:xfrm>
                  <a:prstGeom prst="round1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 Single Corner Rectangle 28"/>
                  <p:cNvSpPr/>
                  <p:nvPr/>
                </p:nvSpPr>
                <p:spPr>
                  <a:xfrm>
                    <a:off x="1694506" y="5905500"/>
                    <a:ext cx="228600" cy="342900"/>
                  </a:xfrm>
                  <a:prstGeom prst="round1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 Single Corner Rectangle 29"/>
                  <p:cNvSpPr/>
                  <p:nvPr/>
                </p:nvSpPr>
                <p:spPr>
                  <a:xfrm>
                    <a:off x="1008706" y="5029200"/>
                    <a:ext cx="1455345" cy="152400"/>
                  </a:xfrm>
                  <a:prstGeom prst="round1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70706" y="5181600"/>
                    <a:ext cx="457200" cy="762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 Single Corner Rectangle 31"/>
                  <p:cNvSpPr/>
                  <p:nvPr/>
                </p:nvSpPr>
                <p:spPr>
                  <a:xfrm>
                    <a:off x="780106" y="5105400"/>
                    <a:ext cx="457200" cy="228600"/>
                  </a:xfrm>
                  <a:prstGeom prst="round1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 Single Corner Rectangle 32"/>
                  <p:cNvSpPr/>
                  <p:nvPr/>
                </p:nvSpPr>
                <p:spPr>
                  <a:xfrm>
                    <a:off x="703906" y="5219700"/>
                    <a:ext cx="228600" cy="342900"/>
                  </a:xfrm>
                  <a:prstGeom prst="round1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503409" y="4299751"/>
                    <a:ext cx="2382194" cy="646331"/>
                  </a:xfrm>
                  <a:prstGeom prst="rect">
                    <a:avLst/>
                  </a:prstGeom>
                  <a:noFill/>
                </p:spPr>
                <p:txBody>
                  <a:bodyPr wrap="square" rtlCol="0">
                    <a:spAutoFit/>
                  </a:bodyPr>
                  <a:lstStyle/>
                  <a:p>
                    <a:r>
                      <a:rPr lang="en-US" smtClean="0"/>
                      <a:t>What </a:t>
                    </a:r>
                    <a:r>
                      <a:rPr lang="en-US" smtClean="0"/>
                      <a:t>you will use to shut off the alarm</a:t>
                    </a:r>
                    <a:endParaRPr lang="en-US"/>
                  </a:p>
                </p:txBody>
              </p:sp>
            </p:grpSp>
            <p:sp>
              <p:nvSpPr>
                <p:cNvPr id="53" name="Rectangle 52"/>
                <p:cNvSpPr/>
                <p:nvPr/>
              </p:nvSpPr>
              <p:spPr>
                <a:xfrm>
                  <a:off x="2514600" y="6248900"/>
                  <a:ext cx="2980881" cy="369332"/>
                </a:xfrm>
                <a:prstGeom prst="rect">
                  <a:avLst/>
                </a:prstGeom>
              </p:spPr>
              <p:txBody>
                <a:bodyPr wrap="none">
                  <a:spAutoFit/>
                </a:bodyPr>
                <a:lstStyle/>
                <a:p>
                  <a:r>
                    <a:rPr lang="en-US" smtClean="0"/>
                    <a:t>Infrared </a:t>
                  </a:r>
                  <a:r>
                    <a:rPr lang="en-US" smtClean="0"/>
                    <a:t>Shotgun Transmitters</a:t>
                  </a:r>
                  <a:endParaRPr lang="en-US"/>
                </a:p>
              </p:txBody>
            </p:sp>
          </p:grpSp>
        </p:grpSp>
      </p:grpSp>
      <p:grpSp>
        <p:nvGrpSpPr>
          <p:cNvPr id="62" name="Group 61"/>
          <p:cNvGrpSpPr/>
          <p:nvPr/>
        </p:nvGrpSpPr>
        <p:grpSpPr>
          <a:xfrm>
            <a:off x="244122" y="1894284"/>
            <a:ext cx="8519444" cy="1161872"/>
            <a:chOff x="244122" y="1894284"/>
            <a:chExt cx="8519444" cy="1161872"/>
          </a:xfrm>
        </p:grpSpPr>
        <p:grpSp>
          <p:nvGrpSpPr>
            <p:cNvPr id="60" name="Group 59"/>
            <p:cNvGrpSpPr/>
            <p:nvPr/>
          </p:nvGrpSpPr>
          <p:grpSpPr>
            <a:xfrm>
              <a:off x="244122" y="1894284"/>
              <a:ext cx="1811957" cy="1153031"/>
              <a:chOff x="244122" y="1894284"/>
              <a:chExt cx="1811957" cy="1153031"/>
            </a:xfrm>
          </p:grpSpPr>
          <p:grpSp>
            <p:nvGrpSpPr>
              <p:cNvPr id="18" name="Group 17"/>
              <p:cNvGrpSpPr/>
              <p:nvPr/>
            </p:nvGrpSpPr>
            <p:grpSpPr>
              <a:xfrm>
                <a:off x="418533" y="1894284"/>
                <a:ext cx="1637546" cy="925116"/>
                <a:chOff x="418533" y="1894284"/>
                <a:chExt cx="1637546" cy="925116"/>
              </a:xfrm>
            </p:grpSpPr>
            <p:sp>
              <p:nvSpPr>
                <p:cNvPr id="8" name="Rectangle 7"/>
                <p:cNvSpPr/>
                <p:nvPr/>
              </p:nvSpPr>
              <p:spPr>
                <a:xfrm>
                  <a:off x="1066800" y="2362200"/>
                  <a:ext cx="228600" cy="309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066800" y="2590800"/>
                  <a:ext cx="228600" cy="2286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18533" y="1894284"/>
                  <a:ext cx="1637546" cy="369332"/>
                </a:xfrm>
                <a:prstGeom prst="rect">
                  <a:avLst/>
                </a:prstGeom>
                <a:noFill/>
              </p:spPr>
              <p:txBody>
                <a:bodyPr wrap="square" rtlCol="0">
                  <a:spAutoFit/>
                </a:bodyPr>
                <a:lstStyle/>
                <a:p>
                  <a:r>
                    <a:rPr lang="en-US" smtClean="0"/>
                    <a:t>Stepper motor</a:t>
                  </a:r>
                  <a:endParaRPr lang="en-US"/>
                </a:p>
              </p:txBody>
            </p:sp>
          </p:grpSp>
          <p:sp>
            <p:nvSpPr>
              <p:cNvPr id="58" name="Rectangle 57"/>
              <p:cNvSpPr/>
              <p:nvPr/>
            </p:nvSpPr>
            <p:spPr>
              <a:xfrm>
                <a:off x="244122" y="2400984"/>
                <a:ext cx="749051" cy="646331"/>
              </a:xfrm>
              <a:prstGeom prst="rect">
                <a:avLst/>
              </a:prstGeom>
            </p:spPr>
            <p:txBody>
              <a:bodyPr wrap="none">
                <a:spAutoFit/>
              </a:bodyPr>
              <a:lstStyle/>
              <a:p>
                <a:r>
                  <a:rPr lang="en-US" smtClean="0"/>
                  <a:t>and</a:t>
                </a:r>
              </a:p>
              <a:p>
                <a:r>
                  <a:rPr lang="en-US" smtClean="0"/>
                  <a:t>Pulley</a:t>
                </a:r>
                <a:endParaRPr lang="en-US"/>
              </a:p>
            </p:txBody>
          </p:sp>
        </p:grpSp>
        <p:grpSp>
          <p:nvGrpSpPr>
            <p:cNvPr id="61" name="Group 60"/>
            <p:cNvGrpSpPr/>
            <p:nvPr/>
          </p:nvGrpSpPr>
          <p:grpSpPr>
            <a:xfrm>
              <a:off x="7086034" y="1917144"/>
              <a:ext cx="1677532" cy="1139012"/>
              <a:chOff x="7086034" y="1917144"/>
              <a:chExt cx="1677532" cy="1139012"/>
            </a:xfrm>
          </p:grpSpPr>
          <p:grpSp>
            <p:nvGrpSpPr>
              <p:cNvPr id="21" name="Group 20"/>
              <p:cNvGrpSpPr/>
              <p:nvPr/>
            </p:nvGrpSpPr>
            <p:grpSpPr>
              <a:xfrm>
                <a:off x="7086034" y="1917144"/>
                <a:ext cx="1677532" cy="921306"/>
                <a:chOff x="7086034" y="1917144"/>
                <a:chExt cx="1677532" cy="921306"/>
              </a:xfrm>
            </p:grpSpPr>
            <p:sp>
              <p:nvSpPr>
                <p:cNvPr id="6" name="Rectangle 5"/>
                <p:cNvSpPr/>
                <p:nvPr/>
              </p:nvSpPr>
              <p:spPr>
                <a:xfrm>
                  <a:off x="7696200" y="2362201"/>
                  <a:ext cx="228600" cy="36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96200" y="2609850"/>
                  <a:ext cx="228600" cy="2286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086034" y="1917144"/>
                  <a:ext cx="1677532" cy="369332"/>
                </a:xfrm>
                <a:prstGeom prst="rect">
                  <a:avLst/>
                </a:prstGeom>
                <a:noFill/>
              </p:spPr>
              <p:txBody>
                <a:bodyPr wrap="square" rtlCol="0">
                  <a:spAutoFit/>
                </a:bodyPr>
                <a:lstStyle/>
                <a:p>
                  <a:r>
                    <a:rPr lang="en-US" smtClean="0"/>
                    <a:t>Stepper motor</a:t>
                  </a:r>
                  <a:endParaRPr lang="en-US"/>
                </a:p>
              </p:txBody>
            </p:sp>
          </p:grpSp>
          <p:sp>
            <p:nvSpPr>
              <p:cNvPr id="59" name="Rectangle 58"/>
              <p:cNvSpPr/>
              <p:nvPr/>
            </p:nvSpPr>
            <p:spPr>
              <a:xfrm>
                <a:off x="8014515" y="2409825"/>
                <a:ext cx="749051" cy="646331"/>
              </a:xfrm>
              <a:prstGeom prst="rect">
                <a:avLst/>
              </a:prstGeom>
            </p:spPr>
            <p:txBody>
              <a:bodyPr wrap="none">
                <a:spAutoFit/>
              </a:bodyPr>
              <a:lstStyle/>
              <a:p>
                <a:r>
                  <a:rPr lang="en-US" smtClean="0"/>
                  <a:t>and</a:t>
                </a:r>
              </a:p>
              <a:p>
                <a:r>
                  <a:rPr lang="en-US" smtClean="0"/>
                  <a:t>Pulley</a:t>
                </a:r>
                <a:endParaRPr lang="en-US"/>
              </a:p>
            </p:txBody>
          </p:sp>
        </p:grpSp>
      </p:grpSp>
    </p:spTree>
    <p:extLst>
      <p:ext uri="{BB962C8B-B14F-4D97-AF65-F5344CB8AC3E}">
        <p14:creationId xmlns:p14="http://schemas.microsoft.com/office/powerpoint/2010/main" val="412773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fade">
                                      <p:cBhvr>
                                        <p:cTn id="4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36096" y="260648"/>
            <a:ext cx="2819400" cy="1099592"/>
          </a:xfrm>
        </p:spPr>
        <p:txBody>
          <a:bodyPr>
            <a:normAutofit fontScale="90000"/>
          </a:bodyPr>
          <a:lstStyle/>
          <a:p>
            <a:r>
              <a:rPr lang="en-US" smtClean="0"/>
              <a:t>Design:</a:t>
            </a:r>
            <a:br>
              <a:rPr lang="en-US" smtClean="0"/>
            </a:br>
            <a:r>
              <a:rPr lang="en-US" smtClean="0"/>
              <a:t>General </a:t>
            </a:r>
            <a:r>
              <a:rPr lang="en-US" smtClean="0"/>
              <a:t>Behavior</a:t>
            </a:r>
            <a:br>
              <a:rPr lang="en-US" smtClean="0"/>
            </a:br>
            <a:r>
              <a:rPr lang="en-US" smtClean="0"/>
              <a:t>&amp; Functionality</a:t>
            </a:r>
            <a:endParaRPr lang="en-US"/>
          </a:p>
        </p:txBody>
      </p:sp>
      <p:sp>
        <p:nvSpPr>
          <p:cNvPr id="5" name="TextBox 4"/>
          <p:cNvSpPr txBox="1"/>
          <p:nvPr/>
        </p:nvSpPr>
        <p:spPr>
          <a:xfrm>
            <a:off x="724843" y="2734811"/>
            <a:ext cx="7270937" cy="1200329"/>
          </a:xfrm>
          <a:prstGeom prst="rect">
            <a:avLst/>
          </a:prstGeom>
          <a:noFill/>
        </p:spPr>
        <p:txBody>
          <a:bodyPr wrap="square" rtlCol="0">
            <a:spAutoFit/>
          </a:bodyPr>
          <a:lstStyle/>
          <a:p>
            <a:r>
              <a:rPr lang="en-US" dirty="0" smtClean="0"/>
              <a:t>The reason for 3 hits </a:t>
            </a:r>
            <a:r>
              <a:rPr lang="en-US" dirty="0" smtClean="0"/>
              <a:t>is to break ties as </a:t>
            </a:r>
            <a:r>
              <a:rPr lang="en-US" dirty="0" smtClean="0"/>
              <a:t>we plan on having a “his” and “hers” gun for the alarm, encouraging a sense of competition and fun as the alarm clock can distinguish </a:t>
            </a:r>
            <a:r>
              <a:rPr lang="en-US" dirty="0" smtClean="0"/>
              <a:t>between the </a:t>
            </a:r>
            <a:r>
              <a:rPr lang="en-US" dirty="0" smtClean="0"/>
              <a:t>two guns announcing the winner </a:t>
            </a:r>
            <a:r>
              <a:rPr lang="en-US" dirty="0" smtClean="0"/>
              <a:t>after the alarm is shut off</a:t>
            </a:r>
            <a:r>
              <a:rPr lang="en-US" dirty="0" smtClean="0"/>
              <a:t>.</a:t>
            </a:r>
            <a:endParaRPr lang="en-US" dirty="0" smtClean="0"/>
          </a:p>
        </p:txBody>
      </p:sp>
      <p:sp>
        <p:nvSpPr>
          <p:cNvPr id="2" name="Rectangle 1"/>
          <p:cNvSpPr/>
          <p:nvPr/>
        </p:nvSpPr>
        <p:spPr>
          <a:xfrm>
            <a:off x="724843" y="2071511"/>
            <a:ext cx="7123480" cy="646331"/>
          </a:xfrm>
          <a:prstGeom prst="rect">
            <a:avLst/>
          </a:prstGeom>
        </p:spPr>
        <p:txBody>
          <a:bodyPr wrap="square">
            <a:spAutoFit/>
          </a:bodyPr>
          <a:lstStyle/>
          <a:p>
            <a:r>
              <a:rPr lang="en-US"/>
              <a:t>Functions like a normal alarm clock except…</a:t>
            </a:r>
          </a:p>
          <a:p>
            <a:r>
              <a:rPr lang="en-US"/>
              <a:t>The only way to shut off the alarm is to shoot the sensor bar 3 </a:t>
            </a:r>
            <a:r>
              <a:rPr lang="en-US" smtClean="0"/>
              <a:t>times.</a:t>
            </a:r>
            <a:endParaRPr lang="en-US"/>
          </a:p>
        </p:txBody>
      </p:sp>
      <p:sp>
        <p:nvSpPr>
          <p:cNvPr id="4" name="Rectangle 3"/>
          <p:cNvSpPr/>
          <p:nvPr/>
        </p:nvSpPr>
        <p:spPr>
          <a:xfrm>
            <a:off x="730399" y="3995720"/>
            <a:ext cx="7302288" cy="923330"/>
          </a:xfrm>
          <a:prstGeom prst="rect">
            <a:avLst/>
          </a:prstGeom>
        </p:spPr>
        <p:txBody>
          <a:bodyPr wrap="square">
            <a:spAutoFit/>
          </a:bodyPr>
          <a:lstStyle/>
          <a:p>
            <a:r>
              <a:rPr lang="en-US" dirty="0"/>
              <a:t>Once the </a:t>
            </a:r>
            <a:r>
              <a:rPr lang="en-US" dirty="0" smtClean="0"/>
              <a:t>sensor bar </a:t>
            </a:r>
            <a:r>
              <a:rPr lang="en-US" dirty="0"/>
              <a:t>has been shot down by the infrared guns, the sensor bar is safely </a:t>
            </a:r>
            <a:r>
              <a:rPr lang="en-US" dirty="0" smtClean="0"/>
              <a:t>retracted to its resting place on </a:t>
            </a:r>
            <a:r>
              <a:rPr lang="en-US" dirty="0"/>
              <a:t>the roof where it will enter a low power </a:t>
            </a:r>
            <a:r>
              <a:rPr lang="en-US" dirty="0" smtClean="0"/>
              <a:t>state.</a:t>
            </a:r>
            <a:endParaRPr lang="en-US" dirty="0"/>
          </a:p>
        </p:txBody>
      </p:sp>
    </p:spTree>
    <p:extLst>
      <p:ext uri="{BB962C8B-B14F-4D97-AF65-F5344CB8AC3E}">
        <p14:creationId xmlns:p14="http://schemas.microsoft.com/office/powerpoint/2010/main" val="179044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13537" y="372866"/>
            <a:ext cx="4721046" cy="908221"/>
          </a:xfrm>
        </p:spPr>
        <p:txBody>
          <a:bodyPr>
            <a:normAutofit fontScale="90000"/>
          </a:bodyPr>
          <a:lstStyle/>
          <a:p>
            <a:r>
              <a:rPr lang="en-US" smtClean="0"/>
              <a:t>Design:</a:t>
            </a:r>
            <a:r>
              <a:rPr lang="en-US" smtClean="0"/>
              <a:t/>
            </a:r>
            <a:br>
              <a:rPr lang="en-US" smtClean="0"/>
            </a:br>
            <a:r>
              <a:rPr lang="en-US" smtClean="0"/>
              <a:t>Top Level Hardware </a:t>
            </a:r>
            <a:r>
              <a:rPr lang="en-US" smtClean="0"/>
              <a:t>Diagram</a:t>
            </a:r>
            <a:endParaRPr lang="en-US"/>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628800"/>
            <a:ext cx="6261100" cy="427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403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55468" y="188640"/>
            <a:ext cx="2116088" cy="1152128"/>
          </a:xfrm>
        </p:spPr>
        <p:txBody>
          <a:bodyPr>
            <a:normAutofit fontScale="90000"/>
          </a:bodyPr>
          <a:lstStyle/>
          <a:p>
            <a:r>
              <a:rPr lang="en-US" dirty="0" smtClean="0"/>
              <a:t>Design:</a:t>
            </a:r>
            <a:br>
              <a:rPr lang="en-US" dirty="0" smtClean="0"/>
            </a:br>
            <a:r>
              <a:rPr lang="en-US" dirty="0" smtClean="0"/>
              <a:t>The Sensor bar (duck) diagram</a:t>
            </a:r>
            <a:endParaRPr lang="en-US" dirty="0"/>
          </a:p>
        </p:txBody>
      </p:sp>
      <p:sp>
        <p:nvSpPr>
          <p:cNvPr id="4" name="Rectangle 3"/>
          <p:cNvSpPr/>
          <p:nvPr/>
        </p:nvSpPr>
        <p:spPr>
          <a:xfrm>
            <a:off x="1179862" y="2119738"/>
            <a:ext cx="172819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solidFill>
                <a:schemeClr val="bg1"/>
              </a:solidFill>
            </a:endParaRPr>
          </a:p>
        </p:txBody>
      </p:sp>
      <p:sp>
        <p:nvSpPr>
          <p:cNvPr id="5" name="Rectangle 4"/>
          <p:cNvSpPr/>
          <p:nvPr/>
        </p:nvSpPr>
        <p:spPr>
          <a:xfrm>
            <a:off x="1267245" y="4568010"/>
            <a:ext cx="172819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635896" y="3470025"/>
            <a:ext cx="172819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40152" y="3470025"/>
            <a:ext cx="1728192"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1547664" y="1543674"/>
            <a:ext cx="720080"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187624" y="1543674"/>
            <a:ext cx="720080"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772872" y="4126830"/>
            <a:ext cx="720080"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020272" y="4118097"/>
            <a:ext cx="720080"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1760" y="2767810"/>
            <a:ext cx="0" cy="8544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11760" y="3965697"/>
            <a:ext cx="0" cy="6023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411760" y="3965697"/>
            <a:ext cx="12241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411760" y="3613180"/>
            <a:ext cx="1224136" cy="181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7" idx="1"/>
          </p:cNvCxnSpPr>
          <p:nvPr/>
        </p:nvCxnSpPr>
        <p:spPr>
          <a:xfrm>
            <a:off x="5364088" y="3794061"/>
            <a:ext cx="57606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043958" y="1426370"/>
            <a:ext cx="1656184" cy="369332"/>
          </a:xfrm>
          <a:prstGeom prst="rect">
            <a:avLst/>
          </a:prstGeom>
          <a:noFill/>
        </p:spPr>
        <p:txBody>
          <a:bodyPr wrap="square" rtlCol="0">
            <a:spAutoFit/>
          </a:bodyPr>
          <a:lstStyle/>
          <a:p>
            <a:r>
              <a:rPr lang="en-US" smtClean="0"/>
              <a:t>38 kHz IR signal</a:t>
            </a:r>
            <a:endParaRPr lang="en-US"/>
          </a:p>
        </p:txBody>
      </p:sp>
      <p:sp>
        <p:nvSpPr>
          <p:cNvPr id="29" name="TextBox 28"/>
          <p:cNvSpPr txBox="1"/>
          <p:nvPr/>
        </p:nvSpPr>
        <p:spPr>
          <a:xfrm>
            <a:off x="6304820" y="4784034"/>
            <a:ext cx="1656184" cy="369332"/>
          </a:xfrm>
          <a:prstGeom prst="rect">
            <a:avLst/>
          </a:prstGeom>
          <a:noFill/>
        </p:spPr>
        <p:txBody>
          <a:bodyPr wrap="square" rtlCol="0">
            <a:spAutoFit/>
          </a:bodyPr>
          <a:lstStyle/>
          <a:p>
            <a:r>
              <a:rPr lang="en-US" smtClean="0"/>
              <a:t>56 kHz IR signal</a:t>
            </a:r>
            <a:endParaRPr lang="en-US"/>
          </a:p>
        </p:txBody>
      </p:sp>
      <p:sp>
        <p:nvSpPr>
          <p:cNvPr id="30" name="TextBox 29"/>
          <p:cNvSpPr txBox="1"/>
          <p:nvPr/>
        </p:nvSpPr>
        <p:spPr>
          <a:xfrm>
            <a:off x="1215866" y="2119738"/>
            <a:ext cx="1656184" cy="646331"/>
          </a:xfrm>
          <a:prstGeom prst="rect">
            <a:avLst/>
          </a:prstGeom>
          <a:noFill/>
        </p:spPr>
        <p:txBody>
          <a:bodyPr wrap="square" rtlCol="0">
            <a:spAutoFit/>
          </a:bodyPr>
          <a:lstStyle/>
          <a:p>
            <a:r>
              <a:rPr lang="en-US" smtClean="0"/>
              <a:t>38 kHz active low IR receiver</a:t>
            </a:r>
            <a:endParaRPr lang="en-US"/>
          </a:p>
        </p:txBody>
      </p:sp>
      <p:sp>
        <p:nvSpPr>
          <p:cNvPr id="31" name="TextBox 30"/>
          <p:cNvSpPr txBox="1"/>
          <p:nvPr/>
        </p:nvSpPr>
        <p:spPr>
          <a:xfrm>
            <a:off x="1280470" y="4597244"/>
            <a:ext cx="1419322" cy="369332"/>
          </a:xfrm>
          <a:prstGeom prst="rect">
            <a:avLst/>
          </a:prstGeom>
          <a:noFill/>
        </p:spPr>
        <p:txBody>
          <a:bodyPr wrap="square" rtlCol="0">
            <a:spAutoFit/>
          </a:bodyPr>
          <a:lstStyle/>
          <a:p>
            <a:r>
              <a:rPr lang="en-US" smtClean="0"/>
              <a:t>56 kHz clock</a:t>
            </a:r>
            <a:endParaRPr lang="en-US"/>
          </a:p>
        </p:txBody>
      </p:sp>
      <p:sp>
        <p:nvSpPr>
          <p:cNvPr id="32" name="TextBox 31"/>
          <p:cNvSpPr txBox="1"/>
          <p:nvPr/>
        </p:nvSpPr>
        <p:spPr>
          <a:xfrm>
            <a:off x="3833918" y="3611624"/>
            <a:ext cx="1332148" cy="369332"/>
          </a:xfrm>
          <a:prstGeom prst="rect">
            <a:avLst/>
          </a:prstGeom>
          <a:noFill/>
        </p:spPr>
        <p:txBody>
          <a:bodyPr wrap="square" rtlCol="0">
            <a:spAutoFit/>
          </a:bodyPr>
          <a:lstStyle/>
          <a:p>
            <a:r>
              <a:rPr lang="en-US" smtClean="0"/>
              <a:t>NAND gate</a:t>
            </a:r>
            <a:endParaRPr lang="en-US"/>
          </a:p>
        </p:txBody>
      </p:sp>
      <p:sp>
        <p:nvSpPr>
          <p:cNvPr id="33" name="TextBox 32"/>
          <p:cNvSpPr txBox="1"/>
          <p:nvPr/>
        </p:nvSpPr>
        <p:spPr>
          <a:xfrm>
            <a:off x="6358826" y="3591256"/>
            <a:ext cx="828092" cy="369332"/>
          </a:xfrm>
          <a:prstGeom prst="rect">
            <a:avLst/>
          </a:prstGeom>
          <a:noFill/>
        </p:spPr>
        <p:txBody>
          <a:bodyPr wrap="square" rtlCol="0">
            <a:spAutoFit/>
          </a:bodyPr>
          <a:lstStyle/>
          <a:p>
            <a:r>
              <a:rPr lang="en-US" smtClean="0"/>
              <a:t>IR LED</a:t>
            </a:r>
            <a:endParaRPr lang="en-US"/>
          </a:p>
        </p:txBody>
      </p:sp>
    </p:spTree>
    <p:extLst>
      <p:ext uri="{BB962C8B-B14F-4D97-AF65-F5344CB8AC3E}">
        <p14:creationId xmlns:p14="http://schemas.microsoft.com/office/powerpoint/2010/main" val="102519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92080" y="332656"/>
            <a:ext cx="2819400" cy="1027584"/>
          </a:xfrm>
        </p:spPr>
        <p:txBody>
          <a:bodyPr>
            <a:normAutofit fontScale="90000"/>
          </a:bodyPr>
          <a:lstStyle/>
          <a:p>
            <a:r>
              <a:rPr lang="en-US" dirty="0" smtClean="0"/>
              <a:t>Design:</a:t>
            </a:r>
            <a:br>
              <a:rPr lang="en-US" dirty="0" smtClean="0"/>
            </a:br>
            <a:r>
              <a:rPr lang="en-US" dirty="0" smtClean="0"/>
              <a:t>The Gun (DE0) Diagram</a:t>
            </a:r>
            <a:endParaRPr lang="en-US" dirty="0"/>
          </a:p>
        </p:txBody>
      </p:sp>
      <p:sp>
        <p:nvSpPr>
          <p:cNvPr id="4" name="TextBox 3"/>
          <p:cNvSpPr txBox="1"/>
          <p:nvPr/>
        </p:nvSpPr>
        <p:spPr>
          <a:xfrm>
            <a:off x="2015006" y="3997764"/>
            <a:ext cx="2088232" cy="36933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Send_1_component</a:t>
            </a:r>
            <a:endParaRPr lang="en-US" dirty="0"/>
          </a:p>
        </p:txBody>
      </p:sp>
      <p:sp>
        <p:nvSpPr>
          <p:cNvPr id="5" name="Rectangle 4"/>
          <p:cNvSpPr/>
          <p:nvPr/>
        </p:nvSpPr>
        <p:spPr>
          <a:xfrm>
            <a:off x="4895326" y="4008571"/>
            <a:ext cx="2076979" cy="36933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Send_0_component</a:t>
            </a:r>
            <a:endParaRPr lang="en-US" dirty="0"/>
          </a:p>
        </p:txBody>
      </p:sp>
      <p:sp>
        <p:nvSpPr>
          <p:cNvPr id="6" name="Rectangle 5"/>
          <p:cNvSpPr/>
          <p:nvPr/>
        </p:nvSpPr>
        <p:spPr>
          <a:xfrm>
            <a:off x="3311150" y="2564904"/>
            <a:ext cx="2474716" cy="923330"/>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wrap="none">
            <a:spAutoFit/>
          </a:bodyPr>
          <a:lstStyle/>
          <a:p>
            <a:r>
              <a:rPr lang="en-US" dirty="0" err="1" smtClean="0"/>
              <a:t>Send_Burst_Component</a:t>
            </a:r>
            <a:endParaRPr lang="en-US" dirty="0"/>
          </a:p>
          <a:p>
            <a:endParaRPr lang="en-US" dirty="0"/>
          </a:p>
          <a:p>
            <a:endParaRPr lang="en-US" dirty="0"/>
          </a:p>
        </p:txBody>
      </p:sp>
      <p:sp>
        <p:nvSpPr>
          <p:cNvPr id="8" name="TextBox 7"/>
          <p:cNvSpPr txBox="1"/>
          <p:nvPr/>
        </p:nvSpPr>
        <p:spPr>
          <a:xfrm>
            <a:off x="2159022" y="1484784"/>
            <a:ext cx="1584176" cy="369332"/>
          </a:xfrm>
          <a:prstGeom prst="rect">
            <a:avLst/>
          </a:prstGeom>
          <a:noFill/>
          <a:ln>
            <a:solidFill>
              <a:schemeClr val="tx1"/>
            </a:solidFill>
          </a:ln>
        </p:spPr>
        <p:txBody>
          <a:bodyPr wrap="square" rtlCol="0">
            <a:spAutoFit/>
          </a:bodyPr>
          <a:lstStyle/>
          <a:p>
            <a:r>
              <a:rPr lang="en-US" dirty="0" smtClean="0"/>
              <a:t>On/Off switch</a:t>
            </a:r>
            <a:endParaRPr lang="en-US" dirty="0"/>
          </a:p>
        </p:txBody>
      </p:sp>
      <p:sp>
        <p:nvSpPr>
          <p:cNvPr id="9" name="Rectangle 8"/>
          <p:cNvSpPr/>
          <p:nvPr/>
        </p:nvSpPr>
        <p:spPr>
          <a:xfrm>
            <a:off x="3930103" y="1484784"/>
            <a:ext cx="1289969" cy="369332"/>
          </a:xfrm>
          <a:prstGeom prst="rect">
            <a:avLst/>
          </a:prstGeom>
          <a:ln>
            <a:solidFill>
              <a:schemeClr val="tx1"/>
            </a:solidFill>
          </a:ln>
        </p:spPr>
        <p:txBody>
          <a:bodyPr wrap="none">
            <a:spAutoFit/>
          </a:bodyPr>
          <a:lstStyle/>
          <a:p>
            <a:r>
              <a:rPr lang="en-US" dirty="0" smtClean="0"/>
              <a:t>Load switch</a:t>
            </a:r>
            <a:endParaRPr lang="en-US" dirty="0"/>
          </a:p>
        </p:txBody>
      </p:sp>
      <p:sp>
        <p:nvSpPr>
          <p:cNvPr id="10" name="Rectangle 9"/>
          <p:cNvSpPr/>
          <p:nvPr/>
        </p:nvSpPr>
        <p:spPr>
          <a:xfrm>
            <a:off x="5411494" y="1484784"/>
            <a:ext cx="1482650" cy="369332"/>
          </a:xfrm>
          <a:prstGeom prst="rect">
            <a:avLst/>
          </a:prstGeom>
          <a:ln>
            <a:solidFill>
              <a:schemeClr val="tx1"/>
            </a:solidFill>
          </a:ln>
        </p:spPr>
        <p:txBody>
          <a:bodyPr wrap="none">
            <a:spAutoFit/>
          </a:bodyPr>
          <a:lstStyle/>
          <a:p>
            <a:r>
              <a:rPr lang="en-US" dirty="0" smtClean="0"/>
              <a:t>Trigger switch</a:t>
            </a:r>
            <a:endParaRPr lang="en-US" dirty="0"/>
          </a:p>
        </p:txBody>
      </p:sp>
      <p:cxnSp>
        <p:nvCxnSpPr>
          <p:cNvPr id="12" name="Straight Arrow Connector 11"/>
          <p:cNvCxnSpPr/>
          <p:nvPr/>
        </p:nvCxnSpPr>
        <p:spPr>
          <a:xfrm>
            <a:off x="3527174" y="1854116"/>
            <a:ext cx="0" cy="710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528233" y="1854116"/>
            <a:ext cx="0" cy="710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615406" y="1854116"/>
            <a:ext cx="0" cy="7107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53014" y="3488234"/>
            <a:ext cx="0" cy="5095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39342" y="3488234"/>
            <a:ext cx="0" cy="5203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671190" y="3484012"/>
            <a:ext cx="0" cy="5148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111350" y="3488234"/>
            <a:ext cx="0" cy="521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753014" y="4377903"/>
            <a:ext cx="0" cy="5095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039342" y="4367096"/>
            <a:ext cx="0" cy="5095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3671001" y="4886265"/>
            <a:ext cx="1440349" cy="369332"/>
          </a:xfrm>
          <a:prstGeom prst="rect">
            <a:avLst/>
          </a:prstGeom>
          <a:ln>
            <a:solidFill>
              <a:schemeClr val="tx1"/>
            </a:solidFill>
          </a:ln>
        </p:spPr>
        <p:txBody>
          <a:bodyPr wrap="square">
            <a:spAutoFit/>
          </a:bodyPr>
          <a:lstStyle/>
          <a:p>
            <a:pPr algn="ctr"/>
            <a:r>
              <a:rPr lang="en-US" dirty="0" smtClean="0"/>
              <a:t>IR LED</a:t>
            </a:r>
            <a:endParaRPr lang="en-US" dirty="0"/>
          </a:p>
        </p:txBody>
      </p:sp>
      <p:cxnSp>
        <p:nvCxnSpPr>
          <p:cNvPr id="31" name="Straight Arrow Connector 30"/>
          <p:cNvCxnSpPr/>
          <p:nvPr/>
        </p:nvCxnSpPr>
        <p:spPr>
          <a:xfrm flipV="1">
            <a:off x="5615406" y="4357250"/>
            <a:ext cx="0" cy="14273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239142" y="4377903"/>
            <a:ext cx="0" cy="142736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2790872" y="5813629"/>
            <a:ext cx="3376276" cy="36933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dirty="0" smtClean="0"/>
              <a:t>38 KHz Clock</a:t>
            </a:r>
            <a:endParaRPr lang="en-US" dirty="0"/>
          </a:p>
        </p:txBody>
      </p:sp>
      <p:sp>
        <p:nvSpPr>
          <p:cNvPr id="36" name="TextBox 35"/>
          <p:cNvSpPr txBox="1"/>
          <p:nvPr/>
        </p:nvSpPr>
        <p:spPr>
          <a:xfrm>
            <a:off x="1150910" y="2570785"/>
            <a:ext cx="1152128" cy="369332"/>
          </a:xfrm>
          <a:prstGeom prst="rect">
            <a:avLst/>
          </a:prstGeom>
          <a:noFill/>
          <a:ln>
            <a:solidFill>
              <a:schemeClr val="tx1"/>
            </a:solidFill>
          </a:ln>
        </p:spPr>
        <p:txBody>
          <a:bodyPr wrap="square" rtlCol="0">
            <a:spAutoFit/>
          </a:bodyPr>
          <a:lstStyle/>
          <a:p>
            <a:r>
              <a:rPr lang="en-US" dirty="0" smtClean="0"/>
              <a:t>ID switch</a:t>
            </a:r>
            <a:endParaRPr lang="en-US" dirty="0"/>
          </a:p>
        </p:txBody>
      </p:sp>
      <p:cxnSp>
        <p:nvCxnSpPr>
          <p:cNvPr id="37" name="Straight Arrow Connector 36"/>
          <p:cNvCxnSpPr/>
          <p:nvPr/>
        </p:nvCxnSpPr>
        <p:spPr>
          <a:xfrm>
            <a:off x="2323313" y="2755451"/>
            <a:ext cx="98783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767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91681" y="1443635"/>
            <a:ext cx="6083984" cy="40015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3455876" y="2246663"/>
            <a:ext cx="3636404" cy="1296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4036373" y="2663902"/>
            <a:ext cx="1143262" cy="461665"/>
          </a:xfrm>
          <a:prstGeom prst="rect">
            <a:avLst/>
          </a:prstGeom>
          <a:noFill/>
        </p:spPr>
        <p:txBody>
          <a:bodyPr wrap="none" rtlCol="0">
            <a:spAutoFit/>
          </a:bodyPr>
          <a:lstStyle/>
          <a:p>
            <a:r>
              <a:rPr lang="en-CA" sz="2400" dirty="0" err="1" smtClean="0"/>
              <a:t>Nios_II</a:t>
            </a:r>
            <a:endParaRPr lang="en-CA" sz="2400" dirty="0"/>
          </a:p>
        </p:txBody>
      </p:sp>
      <p:cxnSp>
        <p:nvCxnSpPr>
          <p:cNvPr id="10" name="Straight Arrow Connector 9"/>
          <p:cNvCxnSpPr/>
          <p:nvPr/>
        </p:nvCxnSpPr>
        <p:spPr>
          <a:xfrm flipH="1">
            <a:off x="1403648" y="2564904"/>
            <a:ext cx="205223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79512" y="2246664"/>
            <a:ext cx="1224136" cy="459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415515" y="2308217"/>
            <a:ext cx="752129" cy="307777"/>
          </a:xfrm>
          <a:prstGeom prst="rect">
            <a:avLst/>
          </a:prstGeom>
          <a:noFill/>
        </p:spPr>
        <p:txBody>
          <a:bodyPr wrap="none" rtlCol="0">
            <a:spAutoFit/>
          </a:bodyPr>
          <a:lstStyle/>
          <a:p>
            <a:r>
              <a:rPr lang="en-CA" dirty="0" smtClean="0"/>
              <a:t>Screen</a:t>
            </a:r>
          </a:p>
        </p:txBody>
      </p:sp>
      <p:cxnSp>
        <p:nvCxnSpPr>
          <p:cNvPr id="21" name="Straight Arrow Connector 20"/>
          <p:cNvCxnSpPr/>
          <p:nvPr/>
        </p:nvCxnSpPr>
        <p:spPr>
          <a:xfrm>
            <a:off x="4502535" y="3511714"/>
            <a:ext cx="0" cy="7579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6370457" y="3542807"/>
            <a:ext cx="0" cy="75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823072" y="4293096"/>
            <a:ext cx="1356563" cy="8540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TextBox 32"/>
          <p:cNvSpPr txBox="1"/>
          <p:nvPr/>
        </p:nvSpPr>
        <p:spPr>
          <a:xfrm>
            <a:off x="3782246" y="4366158"/>
            <a:ext cx="1438214" cy="707886"/>
          </a:xfrm>
          <a:prstGeom prst="rect">
            <a:avLst/>
          </a:prstGeom>
          <a:noFill/>
        </p:spPr>
        <p:txBody>
          <a:bodyPr wrap="none" rtlCol="0">
            <a:spAutoFit/>
          </a:bodyPr>
          <a:lstStyle/>
          <a:p>
            <a:r>
              <a:rPr lang="en-CA" sz="2000" dirty="0" smtClean="0"/>
              <a:t>    Motor </a:t>
            </a:r>
          </a:p>
          <a:p>
            <a:r>
              <a:rPr lang="en-CA" sz="2000" dirty="0" smtClean="0"/>
              <a:t>Controller  </a:t>
            </a:r>
            <a:endParaRPr lang="en-CA" sz="2000" dirty="0"/>
          </a:p>
        </p:txBody>
      </p:sp>
      <p:sp>
        <p:nvSpPr>
          <p:cNvPr id="37" name="Rectangle 36"/>
          <p:cNvSpPr/>
          <p:nvPr/>
        </p:nvSpPr>
        <p:spPr>
          <a:xfrm>
            <a:off x="5868144" y="4293096"/>
            <a:ext cx="1512168" cy="8540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tx1"/>
                </a:solidFill>
              </a:rPr>
              <a:t>Signal decoder</a:t>
            </a:r>
            <a:endParaRPr lang="en-CA" sz="2000" dirty="0">
              <a:solidFill>
                <a:schemeClr val="tx1"/>
              </a:solidFill>
            </a:endParaRPr>
          </a:p>
        </p:txBody>
      </p:sp>
      <p:cxnSp>
        <p:nvCxnSpPr>
          <p:cNvPr id="39" name="Straight Arrow Connector 38"/>
          <p:cNvCxnSpPr/>
          <p:nvPr/>
        </p:nvCxnSpPr>
        <p:spPr>
          <a:xfrm>
            <a:off x="6876256" y="3542807"/>
            <a:ext cx="0" cy="750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4036373" y="2017249"/>
            <a:ext cx="0" cy="2578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336196" y="3736799"/>
            <a:ext cx="576064" cy="307777"/>
          </a:xfrm>
          <a:prstGeom prst="rect">
            <a:avLst/>
          </a:prstGeom>
          <a:noFill/>
        </p:spPr>
        <p:txBody>
          <a:bodyPr wrap="square" rtlCol="0">
            <a:spAutoFit/>
          </a:bodyPr>
          <a:lstStyle/>
          <a:p>
            <a:r>
              <a:rPr lang="en-CA" b="1" dirty="0" smtClean="0"/>
              <a:t>2bit</a:t>
            </a:r>
            <a:endParaRPr lang="en-CA" b="1" dirty="0"/>
          </a:p>
        </p:txBody>
      </p:sp>
      <p:sp>
        <p:nvSpPr>
          <p:cNvPr id="43" name="TextBox 42"/>
          <p:cNvSpPr txBox="1"/>
          <p:nvPr/>
        </p:nvSpPr>
        <p:spPr>
          <a:xfrm>
            <a:off x="6876255" y="3764935"/>
            <a:ext cx="1728193" cy="307777"/>
          </a:xfrm>
          <a:prstGeom prst="rect">
            <a:avLst/>
          </a:prstGeom>
          <a:noFill/>
        </p:spPr>
        <p:txBody>
          <a:bodyPr wrap="square" rtlCol="0">
            <a:spAutoFit/>
          </a:bodyPr>
          <a:lstStyle/>
          <a:p>
            <a:r>
              <a:rPr lang="en-CA" b="1" dirty="0" smtClean="0"/>
              <a:t>Avalon MM Slave</a:t>
            </a:r>
            <a:endParaRPr lang="en-CA" b="1" dirty="0"/>
          </a:p>
        </p:txBody>
      </p:sp>
      <p:cxnSp>
        <p:nvCxnSpPr>
          <p:cNvPr id="45" name="Straight Arrow Connector 44"/>
          <p:cNvCxnSpPr>
            <a:stCxn id="27" idx="2"/>
          </p:cNvCxnSpPr>
          <p:nvPr/>
        </p:nvCxnSpPr>
        <p:spPr>
          <a:xfrm>
            <a:off x="4501354" y="5147107"/>
            <a:ext cx="2363" cy="6581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455878" y="5805264"/>
            <a:ext cx="1399750"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tx1"/>
                </a:solidFill>
              </a:rPr>
              <a:t>Motors</a:t>
            </a:r>
            <a:endParaRPr lang="en-CA" sz="2000" dirty="0">
              <a:solidFill>
                <a:schemeClr val="tx1"/>
              </a:solidFill>
            </a:endParaRPr>
          </a:p>
        </p:txBody>
      </p:sp>
      <p:sp>
        <p:nvSpPr>
          <p:cNvPr id="53" name="TextBox 52"/>
          <p:cNvSpPr txBox="1"/>
          <p:nvPr/>
        </p:nvSpPr>
        <p:spPr>
          <a:xfrm>
            <a:off x="2056322" y="5479739"/>
            <a:ext cx="1399553" cy="738664"/>
          </a:xfrm>
          <a:prstGeom prst="rect">
            <a:avLst/>
          </a:prstGeom>
          <a:noFill/>
        </p:spPr>
        <p:txBody>
          <a:bodyPr wrap="square" rtlCol="0">
            <a:spAutoFit/>
          </a:bodyPr>
          <a:lstStyle/>
          <a:p>
            <a:r>
              <a:rPr lang="en-CA" b="1" dirty="0" smtClean="0"/>
              <a:t>PWM Generator Peripheral</a:t>
            </a:r>
            <a:endParaRPr lang="en-CA" b="1" dirty="0"/>
          </a:p>
        </p:txBody>
      </p:sp>
      <p:cxnSp>
        <p:nvCxnSpPr>
          <p:cNvPr id="59" name="Straight Arrow Connector 58"/>
          <p:cNvCxnSpPr/>
          <p:nvPr/>
        </p:nvCxnSpPr>
        <p:spPr>
          <a:xfrm>
            <a:off x="7092280" y="5147107"/>
            <a:ext cx="0" cy="65815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6839380" y="5805264"/>
            <a:ext cx="1513911"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smtClean="0">
                <a:solidFill>
                  <a:schemeClr val="tx1"/>
                </a:solidFill>
              </a:rPr>
              <a:t>IR Receiver</a:t>
            </a:r>
            <a:endParaRPr lang="en-CA" sz="2000" dirty="0">
              <a:solidFill>
                <a:schemeClr val="tx1"/>
              </a:solidFill>
            </a:endParaRPr>
          </a:p>
        </p:txBody>
      </p:sp>
      <p:cxnSp>
        <p:nvCxnSpPr>
          <p:cNvPr id="69" name="Straight Arrow Connector 68"/>
          <p:cNvCxnSpPr/>
          <p:nvPr/>
        </p:nvCxnSpPr>
        <p:spPr>
          <a:xfrm flipH="1">
            <a:off x="1403648" y="3325262"/>
            <a:ext cx="201376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221750" y="3005578"/>
            <a:ext cx="1181897" cy="5372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Seven Segment</a:t>
            </a:r>
            <a:endParaRPr lang="en-CA" dirty="0">
              <a:solidFill>
                <a:schemeClr val="tx1"/>
              </a:solidFill>
            </a:endParaRPr>
          </a:p>
        </p:txBody>
      </p:sp>
      <p:sp>
        <p:nvSpPr>
          <p:cNvPr id="74" name="TextBox 73"/>
          <p:cNvSpPr txBox="1"/>
          <p:nvPr/>
        </p:nvSpPr>
        <p:spPr>
          <a:xfrm>
            <a:off x="2195736" y="2117752"/>
            <a:ext cx="792088" cy="400110"/>
          </a:xfrm>
          <a:prstGeom prst="rect">
            <a:avLst/>
          </a:prstGeom>
          <a:noFill/>
        </p:spPr>
        <p:txBody>
          <a:bodyPr wrap="square" rtlCol="0">
            <a:spAutoFit/>
          </a:bodyPr>
          <a:lstStyle/>
          <a:p>
            <a:r>
              <a:rPr lang="en-CA" sz="2000" b="1" dirty="0" smtClean="0"/>
              <a:t>LCD</a:t>
            </a:r>
            <a:endParaRPr lang="en-CA" sz="2000" b="1" dirty="0"/>
          </a:p>
        </p:txBody>
      </p:sp>
      <p:sp>
        <p:nvSpPr>
          <p:cNvPr id="76" name="TextBox 75"/>
          <p:cNvSpPr txBox="1"/>
          <p:nvPr/>
        </p:nvSpPr>
        <p:spPr>
          <a:xfrm>
            <a:off x="3584122" y="1572144"/>
            <a:ext cx="1023882" cy="400110"/>
          </a:xfrm>
          <a:prstGeom prst="rect">
            <a:avLst/>
          </a:prstGeom>
          <a:noFill/>
        </p:spPr>
        <p:txBody>
          <a:bodyPr wrap="square" rtlCol="0">
            <a:spAutoFit/>
          </a:bodyPr>
          <a:lstStyle/>
          <a:p>
            <a:r>
              <a:rPr lang="en-CA" sz="2000" b="1" dirty="0" smtClean="0"/>
              <a:t>SDRA</a:t>
            </a:r>
            <a:endParaRPr lang="en-CA" sz="2000" b="1" dirty="0"/>
          </a:p>
        </p:txBody>
      </p:sp>
      <p:cxnSp>
        <p:nvCxnSpPr>
          <p:cNvPr id="78" name="Straight Arrow Connector 77"/>
          <p:cNvCxnSpPr/>
          <p:nvPr/>
        </p:nvCxnSpPr>
        <p:spPr>
          <a:xfrm flipV="1">
            <a:off x="6228184" y="1988841"/>
            <a:ext cx="1" cy="2578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Elbow Connector 81"/>
          <p:cNvCxnSpPr>
            <a:stCxn id="7" idx="1"/>
            <a:endCxn id="46" idx="1"/>
          </p:cNvCxnSpPr>
          <p:nvPr/>
        </p:nvCxnSpPr>
        <p:spPr>
          <a:xfrm rot="10800000" flipH="1" flipV="1">
            <a:off x="3455876" y="2894734"/>
            <a:ext cx="2" cy="3234565"/>
          </a:xfrm>
          <a:prstGeom prst="bentConnector3">
            <a:avLst>
              <a:gd name="adj1" fmla="val -114300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631430" y="1482380"/>
            <a:ext cx="1207950" cy="523220"/>
          </a:xfrm>
          <a:prstGeom prst="rect">
            <a:avLst/>
          </a:prstGeom>
          <a:noFill/>
        </p:spPr>
        <p:txBody>
          <a:bodyPr wrap="square" rtlCol="0">
            <a:spAutoFit/>
          </a:bodyPr>
          <a:lstStyle/>
          <a:p>
            <a:pPr algn="ctr"/>
            <a:r>
              <a:rPr lang="en-CA" b="1" dirty="0" smtClean="0"/>
              <a:t>ON-CHIP MEMORY</a:t>
            </a:r>
            <a:endParaRPr lang="en-CA" b="1" dirty="0"/>
          </a:p>
        </p:txBody>
      </p:sp>
      <p:sp>
        <p:nvSpPr>
          <p:cNvPr id="84" name="TextBox 83"/>
          <p:cNvSpPr txBox="1"/>
          <p:nvPr/>
        </p:nvSpPr>
        <p:spPr>
          <a:xfrm>
            <a:off x="5156499" y="3736799"/>
            <a:ext cx="938765" cy="307777"/>
          </a:xfrm>
          <a:prstGeom prst="rect">
            <a:avLst/>
          </a:prstGeom>
          <a:noFill/>
        </p:spPr>
        <p:txBody>
          <a:bodyPr wrap="square" rtlCol="0">
            <a:spAutoFit/>
          </a:bodyPr>
          <a:lstStyle/>
          <a:p>
            <a:r>
              <a:rPr lang="en-CA" b="1" dirty="0" smtClean="0"/>
              <a:t>RESET</a:t>
            </a:r>
            <a:endParaRPr lang="en-CA" b="1" dirty="0"/>
          </a:p>
        </p:txBody>
      </p:sp>
      <p:cxnSp>
        <p:nvCxnSpPr>
          <p:cNvPr id="86" name="Straight Arrow Connector 85"/>
          <p:cNvCxnSpPr/>
          <p:nvPr/>
        </p:nvCxnSpPr>
        <p:spPr>
          <a:xfrm>
            <a:off x="5458420" y="3542807"/>
            <a:ext cx="1" cy="1939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endCxn id="27" idx="3"/>
          </p:cNvCxnSpPr>
          <p:nvPr/>
        </p:nvCxnSpPr>
        <p:spPr>
          <a:xfrm rot="5400000">
            <a:off x="4953435" y="4270778"/>
            <a:ext cx="675524" cy="2231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84" idx="2"/>
            <a:endCxn id="37" idx="1"/>
          </p:cNvCxnSpPr>
          <p:nvPr/>
        </p:nvCxnSpPr>
        <p:spPr>
          <a:xfrm rot="16200000" flipH="1">
            <a:off x="5409250" y="4261208"/>
            <a:ext cx="675526" cy="24226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itle 2"/>
          <p:cNvSpPr>
            <a:spLocks noGrp="1"/>
          </p:cNvSpPr>
          <p:nvPr>
            <p:ph type="title"/>
          </p:nvPr>
        </p:nvSpPr>
        <p:spPr>
          <a:xfrm>
            <a:off x="6208722" y="116632"/>
            <a:ext cx="2116088" cy="1152128"/>
          </a:xfrm>
        </p:spPr>
        <p:txBody>
          <a:bodyPr>
            <a:normAutofit/>
          </a:bodyPr>
          <a:lstStyle/>
          <a:p>
            <a:r>
              <a:rPr lang="en-US" dirty="0" smtClean="0"/>
              <a:t>Design:</a:t>
            </a:r>
            <a:br>
              <a:rPr lang="en-US" dirty="0" smtClean="0"/>
            </a:br>
            <a:r>
              <a:rPr lang="en-US" dirty="0" smtClean="0"/>
              <a:t>DE2 diagram</a:t>
            </a:r>
            <a:endParaRPr lang="en-US" dirty="0"/>
          </a:p>
        </p:txBody>
      </p:sp>
    </p:spTree>
    <p:extLst>
      <p:ext uri="{BB962C8B-B14F-4D97-AF65-F5344CB8AC3E}">
        <p14:creationId xmlns:p14="http://schemas.microsoft.com/office/powerpoint/2010/main" val="3771480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862</TotalTime>
  <Words>870</Words>
  <Application>Microsoft Office PowerPoint</Application>
  <PresentationFormat>On-screen Show (4:3)</PresentationFormat>
  <Paragraphs>173</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Composite</vt:lpstr>
      <vt:lpstr>G1 Duckhunt Alarm Clock</vt:lpstr>
      <vt:lpstr>The Motivation</vt:lpstr>
      <vt:lpstr>What our simple game is loosely based on</vt:lpstr>
      <vt:lpstr>Design:  General Structure of the Alarm clock</vt:lpstr>
      <vt:lpstr>Design: General Behavior &amp; Functionality</vt:lpstr>
      <vt:lpstr>Design: Top Level Hardware Diagram</vt:lpstr>
      <vt:lpstr>Design: The Sensor bar (duck) diagram</vt:lpstr>
      <vt:lpstr>Design: The Gun (DE0) Diagram</vt:lpstr>
      <vt:lpstr>Design: DE2 diagram</vt:lpstr>
      <vt:lpstr>PowerPoint Presentation</vt:lpstr>
      <vt:lpstr>Design Calculation</vt:lpstr>
      <vt:lpstr>PowerPoint Presentation</vt:lpstr>
      <vt:lpstr>PowerPoint Presentation</vt:lpstr>
      <vt:lpstr>PowerPoint Presentation</vt:lpstr>
      <vt:lpstr>PowerPoint Presentation</vt:lpstr>
      <vt:lpstr>PowerPoint Presentation</vt:lpstr>
      <vt:lpstr>Future Application Notes</vt:lpstr>
      <vt:lpstr>Features to Add/Remove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G1 Duckhunt Alarm Clock</dc:title>
  <dc:creator>Jesse</dc:creator>
  <cp:lastModifiedBy>Jesse</cp:lastModifiedBy>
  <cp:revision>55</cp:revision>
  <dcterms:created xsi:type="dcterms:W3CDTF">2014-02-06T19:46:35Z</dcterms:created>
  <dcterms:modified xsi:type="dcterms:W3CDTF">2014-02-12T23:54:28Z</dcterms:modified>
</cp:coreProperties>
</file>